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91" r:id="rId27"/>
    <p:sldId id="292" r:id="rId28"/>
    <p:sldId id="281" r:id="rId29"/>
    <p:sldId id="282" r:id="rId30"/>
    <p:sldId id="283" r:id="rId31"/>
    <p:sldId id="284" r:id="rId32"/>
    <p:sldId id="285" r:id="rId33"/>
    <p:sldId id="286" r:id="rId34"/>
    <p:sldId id="287" r:id="rId35"/>
    <p:sldId id="288" r:id="rId36"/>
    <p:sldId id="289" r:id="rId37"/>
    <p:sldId id="290" r:id="rId38"/>
    <p:sldId id="293" r:id="rId39"/>
    <p:sldId id="294" r:id="rId40"/>
    <p:sldId id="295" r:id="rId4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71" autoAdjust="0"/>
    <p:restoredTop sz="94660"/>
  </p:normalViewPr>
  <p:slideViewPr>
    <p:cSldViewPr snapToGrid="0">
      <p:cViewPr varScale="1">
        <p:scale>
          <a:sx n="72" d="100"/>
          <a:sy n="72"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3DACB1-760C-471E-B0B1-A1C38D6FC51A}" type="datetimeFigureOut">
              <a:rPr lang="en-KE" smtClean="0"/>
              <a:t>05/16/2023</a:t>
            </a:fld>
            <a:endParaRPr lang="en-KE"/>
          </a:p>
        </p:txBody>
      </p:sp>
      <p:sp>
        <p:nvSpPr>
          <p:cNvPr id="5" name="Footer Placeholder 4"/>
          <p:cNvSpPr>
            <a:spLocks noGrp="1"/>
          </p:cNvSpPr>
          <p:nvPr>
            <p:ph type="ftr" sz="quarter" idx="11"/>
          </p:nvPr>
        </p:nvSpPr>
        <p:spPr>
          <a:xfrm>
            <a:off x="2416500" y="329307"/>
            <a:ext cx="4973915" cy="309201"/>
          </a:xfrm>
        </p:spPr>
        <p:txBody>
          <a:bodyPr/>
          <a:lstStyle/>
          <a:p>
            <a:endParaRPr lang="en-KE"/>
          </a:p>
        </p:txBody>
      </p:sp>
      <p:sp>
        <p:nvSpPr>
          <p:cNvPr id="6" name="Slide Number Placeholder 5"/>
          <p:cNvSpPr>
            <a:spLocks noGrp="1"/>
          </p:cNvSpPr>
          <p:nvPr>
            <p:ph type="sldNum" sz="quarter" idx="12"/>
          </p:nvPr>
        </p:nvSpPr>
        <p:spPr>
          <a:xfrm>
            <a:off x="1437664" y="798973"/>
            <a:ext cx="811019" cy="503578"/>
          </a:xfrm>
        </p:spPr>
        <p:txBody>
          <a:bodyPr/>
          <a:lstStyle/>
          <a:p>
            <a:fld id="{FE04EB80-F4C7-4D6B-98B2-FBAA42BA0C1F}" type="slidenum">
              <a:rPr lang="en-KE" smtClean="0"/>
              <a:t>‹#›</a:t>
            </a:fld>
            <a:endParaRPr lang="en-KE"/>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038118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DACB1-760C-471E-B0B1-A1C38D6FC51A}" type="datetimeFigureOut">
              <a:rPr lang="en-KE" smtClean="0"/>
              <a:t>05/16/2023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FE04EB80-F4C7-4D6B-98B2-FBAA42BA0C1F}" type="slidenum">
              <a:rPr lang="en-KE" smtClean="0"/>
              <a:t>‹#›</a:t>
            </a:fld>
            <a:endParaRPr lang="en-KE"/>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87017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3DACB1-760C-471E-B0B1-A1C38D6FC51A}" type="datetimeFigureOut">
              <a:rPr lang="en-KE" smtClean="0"/>
              <a:t>05/16/2023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FE04EB80-F4C7-4D6B-98B2-FBAA42BA0C1F}" type="slidenum">
              <a:rPr lang="en-KE" smtClean="0"/>
              <a:t>‹#›</a:t>
            </a:fld>
            <a:endParaRPr lang="en-KE"/>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00226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3DACB1-760C-471E-B0B1-A1C38D6FC51A}" type="datetimeFigureOut">
              <a:rPr lang="en-KE" smtClean="0"/>
              <a:t>05/16/2023</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FE04EB80-F4C7-4D6B-98B2-FBAA42BA0C1F}" type="slidenum">
              <a:rPr lang="en-KE" smtClean="0"/>
              <a:t>‹#›</a:t>
            </a:fld>
            <a:endParaRPr lang="en-KE"/>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65611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3DACB1-760C-471E-B0B1-A1C38D6FC51A}" type="datetimeFigureOut">
              <a:rPr lang="en-KE" smtClean="0"/>
              <a:t>05/16/2023</a:t>
            </a:fld>
            <a:endParaRPr lang="en-KE"/>
          </a:p>
        </p:txBody>
      </p:sp>
      <p:sp>
        <p:nvSpPr>
          <p:cNvPr id="8" name="Footer Placeholder 7"/>
          <p:cNvSpPr>
            <a:spLocks noGrp="1"/>
          </p:cNvSpPr>
          <p:nvPr>
            <p:ph type="ftr" sz="quarter" idx="11"/>
          </p:nvPr>
        </p:nvSpPr>
        <p:spPr/>
        <p:txBody>
          <a:bodyPr/>
          <a:lstStyle/>
          <a:p>
            <a:endParaRPr lang="en-KE"/>
          </a:p>
        </p:txBody>
      </p:sp>
      <p:sp>
        <p:nvSpPr>
          <p:cNvPr id="9" name="Slide Number Placeholder 8"/>
          <p:cNvSpPr>
            <a:spLocks noGrp="1"/>
          </p:cNvSpPr>
          <p:nvPr>
            <p:ph type="sldNum" sz="quarter" idx="12"/>
          </p:nvPr>
        </p:nvSpPr>
        <p:spPr/>
        <p:txBody>
          <a:bodyPr/>
          <a:lstStyle/>
          <a:p>
            <a:fld id="{FE04EB80-F4C7-4D6B-98B2-FBAA42BA0C1F}" type="slidenum">
              <a:rPr lang="en-KE" smtClean="0"/>
              <a:t>‹#›</a:t>
            </a:fld>
            <a:endParaRPr lang="en-KE"/>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48888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3DACB1-760C-471E-B0B1-A1C38D6FC51A}" type="datetimeFigureOut">
              <a:rPr lang="en-KE" smtClean="0"/>
              <a:t>05/16/2023</a:t>
            </a:fld>
            <a:endParaRPr lang="en-KE"/>
          </a:p>
        </p:txBody>
      </p:sp>
      <p:sp>
        <p:nvSpPr>
          <p:cNvPr id="4" name="Footer Placeholder 3"/>
          <p:cNvSpPr>
            <a:spLocks noGrp="1"/>
          </p:cNvSpPr>
          <p:nvPr>
            <p:ph type="ftr" sz="quarter" idx="11"/>
          </p:nvPr>
        </p:nvSpPr>
        <p:spPr/>
        <p:txBody>
          <a:bodyPr/>
          <a:lstStyle/>
          <a:p>
            <a:endParaRPr lang="en-KE"/>
          </a:p>
        </p:txBody>
      </p:sp>
      <p:sp>
        <p:nvSpPr>
          <p:cNvPr id="5" name="Slide Number Placeholder 4"/>
          <p:cNvSpPr>
            <a:spLocks noGrp="1"/>
          </p:cNvSpPr>
          <p:nvPr>
            <p:ph type="sldNum" sz="quarter" idx="12"/>
          </p:nvPr>
        </p:nvSpPr>
        <p:spPr/>
        <p:txBody>
          <a:bodyPr/>
          <a:lstStyle/>
          <a:p>
            <a:fld id="{FE04EB80-F4C7-4D6B-98B2-FBAA42BA0C1F}" type="slidenum">
              <a:rPr lang="en-KE" smtClean="0"/>
              <a:t>‹#›</a:t>
            </a:fld>
            <a:endParaRPr lang="en-KE"/>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76625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3DACB1-760C-471E-B0B1-A1C38D6FC51A}" type="datetimeFigureOut">
              <a:rPr lang="en-KE" smtClean="0"/>
              <a:t>05/16/2023</a:t>
            </a:fld>
            <a:endParaRPr lang="en-KE"/>
          </a:p>
        </p:txBody>
      </p:sp>
      <p:sp>
        <p:nvSpPr>
          <p:cNvPr id="3" name="Footer Placeholder 2"/>
          <p:cNvSpPr>
            <a:spLocks noGrp="1"/>
          </p:cNvSpPr>
          <p:nvPr>
            <p:ph type="ftr" sz="quarter" idx="11"/>
          </p:nvPr>
        </p:nvSpPr>
        <p:spPr/>
        <p:txBody>
          <a:bodyPr/>
          <a:lstStyle/>
          <a:p>
            <a:endParaRPr lang="en-KE"/>
          </a:p>
        </p:txBody>
      </p:sp>
      <p:sp>
        <p:nvSpPr>
          <p:cNvPr id="4" name="Slide Number Placeholder 3"/>
          <p:cNvSpPr>
            <a:spLocks noGrp="1"/>
          </p:cNvSpPr>
          <p:nvPr>
            <p:ph type="sldNum" sz="quarter" idx="12"/>
          </p:nvPr>
        </p:nvSpPr>
        <p:spPr/>
        <p:txBody>
          <a:bodyPr/>
          <a:lstStyle/>
          <a:p>
            <a:fld id="{FE04EB80-F4C7-4D6B-98B2-FBAA42BA0C1F}" type="slidenum">
              <a:rPr lang="en-KE" smtClean="0"/>
              <a:t>‹#›</a:t>
            </a:fld>
            <a:endParaRPr lang="en-KE"/>
          </a:p>
        </p:txBody>
      </p:sp>
    </p:spTree>
    <p:extLst>
      <p:ext uri="{BB962C8B-B14F-4D97-AF65-F5344CB8AC3E}">
        <p14:creationId xmlns:p14="http://schemas.microsoft.com/office/powerpoint/2010/main" val="3209393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3DACB1-760C-471E-B0B1-A1C38D6FC51A}" type="datetimeFigureOut">
              <a:rPr lang="en-KE" smtClean="0"/>
              <a:t>05/16/2023</a:t>
            </a:fld>
            <a:endParaRPr lang="en-KE"/>
          </a:p>
        </p:txBody>
      </p:sp>
      <p:sp>
        <p:nvSpPr>
          <p:cNvPr id="6" name="Footer Placeholder 5"/>
          <p:cNvSpPr>
            <a:spLocks noGrp="1"/>
          </p:cNvSpPr>
          <p:nvPr>
            <p:ph type="ftr" sz="quarter" idx="11"/>
          </p:nvPr>
        </p:nvSpPr>
        <p:spPr/>
        <p:txBody>
          <a:bodyPr/>
          <a:lstStyle/>
          <a:p>
            <a:endParaRPr lang="en-KE"/>
          </a:p>
        </p:txBody>
      </p:sp>
      <p:sp>
        <p:nvSpPr>
          <p:cNvPr id="7" name="Slide Number Placeholder 6"/>
          <p:cNvSpPr>
            <a:spLocks noGrp="1"/>
          </p:cNvSpPr>
          <p:nvPr>
            <p:ph type="sldNum" sz="quarter" idx="12"/>
          </p:nvPr>
        </p:nvSpPr>
        <p:spPr/>
        <p:txBody>
          <a:bodyPr/>
          <a:lstStyle/>
          <a:p>
            <a:fld id="{FE04EB80-F4C7-4D6B-98B2-FBAA42BA0C1F}" type="slidenum">
              <a:rPr lang="en-KE" smtClean="0"/>
              <a:t>‹#›</a:t>
            </a:fld>
            <a:endParaRPr lang="en-KE"/>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63087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63DACB1-760C-471E-B0B1-A1C38D6FC51A}" type="datetimeFigureOut">
              <a:rPr lang="en-KE" smtClean="0"/>
              <a:t>05/16/2023</a:t>
            </a:fld>
            <a:endParaRPr lang="en-KE"/>
          </a:p>
        </p:txBody>
      </p:sp>
      <p:sp>
        <p:nvSpPr>
          <p:cNvPr id="6" name="Footer Placeholder 5"/>
          <p:cNvSpPr>
            <a:spLocks noGrp="1"/>
          </p:cNvSpPr>
          <p:nvPr>
            <p:ph type="ftr" sz="quarter" idx="11"/>
          </p:nvPr>
        </p:nvSpPr>
        <p:spPr>
          <a:xfrm>
            <a:off x="1447382" y="318640"/>
            <a:ext cx="5541004" cy="320931"/>
          </a:xfrm>
        </p:spPr>
        <p:txBody>
          <a:bodyPr/>
          <a:lstStyle/>
          <a:p>
            <a:endParaRPr lang="en-KE"/>
          </a:p>
        </p:txBody>
      </p:sp>
      <p:sp>
        <p:nvSpPr>
          <p:cNvPr id="7" name="Slide Number Placeholder 6"/>
          <p:cNvSpPr>
            <a:spLocks noGrp="1"/>
          </p:cNvSpPr>
          <p:nvPr>
            <p:ph type="sldNum" sz="quarter" idx="12"/>
          </p:nvPr>
        </p:nvSpPr>
        <p:spPr/>
        <p:txBody>
          <a:bodyPr/>
          <a:lstStyle/>
          <a:p>
            <a:fld id="{FE04EB80-F4C7-4D6B-98B2-FBAA42BA0C1F}" type="slidenum">
              <a:rPr lang="en-KE" smtClean="0"/>
              <a:t>‹#›</a:t>
            </a:fld>
            <a:endParaRPr lang="en-KE"/>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54676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DACB1-760C-471E-B0B1-A1C38D6FC51A}" type="datetimeFigureOut">
              <a:rPr lang="en-KE" smtClean="0"/>
              <a:t>05/16/2023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FE04EB80-F4C7-4D6B-98B2-FBAA42BA0C1F}" type="slidenum">
              <a:rPr lang="en-KE" smtClean="0"/>
              <a:t>‹#›</a:t>
            </a:fld>
            <a:endParaRPr lang="en-KE"/>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00520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3DACB1-760C-471E-B0B1-A1C38D6FC51A}" type="datetimeFigureOut">
              <a:rPr lang="en-KE" smtClean="0"/>
              <a:t>05/16/2023</a:t>
            </a:fld>
            <a:endParaRPr lang="en-KE"/>
          </a:p>
        </p:txBody>
      </p:sp>
      <p:sp>
        <p:nvSpPr>
          <p:cNvPr id="5" name="Footer Placeholder 4"/>
          <p:cNvSpPr>
            <a:spLocks noGrp="1"/>
          </p:cNvSpPr>
          <p:nvPr>
            <p:ph type="ftr" sz="quarter" idx="11"/>
          </p:nvPr>
        </p:nvSpPr>
        <p:spPr/>
        <p:txBody>
          <a:bodyPr/>
          <a:lstStyle/>
          <a:p>
            <a:endParaRPr lang="en-KE"/>
          </a:p>
        </p:txBody>
      </p:sp>
      <p:sp>
        <p:nvSpPr>
          <p:cNvPr id="6" name="Slide Number Placeholder 5"/>
          <p:cNvSpPr>
            <a:spLocks noGrp="1"/>
          </p:cNvSpPr>
          <p:nvPr>
            <p:ph type="sldNum" sz="quarter" idx="12"/>
          </p:nvPr>
        </p:nvSpPr>
        <p:spPr/>
        <p:txBody>
          <a:bodyPr/>
          <a:lstStyle/>
          <a:p>
            <a:fld id="{FE04EB80-F4C7-4D6B-98B2-FBAA42BA0C1F}" type="slidenum">
              <a:rPr lang="en-KE" smtClean="0"/>
              <a:t>‹#›</a:t>
            </a:fld>
            <a:endParaRPr lang="en-KE"/>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7191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63DACB1-760C-471E-B0B1-A1C38D6FC51A}" type="datetimeFigureOut">
              <a:rPr lang="en-KE" smtClean="0"/>
              <a:t>05/16/2023</a:t>
            </a:fld>
            <a:endParaRPr lang="en-KE"/>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KE"/>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FE04EB80-F4C7-4D6B-98B2-FBAA42BA0C1F}" type="slidenum">
              <a:rPr lang="en-KE" smtClean="0"/>
              <a:t>‹#›</a:t>
            </a:fld>
            <a:endParaRPr lang="en-KE"/>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32962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0FD3F-C200-88A8-D982-9DD4BC39714D}"/>
              </a:ext>
            </a:extLst>
          </p:cNvPr>
          <p:cNvSpPr>
            <a:spLocks noGrp="1"/>
          </p:cNvSpPr>
          <p:nvPr>
            <p:ph type="ctrTitle"/>
          </p:nvPr>
        </p:nvSpPr>
        <p:spPr/>
        <p:txBody>
          <a:bodyPr>
            <a:normAutofit/>
          </a:bodyPr>
          <a:lstStyle/>
          <a:p>
            <a:pPr algn="ctr"/>
            <a:r>
              <a:rPr lang="en-US" sz="3200" b="1" dirty="0"/>
              <a:t>INTERNATIONAL FINANCE</a:t>
            </a:r>
            <a:endParaRPr lang="en-KE" sz="3200" b="1" dirty="0"/>
          </a:p>
        </p:txBody>
      </p:sp>
      <p:sp>
        <p:nvSpPr>
          <p:cNvPr id="3" name="Subtitle 2">
            <a:extLst>
              <a:ext uri="{FF2B5EF4-FFF2-40B4-BE49-F238E27FC236}">
                <a16:creationId xmlns:a16="http://schemas.microsoft.com/office/drawing/2014/main" id="{2A24C023-BE0D-BF66-F673-29B786864684}"/>
              </a:ext>
            </a:extLst>
          </p:cNvPr>
          <p:cNvSpPr>
            <a:spLocks noGrp="1"/>
          </p:cNvSpPr>
          <p:nvPr>
            <p:ph type="subTitle" idx="1"/>
          </p:nvPr>
        </p:nvSpPr>
        <p:spPr>
          <a:xfrm>
            <a:off x="2417780" y="3531204"/>
            <a:ext cx="8637072" cy="1335436"/>
          </a:xfrm>
        </p:spPr>
        <p:txBody>
          <a:bodyPr>
            <a:noAutofit/>
          </a:bodyPr>
          <a:lstStyle/>
          <a:p>
            <a:r>
              <a:rPr lang="en-US" sz="2800" b="1" dirty="0"/>
              <a:t>WEEK 8 - EURO CURRENCY BOND MARKETS</a:t>
            </a:r>
            <a:endParaRPr lang="en-KE" sz="2800" b="1" dirty="0"/>
          </a:p>
        </p:txBody>
      </p:sp>
    </p:spTree>
    <p:extLst>
      <p:ext uri="{BB962C8B-B14F-4D97-AF65-F5344CB8AC3E}">
        <p14:creationId xmlns:p14="http://schemas.microsoft.com/office/powerpoint/2010/main" val="643847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0862E-57CE-D7CA-8BFA-BBD03DAE80A1}"/>
              </a:ext>
            </a:extLst>
          </p:cNvPr>
          <p:cNvSpPr>
            <a:spLocks noGrp="1"/>
          </p:cNvSpPr>
          <p:nvPr>
            <p:ph type="title"/>
          </p:nvPr>
        </p:nvSpPr>
        <p:spPr/>
        <p:txBody>
          <a:bodyPr/>
          <a:lstStyle/>
          <a:p>
            <a:r>
              <a:rPr lang="en-US" sz="2400" b="1" dirty="0"/>
              <a:t>CONTENTS</a:t>
            </a:r>
            <a:br>
              <a:rPr lang="en-US" dirty="0"/>
            </a:br>
            <a:endParaRPr lang="en-KE" dirty="0"/>
          </a:p>
        </p:txBody>
      </p:sp>
      <p:sp>
        <p:nvSpPr>
          <p:cNvPr id="3" name="Content Placeholder 2">
            <a:extLst>
              <a:ext uri="{FF2B5EF4-FFF2-40B4-BE49-F238E27FC236}">
                <a16:creationId xmlns:a16="http://schemas.microsoft.com/office/drawing/2014/main" id="{243C237F-BF51-1307-AA20-FCA7658520DE}"/>
              </a:ext>
            </a:extLst>
          </p:cNvPr>
          <p:cNvSpPr>
            <a:spLocks noGrp="1"/>
          </p:cNvSpPr>
          <p:nvPr>
            <p:ph idx="1"/>
          </p:nvPr>
        </p:nvSpPr>
        <p:spPr/>
        <p:txBody>
          <a:bodyPr/>
          <a:lstStyle/>
          <a:p>
            <a:pPr marL="0" indent="0">
              <a:buNone/>
            </a:pPr>
            <a:r>
              <a:rPr lang="en-US" dirty="0"/>
              <a:t>1.0 INTRODUCTION</a:t>
            </a:r>
          </a:p>
          <a:p>
            <a:pPr marL="0" indent="0">
              <a:buNone/>
            </a:pPr>
            <a:r>
              <a:rPr lang="en-US" dirty="0"/>
              <a:t>2.0 OBJECTIVES</a:t>
            </a:r>
          </a:p>
          <a:p>
            <a:pPr marL="0" indent="0">
              <a:buNone/>
            </a:pPr>
            <a:r>
              <a:rPr lang="en-US" dirty="0"/>
              <a:t>3.0 EURO CURRENCY MARKET</a:t>
            </a:r>
          </a:p>
          <a:p>
            <a:pPr marL="457200" lvl="1" indent="0">
              <a:buNone/>
            </a:pPr>
            <a:r>
              <a:rPr lang="en-US" dirty="0"/>
              <a:t>3.1 Introduction</a:t>
            </a:r>
          </a:p>
          <a:p>
            <a:pPr marL="457200" lvl="1" indent="0">
              <a:buNone/>
            </a:pPr>
            <a:r>
              <a:rPr lang="en-US" dirty="0"/>
              <a:t>3.2 Characteristics</a:t>
            </a:r>
          </a:p>
          <a:p>
            <a:pPr marL="457200" lvl="1" indent="0">
              <a:buNone/>
            </a:pPr>
            <a:r>
              <a:rPr lang="en-US" dirty="0"/>
              <a:t>3.3 Factors responsible for the growth of Euro Currency Markets</a:t>
            </a:r>
          </a:p>
          <a:p>
            <a:endParaRPr lang="en-KE" dirty="0"/>
          </a:p>
        </p:txBody>
      </p:sp>
    </p:spTree>
    <p:extLst>
      <p:ext uri="{BB962C8B-B14F-4D97-AF65-F5344CB8AC3E}">
        <p14:creationId xmlns:p14="http://schemas.microsoft.com/office/powerpoint/2010/main" val="2222133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92D79-E993-7B75-90B4-6AAEF6A1E90B}"/>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3888C896-A320-4E58-E85B-94BD6396C082}"/>
              </a:ext>
            </a:extLst>
          </p:cNvPr>
          <p:cNvSpPr>
            <a:spLocks noGrp="1"/>
          </p:cNvSpPr>
          <p:nvPr>
            <p:ph idx="1"/>
          </p:nvPr>
        </p:nvSpPr>
        <p:spPr/>
        <p:txBody>
          <a:bodyPr>
            <a:normAutofit/>
          </a:bodyPr>
          <a:lstStyle/>
          <a:p>
            <a:pPr marL="0" indent="0">
              <a:buNone/>
            </a:pPr>
            <a:r>
              <a:rPr lang="en-US" dirty="0"/>
              <a:t>4.O EURO BOND MARKET</a:t>
            </a:r>
          </a:p>
          <a:p>
            <a:pPr marL="457200" lvl="1" indent="0">
              <a:buNone/>
            </a:pPr>
            <a:r>
              <a:rPr lang="en-US" dirty="0"/>
              <a:t>4.1 Introduction</a:t>
            </a:r>
          </a:p>
          <a:p>
            <a:pPr marL="457200" lvl="1" indent="0">
              <a:buNone/>
            </a:pPr>
            <a:r>
              <a:rPr lang="en-US" dirty="0"/>
              <a:t>4.2 Characteristics of Euro Bond Market</a:t>
            </a:r>
          </a:p>
          <a:p>
            <a:pPr marL="457200" lvl="1" indent="0">
              <a:buNone/>
            </a:pPr>
            <a:r>
              <a:rPr lang="en-US" dirty="0"/>
              <a:t>4.3 Advantages of Eurobond Financing</a:t>
            </a:r>
          </a:p>
          <a:p>
            <a:pPr marL="457200" lvl="1" indent="0">
              <a:buNone/>
            </a:pPr>
            <a:r>
              <a:rPr lang="en-US" dirty="0"/>
              <a:t>4.4 Difference between Euro bonds and foreign bonds</a:t>
            </a:r>
          </a:p>
          <a:p>
            <a:pPr marL="457200" lvl="1" indent="0">
              <a:buNone/>
            </a:pPr>
            <a:r>
              <a:rPr lang="en-US" dirty="0"/>
              <a:t>4.5 Types of Euro Bonds</a:t>
            </a:r>
          </a:p>
          <a:p>
            <a:pPr marL="457200" lvl="1" indent="0">
              <a:buNone/>
            </a:pPr>
            <a:r>
              <a:rPr lang="en-US" dirty="0"/>
              <a:t>4.6 The benefits euro bonds</a:t>
            </a:r>
          </a:p>
          <a:p>
            <a:pPr marL="457200" lvl="1" indent="0">
              <a:buNone/>
            </a:pPr>
            <a:r>
              <a:rPr lang="en-US" dirty="0"/>
              <a:t>4.7 Innovation in the Euro bond market</a:t>
            </a:r>
          </a:p>
          <a:p>
            <a:pPr marL="0" indent="0">
              <a:buNone/>
            </a:pPr>
            <a:endParaRPr lang="en-KE" dirty="0"/>
          </a:p>
        </p:txBody>
      </p:sp>
    </p:spTree>
    <p:extLst>
      <p:ext uri="{BB962C8B-B14F-4D97-AF65-F5344CB8AC3E}">
        <p14:creationId xmlns:p14="http://schemas.microsoft.com/office/powerpoint/2010/main" val="3969762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27BF6-9B34-B203-80F7-76663318EDA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2D575695-5361-3667-09EB-09AF5D3A2928}"/>
              </a:ext>
            </a:extLst>
          </p:cNvPr>
          <p:cNvSpPr>
            <a:spLocks noGrp="1"/>
          </p:cNvSpPr>
          <p:nvPr>
            <p:ph idx="1"/>
          </p:nvPr>
        </p:nvSpPr>
        <p:spPr/>
        <p:txBody>
          <a:bodyPr/>
          <a:lstStyle/>
          <a:p>
            <a:pPr marL="0" indent="0">
              <a:buNone/>
            </a:pPr>
            <a:r>
              <a:rPr lang="en-US" dirty="0"/>
              <a:t>5.0 DIFFERENCE BETWEEN EURO CURRENCY MARKETS AND EURO BOND MARKETS</a:t>
            </a:r>
          </a:p>
          <a:p>
            <a:pPr marL="0" indent="0">
              <a:buNone/>
            </a:pPr>
            <a:r>
              <a:rPr lang="en-US" dirty="0"/>
              <a:t>6.0 EURO BOND MARKETS-THE CASE OF AFRICAN COUNTRIES</a:t>
            </a:r>
          </a:p>
          <a:p>
            <a:pPr marL="0" indent="0">
              <a:buNone/>
            </a:pPr>
            <a:r>
              <a:rPr lang="en-US" dirty="0"/>
              <a:t>7.0 CONCLUSION</a:t>
            </a:r>
          </a:p>
          <a:p>
            <a:pPr marL="0" indent="0">
              <a:buNone/>
            </a:pPr>
            <a:r>
              <a:rPr lang="en-US" dirty="0"/>
              <a:t>8.0 SELF ASSESMENT EXERCISE</a:t>
            </a:r>
          </a:p>
          <a:p>
            <a:pPr marL="0" indent="0">
              <a:buNone/>
            </a:pPr>
            <a:r>
              <a:rPr lang="en-US" dirty="0"/>
              <a:t>9.0 REFERENCES</a:t>
            </a:r>
          </a:p>
          <a:p>
            <a:endParaRPr lang="en-KE" dirty="0"/>
          </a:p>
        </p:txBody>
      </p:sp>
    </p:spTree>
    <p:extLst>
      <p:ext uri="{BB962C8B-B14F-4D97-AF65-F5344CB8AC3E}">
        <p14:creationId xmlns:p14="http://schemas.microsoft.com/office/powerpoint/2010/main" val="3162078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F9400-0923-CA7F-C683-F06B27D2B8DF}"/>
              </a:ext>
            </a:extLst>
          </p:cNvPr>
          <p:cNvSpPr>
            <a:spLocks noGrp="1"/>
          </p:cNvSpPr>
          <p:nvPr>
            <p:ph type="title"/>
          </p:nvPr>
        </p:nvSpPr>
        <p:spPr/>
        <p:txBody>
          <a:bodyPr>
            <a:normAutofit/>
          </a:bodyPr>
          <a:lstStyle/>
          <a:p>
            <a:r>
              <a:rPr lang="en-US" sz="2400" b="1" dirty="0"/>
              <a:t>1.0 INTRODUCTION</a:t>
            </a:r>
            <a:endParaRPr lang="en-KE" sz="2400" b="1" dirty="0"/>
          </a:p>
        </p:txBody>
      </p:sp>
      <p:sp>
        <p:nvSpPr>
          <p:cNvPr id="3" name="Content Placeholder 2">
            <a:extLst>
              <a:ext uri="{FF2B5EF4-FFF2-40B4-BE49-F238E27FC236}">
                <a16:creationId xmlns:a16="http://schemas.microsoft.com/office/drawing/2014/main" id="{D753CD6C-46A3-F269-8289-C794A187619F}"/>
              </a:ext>
            </a:extLst>
          </p:cNvPr>
          <p:cNvSpPr>
            <a:spLocks noGrp="1"/>
          </p:cNvSpPr>
          <p:nvPr>
            <p:ph idx="1"/>
          </p:nvPr>
        </p:nvSpPr>
        <p:spPr/>
        <p:txBody>
          <a:bodyPr/>
          <a:lstStyle/>
          <a:p>
            <a:r>
              <a:rPr lang="en-US" dirty="0"/>
              <a:t>Eurocurrency market and the Eurobond markets exert a great influence on the international financial system.</a:t>
            </a:r>
          </a:p>
          <a:p>
            <a:r>
              <a:rPr lang="en-US" dirty="0"/>
              <a:t>Eurocurrency markets are defined as banking markets which involve short-term borrowing and lending conducted outside of the legal jurisdiction of the authorities of the currency that is used.</a:t>
            </a:r>
          </a:p>
          <a:p>
            <a:r>
              <a:rPr lang="en-US" dirty="0"/>
              <a:t>For example, Eurodollar deposits are dollar deposits held in London and Paris. </a:t>
            </a:r>
          </a:p>
          <a:p>
            <a:r>
              <a:rPr lang="en-US" dirty="0"/>
              <a:t>The Eurocurrency market has two sides to it: the receipt of deposits and the loaning out of those deposits. </a:t>
            </a:r>
          </a:p>
        </p:txBody>
      </p:sp>
    </p:spTree>
    <p:extLst>
      <p:ext uri="{BB962C8B-B14F-4D97-AF65-F5344CB8AC3E}">
        <p14:creationId xmlns:p14="http://schemas.microsoft.com/office/powerpoint/2010/main" val="1915404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7BB25-A8CD-0550-ACE6-515FB4DB7CD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900E601-3C7C-65E3-B06C-8139BFFE3B81}"/>
              </a:ext>
            </a:extLst>
          </p:cNvPr>
          <p:cNvSpPr>
            <a:spLocks noGrp="1"/>
          </p:cNvSpPr>
          <p:nvPr>
            <p:ph idx="1"/>
          </p:nvPr>
        </p:nvSpPr>
        <p:spPr/>
        <p:txBody>
          <a:bodyPr/>
          <a:lstStyle/>
          <a:p>
            <a:r>
              <a:rPr lang="en-US" dirty="0"/>
              <a:t>The Eurocurrency market is part of the international money market since it involves lending and borrowing for a period of less than a year.</a:t>
            </a:r>
          </a:p>
          <a:p>
            <a:r>
              <a:rPr lang="en-US" dirty="0"/>
              <a:t>In contrast, the Eurobond market is part of the international capital market and involves lending and borrowing for a period of more than a year. </a:t>
            </a:r>
          </a:p>
          <a:p>
            <a:r>
              <a:rPr lang="en-US" dirty="0"/>
              <a:t>A Eurobond is a bond that is sold by a government, institution or company in a currency that is different from the country where the bond is issued. </a:t>
            </a:r>
          </a:p>
          <a:p>
            <a:r>
              <a:rPr lang="en-US" dirty="0"/>
              <a:t>Both the Eurocurrency and Eurobond markets are in many ways a phenomenon of the increasingly open world trading system. </a:t>
            </a:r>
            <a:endParaRPr lang="en-KE" dirty="0"/>
          </a:p>
        </p:txBody>
      </p:sp>
    </p:spTree>
    <p:extLst>
      <p:ext uri="{BB962C8B-B14F-4D97-AF65-F5344CB8AC3E}">
        <p14:creationId xmlns:p14="http://schemas.microsoft.com/office/powerpoint/2010/main" val="1394667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94C0C-09BF-7D2C-B31F-D31F7A109BDA}"/>
              </a:ext>
            </a:extLst>
          </p:cNvPr>
          <p:cNvSpPr>
            <a:spLocks noGrp="1"/>
          </p:cNvSpPr>
          <p:nvPr>
            <p:ph type="title"/>
          </p:nvPr>
        </p:nvSpPr>
        <p:spPr/>
        <p:txBody>
          <a:bodyPr/>
          <a:lstStyle/>
          <a:p>
            <a:r>
              <a:rPr lang="en-US" sz="2400" b="1" dirty="0"/>
              <a:t>2.0 OBJECTIVES</a:t>
            </a:r>
            <a:br>
              <a:rPr lang="en-US" dirty="0"/>
            </a:br>
            <a:endParaRPr lang="en-KE" dirty="0"/>
          </a:p>
        </p:txBody>
      </p:sp>
      <p:sp>
        <p:nvSpPr>
          <p:cNvPr id="3" name="Content Placeholder 2">
            <a:extLst>
              <a:ext uri="{FF2B5EF4-FFF2-40B4-BE49-F238E27FC236}">
                <a16:creationId xmlns:a16="http://schemas.microsoft.com/office/drawing/2014/main" id="{AC8A252F-4039-6FA7-C300-1626C16C433D}"/>
              </a:ext>
            </a:extLst>
          </p:cNvPr>
          <p:cNvSpPr>
            <a:spLocks noGrp="1"/>
          </p:cNvSpPr>
          <p:nvPr>
            <p:ph idx="1"/>
          </p:nvPr>
        </p:nvSpPr>
        <p:spPr/>
        <p:txBody>
          <a:bodyPr>
            <a:normAutofit/>
          </a:bodyPr>
          <a:lstStyle/>
          <a:p>
            <a:pPr marL="0" indent="0">
              <a:buNone/>
            </a:pPr>
            <a:r>
              <a:rPr lang="en-US" dirty="0"/>
              <a:t>At the end of this topic, you should be able to-</a:t>
            </a:r>
          </a:p>
          <a:p>
            <a:pPr marL="0" indent="0">
              <a:buNone/>
            </a:pPr>
            <a:r>
              <a:rPr lang="en-US" dirty="0"/>
              <a:t>1. State the characteristics of Eurocurrency markets.</a:t>
            </a:r>
          </a:p>
          <a:p>
            <a:pPr marL="0" indent="0">
              <a:buNone/>
            </a:pPr>
            <a:r>
              <a:rPr lang="en-US" dirty="0"/>
              <a:t>2. Differentiate between euro currency markets and domestic money markets.</a:t>
            </a:r>
          </a:p>
          <a:p>
            <a:pPr marL="0" indent="0">
              <a:buNone/>
            </a:pPr>
            <a:r>
              <a:rPr lang="en-US" dirty="0"/>
              <a:t>3. Define the Euro bond markets.</a:t>
            </a:r>
          </a:p>
          <a:p>
            <a:pPr marL="0" indent="0">
              <a:buNone/>
            </a:pPr>
            <a:r>
              <a:rPr lang="en-US" dirty="0"/>
              <a:t>4. Outline the advantages of euro bond financing.</a:t>
            </a:r>
          </a:p>
          <a:p>
            <a:pPr marL="0" indent="0">
              <a:buNone/>
            </a:pPr>
            <a:r>
              <a:rPr lang="en-US" dirty="0"/>
              <a:t>5.  Analyze the types of euro bonds.</a:t>
            </a:r>
          </a:p>
          <a:p>
            <a:pPr marL="0" indent="0">
              <a:buNone/>
            </a:pPr>
            <a:r>
              <a:rPr lang="en-US" dirty="0"/>
              <a:t>6. Difference between euro currency markets and euro bond markets.</a:t>
            </a:r>
          </a:p>
          <a:p>
            <a:pPr marL="0" indent="0">
              <a:buNone/>
            </a:pPr>
            <a:endParaRPr lang="en-KE" dirty="0"/>
          </a:p>
        </p:txBody>
      </p:sp>
    </p:spTree>
    <p:extLst>
      <p:ext uri="{BB962C8B-B14F-4D97-AF65-F5344CB8AC3E}">
        <p14:creationId xmlns:p14="http://schemas.microsoft.com/office/powerpoint/2010/main" val="3064972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CBDD8-F4E4-2C7F-46BB-255DF9FEA31C}"/>
              </a:ext>
            </a:extLst>
          </p:cNvPr>
          <p:cNvSpPr>
            <a:spLocks noGrp="1"/>
          </p:cNvSpPr>
          <p:nvPr>
            <p:ph type="title"/>
          </p:nvPr>
        </p:nvSpPr>
        <p:spPr/>
        <p:txBody>
          <a:bodyPr>
            <a:normAutofit/>
          </a:bodyPr>
          <a:lstStyle/>
          <a:p>
            <a:r>
              <a:rPr lang="en-US" sz="2400" b="1" dirty="0"/>
              <a:t>3.0 EURO CURRENCY MARKET</a:t>
            </a:r>
            <a:endParaRPr lang="en-KE" sz="2400" b="1" dirty="0"/>
          </a:p>
        </p:txBody>
      </p:sp>
      <p:sp>
        <p:nvSpPr>
          <p:cNvPr id="3" name="Content Placeholder 2">
            <a:extLst>
              <a:ext uri="{FF2B5EF4-FFF2-40B4-BE49-F238E27FC236}">
                <a16:creationId xmlns:a16="http://schemas.microsoft.com/office/drawing/2014/main" id="{A48BB19E-7619-3264-B72F-B7776A8858C4}"/>
              </a:ext>
            </a:extLst>
          </p:cNvPr>
          <p:cNvSpPr>
            <a:spLocks noGrp="1"/>
          </p:cNvSpPr>
          <p:nvPr>
            <p:ph idx="1"/>
          </p:nvPr>
        </p:nvSpPr>
        <p:spPr>
          <a:xfrm>
            <a:off x="1451579" y="1853754"/>
            <a:ext cx="9603275" cy="3765168"/>
          </a:xfrm>
        </p:spPr>
        <p:txBody>
          <a:bodyPr>
            <a:normAutofit lnSpcReduction="10000"/>
          </a:bodyPr>
          <a:lstStyle/>
          <a:p>
            <a:pPr marL="0" indent="0">
              <a:buNone/>
            </a:pPr>
            <a:r>
              <a:rPr lang="en-US" b="1" dirty="0"/>
              <a:t>3.1 Introduction</a:t>
            </a:r>
          </a:p>
          <a:p>
            <a:r>
              <a:rPr lang="en-US" dirty="0"/>
              <a:t>Euro currency market is a  dollar  or other freely convertible currency deposited in a  bank  outside its country of origin.  </a:t>
            </a:r>
          </a:p>
          <a:p>
            <a:r>
              <a:rPr lang="en-US" dirty="0"/>
              <a:t>It means any currency banked outside its country  of  origin. </a:t>
            </a:r>
          </a:p>
          <a:p>
            <a:pPr marL="0" indent="0">
              <a:buNone/>
            </a:pPr>
            <a:r>
              <a:rPr lang="en-US" i="1" dirty="0"/>
              <a:t>Example</a:t>
            </a:r>
            <a:r>
              <a:rPr lang="en-US" dirty="0"/>
              <a:t>:  a  deposit denominated in Japanese yen held in a Brazilian bank  is a eurocurrency 	deposit. </a:t>
            </a:r>
          </a:p>
          <a:p>
            <a:pPr marL="0" indent="0">
              <a:buNone/>
            </a:pPr>
            <a:r>
              <a:rPr lang="en-US" dirty="0"/>
              <a:t>The euro  currencies market is  utilized  by  banks,  MNCs,  mutual  funds and  hedge funds that   wish  to  avoid  regulatory requirements, tax laws and interest rate caps often  present in domestic banking.</a:t>
            </a:r>
            <a:endParaRPr lang="en-KE" dirty="0"/>
          </a:p>
        </p:txBody>
      </p:sp>
    </p:spTree>
    <p:extLst>
      <p:ext uri="{BB962C8B-B14F-4D97-AF65-F5344CB8AC3E}">
        <p14:creationId xmlns:p14="http://schemas.microsoft.com/office/powerpoint/2010/main" val="3335532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B7965-9741-71ED-7E8F-90C82A25CB30}"/>
              </a:ext>
            </a:extLst>
          </p:cNvPr>
          <p:cNvSpPr>
            <a:spLocks noGrp="1"/>
          </p:cNvSpPr>
          <p:nvPr>
            <p:ph type="title"/>
          </p:nvPr>
        </p:nvSpPr>
        <p:spPr/>
        <p:txBody>
          <a:bodyPr>
            <a:normAutofit/>
          </a:bodyPr>
          <a:lstStyle/>
          <a:p>
            <a:r>
              <a:rPr lang="en-US" sz="2400" b="1" cap="none" dirty="0"/>
              <a:t>3.2 Characteristics of euro currency market</a:t>
            </a:r>
            <a:endParaRPr lang="en-KE" sz="2400" b="1" cap="none" dirty="0"/>
          </a:p>
        </p:txBody>
      </p:sp>
      <p:sp>
        <p:nvSpPr>
          <p:cNvPr id="3" name="Content Placeholder 2">
            <a:extLst>
              <a:ext uri="{FF2B5EF4-FFF2-40B4-BE49-F238E27FC236}">
                <a16:creationId xmlns:a16="http://schemas.microsoft.com/office/drawing/2014/main" id="{CF5B5EC5-9987-1C2B-CC34-03744D6A4A41}"/>
              </a:ext>
            </a:extLst>
          </p:cNvPr>
          <p:cNvSpPr>
            <a:spLocks noGrp="1"/>
          </p:cNvSpPr>
          <p:nvPr>
            <p:ph idx="1"/>
          </p:nvPr>
        </p:nvSpPr>
        <p:spPr/>
        <p:txBody>
          <a:bodyPr>
            <a:normAutofit/>
          </a:bodyPr>
          <a:lstStyle/>
          <a:p>
            <a:pPr marL="457200" indent="-457200">
              <a:buAutoNum type="arabicParenR"/>
            </a:pPr>
            <a:r>
              <a:rPr lang="en-US" dirty="0"/>
              <a:t>The transactions in each currency take place  outside the country  of origin of that  currency.</a:t>
            </a:r>
          </a:p>
          <a:p>
            <a:pPr marL="457200" indent="-457200">
              <a:buAutoNum type="arabicParenR"/>
            </a:pPr>
            <a:r>
              <a:rPr lang="en-US" dirty="0"/>
              <a:t> Euro-currency market is distinct from the foreign exchange market. It is a market for deposits and for loans between banks and between banks and their customers. </a:t>
            </a:r>
          </a:p>
          <a:p>
            <a:pPr marL="457200" indent="-457200">
              <a:buAutoNum type="arabicParenR"/>
            </a:pPr>
            <a:r>
              <a:rPr lang="en-US" dirty="0"/>
              <a:t>The  market  is  essentially  unregulated  because of  which  the  deposits  in  this  market  are unsecured.</a:t>
            </a:r>
          </a:p>
          <a:p>
            <a:pPr marL="457200" indent="-457200">
              <a:buAutoNum type="arabicParenR"/>
            </a:pPr>
            <a:r>
              <a:rPr lang="en-US" dirty="0"/>
              <a:t>Deposit are received only on short term  basis  most of the deposit are interbank, and they tend to be very short term. </a:t>
            </a:r>
          </a:p>
        </p:txBody>
      </p:sp>
    </p:spTree>
    <p:extLst>
      <p:ext uri="{BB962C8B-B14F-4D97-AF65-F5344CB8AC3E}">
        <p14:creationId xmlns:p14="http://schemas.microsoft.com/office/powerpoint/2010/main" val="41582253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F759A-1B41-5043-CB54-2633A5171668}"/>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AB4CA742-6164-3211-0BB9-7BE3244C10A7}"/>
              </a:ext>
            </a:extLst>
          </p:cNvPr>
          <p:cNvSpPr>
            <a:spLocks noGrp="1"/>
          </p:cNvSpPr>
          <p:nvPr>
            <p:ph idx="1"/>
          </p:nvPr>
        </p:nvSpPr>
        <p:spPr/>
        <p:txBody>
          <a:bodyPr/>
          <a:lstStyle/>
          <a:p>
            <a:pPr marL="0" indent="0">
              <a:buNone/>
            </a:pPr>
            <a:r>
              <a:rPr lang="en-US" dirty="0">
                <a:solidFill>
                  <a:srgbClr val="C00000"/>
                </a:solidFill>
              </a:rPr>
              <a:t>5) </a:t>
            </a:r>
            <a:r>
              <a:rPr lang="en-US" dirty="0"/>
              <a:t>It is essentially a wholesale market dealing only in standardized deposit amounts.</a:t>
            </a:r>
          </a:p>
          <a:p>
            <a:r>
              <a:rPr lang="en-US" dirty="0"/>
              <a:t>Dealing in this market is therefore done  on a consortium basis.</a:t>
            </a:r>
          </a:p>
          <a:p>
            <a:pPr marL="457200" indent="-457200">
              <a:buAutoNum type="arabicParenR" startAt="6"/>
            </a:pPr>
            <a:r>
              <a:rPr lang="en-US" dirty="0"/>
              <a:t>The eurocurrency market exist for saving and time deposit rather  than  demand deposit. </a:t>
            </a:r>
          </a:p>
          <a:p>
            <a:r>
              <a:rPr lang="en-US" dirty="0"/>
              <a:t>That is, institution  that  create Eurodollar deposit currency in order to buy goods and services.</a:t>
            </a:r>
            <a:endParaRPr lang="en-KE" dirty="0"/>
          </a:p>
        </p:txBody>
      </p:sp>
    </p:spTree>
    <p:extLst>
      <p:ext uri="{BB962C8B-B14F-4D97-AF65-F5344CB8AC3E}">
        <p14:creationId xmlns:p14="http://schemas.microsoft.com/office/powerpoint/2010/main" val="3540402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26D8D-25BB-A172-15C6-8594BF20F067}"/>
              </a:ext>
            </a:extLst>
          </p:cNvPr>
          <p:cNvSpPr>
            <a:spLocks noGrp="1"/>
          </p:cNvSpPr>
          <p:nvPr>
            <p:ph type="title"/>
          </p:nvPr>
        </p:nvSpPr>
        <p:spPr/>
        <p:txBody>
          <a:bodyPr>
            <a:normAutofit/>
          </a:bodyPr>
          <a:lstStyle/>
          <a:p>
            <a:r>
              <a:rPr lang="en-US" sz="2400" b="1" cap="none" dirty="0"/>
              <a:t>3.3 Difference between euro- currency market and domestic money market</a:t>
            </a:r>
            <a:endParaRPr lang="en-KE" sz="2400" b="1" cap="none" dirty="0"/>
          </a:p>
        </p:txBody>
      </p:sp>
      <p:sp>
        <p:nvSpPr>
          <p:cNvPr id="3" name="Content Placeholder 2">
            <a:extLst>
              <a:ext uri="{FF2B5EF4-FFF2-40B4-BE49-F238E27FC236}">
                <a16:creationId xmlns:a16="http://schemas.microsoft.com/office/drawing/2014/main" id="{B41656DD-7535-CF9D-17FA-A82C2A3E9DA2}"/>
              </a:ext>
            </a:extLst>
          </p:cNvPr>
          <p:cNvSpPr>
            <a:spLocks noGrp="1"/>
          </p:cNvSpPr>
          <p:nvPr>
            <p:ph idx="1"/>
          </p:nvPr>
        </p:nvSpPr>
        <p:spPr>
          <a:xfrm>
            <a:off x="1451579" y="1853754"/>
            <a:ext cx="9603275" cy="3778420"/>
          </a:xfrm>
        </p:spPr>
        <p:txBody>
          <a:bodyPr>
            <a:normAutofit fontScale="92500" lnSpcReduction="20000"/>
          </a:bodyPr>
          <a:lstStyle/>
          <a:p>
            <a:r>
              <a:rPr lang="en-US" sz="2200" dirty="0"/>
              <a:t>The euro currency market is purely wholesale market as compared to domestic market which is retail banking  market.</a:t>
            </a:r>
          </a:p>
          <a:p>
            <a:r>
              <a:rPr lang="en-US" sz="2200" dirty="0"/>
              <a:t>The euro  currency market has got  relative  freedom from  regulation as compared to domestic markets.</a:t>
            </a:r>
          </a:p>
          <a:p>
            <a:r>
              <a:rPr lang="en-US" sz="2200" dirty="0"/>
              <a:t>There  are number of problems in euro  currency market as compared to domestic market such as jurisdiction, the acceptability of a freeze on deposit in one country  by another country.</a:t>
            </a:r>
          </a:p>
          <a:p>
            <a:r>
              <a:rPr lang="en-US" sz="2200" dirty="0"/>
              <a:t>The euro  currency market is almost exclusively concerned with matched deposit dealing-each deposit of  an  international bank  will tend  to  be  matched by an  asset of  the  same currency and of similar maturity.</a:t>
            </a:r>
          </a:p>
          <a:p>
            <a:endParaRPr lang="en-KE" dirty="0"/>
          </a:p>
        </p:txBody>
      </p:sp>
    </p:spTree>
    <p:extLst>
      <p:ext uri="{BB962C8B-B14F-4D97-AF65-F5344CB8AC3E}">
        <p14:creationId xmlns:p14="http://schemas.microsoft.com/office/powerpoint/2010/main" val="25296855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6BCB6-EC39-E126-5C69-543030DB7CF6}"/>
              </a:ext>
            </a:extLst>
          </p:cNvPr>
          <p:cNvSpPr>
            <a:spLocks noGrp="1"/>
          </p:cNvSpPr>
          <p:nvPr>
            <p:ph type="title"/>
          </p:nvPr>
        </p:nvSpPr>
        <p:spPr/>
        <p:txBody>
          <a:bodyPr>
            <a:normAutofit/>
          </a:bodyPr>
          <a:lstStyle/>
          <a:p>
            <a:r>
              <a:rPr lang="en-US" sz="2400" b="1" cap="none" dirty="0"/>
              <a:t>3.4 Factors responsible for growth of euro- currency markets</a:t>
            </a:r>
            <a:endParaRPr lang="en-KE" sz="2400" b="1" cap="none" dirty="0"/>
          </a:p>
        </p:txBody>
      </p:sp>
      <p:sp>
        <p:nvSpPr>
          <p:cNvPr id="3" name="Content Placeholder 2">
            <a:extLst>
              <a:ext uri="{FF2B5EF4-FFF2-40B4-BE49-F238E27FC236}">
                <a16:creationId xmlns:a16="http://schemas.microsoft.com/office/drawing/2014/main" id="{410688D9-898B-91C9-35DB-8A9215B1851C}"/>
              </a:ext>
            </a:extLst>
          </p:cNvPr>
          <p:cNvSpPr>
            <a:spLocks noGrp="1"/>
          </p:cNvSpPr>
          <p:nvPr>
            <p:ph idx="1"/>
          </p:nvPr>
        </p:nvSpPr>
        <p:spPr>
          <a:xfrm>
            <a:off x="1451579" y="1853754"/>
            <a:ext cx="9603275" cy="3612591"/>
          </a:xfrm>
        </p:spPr>
        <p:txBody>
          <a:bodyPr>
            <a:normAutofit/>
          </a:bodyPr>
          <a:lstStyle/>
          <a:p>
            <a:pPr marL="0" indent="0">
              <a:buNone/>
            </a:pPr>
            <a:r>
              <a:rPr lang="en-US" dirty="0"/>
              <a:t>1)   Less willingness to hold dollars in USA-based bank:-many economics were  less willing to hold deposit in dollars and they started putting  their earnings in London banks.</a:t>
            </a:r>
          </a:p>
          <a:p>
            <a:pPr marL="0" indent="0">
              <a:buNone/>
            </a:pPr>
            <a:r>
              <a:rPr lang="en-US" dirty="0"/>
              <a:t>2)Regulation ‘Q’: the regulation  ‘Q’ of the federal reserve act which composed a ceiling on interest rates that  could  be paid on deposit by banks in the  US.</a:t>
            </a:r>
          </a:p>
          <a:p>
            <a:pPr marL="0" indent="0">
              <a:buNone/>
            </a:pPr>
            <a:r>
              <a:rPr lang="en-US" dirty="0"/>
              <a:t>3)This enable European banks to attract US dollar deposits by offering  better interest rates.</a:t>
            </a:r>
          </a:p>
          <a:p>
            <a:pPr marL="0" indent="0">
              <a:buNone/>
            </a:pPr>
            <a:r>
              <a:rPr lang="en-US" dirty="0"/>
              <a:t>4) Regulation  ‘M’:  regulation  ‘M’  of  the   federal  reserve  act   which   stipulated  reserve  to  be maintained against deposits accepted by banks in the US.</a:t>
            </a:r>
          </a:p>
          <a:p>
            <a:pPr marL="0" indent="0">
              <a:buNone/>
            </a:pPr>
            <a:endParaRPr lang="en-KE" dirty="0"/>
          </a:p>
        </p:txBody>
      </p:sp>
    </p:spTree>
    <p:extLst>
      <p:ext uri="{BB962C8B-B14F-4D97-AF65-F5344CB8AC3E}">
        <p14:creationId xmlns:p14="http://schemas.microsoft.com/office/powerpoint/2010/main" val="3573450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89F71-33FB-ECCF-D43F-AF043927B99E}"/>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964CF90-7ADF-7B19-9F07-7358E846A543}"/>
              </a:ext>
            </a:extLst>
          </p:cNvPr>
          <p:cNvSpPr>
            <a:spLocks noGrp="1"/>
          </p:cNvSpPr>
          <p:nvPr>
            <p:ph idx="1"/>
          </p:nvPr>
        </p:nvSpPr>
        <p:spPr>
          <a:xfrm>
            <a:off x="1451579" y="1853754"/>
            <a:ext cx="9603275" cy="3884437"/>
          </a:xfrm>
        </p:spPr>
        <p:txBody>
          <a:bodyPr>
            <a:normAutofit/>
          </a:bodyPr>
          <a:lstStyle/>
          <a:p>
            <a:pPr marL="0" indent="0">
              <a:buNone/>
            </a:pPr>
            <a:r>
              <a:rPr lang="en-US" dirty="0"/>
              <a:t>4 ) Insure deposit: the  mandatory requirement on all banks in the  US to insure deposits accepted by them  from  the  public. </a:t>
            </a:r>
          </a:p>
          <a:p>
            <a:r>
              <a:rPr lang="en-US" dirty="0"/>
              <a:t> The  euro  currency market is  unregulated  which  means euro banks were under no obligation to insure euro-currency deposits. This reduced their cost on deposits.</a:t>
            </a:r>
          </a:p>
          <a:p>
            <a:pPr marL="0" indent="0">
              <a:buNone/>
            </a:pPr>
            <a:r>
              <a:rPr lang="en-US" dirty="0"/>
              <a:t>5)   The interest equalization tax: it was introduced by the US monetary authority in 1963 resulted in increasing the effective cost of borrowing in the united  states for non-resident entities.</a:t>
            </a:r>
          </a:p>
          <a:p>
            <a:pPr marL="0" indent="0">
              <a:buNone/>
            </a:pPr>
            <a:r>
              <a:rPr lang="en-US" dirty="0"/>
              <a:t>6)   The  voluntary   restraint  program:  it  was introduced  in  the  US in  1965   in  terms of  which, borrowing in the US for financing international projects was restricted. </a:t>
            </a:r>
          </a:p>
          <a:p>
            <a:endParaRPr lang="en-US" dirty="0"/>
          </a:p>
          <a:p>
            <a:endParaRPr lang="en-KE" dirty="0"/>
          </a:p>
        </p:txBody>
      </p:sp>
    </p:spTree>
    <p:extLst>
      <p:ext uri="{BB962C8B-B14F-4D97-AF65-F5344CB8AC3E}">
        <p14:creationId xmlns:p14="http://schemas.microsoft.com/office/powerpoint/2010/main" val="227157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5000EB-BDB5-F18B-E433-685BA72A042E}"/>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9C9A7F94-6228-EAFA-8047-ED1A01B40172}"/>
              </a:ext>
            </a:extLst>
          </p:cNvPr>
          <p:cNvSpPr>
            <a:spLocks noGrp="1"/>
          </p:cNvSpPr>
          <p:nvPr>
            <p:ph idx="1"/>
          </p:nvPr>
        </p:nvSpPr>
        <p:spPr/>
        <p:txBody>
          <a:bodyPr/>
          <a:lstStyle/>
          <a:p>
            <a:pPr marL="0" indent="0">
              <a:buNone/>
            </a:pPr>
            <a:r>
              <a:rPr lang="en-US" dirty="0"/>
              <a:t>7)   Full capital account convertibility:   there  had  been  full capital account convertibility  adopted by many  developed nations, which allowed  them  to conduct transactions of local financial  assets into foreign financial  asset freely.</a:t>
            </a:r>
            <a:endParaRPr lang="en-KE" dirty="0"/>
          </a:p>
        </p:txBody>
      </p:sp>
    </p:spTree>
    <p:extLst>
      <p:ext uri="{BB962C8B-B14F-4D97-AF65-F5344CB8AC3E}">
        <p14:creationId xmlns:p14="http://schemas.microsoft.com/office/powerpoint/2010/main" val="10308371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C596D-8CE0-6E03-BAA8-C29BD211E43F}"/>
              </a:ext>
            </a:extLst>
          </p:cNvPr>
          <p:cNvSpPr>
            <a:spLocks noGrp="1"/>
          </p:cNvSpPr>
          <p:nvPr>
            <p:ph type="title"/>
          </p:nvPr>
        </p:nvSpPr>
        <p:spPr/>
        <p:txBody>
          <a:bodyPr>
            <a:normAutofit/>
          </a:bodyPr>
          <a:lstStyle/>
          <a:p>
            <a:r>
              <a:rPr lang="en-US" sz="2400" b="1" dirty="0"/>
              <a:t>4.0-euro bond market</a:t>
            </a:r>
            <a:endParaRPr lang="en-KE" sz="2400" b="1" dirty="0"/>
          </a:p>
        </p:txBody>
      </p:sp>
      <p:sp>
        <p:nvSpPr>
          <p:cNvPr id="3" name="Content Placeholder 2">
            <a:extLst>
              <a:ext uri="{FF2B5EF4-FFF2-40B4-BE49-F238E27FC236}">
                <a16:creationId xmlns:a16="http://schemas.microsoft.com/office/drawing/2014/main" id="{C43C8D1A-D28C-BBB3-94FA-9552588D42B5}"/>
              </a:ext>
            </a:extLst>
          </p:cNvPr>
          <p:cNvSpPr>
            <a:spLocks noGrp="1"/>
          </p:cNvSpPr>
          <p:nvPr>
            <p:ph idx="1"/>
          </p:nvPr>
        </p:nvSpPr>
        <p:spPr>
          <a:xfrm>
            <a:off x="1451579" y="1853753"/>
            <a:ext cx="9603275" cy="3990455"/>
          </a:xfrm>
        </p:spPr>
        <p:txBody>
          <a:bodyPr>
            <a:noAutofit/>
          </a:bodyPr>
          <a:lstStyle/>
          <a:p>
            <a:pPr marL="0" indent="0">
              <a:buNone/>
            </a:pPr>
            <a:r>
              <a:rPr lang="en-US" b="1" dirty="0"/>
              <a:t>4.1 Introduction</a:t>
            </a:r>
          </a:p>
          <a:p>
            <a:r>
              <a:rPr lang="en-US" dirty="0"/>
              <a:t>A Eurobond is an international bond that denominates in a currency not native to the country where it issues.</a:t>
            </a:r>
          </a:p>
          <a:p>
            <a:r>
              <a:rPr lang="en-US" dirty="0"/>
              <a:t>London is one of the centers of the Eurobond market, with Luxembourg being the primary listing center for these instruments. </a:t>
            </a:r>
          </a:p>
          <a:p>
            <a:r>
              <a:rPr lang="en-US" dirty="0"/>
              <a:t>The difference is that in international markets the money may come in a currency that is different from that normally used by the borrower. </a:t>
            </a:r>
          </a:p>
          <a:p>
            <a:r>
              <a:rPr lang="en-US" dirty="0"/>
              <a:t>A foreign bond a bond issue in a particular country by a foreign borrower. </a:t>
            </a:r>
          </a:p>
          <a:p>
            <a:r>
              <a:rPr lang="en-US" dirty="0"/>
              <a:t>Eurobonds bonds underwrite and sell in more than one country.</a:t>
            </a:r>
            <a:endParaRPr lang="en-KE" dirty="0"/>
          </a:p>
        </p:txBody>
      </p:sp>
    </p:spTree>
    <p:extLst>
      <p:ext uri="{BB962C8B-B14F-4D97-AF65-F5344CB8AC3E}">
        <p14:creationId xmlns:p14="http://schemas.microsoft.com/office/powerpoint/2010/main" val="4029133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E2A4F-DE49-D6A2-CC0C-398FA1965886}"/>
              </a:ext>
            </a:extLst>
          </p:cNvPr>
          <p:cNvSpPr>
            <a:spLocks noGrp="1"/>
          </p:cNvSpPr>
          <p:nvPr>
            <p:ph type="title"/>
          </p:nvPr>
        </p:nvSpPr>
        <p:spPr/>
        <p:txBody>
          <a:bodyPr>
            <a:normAutofit/>
          </a:bodyPr>
          <a:lstStyle/>
          <a:p>
            <a:r>
              <a:rPr lang="en-US" sz="2000" b="1" cap="none" dirty="0"/>
              <a:t>Definition of euro bonds</a:t>
            </a:r>
            <a:endParaRPr lang="en-KE" sz="2000" b="1" cap="none" dirty="0"/>
          </a:p>
        </p:txBody>
      </p:sp>
      <p:sp>
        <p:nvSpPr>
          <p:cNvPr id="3" name="Content Placeholder 2">
            <a:extLst>
              <a:ext uri="{FF2B5EF4-FFF2-40B4-BE49-F238E27FC236}">
                <a16:creationId xmlns:a16="http://schemas.microsoft.com/office/drawing/2014/main" id="{84F14EA3-1FCE-5C99-10C5-B72953915F2B}"/>
              </a:ext>
            </a:extLst>
          </p:cNvPr>
          <p:cNvSpPr>
            <a:spLocks noGrp="1"/>
          </p:cNvSpPr>
          <p:nvPr>
            <p:ph idx="1"/>
          </p:nvPr>
        </p:nvSpPr>
        <p:spPr/>
        <p:txBody>
          <a:bodyPr/>
          <a:lstStyle/>
          <a:p>
            <a:r>
              <a:rPr lang="en-US" dirty="0"/>
              <a:t>A foreign bond may defined as an international bond sold by a foreign borrower but denominated in the currency of the country in which it is placed. </a:t>
            </a:r>
          </a:p>
          <a:p>
            <a:r>
              <a:rPr lang="en-US" dirty="0"/>
              <a:t>It underwrites and sells by a national underwriting syndicate in the lending country. </a:t>
            </a:r>
          </a:p>
          <a:p>
            <a:r>
              <a:rPr lang="en-US" dirty="0"/>
              <a:t>Euro bonds may be defined as an international bond underwritten by an international syndicate and sold in countries other than the country of the currency in which the issue denominates. </a:t>
            </a:r>
          </a:p>
          <a:p>
            <a:r>
              <a:rPr lang="en-US" dirty="0"/>
              <a:t>In the Eurobond market, the investor holds a claim directly on the borrower rather than on a financial institution. </a:t>
            </a:r>
          </a:p>
          <a:p>
            <a:pPr marL="0" indent="0">
              <a:buNone/>
            </a:pPr>
            <a:endParaRPr lang="en-KE" dirty="0"/>
          </a:p>
        </p:txBody>
      </p:sp>
    </p:spTree>
    <p:extLst>
      <p:ext uri="{BB962C8B-B14F-4D97-AF65-F5344CB8AC3E}">
        <p14:creationId xmlns:p14="http://schemas.microsoft.com/office/powerpoint/2010/main" val="489651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7F8F3-FB92-7388-D3ED-1BBE71BD20B8}"/>
              </a:ext>
            </a:extLst>
          </p:cNvPr>
          <p:cNvSpPr>
            <a:spLocks noGrp="1"/>
          </p:cNvSpPr>
          <p:nvPr>
            <p:ph type="title"/>
          </p:nvPr>
        </p:nvSpPr>
        <p:spPr/>
        <p:txBody>
          <a:bodyPr>
            <a:normAutofit/>
          </a:bodyPr>
          <a:lstStyle/>
          <a:p>
            <a:r>
              <a:rPr lang="en-US" sz="2400" b="1" cap="none" dirty="0"/>
              <a:t>4.2 Characteristics of euro bonds </a:t>
            </a:r>
            <a:endParaRPr lang="en-KE" sz="2400" b="1" cap="none" dirty="0"/>
          </a:p>
        </p:txBody>
      </p:sp>
      <p:sp>
        <p:nvSpPr>
          <p:cNvPr id="3" name="Content Placeholder 2">
            <a:extLst>
              <a:ext uri="{FF2B5EF4-FFF2-40B4-BE49-F238E27FC236}">
                <a16:creationId xmlns:a16="http://schemas.microsoft.com/office/drawing/2014/main" id="{859015B4-FE3A-20ED-066A-78B2EF534977}"/>
              </a:ext>
            </a:extLst>
          </p:cNvPr>
          <p:cNvSpPr>
            <a:spLocks noGrp="1"/>
          </p:cNvSpPr>
          <p:nvPr>
            <p:ph idx="1"/>
          </p:nvPr>
        </p:nvSpPr>
        <p:spPr/>
        <p:txBody>
          <a:bodyPr>
            <a:normAutofit/>
          </a:bodyPr>
          <a:lstStyle/>
          <a:p>
            <a:pPr marL="0" indent="0">
              <a:buNone/>
            </a:pPr>
            <a:r>
              <a:rPr lang="en-US" dirty="0"/>
              <a:t>1)   Eurobonds are </a:t>
            </a:r>
            <a:r>
              <a:rPr lang="en-US" i="1" dirty="0"/>
              <a:t>not regulated by the country  of the currency </a:t>
            </a:r>
            <a:r>
              <a:rPr lang="en-US" dirty="0"/>
              <a:t>in which they are denominated.</a:t>
            </a:r>
          </a:p>
          <a:p>
            <a:pPr marL="457200" indent="-457200">
              <a:buAutoNum type="arabicParenR" startAt="2"/>
            </a:pPr>
            <a:r>
              <a:rPr lang="en-US" dirty="0"/>
              <a:t>Eurobonds </a:t>
            </a:r>
            <a:r>
              <a:rPr lang="en-US" i="1" dirty="0"/>
              <a:t>are  “bearer bonds</a:t>
            </a:r>
            <a:r>
              <a:rPr lang="en-US" dirty="0"/>
              <a:t>”, </a:t>
            </a:r>
            <a:r>
              <a:rPr lang="en-US" dirty="0" err="1"/>
              <a:t>i.e</a:t>
            </a:r>
            <a:r>
              <a:rPr lang="en-US" dirty="0"/>
              <a:t>, they  are  not  registered anywhere centrally, so whomever holds. </a:t>
            </a:r>
          </a:p>
          <a:p>
            <a:r>
              <a:rPr lang="en-US" dirty="0"/>
              <a:t>The  bond  is considered the  owner.  Bearer  status also enables Eurobonds to  be  held anonymously.</a:t>
            </a:r>
          </a:p>
          <a:p>
            <a:pPr marL="0" indent="0">
              <a:buNone/>
            </a:pPr>
            <a:r>
              <a:rPr lang="en-US" dirty="0"/>
              <a:t>3)   The  Eurobond market is largely  a  </a:t>
            </a:r>
            <a:r>
              <a:rPr lang="en-US" i="1" dirty="0"/>
              <a:t>wholesale </a:t>
            </a:r>
            <a:r>
              <a:rPr lang="en-US" dirty="0"/>
              <a:t>  with  bonds held  by large  institutions. Pension funds insurance companies, mutual funds.</a:t>
            </a:r>
          </a:p>
          <a:p>
            <a:endParaRPr lang="en-KE" dirty="0"/>
          </a:p>
        </p:txBody>
      </p:sp>
    </p:spTree>
    <p:extLst>
      <p:ext uri="{BB962C8B-B14F-4D97-AF65-F5344CB8AC3E}">
        <p14:creationId xmlns:p14="http://schemas.microsoft.com/office/powerpoint/2010/main" val="1568518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70AAC-FD58-C0E5-266F-EC7AB51F1C7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0D9CCD40-4914-8D43-49EE-8DF5B25DD191}"/>
              </a:ext>
            </a:extLst>
          </p:cNvPr>
          <p:cNvSpPr>
            <a:spLocks noGrp="1"/>
          </p:cNvSpPr>
          <p:nvPr>
            <p:ph idx="1"/>
          </p:nvPr>
        </p:nvSpPr>
        <p:spPr/>
        <p:txBody>
          <a:bodyPr/>
          <a:lstStyle/>
          <a:p>
            <a:pPr marL="0" indent="0">
              <a:buNone/>
            </a:pPr>
            <a:r>
              <a:rPr lang="en-US" dirty="0"/>
              <a:t>4)   Since  they  are  denominated  in an  offshore currency,  investors  in Euro-bonds  assume both credit and foreign exchange risks.</a:t>
            </a:r>
          </a:p>
          <a:p>
            <a:pPr marL="0" indent="0">
              <a:buNone/>
            </a:pPr>
            <a:r>
              <a:rPr lang="en-US" dirty="0"/>
              <a:t>5) Some  publicly offered Eurobonds trade  on stock exchange normally in London or Luxembourg. </a:t>
            </a:r>
          </a:p>
          <a:p>
            <a:r>
              <a:rPr lang="en-US" dirty="0"/>
              <a:t>Others are placed directly with institutional investors without  a listing.</a:t>
            </a:r>
          </a:p>
          <a:p>
            <a:pPr marL="0" indent="0">
              <a:buNone/>
            </a:pPr>
            <a:r>
              <a:rPr lang="en-US" dirty="0"/>
              <a:t>6)   Withholding taxes are not imposed on Eurobond coupon payments.</a:t>
            </a:r>
          </a:p>
          <a:p>
            <a:endParaRPr lang="en-KE" dirty="0"/>
          </a:p>
        </p:txBody>
      </p:sp>
    </p:spTree>
    <p:extLst>
      <p:ext uri="{BB962C8B-B14F-4D97-AF65-F5344CB8AC3E}">
        <p14:creationId xmlns:p14="http://schemas.microsoft.com/office/powerpoint/2010/main" val="5061274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DCE1A-DBDE-890A-110F-9E25D55D972A}"/>
              </a:ext>
            </a:extLst>
          </p:cNvPr>
          <p:cNvSpPr>
            <a:spLocks noGrp="1"/>
          </p:cNvSpPr>
          <p:nvPr>
            <p:ph type="title"/>
          </p:nvPr>
        </p:nvSpPr>
        <p:spPr/>
        <p:txBody>
          <a:bodyPr/>
          <a:lstStyle/>
          <a:p>
            <a:r>
              <a:rPr lang="en-US" sz="2400" b="1" cap="none" dirty="0"/>
              <a:t>4.3 Advantages of euro bond financing</a:t>
            </a:r>
            <a:br>
              <a:rPr lang="en-US" dirty="0"/>
            </a:br>
            <a:endParaRPr lang="en-KE" dirty="0"/>
          </a:p>
        </p:txBody>
      </p:sp>
      <p:sp>
        <p:nvSpPr>
          <p:cNvPr id="3" name="Content Placeholder 2">
            <a:extLst>
              <a:ext uri="{FF2B5EF4-FFF2-40B4-BE49-F238E27FC236}">
                <a16:creationId xmlns:a16="http://schemas.microsoft.com/office/drawing/2014/main" id="{C3B42094-61B4-2E77-942B-9C88301832A5}"/>
              </a:ext>
            </a:extLst>
          </p:cNvPr>
          <p:cNvSpPr>
            <a:spLocks noGrp="1"/>
          </p:cNvSpPr>
          <p:nvPr>
            <p:ph idx="1"/>
          </p:nvPr>
        </p:nvSpPr>
        <p:spPr/>
        <p:txBody>
          <a:bodyPr>
            <a:normAutofit/>
          </a:bodyPr>
          <a:lstStyle/>
          <a:p>
            <a:pPr marL="0" indent="0">
              <a:buNone/>
            </a:pPr>
            <a:r>
              <a:rPr lang="en-US" dirty="0"/>
              <a:t>1)   Issuers have  the  freedom  to issue bonds in a country.  Region  of their choice. They also have the choice of currency in floating  the Eurobond</a:t>
            </a:r>
          </a:p>
          <a:p>
            <a:pPr marL="0" indent="0">
              <a:buNone/>
            </a:pPr>
            <a:r>
              <a:rPr lang="en-US" dirty="0"/>
              <a:t>2)   Eurobonds gives  issuers  the  opportunity  to  take   advantage of    favorable  regulatory  and lending conditions in other  countries.</a:t>
            </a:r>
          </a:p>
          <a:p>
            <a:pPr marL="0" indent="0">
              <a:buNone/>
            </a:pPr>
            <a:r>
              <a:rPr lang="en-US" dirty="0"/>
              <a:t>3) Obtaining  financing by issuing Eurobonds is often  cheaper than  Eurobond market  as compared to other  debt  markets.</a:t>
            </a:r>
          </a:p>
          <a:p>
            <a:pPr marL="0" indent="0">
              <a:buNone/>
            </a:pPr>
            <a:r>
              <a:rPr lang="en-US" dirty="0"/>
              <a:t>4) It is a way for companies to obtain financing in an economy where financing is difficult to obtain.</a:t>
            </a:r>
          </a:p>
          <a:p>
            <a:pPr marL="0" indent="0">
              <a:buNone/>
            </a:pPr>
            <a:endParaRPr lang="en-KE" dirty="0"/>
          </a:p>
        </p:txBody>
      </p:sp>
    </p:spTree>
    <p:extLst>
      <p:ext uri="{BB962C8B-B14F-4D97-AF65-F5344CB8AC3E}">
        <p14:creationId xmlns:p14="http://schemas.microsoft.com/office/powerpoint/2010/main" val="3130123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80327-2BFE-61DC-F9FB-103A24C8294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6BB9354-C1B2-CDAF-99E1-C42E466BCDBD}"/>
              </a:ext>
            </a:extLst>
          </p:cNvPr>
          <p:cNvSpPr>
            <a:spLocks noGrp="1"/>
          </p:cNvSpPr>
          <p:nvPr>
            <p:ph idx="1"/>
          </p:nvPr>
        </p:nvSpPr>
        <p:spPr/>
        <p:txBody>
          <a:bodyPr/>
          <a:lstStyle/>
          <a:p>
            <a:pPr marL="0" indent="0">
              <a:buNone/>
            </a:pPr>
            <a:r>
              <a:rPr lang="en-US" dirty="0"/>
              <a:t>5) Issuing euro bonds gives companies wider access to the international market which they may normally not be able to access.</a:t>
            </a:r>
          </a:p>
          <a:p>
            <a:pPr marL="0" indent="0">
              <a:buNone/>
            </a:pPr>
            <a:r>
              <a:rPr lang="en-US" dirty="0"/>
              <a:t>6)   It would prevent repeated financial crisis that creating a destabilizing economic and political environment. </a:t>
            </a:r>
          </a:p>
          <a:p>
            <a:endParaRPr lang="en-US" dirty="0"/>
          </a:p>
          <a:p>
            <a:endParaRPr lang="en-KE" dirty="0"/>
          </a:p>
        </p:txBody>
      </p:sp>
    </p:spTree>
    <p:extLst>
      <p:ext uri="{BB962C8B-B14F-4D97-AF65-F5344CB8AC3E}">
        <p14:creationId xmlns:p14="http://schemas.microsoft.com/office/powerpoint/2010/main" val="17989667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D7252-9B00-9568-1F8C-A479D5D83676}"/>
              </a:ext>
            </a:extLst>
          </p:cNvPr>
          <p:cNvSpPr>
            <a:spLocks noGrp="1"/>
          </p:cNvSpPr>
          <p:nvPr>
            <p:ph type="title"/>
          </p:nvPr>
        </p:nvSpPr>
        <p:spPr/>
        <p:txBody>
          <a:bodyPr>
            <a:normAutofit/>
          </a:bodyPr>
          <a:lstStyle/>
          <a:p>
            <a:r>
              <a:rPr lang="en-US" sz="2400" cap="none" dirty="0"/>
              <a:t>4.4  </a:t>
            </a:r>
            <a:r>
              <a:rPr lang="en-US" sz="2400" b="1" cap="none" dirty="0"/>
              <a:t>Distinguish between euro bonds and foreign bonds</a:t>
            </a:r>
            <a:endParaRPr lang="en-KE" sz="2400" b="1" cap="none" dirty="0"/>
          </a:p>
        </p:txBody>
      </p:sp>
      <p:graphicFrame>
        <p:nvGraphicFramePr>
          <p:cNvPr id="4" name="Content Placeholder 3">
            <a:extLst>
              <a:ext uri="{FF2B5EF4-FFF2-40B4-BE49-F238E27FC236}">
                <a16:creationId xmlns:a16="http://schemas.microsoft.com/office/drawing/2014/main" id="{6F26E7FB-636E-C42A-D3F8-D3AF0C7F2E19}"/>
              </a:ext>
            </a:extLst>
          </p:cNvPr>
          <p:cNvGraphicFramePr>
            <a:graphicFrameLocks noGrp="1"/>
          </p:cNvGraphicFramePr>
          <p:nvPr>
            <p:ph idx="1"/>
            <p:extLst>
              <p:ext uri="{D42A27DB-BD31-4B8C-83A1-F6EECF244321}">
                <p14:modId xmlns:p14="http://schemas.microsoft.com/office/powerpoint/2010/main" val="3188472542"/>
              </p:ext>
            </p:extLst>
          </p:nvPr>
        </p:nvGraphicFramePr>
        <p:xfrm>
          <a:off x="1444487" y="1842052"/>
          <a:ext cx="9610367" cy="4395538"/>
        </p:xfrm>
        <a:graphic>
          <a:graphicData uri="http://schemas.openxmlformats.org/drawingml/2006/table">
            <a:tbl>
              <a:tblPr firstRow="1" firstCol="1" bandRow="1"/>
              <a:tblGrid>
                <a:gridCol w="723604">
                  <a:extLst>
                    <a:ext uri="{9D8B030D-6E8A-4147-A177-3AD203B41FA5}">
                      <a16:colId xmlns:a16="http://schemas.microsoft.com/office/drawing/2014/main" val="3056100913"/>
                    </a:ext>
                  </a:extLst>
                </a:gridCol>
                <a:gridCol w="1311534">
                  <a:extLst>
                    <a:ext uri="{9D8B030D-6E8A-4147-A177-3AD203B41FA5}">
                      <a16:colId xmlns:a16="http://schemas.microsoft.com/office/drawing/2014/main" val="3481409017"/>
                    </a:ext>
                  </a:extLst>
                </a:gridCol>
                <a:gridCol w="3728508">
                  <a:extLst>
                    <a:ext uri="{9D8B030D-6E8A-4147-A177-3AD203B41FA5}">
                      <a16:colId xmlns:a16="http://schemas.microsoft.com/office/drawing/2014/main" val="166193637"/>
                    </a:ext>
                  </a:extLst>
                </a:gridCol>
                <a:gridCol w="3846721">
                  <a:extLst>
                    <a:ext uri="{9D8B030D-6E8A-4147-A177-3AD203B41FA5}">
                      <a16:colId xmlns:a16="http://schemas.microsoft.com/office/drawing/2014/main" val="385738768"/>
                    </a:ext>
                  </a:extLst>
                </a:gridCol>
              </a:tblGrid>
              <a:tr h="169648">
                <a:tc>
                  <a:txBody>
                    <a:bodyPr/>
                    <a:lstStyle/>
                    <a:p>
                      <a:pPr algn="just">
                        <a:lnSpc>
                          <a:spcPct val="107000"/>
                        </a:lnSpc>
                        <a:spcAft>
                          <a:spcPts val="800"/>
                        </a:spcAft>
                      </a:pPr>
                      <a:r>
                        <a:rPr lang="en-US" sz="1600" b="1" kern="100">
                          <a:effectLst/>
                          <a:latin typeface="Calibri" panose="020F0502020204030204" pitchFamily="34" charset="0"/>
                          <a:ea typeface="Calibri" panose="020F0502020204030204" pitchFamily="34" charset="0"/>
                          <a:cs typeface="Times New Roman" panose="02020603050405020304" pitchFamily="18" charset="0"/>
                        </a:rPr>
                        <a:t> </a:t>
                      </a:r>
                      <a:endParaRPr lang="en-KE" sz="1600" b="1"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b="1" kern="100">
                          <a:effectLst/>
                          <a:latin typeface="Calibri" panose="020F0502020204030204" pitchFamily="34" charset="0"/>
                          <a:ea typeface="Calibri" panose="020F0502020204030204" pitchFamily="34" charset="0"/>
                          <a:cs typeface="Times New Roman" panose="02020603050405020304" pitchFamily="18" charset="0"/>
                        </a:rPr>
                        <a:t>Heading</a:t>
                      </a:r>
                      <a:endParaRPr lang="en-KE" sz="1600" b="1"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b="1" kern="100">
                          <a:effectLst/>
                          <a:latin typeface="Calibri" panose="020F0502020204030204" pitchFamily="34" charset="0"/>
                          <a:ea typeface="Calibri" panose="020F0502020204030204" pitchFamily="34" charset="0"/>
                          <a:cs typeface="Times New Roman" panose="02020603050405020304" pitchFamily="18" charset="0"/>
                        </a:rPr>
                        <a:t>Eurobonds</a:t>
                      </a:r>
                      <a:endParaRPr lang="en-KE" sz="1600" b="1"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b="1" kern="100" dirty="0">
                          <a:effectLst/>
                          <a:latin typeface="Calibri" panose="020F0502020204030204" pitchFamily="34" charset="0"/>
                          <a:ea typeface="Calibri" panose="020F0502020204030204" pitchFamily="34" charset="0"/>
                          <a:cs typeface="Times New Roman" panose="02020603050405020304" pitchFamily="18" charset="0"/>
                        </a:rPr>
                        <a:t>Foreign bonds</a:t>
                      </a:r>
                      <a:endParaRPr lang="en-KE" sz="1600" b="1"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91769949"/>
                  </a:ext>
                </a:extLst>
              </a:tr>
              <a:tr h="926784">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1.</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kern="100" spc="-5">
                          <a:effectLst/>
                          <a:latin typeface="Calibri" panose="020F0502020204030204" pitchFamily="34" charset="0"/>
                          <a:ea typeface="Calibri" panose="020F0502020204030204" pitchFamily="34" charset="0"/>
                          <a:cs typeface="Times New Roman" panose="02020603050405020304" pitchFamily="18" charset="0"/>
                        </a:rPr>
                        <a:t>M</a:t>
                      </a:r>
                      <a:r>
                        <a:rPr lang="en-US" sz="1600" kern="10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i</a:t>
                      </a:r>
                      <a:r>
                        <a:rPr lang="en-US" sz="1600" kern="100">
                          <a:effectLst/>
                          <a:latin typeface="Calibri" panose="020F0502020204030204" pitchFamily="34" charset="0"/>
                          <a:ea typeface="Calibri" panose="020F0502020204030204" pitchFamily="34" charset="0"/>
                          <a:cs typeface="Times New Roman" panose="02020603050405020304" pitchFamily="18" charset="0"/>
                        </a:rPr>
                        <a:t>ng</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3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bond </a:t>
                      </a:r>
                      <a:r>
                        <a:rPr lang="en-US" sz="1600" kern="100" spc="1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12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27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ern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spc="11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12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urren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y  </a:t>
                      </a:r>
                      <a:r>
                        <a:rPr lang="en-US" sz="1600" kern="100" spc="7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not   </a:t>
                      </a:r>
                      <a:r>
                        <a:rPr lang="en-US" sz="1600" kern="100" spc="5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iv</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   </a:t>
                      </a:r>
                      <a:r>
                        <a:rPr lang="en-US" sz="1600" kern="100" spc="11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  </a:t>
                      </a:r>
                      <a:r>
                        <a:rPr lang="en-US" sz="1600" kern="100" spc="26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he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oun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ry </a:t>
                      </a:r>
                      <a:r>
                        <a:rPr lang="en-US" sz="1600" kern="100" spc="2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where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2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2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bond </a:t>
                      </a:r>
                      <a:r>
                        <a:rPr lang="en-US" sz="1600" kern="100" spc="9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a:t>
                      </a:r>
                      <a:r>
                        <a:rPr lang="en-US" sz="1600" kern="100" spc="1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by</a:t>
                      </a:r>
                      <a:r>
                        <a:rPr lang="en-US" sz="1600" kern="100" spc="13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20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f</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ore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gn </a:t>
                      </a:r>
                      <a:r>
                        <a:rPr lang="en-US" sz="1600" kern="100" spc="9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borrower</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 </a:t>
                      </a:r>
                      <a:r>
                        <a:rPr lang="en-US" sz="1600" kern="100" spc="2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he  </a:t>
                      </a:r>
                      <a:r>
                        <a:rPr lang="en-US" sz="1600" kern="100" spc="13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urren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y </a:t>
                      </a:r>
                      <a:r>
                        <a:rPr lang="en-US" sz="1600" kern="100" spc="16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of  </a:t>
                      </a:r>
                      <a:r>
                        <a:rPr lang="en-US" sz="1600" kern="100" spc="2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he  </a:t>
                      </a:r>
                      <a:r>
                        <a:rPr lang="en-US" sz="1600" kern="100" spc="13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oun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ry  </a:t>
                      </a:r>
                      <a:r>
                        <a:rPr lang="en-US" sz="1600" kern="100" spc="22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 wh</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a:t>
                      </a:r>
                      <a:r>
                        <a:rPr lang="en-US" sz="1600" kern="100" spc="19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2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d</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2254686"/>
                  </a:ext>
                </a:extLst>
              </a:tr>
              <a:tr h="598484">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2.</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Curren</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c</a:t>
                      </a:r>
                      <a:r>
                        <a:rPr lang="en-US" sz="1600" kern="100">
                          <a:effectLst/>
                          <a:latin typeface="Calibri" panose="020F0502020204030204" pitchFamily="34" charset="0"/>
                          <a:ea typeface="Calibri" panose="020F0502020204030204" pitchFamily="34" charset="0"/>
                          <a:cs typeface="Times New Roman" panose="02020603050405020304" pitchFamily="18" charset="0"/>
                        </a:rPr>
                        <a:t>y</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 </a:t>
                      </a:r>
                      <a:r>
                        <a:rPr lang="en-US" sz="1600" kern="100" spc="-3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26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urren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y</a:t>
                      </a:r>
                      <a:r>
                        <a:rPr lang="en-US" sz="1600" kern="100" spc="22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her </a:t>
                      </a:r>
                      <a:r>
                        <a:rPr lang="en-US" sz="1600" kern="100" spc="25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he  </a:t>
                      </a:r>
                      <a:r>
                        <a:rPr lang="en-US" sz="1600" kern="100" spc="24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one  </a:t>
                      </a:r>
                      <a:r>
                        <a:rPr lang="en-US" sz="1600" kern="100" spc="26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  </a:t>
                      </a:r>
                      <a:r>
                        <a:rPr lang="en-US" sz="1600" kern="100" spc="5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who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 </a:t>
                      </a:r>
                      <a:r>
                        <a:rPr lang="en-US" sz="1600" kern="100" spc="27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urren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y bond</a:t>
                      </a:r>
                      <a:r>
                        <a:rPr lang="en-US" sz="1600" kern="100" spc="26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d</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eno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ed</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spc="19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urren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y</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3798065"/>
                  </a:ext>
                </a:extLst>
              </a:tr>
              <a:tr h="598484">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3.</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kern="100" spc="5">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y</a:t>
                      </a:r>
                      <a:r>
                        <a:rPr lang="en-US" sz="1600" kern="100">
                          <a:effectLst/>
                          <a:latin typeface="Calibri" panose="020F0502020204030204" pitchFamily="34" charset="0"/>
                          <a:ea typeface="Calibri" panose="020F0502020204030204" pitchFamily="34" charset="0"/>
                          <a:cs typeface="Times New Roman" panose="02020603050405020304" pitchFamily="18" charset="0"/>
                        </a:rPr>
                        <a:t>pes</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ght   </a:t>
                      </a:r>
                      <a:r>
                        <a:rPr lang="en-US" sz="1600" kern="100" spc="-5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Eurobon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d</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f</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ng</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 </a:t>
                      </a:r>
                      <a:r>
                        <a:rPr lang="en-US" sz="1600" kern="100" spc="27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bond </a:t>
                      </a:r>
                      <a:r>
                        <a:rPr lang="en-US" sz="1600" kern="100" spc="27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z</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ero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oupon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v</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er</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 bon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d</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err="1">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dirty="0" err="1">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err="1">
                          <a:effectLst/>
                          <a:latin typeface="Calibri" panose="020F0502020204030204" pitchFamily="34" charset="0"/>
                          <a:ea typeface="Calibri" panose="020F0502020204030204" pitchFamily="34" charset="0"/>
                          <a:cs typeface="Times New Roman" panose="02020603050405020304" pitchFamily="18" charset="0"/>
                        </a:rPr>
                        <a:t>c</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spc="-5">
                          <a:effectLst/>
                          <a:latin typeface="Calibri" panose="020F0502020204030204" pitchFamily="34" charset="0"/>
                          <a:ea typeface="Calibri" panose="020F0502020204030204" pitchFamily="34" charset="0"/>
                          <a:cs typeface="Times New Roman" panose="02020603050405020304" pitchFamily="18" charset="0"/>
                        </a:rPr>
                        <a:t>Sa</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m</a:t>
                      </a:r>
                      <a:r>
                        <a:rPr lang="en-US" sz="1600" kern="100">
                          <a:effectLst/>
                          <a:latin typeface="Calibri" panose="020F0502020204030204" pitchFamily="34" charset="0"/>
                          <a:ea typeface="Calibri" panose="020F0502020204030204" pitchFamily="34" charset="0"/>
                          <a:cs typeface="Times New Roman" panose="02020603050405020304" pitchFamily="18" charset="0"/>
                        </a:rPr>
                        <a:t>ur</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a:effectLst/>
                          <a:latin typeface="Calibri" panose="020F0502020204030204" pitchFamily="34" charset="0"/>
                          <a:ea typeface="Calibri" panose="020F0502020204030204" pitchFamily="34" charset="0"/>
                          <a:cs typeface="Times New Roman" panose="02020603050405020304" pitchFamily="18" charset="0"/>
                        </a:rPr>
                        <a:t>i    </a:t>
                      </a:r>
                      <a:r>
                        <a:rPr lang="en-US" sz="1600" kern="100" spc="7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a:effectLst/>
                          <a:latin typeface="Calibri" panose="020F0502020204030204" pitchFamily="34" charset="0"/>
                          <a:ea typeface="Calibri" panose="020F0502020204030204" pitchFamily="34" charset="0"/>
                          <a:cs typeface="Times New Roman" panose="02020603050405020304" pitchFamily="18" charset="0"/>
                        </a:rPr>
                        <a:t>bu</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lld</a:t>
                      </a:r>
                      <a:r>
                        <a:rPr lang="en-US" sz="1600" kern="100">
                          <a:effectLst/>
                          <a:latin typeface="Calibri" panose="020F0502020204030204" pitchFamily="34" charset="0"/>
                          <a:ea typeface="Calibri" panose="020F0502020204030204" pitchFamily="34" charset="0"/>
                          <a:cs typeface="Times New Roman" panose="02020603050405020304" pitchFamily="18" charset="0"/>
                        </a:rPr>
                        <a:t>og </a:t>
                      </a:r>
                      <a:r>
                        <a:rPr lang="en-US" sz="1600" kern="100" spc="6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s</a:t>
                      </a:r>
                      <a:r>
                        <a:rPr lang="en-US" sz="1600" kern="10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v</a:t>
                      </a:r>
                      <a:r>
                        <a:rPr lang="en-US" sz="1600" kern="100">
                          <a:effectLst/>
                          <a:latin typeface="Calibri" panose="020F0502020204030204" pitchFamily="34" charset="0"/>
                          <a:ea typeface="Calibri" panose="020F0502020204030204" pitchFamily="34" charset="0"/>
                          <a:cs typeface="Times New Roman" panose="02020603050405020304" pitchFamily="18" charset="0"/>
                        </a:rPr>
                        <a:t>ere</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i</a:t>
                      </a:r>
                      <a:r>
                        <a:rPr lang="en-US" sz="1600" kern="100">
                          <a:effectLst/>
                          <a:latin typeface="Calibri" panose="020F0502020204030204" pitchFamily="34" charset="0"/>
                          <a:ea typeface="Calibri" panose="020F0502020204030204" pitchFamily="34" charset="0"/>
                          <a:cs typeface="Times New Roman" panose="02020603050405020304" pitchFamily="18" charset="0"/>
                        </a:rPr>
                        <a:t>gn,</a:t>
                      </a:r>
                      <a:r>
                        <a:rPr lang="en-US" sz="1600" kern="100" spc="9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ya</a:t>
                      </a:r>
                      <a:r>
                        <a:rPr lang="en-US" sz="1600" kern="10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k</a:t>
                      </a:r>
                      <a:r>
                        <a:rPr lang="en-US" sz="1600" kern="100">
                          <a:effectLst/>
                          <a:latin typeface="Calibri" panose="020F0502020204030204" pitchFamily="34" charset="0"/>
                          <a:ea typeface="Calibri" panose="020F0502020204030204" pitchFamily="34" charset="0"/>
                          <a:cs typeface="Times New Roman" panose="02020603050405020304" pitchFamily="18" charset="0"/>
                        </a:rPr>
                        <a:t>ee</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bon</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d</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s</a:t>
                      </a:r>
                      <a:r>
                        <a:rPr lang="en-US" sz="1600" kern="100">
                          <a:effectLst/>
                          <a:latin typeface="Calibri" panose="020F0502020204030204" pitchFamily="34" charset="0"/>
                          <a:ea typeface="Calibri" panose="020F0502020204030204" pitchFamily="34" charset="0"/>
                          <a:cs typeface="Times New Roman" panose="02020603050405020304" pitchFamily="18" charset="0"/>
                        </a:rPr>
                        <a:t>,</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c</a:t>
                      </a:r>
                      <a:r>
                        <a:rPr lang="en-US" sz="1600" kern="100">
                          <a:effectLst/>
                          <a:latin typeface="Calibri" panose="020F0502020204030204" pitchFamily="34" charset="0"/>
                          <a:ea typeface="Calibri" panose="020F0502020204030204" pitchFamily="34" charset="0"/>
                          <a:cs typeface="Times New Roman" panose="02020603050405020304" pitchFamily="18" charset="0"/>
                        </a:rPr>
                        <a:t>.</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8403942"/>
                  </a:ext>
                </a:extLst>
              </a:tr>
              <a:tr h="926784">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4.</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by</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65405">
                        <a:lnSpc>
                          <a:spcPts val="12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all</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y,</a:t>
                      </a:r>
                      <a:r>
                        <a:rPr lang="en-US" sz="1600" kern="100" spc="1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 </a:t>
                      </a:r>
                      <a:r>
                        <a:rPr lang="en-US" sz="1600" kern="100" spc="1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Eurobond</a:t>
                      </a:r>
                      <a:r>
                        <a:rPr lang="en-US" sz="1600" kern="100" spc="27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s </a:t>
                      </a:r>
                      <a:r>
                        <a:rPr lang="en-US" sz="1600" kern="100" spc="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by</a:t>
                      </a:r>
                      <a:r>
                        <a:rPr lang="en-US" sz="1600" kern="100" spc="3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16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ern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y</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dica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f</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ore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gn  </a:t>
                      </a:r>
                      <a:r>
                        <a:rPr lang="en-US" sz="1600" kern="100" spc="15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bond </a:t>
                      </a:r>
                      <a:r>
                        <a:rPr lang="en-US" sz="1600" kern="100" spc="6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8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4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ft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en </a:t>
                      </a:r>
                      <a:r>
                        <a:rPr lang="en-US" sz="1600" kern="100" spc="9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ued</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by</a:t>
                      </a:r>
                      <a:r>
                        <a:rPr lang="en-US" sz="1600" kern="100" spc="12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19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f</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ore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gn </a:t>
                      </a:r>
                      <a:r>
                        <a:rPr lang="en-US" sz="1600" kern="100" spc="9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f</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rm</a:t>
                      </a:r>
                      <a:r>
                        <a:rPr lang="en-US" sz="1600" kern="100" spc="18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22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9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p</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l</a:t>
                      </a:r>
                      <a:r>
                        <a:rPr lang="en-US" sz="1600" kern="100" spc="9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11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d</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st</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k</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et</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5665545"/>
                  </a:ext>
                </a:extLst>
              </a:tr>
              <a:tr h="749283">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5.</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x</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m</a:t>
                      </a:r>
                      <a:r>
                        <a:rPr lang="en-US" sz="1600" kern="100">
                          <a:effectLst/>
                          <a:latin typeface="Calibri" panose="020F0502020204030204" pitchFamily="34" charset="0"/>
                          <a:ea typeface="Calibri" panose="020F0502020204030204" pitchFamily="34" charset="0"/>
                          <a:cs typeface="Times New Roman" panose="02020603050405020304" pitchFamily="18" charset="0"/>
                        </a:rPr>
                        <a:t>p</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l</a:t>
                      </a:r>
                      <a:r>
                        <a:rPr lang="en-US" sz="1600" kern="100">
                          <a:effectLst/>
                          <a:latin typeface="Calibri" panose="020F0502020204030204" pitchFamily="34" charset="0"/>
                          <a:ea typeface="Calibri" panose="020F0502020204030204" pitchFamily="34" charset="0"/>
                          <a:cs typeface="Times New Roman" panose="02020603050405020304" pitchFamily="18" charset="0"/>
                        </a:rPr>
                        <a:t>e</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a:effectLst/>
                          <a:latin typeface="Calibri" panose="020F0502020204030204" pitchFamily="34" charset="0"/>
                          <a:ea typeface="Calibri" panose="020F0502020204030204" pitchFamily="34" charset="0"/>
                          <a:cs typeface="Times New Roman" panose="02020603050405020304" pitchFamily="18" charset="0"/>
                        </a:rPr>
                        <a:t>J</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a:effectLst/>
                          <a:latin typeface="Calibri" panose="020F0502020204030204" pitchFamily="34" charset="0"/>
                          <a:ea typeface="Calibri" panose="020F0502020204030204" pitchFamily="34" charset="0"/>
                          <a:cs typeface="Times New Roman" panose="02020603050405020304" pitchFamily="18" charset="0"/>
                        </a:rPr>
                        <a:t>p</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a:effectLst/>
                          <a:latin typeface="Calibri" panose="020F0502020204030204" pitchFamily="34" charset="0"/>
                          <a:ea typeface="Calibri" panose="020F0502020204030204" pitchFamily="34" charset="0"/>
                          <a:cs typeface="Times New Roman" panose="02020603050405020304" pitchFamily="18" charset="0"/>
                        </a:rPr>
                        <a:t>ne</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s</a:t>
                      </a:r>
                      <a:r>
                        <a:rPr lang="en-US" sz="1600" kern="10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1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c</a:t>
                      </a:r>
                      <a:r>
                        <a:rPr lang="en-US" sz="1600" kern="10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m</a:t>
                      </a:r>
                      <a:r>
                        <a:rPr lang="en-US" sz="1600" kern="100">
                          <a:effectLst/>
                          <a:latin typeface="Calibri" panose="020F0502020204030204" pitchFamily="34" charset="0"/>
                          <a:ea typeface="Calibri" panose="020F0502020204030204" pitchFamily="34" charset="0"/>
                          <a:cs typeface="Times New Roman" panose="02020603050405020304" pitchFamily="18" charset="0"/>
                        </a:rPr>
                        <a:t>p</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a:effectLst/>
                          <a:latin typeface="Calibri" panose="020F0502020204030204" pitchFamily="34" charset="0"/>
                          <a:ea typeface="Calibri" panose="020F0502020204030204" pitchFamily="34" charset="0"/>
                          <a:cs typeface="Times New Roman" panose="02020603050405020304" pitchFamily="18" charset="0"/>
                        </a:rPr>
                        <a:t>ny</a:t>
                      </a:r>
                      <a:r>
                        <a:rPr lang="en-US" sz="1600" kern="100" spc="4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a:effectLst/>
                          <a:latin typeface="Calibri" panose="020F0502020204030204" pitchFamily="34" charset="0"/>
                          <a:ea typeface="Calibri" panose="020F0502020204030204" pitchFamily="34" charset="0"/>
                          <a:cs typeface="Times New Roman" panose="02020603050405020304" pitchFamily="18" charset="0"/>
                        </a:rPr>
                        <a:t>u</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i</a:t>
                      </a:r>
                      <a:r>
                        <a:rPr lang="en-US" sz="1600" kern="100">
                          <a:effectLst/>
                          <a:latin typeface="Calibri" panose="020F0502020204030204" pitchFamily="34" charset="0"/>
                          <a:ea typeface="Calibri" panose="020F0502020204030204" pitchFamily="34" charset="0"/>
                          <a:cs typeface="Times New Roman" panose="02020603050405020304" pitchFamily="18" charset="0"/>
                        </a:rPr>
                        <a:t>ng</a:t>
                      </a:r>
                      <a:r>
                        <a:rPr lang="en-US" sz="1600" kern="100" spc="6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a:effectLst/>
                          <a:latin typeface="Calibri" panose="020F0502020204030204" pitchFamily="34" charset="0"/>
                          <a:ea typeface="Calibri" panose="020F0502020204030204" pitchFamily="34" charset="0"/>
                          <a:cs typeface="Times New Roman" panose="02020603050405020304" pitchFamily="18" charset="0"/>
                        </a:rPr>
                        <a:t>US</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spc="5">
                          <a:effectLst/>
                          <a:latin typeface="Calibri" panose="020F0502020204030204" pitchFamily="34" charset="0"/>
                          <a:ea typeface="Calibri" panose="020F0502020204030204" pitchFamily="34" charset="0"/>
                          <a:cs typeface="Times New Roman" panose="02020603050405020304" pitchFamily="18" charset="0"/>
                        </a:rPr>
                        <a:t>-</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d</a:t>
                      </a:r>
                      <a:r>
                        <a:rPr lang="en-US" sz="1600" kern="10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lla</a:t>
                      </a:r>
                      <a:r>
                        <a:rPr lang="en-US" sz="1600" kern="100">
                          <a:effectLst/>
                          <a:latin typeface="Calibri" panose="020F0502020204030204" pitchFamily="34" charset="0"/>
                          <a:ea typeface="Calibri" panose="020F0502020204030204" pitchFamily="34" charset="0"/>
                          <a:cs typeface="Times New Roman" panose="02020603050405020304" pitchFamily="18" charset="0"/>
                        </a:rPr>
                        <a:t>r </a:t>
                      </a:r>
                      <a:r>
                        <a:rPr lang="en-US" sz="1600" kern="100" spc="3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d</a:t>
                      </a:r>
                      <a:r>
                        <a:rPr lang="en-US" sz="1600" kern="100">
                          <a:effectLst/>
                          <a:latin typeface="Calibri" panose="020F0502020204030204" pitchFamily="34" charset="0"/>
                          <a:ea typeface="Calibri" panose="020F0502020204030204" pitchFamily="34" charset="0"/>
                          <a:cs typeface="Times New Roman" panose="02020603050405020304" pitchFamily="18" charset="0"/>
                        </a:rPr>
                        <a:t>eno</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m</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i</a:t>
                      </a:r>
                      <a:r>
                        <a:rPr lang="en-US" sz="1600" kern="10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t</a:t>
                      </a:r>
                      <a:r>
                        <a:rPr lang="en-US" sz="1600" kern="100">
                          <a:effectLst/>
                          <a:latin typeface="Calibri" panose="020F0502020204030204" pitchFamily="34" charset="0"/>
                          <a:ea typeface="Calibri" panose="020F0502020204030204" pitchFamily="34" charset="0"/>
                          <a:cs typeface="Times New Roman" panose="02020603050405020304" pitchFamily="18" charset="0"/>
                        </a:rPr>
                        <a:t>ed </a:t>
                      </a:r>
                      <a:r>
                        <a:rPr lang="en-US" sz="1600" kern="100" spc="2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a:effectLst/>
                          <a:latin typeface="Calibri" panose="020F0502020204030204" pitchFamily="34" charset="0"/>
                          <a:ea typeface="Calibri" panose="020F0502020204030204" pitchFamily="34" charset="0"/>
                          <a:cs typeface="Times New Roman" panose="02020603050405020304" pitchFamily="18" charset="0"/>
                        </a:rPr>
                        <a:t>bon</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d</a:t>
                      </a:r>
                      <a:r>
                        <a:rPr lang="en-US" sz="1600" kern="10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spc="27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i</a:t>
                      </a:r>
                      <a:r>
                        <a:rPr lang="en-US" sz="1600" kern="100">
                          <a:effectLst/>
                          <a:latin typeface="Calibri" panose="020F0502020204030204" pitchFamily="34" charset="0"/>
                          <a:ea typeface="Calibri" panose="020F0502020204030204" pitchFamily="34" charset="0"/>
                          <a:cs typeface="Times New Roman" panose="02020603050405020304" pitchFamily="18" charset="0"/>
                        </a:rPr>
                        <a:t>n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t</a:t>
                      </a:r>
                      <a:r>
                        <a:rPr lang="en-US" sz="1600" kern="100">
                          <a:effectLst/>
                          <a:latin typeface="Calibri" panose="020F0502020204030204" pitchFamily="34" charset="0"/>
                          <a:ea typeface="Calibri" panose="020F0502020204030204" pitchFamily="34" charset="0"/>
                          <a:cs typeface="Times New Roman" panose="02020603050405020304" pitchFamily="18" charset="0"/>
                        </a:rPr>
                        <a:t>he</a:t>
                      </a:r>
                      <a:r>
                        <a:rPr lang="en-US" sz="1600" kern="100" spc="20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a:effectLst/>
                          <a:latin typeface="Calibri" panose="020F0502020204030204" pitchFamily="34" charset="0"/>
                          <a:ea typeface="Calibri" panose="020F0502020204030204" pitchFamily="34" charset="0"/>
                          <a:cs typeface="Times New Roman" panose="02020603050405020304" pitchFamily="18" charset="0"/>
                        </a:rPr>
                        <a:t>US</a:t>
                      </a:r>
                      <a:r>
                        <a:rPr lang="en-US" sz="1600" kern="100" spc="-55">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m</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a</a:t>
                      </a:r>
                      <a:r>
                        <a:rPr lang="en-US" sz="1600" kern="100">
                          <a:effectLst/>
                          <a:latin typeface="Calibri" panose="020F0502020204030204" pitchFamily="34" charset="0"/>
                          <a:ea typeface="Calibri" panose="020F0502020204030204" pitchFamily="34" charset="0"/>
                          <a:cs typeface="Times New Roman" panose="02020603050405020304" pitchFamily="18" charset="0"/>
                        </a:rPr>
                        <a:t>r</a:t>
                      </a:r>
                      <a:r>
                        <a:rPr lang="en-US" sz="1600" kern="100" spc="5">
                          <a:effectLst/>
                          <a:latin typeface="Calibri" panose="020F0502020204030204" pitchFamily="34" charset="0"/>
                          <a:ea typeface="Calibri" panose="020F0502020204030204" pitchFamily="34" charset="0"/>
                          <a:cs typeface="Times New Roman" panose="02020603050405020304" pitchFamily="18" charset="0"/>
                        </a:rPr>
                        <a:t>k</a:t>
                      </a:r>
                      <a:r>
                        <a:rPr lang="en-US" sz="1600" kern="100">
                          <a:effectLst/>
                          <a:latin typeface="Calibri" panose="020F0502020204030204" pitchFamily="34" charset="0"/>
                          <a:ea typeface="Calibri" panose="020F0502020204030204" pitchFamily="34" charset="0"/>
                          <a:cs typeface="Times New Roman" panose="02020603050405020304" pitchFamily="18" charset="0"/>
                        </a:rPr>
                        <a:t>et</a:t>
                      </a:r>
                      <a:endParaRPr lang="en-KE" sz="1600" kern="10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5405">
                        <a:lnSpc>
                          <a:spcPts val="1200"/>
                        </a:lnSpc>
                        <a:spcAft>
                          <a:spcPts val="800"/>
                        </a:spcAft>
                      </a:pP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J</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p</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  </a:t>
                      </a:r>
                      <a:r>
                        <a:rPr lang="en-US" sz="1600" kern="100" spc="28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c</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p</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ny   </a:t>
                      </a:r>
                      <a:r>
                        <a:rPr lang="en-US" sz="1600" kern="100" spc="6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ss</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ng    </a:t>
                      </a:r>
                      <a:r>
                        <a:rPr lang="en-US" sz="1600" kern="100" spc="-1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y</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en</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d</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eno</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ed</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bond</a:t>
                      </a:r>
                      <a:r>
                        <a:rPr lang="en-US" sz="1600" kern="100" spc="26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i</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n</a:t>
                      </a:r>
                      <a:r>
                        <a:rPr lang="en-US" sz="1600" kern="100" spc="1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he</a:t>
                      </a:r>
                      <a:r>
                        <a:rPr lang="en-US" sz="1600" kern="100" spc="2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US</a:t>
                      </a:r>
                      <a:r>
                        <a:rPr lang="en-US" sz="1600" kern="100" spc="-55" dirty="0">
                          <a:effectLst/>
                          <a:latin typeface="Calibri" panose="020F0502020204030204" pitchFamily="34" charset="0"/>
                          <a:ea typeface="Calibri" panose="020F0502020204030204" pitchFamily="34" charset="0"/>
                          <a:cs typeface="Times New Roman" panose="02020603050405020304" pitchFamily="18" charset="0"/>
                        </a:rPr>
                        <a:t> </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m</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a</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r</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k</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e</a:t>
                      </a:r>
                      <a:r>
                        <a:rPr lang="en-US" sz="1600" kern="100" spc="5" dirty="0">
                          <a:effectLst/>
                          <a:latin typeface="Calibri" panose="020F0502020204030204" pitchFamily="34" charset="0"/>
                          <a:ea typeface="Calibri" panose="020F0502020204030204" pitchFamily="34" charset="0"/>
                          <a:cs typeface="Times New Roman" panose="02020603050405020304" pitchFamily="18" charset="0"/>
                        </a:rPr>
                        <a:t>t</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KE" sz="16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58973" marR="5897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6414793"/>
                  </a:ext>
                </a:extLst>
              </a:tr>
            </a:tbl>
          </a:graphicData>
        </a:graphic>
      </p:graphicFrame>
    </p:spTree>
    <p:extLst>
      <p:ext uri="{BB962C8B-B14F-4D97-AF65-F5344CB8AC3E}">
        <p14:creationId xmlns:p14="http://schemas.microsoft.com/office/powerpoint/2010/main" val="26000487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910DD-57AD-6549-0B2C-CE266A72426B}"/>
              </a:ext>
            </a:extLst>
          </p:cNvPr>
          <p:cNvSpPr>
            <a:spLocks noGrp="1"/>
          </p:cNvSpPr>
          <p:nvPr>
            <p:ph type="title"/>
          </p:nvPr>
        </p:nvSpPr>
        <p:spPr/>
        <p:txBody>
          <a:bodyPr>
            <a:normAutofit/>
          </a:bodyPr>
          <a:lstStyle/>
          <a:p>
            <a:r>
              <a:rPr lang="en-US" sz="2400" b="1" cap="none" dirty="0"/>
              <a:t>4.5 Types of euro bonds</a:t>
            </a:r>
            <a:endParaRPr lang="en-KE" sz="2400" b="1" cap="none" dirty="0"/>
          </a:p>
        </p:txBody>
      </p:sp>
      <p:sp>
        <p:nvSpPr>
          <p:cNvPr id="3" name="Content Placeholder 2">
            <a:extLst>
              <a:ext uri="{FF2B5EF4-FFF2-40B4-BE49-F238E27FC236}">
                <a16:creationId xmlns:a16="http://schemas.microsoft.com/office/drawing/2014/main" id="{8FF0BD59-84F1-0E83-62F7-A5C140FCCAD8}"/>
              </a:ext>
            </a:extLst>
          </p:cNvPr>
          <p:cNvSpPr>
            <a:spLocks noGrp="1"/>
          </p:cNvSpPr>
          <p:nvPr>
            <p:ph idx="1"/>
          </p:nvPr>
        </p:nvSpPr>
        <p:spPr/>
        <p:txBody>
          <a:bodyPr>
            <a:noAutofit/>
          </a:bodyPr>
          <a:lstStyle/>
          <a:p>
            <a:pPr marL="0" indent="0">
              <a:buNone/>
            </a:pPr>
            <a:r>
              <a:rPr lang="en-US" dirty="0"/>
              <a:t>There are several different types of Eurobonds-</a:t>
            </a:r>
          </a:p>
          <a:p>
            <a:pPr marL="0" indent="0">
              <a:buNone/>
            </a:pPr>
            <a:r>
              <a:rPr lang="en-US" b="1" dirty="0"/>
              <a:t>a) Straight Bond/conventional bonds-</a:t>
            </a:r>
          </a:p>
          <a:p>
            <a:r>
              <a:rPr lang="en-US" dirty="0"/>
              <a:t>They have   a  fixed  coupon  and   maturity   date   when   all  the principle is repaid.</a:t>
            </a:r>
          </a:p>
          <a:p>
            <a:r>
              <a:rPr lang="en-US" dirty="0"/>
              <a:t>This bond is has a specified interest coupon and a specified maturity date.</a:t>
            </a:r>
          </a:p>
          <a:p>
            <a:r>
              <a:rPr lang="en-US" dirty="0"/>
              <a:t>Straight bonds may issue with a floating rate of interest.</a:t>
            </a:r>
          </a:p>
          <a:p>
            <a:r>
              <a:rPr lang="en-US" dirty="0"/>
              <a:t>The bonds may have their interest rate fixed at six-month intervals of a stated margin over the benchmark for deposits in the currency of the bond. </a:t>
            </a:r>
          </a:p>
        </p:txBody>
      </p:sp>
    </p:spTree>
    <p:extLst>
      <p:ext uri="{BB962C8B-B14F-4D97-AF65-F5344CB8AC3E}">
        <p14:creationId xmlns:p14="http://schemas.microsoft.com/office/powerpoint/2010/main" val="31369235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125E3-DF21-D9EB-230F-5D904FD7933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BE1333E-77C2-912C-858E-545D25C548F5}"/>
              </a:ext>
            </a:extLst>
          </p:cNvPr>
          <p:cNvSpPr>
            <a:spLocks noGrp="1"/>
          </p:cNvSpPr>
          <p:nvPr>
            <p:ph idx="1"/>
          </p:nvPr>
        </p:nvSpPr>
        <p:spPr/>
        <p:txBody>
          <a:bodyPr>
            <a:normAutofit lnSpcReduction="10000"/>
          </a:bodyPr>
          <a:lstStyle/>
          <a:p>
            <a:pPr marL="0" indent="0">
              <a:buNone/>
            </a:pPr>
            <a:r>
              <a:rPr lang="en-US" b="1" dirty="0"/>
              <a:t>b) Floating  rate  bond  notes (FRN)</a:t>
            </a:r>
          </a:p>
          <a:p>
            <a:r>
              <a:rPr lang="en-US" dirty="0"/>
              <a:t>These bonds are  usually short to medium term  bond  issues, with a coupon interest rate  that  “floats” </a:t>
            </a:r>
          </a:p>
          <a:p>
            <a:r>
              <a:rPr lang="en-US" dirty="0"/>
              <a:t>The coupon interest rate goes up  or  down  in  relation   to  a  benchmark rate  plus  some additional “spread” basis points.</a:t>
            </a:r>
          </a:p>
          <a:p>
            <a:pPr marL="0" indent="0">
              <a:buNone/>
            </a:pPr>
            <a:r>
              <a:rPr lang="en-US" b="1" dirty="0"/>
              <a:t>c) Zero coupon bonds </a:t>
            </a:r>
          </a:p>
          <a:p>
            <a:r>
              <a:rPr lang="en-US" dirty="0"/>
              <a:t>The bonds do not have interest payments. The investor in this type of Eurobond may be looking for some kind of tax advantage.</a:t>
            </a:r>
          </a:p>
          <a:p>
            <a:endParaRPr lang="en-KE" dirty="0"/>
          </a:p>
        </p:txBody>
      </p:sp>
    </p:spTree>
    <p:extLst>
      <p:ext uri="{BB962C8B-B14F-4D97-AF65-F5344CB8AC3E}">
        <p14:creationId xmlns:p14="http://schemas.microsoft.com/office/powerpoint/2010/main" val="34896113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A2A0-2D65-DFD6-BFFA-127CF9CC4F85}"/>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DB3D129-FAD1-9911-6F8B-9B999DAE7CFA}"/>
              </a:ext>
            </a:extLst>
          </p:cNvPr>
          <p:cNvSpPr>
            <a:spLocks noGrp="1"/>
          </p:cNvSpPr>
          <p:nvPr>
            <p:ph idx="1"/>
          </p:nvPr>
        </p:nvSpPr>
        <p:spPr/>
        <p:txBody>
          <a:bodyPr>
            <a:normAutofit lnSpcReduction="10000"/>
          </a:bodyPr>
          <a:lstStyle/>
          <a:p>
            <a:pPr marL="0" indent="0">
              <a:buNone/>
            </a:pPr>
            <a:r>
              <a:rPr lang="en-US" b="1" dirty="0"/>
              <a:t>d)   Convertible bonds </a:t>
            </a:r>
          </a:p>
          <a:p>
            <a:r>
              <a:rPr lang="en-US" dirty="0"/>
              <a:t>The bond can  be exchanged for another instruments, usually an ordinary share of share of the issuing organization.</a:t>
            </a:r>
          </a:p>
          <a:p>
            <a:r>
              <a:rPr lang="en-US" dirty="0"/>
              <a:t>It includes an option for the hold to convert its bonds into an equity share of the company at a conversion price set at the time of issue.</a:t>
            </a:r>
          </a:p>
          <a:p>
            <a:pPr marL="0" indent="0">
              <a:buNone/>
            </a:pPr>
            <a:r>
              <a:rPr lang="en-US" b="1" dirty="0"/>
              <a:t>e) High yield  bonds </a:t>
            </a:r>
          </a:p>
          <a:p>
            <a:r>
              <a:rPr lang="en-US" dirty="0"/>
              <a:t>The bonds are  part  of  the  Eurobond market, a  class of  bonds which  individual investors may encounter.</a:t>
            </a:r>
            <a:endParaRPr lang="en-KE" dirty="0"/>
          </a:p>
        </p:txBody>
      </p:sp>
    </p:spTree>
    <p:extLst>
      <p:ext uri="{BB962C8B-B14F-4D97-AF65-F5344CB8AC3E}">
        <p14:creationId xmlns:p14="http://schemas.microsoft.com/office/powerpoint/2010/main" val="10248887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481BCB-516B-D160-3633-DC5147368044}"/>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5CDAC5D6-43CF-BE40-851D-C14425851C80}"/>
              </a:ext>
            </a:extLst>
          </p:cNvPr>
          <p:cNvSpPr>
            <a:spLocks noGrp="1"/>
          </p:cNvSpPr>
          <p:nvPr>
            <p:ph idx="1"/>
          </p:nvPr>
        </p:nvSpPr>
        <p:spPr/>
        <p:txBody>
          <a:bodyPr/>
          <a:lstStyle/>
          <a:p>
            <a:pPr marL="0" indent="0">
              <a:buNone/>
            </a:pPr>
            <a:r>
              <a:rPr lang="en-US" b="1" dirty="0"/>
              <a:t>f) Mortgage-backed Eurobonds</a:t>
            </a:r>
            <a:r>
              <a:rPr lang="en-US" dirty="0"/>
              <a:t>: backed by a pool of mortgages, or other bonds Institutions which would otherwise exclude from Eurobond market can get access.</a:t>
            </a:r>
          </a:p>
          <a:p>
            <a:pPr marL="0" indent="0">
              <a:buNone/>
            </a:pPr>
            <a:r>
              <a:rPr lang="en-US" b="1" dirty="0"/>
              <a:t>g) Dual-currency bonds: </a:t>
            </a:r>
            <a:r>
              <a:rPr lang="en-US" dirty="0"/>
              <a:t>purchased in one currency, coupon or principal paid in a second currency.</a:t>
            </a:r>
          </a:p>
          <a:p>
            <a:pPr marL="0" indent="0">
              <a:buNone/>
            </a:pPr>
            <a:endParaRPr lang="en-KE" dirty="0"/>
          </a:p>
        </p:txBody>
      </p:sp>
    </p:spTree>
    <p:extLst>
      <p:ext uri="{BB962C8B-B14F-4D97-AF65-F5344CB8AC3E}">
        <p14:creationId xmlns:p14="http://schemas.microsoft.com/office/powerpoint/2010/main" val="1293101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E3D21-8E32-D3ED-1FAC-6F4CD57FB524}"/>
              </a:ext>
            </a:extLst>
          </p:cNvPr>
          <p:cNvSpPr>
            <a:spLocks noGrp="1"/>
          </p:cNvSpPr>
          <p:nvPr>
            <p:ph type="title"/>
          </p:nvPr>
        </p:nvSpPr>
        <p:spPr/>
        <p:txBody>
          <a:bodyPr>
            <a:normAutofit/>
          </a:bodyPr>
          <a:lstStyle/>
          <a:p>
            <a:r>
              <a:rPr lang="en-US" sz="2400" b="1" cap="none" dirty="0"/>
              <a:t>4.6 The benefits euro bonds</a:t>
            </a:r>
            <a:endParaRPr lang="en-KE" sz="2400" b="1" cap="none" dirty="0"/>
          </a:p>
        </p:txBody>
      </p:sp>
      <p:sp>
        <p:nvSpPr>
          <p:cNvPr id="3" name="Content Placeholder 2">
            <a:extLst>
              <a:ext uri="{FF2B5EF4-FFF2-40B4-BE49-F238E27FC236}">
                <a16:creationId xmlns:a16="http://schemas.microsoft.com/office/drawing/2014/main" id="{014741A8-9BA6-59A7-B942-BAD223844A5A}"/>
              </a:ext>
            </a:extLst>
          </p:cNvPr>
          <p:cNvSpPr>
            <a:spLocks noGrp="1"/>
          </p:cNvSpPr>
          <p:nvPr>
            <p:ph idx="1"/>
          </p:nvPr>
        </p:nvSpPr>
        <p:spPr>
          <a:xfrm>
            <a:off x="1451579" y="1853754"/>
            <a:ext cx="9603275" cy="3765168"/>
          </a:xfrm>
        </p:spPr>
        <p:txBody>
          <a:bodyPr>
            <a:normAutofit lnSpcReduction="10000"/>
          </a:bodyPr>
          <a:lstStyle/>
          <a:p>
            <a:pPr marL="0" indent="0">
              <a:buNone/>
            </a:pPr>
            <a:r>
              <a:rPr lang="en-US" b="1" dirty="0"/>
              <a:t>Benefits to Issuers</a:t>
            </a:r>
          </a:p>
          <a:p>
            <a:pPr marL="0" indent="0">
              <a:buNone/>
            </a:pPr>
            <a:r>
              <a:rPr lang="en-US" dirty="0"/>
              <a:t>A list of benefits to Eurobond issuers consists of the following:</a:t>
            </a:r>
          </a:p>
          <a:p>
            <a:pPr marL="0" indent="0">
              <a:buNone/>
            </a:pPr>
            <a:r>
              <a:rPr lang="en-US" dirty="0"/>
              <a:t>1. Flexibility to choose a favorable country to originate bonds and currency</a:t>
            </a:r>
          </a:p>
          <a:p>
            <a:pPr marL="0" indent="0">
              <a:buNone/>
            </a:pPr>
            <a:r>
              <a:rPr lang="en-US" dirty="0"/>
              <a:t>2. A country choice with lower interest rates</a:t>
            </a:r>
          </a:p>
          <a:p>
            <a:pPr marL="0" indent="0">
              <a:buNone/>
            </a:pPr>
            <a:r>
              <a:rPr lang="en-US" dirty="0"/>
              <a:t>3. Avoidance of currency risk or forex risk by using Eurobonds.</a:t>
            </a:r>
          </a:p>
          <a:p>
            <a:pPr marL="0" indent="0">
              <a:buNone/>
            </a:pPr>
            <a:r>
              <a:rPr lang="en-US" dirty="0"/>
              <a:t>4. Access to a huge range of bond maturity periods that can be chosen by the issuer</a:t>
            </a:r>
          </a:p>
          <a:p>
            <a:pPr marL="0" indent="0">
              <a:buNone/>
            </a:pPr>
            <a:r>
              <a:rPr lang="en-US" dirty="0"/>
              <a:t>5. International bond trade despite being issued in a certain country that broadens potential investor base.</a:t>
            </a:r>
          </a:p>
          <a:p>
            <a:endParaRPr lang="en-KE" dirty="0"/>
          </a:p>
        </p:txBody>
      </p:sp>
    </p:spTree>
    <p:extLst>
      <p:ext uri="{BB962C8B-B14F-4D97-AF65-F5344CB8AC3E}">
        <p14:creationId xmlns:p14="http://schemas.microsoft.com/office/powerpoint/2010/main" val="1860671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99390-996C-BCC3-DCF6-89A06C8911AC}"/>
              </a:ext>
            </a:extLst>
          </p:cNvPr>
          <p:cNvSpPr>
            <a:spLocks noGrp="1"/>
          </p:cNvSpPr>
          <p:nvPr>
            <p:ph type="title"/>
          </p:nvPr>
        </p:nvSpPr>
        <p:spPr/>
        <p:txBody>
          <a:bodyPr/>
          <a:lstStyle/>
          <a:p>
            <a:r>
              <a:rPr lang="en-US" sz="2000" b="1" cap="none" dirty="0"/>
              <a:t>Benefits to investors</a:t>
            </a:r>
            <a:br>
              <a:rPr lang="en-US" dirty="0"/>
            </a:br>
            <a:endParaRPr lang="en-KE" dirty="0"/>
          </a:p>
        </p:txBody>
      </p:sp>
      <p:sp>
        <p:nvSpPr>
          <p:cNvPr id="3" name="Content Placeholder 2">
            <a:extLst>
              <a:ext uri="{FF2B5EF4-FFF2-40B4-BE49-F238E27FC236}">
                <a16:creationId xmlns:a16="http://schemas.microsoft.com/office/drawing/2014/main" id="{02AB26B6-7282-F6CE-B6D9-8987C148610F}"/>
              </a:ext>
            </a:extLst>
          </p:cNvPr>
          <p:cNvSpPr>
            <a:spLocks noGrp="1"/>
          </p:cNvSpPr>
          <p:nvPr>
            <p:ph idx="1"/>
          </p:nvPr>
        </p:nvSpPr>
        <p:spPr/>
        <p:txBody>
          <a:bodyPr/>
          <a:lstStyle/>
          <a:p>
            <a:r>
              <a:rPr lang="en-US" dirty="0"/>
              <a:t>The main benefit to local investors in purchasing a Eurobond is that it provides exposure to foreign investments staying in the home country. </a:t>
            </a:r>
          </a:p>
          <a:p>
            <a:r>
              <a:rPr lang="en-US" dirty="0"/>
              <a:t>It also gives a sense of diversification, spreading out the risks.</a:t>
            </a:r>
          </a:p>
          <a:p>
            <a:r>
              <a:rPr lang="en-US" dirty="0"/>
              <a:t>Eurobonds are cheap, with a small face value and are highly liquid-</a:t>
            </a:r>
          </a:p>
          <a:p>
            <a:pPr marL="0" indent="0">
              <a:buNone/>
            </a:pPr>
            <a:r>
              <a:rPr lang="en-US" dirty="0"/>
              <a:t>-If a Eurobond is denominated in a foreign currency and issued in a country with a strong economy (and currency), then the bond liquidity rises.</a:t>
            </a:r>
          </a:p>
          <a:p>
            <a:endParaRPr lang="en-KE" dirty="0"/>
          </a:p>
        </p:txBody>
      </p:sp>
    </p:spTree>
    <p:extLst>
      <p:ext uri="{BB962C8B-B14F-4D97-AF65-F5344CB8AC3E}">
        <p14:creationId xmlns:p14="http://schemas.microsoft.com/office/powerpoint/2010/main" val="34075917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FFE15-5863-E449-1A05-86BED8866D61}"/>
              </a:ext>
            </a:extLst>
          </p:cNvPr>
          <p:cNvSpPr>
            <a:spLocks noGrp="1"/>
          </p:cNvSpPr>
          <p:nvPr>
            <p:ph type="title"/>
          </p:nvPr>
        </p:nvSpPr>
        <p:spPr/>
        <p:txBody>
          <a:bodyPr>
            <a:normAutofit/>
          </a:bodyPr>
          <a:lstStyle/>
          <a:p>
            <a:r>
              <a:rPr lang="en-US" sz="2400" b="1" cap="none" dirty="0"/>
              <a:t>4.7 Innovation in the euro bond market</a:t>
            </a:r>
            <a:endParaRPr lang="en-KE" sz="2400" b="1" cap="none" dirty="0"/>
          </a:p>
        </p:txBody>
      </p:sp>
      <p:sp>
        <p:nvSpPr>
          <p:cNvPr id="3" name="Content Placeholder 2">
            <a:extLst>
              <a:ext uri="{FF2B5EF4-FFF2-40B4-BE49-F238E27FC236}">
                <a16:creationId xmlns:a16="http://schemas.microsoft.com/office/drawing/2014/main" id="{E1C0AB04-AFB3-A7F4-EF79-3C066F0AA795}"/>
              </a:ext>
            </a:extLst>
          </p:cNvPr>
          <p:cNvSpPr>
            <a:spLocks noGrp="1"/>
          </p:cNvSpPr>
          <p:nvPr>
            <p:ph idx="1"/>
          </p:nvPr>
        </p:nvSpPr>
        <p:spPr/>
        <p:txBody>
          <a:bodyPr/>
          <a:lstStyle/>
          <a:p>
            <a:r>
              <a:rPr lang="en-US" dirty="0"/>
              <a:t>Innovations in market processes and  product offerings have enabled the  Eurobond market to  occupy an important place  in the international  capital market providing benefits to investors and borrowers.</a:t>
            </a:r>
          </a:p>
          <a:p>
            <a:pPr marL="0" indent="0">
              <a:buNone/>
            </a:pPr>
            <a:r>
              <a:rPr lang="en-US" i="1" dirty="0"/>
              <a:t>1.Pay –in kind bonds</a:t>
            </a:r>
          </a:p>
          <a:p>
            <a:r>
              <a:rPr lang="en-US" dirty="0"/>
              <a:t>The issuers of bonds may choose to pay interest either in cash or in additional bonds with the same face  value.</a:t>
            </a:r>
          </a:p>
          <a:p>
            <a:r>
              <a:rPr lang="en-US" dirty="0"/>
              <a:t>This gives the issuer an opportunity  to delay the payment of the bonds, at the time of maturity of the bond.</a:t>
            </a:r>
            <a:endParaRPr lang="en-KE" dirty="0"/>
          </a:p>
        </p:txBody>
      </p:sp>
    </p:spTree>
    <p:extLst>
      <p:ext uri="{BB962C8B-B14F-4D97-AF65-F5344CB8AC3E}">
        <p14:creationId xmlns:p14="http://schemas.microsoft.com/office/powerpoint/2010/main" val="3923421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4E5D7-6CCE-318A-2519-67335E952059}"/>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72B125C9-4CF7-9E15-9E8C-CD67D72F3C62}"/>
              </a:ext>
            </a:extLst>
          </p:cNvPr>
          <p:cNvSpPr>
            <a:spLocks noGrp="1"/>
          </p:cNvSpPr>
          <p:nvPr>
            <p:ph idx="1"/>
          </p:nvPr>
        </p:nvSpPr>
        <p:spPr/>
        <p:txBody>
          <a:bodyPr>
            <a:normAutofit/>
          </a:bodyPr>
          <a:lstStyle/>
          <a:p>
            <a:pPr marL="0" indent="0">
              <a:buNone/>
            </a:pPr>
            <a:r>
              <a:rPr lang="en-US" i="1" dirty="0"/>
              <a:t>2) Reverse floaters</a:t>
            </a:r>
          </a:p>
          <a:p>
            <a:r>
              <a:rPr lang="en-US" dirty="0"/>
              <a:t>These are the floating  rate bonds whereby the coupon  rate on the bonds falls when general level of interest rates in the economy  rises. </a:t>
            </a:r>
          </a:p>
          <a:p>
            <a:pPr marL="0" indent="0">
              <a:buNone/>
            </a:pPr>
            <a:r>
              <a:rPr lang="en-US" dirty="0"/>
              <a:t>3) </a:t>
            </a:r>
            <a:r>
              <a:rPr lang="en-US" i="1" dirty="0"/>
              <a:t>Financial  performance: -</a:t>
            </a:r>
          </a:p>
          <a:p>
            <a:r>
              <a:rPr lang="en-US" i="1" dirty="0"/>
              <a:t>These are based on financial performance of entities. </a:t>
            </a:r>
            <a:r>
              <a:rPr lang="en-US" dirty="0" err="1"/>
              <a:t>e.g</a:t>
            </a:r>
            <a:r>
              <a:rPr lang="en-US" dirty="0"/>
              <a:t> Walt Disney has issued bonds with coupon  rates tied to the financial performance of several of its films.</a:t>
            </a:r>
          </a:p>
          <a:p>
            <a:pPr marL="0" indent="0">
              <a:buNone/>
            </a:pPr>
            <a:r>
              <a:rPr lang="en-US" dirty="0"/>
              <a:t>4) </a:t>
            </a:r>
            <a:r>
              <a:rPr lang="en-US" i="1" dirty="0"/>
              <a:t>issuer also issue ‘disaster bonds- </a:t>
            </a:r>
            <a:r>
              <a:rPr lang="en-US" dirty="0"/>
              <a:t>are based on the happening or not happening of an event.</a:t>
            </a:r>
          </a:p>
          <a:p>
            <a:endParaRPr lang="en-US" dirty="0"/>
          </a:p>
          <a:p>
            <a:pPr marL="0" indent="0">
              <a:buNone/>
            </a:pPr>
            <a:endParaRPr lang="en-KE" dirty="0"/>
          </a:p>
        </p:txBody>
      </p:sp>
    </p:spTree>
    <p:extLst>
      <p:ext uri="{BB962C8B-B14F-4D97-AF65-F5344CB8AC3E}">
        <p14:creationId xmlns:p14="http://schemas.microsoft.com/office/powerpoint/2010/main" val="24966911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55EC1-38E0-F6EF-317E-43153F86A985}"/>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ABA8FD25-AD9D-C0AA-94BC-A9A32863E763}"/>
              </a:ext>
            </a:extLst>
          </p:cNvPr>
          <p:cNvSpPr>
            <a:spLocks noGrp="1"/>
          </p:cNvSpPr>
          <p:nvPr>
            <p:ph idx="1"/>
          </p:nvPr>
        </p:nvSpPr>
        <p:spPr/>
        <p:txBody>
          <a:bodyPr>
            <a:normAutofit fontScale="92500" lnSpcReduction="10000"/>
          </a:bodyPr>
          <a:lstStyle/>
          <a:p>
            <a:pPr marL="0" indent="0">
              <a:buNone/>
            </a:pPr>
            <a:r>
              <a:rPr lang="en-US" dirty="0"/>
              <a:t>5) </a:t>
            </a:r>
            <a:r>
              <a:rPr lang="en-US" i="1" dirty="0"/>
              <a:t>Indexed bonds: </a:t>
            </a:r>
            <a:r>
              <a:rPr lang="en-US" dirty="0"/>
              <a:t>make payments that are tied to a general  price index or the price of a particular commodity. </a:t>
            </a:r>
          </a:p>
          <a:p>
            <a:pPr marL="0" indent="0">
              <a:buNone/>
            </a:pPr>
            <a:r>
              <a:rPr lang="en-US" dirty="0"/>
              <a:t>6) </a:t>
            </a:r>
            <a:r>
              <a:rPr lang="en-US" i="1" dirty="0"/>
              <a:t>Swap  agreement</a:t>
            </a:r>
            <a:r>
              <a:rPr lang="en-US" dirty="0"/>
              <a:t>:-in swap, two borrowers raise money separately and then agree to make each others interest payments, one in fixed agree to make each other’s interest payments.</a:t>
            </a:r>
          </a:p>
          <a:p>
            <a:pPr marL="0" indent="0">
              <a:buNone/>
            </a:pPr>
            <a:r>
              <a:rPr lang="en-US" dirty="0"/>
              <a:t>7) </a:t>
            </a:r>
            <a:r>
              <a:rPr lang="en-US" i="1" dirty="0"/>
              <a:t>Floating  Rate Notes (FRN):- </a:t>
            </a:r>
            <a:r>
              <a:rPr lang="en-US" dirty="0"/>
              <a:t>are debt instruments with a coupon  that change periodically  according to some  predetermined interest rate benchmark.</a:t>
            </a:r>
          </a:p>
          <a:p>
            <a:pPr marL="0" indent="0">
              <a:buNone/>
            </a:pPr>
            <a:r>
              <a:rPr lang="en-US" dirty="0"/>
              <a:t>8</a:t>
            </a:r>
            <a:r>
              <a:rPr lang="en-US" i="1" dirty="0"/>
              <a:t>)  Zero coupon   bonds- </a:t>
            </a:r>
            <a:r>
              <a:rPr lang="en-US" dirty="0"/>
              <a:t>are single-payments long-term  securities  that  do  not  call  for  periodic interest payments. these bonds are sold at a discount from par, and the investor entire return is realized at maturity.</a:t>
            </a:r>
          </a:p>
          <a:p>
            <a:pPr marL="0" indent="0">
              <a:buNone/>
            </a:pPr>
            <a:endParaRPr lang="en-US" dirty="0"/>
          </a:p>
          <a:p>
            <a:pPr marL="0" indent="0">
              <a:buNone/>
            </a:pPr>
            <a:endParaRPr lang="en-US" dirty="0"/>
          </a:p>
          <a:p>
            <a:endParaRPr lang="en-KE" dirty="0"/>
          </a:p>
        </p:txBody>
      </p:sp>
    </p:spTree>
    <p:extLst>
      <p:ext uri="{BB962C8B-B14F-4D97-AF65-F5344CB8AC3E}">
        <p14:creationId xmlns:p14="http://schemas.microsoft.com/office/powerpoint/2010/main" val="41201106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125D8-95C9-9C75-9B69-BE80657C8C69}"/>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BCC1C040-A63E-9AF0-EF94-3B37273057A7}"/>
              </a:ext>
            </a:extLst>
          </p:cNvPr>
          <p:cNvSpPr>
            <a:spLocks noGrp="1"/>
          </p:cNvSpPr>
          <p:nvPr>
            <p:ph idx="1"/>
          </p:nvPr>
        </p:nvSpPr>
        <p:spPr/>
        <p:txBody>
          <a:bodyPr/>
          <a:lstStyle/>
          <a:p>
            <a:pPr marL="0" indent="0">
              <a:buNone/>
            </a:pPr>
            <a:r>
              <a:rPr lang="en-US" dirty="0"/>
              <a:t>9) </a:t>
            </a:r>
            <a:r>
              <a:rPr lang="en-US" i="1" dirty="0"/>
              <a:t>Debt-equity hybrid instruments-are </a:t>
            </a:r>
            <a:r>
              <a:rPr lang="en-US" dirty="0"/>
              <a:t>corporate bonds that give the investor the right, but not the obligation, to convert the bond into another security, usually into shares at a price fixed on issue.</a:t>
            </a:r>
          </a:p>
          <a:p>
            <a:pPr marL="0" indent="0">
              <a:buNone/>
            </a:pPr>
            <a:r>
              <a:rPr lang="en-US" dirty="0"/>
              <a:t>10) </a:t>
            </a:r>
            <a:r>
              <a:rPr lang="en-US" i="1" dirty="0"/>
              <a:t>Derivative instruments- </a:t>
            </a:r>
            <a:r>
              <a:rPr lang="en-US" dirty="0"/>
              <a:t>like forwards, futures contracts, option contracts and  swap, which can be used by borrowers and investors to either protect themselves against adverse foreign  exchange rate movements.</a:t>
            </a:r>
            <a:endParaRPr lang="en-KE" dirty="0"/>
          </a:p>
        </p:txBody>
      </p:sp>
    </p:spTree>
    <p:extLst>
      <p:ext uri="{BB962C8B-B14F-4D97-AF65-F5344CB8AC3E}">
        <p14:creationId xmlns:p14="http://schemas.microsoft.com/office/powerpoint/2010/main" val="1112564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649E9-9EAE-642F-1532-68E1BC9F80DF}"/>
              </a:ext>
            </a:extLst>
          </p:cNvPr>
          <p:cNvSpPr>
            <a:spLocks noGrp="1"/>
          </p:cNvSpPr>
          <p:nvPr>
            <p:ph type="title"/>
          </p:nvPr>
        </p:nvSpPr>
        <p:spPr/>
        <p:txBody>
          <a:bodyPr>
            <a:normAutofit/>
          </a:bodyPr>
          <a:lstStyle/>
          <a:p>
            <a:r>
              <a:rPr lang="en-US" sz="2400" b="1" dirty="0"/>
              <a:t>5.0 DIFFERENCE BETWEEN EURO CURRENCY MARKETS AND EURO BOND MARKETS</a:t>
            </a:r>
            <a:endParaRPr lang="en-KE" sz="2400" b="1" dirty="0"/>
          </a:p>
        </p:txBody>
      </p:sp>
      <p:sp>
        <p:nvSpPr>
          <p:cNvPr id="3" name="Content Placeholder 2">
            <a:extLst>
              <a:ext uri="{FF2B5EF4-FFF2-40B4-BE49-F238E27FC236}">
                <a16:creationId xmlns:a16="http://schemas.microsoft.com/office/drawing/2014/main" id="{2B9B7124-9767-D85D-D70F-9651052D8790}"/>
              </a:ext>
            </a:extLst>
          </p:cNvPr>
          <p:cNvSpPr>
            <a:spLocks noGrp="1"/>
          </p:cNvSpPr>
          <p:nvPr>
            <p:ph idx="1"/>
          </p:nvPr>
        </p:nvSpPr>
        <p:spPr/>
        <p:txBody>
          <a:bodyPr/>
          <a:lstStyle/>
          <a:p>
            <a:r>
              <a:rPr lang="en-US" dirty="0"/>
              <a:t>A eurocurrency market is the money market for any currency deposited outside of its home market. </a:t>
            </a:r>
          </a:p>
          <a:p>
            <a:r>
              <a:rPr lang="en-US" dirty="0"/>
              <a:t>The key participants in these markets include banks, multinational corporations, mutual funds, and hedge funds. </a:t>
            </a:r>
          </a:p>
          <a:p>
            <a:r>
              <a:rPr lang="en-US" dirty="0"/>
              <a:t>Eurocurrency markets are generally chosen as a source of finance over domestic banks for their ability to offer lower interest rates of borrowers and higher interest rates for lenders situationally. </a:t>
            </a:r>
            <a:endParaRPr lang="en-KE" dirty="0"/>
          </a:p>
        </p:txBody>
      </p:sp>
    </p:spTree>
    <p:extLst>
      <p:ext uri="{BB962C8B-B14F-4D97-AF65-F5344CB8AC3E}">
        <p14:creationId xmlns:p14="http://schemas.microsoft.com/office/powerpoint/2010/main" val="30787276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AA438-0DD8-635F-5120-E6508D9A5210}"/>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A40C28C4-D496-BE79-3098-246E1A57E450}"/>
              </a:ext>
            </a:extLst>
          </p:cNvPr>
          <p:cNvSpPr>
            <a:spLocks noGrp="1"/>
          </p:cNvSpPr>
          <p:nvPr>
            <p:ph idx="1"/>
          </p:nvPr>
        </p:nvSpPr>
        <p:spPr>
          <a:xfrm>
            <a:off x="1451579" y="1853753"/>
            <a:ext cx="9603275" cy="4199727"/>
          </a:xfrm>
        </p:spPr>
        <p:txBody>
          <a:bodyPr>
            <a:noAutofit/>
          </a:bodyPr>
          <a:lstStyle/>
          <a:p>
            <a:r>
              <a:rPr lang="en-US" dirty="0"/>
              <a:t>The Eurobond market is made up of investors, banks, borrowers, and trading agents that buy, sell, and   transfer   Eurobonds.  </a:t>
            </a:r>
          </a:p>
          <a:p>
            <a:r>
              <a:rPr lang="en-US" dirty="0"/>
              <a:t> Eurobonds   are   a   special kind   of bond issued   by European governments   and companies,  but  often   denominated  in  non-European   currencies  such  as dollars and yen. </a:t>
            </a:r>
          </a:p>
          <a:p>
            <a:r>
              <a:rPr lang="en-US" dirty="0"/>
              <a:t>They are also issued by international bodies such as the World Bank. </a:t>
            </a:r>
          </a:p>
          <a:p>
            <a:r>
              <a:rPr lang="en-US" dirty="0"/>
              <a:t>Eurobonds became popular with issuers and investors because they could offer certain tax shelters and anonymity to their buyers. </a:t>
            </a:r>
          </a:p>
          <a:p>
            <a:r>
              <a:rPr lang="en-US" dirty="0"/>
              <a:t>They could also offer borrowers favorable interest rates and international exchange rates.</a:t>
            </a:r>
            <a:endParaRPr lang="en-KE" dirty="0"/>
          </a:p>
        </p:txBody>
      </p:sp>
    </p:spTree>
    <p:extLst>
      <p:ext uri="{BB962C8B-B14F-4D97-AF65-F5344CB8AC3E}">
        <p14:creationId xmlns:p14="http://schemas.microsoft.com/office/powerpoint/2010/main" val="2096010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C30D1-4F34-B1EF-7FAB-A0BAE71E6C84}"/>
              </a:ext>
            </a:extLst>
          </p:cNvPr>
          <p:cNvSpPr>
            <a:spLocks noGrp="1"/>
          </p:cNvSpPr>
          <p:nvPr>
            <p:ph type="title"/>
          </p:nvPr>
        </p:nvSpPr>
        <p:spPr/>
        <p:txBody>
          <a:bodyPr>
            <a:normAutofit fontScale="90000"/>
          </a:bodyPr>
          <a:lstStyle/>
          <a:p>
            <a:r>
              <a:rPr lang="en-US" sz="2700" b="1" dirty="0"/>
              <a:t>6.0	Euro bond Market-The case of  African countries</a:t>
            </a:r>
            <a:br>
              <a:rPr lang="en-US" sz="2700" b="1" dirty="0"/>
            </a:br>
            <a:endParaRPr lang="en-KE" dirty="0"/>
          </a:p>
        </p:txBody>
      </p:sp>
      <p:sp>
        <p:nvSpPr>
          <p:cNvPr id="3" name="Content Placeholder 2">
            <a:extLst>
              <a:ext uri="{FF2B5EF4-FFF2-40B4-BE49-F238E27FC236}">
                <a16:creationId xmlns:a16="http://schemas.microsoft.com/office/drawing/2014/main" id="{375EE605-82C6-2516-2764-1BC032DBD338}"/>
              </a:ext>
            </a:extLst>
          </p:cNvPr>
          <p:cNvSpPr>
            <a:spLocks noGrp="1"/>
          </p:cNvSpPr>
          <p:nvPr>
            <p:ph idx="1"/>
          </p:nvPr>
        </p:nvSpPr>
        <p:spPr/>
        <p:txBody>
          <a:bodyPr/>
          <a:lstStyle/>
          <a:p>
            <a:pPr marL="0" indent="0">
              <a:buNone/>
            </a:pPr>
            <a:r>
              <a:rPr lang="en-US" b="1" dirty="0"/>
              <a:t>Why have some African countries issued debt in the Eurobond market?</a:t>
            </a:r>
            <a:br>
              <a:rPr lang="en-US" dirty="0"/>
            </a:br>
            <a:r>
              <a:rPr lang="en-US" dirty="0"/>
              <a:t>1. </a:t>
            </a:r>
            <a:r>
              <a:rPr lang="en-US" b="1" dirty="0"/>
              <a:t>Access to international capital</a:t>
            </a:r>
          </a:p>
          <a:p>
            <a:pPr marL="0" indent="0">
              <a:buNone/>
            </a:pPr>
            <a:r>
              <a:rPr lang="en-US" dirty="0"/>
              <a:t>The Eurobond market offers African countries access to a large pool of international capital, enabling them to raise funds for infrastructure development, economic growth, and other investment needs.</a:t>
            </a:r>
          </a:p>
          <a:p>
            <a:pPr marL="0" indent="0">
              <a:buNone/>
            </a:pPr>
            <a:r>
              <a:rPr lang="en-US" b="1" dirty="0"/>
              <a:t>2. Diversification of funding sources</a:t>
            </a:r>
          </a:p>
          <a:p>
            <a:pPr marL="0" indent="0">
              <a:buNone/>
            </a:pPr>
            <a:r>
              <a:rPr lang="en-US" dirty="0"/>
              <a:t>To diversify their funding sources beyond domestic markets, reducing their dependence on traditional sources of funding, </a:t>
            </a:r>
            <a:endParaRPr lang="en-KE" dirty="0"/>
          </a:p>
        </p:txBody>
      </p:sp>
    </p:spTree>
    <p:extLst>
      <p:ext uri="{BB962C8B-B14F-4D97-AF65-F5344CB8AC3E}">
        <p14:creationId xmlns:p14="http://schemas.microsoft.com/office/powerpoint/2010/main" val="1524274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249AC-82D8-2652-C456-2E2A612E7FF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8F7456C0-0717-59CE-88F4-DB1F257830AA}"/>
              </a:ext>
            </a:extLst>
          </p:cNvPr>
          <p:cNvSpPr>
            <a:spLocks noGrp="1"/>
          </p:cNvSpPr>
          <p:nvPr>
            <p:ph idx="1"/>
          </p:nvPr>
        </p:nvSpPr>
        <p:spPr/>
        <p:txBody>
          <a:bodyPr/>
          <a:lstStyle/>
          <a:p>
            <a:pPr marL="0" indent="0">
              <a:buNone/>
            </a:pPr>
            <a:r>
              <a:rPr lang="en-US" b="1" dirty="0"/>
              <a:t>3. Improved credit profile</a:t>
            </a:r>
          </a:p>
          <a:p>
            <a:pPr marL="0" indent="0">
              <a:buNone/>
            </a:pPr>
            <a:r>
              <a:rPr lang="en-US" dirty="0"/>
              <a:t>Issuing the bonds improves their overall credit profile and attract more investment.</a:t>
            </a:r>
          </a:p>
          <a:p>
            <a:pPr marL="0" indent="0">
              <a:buNone/>
            </a:pPr>
            <a:r>
              <a:rPr lang="en-US" b="1" dirty="0"/>
              <a:t>4. Currency diversification</a:t>
            </a:r>
          </a:p>
          <a:p>
            <a:pPr marL="0" indent="0">
              <a:buNone/>
            </a:pPr>
            <a:r>
              <a:rPr lang="en-US" dirty="0"/>
              <a:t>Reduces their exposure to currency risk and benefit from currency diversification.</a:t>
            </a:r>
          </a:p>
          <a:p>
            <a:pPr marL="0" indent="0">
              <a:buNone/>
            </a:pPr>
            <a:r>
              <a:rPr lang="en-US" b="1" dirty="0"/>
              <a:t>5. Better terms and conditions</a:t>
            </a:r>
          </a:p>
          <a:p>
            <a:pPr marL="0" indent="0">
              <a:buNone/>
            </a:pPr>
            <a:r>
              <a:rPr lang="en-US" dirty="0"/>
              <a:t>In accessing financing than other sources such as commercial loans or government bonds.</a:t>
            </a:r>
            <a:endParaRPr lang="en-KE" dirty="0"/>
          </a:p>
        </p:txBody>
      </p:sp>
    </p:spTree>
    <p:extLst>
      <p:ext uri="{BB962C8B-B14F-4D97-AF65-F5344CB8AC3E}">
        <p14:creationId xmlns:p14="http://schemas.microsoft.com/office/powerpoint/2010/main" val="32359521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BF069-54C8-EA9E-E8FD-69C5C18C6763}"/>
              </a:ext>
            </a:extLst>
          </p:cNvPr>
          <p:cNvSpPr>
            <a:spLocks noGrp="1"/>
          </p:cNvSpPr>
          <p:nvPr>
            <p:ph type="title"/>
          </p:nvPr>
        </p:nvSpPr>
        <p:spPr/>
        <p:txBody>
          <a:bodyPr>
            <a:normAutofit/>
          </a:bodyPr>
          <a:lstStyle/>
          <a:p>
            <a:r>
              <a:rPr lang="en-US" sz="2000" b="1" cap="none" dirty="0"/>
              <a:t>Risks faced in bond issuance</a:t>
            </a:r>
            <a:endParaRPr lang="en-KE" sz="2000" b="1" cap="none" dirty="0"/>
          </a:p>
        </p:txBody>
      </p:sp>
      <p:sp>
        <p:nvSpPr>
          <p:cNvPr id="3" name="Content Placeholder 2">
            <a:extLst>
              <a:ext uri="{FF2B5EF4-FFF2-40B4-BE49-F238E27FC236}">
                <a16:creationId xmlns:a16="http://schemas.microsoft.com/office/drawing/2014/main" id="{EC73A66C-CDF6-C7B8-1C34-E11EBF8D0BE1}"/>
              </a:ext>
            </a:extLst>
          </p:cNvPr>
          <p:cNvSpPr>
            <a:spLocks noGrp="1"/>
          </p:cNvSpPr>
          <p:nvPr>
            <p:ph idx="1"/>
          </p:nvPr>
        </p:nvSpPr>
        <p:spPr/>
        <p:txBody>
          <a:bodyPr>
            <a:normAutofit lnSpcReduction="10000"/>
          </a:bodyPr>
          <a:lstStyle/>
          <a:p>
            <a:pPr marL="0" indent="0">
              <a:buNone/>
            </a:pPr>
            <a:r>
              <a:rPr lang="en-US" dirty="0"/>
              <a:t>African countries face several risks when issuing Eurobonds, including:</a:t>
            </a:r>
          </a:p>
          <a:p>
            <a:pPr marL="457200" indent="-457200">
              <a:buAutoNum type="arabicPeriod"/>
            </a:pPr>
            <a:r>
              <a:rPr lang="en-US" i="1" dirty="0"/>
              <a:t>Currency risk-</a:t>
            </a:r>
            <a:r>
              <a:rPr lang="en-US" dirty="0"/>
              <a:t>fluctuations in exchange rates can impact the value of their debt.</a:t>
            </a:r>
          </a:p>
          <a:p>
            <a:pPr marL="457200" indent="-457200">
              <a:buAutoNum type="arabicPeriod"/>
            </a:pPr>
            <a:r>
              <a:rPr lang="en-US" i="1" dirty="0"/>
              <a:t>Interest rate risk-</a:t>
            </a:r>
            <a:r>
              <a:rPr lang="en-US" dirty="0"/>
              <a:t>changes in global interest rates can impact the cost of borrowing.</a:t>
            </a:r>
          </a:p>
          <a:p>
            <a:pPr marL="457200" indent="-457200">
              <a:buAutoNum type="arabicPeriod"/>
            </a:pPr>
            <a:r>
              <a:rPr lang="en-US" i="1" dirty="0"/>
              <a:t>Default risk-</a:t>
            </a:r>
            <a:r>
              <a:rPr lang="en-US" dirty="0"/>
              <a:t>in the event of economic or financial difficulties.</a:t>
            </a:r>
          </a:p>
          <a:p>
            <a:pPr marL="457200" indent="-457200">
              <a:buAutoNum type="arabicPeriod"/>
            </a:pPr>
            <a:r>
              <a:rPr lang="en-US" i="1" dirty="0"/>
              <a:t>Political risk</a:t>
            </a:r>
            <a:r>
              <a:rPr lang="en-US" dirty="0"/>
              <a:t>-will have an impact on the ability of African countries to repay their Eurobonds.</a:t>
            </a:r>
          </a:p>
          <a:p>
            <a:pPr marL="457200" indent="-457200">
              <a:buAutoNum type="arabicPeriod"/>
            </a:pPr>
            <a:r>
              <a:rPr lang="en-US" dirty="0"/>
              <a:t>Reputation risk-The default of an African country on its Eurobonds could damage its reputation.</a:t>
            </a:r>
            <a:endParaRPr lang="en-KE" dirty="0"/>
          </a:p>
        </p:txBody>
      </p:sp>
    </p:spTree>
    <p:extLst>
      <p:ext uri="{BB962C8B-B14F-4D97-AF65-F5344CB8AC3E}">
        <p14:creationId xmlns:p14="http://schemas.microsoft.com/office/powerpoint/2010/main" val="3319006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A6B7D-4FFB-2A9B-DF9F-394C72BEC35F}"/>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16B43F2F-78AD-1437-DB64-1C1D248B1A13}"/>
              </a:ext>
            </a:extLst>
          </p:cNvPr>
          <p:cNvSpPr>
            <a:spLocks noGrp="1"/>
          </p:cNvSpPr>
          <p:nvPr>
            <p:ph idx="1"/>
          </p:nvPr>
        </p:nvSpPr>
        <p:spPr/>
        <p:txBody>
          <a:bodyPr/>
          <a:lstStyle/>
          <a:p>
            <a:pPr marL="0" indent="0">
              <a:buNone/>
            </a:pPr>
            <a:r>
              <a:rPr lang="en-US" dirty="0">
                <a:solidFill>
                  <a:srgbClr val="FF0000"/>
                </a:solidFill>
              </a:rPr>
              <a:t>6. </a:t>
            </a:r>
            <a:r>
              <a:rPr lang="en-US" i="1" dirty="0"/>
              <a:t>Liquidity </a:t>
            </a:r>
            <a:r>
              <a:rPr lang="en-US" dirty="0"/>
              <a:t>risk-the Eurobond market can be less liquid than domestic bond markets, making it difficult for African countries to sell their bonds in times of stress.</a:t>
            </a:r>
            <a:endParaRPr lang="en-KE" dirty="0"/>
          </a:p>
        </p:txBody>
      </p:sp>
    </p:spTree>
    <p:extLst>
      <p:ext uri="{BB962C8B-B14F-4D97-AF65-F5344CB8AC3E}">
        <p14:creationId xmlns:p14="http://schemas.microsoft.com/office/powerpoint/2010/main" val="41141664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CD628-45C6-4CF7-94B3-71888C034C5E}"/>
              </a:ext>
            </a:extLst>
          </p:cNvPr>
          <p:cNvSpPr>
            <a:spLocks noGrp="1"/>
          </p:cNvSpPr>
          <p:nvPr>
            <p:ph type="title"/>
          </p:nvPr>
        </p:nvSpPr>
        <p:spPr/>
        <p:txBody>
          <a:bodyPr>
            <a:normAutofit/>
          </a:bodyPr>
          <a:lstStyle/>
          <a:p>
            <a:r>
              <a:rPr lang="en-US" sz="2400" b="1" dirty="0"/>
              <a:t>7.0 conclusion</a:t>
            </a:r>
            <a:endParaRPr lang="en-KE" sz="2400" b="1" dirty="0"/>
          </a:p>
        </p:txBody>
      </p:sp>
      <p:sp>
        <p:nvSpPr>
          <p:cNvPr id="3" name="Content Placeholder 2">
            <a:extLst>
              <a:ext uri="{FF2B5EF4-FFF2-40B4-BE49-F238E27FC236}">
                <a16:creationId xmlns:a16="http://schemas.microsoft.com/office/drawing/2014/main" id="{FDB83807-D3DE-80C9-E32A-3A896087F2E4}"/>
              </a:ext>
            </a:extLst>
          </p:cNvPr>
          <p:cNvSpPr>
            <a:spLocks noGrp="1"/>
          </p:cNvSpPr>
          <p:nvPr>
            <p:ph idx="1"/>
          </p:nvPr>
        </p:nvSpPr>
        <p:spPr/>
        <p:txBody>
          <a:bodyPr>
            <a:normAutofit fontScale="92500"/>
          </a:bodyPr>
          <a:lstStyle/>
          <a:p>
            <a:r>
              <a:rPr lang="en-US" dirty="0"/>
              <a:t>The Eurobond market is a global market for the issuance and trading of bonds denominated in a currency other than the currency of the country where the issuer is based.</a:t>
            </a:r>
          </a:p>
          <a:p>
            <a:r>
              <a:rPr lang="en-US" dirty="0"/>
              <a:t>Eurobonds are typically issued by multinational corporations and supranational organizations and are not tied to any specific national or regional market. </a:t>
            </a:r>
          </a:p>
          <a:p>
            <a:r>
              <a:rPr lang="en-US" dirty="0"/>
              <a:t>The Eurobond market is one of the largest and most liquid bond markets in the world, with a wide range of maturities, credit ratings, and yields available to investors. </a:t>
            </a:r>
          </a:p>
          <a:p>
            <a:r>
              <a:rPr lang="en-US" dirty="0"/>
              <a:t>Eurocurrency markets are an important source of debt funds available to a Multinational Corporation (MNC). </a:t>
            </a:r>
            <a:endParaRPr lang="en-KE" dirty="0"/>
          </a:p>
        </p:txBody>
      </p:sp>
    </p:spTree>
    <p:extLst>
      <p:ext uri="{BB962C8B-B14F-4D97-AF65-F5344CB8AC3E}">
        <p14:creationId xmlns:p14="http://schemas.microsoft.com/office/powerpoint/2010/main" val="15649621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4990CB-9EB6-93D1-718B-AE0CE71F4DD0}"/>
              </a:ext>
            </a:extLst>
          </p:cNvPr>
          <p:cNvSpPr>
            <a:spLocks noGrp="1"/>
          </p:cNvSpPr>
          <p:nvPr>
            <p:ph type="title"/>
          </p:nvPr>
        </p:nvSpPr>
        <p:spPr/>
        <p:txBody>
          <a:bodyPr>
            <a:normAutofit/>
          </a:bodyPr>
          <a:lstStyle/>
          <a:p>
            <a:r>
              <a:rPr lang="en-US" sz="2400" b="1" dirty="0"/>
              <a:t>8.0 self assessment exercise</a:t>
            </a:r>
            <a:endParaRPr lang="en-KE" sz="2400" b="1" dirty="0"/>
          </a:p>
        </p:txBody>
      </p:sp>
      <p:sp>
        <p:nvSpPr>
          <p:cNvPr id="3" name="Content Placeholder 2">
            <a:extLst>
              <a:ext uri="{FF2B5EF4-FFF2-40B4-BE49-F238E27FC236}">
                <a16:creationId xmlns:a16="http://schemas.microsoft.com/office/drawing/2014/main" id="{7DABBAFA-D72C-4971-BF80-022EF87BD021}"/>
              </a:ext>
            </a:extLst>
          </p:cNvPr>
          <p:cNvSpPr>
            <a:spLocks noGrp="1"/>
          </p:cNvSpPr>
          <p:nvPr>
            <p:ph idx="1"/>
          </p:nvPr>
        </p:nvSpPr>
        <p:spPr/>
        <p:txBody>
          <a:bodyPr/>
          <a:lstStyle/>
          <a:p>
            <a:pPr marL="0" indent="0">
              <a:buNone/>
            </a:pPr>
            <a:r>
              <a:rPr lang="en-US" dirty="0"/>
              <a:t>1. Evaluate the key characteristics of euro currency markets.</a:t>
            </a:r>
          </a:p>
          <a:p>
            <a:pPr marL="0" indent="0">
              <a:buNone/>
            </a:pPr>
            <a:r>
              <a:rPr lang="en-US" dirty="0"/>
              <a:t>2. Explain the factors that led to the growth of euro currency markets.</a:t>
            </a:r>
          </a:p>
          <a:p>
            <a:pPr marL="0" indent="0">
              <a:buNone/>
            </a:pPr>
            <a:r>
              <a:rPr lang="en-US" dirty="0"/>
              <a:t>3. Euro bond financing has its advantages. Discuss.</a:t>
            </a:r>
          </a:p>
          <a:p>
            <a:pPr marL="0" indent="0">
              <a:buNone/>
            </a:pPr>
            <a:r>
              <a:rPr lang="en-US" dirty="0"/>
              <a:t>4. List 3 types of euro bonds.</a:t>
            </a:r>
          </a:p>
          <a:p>
            <a:pPr marL="0" indent="0">
              <a:buNone/>
            </a:pPr>
            <a:r>
              <a:rPr lang="en-US" dirty="0"/>
              <a:t>5. What are the key differences between the euro currency and euro bond markets.</a:t>
            </a:r>
          </a:p>
          <a:p>
            <a:endParaRPr lang="en-KE" dirty="0"/>
          </a:p>
        </p:txBody>
      </p:sp>
    </p:spTree>
    <p:extLst>
      <p:ext uri="{BB962C8B-B14F-4D97-AF65-F5344CB8AC3E}">
        <p14:creationId xmlns:p14="http://schemas.microsoft.com/office/powerpoint/2010/main" val="42000845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D1433-797F-57FD-910F-F64A42EE75C2}"/>
              </a:ext>
            </a:extLst>
          </p:cNvPr>
          <p:cNvSpPr>
            <a:spLocks noGrp="1"/>
          </p:cNvSpPr>
          <p:nvPr>
            <p:ph type="title"/>
          </p:nvPr>
        </p:nvSpPr>
        <p:spPr/>
        <p:txBody>
          <a:bodyPr>
            <a:normAutofit/>
          </a:bodyPr>
          <a:lstStyle/>
          <a:p>
            <a:r>
              <a:rPr lang="en-US" sz="2400" b="1" dirty="0"/>
              <a:t>9.0 references</a:t>
            </a:r>
            <a:endParaRPr lang="en-KE" sz="2400" b="1" dirty="0"/>
          </a:p>
        </p:txBody>
      </p:sp>
      <p:sp>
        <p:nvSpPr>
          <p:cNvPr id="3" name="Content Placeholder 2">
            <a:extLst>
              <a:ext uri="{FF2B5EF4-FFF2-40B4-BE49-F238E27FC236}">
                <a16:creationId xmlns:a16="http://schemas.microsoft.com/office/drawing/2014/main" id="{232E2377-EB73-00D4-0861-9AD2D8233C1E}"/>
              </a:ext>
            </a:extLst>
          </p:cNvPr>
          <p:cNvSpPr>
            <a:spLocks noGrp="1"/>
          </p:cNvSpPr>
          <p:nvPr>
            <p:ph idx="1"/>
          </p:nvPr>
        </p:nvSpPr>
        <p:spPr/>
        <p:txBody>
          <a:bodyPr/>
          <a:lstStyle/>
          <a:p>
            <a:r>
              <a:rPr lang="en-US" dirty="0"/>
              <a:t>1. International Business, </a:t>
            </a:r>
            <a:r>
              <a:rPr lang="en-US" dirty="0" err="1"/>
              <a:t>Alan.M.Rugnam</a:t>
            </a:r>
            <a:r>
              <a:rPr lang="en-US" dirty="0"/>
              <a:t>, Prentice Hall(2006).</a:t>
            </a:r>
          </a:p>
          <a:p>
            <a:r>
              <a:rPr lang="en-US" dirty="0"/>
              <a:t>2. International business management, Sinha, P., Excel Books (2008).</a:t>
            </a:r>
          </a:p>
          <a:p>
            <a:r>
              <a:rPr lang="en-US" dirty="0"/>
              <a:t>3. A handbook on International Finance, Arora. A, Lucent Publication (2018)</a:t>
            </a:r>
          </a:p>
          <a:p>
            <a:r>
              <a:rPr lang="en-US" dirty="0"/>
              <a:t>4. International finance, 5th edition, Levi, M. D. (2009).</a:t>
            </a:r>
          </a:p>
          <a:p>
            <a:r>
              <a:rPr lang="en-US" dirty="0"/>
              <a:t>5. International Finance: Theory and Policy, Steve, S., Saylor Foundation. (2010).</a:t>
            </a:r>
          </a:p>
          <a:p>
            <a:pPr marL="0" indent="0">
              <a:buNone/>
            </a:pPr>
            <a:endParaRPr lang="en-KE" dirty="0"/>
          </a:p>
        </p:txBody>
      </p:sp>
    </p:spTree>
    <p:extLst>
      <p:ext uri="{BB962C8B-B14F-4D97-AF65-F5344CB8AC3E}">
        <p14:creationId xmlns:p14="http://schemas.microsoft.com/office/powerpoint/2010/main" val="367278734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807</TotalTime>
  <Words>3135</Words>
  <Application>Microsoft Office PowerPoint</Application>
  <PresentationFormat>Widescreen</PresentationFormat>
  <Paragraphs>226</Paragraphs>
  <Slides>40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40</vt:i4>
      </vt:variant>
    </vt:vector>
  </HeadingPairs>
  <TitlesOfParts>
    <vt:vector size="44" baseType="lpstr">
      <vt:lpstr>Arial</vt:lpstr>
      <vt:lpstr>Calibri</vt:lpstr>
      <vt:lpstr>Gill Sans MT</vt:lpstr>
      <vt:lpstr>Gallery</vt:lpstr>
      <vt:lpstr>INTERNATIONAL FINANCE</vt:lpstr>
      <vt:lpstr>CONTENTS </vt:lpstr>
      <vt:lpstr>PowerPoint Presentation</vt:lpstr>
      <vt:lpstr>PowerPoint Presentation</vt:lpstr>
      <vt:lpstr>1.0 INTRODUCTION</vt:lpstr>
      <vt:lpstr>PowerPoint Presentation</vt:lpstr>
      <vt:lpstr>2.0 OBJECTIVES </vt:lpstr>
      <vt:lpstr>3.0 EURO CURRENCY MARKET</vt:lpstr>
      <vt:lpstr>3.2 Characteristics of euro currency market</vt:lpstr>
      <vt:lpstr>PowerPoint Presentation</vt:lpstr>
      <vt:lpstr>3.3 Difference between euro- currency market and domestic money market</vt:lpstr>
      <vt:lpstr>3.4 Factors responsible for growth of euro- currency markets</vt:lpstr>
      <vt:lpstr>PowerPoint Presentation</vt:lpstr>
      <vt:lpstr>PowerPoint Presentation</vt:lpstr>
      <vt:lpstr>4.0-euro bond market</vt:lpstr>
      <vt:lpstr>Definition of euro bonds</vt:lpstr>
      <vt:lpstr>4.2 Characteristics of euro bonds </vt:lpstr>
      <vt:lpstr>PowerPoint Presentation</vt:lpstr>
      <vt:lpstr>4.3 Advantages of euro bond financing </vt:lpstr>
      <vt:lpstr>PowerPoint Presentation</vt:lpstr>
      <vt:lpstr>4.4  Distinguish between euro bonds and foreign bonds</vt:lpstr>
      <vt:lpstr>4.5 Types of euro bonds</vt:lpstr>
      <vt:lpstr>PowerPoint Presentation</vt:lpstr>
      <vt:lpstr>PowerPoint Presentation</vt:lpstr>
      <vt:lpstr>PowerPoint Presentation</vt:lpstr>
      <vt:lpstr>4.6 The benefits euro bonds</vt:lpstr>
      <vt:lpstr>Benefits to investors </vt:lpstr>
      <vt:lpstr>4.7 Innovation in the euro bond market</vt:lpstr>
      <vt:lpstr>PowerPoint Presentation</vt:lpstr>
      <vt:lpstr>PowerPoint Presentation</vt:lpstr>
      <vt:lpstr>PowerPoint Presentation</vt:lpstr>
      <vt:lpstr>5.0 DIFFERENCE BETWEEN EURO CURRENCY MARKETS AND EURO BOND MARKETS</vt:lpstr>
      <vt:lpstr>PowerPoint Presentation</vt:lpstr>
      <vt:lpstr>6.0 Euro bond Market-The case of  African countries </vt:lpstr>
      <vt:lpstr>PowerPoint Presentation</vt:lpstr>
      <vt:lpstr>Risks faced in bond issuance</vt:lpstr>
      <vt:lpstr>PowerPoint Presentation</vt:lpstr>
      <vt:lpstr>7.0 conclusion</vt:lpstr>
      <vt:lpstr>8.0 self assessment exercise</vt:lpstr>
      <vt:lpstr>9.0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6</cp:revision>
  <dcterms:created xsi:type="dcterms:W3CDTF">2023-05-10T07:30:08Z</dcterms:created>
  <dcterms:modified xsi:type="dcterms:W3CDTF">2023-05-16T07:53:02Z</dcterms:modified>
</cp:coreProperties>
</file>