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0" r:id="rId5"/>
    <p:sldId id="259" r:id="rId6"/>
    <p:sldId id="262" r:id="rId7"/>
    <p:sldId id="261" r:id="rId8"/>
    <p:sldId id="263" r:id="rId9"/>
    <p:sldId id="264" r:id="rId10"/>
    <p:sldId id="265" r:id="rId11"/>
    <p:sldId id="266" r:id="rId12"/>
    <p:sldId id="267" r:id="rId13"/>
    <p:sldId id="268" r:id="rId14"/>
    <p:sldId id="269" r:id="rId15"/>
    <p:sldId id="270" r:id="rId16"/>
    <p:sldId id="289" r:id="rId17"/>
    <p:sldId id="29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91" r:id="rId37"/>
    <p:sldId id="292" r:id="rId38"/>
    <p:sldId id="293" r:id="rId3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CEFBE6B-07C9-4854-96E5-BE15BBD875C4}" type="datetimeFigureOut">
              <a:rPr lang="en-US" smtClean="0"/>
              <a:t>5/16/2023</a:t>
            </a:fld>
            <a:endParaRPr lang="en-US"/>
          </a:p>
        </p:txBody>
      </p:sp>
      <p:sp>
        <p:nvSpPr>
          <p:cNvPr id="5" name="Footer Placeholder 4"/>
          <p:cNvSpPr>
            <a:spLocks noGrp="1"/>
          </p:cNvSpPr>
          <p:nvPr>
            <p:ph type="ftr" sz="quarter" idx="11"/>
          </p:nvPr>
        </p:nvSpPr>
        <p:spPr>
          <a:xfrm>
            <a:off x="2416500" y="329307"/>
            <a:ext cx="4973915" cy="309201"/>
          </a:xfrm>
        </p:spPr>
        <p:txBody>
          <a:bodyPr/>
          <a:lstStyle/>
          <a:p>
            <a:endParaRPr lang="en-US"/>
          </a:p>
        </p:txBody>
      </p:sp>
      <p:sp>
        <p:nvSpPr>
          <p:cNvPr id="6" name="Slide Number Placeholder 5"/>
          <p:cNvSpPr>
            <a:spLocks noGrp="1"/>
          </p:cNvSpPr>
          <p:nvPr>
            <p:ph type="sldNum" sz="quarter" idx="12"/>
          </p:nvPr>
        </p:nvSpPr>
        <p:spPr>
          <a:xfrm>
            <a:off x="1437664" y="798973"/>
            <a:ext cx="811019" cy="503578"/>
          </a:xfrm>
        </p:spPr>
        <p:txBody>
          <a:bodyPr/>
          <a:lstStyle/>
          <a:p>
            <a:fld id="{FE0ED6F3-82D3-43DA-9793-18201AB996FA}" type="slidenum">
              <a:rPr lang="en-US" smtClean="0"/>
              <a:t>‹#›</a:t>
            </a:fld>
            <a:endParaRPr lang="en-US"/>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9767383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CEFBE6B-07C9-4854-96E5-BE15BBD875C4}" type="datetimeFigureOut">
              <a:rPr lang="en-US" smtClean="0"/>
              <a:t>5/16/2023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0ED6F3-82D3-43DA-9793-18201AB996FA}" type="slidenum">
              <a:rPr lang="en-US" smtClean="0"/>
              <a:t>‹#›</a:t>
            </a:fld>
            <a:endParaRPr lang="en-US"/>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0122861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CEFBE6B-07C9-4854-96E5-BE15BBD875C4}" type="datetimeFigureOut">
              <a:rPr lang="en-US" smtClean="0"/>
              <a:t>5/16/2023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0ED6F3-82D3-43DA-9793-18201AB996FA}" type="slidenum">
              <a:rPr lang="en-US" smtClean="0"/>
              <a:t>‹#›</a:t>
            </a:fld>
            <a:endParaRPr lang="en-US"/>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1190688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CEFBE6B-07C9-4854-96E5-BE15BBD875C4}" type="datetimeFigureOut">
              <a:rPr lang="en-US" smtClean="0"/>
              <a:t>5/16/2023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E0ED6F3-82D3-43DA-9793-18201AB996FA}" type="slidenum">
              <a:rPr lang="en-US" smtClean="0"/>
              <a:t>‹#›</a:t>
            </a:fld>
            <a:endParaRPr lang="en-US"/>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549100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CEFBE6B-07C9-4854-96E5-BE15BBD875C4}" type="datetimeFigureOut">
              <a:rPr lang="en-US" smtClean="0"/>
              <a:t>5/16/2023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E0ED6F3-82D3-43DA-9793-18201AB996FA}" type="slidenum">
              <a:rPr lang="en-US" smtClean="0"/>
              <a:t>‹#›</a:t>
            </a:fld>
            <a:endParaRPr lang="en-US"/>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32117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CEFBE6B-07C9-4854-96E5-BE15BBD875C4}" type="datetimeFigureOut">
              <a:rPr lang="en-US" smtClean="0"/>
              <a:t>5/16/2023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E0ED6F3-82D3-43DA-9793-18201AB996FA}" type="slidenum">
              <a:rPr lang="en-US" smtClean="0"/>
              <a:t>‹#›</a:t>
            </a:fld>
            <a:endParaRPr lang="en-US"/>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585511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CEFBE6B-07C9-4854-96E5-BE15BBD875C4}" type="datetimeFigureOut">
              <a:rPr lang="en-US" smtClean="0"/>
              <a:t>5/16/2023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E0ED6F3-82D3-43DA-9793-18201AB996FA}" type="slidenum">
              <a:rPr lang="en-US" smtClean="0"/>
              <a:t>‹#›</a:t>
            </a:fld>
            <a:endParaRPr lang="en-US"/>
          </a:p>
        </p:txBody>
      </p:sp>
    </p:spTree>
    <p:extLst>
      <p:ext uri="{BB962C8B-B14F-4D97-AF65-F5344CB8AC3E}">
        <p14:creationId xmlns:p14="http://schemas.microsoft.com/office/powerpoint/2010/main" val="6112565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CEFBE6B-07C9-4854-96E5-BE15BBD875C4}" type="datetimeFigureOut">
              <a:rPr lang="en-US" smtClean="0"/>
              <a:t>5/16/2023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E0ED6F3-82D3-43DA-9793-18201AB996FA}" type="slidenum">
              <a:rPr lang="en-US" smtClean="0"/>
              <a:t>‹#›</a:t>
            </a:fld>
            <a:endParaRPr lang="en-US"/>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20046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0CEFBE6B-07C9-4854-96E5-BE15BBD875C4}" type="datetimeFigureOut">
              <a:rPr lang="en-US" smtClean="0"/>
              <a:t>5/16/2023</a:t>
            </a:fld>
            <a:endParaRPr lang="en-US"/>
          </a:p>
        </p:txBody>
      </p:sp>
      <p:sp>
        <p:nvSpPr>
          <p:cNvPr id="6" name="Footer Placeholder 5"/>
          <p:cNvSpPr>
            <a:spLocks noGrp="1"/>
          </p:cNvSpPr>
          <p:nvPr>
            <p:ph type="ftr" sz="quarter" idx="11"/>
          </p:nvPr>
        </p:nvSpPr>
        <p:spPr>
          <a:xfrm>
            <a:off x="1447382" y="318640"/>
            <a:ext cx="5541004" cy="320931"/>
          </a:xfrm>
        </p:spPr>
        <p:txBody>
          <a:bodyPr/>
          <a:lstStyle/>
          <a:p>
            <a:endParaRPr lang="en-US"/>
          </a:p>
        </p:txBody>
      </p:sp>
      <p:sp>
        <p:nvSpPr>
          <p:cNvPr id="7" name="Slide Number Placeholder 6"/>
          <p:cNvSpPr>
            <a:spLocks noGrp="1"/>
          </p:cNvSpPr>
          <p:nvPr>
            <p:ph type="sldNum" sz="quarter" idx="12"/>
          </p:nvPr>
        </p:nvSpPr>
        <p:spPr/>
        <p:txBody>
          <a:bodyPr/>
          <a:lstStyle/>
          <a:p>
            <a:fld id="{FE0ED6F3-82D3-43DA-9793-18201AB996FA}" type="slidenum">
              <a:rPr lang="en-US" smtClean="0"/>
              <a:t>‹#›</a:t>
            </a:fld>
            <a:endParaRPr lang="en-US"/>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555538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CEFBE6B-07C9-4854-96E5-BE15BBD875C4}" type="datetimeFigureOut">
              <a:rPr lang="en-US" smtClean="0"/>
              <a:t>5/16/2023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0ED6F3-82D3-43DA-9793-18201AB996FA}" type="slidenum">
              <a:rPr lang="en-US" smtClean="0"/>
              <a:t>‹#›</a:t>
            </a:fld>
            <a:endParaRPr lang="en-US"/>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3932332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CEFBE6B-07C9-4854-96E5-BE15BBD875C4}" type="datetimeFigureOut">
              <a:rPr lang="en-US" smtClean="0"/>
              <a:t>5/16/2023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0ED6F3-82D3-43DA-9793-18201AB996FA}" type="slidenum">
              <a:rPr lang="en-US" smtClean="0"/>
              <a:t>‹#›</a:t>
            </a:fld>
            <a:endParaRPr lang="en-US"/>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36598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0CEFBE6B-07C9-4854-96E5-BE15BBD875C4}" type="datetimeFigureOut">
              <a:rPr lang="en-US" smtClean="0"/>
              <a:t>5/16/2023</a:t>
            </a:fld>
            <a:endParaRPr lang="en-US"/>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FE0ED6F3-82D3-43DA-9793-18201AB996FA}" type="slidenum">
              <a:rPr lang="en-US" smtClean="0"/>
              <a:t>‹#›</a:t>
            </a:fld>
            <a:endParaRPr lang="en-US"/>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740551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961CE2-63E3-F66A-E85C-39B5CFAD8285}"/>
              </a:ext>
            </a:extLst>
          </p:cNvPr>
          <p:cNvSpPr>
            <a:spLocks noGrp="1"/>
          </p:cNvSpPr>
          <p:nvPr>
            <p:ph type="ctrTitle"/>
          </p:nvPr>
        </p:nvSpPr>
        <p:spPr/>
        <p:txBody>
          <a:bodyPr>
            <a:normAutofit/>
          </a:bodyPr>
          <a:lstStyle/>
          <a:p>
            <a:r>
              <a:rPr lang="en-US" sz="3200" b="1" dirty="0"/>
              <a:t>INTERNATIONAL FINANCE</a:t>
            </a:r>
          </a:p>
        </p:txBody>
      </p:sp>
      <p:sp>
        <p:nvSpPr>
          <p:cNvPr id="3" name="Subtitle 2">
            <a:extLst>
              <a:ext uri="{FF2B5EF4-FFF2-40B4-BE49-F238E27FC236}">
                <a16:creationId xmlns:a16="http://schemas.microsoft.com/office/drawing/2014/main" id="{9A49F880-91D7-8555-E8D6-7F6DDB9723A6}"/>
              </a:ext>
            </a:extLst>
          </p:cNvPr>
          <p:cNvSpPr>
            <a:spLocks noGrp="1"/>
          </p:cNvSpPr>
          <p:nvPr>
            <p:ph type="subTitle" idx="1"/>
          </p:nvPr>
        </p:nvSpPr>
        <p:spPr>
          <a:xfrm>
            <a:off x="2417780" y="3531204"/>
            <a:ext cx="8637072" cy="1358848"/>
          </a:xfrm>
        </p:spPr>
        <p:txBody>
          <a:bodyPr>
            <a:noAutofit/>
          </a:bodyPr>
          <a:lstStyle/>
          <a:p>
            <a:r>
              <a:rPr lang="en-US" sz="3200" b="1" dirty="0"/>
              <a:t>WEEK 9 - INTERNATIONAL EQUITY MARKETS AND INVESTMENTS</a:t>
            </a:r>
          </a:p>
        </p:txBody>
      </p:sp>
    </p:spTree>
    <p:extLst>
      <p:ext uri="{BB962C8B-B14F-4D97-AF65-F5344CB8AC3E}">
        <p14:creationId xmlns:p14="http://schemas.microsoft.com/office/powerpoint/2010/main" val="4388600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D3506-1B3B-AAB6-04AD-5FFDF9619738}"/>
              </a:ext>
            </a:extLst>
          </p:cNvPr>
          <p:cNvSpPr>
            <a:spLocks noGrp="1"/>
          </p:cNvSpPr>
          <p:nvPr>
            <p:ph type="title"/>
          </p:nvPr>
        </p:nvSpPr>
        <p:spPr/>
        <p:txBody>
          <a:bodyPr>
            <a:normAutofit/>
          </a:bodyPr>
          <a:lstStyle/>
          <a:p>
            <a:r>
              <a:rPr lang="en-US" sz="2400" b="1" dirty="0"/>
              <a:t>CONTENTS</a:t>
            </a:r>
          </a:p>
        </p:txBody>
      </p:sp>
      <p:sp>
        <p:nvSpPr>
          <p:cNvPr id="3" name="Content Placeholder 2">
            <a:extLst>
              <a:ext uri="{FF2B5EF4-FFF2-40B4-BE49-F238E27FC236}">
                <a16:creationId xmlns:a16="http://schemas.microsoft.com/office/drawing/2014/main" id="{C3DD6F35-3F53-4471-8DA6-745F2B0D820C}"/>
              </a:ext>
            </a:extLst>
          </p:cNvPr>
          <p:cNvSpPr>
            <a:spLocks noGrp="1"/>
          </p:cNvSpPr>
          <p:nvPr>
            <p:ph idx="1"/>
          </p:nvPr>
        </p:nvSpPr>
        <p:spPr>
          <a:xfrm>
            <a:off x="1610605" y="2028984"/>
            <a:ext cx="9603275" cy="3450613"/>
          </a:xfrm>
        </p:spPr>
        <p:txBody>
          <a:bodyPr>
            <a:normAutofit/>
          </a:bodyPr>
          <a:lstStyle/>
          <a:p>
            <a:pPr marL="0" indent="0">
              <a:buNone/>
            </a:pPr>
            <a:r>
              <a:rPr lang="en-US" dirty="0"/>
              <a:t>1.0 INTRODUCTION</a:t>
            </a:r>
          </a:p>
          <a:p>
            <a:pPr marL="0" indent="0">
              <a:buNone/>
            </a:pPr>
            <a:r>
              <a:rPr lang="en-US" dirty="0"/>
              <a:t>2.0 OBJECTIVES</a:t>
            </a:r>
          </a:p>
          <a:p>
            <a:pPr marL="0" indent="0">
              <a:buNone/>
            </a:pPr>
            <a:r>
              <a:rPr lang="en-US" dirty="0"/>
              <a:t>3.0 INTERNATIONAL EQUITY MARKET</a:t>
            </a:r>
          </a:p>
          <a:p>
            <a:pPr marL="457200" lvl="1" indent="0">
              <a:buNone/>
            </a:pPr>
            <a:r>
              <a:rPr lang="en-US" sz="2000" dirty="0"/>
              <a:t>3.1 Elements</a:t>
            </a:r>
          </a:p>
          <a:p>
            <a:pPr marL="457200" lvl="1" indent="0">
              <a:buNone/>
            </a:pPr>
            <a:r>
              <a:rPr lang="en-US" sz="2000" dirty="0"/>
              <a:t>3.2 Benchmarks</a:t>
            </a:r>
          </a:p>
          <a:p>
            <a:pPr marL="914400" lvl="2" indent="0">
              <a:buNone/>
            </a:pPr>
            <a:r>
              <a:rPr lang="en-US" sz="2000" dirty="0"/>
              <a:t>3.2.1 International stock indexes</a:t>
            </a:r>
          </a:p>
          <a:p>
            <a:pPr marL="914400" lvl="2" indent="0">
              <a:buNone/>
            </a:pPr>
            <a:r>
              <a:rPr lang="en-US" sz="2000" dirty="0"/>
              <a:t>3.2.2 Domestic indexes</a:t>
            </a:r>
          </a:p>
        </p:txBody>
      </p:sp>
    </p:spTree>
    <p:extLst>
      <p:ext uri="{BB962C8B-B14F-4D97-AF65-F5344CB8AC3E}">
        <p14:creationId xmlns:p14="http://schemas.microsoft.com/office/powerpoint/2010/main" val="1879463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3E4FE5-F022-90EC-02DE-FD1A535AA56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989F466F-CE75-D19A-F3B2-8D253E2C970A}"/>
              </a:ext>
            </a:extLst>
          </p:cNvPr>
          <p:cNvSpPr>
            <a:spLocks noGrp="1"/>
          </p:cNvSpPr>
          <p:nvPr>
            <p:ph idx="1"/>
          </p:nvPr>
        </p:nvSpPr>
        <p:spPr/>
        <p:txBody>
          <a:bodyPr/>
          <a:lstStyle/>
          <a:p>
            <a:pPr marL="0" indent="0">
              <a:buNone/>
            </a:pPr>
            <a:r>
              <a:rPr lang="en-US" dirty="0"/>
              <a:t>4.0 FACTORS AFFEXTING EQUITY MARKET RETURNS</a:t>
            </a:r>
          </a:p>
          <a:p>
            <a:pPr marL="0" indent="0">
              <a:buNone/>
            </a:pPr>
            <a:r>
              <a:rPr lang="en-US" dirty="0"/>
              <a:t>5.0 RISK AND RETURN FROM FOREIGN EQUITY INVESTMENTS</a:t>
            </a:r>
          </a:p>
          <a:p>
            <a:pPr marL="457200" lvl="1" indent="0">
              <a:buNone/>
            </a:pPr>
            <a:r>
              <a:rPr lang="en-US" sz="2000" dirty="0"/>
              <a:t>5.1 Risk-return trade off</a:t>
            </a:r>
          </a:p>
          <a:p>
            <a:pPr marL="457200" lvl="1" indent="0">
              <a:buNone/>
            </a:pPr>
            <a:r>
              <a:rPr lang="en-US" sz="2000" dirty="0"/>
              <a:t>5.2 Types of investment risk</a:t>
            </a:r>
          </a:p>
          <a:p>
            <a:pPr marL="0" indent="0">
              <a:buNone/>
            </a:pPr>
            <a:r>
              <a:rPr lang="en-US" dirty="0"/>
              <a:t>6.0 DEPOSITORY RECEIPTS</a:t>
            </a:r>
          </a:p>
          <a:p>
            <a:pPr marL="457200" lvl="1" indent="0">
              <a:buNone/>
            </a:pPr>
            <a:r>
              <a:rPr lang="en-US" sz="2000" dirty="0"/>
              <a:t>6.1 Definition</a:t>
            </a:r>
          </a:p>
          <a:p>
            <a:pPr marL="457200" lvl="1" indent="0">
              <a:buNone/>
            </a:pPr>
            <a:r>
              <a:rPr lang="en-US" sz="2000" dirty="0"/>
              <a:t>6.2 Types </a:t>
            </a:r>
          </a:p>
          <a:p>
            <a:pPr marL="0" indent="0">
              <a:buNone/>
            </a:pPr>
            <a:endParaRPr lang="en-US" dirty="0"/>
          </a:p>
        </p:txBody>
      </p:sp>
    </p:spTree>
    <p:extLst>
      <p:ext uri="{BB962C8B-B14F-4D97-AF65-F5344CB8AC3E}">
        <p14:creationId xmlns:p14="http://schemas.microsoft.com/office/powerpoint/2010/main" val="32696404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B151E-48D6-0911-A490-9E2C437A2B40}"/>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C6456803-434A-527D-8AE4-4365B9471FD7}"/>
              </a:ext>
            </a:extLst>
          </p:cNvPr>
          <p:cNvSpPr>
            <a:spLocks noGrp="1"/>
          </p:cNvSpPr>
          <p:nvPr>
            <p:ph idx="1"/>
          </p:nvPr>
        </p:nvSpPr>
        <p:spPr/>
        <p:txBody>
          <a:bodyPr/>
          <a:lstStyle/>
          <a:p>
            <a:pPr marL="0" indent="0">
              <a:buNone/>
            </a:pPr>
            <a:r>
              <a:rPr lang="en-US" dirty="0"/>
              <a:t>7.0 CONCLUSION</a:t>
            </a:r>
          </a:p>
          <a:p>
            <a:pPr marL="0" indent="0">
              <a:buNone/>
            </a:pPr>
            <a:r>
              <a:rPr lang="en-US" dirty="0"/>
              <a:t>8.0 SELF ASSESMENT EXERCISE</a:t>
            </a:r>
          </a:p>
          <a:p>
            <a:pPr marL="0" indent="0">
              <a:buNone/>
            </a:pPr>
            <a:r>
              <a:rPr lang="en-US" dirty="0"/>
              <a:t>9.0 REFERENCES</a:t>
            </a:r>
          </a:p>
        </p:txBody>
      </p:sp>
    </p:spTree>
    <p:extLst>
      <p:ext uri="{BB962C8B-B14F-4D97-AF65-F5344CB8AC3E}">
        <p14:creationId xmlns:p14="http://schemas.microsoft.com/office/powerpoint/2010/main" val="23117560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08618-FB02-365F-CC4B-CEFF35C35848}"/>
              </a:ext>
            </a:extLst>
          </p:cNvPr>
          <p:cNvSpPr>
            <a:spLocks noGrp="1"/>
          </p:cNvSpPr>
          <p:nvPr>
            <p:ph type="title"/>
          </p:nvPr>
        </p:nvSpPr>
        <p:spPr/>
        <p:txBody>
          <a:bodyPr>
            <a:normAutofit/>
          </a:bodyPr>
          <a:lstStyle/>
          <a:p>
            <a:r>
              <a:rPr lang="en-US" sz="2400" b="1" dirty="0"/>
              <a:t>1.0 INTRODUCTION</a:t>
            </a:r>
          </a:p>
        </p:txBody>
      </p:sp>
      <p:sp>
        <p:nvSpPr>
          <p:cNvPr id="3" name="Content Placeholder 2">
            <a:extLst>
              <a:ext uri="{FF2B5EF4-FFF2-40B4-BE49-F238E27FC236}">
                <a16:creationId xmlns:a16="http://schemas.microsoft.com/office/drawing/2014/main" id="{16DB9FB4-6645-196B-12B0-5101B26960BE}"/>
              </a:ext>
            </a:extLst>
          </p:cNvPr>
          <p:cNvSpPr>
            <a:spLocks noGrp="1"/>
          </p:cNvSpPr>
          <p:nvPr>
            <p:ph idx="1"/>
          </p:nvPr>
        </p:nvSpPr>
        <p:spPr>
          <a:xfrm>
            <a:off x="1451579" y="1867006"/>
            <a:ext cx="9603275" cy="3871185"/>
          </a:xfrm>
        </p:spPr>
        <p:txBody>
          <a:bodyPr>
            <a:normAutofit fontScale="70000" lnSpcReduction="20000"/>
          </a:bodyPr>
          <a:lstStyle/>
          <a:p>
            <a:r>
              <a:rPr lang="en-US" sz="2600" dirty="0"/>
              <a:t>International equity markets are an important platform for global finance. </a:t>
            </a:r>
          </a:p>
          <a:p>
            <a:r>
              <a:rPr lang="en-US" sz="2600" dirty="0"/>
              <a:t>They ensure the participation of a wide variety of participants and offer global economies to prosper.</a:t>
            </a:r>
          </a:p>
          <a:p>
            <a:r>
              <a:rPr lang="en-US" sz="2600" dirty="0"/>
              <a:t>Market valuations and turnovers are important tools to understand the importance of international equity markets . </a:t>
            </a:r>
          </a:p>
          <a:p>
            <a:r>
              <a:rPr lang="en-US" sz="2600" dirty="0"/>
              <a:t>Knowledge on how equity markets are composed and the elements that govern them is important.</a:t>
            </a:r>
          </a:p>
          <a:p>
            <a:r>
              <a:rPr lang="en-US" sz="2600" dirty="0"/>
              <a:t> Cross-listing, Yankee stocks, ADRs and GRS are important elements of equity markets.</a:t>
            </a:r>
          </a:p>
          <a:p>
            <a:r>
              <a:rPr lang="en-US" sz="2600" dirty="0"/>
              <a:t>International fund raising used to be the domain of MNCs.</a:t>
            </a:r>
          </a:p>
          <a:p>
            <a:r>
              <a:rPr lang="en-US" sz="2600" dirty="0"/>
              <a:t>MNCs source raw material across the world or sell products at many geographical regions,  and  search for capital all over the world and raise capital wherever it is cheaper.</a:t>
            </a:r>
          </a:p>
          <a:p>
            <a:endParaRPr lang="en-US" dirty="0"/>
          </a:p>
        </p:txBody>
      </p:sp>
    </p:spTree>
    <p:extLst>
      <p:ext uri="{BB962C8B-B14F-4D97-AF65-F5344CB8AC3E}">
        <p14:creationId xmlns:p14="http://schemas.microsoft.com/office/powerpoint/2010/main" val="27125990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D345E-5D97-697E-E1BD-38E6E286F592}"/>
              </a:ext>
            </a:extLst>
          </p:cNvPr>
          <p:cNvSpPr>
            <a:spLocks noGrp="1"/>
          </p:cNvSpPr>
          <p:nvPr>
            <p:ph type="title"/>
          </p:nvPr>
        </p:nvSpPr>
        <p:spPr/>
        <p:txBody>
          <a:bodyPr/>
          <a:lstStyle/>
          <a:p>
            <a:r>
              <a:rPr lang="en-US" sz="2400" b="1" dirty="0"/>
              <a:t>2.0 OBJECTIVES</a:t>
            </a:r>
            <a:br>
              <a:rPr lang="en-US" dirty="0"/>
            </a:br>
            <a:endParaRPr lang="en-US" dirty="0"/>
          </a:p>
        </p:txBody>
      </p:sp>
      <p:sp>
        <p:nvSpPr>
          <p:cNvPr id="3" name="Content Placeholder 2">
            <a:extLst>
              <a:ext uri="{FF2B5EF4-FFF2-40B4-BE49-F238E27FC236}">
                <a16:creationId xmlns:a16="http://schemas.microsoft.com/office/drawing/2014/main" id="{6725262D-5765-9464-F185-5BA1514FA117}"/>
              </a:ext>
            </a:extLst>
          </p:cNvPr>
          <p:cNvSpPr>
            <a:spLocks noGrp="1"/>
          </p:cNvSpPr>
          <p:nvPr>
            <p:ph idx="1"/>
          </p:nvPr>
        </p:nvSpPr>
        <p:spPr/>
        <p:txBody>
          <a:bodyPr>
            <a:normAutofit/>
          </a:bodyPr>
          <a:lstStyle/>
          <a:p>
            <a:pPr marL="0" indent="0">
              <a:buNone/>
            </a:pPr>
            <a:r>
              <a:rPr lang="en-US" dirty="0"/>
              <a:t>At the end of this topic, you should be able to-</a:t>
            </a:r>
          </a:p>
          <a:p>
            <a:pPr marL="0" indent="0">
              <a:buNone/>
            </a:pPr>
            <a:r>
              <a:rPr lang="en-US" dirty="0"/>
              <a:t>1. Outline the elements of international equity markets.</a:t>
            </a:r>
          </a:p>
          <a:p>
            <a:pPr marL="0" indent="0">
              <a:buNone/>
            </a:pPr>
            <a:r>
              <a:rPr lang="en-US" dirty="0"/>
              <a:t>2. Discuss the various benchmarks in international equity markets.</a:t>
            </a:r>
          </a:p>
          <a:p>
            <a:pPr marL="0" indent="0">
              <a:buNone/>
            </a:pPr>
            <a:r>
              <a:rPr lang="en-US" dirty="0"/>
              <a:t>3. Explain risk and return from foreign equity investments.</a:t>
            </a:r>
          </a:p>
          <a:p>
            <a:pPr marL="0" indent="0">
              <a:buNone/>
            </a:pPr>
            <a:r>
              <a:rPr lang="en-US" dirty="0"/>
              <a:t>4. Differentiate the various types of depository receipts.</a:t>
            </a:r>
          </a:p>
          <a:p>
            <a:pPr marL="0" indent="0">
              <a:buNone/>
            </a:pPr>
            <a:r>
              <a:rPr lang="en-US" dirty="0"/>
              <a:t>5. Explain key terminology in international equity </a:t>
            </a:r>
            <a:r>
              <a:rPr lang="en-US" i="1" dirty="0"/>
              <a:t>markets-cross-listing, limit order, market order, 	dealer market, agency market, ADR, GRS-.</a:t>
            </a:r>
          </a:p>
          <a:p>
            <a:endParaRPr lang="en-US" dirty="0"/>
          </a:p>
        </p:txBody>
      </p:sp>
    </p:spTree>
    <p:extLst>
      <p:ext uri="{BB962C8B-B14F-4D97-AF65-F5344CB8AC3E}">
        <p14:creationId xmlns:p14="http://schemas.microsoft.com/office/powerpoint/2010/main" val="13862165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16BEFE-38AC-4E6E-1B66-643CD50124C4}"/>
              </a:ext>
            </a:extLst>
          </p:cNvPr>
          <p:cNvSpPr>
            <a:spLocks noGrp="1"/>
          </p:cNvSpPr>
          <p:nvPr>
            <p:ph type="title"/>
          </p:nvPr>
        </p:nvSpPr>
        <p:spPr/>
        <p:txBody>
          <a:bodyPr>
            <a:normAutofit/>
          </a:bodyPr>
          <a:lstStyle/>
          <a:p>
            <a:r>
              <a:rPr lang="en-US" sz="2400" b="1" dirty="0"/>
              <a:t>3.0 international equity market</a:t>
            </a:r>
          </a:p>
        </p:txBody>
      </p:sp>
      <p:sp>
        <p:nvSpPr>
          <p:cNvPr id="3" name="Content Placeholder 2">
            <a:extLst>
              <a:ext uri="{FF2B5EF4-FFF2-40B4-BE49-F238E27FC236}">
                <a16:creationId xmlns:a16="http://schemas.microsoft.com/office/drawing/2014/main" id="{805456D1-3D25-5705-7EB6-067C76662EAF}"/>
              </a:ext>
            </a:extLst>
          </p:cNvPr>
          <p:cNvSpPr>
            <a:spLocks noGrp="1"/>
          </p:cNvSpPr>
          <p:nvPr>
            <p:ph idx="1"/>
          </p:nvPr>
        </p:nvSpPr>
        <p:spPr/>
        <p:txBody>
          <a:bodyPr>
            <a:normAutofit fontScale="92500" lnSpcReduction="10000"/>
          </a:bodyPr>
          <a:lstStyle/>
          <a:p>
            <a:pPr marL="0" indent="0">
              <a:buNone/>
            </a:pPr>
            <a:r>
              <a:rPr lang="en-US" b="1" dirty="0"/>
              <a:t>3.1 Elements</a:t>
            </a:r>
          </a:p>
          <a:p>
            <a:pPr marL="0" indent="0">
              <a:buNone/>
            </a:pPr>
            <a:r>
              <a:rPr lang="en-US" b="1" dirty="0"/>
              <a:t>1)   Cross-listing </a:t>
            </a:r>
          </a:p>
          <a:p>
            <a:r>
              <a:rPr lang="en-US" dirty="0"/>
              <a:t>Refers to having the sales listed on one or more  foreign  exchange.</a:t>
            </a:r>
          </a:p>
          <a:p>
            <a:r>
              <a:rPr lang="en-US" dirty="0"/>
              <a:t>A firm may decide to cross-list its shares for the following reasons:</a:t>
            </a:r>
          </a:p>
          <a:p>
            <a:pPr marL="0" indent="0">
              <a:buNone/>
            </a:pPr>
            <a:r>
              <a:rPr lang="en-US" dirty="0"/>
              <a:t>a)   Cross-listing  provides  a way to  expand the  investor’s  base,  thus potentially  increasing  its demand in a new market.</a:t>
            </a:r>
          </a:p>
          <a:p>
            <a:pPr marL="0" indent="0">
              <a:buNone/>
            </a:pPr>
            <a:r>
              <a:rPr lang="en-US" dirty="0"/>
              <a:t>b)   Cross-listing offers recognition of the  company in a new  capital market, thus allowing  the firm to sources new equity or debt  capital from local investors.</a:t>
            </a:r>
          </a:p>
          <a:p>
            <a:pPr marL="0" indent="0">
              <a:buNone/>
            </a:pPr>
            <a:endParaRPr lang="en-US" dirty="0"/>
          </a:p>
        </p:txBody>
      </p:sp>
    </p:spTree>
    <p:extLst>
      <p:ext uri="{BB962C8B-B14F-4D97-AF65-F5344CB8AC3E}">
        <p14:creationId xmlns:p14="http://schemas.microsoft.com/office/powerpoint/2010/main" val="23482165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82EF73-62D8-2C8B-5B35-441FB317A20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6C68A8D2-A16A-D9E3-649E-DF049705E854}"/>
              </a:ext>
            </a:extLst>
          </p:cNvPr>
          <p:cNvSpPr>
            <a:spLocks noGrp="1"/>
          </p:cNvSpPr>
          <p:nvPr>
            <p:ph idx="1"/>
          </p:nvPr>
        </p:nvSpPr>
        <p:spPr/>
        <p:txBody>
          <a:bodyPr>
            <a:normAutofit/>
          </a:bodyPr>
          <a:lstStyle/>
          <a:p>
            <a:pPr marL="0" indent="0">
              <a:buNone/>
            </a:pPr>
            <a:r>
              <a:rPr lang="en-US" dirty="0"/>
              <a:t>c)   Cross-listing  offers more to  investors,- International  portfolio   diversification  is not  possible  for investors when they trade  on their own stock exchange.</a:t>
            </a:r>
          </a:p>
          <a:p>
            <a:pPr marL="0" indent="0">
              <a:buNone/>
            </a:pPr>
            <a:r>
              <a:rPr lang="en-US" b="1" dirty="0"/>
              <a:t>2)   Yankee stock offering</a:t>
            </a:r>
          </a:p>
          <a:p>
            <a:r>
              <a:rPr lang="en-US" dirty="0"/>
              <a:t>A Yankee bond is one issued by a foreign bank or company but traded in the United States and priced in U.S. dollars. </a:t>
            </a:r>
          </a:p>
          <a:p>
            <a:r>
              <a:rPr lang="en-US" dirty="0"/>
              <a:t>A reverse Yankee market and reverse Yankee bond refer to U.S. companies participating in the Euro bond market.</a:t>
            </a:r>
          </a:p>
          <a:p>
            <a:pPr marL="0" indent="0">
              <a:buNone/>
            </a:pPr>
            <a:endParaRPr lang="en-US" dirty="0"/>
          </a:p>
          <a:p>
            <a:endParaRPr lang="en-US" dirty="0"/>
          </a:p>
        </p:txBody>
      </p:sp>
    </p:spTree>
    <p:extLst>
      <p:ext uri="{BB962C8B-B14F-4D97-AF65-F5344CB8AC3E}">
        <p14:creationId xmlns:p14="http://schemas.microsoft.com/office/powerpoint/2010/main" val="19516889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3433E-B4A2-7FE0-6D91-7C8A780AD509}"/>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52301578-E0B6-F344-BE91-E0D2E2518782}"/>
              </a:ext>
            </a:extLst>
          </p:cNvPr>
          <p:cNvSpPr>
            <a:spLocks noGrp="1"/>
          </p:cNvSpPr>
          <p:nvPr>
            <p:ph idx="1"/>
          </p:nvPr>
        </p:nvSpPr>
        <p:spPr/>
        <p:txBody>
          <a:bodyPr>
            <a:normAutofit/>
          </a:bodyPr>
          <a:lstStyle/>
          <a:p>
            <a:r>
              <a:rPr lang="en-US" dirty="0"/>
              <a:t>3)   </a:t>
            </a:r>
            <a:r>
              <a:rPr lang="en-US" b="1" dirty="0"/>
              <a:t>American and  global  depository receipts (ADR  &amp; GDR) </a:t>
            </a:r>
            <a:r>
              <a:rPr lang="en-US" dirty="0"/>
              <a:t>: an ADR is a receipt that  has a number of  foreign  shares remaining on  deposit with  the  U.S depository’s custodian   in the  issuer’s home  market.</a:t>
            </a:r>
          </a:p>
          <a:p>
            <a:r>
              <a:rPr lang="en-US" dirty="0"/>
              <a:t>ADR are denominated in dollars, trade on a US stock exchange, and can be purchased through the investors regular broker. </a:t>
            </a:r>
          </a:p>
          <a:p>
            <a:r>
              <a:rPr lang="en-US" dirty="0"/>
              <a:t>ADR trades clear in three  business  days  as do  U.S equities,  whereas settlement  of underlying stocks vary in other  countries.</a:t>
            </a:r>
          </a:p>
          <a:p>
            <a:r>
              <a:rPr lang="en-US" dirty="0"/>
              <a:t>ADR price quotes are in U.S dollars.</a:t>
            </a:r>
          </a:p>
          <a:p>
            <a:endParaRPr lang="en-US" dirty="0"/>
          </a:p>
        </p:txBody>
      </p:sp>
    </p:spTree>
    <p:extLst>
      <p:ext uri="{BB962C8B-B14F-4D97-AF65-F5344CB8AC3E}">
        <p14:creationId xmlns:p14="http://schemas.microsoft.com/office/powerpoint/2010/main" val="3378234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ACD13B-9FC5-8265-218F-A8088965D377}"/>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51BF0199-5B6D-2970-3FCE-94B5A3B5BBB9}"/>
              </a:ext>
            </a:extLst>
          </p:cNvPr>
          <p:cNvSpPr>
            <a:spLocks noGrp="1"/>
          </p:cNvSpPr>
          <p:nvPr>
            <p:ph idx="1"/>
          </p:nvPr>
        </p:nvSpPr>
        <p:spPr/>
        <p:txBody>
          <a:bodyPr/>
          <a:lstStyle/>
          <a:p>
            <a:pPr marL="0" indent="0">
              <a:buNone/>
            </a:pPr>
            <a:r>
              <a:rPr lang="en-US" b="1" dirty="0"/>
              <a:t>4)   Global registered shares (GRS): </a:t>
            </a:r>
          </a:p>
          <a:p>
            <a:r>
              <a:rPr lang="en-US" dirty="0"/>
              <a:t>GRS are a share that </a:t>
            </a:r>
            <a:r>
              <a:rPr lang="en-US" i="1" dirty="0"/>
              <a:t>are traded globally</a:t>
            </a:r>
            <a:r>
              <a:rPr lang="en-US" dirty="0"/>
              <a:t>, unlike ADRs that are receipts of the bank deposits of home  market shares and are traded on foreign markets.</a:t>
            </a:r>
          </a:p>
        </p:txBody>
      </p:sp>
    </p:spTree>
    <p:extLst>
      <p:ext uri="{BB962C8B-B14F-4D97-AF65-F5344CB8AC3E}">
        <p14:creationId xmlns:p14="http://schemas.microsoft.com/office/powerpoint/2010/main" val="7721546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90EFC3-58BC-460B-5B4C-3EA309C34014}"/>
              </a:ext>
            </a:extLst>
          </p:cNvPr>
          <p:cNvSpPr>
            <a:spLocks noGrp="1"/>
          </p:cNvSpPr>
          <p:nvPr>
            <p:ph type="title"/>
          </p:nvPr>
        </p:nvSpPr>
        <p:spPr/>
        <p:txBody>
          <a:bodyPr>
            <a:normAutofit/>
          </a:bodyPr>
          <a:lstStyle/>
          <a:p>
            <a:r>
              <a:rPr lang="en-US" sz="2400" b="1" cap="none" dirty="0"/>
              <a:t>3.2 International equity market benchmarks</a:t>
            </a:r>
          </a:p>
        </p:txBody>
      </p:sp>
      <p:sp>
        <p:nvSpPr>
          <p:cNvPr id="3" name="Content Placeholder 2">
            <a:extLst>
              <a:ext uri="{FF2B5EF4-FFF2-40B4-BE49-F238E27FC236}">
                <a16:creationId xmlns:a16="http://schemas.microsoft.com/office/drawing/2014/main" id="{5236232B-45F8-7006-33FA-EA6D4D8FF668}"/>
              </a:ext>
            </a:extLst>
          </p:cNvPr>
          <p:cNvSpPr>
            <a:spLocks noGrp="1"/>
          </p:cNvSpPr>
          <p:nvPr>
            <p:ph idx="1"/>
          </p:nvPr>
        </p:nvSpPr>
        <p:spPr/>
        <p:txBody>
          <a:bodyPr>
            <a:normAutofit/>
          </a:bodyPr>
          <a:lstStyle/>
          <a:p>
            <a:pPr marL="0" indent="0">
              <a:buNone/>
            </a:pPr>
            <a:r>
              <a:rPr lang="en-US" dirty="0"/>
              <a:t>There are several stock market indexes that are used to benchmark the performance of a given market.</a:t>
            </a:r>
          </a:p>
          <a:p>
            <a:pPr marL="0" indent="0">
              <a:buNone/>
            </a:pPr>
            <a:r>
              <a:rPr lang="en-US" dirty="0"/>
              <a:t>1)   The central advantage of using the benchmarked is the wide market breadth of the companies included in the benchmark index. </a:t>
            </a:r>
          </a:p>
          <a:p>
            <a:pPr marL="0" indent="0">
              <a:buNone/>
            </a:pPr>
            <a:r>
              <a:rPr lang="en-US" dirty="0"/>
              <a:t>2)   Market   benchmarks allow investors to make   informed decisions regarding  active   versus passive alternatives.</a:t>
            </a:r>
          </a:p>
          <a:p>
            <a:pPr marL="0" indent="0">
              <a:buNone/>
            </a:pPr>
            <a:r>
              <a:rPr lang="en-US" dirty="0"/>
              <a:t>3)   Investors can better understand where their rates of returns are coming from.</a:t>
            </a:r>
          </a:p>
          <a:p>
            <a:pPr marL="0" indent="0">
              <a:buNone/>
            </a:pPr>
            <a:endParaRPr lang="en-US" dirty="0"/>
          </a:p>
        </p:txBody>
      </p:sp>
    </p:spTree>
    <p:extLst>
      <p:ext uri="{BB962C8B-B14F-4D97-AF65-F5344CB8AC3E}">
        <p14:creationId xmlns:p14="http://schemas.microsoft.com/office/powerpoint/2010/main" val="4963725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9B84F9-0177-9BD8-E28A-7714ACC7E519}"/>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403DFF83-1757-BD37-449B-19E02EDDEF56}"/>
              </a:ext>
            </a:extLst>
          </p:cNvPr>
          <p:cNvSpPr>
            <a:spLocks noGrp="1"/>
          </p:cNvSpPr>
          <p:nvPr>
            <p:ph idx="1"/>
          </p:nvPr>
        </p:nvSpPr>
        <p:spPr/>
        <p:txBody>
          <a:bodyPr/>
          <a:lstStyle/>
          <a:p>
            <a:pPr marL="0" indent="0">
              <a:buNone/>
            </a:pPr>
            <a:r>
              <a:rPr lang="en-US" dirty="0"/>
              <a:t>4)   Ensures advisor/ investors are accountable for their investment’s decisions.</a:t>
            </a:r>
          </a:p>
          <a:p>
            <a:pPr marL="0" indent="0">
              <a:buNone/>
            </a:pPr>
            <a:r>
              <a:rPr lang="en-US" dirty="0"/>
              <a:t>5)   The market benchmark data is readily accessible.  The values of these indexes are displayed every day by financial media outlets all over the world.</a:t>
            </a:r>
          </a:p>
          <a:p>
            <a:endParaRPr lang="en-US" dirty="0"/>
          </a:p>
        </p:txBody>
      </p:sp>
    </p:spTree>
    <p:extLst>
      <p:ext uri="{BB962C8B-B14F-4D97-AF65-F5344CB8AC3E}">
        <p14:creationId xmlns:p14="http://schemas.microsoft.com/office/powerpoint/2010/main" val="5198141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A4EF9F-98ED-4C3E-A8BA-BC1B3D092DF5}"/>
              </a:ext>
            </a:extLst>
          </p:cNvPr>
          <p:cNvSpPr>
            <a:spLocks noGrp="1"/>
          </p:cNvSpPr>
          <p:nvPr>
            <p:ph type="title"/>
          </p:nvPr>
        </p:nvSpPr>
        <p:spPr/>
        <p:txBody>
          <a:bodyPr>
            <a:normAutofit/>
          </a:bodyPr>
          <a:lstStyle/>
          <a:p>
            <a:r>
              <a:rPr lang="en-US" sz="2400" b="1" cap="none" dirty="0"/>
              <a:t>3.2.1 International stock indexes</a:t>
            </a:r>
          </a:p>
        </p:txBody>
      </p:sp>
      <p:sp>
        <p:nvSpPr>
          <p:cNvPr id="3" name="Content Placeholder 2">
            <a:extLst>
              <a:ext uri="{FF2B5EF4-FFF2-40B4-BE49-F238E27FC236}">
                <a16:creationId xmlns:a16="http://schemas.microsoft.com/office/drawing/2014/main" id="{2C73111F-1783-7842-6437-223134D7DC84}"/>
              </a:ext>
            </a:extLst>
          </p:cNvPr>
          <p:cNvSpPr>
            <a:spLocks noGrp="1"/>
          </p:cNvSpPr>
          <p:nvPr>
            <p:ph idx="1"/>
          </p:nvPr>
        </p:nvSpPr>
        <p:spPr/>
        <p:txBody>
          <a:bodyPr>
            <a:normAutofit fontScale="92500" lnSpcReduction="10000"/>
          </a:bodyPr>
          <a:lstStyle/>
          <a:p>
            <a:pPr marL="0" indent="0">
              <a:buNone/>
            </a:pPr>
            <a:r>
              <a:rPr lang="en-US" dirty="0"/>
              <a:t>1)   </a:t>
            </a:r>
            <a:r>
              <a:rPr lang="en-US" b="1" dirty="0"/>
              <a:t>DJIA</a:t>
            </a:r>
            <a:r>
              <a:rPr lang="en-US" dirty="0"/>
              <a:t>:  the Dow Jones Industrial Average (DJIA) contains 30  of  the  largest  and   most influential companies in the U.S</a:t>
            </a:r>
          </a:p>
          <a:p>
            <a:pPr marL="0" indent="0">
              <a:buNone/>
            </a:pPr>
            <a:r>
              <a:rPr lang="en-US" dirty="0"/>
              <a:t>2)   </a:t>
            </a:r>
            <a:r>
              <a:rPr lang="en-US" b="1" dirty="0"/>
              <a:t>S&amp;P 500: </a:t>
            </a:r>
            <a:r>
              <a:rPr lang="en-US" dirty="0"/>
              <a:t>the main drawback of the DJIA is that it only contains 20 companies. The S&amp;P 500 improves on the DJIA in this respect by including 500 companies.</a:t>
            </a:r>
          </a:p>
          <a:p>
            <a:pPr marL="0" indent="0">
              <a:buNone/>
            </a:pPr>
            <a:r>
              <a:rPr lang="en-US" dirty="0"/>
              <a:t>3)   </a:t>
            </a:r>
            <a:r>
              <a:rPr lang="en-US" b="1" dirty="0"/>
              <a:t>NASDAQ Composite index:  </a:t>
            </a:r>
            <a:r>
              <a:rPr lang="en-US" dirty="0"/>
              <a:t>the NASDAQ composite index represents all the stocks that trade on the NASDAQ stock market. </a:t>
            </a:r>
          </a:p>
          <a:p>
            <a:pPr marL="0" indent="0">
              <a:buNone/>
            </a:pPr>
            <a:r>
              <a:rPr lang="en-US" dirty="0"/>
              <a:t>4</a:t>
            </a:r>
            <a:r>
              <a:rPr lang="en-US" b="1" dirty="0"/>
              <a:t>)   MSCI EAFE: </a:t>
            </a:r>
            <a:r>
              <a:rPr lang="en-US" dirty="0"/>
              <a:t>MSCI stands for Morgan Stanley Capital International and EAFE stands for Europe, Australasia, and the far East. MSCI EAFE index  is  an  equity  index  which  captures large and mid-cap representation  across developed markets countries around the world.</a:t>
            </a:r>
          </a:p>
        </p:txBody>
      </p:sp>
    </p:spTree>
    <p:extLst>
      <p:ext uri="{BB962C8B-B14F-4D97-AF65-F5344CB8AC3E}">
        <p14:creationId xmlns:p14="http://schemas.microsoft.com/office/powerpoint/2010/main" val="13010320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C18D66-C86D-C459-905D-1065E7865405}"/>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571F8CC-9698-93CE-65E9-667EBE46D5D5}"/>
              </a:ext>
            </a:extLst>
          </p:cNvPr>
          <p:cNvSpPr>
            <a:spLocks noGrp="1"/>
          </p:cNvSpPr>
          <p:nvPr>
            <p:ph idx="1"/>
          </p:nvPr>
        </p:nvSpPr>
        <p:spPr/>
        <p:txBody>
          <a:bodyPr/>
          <a:lstStyle/>
          <a:p>
            <a:pPr marL="0" indent="0">
              <a:buNone/>
            </a:pPr>
            <a:r>
              <a:rPr lang="en-US" dirty="0"/>
              <a:t>5)   </a:t>
            </a:r>
            <a:r>
              <a:rPr lang="en-US" b="1" dirty="0"/>
              <a:t>MSCI world index</a:t>
            </a:r>
            <a:r>
              <a:rPr lang="en-US" dirty="0"/>
              <a:t>: the MSCI world index is a broad global equity benchmark that represents large and mid-cap equity performance across 23 developed markets countries.</a:t>
            </a:r>
          </a:p>
          <a:p>
            <a:pPr marL="0" indent="0">
              <a:buNone/>
            </a:pPr>
            <a:r>
              <a:rPr lang="en-US" dirty="0"/>
              <a:t>6)   </a:t>
            </a:r>
            <a:r>
              <a:rPr lang="en-US" b="1" dirty="0"/>
              <a:t>The BBC global   30</a:t>
            </a:r>
            <a:r>
              <a:rPr lang="en-US" dirty="0"/>
              <a:t>:  it is a worldwide   stock market index, run as a global   economic barometer.</a:t>
            </a:r>
          </a:p>
          <a:p>
            <a:endParaRPr lang="en-US" dirty="0"/>
          </a:p>
        </p:txBody>
      </p:sp>
    </p:spTree>
    <p:extLst>
      <p:ext uri="{BB962C8B-B14F-4D97-AF65-F5344CB8AC3E}">
        <p14:creationId xmlns:p14="http://schemas.microsoft.com/office/powerpoint/2010/main" val="37317024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F42169-41C9-BBA4-2C03-B9E5614F9AC2}"/>
              </a:ext>
            </a:extLst>
          </p:cNvPr>
          <p:cNvSpPr>
            <a:spLocks noGrp="1"/>
          </p:cNvSpPr>
          <p:nvPr>
            <p:ph type="title"/>
          </p:nvPr>
        </p:nvSpPr>
        <p:spPr/>
        <p:txBody>
          <a:bodyPr/>
          <a:lstStyle/>
          <a:p>
            <a:r>
              <a:rPr lang="en-US" sz="2400" b="1" cap="none" dirty="0"/>
              <a:t>3.2.2 Domestic indexes</a:t>
            </a:r>
            <a:br>
              <a:rPr lang="en-US" dirty="0"/>
            </a:br>
            <a:endParaRPr lang="en-US" dirty="0"/>
          </a:p>
        </p:txBody>
      </p:sp>
      <p:sp>
        <p:nvSpPr>
          <p:cNvPr id="3" name="Content Placeholder 2">
            <a:extLst>
              <a:ext uri="{FF2B5EF4-FFF2-40B4-BE49-F238E27FC236}">
                <a16:creationId xmlns:a16="http://schemas.microsoft.com/office/drawing/2014/main" id="{FAA3ADB5-57AB-4958-3062-FA6326144E3A}"/>
              </a:ext>
            </a:extLst>
          </p:cNvPr>
          <p:cNvSpPr>
            <a:spLocks noGrp="1"/>
          </p:cNvSpPr>
          <p:nvPr>
            <p:ph idx="1"/>
          </p:nvPr>
        </p:nvSpPr>
        <p:spPr/>
        <p:txBody>
          <a:bodyPr/>
          <a:lstStyle/>
          <a:p>
            <a:r>
              <a:rPr lang="en-US" dirty="0"/>
              <a:t>Local indexes are widely used by domestic investors to calculate performance, market beats, hedge ratios, etc. private international investors often  prefer  domestic indexes for the following reasons.</a:t>
            </a:r>
          </a:p>
          <a:p>
            <a:endParaRPr lang="en-US" dirty="0"/>
          </a:p>
        </p:txBody>
      </p:sp>
    </p:spTree>
    <p:extLst>
      <p:ext uri="{BB962C8B-B14F-4D97-AF65-F5344CB8AC3E}">
        <p14:creationId xmlns:p14="http://schemas.microsoft.com/office/powerpoint/2010/main" val="14001161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51A2FB-D8CB-9A45-8330-F9287330FCC4}"/>
              </a:ext>
            </a:extLst>
          </p:cNvPr>
          <p:cNvSpPr>
            <a:spLocks noGrp="1"/>
          </p:cNvSpPr>
          <p:nvPr>
            <p:ph type="title"/>
          </p:nvPr>
        </p:nvSpPr>
        <p:spPr/>
        <p:txBody>
          <a:bodyPr>
            <a:normAutofit/>
          </a:bodyPr>
          <a:lstStyle/>
          <a:p>
            <a:r>
              <a:rPr lang="en-US" sz="2400" b="1" dirty="0"/>
              <a:t>4.0 FACTORS AFFECTING INTERNATIONAL EQUITY RETURNS</a:t>
            </a:r>
            <a:endParaRPr lang="en-KE" sz="2400" b="1" dirty="0"/>
          </a:p>
        </p:txBody>
      </p:sp>
      <p:sp>
        <p:nvSpPr>
          <p:cNvPr id="3" name="Content Placeholder 2">
            <a:extLst>
              <a:ext uri="{FF2B5EF4-FFF2-40B4-BE49-F238E27FC236}">
                <a16:creationId xmlns:a16="http://schemas.microsoft.com/office/drawing/2014/main" id="{FCF9F14A-8BC6-CA3D-0B05-B2EC9AB2214C}"/>
              </a:ext>
            </a:extLst>
          </p:cNvPr>
          <p:cNvSpPr>
            <a:spLocks noGrp="1"/>
          </p:cNvSpPr>
          <p:nvPr>
            <p:ph idx="1"/>
          </p:nvPr>
        </p:nvSpPr>
        <p:spPr/>
        <p:txBody>
          <a:bodyPr/>
          <a:lstStyle/>
          <a:p>
            <a:r>
              <a:rPr lang="en-US" b="1" dirty="0"/>
              <a:t>Macroeconomic factors</a:t>
            </a:r>
          </a:p>
          <a:p>
            <a:pPr marL="457200" indent="-457200">
              <a:buFont typeface="+mj-lt"/>
              <a:buAutoNum type="arabicPeriod"/>
            </a:pPr>
            <a:r>
              <a:rPr lang="en-US" b="1" dirty="0"/>
              <a:t>Employment rates</a:t>
            </a:r>
          </a:p>
          <a:p>
            <a:pPr marL="457200" indent="-457200">
              <a:buFont typeface="+mj-lt"/>
              <a:buAutoNum type="arabicPeriod"/>
            </a:pPr>
            <a:r>
              <a:rPr lang="en-US" b="1" dirty="0"/>
              <a:t>Interest rates</a:t>
            </a:r>
          </a:p>
          <a:p>
            <a:pPr marL="457200" indent="-457200">
              <a:buFont typeface="+mj-lt"/>
              <a:buAutoNum type="arabicPeriod"/>
            </a:pPr>
            <a:r>
              <a:rPr lang="en-US" b="1" dirty="0"/>
              <a:t>Exchange rates</a:t>
            </a:r>
          </a:p>
          <a:p>
            <a:pPr marL="457200" indent="-457200">
              <a:buFont typeface="+mj-lt"/>
              <a:buAutoNum type="arabicPeriod"/>
            </a:pPr>
            <a:r>
              <a:rPr lang="en-US" b="1" dirty="0"/>
              <a:t>Monetary  policy</a:t>
            </a:r>
          </a:p>
          <a:p>
            <a:pPr marL="457200" indent="-457200">
              <a:buFont typeface="+mj-lt"/>
              <a:buAutoNum type="arabicPeriod"/>
            </a:pPr>
            <a:r>
              <a:rPr lang="en-US" b="1" dirty="0"/>
              <a:t>Oil prices</a:t>
            </a:r>
          </a:p>
          <a:p>
            <a:pPr marL="0" indent="0">
              <a:buNone/>
            </a:pPr>
            <a:endParaRPr lang="en-US" b="1" dirty="0"/>
          </a:p>
          <a:p>
            <a:pPr marL="0" indent="0">
              <a:buNone/>
            </a:pPr>
            <a:endParaRPr lang="en-KE" b="1" dirty="0"/>
          </a:p>
        </p:txBody>
      </p:sp>
    </p:spTree>
    <p:extLst>
      <p:ext uri="{BB962C8B-B14F-4D97-AF65-F5344CB8AC3E}">
        <p14:creationId xmlns:p14="http://schemas.microsoft.com/office/powerpoint/2010/main" val="35363747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28DA47-16C6-8117-D581-673981BBCF91}"/>
              </a:ext>
            </a:extLst>
          </p:cNvPr>
          <p:cNvSpPr>
            <a:spLocks noGrp="1"/>
          </p:cNvSpPr>
          <p:nvPr>
            <p:ph type="title"/>
          </p:nvPr>
        </p:nvSpPr>
        <p:spPr/>
        <p:txBody>
          <a:bodyPr>
            <a:normAutofit/>
          </a:bodyPr>
          <a:lstStyle/>
          <a:p>
            <a:r>
              <a:rPr lang="en-US" sz="2000" b="1" cap="none" dirty="0"/>
              <a:t>b ) Risk and return of Islamic equity fund</a:t>
            </a:r>
            <a:endParaRPr lang="en-KE" sz="2000" b="1" cap="none" dirty="0"/>
          </a:p>
        </p:txBody>
      </p:sp>
      <p:sp>
        <p:nvSpPr>
          <p:cNvPr id="3" name="Content Placeholder 2">
            <a:extLst>
              <a:ext uri="{FF2B5EF4-FFF2-40B4-BE49-F238E27FC236}">
                <a16:creationId xmlns:a16="http://schemas.microsoft.com/office/drawing/2014/main" id="{E36D48F0-CC26-D94B-8B52-055E5D2C1F08}"/>
              </a:ext>
            </a:extLst>
          </p:cNvPr>
          <p:cNvSpPr>
            <a:spLocks noGrp="1"/>
          </p:cNvSpPr>
          <p:nvPr>
            <p:ph idx="1"/>
          </p:nvPr>
        </p:nvSpPr>
        <p:spPr>
          <a:xfrm>
            <a:off x="1451579" y="1853754"/>
            <a:ext cx="9603275" cy="3612591"/>
          </a:xfrm>
        </p:spPr>
        <p:txBody>
          <a:bodyPr>
            <a:noAutofit/>
          </a:bodyPr>
          <a:lstStyle/>
          <a:p>
            <a:r>
              <a:rPr lang="en-US" sz="1800" dirty="0"/>
              <a:t>Islamic finance is a closed financial system with the aim of fulfilling the teaching of the Quran and Sunnah as opposed to earning maximum returns on financial assets. </a:t>
            </a:r>
          </a:p>
          <a:p>
            <a:r>
              <a:rPr lang="en-US" sz="1800" dirty="0"/>
              <a:t>There are five (5) main principles  to be followed which are</a:t>
            </a:r>
          </a:p>
          <a:p>
            <a:pPr lvl="1">
              <a:buFont typeface="Wingdings" panose="05000000000000000000" pitchFamily="2" charset="2"/>
              <a:buChar char="q"/>
            </a:pPr>
            <a:r>
              <a:rPr lang="en-US" dirty="0"/>
              <a:t> prohibition of interest (</a:t>
            </a:r>
            <a:r>
              <a:rPr lang="en-US" dirty="0" err="1"/>
              <a:t>riba</a:t>
            </a:r>
            <a:r>
              <a:rPr lang="en-US" dirty="0"/>
              <a:t>),</a:t>
            </a:r>
          </a:p>
          <a:p>
            <a:pPr lvl="1">
              <a:buFont typeface="Wingdings" panose="05000000000000000000" pitchFamily="2" charset="2"/>
              <a:buChar char="q"/>
            </a:pPr>
            <a:r>
              <a:rPr lang="en-US" dirty="0"/>
              <a:t>excessive uncertainty (</a:t>
            </a:r>
            <a:r>
              <a:rPr lang="en-US" dirty="0" err="1"/>
              <a:t>gharar</a:t>
            </a:r>
            <a:r>
              <a:rPr lang="en-US" dirty="0"/>
              <a:t>), </a:t>
            </a:r>
          </a:p>
          <a:p>
            <a:pPr lvl="1">
              <a:buFont typeface="Wingdings" panose="05000000000000000000" pitchFamily="2" charset="2"/>
              <a:buChar char="q"/>
            </a:pPr>
            <a:r>
              <a:rPr lang="en-US" dirty="0"/>
              <a:t>speculation (</a:t>
            </a:r>
            <a:r>
              <a:rPr lang="en-US" dirty="0" err="1"/>
              <a:t>maysir</a:t>
            </a:r>
            <a:r>
              <a:rPr lang="en-US" dirty="0"/>
              <a:t>), </a:t>
            </a:r>
          </a:p>
          <a:p>
            <a:pPr lvl="1">
              <a:buFont typeface="Wingdings" panose="05000000000000000000" pitchFamily="2" charset="2"/>
              <a:buChar char="q"/>
            </a:pPr>
            <a:r>
              <a:rPr lang="en-US" dirty="0"/>
              <a:t>risk and return sharing and</a:t>
            </a:r>
          </a:p>
          <a:p>
            <a:pPr lvl="1">
              <a:buFont typeface="Wingdings" panose="05000000000000000000" pitchFamily="2" charset="2"/>
              <a:buChar char="q"/>
            </a:pPr>
            <a:r>
              <a:rPr lang="en-US" dirty="0"/>
              <a:t> prohibition of investing in ‘unethical’ industries ( </a:t>
            </a:r>
            <a:r>
              <a:rPr lang="en-US" dirty="0" err="1"/>
              <a:t>Shanmugan</a:t>
            </a:r>
            <a:r>
              <a:rPr lang="en-US" dirty="0"/>
              <a:t> and </a:t>
            </a:r>
            <a:r>
              <a:rPr lang="en-US" dirty="0" err="1"/>
              <a:t>Zahari</a:t>
            </a:r>
            <a:r>
              <a:rPr lang="en-US" dirty="0"/>
              <a:t>, 2009 ). </a:t>
            </a:r>
          </a:p>
          <a:p>
            <a:r>
              <a:rPr lang="en-US" sz="1800" dirty="0"/>
              <a:t>Investing in mutual fund is allowed since they adhere to the five (5) main principles. </a:t>
            </a:r>
            <a:endParaRPr lang="en-KE" sz="1800" dirty="0"/>
          </a:p>
        </p:txBody>
      </p:sp>
    </p:spTree>
    <p:extLst>
      <p:ext uri="{BB962C8B-B14F-4D97-AF65-F5344CB8AC3E}">
        <p14:creationId xmlns:p14="http://schemas.microsoft.com/office/powerpoint/2010/main" val="19686178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039BB4-BBF9-9F6A-F662-7DA57AFCBA46}"/>
              </a:ext>
            </a:extLst>
          </p:cNvPr>
          <p:cNvSpPr>
            <a:spLocks noGrp="1"/>
          </p:cNvSpPr>
          <p:nvPr>
            <p:ph type="title"/>
          </p:nvPr>
        </p:nvSpPr>
        <p:spPr/>
        <p:txBody>
          <a:bodyPr>
            <a:normAutofit/>
          </a:bodyPr>
          <a:lstStyle/>
          <a:p>
            <a:r>
              <a:rPr lang="en-US" sz="2400" b="1" dirty="0"/>
              <a:t>5.0 RISK AND RETURN FROM FOREIGN EQUITY INVESTMENTS</a:t>
            </a:r>
          </a:p>
        </p:txBody>
      </p:sp>
      <p:sp>
        <p:nvSpPr>
          <p:cNvPr id="3" name="Content Placeholder 2">
            <a:extLst>
              <a:ext uri="{FF2B5EF4-FFF2-40B4-BE49-F238E27FC236}">
                <a16:creationId xmlns:a16="http://schemas.microsoft.com/office/drawing/2014/main" id="{EFBEF7A3-2857-355E-291C-BC13EDA07973}"/>
              </a:ext>
            </a:extLst>
          </p:cNvPr>
          <p:cNvSpPr>
            <a:spLocks noGrp="1"/>
          </p:cNvSpPr>
          <p:nvPr>
            <p:ph idx="1"/>
          </p:nvPr>
        </p:nvSpPr>
        <p:spPr/>
        <p:txBody>
          <a:bodyPr/>
          <a:lstStyle/>
          <a:p>
            <a:r>
              <a:rPr lang="en-US" dirty="0"/>
              <a:t>Investors and companies put money in foreign equity investments to earn a return on their money, but often they receive less than expected..</a:t>
            </a:r>
          </a:p>
          <a:p>
            <a:r>
              <a:rPr lang="en-US" dirty="0"/>
              <a:t>Investments risk is the chance that he will receive less than the expected return from an investment and differs according to the type of investment.</a:t>
            </a:r>
          </a:p>
        </p:txBody>
      </p:sp>
    </p:spTree>
    <p:extLst>
      <p:ext uri="{BB962C8B-B14F-4D97-AF65-F5344CB8AC3E}">
        <p14:creationId xmlns:p14="http://schemas.microsoft.com/office/powerpoint/2010/main" val="3449704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CCD234-90AA-AC34-A8F3-6F743A13B90E}"/>
              </a:ext>
            </a:extLst>
          </p:cNvPr>
          <p:cNvSpPr>
            <a:spLocks noGrp="1"/>
          </p:cNvSpPr>
          <p:nvPr>
            <p:ph type="title"/>
          </p:nvPr>
        </p:nvSpPr>
        <p:spPr/>
        <p:txBody>
          <a:bodyPr>
            <a:normAutofit/>
          </a:bodyPr>
          <a:lstStyle/>
          <a:p>
            <a:r>
              <a:rPr lang="en-US" sz="2000" b="1" cap="none" dirty="0"/>
              <a:t>5.1 Risk-return tradeoff</a:t>
            </a:r>
          </a:p>
        </p:txBody>
      </p:sp>
      <p:sp>
        <p:nvSpPr>
          <p:cNvPr id="3" name="Content Placeholder 2">
            <a:extLst>
              <a:ext uri="{FF2B5EF4-FFF2-40B4-BE49-F238E27FC236}">
                <a16:creationId xmlns:a16="http://schemas.microsoft.com/office/drawing/2014/main" id="{62A4487F-6808-CA45-9831-A380ADB217B6}"/>
              </a:ext>
            </a:extLst>
          </p:cNvPr>
          <p:cNvSpPr>
            <a:spLocks noGrp="1"/>
          </p:cNvSpPr>
          <p:nvPr>
            <p:ph idx="1"/>
          </p:nvPr>
        </p:nvSpPr>
        <p:spPr/>
        <p:txBody>
          <a:bodyPr>
            <a:normAutofit/>
          </a:bodyPr>
          <a:lstStyle/>
          <a:p>
            <a:r>
              <a:rPr lang="en-US" dirty="0"/>
              <a:t>Investors differ in their risk tolerance, which is the risk that   an investor is willing to take   or is comfortable with in the hope of getting higher returns. Investors can be- </a:t>
            </a:r>
          </a:p>
          <a:p>
            <a:pPr lvl="1">
              <a:buFont typeface="Wingdings" panose="05000000000000000000" pitchFamily="2" charset="2"/>
              <a:buChar char="q"/>
            </a:pPr>
            <a:r>
              <a:rPr lang="en-US" sz="2000" dirty="0"/>
              <a:t>Risk averse</a:t>
            </a:r>
          </a:p>
          <a:p>
            <a:pPr lvl="1">
              <a:buFont typeface="Wingdings" panose="05000000000000000000" pitchFamily="2" charset="2"/>
              <a:buChar char="q"/>
            </a:pPr>
            <a:r>
              <a:rPr lang="en-US" sz="2000" dirty="0"/>
              <a:t>Risk taking</a:t>
            </a:r>
          </a:p>
        </p:txBody>
      </p:sp>
    </p:spTree>
    <p:extLst>
      <p:ext uri="{BB962C8B-B14F-4D97-AF65-F5344CB8AC3E}">
        <p14:creationId xmlns:p14="http://schemas.microsoft.com/office/powerpoint/2010/main" val="30590502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6D697-B9D1-44FE-B3F9-9A1431A7663C}"/>
              </a:ext>
            </a:extLst>
          </p:cNvPr>
          <p:cNvSpPr>
            <a:spLocks noGrp="1"/>
          </p:cNvSpPr>
          <p:nvPr>
            <p:ph type="title"/>
          </p:nvPr>
        </p:nvSpPr>
        <p:spPr/>
        <p:txBody>
          <a:bodyPr>
            <a:normAutofit/>
          </a:bodyPr>
          <a:lstStyle/>
          <a:p>
            <a:r>
              <a:rPr lang="en-US" sz="2400" b="1" cap="none" dirty="0"/>
              <a:t>5.2 Types of investments risk</a:t>
            </a:r>
          </a:p>
        </p:txBody>
      </p:sp>
      <p:sp>
        <p:nvSpPr>
          <p:cNvPr id="3" name="Content Placeholder 2">
            <a:extLst>
              <a:ext uri="{FF2B5EF4-FFF2-40B4-BE49-F238E27FC236}">
                <a16:creationId xmlns:a16="http://schemas.microsoft.com/office/drawing/2014/main" id="{C00AD435-D8EA-2456-4E33-FE386B323EFE}"/>
              </a:ext>
            </a:extLst>
          </p:cNvPr>
          <p:cNvSpPr>
            <a:spLocks noGrp="1"/>
          </p:cNvSpPr>
          <p:nvPr>
            <p:ph idx="1"/>
          </p:nvPr>
        </p:nvSpPr>
        <p:spPr/>
        <p:txBody>
          <a:bodyPr/>
          <a:lstStyle/>
          <a:p>
            <a:r>
              <a:rPr lang="en-US" dirty="0"/>
              <a:t>Risk means the possibility of losing some, or even all, of the original investments. </a:t>
            </a:r>
          </a:p>
          <a:p>
            <a:r>
              <a:rPr lang="en-US" dirty="0"/>
              <a:t>Low levels of risk are associated with low potential returns and vice versa. </a:t>
            </a:r>
          </a:p>
          <a:p>
            <a:r>
              <a:rPr lang="en-US" dirty="0"/>
              <a:t>The risk/ return tradeoff is the balance between the desire for the lowest possible risk and the highest possible return.</a:t>
            </a:r>
          </a:p>
          <a:p>
            <a:r>
              <a:rPr lang="en-US" dirty="0"/>
              <a:t>Investments risk can be divided into two categories: </a:t>
            </a:r>
            <a:r>
              <a:rPr lang="en-US" i="1" dirty="0"/>
              <a:t>systematic and unsystematic.</a:t>
            </a:r>
          </a:p>
          <a:p>
            <a:r>
              <a:rPr lang="en-US" i="1" dirty="0"/>
              <a:t>Systematic risk: </a:t>
            </a:r>
            <a:r>
              <a:rPr lang="en-US" dirty="0"/>
              <a:t>also known as market risk or “un-diversifiable risk”’ systematic risk is the uncertainty inherent to the entire market or entire market segment. </a:t>
            </a:r>
          </a:p>
        </p:txBody>
      </p:sp>
    </p:spTree>
    <p:extLst>
      <p:ext uri="{BB962C8B-B14F-4D97-AF65-F5344CB8AC3E}">
        <p14:creationId xmlns:p14="http://schemas.microsoft.com/office/powerpoint/2010/main" val="18025175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B4365A-D614-DB84-FAE8-3CB1F134123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329CB334-53AB-2966-3E32-47C228CCE803}"/>
              </a:ext>
            </a:extLst>
          </p:cNvPr>
          <p:cNvSpPr>
            <a:spLocks noGrp="1"/>
          </p:cNvSpPr>
          <p:nvPr>
            <p:ph idx="1"/>
          </p:nvPr>
        </p:nvSpPr>
        <p:spPr/>
        <p:txBody>
          <a:bodyPr/>
          <a:lstStyle/>
          <a:p>
            <a:r>
              <a:rPr lang="en-US" i="1" dirty="0"/>
              <a:t>Unsystematic risk: </a:t>
            </a:r>
            <a:r>
              <a:rPr lang="en-US" dirty="0"/>
              <a:t>- also  known  as specific  risk  “diversifiable  risk”  or  residual  risk”  this  type  of uncertainty  comes  with  the   company  or  industry  one   invests  in  and   can   be   reduced  through diversification. </a:t>
            </a:r>
          </a:p>
          <a:p>
            <a:pPr marL="0" indent="0">
              <a:buNone/>
            </a:pPr>
            <a:r>
              <a:rPr lang="en-US" b="1" dirty="0"/>
              <a:t>Types of risk</a:t>
            </a:r>
          </a:p>
          <a:p>
            <a:pPr marL="0" indent="0">
              <a:buNone/>
            </a:pPr>
            <a:r>
              <a:rPr lang="en-US" dirty="0"/>
              <a:t>1)   </a:t>
            </a:r>
            <a:r>
              <a:rPr lang="en-US" i="1" dirty="0"/>
              <a:t>Credit or default risk: </a:t>
            </a:r>
            <a:r>
              <a:rPr lang="en-US" dirty="0"/>
              <a:t>- is the risk that a company or individual will be unable to pay the contractual interest or principle on its debt obligation.</a:t>
            </a:r>
          </a:p>
          <a:p>
            <a:pPr marL="0" indent="0">
              <a:buNone/>
            </a:pPr>
            <a:r>
              <a:rPr lang="en-US" dirty="0"/>
              <a:t>2)  </a:t>
            </a:r>
            <a:r>
              <a:rPr lang="en-US" i="1" dirty="0"/>
              <a:t> Country risk: </a:t>
            </a:r>
            <a:r>
              <a:rPr lang="en-US" dirty="0"/>
              <a:t>- refers to the risk that a country won’t be able to honor its financial commitments. When a country defaults on its financial commitments.</a:t>
            </a:r>
          </a:p>
        </p:txBody>
      </p:sp>
    </p:spTree>
    <p:extLst>
      <p:ext uri="{BB962C8B-B14F-4D97-AF65-F5344CB8AC3E}">
        <p14:creationId xmlns:p14="http://schemas.microsoft.com/office/powerpoint/2010/main" val="13780001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589CF1-F22F-34E9-2E0A-9925C535F92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BAA782A6-D58F-3E14-6DCE-AF8B3E00489E}"/>
              </a:ext>
            </a:extLst>
          </p:cNvPr>
          <p:cNvSpPr>
            <a:spLocks noGrp="1"/>
          </p:cNvSpPr>
          <p:nvPr>
            <p:ph idx="1"/>
          </p:nvPr>
        </p:nvSpPr>
        <p:spPr/>
        <p:txBody>
          <a:bodyPr/>
          <a:lstStyle/>
          <a:p>
            <a:pPr marL="0" indent="0">
              <a:buNone/>
            </a:pPr>
            <a:r>
              <a:rPr lang="en-US" dirty="0"/>
              <a:t>3)   </a:t>
            </a:r>
            <a:r>
              <a:rPr lang="en-US" i="1" dirty="0"/>
              <a:t>Foreign-exchange risk: </a:t>
            </a:r>
            <a:r>
              <a:rPr lang="en-US" dirty="0"/>
              <a:t>- when investing in foreign countries one must consider the fact that currency exchange rates can change the price of the asset as well. </a:t>
            </a:r>
          </a:p>
          <a:p>
            <a:pPr marL="0" indent="0">
              <a:buNone/>
            </a:pPr>
            <a:r>
              <a:rPr lang="en-US" dirty="0"/>
              <a:t>4)   </a:t>
            </a:r>
            <a:r>
              <a:rPr lang="en-US" i="1" dirty="0"/>
              <a:t>Interest rate risk: </a:t>
            </a:r>
            <a:r>
              <a:rPr lang="en-US" dirty="0"/>
              <a:t>- interest rate risk is the risk that an investments’ value will change because of a change in interest rates.</a:t>
            </a:r>
          </a:p>
          <a:p>
            <a:pPr marL="0" indent="0">
              <a:buNone/>
            </a:pPr>
            <a:r>
              <a:rPr lang="en-US" dirty="0"/>
              <a:t>5)   </a:t>
            </a:r>
            <a:r>
              <a:rPr lang="en-US" i="1" dirty="0"/>
              <a:t>Political   risk: </a:t>
            </a:r>
            <a:r>
              <a:rPr lang="en-US" dirty="0"/>
              <a:t>- political   risk represents the   financial   risk that   a country’s government will suddenly change its policies. This is a major reason why developing countries lack foreign investments.</a:t>
            </a:r>
          </a:p>
          <a:p>
            <a:pPr marL="0" indent="0">
              <a:buNone/>
            </a:pPr>
            <a:endParaRPr lang="en-US" dirty="0"/>
          </a:p>
        </p:txBody>
      </p:sp>
    </p:spTree>
    <p:extLst>
      <p:ext uri="{BB962C8B-B14F-4D97-AF65-F5344CB8AC3E}">
        <p14:creationId xmlns:p14="http://schemas.microsoft.com/office/powerpoint/2010/main" val="17466750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4B233E-778C-F27B-DC16-3E1494866DA0}"/>
              </a:ext>
            </a:extLst>
          </p:cNvPr>
          <p:cNvSpPr>
            <a:spLocks noGrp="1"/>
          </p:cNvSpPr>
          <p:nvPr>
            <p:ph type="title"/>
          </p:nvPr>
        </p:nvSpPr>
        <p:spPr/>
        <p:txBody>
          <a:bodyPr>
            <a:normAutofit/>
          </a:bodyPr>
          <a:lstStyle/>
          <a:p>
            <a:r>
              <a:rPr lang="en-US" sz="2400" b="1" dirty="0"/>
              <a:t>6.0 DEPOSITORY RECEIPTS</a:t>
            </a:r>
          </a:p>
        </p:txBody>
      </p:sp>
      <p:sp>
        <p:nvSpPr>
          <p:cNvPr id="3" name="Content Placeholder 2">
            <a:extLst>
              <a:ext uri="{FF2B5EF4-FFF2-40B4-BE49-F238E27FC236}">
                <a16:creationId xmlns:a16="http://schemas.microsoft.com/office/drawing/2014/main" id="{470FADB3-1310-8D87-A997-E0DD0BB274E3}"/>
              </a:ext>
            </a:extLst>
          </p:cNvPr>
          <p:cNvSpPr>
            <a:spLocks noGrp="1"/>
          </p:cNvSpPr>
          <p:nvPr>
            <p:ph idx="1"/>
          </p:nvPr>
        </p:nvSpPr>
        <p:spPr/>
        <p:txBody>
          <a:bodyPr/>
          <a:lstStyle/>
          <a:p>
            <a:pPr marL="0" indent="0">
              <a:buNone/>
            </a:pPr>
            <a:r>
              <a:rPr lang="en-US" b="1" dirty="0"/>
              <a:t>6.1 Meaning </a:t>
            </a:r>
          </a:p>
          <a:p>
            <a:r>
              <a:rPr lang="en-US" dirty="0"/>
              <a:t>Depository  receipts  are  a type  of negotiable  financial  security  representing  a security,  usually  in the form  of equity, issued by a foreign  publicly-listed company. </a:t>
            </a:r>
          </a:p>
          <a:p>
            <a:r>
              <a:rPr lang="en-US" dirty="0"/>
              <a:t>DRs are  traded on a local  stock exchange though the foreign public listed company is not traded on the local exchange.</a:t>
            </a:r>
          </a:p>
        </p:txBody>
      </p:sp>
    </p:spTree>
    <p:extLst>
      <p:ext uri="{BB962C8B-B14F-4D97-AF65-F5344CB8AC3E}">
        <p14:creationId xmlns:p14="http://schemas.microsoft.com/office/powerpoint/2010/main" val="26603613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2515E-074B-1DA8-0DF3-5FE63D5CE19A}"/>
              </a:ext>
            </a:extLst>
          </p:cNvPr>
          <p:cNvSpPr>
            <a:spLocks noGrp="1"/>
          </p:cNvSpPr>
          <p:nvPr>
            <p:ph type="title"/>
          </p:nvPr>
        </p:nvSpPr>
        <p:spPr/>
        <p:txBody>
          <a:bodyPr>
            <a:normAutofit/>
          </a:bodyPr>
          <a:lstStyle/>
          <a:p>
            <a:r>
              <a:rPr lang="en-US" sz="2400" b="1" cap="none" dirty="0"/>
              <a:t>6.2 Types of depository receipts</a:t>
            </a:r>
          </a:p>
        </p:txBody>
      </p:sp>
      <p:sp>
        <p:nvSpPr>
          <p:cNvPr id="3" name="Content Placeholder 2">
            <a:extLst>
              <a:ext uri="{FF2B5EF4-FFF2-40B4-BE49-F238E27FC236}">
                <a16:creationId xmlns:a16="http://schemas.microsoft.com/office/drawing/2014/main" id="{A935E63E-EEB6-D472-45C2-3089C080D9F9}"/>
              </a:ext>
            </a:extLst>
          </p:cNvPr>
          <p:cNvSpPr>
            <a:spLocks noGrp="1"/>
          </p:cNvSpPr>
          <p:nvPr>
            <p:ph idx="1"/>
          </p:nvPr>
        </p:nvSpPr>
        <p:spPr/>
        <p:txBody>
          <a:bodyPr/>
          <a:lstStyle/>
          <a:p>
            <a:r>
              <a:rPr lang="en-US" dirty="0"/>
              <a:t>The international  equity market can further  be divided into various depository receipts-ADR, GDR and IDR.</a:t>
            </a:r>
          </a:p>
          <a:p>
            <a:pPr marL="0" indent="0">
              <a:buNone/>
            </a:pPr>
            <a:r>
              <a:rPr lang="en-US" b="1" dirty="0"/>
              <a:t>(1) ADR- American  depository receipts</a:t>
            </a:r>
          </a:p>
          <a:p>
            <a:r>
              <a:rPr lang="en-US" dirty="0"/>
              <a:t>ADR is security issued by a company outside the U.S which physically remains in the country of issue, usually in the custody of a bank, but is traded on U.S. stock exchange.</a:t>
            </a:r>
          </a:p>
          <a:p>
            <a:r>
              <a:rPr lang="en-US" dirty="0"/>
              <a:t>ADR is a stock that trades in the United States but represents a specified number of shares in a foreign corporation.</a:t>
            </a:r>
          </a:p>
        </p:txBody>
      </p:sp>
    </p:spTree>
    <p:extLst>
      <p:ext uri="{BB962C8B-B14F-4D97-AF65-F5344CB8AC3E}">
        <p14:creationId xmlns:p14="http://schemas.microsoft.com/office/powerpoint/2010/main" val="27348821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5B22E-5737-ACBD-E013-DC3534C48B1D}"/>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4FD0DCC5-BFAC-6725-C776-C40D70EAA6FF}"/>
              </a:ext>
            </a:extLst>
          </p:cNvPr>
          <p:cNvSpPr>
            <a:spLocks noGrp="1"/>
          </p:cNvSpPr>
          <p:nvPr>
            <p:ph idx="1"/>
          </p:nvPr>
        </p:nvSpPr>
        <p:spPr/>
        <p:txBody>
          <a:bodyPr/>
          <a:lstStyle/>
          <a:p>
            <a:pPr marL="0" indent="0">
              <a:buNone/>
            </a:pPr>
            <a:r>
              <a:rPr lang="en-US" dirty="0"/>
              <a:t>An ADR:</a:t>
            </a:r>
          </a:p>
          <a:p>
            <a:r>
              <a:rPr lang="en-US" dirty="0"/>
              <a:t>Is a negotiable certificate issued by a U.S bank </a:t>
            </a:r>
          </a:p>
          <a:p>
            <a:r>
              <a:rPr lang="en-US" dirty="0"/>
              <a:t>Represents a specified number of shares of a foreign company</a:t>
            </a:r>
          </a:p>
          <a:p>
            <a:r>
              <a:rPr lang="en-US" dirty="0"/>
              <a:t>ADRs are denominated in U.S dollars</a:t>
            </a:r>
          </a:p>
          <a:p>
            <a:r>
              <a:rPr lang="en-US" dirty="0"/>
              <a:t>Ownership in the shares of a non-U.S company and trades in U.S financial  markets</a:t>
            </a:r>
          </a:p>
          <a:p>
            <a:r>
              <a:rPr lang="en-US" dirty="0"/>
              <a:t> ADRs are listed on US stock exchange: NYSE, AMEX, or NASDAQ.</a:t>
            </a:r>
          </a:p>
          <a:p>
            <a:endParaRPr lang="en-US" dirty="0"/>
          </a:p>
        </p:txBody>
      </p:sp>
    </p:spTree>
    <p:extLst>
      <p:ext uri="{BB962C8B-B14F-4D97-AF65-F5344CB8AC3E}">
        <p14:creationId xmlns:p14="http://schemas.microsoft.com/office/powerpoint/2010/main" val="40656824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093007-4C22-7329-6B18-90B9AAF1E3BC}"/>
              </a:ext>
            </a:extLst>
          </p:cNvPr>
          <p:cNvSpPr>
            <a:spLocks noGrp="1"/>
          </p:cNvSpPr>
          <p:nvPr>
            <p:ph type="title"/>
          </p:nvPr>
        </p:nvSpPr>
        <p:spPr/>
        <p:txBody>
          <a:bodyPr>
            <a:normAutofit/>
          </a:bodyPr>
          <a:lstStyle/>
          <a:p>
            <a:r>
              <a:rPr lang="en-US" sz="2400" b="1" cap="none" dirty="0"/>
              <a:t>Different types of ADR programs</a:t>
            </a:r>
          </a:p>
        </p:txBody>
      </p:sp>
      <p:sp>
        <p:nvSpPr>
          <p:cNvPr id="3" name="Content Placeholder 2">
            <a:extLst>
              <a:ext uri="{FF2B5EF4-FFF2-40B4-BE49-F238E27FC236}">
                <a16:creationId xmlns:a16="http://schemas.microsoft.com/office/drawing/2014/main" id="{43E20D6C-9B44-E6EB-DC05-11C91C37BE4C}"/>
              </a:ext>
            </a:extLst>
          </p:cNvPr>
          <p:cNvSpPr>
            <a:spLocks noGrp="1"/>
          </p:cNvSpPr>
          <p:nvPr>
            <p:ph idx="1"/>
          </p:nvPr>
        </p:nvSpPr>
        <p:spPr/>
        <p:txBody>
          <a:bodyPr/>
          <a:lstStyle/>
          <a:p>
            <a:pPr marL="0" indent="0">
              <a:buNone/>
            </a:pPr>
            <a:r>
              <a:rPr lang="en-US" b="1" dirty="0"/>
              <a:t>A sponsored ADR </a:t>
            </a:r>
          </a:p>
          <a:p>
            <a:r>
              <a:rPr lang="en-US" dirty="0"/>
              <a:t>A sponsored ADR is approved and backed by the foreign company behind the shares.</a:t>
            </a:r>
          </a:p>
          <a:p>
            <a:r>
              <a:rPr lang="en-US" dirty="0"/>
              <a:t>Sponsored ADR is an ADR issued by a bank on behalf of the foreign company whose equity serves as the underlying asset. </a:t>
            </a:r>
          </a:p>
          <a:p>
            <a:r>
              <a:rPr lang="en-US" dirty="0"/>
              <a:t>A sponsored ADR creates a legal relationship between the ADR and the foreign company which absorbs the cost of issuing the security.</a:t>
            </a:r>
          </a:p>
        </p:txBody>
      </p:sp>
    </p:spTree>
    <p:extLst>
      <p:ext uri="{BB962C8B-B14F-4D97-AF65-F5344CB8AC3E}">
        <p14:creationId xmlns:p14="http://schemas.microsoft.com/office/powerpoint/2010/main" val="3683764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157ABC-7B52-0AB9-A958-B4B35CEB64E7}"/>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4AA1476-7475-E6E6-36D7-022718E99DF0}"/>
              </a:ext>
            </a:extLst>
          </p:cNvPr>
          <p:cNvSpPr>
            <a:spLocks noGrp="1"/>
          </p:cNvSpPr>
          <p:nvPr>
            <p:ph idx="1"/>
          </p:nvPr>
        </p:nvSpPr>
        <p:spPr/>
        <p:txBody>
          <a:bodyPr/>
          <a:lstStyle/>
          <a:p>
            <a:pPr marL="0" indent="0">
              <a:buNone/>
            </a:pPr>
            <a:r>
              <a:rPr lang="en-US" b="1" dirty="0"/>
              <a:t>An unsponsored ADR </a:t>
            </a:r>
          </a:p>
          <a:p>
            <a:r>
              <a:rPr lang="en-US" dirty="0"/>
              <a:t>Unsponsored ADRs are usually established by depositary banks in response to investor demand. </a:t>
            </a:r>
          </a:p>
          <a:p>
            <a:r>
              <a:rPr lang="en-US" dirty="0"/>
              <a:t>Shareholder benefits and voting rights may not be extended to the holders of these securities. </a:t>
            </a:r>
          </a:p>
          <a:p>
            <a:r>
              <a:rPr lang="en-US" dirty="0"/>
              <a:t>Unsponsored ADRs generally trade over the counter (OTC) rather than on United States exchanges.</a:t>
            </a:r>
          </a:p>
          <a:p>
            <a:pPr marL="0" indent="0">
              <a:buNone/>
            </a:pPr>
            <a:endParaRPr lang="en-US" dirty="0"/>
          </a:p>
        </p:txBody>
      </p:sp>
    </p:spTree>
    <p:extLst>
      <p:ext uri="{BB962C8B-B14F-4D97-AF65-F5344CB8AC3E}">
        <p14:creationId xmlns:p14="http://schemas.microsoft.com/office/powerpoint/2010/main" val="15460588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CD1BA8-B0D3-53B7-ADE9-EB399623106C}"/>
              </a:ext>
            </a:extLst>
          </p:cNvPr>
          <p:cNvSpPr>
            <a:spLocks noGrp="1"/>
          </p:cNvSpPr>
          <p:nvPr>
            <p:ph type="title"/>
          </p:nvPr>
        </p:nvSpPr>
        <p:spPr>
          <a:xfrm>
            <a:off x="1526025" y="798859"/>
            <a:ext cx="9528828" cy="1054896"/>
          </a:xfrm>
        </p:spPr>
        <p:txBody>
          <a:bodyPr>
            <a:normAutofit/>
          </a:bodyPr>
          <a:lstStyle/>
          <a:p>
            <a:r>
              <a:rPr lang="en-US" sz="2000" b="1" cap="none" dirty="0"/>
              <a:t>Sponsored vs unsponsored </a:t>
            </a:r>
            <a:r>
              <a:rPr lang="en-US" sz="2000" b="1" dirty="0" err="1"/>
              <a:t>adr</a:t>
            </a:r>
            <a:endParaRPr lang="en-US" sz="2000" b="1" dirty="0"/>
          </a:p>
        </p:txBody>
      </p:sp>
      <p:graphicFrame>
        <p:nvGraphicFramePr>
          <p:cNvPr id="8" name="Content Placeholder 7">
            <a:extLst>
              <a:ext uri="{FF2B5EF4-FFF2-40B4-BE49-F238E27FC236}">
                <a16:creationId xmlns:a16="http://schemas.microsoft.com/office/drawing/2014/main" id="{C5107345-4B6C-077A-434F-D67167BC309A}"/>
              </a:ext>
            </a:extLst>
          </p:cNvPr>
          <p:cNvGraphicFramePr>
            <a:graphicFrameLocks noGrp="1"/>
          </p:cNvGraphicFramePr>
          <p:nvPr>
            <p:ph idx="1"/>
            <p:extLst>
              <p:ext uri="{D42A27DB-BD31-4B8C-83A1-F6EECF244321}">
                <p14:modId xmlns:p14="http://schemas.microsoft.com/office/powerpoint/2010/main" val="1302319930"/>
              </p:ext>
            </p:extLst>
          </p:nvPr>
        </p:nvGraphicFramePr>
        <p:xfrm>
          <a:off x="1855304" y="2093842"/>
          <a:ext cx="8481392" cy="3293297"/>
        </p:xfrm>
        <a:graphic>
          <a:graphicData uri="http://schemas.openxmlformats.org/drawingml/2006/table">
            <a:tbl>
              <a:tblPr firstRow="1" firstCol="1" lastRow="1" lastCol="1" bandRow="1" bandCol="1"/>
              <a:tblGrid>
                <a:gridCol w="4240696">
                  <a:extLst>
                    <a:ext uri="{9D8B030D-6E8A-4147-A177-3AD203B41FA5}">
                      <a16:colId xmlns:a16="http://schemas.microsoft.com/office/drawing/2014/main" val="3544598565"/>
                    </a:ext>
                  </a:extLst>
                </a:gridCol>
                <a:gridCol w="4240696">
                  <a:extLst>
                    <a:ext uri="{9D8B030D-6E8A-4147-A177-3AD203B41FA5}">
                      <a16:colId xmlns:a16="http://schemas.microsoft.com/office/drawing/2014/main" val="3079047934"/>
                    </a:ext>
                  </a:extLst>
                </a:gridCol>
              </a:tblGrid>
              <a:tr h="556593">
                <a:tc>
                  <a:txBody>
                    <a:bodyPr/>
                    <a:lstStyle/>
                    <a:p>
                      <a:pPr marL="65405" marR="0">
                        <a:lnSpc>
                          <a:spcPts val="1200"/>
                        </a:lnSpc>
                        <a:spcBef>
                          <a:spcPts val="0"/>
                        </a:spcBef>
                        <a:spcAft>
                          <a:spcPts val="800"/>
                        </a:spcAft>
                      </a:pPr>
                      <a:endParaRPr lang="en-US" sz="1800" b="1" kern="100" spc="-5"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65405" marR="0">
                        <a:lnSpc>
                          <a:spcPts val="1200"/>
                        </a:lnSpc>
                        <a:spcBef>
                          <a:spcPts val="0"/>
                        </a:spcBef>
                        <a:spcAft>
                          <a:spcPts val="800"/>
                        </a:spcAft>
                      </a:pPr>
                      <a:r>
                        <a:rPr lang="en-US" sz="1800" b="1" kern="100" spc="-5"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b="1" kern="100" dirty="0">
                          <a:effectLst/>
                          <a:latin typeface="Times New Roman" panose="02020603050405020304" pitchFamily="18" charset="0"/>
                          <a:ea typeface="Times New Roman" panose="02020603050405020304" pitchFamily="18" charset="0"/>
                          <a:cs typeface="Times New Roman" panose="02020603050405020304" pitchFamily="18" charset="0"/>
                        </a:rPr>
                        <a:t>P</a:t>
                      </a:r>
                      <a:r>
                        <a:rPr lang="en-US" sz="1800" b="1" kern="100" spc="5"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800" b="1" kern="100" spc="-5" dirty="0">
                          <a:effectLst/>
                          <a:latin typeface="Times New Roman" panose="02020603050405020304" pitchFamily="18" charset="0"/>
                          <a:ea typeface="Times New Roman" panose="02020603050405020304" pitchFamily="18" charset="0"/>
                          <a:cs typeface="Times New Roman" panose="02020603050405020304" pitchFamily="18" charset="0"/>
                        </a:rPr>
                        <a:t>NS</a:t>
                      </a:r>
                      <a:r>
                        <a:rPr lang="en-US" sz="1800" b="1" kern="100" spc="5" dirty="0">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1800" b="1" kern="100" dirty="0">
                          <a:effectLst/>
                          <a:latin typeface="Times New Roman" panose="02020603050405020304" pitchFamily="18" charset="0"/>
                          <a:ea typeface="Times New Roman" panose="02020603050405020304" pitchFamily="18" charset="0"/>
                          <a:cs typeface="Times New Roman" panose="02020603050405020304" pitchFamily="18" charset="0"/>
                        </a:rPr>
                        <a:t>ED</a:t>
                      </a:r>
                      <a:r>
                        <a:rPr lang="en-US" sz="1800" b="1" kern="1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kern="1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b="1" kern="100" spc="5" dirty="0">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1800" b="1" kern="100" dirty="0">
                          <a:effectLst/>
                          <a:latin typeface="Times New Roman" panose="02020603050405020304" pitchFamily="18" charset="0"/>
                          <a:ea typeface="Times New Roman" panose="02020603050405020304" pitchFamily="18" charset="0"/>
                          <a:cs typeface="Times New Roman" panose="02020603050405020304" pitchFamily="18" charset="0"/>
                        </a:rPr>
                        <a:t>R</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5405" marR="0">
                        <a:lnSpc>
                          <a:spcPts val="1200"/>
                        </a:lnSpc>
                        <a:spcBef>
                          <a:spcPts val="0"/>
                        </a:spcBef>
                        <a:spcAft>
                          <a:spcPts val="800"/>
                        </a:spcAft>
                      </a:pPr>
                      <a:endParaRPr lang="en-US" sz="1800" b="1"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65405" marR="0">
                        <a:lnSpc>
                          <a:spcPts val="1200"/>
                        </a:lnSpc>
                        <a:spcBef>
                          <a:spcPts val="0"/>
                        </a:spcBef>
                        <a:spcAft>
                          <a:spcPts val="800"/>
                        </a:spcAft>
                      </a:pPr>
                      <a:r>
                        <a:rPr lang="en-US" sz="1800" b="1" kern="100" dirty="0">
                          <a:effectLst/>
                          <a:latin typeface="Times New Roman" panose="02020603050405020304" pitchFamily="18" charset="0"/>
                          <a:ea typeface="Times New Roman" panose="02020603050405020304" pitchFamily="18" charset="0"/>
                          <a:cs typeface="Times New Roman" panose="02020603050405020304" pitchFamily="18" charset="0"/>
                        </a:rPr>
                        <a:t>U</a:t>
                      </a:r>
                      <a:r>
                        <a:rPr lang="en-US" sz="1800" b="1" kern="100" spc="-5" dirty="0">
                          <a:effectLst/>
                          <a:latin typeface="Times New Roman" panose="02020603050405020304" pitchFamily="18" charset="0"/>
                          <a:ea typeface="Times New Roman" panose="02020603050405020304" pitchFamily="18" charset="0"/>
                          <a:cs typeface="Times New Roman" panose="02020603050405020304" pitchFamily="18" charset="0"/>
                        </a:rPr>
                        <a:t>NS</a:t>
                      </a:r>
                      <a:r>
                        <a:rPr lang="en-US" sz="1800" b="1" kern="100" dirty="0">
                          <a:effectLst/>
                          <a:latin typeface="Times New Roman" panose="02020603050405020304" pitchFamily="18" charset="0"/>
                          <a:ea typeface="Times New Roman" panose="02020603050405020304" pitchFamily="18" charset="0"/>
                          <a:cs typeface="Times New Roman" panose="02020603050405020304" pitchFamily="18" charset="0"/>
                        </a:rPr>
                        <a:t>P</a:t>
                      </a:r>
                      <a:r>
                        <a:rPr lang="en-US" sz="1800" b="1" kern="100" spc="5"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800" b="1" kern="100" spc="-5" dirty="0">
                          <a:effectLst/>
                          <a:latin typeface="Times New Roman" panose="02020603050405020304" pitchFamily="18" charset="0"/>
                          <a:ea typeface="Times New Roman" panose="02020603050405020304" pitchFamily="18" charset="0"/>
                          <a:cs typeface="Times New Roman" panose="02020603050405020304" pitchFamily="18" charset="0"/>
                        </a:rPr>
                        <a:t>NS</a:t>
                      </a:r>
                      <a:r>
                        <a:rPr lang="en-US" sz="1800" b="1" kern="100" spc="5" dirty="0">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1800" b="1" kern="100" dirty="0">
                          <a:effectLst/>
                          <a:latin typeface="Times New Roman" panose="02020603050405020304" pitchFamily="18" charset="0"/>
                          <a:ea typeface="Times New Roman" panose="02020603050405020304" pitchFamily="18" charset="0"/>
                          <a:cs typeface="Times New Roman" panose="02020603050405020304" pitchFamily="18" charset="0"/>
                        </a:rPr>
                        <a:t>ED</a:t>
                      </a:r>
                      <a:r>
                        <a:rPr lang="en-US" sz="1800" b="1" kern="1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kern="1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b="1" kern="100" spc="5" dirty="0">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1800" b="1" kern="100" dirty="0">
                          <a:effectLst/>
                          <a:latin typeface="Times New Roman" panose="02020603050405020304" pitchFamily="18" charset="0"/>
                          <a:ea typeface="Times New Roman" panose="02020603050405020304" pitchFamily="18" charset="0"/>
                          <a:cs typeface="Times New Roman" panose="02020603050405020304" pitchFamily="18" charset="0"/>
                        </a:rPr>
                        <a:t>R</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15661535"/>
                  </a:ext>
                </a:extLst>
              </a:tr>
              <a:tr h="1260056">
                <a:tc>
                  <a:txBody>
                    <a:bodyPr/>
                    <a:lstStyle/>
                    <a:p>
                      <a:pPr marL="65405" marR="0">
                        <a:lnSpc>
                          <a:spcPts val="1200"/>
                        </a:lnSpc>
                        <a:spcBef>
                          <a:spcPts val="0"/>
                        </a:spcBef>
                        <a:spcAft>
                          <a:spcPts val="800"/>
                        </a:spcAft>
                      </a:pPr>
                      <a:endPar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65405" marR="0">
                        <a:lnSpc>
                          <a:spcPts val="1200"/>
                        </a:lnSpc>
                        <a:spcBef>
                          <a:spcPts val="0"/>
                        </a:spcBef>
                        <a:spcAft>
                          <a:spcPts val="800"/>
                        </a:spcAft>
                      </a:pP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ss</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ued  </a:t>
                      </a:r>
                      <a:r>
                        <a:rPr lang="en-US" sz="1800" kern="1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w</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h  </a:t>
                      </a:r>
                      <a:r>
                        <a:rPr lang="en-US" sz="1800" kern="100" spc="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ooper</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on  </a:t>
                      </a:r>
                      <a:r>
                        <a:rPr lang="en-US" sz="1800" kern="1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of  </a:t>
                      </a:r>
                      <a:r>
                        <a:rPr lang="en-US" sz="1800" kern="100" spc="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he  </a:t>
                      </a:r>
                    </a:p>
                    <a:p>
                      <a:pPr marL="65405" marR="0">
                        <a:lnSpc>
                          <a:spcPts val="1200"/>
                        </a:lnSpc>
                        <a:spcBef>
                          <a:spcPts val="0"/>
                        </a:spcBef>
                        <a:spcAft>
                          <a:spcPts val="800"/>
                        </a:spcAft>
                      </a:pPr>
                      <a:r>
                        <a:rPr lang="en-US" sz="1800" kern="100" spc="1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p</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ny who</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kern="1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st</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k</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w</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il</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l</a:t>
                      </a:r>
                      <a:r>
                        <a:rPr lang="en-US" sz="1800" kern="100" spc="-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un</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er</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li</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e </a:t>
                      </a:r>
                      <a:r>
                        <a:rPr lang="en-US" sz="1800" kern="100" spc="10" dirty="0">
                          <a:effectLst/>
                          <a:latin typeface="Times New Roman" panose="02020603050405020304" pitchFamily="18" charset="0"/>
                          <a:ea typeface="Times New Roman" panose="02020603050405020304" pitchFamily="18" charset="0"/>
                          <a:cs typeface="Times New Roman" panose="02020603050405020304" pitchFamily="18" charset="0"/>
                        </a:rPr>
                        <a:t>the</a:t>
                      </a:r>
                    </a:p>
                    <a:p>
                      <a:pPr marL="65405" marR="0">
                        <a:lnSpc>
                          <a:spcPts val="1200"/>
                        </a:lnSpc>
                        <a:spcBef>
                          <a:spcPts val="0"/>
                        </a:spcBef>
                        <a:spcAft>
                          <a:spcPts val="800"/>
                        </a:spcAft>
                      </a:pPr>
                      <a:r>
                        <a:rPr lang="en-US" sz="1800" kern="100" spc="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R</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5405" marR="0">
                        <a:lnSpc>
                          <a:spcPts val="1200"/>
                        </a:lnSpc>
                        <a:spcBef>
                          <a:spcPts val="0"/>
                        </a:spcBef>
                        <a:spcAft>
                          <a:spcPts val="800"/>
                        </a:spcAft>
                      </a:pPr>
                      <a:endPar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65405" marR="0">
                        <a:lnSpc>
                          <a:spcPts val="1200"/>
                        </a:lnSpc>
                        <a:spcBef>
                          <a:spcPts val="0"/>
                        </a:spcBef>
                        <a:spcAft>
                          <a:spcPts val="800"/>
                        </a:spcAft>
                      </a:pP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ss</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ued </a:t>
                      </a:r>
                      <a:r>
                        <a:rPr lang="en-US" sz="1800" kern="100" spc="80" dirty="0">
                          <a:effectLst/>
                          <a:latin typeface="Times New Roman" panose="02020603050405020304" pitchFamily="18" charset="0"/>
                          <a:ea typeface="Times New Roman" panose="02020603050405020304" pitchFamily="18" charset="0"/>
                          <a:cs typeface="Times New Roman" panose="02020603050405020304" pitchFamily="18" charset="0"/>
                        </a:rPr>
                        <a:t>by</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kern="100" spc="115"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kern="100" spc="2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bro</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k</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er  </a:t>
                      </a:r>
                      <a:r>
                        <a:rPr lang="en-US" sz="1800" kern="1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kern="100" spc="2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al</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er  </a:t>
                      </a:r>
                      <a:r>
                        <a:rPr lang="en-US" sz="1800" kern="100" spc="1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or</a:t>
                      </a:r>
                    </a:p>
                    <a:p>
                      <a:pPr marL="65405" marR="0">
                        <a:lnSpc>
                          <a:spcPts val="1200"/>
                        </a:lnSpc>
                        <a:spcBef>
                          <a:spcPts val="0"/>
                        </a:spcBef>
                        <a:spcAft>
                          <a:spcPts val="800"/>
                        </a:spcAft>
                      </a:pP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kern="100" spc="165" dirty="0">
                          <a:effectLst/>
                          <a:latin typeface="Times New Roman" panose="02020603050405020304" pitchFamily="18" charset="0"/>
                          <a:ea typeface="Times New Roman" panose="02020603050405020304" pitchFamily="18" charset="0"/>
                          <a:cs typeface="Times New Roman" panose="02020603050405020304" pitchFamily="18" charset="0"/>
                        </a:rPr>
                        <a:t>depository </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b</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nk,  </a:t>
                      </a:r>
                      <a:r>
                        <a:rPr lang="en-US" sz="1800" kern="1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w</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hout  </a:t>
                      </a:r>
                      <a:r>
                        <a:rPr lang="en-US" sz="1800" kern="100" spc="1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he  </a:t>
                      </a:r>
                    </a:p>
                    <a:p>
                      <a:pPr marL="65405" marR="0">
                        <a:lnSpc>
                          <a:spcPts val="1200"/>
                        </a:lnSpc>
                        <a:spcBef>
                          <a:spcPts val="0"/>
                        </a:spcBef>
                        <a:spcAft>
                          <a:spcPts val="800"/>
                        </a:spcAft>
                      </a:pPr>
                      <a:r>
                        <a:rPr lang="en-US" sz="1800" kern="1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v</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lv</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ent </a:t>
                      </a:r>
                      <a:r>
                        <a:rPr lang="en-US" sz="1800" kern="100" spc="11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kern="100" spc="200" dirty="0">
                          <a:effectLst/>
                          <a:latin typeface="Times New Roman" panose="02020603050405020304" pitchFamily="18" charset="0"/>
                          <a:ea typeface="Times New Roman" panose="02020603050405020304" pitchFamily="18" charset="0"/>
                          <a:cs typeface="Times New Roman" panose="02020603050405020304" pitchFamily="18" charset="0"/>
                        </a:rPr>
                        <a:t>company</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 who</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kern="1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st</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k</a:t>
                      </a:r>
                    </a:p>
                    <a:p>
                      <a:pPr marL="65405" marR="0">
                        <a:lnSpc>
                          <a:spcPts val="1200"/>
                        </a:lnSpc>
                        <a:spcBef>
                          <a:spcPts val="0"/>
                        </a:spcBef>
                        <a:spcAft>
                          <a:spcPts val="800"/>
                        </a:spcAft>
                      </a:pP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un</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er</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li</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es</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 t</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he</a:t>
                      </a:r>
                      <a:r>
                        <a:rPr lang="en-US" sz="1800" kern="100" spc="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R</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34636359"/>
                  </a:ext>
                </a:extLst>
              </a:tr>
              <a:tr h="564413">
                <a:tc>
                  <a:txBody>
                    <a:bodyPr/>
                    <a:lstStyle/>
                    <a:p>
                      <a:pPr marL="65405" marR="0">
                        <a:lnSpc>
                          <a:spcPts val="1200"/>
                        </a:lnSpc>
                        <a:spcBef>
                          <a:spcPts val="0"/>
                        </a:spcBef>
                        <a:spcAft>
                          <a:spcPts val="800"/>
                        </a:spcAft>
                      </a:pPr>
                      <a:endPar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65405" marR="0">
                        <a:lnSpc>
                          <a:spcPts val="1200"/>
                        </a:lnSpc>
                        <a:spcBef>
                          <a:spcPts val="0"/>
                        </a:spcBef>
                        <a:spcAft>
                          <a:spcPts val="800"/>
                        </a:spcAft>
                      </a:pP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Co</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p</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l</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y</a:t>
                      </a:r>
                      <a:r>
                        <a:rPr lang="en-US" sz="1800" kern="100" spc="1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w</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h</a:t>
                      </a:r>
                      <a:r>
                        <a:rPr lang="en-US" sz="1800" kern="100" spc="1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regu</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la</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ory</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repor</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ng</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5405" marR="0">
                        <a:lnSpc>
                          <a:spcPts val="1200"/>
                        </a:lnSpc>
                        <a:spcBef>
                          <a:spcPts val="0"/>
                        </a:spcBef>
                        <a:spcAft>
                          <a:spcPts val="800"/>
                        </a:spcAft>
                      </a:pPr>
                      <a:endPar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65405" marR="0">
                        <a:lnSpc>
                          <a:spcPts val="1200"/>
                        </a:lnSpc>
                        <a:spcBef>
                          <a:spcPts val="0"/>
                        </a:spcBef>
                        <a:spcAft>
                          <a:spcPts val="800"/>
                        </a:spcAft>
                      </a:pP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800" kern="1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regu</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la</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ory</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repor</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ng</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66204539"/>
                  </a:ext>
                </a:extLst>
              </a:tr>
              <a:tr h="912235">
                <a:tc>
                  <a:txBody>
                    <a:bodyPr/>
                    <a:lstStyle/>
                    <a:p>
                      <a:pPr marL="65405" marR="0">
                        <a:lnSpc>
                          <a:spcPts val="1200"/>
                        </a:lnSpc>
                        <a:spcBef>
                          <a:spcPts val="0"/>
                        </a:spcBef>
                        <a:spcAft>
                          <a:spcPts val="800"/>
                        </a:spcAft>
                      </a:pPr>
                      <a:endPar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65405" marR="0">
                        <a:lnSpc>
                          <a:spcPts val="1200"/>
                        </a:lnSpc>
                        <a:spcBef>
                          <a:spcPts val="0"/>
                        </a:spcBef>
                        <a:spcAft>
                          <a:spcPts val="800"/>
                        </a:spcAft>
                      </a:pP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L</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st</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ng  </a:t>
                      </a:r>
                      <a:r>
                        <a:rPr lang="en-US" sz="1800" kern="1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on  </a:t>
                      </a:r>
                      <a:r>
                        <a:rPr lang="en-US" sz="1800" kern="100" spc="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ern</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l  </a:t>
                      </a:r>
                      <a:r>
                        <a:rPr lang="en-US" sz="1800" kern="1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k  </a:t>
                      </a:r>
                    </a:p>
                    <a:p>
                      <a:pPr marL="65405" marR="0">
                        <a:lnSpc>
                          <a:spcPts val="1200"/>
                        </a:lnSpc>
                        <a:spcBef>
                          <a:spcPts val="0"/>
                        </a:spcBef>
                        <a:spcAft>
                          <a:spcPts val="800"/>
                        </a:spcAft>
                      </a:pPr>
                      <a:r>
                        <a:rPr lang="en-US" sz="1800" kern="1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x</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h</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nges</a:t>
                      </a:r>
                      <a:r>
                        <a:rPr lang="en-US" sz="1800" kern="100" spc="0" dirty="0">
                          <a:effectLst/>
                          <a:latin typeface="Calibri" panose="020F0502020204030204" pitchFamily="34" charset="0"/>
                          <a:ea typeface="Times New Roman" panose="02020603050405020304" pitchFamily="18" charset="0"/>
                          <a:cs typeface="Times New Roman" panose="02020603050405020304" pitchFamily="18" charset="0"/>
                        </a:rPr>
                        <a:t>  is </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all</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owe</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5405" marR="0">
                        <a:lnSpc>
                          <a:spcPts val="1200"/>
                        </a:lnSpc>
                        <a:spcBef>
                          <a:spcPts val="0"/>
                        </a:spcBef>
                        <a:spcAft>
                          <a:spcPts val="800"/>
                        </a:spcAft>
                      </a:pPr>
                      <a:endPar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65405" marR="0">
                        <a:lnSpc>
                          <a:spcPts val="1200"/>
                        </a:lnSpc>
                        <a:spcBef>
                          <a:spcPts val="0"/>
                        </a:spcBef>
                        <a:spcAft>
                          <a:spcPts val="800"/>
                        </a:spcAft>
                      </a:pP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ad</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kern="100" spc="2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1800" kern="100" spc="1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1800" kern="100" spc="-8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1800" kern="100" spc="5" dirty="0">
                          <a:effectLst/>
                          <a:latin typeface="Times New Roman" panose="02020603050405020304" pitchFamily="18" charset="0"/>
                          <a:ea typeface="Times New Roman" panose="02020603050405020304" pitchFamily="18" charset="0"/>
                          <a:cs typeface="Times New Roman" panose="02020603050405020304" pitchFamily="18" charset="0"/>
                        </a:rPr>
                        <a:t>k</a:t>
                      </a:r>
                      <a:r>
                        <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rPr>
                        <a:t>et</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58776666"/>
                  </a:ext>
                </a:extLst>
              </a:tr>
            </a:tbl>
          </a:graphicData>
        </a:graphic>
      </p:graphicFrame>
    </p:spTree>
    <p:extLst>
      <p:ext uri="{BB962C8B-B14F-4D97-AF65-F5344CB8AC3E}">
        <p14:creationId xmlns:p14="http://schemas.microsoft.com/office/powerpoint/2010/main" val="27055626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B37E15-5987-E8A7-279A-A61AFA89DEB7}"/>
              </a:ext>
            </a:extLst>
          </p:cNvPr>
          <p:cNvSpPr>
            <a:spLocks noGrp="1"/>
          </p:cNvSpPr>
          <p:nvPr>
            <p:ph type="title"/>
          </p:nvPr>
        </p:nvSpPr>
        <p:spPr/>
        <p:txBody>
          <a:bodyPr>
            <a:normAutofit/>
          </a:bodyPr>
          <a:lstStyle/>
          <a:p>
            <a:r>
              <a:rPr lang="en-US" sz="2400" b="1" cap="none" dirty="0"/>
              <a:t>Levels of ADR</a:t>
            </a:r>
          </a:p>
        </p:txBody>
      </p:sp>
      <p:sp>
        <p:nvSpPr>
          <p:cNvPr id="3" name="Content Placeholder 2">
            <a:extLst>
              <a:ext uri="{FF2B5EF4-FFF2-40B4-BE49-F238E27FC236}">
                <a16:creationId xmlns:a16="http://schemas.microsoft.com/office/drawing/2014/main" id="{910D88BD-D50B-DF42-179A-C470761B768B}"/>
              </a:ext>
            </a:extLst>
          </p:cNvPr>
          <p:cNvSpPr>
            <a:spLocks noGrp="1"/>
          </p:cNvSpPr>
          <p:nvPr>
            <p:ph idx="1"/>
          </p:nvPr>
        </p:nvSpPr>
        <p:spPr>
          <a:xfrm>
            <a:off x="1451579" y="1853754"/>
            <a:ext cx="9603275" cy="3937446"/>
          </a:xfrm>
        </p:spPr>
        <p:txBody>
          <a:bodyPr>
            <a:noAutofit/>
          </a:bodyPr>
          <a:lstStyle/>
          <a:p>
            <a:pPr marL="0" indent="0">
              <a:buNone/>
            </a:pPr>
            <a:r>
              <a:rPr lang="en-US" sz="1800" b="1" dirty="0"/>
              <a:t>(a)  Level 1  ADRs: </a:t>
            </a:r>
            <a:r>
              <a:rPr lang="en-US" sz="1800" dirty="0"/>
              <a:t>level  1  ADRs are  the  lowest level  of  sponsored ADRs and  also the  simplest method for companies to access the US capital markets level 1 ADRs are traded in the over-the- counter (OTC) market. </a:t>
            </a:r>
          </a:p>
          <a:p>
            <a:r>
              <a:rPr lang="en-US" sz="1800" dirty="0"/>
              <a:t>The issuing company does not have to comply with US market.</a:t>
            </a:r>
          </a:p>
          <a:p>
            <a:pPr marL="0" indent="0">
              <a:buNone/>
            </a:pPr>
            <a:r>
              <a:rPr lang="en-US" sz="1800" b="1" dirty="0"/>
              <a:t>(b) Level II  ADRs:  </a:t>
            </a:r>
            <a:r>
              <a:rPr lang="en-US" sz="1800" dirty="0"/>
              <a:t>level II  ADRs  enable  companies  to  list  their  ADRs  on  NASDAQ, the  American stock exchange the new York  stock exchange and the American   stock exchange, the new York stock exchange. </a:t>
            </a:r>
          </a:p>
          <a:p>
            <a:pPr marL="0" indent="0">
              <a:buNone/>
            </a:pPr>
            <a:r>
              <a:rPr lang="en-US" sz="1800" b="1" dirty="0"/>
              <a:t>(c)  Level III ADRs</a:t>
            </a:r>
            <a:r>
              <a:rPr lang="en-US" sz="1800" dirty="0"/>
              <a:t>:- they enable companies to list their  ADRs on NASDAQ, the  Amex, the NYSE or the OTC bulletin board  and make  a simultaneous public  offering  of ADRs in the united states. </a:t>
            </a:r>
          </a:p>
          <a:p>
            <a:r>
              <a:rPr lang="en-US" sz="1800" dirty="0"/>
              <a:t>The benefits of level III ADRs are  substantial; it allows the  issuer to raise capital   and leads to  much  greater  visibility in the  US market. </a:t>
            </a:r>
          </a:p>
        </p:txBody>
      </p:sp>
    </p:spTree>
    <p:extLst>
      <p:ext uri="{BB962C8B-B14F-4D97-AF65-F5344CB8AC3E}">
        <p14:creationId xmlns:p14="http://schemas.microsoft.com/office/powerpoint/2010/main" val="35972344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F3E316-F70C-5999-F6A7-AB84AB264D1B}"/>
              </a:ext>
            </a:extLst>
          </p:cNvPr>
          <p:cNvSpPr>
            <a:spLocks noGrp="1"/>
          </p:cNvSpPr>
          <p:nvPr>
            <p:ph type="title"/>
          </p:nvPr>
        </p:nvSpPr>
        <p:spPr/>
        <p:txBody>
          <a:bodyPr>
            <a:normAutofit/>
          </a:bodyPr>
          <a:lstStyle/>
          <a:p>
            <a:r>
              <a:rPr lang="en-US" sz="2000" b="1" cap="none" dirty="0"/>
              <a:t>1)   GDR- global depository receipts</a:t>
            </a:r>
          </a:p>
        </p:txBody>
      </p:sp>
      <p:sp>
        <p:nvSpPr>
          <p:cNvPr id="3" name="Content Placeholder 2">
            <a:extLst>
              <a:ext uri="{FF2B5EF4-FFF2-40B4-BE49-F238E27FC236}">
                <a16:creationId xmlns:a16="http://schemas.microsoft.com/office/drawing/2014/main" id="{BBDC83C4-EC9F-5E68-B74D-CF887AC9D867}"/>
              </a:ext>
            </a:extLst>
          </p:cNvPr>
          <p:cNvSpPr>
            <a:spLocks noGrp="1"/>
          </p:cNvSpPr>
          <p:nvPr>
            <p:ph idx="1"/>
          </p:nvPr>
        </p:nvSpPr>
        <p:spPr/>
        <p:txBody>
          <a:bodyPr/>
          <a:lstStyle/>
          <a:p>
            <a:r>
              <a:rPr lang="en-US" dirty="0"/>
              <a:t>These are similar to the ADR but are usually listed on exchanges outside the U.S, such as Luxembourg or London. </a:t>
            </a:r>
          </a:p>
          <a:p>
            <a:r>
              <a:rPr lang="en-US" dirty="0"/>
              <a:t>  Dividends are usually paid in U.S. dollars. </a:t>
            </a:r>
          </a:p>
          <a:p>
            <a:r>
              <a:rPr lang="en-US" dirty="0"/>
              <a:t>GDR allows investors of any country   to   purchase and   sell shares of a company in any   other   country, entitling   the shareholders to partake in the dividend and capital gains of that foreign company.</a:t>
            </a:r>
          </a:p>
        </p:txBody>
      </p:sp>
    </p:spTree>
    <p:extLst>
      <p:ext uri="{BB962C8B-B14F-4D97-AF65-F5344CB8AC3E}">
        <p14:creationId xmlns:p14="http://schemas.microsoft.com/office/powerpoint/2010/main" val="37420392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260D8A-E791-3336-EA83-429E078A2758}"/>
              </a:ext>
            </a:extLst>
          </p:cNvPr>
          <p:cNvSpPr>
            <a:spLocks noGrp="1"/>
          </p:cNvSpPr>
          <p:nvPr>
            <p:ph type="title"/>
          </p:nvPr>
        </p:nvSpPr>
        <p:spPr/>
        <p:txBody>
          <a:bodyPr>
            <a:normAutofit/>
          </a:bodyPr>
          <a:lstStyle/>
          <a:p>
            <a:r>
              <a:rPr lang="en-US" sz="2000" b="1" cap="none" dirty="0"/>
              <a:t>2)   IDR-Indian depository receipts</a:t>
            </a:r>
          </a:p>
        </p:txBody>
      </p:sp>
      <p:sp>
        <p:nvSpPr>
          <p:cNvPr id="3" name="Content Placeholder 2">
            <a:extLst>
              <a:ext uri="{FF2B5EF4-FFF2-40B4-BE49-F238E27FC236}">
                <a16:creationId xmlns:a16="http://schemas.microsoft.com/office/drawing/2014/main" id="{FEBF6683-739C-2846-6C64-0ECC191E2B4E}"/>
              </a:ext>
            </a:extLst>
          </p:cNvPr>
          <p:cNvSpPr>
            <a:spLocks noGrp="1"/>
          </p:cNvSpPr>
          <p:nvPr>
            <p:ph idx="1"/>
          </p:nvPr>
        </p:nvSpPr>
        <p:spPr>
          <a:xfrm>
            <a:off x="1451579" y="1853754"/>
            <a:ext cx="9603275" cy="3765168"/>
          </a:xfrm>
        </p:spPr>
        <p:txBody>
          <a:bodyPr>
            <a:noAutofit/>
          </a:bodyPr>
          <a:lstStyle/>
          <a:p>
            <a:r>
              <a:rPr lang="en-US" dirty="0"/>
              <a:t>IDR is an exact reverse of the  ADR/GDR issue. IDR’s allow foreign companies to  mobilizing funds from India  markets these foreign  companies get listed on Indian stock exchange. </a:t>
            </a:r>
          </a:p>
          <a:p>
            <a:r>
              <a:rPr lang="en-US" dirty="0"/>
              <a:t>IDR is a financial   instruments denominated  in  Indian  rupees in  the  form  of  a  depository  receipt.</a:t>
            </a:r>
          </a:p>
          <a:p>
            <a:r>
              <a:rPr lang="en-US" dirty="0"/>
              <a:t>They are  created by a domestic  depository against the  underlying  equity  of issuing company.</a:t>
            </a:r>
          </a:p>
          <a:p>
            <a:r>
              <a:rPr lang="en-US" dirty="0"/>
              <a:t>They enable foreign   the   underlying   shares   would  accrue  to  the   depository  receipts  holders  in  India.</a:t>
            </a:r>
          </a:p>
        </p:txBody>
      </p:sp>
    </p:spTree>
    <p:extLst>
      <p:ext uri="{BB962C8B-B14F-4D97-AF65-F5344CB8AC3E}">
        <p14:creationId xmlns:p14="http://schemas.microsoft.com/office/powerpoint/2010/main" val="704691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6522C4-002B-5CA1-BCA3-BC88B2C13C4F}"/>
              </a:ext>
            </a:extLst>
          </p:cNvPr>
          <p:cNvSpPr>
            <a:spLocks noGrp="1"/>
          </p:cNvSpPr>
          <p:nvPr>
            <p:ph type="title"/>
          </p:nvPr>
        </p:nvSpPr>
        <p:spPr/>
        <p:txBody>
          <a:bodyPr>
            <a:normAutofit/>
          </a:bodyPr>
          <a:lstStyle/>
          <a:p>
            <a:r>
              <a:rPr lang="en-US" sz="2000" b="1" cap="none" dirty="0"/>
              <a:t>Parties involved in ADR/GDR issue</a:t>
            </a:r>
          </a:p>
        </p:txBody>
      </p:sp>
      <p:sp>
        <p:nvSpPr>
          <p:cNvPr id="3" name="Content Placeholder 2">
            <a:extLst>
              <a:ext uri="{FF2B5EF4-FFF2-40B4-BE49-F238E27FC236}">
                <a16:creationId xmlns:a16="http://schemas.microsoft.com/office/drawing/2014/main" id="{6BE1CCB6-C405-5BF8-8036-E8DC581A7F5A}"/>
              </a:ext>
            </a:extLst>
          </p:cNvPr>
          <p:cNvSpPr>
            <a:spLocks noGrp="1"/>
          </p:cNvSpPr>
          <p:nvPr>
            <p:ph idx="1"/>
          </p:nvPr>
        </p:nvSpPr>
        <p:spPr>
          <a:xfrm>
            <a:off x="1451579" y="1853754"/>
            <a:ext cx="9603275" cy="3612591"/>
          </a:xfrm>
        </p:spPr>
        <p:txBody>
          <a:bodyPr>
            <a:normAutofit lnSpcReduction="10000"/>
          </a:bodyPr>
          <a:lstStyle/>
          <a:p>
            <a:pPr marL="0" indent="0">
              <a:buNone/>
            </a:pPr>
            <a:r>
              <a:rPr lang="en-US" dirty="0"/>
              <a:t>1)   The issue company is the first party. This is typically a large  foreign  based corporation that  is already  listed on a local foreign exchange.</a:t>
            </a:r>
          </a:p>
          <a:p>
            <a:pPr marL="0" indent="0">
              <a:buNone/>
            </a:pPr>
            <a:r>
              <a:rPr lang="en-US" dirty="0"/>
              <a:t>2)   Custodian bank  is  the  second party  in this  process. </a:t>
            </a:r>
          </a:p>
          <a:p>
            <a:r>
              <a:rPr lang="en-US" dirty="0"/>
              <a:t>They accept all the  relevant  documents from  the  issuing  company and  keep   them   in  custody. They  accepts the  shares from  the company stores all of them  in its vault.</a:t>
            </a:r>
          </a:p>
          <a:p>
            <a:pPr marL="0" indent="0">
              <a:buNone/>
            </a:pPr>
            <a:r>
              <a:rPr lang="en-US" dirty="0"/>
              <a:t>3)   Depository bank: - the overseas bank by accepting the issuing company’s shares and selling representative certificates to investors. </a:t>
            </a:r>
          </a:p>
          <a:p>
            <a:r>
              <a:rPr lang="en-US" dirty="0"/>
              <a:t>It is a subsidiary of a commercial bank located in the country where the DRs are to be issued.</a:t>
            </a:r>
          </a:p>
        </p:txBody>
      </p:sp>
    </p:spTree>
    <p:extLst>
      <p:ext uri="{BB962C8B-B14F-4D97-AF65-F5344CB8AC3E}">
        <p14:creationId xmlns:p14="http://schemas.microsoft.com/office/powerpoint/2010/main" val="325446157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E9D846-7B21-5EC0-CC57-88D1D30118D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15A57580-7274-3B59-FBB3-13F3D245D918}"/>
              </a:ext>
            </a:extLst>
          </p:cNvPr>
          <p:cNvSpPr>
            <a:spLocks noGrp="1"/>
          </p:cNvSpPr>
          <p:nvPr>
            <p:ph idx="1"/>
          </p:nvPr>
        </p:nvSpPr>
        <p:spPr/>
        <p:txBody>
          <a:bodyPr/>
          <a:lstStyle/>
          <a:p>
            <a:pPr marL="0" indent="0">
              <a:buNone/>
            </a:pPr>
            <a:r>
              <a:rPr lang="en-US" dirty="0"/>
              <a:t>4)   A stock exchange: - they list the bank certificate for trading allowing investors to buy and  sell</a:t>
            </a:r>
          </a:p>
          <a:p>
            <a:r>
              <a:rPr lang="en-US" dirty="0"/>
              <a:t>ADR/GDR units just as they would normally shares. </a:t>
            </a:r>
          </a:p>
          <a:p>
            <a:pPr marL="0" indent="0">
              <a:buNone/>
            </a:pPr>
            <a:r>
              <a:rPr lang="en-US" dirty="0"/>
              <a:t>5)   Lead manager: -they are merchant bankers for the issuing company. They help in smoothing the DR issue process. </a:t>
            </a:r>
          </a:p>
          <a:p>
            <a:r>
              <a:rPr lang="en-US" dirty="0"/>
              <a:t>The company has to choose a competent lead manager to managers usually charge a fee as percent of the issue.</a:t>
            </a:r>
          </a:p>
          <a:p>
            <a:endParaRPr lang="en-US" dirty="0"/>
          </a:p>
        </p:txBody>
      </p:sp>
    </p:spTree>
    <p:extLst>
      <p:ext uri="{BB962C8B-B14F-4D97-AF65-F5344CB8AC3E}">
        <p14:creationId xmlns:p14="http://schemas.microsoft.com/office/powerpoint/2010/main" val="276634860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2AED51-6FD7-5B6D-6419-1D6EF5D2E740}"/>
              </a:ext>
            </a:extLst>
          </p:cNvPr>
          <p:cNvSpPr>
            <a:spLocks noGrp="1"/>
          </p:cNvSpPr>
          <p:nvPr>
            <p:ph type="title"/>
          </p:nvPr>
        </p:nvSpPr>
        <p:spPr/>
        <p:txBody>
          <a:bodyPr>
            <a:normAutofit/>
          </a:bodyPr>
          <a:lstStyle/>
          <a:p>
            <a:r>
              <a:rPr lang="en-US" sz="2000" b="1" cap="none" dirty="0"/>
              <a:t>Advantage OF ADRs/GDRs issue</a:t>
            </a:r>
          </a:p>
        </p:txBody>
      </p:sp>
      <p:sp>
        <p:nvSpPr>
          <p:cNvPr id="3" name="Content Placeholder 2">
            <a:extLst>
              <a:ext uri="{FF2B5EF4-FFF2-40B4-BE49-F238E27FC236}">
                <a16:creationId xmlns:a16="http://schemas.microsoft.com/office/drawing/2014/main" id="{583AF977-B432-53FE-98A4-0B44C90082F5}"/>
              </a:ext>
            </a:extLst>
          </p:cNvPr>
          <p:cNvSpPr>
            <a:spLocks noGrp="1"/>
          </p:cNvSpPr>
          <p:nvPr>
            <p:ph idx="1"/>
          </p:nvPr>
        </p:nvSpPr>
        <p:spPr/>
        <p:txBody>
          <a:bodyPr/>
          <a:lstStyle/>
          <a:p>
            <a:pPr marL="457200" indent="-457200">
              <a:buFont typeface="+mj-lt"/>
              <a:buAutoNum type="arabicPeriod"/>
            </a:pPr>
            <a:r>
              <a:rPr lang="en-US" dirty="0"/>
              <a:t>ADRs/ GDRs are an easy and cost-effective way to buy shares of  a  foreign company. </a:t>
            </a:r>
          </a:p>
          <a:p>
            <a:pPr marL="457200" indent="-457200">
              <a:buFont typeface="+mj-lt"/>
              <a:buAutoNum type="arabicPeriod"/>
            </a:pPr>
            <a:r>
              <a:rPr lang="en-US" dirty="0"/>
              <a:t> It gives attractive pricing to the issuer.</a:t>
            </a:r>
          </a:p>
          <a:p>
            <a:pPr marL="457200" indent="-457200">
              <a:buFont typeface="+mj-lt"/>
              <a:buAutoNum type="arabicPeriod"/>
            </a:pPr>
            <a:r>
              <a:rPr lang="en-US" dirty="0"/>
              <a:t>It provides diversification opportunity to the investors</a:t>
            </a:r>
          </a:p>
          <a:p>
            <a:pPr marL="457200" indent="-457200">
              <a:buFont typeface="+mj-lt"/>
              <a:buAutoNum type="arabicPeriod"/>
            </a:pPr>
            <a:r>
              <a:rPr lang="en-US" dirty="0"/>
              <a:t>ADRs/GDRs can be listed on any of the overseas stock exchanges.</a:t>
            </a:r>
          </a:p>
          <a:p>
            <a:pPr marL="457200" indent="-457200">
              <a:buFont typeface="+mj-lt"/>
              <a:buAutoNum type="arabicPeriod"/>
            </a:pPr>
            <a:r>
              <a:rPr lang="en-US" dirty="0"/>
              <a:t>Capital can be easily raised from foreign markets.</a:t>
            </a:r>
          </a:p>
          <a:p>
            <a:pPr marL="457200" indent="-457200">
              <a:buFont typeface="+mj-lt"/>
              <a:buAutoNum type="arabicPeriod"/>
            </a:pPr>
            <a:r>
              <a:rPr lang="en-US" dirty="0"/>
              <a:t>It helps enhancing the image of company globally.</a:t>
            </a:r>
          </a:p>
          <a:p>
            <a:endParaRPr lang="en-US" dirty="0"/>
          </a:p>
        </p:txBody>
      </p:sp>
    </p:spTree>
    <p:extLst>
      <p:ext uri="{BB962C8B-B14F-4D97-AF65-F5344CB8AC3E}">
        <p14:creationId xmlns:p14="http://schemas.microsoft.com/office/powerpoint/2010/main" val="28258914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F1208D-35CB-4DB4-F492-8B7F3B03DA27}"/>
              </a:ext>
            </a:extLst>
          </p:cNvPr>
          <p:cNvSpPr>
            <a:spLocks noGrp="1"/>
          </p:cNvSpPr>
          <p:nvPr>
            <p:ph type="title"/>
          </p:nvPr>
        </p:nvSpPr>
        <p:spPr>
          <a:xfrm>
            <a:off x="1451579" y="804519"/>
            <a:ext cx="9603275" cy="1049235"/>
          </a:xfrm>
        </p:spPr>
        <p:txBody>
          <a:bodyPr>
            <a:normAutofit/>
          </a:bodyPr>
          <a:lstStyle/>
          <a:p>
            <a:r>
              <a:rPr lang="en-US" sz="2000" b="1" cap="none" dirty="0"/>
              <a:t>Distinguish between ADR and GDR</a:t>
            </a:r>
          </a:p>
        </p:txBody>
      </p:sp>
      <p:graphicFrame>
        <p:nvGraphicFramePr>
          <p:cNvPr id="6" name="Content Placeholder 3">
            <a:extLst>
              <a:ext uri="{FF2B5EF4-FFF2-40B4-BE49-F238E27FC236}">
                <a16:creationId xmlns:a16="http://schemas.microsoft.com/office/drawing/2014/main" id="{5DB0243C-A7BD-D980-9D0C-CC8FBA253778}"/>
              </a:ext>
            </a:extLst>
          </p:cNvPr>
          <p:cNvGraphicFramePr>
            <a:graphicFrameLocks noGrp="1"/>
          </p:cNvGraphicFramePr>
          <p:nvPr>
            <p:ph idx="1"/>
            <p:extLst>
              <p:ext uri="{D42A27DB-BD31-4B8C-83A1-F6EECF244321}">
                <p14:modId xmlns:p14="http://schemas.microsoft.com/office/powerpoint/2010/main" val="3440874942"/>
              </p:ext>
            </p:extLst>
          </p:nvPr>
        </p:nvGraphicFramePr>
        <p:xfrm>
          <a:off x="1402080" y="1853754"/>
          <a:ext cx="9652774" cy="4705129"/>
        </p:xfrm>
        <a:graphic>
          <a:graphicData uri="http://schemas.openxmlformats.org/drawingml/2006/table">
            <a:tbl>
              <a:tblPr firstRow="1" firstCol="1" lastRow="1" lastCol="1" bandRow="1" bandCol="1"/>
              <a:tblGrid>
                <a:gridCol w="213891">
                  <a:extLst>
                    <a:ext uri="{9D8B030D-6E8A-4147-A177-3AD203B41FA5}">
                      <a16:colId xmlns:a16="http://schemas.microsoft.com/office/drawing/2014/main" val="3094811185"/>
                    </a:ext>
                  </a:extLst>
                </a:gridCol>
                <a:gridCol w="1228430">
                  <a:extLst>
                    <a:ext uri="{9D8B030D-6E8A-4147-A177-3AD203B41FA5}">
                      <a16:colId xmlns:a16="http://schemas.microsoft.com/office/drawing/2014/main" val="2330866363"/>
                    </a:ext>
                  </a:extLst>
                </a:gridCol>
                <a:gridCol w="4108886">
                  <a:extLst>
                    <a:ext uri="{9D8B030D-6E8A-4147-A177-3AD203B41FA5}">
                      <a16:colId xmlns:a16="http://schemas.microsoft.com/office/drawing/2014/main" val="629983395"/>
                    </a:ext>
                  </a:extLst>
                </a:gridCol>
                <a:gridCol w="4101567">
                  <a:extLst>
                    <a:ext uri="{9D8B030D-6E8A-4147-A177-3AD203B41FA5}">
                      <a16:colId xmlns:a16="http://schemas.microsoft.com/office/drawing/2014/main" val="2042848535"/>
                    </a:ext>
                  </a:extLst>
                </a:gridCol>
              </a:tblGrid>
              <a:tr h="257580">
                <a:tc>
                  <a:txBody>
                    <a:bodyPr/>
                    <a:lstStyle/>
                    <a:p>
                      <a:pPr marL="64008" marR="0" algn="l" fontAlgn="t">
                        <a:lnSpc>
                          <a:spcPts val="1200"/>
                        </a:lnSpc>
                        <a:spcBef>
                          <a:spcPts val="0"/>
                        </a:spcBef>
                        <a:spcAft>
                          <a:spcPts val="800"/>
                        </a:spcAft>
                      </a:pPr>
                      <a:r>
                        <a:rPr lang="en-US" sz="2000" b="1"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000" b="1" i="0" u="none" strike="noStrike">
                        <a:effectLst/>
                        <a:latin typeface="Arial" panose="020B0604020202020204" pitchFamily="34" charset="0"/>
                      </a:endParaRPr>
                    </a:p>
                  </a:txBody>
                  <a:tcPr marL="6997" marR="6997" marT="69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4008" marR="0" algn="l" fontAlgn="t">
                        <a:lnSpc>
                          <a:spcPts val="1200"/>
                        </a:lnSpc>
                        <a:spcBef>
                          <a:spcPts val="0"/>
                        </a:spcBef>
                        <a:spcAft>
                          <a:spcPts val="800"/>
                        </a:spcAft>
                      </a:pPr>
                      <a:endParaRPr lang="en-US" sz="2000" b="1"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64008" marR="0" algn="l" fontAlgn="t">
                        <a:lnSpc>
                          <a:spcPts val="1200"/>
                        </a:lnSpc>
                        <a:spcBef>
                          <a:spcPts val="0"/>
                        </a:spcBef>
                        <a:spcAft>
                          <a:spcPts val="800"/>
                        </a:spcAft>
                      </a:pPr>
                      <a:r>
                        <a:rPr lang="en-US" sz="2000" b="1"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H</a:t>
                      </a:r>
                      <a:r>
                        <a:rPr lang="en-US" sz="2000" b="1"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2000" b="1"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adi</a:t>
                      </a:r>
                      <a:r>
                        <a:rPr lang="en-US" sz="2000" b="1"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ng</a:t>
                      </a:r>
                      <a:endParaRPr lang="en-US" sz="2000" b="1" i="0" u="none" strike="noStrike" dirty="0">
                        <a:effectLst/>
                        <a:latin typeface="Arial" panose="020B0604020202020204" pitchFamily="34" charset="0"/>
                      </a:endParaRPr>
                    </a:p>
                  </a:txBody>
                  <a:tcPr marL="6997" marR="6997" marT="69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4008" marR="0" algn="l" fontAlgn="t">
                        <a:lnSpc>
                          <a:spcPts val="1200"/>
                        </a:lnSpc>
                        <a:spcBef>
                          <a:spcPts val="0"/>
                        </a:spcBef>
                        <a:spcAft>
                          <a:spcPts val="800"/>
                        </a:spcAft>
                      </a:pPr>
                      <a:endParaRPr lang="en-US" sz="2000" b="1"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64008" marR="0" algn="l" fontAlgn="t">
                        <a:lnSpc>
                          <a:spcPts val="1200"/>
                        </a:lnSpc>
                        <a:spcBef>
                          <a:spcPts val="0"/>
                        </a:spcBef>
                        <a:spcAft>
                          <a:spcPts val="800"/>
                        </a:spcAft>
                      </a:pPr>
                      <a:r>
                        <a:rPr lang="en-US" sz="2000" b="1"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1"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2000" b="1"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R</a:t>
                      </a:r>
                      <a:endParaRPr lang="en-US" sz="2000" b="1" i="0" u="none" strike="noStrike" dirty="0">
                        <a:effectLst/>
                        <a:latin typeface="Arial" panose="020B0604020202020204" pitchFamily="34" charset="0"/>
                      </a:endParaRPr>
                    </a:p>
                  </a:txBody>
                  <a:tcPr marL="6997" marR="6997" marT="69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4008" marR="0" algn="l" fontAlgn="t">
                        <a:lnSpc>
                          <a:spcPts val="1200"/>
                        </a:lnSpc>
                        <a:spcBef>
                          <a:spcPts val="0"/>
                        </a:spcBef>
                        <a:spcAft>
                          <a:spcPts val="800"/>
                        </a:spcAft>
                      </a:pPr>
                      <a:endParaRPr lang="en-US" sz="2000" b="1"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64008" marR="0" algn="l" fontAlgn="t">
                        <a:lnSpc>
                          <a:spcPts val="1200"/>
                        </a:lnSpc>
                        <a:spcBef>
                          <a:spcPts val="0"/>
                        </a:spcBef>
                        <a:spcAft>
                          <a:spcPts val="800"/>
                        </a:spcAft>
                      </a:pPr>
                      <a:r>
                        <a:rPr lang="en-US" sz="2000" b="1"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b="1"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G</a:t>
                      </a:r>
                      <a:r>
                        <a:rPr lang="en-US" sz="2000" b="1"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2000" b="1"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R</a:t>
                      </a:r>
                      <a:endParaRPr lang="en-US" sz="2000" b="1" i="0" u="none" strike="noStrike" dirty="0">
                        <a:effectLst/>
                        <a:latin typeface="Arial" panose="020B0604020202020204" pitchFamily="34" charset="0"/>
                      </a:endParaRPr>
                    </a:p>
                  </a:txBody>
                  <a:tcPr marL="6997" marR="6997" marT="69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17577646"/>
                  </a:ext>
                </a:extLst>
              </a:tr>
              <a:tr h="439700">
                <a:tc>
                  <a:txBody>
                    <a:bodyPr/>
                    <a:lstStyle/>
                    <a:p>
                      <a:pPr marL="64008" marR="0" algn="l" fontAlgn="t">
                        <a:lnSpc>
                          <a:spcPts val="1200"/>
                        </a:lnSpc>
                        <a:spcBef>
                          <a:spcPts val="0"/>
                        </a:spcBef>
                        <a:spcAft>
                          <a:spcPts val="800"/>
                        </a:spcAft>
                      </a:pP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1</a:t>
                      </a:r>
                      <a:endParaRPr lang="en-US" sz="2000" b="0" i="0" u="none" strike="noStrike">
                        <a:effectLst/>
                        <a:latin typeface="Arial" panose="020B0604020202020204" pitchFamily="34" charset="0"/>
                      </a:endParaRPr>
                    </a:p>
                  </a:txBody>
                  <a:tcPr marL="6997" marR="6997" marT="69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4008" marR="0" algn="l" fontAlgn="t">
                        <a:lnSpc>
                          <a:spcPts val="1200"/>
                        </a:lnSpc>
                        <a:spcBef>
                          <a:spcPts val="0"/>
                        </a:spcBef>
                        <a:spcAft>
                          <a:spcPts val="800"/>
                        </a:spcAft>
                      </a:pP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Ac</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ron</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y</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m</a:t>
                      </a:r>
                      <a:endParaRPr lang="en-US" sz="2000" b="0" i="0" u="none" strike="noStrike">
                        <a:effectLst/>
                        <a:latin typeface="Arial" panose="020B0604020202020204" pitchFamily="34" charset="0"/>
                      </a:endParaRPr>
                    </a:p>
                  </a:txBody>
                  <a:tcPr marL="6997" marR="6997" marT="69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4008" marR="0" algn="l" fontAlgn="t">
                        <a:lnSpc>
                          <a:spcPts val="1200"/>
                        </a:lnSpc>
                        <a:spcBef>
                          <a:spcPts val="0"/>
                        </a:spcBef>
                        <a:spcAft>
                          <a:spcPts val="800"/>
                        </a:spcAft>
                      </a:pP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er</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ica</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n     depo</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ory re</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pt</a:t>
                      </a:r>
                      <a:endParaRPr lang="en-US" sz="2000" b="0" i="0" u="none" strike="noStrike" dirty="0">
                        <a:effectLst/>
                        <a:latin typeface="Arial" panose="020B0604020202020204" pitchFamily="34" charset="0"/>
                      </a:endParaRPr>
                    </a:p>
                  </a:txBody>
                  <a:tcPr marL="6997" marR="6997" marT="69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4008" marR="0" algn="l" fontAlgn="t">
                        <a:lnSpc>
                          <a:spcPts val="1200"/>
                        </a:lnSpc>
                        <a:spcBef>
                          <a:spcPts val="0"/>
                        </a:spcBef>
                        <a:spcAft>
                          <a:spcPts val="800"/>
                        </a:spcAft>
                      </a:pP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G</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l</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ob</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l</a:t>
                      </a:r>
                      <a:r>
                        <a:rPr lang="en-US" sz="2000" b="0" i="0" u="none" strike="noStrike" kern="100" spc="12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epo</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ory</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re</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pt</a:t>
                      </a:r>
                      <a:endParaRPr lang="en-US" sz="2000" b="0" i="0" u="none" strike="noStrike">
                        <a:effectLst/>
                        <a:latin typeface="Arial" panose="020B0604020202020204" pitchFamily="34" charset="0"/>
                      </a:endParaRPr>
                    </a:p>
                  </a:txBody>
                  <a:tcPr marL="6997" marR="6997" marT="69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71840733"/>
                  </a:ext>
                </a:extLst>
              </a:tr>
              <a:tr h="699760">
                <a:tc>
                  <a:txBody>
                    <a:bodyPr/>
                    <a:lstStyle/>
                    <a:p>
                      <a:pPr marL="64008" marR="0" algn="l" fontAlgn="t">
                        <a:lnSpc>
                          <a:spcPts val="1200"/>
                        </a:lnSpc>
                        <a:spcBef>
                          <a:spcPts val="0"/>
                        </a:spcBef>
                        <a:spcAft>
                          <a:spcPts val="800"/>
                        </a:spcAft>
                      </a:pP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2000" b="0" i="0" u="none" strike="noStrike">
                        <a:effectLst/>
                        <a:latin typeface="Arial" panose="020B0604020202020204" pitchFamily="34" charset="0"/>
                      </a:endParaRPr>
                    </a:p>
                  </a:txBody>
                  <a:tcPr marL="6997" marR="6997" marT="69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4008" marR="0" algn="l" fontAlgn="t">
                        <a:lnSpc>
                          <a:spcPts val="1200"/>
                        </a:lnSpc>
                        <a:spcBef>
                          <a:spcPts val="0"/>
                        </a:spcBef>
                        <a:spcAft>
                          <a:spcPts val="800"/>
                        </a:spcAft>
                      </a:pP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ng</a:t>
                      </a:r>
                      <a:endParaRPr lang="en-US" sz="2000" b="0" i="0" u="none" strike="noStrike">
                        <a:effectLst/>
                        <a:latin typeface="Arial" panose="020B0604020202020204" pitchFamily="34" charset="0"/>
                      </a:endParaRPr>
                    </a:p>
                  </a:txBody>
                  <a:tcPr marL="6997" marR="6997" marT="69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4008" marR="45720" algn="just" fontAlgn="t">
                        <a:lnSpc>
                          <a:spcPts val="1200"/>
                        </a:lnSpc>
                        <a:spcBef>
                          <a:spcPts val="0"/>
                        </a:spcBef>
                        <a:spcAft>
                          <a:spcPts val="800"/>
                        </a:spcAft>
                      </a:pP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R  </a:t>
                      </a:r>
                      <a:r>
                        <a:rPr lang="en-US" sz="2000" b="0" i="0" u="none" strike="noStrike" kern="100" spc="2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s    </a:t>
                      </a:r>
                      <a:r>
                        <a:rPr lang="en-US" sz="2000" b="0" i="0" u="none" strike="noStrike" kern="100" spc="-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a    </a:t>
                      </a:r>
                      <a:r>
                        <a:rPr lang="en-US" sz="2000" b="0" i="0" u="none" strike="noStrike" kern="1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nego</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ia</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b</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l</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e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st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ru</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en</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ss</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ued by</a:t>
                      </a:r>
                      <a:r>
                        <a:rPr lang="en-US" sz="2000" b="0" i="0" u="none" strike="noStrike" kern="1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a US  b</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k</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repre</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en</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ng non</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us</a:t>
                      </a:r>
                      <a:r>
                        <a:rPr lang="en-US" sz="2000" b="0" i="0" u="none" strike="noStrike" kern="1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p</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ny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st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k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adi</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ng </a:t>
                      </a:r>
                      <a:r>
                        <a:rPr lang="en-US" sz="2000" b="0" i="0" u="none" strike="noStrike" kern="100" spc="9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2000" b="0" i="0" u="none" strike="noStrike" kern="1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he</a:t>
                      </a:r>
                      <a:r>
                        <a:rPr lang="en-US" sz="2000" b="0" i="0" u="none" strike="noStrike" kern="100" spc="2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US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st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k e</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x</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h</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nge</a:t>
                      </a:r>
                      <a:endParaRPr lang="en-US" sz="2000" b="0" i="0" u="none" strike="noStrike" dirty="0">
                        <a:effectLst/>
                        <a:latin typeface="Arial" panose="020B0604020202020204" pitchFamily="34" charset="0"/>
                      </a:endParaRPr>
                    </a:p>
                  </a:txBody>
                  <a:tcPr marL="6997" marR="6997" marT="69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4008" marR="45720" algn="just" fontAlgn="t">
                        <a:lnSpc>
                          <a:spcPts val="1200"/>
                        </a:lnSpc>
                        <a:spcBef>
                          <a:spcPts val="0"/>
                        </a:spcBef>
                        <a:spcAft>
                          <a:spcPts val="800"/>
                        </a:spcAft>
                      </a:pP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G</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R      </a:t>
                      </a:r>
                      <a:r>
                        <a:rPr lang="en-US" sz="2000" b="0" i="0" u="none" strike="noStrike" kern="1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s       </a:t>
                      </a:r>
                      <a:r>
                        <a:rPr lang="en-US" sz="2000" b="0" i="0" u="none" strike="noStrike" kern="1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a       </a:t>
                      </a:r>
                      <a:r>
                        <a:rPr lang="en-US" sz="2000" b="0" i="0" u="none" strike="noStrike" kern="1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nego</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ia</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b</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l</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e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st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ru</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ent</a:t>
                      </a:r>
                      <a:r>
                        <a:rPr lang="en-US" sz="2000" b="0" i="0" u="none" strike="noStrike" kern="1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ss</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ued by</a:t>
                      </a:r>
                      <a:r>
                        <a:rPr lang="en-US" sz="2000" b="0" i="0" u="none" strike="noStrike" kern="1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he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ern</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l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epo</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ory b</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k</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 repre</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en</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ng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ore</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gn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p</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y</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2000" b="0" i="0" u="none" strike="noStrike" kern="1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st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k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adi</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ng g</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l</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ob</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ally</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000" b="0" i="0" u="none" strike="noStrike" dirty="0">
                        <a:effectLst/>
                        <a:latin typeface="Arial" panose="020B0604020202020204" pitchFamily="34" charset="0"/>
                      </a:endParaRPr>
                    </a:p>
                  </a:txBody>
                  <a:tcPr marL="6997" marR="6997" marT="69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47088481"/>
                  </a:ext>
                </a:extLst>
              </a:tr>
              <a:tr h="534952">
                <a:tc>
                  <a:txBody>
                    <a:bodyPr/>
                    <a:lstStyle/>
                    <a:p>
                      <a:pPr marL="64008" marR="0" algn="l" fontAlgn="t">
                        <a:lnSpc>
                          <a:spcPts val="1200"/>
                        </a:lnSpc>
                        <a:spcBef>
                          <a:spcPts val="0"/>
                        </a:spcBef>
                        <a:spcAft>
                          <a:spcPts val="800"/>
                        </a:spcAft>
                      </a:pP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2000" b="0" i="0" u="none" strike="noStrike">
                        <a:effectLst/>
                        <a:latin typeface="Arial" panose="020B0604020202020204" pitchFamily="34" charset="0"/>
                      </a:endParaRPr>
                    </a:p>
                  </a:txBody>
                  <a:tcPr marL="6997" marR="6997" marT="69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4008" marR="0" algn="l" fontAlgn="t">
                        <a:lnSpc>
                          <a:spcPts val="1200"/>
                        </a:lnSpc>
                        <a:spcBef>
                          <a:spcPts val="0"/>
                        </a:spcBef>
                        <a:spcAft>
                          <a:spcPts val="800"/>
                        </a:spcAft>
                      </a:pP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l</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va</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e</a:t>
                      </a:r>
                      <a:endParaRPr lang="en-US" sz="2000" b="0" i="0" u="none" strike="noStrike">
                        <a:effectLst/>
                        <a:latin typeface="Arial" panose="020B0604020202020204" pitchFamily="34" charset="0"/>
                      </a:endParaRPr>
                    </a:p>
                  </a:txBody>
                  <a:tcPr marL="6997" marR="6997" marT="69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4008" marR="0" algn="l" fontAlgn="t">
                        <a:lnSpc>
                          <a:spcPts val="1200"/>
                        </a:lnSpc>
                        <a:spcBef>
                          <a:spcPts val="0"/>
                        </a:spcBef>
                        <a:spcAft>
                          <a:spcPts val="800"/>
                        </a:spcAft>
                      </a:pP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ore</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gn  </a:t>
                      </a:r>
                      <a:r>
                        <a:rPr lang="en-US" sz="2000" b="0" i="0" u="none" strike="noStrike" kern="100" spc="2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p</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es  </a:t>
                      </a:r>
                      <a:r>
                        <a:rPr lang="en-US" sz="2000" b="0" i="0" u="none" strike="noStrike" kern="1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ca</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n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ad</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e </a:t>
                      </a:r>
                      <a:r>
                        <a:rPr lang="en-US" sz="2000" b="0" i="0" u="none" strike="noStrike" kern="1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2000" b="0" i="0" u="none" strike="noStrike" kern="1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US</a:t>
                      </a:r>
                      <a:r>
                        <a:rPr lang="en-US" sz="2000" b="0" i="0" u="none" strike="noStrike" kern="1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st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k</a:t>
                      </a:r>
                      <a:r>
                        <a:rPr lang="en-US" sz="2000" b="0" i="0" u="none" strike="noStrike" kern="1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k</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et</a:t>
                      </a:r>
                      <a:endParaRPr lang="en-US" sz="2000" b="0" i="0" u="none" strike="noStrike" dirty="0">
                        <a:effectLst/>
                        <a:latin typeface="Arial" panose="020B0604020202020204" pitchFamily="34" charset="0"/>
                      </a:endParaRPr>
                    </a:p>
                  </a:txBody>
                  <a:tcPr marL="6997" marR="6997" marT="69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4008" marR="45720" algn="just" fontAlgn="t">
                        <a:lnSpc>
                          <a:spcPts val="1200"/>
                        </a:lnSpc>
                        <a:spcBef>
                          <a:spcPts val="0"/>
                        </a:spcBef>
                        <a:spcAft>
                          <a:spcPts val="800"/>
                        </a:spcAft>
                      </a:pP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ore</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gn </a:t>
                      </a:r>
                      <a:r>
                        <a:rPr lang="en-US" sz="2000" b="0" i="0" u="none" strike="noStrike" kern="100" spc="2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p</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es </a:t>
                      </a:r>
                      <a:r>
                        <a:rPr lang="en-US" sz="2000" b="0" i="0" u="none" strike="noStrike" kern="1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ca</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n </a:t>
                      </a:r>
                      <a:r>
                        <a:rPr lang="en-US" sz="2000" b="0" i="0" u="none" strike="noStrike" kern="100" spc="2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ad</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e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2000" b="0" i="0" u="none" strike="noStrike" kern="100" spc="1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ny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oun</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y</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2000" b="0" i="0" u="none" strike="noStrike" kern="100" spc="1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st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k</a:t>
                      </a:r>
                      <a:r>
                        <a:rPr lang="en-US" sz="2000" b="0" i="0" u="none" strike="noStrike" kern="100" spc="1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k</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et o</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her    </a:t>
                      </a:r>
                      <a:r>
                        <a:rPr lang="en-US" sz="2000" b="0" i="0" u="none" strike="noStrike" kern="100" spc="8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h</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n    </a:t>
                      </a:r>
                      <a:r>
                        <a:rPr lang="en-US" sz="2000" b="0" i="0" u="none" strike="noStrike" kern="1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he     US   </a:t>
                      </a:r>
                      <a:r>
                        <a:rPr lang="en-US" sz="2000" b="0" i="0" u="none" strike="noStrike" kern="1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st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k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k</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000" b="0" i="0" u="none" strike="noStrike" dirty="0">
                        <a:effectLst/>
                        <a:latin typeface="Arial" panose="020B0604020202020204" pitchFamily="34" charset="0"/>
                      </a:endParaRPr>
                    </a:p>
                  </a:txBody>
                  <a:tcPr marL="6997" marR="6997" marT="69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8763666"/>
                  </a:ext>
                </a:extLst>
              </a:tr>
              <a:tr h="439700">
                <a:tc>
                  <a:txBody>
                    <a:bodyPr/>
                    <a:lstStyle/>
                    <a:p>
                      <a:pPr marL="64008" marR="0" algn="l" fontAlgn="t">
                        <a:lnSpc>
                          <a:spcPts val="1200"/>
                        </a:lnSpc>
                        <a:spcBef>
                          <a:spcPts val="0"/>
                        </a:spcBef>
                        <a:spcAft>
                          <a:spcPts val="800"/>
                        </a:spcAft>
                      </a:pP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4</a:t>
                      </a:r>
                      <a:endParaRPr lang="en-US" sz="2000" b="0" i="0" u="none" strike="noStrike">
                        <a:effectLst/>
                        <a:latin typeface="Arial" panose="020B0604020202020204" pitchFamily="34" charset="0"/>
                      </a:endParaRPr>
                    </a:p>
                  </a:txBody>
                  <a:tcPr marL="6997" marR="6997" marT="69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4008" marR="0" algn="l" fontAlgn="t">
                        <a:lnSpc>
                          <a:spcPts val="1200"/>
                        </a:lnSpc>
                        <a:spcBef>
                          <a:spcPts val="0"/>
                        </a:spcBef>
                        <a:spcAft>
                          <a:spcPts val="800"/>
                        </a:spcAft>
                      </a:pP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ss</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ued</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 i</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n</a:t>
                      </a:r>
                      <a:endParaRPr lang="en-US" sz="2000" b="0" i="0" u="none" strike="noStrike" dirty="0">
                        <a:effectLst/>
                        <a:latin typeface="Arial" panose="020B0604020202020204" pitchFamily="34" charset="0"/>
                      </a:endParaRPr>
                    </a:p>
                  </a:txBody>
                  <a:tcPr marL="6997" marR="6997" marT="69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4008" marR="0" algn="l" fontAlgn="t">
                        <a:lnSpc>
                          <a:spcPts val="1200"/>
                        </a:lnSpc>
                        <a:spcBef>
                          <a:spcPts val="0"/>
                        </a:spcBef>
                        <a:spcAft>
                          <a:spcPts val="800"/>
                        </a:spcAft>
                      </a:pP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Un</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ed  </a:t>
                      </a:r>
                      <a:r>
                        <a:rPr lang="en-US" sz="2000" b="0" i="0" u="none" strike="noStrike" kern="100" spc="1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st</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es </a:t>
                      </a:r>
                      <a:r>
                        <a:rPr lang="en-US" sz="2000" b="0" i="0" u="none" strike="noStrike" kern="100" spc="2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st</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c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ca</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p</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l</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k</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et</a:t>
                      </a:r>
                      <a:endParaRPr lang="en-US" sz="2000" b="0" i="0" u="none" strike="noStrike" dirty="0">
                        <a:effectLst/>
                        <a:latin typeface="Arial" panose="020B0604020202020204" pitchFamily="34" charset="0"/>
                      </a:endParaRPr>
                    </a:p>
                  </a:txBody>
                  <a:tcPr marL="6997" marR="6997" marT="69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4008" marR="0" algn="l" fontAlgn="t">
                        <a:lnSpc>
                          <a:spcPts val="1200"/>
                        </a:lnSpc>
                        <a:spcBef>
                          <a:spcPts val="0"/>
                        </a:spcBef>
                        <a:spcAft>
                          <a:spcPts val="800"/>
                        </a:spcAft>
                      </a:pP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Europe</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ca</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p</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l</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k</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et</a:t>
                      </a:r>
                      <a:endParaRPr lang="en-US" sz="2000" b="0" i="0" u="none" strike="noStrike" dirty="0">
                        <a:effectLst/>
                        <a:latin typeface="Arial" panose="020B0604020202020204" pitchFamily="34" charset="0"/>
                      </a:endParaRPr>
                    </a:p>
                  </a:txBody>
                  <a:tcPr marL="6997" marR="6997" marT="69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24987658"/>
                  </a:ext>
                </a:extLst>
              </a:tr>
              <a:tr h="534952">
                <a:tc>
                  <a:txBody>
                    <a:bodyPr/>
                    <a:lstStyle/>
                    <a:p>
                      <a:pPr marL="64008" marR="0" algn="l" fontAlgn="t">
                        <a:lnSpc>
                          <a:spcPts val="1200"/>
                        </a:lnSpc>
                        <a:spcBef>
                          <a:spcPts val="0"/>
                        </a:spcBef>
                        <a:spcAft>
                          <a:spcPts val="800"/>
                        </a:spcAft>
                      </a:pP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5</a:t>
                      </a:r>
                      <a:endParaRPr lang="en-US" sz="2000" b="0" i="0" u="none" strike="noStrike">
                        <a:effectLst/>
                        <a:latin typeface="Arial" panose="020B0604020202020204" pitchFamily="34" charset="0"/>
                      </a:endParaRPr>
                    </a:p>
                  </a:txBody>
                  <a:tcPr marL="6997" marR="6997" marT="69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4008" marR="0" algn="l" fontAlgn="t">
                        <a:lnSpc>
                          <a:spcPts val="1200"/>
                        </a:lnSpc>
                        <a:spcBef>
                          <a:spcPts val="0"/>
                        </a:spcBef>
                        <a:spcAft>
                          <a:spcPts val="800"/>
                        </a:spcAft>
                      </a:pP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L</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st</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ed</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 i</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n</a:t>
                      </a:r>
                      <a:endParaRPr lang="en-US" sz="2000" b="0" i="0" u="none" strike="noStrike">
                        <a:effectLst/>
                        <a:latin typeface="Arial" panose="020B0604020202020204" pitchFamily="34" charset="0"/>
                      </a:endParaRPr>
                    </a:p>
                  </a:txBody>
                  <a:tcPr marL="6997" marR="6997" marT="69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4008" marR="0" algn="l" fontAlgn="t">
                        <a:lnSpc>
                          <a:spcPts val="1200"/>
                        </a:lnSpc>
                        <a:spcBef>
                          <a:spcPts val="0"/>
                        </a:spcBef>
                        <a:spcAft>
                          <a:spcPts val="800"/>
                        </a:spcAft>
                      </a:pP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er</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ica</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n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st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k e</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x</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h</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nge</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 s</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u</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h</a:t>
                      </a:r>
                      <a:r>
                        <a:rPr lang="en-US" sz="2000" b="0" i="0" u="none" strike="noStrike" kern="100" spc="1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2000" b="0" i="0" u="none" strike="noStrike" kern="1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Y</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E or</a:t>
                      </a:r>
                      <a:r>
                        <a:rPr lang="en-US" sz="2000" b="0" i="0" u="none" strike="noStrike" kern="100" spc="8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NAS</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Q</a:t>
                      </a:r>
                      <a:endParaRPr lang="en-US" sz="2000" b="0" i="0" u="none" strike="noStrike" dirty="0">
                        <a:effectLst/>
                        <a:latin typeface="Arial" panose="020B0604020202020204" pitchFamily="34" charset="0"/>
                      </a:endParaRPr>
                    </a:p>
                  </a:txBody>
                  <a:tcPr marL="6997" marR="6997" marT="69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4008" marR="0" algn="l" fontAlgn="t">
                        <a:lnSpc>
                          <a:spcPts val="1200"/>
                        </a:lnSpc>
                        <a:spcBef>
                          <a:spcPts val="0"/>
                        </a:spcBef>
                        <a:spcAft>
                          <a:spcPts val="800"/>
                        </a:spcAft>
                      </a:pP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US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st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k</a:t>
                      </a:r>
                      <a:r>
                        <a:rPr lang="en-US" sz="2000" b="0" i="0" u="none" strike="noStrike" kern="100" spc="2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x</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h</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nge</a:t>
                      </a:r>
                      <a:r>
                        <a:rPr lang="en-US" sz="2000" b="0" i="0" u="none" strike="noStrike" kern="100" spc="2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u</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h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2000" b="0" i="0" u="none" strike="noStrike" kern="100" spc="1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Lon</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on </a:t>
                      </a:r>
                      <a:r>
                        <a:rPr lang="en-US" sz="2000" b="0" i="0" u="none" strike="noStrike" kern="100" spc="1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st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k</a:t>
                      </a:r>
                      <a:r>
                        <a:rPr lang="en-US" sz="2000" b="0" i="0" u="none" strike="noStrike" kern="100" spc="1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x</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h</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nge</a:t>
                      </a:r>
                      <a:r>
                        <a:rPr lang="en-US" sz="2000" b="0" i="0" u="none" strike="noStrike" kern="100" spc="1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or Lu</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x</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bourg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st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k</a:t>
                      </a:r>
                      <a:r>
                        <a:rPr lang="en-US" sz="2000" b="0" i="0" u="none" strike="noStrike" kern="1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x</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h</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nge.</a:t>
                      </a:r>
                      <a:endParaRPr lang="en-US" sz="2000" b="0" i="0" u="none" strike="noStrike" dirty="0">
                        <a:effectLst/>
                        <a:latin typeface="Arial" panose="020B0604020202020204" pitchFamily="34" charset="0"/>
                      </a:endParaRPr>
                    </a:p>
                  </a:txBody>
                  <a:tcPr marL="6997" marR="6997" marT="69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61852366"/>
                  </a:ext>
                </a:extLst>
              </a:tr>
              <a:tr h="205337">
                <a:tc>
                  <a:txBody>
                    <a:bodyPr/>
                    <a:lstStyle/>
                    <a:p>
                      <a:pPr marL="64008" marR="0" algn="l" fontAlgn="t">
                        <a:lnSpc>
                          <a:spcPts val="1200"/>
                        </a:lnSpc>
                        <a:spcBef>
                          <a:spcPts val="0"/>
                        </a:spcBef>
                        <a:spcAft>
                          <a:spcPts val="800"/>
                        </a:spcAft>
                      </a:pP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6</a:t>
                      </a:r>
                      <a:endParaRPr lang="en-US" sz="2000" b="0" i="0" u="none" strike="noStrike">
                        <a:effectLst/>
                        <a:latin typeface="Arial" panose="020B0604020202020204" pitchFamily="34" charset="0"/>
                      </a:endParaRPr>
                    </a:p>
                  </a:txBody>
                  <a:tcPr marL="6997" marR="6997" marT="69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4008" marR="0" algn="l" fontAlgn="t">
                        <a:lnSpc>
                          <a:spcPts val="1200"/>
                        </a:lnSpc>
                        <a:spcBef>
                          <a:spcPts val="0"/>
                        </a:spcBef>
                        <a:spcAft>
                          <a:spcPts val="800"/>
                        </a:spcAft>
                      </a:pP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ego</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ia</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on</a:t>
                      </a:r>
                      <a:endParaRPr lang="en-US" sz="2000" b="0" i="0" u="none" strike="noStrike">
                        <a:effectLst/>
                        <a:latin typeface="Arial" panose="020B0604020202020204" pitchFamily="34" charset="0"/>
                      </a:endParaRPr>
                    </a:p>
                  </a:txBody>
                  <a:tcPr marL="6997" marR="6997" marT="69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4008" marR="0" algn="l" fontAlgn="t">
                        <a:lnSpc>
                          <a:spcPts val="1200"/>
                        </a:lnSpc>
                        <a:spcBef>
                          <a:spcPts val="0"/>
                        </a:spcBef>
                        <a:spcAft>
                          <a:spcPts val="800"/>
                        </a:spcAft>
                      </a:pP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In </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er</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ic</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0" i="0" u="none" strike="noStrike" kern="100" spc="27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l</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y</a:t>
                      </a:r>
                      <a:endParaRPr lang="en-US" sz="2000" b="0" i="0" u="none" strike="noStrike">
                        <a:effectLst/>
                        <a:latin typeface="Arial" panose="020B0604020202020204" pitchFamily="34" charset="0"/>
                      </a:endParaRPr>
                    </a:p>
                  </a:txBody>
                  <a:tcPr marL="6997" marR="6997" marT="69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4008" marR="0" algn="l" fontAlgn="t">
                        <a:lnSpc>
                          <a:spcPts val="1200"/>
                        </a:lnSpc>
                        <a:spcBef>
                          <a:spcPts val="0"/>
                        </a:spcBef>
                        <a:spcAft>
                          <a:spcPts val="800"/>
                        </a:spcAft>
                      </a:pP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Al</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l</a:t>
                      </a:r>
                      <a:r>
                        <a:rPr lang="en-US" sz="2000" b="0" i="0" u="none" strike="noStrike" kern="100" spc="35">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v</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er</a:t>
                      </a:r>
                      <a:r>
                        <a:rPr lang="en-US" sz="2000" b="0" i="0" u="none" strike="noStrike" kern="100" spc="15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he</a:t>
                      </a:r>
                      <a:r>
                        <a:rPr lang="en-US" sz="2000" b="0" i="0" u="none" strike="noStrike" kern="100" spc="20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wor</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l</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d</a:t>
                      </a:r>
                      <a:endParaRPr lang="en-US" sz="2000" b="0" i="0" u="none" strike="noStrike">
                        <a:effectLst/>
                        <a:latin typeface="Arial" panose="020B0604020202020204" pitchFamily="34" charset="0"/>
                      </a:endParaRPr>
                    </a:p>
                  </a:txBody>
                  <a:tcPr marL="6997" marR="6997" marT="69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47138385"/>
                  </a:ext>
                </a:extLst>
              </a:tr>
              <a:tr h="439700">
                <a:tc>
                  <a:txBody>
                    <a:bodyPr/>
                    <a:lstStyle/>
                    <a:p>
                      <a:pPr marL="64008" marR="0" algn="l" fontAlgn="t">
                        <a:lnSpc>
                          <a:spcPts val="1200"/>
                        </a:lnSpc>
                        <a:spcBef>
                          <a:spcPts val="0"/>
                        </a:spcBef>
                        <a:spcAft>
                          <a:spcPts val="800"/>
                        </a:spcAft>
                      </a:pP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7</a:t>
                      </a:r>
                      <a:endParaRPr lang="en-US" sz="2000" b="0" i="0" u="none" strike="noStrike">
                        <a:effectLst/>
                        <a:latin typeface="Arial" panose="020B0604020202020204" pitchFamily="34" charset="0"/>
                      </a:endParaRPr>
                    </a:p>
                  </a:txBody>
                  <a:tcPr marL="6997" marR="6997" marT="69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4008" marR="0" algn="l" fontAlgn="t">
                        <a:lnSpc>
                          <a:spcPts val="1200"/>
                        </a:lnSpc>
                        <a:spcBef>
                          <a:spcPts val="0"/>
                        </a:spcBef>
                        <a:spcAft>
                          <a:spcPts val="800"/>
                        </a:spcAft>
                      </a:pP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cl</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ure requ</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re</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ent</a:t>
                      </a:r>
                      <a:endParaRPr lang="en-US" sz="2000" b="0" i="0" u="none" strike="noStrike">
                        <a:effectLst/>
                        <a:latin typeface="Arial" panose="020B0604020202020204" pitchFamily="34" charset="0"/>
                      </a:endParaRPr>
                    </a:p>
                  </a:txBody>
                  <a:tcPr marL="6997" marR="6997" marT="69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4008" marR="0" algn="l" fontAlgn="t">
                        <a:lnSpc>
                          <a:spcPts val="1200"/>
                        </a:lnSpc>
                        <a:spcBef>
                          <a:spcPts val="0"/>
                        </a:spcBef>
                        <a:spcAft>
                          <a:spcPts val="800"/>
                        </a:spcAft>
                      </a:pP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ngent  </a:t>
                      </a:r>
                      <a:r>
                        <a:rPr lang="en-US" sz="2000" b="0" i="0" u="none" strike="noStrike" kern="100" spc="-1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u</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en</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on &amp;</a:t>
                      </a:r>
                      <a:r>
                        <a:rPr lang="en-US" sz="2000" b="0" i="0" u="none" strike="noStrike" kern="1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ili</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ng</a:t>
                      </a:r>
                      <a:r>
                        <a:rPr lang="en-US" sz="2000" b="0" i="0" u="none" strike="noStrike" kern="1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requ</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re</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en</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s</a:t>
                      </a:r>
                      <a:endParaRPr lang="en-US" sz="2000" b="0" i="0" u="none" strike="noStrike" dirty="0">
                        <a:effectLst/>
                        <a:latin typeface="Arial" panose="020B0604020202020204" pitchFamily="34" charset="0"/>
                      </a:endParaRPr>
                    </a:p>
                  </a:txBody>
                  <a:tcPr marL="6997" marR="6997" marT="69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4008" marR="0" algn="l" fontAlgn="t">
                        <a:lnSpc>
                          <a:spcPts val="1200"/>
                        </a:lnSpc>
                        <a:spcBef>
                          <a:spcPts val="0"/>
                        </a:spcBef>
                        <a:spcAft>
                          <a:spcPts val="800"/>
                        </a:spcAft>
                      </a:pP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Le</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s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st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ngen</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li</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ed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u</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en</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on</a:t>
                      </a:r>
                      <a:endParaRPr lang="en-US" sz="2000" b="0" i="0" u="none" strike="noStrike" dirty="0">
                        <a:effectLst/>
                        <a:latin typeface="Arial" panose="020B0604020202020204" pitchFamily="34" charset="0"/>
                      </a:endParaRPr>
                    </a:p>
                  </a:txBody>
                  <a:tcPr marL="6997" marR="6997" marT="69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2893784"/>
                  </a:ext>
                </a:extLst>
              </a:tr>
              <a:tr h="439700">
                <a:tc>
                  <a:txBody>
                    <a:bodyPr/>
                    <a:lstStyle/>
                    <a:p>
                      <a:pPr marL="64008" marR="0" algn="l" fontAlgn="t">
                        <a:lnSpc>
                          <a:spcPts val="1200"/>
                        </a:lnSpc>
                        <a:spcBef>
                          <a:spcPts val="0"/>
                        </a:spcBef>
                        <a:spcAft>
                          <a:spcPts val="800"/>
                        </a:spcAft>
                      </a:pP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8</a:t>
                      </a:r>
                      <a:endParaRPr lang="en-US" sz="2000" b="0" i="0" u="none" strike="noStrike">
                        <a:effectLst/>
                        <a:latin typeface="Arial" panose="020B0604020202020204" pitchFamily="34" charset="0"/>
                      </a:endParaRPr>
                    </a:p>
                  </a:txBody>
                  <a:tcPr marL="6997" marR="6997" marT="69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4008" marR="0" algn="l" fontAlgn="t">
                        <a:lnSpc>
                          <a:spcPts val="1200"/>
                        </a:lnSpc>
                        <a:spcBef>
                          <a:spcPts val="0"/>
                        </a:spcBef>
                        <a:spcAft>
                          <a:spcPts val="800"/>
                        </a:spcAft>
                      </a:pP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Le</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2000" b="0" i="0" u="none" strike="noStrike" kern="100" spc="18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2000" b="0" i="0" u="none" strike="noStrike" kern="100" spc="21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requ</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red</a:t>
                      </a:r>
                      <a:endParaRPr lang="en-US" sz="2000" b="0" i="0" u="none" strike="noStrike">
                        <a:effectLst/>
                        <a:latin typeface="Arial" panose="020B0604020202020204" pitchFamily="34" charset="0"/>
                      </a:endParaRPr>
                    </a:p>
                  </a:txBody>
                  <a:tcPr marL="6997" marR="6997" marT="69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4008" marR="0" algn="l" fontAlgn="t">
                        <a:lnSpc>
                          <a:spcPts val="1200"/>
                        </a:lnSpc>
                        <a:spcBef>
                          <a:spcPts val="0"/>
                        </a:spcBef>
                        <a:spcAft>
                          <a:spcPts val="800"/>
                        </a:spcAft>
                      </a:pP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5    </a:t>
                      </a:r>
                      <a:r>
                        <a:rPr lang="en-US" sz="2000" b="0" i="0" u="none" strike="noStrike" kern="100" spc="8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o    </a:t>
                      </a:r>
                      <a:r>
                        <a:rPr lang="en-US" sz="2000" b="0" i="0" u="none" strike="noStrike" kern="100" spc="1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6    </a:t>
                      </a:r>
                      <a:r>
                        <a:rPr lang="en-US" sz="2000" b="0" i="0" u="none" strike="noStrike" kern="100" spc="8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hs   </a:t>
                      </a:r>
                      <a:r>
                        <a:rPr lang="en-US" sz="2000" b="0" i="0" u="none" strike="noStrike" kern="100" spc="1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o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p</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l</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e    </a:t>
                      </a:r>
                      <a:r>
                        <a:rPr lang="en-US" sz="2000" b="0" i="0" u="none" strike="noStrike" kern="100" spc="-1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pro</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s</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s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u</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en</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on</a:t>
                      </a:r>
                      <a:endParaRPr lang="en-US" sz="2000" b="0" i="0" u="none" strike="noStrike" dirty="0">
                        <a:effectLst/>
                        <a:latin typeface="Arial" panose="020B0604020202020204" pitchFamily="34" charset="0"/>
                      </a:endParaRPr>
                    </a:p>
                  </a:txBody>
                  <a:tcPr marL="6997" marR="6997" marT="69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4008" marR="0" algn="l" fontAlgn="t">
                        <a:lnSpc>
                          <a:spcPts val="1200"/>
                        </a:lnSpc>
                        <a:spcBef>
                          <a:spcPts val="0"/>
                        </a:spcBef>
                        <a:spcAft>
                          <a:spcPts val="800"/>
                        </a:spcAft>
                      </a:pP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Ma</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x</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um    </a:t>
                      </a:r>
                      <a:r>
                        <a:rPr lang="en-US" sz="2000" b="0" i="0" u="none" strike="noStrike" kern="100" spc="2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3</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4    </a:t>
                      </a:r>
                      <a:r>
                        <a:rPr lang="en-US" sz="2000" b="0" i="0" u="none" strike="noStrike" kern="100" spc="-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hs   </a:t>
                      </a:r>
                      <a:r>
                        <a:rPr lang="en-US" sz="2000" b="0" i="0" u="none" strike="noStrike" kern="100" spc="8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o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p</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l</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e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u</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en</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on</a:t>
                      </a:r>
                      <a:endParaRPr lang="en-US" sz="2000" b="0" i="0" u="none" strike="noStrike" dirty="0">
                        <a:effectLst/>
                        <a:latin typeface="Arial" panose="020B0604020202020204" pitchFamily="34" charset="0"/>
                      </a:endParaRPr>
                    </a:p>
                  </a:txBody>
                  <a:tcPr marL="6997" marR="6997" marT="69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18437808"/>
                  </a:ext>
                </a:extLst>
              </a:tr>
              <a:tr h="205337">
                <a:tc>
                  <a:txBody>
                    <a:bodyPr/>
                    <a:lstStyle/>
                    <a:p>
                      <a:pPr marL="64008" marR="0" algn="l" fontAlgn="t">
                        <a:lnSpc>
                          <a:spcPts val="1200"/>
                        </a:lnSpc>
                        <a:spcBef>
                          <a:spcPts val="0"/>
                        </a:spcBef>
                        <a:spcAft>
                          <a:spcPts val="800"/>
                        </a:spcAft>
                      </a:pP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9</a:t>
                      </a:r>
                      <a:endParaRPr lang="en-US" sz="2000" b="0" i="0" u="none" strike="noStrike">
                        <a:effectLst/>
                        <a:latin typeface="Arial" panose="020B0604020202020204" pitchFamily="34" charset="0"/>
                      </a:endParaRPr>
                    </a:p>
                  </a:txBody>
                  <a:tcPr marL="6997" marR="6997" marT="69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4008" marR="0" algn="l" fontAlgn="t">
                        <a:lnSpc>
                          <a:spcPts val="1200"/>
                        </a:lnSpc>
                        <a:spcBef>
                          <a:spcPts val="0"/>
                        </a:spcBef>
                        <a:spcAft>
                          <a:spcPts val="800"/>
                        </a:spcAft>
                      </a:pP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Ma</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k</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et</a:t>
                      </a:r>
                      <a:endParaRPr lang="en-US" sz="2000" b="0" i="0" u="none" strike="noStrike">
                        <a:effectLst/>
                        <a:latin typeface="Arial" panose="020B0604020202020204" pitchFamily="34" charset="0"/>
                      </a:endParaRPr>
                    </a:p>
                  </a:txBody>
                  <a:tcPr marL="6997" marR="6997" marT="69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4008" marR="0" algn="l" fontAlgn="t">
                        <a:lnSpc>
                          <a:spcPts val="1200"/>
                        </a:lnSpc>
                        <a:spcBef>
                          <a:spcPts val="0"/>
                        </a:spcBef>
                        <a:spcAft>
                          <a:spcPts val="800"/>
                        </a:spcAft>
                      </a:pP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ai</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l</a:t>
                      </a:r>
                      <a:r>
                        <a:rPr lang="en-US" sz="2000" b="0" i="0" u="none" strike="noStrike" kern="100" spc="11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n</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v</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st</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ors</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 m</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2000" b="0" i="0" u="none" strike="noStrike" kern="100" spc="5">
                          <a:effectLst/>
                          <a:latin typeface="Times New Roman" panose="02020603050405020304" pitchFamily="18" charset="0"/>
                          <a:ea typeface="Times New Roman" panose="02020603050405020304" pitchFamily="18" charset="0"/>
                          <a:cs typeface="Times New Roman" panose="02020603050405020304" pitchFamily="18" charset="0"/>
                        </a:rPr>
                        <a:t>k</a:t>
                      </a:r>
                      <a:r>
                        <a:rPr lang="en-US" sz="2000" b="0" i="0" u="none" strike="noStrike" kern="100">
                          <a:effectLst/>
                          <a:latin typeface="Times New Roman" panose="02020603050405020304" pitchFamily="18" charset="0"/>
                          <a:ea typeface="Times New Roman" panose="02020603050405020304" pitchFamily="18" charset="0"/>
                          <a:cs typeface="Times New Roman" panose="02020603050405020304" pitchFamily="18" charset="0"/>
                        </a:rPr>
                        <a:t>et</a:t>
                      </a:r>
                      <a:endParaRPr lang="en-US" sz="2000" b="0" i="0" u="none" strike="noStrike">
                        <a:effectLst/>
                        <a:latin typeface="Arial" panose="020B0604020202020204" pitchFamily="34" charset="0"/>
                      </a:endParaRPr>
                    </a:p>
                  </a:txBody>
                  <a:tcPr marL="6997" marR="6997" marT="69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4008" marR="0" algn="l" fontAlgn="t">
                        <a:lnSpc>
                          <a:spcPts val="1200"/>
                        </a:lnSpc>
                        <a:spcBef>
                          <a:spcPts val="0"/>
                        </a:spcBef>
                        <a:spcAft>
                          <a:spcPts val="800"/>
                        </a:spcAft>
                      </a:pP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st</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u</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l</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m</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k</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2000" b="0" i="0" u="none" strike="noStrike" kern="100" spc="5"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US" sz="2000" b="0" i="0" u="none" strike="noStrike" kern="1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000" b="0" i="0" u="none" strike="noStrike" dirty="0">
                        <a:effectLst/>
                        <a:latin typeface="Arial" panose="020B0604020202020204" pitchFamily="34" charset="0"/>
                      </a:endParaRPr>
                    </a:p>
                  </a:txBody>
                  <a:tcPr marL="6997" marR="6997" marT="699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43641437"/>
                  </a:ext>
                </a:extLst>
              </a:tr>
            </a:tbl>
          </a:graphicData>
        </a:graphic>
      </p:graphicFrame>
    </p:spTree>
    <p:extLst>
      <p:ext uri="{BB962C8B-B14F-4D97-AF65-F5344CB8AC3E}">
        <p14:creationId xmlns:p14="http://schemas.microsoft.com/office/powerpoint/2010/main" val="39573214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1FED48-7111-0136-9989-1C7FD436D7F1}"/>
              </a:ext>
            </a:extLst>
          </p:cNvPr>
          <p:cNvSpPr>
            <a:spLocks noGrp="1"/>
          </p:cNvSpPr>
          <p:nvPr>
            <p:ph type="title"/>
          </p:nvPr>
        </p:nvSpPr>
        <p:spPr/>
        <p:txBody>
          <a:bodyPr>
            <a:normAutofit/>
          </a:bodyPr>
          <a:lstStyle/>
          <a:p>
            <a:r>
              <a:rPr lang="en-US" sz="2400" b="1" dirty="0"/>
              <a:t>7.0 CONCLUSION</a:t>
            </a:r>
            <a:endParaRPr lang="en-KE" sz="2400" b="1" dirty="0"/>
          </a:p>
        </p:txBody>
      </p:sp>
      <p:sp>
        <p:nvSpPr>
          <p:cNvPr id="3" name="Content Placeholder 2">
            <a:extLst>
              <a:ext uri="{FF2B5EF4-FFF2-40B4-BE49-F238E27FC236}">
                <a16:creationId xmlns:a16="http://schemas.microsoft.com/office/drawing/2014/main" id="{C46E673B-9159-1F5D-1201-78133B03969C}"/>
              </a:ext>
            </a:extLst>
          </p:cNvPr>
          <p:cNvSpPr>
            <a:spLocks noGrp="1"/>
          </p:cNvSpPr>
          <p:nvPr>
            <p:ph idx="1"/>
          </p:nvPr>
        </p:nvSpPr>
        <p:spPr>
          <a:xfrm>
            <a:off x="1451579" y="1853754"/>
            <a:ext cx="9603275" cy="3857933"/>
          </a:xfrm>
        </p:spPr>
        <p:txBody>
          <a:bodyPr>
            <a:normAutofit lnSpcReduction="10000"/>
          </a:bodyPr>
          <a:lstStyle/>
          <a:p>
            <a:r>
              <a:rPr lang="en-US" dirty="0"/>
              <a:t>International equity markets are an important platform for global finance. </a:t>
            </a:r>
          </a:p>
          <a:p>
            <a:r>
              <a:rPr lang="en-US" dirty="0"/>
              <a:t>They ensure the participation of a wide variety of participants and offer global economies to prosper.</a:t>
            </a:r>
          </a:p>
          <a:p>
            <a:r>
              <a:rPr lang="en-US" dirty="0"/>
              <a:t>To understand the importance of international equity markets, market valuations and turnovers are important tools. </a:t>
            </a:r>
          </a:p>
          <a:p>
            <a:r>
              <a:rPr lang="en-US" dirty="0"/>
              <a:t>These markets are composed and the elements that govern them. Cross-listing, Yankee stocks, ADRs and GRS are important elements of equity markets.</a:t>
            </a:r>
          </a:p>
          <a:p>
            <a:r>
              <a:rPr lang="en-US" dirty="0"/>
              <a:t>This topic has explored these aspects along with the returns from international equity markets and factors affecting the returns.</a:t>
            </a:r>
          </a:p>
          <a:p>
            <a:endParaRPr lang="en-KE" dirty="0"/>
          </a:p>
        </p:txBody>
      </p:sp>
    </p:spTree>
    <p:extLst>
      <p:ext uri="{BB962C8B-B14F-4D97-AF65-F5344CB8AC3E}">
        <p14:creationId xmlns:p14="http://schemas.microsoft.com/office/powerpoint/2010/main" val="19890902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AADDD6-A075-D758-6096-586E15FEA151}"/>
              </a:ext>
            </a:extLst>
          </p:cNvPr>
          <p:cNvSpPr>
            <a:spLocks noGrp="1"/>
          </p:cNvSpPr>
          <p:nvPr>
            <p:ph type="title"/>
          </p:nvPr>
        </p:nvSpPr>
        <p:spPr/>
        <p:txBody>
          <a:bodyPr>
            <a:normAutofit/>
          </a:bodyPr>
          <a:lstStyle/>
          <a:p>
            <a:r>
              <a:rPr lang="en-US" sz="2400" b="1" dirty="0"/>
              <a:t>8.0 SELF ASSESMENT EXERCISE</a:t>
            </a:r>
            <a:endParaRPr lang="en-KE" sz="2400" b="1" dirty="0"/>
          </a:p>
        </p:txBody>
      </p:sp>
      <p:sp>
        <p:nvSpPr>
          <p:cNvPr id="3" name="Content Placeholder 2">
            <a:extLst>
              <a:ext uri="{FF2B5EF4-FFF2-40B4-BE49-F238E27FC236}">
                <a16:creationId xmlns:a16="http://schemas.microsoft.com/office/drawing/2014/main" id="{4C4A272E-326C-2867-8E23-88CCD6CE4CE0}"/>
              </a:ext>
            </a:extLst>
          </p:cNvPr>
          <p:cNvSpPr>
            <a:spLocks noGrp="1"/>
          </p:cNvSpPr>
          <p:nvPr>
            <p:ph idx="1"/>
          </p:nvPr>
        </p:nvSpPr>
        <p:spPr/>
        <p:txBody>
          <a:bodyPr/>
          <a:lstStyle/>
          <a:p>
            <a:pPr marL="0" indent="0">
              <a:buNone/>
            </a:pPr>
            <a:r>
              <a:rPr lang="en-US" dirty="0"/>
              <a:t>1. Discuss 3 key elements of the international equity market.</a:t>
            </a:r>
          </a:p>
          <a:p>
            <a:pPr marL="0" indent="0">
              <a:buNone/>
            </a:pPr>
            <a:r>
              <a:rPr lang="en-US" dirty="0"/>
              <a:t>2. Distinguish between ADR and GDR as used in the international equity markets</a:t>
            </a:r>
          </a:p>
          <a:p>
            <a:pPr marL="0" indent="0">
              <a:buNone/>
            </a:pPr>
            <a:r>
              <a:rPr lang="en-US" dirty="0"/>
              <a:t>3. Investments risk can be divided into two categories: systematic and unsystematic. Discuss.</a:t>
            </a:r>
          </a:p>
          <a:p>
            <a:pPr marL="0" indent="0">
              <a:buNone/>
            </a:pPr>
            <a:r>
              <a:rPr lang="en-US" dirty="0"/>
              <a:t>4. What are factors affecting international equity return.</a:t>
            </a:r>
          </a:p>
          <a:p>
            <a:pPr marL="0" indent="0">
              <a:buNone/>
            </a:pPr>
            <a:r>
              <a:rPr lang="en-US" dirty="0"/>
              <a:t>5. List 5 advantages of the International equity market benchmarks</a:t>
            </a:r>
          </a:p>
          <a:p>
            <a:pPr marL="0" indent="0">
              <a:buNone/>
            </a:pPr>
            <a:r>
              <a:rPr lang="en-US" dirty="0"/>
              <a:t>6. Outline 4 international stock indexes.</a:t>
            </a:r>
          </a:p>
          <a:p>
            <a:endParaRPr lang="en-KE" dirty="0"/>
          </a:p>
        </p:txBody>
      </p:sp>
    </p:spTree>
    <p:extLst>
      <p:ext uri="{BB962C8B-B14F-4D97-AF65-F5344CB8AC3E}">
        <p14:creationId xmlns:p14="http://schemas.microsoft.com/office/powerpoint/2010/main" val="25584183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CCC51D-3EF7-F6E1-FEE1-F2864C5E3392}"/>
              </a:ext>
            </a:extLst>
          </p:cNvPr>
          <p:cNvSpPr>
            <a:spLocks noGrp="1"/>
          </p:cNvSpPr>
          <p:nvPr>
            <p:ph type="title"/>
          </p:nvPr>
        </p:nvSpPr>
        <p:spPr/>
        <p:txBody>
          <a:bodyPr>
            <a:normAutofit/>
          </a:bodyPr>
          <a:lstStyle/>
          <a:p>
            <a:r>
              <a:rPr lang="en-US" sz="2400" b="1" dirty="0"/>
              <a:t>9.0 REFERENCES</a:t>
            </a:r>
            <a:endParaRPr lang="en-KE" sz="2400" b="1" dirty="0"/>
          </a:p>
        </p:txBody>
      </p:sp>
      <p:sp>
        <p:nvSpPr>
          <p:cNvPr id="3" name="Content Placeholder 2">
            <a:extLst>
              <a:ext uri="{FF2B5EF4-FFF2-40B4-BE49-F238E27FC236}">
                <a16:creationId xmlns:a16="http://schemas.microsoft.com/office/drawing/2014/main" id="{AE685596-328C-4E12-BD1D-BD4E071C6AAE}"/>
              </a:ext>
            </a:extLst>
          </p:cNvPr>
          <p:cNvSpPr>
            <a:spLocks noGrp="1"/>
          </p:cNvSpPr>
          <p:nvPr>
            <p:ph idx="1"/>
          </p:nvPr>
        </p:nvSpPr>
        <p:spPr/>
        <p:txBody>
          <a:bodyPr/>
          <a:lstStyle/>
          <a:p>
            <a:r>
              <a:rPr lang="en-US" dirty="0"/>
              <a:t>1. International Business, </a:t>
            </a:r>
            <a:r>
              <a:rPr lang="en-US" dirty="0" err="1"/>
              <a:t>Alan.M.Rugnam</a:t>
            </a:r>
            <a:r>
              <a:rPr lang="en-US" dirty="0"/>
              <a:t>, Prentice Hall(2006).</a:t>
            </a:r>
          </a:p>
          <a:p>
            <a:r>
              <a:rPr lang="en-US" dirty="0"/>
              <a:t>2. International business management, Sinha, P., Excel Books (2008).</a:t>
            </a:r>
          </a:p>
          <a:p>
            <a:r>
              <a:rPr lang="en-US" dirty="0"/>
              <a:t>3. A handbook on International Finance, Arora. A, Lucent Publication (2018)</a:t>
            </a:r>
          </a:p>
          <a:p>
            <a:r>
              <a:rPr lang="en-US" dirty="0"/>
              <a:t>4. International finance, 5th edition, Levi, M. D. (2009).</a:t>
            </a:r>
          </a:p>
          <a:p>
            <a:r>
              <a:rPr lang="en-US" dirty="0"/>
              <a:t>5. International Finance: Theory and Policy, Steve, S., Saylor Foundation. (2010).</a:t>
            </a:r>
          </a:p>
          <a:p>
            <a:pPr marL="0" indent="0">
              <a:buNone/>
            </a:pPr>
            <a:endParaRPr lang="en-KE" dirty="0"/>
          </a:p>
        </p:txBody>
      </p:sp>
    </p:spTree>
    <p:extLst>
      <p:ext uri="{BB962C8B-B14F-4D97-AF65-F5344CB8AC3E}">
        <p14:creationId xmlns:p14="http://schemas.microsoft.com/office/powerpoint/2010/main" val="1698682342"/>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
  <TotalTime>686</TotalTime>
  <Words>2841</Words>
  <Application>Microsoft Office PowerPoint</Application>
  <PresentationFormat>Widescreen</PresentationFormat>
  <Paragraphs>246</Paragraphs>
  <Slides>38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Arial</vt:lpstr>
      <vt:lpstr>Calibri</vt:lpstr>
      <vt:lpstr>Gill Sans MT</vt:lpstr>
      <vt:lpstr>Times New Roman</vt:lpstr>
      <vt:lpstr>Wingdings</vt:lpstr>
      <vt:lpstr>Gallery</vt:lpstr>
      <vt:lpstr>INTERNATIONAL FINANCE</vt:lpstr>
      <vt:lpstr>CONTENTS</vt:lpstr>
      <vt:lpstr>PowerPoint Presentation</vt:lpstr>
      <vt:lpstr>PowerPoint Presentation</vt:lpstr>
      <vt:lpstr>1.0 INTRODUCTION</vt:lpstr>
      <vt:lpstr>2.0 OBJECTIVES </vt:lpstr>
      <vt:lpstr>3.0 international equity market</vt:lpstr>
      <vt:lpstr>PowerPoint Presentation</vt:lpstr>
      <vt:lpstr>PowerPoint Presentation</vt:lpstr>
      <vt:lpstr>PowerPoint Presentation</vt:lpstr>
      <vt:lpstr>3.2 International equity market benchmarks</vt:lpstr>
      <vt:lpstr>PowerPoint Presentation</vt:lpstr>
      <vt:lpstr>3.2.1 International stock indexes</vt:lpstr>
      <vt:lpstr>PowerPoint Presentation</vt:lpstr>
      <vt:lpstr>3.2.2 Domestic indexes </vt:lpstr>
      <vt:lpstr>4.0 FACTORS AFFECTING INTERNATIONAL EQUITY RETURNS</vt:lpstr>
      <vt:lpstr>b ) Risk and return of Islamic equity fund</vt:lpstr>
      <vt:lpstr>5.0 RISK AND RETURN FROM FOREIGN EQUITY INVESTMENTS</vt:lpstr>
      <vt:lpstr>5.1 Risk-return tradeoff</vt:lpstr>
      <vt:lpstr>5.2 Types of investments risk</vt:lpstr>
      <vt:lpstr>PowerPoint Presentation</vt:lpstr>
      <vt:lpstr>PowerPoint Presentation</vt:lpstr>
      <vt:lpstr>6.0 DEPOSITORY RECEIPTS</vt:lpstr>
      <vt:lpstr>6.2 Types of depository receipts</vt:lpstr>
      <vt:lpstr>PowerPoint Presentation</vt:lpstr>
      <vt:lpstr>Different types of ADR programs</vt:lpstr>
      <vt:lpstr>PowerPoint Presentation</vt:lpstr>
      <vt:lpstr>Sponsored vs unsponsored adr</vt:lpstr>
      <vt:lpstr>Levels of ADR</vt:lpstr>
      <vt:lpstr>1)   GDR- global depository receipts</vt:lpstr>
      <vt:lpstr>2)   IDR-Indian depository receipts</vt:lpstr>
      <vt:lpstr>Parties involved in ADR/GDR issue</vt:lpstr>
      <vt:lpstr>PowerPoint Presentation</vt:lpstr>
      <vt:lpstr>Advantage OF ADRs/GDRs issue</vt:lpstr>
      <vt:lpstr>Distinguish between ADR and GDR</vt:lpstr>
      <vt:lpstr>7.0 CONCLUSION</vt:lpstr>
      <vt:lpstr>8.0 SELF ASSESMENT EXERCISE</vt:lpstr>
      <vt:lpstr>9.0 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FINANCE</dc:title>
  <dc:creator>Evelyn Tipape (Treasury)</dc:creator>
  <cp:lastModifiedBy>Evelyn Tipape (Treasury)</cp:lastModifiedBy>
  <cp:revision>6</cp:revision>
  <dcterms:created xsi:type="dcterms:W3CDTF">2023-05-11T04:56:25Z</dcterms:created>
  <dcterms:modified xsi:type="dcterms:W3CDTF">2023-05-16T08:13:37Z</dcterms:modified>
</cp:coreProperties>
</file>