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9" r:id="rId7"/>
    <p:sldId id="260" r:id="rId8"/>
    <p:sldId id="261" r:id="rId9"/>
    <p:sldId id="262" r:id="rId10"/>
    <p:sldId id="268" r:id="rId11"/>
    <p:sldId id="273" r:id="rId12"/>
    <p:sldId id="274" r:id="rId13"/>
    <p:sldId id="275" r:id="rId14"/>
    <p:sldId id="276" r:id="rId15"/>
    <p:sldId id="277" r:id="rId16"/>
    <p:sldId id="263" r:id="rId17"/>
    <p:sldId id="269" r:id="rId18"/>
    <p:sldId id="270" r:id="rId19"/>
    <p:sldId id="271" r:id="rId20"/>
    <p:sldId id="272" r:id="rId21"/>
    <p:sldId id="278" r:id="rId22"/>
    <p:sldId id="279" r:id="rId23"/>
    <p:sldId id="280" r:id="rId24"/>
    <p:sldId id="281" r:id="rId25"/>
    <p:sldId id="282" r:id="rId26"/>
    <p:sldId id="283" r:id="rId27"/>
    <p:sldId id="284" r:id="rId28"/>
    <p:sldId id="285" r:id="rId29"/>
    <p:sldId id="286" r:id="rId30"/>
    <p:sldId id="288" r:id="rId31"/>
    <p:sldId id="287"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265" r:id="rId53"/>
    <p:sldId id="266" r:id="rId54"/>
    <p:sldId id="267"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660"/>
  </p:normalViewPr>
  <p:slideViewPr>
    <p:cSldViewPr snapToGrid="0">
      <p:cViewPr varScale="1">
        <p:scale>
          <a:sx n="72" d="100"/>
          <a:sy n="72" d="100"/>
        </p:scale>
        <p:origin x="67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3B78FD8-53CB-40C1-A9AF-B63F98988DA3}" type="datetimeFigureOut">
              <a:rPr lang="en-US" smtClean="0"/>
              <a:t>5/16/2023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EF40EB5C-C54B-4DDC-986E-9D1C8CEC20C1}"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75663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B78FD8-53CB-40C1-A9AF-B63F98988DA3}"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40EB5C-C54B-4DDC-986E-9D1C8CEC20C1}"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1765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B78FD8-53CB-40C1-A9AF-B63F98988DA3}"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40EB5C-C54B-4DDC-986E-9D1C8CEC20C1}"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42686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B78FD8-53CB-40C1-A9AF-B63F98988DA3}" type="datetimeFigureOut">
              <a:rPr lang="en-US" smtClean="0"/>
              <a:t>5/16/2023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40EB5C-C54B-4DDC-986E-9D1C8CEC20C1}"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50231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B78FD8-53CB-40C1-A9AF-B63F98988DA3}" type="datetimeFigureOut">
              <a:rPr lang="en-US" smtClean="0"/>
              <a:t>5/16/2023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40EB5C-C54B-4DDC-986E-9D1C8CEC20C1}"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39009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B78FD8-53CB-40C1-A9AF-B63F98988DA3}" type="datetimeFigureOut">
              <a:rPr lang="en-US" smtClean="0"/>
              <a:t>5/16/2023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40EB5C-C54B-4DDC-986E-9D1C8CEC20C1}"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1683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B78FD8-53CB-40C1-A9AF-B63F98988DA3}" type="datetimeFigureOut">
              <a:rPr lang="en-US" smtClean="0"/>
              <a:t>5/16/2023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40EB5C-C54B-4DDC-986E-9D1C8CEC20C1}" type="slidenum">
              <a:rPr lang="en-US" smtClean="0"/>
              <a:t>‹#›</a:t>
            </a:fld>
            <a:endParaRPr lang="en-US"/>
          </a:p>
        </p:txBody>
      </p:sp>
    </p:spTree>
    <p:extLst>
      <p:ext uri="{BB962C8B-B14F-4D97-AF65-F5344CB8AC3E}">
        <p14:creationId xmlns:p14="http://schemas.microsoft.com/office/powerpoint/2010/main" val="1573475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3B78FD8-53CB-40C1-A9AF-B63F98988DA3}" type="datetimeFigureOut">
              <a:rPr lang="en-US" smtClean="0"/>
              <a:t>5/16/2023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40EB5C-C54B-4DDC-986E-9D1C8CEC20C1}"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5628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A3B78FD8-53CB-40C1-A9AF-B63F98988DA3}" type="datetimeFigureOut">
              <a:rPr lang="en-US" smtClean="0"/>
              <a:t>5/16/2023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EF40EB5C-C54B-4DDC-986E-9D1C8CEC20C1}"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6022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B78FD8-53CB-40C1-A9AF-B63F98988DA3}"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40EB5C-C54B-4DDC-986E-9D1C8CEC20C1}"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4235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B78FD8-53CB-40C1-A9AF-B63F98988DA3}"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40EB5C-C54B-4DDC-986E-9D1C8CEC20C1}"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8453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B78FD8-53CB-40C1-A9AF-B63F98988DA3}" type="datetimeFigureOut">
              <a:rPr lang="en-US" smtClean="0"/>
              <a:t>5/16/2023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EF40EB5C-C54B-4DDC-986E-9D1C8CEC20C1}"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457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0E09F-EBB1-DD95-0832-52A7EA5509B9}"/>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D5F32C22-9604-67E9-5CEC-83130E4CDCD4}"/>
              </a:ext>
            </a:extLst>
          </p:cNvPr>
          <p:cNvSpPr>
            <a:spLocks noGrp="1"/>
          </p:cNvSpPr>
          <p:nvPr>
            <p:ph type="subTitle" idx="1"/>
          </p:nvPr>
        </p:nvSpPr>
        <p:spPr>
          <a:xfrm>
            <a:off x="2417780" y="3514272"/>
            <a:ext cx="8637072" cy="1256511"/>
          </a:xfrm>
        </p:spPr>
        <p:txBody>
          <a:bodyPr>
            <a:noAutofit/>
          </a:bodyPr>
          <a:lstStyle/>
          <a:p>
            <a:r>
              <a:rPr lang="en-US" sz="3200" b="1" dirty="0"/>
              <a:t> WeEK10-FINANCING INTERNATIONAL TRADE</a:t>
            </a:r>
          </a:p>
        </p:txBody>
      </p:sp>
    </p:spTree>
    <p:extLst>
      <p:ext uri="{BB962C8B-B14F-4D97-AF65-F5344CB8AC3E}">
        <p14:creationId xmlns:p14="http://schemas.microsoft.com/office/powerpoint/2010/main" val="618362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AED95-95CD-3C45-0193-DE45DA6EF604}"/>
              </a:ext>
            </a:extLst>
          </p:cNvPr>
          <p:cNvSpPr>
            <a:spLocks noGrp="1"/>
          </p:cNvSpPr>
          <p:nvPr>
            <p:ph type="title"/>
          </p:nvPr>
        </p:nvSpPr>
        <p:spPr/>
        <p:txBody>
          <a:bodyPr>
            <a:normAutofit/>
          </a:bodyPr>
          <a:lstStyle/>
          <a:p>
            <a:r>
              <a:rPr lang="en-US" sz="2400" b="1" dirty="0"/>
              <a:t>CONTENTS</a:t>
            </a:r>
          </a:p>
        </p:txBody>
      </p:sp>
      <p:sp>
        <p:nvSpPr>
          <p:cNvPr id="3" name="Content Placeholder 2">
            <a:extLst>
              <a:ext uri="{FF2B5EF4-FFF2-40B4-BE49-F238E27FC236}">
                <a16:creationId xmlns:a16="http://schemas.microsoft.com/office/drawing/2014/main" id="{4C7B81BF-363B-556E-F3EA-E65FC4381742}"/>
              </a:ext>
            </a:extLst>
          </p:cNvPr>
          <p:cNvSpPr>
            <a:spLocks noGrp="1"/>
          </p:cNvSpPr>
          <p:nvPr>
            <p:ph idx="1"/>
          </p:nvPr>
        </p:nvSpPr>
        <p:spPr/>
        <p:txBody>
          <a:bodyPr/>
          <a:lstStyle/>
          <a:p>
            <a:pPr marL="0" indent="0">
              <a:buNone/>
            </a:pPr>
            <a:r>
              <a:rPr lang="en-US" dirty="0"/>
              <a:t>1.0 INTRODUCTION</a:t>
            </a:r>
          </a:p>
          <a:p>
            <a:pPr marL="0" indent="0">
              <a:buNone/>
            </a:pPr>
            <a:r>
              <a:rPr lang="en-US" dirty="0"/>
              <a:t>2.0 OBJECTIVES</a:t>
            </a:r>
          </a:p>
          <a:p>
            <a:pPr marL="0" indent="0">
              <a:buNone/>
            </a:pPr>
            <a:r>
              <a:rPr lang="en-US" dirty="0"/>
              <a:t>3.0 INTERNATIONAL TRADE OVERVIEW-IMPORTS AND EXPORTS</a:t>
            </a:r>
          </a:p>
          <a:p>
            <a:pPr marL="0" indent="0">
              <a:buNone/>
            </a:pPr>
            <a:r>
              <a:rPr lang="en-US" dirty="0"/>
              <a:t>4.0 PAYMENT METHODS IN INTERNATIONAL TRADE FINANCE</a:t>
            </a:r>
          </a:p>
          <a:p>
            <a:pPr marL="0" indent="0">
              <a:buNone/>
            </a:pPr>
            <a:r>
              <a:rPr lang="en-US" dirty="0"/>
              <a:t>5.0 EXPORT AND IMPORT FINANCING MECHANISM</a:t>
            </a:r>
          </a:p>
          <a:p>
            <a:pPr marL="457200" lvl="1" indent="0">
              <a:buNone/>
            </a:pPr>
            <a:r>
              <a:rPr lang="en-US" sz="2000" dirty="0"/>
              <a:t>5.1 Financing Exports</a:t>
            </a:r>
          </a:p>
          <a:p>
            <a:pPr marL="457200" lvl="1" indent="0">
              <a:buNone/>
            </a:pPr>
            <a:r>
              <a:rPr lang="en-US" sz="2000" dirty="0"/>
              <a:t>5.2 Import Financing</a:t>
            </a:r>
          </a:p>
          <a:p>
            <a:pPr marL="0" indent="0">
              <a:buNone/>
            </a:pPr>
            <a:endParaRPr lang="en-US" dirty="0"/>
          </a:p>
        </p:txBody>
      </p:sp>
    </p:spTree>
    <p:extLst>
      <p:ext uri="{BB962C8B-B14F-4D97-AF65-F5344CB8AC3E}">
        <p14:creationId xmlns:p14="http://schemas.microsoft.com/office/powerpoint/2010/main" val="3598901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67394-C133-C964-DAC4-C69BBBE1125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521664F-FEA7-69AC-75F0-42E8CBC250C7}"/>
              </a:ext>
            </a:extLst>
          </p:cNvPr>
          <p:cNvSpPr>
            <a:spLocks noGrp="1"/>
          </p:cNvSpPr>
          <p:nvPr>
            <p:ph idx="1"/>
          </p:nvPr>
        </p:nvSpPr>
        <p:spPr/>
        <p:txBody>
          <a:bodyPr>
            <a:normAutofit fontScale="92500" lnSpcReduction="20000"/>
          </a:bodyPr>
          <a:lstStyle/>
          <a:p>
            <a:pPr marL="457200" lvl="1" indent="0">
              <a:buNone/>
            </a:pPr>
            <a:r>
              <a:rPr lang="en-US" sz="2000" dirty="0"/>
              <a:t>5.3 Warranties/guarantee</a:t>
            </a:r>
          </a:p>
          <a:p>
            <a:pPr marL="457200" lvl="1" indent="0">
              <a:buNone/>
            </a:pPr>
            <a:r>
              <a:rPr lang="en-US" sz="2000" dirty="0"/>
              <a:t>5.3.1 Types of guarantees</a:t>
            </a:r>
          </a:p>
          <a:p>
            <a:pPr marL="0" indent="0">
              <a:buNone/>
            </a:pPr>
            <a:r>
              <a:rPr lang="en-US" dirty="0"/>
              <a:t>6.0 BUYER’S CREDIT</a:t>
            </a:r>
          </a:p>
          <a:p>
            <a:pPr marL="457200" lvl="1" indent="0">
              <a:buNone/>
            </a:pPr>
            <a:r>
              <a:rPr lang="en-US" sz="2000" dirty="0"/>
              <a:t>6.1 accounting treatment for buyer’s credit</a:t>
            </a:r>
          </a:p>
          <a:p>
            <a:pPr marL="457200" lvl="1" indent="0">
              <a:buNone/>
            </a:pPr>
            <a:r>
              <a:rPr lang="en-US" sz="2000" dirty="0"/>
              <a:t>6.2 The benefits of buyer’s credit</a:t>
            </a:r>
          </a:p>
          <a:p>
            <a:pPr marL="0" indent="0">
              <a:buNone/>
            </a:pPr>
            <a:r>
              <a:rPr lang="en-US" dirty="0"/>
              <a:t>7.0 SUPPLIER,S CREDIT</a:t>
            </a:r>
          </a:p>
          <a:p>
            <a:pPr marL="457200" lvl="1" indent="0">
              <a:buNone/>
            </a:pPr>
            <a:r>
              <a:rPr lang="en-US" sz="2000" dirty="0"/>
              <a:t>7.1 Benefits of supplier’s credit</a:t>
            </a:r>
          </a:p>
          <a:p>
            <a:pPr marL="457200" lvl="1" indent="0">
              <a:buNone/>
            </a:pPr>
            <a:r>
              <a:rPr lang="en-US" sz="2000" dirty="0"/>
              <a:t>-The difference between buyer’s credit and supplier’s</a:t>
            </a:r>
            <a:br>
              <a:rPr lang="en-US" sz="2000" dirty="0"/>
            </a:br>
            <a:r>
              <a:rPr lang="en-US" sz="2000" dirty="0"/>
              <a:t>credit</a:t>
            </a:r>
          </a:p>
        </p:txBody>
      </p:sp>
    </p:spTree>
    <p:extLst>
      <p:ext uri="{BB962C8B-B14F-4D97-AF65-F5344CB8AC3E}">
        <p14:creationId xmlns:p14="http://schemas.microsoft.com/office/powerpoint/2010/main" val="3769768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EFB7-E3E2-51CB-C599-4368F816F1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D7ECEF9-156A-D158-AD61-C333CB2D7481}"/>
              </a:ext>
            </a:extLst>
          </p:cNvPr>
          <p:cNvSpPr>
            <a:spLocks noGrp="1"/>
          </p:cNvSpPr>
          <p:nvPr>
            <p:ph idx="1"/>
          </p:nvPr>
        </p:nvSpPr>
        <p:spPr/>
        <p:txBody>
          <a:bodyPr/>
          <a:lstStyle/>
          <a:p>
            <a:pPr marL="0" indent="0">
              <a:buNone/>
            </a:pPr>
            <a:r>
              <a:rPr lang="en-US" dirty="0"/>
              <a:t>8.0 SELF ASSEMENT EXERCISE</a:t>
            </a:r>
          </a:p>
          <a:p>
            <a:pPr marL="0" indent="0">
              <a:buNone/>
            </a:pPr>
            <a:r>
              <a:rPr lang="en-US" dirty="0"/>
              <a:t>9.0 REFERENCES</a:t>
            </a:r>
          </a:p>
        </p:txBody>
      </p:sp>
    </p:spTree>
    <p:extLst>
      <p:ext uri="{BB962C8B-B14F-4D97-AF65-F5344CB8AC3E}">
        <p14:creationId xmlns:p14="http://schemas.microsoft.com/office/powerpoint/2010/main" val="1862643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C66A9-F4FE-99AF-99AB-075500514399}"/>
              </a:ext>
            </a:extLst>
          </p:cNvPr>
          <p:cNvSpPr>
            <a:spLocks noGrp="1"/>
          </p:cNvSpPr>
          <p:nvPr>
            <p:ph type="title"/>
          </p:nvPr>
        </p:nvSpPr>
        <p:spPr/>
        <p:txBody>
          <a:bodyPr>
            <a:normAutofit/>
          </a:bodyPr>
          <a:lstStyle/>
          <a:p>
            <a:r>
              <a:rPr lang="en-US" sz="2400" b="1" dirty="0"/>
              <a:t>1.0 INTRODUCTION</a:t>
            </a:r>
          </a:p>
        </p:txBody>
      </p:sp>
      <p:sp>
        <p:nvSpPr>
          <p:cNvPr id="3" name="Content Placeholder 2">
            <a:extLst>
              <a:ext uri="{FF2B5EF4-FFF2-40B4-BE49-F238E27FC236}">
                <a16:creationId xmlns:a16="http://schemas.microsoft.com/office/drawing/2014/main" id="{A345EE28-617D-AC8C-6AE1-086561C0925C}"/>
              </a:ext>
            </a:extLst>
          </p:cNvPr>
          <p:cNvSpPr>
            <a:spLocks noGrp="1"/>
          </p:cNvSpPr>
          <p:nvPr>
            <p:ph idx="1"/>
          </p:nvPr>
        </p:nvSpPr>
        <p:spPr/>
        <p:txBody>
          <a:bodyPr>
            <a:normAutofit/>
          </a:bodyPr>
          <a:lstStyle/>
          <a:p>
            <a:r>
              <a:rPr lang="en-US" dirty="0"/>
              <a:t>Merchandise trade, i.e., exports and imports of goods is the oldest and least risky form of international business.</a:t>
            </a:r>
          </a:p>
          <a:p>
            <a:r>
              <a:rPr lang="en-US" dirty="0"/>
              <a:t>Of concern to the exporter is the risk of non-payment by the importer of goods.</a:t>
            </a:r>
          </a:p>
          <a:p>
            <a:r>
              <a:rPr lang="en-US" dirty="0"/>
              <a:t>Of concern to the importer is the risk that the exporter may not ship the products that have been paid for.</a:t>
            </a:r>
          </a:p>
          <a:p>
            <a:r>
              <a:rPr lang="en-US" dirty="0"/>
              <a:t> In trade finance banks act as intermediaries to ensure that the exporter gets paid while the importer receives the merchandise.</a:t>
            </a:r>
          </a:p>
        </p:txBody>
      </p:sp>
    </p:spTree>
    <p:extLst>
      <p:ext uri="{BB962C8B-B14F-4D97-AF65-F5344CB8AC3E}">
        <p14:creationId xmlns:p14="http://schemas.microsoft.com/office/powerpoint/2010/main" val="879747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55B07-C47D-7A62-1ED1-BC3DA7FB7A2C}"/>
              </a:ext>
            </a:extLst>
          </p:cNvPr>
          <p:cNvSpPr>
            <a:spLocks noGrp="1"/>
          </p:cNvSpPr>
          <p:nvPr>
            <p:ph type="title"/>
          </p:nvPr>
        </p:nvSpPr>
        <p:spPr/>
        <p:txBody>
          <a:bodyPr>
            <a:normAutofit/>
          </a:bodyPr>
          <a:lstStyle/>
          <a:p>
            <a:r>
              <a:rPr lang="en-US" sz="2400" b="1" dirty="0"/>
              <a:t>2.0 OBJECTIVES</a:t>
            </a:r>
          </a:p>
        </p:txBody>
      </p:sp>
      <p:sp>
        <p:nvSpPr>
          <p:cNvPr id="3" name="Content Placeholder 2">
            <a:extLst>
              <a:ext uri="{FF2B5EF4-FFF2-40B4-BE49-F238E27FC236}">
                <a16:creationId xmlns:a16="http://schemas.microsoft.com/office/drawing/2014/main" id="{ED5B4CCF-D613-161D-89E1-358F08134242}"/>
              </a:ext>
            </a:extLst>
          </p:cNvPr>
          <p:cNvSpPr>
            <a:spLocks noGrp="1"/>
          </p:cNvSpPr>
          <p:nvPr>
            <p:ph idx="1"/>
          </p:nvPr>
        </p:nvSpPr>
        <p:spPr/>
        <p:txBody>
          <a:bodyPr>
            <a:normAutofit/>
          </a:bodyPr>
          <a:lstStyle/>
          <a:p>
            <a:pPr marL="0" indent="0">
              <a:buNone/>
            </a:pPr>
            <a:r>
              <a:rPr lang="en-US" dirty="0"/>
              <a:t>At the end of this topic, you should be able to-</a:t>
            </a:r>
          </a:p>
          <a:p>
            <a:r>
              <a:rPr lang="en-US" dirty="0"/>
              <a:t>To describe the methods of payment for international trade;</a:t>
            </a:r>
          </a:p>
          <a:p>
            <a:r>
              <a:rPr lang="en-US" dirty="0"/>
              <a:t>To explain common trade finance methods; and</a:t>
            </a:r>
          </a:p>
          <a:p>
            <a:r>
              <a:rPr lang="en-US" dirty="0"/>
              <a:t>To describe the documents involved in international trade</a:t>
            </a:r>
          </a:p>
          <a:p>
            <a:r>
              <a:rPr lang="en-US" dirty="0"/>
              <a:t>To understand;</a:t>
            </a:r>
          </a:p>
          <a:p>
            <a:pPr marL="0" indent="0">
              <a:buNone/>
            </a:pPr>
            <a:r>
              <a:rPr lang="en-US" dirty="0"/>
              <a:t>	1. Export and Import financing mechanism</a:t>
            </a:r>
          </a:p>
          <a:p>
            <a:endParaRPr lang="en-US" dirty="0"/>
          </a:p>
        </p:txBody>
      </p:sp>
    </p:spTree>
    <p:extLst>
      <p:ext uri="{BB962C8B-B14F-4D97-AF65-F5344CB8AC3E}">
        <p14:creationId xmlns:p14="http://schemas.microsoft.com/office/powerpoint/2010/main" val="2150214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2F7D9-0F52-217D-148C-220C1FC1762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B710EC8-4C9E-2D7E-A5E8-ED7A388C56EC}"/>
              </a:ext>
            </a:extLst>
          </p:cNvPr>
          <p:cNvSpPr>
            <a:spLocks noGrp="1"/>
          </p:cNvSpPr>
          <p:nvPr>
            <p:ph idx="1"/>
          </p:nvPr>
        </p:nvSpPr>
        <p:spPr/>
        <p:txBody>
          <a:bodyPr/>
          <a:lstStyle/>
          <a:p>
            <a:pPr marL="457200" lvl="1" indent="0">
              <a:buNone/>
            </a:pPr>
            <a:r>
              <a:rPr lang="en-US" sz="2000" dirty="0"/>
              <a:t>2. Buyer’s credit</a:t>
            </a:r>
          </a:p>
          <a:p>
            <a:pPr marL="457200" lvl="1" indent="0">
              <a:buNone/>
            </a:pPr>
            <a:r>
              <a:rPr lang="en-US" sz="2000" dirty="0"/>
              <a:t>3. Supplier’s credit</a:t>
            </a:r>
          </a:p>
          <a:p>
            <a:pPr marL="457200" lvl="1" indent="0">
              <a:buNone/>
            </a:pPr>
            <a:r>
              <a:rPr lang="en-US" sz="2000" dirty="0"/>
              <a:t>4. The difference between buyer and supplier credit</a:t>
            </a:r>
          </a:p>
          <a:p>
            <a:pPr marL="0" indent="0">
              <a:buNone/>
            </a:pPr>
            <a:endParaRPr lang="en-US" dirty="0"/>
          </a:p>
        </p:txBody>
      </p:sp>
    </p:spTree>
    <p:extLst>
      <p:ext uri="{BB962C8B-B14F-4D97-AF65-F5344CB8AC3E}">
        <p14:creationId xmlns:p14="http://schemas.microsoft.com/office/powerpoint/2010/main" val="1765691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E7D10-ED31-C971-0969-7FF9B6FAAE74}"/>
              </a:ext>
            </a:extLst>
          </p:cNvPr>
          <p:cNvSpPr>
            <a:spLocks noGrp="1"/>
          </p:cNvSpPr>
          <p:nvPr>
            <p:ph type="title"/>
          </p:nvPr>
        </p:nvSpPr>
        <p:spPr/>
        <p:txBody>
          <a:bodyPr>
            <a:normAutofit/>
          </a:bodyPr>
          <a:lstStyle/>
          <a:p>
            <a:r>
              <a:rPr lang="en-US" sz="2400" b="1" cap="none" dirty="0"/>
              <a:t>3.0 INTERNATIONAL TRADE OVERVIEW-IMPORTS AND EXPORTS</a:t>
            </a:r>
          </a:p>
        </p:txBody>
      </p:sp>
      <p:sp>
        <p:nvSpPr>
          <p:cNvPr id="3" name="Content Placeholder 2">
            <a:extLst>
              <a:ext uri="{FF2B5EF4-FFF2-40B4-BE49-F238E27FC236}">
                <a16:creationId xmlns:a16="http://schemas.microsoft.com/office/drawing/2014/main" id="{9A925A90-76CA-BDDB-83B2-F82D8869FAEB}"/>
              </a:ext>
            </a:extLst>
          </p:cNvPr>
          <p:cNvSpPr>
            <a:spLocks noGrp="1"/>
          </p:cNvSpPr>
          <p:nvPr>
            <p:ph idx="1"/>
          </p:nvPr>
        </p:nvSpPr>
        <p:spPr/>
        <p:txBody>
          <a:bodyPr/>
          <a:lstStyle/>
          <a:p>
            <a:pPr marL="0" indent="0">
              <a:buNone/>
            </a:pPr>
            <a:r>
              <a:rPr lang="en-US" b="1" dirty="0"/>
              <a:t>a. Import or export transaction</a:t>
            </a:r>
          </a:p>
          <a:p>
            <a:r>
              <a:rPr lang="en-US" dirty="0"/>
              <a:t>A contractual exchange involving goods/services for money between parties in two countries that may have:</a:t>
            </a:r>
          </a:p>
          <a:p>
            <a:pPr lvl="1">
              <a:buFont typeface="Wingdings" panose="05000000000000000000" pitchFamily="2" charset="2"/>
              <a:buChar char="q"/>
            </a:pPr>
            <a:r>
              <a:rPr lang="en-US" sz="2000" dirty="0"/>
              <a:t> Different legal systems, </a:t>
            </a:r>
          </a:p>
          <a:p>
            <a:pPr lvl="1">
              <a:buFont typeface="Wingdings" panose="05000000000000000000" pitchFamily="2" charset="2"/>
              <a:buChar char="q"/>
            </a:pPr>
            <a:r>
              <a:rPr lang="en-US" sz="2000" dirty="0"/>
              <a:t> Currencies, </a:t>
            </a:r>
          </a:p>
          <a:p>
            <a:pPr lvl="1">
              <a:buFont typeface="Wingdings" panose="05000000000000000000" pitchFamily="2" charset="2"/>
              <a:buChar char="q"/>
            </a:pPr>
            <a:r>
              <a:rPr lang="en-US" sz="2000" dirty="0"/>
              <a:t> Cultures</a:t>
            </a:r>
          </a:p>
          <a:p>
            <a:pPr marL="0" indent="0">
              <a:buNone/>
            </a:pPr>
            <a:endParaRPr lang="en-US" dirty="0"/>
          </a:p>
        </p:txBody>
      </p:sp>
    </p:spTree>
    <p:extLst>
      <p:ext uri="{BB962C8B-B14F-4D97-AF65-F5344CB8AC3E}">
        <p14:creationId xmlns:p14="http://schemas.microsoft.com/office/powerpoint/2010/main" val="941121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73AB5-5AF0-09A5-71D6-3C1BD2E2A98E}"/>
              </a:ext>
            </a:extLst>
          </p:cNvPr>
          <p:cNvSpPr>
            <a:spLocks noGrp="1"/>
          </p:cNvSpPr>
          <p:nvPr>
            <p:ph type="title"/>
          </p:nvPr>
        </p:nvSpPr>
        <p:spPr/>
        <p:txBody>
          <a:bodyPr>
            <a:normAutofit/>
          </a:bodyPr>
          <a:lstStyle/>
          <a:p>
            <a:r>
              <a:rPr lang="en-US" sz="2400" b="1" cap="none" dirty="0"/>
              <a:t>b. Two issues facing firm</a:t>
            </a:r>
          </a:p>
        </p:txBody>
      </p:sp>
      <p:sp>
        <p:nvSpPr>
          <p:cNvPr id="3" name="Content Placeholder 2">
            <a:extLst>
              <a:ext uri="{FF2B5EF4-FFF2-40B4-BE49-F238E27FC236}">
                <a16:creationId xmlns:a16="http://schemas.microsoft.com/office/drawing/2014/main" id="{40F1CC37-4970-3CAC-2F36-CAA650C7AB86}"/>
              </a:ext>
            </a:extLst>
          </p:cNvPr>
          <p:cNvSpPr>
            <a:spLocks noGrp="1"/>
          </p:cNvSpPr>
          <p:nvPr>
            <p:ph idx="1"/>
          </p:nvPr>
        </p:nvSpPr>
        <p:spPr>
          <a:xfrm>
            <a:off x="1451579" y="1853754"/>
            <a:ext cx="9603275" cy="3612591"/>
          </a:xfrm>
        </p:spPr>
        <p:txBody>
          <a:bodyPr>
            <a:normAutofit fontScale="85000" lnSpcReduction="20000"/>
          </a:bodyPr>
          <a:lstStyle/>
          <a:p>
            <a:pPr marL="0" indent="0">
              <a:buNone/>
            </a:pPr>
            <a:r>
              <a:rPr lang="en-US" sz="2100" b="1" dirty="0"/>
              <a:t>1. Foreign Exchange Exposure:</a:t>
            </a:r>
          </a:p>
          <a:p>
            <a:r>
              <a:rPr lang="en-US" sz="2100" u="sng" dirty="0"/>
              <a:t>Importing (Accounts Payable)</a:t>
            </a:r>
          </a:p>
          <a:p>
            <a:pPr lvl="1"/>
            <a:r>
              <a:rPr lang="en-US" sz="2100" dirty="0"/>
              <a:t>Problem if the foreign currency strengthens</a:t>
            </a:r>
          </a:p>
          <a:p>
            <a:pPr lvl="1"/>
            <a:r>
              <a:rPr lang="en-US" sz="2100" dirty="0"/>
              <a:t>Hedge with a forward purchase</a:t>
            </a:r>
          </a:p>
          <a:p>
            <a:r>
              <a:rPr lang="en-US" sz="2100" u="sng" dirty="0"/>
              <a:t>Exporting (Accounts Receivable)</a:t>
            </a:r>
          </a:p>
          <a:p>
            <a:pPr lvl="1"/>
            <a:r>
              <a:rPr lang="en-US" sz="2100" dirty="0"/>
              <a:t>Problem if the foreign currency weakens</a:t>
            </a:r>
          </a:p>
          <a:p>
            <a:pPr lvl="1"/>
            <a:r>
              <a:rPr lang="en-US" sz="2100" dirty="0"/>
              <a:t>Hedge with a forward sale</a:t>
            </a:r>
          </a:p>
          <a:p>
            <a:pPr marL="0" indent="0">
              <a:buNone/>
            </a:pPr>
            <a:r>
              <a:rPr lang="en-US" sz="2100" b="1" dirty="0"/>
              <a:t>2. Risk of Default</a:t>
            </a:r>
          </a:p>
          <a:p>
            <a:pPr lvl="1"/>
            <a:r>
              <a:rPr lang="en-US" sz="2100" dirty="0"/>
              <a:t>Not receiving goods ordered/paid for!</a:t>
            </a:r>
          </a:p>
          <a:p>
            <a:pPr lvl="1"/>
            <a:r>
              <a:rPr lang="en-US" sz="2100" dirty="0"/>
              <a:t>Not receiving payments for goods shipped/sold!</a:t>
            </a:r>
          </a:p>
          <a:p>
            <a:endParaRPr lang="en-US" dirty="0"/>
          </a:p>
        </p:txBody>
      </p:sp>
    </p:spTree>
    <p:extLst>
      <p:ext uri="{BB962C8B-B14F-4D97-AF65-F5344CB8AC3E}">
        <p14:creationId xmlns:p14="http://schemas.microsoft.com/office/powerpoint/2010/main" val="1435037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8786-B860-A1FF-CCE2-97A873DFD160}"/>
              </a:ext>
            </a:extLst>
          </p:cNvPr>
          <p:cNvSpPr>
            <a:spLocks noGrp="1"/>
          </p:cNvSpPr>
          <p:nvPr>
            <p:ph type="title"/>
          </p:nvPr>
        </p:nvSpPr>
        <p:spPr/>
        <p:txBody>
          <a:bodyPr>
            <a:normAutofit/>
          </a:bodyPr>
          <a:lstStyle/>
          <a:p>
            <a:r>
              <a:rPr lang="en-US" sz="2400" b="1" dirty="0"/>
              <a:t>c</a:t>
            </a:r>
            <a:r>
              <a:rPr lang="en-US" sz="2400" b="1" cap="none" dirty="0"/>
              <a:t>. Basic elements of an import/export transaction</a:t>
            </a:r>
            <a:endParaRPr lang="en-US" sz="2400" b="1" dirty="0"/>
          </a:p>
        </p:txBody>
      </p:sp>
      <p:sp>
        <p:nvSpPr>
          <p:cNvPr id="3" name="Content Placeholder 2">
            <a:extLst>
              <a:ext uri="{FF2B5EF4-FFF2-40B4-BE49-F238E27FC236}">
                <a16:creationId xmlns:a16="http://schemas.microsoft.com/office/drawing/2014/main" id="{40CB1ADB-66F4-8F29-CBCF-0CE6251F85FD}"/>
              </a:ext>
            </a:extLst>
          </p:cNvPr>
          <p:cNvSpPr>
            <a:spLocks noGrp="1"/>
          </p:cNvSpPr>
          <p:nvPr>
            <p:ph idx="1"/>
          </p:nvPr>
        </p:nvSpPr>
        <p:spPr>
          <a:xfrm>
            <a:off x="1451579" y="1853754"/>
            <a:ext cx="9603275" cy="3751916"/>
          </a:xfrm>
        </p:spPr>
        <p:txBody>
          <a:bodyPr>
            <a:normAutofit fontScale="40000" lnSpcReduction="20000"/>
          </a:bodyPr>
          <a:lstStyle/>
          <a:p>
            <a:r>
              <a:rPr lang="en-US" sz="4500" dirty="0"/>
              <a:t>Each individual export sales transaction covers three basic elements: </a:t>
            </a:r>
          </a:p>
          <a:p>
            <a:pPr lvl="1"/>
            <a:r>
              <a:rPr lang="en-US" sz="4500" b="1" dirty="0"/>
              <a:t>The Contract</a:t>
            </a:r>
            <a:r>
              <a:rPr lang="en-US" sz="4500" dirty="0"/>
              <a:t>: description of goods (quantity, grade, quality, technical details, payment instructions). </a:t>
            </a:r>
          </a:p>
          <a:p>
            <a:pPr lvl="1"/>
            <a:r>
              <a:rPr lang="en-US" sz="4500" b="1" dirty="0"/>
              <a:t>Prices</a:t>
            </a:r>
            <a:r>
              <a:rPr lang="en-US" sz="4500" dirty="0"/>
              <a:t> (do they include shipping charges insurance fees), and </a:t>
            </a:r>
          </a:p>
          <a:p>
            <a:pPr lvl="1"/>
            <a:r>
              <a:rPr lang="en-US" sz="4500" b="1" dirty="0"/>
              <a:t>Documents </a:t>
            </a:r>
            <a:r>
              <a:rPr lang="en-US" sz="4500" dirty="0"/>
              <a:t>regarding shipping and delivery instructions.  These include:</a:t>
            </a:r>
          </a:p>
          <a:p>
            <a:r>
              <a:rPr lang="en-US" sz="4500" b="1" dirty="0"/>
              <a:t>Bills of lading (B/L</a:t>
            </a:r>
            <a:r>
              <a:rPr lang="en-US" sz="4500" dirty="0"/>
              <a:t>) – is issued to the exporter by a common carrier transporting the merchandise</a:t>
            </a:r>
          </a:p>
          <a:p>
            <a:r>
              <a:rPr lang="en-US" sz="4500" b="1" dirty="0"/>
              <a:t>Commercial invoice </a:t>
            </a:r>
            <a:r>
              <a:rPr lang="en-US" sz="4500" dirty="0"/>
              <a:t>– is issued by the exporter and contains a precise description of the merchandise. </a:t>
            </a:r>
          </a:p>
          <a:p>
            <a:r>
              <a:rPr lang="en-US" sz="4500" dirty="0"/>
              <a:t> Unit prices, financial terms of sale, and amount due from the importer are indicated such as “FOB” (free on board), “FAS” (free alongside), “CFR” (cost &amp; freight), or “CIF” (cost, insurance, freight).</a:t>
            </a:r>
          </a:p>
          <a:p>
            <a:endParaRPr lang="en-US" dirty="0"/>
          </a:p>
        </p:txBody>
      </p:sp>
    </p:spTree>
    <p:extLst>
      <p:ext uri="{BB962C8B-B14F-4D97-AF65-F5344CB8AC3E}">
        <p14:creationId xmlns:p14="http://schemas.microsoft.com/office/powerpoint/2010/main" val="3058252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B1EB3-AEF8-B858-2032-71EE09B8240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A2B03BA-7886-36A1-C27A-49A0A86D7A3F}"/>
              </a:ext>
            </a:extLst>
          </p:cNvPr>
          <p:cNvSpPr>
            <a:spLocks noGrp="1"/>
          </p:cNvSpPr>
          <p:nvPr>
            <p:ph idx="1"/>
          </p:nvPr>
        </p:nvSpPr>
        <p:spPr/>
        <p:txBody>
          <a:bodyPr/>
          <a:lstStyle/>
          <a:p>
            <a:r>
              <a:rPr lang="en-US" b="1" dirty="0"/>
              <a:t>Insurance documents </a:t>
            </a:r>
            <a:r>
              <a:rPr lang="en-US" dirty="0"/>
              <a:t>– must be as specified in the contract of sale and must be issued by insurance companies or their agents. </a:t>
            </a:r>
          </a:p>
          <a:p>
            <a:r>
              <a:rPr lang="en-US" b="1" dirty="0"/>
              <a:t>Consular invoices </a:t>
            </a:r>
            <a:r>
              <a:rPr lang="en-US" dirty="0"/>
              <a:t>– issued in the exporting country by the consulate of the importing country to provide customs information and statistics for that country and to help prevent false declarations of value.</a:t>
            </a:r>
          </a:p>
          <a:p>
            <a:r>
              <a:rPr lang="en-US" b="1" dirty="0"/>
              <a:t>Packing lists </a:t>
            </a:r>
            <a:r>
              <a:rPr lang="en-US" dirty="0"/>
              <a:t>– may be required so that the contents of containers can be identified, either for customs purposes or for importer identification of the contents of separate containers.</a:t>
            </a:r>
          </a:p>
          <a:p>
            <a:endParaRPr lang="en-US" dirty="0"/>
          </a:p>
        </p:txBody>
      </p:sp>
    </p:spTree>
    <p:extLst>
      <p:ext uri="{BB962C8B-B14F-4D97-AF65-F5344CB8AC3E}">
        <p14:creationId xmlns:p14="http://schemas.microsoft.com/office/powerpoint/2010/main" val="402053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7D655-BF33-5EFD-266D-43B82561BBF3}"/>
              </a:ext>
            </a:extLst>
          </p:cNvPr>
          <p:cNvSpPr>
            <a:spLocks noGrp="1"/>
          </p:cNvSpPr>
          <p:nvPr>
            <p:ph type="title"/>
          </p:nvPr>
        </p:nvSpPr>
        <p:spPr/>
        <p:txBody>
          <a:bodyPr>
            <a:normAutofit/>
          </a:bodyPr>
          <a:lstStyle/>
          <a:p>
            <a:r>
              <a:rPr lang="en-US" sz="2400" b="1" cap="none" dirty="0"/>
              <a:t>d) Other elements of an import or export transaction</a:t>
            </a:r>
          </a:p>
        </p:txBody>
      </p:sp>
      <p:sp>
        <p:nvSpPr>
          <p:cNvPr id="3" name="Content Placeholder 2">
            <a:extLst>
              <a:ext uri="{FF2B5EF4-FFF2-40B4-BE49-F238E27FC236}">
                <a16:creationId xmlns:a16="http://schemas.microsoft.com/office/drawing/2014/main" id="{959A7649-1D97-1159-9FF4-0E13A2FD9A62}"/>
              </a:ext>
            </a:extLst>
          </p:cNvPr>
          <p:cNvSpPr>
            <a:spLocks noGrp="1"/>
          </p:cNvSpPr>
          <p:nvPr>
            <p:ph idx="1"/>
          </p:nvPr>
        </p:nvSpPr>
        <p:spPr/>
        <p:txBody>
          <a:bodyPr>
            <a:normAutofit fontScale="92500" lnSpcReduction="10000"/>
          </a:bodyPr>
          <a:lstStyle/>
          <a:p>
            <a:r>
              <a:rPr lang="en-US" i="1" dirty="0"/>
              <a:t>Shipping deadline </a:t>
            </a:r>
            <a:r>
              <a:rPr lang="en-US" dirty="0"/>
              <a:t>– most importers insist on a specified deadline or time interval by which the shipment will be made</a:t>
            </a:r>
          </a:p>
          <a:p>
            <a:r>
              <a:rPr lang="en-US" i="1" dirty="0"/>
              <a:t>Payment instructions </a:t>
            </a:r>
            <a:r>
              <a:rPr lang="en-US" dirty="0"/>
              <a:t>– which of the parties, exporter or importer, is to pay such charges as freight, insurance, import duties, handling fees, taxes, etc., must be carefully specified in the sales contract</a:t>
            </a:r>
          </a:p>
          <a:p>
            <a:r>
              <a:rPr lang="en-US" i="1" dirty="0"/>
              <a:t>Packaging and marking </a:t>
            </a:r>
            <a:r>
              <a:rPr lang="en-US" dirty="0"/>
              <a:t>– depending on the nature of the goods, proper packaging may be critical to preserving and protecting items being shipped</a:t>
            </a:r>
          </a:p>
          <a:p>
            <a:r>
              <a:rPr lang="en-US" i="1" dirty="0"/>
              <a:t>Warranties, Guarantees, and inspection </a:t>
            </a:r>
            <a:r>
              <a:rPr lang="en-US" dirty="0"/>
              <a:t>– assurances regarding the performance or qualities demonstrated by the goods from the exporter may also be included in the sales contract</a:t>
            </a:r>
          </a:p>
          <a:p>
            <a:endParaRPr lang="en-US" dirty="0"/>
          </a:p>
        </p:txBody>
      </p:sp>
    </p:spTree>
    <p:extLst>
      <p:ext uri="{BB962C8B-B14F-4D97-AF65-F5344CB8AC3E}">
        <p14:creationId xmlns:p14="http://schemas.microsoft.com/office/powerpoint/2010/main" val="3720847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0158B-2234-B13F-2152-6409FBC59307}"/>
              </a:ext>
            </a:extLst>
          </p:cNvPr>
          <p:cNvSpPr>
            <a:spLocks noGrp="1"/>
          </p:cNvSpPr>
          <p:nvPr>
            <p:ph type="title"/>
          </p:nvPr>
        </p:nvSpPr>
        <p:spPr/>
        <p:txBody>
          <a:bodyPr>
            <a:normAutofit/>
          </a:bodyPr>
          <a:lstStyle/>
          <a:p>
            <a:r>
              <a:rPr lang="en-US" sz="2400" b="1" cap="none" dirty="0"/>
              <a:t>e. Payment methods </a:t>
            </a:r>
          </a:p>
        </p:txBody>
      </p:sp>
      <p:sp>
        <p:nvSpPr>
          <p:cNvPr id="3" name="Content Placeholder 2">
            <a:extLst>
              <a:ext uri="{FF2B5EF4-FFF2-40B4-BE49-F238E27FC236}">
                <a16:creationId xmlns:a16="http://schemas.microsoft.com/office/drawing/2014/main" id="{2C6265E3-46C2-B8CB-93EE-6CC55555EC95}"/>
              </a:ext>
            </a:extLst>
          </p:cNvPr>
          <p:cNvSpPr>
            <a:spLocks noGrp="1"/>
          </p:cNvSpPr>
          <p:nvPr>
            <p:ph idx="1"/>
          </p:nvPr>
        </p:nvSpPr>
        <p:spPr/>
        <p:txBody>
          <a:bodyPr>
            <a:normAutofit/>
          </a:bodyPr>
          <a:lstStyle/>
          <a:p>
            <a:r>
              <a:rPr lang="en-US" dirty="0"/>
              <a:t>In any international trade transaction, credit is provided by either-</a:t>
            </a:r>
          </a:p>
          <a:p>
            <a:pPr lvl="1">
              <a:buFont typeface="Wingdings" panose="05000000000000000000" pitchFamily="2" charset="2"/>
              <a:buChar char="q"/>
            </a:pPr>
            <a:r>
              <a:rPr lang="en-US" sz="2000" dirty="0"/>
              <a:t> the supplier (exporter), </a:t>
            </a:r>
          </a:p>
          <a:p>
            <a:pPr lvl="1">
              <a:buFont typeface="Wingdings" panose="05000000000000000000" pitchFamily="2" charset="2"/>
              <a:buChar char="q"/>
            </a:pPr>
            <a:r>
              <a:rPr lang="en-US" sz="2000" dirty="0"/>
              <a:t> the buyer (importer), </a:t>
            </a:r>
          </a:p>
          <a:p>
            <a:pPr lvl="1">
              <a:buFont typeface="Wingdings" panose="05000000000000000000" pitchFamily="2" charset="2"/>
              <a:buChar char="q"/>
            </a:pPr>
            <a:r>
              <a:rPr lang="en-US" sz="2000" dirty="0"/>
              <a:t> one or more financial institutions, or </a:t>
            </a:r>
          </a:p>
          <a:p>
            <a:pPr lvl="1">
              <a:buFont typeface="Wingdings" panose="05000000000000000000" pitchFamily="2" charset="2"/>
              <a:buChar char="q"/>
            </a:pPr>
            <a:r>
              <a:rPr lang="en-US" sz="2000" dirty="0"/>
              <a:t> any combination of the above.</a:t>
            </a:r>
          </a:p>
          <a:p>
            <a:r>
              <a:rPr lang="en-US" dirty="0"/>
              <a:t>The form of credit whereby the supplier funds the entire trade cycle is known as </a:t>
            </a:r>
            <a:r>
              <a:rPr lang="en-US" i="1" dirty="0"/>
              <a:t>supplier credit.</a:t>
            </a:r>
          </a:p>
          <a:p>
            <a:endParaRPr lang="en-US" dirty="0"/>
          </a:p>
        </p:txBody>
      </p:sp>
    </p:spTree>
    <p:extLst>
      <p:ext uri="{BB962C8B-B14F-4D97-AF65-F5344CB8AC3E}">
        <p14:creationId xmlns:p14="http://schemas.microsoft.com/office/powerpoint/2010/main" val="3516539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F065E-09D6-4486-65C0-A4155F837C00}"/>
              </a:ext>
            </a:extLst>
          </p:cNvPr>
          <p:cNvSpPr>
            <a:spLocks noGrp="1"/>
          </p:cNvSpPr>
          <p:nvPr>
            <p:ph type="title"/>
          </p:nvPr>
        </p:nvSpPr>
        <p:spPr/>
        <p:txBody>
          <a:bodyPr>
            <a:normAutofit/>
          </a:bodyPr>
          <a:lstStyle/>
          <a:p>
            <a:r>
              <a:rPr lang="en-US" sz="2400" b="1" cap="none" dirty="0"/>
              <a:t>Method 1 -Prepayments</a:t>
            </a:r>
          </a:p>
        </p:txBody>
      </p:sp>
      <p:sp>
        <p:nvSpPr>
          <p:cNvPr id="3" name="Content Placeholder 2">
            <a:extLst>
              <a:ext uri="{FF2B5EF4-FFF2-40B4-BE49-F238E27FC236}">
                <a16:creationId xmlns:a16="http://schemas.microsoft.com/office/drawing/2014/main" id="{8A61549D-2D59-E8D2-0B53-F9158F680C92}"/>
              </a:ext>
            </a:extLst>
          </p:cNvPr>
          <p:cNvSpPr>
            <a:spLocks noGrp="1"/>
          </p:cNvSpPr>
          <p:nvPr>
            <p:ph idx="1"/>
          </p:nvPr>
        </p:nvSpPr>
        <p:spPr/>
        <p:txBody>
          <a:bodyPr>
            <a:normAutofit/>
          </a:bodyPr>
          <a:lstStyle/>
          <a:p>
            <a:r>
              <a:rPr lang="en-US" dirty="0"/>
              <a:t>The goods will not be shipped until the buyer has paid the seller.</a:t>
            </a:r>
          </a:p>
          <a:p>
            <a:r>
              <a:rPr lang="en-US" dirty="0"/>
              <a:t> Time of payment : Before shipment</a:t>
            </a:r>
          </a:p>
          <a:p>
            <a:r>
              <a:rPr lang="en-US" dirty="0"/>
              <a:t>Goods available to buyers : After payment</a:t>
            </a:r>
          </a:p>
          <a:p>
            <a:r>
              <a:rPr lang="en-US" dirty="0"/>
              <a:t> Risk to exporter : None</a:t>
            </a:r>
          </a:p>
          <a:p>
            <a:r>
              <a:rPr lang="en-US" dirty="0"/>
              <a:t>Risk to importer : Relies completely on exporter to ship goods as ordered</a:t>
            </a:r>
          </a:p>
          <a:p>
            <a:endParaRPr lang="en-US" dirty="0"/>
          </a:p>
        </p:txBody>
      </p:sp>
    </p:spTree>
    <p:extLst>
      <p:ext uri="{BB962C8B-B14F-4D97-AF65-F5344CB8AC3E}">
        <p14:creationId xmlns:p14="http://schemas.microsoft.com/office/powerpoint/2010/main" val="4037988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66001-161C-E567-CD27-71D195A6113E}"/>
              </a:ext>
            </a:extLst>
          </p:cNvPr>
          <p:cNvSpPr>
            <a:spLocks noGrp="1"/>
          </p:cNvSpPr>
          <p:nvPr>
            <p:ph type="title"/>
          </p:nvPr>
        </p:nvSpPr>
        <p:spPr/>
        <p:txBody>
          <a:bodyPr>
            <a:normAutofit/>
          </a:bodyPr>
          <a:lstStyle/>
          <a:p>
            <a:r>
              <a:rPr lang="en-US" sz="2400" b="1" cap="none" dirty="0"/>
              <a:t>Method 2- Letters of  Credit (L/C)</a:t>
            </a:r>
            <a:br>
              <a:rPr lang="en-US" dirty="0"/>
            </a:br>
            <a:endParaRPr lang="en-US" dirty="0"/>
          </a:p>
        </p:txBody>
      </p:sp>
      <p:sp>
        <p:nvSpPr>
          <p:cNvPr id="3" name="Content Placeholder 2">
            <a:extLst>
              <a:ext uri="{FF2B5EF4-FFF2-40B4-BE49-F238E27FC236}">
                <a16:creationId xmlns:a16="http://schemas.microsoft.com/office/drawing/2014/main" id="{D68C3C48-ACDC-3706-B718-85639DC7D135}"/>
              </a:ext>
            </a:extLst>
          </p:cNvPr>
          <p:cNvSpPr>
            <a:spLocks noGrp="1"/>
          </p:cNvSpPr>
          <p:nvPr>
            <p:ph idx="1"/>
          </p:nvPr>
        </p:nvSpPr>
        <p:spPr/>
        <p:txBody>
          <a:bodyPr>
            <a:noAutofit/>
          </a:bodyPr>
          <a:lstStyle/>
          <a:p>
            <a:r>
              <a:rPr lang="en-US" dirty="0"/>
              <a:t>These are issued by a bank on behalf of the importer promising to pay the exporter upon presentation of the shipping documents.</a:t>
            </a:r>
          </a:p>
          <a:p>
            <a:r>
              <a:rPr lang="en-US" dirty="0"/>
              <a:t>Time of payment : When shipment is made</a:t>
            </a:r>
          </a:p>
          <a:p>
            <a:r>
              <a:rPr lang="en-US" dirty="0"/>
              <a:t> Goods available to buyers : After payment</a:t>
            </a:r>
          </a:p>
          <a:p>
            <a:r>
              <a:rPr lang="en-US" dirty="0"/>
              <a:t> Risk to exporter : Very little or none</a:t>
            </a:r>
          </a:p>
          <a:p>
            <a:r>
              <a:rPr lang="en-US" dirty="0"/>
              <a:t> Risk to importer : Relies on exporter to ship goods as described in documents</a:t>
            </a:r>
          </a:p>
        </p:txBody>
      </p:sp>
    </p:spTree>
    <p:extLst>
      <p:ext uri="{BB962C8B-B14F-4D97-AF65-F5344CB8AC3E}">
        <p14:creationId xmlns:p14="http://schemas.microsoft.com/office/powerpoint/2010/main" val="3432049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839FD-6D12-5C78-ED88-E5D0B929FEB2}"/>
              </a:ext>
            </a:extLst>
          </p:cNvPr>
          <p:cNvSpPr>
            <a:spLocks noGrp="1"/>
          </p:cNvSpPr>
          <p:nvPr>
            <p:ph type="title"/>
          </p:nvPr>
        </p:nvSpPr>
        <p:spPr/>
        <p:txBody>
          <a:bodyPr>
            <a:normAutofit/>
          </a:bodyPr>
          <a:lstStyle/>
          <a:p>
            <a:r>
              <a:rPr lang="en-US" sz="2400" b="1" cap="none" dirty="0"/>
              <a:t>Method 3- Drafts (bills of exchange)</a:t>
            </a:r>
            <a:br>
              <a:rPr lang="en-US" dirty="0"/>
            </a:br>
            <a:endParaRPr lang="en-US" dirty="0"/>
          </a:p>
        </p:txBody>
      </p:sp>
      <p:sp>
        <p:nvSpPr>
          <p:cNvPr id="3" name="Content Placeholder 2">
            <a:extLst>
              <a:ext uri="{FF2B5EF4-FFF2-40B4-BE49-F238E27FC236}">
                <a16:creationId xmlns:a16="http://schemas.microsoft.com/office/drawing/2014/main" id="{28C0B022-7A31-DD26-2798-572025E2D286}"/>
              </a:ext>
            </a:extLst>
          </p:cNvPr>
          <p:cNvSpPr>
            <a:spLocks noGrp="1"/>
          </p:cNvSpPr>
          <p:nvPr>
            <p:ph idx="1"/>
          </p:nvPr>
        </p:nvSpPr>
        <p:spPr/>
        <p:txBody>
          <a:bodyPr>
            <a:normAutofit/>
          </a:bodyPr>
          <a:lstStyle/>
          <a:p>
            <a:r>
              <a:rPr lang="en-US" dirty="0"/>
              <a:t>These are unconditional promises drawn by the exporter instructing the buyer to pay the face amount of the drafts.</a:t>
            </a:r>
          </a:p>
          <a:p>
            <a:r>
              <a:rPr lang="en-US" dirty="0"/>
              <a:t>Banks on both ends usually act as intermediaries in the processing of shipping documents and the collection of payment.</a:t>
            </a:r>
          </a:p>
          <a:p>
            <a:r>
              <a:rPr lang="en-US" dirty="0"/>
              <a:t> In banking terminology, the transactions are known as documentary collections.</a:t>
            </a:r>
          </a:p>
          <a:p>
            <a:endParaRPr lang="en-US" dirty="0"/>
          </a:p>
        </p:txBody>
      </p:sp>
    </p:spTree>
    <p:extLst>
      <p:ext uri="{BB962C8B-B14F-4D97-AF65-F5344CB8AC3E}">
        <p14:creationId xmlns:p14="http://schemas.microsoft.com/office/powerpoint/2010/main" val="2370701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28AB0-4019-0483-A105-A6BBDB8DE23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BDF2037-48EA-B547-72F5-653FBD037208}"/>
              </a:ext>
            </a:extLst>
          </p:cNvPr>
          <p:cNvSpPr>
            <a:spLocks noGrp="1"/>
          </p:cNvSpPr>
          <p:nvPr>
            <p:ph idx="1"/>
          </p:nvPr>
        </p:nvSpPr>
        <p:spPr/>
        <p:txBody>
          <a:bodyPr/>
          <a:lstStyle/>
          <a:p>
            <a:pPr marL="0" indent="0">
              <a:buNone/>
            </a:pPr>
            <a:r>
              <a:rPr lang="en-US" i="1" dirty="0"/>
              <a:t>Sight drafts(documents against payment)</a:t>
            </a:r>
          </a:p>
          <a:p>
            <a:r>
              <a:rPr lang="en-US" dirty="0"/>
              <a:t>When the shipment has been made, the draft is presented to the buyer for payment.</a:t>
            </a:r>
          </a:p>
          <a:p>
            <a:r>
              <a:rPr lang="en-US" dirty="0"/>
              <a:t>Time for payment-on presentation of draft.</a:t>
            </a:r>
          </a:p>
          <a:p>
            <a:r>
              <a:rPr lang="en-US" dirty="0"/>
              <a:t>Goods available to buyer-after payment.</a:t>
            </a:r>
          </a:p>
          <a:p>
            <a:r>
              <a:rPr lang="en-US" dirty="0"/>
              <a:t>Risk to the exporter-disposal of unpaid goods.</a:t>
            </a:r>
          </a:p>
          <a:p>
            <a:r>
              <a:rPr lang="en-US" dirty="0"/>
              <a:t>Risk to importer-relies on importer to ship goods as described in documents.</a:t>
            </a:r>
          </a:p>
        </p:txBody>
      </p:sp>
    </p:spTree>
    <p:extLst>
      <p:ext uri="{BB962C8B-B14F-4D97-AF65-F5344CB8AC3E}">
        <p14:creationId xmlns:p14="http://schemas.microsoft.com/office/powerpoint/2010/main" val="2210634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A9913-3D2A-0ED4-9B95-8AABEAA02C2E}"/>
              </a:ext>
            </a:extLst>
          </p:cNvPr>
          <p:cNvSpPr>
            <a:spLocks noGrp="1"/>
          </p:cNvSpPr>
          <p:nvPr>
            <p:ph type="title"/>
          </p:nvPr>
        </p:nvSpPr>
        <p:spPr/>
        <p:txBody>
          <a:bodyPr>
            <a:normAutofit/>
          </a:bodyPr>
          <a:lstStyle/>
          <a:p>
            <a:r>
              <a:rPr lang="en-US" sz="2400" b="1" cap="none" dirty="0"/>
              <a:t>4.0 PAYMENT METHODS IN INTERNATIONAL TRADE FINANCE</a:t>
            </a:r>
          </a:p>
        </p:txBody>
      </p:sp>
      <p:sp>
        <p:nvSpPr>
          <p:cNvPr id="3" name="Content Placeholder 2">
            <a:extLst>
              <a:ext uri="{FF2B5EF4-FFF2-40B4-BE49-F238E27FC236}">
                <a16:creationId xmlns:a16="http://schemas.microsoft.com/office/drawing/2014/main" id="{D8CD88AE-562D-1320-7A35-EB33A9440C82}"/>
              </a:ext>
            </a:extLst>
          </p:cNvPr>
          <p:cNvSpPr>
            <a:spLocks noGrp="1"/>
          </p:cNvSpPr>
          <p:nvPr>
            <p:ph idx="1"/>
          </p:nvPr>
        </p:nvSpPr>
        <p:spPr/>
        <p:txBody>
          <a:bodyPr/>
          <a:lstStyle/>
          <a:p>
            <a:pPr marL="0" indent="0">
              <a:buNone/>
            </a:pPr>
            <a:r>
              <a:rPr lang="en-US" dirty="0"/>
              <a:t>The common payment methods are-</a:t>
            </a:r>
          </a:p>
          <a:p>
            <a:pPr marL="0" indent="0">
              <a:buNone/>
            </a:pPr>
            <a:r>
              <a:rPr lang="en-US" dirty="0"/>
              <a:t>1.	Cash In Advance</a:t>
            </a:r>
          </a:p>
          <a:p>
            <a:pPr marL="0" indent="0">
              <a:buNone/>
            </a:pPr>
            <a:r>
              <a:rPr lang="en-US" dirty="0"/>
              <a:t>2.	Open Account Terms</a:t>
            </a:r>
          </a:p>
          <a:p>
            <a:pPr marL="0" indent="0">
              <a:buNone/>
            </a:pPr>
            <a:r>
              <a:rPr lang="en-US" dirty="0"/>
              <a:t>3.	Consignment</a:t>
            </a:r>
          </a:p>
          <a:p>
            <a:pPr marL="0" indent="0">
              <a:buNone/>
            </a:pPr>
            <a:r>
              <a:rPr lang="en-US" dirty="0"/>
              <a:t>4.	Documentary Collection</a:t>
            </a:r>
          </a:p>
          <a:p>
            <a:pPr marL="0" indent="0">
              <a:buNone/>
            </a:pPr>
            <a:r>
              <a:rPr lang="en-US" dirty="0"/>
              <a:t>5.	Letters of Credit</a:t>
            </a:r>
          </a:p>
          <a:p>
            <a:endParaRPr lang="en-US" dirty="0"/>
          </a:p>
        </p:txBody>
      </p:sp>
    </p:spTree>
    <p:extLst>
      <p:ext uri="{BB962C8B-B14F-4D97-AF65-F5344CB8AC3E}">
        <p14:creationId xmlns:p14="http://schemas.microsoft.com/office/powerpoint/2010/main" val="2816991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BCFF3-EEE6-5DAF-B3B0-E86026832C74}"/>
              </a:ext>
            </a:extLst>
          </p:cNvPr>
          <p:cNvSpPr>
            <a:spLocks noGrp="1"/>
          </p:cNvSpPr>
          <p:nvPr>
            <p:ph type="title"/>
          </p:nvPr>
        </p:nvSpPr>
        <p:spPr/>
        <p:txBody>
          <a:bodyPr>
            <a:normAutofit/>
          </a:bodyPr>
          <a:lstStyle/>
          <a:p>
            <a:r>
              <a:rPr lang="en-US" sz="2400" b="1" cap="none" dirty="0"/>
              <a:t>1.Cash in advance</a:t>
            </a:r>
          </a:p>
        </p:txBody>
      </p:sp>
      <p:sp>
        <p:nvSpPr>
          <p:cNvPr id="3" name="Content Placeholder 2">
            <a:extLst>
              <a:ext uri="{FF2B5EF4-FFF2-40B4-BE49-F238E27FC236}">
                <a16:creationId xmlns:a16="http://schemas.microsoft.com/office/drawing/2014/main" id="{57D5EEFF-BADB-F59E-E05B-7070A20805D1}"/>
              </a:ext>
            </a:extLst>
          </p:cNvPr>
          <p:cNvSpPr>
            <a:spLocks noGrp="1"/>
          </p:cNvSpPr>
          <p:nvPr>
            <p:ph idx="1"/>
          </p:nvPr>
        </p:nvSpPr>
        <p:spPr/>
        <p:txBody>
          <a:bodyPr/>
          <a:lstStyle/>
          <a:p>
            <a:r>
              <a:rPr lang="en-US" dirty="0"/>
              <a:t>The safest method of payment in international trade is getting cash in advance of shipping the goods ordered.</a:t>
            </a:r>
          </a:p>
          <a:p>
            <a:r>
              <a:rPr lang="en-US" dirty="0"/>
              <a:t> It is mostly desired by exporters, especially in situations where the risks of non-payment are high,.</a:t>
            </a:r>
          </a:p>
          <a:p>
            <a:r>
              <a:rPr lang="en-US" dirty="0"/>
              <a:t>It is often much less desired by customers.</a:t>
            </a:r>
          </a:p>
          <a:p>
            <a:pPr marL="0" indent="0">
              <a:buNone/>
            </a:pPr>
            <a:endParaRPr lang="en-US" dirty="0"/>
          </a:p>
        </p:txBody>
      </p:sp>
    </p:spTree>
    <p:extLst>
      <p:ext uri="{BB962C8B-B14F-4D97-AF65-F5344CB8AC3E}">
        <p14:creationId xmlns:p14="http://schemas.microsoft.com/office/powerpoint/2010/main" val="3256903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6FF57-F468-853B-FCFA-DE61395F5B28}"/>
              </a:ext>
            </a:extLst>
          </p:cNvPr>
          <p:cNvSpPr>
            <a:spLocks noGrp="1"/>
          </p:cNvSpPr>
          <p:nvPr>
            <p:ph type="title"/>
          </p:nvPr>
        </p:nvSpPr>
        <p:spPr/>
        <p:txBody>
          <a:bodyPr/>
          <a:lstStyle/>
          <a:p>
            <a:r>
              <a:rPr lang="en-US" sz="2000" b="1" cap="none" dirty="0"/>
              <a:t>Pros and cons of cash in advance</a:t>
            </a:r>
            <a:br>
              <a:rPr lang="en-US" dirty="0"/>
            </a:br>
            <a:endParaRPr lang="en-US" dirty="0"/>
          </a:p>
        </p:txBody>
      </p:sp>
      <p:sp>
        <p:nvSpPr>
          <p:cNvPr id="3" name="Content Placeholder 2">
            <a:extLst>
              <a:ext uri="{FF2B5EF4-FFF2-40B4-BE49-F238E27FC236}">
                <a16:creationId xmlns:a16="http://schemas.microsoft.com/office/drawing/2014/main" id="{E1BDBE1A-9F3B-97DC-6936-71E0829C6041}"/>
              </a:ext>
            </a:extLst>
          </p:cNvPr>
          <p:cNvSpPr>
            <a:spLocks noGrp="1"/>
          </p:cNvSpPr>
          <p:nvPr>
            <p:ph idx="1"/>
          </p:nvPr>
        </p:nvSpPr>
        <p:spPr/>
        <p:txBody>
          <a:bodyPr/>
          <a:lstStyle/>
          <a:p>
            <a:pPr marL="0" indent="0">
              <a:buNone/>
            </a:pPr>
            <a:endParaRPr lang="en-US" b="1" dirty="0"/>
          </a:p>
          <a:p>
            <a:pPr marL="0" indent="0">
              <a:buNone/>
            </a:pPr>
            <a:endParaRPr lang="en-US" b="1" dirty="0"/>
          </a:p>
        </p:txBody>
      </p:sp>
      <p:graphicFrame>
        <p:nvGraphicFramePr>
          <p:cNvPr id="5" name="Table 4">
            <a:extLst>
              <a:ext uri="{FF2B5EF4-FFF2-40B4-BE49-F238E27FC236}">
                <a16:creationId xmlns:a16="http://schemas.microsoft.com/office/drawing/2014/main" id="{D1F70583-8893-4DE4-09EB-C73F0403C6B4}"/>
              </a:ext>
            </a:extLst>
          </p:cNvPr>
          <p:cNvGraphicFramePr>
            <a:graphicFrameLocks noGrp="1"/>
          </p:cNvGraphicFramePr>
          <p:nvPr>
            <p:extLst>
              <p:ext uri="{D42A27DB-BD31-4B8C-83A1-F6EECF244321}">
                <p14:modId xmlns:p14="http://schemas.microsoft.com/office/powerpoint/2010/main" val="931888393"/>
              </p:ext>
            </p:extLst>
          </p:nvPr>
        </p:nvGraphicFramePr>
        <p:xfrm>
          <a:off x="1696277" y="2650435"/>
          <a:ext cx="8772940" cy="2136689"/>
        </p:xfrm>
        <a:graphic>
          <a:graphicData uri="http://schemas.openxmlformats.org/drawingml/2006/table">
            <a:tbl>
              <a:tblPr firstRow="1" firstCol="1" bandRow="1"/>
              <a:tblGrid>
                <a:gridCol w="1008654">
                  <a:extLst>
                    <a:ext uri="{9D8B030D-6E8A-4147-A177-3AD203B41FA5}">
                      <a16:colId xmlns:a16="http://schemas.microsoft.com/office/drawing/2014/main" val="2242777188"/>
                    </a:ext>
                  </a:extLst>
                </a:gridCol>
                <a:gridCol w="3800043">
                  <a:extLst>
                    <a:ext uri="{9D8B030D-6E8A-4147-A177-3AD203B41FA5}">
                      <a16:colId xmlns:a16="http://schemas.microsoft.com/office/drawing/2014/main" val="748997046"/>
                    </a:ext>
                  </a:extLst>
                </a:gridCol>
                <a:gridCol w="3964243">
                  <a:extLst>
                    <a:ext uri="{9D8B030D-6E8A-4147-A177-3AD203B41FA5}">
                      <a16:colId xmlns:a16="http://schemas.microsoft.com/office/drawing/2014/main" val="2696267313"/>
                    </a:ext>
                  </a:extLst>
                </a:gridCol>
              </a:tblGrid>
              <a:tr h="534965">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b="1" kern="100" dirty="0">
                          <a:effectLst/>
                          <a:latin typeface="Calibri" panose="020F0502020204030204" pitchFamily="34" charset="0"/>
                          <a:ea typeface="Calibri" panose="020F0502020204030204" pitchFamily="34" charset="0"/>
                          <a:cs typeface="Times New Roman" panose="02020603050405020304" pitchFamily="18" charset="0"/>
                        </a:rPr>
                        <a:t>Pros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b="1" kern="100" dirty="0">
                          <a:effectLst/>
                          <a:latin typeface="Calibri" panose="020F0502020204030204" pitchFamily="34" charset="0"/>
                          <a:ea typeface="Calibri" panose="020F0502020204030204" pitchFamily="34" charset="0"/>
                          <a:cs typeface="Times New Roman" panose="02020603050405020304" pitchFamily="18" charset="0"/>
                        </a:rPr>
                        <a:t>Cons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5175603"/>
                  </a:ext>
                </a:extLst>
              </a:tr>
              <a:tr h="875276">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Buyer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None.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 Affects cash flow.	</a:t>
                      </a:r>
                    </a:p>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-Risk of not receiving shipment or no recourse for damaged goods.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4045948"/>
                  </a:ext>
                </a:extLst>
              </a:tr>
              <a:tr h="283023">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Seller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Payment is made before goods are received.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-Not a competitive advantage.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0021823"/>
                  </a:ext>
                </a:extLst>
              </a:tr>
            </a:tbl>
          </a:graphicData>
        </a:graphic>
      </p:graphicFrame>
    </p:spTree>
    <p:extLst>
      <p:ext uri="{BB962C8B-B14F-4D97-AF65-F5344CB8AC3E}">
        <p14:creationId xmlns:p14="http://schemas.microsoft.com/office/powerpoint/2010/main" val="158919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6E63E-D8F3-2DA9-F716-BA451F113210}"/>
              </a:ext>
            </a:extLst>
          </p:cNvPr>
          <p:cNvSpPr>
            <a:spLocks noGrp="1"/>
          </p:cNvSpPr>
          <p:nvPr>
            <p:ph type="title"/>
          </p:nvPr>
        </p:nvSpPr>
        <p:spPr/>
        <p:txBody>
          <a:bodyPr>
            <a:normAutofit/>
          </a:bodyPr>
          <a:lstStyle/>
          <a:p>
            <a:r>
              <a:rPr lang="en-US" sz="2400" b="1" cap="none" dirty="0"/>
              <a:t>2. Open account terms</a:t>
            </a:r>
          </a:p>
        </p:txBody>
      </p:sp>
      <p:sp>
        <p:nvSpPr>
          <p:cNvPr id="3" name="Content Placeholder 2">
            <a:extLst>
              <a:ext uri="{FF2B5EF4-FFF2-40B4-BE49-F238E27FC236}">
                <a16:creationId xmlns:a16="http://schemas.microsoft.com/office/drawing/2014/main" id="{7AB65AF5-105C-24DA-B636-7233DE54A8CB}"/>
              </a:ext>
            </a:extLst>
          </p:cNvPr>
          <p:cNvSpPr>
            <a:spLocks noGrp="1"/>
          </p:cNvSpPr>
          <p:nvPr>
            <p:ph idx="1"/>
          </p:nvPr>
        </p:nvSpPr>
        <p:spPr/>
        <p:txBody>
          <a:bodyPr/>
          <a:lstStyle/>
          <a:p>
            <a:pPr marL="0" indent="0">
              <a:buNone/>
            </a:pPr>
            <a:r>
              <a:rPr lang="en-US" b="1" dirty="0"/>
              <a:t>Pros and Cons of Open Account Terms</a:t>
            </a:r>
          </a:p>
          <a:p>
            <a:pPr marL="0" indent="0">
              <a:buNone/>
            </a:pPr>
            <a:r>
              <a:rPr lang="en-US" dirty="0"/>
              <a:t> Exporters can offer open account terms for payment in international trade by shipping goods to international customers before they receive payment for those goods. </a:t>
            </a:r>
          </a:p>
        </p:txBody>
      </p:sp>
      <p:graphicFrame>
        <p:nvGraphicFramePr>
          <p:cNvPr id="4" name="Table 3">
            <a:extLst>
              <a:ext uri="{FF2B5EF4-FFF2-40B4-BE49-F238E27FC236}">
                <a16:creationId xmlns:a16="http://schemas.microsoft.com/office/drawing/2014/main" id="{5551D4FE-EA53-2909-635F-8B18773C40D7}"/>
              </a:ext>
            </a:extLst>
          </p:cNvPr>
          <p:cNvGraphicFramePr>
            <a:graphicFrameLocks noGrp="1"/>
          </p:cNvGraphicFramePr>
          <p:nvPr>
            <p:extLst>
              <p:ext uri="{D42A27DB-BD31-4B8C-83A1-F6EECF244321}">
                <p14:modId xmlns:p14="http://schemas.microsoft.com/office/powerpoint/2010/main" val="2581508196"/>
              </p:ext>
            </p:extLst>
          </p:nvPr>
        </p:nvGraphicFramePr>
        <p:xfrm>
          <a:off x="1683026" y="3429000"/>
          <a:ext cx="8852452" cy="2182633"/>
        </p:xfrm>
        <a:graphic>
          <a:graphicData uri="http://schemas.openxmlformats.org/drawingml/2006/table">
            <a:tbl>
              <a:tblPr firstRow="1" firstCol="1" bandRow="1"/>
              <a:tblGrid>
                <a:gridCol w="1784692">
                  <a:extLst>
                    <a:ext uri="{9D8B030D-6E8A-4147-A177-3AD203B41FA5}">
                      <a16:colId xmlns:a16="http://schemas.microsoft.com/office/drawing/2014/main" val="610002906"/>
                    </a:ext>
                  </a:extLst>
                </a:gridCol>
                <a:gridCol w="4116627">
                  <a:extLst>
                    <a:ext uri="{9D8B030D-6E8A-4147-A177-3AD203B41FA5}">
                      <a16:colId xmlns:a16="http://schemas.microsoft.com/office/drawing/2014/main" val="2448447147"/>
                    </a:ext>
                  </a:extLst>
                </a:gridCol>
                <a:gridCol w="2951133">
                  <a:extLst>
                    <a:ext uri="{9D8B030D-6E8A-4147-A177-3AD203B41FA5}">
                      <a16:colId xmlns:a16="http://schemas.microsoft.com/office/drawing/2014/main" val="229189211"/>
                    </a:ext>
                  </a:extLst>
                </a:gridCol>
              </a:tblGrid>
              <a:tr h="400061">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Pros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Cons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971003"/>
                  </a:ext>
                </a:extLst>
              </a:tr>
              <a:tr h="818642">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Buyer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Enhanced cashflow because payment not due until good are received.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None.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8357068"/>
                  </a:ext>
                </a:extLst>
              </a:tr>
              <a:tr h="818642">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Seller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Can increase sales as this payment option is advantageous to the buyer.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-No guarantee of payment</a:t>
                      </a:r>
                    </a:p>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No protection against cancelled order.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3788950"/>
                  </a:ext>
                </a:extLst>
              </a:tr>
            </a:tbl>
          </a:graphicData>
        </a:graphic>
      </p:graphicFrame>
    </p:spTree>
    <p:extLst>
      <p:ext uri="{BB962C8B-B14F-4D97-AF65-F5344CB8AC3E}">
        <p14:creationId xmlns:p14="http://schemas.microsoft.com/office/powerpoint/2010/main" val="1483125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4936B-E005-1940-E15E-6A1F378757FC}"/>
              </a:ext>
            </a:extLst>
          </p:cNvPr>
          <p:cNvSpPr>
            <a:spLocks noGrp="1"/>
          </p:cNvSpPr>
          <p:nvPr>
            <p:ph type="title"/>
          </p:nvPr>
        </p:nvSpPr>
        <p:spPr/>
        <p:txBody>
          <a:bodyPr>
            <a:normAutofit/>
          </a:bodyPr>
          <a:lstStyle/>
          <a:p>
            <a:r>
              <a:rPr lang="en-US" sz="2400" dirty="0"/>
              <a:t>3. </a:t>
            </a:r>
            <a:r>
              <a:rPr lang="en-US" sz="2400" b="1" cap="none" dirty="0"/>
              <a:t>Consignment</a:t>
            </a:r>
            <a:endParaRPr lang="en-US" sz="2400" b="1" dirty="0"/>
          </a:p>
        </p:txBody>
      </p:sp>
      <p:sp>
        <p:nvSpPr>
          <p:cNvPr id="3" name="Content Placeholder 2">
            <a:extLst>
              <a:ext uri="{FF2B5EF4-FFF2-40B4-BE49-F238E27FC236}">
                <a16:creationId xmlns:a16="http://schemas.microsoft.com/office/drawing/2014/main" id="{2E2156E9-3228-5079-D313-A55966173CF5}"/>
              </a:ext>
            </a:extLst>
          </p:cNvPr>
          <p:cNvSpPr>
            <a:spLocks noGrp="1"/>
          </p:cNvSpPr>
          <p:nvPr>
            <p:ph idx="1"/>
          </p:nvPr>
        </p:nvSpPr>
        <p:spPr/>
        <p:txBody>
          <a:bodyPr/>
          <a:lstStyle/>
          <a:p>
            <a:r>
              <a:rPr lang="en-US" dirty="0"/>
              <a:t>Consignment is an agreement that the buyer will pay for the shipment after the buyer sells the goods. </a:t>
            </a:r>
          </a:p>
          <a:p>
            <a:endParaRPr lang="en-US" dirty="0"/>
          </a:p>
          <a:p>
            <a:endParaRPr lang="en-US" dirty="0"/>
          </a:p>
        </p:txBody>
      </p:sp>
      <p:graphicFrame>
        <p:nvGraphicFramePr>
          <p:cNvPr id="5" name="Table 4">
            <a:extLst>
              <a:ext uri="{FF2B5EF4-FFF2-40B4-BE49-F238E27FC236}">
                <a16:creationId xmlns:a16="http://schemas.microsoft.com/office/drawing/2014/main" id="{0F948AB6-C840-629F-3CF0-EEB89D781170}"/>
              </a:ext>
            </a:extLst>
          </p:cNvPr>
          <p:cNvGraphicFramePr>
            <a:graphicFrameLocks noGrp="1"/>
          </p:cNvGraphicFramePr>
          <p:nvPr>
            <p:extLst>
              <p:ext uri="{D42A27DB-BD31-4B8C-83A1-F6EECF244321}">
                <p14:modId xmlns:p14="http://schemas.microsoft.com/office/powerpoint/2010/main" val="2585084697"/>
              </p:ext>
            </p:extLst>
          </p:nvPr>
        </p:nvGraphicFramePr>
        <p:xfrm>
          <a:off x="1895059" y="3214686"/>
          <a:ext cx="8845361" cy="2603794"/>
        </p:xfrm>
        <a:graphic>
          <a:graphicData uri="http://schemas.openxmlformats.org/drawingml/2006/table">
            <a:tbl>
              <a:tblPr firstRow="1" firstCol="1" bandRow="1"/>
              <a:tblGrid>
                <a:gridCol w="2947823">
                  <a:extLst>
                    <a:ext uri="{9D8B030D-6E8A-4147-A177-3AD203B41FA5}">
                      <a16:colId xmlns:a16="http://schemas.microsoft.com/office/drawing/2014/main" val="3495329302"/>
                    </a:ext>
                  </a:extLst>
                </a:gridCol>
                <a:gridCol w="2948769">
                  <a:extLst>
                    <a:ext uri="{9D8B030D-6E8A-4147-A177-3AD203B41FA5}">
                      <a16:colId xmlns:a16="http://schemas.microsoft.com/office/drawing/2014/main" val="3266826464"/>
                    </a:ext>
                  </a:extLst>
                </a:gridCol>
                <a:gridCol w="2948769">
                  <a:extLst>
                    <a:ext uri="{9D8B030D-6E8A-4147-A177-3AD203B41FA5}">
                      <a16:colId xmlns:a16="http://schemas.microsoft.com/office/drawing/2014/main" val="2875132757"/>
                    </a:ext>
                  </a:extLst>
                </a:gridCol>
              </a:tblGrid>
              <a:tr h="349798">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Pros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Cons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3478149"/>
                  </a:ext>
                </a:extLst>
              </a:tr>
              <a:tr h="715792">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Buyer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Payment is made only after goods are received and sold.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-Relies on good faith that the seller will ship the goods.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622598"/>
                  </a:ext>
                </a:extLst>
              </a:tr>
              <a:tr h="715792">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Seller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Can reduce the costs of managing and storing inventory in a foreign country.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Delays payment and increases potential of not receiving payment.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2375860"/>
                  </a:ext>
                </a:extLst>
              </a:tr>
            </a:tbl>
          </a:graphicData>
        </a:graphic>
      </p:graphicFrame>
    </p:spTree>
    <p:extLst>
      <p:ext uri="{BB962C8B-B14F-4D97-AF65-F5344CB8AC3E}">
        <p14:creationId xmlns:p14="http://schemas.microsoft.com/office/powerpoint/2010/main" val="1869715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C38AE-FA2B-1381-F56A-469BEF3C0C38}"/>
              </a:ext>
            </a:extLst>
          </p:cNvPr>
          <p:cNvSpPr>
            <a:spLocks noGrp="1"/>
          </p:cNvSpPr>
          <p:nvPr>
            <p:ph type="title"/>
          </p:nvPr>
        </p:nvSpPr>
        <p:spPr/>
        <p:txBody>
          <a:bodyPr>
            <a:normAutofit/>
          </a:bodyPr>
          <a:lstStyle/>
          <a:p>
            <a:r>
              <a:rPr lang="en-US" sz="2400" b="1" cap="none" dirty="0"/>
              <a:t>4. Documentary collection </a:t>
            </a:r>
          </a:p>
        </p:txBody>
      </p:sp>
      <p:sp>
        <p:nvSpPr>
          <p:cNvPr id="3" name="Content Placeholder 2">
            <a:extLst>
              <a:ext uri="{FF2B5EF4-FFF2-40B4-BE49-F238E27FC236}">
                <a16:creationId xmlns:a16="http://schemas.microsoft.com/office/drawing/2014/main" id="{DC30C9C6-C4EE-A47E-90DB-034615859239}"/>
              </a:ext>
            </a:extLst>
          </p:cNvPr>
          <p:cNvSpPr>
            <a:spLocks noGrp="1"/>
          </p:cNvSpPr>
          <p:nvPr>
            <p:ph idx="1"/>
          </p:nvPr>
        </p:nvSpPr>
        <p:spPr/>
        <p:txBody>
          <a:bodyPr/>
          <a:lstStyle/>
          <a:p>
            <a:r>
              <a:rPr lang="en-US" dirty="0"/>
              <a:t>Documentary collection involves having a bank collect payment on the exporter’s behalf once the buyer has received the goods ordered. </a:t>
            </a:r>
          </a:p>
          <a:p>
            <a:endParaRPr lang="en-US" dirty="0"/>
          </a:p>
        </p:txBody>
      </p:sp>
      <p:graphicFrame>
        <p:nvGraphicFramePr>
          <p:cNvPr id="4" name="Table 3">
            <a:extLst>
              <a:ext uri="{FF2B5EF4-FFF2-40B4-BE49-F238E27FC236}">
                <a16:creationId xmlns:a16="http://schemas.microsoft.com/office/drawing/2014/main" id="{22D8928D-0BF3-3465-04DC-A837CD5ADFD4}"/>
              </a:ext>
            </a:extLst>
          </p:cNvPr>
          <p:cNvGraphicFramePr>
            <a:graphicFrameLocks noGrp="1"/>
          </p:cNvGraphicFramePr>
          <p:nvPr>
            <p:extLst>
              <p:ext uri="{D42A27DB-BD31-4B8C-83A1-F6EECF244321}">
                <p14:modId xmlns:p14="http://schemas.microsoft.com/office/powerpoint/2010/main" val="401883797"/>
              </p:ext>
            </p:extLst>
          </p:nvPr>
        </p:nvGraphicFramePr>
        <p:xfrm>
          <a:off x="1762539" y="2968488"/>
          <a:ext cx="8977881" cy="3029213"/>
        </p:xfrm>
        <a:graphic>
          <a:graphicData uri="http://schemas.openxmlformats.org/drawingml/2006/table">
            <a:tbl>
              <a:tblPr firstRow="1" firstCol="1" bandRow="1"/>
              <a:tblGrid>
                <a:gridCol w="1723561">
                  <a:extLst>
                    <a:ext uri="{9D8B030D-6E8A-4147-A177-3AD203B41FA5}">
                      <a16:colId xmlns:a16="http://schemas.microsoft.com/office/drawing/2014/main" val="1142019682"/>
                    </a:ext>
                  </a:extLst>
                </a:gridCol>
                <a:gridCol w="3246004">
                  <a:extLst>
                    <a:ext uri="{9D8B030D-6E8A-4147-A177-3AD203B41FA5}">
                      <a16:colId xmlns:a16="http://schemas.microsoft.com/office/drawing/2014/main" val="3919069224"/>
                    </a:ext>
                  </a:extLst>
                </a:gridCol>
                <a:gridCol w="4008316">
                  <a:extLst>
                    <a:ext uri="{9D8B030D-6E8A-4147-A177-3AD203B41FA5}">
                      <a16:colId xmlns:a16="http://schemas.microsoft.com/office/drawing/2014/main" val="4097327635"/>
                    </a:ext>
                  </a:extLst>
                </a:gridCol>
              </a:tblGrid>
              <a:tr h="449081">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Pros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Cons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2080548"/>
                  </a:ext>
                </a:extLst>
              </a:tr>
              <a:tr h="1168859">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Buyer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-Less costly than letters of credit.</a:t>
                      </a:r>
                    </a:p>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-Payment is made only once goods are delivered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-Payment is made before goods can be checked.</a:t>
                      </a:r>
                    </a:p>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-Relies on seller to ship goods as specified.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272165"/>
                  </a:ext>
                </a:extLst>
              </a:tr>
              <a:tr h="1178268">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Seller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Calibri" panose="020F0502020204030204" pitchFamily="34" charset="0"/>
                          <a:ea typeface="Calibri" panose="020F0502020204030204" pitchFamily="34" charset="0"/>
                          <a:cs typeface="Times New Roman" panose="02020603050405020304" pitchFamily="18" charset="0"/>
                        </a:rPr>
                        <a:t>Seller retains the title to goods until paid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-No guarantee of payment.</a:t>
                      </a:r>
                    </a:p>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-No protection against cancellations.</a:t>
                      </a:r>
                    </a:p>
                    <a:p>
                      <a:pPr marL="0" marR="0">
                        <a:lnSpc>
                          <a:spcPct val="107000"/>
                        </a:lnSpc>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-Risk of having to pay for return transport if the buyer cannot pay.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2274871"/>
                  </a:ext>
                </a:extLst>
              </a:tr>
            </a:tbl>
          </a:graphicData>
        </a:graphic>
      </p:graphicFrame>
    </p:spTree>
    <p:extLst>
      <p:ext uri="{BB962C8B-B14F-4D97-AF65-F5344CB8AC3E}">
        <p14:creationId xmlns:p14="http://schemas.microsoft.com/office/powerpoint/2010/main" val="223834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17A3E-DD1F-F908-1A31-CFCE2F62F58A}"/>
              </a:ext>
            </a:extLst>
          </p:cNvPr>
          <p:cNvSpPr>
            <a:spLocks noGrp="1"/>
          </p:cNvSpPr>
          <p:nvPr>
            <p:ph type="title"/>
          </p:nvPr>
        </p:nvSpPr>
        <p:spPr/>
        <p:txBody>
          <a:bodyPr>
            <a:normAutofit/>
          </a:bodyPr>
          <a:lstStyle/>
          <a:p>
            <a:r>
              <a:rPr lang="en-US" sz="2400" b="1" cap="none" dirty="0"/>
              <a:t>5. Letters of credit </a:t>
            </a:r>
          </a:p>
        </p:txBody>
      </p:sp>
      <p:sp>
        <p:nvSpPr>
          <p:cNvPr id="3" name="Content Placeholder 2">
            <a:extLst>
              <a:ext uri="{FF2B5EF4-FFF2-40B4-BE49-F238E27FC236}">
                <a16:creationId xmlns:a16="http://schemas.microsoft.com/office/drawing/2014/main" id="{BA32945D-26C1-EE6E-3942-31E0F7A12783}"/>
              </a:ext>
            </a:extLst>
          </p:cNvPr>
          <p:cNvSpPr>
            <a:spLocks noGrp="1"/>
          </p:cNvSpPr>
          <p:nvPr>
            <p:ph idx="1"/>
          </p:nvPr>
        </p:nvSpPr>
        <p:spPr/>
        <p:txBody>
          <a:bodyPr/>
          <a:lstStyle/>
          <a:p>
            <a:r>
              <a:rPr lang="en-US" dirty="0"/>
              <a:t>Letters of credit guarantee payment from one bank to another on behalf of the buyer and seller. </a:t>
            </a:r>
          </a:p>
          <a:p>
            <a:r>
              <a:rPr lang="en-US" dirty="0"/>
              <a:t>The buyer’s bank releases payment to the exporter as soon as it receives proof that all of the terms and conditions of the transaction have been satisfied by both buyer and seller. </a:t>
            </a:r>
          </a:p>
          <a:p>
            <a:endParaRPr lang="en-US" dirty="0"/>
          </a:p>
        </p:txBody>
      </p:sp>
    </p:spTree>
    <p:extLst>
      <p:ext uri="{BB962C8B-B14F-4D97-AF65-F5344CB8AC3E}">
        <p14:creationId xmlns:p14="http://schemas.microsoft.com/office/powerpoint/2010/main" val="28346997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1703D-60C0-3F9F-AB94-69498710214F}"/>
              </a:ext>
            </a:extLst>
          </p:cNvPr>
          <p:cNvSpPr>
            <a:spLocks noGrp="1"/>
          </p:cNvSpPr>
          <p:nvPr>
            <p:ph type="title"/>
          </p:nvPr>
        </p:nvSpPr>
        <p:spPr/>
        <p:txBody>
          <a:bodyPr>
            <a:normAutofit/>
          </a:bodyPr>
          <a:lstStyle/>
          <a:p>
            <a:r>
              <a:rPr lang="en-US" sz="2400" b="1" cap="none" dirty="0"/>
              <a:t>letters of credit pros and cons</a:t>
            </a:r>
          </a:p>
        </p:txBody>
      </p:sp>
      <p:graphicFrame>
        <p:nvGraphicFramePr>
          <p:cNvPr id="4" name="Content Placeholder 3">
            <a:extLst>
              <a:ext uri="{FF2B5EF4-FFF2-40B4-BE49-F238E27FC236}">
                <a16:creationId xmlns:a16="http://schemas.microsoft.com/office/drawing/2014/main" id="{595111D6-CC80-AAB9-882E-96D45D962AFD}"/>
              </a:ext>
            </a:extLst>
          </p:cNvPr>
          <p:cNvGraphicFramePr>
            <a:graphicFrameLocks noGrp="1"/>
          </p:cNvGraphicFramePr>
          <p:nvPr>
            <p:ph idx="1"/>
            <p:extLst>
              <p:ext uri="{D42A27DB-BD31-4B8C-83A1-F6EECF244321}">
                <p14:modId xmlns:p14="http://schemas.microsoft.com/office/powerpoint/2010/main" val="3889859621"/>
              </p:ext>
            </p:extLst>
          </p:nvPr>
        </p:nvGraphicFramePr>
        <p:xfrm>
          <a:off x="1451579" y="1853755"/>
          <a:ext cx="9335689" cy="3885689"/>
        </p:xfrm>
        <a:graphic>
          <a:graphicData uri="http://schemas.openxmlformats.org/drawingml/2006/table">
            <a:tbl>
              <a:tblPr firstRow="1" firstCol="1" bandRow="1"/>
              <a:tblGrid>
                <a:gridCol w="1291621">
                  <a:extLst>
                    <a:ext uri="{9D8B030D-6E8A-4147-A177-3AD203B41FA5}">
                      <a16:colId xmlns:a16="http://schemas.microsoft.com/office/drawing/2014/main" val="259185864"/>
                    </a:ext>
                  </a:extLst>
                </a:gridCol>
                <a:gridCol w="3697357">
                  <a:extLst>
                    <a:ext uri="{9D8B030D-6E8A-4147-A177-3AD203B41FA5}">
                      <a16:colId xmlns:a16="http://schemas.microsoft.com/office/drawing/2014/main" val="4137548319"/>
                    </a:ext>
                  </a:extLst>
                </a:gridCol>
                <a:gridCol w="4346711">
                  <a:extLst>
                    <a:ext uri="{9D8B030D-6E8A-4147-A177-3AD203B41FA5}">
                      <a16:colId xmlns:a16="http://schemas.microsoft.com/office/drawing/2014/main" val="2429407494"/>
                    </a:ext>
                  </a:extLst>
                </a:gridCol>
              </a:tblGrid>
              <a:tr h="261119">
                <a:tc>
                  <a:txBody>
                    <a:bodyPr/>
                    <a:lstStyle/>
                    <a:p>
                      <a:pPr marL="0" marR="0">
                        <a:lnSpc>
                          <a:spcPct val="107000"/>
                        </a:lnSpc>
                        <a:spcBef>
                          <a:spcPts val="0"/>
                        </a:spcBef>
                        <a:spcAft>
                          <a:spcPts val="0"/>
                        </a:spcAft>
                      </a:pPr>
                      <a:r>
                        <a:rPr lang="en-US" sz="1800" kern="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800" kern="100">
                          <a:effectLst/>
                          <a:latin typeface="Calibri" panose="020F0502020204030204" pitchFamily="34" charset="0"/>
                          <a:ea typeface="Calibri" panose="020F0502020204030204" pitchFamily="34" charset="0"/>
                          <a:cs typeface="Times New Roman" panose="02020603050405020304" pitchFamily="18" charset="0"/>
                        </a:rPr>
                        <a:t>Pros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800" kern="100">
                          <a:effectLst/>
                          <a:latin typeface="Calibri" panose="020F0502020204030204" pitchFamily="34" charset="0"/>
                          <a:ea typeface="Calibri" panose="020F0502020204030204" pitchFamily="34" charset="0"/>
                          <a:cs typeface="Times New Roman" panose="02020603050405020304" pitchFamily="18" charset="0"/>
                        </a:rPr>
                        <a:t>cons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9567472"/>
                  </a:ext>
                </a:extLst>
              </a:tr>
              <a:tr h="1900544">
                <a:tc>
                  <a:txBody>
                    <a:bodyPr/>
                    <a:lstStyle/>
                    <a:p>
                      <a:pPr marL="0" marR="0">
                        <a:lnSpc>
                          <a:spcPct val="107000"/>
                        </a:lnSpc>
                        <a:spcBef>
                          <a:spcPts val="0"/>
                        </a:spcBef>
                        <a:spcAft>
                          <a:spcPts val="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Buyer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Payment made after goods are received.</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Terms can be customized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Expensive.</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Relies on seller to ship goods as specified.</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Time consuming to manage.</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Expiration dates.</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Currency fluctuations can make the cost rise.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8294654"/>
                  </a:ext>
                </a:extLst>
              </a:tr>
              <a:tr h="1563747">
                <a:tc>
                  <a:txBody>
                    <a:bodyPr/>
                    <a:lstStyle/>
                    <a:p>
                      <a:pPr marL="0" marR="0">
                        <a:lnSpc>
                          <a:spcPct val="107000"/>
                        </a:lnSpc>
                        <a:spcBef>
                          <a:spcPts val="0"/>
                        </a:spcBef>
                        <a:spcAft>
                          <a:spcPts val="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Seller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Low risk of default because the sale is secured by the buyer's bank.</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Terms can be customized.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Strict documentary requirements to prove what was contracted was provided.</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Currency fluctuations can make profit fall.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0206989"/>
                  </a:ext>
                </a:extLst>
              </a:tr>
            </a:tbl>
          </a:graphicData>
        </a:graphic>
      </p:graphicFrame>
    </p:spTree>
    <p:extLst>
      <p:ext uri="{BB962C8B-B14F-4D97-AF65-F5344CB8AC3E}">
        <p14:creationId xmlns:p14="http://schemas.microsoft.com/office/powerpoint/2010/main" val="23320376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A59A7-454A-3100-7119-DEB53496A112}"/>
              </a:ext>
            </a:extLst>
          </p:cNvPr>
          <p:cNvSpPr>
            <a:spLocks noGrp="1"/>
          </p:cNvSpPr>
          <p:nvPr>
            <p:ph type="title"/>
          </p:nvPr>
        </p:nvSpPr>
        <p:spPr/>
        <p:txBody>
          <a:bodyPr>
            <a:normAutofit/>
          </a:bodyPr>
          <a:lstStyle/>
          <a:p>
            <a:r>
              <a:rPr lang="en-US" sz="2400" b="1" dirty="0"/>
              <a:t>5.0 EXPORT AND IMPORT FINANCING MECHANISM</a:t>
            </a:r>
          </a:p>
        </p:txBody>
      </p:sp>
      <p:sp>
        <p:nvSpPr>
          <p:cNvPr id="3" name="Content Placeholder 2">
            <a:extLst>
              <a:ext uri="{FF2B5EF4-FFF2-40B4-BE49-F238E27FC236}">
                <a16:creationId xmlns:a16="http://schemas.microsoft.com/office/drawing/2014/main" id="{3F0B1C0E-F120-99E1-2D5A-4B5FE7D8D2D7}"/>
              </a:ext>
            </a:extLst>
          </p:cNvPr>
          <p:cNvSpPr>
            <a:spLocks noGrp="1"/>
          </p:cNvSpPr>
          <p:nvPr>
            <p:ph idx="1"/>
          </p:nvPr>
        </p:nvSpPr>
        <p:spPr/>
        <p:txBody>
          <a:bodyPr/>
          <a:lstStyle/>
          <a:p>
            <a:pPr marL="0" indent="0">
              <a:buNone/>
            </a:pPr>
            <a:r>
              <a:rPr lang="en-US" b="1" dirty="0"/>
              <a:t>5.1 EXPORT FINANCE/FINANCING EXPORTS</a:t>
            </a:r>
          </a:p>
          <a:p>
            <a:r>
              <a:rPr lang="en-US" dirty="0"/>
              <a:t>Export finance refers to the credit facilities extended to the exporters at pre-shipment and post-shipment stages. </a:t>
            </a:r>
          </a:p>
          <a:p>
            <a:r>
              <a:rPr lang="en-US" dirty="0"/>
              <a:t>It includes any loan to an exporter for financing the purchase, processing, manufacturing or packing of goods meant for overseas markets. </a:t>
            </a:r>
          </a:p>
          <a:p>
            <a:r>
              <a:rPr lang="en-US" dirty="0"/>
              <a:t>Credit is also extended after the shipment of goods to the date of realization of export proceeds.</a:t>
            </a:r>
          </a:p>
          <a:p>
            <a:endParaRPr lang="en-US" dirty="0"/>
          </a:p>
        </p:txBody>
      </p:sp>
    </p:spTree>
    <p:extLst>
      <p:ext uri="{BB962C8B-B14F-4D97-AF65-F5344CB8AC3E}">
        <p14:creationId xmlns:p14="http://schemas.microsoft.com/office/powerpoint/2010/main" val="41559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98F4D-96B6-D08E-012E-72200677EBF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4B417C-F075-343C-4EE0-57DE792F6CA7}"/>
              </a:ext>
            </a:extLst>
          </p:cNvPr>
          <p:cNvSpPr>
            <a:spLocks noGrp="1"/>
          </p:cNvSpPr>
          <p:nvPr>
            <p:ph idx="1"/>
          </p:nvPr>
        </p:nvSpPr>
        <p:spPr/>
        <p:txBody>
          <a:bodyPr>
            <a:normAutofit/>
          </a:bodyPr>
          <a:lstStyle/>
          <a:p>
            <a:r>
              <a:rPr lang="en-US" dirty="0"/>
              <a:t>The export financing process involves three parties:</a:t>
            </a:r>
          </a:p>
          <a:p>
            <a:pPr marL="457200" lvl="1" indent="0">
              <a:buNone/>
            </a:pPr>
            <a:r>
              <a:rPr lang="en-US" sz="2000" dirty="0"/>
              <a:t>1.Financial institution</a:t>
            </a:r>
          </a:p>
          <a:p>
            <a:pPr marL="457200" lvl="1" indent="0">
              <a:buNone/>
            </a:pPr>
            <a:r>
              <a:rPr lang="en-US" sz="2000" dirty="0"/>
              <a:t>2.Exporter</a:t>
            </a:r>
          </a:p>
          <a:p>
            <a:pPr marL="457200" lvl="1" indent="0">
              <a:buNone/>
            </a:pPr>
            <a:r>
              <a:rPr lang="en-US" sz="2000" dirty="0"/>
              <a:t>3.Foreign importer</a:t>
            </a:r>
          </a:p>
          <a:p>
            <a:r>
              <a:rPr lang="en-US" dirty="0"/>
              <a:t>The financing must always be linked to an export operation.</a:t>
            </a:r>
          </a:p>
          <a:p>
            <a:r>
              <a:rPr lang="en-US" dirty="0"/>
              <a:t> </a:t>
            </a:r>
            <a:r>
              <a:rPr lang="en-US" b="1" dirty="0"/>
              <a:t>The contract length </a:t>
            </a:r>
            <a:r>
              <a:rPr lang="en-US" dirty="0"/>
              <a:t>will normally coincide with the payment deferment given to the importer or the person who receives the service. </a:t>
            </a:r>
          </a:p>
        </p:txBody>
      </p:sp>
    </p:spTree>
    <p:extLst>
      <p:ext uri="{BB962C8B-B14F-4D97-AF65-F5344CB8AC3E}">
        <p14:creationId xmlns:p14="http://schemas.microsoft.com/office/powerpoint/2010/main" val="12010232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AADF6-D90C-0E72-D06E-7AAAA3521C8B}"/>
              </a:ext>
            </a:extLst>
          </p:cNvPr>
          <p:cNvSpPr>
            <a:spLocks noGrp="1"/>
          </p:cNvSpPr>
          <p:nvPr>
            <p:ph type="title"/>
          </p:nvPr>
        </p:nvSpPr>
        <p:spPr/>
        <p:txBody>
          <a:bodyPr>
            <a:normAutofit/>
          </a:bodyPr>
          <a:lstStyle/>
          <a:p>
            <a:r>
              <a:rPr lang="en-US" sz="2000" b="1" cap="none" dirty="0"/>
              <a:t>Export financing/advances-the process</a:t>
            </a:r>
          </a:p>
        </p:txBody>
      </p:sp>
      <p:pic>
        <p:nvPicPr>
          <p:cNvPr id="4" name="Content Placeholder 3">
            <a:extLst>
              <a:ext uri="{FF2B5EF4-FFF2-40B4-BE49-F238E27FC236}">
                <a16:creationId xmlns:a16="http://schemas.microsoft.com/office/drawing/2014/main" id="{7AF71922-889F-7322-BFF8-43F1E73315DD}"/>
              </a:ext>
            </a:extLst>
          </p:cNvPr>
          <p:cNvPicPr>
            <a:picLocks noGrp="1" noChangeAspect="1"/>
          </p:cNvPicPr>
          <p:nvPr>
            <p:ph idx="1"/>
          </p:nvPr>
        </p:nvPicPr>
        <p:blipFill>
          <a:blip r:embed="rId2"/>
          <a:stretch>
            <a:fillRect/>
          </a:stretch>
        </p:blipFill>
        <p:spPr>
          <a:xfrm>
            <a:off x="1451579" y="2027583"/>
            <a:ext cx="8712838" cy="3843130"/>
          </a:xfrm>
          <a:prstGeom prst="rect">
            <a:avLst/>
          </a:prstGeom>
        </p:spPr>
      </p:pic>
    </p:spTree>
    <p:extLst>
      <p:ext uri="{BB962C8B-B14F-4D97-AF65-F5344CB8AC3E}">
        <p14:creationId xmlns:p14="http://schemas.microsoft.com/office/powerpoint/2010/main" val="13496826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1A901-FDAD-3A44-13DF-0218760F7B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6466D0C-C022-A7FF-4663-83646D8972FC}"/>
              </a:ext>
            </a:extLst>
          </p:cNvPr>
          <p:cNvSpPr>
            <a:spLocks noGrp="1"/>
          </p:cNvSpPr>
          <p:nvPr>
            <p:ph idx="1"/>
          </p:nvPr>
        </p:nvSpPr>
        <p:spPr/>
        <p:txBody>
          <a:bodyPr/>
          <a:lstStyle/>
          <a:p>
            <a:r>
              <a:rPr lang="en-US" dirty="0"/>
              <a:t>If the periods differ there are two alternatives:</a:t>
            </a:r>
          </a:p>
          <a:p>
            <a:pPr marL="0" indent="0">
              <a:buNone/>
            </a:pPr>
            <a:r>
              <a:rPr lang="en-US" dirty="0"/>
              <a:t>1. </a:t>
            </a:r>
            <a:r>
              <a:rPr lang="en-US" b="1" dirty="0"/>
              <a:t>Pre-financing:</a:t>
            </a:r>
            <a:r>
              <a:rPr lang="en-US" dirty="0"/>
              <a:t> The bank finances the exporter for the manufacture of the goods.</a:t>
            </a:r>
          </a:p>
          <a:p>
            <a:pPr marL="0" indent="0">
              <a:buNone/>
            </a:pPr>
            <a:r>
              <a:rPr lang="en-US" dirty="0"/>
              <a:t>2. </a:t>
            </a:r>
            <a:r>
              <a:rPr lang="en-US" b="1" dirty="0"/>
              <a:t>Post-financing (Advance): </a:t>
            </a:r>
            <a:r>
              <a:rPr lang="en-US" dirty="0"/>
              <a:t>The bank advances, partly or in full, the value of the operation once the goods have been dispatched.</a:t>
            </a:r>
          </a:p>
          <a:p>
            <a:r>
              <a:rPr lang="en-US" dirty="0"/>
              <a:t>The maximum amount that can be financed is the value of the goods plus those costs. </a:t>
            </a:r>
          </a:p>
          <a:p>
            <a:r>
              <a:rPr lang="en-US" dirty="0"/>
              <a:t> The currency of the financing/advance may be any officially quoted currency.</a:t>
            </a:r>
          </a:p>
          <a:p>
            <a:r>
              <a:rPr lang="en-US" dirty="0"/>
              <a:t>Repayment must match the deadline set by the financing/advance.</a:t>
            </a:r>
          </a:p>
        </p:txBody>
      </p:sp>
    </p:spTree>
    <p:extLst>
      <p:ext uri="{BB962C8B-B14F-4D97-AF65-F5344CB8AC3E}">
        <p14:creationId xmlns:p14="http://schemas.microsoft.com/office/powerpoint/2010/main" val="2127658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E819-1DEB-9162-C04A-4960572D0C5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D773B63-A2B4-61A1-9AA8-4582462AA494}"/>
              </a:ext>
            </a:extLst>
          </p:cNvPr>
          <p:cNvSpPr>
            <a:spLocks noGrp="1"/>
          </p:cNvSpPr>
          <p:nvPr>
            <p:ph idx="1"/>
          </p:nvPr>
        </p:nvSpPr>
        <p:spPr/>
        <p:txBody>
          <a:bodyPr>
            <a:normAutofit/>
          </a:bodyPr>
          <a:lstStyle/>
          <a:p>
            <a:r>
              <a:rPr lang="en-US" dirty="0"/>
              <a:t>The interest rate used will depend on the currency in which the financing is denominated. </a:t>
            </a:r>
          </a:p>
          <a:p>
            <a:r>
              <a:rPr lang="en-US" dirty="0"/>
              <a:t>When the currencies of the financing/advance and the repayment differ, an exchange rate risk is created to which the exporter may respond in one of two ways:</a:t>
            </a:r>
          </a:p>
          <a:p>
            <a:pPr lvl="1">
              <a:buFont typeface="Wingdings" panose="05000000000000000000" pitchFamily="2" charset="2"/>
              <a:buChar char="q"/>
            </a:pPr>
            <a:r>
              <a:rPr lang="en-US" sz="2000" dirty="0"/>
              <a:t> accept it or</a:t>
            </a:r>
          </a:p>
          <a:p>
            <a:pPr lvl="1">
              <a:buFont typeface="Wingdings" panose="05000000000000000000" pitchFamily="2" charset="2"/>
              <a:buChar char="q"/>
            </a:pPr>
            <a:r>
              <a:rPr lang="en-US" sz="2000" dirty="0"/>
              <a:t> offset it by taking out exchange rate insurance or a foreign currency option.</a:t>
            </a:r>
          </a:p>
        </p:txBody>
      </p:sp>
    </p:spTree>
    <p:extLst>
      <p:ext uri="{BB962C8B-B14F-4D97-AF65-F5344CB8AC3E}">
        <p14:creationId xmlns:p14="http://schemas.microsoft.com/office/powerpoint/2010/main" val="23484513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92B16-BF91-52D7-FF85-4BABC39BABC4}"/>
              </a:ext>
            </a:extLst>
          </p:cNvPr>
          <p:cNvSpPr>
            <a:spLocks noGrp="1"/>
          </p:cNvSpPr>
          <p:nvPr>
            <p:ph type="title"/>
          </p:nvPr>
        </p:nvSpPr>
        <p:spPr/>
        <p:txBody>
          <a:bodyPr>
            <a:normAutofit/>
          </a:bodyPr>
          <a:lstStyle/>
          <a:p>
            <a:r>
              <a:rPr lang="en-US" sz="2000" b="1" cap="none" dirty="0"/>
              <a:t>Forfaiting: financing &amp; credit insurance</a:t>
            </a:r>
          </a:p>
        </p:txBody>
      </p:sp>
      <p:sp>
        <p:nvSpPr>
          <p:cNvPr id="3" name="Content Placeholder 2">
            <a:extLst>
              <a:ext uri="{FF2B5EF4-FFF2-40B4-BE49-F238E27FC236}">
                <a16:creationId xmlns:a16="http://schemas.microsoft.com/office/drawing/2014/main" id="{29A097FD-C985-0090-6CF1-B57163AFB27A}"/>
              </a:ext>
            </a:extLst>
          </p:cNvPr>
          <p:cNvSpPr>
            <a:spLocks noGrp="1"/>
          </p:cNvSpPr>
          <p:nvPr>
            <p:ph idx="1"/>
          </p:nvPr>
        </p:nvSpPr>
        <p:spPr/>
        <p:txBody>
          <a:bodyPr>
            <a:normAutofit/>
          </a:bodyPr>
          <a:lstStyle/>
          <a:p>
            <a:r>
              <a:rPr lang="en-US" dirty="0"/>
              <a:t>Forfaiting enables the banking institution to offer its exporter-customers the following:</a:t>
            </a:r>
          </a:p>
          <a:p>
            <a:pPr lvl="1">
              <a:buFont typeface="Wingdings" panose="05000000000000000000" pitchFamily="2" charset="2"/>
              <a:buChar char="q"/>
            </a:pPr>
            <a:r>
              <a:rPr lang="en-US" sz="2000" dirty="0"/>
              <a:t>Collection of payment is guaranteed.</a:t>
            </a:r>
          </a:p>
          <a:p>
            <a:pPr lvl="1">
              <a:buFont typeface="Wingdings" panose="05000000000000000000" pitchFamily="2" charset="2"/>
              <a:buChar char="q"/>
            </a:pPr>
            <a:r>
              <a:rPr lang="en-US" sz="2000" dirty="0"/>
              <a:t>The exchange and interest rate risk disappear, as the funds are advanced.</a:t>
            </a:r>
          </a:p>
          <a:p>
            <a:pPr lvl="1">
              <a:buFont typeface="Wingdings" panose="05000000000000000000" pitchFamily="2" charset="2"/>
              <a:buChar char="q"/>
            </a:pPr>
            <a:r>
              <a:rPr lang="en-US" sz="2000" dirty="0"/>
              <a:t>The political and commercial risk of the operation is eradicated.</a:t>
            </a:r>
          </a:p>
          <a:p>
            <a:pPr lvl="1">
              <a:buFont typeface="Wingdings" panose="05000000000000000000" pitchFamily="2" charset="2"/>
              <a:buChar char="q"/>
            </a:pPr>
            <a:r>
              <a:rPr lang="en-US" sz="2000" dirty="0"/>
              <a:t>It furnishes liquidity.</a:t>
            </a:r>
          </a:p>
          <a:p>
            <a:pPr lvl="1">
              <a:buFont typeface="Wingdings" panose="05000000000000000000" pitchFamily="2" charset="2"/>
              <a:buChar char="q"/>
            </a:pPr>
            <a:r>
              <a:rPr lang="en-US" sz="2000" dirty="0"/>
              <a:t>It enables the transaction to be removed from the balance sheet.</a:t>
            </a:r>
          </a:p>
          <a:p>
            <a:pPr lvl="1">
              <a:buFont typeface="Wingdings" panose="05000000000000000000" pitchFamily="2" charset="2"/>
              <a:buChar char="q"/>
            </a:pPr>
            <a:r>
              <a:rPr lang="en-US" sz="2000" dirty="0"/>
              <a:t>It enables more to be sold, or more expensively, by enabling longer credit terms to be offered.</a:t>
            </a:r>
          </a:p>
          <a:p>
            <a:endParaRPr lang="en-US" dirty="0"/>
          </a:p>
        </p:txBody>
      </p:sp>
    </p:spTree>
    <p:extLst>
      <p:ext uri="{BB962C8B-B14F-4D97-AF65-F5344CB8AC3E}">
        <p14:creationId xmlns:p14="http://schemas.microsoft.com/office/powerpoint/2010/main" val="11935368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75FD6-B178-03D7-E322-9812CCA290F5}"/>
              </a:ext>
            </a:extLst>
          </p:cNvPr>
          <p:cNvSpPr>
            <a:spLocks noGrp="1"/>
          </p:cNvSpPr>
          <p:nvPr>
            <p:ph type="title"/>
          </p:nvPr>
        </p:nvSpPr>
        <p:spPr/>
        <p:txBody>
          <a:bodyPr>
            <a:normAutofit/>
          </a:bodyPr>
          <a:lstStyle/>
          <a:p>
            <a:r>
              <a:rPr lang="en-US" sz="2400" b="1" cap="none" dirty="0"/>
              <a:t>5.2 IMPORT FINANCING</a:t>
            </a:r>
          </a:p>
        </p:txBody>
      </p:sp>
      <p:sp>
        <p:nvSpPr>
          <p:cNvPr id="3" name="Content Placeholder 2">
            <a:extLst>
              <a:ext uri="{FF2B5EF4-FFF2-40B4-BE49-F238E27FC236}">
                <a16:creationId xmlns:a16="http://schemas.microsoft.com/office/drawing/2014/main" id="{EC24B3AE-B334-2E1D-4E12-66C895A984BC}"/>
              </a:ext>
            </a:extLst>
          </p:cNvPr>
          <p:cNvSpPr>
            <a:spLocks noGrp="1"/>
          </p:cNvSpPr>
          <p:nvPr>
            <p:ph idx="1"/>
          </p:nvPr>
        </p:nvSpPr>
        <p:spPr>
          <a:xfrm>
            <a:off x="1451579" y="1853754"/>
            <a:ext cx="9603275" cy="3751916"/>
          </a:xfrm>
        </p:spPr>
        <p:txBody>
          <a:bodyPr>
            <a:normAutofit fontScale="77500" lnSpcReduction="20000"/>
          </a:bodyPr>
          <a:lstStyle/>
          <a:p>
            <a:r>
              <a:rPr lang="en-US" sz="2600" dirty="0"/>
              <a:t>Finances the period needed to sell and receive payment for an imported product.  The importer requests financing owing to:</a:t>
            </a:r>
          </a:p>
          <a:p>
            <a:pPr lvl="1">
              <a:buFont typeface="Wingdings" panose="05000000000000000000" pitchFamily="2" charset="2"/>
              <a:buChar char="q"/>
            </a:pPr>
            <a:r>
              <a:rPr lang="en-US" sz="2600" dirty="0"/>
              <a:t>Insufficient funds to pay on delivery.</a:t>
            </a:r>
          </a:p>
          <a:p>
            <a:pPr lvl="1">
              <a:buFont typeface="Wingdings" panose="05000000000000000000" pitchFamily="2" charset="2"/>
              <a:buChar char="q"/>
            </a:pPr>
            <a:r>
              <a:rPr lang="en-US" sz="2600" dirty="0"/>
              <a:t>The availability of better purchase prices. </a:t>
            </a:r>
          </a:p>
          <a:p>
            <a:r>
              <a:rPr lang="en-US" sz="2600" dirty="0"/>
              <a:t>It differs from domestic loans in that the payments are used only to pay for imports. This process requires the involvement of three players:</a:t>
            </a:r>
          </a:p>
          <a:p>
            <a:pPr lvl="1">
              <a:buFont typeface="Wingdings" panose="05000000000000000000" pitchFamily="2" charset="2"/>
              <a:buChar char="q"/>
            </a:pPr>
            <a:r>
              <a:rPr lang="en-US" sz="2600" dirty="0"/>
              <a:t>Financial institution</a:t>
            </a:r>
          </a:p>
          <a:p>
            <a:pPr lvl="1">
              <a:buFont typeface="Wingdings" panose="05000000000000000000" pitchFamily="2" charset="2"/>
              <a:buChar char="q"/>
            </a:pPr>
            <a:r>
              <a:rPr lang="en-US" sz="2600" dirty="0"/>
              <a:t> Importer</a:t>
            </a:r>
          </a:p>
          <a:p>
            <a:pPr lvl="1">
              <a:buFont typeface="Wingdings" panose="05000000000000000000" pitchFamily="2" charset="2"/>
              <a:buChar char="q"/>
            </a:pPr>
            <a:r>
              <a:rPr lang="en-US" sz="2600" dirty="0"/>
              <a:t>Foreign exporter</a:t>
            </a:r>
          </a:p>
          <a:p>
            <a:pPr lvl="1">
              <a:buFont typeface="Wingdings" panose="05000000000000000000" pitchFamily="2" charset="2"/>
              <a:buChar char="q"/>
            </a:pPr>
            <a:r>
              <a:rPr lang="en-US" sz="2600" dirty="0"/>
              <a:t>The financing operation must always be linked to the payment of imports.</a:t>
            </a:r>
          </a:p>
          <a:p>
            <a:endParaRPr lang="en-US" dirty="0"/>
          </a:p>
        </p:txBody>
      </p:sp>
    </p:spTree>
    <p:extLst>
      <p:ext uri="{BB962C8B-B14F-4D97-AF65-F5344CB8AC3E}">
        <p14:creationId xmlns:p14="http://schemas.microsoft.com/office/powerpoint/2010/main" val="23697933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0507E-E369-C5EF-52BA-49F41A3B3CDC}"/>
              </a:ext>
            </a:extLst>
          </p:cNvPr>
          <p:cNvSpPr>
            <a:spLocks noGrp="1"/>
          </p:cNvSpPr>
          <p:nvPr>
            <p:ph type="title"/>
          </p:nvPr>
        </p:nvSpPr>
        <p:spPr/>
        <p:txBody>
          <a:bodyPr>
            <a:normAutofit/>
          </a:bodyPr>
          <a:lstStyle/>
          <a:p>
            <a:r>
              <a:rPr lang="en-US" sz="2000" b="1" cap="none" dirty="0"/>
              <a:t>The process</a:t>
            </a:r>
          </a:p>
        </p:txBody>
      </p:sp>
      <p:pic>
        <p:nvPicPr>
          <p:cNvPr id="4" name="Content Placeholder 3">
            <a:extLst>
              <a:ext uri="{FF2B5EF4-FFF2-40B4-BE49-F238E27FC236}">
                <a16:creationId xmlns:a16="http://schemas.microsoft.com/office/drawing/2014/main" id="{20210D8E-CFFD-F730-C841-C4053A91E391}"/>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75791" y="2016125"/>
            <a:ext cx="9024731" cy="3682310"/>
          </a:xfrm>
          <a:prstGeom prst="rect">
            <a:avLst/>
          </a:prstGeom>
          <a:noFill/>
        </p:spPr>
      </p:pic>
    </p:spTree>
    <p:extLst>
      <p:ext uri="{BB962C8B-B14F-4D97-AF65-F5344CB8AC3E}">
        <p14:creationId xmlns:p14="http://schemas.microsoft.com/office/powerpoint/2010/main" val="31692571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2C6B9-B483-0C03-783C-74C780670074}"/>
              </a:ext>
            </a:extLst>
          </p:cNvPr>
          <p:cNvSpPr>
            <a:spLocks noGrp="1"/>
          </p:cNvSpPr>
          <p:nvPr>
            <p:ph type="title"/>
          </p:nvPr>
        </p:nvSpPr>
        <p:spPr/>
        <p:txBody>
          <a:bodyPr>
            <a:normAutofit/>
          </a:bodyPr>
          <a:lstStyle/>
          <a:p>
            <a:r>
              <a:rPr lang="en-US" sz="2000" b="1" cap="none" dirty="0"/>
              <a:t> The process</a:t>
            </a:r>
          </a:p>
        </p:txBody>
      </p:sp>
      <p:sp>
        <p:nvSpPr>
          <p:cNvPr id="3" name="Content Placeholder 2">
            <a:extLst>
              <a:ext uri="{FF2B5EF4-FFF2-40B4-BE49-F238E27FC236}">
                <a16:creationId xmlns:a16="http://schemas.microsoft.com/office/drawing/2014/main" id="{B64542EA-8E10-97ED-DA00-3229AF2BB22E}"/>
              </a:ext>
            </a:extLst>
          </p:cNvPr>
          <p:cNvSpPr>
            <a:spLocks noGrp="1"/>
          </p:cNvSpPr>
          <p:nvPr>
            <p:ph idx="1"/>
          </p:nvPr>
        </p:nvSpPr>
        <p:spPr/>
        <p:txBody>
          <a:bodyPr>
            <a:normAutofit lnSpcReduction="10000"/>
          </a:bodyPr>
          <a:lstStyle/>
          <a:p>
            <a:pPr marL="0" indent="0">
              <a:buNone/>
            </a:pPr>
            <a:r>
              <a:rPr lang="en-US" dirty="0"/>
              <a:t>1. A sales agreement is struck between the importer (customer of the bank) and the foreign exporter.</a:t>
            </a:r>
          </a:p>
          <a:p>
            <a:pPr marL="0" indent="0">
              <a:buNone/>
            </a:pPr>
            <a:r>
              <a:rPr lang="en-US" dirty="0"/>
              <a:t>2. The foreign exporter delivers the goods to the importer.</a:t>
            </a:r>
          </a:p>
          <a:p>
            <a:pPr marL="0" indent="0">
              <a:buNone/>
            </a:pPr>
            <a:r>
              <a:rPr lang="en-US" dirty="0"/>
              <a:t>3. The importer (the bank’s customer) requests financing from their bank so that it can pay the foreign exporter.</a:t>
            </a:r>
          </a:p>
          <a:p>
            <a:pPr marL="0" indent="0">
              <a:buNone/>
            </a:pPr>
            <a:r>
              <a:rPr lang="en-US" dirty="0"/>
              <a:t>4. The importer’s bank pays the foreign exporter.</a:t>
            </a:r>
          </a:p>
          <a:p>
            <a:pPr marL="0" indent="0">
              <a:buNone/>
            </a:pPr>
            <a:r>
              <a:rPr lang="en-US" dirty="0"/>
              <a:t>5. When it expires, the importer (bank customer) repays the financing with the proceeds of the sales.</a:t>
            </a:r>
          </a:p>
          <a:p>
            <a:endParaRPr lang="en-US" dirty="0"/>
          </a:p>
        </p:txBody>
      </p:sp>
    </p:spTree>
    <p:extLst>
      <p:ext uri="{BB962C8B-B14F-4D97-AF65-F5344CB8AC3E}">
        <p14:creationId xmlns:p14="http://schemas.microsoft.com/office/powerpoint/2010/main" val="3140497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E5F71-8C05-6D43-8675-3580D712AF91}"/>
              </a:ext>
            </a:extLst>
          </p:cNvPr>
          <p:cNvSpPr>
            <a:spLocks noGrp="1"/>
          </p:cNvSpPr>
          <p:nvPr>
            <p:ph type="title"/>
          </p:nvPr>
        </p:nvSpPr>
        <p:spPr/>
        <p:txBody>
          <a:bodyPr>
            <a:normAutofit/>
          </a:bodyPr>
          <a:lstStyle/>
          <a:p>
            <a:r>
              <a:rPr lang="en-US" sz="2000" b="1" cap="none" dirty="0"/>
              <a:t>Characteristics of import financing</a:t>
            </a:r>
          </a:p>
        </p:txBody>
      </p:sp>
      <p:sp>
        <p:nvSpPr>
          <p:cNvPr id="3" name="Content Placeholder 2">
            <a:extLst>
              <a:ext uri="{FF2B5EF4-FFF2-40B4-BE49-F238E27FC236}">
                <a16:creationId xmlns:a16="http://schemas.microsoft.com/office/drawing/2014/main" id="{56727EB0-8887-B1D0-4B8E-CD4AF023B668}"/>
              </a:ext>
            </a:extLst>
          </p:cNvPr>
          <p:cNvSpPr>
            <a:spLocks noGrp="1"/>
          </p:cNvSpPr>
          <p:nvPr>
            <p:ph idx="1"/>
          </p:nvPr>
        </p:nvSpPr>
        <p:spPr/>
        <p:txBody>
          <a:bodyPr/>
          <a:lstStyle/>
          <a:p>
            <a:pPr marL="457200" indent="-457200">
              <a:buFont typeface="+mj-lt"/>
              <a:buAutoNum type="arabicPeriod"/>
            </a:pPr>
            <a:r>
              <a:rPr lang="en-US" dirty="0"/>
              <a:t>Length of contract</a:t>
            </a:r>
          </a:p>
          <a:p>
            <a:pPr marL="457200" indent="-457200">
              <a:buFont typeface="+mj-lt"/>
              <a:buAutoNum type="arabicPeriod"/>
            </a:pPr>
            <a:r>
              <a:rPr lang="en-US" dirty="0"/>
              <a:t>Amount </a:t>
            </a:r>
          </a:p>
          <a:p>
            <a:pPr marL="457200" indent="-457200">
              <a:buFont typeface="+mj-lt"/>
              <a:buAutoNum type="arabicPeriod"/>
            </a:pPr>
            <a:r>
              <a:rPr lang="en-US" dirty="0"/>
              <a:t>Currency</a:t>
            </a:r>
          </a:p>
          <a:p>
            <a:pPr marL="457200" indent="-457200">
              <a:buFont typeface="+mj-lt"/>
              <a:buAutoNum type="arabicPeriod"/>
            </a:pPr>
            <a:r>
              <a:rPr lang="en-US" dirty="0"/>
              <a:t>Repayment</a:t>
            </a:r>
          </a:p>
          <a:p>
            <a:pPr marL="457200" indent="-457200">
              <a:buFont typeface="+mj-lt"/>
              <a:buAutoNum type="arabicPeriod"/>
            </a:pPr>
            <a:r>
              <a:rPr lang="en-US" dirty="0"/>
              <a:t>Rate of interest</a:t>
            </a:r>
          </a:p>
          <a:p>
            <a:pPr marL="457200" indent="-457200">
              <a:buFont typeface="+mj-lt"/>
              <a:buAutoNum type="arabicPeriod"/>
            </a:pPr>
            <a:r>
              <a:rPr lang="en-US" dirty="0"/>
              <a:t>Exchange rate risk</a:t>
            </a:r>
          </a:p>
        </p:txBody>
      </p:sp>
    </p:spTree>
    <p:extLst>
      <p:ext uri="{BB962C8B-B14F-4D97-AF65-F5344CB8AC3E}">
        <p14:creationId xmlns:p14="http://schemas.microsoft.com/office/powerpoint/2010/main" val="37942144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514A1-AEE2-E2D6-EF32-470E30B50DC3}"/>
              </a:ext>
            </a:extLst>
          </p:cNvPr>
          <p:cNvSpPr>
            <a:spLocks noGrp="1"/>
          </p:cNvSpPr>
          <p:nvPr>
            <p:ph type="title"/>
          </p:nvPr>
        </p:nvSpPr>
        <p:spPr/>
        <p:txBody>
          <a:bodyPr>
            <a:normAutofit/>
          </a:bodyPr>
          <a:lstStyle/>
          <a:p>
            <a:r>
              <a:rPr lang="en-US" sz="2400" b="1" dirty="0"/>
              <a:t>5.3 WARRANTIES/guarantee</a:t>
            </a:r>
          </a:p>
        </p:txBody>
      </p:sp>
      <p:sp>
        <p:nvSpPr>
          <p:cNvPr id="3" name="Content Placeholder 2">
            <a:extLst>
              <a:ext uri="{FF2B5EF4-FFF2-40B4-BE49-F238E27FC236}">
                <a16:creationId xmlns:a16="http://schemas.microsoft.com/office/drawing/2014/main" id="{BB2FE5D0-24D2-6559-B239-72977E12732C}"/>
              </a:ext>
            </a:extLst>
          </p:cNvPr>
          <p:cNvSpPr>
            <a:spLocks noGrp="1"/>
          </p:cNvSpPr>
          <p:nvPr>
            <p:ph idx="1"/>
          </p:nvPr>
        </p:nvSpPr>
        <p:spPr/>
        <p:txBody>
          <a:bodyPr/>
          <a:lstStyle/>
          <a:p>
            <a:r>
              <a:rPr lang="en-US" dirty="0"/>
              <a:t>"Surety" is taken to mean any form of guarantee whereby someone commits to making a payment on behalf of a third party.</a:t>
            </a:r>
          </a:p>
          <a:p>
            <a:r>
              <a:rPr lang="en-US" dirty="0"/>
              <a:t>The parties involved-</a:t>
            </a:r>
          </a:p>
          <a:p>
            <a:endParaRPr lang="en-US" dirty="0"/>
          </a:p>
        </p:txBody>
      </p:sp>
      <p:pic>
        <p:nvPicPr>
          <p:cNvPr id="4" name="Picture 3">
            <a:extLst>
              <a:ext uri="{FF2B5EF4-FFF2-40B4-BE49-F238E27FC236}">
                <a16:creationId xmlns:a16="http://schemas.microsoft.com/office/drawing/2014/main" id="{5E9C419A-85B9-7369-F770-C774CB552EE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69385" y="3260035"/>
            <a:ext cx="8871036" cy="2368288"/>
          </a:xfrm>
          <a:prstGeom prst="rect">
            <a:avLst/>
          </a:prstGeom>
          <a:noFill/>
        </p:spPr>
      </p:pic>
    </p:spTree>
    <p:extLst>
      <p:ext uri="{BB962C8B-B14F-4D97-AF65-F5344CB8AC3E}">
        <p14:creationId xmlns:p14="http://schemas.microsoft.com/office/powerpoint/2010/main" val="14901537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139B3-2FCE-D578-BAE0-1998A5172F09}"/>
              </a:ext>
            </a:extLst>
          </p:cNvPr>
          <p:cNvSpPr>
            <a:spLocks noGrp="1"/>
          </p:cNvSpPr>
          <p:nvPr>
            <p:ph type="title"/>
          </p:nvPr>
        </p:nvSpPr>
        <p:spPr/>
        <p:txBody>
          <a:bodyPr>
            <a:normAutofit/>
          </a:bodyPr>
          <a:lstStyle/>
          <a:p>
            <a:r>
              <a:rPr lang="en-US" sz="2400" b="1" cap="none" dirty="0"/>
              <a:t>5.3.1 Types of guarantees</a:t>
            </a:r>
          </a:p>
        </p:txBody>
      </p:sp>
      <p:graphicFrame>
        <p:nvGraphicFramePr>
          <p:cNvPr id="4" name="Content Placeholder 3">
            <a:extLst>
              <a:ext uri="{FF2B5EF4-FFF2-40B4-BE49-F238E27FC236}">
                <a16:creationId xmlns:a16="http://schemas.microsoft.com/office/drawing/2014/main" id="{07EB1AB8-29CB-6A22-FF5D-011EBE0CC9DE}"/>
              </a:ext>
            </a:extLst>
          </p:cNvPr>
          <p:cNvGraphicFramePr>
            <a:graphicFrameLocks noGrp="1"/>
          </p:cNvGraphicFramePr>
          <p:nvPr>
            <p:ph idx="1"/>
            <p:extLst>
              <p:ext uri="{D42A27DB-BD31-4B8C-83A1-F6EECF244321}">
                <p14:modId xmlns:p14="http://schemas.microsoft.com/office/powerpoint/2010/main" val="2459598261"/>
              </p:ext>
            </p:extLst>
          </p:nvPr>
        </p:nvGraphicFramePr>
        <p:xfrm>
          <a:off x="1656521" y="2014331"/>
          <a:ext cx="8958467" cy="3412608"/>
        </p:xfrm>
        <a:graphic>
          <a:graphicData uri="http://schemas.openxmlformats.org/drawingml/2006/table">
            <a:tbl>
              <a:tblPr firstRow="1" firstCol="1" bandRow="1">
                <a:tableStyleId>{5C22544A-7EE6-4342-B048-85BDC9FD1C3A}</a:tableStyleId>
              </a:tblPr>
              <a:tblGrid>
                <a:gridCol w="1893254">
                  <a:extLst>
                    <a:ext uri="{9D8B030D-6E8A-4147-A177-3AD203B41FA5}">
                      <a16:colId xmlns:a16="http://schemas.microsoft.com/office/drawing/2014/main" val="433953759"/>
                    </a:ext>
                  </a:extLst>
                </a:gridCol>
                <a:gridCol w="1768698">
                  <a:extLst>
                    <a:ext uri="{9D8B030D-6E8A-4147-A177-3AD203B41FA5}">
                      <a16:colId xmlns:a16="http://schemas.microsoft.com/office/drawing/2014/main" val="3358190311"/>
                    </a:ext>
                  </a:extLst>
                </a:gridCol>
                <a:gridCol w="1768698">
                  <a:extLst>
                    <a:ext uri="{9D8B030D-6E8A-4147-A177-3AD203B41FA5}">
                      <a16:colId xmlns:a16="http://schemas.microsoft.com/office/drawing/2014/main" val="355645722"/>
                    </a:ext>
                  </a:extLst>
                </a:gridCol>
                <a:gridCol w="1769656">
                  <a:extLst>
                    <a:ext uri="{9D8B030D-6E8A-4147-A177-3AD203B41FA5}">
                      <a16:colId xmlns:a16="http://schemas.microsoft.com/office/drawing/2014/main" val="337868892"/>
                    </a:ext>
                  </a:extLst>
                </a:gridCol>
                <a:gridCol w="1758161">
                  <a:extLst>
                    <a:ext uri="{9D8B030D-6E8A-4147-A177-3AD203B41FA5}">
                      <a16:colId xmlns:a16="http://schemas.microsoft.com/office/drawing/2014/main" val="3349494002"/>
                    </a:ext>
                  </a:extLst>
                </a:gridCol>
              </a:tblGrid>
              <a:tr h="260985">
                <a:tc>
                  <a:txBody>
                    <a:bodyPr/>
                    <a:lstStyle/>
                    <a:p>
                      <a:pPr marL="0" marR="0" algn="just">
                        <a:lnSpc>
                          <a:spcPct val="107000"/>
                        </a:lnSpc>
                        <a:spcBef>
                          <a:spcPts val="0"/>
                        </a:spcBef>
                        <a:spcAft>
                          <a:spcPts val="0"/>
                        </a:spcAft>
                      </a:pPr>
                      <a:r>
                        <a:rPr lang="en-US" sz="1200" kern="100">
                          <a:effectLst/>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What is the purpose?</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When is it issued?</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When is it issued?</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When is it issued?</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extLst>
                  <a:ext uri="{0D108BD9-81ED-4DB2-BD59-A6C34878D82A}">
                    <a16:rowId xmlns:a16="http://schemas.microsoft.com/office/drawing/2014/main" val="616446820"/>
                  </a:ext>
                </a:extLst>
              </a:tr>
              <a:tr h="957198">
                <a:tc>
                  <a:txBody>
                    <a:bodyPr/>
                    <a:lstStyle/>
                    <a:p>
                      <a:pPr marL="0" marR="0" algn="just">
                        <a:lnSpc>
                          <a:spcPct val="107000"/>
                        </a:lnSpc>
                        <a:spcBef>
                          <a:spcPts val="0"/>
                        </a:spcBef>
                        <a:spcAft>
                          <a:spcPts val="0"/>
                        </a:spcAft>
                      </a:pPr>
                      <a:r>
                        <a:rPr lang="en-US" sz="1200" kern="100">
                          <a:effectLst/>
                        </a:rPr>
                        <a:t>Bid Bond Tender Guarantee</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To ensure that participants in a tender process do not withdraw or modify their bids until the tender has been awarded and contracts have been signed in accordance with the terms offered.</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At the outset of the project; they are presented at the bidding stage and are a requirement of the tender specifications.</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Usually they are approximately 5% of the project or delivery.</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Technical</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extLst>
                  <a:ext uri="{0D108BD9-81ED-4DB2-BD59-A6C34878D82A}">
                    <a16:rowId xmlns:a16="http://schemas.microsoft.com/office/drawing/2014/main" val="572467212"/>
                  </a:ext>
                </a:extLst>
              </a:tr>
              <a:tr h="1595428">
                <a:tc>
                  <a:txBody>
                    <a:bodyPr/>
                    <a:lstStyle/>
                    <a:p>
                      <a:pPr marL="0" marR="0" algn="just">
                        <a:lnSpc>
                          <a:spcPct val="107000"/>
                        </a:lnSpc>
                        <a:spcBef>
                          <a:spcPts val="0"/>
                        </a:spcBef>
                        <a:spcAft>
                          <a:spcPts val="0"/>
                        </a:spcAft>
                      </a:pPr>
                      <a:r>
                        <a:rPr lang="en-US" sz="1200" kern="100">
                          <a:effectLst/>
                        </a:rPr>
                        <a:t>Advance Payment Guarantee or Repayment Guarantee</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To guarantee the total advanced.</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When the commercial contract comes into force, once the disbursement has been made.</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a:effectLst/>
                        </a:rPr>
                        <a:t>Usually in the range of 10-20% of the project. As a general rule, repayments of the initial sum are made in accordance with the projected timetable of the project or delivery.</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tc>
                  <a:txBody>
                    <a:bodyPr/>
                    <a:lstStyle/>
                    <a:p>
                      <a:pPr marL="0" marR="0" algn="just">
                        <a:lnSpc>
                          <a:spcPct val="107000"/>
                        </a:lnSpc>
                        <a:spcBef>
                          <a:spcPts val="0"/>
                        </a:spcBef>
                        <a:spcAft>
                          <a:spcPts val="0"/>
                        </a:spcAft>
                      </a:pPr>
                      <a:r>
                        <a:rPr lang="en-US" sz="1200" kern="100" dirty="0">
                          <a:effectLst/>
                        </a:rPr>
                        <a:t>Commercial</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983" marR="50983" marT="0" marB="0"/>
                </a:tc>
                <a:extLst>
                  <a:ext uri="{0D108BD9-81ED-4DB2-BD59-A6C34878D82A}">
                    <a16:rowId xmlns:a16="http://schemas.microsoft.com/office/drawing/2014/main" val="2449386857"/>
                  </a:ext>
                </a:extLst>
              </a:tr>
            </a:tbl>
          </a:graphicData>
        </a:graphic>
      </p:graphicFrame>
    </p:spTree>
    <p:extLst>
      <p:ext uri="{BB962C8B-B14F-4D97-AF65-F5344CB8AC3E}">
        <p14:creationId xmlns:p14="http://schemas.microsoft.com/office/powerpoint/2010/main" val="998978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08870-DA0F-BB6D-CD49-857E0EC66CA3}"/>
              </a:ext>
            </a:extLst>
          </p:cNvPr>
          <p:cNvSpPr>
            <a:spLocks noGrp="1"/>
          </p:cNvSpPr>
          <p:nvPr>
            <p:ph type="title"/>
          </p:nvPr>
        </p:nvSpPr>
        <p:spPr/>
        <p:txBody>
          <a:bodyPr/>
          <a:lstStyle/>
          <a:p>
            <a:endParaRPr lang="en-US"/>
          </a:p>
        </p:txBody>
      </p:sp>
      <p:graphicFrame>
        <p:nvGraphicFramePr>
          <p:cNvPr id="4" name="Content Placeholder 3">
            <a:extLst>
              <a:ext uri="{FF2B5EF4-FFF2-40B4-BE49-F238E27FC236}">
                <a16:creationId xmlns:a16="http://schemas.microsoft.com/office/drawing/2014/main" id="{21DE296B-4911-3D70-921A-1523AAAB18A1}"/>
              </a:ext>
            </a:extLst>
          </p:cNvPr>
          <p:cNvGraphicFramePr>
            <a:graphicFrameLocks noGrp="1"/>
          </p:cNvGraphicFramePr>
          <p:nvPr>
            <p:ph idx="1"/>
            <p:extLst>
              <p:ext uri="{D42A27DB-BD31-4B8C-83A1-F6EECF244321}">
                <p14:modId xmlns:p14="http://schemas.microsoft.com/office/powerpoint/2010/main" val="131285583"/>
              </p:ext>
            </p:extLst>
          </p:nvPr>
        </p:nvGraphicFramePr>
        <p:xfrm>
          <a:off x="1563756" y="1958974"/>
          <a:ext cx="9395792" cy="3868314"/>
        </p:xfrm>
        <a:graphic>
          <a:graphicData uri="http://schemas.openxmlformats.org/drawingml/2006/table">
            <a:tbl>
              <a:tblPr firstRow="1" firstCol="1" bandRow="1">
                <a:tableStyleId>{5C22544A-7EE6-4342-B048-85BDC9FD1C3A}</a:tableStyleId>
              </a:tblPr>
              <a:tblGrid>
                <a:gridCol w="1985677">
                  <a:extLst>
                    <a:ext uri="{9D8B030D-6E8A-4147-A177-3AD203B41FA5}">
                      <a16:colId xmlns:a16="http://schemas.microsoft.com/office/drawing/2014/main" val="3035760266"/>
                    </a:ext>
                  </a:extLst>
                </a:gridCol>
                <a:gridCol w="1855041">
                  <a:extLst>
                    <a:ext uri="{9D8B030D-6E8A-4147-A177-3AD203B41FA5}">
                      <a16:colId xmlns:a16="http://schemas.microsoft.com/office/drawing/2014/main" val="2442102471"/>
                    </a:ext>
                  </a:extLst>
                </a:gridCol>
                <a:gridCol w="1855041">
                  <a:extLst>
                    <a:ext uri="{9D8B030D-6E8A-4147-A177-3AD203B41FA5}">
                      <a16:colId xmlns:a16="http://schemas.microsoft.com/office/drawing/2014/main" val="1068881857"/>
                    </a:ext>
                  </a:extLst>
                </a:gridCol>
                <a:gridCol w="1856045">
                  <a:extLst>
                    <a:ext uri="{9D8B030D-6E8A-4147-A177-3AD203B41FA5}">
                      <a16:colId xmlns:a16="http://schemas.microsoft.com/office/drawing/2014/main" val="1932674213"/>
                    </a:ext>
                  </a:extLst>
                </a:gridCol>
                <a:gridCol w="1843988">
                  <a:extLst>
                    <a:ext uri="{9D8B030D-6E8A-4147-A177-3AD203B41FA5}">
                      <a16:colId xmlns:a16="http://schemas.microsoft.com/office/drawing/2014/main" val="3643806506"/>
                    </a:ext>
                  </a:extLst>
                </a:gridCol>
              </a:tblGrid>
              <a:tr h="1481529">
                <a:tc>
                  <a:txBody>
                    <a:bodyPr/>
                    <a:lstStyle/>
                    <a:p>
                      <a:pPr marL="0" marR="0" algn="just">
                        <a:lnSpc>
                          <a:spcPct val="107000"/>
                        </a:lnSpc>
                        <a:spcBef>
                          <a:spcPts val="0"/>
                        </a:spcBef>
                        <a:spcAft>
                          <a:spcPts val="0"/>
                        </a:spcAft>
                      </a:pPr>
                      <a:r>
                        <a:rPr lang="en-US" sz="1400" kern="100" dirty="0">
                          <a:effectLst/>
                        </a:rPr>
                        <a:t>Performance Bond</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To ensure that a project develops correctly and to plan (deadlines, technical specifications, quality issues and so on).</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When the commercial contract comes into force.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Usually in the range of 10-20% of the project or delivery.</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Technical</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extLst>
                  <a:ext uri="{0D108BD9-81ED-4DB2-BD59-A6C34878D82A}">
                    <a16:rowId xmlns:a16="http://schemas.microsoft.com/office/drawing/2014/main" val="1827336698"/>
                  </a:ext>
                </a:extLst>
              </a:tr>
              <a:tr h="922866">
                <a:tc>
                  <a:txBody>
                    <a:bodyPr/>
                    <a:lstStyle/>
                    <a:p>
                      <a:pPr marL="0" marR="0" algn="just">
                        <a:lnSpc>
                          <a:spcPct val="107000"/>
                        </a:lnSpc>
                        <a:spcBef>
                          <a:spcPts val="0"/>
                        </a:spcBef>
                        <a:spcAft>
                          <a:spcPts val="0"/>
                        </a:spcAft>
                      </a:pPr>
                      <a:r>
                        <a:rPr lang="en-US" sz="1400" kern="100">
                          <a:effectLst/>
                        </a:rPr>
                        <a:t>Maintenance Guarantee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To cover the contractually established maintenance period</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Once delivery has been made or the project completed.</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Usually in the region of 5% of the project or delivery.</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Technical</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extLst>
                  <a:ext uri="{0D108BD9-81ED-4DB2-BD59-A6C34878D82A}">
                    <a16:rowId xmlns:a16="http://schemas.microsoft.com/office/drawing/2014/main" val="3627028279"/>
                  </a:ext>
                </a:extLst>
              </a:tr>
              <a:tr h="1295308">
                <a:tc>
                  <a:txBody>
                    <a:bodyPr/>
                    <a:lstStyle/>
                    <a:p>
                      <a:pPr marL="0" marR="0" algn="just">
                        <a:lnSpc>
                          <a:spcPct val="107000"/>
                        </a:lnSpc>
                        <a:spcBef>
                          <a:spcPts val="0"/>
                        </a:spcBef>
                        <a:spcAft>
                          <a:spcPts val="0"/>
                        </a:spcAft>
                      </a:pPr>
                      <a:r>
                        <a:rPr lang="en-US" sz="1400" kern="100">
                          <a:effectLst/>
                        </a:rPr>
                        <a:t>Other Payment/Collection guarantees (e.g. Payment Guarantee)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Mechanism to ensure payment obligations arising from a sale/purchase or rendering of services are met.</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Once the sale/purchase contract or service contract has been signed</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a:effectLst/>
                        </a:rPr>
                        <a:t>Variable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tc>
                  <a:txBody>
                    <a:bodyPr/>
                    <a:lstStyle/>
                    <a:p>
                      <a:pPr marL="0" marR="0" algn="just">
                        <a:lnSpc>
                          <a:spcPct val="107000"/>
                        </a:lnSpc>
                        <a:spcBef>
                          <a:spcPts val="0"/>
                        </a:spcBef>
                        <a:spcAft>
                          <a:spcPts val="0"/>
                        </a:spcAft>
                      </a:pPr>
                      <a:r>
                        <a:rPr lang="en-US" sz="1400" kern="100" dirty="0">
                          <a:effectLst/>
                        </a:rPr>
                        <a:t>Commercial</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6381" marR="66381" marT="0" marB="0"/>
                </a:tc>
                <a:extLst>
                  <a:ext uri="{0D108BD9-81ED-4DB2-BD59-A6C34878D82A}">
                    <a16:rowId xmlns:a16="http://schemas.microsoft.com/office/drawing/2014/main" val="1321570604"/>
                  </a:ext>
                </a:extLst>
              </a:tr>
            </a:tbl>
          </a:graphicData>
        </a:graphic>
      </p:graphicFrame>
    </p:spTree>
    <p:extLst>
      <p:ext uri="{BB962C8B-B14F-4D97-AF65-F5344CB8AC3E}">
        <p14:creationId xmlns:p14="http://schemas.microsoft.com/office/powerpoint/2010/main" val="4075713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3719A-4399-2827-5F2A-77DA83EA1C35}"/>
              </a:ext>
            </a:extLst>
          </p:cNvPr>
          <p:cNvSpPr>
            <a:spLocks noGrp="1"/>
          </p:cNvSpPr>
          <p:nvPr>
            <p:ph type="title"/>
          </p:nvPr>
        </p:nvSpPr>
        <p:spPr/>
        <p:txBody>
          <a:bodyPr>
            <a:normAutofit/>
          </a:bodyPr>
          <a:lstStyle/>
          <a:p>
            <a:r>
              <a:rPr lang="en-US" sz="2400" b="1" dirty="0"/>
              <a:t>6.O BUYER’S CREDIT</a:t>
            </a:r>
          </a:p>
        </p:txBody>
      </p:sp>
      <p:sp>
        <p:nvSpPr>
          <p:cNvPr id="3" name="Content Placeholder 2">
            <a:extLst>
              <a:ext uri="{FF2B5EF4-FFF2-40B4-BE49-F238E27FC236}">
                <a16:creationId xmlns:a16="http://schemas.microsoft.com/office/drawing/2014/main" id="{DFC0C424-6266-8C60-095D-A8A2F40CFEC5}"/>
              </a:ext>
            </a:extLst>
          </p:cNvPr>
          <p:cNvSpPr>
            <a:spLocks noGrp="1"/>
          </p:cNvSpPr>
          <p:nvPr>
            <p:ph idx="1"/>
          </p:nvPr>
        </p:nvSpPr>
        <p:spPr>
          <a:xfrm>
            <a:off x="1451579" y="1853754"/>
            <a:ext cx="9603275" cy="3685655"/>
          </a:xfrm>
        </p:spPr>
        <p:txBody>
          <a:bodyPr>
            <a:normAutofit fontScale="92500" lnSpcReduction="10000"/>
          </a:bodyPr>
          <a:lstStyle/>
          <a:p>
            <a:r>
              <a:rPr lang="en-US" dirty="0"/>
              <a:t>A financial arrangement in which a bank or financial institution, or an export credit agency in the exporting country, extends a loan directly to a foreign buyer or to a bank in the importing country to pay for the purchase of goods and services from the exporting country. </a:t>
            </a:r>
          </a:p>
          <a:p>
            <a:r>
              <a:rPr lang="en-US" dirty="0"/>
              <a:t>It is also known as </a:t>
            </a:r>
            <a:r>
              <a:rPr lang="en-US" i="1" dirty="0"/>
              <a:t>financial credit</a:t>
            </a:r>
            <a:r>
              <a:rPr lang="en-US" dirty="0"/>
              <a:t>.</a:t>
            </a:r>
          </a:p>
          <a:p>
            <a:r>
              <a:rPr lang="en-US" dirty="0"/>
              <a:t>This term does not refer to credit extended directly from the buyer to the seller.</a:t>
            </a:r>
          </a:p>
          <a:p>
            <a:r>
              <a:rPr lang="en-US" dirty="0"/>
              <a:t> The Practical example is that foreign Bank makes payment to exporter based on either Letter of Undertaking from the Importer bank or based on their risk on Importer. </a:t>
            </a:r>
          </a:p>
          <a:p>
            <a:r>
              <a:rPr lang="en-US" dirty="0"/>
              <a:t>Letter of Undertaking is simply confirmation by a bank here in importer country to pay to exporter bank thus exporter bank risk get reduced.</a:t>
            </a:r>
          </a:p>
          <a:p>
            <a:endParaRPr lang="en-US" dirty="0"/>
          </a:p>
          <a:p>
            <a:endParaRPr lang="en-US" dirty="0"/>
          </a:p>
          <a:p>
            <a:endParaRPr lang="en-US" dirty="0"/>
          </a:p>
        </p:txBody>
      </p:sp>
    </p:spTree>
    <p:extLst>
      <p:ext uri="{BB962C8B-B14F-4D97-AF65-F5344CB8AC3E}">
        <p14:creationId xmlns:p14="http://schemas.microsoft.com/office/powerpoint/2010/main" val="14236563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DA21F-1B67-CF20-69C5-87283BC43C92}"/>
              </a:ext>
            </a:extLst>
          </p:cNvPr>
          <p:cNvSpPr>
            <a:spLocks noGrp="1"/>
          </p:cNvSpPr>
          <p:nvPr>
            <p:ph type="title"/>
          </p:nvPr>
        </p:nvSpPr>
        <p:spPr/>
        <p:txBody>
          <a:bodyPr>
            <a:normAutofit/>
          </a:bodyPr>
          <a:lstStyle/>
          <a:p>
            <a:r>
              <a:rPr lang="en-US" sz="2000" b="1" cap="none" dirty="0"/>
              <a:t>6.1 Accounting treatment for buyer’s credit</a:t>
            </a:r>
          </a:p>
        </p:txBody>
      </p:sp>
      <p:sp>
        <p:nvSpPr>
          <p:cNvPr id="3" name="Content Placeholder 2">
            <a:extLst>
              <a:ext uri="{FF2B5EF4-FFF2-40B4-BE49-F238E27FC236}">
                <a16:creationId xmlns:a16="http://schemas.microsoft.com/office/drawing/2014/main" id="{75C4B530-396D-9D05-728E-6823948F6A84}"/>
              </a:ext>
            </a:extLst>
          </p:cNvPr>
          <p:cNvSpPr>
            <a:spLocks noGrp="1"/>
          </p:cNvSpPr>
          <p:nvPr>
            <p:ph idx="1"/>
          </p:nvPr>
        </p:nvSpPr>
        <p:spPr/>
        <p:txBody>
          <a:bodyPr>
            <a:normAutofit/>
          </a:bodyPr>
          <a:lstStyle/>
          <a:p>
            <a:r>
              <a:rPr lang="en-US" dirty="0"/>
              <a:t> If Secured, then it is under Secured Loan else under Current Liability Check the terms of this loan and the collateral provided with it and you will have following scenarios:</a:t>
            </a:r>
          </a:p>
          <a:p>
            <a:pPr marL="457200" indent="-457200">
              <a:buFont typeface="+mj-lt"/>
              <a:buAutoNum type="arabicPeriod"/>
            </a:pPr>
            <a:r>
              <a:rPr lang="en-US" dirty="0"/>
              <a:t>Term for more than 12 months and has collateral attached to it - Secured loan under non-current liability.</a:t>
            </a:r>
          </a:p>
          <a:p>
            <a:pPr marL="457200" indent="-457200">
              <a:buFont typeface="+mj-lt"/>
              <a:buAutoNum type="arabicPeriod"/>
            </a:pPr>
            <a:r>
              <a:rPr lang="en-US" dirty="0"/>
              <a:t>Term for more than 12 months with no collateral attached to it - Unsecured loan under non-current liability. </a:t>
            </a:r>
          </a:p>
          <a:p>
            <a:r>
              <a:rPr lang="en-US" dirty="0"/>
              <a:t>The answer will be vice versa if the term is less than less than 12 months and it will be classified under current liability.</a:t>
            </a:r>
          </a:p>
          <a:p>
            <a:endParaRPr lang="en-US" dirty="0"/>
          </a:p>
        </p:txBody>
      </p:sp>
    </p:spTree>
    <p:extLst>
      <p:ext uri="{BB962C8B-B14F-4D97-AF65-F5344CB8AC3E}">
        <p14:creationId xmlns:p14="http://schemas.microsoft.com/office/powerpoint/2010/main" val="39066371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AEE2B-E76A-03E0-9785-66FE27489F67}"/>
              </a:ext>
            </a:extLst>
          </p:cNvPr>
          <p:cNvSpPr>
            <a:spLocks noGrp="1"/>
          </p:cNvSpPr>
          <p:nvPr>
            <p:ph type="title"/>
          </p:nvPr>
        </p:nvSpPr>
        <p:spPr/>
        <p:txBody>
          <a:bodyPr>
            <a:normAutofit/>
          </a:bodyPr>
          <a:lstStyle/>
          <a:p>
            <a:r>
              <a:rPr lang="en-US" sz="2000" b="1" cap="none" dirty="0"/>
              <a:t>6.2 The benefits of buyer’s credit</a:t>
            </a:r>
          </a:p>
        </p:txBody>
      </p:sp>
      <p:sp>
        <p:nvSpPr>
          <p:cNvPr id="3" name="Content Placeholder 2">
            <a:extLst>
              <a:ext uri="{FF2B5EF4-FFF2-40B4-BE49-F238E27FC236}">
                <a16:creationId xmlns:a16="http://schemas.microsoft.com/office/drawing/2014/main" id="{D9B4B0FD-97E9-D0EB-2C69-188237946C67}"/>
              </a:ext>
            </a:extLst>
          </p:cNvPr>
          <p:cNvSpPr>
            <a:spLocks noGrp="1"/>
          </p:cNvSpPr>
          <p:nvPr>
            <p:ph idx="1"/>
          </p:nvPr>
        </p:nvSpPr>
        <p:spPr>
          <a:xfrm>
            <a:off x="1451579" y="1853754"/>
            <a:ext cx="9603275" cy="3844681"/>
          </a:xfrm>
        </p:spPr>
        <p:txBody>
          <a:bodyPr>
            <a:normAutofit fontScale="85000" lnSpcReduction="10000"/>
          </a:bodyPr>
          <a:lstStyle/>
          <a:p>
            <a:pPr marL="0" indent="0">
              <a:buNone/>
            </a:pPr>
            <a:r>
              <a:rPr lang="en-US" sz="2100" dirty="0"/>
              <a:t>The benefits of buyer’s credit for the importer is as follows:</a:t>
            </a:r>
          </a:p>
          <a:p>
            <a:r>
              <a:rPr lang="en-US" sz="2100" dirty="0"/>
              <a:t>The exporter gets paid on due date; whereas importer gets extended date for making an import payment as per the cash flows.</a:t>
            </a:r>
          </a:p>
          <a:p>
            <a:r>
              <a:rPr lang="en-US" sz="2100" dirty="0"/>
              <a:t>The importer can deal with exporter on sight basis, negotiate a better discount and use the buyers credit route to avail financing.</a:t>
            </a:r>
          </a:p>
          <a:p>
            <a:r>
              <a:rPr lang="en-US" sz="2100" dirty="0"/>
              <a:t>The funding currency can be in any FCY (USD, GBP, EURO, JPY etc.) depending on the choice of the customer.</a:t>
            </a:r>
          </a:p>
          <a:p>
            <a:r>
              <a:rPr lang="en-US" sz="2100" dirty="0"/>
              <a:t>The importer can use this financing for any form of trade viz. open account, collections, or LCs.</a:t>
            </a:r>
          </a:p>
          <a:p>
            <a:r>
              <a:rPr lang="en-US" sz="2100" dirty="0"/>
              <a:t>The currency of imports can be different from the funding currency, which enables importers to take a favorable view of a particular currency.</a:t>
            </a:r>
          </a:p>
          <a:p>
            <a:pPr marL="0" indent="0">
              <a:buNone/>
            </a:pPr>
            <a:endParaRPr lang="en-US" dirty="0"/>
          </a:p>
        </p:txBody>
      </p:sp>
    </p:spTree>
    <p:extLst>
      <p:ext uri="{BB962C8B-B14F-4D97-AF65-F5344CB8AC3E}">
        <p14:creationId xmlns:p14="http://schemas.microsoft.com/office/powerpoint/2010/main" val="41479673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8B730-FB4A-A7D7-28D7-98508AB2BD36}"/>
              </a:ext>
            </a:extLst>
          </p:cNvPr>
          <p:cNvSpPr>
            <a:spLocks noGrp="1"/>
          </p:cNvSpPr>
          <p:nvPr>
            <p:ph type="title"/>
          </p:nvPr>
        </p:nvSpPr>
        <p:spPr/>
        <p:txBody>
          <a:bodyPr>
            <a:normAutofit/>
          </a:bodyPr>
          <a:lstStyle/>
          <a:p>
            <a:r>
              <a:rPr lang="en-US" sz="2400" b="1" dirty="0"/>
              <a:t>7.0  SUPPLIERS’ CREDIT</a:t>
            </a:r>
          </a:p>
        </p:txBody>
      </p:sp>
      <p:sp>
        <p:nvSpPr>
          <p:cNvPr id="3" name="Content Placeholder 2">
            <a:extLst>
              <a:ext uri="{FF2B5EF4-FFF2-40B4-BE49-F238E27FC236}">
                <a16:creationId xmlns:a16="http://schemas.microsoft.com/office/drawing/2014/main" id="{AF310579-3C0A-3399-AAB3-288B166C32A3}"/>
              </a:ext>
            </a:extLst>
          </p:cNvPr>
          <p:cNvSpPr>
            <a:spLocks noGrp="1"/>
          </p:cNvSpPr>
          <p:nvPr>
            <p:ph idx="1"/>
          </p:nvPr>
        </p:nvSpPr>
        <p:spPr/>
        <p:txBody>
          <a:bodyPr>
            <a:normAutofit lnSpcReduction="10000"/>
          </a:bodyPr>
          <a:lstStyle/>
          <a:p>
            <a:r>
              <a:rPr lang="en-US" dirty="0"/>
              <a:t>Suppliers credit is a trade credit funded to the importer on basis of Letter Of Credit (LC). </a:t>
            </a:r>
          </a:p>
          <a:p>
            <a:r>
              <a:rPr lang="en-US" dirty="0"/>
              <a:t>It is beneficial to the seller as he receives payments immediately after the shipment of goods, which in turn helps the importer to negotiate for better prices.</a:t>
            </a:r>
          </a:p>
          <a:p>
            <a:pPr marL="0" indent="0">
              <a:buNone/>
            </a:pPr>
            <a:r>
              <a:rPr lang="en-US" b="1" dirty="0"/>
              <a:t>7.1 Benefits of Suppliers Credit</a:t>
            </a:r>
          </a:p>
          <a:p>
            <a:pPr marL="0" indent="0">
              <a:buNone/>
            </a:pPr>
            <a:r>
              <a:rPr lang="en-US" b="1" dirty="0"/>
              <a:t>For Importer</a:t>
            </a:r>
          </a:p>
          <a:p>
            <a:pPr marL="0" indent="0">
              <a:buNone/>
            </a:pPr>
            <a:r>
              <a:rPr lang="en-US" dirty="0"/>
              <a:t>1. Availability of cheaper funds for import of raw materials and capital goods.</a:t>
            </a:r>
          </a:p>
          <a:p>
            <a:r>
              <a:rPr lang="en-US" dirty="0"/>
              <a:t>Ease short-term fund pressure as able to get credit.</a:t>
            </a:r>
          </a:p>
          <a:p>
            <a:endParaRPr lang="en-US" dirty="0"/>
          </a:p>
          <a:p>
            <a:pPr marL="0" indent="0">
              <a:buNone/>
            </a:pPr>
            <a:endParaRPr lang="en-US" dirty="0"/>
          </a:p>
          <a:p>
            <a:endParaRPr lang="en-US" dirty="0"/>
          </a:p>
        </p:txBody>
      </p:sp>
    </p:spTree>
    <p:extLst>
      <p:ext uri="{BB962C8B-B14F-4D97-AF65-F5344CB8AC3E}">
        <p14:creationId xmlns:p14="http://schemas.microsoft.com/office/powerpoint/2010/main" val="2180798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713DA-35D9-2FB6-0AD5-E39F1A3E0B7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E9A190C-89DF-C878-369D-A3F517F80AC1}"/>
              </a:ext>
            </a:extLst>
          </p:cNvPr>
          <p:cNvSpPr>
            <a:spLocks noGrp="1"/>
          </p:cNvSpPr>
          <p:nvPr>
            <p:ph idx="1"/>
          </p:nvPr>
        </p:nvSpPr>
        <p:spPr/>
        <p:txBody>
          <a:bodyPr/>
          <a:lstStyle/>
          <a:p>
            <a:r>
              <a:rPr lang="en-US" dirty="0"/>
              <a:t>Ability to negotiate better price with suppliers.</a:t>
            </a:r>
          </a:p>
          <a:p>
            <a:r>
              <a:rPr lang="en-US" dirty="0"/>
              <a:t>Able to meet the Suppliers requirement of payment at sight.</a:t>
            </a:r>
          </a:p>
          <a:p>
            <a:pPr marL="0" indent="0">
              <a:buNone/>
            </a:pPr>
            <a:r>
              <a:rPr lang="en-US" b="1" dirty="0"/>
              <a:t>For the Supplier</a:t>
            </a:r>
          </a:p>
          <a:p>
            <a:r>
              <a:rPr lang="en-US" dirty="0"/>
              <a:t> Realize at-sight payment.</a:t>
            </a:r>
          </a:p>
          <a:p>
            <a:r>
              <a:rPr lang="en-US" dirty="0"/>
              <a:t>Avoid the risk of importer’s credit by making settlement with LC, the Importer enters a contract with supplier for import.</a:t>
            </a:r>
          </a:p>
          <a:p>
            <a:endParaRPr lang="en-US" dirty="0"/>
          </a:p>
        </p:txBody>
      </p:sp>
    </p:spTree>
    <p:extLst>
      <p:ext uri="{BB962C8B-B14F-4D97-AF65-F5344CB8AC3E}">
        <p14:creationId xmlns:p14="http://schemas.microsoft.com/office/powerpoint/2010/main" val="11696497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2591E-324A-D32B-8FDB-CC4559FC594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529B8FE-C1E6-B57A-277D-28A4C59000F3}"/>
              </a:ext>
            </a:extLst>
          </p:cNvPr>
          <p:cNvSpPr>
            <a:spLocks noGrp="1"/>
          </p:cNvSpPr>
          <p:nvPr>
            <p:ph idx="1"/>
          </p:nvPr>
        </p:nvSpPr>
        <p:spPr/>
        <p:txBody>
          <a:bodyPr/>
          <a:lstStyle/>
          <a:p>
            <a:pPr marL="0" indent="0">
              <a:buNone/>
            </a:pPr>
            <a:r>
              <a:rPr lang="en-US" dirty="0"/>
              <a:t>2 . With transaction details importer approaches arranger to get suppliers credit for</a:t>
            </a:r>
          </a:p>
          <a:p>
            <a:pPr marL="0" indent="0">
              <a:buNone/>
            </a:pPr>
            <a:r>
              <a:rPr lang="en-US" dirty="0"/>
              <a:t>the transaction.</a:t>
            </a:r>
          </a:p>
          <a:p>
            <a:pPr marL="0" indent="0">
              <a:buNone/>
            </a:pPr>
            <a:r>
              <a:rPr lang="en-US" dirty="0"/>
              <a:t>3. Arranger get an indicative pricing from overseas bank, which importer confirms.</a:t>
            </a:r>
          </a:p>
          <a:p>
            <a:pPr marL="0" indent="0">
              <a:buNone/>
            </a:pPr>
            <a:r>
              <a:rPr lang="en-US" dirty="0"/>
              <a:t>4. Importer approach his bank and get LC issued, restricted to overseas bank counters</a:t>
            </a:r>
          </a:p>
          <a:p>
            <a:pPr marL="0" indent="0">
              <a:buNone/>
            </a:pPr>
            <a:r>
              <a:rPr lang="en-US" dirty="0"/>
              <a:t>with other required clauses</a:t>
            </a:r>
          </a:p>
          <a:p>
            <a:pPr marL="0" indent="0">
              <a:buNone/>
            </a:pPr>
            <a:r>
              <a:rPr lang="en-US" dirty="0"/>
              <a:t>5. Overseas Bank confirms the LC and advise LC to Supplier’s Bank. Suppliers</a:t>
            </a:r>
          </a:p>
          <a:p>
            <a:pPr marL="0" indent="0">
              <a:buNone/>
            </a:pPr>
            <a:r>
              <a:rPr lang="en-US" dirty="0"/>
              <a:t>Bank provides the copy of the LC to Supplier.</a:t>
            </a:r>
          </a:p>
          <a:p>
            <a:endParaRPr lang="en-US" dirty="0"/>
          </a:p>
        </p:txBody>
      </p:sp>
    </p:spTree>
    <p:extLst>
      <p:ext uri="{BB962C8B-B14F-4D97-AF65-F5344CB8AC3E}">
        <p14:creationId xmlns:p14="http://schemas.microsoft.com/office/powerpoint/2010/main" val="5110462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B9AB4-EC73-FBFA-DAB8-2A5320E3C62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23A2E64-F5CC-8DA0-3BD9-7ADD0D4442A3}"/>
              </a:ext>
            </a:extLst>
          </p:cNvPr>
          <p:cNvSpPr>
            <a:spLocks noGrp="1"/>
          </p:cNvSpPr>
          <p:nvPr>
            <p:ph idx="1"/>
          </p:nvPr>
        </p:nvSpPr>
        <p:spPr>
          <a:xfrm>
            <a:off x="1451579" y="1853754"/>
            <a:ext cx="9603275" cy="3751916"/>
          </a:xfrm>
        </p:spPr>
        <p:txBody>
          <a:bodyPr>
            <a:normAutofit fontScale="77500" lnSpcReduction="20000"/>
          </a:bodyPr>
          <a:lstStyle/>
          <a:p>
            <a:pPr marL="0" indent="0">
              <a:buNone/>
            </a:pPr>
            <a:r>
              <a:rPr lang="en-US" sz="2600" dirty="0"/>
              <a:t>6. Supplier ships the goods and submits documents at his bank counter.</a:t>
            </a:r>
          </a:p>
          <a:p>
            <a:pPr marL="0" indent="0">
              <a:buNone/>
            </a:pPr>
            <a:r>
              <a:rPr lang="en-US" sz="2600" dirty="0"/>
              <a:t>7. Supplier’s Bank sends the documents to Overseas Bank.</a:t>
            </a:r>
          </a:p>
          <a:p>
            <a:pPr marL="0" indent="0">
              <a:buNone/>
            </a:pPr>
            <a:r>
              <a:rPr lang="en-US" sz="2600" dirty="0"/>
              <a:t>8. Overseas Bank post checking documents for discrepancies (As per UCP 600) sends the document to importer’s bank for acceptance:</a:t>
            </a:r>
          </a:p>
          <a:p>
            <a:pPr marL="0" indent="0">
              <a:buNone/>
            </a:pPr>
            <a:r>
              <a:rPr lang="en-US" sz="2600" dirty="0"/>
              <a:t>• If documents are as per order, the same is discounted and transferred to supplier’s bank.</a:t>
            </a:r>
          </a:p>
          <a:p>
            <a:pPr marL="0" indent="0">
              <a:buNone/>
            </a:pPr>
            <a:r>
              <a:rPr lang="en-US" sz="2600" dirty="0"/>
              <a:t>• Incase of discrepant documents, documents are sent on acceptance basis. </a:t>
            </a:r>
          </a:p>
          <a:p>
            <a:r>
              <a:rPr lang="en-US" sz="2600" dirty="0"/>
              <a:t>On receipt of Importer bank acceptance, the same is discounted and transferred to</a:t>
            </a:r>
          </a:p>
          <a:p>
            <a:pPr marL="0" indent="0">
              <a:buNone/>
            </a:pPr>
            <a:r>
              <a:rPr lang="en-US" sz="2600" dirty="0"/>
              <a:t>supplier’s bank. Supplier receives the payment for the LC. </a:t>
            </a:r>
          </a:p>
          <a:p>
            <a:pPr marL="0" indent="0">
              <a:buNone/>
            </a:pPr>
            <a:endParaRPr lang="en-US" dirty="0"/>
          </a:p>
        </p:txBody>
      </p:sp>
    </p:spTree>
    <p:extLst>
      <p:ext uri="{BB962C8B-B14F-4D97-AF65-F5344CB8AC3E}">
        <p14:creationId xmlns:p14="http://schemas.microsoft.com/office/powerpoint/2010/main" val="38956089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5C733-07C1-5C5C-3B6A-77FE396A3DA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D587D7F-EAC9-B9EC-7DEB-6A0A29D7FDFA}"/>
              </a:ext>
            </a:extLst>
          </p:cNvPr>
          <p:cNvSpPr>
            <a:spLocks noGrp="1"/>
          </p:cNvSpPr>
          <p:nvPr>
            <p:ph idx="1"/>
          </p:nvPr>
        </p:nvSpPr>
        <p:spPr>
          <a:xfrm>
            <a:off x="1451579" y="2015732"/>
            <a:ext cx="9603275" cy="3550181"/>
          </a:xfrm>
        </p:spPr>
        <p:txBody>
          <a:bodyPr>
            <a:normAutofit fontScale="92500" lnSpcReduction="20000"/>
          </a:bodyPr>
          <a:lstStyle/>
          <a:p>
            <a:pPr marL="0" indent="0">
              <a:buNone/>
            </a:pPr>
            <a:r>
              <a:rPr lang="en-US" sz="2200" dirty="0"/>
              <a:t>Depending on who is bearing the interest cost:</a:t>
            </a:r>
          </a:p>
          <a:p>
            <a:r>
              <a:rPr lang="en-US" sz="2200" dirty="0"/>
              <a:t> If importer is bearing interest cost, supplier receives full payment.</a:t>
            </a:r>
          </a:p>
          <a:p>
            <a:r>
              <a:rPr lang="en-US" sz="2200" dirty="0"/>
              <a:t> If Suppliers is bearing interest cost, supplier will receive LC amount – Interest.</a:t>
            </a:r>
          </a:p>
          <a:p>
            <a:pPr marL="0" indent="0">
              <a:buNone/>
            </a:pPr>
            <a:r>
              <a:rPr lang="en-US" sz="2200" dirty="0"/>
              <a:t>10. Importer’s Bank receives the documents. Importer’s bank and Importer accept documents. </a:t>
            </a:r>
          </a:p>
          <a:p>
            <a:r>
              <a:rPr lang="en-US" sz="2200" dirty="0"/>
              <a:t>Importer’s Bank provides acceptance to Overseas Bank, guaranteeing payment on due date.</a:t>
            </a:r>
          </a:p>
          <a:p>
            <a:pPr marL="0" indent="0">
              <a:buNone/>
            </a:pPr>
            <a:r>
              <a:rPr lang="en-US" sz="2200" dirty="0"/>
              <a:t>11. On maturity, Importer makes the payment to his bank and Importer’s bank makes payment to Supplier’s Credit Bank</a:t>
            </a:r>
          </a:p>
          <a:p>
            <a:endParaRPr lang="en-US" dirty="0"/>
          </a:p>
        </p:txBody>
      </p:sp>
    </p:spTree>
    <p:extLst>
      <p:ext uri="{BB962C8B-B14F-4D97-AF65-F5344CB8AC3E}">
        <p14:creationId xmlns:p14="http://schemas.microsoft.com/office/powerpoint/2010/main" val="14681074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966B4-6A29-7187-5F45-6DB039AE23E5}"/>
              </a:ext>
            </a:extLst>
          </p:cNvPr>
          <p:cNvSpPr>
            <a:spLocks noGrp="1"/>
          </p:cNvSpPr>
          <p:nvPr>
            <p:ph type="title"/>
          </p:nvPr>
        </p:nvSpPr>
        <p:spPr/>
        <p:txBody>
          <a:bodyPr>
            <a:normAutofit fontScale="90000"/>
          </a:bodyPr>
          <a:lstStyle/>
          <a:p>
            <a:r>
              <a:rPr lang="en-US" sz="2700" b="1" cap="none" dirty="0"/>
              <a:t>The difference between buyer’s credit and supplier’s</a:t>
            </a:r>
            <a:br>
              <a:rPr lang="en-US" sz="2700" b="1" cap="none" dirty="0"/>
            </a:br>
            <a:r>
              <a:rPr lang="en-US" sz="2700" b="1" cap="none" dirty="0"/>
              <a:t>credit</a:t>
            </a:r>
            <a:br>
              <a:rPr lang="en-US" dirty="0"/>
            </a:br>
            <a:endParaRPr lang="en-US" dirty="0"/>
          </a:p>
        </p:txBody>
      </p:sp>
      <p:sp>
        <p:nvSpPr>
          <p:cNvPr id="3" name="Content Placeholder 2">
            <a:extLst>
              <a:ext uri="{FF2B5EF4-FFF2-40B4-BE49-F238E27FC236}">
                <a16:creationId xmlns:a16="http://schemas.microsoft.com/office/drawing/2014/main" id="{6C944477-9958-AF5B-B2FD-748116DE4DC2}"/>
              </a:ext>
            </a:extLst>
          </p:cNvPr>
          <p:cNvSpPr>
            <a:spLocks noGrp="1"/>
          </p:cNvSpPr>
          <p:nvPr>
            <p:ph idx="1"/>
          </p:nvPr>
        </p:nvSpPr>
        <p:spPr/>
        <p:txBody>
          <a:bodyPr>
            <a:normAutofit/>
          </a:bodyPr>
          <a:lstStyle/>
          <a:p>
            <a:pPr marL="0" indent="0">
              <a:buNone/>
            </a:pPr>
            <a:r>
              <a:rPr lang="en-US" dirty="0"/>
              <a:t>1.Supplier’s Credit can be arranged against LC transactions only, where as Buyer’s Credit can be arranged for any type of payment mode (LC Sight, LC Usance, DA and DP) except advance payment.</a:t>
            </a:r>
          </a:p>
          <a:p>
            <a:pPr marL="0" indent="0">
              <a:buNone/>
            </a:pPr>
            <a:r>
              <a:rPr lang="en-US" dirty="0"/>
              <a:t>2.Clauses in the LC would need amendment, or few clauses will have to be incorporated as per the requirement of the supplier’s credit providing bank. </a:t>
            </a:r>
          </a:p>
          <a:p>
            <a:r>
              <a:rPr lang="en-US" dirty="0"/>
              <a:t>In buyer’s credit, as the arrangement is after documents reaches your banks counter, no such clause are required to be incorporated.</a:t>
            </a:r>
          </a:p>
          <a:p>
            <a:endParaRPr lang="en-US" dirty="0"/>
          </a:p>
        </p:txBody>
      </p:sp>
    </p:spTree>
    <p:extLst>
      <p:ext uri="{BB962C8B-B14F-4D97-AF65-F5344CB8AC3E}">
        <p14:creationId xmlns:p14="http://schemas.microsoft.com/office/powerpoint/2010/main" val="38667614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D1AA-0D5F-5507-FBD2-2E0CB4E589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B24B04B-E06A-B2FF-930A-1575E446D894}"/>
              </a:ext>
            </a:extLst>
          </p:cNvPr>
          <p:cNvSpPr>
            <a:spLocks noGrp="1"/>
          </p:cNvSpPr>
          <p:nvPr>
            <p:ph idx="1"/>
          </p:nvPr>
        </p:nvSpPr>
        <p:spPr/>
        <p:txBody>
          <a:bodyPr>
            <a:normAutofit/>
          </a:bodyPr>
          <a:lstStyle/>
          <a:p>
            <a:pPr marL="0" indent="0">
              <a:buNone/>
            </a:pPr>
            <a:r>
              <a:rPr lang="en-US" dirty="0"/>
              <a:t>3.Supplier’s Credit has to be arranged before shipment of the goods or at the time of LC opening whereas Buyers Credit can be arranged only after documents come at your bank counter for payment or on due date.</a:t>
            </a:r>
          </a:p>
          <a:p>
            <a:pPr marL="0" indent="0">
              <a:buNone/>
            </a:pPr>
            <a:r>
              <a:rPr lang="en-US" dirty="0"/>
              <a:t>4.There can a difference in time of your cash flow. Many banks are structuring the transaction where in overall pricing is divided between confirmation cost and discounting cost, where confirmation cost is payable upfront at the time of advising the LC. </a:t>
            </a:r>
          </a:p>
          <a:p>
            <a:r>
              <a:rPr lang="en-US" dirty="0"/>
              <a:t>Whereas in buyer’s credit, as the payment is in form of interest, and it is payable only on maturity.</a:t>
            </a:r>
          </a:p>
          <a:p>
            <a:endParaRPr lang="en-US" dirty="0"/>
          </a:p>
          <a:p>
            <a:endParaRPr lang="en-US" dirty="0"/>
          </a:p>
        </p:txBody>
      </p:sp>
    </p:spTree>
    <p:extLst>
      <p:ext uri="{BB962C8B-B14F-4D97-AF65-F5344CB8AC3E}">
        <p14:creationId xmlns:p14="http://schemas.microsoft.com/office/powerpoint/2010/main" val="7098044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B38C-7E14-E867-EAC7-4D0BD5D889D2}"/>
              </a:ext>
            </a:extLst>
          </p:cNvPr>
          <p:cNvSpPr>
            <a:spLocks noGrp="1"/>
          </p:cNvSpPr>
          <p:nvPr>
            <p:ph type="title"/>
          </p:nvPr>
        </p:nvSpPr>
        <p:spPr/>
        <p:txBody>
          <a:bodyPr>
            <a:normAutofit/>
          </a:bodyPr>
          <a:lstStyle/>
          <a:p>
            <a:r>
              <a:rPr lang="en-US" sz="2400" b="1" dirty="0"/>
              <a:t>8.0 SELF ASSESMENT EXERCISE</a:t>
            </a:r>
          </a:p>
        </p:txBody>
      </p:sp>
      <p:sp>
        <p:nvSpPr>
          <p:cNvPr id="3" name="Content Placeholder 2">
            <a:extLst>
              <a:ext uri="{FF2B5EF4-FFF2-40B4-BE49-F238E27FC236}">
                <a16:creationId xmlns:a16="http://schemas.microsoft.com/office/drawing/2014/main" id="{E8E7D758-FB34-B384-E279-F6FFD292811C}"/>
              </a:ext>
            </a:extLst>
          </p:cNvPr>
          <p:cNvSpPr>
            <a:spLocks noGrp="1"/>
          </p:cNvSpPr>
          <p:nvPr>
            <p:ph idx="1"/>
          </p:nvPr>
        </p:nvSpPr>
        <p:spPr/>
        <p:txBody>
          <a:bodyPr/>
          <a:lstStyle/>
          <a:p>
            <a:pPr marL="457200" indent="-457200">
              <a:buFont typeface="+mj-lt"/>
              <a:buAutoNum type="arabicPeriod"/>
            </a:pPr>
            <a:r>
              <a:rPr lang="en-US" dirty="0"/>
              <a:t>Discuss the basic elements of import and export transactions.</a:t>
            </a:r>
          </a:p>
          <a:p>
            <a:pPr marL="457200" indent="-457200">
              <a:buFont typeface="+mj-lt"/>
              <a:buAutoNum type="arabicPeriod"/>
            </a:pPr>
            <a:r>
              <a:rPr lang="en-US" dirty="0"/>
              <a:t>Differentiate between the 5  international trade payment methods.</a:t>
            </a:r>
          </a:p>
          <a:p>
            <a:pPr marL="457200" indent="-457200">
              <a:buFont typeface="+mj-lt"/>
              <a:buAutoNum type="arabicPeriod"/>
            </a:pPr>
            <a:r>
              <a:rPr lang="en-US" dirty="0"/>
              <a:t>List the various types of guarantees.</a:t>
            </a:r>
          </a:p>
          <a:p>
            <a:pPr marL="457200" indent="-457200">
              <a:buFont typeface="+mj-lt"/>
              <a:buAutoNum type="arabicPeriod"/>
            </a:pPr>
            <a:r>
              <a:rPr lang="en-US" dirty="0"/>
              <a:t>What are the benefits of buyer’s credit</a:t>
            </a:r>
          </a:p>
          <a:p>
            <a:pPr marL="457200" indent="-457200">
              <a:buFont typeface="+mj-lt"/>
              <a:buAutoNum type="arabicPeriod"/>
            </a:pPr>
            <a:r>
              <a:rPr lang="en-US" dirty="0"/>
              <a:t>Distinguish between supplier’s credit and buyer’s credit.</a:t>
            </a:r>
          </a:p>
          <a:p>
            <a:pPr marL="457200" indent="-457200">
              <a:buFont typeface="+mj-lt"/>
              <a:buAutoNum type="arabicPeriod"/>
            </a:pPr>
            <a:r>
              <a:rPr lang="en-US" dirty="0"/>
              <a:t>List 5 documents used in import and export trade finance.</a:t>
            </a:r>
          </a:p>
          <a:p>
            <a:endParaRPr lang="en-US" dirty="0"/>
          </a:p>
        </p:txBody>
      </p:sp>
    </p:spTree>
    <p:extLst>
      <p:ext uri="{BB962C8B-B14F-4D97-AF65-F5344CB8AC3E}">
        <p14:creationId xmlns:p14="http://schemas.microsoft.com/office/powerpoint/2010/main" val="13996949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E3229-DF2A-8015-E731-C329DE7C36E4}"/>
              </a:ext>
            </a:extLst>
          </p:cNvPr>
          <p:cNvSpPr>
            <a:spLocks noGrp="1"/>
          </p:cNvSpPr>
          <p:nvPr>
            <p:ph type="title"/>
          </p:nvPr>
        </p:nvSpPr>
        <p:spPr/>
        <p:txBody>
          <a:bodyPr>
            <a:normAutofit/>
          </a:bodyPr>
          <a:lstStyle/>
          <a:p>
            <a:r>
              <a:rPr lang="en-US" sz="2400" b="1" dirty="0"/>
              <a:t>9.0 REFERENCES</a:t>
            </a:r>
          </a:p>
        </p:txBody>
      </p:sp>
      <p:sp>
        <p:nvSpPr>
          <p:cNvPr id="3" name="Content Placeholder 2">
            <a:extLst>
              <a:ext uri="{FF2B5EF4-FFF2-40B4-BE49-F238E27FC236}">
                <a16:creationId xmlns:a16="http://schemas.microsoft.com/office/drawing/2014/main" id="{51F17BFE-EEE9-08F1-AC04-D3192C0A81CD}"/>
              </a:ext>
            </a:extLst>
          </p:cNvPr>
          <p:cNvSpPr>
            <a:spLocks noGrp="1"/>
          </p:cNvSpPr>
          <p:nvPr>
            <p:ph idx="1"/>
          </p:nvPr>
        </p:nvSpPr>
        <p:spPr/>
        <p:txBody>
          <a:bodyPr/>
          <a:lstStyle/>
          <a:p>
            <a:r>
              <a:rPr lang="en-US" dirty="0"/>
              <a:t>1. International Business, </a:t>
            </a:r>
            <a:r>
              <a:rPr lang="en-US" dirty="0" err="1"/>
              <a:t>Alan.M.Rugnam</a:t>
            </a:r>
            <a:r>
              <a:rPr lang="en-US" dirty="0"/>
              <a:t>, Prentice Hall(2006).</a:t>
            </a:r>
          </a:p>
          <a:p>
            <a:r>
              <a:rPr lang="en-US" dirty="0"/>
              <a:t>2. International business management, Sinha, P., Excel Books (2008).</a:t>
            </a:r>
          </a:p>
          <a:p>
            <a:r>
              <a:rPr lang="en-US" dirty="0"/>
              <a:t>3. A handbook on International Finance, Arora. A, Lucent Publication (2018)</a:t>
            </a:r>
          </a:p>
          <a:p>
            <a:r>
              <a:rPr lang="en-US" dirty="0"/>
              <a:t>4. International finance, 5th edition, Levi, M. D. (2009).</a:t>
            </a:r>
          </a:p>
          <a:p>
            <a:r>
              <a:rPr lang="en-US" dirty="0"/>
              <a:t>5. International Finance: Theory and Policy, Steve, S., Saylor Foundation. (2010).</a:t>
            </a:r>
          </a:p>
          <a:p>
            <a:pPr marL="0" indent="0">
              <a:buNone/>
            </a:pPr>
            <a:endParaRPr lang="en-US" dirty="0"/>
          </a:p>
        </p:txBody>
      </p:sp>
    </p:spTree>
    <p:extLst>
      <p:ext uri="{BB962C8B-B14F-4D97-AF65-F5344CB8AC3E}">
        <p14:creationId xmlns:p14="http://schemas.microsoft.com/office/powerpoint/2010/main" val="20970037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79D97-E331-5A6D-2E45-CF990479E80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C41337D-F563-1DFA-A9D9-BC50F9DE9349}"/>
              </a:ext>
            </a:extLst>
          </p:cNvPr>
          <p:cNvSpPr>
            <a:spLocks noGrp="1"/>
          </p:cNvSpPr>
          <p:nvPr>
            <p:ph idx="1"/>
          </p:nvPr>
        </p:nvSpPr>
        <p:spPr/>
        <p:txBody>
          <a:bodyPr/>
          <a:lstStyle/>
          <a:p>
            <a:pPr lvl="3"/>
            <a:endParaRPr lang="en-US" dirty="0"/>
          </a:p>
          <a:p>
            <a:pPr lvl="3"/>
            <a:endParaRPr lang="en-US" dirty="0"/>
          </a:p>
          <a:p>
            <a:pPr lvl="3"/>
            <a:endParaRPr lang="en-US" dirty="0"/>
          </a:p>
          <a:p>
            <a:pPr lvl="3"/>
            <a:endParaRPr lang="en-US" dirty="0"/>
          </a:p>
          <a:p>
            <a:pPr lvl="3"/>
            <a:r>
              <a:rPr lang="en-US" sz="2000" b="1" dirty="0"/>
              <a:t>THE END, THANK YOU.</a:t>
            </a:r>
          </a:p>
        </p:txBody>
      </p:sp>
    </p:spTree>
    <p:extLst>
      <p:ext uri="{BB962C8B-B14F-4D97-AF65-F5344CB8AC3E}">
        <p14:creationId xmlns:p14="http://schemas.microsoft.com/office/powerpoint/2010/main" val="240748482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269CD7ABD79BD49A590D213FCC20DC3" ma:contentTypeVersion="12" ma:contentTypeDescription="Create a new document." ma:contentTypeScope="" ma:versionID="686fa8b798d894ef3752ccdf19a9fae6">
  <xsd:schema xmlns:xsd="http://www.w3.org/2001/XMLSchema" xmlns:xs="http://www.w3.org/2001/XMLSchema" xmlns:p="http://schemas.microsoft.com/office/2006/metadata/properties" xmlns:ns3="18a69e51-7234-43bc-b2d8-100ed1d2e866" xmlns:ns4="4b93d6ef-cb61-4ba8-bcf3-e4a917dec4bf" targetNamespace="http://schemas.microsoft.com/office/2006/metadata/properties" ma:root="true" ma:fieldsID="09c3e737e10eb824c64ae6f5881c0cdf" ns3:_="" ns4:_="">
    <xsd:import namespace="18a69e51-7234-43bc-b2d8-100ed1d2e866"/>
    <xsd:import namespace="4b93d6ef-cb61-4ba8-bcf3-e4a917dec4b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a69e51-7234-43bc-b2d8-100ed1d2e8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b93d6ef-cb61-4ba8-bcf3-e4a917dec4b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0EBCE6-EB63-4454-B73B-130ADDE70B13}">
  <ds:schemaRefs>
    <ds:schemaRef ds:uri="http://schemas.microsoft.com/office/infopath/2007/PartnerControls"/>
    <ds:schemaRef ds:uri="18a69e51-7234-43bc-b2d8-100ed1d2e866"/>
    <ds:schemaRef ds:uri="http://schemas.microsoft.com/office/2006/metadata/properties"/>
    <ds:schemaRef ds:uri="4b93d6ef-cb61-4ba8-bcf3-e4a917dec4bf"/>
    <ds:schemaRef ds:uri="http://schemas.microsoft.com/office/2006/documentManagement/types"/>
    <ds:schemaRef ds:uri="http://www.w3.org/XML/1998/namespace"/>
    <ds:schemaRef ds:uri="http://purl.org/dc/elements/1.1/"/>
    <ds:schemaRef ds:uri="http://purl.org/dc/dcmitype/"/>
    <ds:schemaRef ds:uri="http://purl.org/dc/terms/"/>
    <ds:schemaRef ds:uri="http://schemas.openxmlformats.org/package/2006/metadata/core-properties"/>
  </ds:schemaRefs>
</ds:datastoreItem>
</file>

<file path=customXml/itemProps2.xml><?xml version="1.0" encoding="utf-8"?>
<ds:datastoreItem xmlns:ds="http://schemas.openxmlformats.org/officeDocument/2006/customXml" ds:itemID="{EA89D774-7B79-4BCF-8E63-0A5D0082CDD0}">
  <ds:schemaRefs>
    <ds:schemaRef ds:uri="http://schemas.microsoft.com/sharepoint/v3/contenttype/forms"/>
  </ds:schemaRefs>
</ds:datastoreItem>
</file>

<file path=customXml/itemProps3.xml><?xml version="1.0" encoding="utf-8"?>
<ds:datastoreItem xmlns:ds="http://schemas.openxmlformats.org/officeDocument/2006/customXml" ds:itemID="{C95A704B-9C4E-43AE-BE2D-5C0C72EC75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a69e51-7234-43bc-b2d8-100ed1d2e866"/>
    <ds:schemaRef ds:uri="4b93d6ef-cb61-4ba8-bcf3-e4a917dec4b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1021</TotalTime>
  <Words>3574</Words>
  <Application>Microsoft Office PowerPoint</Application>
  <PresentationFormat>Widescreen</PresentationFormat>
  <Paragraphs>342</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Gill Sans MT</vt:lpstr>
      <vt:lpstr>Symbol</vt:lpstr>
      <vt:lpstr>Wingdings</vt:lpstr>
      <vt:lpstr>Gallery</vt:lpstr>
      <vt:lpstr>INTERNATIONAL FINANCE</vt:lpstr>
      <vt:lpstr>CONTENTS</vt:lpstr>
      <vt:lpstr>PowerPoint Presentation</vt:lpstr>
      <vt:lpstr>PowerPoint Presentation</vt:lpstr>
      <vt:lpstr>1.0 INTRODUCTION</vt:lpstr>
      <vt:lpstr>2.0 OBJECTIVES</vt:lpstr>
      <vt:lpstr>PowerPoint Presentation</vt:lpstr>
      <vt:lpstr>3.0 INTERNATIONAL TRADE OVERVIEW-IMPORTS AND EXPORTS</vt:lpstr>
      <vt:lpstr>b. Two issues facing firm</vt:lpstr>
      <vt:lpstr>c. Basic elements of an import/export transaction</vt:lpstr>
      <vt:lpstr>PowerPoint Presentation</vt:lpstr>
      <vt:lpstr>d) Other elements of an import or export transaction</vt:lpstr>
      <vt:lpstr>e. Payment methods </vt:lpstr>
      <vt:lpstr>Method 1 -Prepayments</vt:lpstr>
      <vt:lpstr>Method 2- Letters of  Credit (L/C) </vt:lpstr>
      <vt:lpstr>Method 3- Drafts (bills of exchange) </vt:lpstr>
      <vt:lpstr>PowerPoint Presentation</vt:lpstr>
      <vt:lpstr>4.0 PAYMENT METHODS IN INTERNATIONAL TRADE FINANCE</vt:lpstr>
      <vt:lpstr>1.Cash in advance</vt:lpstr>
      <vt:lpstr>Pros and cons of cash in advance </vt:lpstr>
      <vt:lpstr>2. Open account terms</vt:lpstr>
      <vt:lpstr>3. Consignment</vt:lpstr>
      <vt:lpstr>4. Documentary collection </vt:lpstr>
      <vt:lpstr>5. Letters of credit </vt:lpstr>
      <vt:lpstr>letters of credit pros and cons</vt:lpstr>
      <vt:lpstr>5.0 EXPORT AND IMPORT FINANCING MECHANISM</vt:lpstr>
      <vt:lpstr>PowerPoint Presentation</vt:lpstr>
      <vt:lpstr>Export financing/advances-the process</vt:lpstr>
      <vt:lpstr>PowerPoint Presentation</vt:lpstr>
      <vt:lpstr>PowerPoint Presentation</vt:lpstr>
      <vt:lpstr>Forfaiting: financing &amp; credit insurance</vt:lpstr>
      <vt:lpstr>5.2 IMPORT FINANCING</vt:lpstr>
      <vt:lpstr>The process</vt:lpstr>
      <vt:lpstr> The process</vt:lpstr>
      <vt:lpstr>Characteristics of import financing</vt:lpstr>
      <vt:lpstr>5.3 WARRANTIES/guarantee</vt:lpstr>
      <vt:lpstr>5.3.1 Types of guarantees</vt:lpstr>
      <vt:lpstr>PowerPoint Presentation</vt:lpstr>
      <vt:lpstr>6.O BUYER’S CREDIT</vt:lpstr>
      <vt:lpstr>6.1 Accounting treatment for buyer’s credit</vt:lpstr>
      <vt:lpstr>6.2 The benefits of buyer’s credit</vt:lpstr>
      <vt:lpstr>7.0  SUPPLIERS’ CREDIT</vt:lpstr>
      <vt:lpstr>PowerPoint Presentation</vt:lpstr>
      <vt:lpstr>PowerPoint Presentation</vt:lpstr>
      <vt:lpstr>PowerPoint Presentation</vt:lpstr>
      <vt:lpstr>PowerPoint Presentation</vt:lpstr>
      <vt:lpstr>The difference between buyer’s credit and supplier’s credit </vt:lpstr>
      <vt:lpstr>PowerPoint Presentation</vt:lpstr>
      <vt:lpstr>8.0 SELF ASSESMENT EXERCISE</vt:lpstr>
      <vt:lpstr>9.0 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8</cp:revision>
  <dcterms:created xsi:type="dcterms:W3CDTF">2023-05-14T12:10:40Z</dcterms:created>
  <dcterms:modified xsi:type="dcterms:W3CDTF">2023-05-16T08:33:49Z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0x0101003269CD7ABD79BD49A590D213FCC20DC3</vt:lpwstr>
  </property>
</Properties>
</file>