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63" r:id="rId3"/>
    <p:sldId id="264" r:id="rId4"/>
    <p:sldId id="265" r:id="rId5"/>
    <p:sldId id="266" r:id="rId6"/>
    <p:sldId id="257" r:id="rId7"/>
    <p:sldId id="267" r:id="rId8"/>
    <p:sldId id="262" r:id="rId9"/>
    <p:sldId id="261" r:id="rId10"/>
    <p:sldId id="260" r:id="rId11"/>
    <p:sldId id="259" r:id="rId12"/>
    <p:sldId id="258"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browse/>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660"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viewProps" Target="viewProps.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presProps" Target="pres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4D8A11C-87D0-466B-994A-6AB6049340F0}" type="datetimeFigureOut">
              <a:rPr lang="en-US" smtClean="0"/>
              <a:t>6/6/2023</a:t>
            </a:fld>
            <a:endParaRPr lang="en-US"/>
          </a:p>
        </p:txBody>
      </p:sp>
      <p:sp>
        <p:nvSpPr>
          <p:cNvPr id="5" name="Footer Placeholder 4"/>
          <p:cNvSpPr>
            <a:spLocks noGrp="1"/>
          </p:cNvSpPr>
          <p:nvPr>
            <p:ph type="ftr" sz="quarter" idx="11"/>
          </p:nvPr>
        </p:nvSpPr>
        <p:spPr>
          <a:xfrm>
            <a:off x="2416500" y="329307"/>
            <a:ext cx="4973915" cy="309201"/>
          </a:xfrm>
        </p:spPr>
        <p:txBody>
          <a:bodyPr/>
          <a:lstStyle/>
          <a:p>
            <a:endParaRPr lang="en-US"/>
          </a:p>
        </p:txBody>
      </p:sp>
      <p:sp>
        <p:nvSpPr>
          <p:cNvPr id="6" name="Slide Number Placeholder 5"/>
          <p:cNvSpPr>
            <a:spLocks noGrp="1"/>
          </p:cNvSpPr>
          <p:nvPr>
            <p:ph type="sldNum" sz="quarter" idx="12"/>
          </p:nvPr>
        </p:nvSpPr>
        <p:spPr>
          <a:xfrm>
            <a:off x="1437664" y="798973"/>
            <a:ext cx="811019" cy="503578"/>
          </a:xfrm>
        </p:spPr>
        <p:txBody>
          <a:bodyPr/>
          <a:lstStyle/>
          <a:p>
            <a:fld id="{9D414918-C12F-470C-AEB7-3FFC4917A5D9}" type="slidenum">
              <a:rPr lang="en-US" smtClean="0"/>
              <a:t>‹#›</a:t>
            </a:fld>
            <a:endParaRPr lang="en-US"/>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1421482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4D8A11C-87D0-466B-994A-6AB6049340F0}" type="datetimeFigureOut">
              <a:rPr lang="en-US" smtClean="0"/>
              <a:t>6/6/2023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D414918-C12F-470C-AEB7-3FFC4917A5D9}" type="slidenum">
              <a:rPr lang="en-US" smtClean="0"/>
              <a:t>‹#›</a:t>
            </a:fld>
            <a:endParaRPr lang="en-US"/>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7576792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4D8A11C-87D0-466B-994A-6AB6049340F0}" type="datetimeFigureOut">
              <a:rPr lang="en-US" smtClean="0"/>
              <a:t>6/6/2023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D414918-C12F-470C-AEB7-3FFC4917A5D9}" type="slidenum">
              <a:rPr lang="en-US" smtClean="0"/>
              <a:t>‹#›</a:t>
            </a:fld>
            <a:endParaRPr lang="en-US"/>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5946161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4D8A11C-87D0-466B-994A-6AB6049340F0}" type="datetimeFigureOut">
              <a:rPr lang="en-US" smtClean="0"/>
              <a:t>6/6/2023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D414918-C12F-470C-AEB7-3FFC4917A5D9}" type="slidenum">
              <a:rPr lang="en-US" smtClean="0"/>
              <a:t>‹#›</a:t>
            </a:fld>
            <a:endParaRPr lang="en-US"/>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7271133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4D8A11C-87D0-466B-994A-6AB6049340F0}" type="datetimeFigureOut">
              <a:rPr lang="en-US" smtClean="0"/>
              <a:t>6/6/2023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D414918-C12F-470C-AEB7-3FFC4917A5D9}" type="slidenum">
              <a:rPr lang="en-US" smtClean="0"/>
              <a:t>‹#›</a:t>
            </a:fld>
            <a:endParaRPr lang="en-US"/>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4905225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4D8A11C-87D0-466B-994A-6AB6049340F0}" type="datetimeFigureOut">
              <a:rPr lang="en-US" smtClean="0"/>
              <a:t>6/6/2023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D414918-C12F-470C-AEB7-3FFC4917A5D9}" type="slidenum">
              <a:rPr lang="en-US" smtClean="0"/>
              <a:t>‹#›</a:t>
            </a:fld>
            <a:endParaRPr lang="en-US"/>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0358965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4D8A11C-87D0-466B-994A-6AB6049340F0}" type="datetimeFigureOut">
              <a:rPr lang="en-US" smtClean="0"/>
              <a:t>6/6/2023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D414918-C12F-470C-AEB7-3FFC4917A5D9}" type="slidenum">
              <a:rPr lang="en-US" smtClean="0"/>
              <a:t>‹#›</a:t>
            </a:fld>
            <a:endParaRPr lang="en-US"/>
          </a:p>
        </p:txBody>
      </p:sp>
    </p:spTree>
    <p:extLst>
      <p:ext uri="{BB962C8B-B14F-4D97-AF65-F5344CB8AC3E}">
        <p14:creationId xmlns:p14="http://schemas.microsoft.com/office/powerpoint/2010/main" val="21615302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4D8A11C-87D0-466B-994A-6AB6049340F0}" type="datetimeFigureOut">
              <a:rPr lang="en-US" smtClean="0"/>
              <a:t>6/6/2023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D414918-C12F-470C-AEB7-3FFC4917A5D9}" type="slidenum">
              <a:rPr lang="en-US" smtClean="0"/>
              <a:t>‹#›</a:t>
            </a:fld>
            <a:endParaRPr lang="en-US"/>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1996267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24D8A11C-87D0-466B-994A-6AB6049340F0}" type="datetimeFigureOut">
              <a:rPr lang="en-US" smtClean="0"/>
              <a:t>6/6/2023</a:t>
            </a:fld>
            <a:endParaRPr lang="en-US"/>
          </a:p>
        </p:txBody>
      </p:sp>
      <p:sp>
        <p:nvSpPr>
          <p:cNvPr id="6" name="Footer Placeholder 5"/>
          <p:cNvSpPr>
            <a:spLocks noGrp="1"/>
          </p:cNvSpPr>
          <p:nvPr>
            <p:ph type="ftr" sz="quarter" idx="11"/>
          </p:nvPr>
        </p:nvSpPr>
        <p:spPr>
          <a:xfrm>
            <a:off x="1447382" y="318640"/>
            <a:ext cx="5541004" cy="320931"/>
          </a:xfrm>
        </p:spPr>
        <p:txBody>
          <a:bodyPr/>
          <a:lstStyle/>
          <a:p>
            <a:endParaRPr lang="en-US"/>
          </a:p>
        </p:txBody>
      </p:sp>
      <p:sp>
        <p:nvSpPr>
          <p:cNvPr id="7" name="Slide Number Placeholder 6"/>
          <p:cNvSpPr>
            <a:spLocks noGrp="1"/>
          </p:cNvSpPr>
          <p:nvPr>
            <p:ph type="sldNum" sz="quarter" idx="12"/>
          </p:nvPr>
        </p:nvSpPr>
        <p:spPr/>
        <p:txBody>
          <a:bodyPr/>
          <a:lstStyle/>
          <a:p>
            <a:fld id="{9D414918-C12F-470C-AEB7-3FFC4917A5D9}" type="slidenum">
              <a:rPr lang="en-US" smtClean="0"/>
              <a:t>‹#›</a:t>
            </a:fld>
            <a:endParaRPr lang="en-US"/>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5098390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4D8A11C-87D0-466B-994A-6AB6049340F0}" type="datetimeFigureOut">
              <a:rPr lang="en-US" smtClean="0"/>
              <a:t>6/6/2023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D414918-C12F-470C-AEB7-3FFC4917A5D9}" type="slidenum">
              <a:rPr lang="en-US" smtClean="0"/>
              <a:t>‹#›</a:t>
            </a:fld>
            <a:endParaRPr lang="en-US"/>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8133062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4D8A11C-87D0-466B-994A-6AB6049340F0}" type="datetimeFigureOut">
              <a:rPr lang="en-US" smtClean="0"/>
              <a:t>6/6/2023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D414918-C12F-470C-AEB7-3FFC4917A5D9}" type="slidenum">
              <a:rPr lang="en-US" smtClean="0"/>
              <a:t>‹#›</a:t>
            </a:fld>
            <a:endParaRPr lang="en-US"/>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294725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24D8A11C-87D0-466B-994A-6AB6049340F0}" type="datetimeFigureOut">
              <a:rPr lang="en-US" smtClean="0"/>
              <a:t>6/6/2023</a:t>
            </a:fld>
            <a:endParaRPr lang="en-US"/>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9D414918-C12F-470C-AEB7-3FFC4917A5D9}" type="slidenum">
              <a:rPr lang="en-US" smtClean="0"/>
              <a:t>‹#›</a:t>
            </a:fld>
            <a:endParaRPr lang="en-US"/>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6590787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41A118-8093-0B4A-FE53-61AE1F2CF93F}"/>
              </a:ext>
            </a:extLst>
          </p:cNvPr>
          <p:cNvSpPr>
            <a:spLocks noGrp="1"/>
          </p:cNvSpPr>
          <p:nvPr>
            <p:ph type="ctrTitle"/>
          </p:nvPr>
        </p:nvSpPr>
        <p:spPr/>
        <p:txBody>
          <a:bodyPr>
            <a:normAutofit/>
          </a:bodyPr>
          <a:lstStyle/>
          <a:p>
            <a:r>
              <a:rPr lang="en-US" sz="3200" b="1" dirty="0"/>
              <a:t>INTERNATIONAL FINANCE</a:t>
            </a:r>
          </a:p>
        </p:txBody>
      </p:sp>
      <p:sp>
        <p:nvSpPr>
          <p:cNvPr id="3" name="Subtitle 2">
            <a:extLst>
              <a:ext uri="{FF2B5EF4-FFF2-40B4-BE49-F238E27FC236}">
                <a16:creationId xmlns:a16="http://schemas.microsoft.com/office/drawing/2014/main" id="{A0ED6DB5-63C3-BAB4-D172-17546147DE76}"/>
              </a:ext>
            </a:extLst>
          </p:cNvPr>
          <p:cNvSpPr>
            <a:spLocks noGrp="1"/>
          </p:cNvSpPr>
          <p:nvPr>
            <p:ph type="subTitle" idx="1"/>
          </p:nvPr>
        </p:nvSpPr>
        <p:spPr/>
        <p:txBody>
          <a:bodyPr>
            <a:normAutofit fontScale="77500" lnSpcReduction="20000"/>
          </a:bodyPr>
          <a:lstStyle/>
          <a:p>
            <a:r>
              <a:rPr lang="en-US" sz="3200" b="1" dirty="0"/>
              <a:t>WEEK 11-FINANCIAL MANAGEMENT OF MULTINATIONAL FIRMS</a:t>
            </a:r>
          </a:p>
        </p:txBody>
      </p:sp>
    </p:spTree>
    <p:extLst>
      <p:ext uri="{BB962C8B-B14F-4D97-AF65-F5344CB8AC3E}">
        <p14:creationId xmlns:p14="http://schemas.microsoft.com/office/powerpoint/2010/main" val="383264842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647104-93E3-CCC6-1861-10628022532D}"/>
              </a:ext>
            </a:extLst>
          </p:cNvPr>
          <p:cNvSpPr>
            <a:spLocks noGrp="1"/>
          </p:cNvSpPr>
          <p:nvPr>
            <p:ph type="title"/>
          </p:nvPr>
        </p:nvSpPr>
        <p:spPr/>
        <p:txBody>
          <a:bodyPr>
            <a:normAutofit/>
          </a:bodyPr>
          <a:lstStyle/>
          <a:p>
            <a:r>
              <a:rPr lang="en-US" sz="2400" b="1" dirty="0"/>
              <a:t>CONTENTS</a:t>
            </a:r>
          </a:p>
        </p:txBody>
      </p:sp>
      <p:sp>
        <p:nvSpPr>
          <p:cNvPr id="3" name="Content Placeholder 2">
            <a:extLst>
              <a:ext uri="{FF2B5EF4-FFF2-40B4-BE49-F238E27FC236}">
                <a16:creationId xmlns:a16="http://schemas.microsoft.com/office/drawing/2014/main" id="{5D97C59F-ECE9-525A-87BA-9C77EA05424E}"/>
              </a:ext>
            </a:extLst>
          </p:cNvPr>
          <p:cNvSpPr>
            <a:spLocks noGrp="1"/>
          </p:cNvSpPr>
          <p:nvPr>
            <p:ph idx="1"/>
          </p:nvPr>
        </p:nvSpPr>
        <p:spPr/>
        <p:txBody>
          <a:bodyPr>
            <a:normAutofit/>
          </a:bodyPr>
          <a:lstStyle/>
          <a:p>
            <a:pPr marL="0" indent="0">
              <a:buNone/>
            </a:pPr>
            <a:r>
              <a:rPr lang="en-US" dirty="0"/>
              <a:t>1.0	INTRODUCTION</a:t>
            </a:r>
          </a:p>
          <a:p>
            <a:pPr marL="0" indent="0">
              <a:buNone/>
            </a:pPr>
            <a:r>
              <a:rPr lang="en-US" dirty="0"/>
              <a:t>2.0	OBJECTIVES</a:t>
            </a:r>
          </a:p>
          <a:p>
            <a:pPr marL="0" indent="0">
              <a:buNone/>
            </a:pPr>
            <a:r>
              <a:rPr lang="en-US" dirty="0"/>
              <a:t>3.0	MULTINATIONAL FINANCIAL MANAGEMENT</a:t>
            </a:r>
          </a:p>
          <a:p>
            <a:pPr marL="457200" lvl="1" indent="0">
              <a:buNone/>
            </a:pPr>
            <a:r>
              <a:rPr lang="en-US" dirty="0"/>
              <a:t>3.1	Definition </a:t>
            </a:r>
          </a:p>
          <a:p>
            <a:pPr marL="457200" lvl="1" indent="0">
              <a:buNone/>
            </a:pPr>
            <a:r>
              <a:rPr lang="en-US" dirty="0"/>
              <a:t>3.2	The need for multinational financial management</a:t>
            </a:r>
          </a:p>
          <a:p>
            <a:pPr marL="457200" lvl="1" indent="0">
              <a:buNone/>
            </a:pPr>
            <a:r>
              <a:rPr lang="en-US" dirty="0"/>
              <a:t>3.3	Basic elements</a:t>
            </a:r>
          </a:p>
          <a:p>
            <a:pPr marL="457200" lvl="1" indent="0">
              <a:buNone/>
            </a:pPr>
            <a:r>
              <a:rPr lang="en-US" dirty="0"/>
              <a:t>3.4	Nature and scope</a:t>
            </a:r>
          </a:p>
          <a:p>
            <a:pPr marL="457200" lvl="1" indent="0">
              <a:buNone/>
            </a:pPr>
            <a:r>
              <a:rPr lang="en-US" dirty="0"/>
              <a:t>3.5 	Goals</a:t>
            </a:r>
          </a:p>
          <a:p>
            <a:endParaRPr lang="en-US" dirty="0"/>
          </a:p>
        </p:txBody>
      </p:sp>
    </p:spTree>
    <p:extLst>
      <p:ext uri="{BB962C8B-B14F-4D97-AF65-F5344CB8AC3E}">
        <p14:creationId xmlns:p14="http://schemas.microsoft.com/office/powerpoint/2010/main" val="12216957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33ED5C-800D-EB00-90B3-BCE9A270F4BB}"/>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2CAC4B33-664A-CC6E-5A1F-2E1239657FC2}"/>
              </a:ext>
            </a:extLst>
          </p:cNvPr>
          <p:cNvSpPr>
            <a:spLocks noGrp="1"/>
          </p:cNvSpPr>
          <p:nvPr>
            <p:ph idx="1"/>
          </p:nvPr>
        </p:nvSpPr>
        <p:spPr/>
        <p:txBody>
          <a:bodyPr/>
          <a:lstStyle/>
          <a:p>
            <a:pPr marL="0" indent="0">
              <a:buNone/>
            </a:pPr>
            <a:r>
              <a:rPr lang="en-US" dirty="0"/>
              <a:t>4.0 MULTINATIONAL CAPITAL BUDGETING</a:t>
            </a:r>
          </a:p>
          <a:p>
            <a:pPr marL="0" indent="0">
              <a:buNone/>
            </a:pPr>
            <a:r>
              <a:rPr lang="en-US" dirty="0"/>
              <a:t>4.1 Factors to Consider in Multinational Capital Budgeting</a:t>
            </a:r>
          </a:p>
          <a:p>
            <a:pPr marL="0" indent="0">
              <a:buNone/>
            </a:pPr>
            <a:r>
              <a:rPr lang="en-US" dirty="0"/>
              <a:t>4.1.2 Evaluating International Investment</a:t>
            </a:r>
          </a:p>
          <a:p>
            <a:pPr marL="457200" lvl="1" indent="0">
              <a:buNone/>
            </a:pPr>
            <a:r>
              <a:rPr lang="en-US" dirty="0"/>
              <a:t>4.1.2.1 Cash Flows in Parent Company’s Currency</a:t>
            </a:r>
          </a:p>
          <a:p>
            <a:pPr marL="457200" lvl="1" indent="0">
              <a:buNone/>
            </a:pPr>
            <a:r>
              <a:rPr lang="en-US" dirty="0"/>
              <a:t>4.1.2.2 Cash Flows in Subsidiary Currency</a:t>
            </a:r>
          </a:p>
          <a:p>
            <a:pPr marL="457200" lvl="1" indent="0">
              <a:buNone/>
            </a:pPr>
            <a:r>
              <a:rPr lang="en-US" dirty="0"/>
              <a:t>4.1.3 Subsidiary versus parent perspective</a:t>
            </a:r>
          </a:p>
          <a:p>
            <a:pPr marL="0" indent="0">
              <a:buNone/>
            </a:pPr>
            <a:r>
              <a:rPr lang="en-US" dirty="0"/>
              <a:t>4.2 Risk adjustment in capital budgeting</a:t>
            </a:r>
          </a:p>
          <a:p>
            <a:pPr marL="0" indent="0">
              <a:buNone/>
            </a:pPr>
            <a:endParaRPr lang="en-US" dirty="0"/>
          </a:p>
        </p:txBody>
      </p:sp>
    </p:spTree>
    <p:extLst>
      <p:ext uri="{BB962C8B-B14F-4D97-AF65-F5344CB8AC3E}">
        <p14:creationId xmlns:p14="http://schemas.microsoft.com/office/powerpoint/2010/main" val="8469408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50F558-C322-3607-483A-10ACC7782013}"/>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D7733C15-7ED9-1498-89B5-B988BFEE0C39}"/>
              </a:ext>
            </a:extLst>
          </p:cNvPr>
          <p:cNvSpPr>
            <a:spLocks noGrp="1"/>
          </p:cNvSpPr>
          <p:nvPr>
            <p:ph idx="1"/>
          </p:nvPr>
        </p:nvSpPr>
        <p:spPr/>
        <p:txBody>
          <a:bodyPr>
            <a:normAutofit/>
          </a:bodyPr>
          <a:lstStyle/>
          <a:p>
            <a:pPr marL="0" indent="0">
              <a:buNone/>
            </a:pPr>
            <a:r>
              <a:rPr lang="en-US" dirty="0"/>
              <a:t>5.0 Political risk of foreign investments</a:t>
            </a:r>
          </a:p>
          <a:p>
            <a:pPr marL="0" indent="0">
              <a:buNone/>
            </a:pPr>
            <a:r>
              <a:rPr lang="en-US" dirty="0"/>
              <a:t>6.0 MULTINATIONAL INVESTMENT DECISION</a:t>
            </a:r>
          </a:p>
          <a:p>
            <a:pPr marL="0" indent="0">
              <a:buNone/>
            </a:pPr>
            <a:r>
              <a:rPr lang="en-US" dirty="0"/>
              <a:t>6.1 Factors affecting cash flows</a:t>
            </a:r>
          </a:p>
          <a:p>
            <a:pPr marL="457200" lvl="1" indent="0">
              <a:buNone/>
            </a:pPr>
            <a:r>
              <a:rPr lang="en-US" dirty="0"/>
              <a:t>6.1.1 </a:t>
            </a:r>
            <a:r>
              <a:rPr lang="en-US" dirty="0" err="1"/>
              <a:t>i</a:t>
            </a:r>
            <a:r>
              <a:rPr lang="en-US" dirty="0"/>
              <a:t>) Initial investments (I)</a:t>
            </a:r>
          </a:p>
          <a:p>
            <a:pPr marL="457200" lvl="1" indent="0">
              <a:buNone/>
            </a:pPr>
            <a:r>
              <a:rPr lang="en-US" dirty="0"/>
              <a:t>6.1.2 ii) Operating cash flows</a:t>
            </a:r>
          </a:p>
          <a:p>
            <a:pPr marL="457200" lvl="1" indent="0">
              <a:buNone/>
            </a:pPr>
            <a:r>
              <a:rPr lang="en-US" dirty="0"/>
              <a:t>6.1. 3 iii) Local borrowing</a:t>
            </a:r>
          </a:p>
          <a:p>
            <a:pPr marL="457200" lvl="1" indent="0">
              <a:buNone/>
            </a:pPr>
            <a:r>
              <a:rPr lang="en-US" dirty="0"/>
              <a:t>6.1.4 iv) Inflation rate</a:t>
            </a:r>
          </a:p>
          <a:p>
            <a:pPr marL="457200" lvl="1" indent="0">
              <a:buNone/>
            </a:pPr>
            <a:r>
              <a:rPr lang="en-US" dirty="0"/>
              <a:t>6.1.5 v) Exchange rate fluctuation </a:t>
            </a:r>
          </a:p>
          <a:p>
            <a:endParaRPr lang="en-US" dirty="0"/>
          </a:p>
        </p:txBody>
      </p:sp>
    </p:spTree>
    <p:extLst>
      <p:ext uri="{BB962C8B-B14F-4D97-AF65-F5344CB8AC3E}">
        <p14:creationId xmlns:p14="http://schemas.microsoft.com/office/powerpoint/2010/main" val="21360854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754051-D0C4-6AEA-D3E4-9850A5E2ADFA}"/>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F6413588-6EFF-684D-5742-E4F0F18AB51B}"/>
              </a:ext>
            </a:extLst>
          </p:cNvPr>
          <p:cNvSpPr>
            <a:spLocks noGrp="1"/>
          </p:cNvSpPr>
          <p:nvPr>
            <p:ph idx="1"/>
          </p:nvPr>
        </p:nvSpPr>
        <p:spPr/>
        <p:txBody>
          <a:bodyPr/>
          <a:lstStyle/>
          <a:p>
            <a:pPr marL="0" indent="0">
              <a:buNone/>
            </a:pPr>
            <a:r>
              <a:rPr lang="en-US" dirty="0"/>
              <a:t>7.0 CONCLUSION</a:t>
            </a:r>
          </a:p>
          <a:p>
            <a:pPr marL="0" indent="0">
              <a:buNone/>
            </a:pPr>
            <a:r>
              <a:rPr lang="en-US" dirty="0"/>
              <a:t>8.0 SELF ASSESMENT EXERCISE</a:t>
            </a:r>
          </a:p>
          <a:p>
            <a:pPr marL="0" indent="0">
              <a:buNone/>
            </a:pPr>
            <a:r>
              <a:rPr lang="en-US" dirty="0"/>
              <a:t>9.0 REFERENCES</a:t>
            </a:r>
          </a:p>
          <a:p>
            <a:pPr marL="0" indent="0">
              <a:buNone/>
            </a:pPr>
            <a:endParaRPr lang="en-US" dirty="0"/>
          </a:p>
        </p:txBody>
      </p:sp>
    </p:spTree>
    <p:extLst>
      <p:ext uri="{BB962C8B-B14F-4D97-AF65-F5344CB8AC3E}">
        <p14:creationId xmlns:p14="http://schemas.microsoft.com/office/powerpoint/2010/main" val="1826128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9E39E6-2179-98FB-BFC5-CE234828C08B}"/>
              </a:ext>
            </a:extLst>
          </p:cNvPr>
          <p:cNvSpPr>
            <a:spLocks noGrp="1"/>
          </p:cNvSpPr>
          <p:nvPr>
            <p:ph type="title"/>
          </p:nvPr>
        </p:nvSpPr>
        <p:spPr/>
        <p:txBody>
          <a:bodyPr>
            <a:normAutofit/>
          </a:bodyPr>
          <a:lstStyle/>
          <a:p>
            <a:r>
              <a:rPr lang="en-US" sz="2400" b="1" dirty="0"/>
              <a:t>1.0 INTRODUCTION</a:t>
            </a:r>
          </a:p>
        </p:txBody>
      </p:sp>
      <p:sp>
        <p:nvSpPr>
          <p:cNvPr id="3" name="Content Placeholder 2">
            <a:extLst>
              <a:ext uri="{FF2B5EF4-FFF2-40B4-BE49-F238E27FC236}">
                <a16:creationId xmlns:a16="http://schemas.microsoft.com/office/drawing/2014/main" id="{970EE467-FE07-1402-0E59-5C525861C218}"/>
              </a:ext>
            </a:extLst>
          </p:cNvPr>
          <p:cNvSpPr>
            <a:spLocks noGrp="1"/>
          </p:cNvSpPr>
          <p:nvPr>
            <p:ph idx="1"/>
          </p:nvPr>
        </p:nvSpPr>
        <p:spPr/>
        <p:txBody>
          <a:bodyPr/>
          <a:lstStyle/>
          <a:p>
            <a:r>
              <a:rPr lang="en-US" dirty="0"/>
              <a:t>International business should; have employees who have a clear understanding of how effective international financial management can be done.</a:t>
            </a:r>
          </a:p>
          <a:p>
            <a:r>
              <a:rPr lang="en-US" dirty="0"/>
              <a:t>They should understand international economics to expect the impact on their bottom line and global markets. </a:t>
            </a:r>
          </a:p>
          <a:p>
            <a:r>
              <a:rPr lang="en-US" dirty="0"/>
              <a:t>They should understand international markets properly, since it could be risky as the products of various international companies are not always customized for the markets. </a:t>
            </a:r>
          </a:p>
          <a:p>
            <a:r>
              <a:rPr lang="en-US" dirty="0"/>
              <a:t>Companies operating internationally conduct business across national borders.</a:t>
            </a:r>
          </a:p>
        </p:txBody>
      </p:sp>
    </p:spTree>
    <p:extLst>
      <p:ext uri="{BB962C8B-B14F-4D97-AF65-F5344CB8AC3E}">
        <p14:creationId xmlns:p14="http://schemas.microsoft.com/office/powerpoint/2010/main" val="28735900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D9D929-A865-818B-0BF6-BA9C2A25C9A6}"/>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14F820DF-B0EA-BE16-5AD8-B269A9E2F4BC}"/>
              </a:ext>
            </a:extLst>
          </p:cNvPr>
          <p:cNvSpPr>
            <a:spLocks noGrp="1"/>
          </p:cNvSpPr>
          <p:nvPr>
            <p:ph idx="1"/>
          </p:nvPr>
        </p:nvSpPr>
        <p:spPr>
          <a:xfrm>
            <a:off x="1451579" y="1853754"/>
            <a:ext cx="9603275" cy="4199727"/>
          </a:xfrm>
        </p:spPr>
        <p:txBody>
          <a:bodyPr>
            <a:noAutofit/>
          </a:bodyPr>
          <a:lstStyle/>
          <a:p>
            <a:r>
              <a:rPr lang="en-US" dirty="0"/>
              <a:t>These are some examples of companies operating internationally:</a:t>
            </a:r>
          </a:p>
          <a:p>
            <a:r>
              <a:rPr lang="en-US" dirty="0"/>
              <a:t>Coca-Cola: One of the largest beverage companies operating in over 200 countries and territories across the world</a:t>
            </a:r>
          </a:p>
          <a:p>
            <a:r>
              <a:rPr lang="en-US" dirty="0"/>
              <a:t>Toyota: This Japanese automaker owns production facilities and sales networks in various countries such as the U.S, China, and Europe</a:t>
            </a:r>
          </a:p>
          <a:p>
            <a:r>
              <a:rPr lang="en-US" dirty="0"/>
              <a:t>Nestle: This Swiss food and beverage giant operates in over 190 countries having more than 2000 brands</a:t>
            </a:r>
          </a:p>
          <a:p>
            <a:r>
              <a:rPr lang="en-US" dirty="0"/>
              <a:t>Samsung: This South Korean technology company has made a global presence, with manufacturing facilities, Research and Development centers, and sales offices in various countries.</a:t>
            </a:r>
          </a:p>
        </p:txBody>
      </p:sp>
    </p:spTree>
    <p:extLst>
      <p:ext uri="{BB962C8B-B14F-4D97-AF65-F5344CB8AC3E}">
        <p14:creationId xmlns:p14="http://schemas.microsoft.com/office/powerpoint/2010/main" val="7980810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3A0363-905E-250C-54E5-B45EB3608DA3}"/>
              </a:ext>
            </a:extLst>
          </p:cNvPr>
          <p:cNvSpPr>
            <a:spLocks noGrp="1"/>
          </p:cNvSpPr>
          <p:nvPr>
            <p:ph type="title"/>
          </p:nvPr>
        </p:nvSpPr>
        <p:spPr/>
        <p:txBody>
          <a:bodyPr>
            <a:normAutofit/>
          </a:bodyPr>
          <a:lstStyle/>
          <a:p>
            <a:r>
              <a:rPr lang="en-US" sz="2400" b="1" dirty="0"/>
              <a:t>2.0 objectives</a:t>
            </a:r>
          </a:p>
        </p:txBody>
      </p:sp>
      <p:sp>
        <p:nvSpPr>
          <p:cNvPr id="3" name="Content Placeholder 2">
            <a:extLst>
              <a:ext uri="{FF2B5EF4-FFF2-40B4-BE49-F238E27FC236}">
                <a16:creationId xmlns:a16="http://schemas.microsoft.com/office/drawing/2014/main" id="{EBF1F54B-2539-5157-4DF0-A14538B69992}"/>
              </a:ext>
            </a:extLst>
          </p:cNvPr>
          <p:cNvSpPr>
            <a:spLocks noGrp="1"/>
          </p:cNvSpPr>
          <p:nvPr>
            <p:ph idx="1"/>
          </p:nvPr>
        </p:nvSpPr>
        <p:spPr/>
        <p:txBody>
          <a:bodyPr/>
          <a:lstStyle/>
          <a:p>
            <a:pPr marL="0" indent="0">
              <a:buNone/>
            </a:pPr>
            <a:r>
              <a:rPr lang="en-US" dirty="0"/>
              <a:t>At the end of this lesson, you should be able to-</a:t>
            </a:r>
          </a:p>
          <a:p>
            <a:r>
              <a:rPr lang="en-US" dirty="0"/>
              <a:t>Understand the factors responsible for emergence of globalized financial markets.</a:t>
            </a:r>
          </a:p>
          <a:p>
            <a:r>
              <a:rPr lang="en-US" dirty="0"/>
              <a:t>Understand meaning, nature and scope of international financial management.</a:t>
            </a:r>
          </a:p>
          <a:p>
            <a:r>
              <a:rPr lang="en-US" dirty="0"/>
              <a:t>Describe goals for international financial management.</a:t>
            </a:r>
          </a:p>
          <a:p>
            <a:r>
              <a:rPr lang="en-US" dirty="0"/>
              <a:t>Discuss multinational capital budgeting.</a:t>
            </a:r>
          </a:p>
          <a:p>
            <a:r>
              <a:rPr lang="en-US" dirty="0"/>
              <a:t>Explain the factors affecting cash flows in multinational investment decisions.</a:t>
            </a:r>
          </a:p>
          <a:p>
            <a:r>
              <a:rPr lang="en-US" dirty="0"/>
              <a:t>Discuss the various risk adjustment methods in capital budgeting.</a:t>
            </a:r>
          </a:p>
        </p:txBody>
      </p:sp>
    </p:spTree>
    <p:extLst>
      <p:ext uri="{BB962C8B-B14F-4D97-AF65-F5344CB8AC3E}">
        <p14:creationId xmlns:p14="http://schemas.microsoft.com/office/powerpoint/2010/main" val="38941075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7CD916-ACE2-BC6E-7A04-EE4FE5E789EB}"/>
              </a:ext>
            </a:extLst>
          </p:cNvPr>
          <p:cNvSpPr>
            <a:spLocks noGrp="1"/>
          </p:cNvSpPr>
          <p:nvPr>
            <p:ph type="title"/>
          </p:nvPr>
        </p:nvSpPr>
        <p:spPr/>
        <p:txBody>
          <a:bodyPr>
            <a:normAutofit/>
          </a:bodyPr>
          <a:lstStyle/>
          <a:p>
            <a:r>
              <a:rPr lang="en-US" sz="2400" b="1" dirty="0"/>
              <a:t>3.0 MULTINATIONAL FINANCIAL MANAGEMENT</a:t>
            </a:r>
          </a:p>
        </p:txBody>
      </p:sp>
      <p:sp>
        <p:nvSpPr>
          <p:cNvPr id="3" name="Content Placeholder 2">
            <a:extLst>
              <a:ext uri="{FF2B5EF4-FFF2-40B4-BE49-F238E27FC236}">
                <a16:creationId xmlns:a16="http://schemas.microsoft.com/office/drawing/2014/main" id="{B9DB6BAE-5B0D-94A1-78FC-BF2BEB43081F}"/>
              </a:ext>
            </a:extLst>
          </p:cNvPr>
          <p:cNvSpPr>
            <a:spLocks noGrp="1"/>
          </p:cNvSpPr>
          <p:nvPr>
            <p:ph idx="1"/>
          </p:nvPr>
        </p:nvSpPr>
        <p:spPr>
          <a:xfrm>
            <a:off x="1451579" y="1853754"/>
            <a:ext cx="9603275" cy="3612591"/>
          </a:xfrm>
        </p:spPr>
        <p:txBody>
          <a:bodyPr>
            <a:normAutofit fontScale="92500" lnSpcReduction="20000"/>
          </a:bodyPr>
          <a:lstStyle/>
          <a:p>
            <a:pPr marL="0" indent="0">
              <a:buNone/>
            </a:pPr>
            <a:r>
              <a:rPr lang="en-US" b="1" dirty="0"/>
              <a:t>3.1 Definition</a:t>
            </a:r>
          </a:p>
          <a:p>
            <a:r>
              <a:rPr lang="en-US" dirty="0"/>
              <a:t>Multinational financial management involves making financial decisions, managing foreign exchange risk, and complying with local tax laws and regulations.</a:t>
            </a:r>
          </a:p>
          <a:p>
            <a:r>
              <a:rPr lang="en-US" dirty="0"/>
              <a:t>The objective of MFM is to maximize shareholder value while minimizing financial risks associated with international operations.</a:t>
            </a:r>
          </a:p>
          <a:p>
            <a:r>
              <a:rPr lang="en-US" dirty="0"/>
              <a:t>Multinational financial management is related to the strategic failure of the resources to enable businesses in achieving their goals. </a:t>
            </a:r>
          </a:p>
          <a:p>
            <a:r>
              <a:rPr lang="en-US" dirty="0"/>
              <a:t>Financial management refers to the process whereby businesses prospectively control, assess, and control the activities related to their financial resources to optimize the business objectives. </a:t>
            </a:r>
          </a:p>
        </p:txBody>
      </p:sp>
    </p:spTree>
    <p:extLst>
      <p:ext uri="{BB962C8B-B14F-4D97-AF65-F5344CB8AC3E}">
        <p14:creationId xmlns:p14="http://schemas.microsoft.com/office/powerpoint/2010/main" val="275578750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D097D0-C714-B1F1-1D7F-EA2517F710CB}"/>
              </a:ext>
            </a:extLst>
          </p:cNvPr>
          <p:cNvSpPr>
            <a:spLocks noGrp="1"/>
          </p:cNvSpPr>
          <p:nvPr>
            <p:ph type="title"/>
          </p:nvPr>
        </p:nvSpPr>
        <p:spPr/>
        <p:txBody>
          <a:bodyPr>
            <a:normAutofit/>
          </a:bodyPr>
          <a:lstStyle/>
          <a:p>
            <a:r>
              <a:rPr lang="en-US" sz="2400" b="1" cap="none" dirty="0"/>
              <a:t>3.2 The need for multinational financial management</a:t>
            </a:r>
          </a:p>
        </p:txBody>
      </p:sp>
      <p:sp>
        <p:nvSpPr>
          <p:cNvPr id="3" name="Content Placeholder 2">
            <a:extLst>
              <a:ext uri="{FF2B5EF4-FFF2-40B4-BE49-F238E27FC236}">
                <a16:creationId xmlns:a16="http://schemas.microsoft.com/office/drawing/2014/main" id="{C9370FDE-8D50-AD7C-25B4-F19685089750}"/>
              </a:ext>
            </a:extLst>
          </p:cNvPr>
          <p:cNvSpPr>
            <a:spLocks noGrp="1"/>
          </p:cNvSpPr>
          <p:nvPr>
            <p:ph idx="1"/>
          </p:nvPr>
        </p:nvSpPr>
        <p:spPr/>
        <p:txBody>
          <a:bodyPr/>
          <a:lstStyle/>
          <a:p>
            <a:pPr marL="0" indent="0">
              <a:buNone/>
            </a:pPr>
            <a:r>
              <a:rPr lang="en-US" i="1" dirty="0"/>
              <a:t>Businesses operate internationally for a variety of reasons:</a:t>
            </a:r>
          </a:p>
          <a:p>
            <a:r>
              <a:rPr lang="en-US" dirty="0"/>
              <a:t>Emerging markets in foreign countries provide some businesses an excellent opportunity for growth and expansion.</a:t>
            </a:r>
          </a:p>
          <a:p>
            <a:r>
              <a:rPr lang="en-US" dirty="0"/>
              <a:t>Labor markets in other countries can sometimes offer businesses an opportunity to create their product at a lower cost.</a:t>
            </a:r>
          </a:p>
          <a:p>
            <a:r>
              <a:rPr lang="en-US" dirty="0"/>
              <a:t>Some businesses need to expand into other countries for access to certain raw materials, products, or supplies that they cannot acquire domestically.</a:t>
            </a:r>
          </a:p>
          <a:p>
            <a:endParaRPr lang="en-US" dirty="0"/>
          </a:p>
        </p:txBody>
      </p:sp>
    </p:spTree>
    <p:extLst>
      <p:ext uri="{BB962C8B-B14F-4D97-AF65-F5344CB8AC3E}">
        <p14:creationId xmlns:p14="http://schemas.microsoft.com/office/powerpoint/2010/main" val="2475005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7C3FF7-C223-F41D-BE51-9A770F147DEE}"/>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C6EC8147-3971-9F12-FDC5-AFDE49DE74A9}"/>
              </a:ext>
            </a:extLst>
          </p:cNvPr>
          <p:cNvSpPr>
            <a:spLocks noGrp="1"/>
          </p:cNvSpPr>
          <p:nvPr>
            <p:ph idx="1"/>
          </p:nvPr>
        </p:nvSpPr>
        <p:spPr/>
        <p:txBody>
          <a:bodyPr/>
          <a:lstStyle/>
          <a:p>
            <a:r>
              <a:rPr lang="en-US" dirty="0"/>
              <a:t>Some nations offer unique specializations or highly skilled talent pools that businesses can tap into to help them produce a superior product.</a:t>
            </a:r>
          </a:p>
          <a:p>
            <a:r>
              <a:rPr lang="en-US" dirty="0"/>
              <a:t>Many businesses find that their product or service is especially popular in other markets.</a:t>
            </a:r>
          </a:p>
          <a:p>
            <a:r>
              <a:rPr lang="en-US" dirty="0"/>
              <a:t>Regulations and tax laws in some countries may be friendlier to a particular business’s method of production or commerce.</a:t>
            </a:r>
          </a:p>
          <a:p>
            <a:endParaRPr lang="en-US" dirty="0"/>
          </a:p>
          <a:p>
            <a:endParaRPr lang="en-US" dirty="0"/>
          </a:p>
        </p:txBody>
      </p:sp>
    </p:spTree>
    <p:extLst>
      <p:ext uri="{BB962C8B-B14F-4D97-AF65-F5344CB8AC3E}">
        <p14:creationId xmlns:p14="http://schemas.microsoft.com/office/powerpoint/2010/main" val="26351896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39DB71-F1B5-9CB2-55BC-7E01B46CC4AB}"/>
              </a:ext>
            </a:extLst>
          </p:cNvPr>
          <p:cNvSpPr>
            <a:spLocks noGrp="1"/>
          </p:cNvSpPr>
          <p:nvPr>
            <p:ph type="title"/>
          </p:nvPr>
        </p:nvSpPr>
        <p:spPr/>
        <p:txBody>
          <a:bodyPr>
            <a:normAutofit/>
          </a:bodyPr>
          <a:lstStyle/>
          <a:p>
            <a:r>
              <a:rPr lang="en-US" sz="2400" b="1" cap="none" dirty="0"/>
              <a:t>3.3 Basic elements</a:t>
            </a:r>
          </a:p>
        </p:txBody>
      </p:sp>
      <p:sp>
        <p:nvSpPr>
          <p:cNvPr id="3" name="Content Placeholder 2">
            <a:extLst>
              <a:ext uri="{FF2B5EF4-FFF2-40B4-BE49-F238E27FC236}">
                <a16:creationId xmlns:a16="http://schemas.microsoft.com/office/drawing/2014/main" id="{BDC8E07E-986F-8CC1-23BB-FEB2E38C381D}"/>
              </a:ext>
            </a:extLst>
          </p:cNvPr>
          <p:cNvSpPr>
            <a:spLocks noGrp="1"/>
          </p:cNvSpPr>
          <p:nvPr>
            <p:ph idx="1"/>
          </p:nvPr>
        </p:nvSpPr>
        <p:spPr>
          <a:xfrm>
            <a:off x="1451579" y="1853754"/>
            <a:ext cx="9603275" cy="3871185"/>
          </a:xfrm>
        </p:spPr>
        <p:txBody>
          <a:bodyPr>
            <a:normAutofit fontScale="92500" lnSpcReduction="10000"/>
          </a:bodyPr>
          <a:lstStyle/>
          <a:p>
            <a:pPr marL="0" indent="0">
              <a:buNone/>
            </a:pPr>
            <a:r>
              <a:rPr lang="en-US" b="1" dirty="0"/>
              <a:t>What Are the Basic Elements of Multinational Financial Management?</a:t>
            </a:r>
          </a:p>
          <a:p>
            <a:pPr marL="0" indent="0">
              <a:buNone/>
            </a:pPr>
            <a:r>
              <a:rPr lang="en-US" i="1" dirty="0"/>
              <a:t>Financial management generally involves several basic steps:</a:t>
            </a:r>
          </a:p>
          <a:p>
            <a:pPr marL="0" indent="0">
              <a:buNone/>
            </a:pPr>
            <a:r>
              <a:rPr lang="en-US" dirty="0"/>
              <a:t>A business must gather the important information related to its finances and decision-making.</a:t>
            </a:r>
          </a:p>
          <a:p>
            <a:pPr marL="0" indent="0">
              <a:buNone/>
            </a:pPr>
            <a:r>
              <a:rPr lang="en-US" dirty="0"/>
              <a:t>Long-range planning and developing a strategy for how to manage financial resources.</a:t>
            </a:r>
          </a:p>
          <a:p>
            <a:pPr marL="0" indent="0">
              <a:buNone/>
            </a:pPr>
            <a:r>
              <a:rPr lang="en-US" dirty="0"/>
              <a:t>Specific tactics will provide direction to the business for implementing the strategy.</a:t>
            </a:r>
          </a:p>
          <a:p>
            <a:pPr marL="0" indent="0">
              <a:buNone/>
            </a:pPr>
            <a:r>
              <a:rPr lang="en-US" dirty="0"/>
              <a:t>A business must also monitor changing circumstances in the relevant environments and make appropriate adjustments.</a:t>
            </a:r>
          </a:p>
          <a:p>
            <a:pPr marL="0" indent="0">
              <a:buNone/>
            </a:pPr>
            <a:r>
              <a:rPr lang="en-US" dirty="0"/>
              <a:t>Lastly, businesses must implement their financial plans—involving decision-making, coordinating, and directing various action within the business.</a:t>
            </a:r>
          </a:p>
          <a:p>
            <a:endParaRPr lang="en-US" dirty="0"/>
          </a:p>
        </p:txBody>
      </p:sp>
    </p:spTree>
    <p:extLst>
      <p:ext uri="{BB962C8B-B14F-4D97-AF65-F5344CB8AC3E}">
        <p14:creationId xmlns:p14="http://schemas.microsoft.com/office/powerpoint/2010/main" val="14353899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E65325-E114-6E1B-7FEA-0FCFBCA8BCA6}"/>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E25EE487-EFCF-F9F5-B697-CC842F979CD9}"/>
              </a:ext>
            </a:extLst>
          </p:cNvPr>
          <p:cNvSpPr>
            <a:spLocks noGrp="1"/>
          </p:cNvSpPr>
          <p:nvPr>
            <p:ph idx="1"/>
          </p:nvPr>
        </p:nvSpPr>
        <p:spPr>
          <a:xfrm>
            <a:off x="1451579" y="1853754"/>
            <a:ext cx="9603275" cy="3764726"/>
          </a:xfrm>
        </p:spPr>
        <p:txBody>
          <a:bodyPr>
            <a:normAutofit fontScale="92500" lnSpcReduction="10000"/>
          </a:bodyPr>
          <a:lstStyle/>
          <a:p>
            <a:r>
              <a:rPr lang="en-US" dirty="0"/>
              <a:t>These steps apply equally to domestic and international financial management. However, there are important distinctions. </a:t>
            </a:r>
          </a:p>
          <a:p>
            <a:pPr>
              <a:buFont typeface="Wingdings" panose="05000000000000000000" pitchFamily="2" charset="2"/>
              <a:buChar char="q"/>
            </a:pPr>
            <a:r>
              <a:rPr lang="en-US" dirty="0"/>
              <a:t>While international commerce offers many unique opportunities, it also presents uncertainties.</a:t>
            </a:r>
          </a:p>
          <a:p>
            <a:r>
              <a:rPr lang="en-US" dirty="0"/>
              <a:t>Businesses must also be mindful of several unique challenges when it comes to multinational financial management.</a:t>
            </a:r>
          </a:p>
          <a:p>
            <a:r>
              <a:rPr lang="en-US" dirty="0"/>
              <a:t>The politics of foreign countries can present many challenges; unfamiliarity of another country’s political environment can throw a curveball at a business’s strategic plan.</a:t>
            </a:r>
          </a:p>
          <a:p>
            <a:r>
              <a:rPr lang="en-US" dirty="0"/>
              <a:t>Lastly, in each country the role of government in business is different, and the laws concerning taxes, the environment, consumers, and workers will vary. </a:t>
            </a:r>
          </a:p>
        </p:txBody>
      </p:sp>
    </p:spTree>
    <p:extLst>
      <p:ext uri="{BB962C8B-B14F-4D97-AF65-F5344CB8AC3E}">
        <p14:creationId xmlns:p14="http://schemas.microsoft.com/office/powerpoint/2010/main" val="305817357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EC93EE-5474-EA23-4056-1D21454EC72B}"/>
              </a:ext>
            </a:extLst>
          </p:cNvPr>
          <p:cNvSpPr>
            <a:spLocks noGrp="1"/>
          </p:cNvSpPr>
          <p:nvPr>
            <p:ph type="title"/>
          </p:nvPr>
        </p:nvSpPr>
        <p:spPr/>
        <p:txBody>
          <a:bodyPr/>
          <a:lstStyle/>
          <a:p>
            <a:endParaRPr lang="en-KE"/>
          </a:p>
        </p:txBody>
      </p:sp>
      <p:sp>
        <p:nvSpPr>
          <p:cNvPr id="3" name="Content Placeholder 2">
            <a:extLst>
              <a:ext uri="{FF2B5EF4-FFF2-40B4-BE49-F238E27FC236}">
                <a16:creationId xmlns:a16="http://schemas.microsoft.com/office/drawing/2014/main" id="{80692BAB-4839-45FD-F760-E995509C7721}"/>
              </a:ext>
            </a:extLst>
          </p:cNvPr>
          <p:cNvSpPr>
            <a:spLocks noGrp="1"/>
          </p:cNvSpPr>
          <p:nvPr>
            <p:ph idx="1"/>
          </p:nvPr>
        </p:nvSpPr>
        <p:spPr/>
        <p:txBody>
          <a:bodyPr/>
          <a:lstStyle/>
          <a:p>
            <a:r>
              <a:rPr lang="en-US" dirty="0"/>
              <a:t>Businesses that operate in other countries must also familiarize themselves with cultural and language differences. </a:t>
            </a:r>
          </a:p>
          <a:p>
            <a:r>
              <a:rPr lang="en-US" dirty="0"/>
              <a:t>Market differences in other countries can impact the activities of a business. </a:t>
            </a:r>
          </a:p>
          <a:p>
            <a:r>
              <a:rPr lang="en-US" dirty="0"/>
              <a:t>All businesses need capital to function properly, and like cultural and market differences, the costs of capital can vary from one country to the next. </a:t>
            </a:r>
          </a:p>
          <a:p>
            <a:r>
              <a:rPr lang="en-US" dirty="0"/>
              <a:t>Related to capital costs are the relevant currency exchange rates. </a:t>
            </a:r>
          </a:p>
          <a:p>
            <a:r>
              <a:rPr lang="en-US" dirty="0"/>
              <a:t>These exchange rates change daily.</a:t>
            </a:r>
            <a:endParaRPr lang="en-KE" dirty="0"/>
          </a:p>
        </p:txBody>
      </p:sp>
    </p:spTree>
    <p:extLst>
      <p:ext uri="{BB962C8B-B14F-4D97-AF65-F5344CB8AC3E}">
        <p14:creationId xmlns:p14="http://schemas.microsoft.com/office/powerpoint/2010/main" val="290771651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4F36E3-A6D1-2789-C34E-056554C33974}"/>
              </a:ext>
            </a:extLst>
          </p:cNvPr>
          <p:cNvSpPr>
            <a:spLocks noGrp="1"/>
          </p:cNvSpPr>
          <p:nvPr>
            <p:ph type="title"/>
          </p:nvPr>
        </p:nvSpPr>
        <p:spPr/>
        <p:txBody>
          <a:bodyPr>
            <a:normAutofit/>
          </a:bodyPr>
          <a:lstStyle/>
          <a:p>
            <a:r>
              <a:rPr lang="en-US" sz="2000" b="1" cap="none" dirty="0"/>
              <a:t>3.4  Nature and scope of international financial management </a:t>
            </a:r>
            <a:endParaRPr lang="en-KE" sz="2000" b="1" cap="none" dirty="0"/>
          </a:p>
        </p:txBody>
      </p:sp>
      <p:sp>
        <p:nvSpPr>
          <p:cNvPr id="3" name="Content Placeholder 2">
            <a:extLst>
              <a:ext uri="{FF2B5EF4-FFF2-40B4-BE49-F238E27FC236}">
                <a16:creationId xmlns:a16="http://schemas.microsoft.com/office/drawing/2014/main" id="{9EB8CC36-452D-6DF7-712B-E3B19FD47157}"/>
              </a:ext>
            </a:extLst>
          </p:cNvPr>
          <p:cNvSpPr>
            <a:spLocks noGrp="1"/>
          </p:cNvSpPr>
          <p:nvPr>
            <p:ph idx="1"/>
          </p:nvPr>
        </p:nvSpPr>
        <p:spPr>
          <a:xfrm>
            <a:off x="1451579" y="1853754"/>
            <a:ext cx="9603275" cy="3612591"/>
          </a:xfrm>
        </p:spPr>
        <p:txBody>
          <a:bodyPr>
            <a:normAutofit lnSpcReduction="10000"/>
          </a:bodyPr>
          <a:lstStyle/>
          <a:p>
            <a:r>
              <a:rPr lang="en-US" dirty="0"/>
              <a:t>In international finance, the finance function of a multinational firm has two functions namely, </a:t>
            </a:r>
            <a:r>
              <a:rPr lang="en-US" i="1" dirty="0"/>
              <a:t>treasury and control</a:t>
            </a:r>
            <a:r>
              <a:rPr lang="en-US" dirty="0"/>
              <a:t>. </a:t>
            </a:r>
          </a:p>
          <a:p>
            <a:r>
              <a:rPr lang="en-US" dirty="0"/>
              <a:t>The treasurer is responsible for financial planning analysis, fund acquisition, investment financing, cash management, investment decision and risk management. </a:t>
            </a:r>
          </a:p>
          <a:p>
            <a:r>
              <a:rPr lang="en-US" dirty="0"/>
              <a:t>The controller deals with the functions related to external reporting, tax planning and management, management information system, financial and management accounting, budget planning and control, and accounts receivables etc.</a:t>
            </a:r>
          </a:p>
          <a:p>
            <a:r>
              <a:rPr lang="en-US" dirty="0"/>
              <a:t>For </a:t>
            </a:r>
            <a:r>
              <a:rPr lang="en-US" dirty="0" err="1"/>
              <a:t>maximising</a:t>
            </a:r>
            <a:r>
              <a:rPr lang="en-US" dirty="0"/>
              <a:t> the returns from investment and to </a:t>
            </a:r>
            <a:r>
              <a:rPr lang="en-US" dirty="0" err="1"/>
              <a:t>minimise</a:t>
            </a:r>
            <a:r>
              <a:rPr lang="en-US" dirty="0"/>
              <a:t> the cost of finance, the firms has to take portfolio decision based on analytical skills required for this purpose.</a:t>
            </a:r>
            <a:endParaRPr lang="en-KE" dirty="0"/>
          </a:p>
        </p:txBody>
      </p:sp>
    </p:spTree>
    <p:extLst>
      <p:ext uri="{BB962C8B-B14F-4D97-AF65-F5344CB8AC3E}">
        <p14:creationId xmlns:p14="http://schemas.microsoft.com/office/powerpoint/2010/main" val="142851057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50070-364C-3AF8-A81B-96DBCF22F8C3}"/>
              </a:ext>
            </a:extLst>
          </p:cNvPr>
          <p:cNvSpPr>
            <a:spLocks noGrp="1"/>
          </p:cNvSpPr>
          <p:nvPr>
            <p:ph type="title"/>
          </p:nvPr>
        </p:nvSpPr>
        <p:spPr/>
        <p:txBody>
          <a:bodyPr/>
          <a:lstStyle/>
          <a:p>
            <a:endParaRPr lang="en-KE"/>
          </a:p>
        </p:txBody>
      </p:sp>
      <p:sp>
        <p:nvSpPr>
          <p:cNvPr id="3" name="Content Placeholder 2">
            <a:extLst>
              <a:ext uri="{FF2B5EF4-FFF2-40B4-BE49-F238E27FC236}">
                <a16:creationId xmlns:a16="http://schemas.microsoft.com/office/drawing/2014/main" id="{32174508-2AFF-2F96-5D2C-05005D7E0D4F}"/>
              </a:ext>
            </a:extLst>
          </p:cNvPr>
          <p:cNvSpPr>
            <a:spLocks noGrp="1"/>
          </p:cNvSpPr>
          <p:nvPr>
            <p:ph idx="1"/>
          </p:nvPr>
        </p:nvSpPr>
        <p:spPr/>
        <p:txBody>
          <a:bodyPr/>
          <a:lstStyle/>
          <a:p>
            <a:r>
              <a:rPr lang="en-US" dirty="0"/>
              <a:t>The complex nature of managing international finance is because a wide variety of financial instruments, products, funding options and investment vehicles are available for both reactive and proactive management of corporate finance. </a:t>
            </a:r>
          </a:p>
          <a:p>
            <a:r>
              <a:rPr lang="en-US" dirty="0"/>
              <a:t>Multinational finance is multidisciplinary in nature.</a:t>
            </a:r>
          </a:p>
          <a:p>
            <a:r>
              <a:rPr lang="en-US" dirty="0"/>
              <a:t>Knowledge of latest changes in forex rates, volatility in capital market, interest rate fluctuations, macro level charges, micro level economic indicators is required by the practitioners of international financial management.</a:t>
            </a:r>
            <a:endParaRPr lang="en-KE" dirty="0"/>
          </a:p>
        </p:txBody>
      </p:sp>
    </p:spTree>
    <p:extLst>
      <p:ext uri="{BB962C8B-B14F-4D97-AF65-F5344CB8AC3E}">
        <p14:creationId xmlns:p14="http://schemas.microsoft.com/office/powerpoint/2010/main" val="112910262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DE1511-238D-8A32-4589-AA05644238EA}"/>
              </a:ext>
            </a:extLst>
          </p:cNvPr>
          <p:cNvSpPr>
            <a:spLocks noGrp="1"/>
          </p:cNvSpPr>
          <p:nvPr>
            <p:ph type="title"/>
          </p:nvPr>
        </p:nvSpPr>
        <p:spPr/>
        <p:txBody>
          <a:bodyPr>
            <a:normAutofit/>
          </a:bodyPr>
          <a:lstStyle/>
          <a:p>
            <a:r>
              <a:rPr lang="en-US" sz="2400" b="1" cap="none" dirty="0"/>
              <a:t>3.6 Goals for international financial management</a:t>
            </a:r>
            <a:endParaRPr lang="en-KE" sz="2400" b="1" cap="none" dirty="0"/>
          </a:p>
        </p:txBody>
      </p:sp>
      <p:sp>
        <p:nvSpPr>
          <p:cNvPr id="3" name="Content Placeholder 2">
            <a:extLst>
              <a:ext uri="{FF2B5EF4-FFF2-40B4-BE49-F238E27FC236}">
                <a16:creationId xmlns:a16="http://schemas.microsoft.com/office/drawing/2014/main" id="{9B5A86FB-3BCA-FBCE-AA8F-D7D2FC5E9B40}"/>
              </a:ext>
            </a:extLst>
          </p:cNvPr>
          <p:cNvSpPr>
            <a:spLocks noGrp="1"/>
          </p:cNvSpPr>
          <p:nvPr>
            <p:ph idx="1"/>
          </p:nvPr>
        </p:nvSpPr>
        <p:spPr>
          <a:xfrm>
            <a:off x="1451579" y="1853754"/>
            <a:ext cx="9603275" cy="3937446"/>
          </a:xfrm>
        </p:spPr>
        <p:txBody>
          <a:bodyPr>
            <a:normAutofit fontScale="92500" lnSpcReduction="10000"/>
          </a:bodyPr>
          <a:lstStyle/>
          <a:p>
            <a:r>
              <a:rPr lang="en-US" dirty="0"/>
              <a:t>to provide today’s financial managers with an understanding of the fundamental concepts and the tools necessary to be effective global managers. </a:t>
            </a:r>
          </a:p>
          <a:p>
            <a:r>
              <a:rPr lang="en-US" dirty="0"/>
              <a:t>International Financial Management is written from the perspective that the fundamental goal of sound financial management is shareholder wealth maximization.</a:t>
            </a:r>
          </a:p>
          <a:p>
            <a:r>
              <a:rPr lang="en-US" dirty="0"/>
              <a:t>Shareholder wealth  maximization means </a:t>
            </a:r>
          </a:p>
          <a:p>
            <a:r>
              <a:rPr lang="en-US" dirty="0"/>
              <a:t>that the firm makes all business decisions and investments with an eye toward making the owners of the firm– the shareholders– better off financially, or more wealthy, than they were before. </a:t>
            </a:r>
          </a:p>
          <a:p>
            <a:r>
              <a:rPr lang="en-US" dirty="0"/>
              <a:t>Shareholders are the owners of the business; it is their capital that is at risk. It is only equitable that they receive a fair return on their investment. Private </a:t>
            </a:r>
            <a:endParaRPr lang="en-KE" dirty="0"/>
          </a:p>
        </p:txBody>
      </p:sp>
    </p:spTree>
    <p:extLst>
      <p:ext uri="{BB962C8B-B14F-4D97-AF65-F5344CB8AC3E}">
        <p14:creationId xmlns:p14="http://schemas.microsoft.com/office/powerpoint/2010/main" val="278459417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778405-EE3E-6129-9815-A3904868B9BC}"/>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56990634-3476-E0FB-D125-46D0F5CC7916}"/>
              </a:ext>
            </a:extLst>
          </p:cNvPr>
          <p:cNvSpPr>
            <a:spLocks noGrp="1"/>
          </p:cNvSpPr>
          <p:nvPr>
            <p:ph idx="1"/>
          </p:nvPr>
        </p:nvSpPr>
        <p:spPr/>
        <p:txBody>
          <a:bodyPr/>
          <a:lstStyle/>
          <a:p>
            <a:r>
              <a:rPr lang="en-US" dirty="0"/>
              <a:t>International financial management is related to managing finance of MNCs. </a:t>
            </a:r>
          </a:p>
          <a:p>
            <a:r>
              <a:rPr lang="en-US" dirty="0"/>
              <a:t>There are five methods by which firms conduct international business activities– </a:t>
            </a:r>
          </a:p>
          <a:p>
            <a:pPr marL="514350" indent="-514350">
              <a:buFont typeface="+mj-lt"/>
              <a:buAutoNum type="romanUcPeriod"/>
            </a:pPr>
            <a:r>
              <a:rPr lang="en-US" dirty="0"/>
              <a:t>licensing, </a:t>
            </a:r>
          </a:p>
          <a:p>
            <a:pPr marL="514350" indent="-514350">
              <a:buFont typeface="+mj-lt"/>
              <a:buAutoNum type="romanUcPeriod"/>
            </a:pPr>
            <a:r>
              <a:rPr lang="en-US" dirty="0"/>
              <a:t>franchising, </a:t>
            </a:r>
          </a:p>
          <a:p>
            <a:pPr marL="514350" indent="-514350">
              <a:buFont typeface="+mj-lt"/>
              <a:buAutoNum type="romanUcPeriod"/>
            </a:pPr>
            <a:r>
              <a:rPr lang="en-US" dirty="0"/>
              <a:t>joint ventures, </a:t>
            </a:r>
          </a:p>
          <a:p>
            <a:pPr marL="514350" indent="-514350">
              <a:buFont typeface="+mj-lt"/>
              <a:buAutoNum type="romanUcPeriod"/>
            </a:pPr>
            <a:r>
              <a:rPr lang="en-US" dirty="0"/>
              <a:t>management contracts and </a:t>
            </a:r>
          </a:p>
          <a:p>
            <a:pPr marL="514350" indent="-514350">
              <a:buFont typeface="+mj-lt"/>
              <a:buAutoNum type="romanUcPeriod"/>
            </a:pPr>
            <a:r>
              <a:rPr lang="en-US" dirty="0"/>
              <a:t>establishing new foreign subsidiaries. </a:t>
            </a:r>
          </a:p>
        </p:txBody>
      </p:sp>
    </p:spTree>
    <p:extLst>
      <p:ext uri="{BB962C8B-B14F-4D97-AF65-F5344CB8AC3E}">
        <p14:creationId xmlns:p14="http://schemas.microsoft.com/office/powerpoint/2010/main" val="58404828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33E591-03BA-942D-C5C9-0592D8D56334}"/>
              </a:ext>
            </a:extLst>
          </p:cNvPr>
          <p:cNvSpPr>
            <a:spLocks noGrp="1"/>
          </p:cNvSpPr>
          <p:nvPr>
            <p:ph type="title"/>
          </p:nvPr>
        </p:nvSpPr>
        <p:spPr/>
        <p:txBody>
          <a:bodyPr>
            <a:normAutofit/>
          </a:bodyPr>
          <a:lstStyle/>
          <a:p>
            <a:r>
              <a:rPr lang="en-US" sz="2400" b="1" dirty="0"/>
              <a:t>4.0 MULTINATIONAL CAPITAL BUDGETING</a:t>
            </a:r>
          </a:p>
        </p:txBody>
      </p:sp>
      <p:sp>
        <p:nvSpPr>
          <p:cNvPr id="3" name="Content Placeholder 2">
            <a:extLst>
              <a:ext uri="{FF2B5EF4-FFF2-40B4-BE49-F238E27FC236}">
                <a16:creationId xmlns:a16="http://schemas.microsoft.com/office/drawing/2014/main" id="{BA1FA180-8E0E-2874-2061-46617D7DAEB4}"/>
              </a:ext>
            </a:extLst>
          </p:cNvPr>
          <p:cNvSpPr>
            <a:spLocks noGrp="1"/>
          </p:cNvSpPr>
          <p:nvPr>
            <p:ph idx="1"/>
          </p:nvPr>
        </p:nvSpPr>
        <p:spPr/>
        <p:txBody>
          <a:bodyPr>
            <a:normAutofit lnSpcReduction="10000"/>
          </a:bodyPr>
          <a:lstStyle/>
          <a:p>
            <a:pPr marL="0" indent="0">
              <a:buNone/>
            </a:pPr>
            <a:r>
              <a:rPr lang="en-US" b="1" dirty="0"/>
              <a:t>4.1 Factors to Consider in Multinational Capital Budgeting</a:t>
            </a:r>
          </a:p>
          <a:p>
            <a:pPr marL="0" indent="0">
              <a:buNone/>
            </a:pPr>
            <a:r>
              <a:rPr lang="en-US" i="1" dirty="0"/>
              <a:t>Factors that influence capital budgeting analysis include</a:t>
            </a:r>
            <a:r>
              <a:rPr lang="en-US" dirty="0"/>
              <a:t>;</a:t>
            </a:r>
          </a:p>
          <a:p>
            <a:pPr marL="0" indent="0">
              <a:buNone/>
            </a:pPr>
            <a:r>
              <a:rPr lang="en-US" dirty="0"/>
              <a:t>1.Exchange rate fluctuations, this will have a direct impact on the amount of cash inflows realized by the parent company.</a:t>
            </a:r>
          </a:p>
          <a:p>
            <a:pPr marL="0" indent="0">
              <a:buNone/>
            </a:pPr>
            <a:r>
              <a:rPr lang="en-US" dirty="0"/>
              <a:t>2. Inflation Capital budgeting may include or exclude inflation in the calculations, when inflation is significantly high the calculations can appear confusing as the numbers are unrecognizably high.</a:t>
            </a:r>
          </a:p>
          <a:p>
            <a:pPr marL="0" indent="0">
              <a:buNone/>
            </a:pPr>
            <a:r>
              <a:rPr lang="en-US" dirty="0"/>
              <a:t>3.Financing arrangement, many foreign projects are partially finance by finance subsidiaries. </a:t>
            </a:r>
          </a:p>
          <a:p>
            <a:pPr marL="0" indent="0">
              <a:buNone/>
            </a:pPr>
            <a:endParaRPr lang="en-US" dirty="0"/>
          </a:p>
        </p:txBody>
      </p:sp>
    </p:spTree>
    <p:extLst>
      <p:ext uri="{BB962C8B-B14F-4D97-AF65-F5344CB8AC3E}">
        <p14:creationId xmlns:p14="http://schemas.microsoft.com/office/powerpoint/2010/main" val="111089152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F7A9FA-47A5-C5E8-0EBD-CE20EFDE939F}"/>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E1DA1398-63E1-E4AA-459B-595829793D71}"/>
              </a:ext>
            </a:extLst>
          </p:cNvPr>
          <p:cNvSpPr>
            <a:spLocks noGrp="1"/>
          </p:cNvSpPr>
          <p:nvPr>
            <p:ph idx="1"/>
          </p:nvPr>
        </p:nvSpPr>
        <p:spPr/>
        <p:txBody>
          <a:bodyPr>
            <a:normAutofit fontScale="92500" lnSpcReduction="20000"/>
          </a:bodyPr>
          <a:lstStyle/>
          <a:p>
            <a:pPr marL="0" indent="0">
              <a:buNone/>
            </a:pPr>
            <a:r>
              <a:rPr lang="en-US" dirty="0"/>
              <a:t>4.Blocked funds, in some cases the host country may block transfer of earnings to the parent MNC. </a:t>
            </a:r>
          </a:p>
          <a:p>
            <a:pPr marL="0" indent="0">
              <a:buNone/>
            </a:pPr>
            <a:r>
              <a:rPr lang="en-US" dirty="0"/>
              <a:t>5. Uncertain salvage value, the salvage value of a project has significant impact on the NPV of the project.</a:t>
            </a:r>
          </a:p>
          <a:p>
            <a:pPr marL="0" indent="0">
              <a:buNone/>
            </a:pPr>
            <a:r>
              <a:rPr lang="en-US" dirty="0"/>
              <a:t>6. Impact of project on prevailing cash flows, if a project’s implementation will have an impact on the parent company’s cash flows this will have to be put into consideration as foregone cash flows.</a:t>
            </a:r>
          </a:p>
          <a:p>
            <a:pPr marL="0" indent="0">
              <a:buNone/>
            </a:pPr>
            <a:r>
              <a:rPr lang="en-US" dirty="0"/>
              <a:t>7. Host government incentives, foreign projects proposed by MNC’s may have favorable impact on economic conditions in the host country and are therefore encouraged by the host government. </a:t>
            </a:r>
          </a:p>
        </p:txBody>
      </p:sp>
    </p:spTree>
    <p:extLst>
      <p:ext uri="{BB962C8B-B14F-4D97-AF65-F5344CB8AC3E}">
        <p14:creationId xmlns:p14="http://schemas.microsoft.com/office/powerpoint/2010/main" val="84294662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7439CF-18D3-0712-597E-1167C0EAEB21}"/>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7583EB0E-4291-55DC-8798-E88FA12B474A}"/>
              </a:ext>
            </a:extLst>
          </p:cNvPr>
          <p:cNvSpPr>
            <a:spLocks noGrp="1"/>
          </p:cNvSpPr>
          <p:nvPr>
            <p:ph idx="1"/>
          </p:nvPr>
        </p:nvSpPr>
        <p:spPr/>
        <p:txBody>
          <a:bodyPr>
            <a:normAutofit lnSpcReduction="10000"/>
          </a:bodyPr>
          <a:lstStyle/>
          <a:p>
            <a:pPr marL="0" indent="0">
              <a:buNone/>
            </a:pPr>
            <a:r>
              <a:rPr lang="en-US" dirty="0"/>
              <a:t>8. Real options, some projects contain real options which may allow for additional business opportunities. </a:t>
            </a:r>
          </a:p>
          <a:p>
            <a:pPr marL="0" indent="0">
              <a:buNone/>
            </a:pPr>
            <a:r>
              <a:rPr lang="en-US" b="1" dirty="0"/>
              <a:t>4.1.1 Evaluating International Investment</a:t>
            </a:r>
          </a:p>
          <a:p>
            <a:r>
              <a:rPr lang="en-US" dirty="0"/>
              <a:t>The basic principles applicable to an international investment decision are similar to a domestic investment decision. </a:t>
            </a:r>
          </a:p>
          <a:p>
            <a:r>
              <a:rPr lang="en-US" dirty="0"/>
              <a:t>The incremental cash flows of the investment should be discounted at an appropriate cost of capital to the risk of the investment. </a:t>
            </a:r>
          </a:p>
          <a:p>
            <a:r>
              <a:rPr lang="en-US" dirty="0"/>
              <a:t>If the investment has a positive net present value it should be accepted.</a:t>
            </a:r>
          </a:p>
        </p:txBody>
      </p:sp>
    </p:spTree>
    <p:extLst>
      <p:ext uri="{BB962C8B-B14F-4D97-AF65-F5344CB8AC3E}">
        <p14:creationId xmlns:p14="http://schemas.microsoft.com/office/powerpoint/2010/main" val="17212285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72282D-AC4D-67A6-9D17-DE3EB8EB9891}"/>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1B611921-9E5C-3C4F-E97F-67B772D017A6}"/>
              </a:ext>
            </a:extLst>
          </p:cNvPr>
          <p:cNvSpPr>
            <a:spLocks noGrp="1"/>
          </p:cNvSpPr>
          <p:nvPr>
            <p:ph idx="1"/>
          </p:nvPr>
        </p:nvSpPr>
        <p:spPr/>
        <p:txBody>
          <a:bodyPr/>
          <a:lstStyle/>
          <a:p>
            <a:r>
              <a:rPr lang="en-US" dirty="0"/>
              <a:t>There are basically two alternative ways to state the cash flows and the discount them-</a:t>
            </a:r>
          </a:p>
          <a:p>
            <a:pPr>
              <a:buFont typeface="Wingdings" panose="05000000000000000000" pitchFamily="2" charset="2"/>
              <a:buChar char="q"/>
            </a:pPr>
            <a:r>
              <a:rPr lang="en-US" dirty="0"/>
              <a:t>By use of the parent company’s local currency cost of capital to discount the cash flows in their local currency or</a:t>
            </a:r>
          </a:p>
          <a:p>
            <a:pPr>
              <a:buFont typeface="Wingdings" panose="05000000000000000000" pitchFamily="2" charset="2"/>
              <a:buChar char="q"/>
            </a:pPr>
            <a:r>
              <a:rPr lang="en-US" dirty="0"/>
              <a:t> the foreign subsidiary’s foreign currency cost of capital to discount the cash flows in foreign currency.</a:t>
            </a:r>
          </a:p>
        </p:txBody>
      </p:sp>
    </p:spTree>
    <p:extLst>
      <p:ext uri="{BB962C8B-B14F-4D97-AF65-F5344CB8AC3E}">
        <p14:creationId xmlns:p14="http://schemas.microsoft.com/office/powerpoint/2010/main" val="6734178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25D3A6-C635-C515-A0AC-753EA799483A}"/>
              </a:ext>
            </a:extLst>
          </p:cNvPr>
          <p:cNvSpPr>
            <a:spLocks noGrp="1"/>
          </p:cNvSpPr>
          <p:nvPr>
            <p:ph type="title"/>
          </p:nvPr>
        </p:nvSpPr>
        <p:spPr/>
        <p:txBody>
          <a:bodyPr>
            <a:normAutofit/>
          </a:bodyPr>
          <a:lstStyle/>
          <a:p>
            <a:r>
              <a:rPr lang="en-US" sz="2400" b="1" cap="none" dirty="0"/>
              <a:t>4.1.1.1 Cash flows in parent company’s currency</a:t>
            </a:r>
          </a:p>
        </p:txBody>
      </p:sp>
      <p:sp>
        <p:nvSpPr>
          <p:cNvPr id="3" name="Content Placeholder 2">
            <a:extLst>
              <a:ext uri="{FF2B5EF4-FFF2-40B4-BE49-F238E27FC236}">
                <a16:creationId xmlns:a16="http://schemas.microsoft.com/office/drawing/2014/main" id="{A1996303-E332-C2A9-E747-6B01684AFF35}"/>
              </a:ext>
            </a:extLst>
          </p:cNvPr>
          <p:cNvSpPr>
            <a:spLocks noGrp="1"/>
          </p:cNvSpPr>
          <p:nvPr>
            <p:ph idx="1"/>
          </p:nvPr>
        </p:nvSpPr>
        <p:spPr/>
        <p:txBody>
          <a:bodyPr>
            <a:normAutofit fontScale="92500" lnSpcReduction="10000"/>
          </a:bodyPr>
          <a:lstStyle/>
          <a:p>
            <a:r>
              <a:rPr lang="en-US" dirty="0"/>
              <a:t>Estimates of the cash flow will be made in the foreign currency, these should then be converted to the parent’s own local currency at the expected future or forward exchange rates. </a:t>
            </a:r>
          </a:p>
          <a:p>
            <a:r>
              <a:rPr lang="en-US" dirty="0"/>
              <a:t>The firm can forecast the exchange rates based on the inflation or interest assuming that international parity conditions will hold. </a:t>
            </a:r>
          </a:p>
          <a:p>
            <a:r>
              <a:rPr lang="en-US" dirty="0"/>
              <a:t>These cash flows will then be discounted at the parent company’s cost of capital.</a:t>
            </a:r>
          </a:p>
          <a:p>
            <a:r>
              <a:rPr lang="en-US" dirty="0"/>
              <a:t>A firm making an investment in a foreign country should  separate its investment decision from its feelings about the future exchange rates. </a:t>
            </a:r>
          </a:p>
          <a:p>
            <a:r>
              <a:rPr lang="en-US" dirty="0"/>
              <a:t>The firm should accept profitable estimated in the parent company risk. </a:t>
            </a:r>
          </a:p>
        </p:txBody>
      </p:sp>
    </p:spTree>
    <p:extLst>
      <p:ext uri="{BB962C8B-B14F-4D97-AF65-F5344CB8AC3E}">
        <p14:creationId xmlns:p14="http://schemas.microsoft.com/office/powerpoint/2010/main" val="264184243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B788CD-FE40-8063-AE8F-1C3BF80A5AE8}"/>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E4E383FA-8630-53DA-94E9-62E4BE8D35D5}"/>
              </a:ext>
            </a:extLst>
          </p:cNvPr>
          <p:cNvSpPr>
            <a:spLocks noGrp="1"/>
          </p:cNvSpPr>
          <p:nvPr>
            <p:ph idx="1"/>
          </p:nvPr>
        </p:nvSpPr>
        <p:spPr>
          <a:xfrm>
            <a:off x="1451579" y="1853754"/>
            <a:ext cx="9603275" cy="3897689"/>
          </a:xfrm>
        </p:spPr>
        <p:txBody>
          <a:bodyPr>
            <a:normAutofit fontScale="92500" lnSpcReduction="10000"/>
          </a:bodyPr>
          <a:lstStyle/>
          <a:p>
            <a:r>
              <a:rPr lang="en-US" dirty="0"/>
              <a:t>In fully integrated financial markets both firms and individual investors are free to invest anywhere in the world.</a:t>
            </a:r>
          </a:p>
          <a:p>
            <a:r>
              <a:rPr lang="en-US" dirty="0"/>
              <a:t> In this case the firms cost of capital does not depend on nay country. investors could diversify internationally and obtain from the global diversification benefits themselves. </a:t>
            </a:r>
          </a:p>
          <a:p>
            <a:r>
              <a:rPr lang="en-US" dirty="0"/>
              <a:t>In this case Beta is calculated relative to the world market index. </a:t>
            </a:r>
          </a:p>
          <a:p>
            <a:r>
              <a:rPr lang="en-US" dirty="0"/>
              <a:t>International markets may also be segmented, for a number of countries particularly emerging markets allow firms to invest internationally but not individual investors or the only diversify domestically.</a:t>
            </a:r>
          </a:p>
          <a:p>
            <a:r>
              <a:rPr lang="en-US" dirty="0"/>
              <a:t>In this case, the market portfolio in the CAPM formula would represent the domestic market portfolio.</a:t>
            </a:r>
          </a:p>
        </p:txBody>
      </p:sp>
    </p:spTree>
    <p:extLst>
      <p:ext uri="{BB962C8B-B14F-4D97-AF65-F5344CB8AC3E}">
        <p14:creationId xmlns:p14="http://schemas.microsoft.com/office/powerpoint/2010/main" val="185830758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C068E0-8745-91DA-3DC2-61F2D1230F99}"/>
              </a:ext>
            </a:extLst>
          </p:cNvPr>
          <p:cNvSpPr>
            <a:spLocks noGrp="1"/>
          </p:cNvSpPr>
          <p:nvPr>
            <p:ph type="title"/>
          </p:nvPr>
        </p:nvSpPr>
        <p:spPr/>
        <p:txBody>
          <a:bodyPr>
            <a:normAutofit/>
          </a:bodyPr>
          <a:lstStyle/>
          <a:p>
            <a:r>
              <a:rPr lang="en-US" sz="2400" b="1" cap="none" dirty="0"/>
              <a:t>4.1.1.2 Cash flows in subsidiary currency</a:t>
            </a:r>
          </a:p>
        </p:txBody>
      </p:sp>
      <p:sp>
        <p:nvSpPr>
          <p:cNvPr id="3" name="Content Placeholder 2">
            <a:extLst>
              <a:ext uri="{FF2B5EF4-FFF2-40B4-BE49-F238E27FC236}">
                <a16:creationId xmlns:a16="http://schemas.microsoft.com/office/drawing/2014/main" id="{192E28B9-3319-37B2-B1F9-20353EB5809A}"/>
              </a:ext>
            </a:extLst>
          </p:cNvPr>
          <p:cNvSpPr>
            <a:spLocks noGrp="1"/>
          </p:cNvSpPr>
          <p:nvPr>
            <p:ph idx="1"/>
          </p:nvPr>
        </p:nvSpPr>
        <p:spPr/>
        <p:txBody>
          <a:bodyPr/>
          <a:lstStyle/>
          <a:p>
            <a:r>
              <a:rPr lang="en-US" dirty="0"/>
              <a:t>This approach involves discounting the cash flows in the foreign subsidiary’s cost of capital and estimate the NPV in terms of the foreign currency. </a:t>
            </a:r>
          </a:p>
          <a:p>
            <a:r>
              <a:rPr lang="en-US" dirty="0"/>
              <a:t>The NPV in the foreign currency will then be converted to the parents' company’s local currency using the spot exchange rate. </a:t>
            </a:r>
          </a:p>
          <a:p>
            <a:r>
              <a:rPr lang="en-US" dirty="0"/>
              <a:t>The decision rule is the same, if the project has a positive NPV accept if it has a negative NPV reject the project.</a:t>
            </a:r>
          </a:p>
        </p:txBody>
      </p:sp>
    </p:spTree>
    <p:extLst>
      <p:ext uri="{BB962C8B-B14F-4D97-AF65-F5344CB8AC3E}">
        <p14:creationId xmlns:p14="http://schemas.microsoft.com/office/powerpoint/2010/main" val="140732937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4799E8-EC87-5F8C-8911-2ABE354D7425}"/>
              </a:ext>
            </a:extLst>
          </p:cNvPr>
          <p:cNvSpPr>
            <a:spLocks noGrp="1"/>
          </p:cNvSpPr>
          <p:nvPr>
            <p:ph type="title"/>
          </p:nvPr>
        </p:nvSpPr>
        <p:spPr/>
        <p:txBody>
          <a:bodyPr/>
          <a:lstStyle/>
          <a:p>
            <a:r>
              <a:rPr lang="en-US" sz="2400" b="1" cap="none" dirty="0"/>
              <a:t>4.1.2 subsidiary versus parent perspective</a:t>
            </a:r>
            <a:br>
              <a:rPr lang="en-US" dirty="0"/>
            </a:br>
            <a:endParaRPr lang="en-US" dirty="0"/>
          </a:p>
        </p:txBody>
      </p:sp>
      <p:sp>
        <p:nvSpPr>
          <p:cNvPr id="3" name="Content Placeholder 2">
            <a:extLst>
              <a:ext uri="{FF2B5EF4-FFF2-40B4-BE49-F238E27FC236}">
                <a16:creationId xmlns:a16="http://schemas.microsoft.com/office/drawing/2014/main" id="{C8DE59EE-578C-67C9-E8C3-510CF286D716}"/>
              </a:ext>
            </a:extLst>
          </p:cNvPr>
          <p:cNvSpPr>
            <a:spLocks noGrp="1"/>
          </p:cNvSpPr>
          <p:nvPr>
            <p:ph idx="1"/>
          </p:nvPr>
        </p:nvSpPr>
        <p:spPr>
          <a:xfrm>
            <a:off x="1451579" y="1853754"/>
            <a:ext cx="9603275" cy="3844681"/>
          </a:xfrm>
        </p:spPr>
        <p:txBody>
          <a:bodyPr>
            <a:normAutofit fontScale="92500" lnSpcReduction="20000"/>
          </a:bodyPr>
          <a:lstStyle/>
          <a:p>
            <a:r>
              <a:rPr lang="en-US" sz="2200" dirty="0"/>
              <a:t>Feasibility, of the capital budgeting analysis can vary with the perspective because the net after – tax cash inflows to the subsidiary can vary significantly form those to the parent.</a:t>
            </a:r>
          </a:p>
          <a:p>
            <a:r>
              <a:rPr lang="en-US" sz="2200" i="1" dirty="0"/>
              <a:t>Differences could arise due to some of the following factors-</a:t>
            </a:r>
          </a:p>
          <a:p>
            <a:pPr marL="0" indent="0">
              <a:buNone/>
            </a:pPr>
            <a:r>
              <a:rPr lang="en-US" sz="2200" dirty="0"/>
              <a:t>1.Tax differentials: The parent MNC needs to consider how earnings remitted form the subsidiary will be taxed in the home country. </a:t>
            </a:r>
          </a:p>
          <a:p>
            <a:pPr marL="0" indent="0">
              <a:buNone/>
            </a:pPr>
            <a:r>
              <a:rPr lang="en-US" sz="2200" dirty="0"/>
              <a:t>2.Restricted remittances: Consider a subsidiary operating in a country when the government restrictions require that a percentage of the earnings remain in the country.</a:t>
            </a:r>
          </a:p>
          <a:p>
            <a:pPr marL="0" indent="0">
              <a:buNone/>
            </a:pPr>
            <a:r>
              <a:rPr lang="en-US" sz="2200" dirty="0"/>
              <a:t>3. Excessive remittances: IF a parent charges its subsidiary high administrative charges. </a:t>
            </a:r>
          </a:p>
          <a:p>
            <a:pPr marL="0" indent="0">
              <a:buNone/>
            </a:pPr>
            <a:r>
              <a:rPr lang="en-US" sz="2200" dirty="0"/>
              <a:t>4. Exchange rate movement: When earnings are remitted form the subsidiary it is normally in the subsidiary’s currency.</a:t>
            </a:r>
          </a:p>
          <a:p>
            <a:pPr marL="0" indent="0">
              <a:buNone/>
            </a:pPr>
            <a:endParaRPr lang="en-US" dirty="0"/>
          </a:p>
        </p:txBody>
      </p:sp>
    </p:spTree>
    <p:extLst>
      <p:ext uri="{BB962C8B-B14F-4D97-AF65-F5344CB8AC3E}">
        <p14:creationId xmlns:p14="http://schemas.microsoft.com/office/powerpoint/2010/main" val="250450488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FDFC5D-8E07-CFD1-4C55-6EBA4A1ABCF0}"/>
              </a:ext>
            </a:extLst>
          </p:cNvPr>
          <p:cNvSpPr>
            <a:spLocks noGrp="1"/>
          </p:cNvSpPr>
          <p:nvPr>
            <p:ph type="title"/>
          </p:nvPr>
        </p:nvSpPr>
        <p:spPr/>
        <p:txBody>
          <a:bodyPr>
            <a:normAutofit/>
          </a:bodyPr>
          <a:lstStyle/>
          <a:p>
            <a:r>
              <a:rPr lang="en-US" sz="2400" b="1" cap="none" dirty="0"/>
              <a:t>4.2 Risk adjustment in the capital budgeting analysis</a:t>
            </a:r>
          </a:p>
        </p:txBody>
      </p:sp>
      <p:sp>
        <p:nvSpPr>
          <p:cNvPr id="3" name="Content Placeholder 2">
            <a:extLst>
              <a:ext uri="{FF2B5EF4-FFF2-40B4-BE49-F238E27FC236}">
                <a16:creationId xmlns:a16="http://schemas.microsoft.com/office/drawing/2014/main" id="{63193283-342D-6919-F8A5-6661C12A7ACE}"/>
              </a:ext>
            </a:extLst>
          </p:cNvPr>
          <p:cNvSpPr>
            <a:spLocks noGrp="1"/>
          </p:cNvSpPr>
          <p:nvPr>
            <p:ph idx="1"/>
          </p:nvPr>
        </p:nvSpPr>
        <p:spPr/>
        <p:txBody>
          <a:bodyPr/>
          <a:lstStyle/>
          <a:p>
            <a:r>
              <a:rPr lang="en-US" dirty="0"/>
              <a:t>Some projects may be more or less risky than average. </a:t>
            </a:r>
          </a:p>
          <a:p>
            <a:r>
              <a:rPr lang="en-US" dirty="0"/>
              <a:t>The risk adjusted discount method is an appropriate method to handle such a situation.</a:t>
            </a:r>
          </a:p>
          <a:p>
            <a:r>
              <a:rPr lang="en-US" dirty="0"/>
              <a:t> This approach involves adjusting the discount rate upwards or downwards for increases or decreases in level of risk as appropriate. </a:t>
            </a:r>
          </a:p>
          <a:p>
            <a:r>
              <a:rPr lang="en-US" dirty="0"/>
              <a:t>The discount rate needs to be adjusted when the project risk differs from that of the firm.</a:t>
            </a:r>
          </a:p>
        </p:txBody>
      </p:sp>
    </p:spTree>
    <p:extLst>
      <p:ext uri="{BB962C8B-B14F-4D97-AF65-F5344CB8AC3E}">
        <p14:creationId xmlns:p14="http://schemas.microsoft.com/office/powerpoint/2010/main" val="250667067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7FB839-2BA5-1C8E-12AC-635F9423F542}"/>
              </a:ext>
            </a:extLst>
          </p:cNvPr>
          <p:cNvSpPr>
            <a:spLocks noGrp="1"/>
          </p:cNvSpPr>
          <p:nvPr>
            <p:ph type="title"/>
          </p:nvPr>
        </p:nvSpPr>
        <p:spPr/>
        <p:txBody>
          <a:bodyPr>
            <a:normAutofit/>
          </a:bodyPr>
          <a:lstStyle/>
          <a:p>
            <a:r>
              <a:rPr lang="en-US" sz="2400" b="1" cap="none" dirty="0"/>
              <a:t>4.2.1 Certainty equivalent method</a:t>
            </a:r>
          </a:p>
        </p:txBody>
      </p:sp>
      <p:sp>
        <p:nvSpPr>
          <p:cNvPr id="3" name="Content Placeholder 2">
            <a:extLst>
              <a:ext uri="{FF2B5EF4-FFF2-40B4-BE49-F238E27FC236}">
                <a16:creationId xmlns:a16="http://schemas.microsoft.com/office/drawing/2014/main" id="{CFA7DCE9-7237-C1F6-143E-6EDFA8B91E43}"/>
              </a:ext>
            </a:extLst>
          </p:cNvPr>
          <p:cNvSpPr>
            <a:spLocks noGrp="1"/>
          </p:cNvSpPr>
          <p:nvPr>
            <p:ph idx="1"/>
          </p:nvPr>
        </p:nvSpPr>
        <p:spPr/>
        <p:txBody>
          <a:bodyPr>
            <a:normAutofit/>
          </a:bodyPr>
          <a:lstStyle/>
          <a:p>
            <a:r>
              <a:rPr lang="en-US" dirty="0"/>
              <a:t>This method is used to adjust for risk in the NPV framework.</a:t>
            </a:r>
          </a:p>
          <a:p>
            <a:r>
              <a:rPr lang="en-US" dirty="0"/>
              <a:t> This approach extracts the risk premium form the expected cash flow to convert them into equivalent risk less cash flows which are then discounted at the risk-free rate of interest. </a:t>
            </a:r>
          </a:p>
          <a:p>
            <a:r>
              <a:rPr lang="en-US" dirty="0"/>
              <a:t>This is achieved by multiplying the risky cash flows by a certainty equivalent factor that is one or less. </a:t>
            </a:r>
          </a:p>
          <a:p>
            <a:r>
              <a:rPr lang="en-US" dirty="0"/>
              <a:t>The riskier the investment the smaller the certainty – equivalent factor. In general cash flows tend to be riskier the further into the future they are expected to be received.</a:t>
            </a:r>
          </a:p>
        </p:txBody>
      </p:sp>
    </p:spTree>
    <p:extLst>
      <p:ext uri="{BB962C8B-B14F-4D97-AF65-F5344CB8AC3E}">
        <p14:creationId xmlns:p14="http://schemas.microsoft.com/office/powerpoint/2010/main" val="39405817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F843AB-E2EB-84D6-15A9-968545B7D0B9}"/>
              </a:ext>
            </a:extLst>
          </p:cNvPr>
          <p:cNvSpPr>
            <a:spLocks noGrp="1"/>
          </p:cNvSpPr>
          <p:nvPr>
            <p:ph type="title"/>
          </p:nvPr>
        </p:nvSpPr>
        <p:spPr/>
        <p:txBody>
          <a:bodyPr>
            <a:normAutofit fontScale="90000"/>
          </a:bodyPr>
          <a:lstStyle/>
          <a:p>
            <a:br>
              <a:rPr lang="en-US" dirty="0"/>
            </a:br>
            <a:r>
              <a:rPr lang="en-US" sz="2700" b="1" cap="none" dirty="0"/>
              <a:t>4.2.2 Sensitivity analysis</a:t>
            </a:r>
            <a:br>
              <a:rPr lang="en-US" dirty="0"/>
            </a:br>
            <a:endParaRPr lang="en-US" dirty="0"/>
          </a:p>
        </p:txBody>
      </p:sp>
      <p:sp>
        <p:nvSpPr>
          <p:cNvPr id="3" name="Content Placeholder 2">
            <a:extLst>
              <a:ext uri="{FF2B5EF4-FFF2-40B4-BE49-F238E27FC236}">
                <a16:creationId xmlns:a16="http://schemas.microsoft.com/office/drawing/2014/main" id="{E7193C4D-FC96-4859-6AB5-23D59487A5A6}"/>
              </a:ext>
            </a:extLst>
          </p:cNvPr>
          <p:cNvSpPr>
            <a:spLocks noGrp="1"/>
          </p:cNvSpPr>
          <p:nvPr>
            <p:ph idx="1"/>
          </p:nvPr>
        </p:nvSpPr>
        <p:spPr>
          <a:xfrm>
            <a:off x="1451579" y="1853754"/>
            <a:ext cx="9603275" cy="3831429"/>
          </a:xfrm>
        </p:spPr>
        <p:txBody>
          <a:bodyPr>
            <a:noAutofit/>
          </a:bodyPr>
          <a:lstStyle/>
          <a:p>
            <a:r>
              <a:rPr lang="en-US" dirty="0"/>
              <a:t>Each cash flow does have its own probability attached to it and hence the realized value that may result for a particular cash flow may be different from the expected. </a:t>
            </a:r>
          </a:p>
          <a:p>
            <a:r>
              <a:rPr lang="en-US" dirty="0"/>
              <a:t>To examine these possibilities the financial manager typically performs a sensitivity analysis. </a:t>
            </a:r>
          </a:p>
          <a:p>
            <a:r>
              <a:rPr lang="en-US" dirty="0"/>
              <a:t>In a sensitivity analysis different scenarios are examined by using different exchange rate estimates, inflation rate estimates and cost and pricing estimates in the calculation of NPV.</a:t>
            </a:r>
          </a:p>
          <a:p>
            <a:r>
              <a:rPr lang="en-US" dirty="0"/>
              <a:t>.The sensitivity analysis allows the finance manager to analyze business risk, economic exposure, exchange rate uncertainty and political risk inherent in the investments.</a:t>
            </a:r>
          </a:p>
        </p:txBody>
      </p:sp>
    </p:spTree>
    <p:extLst>
      <p:ext uri="{BB962C8B-B14F-4D97-AF65-F5344CB8AC3E}">
        <p14:creationId xmlns:p14="http://schemas.microsoft.com/office/powerpoint/2010/main" val="282740144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B4E7B4-5601-5B58-94B9-5E2B999AAAB3}"/>
              </a:ext>
            </a:extLst>
          </p:cNvPr>
          <p:cNvSpPr>
            <a:spLocks noGrp="1"/>
          </p:cNvSpPr>
          <p:nvPr>
            <p:ph type="title"/>
          </p:nvPr>
        </p:nvSpPr>
        <p:spPr/>
        <p:txBody>
          <a:bodyPr>
            <a:normAutofit/>
          </a:bodyPr>
          <a:lstStyle/>
          <a:p>
            <a:r>
              <a:rPr lang="en-US" sz="2400" b="1" cap="none" dirty="0"/>
              <a:t>4.2.3 Risk adjusted discount rate</a:t>
            </a:r>
          </a:p>
        </p:txBody>
      </p:sp>
      <p:sp>
        <p:nvSpPr>
          <p:cNvPr id="3" name="Content Placeholder 2">
            <a:extLst>
              <a:ext uri="{FF2B5EF4-FFF2-40B4-BE49-F238E27FC236}">
                <a16:creationId xmlns:a16="http://schemas.microsoft.com/office/drawing/2014/main" id="{43E4A564-9F01-6B2C-1E41-7F305CC097B7}"/>
              </a:ext>
            </a:extLst>
          </p:cNvPr>
          <p:cNvSpPr>
            <a:spLocks noGrp="1"/>
          </p:cNvSpPr>
          <p:nvPr>
            <p:ph idx="1"/>
          </p:nvPr>
        </p:nvSpPr>
        <p:spPr/>
        <p:txBody>
          <a:bodyPr/>
          <a:lstStyle/>
          <a:p>
            <a:r>
              <a:rPr lang="en-US" dirty="0"/>
              <a:t>The risk adjusted discount rate is intended to reduce the worth of a project by a degree that reflects the risk the project exhibits. </a:t>
            </a:r>
          </a:p>
          <a:p>
            <a:r>
              <a:rPr lang="en-US" dirty="0"/>
              <a:t>Often this will be a constant rate such as 10%, the compound process means that the risk discount from the future periods will increase significantly. </a:t>
            </a:r>
          </a:p>
          <a:p>
            <a:r>
              <a:rPr lang="en-US" dirty="0"/>
              <a:t>if the projected cash flows over periods have different degree of uncertainty that do not match the constant rate approach separate adjustments can be made. </a:t>
            </a:r>
          </a:p>
          <a:p>
            <a:r>
              <a:rPr lang="en-US" dirty="0"/>
              <a:t>Despite its subjectivity the risk adjusted discount rate is a commonly used technique.</a:t>
            </a:r>
          </a:p>
        </p:txBody>
      </p:sp>
    </p:spTree>
    <p:extLst>
      <p:ext uri="{BB962C8B-B14F-4D97-AF65-F5344CB8AC3E}">
        <p14:creationId xmlns:p14="http://schemas.microsoft.com/office/powerpoint/2010/main" val="381971551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F3B789-79F1-8939-B43F-A0205CFB8C12}"/>
              </a:ext>
            </a:extLst>
          </p:cNvPr>
          <p:cNvSpPr>
            <a:spLocks noGrp="1"/>
          </p:cNvSpPr>
          <p:nvPr>
            <p:ph type="title"/>
          </p:nvPr>
        </p:nvSpPr>
        <p:spPr/>
        <p:txBody>
          <a:bodyPr/>
          <a:lstStyle/>
          <a:p>
            <a:r>
              <a:rPr lang="en-US" sz="2400" b="1" cap="none" dirty="0"/>
              <a:t>4.2.4 Simulation </a:t>
            </a:r>
            <a:br>
              <a:rPr lang="en-US" dirty="0"/>
            </a:br>
            <a:endParaRPr lang="en-US" dirty="0"/>
          </a:p>
        </p:txBody>
      </p:sp>
      <p:sp>
        <p:nvSpPr>
          <p:cNvPr id="3" name="Content Placeholder 2">
            <a:extLst>
              <a:ext uri="{FF2B5EF4-FFF2-40B4-BE49-F238E27FC236}">
                <a16:creationId xmlns:a16="http://schemas.microsoft.com/office/drawing/2014/main" id="{A1838DC8-B073-3CD5-2E5E-338314D5B9A8}"/>
              </a:ext>
            </a:extLst>
          </p:cNvPr>
          <p:cNvSpPr>
            <a:spLocks noGrp="1"/>
          </p:cNvSpPr>
          <p:nvPr>
            <p:ph idx="1"/>
          </p:nvPr>
        </p:nvSpPr>
        <p:spPr/>
        <p:txBody>
          <a:bodyPr/>
          <a:lstStyle/>
          <a:p>
            <a:r>
              <a:rPr lang="en-US" dirty="0"/>
              <a:t>Simulation can be used for a variety of tasks including the generation of probability distribution for NPV based on a range of possible values for one or more input variables.</a:t>
            </a:r>
          </a:p>
          <a:p>
            <a:r>
              <a:rPr lang="en-US" dirty="0"/>
              <a:t> This is usually performed with the aid of computer package.</a:t>
            </a:r>
          </a:p>
          <a:p>
            <a:pPr marL="0" indent="0">
              <a:buNone/>
            </a:pPr>
            <a:endParaRPr lang="en-US" dirty="0"/>
          </a:p>
        </p:txBody>
      </p:sp>
    </p:spTree>
    <p:extLst>
      <p:ext uri="{BB962C8B-B14F-4D97-AF65-F5344CB8AC3E}">
        <p14:creationId xmlns:p14="http://schemas.microsoft.com/office/powerpoint/2010/main" val="172316852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15C40A-2B98-4C7A-0D93-294CC3070488}"/>
              </a:ext>
            </a:extLst>
          </p:cNvPr>
          <p:cNvSpPr>
            <a:spLocks noGrp="1"/>
          </p:cNvSpPr>
          <p:nvPr>
            <p:ph type="title"/>
          </p:nvPr>
        </p:nvSpPr>
        <p:spPr/>
        <p:txBody>
          <a:bodyPr>
            <a:normAutofit/>
          </a:bodyPr>
          <a:lstStyle/>
          <a:p>
            <a:r>
              <a:rPr lang="en-US" sz="2400" b="1" dirty="0"/>
              <a:t>5.0 POLITICAL RISK OF FOREIGN INVESTMENTS</a:t>
            </a:r>
          </a:p>
        </p:txBody>
      </p:sp>
      <p:sp>
        <p:nvSpPr>
          <p:cNvPr id="3" name="Content Placeholder 2">
            <a:extLst>
              <a:ext uri="{FF2B5EF4-FFF2-40B4-BE49-F238E27FC236}">
                <a16:creationId xmlns:a16="http://schemas.microsoft.com/office/drawing/2014/main" id="{3EBB277B-29FA-6AF5-8680-A57814B32D45}"/>
              </a:ext>
            </a:extLst>
          </p:cNvPr>
          <p:cNvSpPr>
            <a:spLocks noGrp="1"/>
          </p:cNvSpPr>
          <p:nvPr>
            <p:ph idx="1"/>
          </p:nvPr>
        </p:nvSpPr>
        <p:spPr/>
        <p:txBody>
          <a:bodyPr/>
          <a:lstStyle/>
          <a:p>
            <a:r>
              <a:rPr lang="en-US" dirty="0"/>
              <a:t>Investment in a foreign country is not only exposed to the exchange rate, but also to the political risk. </a:t>
            </a:r>
          </a:p>
          <a:p>
            <a:r>
              <a:rPr lang="en-US" dirty="0"/>
              <a:t>A firm’s exposure to political risk depends on the host country’s political system, its economic conditions and the government’s policies and actions towards foreign direct investment (FDI). </a:t>
            </a:r>
          </a:p>
          <a:p>
            <a:r>
              <a:rPr lang="en-US" dirty="0"/>
              <a:t>Political risk will vary from one country to another. </a:t>
            </a:r>
          </a:p>
          <a:p>
            <a:r>
              <a:rPr lang="en-US" dirty="0"/>
              <a:t>Total avoidance of political risk is not possible as all countries do have some degree of political risk. </a:t>
            </a:r>
          </a:p>
        </p:txBody>
      </p:sp>
    </p:spTree>
    <p:extLst>
      <p:ext uri="{BB962C8B-B14F-4D97-AF65-F5344CB8AC3E}">
        <p14:creationId xmlns:p14="http://schemas.microsoft.com/office/powerpoint/2010/main" val="58410125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A518E7-445F-8CC9-DC57-A0BFF0888843}"/>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B7A19E74-3DD6-F57F-3EBF-8E8B5F00042B}"/>
              </a:ext>
            </a:extLst>
          </p:cNvPr>
          <p:cNvSpPr>
            <a:spLocks noGrp="1"/>
          </p:cNvSpPr>
          <p:nvPr>
            <p:ph idx="1"/>
          </p:nvPr>
        </p:nvSpPr>
        <p:spPr/>
        <p:txBody>
          <a:bodyPr/>
          <a:lstStyle/>
          <a:p>
            <a:r>
              <a:rPr lang="en-US" i="1" dirty="0"/>
              <a:t>There are two ways in which a firm can handle political risk in capital budgeting-</a:t>
            </a:r>
          </a:p>
          <a:p>
            <a:pPr>
              <a:buFont typeface="Wingdings" panose="05000000000000000000" pitchFamily="2" charset="2"/>
              <a:buChar char="q"/>
            </a:pPr>
            <a:r>
              <a:rPr lang="en-US" dirty="0"/>
              <a:t> One is to increase the cost of capital used to discount future cash flows for the political risk. </a:t>
            </a:r>
          </a:p>
          <a:p>
            <a:pPr>
              <a:buFont typeface="Wingdings" panose="05000000000000000000" pitchFamily="2" charset="2"/>
              <a:buChar char="q"/>
            </a:pPr>
            <a:r>
              <a:rPr lang="en-US" dirty="0"/>
              <a:t>Two is to adjust cash flows by making conservative forecasts of cash flows when politically risk are high.</a:t>
            </a:r>
          </a:p>
        </p:txBody>
      </p:sp>
    </p:spTree>
    <p:extLst>
      <p:ext uri="{BB962C8B-B14F-4D97-AF65-F5344CB8AC3E}">
        <p14:creationId xmlns:p14="http://schemas.microsoft.com/office/powerpoint/2010/main" val="305854321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1D3A72-0088-2E6E-8F3B-8368B24130FF}"/>
              </a:ext>
            </a:extLst>
          </p:cNvPr>
          <p:cNvSpPr>
            <a:spLocks noGrp="1"/>
          </p:cNvSpPr>
          <p:nvPr>
            <p:ph type="title"/>
          </p:nvPr>
        </p:nvSpPr>
        <p:spPr/>
        <p:txBody>
          <a:bodyPr>
            <a:normAutofit/>
          </a:bodyPr>
          <a:lstStyle/>
          <a:p>
            <a:r>
              <a:rPr lang="en-US" sz="2400" b="1" dirty="0"/>
              <a:t>6.0 MULTINATIONAL INVESTMENT DECISION</a:t>
            </a:r>
          </a:p>
        </p:txBody>
      </p:sp>
      <p:sp>
        <p:nvSpPr>
          <p:cNvPr id="3" name="Content Placeholder 2">
            <a:extLst>
              <a:ext uri="{FF2B5EF4-FFF2-40B4-BE49-F238E27FC236}">
                <a16:creationId xmlns:a16="http://schemas.microsoft.com/office/drawing/2014/main" id="{7B064ADC-834B-9176-0907-ED081E027CE1}"/>
              </a:ext>
            </a:extLst>
          </p:cNvPr>
          <p:cNvSpPr>
            <a:spLocks noGrp="1"/>
          </p:cNvSpPr>
          <p:nvPr>
            <p:ph idx="1"/>
          </p:nvPr>
        </p:nvSpPr>
        <p:spPr/>
        <p:txBody>
          <a:bodyPr>
            <a:normAutofit fontScale="92500"/>
          </a:bodyPr>
          <a:lstStyle/>
          <a:p>
            <a:r>
              <a:rPr lang="en-US" dirty="0"/>
              <a:t>A decision to invest a broad may require an evaluation of the future project to determine whether the implementation of the projects is going to add value to the investing company. </a:t>
            </a:r>
          </a:p>
          <a:p>
            <a:r>
              <a:rPr lang="en-US" dirty="0"/>
              <a:t>The technique of capital budgeting is almost similar for both the international and domestic companies. </a:t>
            </a:r>
          </a:p>
          <a:p>
            <a:r>
              <a:rPr lang="en-US" dirty="0"/>
              <a:t>The capital budgeting decision can be looked at either from the subsidiary’s perspective or the parent’s perspective. </a:t>
            </a:r>
          </a:p>
          <a:p>
            <a:r>
              <a:rPr lang="en-US" dirty="0"/>
              <a:t>A question arises as to whether the cash flows should be computed from the viewpoint of the subsidiary. </a:t>
            </a:r>
          </a:p>
        </p:txBody>
      </p:sp>
    </p:spTree>
    <p:extLst>
      <p:ext uri="{BB962C8B-B14F-4D97-AF65-F5344CB8AC3E}">
        <p14:creationId xmlns:p14="http://schemas.microsoft.com/office/powerpoint/2010/main" val="87461701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8F0934-4A7A-0B8C-C134-2D8494A6B127}"/>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43D2F79F-A7F9-7742-8937-B77E911A720E}"/>
              </a:ext>
            </a:extLst>
          </p:cNvPr>
          <p:cNvSpPr>
            <a:spLocks noGrp="1"/>
          </p:cNvSpPr>
          <p:nvPr>
            <p:ph idx="1"/>
          </p:nvPr>
        </p:nvSpPr>
        <p:spPr>
          <a:xfrm>
            <a:off x="1451579" y="1749288"/>
            <a:ext cx="9603275" cy="4041912"/>
          </a:xfrm>
        </p:spPr>
        <p:txBody>
          <a:bodyPr>
            <a:normAutofit/>
          </a:bodyPr>
          <a:lstStyle/>
          <a:p>
            <a:r>
              <a:rPr lang="en-US" dirty="0"/>
              <a:t>The parent may not accept the investment proposal due to low cash inflows on account of exchange rate controls applied by the host government.</a:t>
            </a:r>
          </a:p>
          <a:p>
            <a:r>
              <a:rPr lang="en-US" dirty="0"/>
              <a:t>Changes in exchange rate may change the cash flows of the parent company.</a:t>
            </a:r>
          </a:p>
          <a:p>
            <a:r>
              <a:rPr lang="en-US" dirty="0"/>
              <a:t>Since the parent company is the investor, then its cash flows will be considered in the context of the international capital budgeting.</a:t>
            </a:r>
          </a:p>
          <a:p>
            <a:r>
              <a:rPr lang="en-US" dirty="0"/>
              <a:t>Cash flows from the subsidiary to the parent will be considered as cash inflows while cash flowing from parent to subsidiary will be treated as cash outflow.</a:t>
            </a:r>
          </a:p>
          <a:p>
            <a:r>
              <a:rPr lang="en-US" dirty="0"/>
              <a:t>The parent company will agree to the investment only if the Net Present Value (NPV) is positive from its point of view and not from the viewpoint of the subsidiary.</a:t>
            </a:r>
          </a:p>
        </p:txBody>
      </p:sp>
    </p:spTree>
    <p:extLst>
      <p:ext uri="{BB962C8B-B14F-4D97-AF65-F5344CB8AC3E}">
        <p14:creationId xmlns:p14="http://schemas.microsoft.com/office/powerpoint/2010/main" val="354908413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6CD834-9EB8-467C-A576-6F6AAF4E4A2A}"/>
              </a:ext>
            </a:extLst>
          </p:cNvPr>
          <p:cNvSpPr>
            <a:spLocks noGrp="1"/>
          </p:cNvSpPr>
          <p:nvPr>
            <p:ph type="title"/>
          </p:nvPr>
        </p:nvSpPr>
        <p:spPr/>
        <p:txBody>
          <a:bodyPr>
            <a:normAutofit/>
          </a:bodyPr>
          <a:lstStyle/>
          <a:p>
            <a:r>
              <a:rPr lang="en-US" sz="2400" b="1" cap="none" dirty="0"/>
              <a:t>6.1 Factors affecting cash flows </a:t>
            </a:r>
          </a:p>
        </p:txBody>
      </p:sp>
      <p:sp>
        <p:nvSpPr>
          <p:cNvPr id="3" name="Content Placeholder 2">
            <a:extLst>
              <a:ext uri="{FF2B5EF4-FFF2-40B4-BE49-F238E27FC236}">
                <a16:creationId xmlns:a16="http://schemas.microsoft.com/office/drawing/2014/main" id="{4F5059A8-C65E-3195-409E-DCB6C1A1EB9F}"/>
              </a:ext>
            </a:extLst>
          </p:cNvPr>
          <p:cNvSpPr>
            <a:spLocks noGrp="1"/>
          </p:cNvSpPr>
          <p:nvPr>
            <p:ph idx="1"/>
          </p:nvPr>
        </p:nvSpPr>
        <p:spPr>
          <a:xfrm>
            <a:off x="1451579" y="1853754"/>
            <a:ext cx="9603275" cy="3950698"/>
          </a:xfrm>
        </p:spPr>
        <p:txBody>
          <a:bodyPr>
            <a:normAutofit fontScale="92500" lnSpcReduction="10000"/>
          </a:bodyPr>
          <a:lstStyle/>
          <a:p>
            <a:r>
              <a:rPr lang="en-US" b="1" dirty="0"/>
              <a:t>6.1.1 Initial investments (I)</a:t>
            </a:r>
          </a:p>
          <a:p>
            <a:r>
              <a:rPr lang="en-US" dirty="0"/>
              <a:t>If the entire project cost is met by the parent company, then the entire amount of initial investment is treated as cash outflow.</a:t>
            </a:r>
          </a:p>
          <a:p>
            <a:r>
              <a:rPr lang="en-US" dirty="0"/>
              <a:t>If the project may be partly financed by the subsidiary itself through local borrowing. Such local borrowing does not form part of initial outflows.</a:t>
            </a:r>
          </a:p>
          <a:p>
            <a:r>
              <a:rPr lang="en-US" dirty="0"/>
              <a:t>The subsidiary may make additional investments for expansion out of its retained earnings. </a:t>
            </a:r>
          </a:p>
          <a:p>
            <a:r>
              <a:rPr lang="en-US" dirty="0"/>
              <a:t>This should be treated as an operating capital (O.C) since in the absence of investments, these funds could have been remitted to the parent company. </a:t>
            </a:r>
          </a:p>
          <a:p>
            <a:r>
              <a:rPr lang="en-US" dirty="0"/>
              <a:t>Therefore, investments from retained earnings should be treated as initial cash outflow from the parent company’s perspective.</a:t>
            </a:r>
          </a:p>
        </p:txBody>
      </p:sp>
    </p:spTree>
    <p:extLst>
      <p:ext uri="{BB962C8B-B14F-4D97-AF65-F5344CB8AC3E}">
        <p14:creationId xmlns:p14="http://schemas.microsoft.com/office/powerpoint/2010/main" val="81512334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D80262-217D-732B-ECDC-2FB1E6CB38D3}"/>
              </a:ext>
            </a:extLst>
          </p:cNvPr>
          <p:cNvSpPr>
            <a:spLocks noGrp="1"/>
          </p:cNvSpPr>
          <p:nvPr>
            <p:ph type="title"/>
          </p:nvPr>
        </p:nvSpPr>
        <p:spPr/>
        <p:txBody>
          <a:bodyPr>
            <a:normAutofit/>
          </a:bodyPr>
          <a:lstStyle/>
          <a:p>
            <a:r>
              <a:rPr lang="en-US" sz="2400" b="1" cap="none" dirty="0"/>
              <a:t>Example</a:t>
            </a:r>
          </a:p>
        </p:txBody>
      </p:sp>
      <p:sp>
        <p:nvSpPr>
          <p:cNvPr id="3" name="Content Placeholder 2">
            <a:extLst>
              <a:ext uri="{FF2B5EF4-FFF2-40B4-BE49-F238E27FC236}">
                <a16:creationId xmlns:a16="http://schemas.microsoft.com/office/drawing/2014/main" id="{1FC741C1-A0F1-C442-D6F5-CAF021482F04}"/>
              </a:ext>
            </a:extLst>
          </p:cNvPr>
          <p:cNvSpPr>
            <a:spLocks noGrp="1"/>
          </p:cNvSpPr>
          <p:nvPr>
            <p:ph idx="1"/>
          </p:nvPr>
        </p:nvSpPr>
        <p:spPr/>
        <p:txBody>
          <a:bodyPr>
            <a:normAutofit lnSpcReduction="10000"/>
          </a:bodyPr>
          <a:lstStyle/>
          <a:p>
            <a:r>
              <a:rPr lang="en-US" dirty="0"/>
              <a:t>Assume that a project cost $15 million to a subsidiary. </a:t>
            </a:r>
          </a:p>
          <a:p>
            <a:r>
              <a:rPr lang="en-US" dirty="0"/>
              <a:t>The parent company makes an initial investment of $10 million and a sum of $2 million is reinvested from blocked funds while $1 million is made by the subsidiary’s local borrowing. </a:t>
            </a:r>
          </a:p>
          <a:p>
            <a:r>
              <a:rPr lang="en-US" dirty="0"/>
              <a:t>The host government provides some subsidies for the project which amount to $0.5 million.</a:t>
            </a:r>
          </a:p>
          <a:p>
            <a:pPr marL="0" indent="0">
              <a:buNone/>
            </a:pPr>
            <a:r>
              <a:rPr lang="en-US" b="1" dirty="0"/>
              <a:t>Required:</a:t>
            </a:r>
          </a:p>
          <a:p>
            <a:r>
              <a:rPr lang="en-US" dirty="0"/>
              <a:t>Compute the initial investment from the parent’s perspective</a:t>
            </a:r>
          </a:p>
          <a:p>
            <a:endParaRPr lang="en-US" dirty="0"/>
          </a:p>
        </p:txBody>
      </p:sp>
    </p:spTree>
    <p:extLst>
      <p:ext uri="{BB962C8B-B14F-4D97-AF65-F5344CB8AC3E}">
        <p14:creationId xmlns:p14="http://schemas.microsoft.com/office/powerpoint/2010/main" val="305229211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0BFE1A-C042-F113-5E94-6CBC8046404B}"/>
              </a:ext>
            </a:extLst>
          </p:cNvPr>
          <p:cNvSpPr>
            <a:spLocks noGrp="1"/>
          </p:cNvSpPr>
          <p:nvPr>
            <p:ph type="title"/>
          </p:nvPr>
        </p:nvSpPr>
        <p:spPr/>
        <p:txBody>
          <a:bodyPr>
            <a:normAutofit/>
          </a:bodyPr>
          <a:lstStyle/>
          <a:p>
            <a:r>
              <a:rPr lang="en-US" sz="2400" b="1" cap="none" dirty="0"/>
              <a:t>Solution</a:t>
            </a:r>
          </a:p>
        </p:txBody>
      </p:sp>
      <p:sp>
        <p:nvSpPr>
          <p:cNvPr id="3" name="Content Placeholder 2">
            <a:extLst>
              <a:ext uri="{FF2B5EF4-FFF2-40B4-BE49-F238E27FC236}">
                <a16:creationId xmlns:a16="http://schemas.microsoft.com/office/drawing/2014/main" id="{00CB5845-2F39-DD11-15CB-C8DE3C2B4278}"/>
              </a:ext>
            </a:extLst>
          </p:cNvPr>
          <p:cNvSpPr>
            <a:spLocks noGrp="1"/>
          </p:cNvSpPr>
          <p:nvPr>
            <p:ph idx="1"/>
          </p:nvPr>
        </p:nvSpPr>
        <p:spPr/>
        <p:txBody>
          <a:bodyPr/>
          <a:lstStyle/>
          <a:p>
            <a:endParaRPr lang="en-US" dirty="0"/>
          </a:p>
          <a:p>
            <a:pPr marL="0" indent="0">
              <a:buNone/>
            </a:pPr>
            <a:r>
              <a:rPr lang="en-US" dirty="0"/>
              <a:t>			M ($)</a:t>
            </a:r>
          </a:p>
          <a:p>
            <a:r>
              <a:rPr lang="en-US" dirty="0"/>
              <a:t>Project cost		15</a:t>
            </a:r>
          </a:p>
          <a:p>
            <a:r>
              <a:rPr lang="en-US" dirty="0"/>
              <a:t>Blocked funds		(2)</a:t>
            </a:r>
          </a:p>
          <a:p>
            <a:r>
              <a:rPr lang="en-US" dirty="0"/>
              <a:t>Borrowed funds 	(1)</a:t>
            </a:r>
          </a:p>
          <a:p>
            <a:r>
              <a:rPr lang="en-US" dirty="0"/>
              <a:t>Subsidies 		(0.5)</a:t>
            </a:r>
          </a:p>
          <a:p>
            <a:r>
              <a:rPr lang="en-US" dirty="0"/>
              <a:t>Net investment	11.5</a:t>
            </a:r>
          </a:p>
          <a:p>
            <a:endParaRPr lang="en-US" dirty="0"/>
          </a:p>
        </p:txBody>
      </p:sp>
    </p:spTree>
    <p:extLst>
      <p:ext uri="{BB962C8B-B14F-4D97-AF65-F5344CB8AC3E}">
        <p14:creationId xmlns:p14="http://schemas.microsoft.com/office/powerpoint/2010/main" val="359282920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594D51-DA3E-1861-A357-D7AAFB18C6F5}"/>
              </a:ext>
            </a:extLst>
          </p:cNvPr>
          <p:cNvSpPr>
            <a:spLocks noGrp="1"/>
          </p:cNvSpPr>
          <p:nvPr>
            <p:ph type="title"/>
          </p:nvPr>
        </p:nvSpPr>
        <p:spPr/>
        <p:txBody>
          <a:bodyPr>
            <a:normAutofit/>
          </a:bodyPr>
          <a:lstStyle/>
          <a:p>
            <a:r>
              <a:rPr lang="en-US" sz="2400" b="1" cap="none" dirty="0"/>
              <a:t>Host government subsidies or incentives</a:t>
            </a:r>
          </a:p>
        </p:txBody>
      </p:sp>
      <p:sp>
        <p:nvSpPr>
          <p:cNvPr id="3" name="Content Placeholder 2">
            <a:extLst>
              <a:ext uri="{FF2B5EF4-FFF2-40B4-BE49-F238E27FC236}">
                <a16:creationId xmlns:a16="http://schemas.microsoft.com/office/drawing/2014/main" id="{38731A13-571F-8AF9-3BB0-241ABB7B5DCD}"/>
              </a:ext>
            </a:extLst>
          </p:cNvPr>
          <p:cNvSpPr>
            <a:spLocks noGrp="1"/>
          </p:cNvSpPr>
          <p:nvPr>
            <p:ph idx="1"/>
          </p:nvPr>
        </p:nvSpPr>
        <p:spPr>
          <a:xfrm>
            <a:off x="1451579" y="1853754"/>
            <a:ext cx="9603275" cy="3818176"/>
          </a:xfrm>
        </p:spPr>
        <p:txBody>
          <a:bodyPr>
            <a:normAutofit fontScale="92500" lnSpcReduction="10000"/>
          </a:bodyPr>
          <a:lstStyle/>
          <a:p>
            <a:r>
              <a:rPr lang="en-US" dirty="0"/>
              <a:t>Some foreign projects proposed by MNC’s may have a favorable effect on the host country and therefore would be encouraged by the host government. </a:t>
            </a:r>
          </a:p>
          <a:p>
            <a:r>
              <a:rPr lang="en-US" dirty="0"/>
              <a:t>The host government may offer incentives for such a project which MUST be considered within the capital budgeting analysis.</a:t>
            </a:r>
          </a:p>
          <a:p>
            <a:pPr marL="0" indent="0">
              <a:buNone/>
            </a:pPr>
            <a:r>
              <a:rPr lang="en-US" b="1" dirty="0"/>
              <a:t>Example:</a:t>
            </a:r>
          </a:p>
          <a:p>
            <a:r>
              <a:rPr lang="en-US" dirty="0"/>
              <a:t>Assume that a subsidiary is earning $15 million p.a. through the sale of a product in the local market and a sum of $3 million through exports to a third country. </a:t>
            </a:r>
          </a:p>
          <a:p>
            <a:r>
              <a:rPr lang="en-US" dirty="0"/>
              <a:t>But this Project replaces the parent company’s exports by $7 million. </a:t>
            </a:r>
          </a:p>
          <a:p>
            <a:r>
              <a:rPr lang="en-US" dirty="0"/>
              <a:t>The subsidiary however imports components from the parent company worth $2 million p.a.</a:t>
            </a:r>
          </a:p>
          <a:p>
            <a:endParaRPr lang="en-US" dirty="0"/>
          </a:p>
        </p:txBody>
      </p:sp>
    </p:spTree>
    <p:extLst>
      <p:ext uri="{BB962C8B-B14F-4D97-AF65-F5344CB8AC3E}">
        <p14:creationId xmlns:p14="http://schemas.microsoft.com/office/powerpoint/2010/main" val="301510324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530745-01D9-3983-C053-580AD4789E82}"/>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D85AB39A-351F-CF66-E07C-4F3BB1BF1B5C}"/>
              </a:ext>
            </a:extLst>
          </p:cNvPr>
          <p:cNvSpPr>
            <a:spLocks noGrp="1"/>
          </p:cNvSpPr>
          <p:nvPr>
            <p:ph idx="1"/>
          </p:nvPr>
        </p:nvSpPr>
        <p:spPr/>
        <p:txBody>
          <a:bodyPr>
            <a:normAutofit fontScale="85000" lnSpcReduction="20000"/>
          </a:bodyPr>
          <a:lstStyle/>
          <a:p>
            <a:pPr marL="0" indent="0">
              <a:buNone/>
            </a:pPr>
            <a:r>
              <a:rPr lang="en-US" b="1" dirty="0"/>
              <a:t>Required:</a:t>
            </a:r>
          </a:p>
          <a:p>
            <a:r>
              <a:rPr lang="en-US" i="1" dirty="0"/>
              <a:t>Compute the total operating cash inflow on account of sales from the parent’s perspective.</a:t>
            </a:r>
          </a:p>
          <a:p>
            <a:pPr marL="0" indent="0">
              <a:buNone/>
            </a:pPr>
            <a:r>
              <a:rPr lang="en-US" b="1" dirty="0"/>
              <a:t>Solution:</a:t>
            </a:r>
          </a:p>
          <a:p>
            <a:pPr marL="0" indent="0">
              <a:buNone/>
            </a:pPr>
            <a:r>
              <a:rPr lang="en-US" dirty="0"/>
              <a:t>			$</a:t>
            </a:r>
          </a:p>
          <a:p>
            <a:r>
              <a:rPr lang="en-US" dirty="0"/>
              <a:t>Local sales			15m</a:t>
            </a:r>
          </a:p>
          <a:p>
            <a:r>
              <a:rPr lang="en-US" dirty="0"/>
              <a:t>Add: Export sales			3m</a:t>
            </a:r>
          </a:p>
          <a:p>
            <a:r>
              <a:rPr lang="en-US" dirty="0"/>
              <a:t>         Imports 			2m</a:t>
            </a:r>
          </a:p>
          <a:p>
            <a:r>
              <a:rPr lang="en-US" dirty="0"/>
              <a:t>Less O.C			(7)m</a:t>
            </a:r>
          </a:p>
          <a:p>
            <a:r>
              <a:rPr lang="en-US" dirty="0"/>
              <a:t>Net investment 		13m</a:t>
            </a:r>
          </a:p>
          <a:p>
            <a:endParaRPr lang="en-US" dirty="0"/>
          </a:p>
        </p:txBody>
      </p:sp>
    </p:spTree>
    <p:extLst>
      <p:ext uri="{BB962C8B-B14F-4D97-AF65-F5344CB8AC3E}">
        <p14:creationId xmlns:p14="http://schemas.microsoft.com/office/powerpoint/2010/main" val="265009440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1B20A1-2019-E024-C969-C63B12B4DAC4}"/>
              </a:ext>
            </a:extLst>
          </p:cNvPr>
          <p:cNvSpPr>
            <a:spLocks noGrp="1"/>
          </p:cNvSpPr>
          <p:nvPr>
            <p:ph type="title"/>
          </p:nvPr>
        </p:nvSpPr>
        <p:spPr/>
        <p:txBody>
          <a:bodyPr>
            <a:normAutofit/>
          </a:bodyPr>
          <a:lstStyle/>
          <a:p>
            <a:r>
              <a:rPr lang="en-US" sz="2400" b="1" cap="none" dirty="0"/>
              <a:t>Transfer price</a:t>
            </a:r>
          </a:p>
        </p:txBody>
      </p:sp>
      <p:sp>
        <p:nvSpPr>
          <p:cNvPr id="3" name="Content Placeholder 2">
            <a:extLst>
              <a:ext uri="{FF2B5EF4-FFF2-40B4-BE49-F238E27FC236}">
                <a16:creationId xmlns:a16="http://schemas.microsoft.com/office/drawing/2014/main" id="{478AEB07-A341-FF0F-A722-FFEAFB748F86}"/>
              </a:ext>
            </a:extLst>
          </p:cNvPr>
          <p:cNvSpPr>
            <a:spLocks noGrp="1"/>
          </p:cNvSpPr>
          <p:nvPr>
            <p:ph idx="1"/>
          </p:nvPr>
        </p:nvSpPr>
        <p:spPr/>
        <p:txBody>
          <a:bodyPr>
            <a:normAutofit/>
          </a:bodyPr>
          <a:lstStyle/>
          <a:p>
            <a:r>
              <a:rPr lang="en-US" dirty="0"/>
              <a:t>One common approach to setting international transfer prices adapted by MNCs is to seek to minimize the group’s overall tax liability. </a:t>
            </a:r>
          </a:p>
          <a:p>
            <a:r>
              <a:rPr lang="en-US" dirty="0"/>
              <a:t>The objective is to set transfer prices in order to report low profits in countries with high tax rates and high profits in countries with low tax rates. </a:t>
            </a:r>
          </a:p>
          <a:p>
            <a:r>
              <a:rPr lang="en-US" dirty="0"/>
              <a:t>This objective is frustrated however by many governments that may require transfer prices to be set on an arms-length basis (using the current market prices).</a:t>
            </a:r>
          </a:p>
          <a:p>
            <a:r>
              <a:rPr lang="en-US" dirty="0"/>
              <a:t>If transfer prices are set in the basis of minimizing tax, then this will have consequences for the whole company. </a:t>
            </a:r>
          </a:p>
        </p:txBody>
      </p:sp>
    </p:spTree>
    <p:extLst>
      <p:ext uri="{BB962C8B-B14F-4D97-AF65-F5344CB8AC3E}">
        <p14:creationId xmlns:p14="http://schemas.microsoft.com/office/powerpoint/2010/main" val="76921740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7443D0-6B82-8E41-A0F0-10EFE6A2BA20}"/>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51D6ABA2-2F59-0174-B043-DEC0F1553BE9}"/>
              </a:ext>
            </a:extLst>
          </p:cNvPr>
          <p:cNvSpPr>
            <a:spLocks noGrp="1"/>
          </p:cNvSpPr>
          <p:nvPr>
            <p:ph idx="1"/>
          </p:nvPr>
        </p:nvSpPr>
        <p:spPr/>
        <p:txBody>
          <a:bodyPr>
            <a:normAutofit fontScale="92500" lnSpcReduction="10000"/>
          </a:bodyPr>
          <a:lstStyle/>
          <a:p>
            <a:r>
              <a:rPr lang="en-US" dirty="0"/>
              <a:t>However, the principle behind a good transfer pricing system is that it should;</a:t>
            </a:r>
          </a:p>
          <a:p>
            <a:pPr marL="0" indent="0">
              <a:buNone/>
            </a:pPr>
            <a:r>
              <a:rPr lang="en-US" dirty="0"/>
              <a:t>a) Maintain divisional autonomy</a:t>
            </a:r>
          </a:p>
          <a:p>
            <a:pPr marL="0" indent="0">
              <a:buNone/>
            </a:pPr>
            <a:r>
              <a:rPr lang="en-US" dirty="0"/>
              <a:t>b) Assess divisional performance objectively</a:t>
            </a:r>
          </a:p>
          <a:p>
            <a:pPr marL="0" indent="0">
              <a:buNone/>
            </a:pPr>
            <a:r>
              <a:rPr lang="en-US" dirty="0"/>
              <a:t>c) Ensure goal congruence</a:t>
            </a:r>
          </a:p>
          <a:p>
            <a:pPr marL="0" indent="0">
              <a:buNone/>
            </a:pPr>
            <a:r>
              <a:rPr lang="en-US" b="1" dirty="0"/>
              <a:t>The use of tax havens</a:t>
            </a:r>
          </a:p>
          <a:p>
            <a:r>
              <a:rPr lang="en-US" dirty="0"/>
              <a:t>A tax haven is a country which imposes low tax rate. </a:t>
            </a:r>
          </a:p>
          <a:p>
            <a:r>
              <a:rPr lang="en-US" dirty="0"/>
              <a:t>Usually a country may offer low tax rate in order to attract foreign investments to create jobs for its workforce.</a:t>
            </a:r>
          </a:p>
        </p:txBody>
      </p:sp>
    </p:spTree>
    <p:extLst>
      <p:ext uri="{BB962C8B-B14F-4D97-AF65-F5344CB8AC3E}">
        <p14:creationId xmlns:p14="http://schemas.microsoft.com/office/powerpoint/2010/main" val="99099647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50D516-5540-DD45-DBDC-767E87D560D1}"/>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FC4CEDAF-EE7E-92A4-AFBF-CA470E39793B}"/>
              </a:ext>
            </a:extLst>
          </p:cNvPr>
          <p:cNvSpPr>
            <a:spLocks noGrp="1"/>
          </p:cNvSpPr>
          <p:nvPr>
            <p:ph idx="1"/>
          </p:nvPr>
        </p:nvSpPr>
        <p:spPr>
          <a:xfrm>
            <a:off x="1451579" y="1853754"/>
            <a:ext cx="9603275" cy="3897689"/>
          </a:xfrm>
        </p:spPr>
        <p:txBody>
          <a:bodyPr>
            <a:normAutofit fontScale="92500" lnSpcReduction="20000"/>
          </a:bodyPr>
          <a:lstStyle/>
          <a:p>
            <a:pPr marL="0" indent="0">
              <a:buNone/>
            </a:pPr>
            <a:r>
              <a:rPr lang="en-US" dirty="0"/>
              <a:t>A tax haven will be most attractive with the following criteria;</a:t>
            </a:r>
          </a:p>
          <a:p>
            <a:pPr marL="0" indent="0">
              <a:buNone/>
            </a:pPr>
            <a:r>
              <a:rPr lang="en-US" dirty="0"/>
              <a:t>a) Low corporation tax rate</a:t>
            </a:r>
          </a:p>
          <a:p>
            <a:pPr marL="0" indent="0">
              <a:buNone/>
            </a:pPr>
            <a:r>
              <a:rPr lang="en-US" dirty="0"/>
              <a:t>b) Low withholding tax on dividend paid to overseas parent company.</a:t>
            </a:r>
          </a:p>
          <a:p>
            <a:pPr marL="0" indent="0">
              <a:buNone/>
            </a:pPr>
            <a:r>
              <a:rPr lang="en-US" dirty="0"/>
              <a:t>c) Comprehensive tax treaties with other countries to avoid double taxation</a:t>
            </a:r>
          </a:p>
          <a:p>
            <a:pPr marL="0" indent="0">
              <a:buNone/>
            </a:pPr>
            <a:r>
              <a:rPr lang="en-US" dirty="0"/>
              <a:t>d) Stable economy with low political risk</a:t>
            </a:r>
          </a:p>
          <a:p>
            <a:pPr marL="0" indent="0">
              <a:buNone/>
            </a:pPr>
            <a:r>
              <a:rPr lang="en-US" dirty="0"/>
              <a:t>e) Lack of exchange controls</a:t>
            </a:r>
          </a:p>
          <a:p>
            <a:pPr marL="0" indent="0">
              <a:buNone/>
            </a:pPr>
            <a:r>
              <a:rPr lang="en-US" dirty="0"/>
              <a:t>f) Good communication with the rest of the world</a:t>
            </a:r>
          </a:p>
          <a:p>
            <a:pPr marL="0" indent="0">
              <a:buNone/>
            </a:pPr>
            <a:r>
              <a:rPr lang="en-US" dirty="0"/>
              <a:t>g) Developed legal framework so that the rights of the foreign investors can be safeguarded.</a:t>
            </a:r>
          </a:p>
          <a:p>
            <a:r>
              <a:rPr lang="en-US" dirty="0"/>
              <a:t>The tax effect should be considered as a cash inflow to the parent company.</a:t>
            </a:r>
          </a:p>
          <a:p>
            <a:pPr marL="0" indent="0">
              <a:buNone/>
            </a:pPr>
            <a:endParaRPr lang="en-US" dirty="0"/>
          </a:p>
          <a:p>
            <a:endParaRPr lang="en-US" dirty="0"/>
          </a:p>
        </p:txBody>
      </p:sp>
    </p:spTree>
    <p:extLst>
      <p:ext uri="{BB962C8B-B14F-4D97-AF65-F5344CB8AC3E}">
        <p14:creationId xmlns:p14="http://schemas.microsoft.com/office/powerpoint/2010/main" val="342272855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40986B-0BF7-C4BC-30FD-885A35CE1B9D}"/>
              </a:ext>
            </a:extLst>
          </p:cNvPr>
          <p:cNvSpPr>
            <a:spLocks noGrp="1"/>
          </p:cNvSpPr>
          <p:nvPr>
            <p:ph type="title"/>
          </p:nvPr>
        </p:nvSpPr>
        <p:spPr/>
        <p:txBody>
          <a:bodyPr/>
          <a:lstStyle/>
          <a:p>
            <a:r>
              <a:rPr lang="en-US" sz="2000" b="1" cap="none" dirty="0"/>
              <a:t>iii) local borrowing</a:t>
            </a:r>
            <a:br>
              <a:rPr lang="en-US" dirty="0"/>
            </a:br>
            <a:endParaRPr lang="en-US" dirty="0"/>
          </a:p>
        </p:txBody>
      </p:sp>
      <p:sp>
        <p:nvSpPr>
          <p:cNvPr id="3" name="Content Placeholder 2">
            <a:extLst>
              <a:ext uri="{FF2B5EF4-FFF2-40B4-BE49-F238E27FC236}">
                <a16:creationId xmlns:a16="http://schemas.microsoft.com/office/drawing/2014/main" id="{613E4BE3-76FC-7A77-FFAD-3DA35BEDECCE}"/>
              </a:ext>
            </a:extLst>
          </p:cNvPr>
          <p:cNvSpPr>
            <a:spLocks noGrp="1"/>
          </p:cNvSpPr>
          <p:nvPr>
            <p:ph idx="1"/>
          </p:nvPr>
        </p:nvSpPr>
        <p:spPr>
          <a:xfrm>
            <a:off x="1451579" y="1853754"/>
            <a:ext cx="9603275" cy="3659150"/>
          </a:xfrm>
        </p:spPr>
        <p:txBody>
          <a:bodyPr>
            <a:normAutofit fontScale="92500" lnSpcReduction="20000"/>
          </a:bodyPr>
          <a:lstStyle/>
          <a:p>
            <a:r>
              <a:rPr lang="en-US" dirty="0"/>
              <a:t>When a subsidiary makes local borrowing to meet a part of initial investments and pays interest on such borrowings, then the amount of interest payment should be deducted from the operating cash inflows.</a:t>
            </a:r>
          </a:p>
          <a:p>
            <a:pPr marL="0" indent="0">
              <a:buNone/>
            </a:pPr>
            <a:r>
              <a:rPr lang="en-US" b="1" dirty="0"/>
              <a:t>iv) Inflation rate</a:t>
            </a:r>
          </a:p>
          <a:p>
            <a:r>
              <a:rPr lang="en-US" dirty="0"/>
              <a:t>May influence both the costs and revenues streams of the project and therefore the inflation rate differential needs to be taken into account.</a:t>
            </a:r>
          </a:p>
          <a:p>
            <a:pPr marL="0" indent="0">
              <a:buNone/>
            </a:pPr>
            <a:r>
              <a:rPr lang="en-US" b="1" dirty="0"/>
              <a:t>v) Exchange rate fluctuation</a:t>
            </a:r>
          </a:p>
          <a:p>
            <a:r>
              <a:rPr lang="en-US" dirty="0"/>
              <a:t>This  influences the size of the cash flow. </a:t>
            </a:r>
          </a:p>
          <a:p>
            <a:r>
              <a:rPr lang="en-US" dirty="0"/>
              <a:t>Changes in exchange rate may be reflected by changes in inflation rates but there could be other factors which may affect exchange rates. </a:t>
            </a:r>
          </a:p>
          <a:p>
            <a:endParaRPr lang="en-US" dirty="0"/>
          </a:p>
        </p:txBody>
      </p:sp>
    </p:spTree>
    <p:extLst>
      <p:ext uri="{BB962C8B-B14F-4D97-AF65-F5344CB8AC3E}">
        <p14:creationId xmlns:p14="http://schemas.microsoft.com/office/powerpoint/2010/main" val="414306434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2CBE8D-A58D-818C-B2C4-41D46F3ED872}"/>
              </a:ext>
            </a:extLst>
          </p:cNvPr>
          <p:cNvSpPr>
            <a:spLocks noGrp="1"/>
          </p:cNvSpPr>
          <p:nvPr>
            <p:ph type="title"/>
          </p:nvPr>
        </p:nvSpPr>
        <p:spPr/>
        <p:txBody>
          <a:bodyPr>
            <a:normAutofit/>
          </a:bodyPr>
          <a:lstStyle/>
          <a:p>
            <a:r>
              <a:rPr lang="en-US" sz="2000" b="1" cap="none" dirty="0"/>
              <a:t>Terminal cash flows (salvage value)</a:t>
            </a:r>
          </a:p>
        </p:txBody>
      </p:sp>
      <p:sp>
        <p:nvSpPr>
          <p:cNvPr id="3" name="Content Placeholder 2">
            <a:extLst>
              <a:ext uri="{FF2B5EF4-FFF2-40B4-BE49-F238E27FC236}">
                <a16:creationId xmlns:a16="http://schemas.microsoft.com/office/drawing/2014/main" id="{D985C12D-B05C-5C48-C8F0-5499AD198EE4}"/>
              </a:ext>
            </a:extLst>
          </p:cNvPr>
          <p:cNvSpPr>
            <a:spLocks noGrp="1"/>
          </p:cNvSpPr>
          <p:nvPr>
            <p:ph idx="1"/>
          </p:nvPr>
        </p:nvSpPr>
        <p:spPr/>
        <p:txBody>
          <a:bodyPr>
            <a:normAutofit lnSpcReduction="10000"/>
          </a:bodyPr>
          <a:lstStyle/>
          <a:p>
            <a:r>
              <a:rPr lang="en-US" dirty="0"/>
              <a:t>Some adjustments must be made on the salvage value (terminal CF). </a:t>
            </a:r>
          </a:p>
          <a:p>
            <a:r>
              <a:rPr lang="en-US" dirty="0"/>
              <a:t>There may be </a:t>
            </a:r>
            <a:r>
              <a:rPr lang="en-US" i="1" dirty="0"/>
              <a:t>provisions that the project will revert to the host government </a:t>
            </a:r>
            <a:r>
              <a:rPr lang="en-US" dirty="0"/>
              <a:t>after a certain period on payment of a specified amount.</a:t>
            </a:r>
          </a:p>
          <a:p>
            <a:r>
              <a:rPr lang="en-US" dirty="0"/>
              <a:t>In this case, the specified amount is the terminal cash flow. </a:t>
            </a:r>
          </a:p>
          <a:p>
            <a:r>
              <a:rPr lang="en-US" dirty="0"/>
              <a:t>If the project is disposed in the terminal year, then the scrap value is considered as the terminal cash inflow. </a:t>
            </a:r>
          </a:p>
          <a:p>
            <a:r>
              <a:rPr lang="en-US" dirty="0"/>
              <a:t>If the salvage value is uncertain, then the parent makes various estimates of the salvage value and carries out a sensitivity analysis over the various possible salvage values.</a:t>
            </a:r>
          </a:p>
        </p:txBody>
      </p:sp>
    </p:spTree>
    <p:extLst>
      <p:ext uri="{BB962C8B-B14F-4D97-AF65-F5344CB8AC3E}">
        <p14:creationId xmlns:p14="http://schemas.microsoft.com/office/powerpoint/2010/main" val="303919399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AE635D-5EC3-3F02-ADE1-1CF817EDD162}"/>
              </a:ext>
            </a:extLst>
          </p:cNvPr>
          <p:cNvSpPr>
            <a:spLocks noGrp="1"/>
          </p:cNvSpPr>
          <p:nvPr>
            <p:ph type="title"/>
          </p:nvPr>
        </p:nvSpPr>
        <p:spPr/>
        <p:txBody>
          <a:bodyPr>
            <a:normAutofit/>
          </a:bodyPr>
          <a:lstStyle/>
          <a:p>
            <a:r>
              <a:rPr lang="en-US" sz="2400" b="1" cap="none" dirty="0"/>
              <a:t>illustration:</a:t>
            </a:r>
          </a:p>
        </p:txBody>
      </p:sp>
      <p:sp>
        <p:nvSpPr>
          <p:cNvPr id="3" name="Content Placeholder 2">
            <a:extLst>
              <a:ext uri="{FF2B5EF4-FFF2-40B4-BE49-F238E27FC236}">
                <a16:creationId xmlns:a16="http://schemas.microsoft.com/office/drawing/2014/main" id="{1BDFBFE1-2865-3D25-F14E-08192E849D8A}"/>
              </a:ext>
            </a:extLst>
          </p:cNvPr>
          <p:cNvSpPr>
            <a:spLocks noGrp="1"/>
          </p:cNvSpPr>
          <p:nvPr>
            <p:ph idx="1"/>
          </p:nvPr>
        </p:nvSpPr>
        <p:spPr/>
        <p:txBody>
          <a:bodyPr/>
          <a:lstStyle/>
          <a:p>
            <a:r>
              <a:rPr lang="en-US" dirty="0"/>
              <a:t>ABC Ltd is a Kenyan MNC with a subsidiary in Tanzania. </a:t>
            </a:r>
          </a:p>
          <a:p>
            <a:r>
              <a:rPr lang="en-US" dirty="0"/>
              <a:t>The Tanzanian subsidiary has an opportunity to invest in a project costing </a:t>
            </a:r>
            <a:r>
              <a:rPr lang="en-US" dirty="0" err="1"/>
              <a:t>Tsh</a:t>
            </a:r>
            <a:r>
              <a:rPr lang="en-US" dirty="0"/>
              <a:t> 500m with the parent company contributing </a:t>
            </a:r>
            <a:r>
              <a:rPr lang="en-US" dirty="0" err="1"/>
              <a:t>Tsh</a:t>
            </a:r>
            <a:r>
              <a:rPr lang="en-US" dirty="0"/>
              <a:t> 300m. </a:t>
            </a:r>
          </a:p>
          <a:p>
            <a:r>
              <a:rPr lang="en-US" dirty="0"/>
              <a:t>The subsidiary will use </a:t>
            </a:r>
            <a:r>
              <a:rPr lang="en-US" dirty="0" err="1"/>
              <a:t>Tsh</a:t>
            </a:r>
            <a:r>
              <a:rPr lang="en-US" dirty="0"/>
              <a:t> 100m from its retained earnings and will borrow </a:t>
            </a:r>
            <a:r>
              <a:rPr lang="en-US" dirty="0" err="1"/>
              <a:t>Tsh</a:t>
            </a:r>
            <a:r>
              <a:rPr lang="en-US" dirty="0"/>
              <a:t> 100m at 10% locally. </a:t>
            </a:r>
          </a:p>
          <a:p>
            <a:r>
              <a:rPr lang="en-US" dirty="0"/>
              <a:t>The subsidiary will have to import some inputs from the parent's company resulting </a:t>
            </a:r>
            <a:r>
              <a:rPr lang="en-US" dirty="0" err="1"/>
              <a:t>Tsh</a:t>
            </a:r>
            <a:r>
              <a:rPr lang="en-US" dirty="0"/>
              <a:t> 50m p.a. to the parent company.</a:t>
            </a:r>
          </a:p>
        </p:txBody>
      </p:sp>
    </p:spTree>
    <p:extLst>
      <p:ext uri="{BB962C8B-B14F-4D97-AF65-F5344CB8AC3E}">
        <p14:creationId xmlns:p14="http://schemas.microsoft.com/office/powerpoint/2010/main" val="287576891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AFFD08-5B8C-83F6-709A-ED1142B8FBDF}"/>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AAC67F89-5CF0-AC01-6FC7-DA832B1959A6}"/>
              </a:ext>
            </a:extLst>
          </p:cNvPr>
          <p:cNvSpPr>
            <a:spLocks noGrp="1"/>
          </p:cNvSpPr>
          <p:nvPr>
            <p:ph idx="1"/>
          </p:nvPr>
        </p:nvSpPr>
        <p:spPr/>
        <p:txBody>
          <a:bodyPr/>
          <a:lstStyle/>
          <a:p>
            <a:r>
              <a:rPr lang="en-US" dirty="0"/>
              <a:t>The project will resort in operating savings before depreciation and taxes </a:t>
            </a:r>
            <a:r>
              <a:rPr lang="en-US" dirty="0" err="1"/>
              <a:t>Tsh</a:t>
            </a:r>
            <a:r>
              <a:rPr lang="en-US" dirty="0"/>
              <a:t> 200m p.a. in real terms and will have a salvage value at the end of 5 years of </a:t>
            </a:r>
            <a:r>
              <a:rPr lang="en-US" dirty="0" err="1"/>
              <a:t>Tsh</a:t>
            </a:r>
            <a:r>
              <a:rPr lang="en-US" dirty="0"/>
              <a:t> 50 m. </a:t>
            </a:r>
          </a:p>
          <a:p>
            <a:r>
              <a:rPr lang="en-US" dirty="0"/>
              <a:t>If the project is undertaken, the parent company would suffer from diseconomies of scale amounting to </a:t>
            </a:r>
            <a:r>
              <a:rPr lang="en-US" dirty="0" err="1"/>
              <a:t>Tsh</a:t>
            </a:r>
            <a:r>
              <a:rPr lang="en-US" dirty="0"/>
              <a:t> 10m p.a. </a:t>
            </a:r>
          </a:p>
          <a:p>
            <a:r>
              <a:rPr lang="en-US" dirty="0"/>
              <a:t>The appropriate nominal discount rate in Tanzania is 30%. </a:t>
            </a:r>
          </a:p>
          <a:p>
            <a:r>
              <a:rPr lang="en-US" dirty="0"/>
              <a:t>The company uses straight-line depreciation method and the following exchange rate is expected:</a:t>
            </a:r>
          </a:p>
        </p:txBody>
      </p:sp>
    </p:spTree>
    <p:extLst>
      <p:ext uri="{BB962C8B-B14F-4D97-AF65-F5344CB8AC3E}">
        <p14:creationId xmlns:p14="http://schemas.microsoft.com/office/powerpoint/2010/main" val="112317326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A5FD5B-D1F9-572C-0AF9-322DA37D8B12}"/>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0106119A-8AA3-9724-1E4C-B72E393C06BF}"/>
              </a:ext>
            </a:extLst>
          </p:cNvPr>
          <p:cNvSpPr>
            <a:spLocks noGrp="1"/>
          </p:cNvSpPr>
          <p:nvPr>
            <p:ph idx="1"/>
          </p:nvPr>
        </p:nvSpPr>
        <p:spPr>
          <a:xfrm>
            <a:off x="1451579" y="1853754"/>
            <a:ext cx="9603275" cy="3924194"/>
          </a:xfrm>
        </p:spPr>
        <p:txBody>
          <a:bodyPr>
            <a:normAutofit fontScale="85000" lnSpcReduction="20000"/>
          </a:bodyPr>
          <a:lstStyle/>
          <a:p>
            <a:r>
              <a:rPr lang="en-US" sz="2400" dirty="0"/>
              <a:t>Spot rate		</a:t>
            </a:r>
            <a:r>
              <a:rPr lang="en-US" sz="2400" dirty="0" err="1"/>
              <a:t>Tsh</a:t>
            </a:r>
            <a:r>
              <a:rPr lang="en-US" sz="2400" dirty="0"/>
              <a:t> 10/</a:t>
            </a:r>
            <a:r>
              <a:rPr lang="en-US" sz="2400" dirty="0" err="1"/>
              <a:t>Ksh</a:t>
            </a:r>
            <a:r>
              <a:rPr lang="en-US" sz="2400" dirty="0"/>
              <a:t> 1</a:t>
            </a:r>
          </a:p>
          <a:p>
            <a:r>
              <a:rPr lang="en-US" sz="2400" dirty="0"/>
              <a:t>End of 1st year		</a:t>
            </a:r>
            <a:r>
              <a:rPr lang="en-US" sz="2400" dirty="0" err="1"/>
              <a:t>Tsh</a:t>
            </a:r>
            <a:r>
              <a:rPr lang="en-US" sz="2400" dirty="0"/>
              <a:t> 12/</a:t>
            </a:r>
            <a:r>
              <a:rPr lang="en-US" sz="2400" dirty="0" err="1"/>
              <a:t>Ksh</a:t>
            </a:r>
            <a:r>
              <a:rPr lang="en-US" sz="2400" dirty="0"/>
              <a:t> 1</a:t>
            </a:r>
          </a:p>
          <a:p>
            <a:r>
              <a:rPr lang="en-US" sz="2400" dirty="0"/>
              <a:t>End of 2nd year 	</a:t>
            </a:r>
            <a:r>
              <a:rPr lang="en-US" sz="2400" dirty="0" err="1"/>
              <a:t>Tsh</a:t>
            </a:r>
            <a:r>
              <a:rPr lang="en-US" sz="2400" dirty="0"/>
              <a:t> 12.5/</a:t>
            </a:r>
            <a:r>
              <a:rPr lang="en-US" sz="2400" dirty="0" err="1"/>
              <a:t>Ksh</a:t>
            </a:r>
            <a:r>
              <a:rPr lang="en-US" sz="2400" dirty="0"/>
              <a:t> 1</a:t>
            </a:r>
          </a:p>
          <a:p>
            <a:r>
              <a:rPr lang="en-US" sz="2400" dirty="0"/>
              <a:t>End of 3rd year 	</a:t>
            </a:r>
            <a:r>
              <a:rPr lang="en-US" sz="2400" dirty="0" err="1"/>
              <a:t>Tsh</a:t>
            </a:r>
            <a:r>
              <a:rPr lang="en-US" sz="2400" dirty="0"/>
              <a:t> 12.5/</a:t>
            </a:r>
            <a:r>
              <a:rPr lang="en-US" sz="2400" dirty="0" err="1"/>
              <a:t>Ksh</a:t>
            </a:r>
            <a:r>
              <a:rPr lang="en-US" sz="2400" dirty="0"/>
              <a:t> 1</a:t>
            </a:r>
          </a:p>
          <a:p>
            <a:r>
              <a:rPr lang="en-US" sz="2400" dirty="0"/>
              <a:t>End of 4th year 	</a:t>
            </a:r>
            <a:r>
              <a:rPr lang="en-US" sz="2400" dirty="0" err="1"/>
              <a:t>Tsh</a:t>
            </a:r>
            <a:r>
              <a:rPr lang="en-US" sz="2400" dirty="0"/>
              <a:t> 13/</a:t>
            </a:r>
            <a:r>
              <a:rPr lang="en-US" sz="2400" dirty="0" err="1"/>
              <a:t>Ksh</a:t>
            </a:r>
            <a:r>
              <a:rPr lang="en-US" sz="2400" dirty="0"/>
              <a:t> 1</a:t>
            </a:r>
          </a:p>
          <a:p>
            <a:r>
              <a:rPr lang="en-US" sz="2400" dirty="0"/>
              <a:t>End of 5th year 	</a:t>
            </a:r>
            <a:r>
              <a:rPr lang="en-US" sz="2400" dirty="0" err="1"/>
              <a:t>Tsh</a:t>
            </a:r>
            <a:r>
              <a:rPr lang="en-US" sz="2400" dirty="0"/>
              <a:t> 15/</a:t>
            </a:r>
            <a:r>
              <a:rPr lang="en-US" sz="2400" dirty="0" err="1"/>
              <a:t>Ksh</a:t>
            </a:r>
            <a:r>
              <a:rPr lang="en-US" sz="2400" dirty="0"/>
              <a:t> 1</a:t>
            </a:r>
          </a:p>
          <a:p>
            <a:r>
              <a:rPr lang="en-US" sz="2400" dirty="0"/>
              <a:t>The inflation rate in Tanzania is expected to be 6% during the project life.</a:t>
            </a:r>
          </a:p>
          <a:p>
            <a:r>
              <a:rPr lang="en-US" sz="2400" dirty="0"/>
              <a:t>Assume that the net operating cash flows from the project are paid as dividends to the parent company at the end of each year.</a:t>
            </a:r>
          </a:p>
          <a:p>
            <a:endParaRPr lang="en-US" dirty="0"/>
          </a:p>
        </p:txBody>
      </p:sp>
    </p:spTree>
    <p:extLst>
      <p:ext uri="{BB962C8B-B14F-4D97-AF65-F5344CB8AC3E}">
        <p14:creationId xmlns:p14="http://schemas.microsoft.com/office/powerpoint/2010/main" val="43071553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36F1F4-04BE-8ABC-4A39-A7317A757455}"/>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ACE4CD01-3D8E-3F01-2701-447C0EA9BBD2}"/>
              </a:ext>
            </a:extLst>
          </p:cNvPr>
          <p:cNvSpPr>
            <a:spLocks noGrp="1"/>
          </p:cNvSpPr>
          <p:nvPr>
            <p:ph idx="1"/>
          </p:nvPr>
        </p:nvSpPr>
        <p:spPr/>
        <p:txBody>
          <a:bodyPr>
            <a:normAutofit fontScale="85000" lnSpcReduction="20000"/>
          </a:bodyPr>
          <a:lstStyle/>
          <a:p>
            <a:pPr marL="0" indent="0">
              <a:buNone/>
            </a:pPr>
            <a:r>
              <a:rPr lang="en-US" b="1" dirty="0"/>
              <a:t>Required:</a:t>
            </a:r>
          </a:p>
          <a:p>
            <a:r>
              <a:rPr lang="en-US" dirty="0"/>
              <a:t>Advice the company on whether to undertake the investment (use the parent perspective)</a:t>
            </a:r>
          </a:p>
          <a:p>
            <a:pPr marL="0" indent="0">
              <a:buNone/>
            </a:pPr>
            <a:r>
              <a:rPr lang="en-US" b="1" dirty="0"/>
              <a:t>Solution</a:t>
            </a:r>
          </a:p>
          <a:p>
            <a:r>
              <a:rPr lang="en-US" dirty="0"/>
              <a:t>							</a:t>
            </a:r>
            <a:r>
              <a:rPr lang="en-US" dirty="0" err="1"/>
              <a:t>Tsh</a:t>
            </a:r>
            <a:r>
              <a:rPr lang="en-US" dirty="0"/>
              <a:t> ‘m’</a:t>
            </a:r>
          </a:p>
          <a:p>
            <a:r>
              <a:rPr lang="en-US" dirty="0"/>
              <a:t>Direct investment					300</a:t>
            </a:r>
          </a:p>
          <a:p>
            <a:r>
              <a:rPr lang="en-US" dirty="0"/>
              <a:t>Subsidiary’s R/E					100</a:t>
            </a:r>
          </a:p>
          <a:p>
            <a:r>
              <a:rPr lang="en-US" dirty="0"/>
              <a:t>Initial cost 						400</a:t>
            </a:r>
          </a:p>
          <a:p>
            <a:r>
              <a:rPr lang="en-US" dirty="0"/>
              <a:t>Operating cash flows</a:t>
            </a:r>
          </a:p>
          <a:p>
            <a:r>
              <a:rPr lang="en-US" dirty="0"/>
              <a:t>Savings before depreciation, interest and taxes	200</a:t>
            </a:r>
          </a:p>
        </p:txBody>
      </p:sp>
    </p:spTree>
    <p:extLst>
      <p:ext uri="{BB962C8B-B14F-4D97-AF65-F5344CB8AC3E}">
        <p14:creationId xmlns:p14="http://schemas.microsoft.com/office/powerpoint/2010/main" val="212585266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F5D810-88F8-716D-4B53-572D0C866ED7}"/>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77BF4387-0795-FF2D-0DAA-065044BFEF63}"/>
              </a:ext>
            </a:extLst>
          </p:cNvPr>
          <p:cNvSpPr>
            <a:spLocks noGrp="1"/>
          </p:cNvSpPr>
          <p:nvPr>
            <p:ph idx="1"/>
          </p:nvPr>
        </p:nvSpPr>
        <p:spPr/>
        <p:txBody>
          <a:bodyPr>
            <a:normAutofit fontScale="92500" lnSpcReduction="20000"/>
          </a:bodyPr>
          <a:lstStyle/>
          <a:p>
            <a:r>
              <a:rPr lang="en-US" dirty="0"/>
              <a:t>Imports of inputs					50</a:t>
            </a:r>
          </a:p>
          <a:p>
            <a:r>
              <a:rPr lang="en-US" dirty="0"/>
              <a:t>Diseconomies of scale					(10)</a:t>
            </a:r>
          </a:p>
          <a:p>
            <a:r>
              <a:rPr lang="en-US" dirty="0"/>
              <a:t>Interest on loans 10% (100m)				(10)</a:t>
            </a:r>
          </a:p>
          <a:p>
            <a:r>
              <a:rPr lang="en-US" dirty="0"/>
              <a:t>Before tax total savings				230</a:t>
            </a:r>
          </a:p>
          <a:p>
            <a:r>
              <a:rPr lang="en-US" dirty="0"/>
              <a:t>Less: Tax 30%						69</a:t>
            </a:r>
          </a:p>
          <a:p>
            <a:r>
              <a:rPr lang="en-US" dirty="0"/>
              <a:t>After tax savings					161</a:t>
            </a:r>
          </a:p>
          <a:p>
            <a:r>
              <a:rPr lang="en-US" dirty="0"/>
              <a:t>Add: depreciation tax shield [(500-50)/5]30%	27</a:t>
            </a:r>
          </a:p>
          <a:p>
            <a:r>
              <a:rPr lang="en-US" dirty="0"/>
              <a:t>Net operating cash flows				188</a:t>
            </a:r>
          </a:p>
          <a:p>
            <a:pPr marL="0" indent="0">
              <a:buNone/>
            </a:pPr>
            <a:endParaRPr lang="en-US" dirty="0"/>
          </a:p>
        </p:txBody>
      </p:sp>
    </p:spTree>
    <p:extLst>
      <p:ext uri="{BB962C8B-B14F-4D97-AF65-F5344CB8AC3E}">
        <p14:creationId xmlns:p14="http://schemas.microsoft.com/office/powerpoint/2010/main" val="217099705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0E77FF-593F-0382-D3DD-A7D2767453A1}"/>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BD20AE8E-316C-4F23-A2AC-69DE874D6755}"/>
              </a:ext>
            </a:extLst>
          </p:cNvPr>
          <p:cNvSpPr>
            <a:spLocks noGrp="1"/>
          </p:cNvSpPr>
          <p:nvPr>
            <p:ph idx="1"/>
          </p:nvPr>
        </p:nvSpPr>
        <p:spPr>
          <a:xfrm>
            <a:off x="1451579" y="1853754"/>
            <a:ext cx="9603275" cy="4069968"/>
          </a:xfrm>
        </p:spPr>
        <p:txBody>
          <a:bodyPr>
            <a:normAutofit fontScale="77500" lnSpcReduction="20000"/>
          </a:bodyPr>
          <a:lstStyle/>
          <a:p>
            <a:r>
              <a:rPr lang="en-US" dirty="0"/>
              <a:t>Amounts in </a:t>
            </a:r>
            <a:r>
              <a:rPr lang="en-US" dirty="0" err="1"/>
              <a:t>Tshs</a:t>
            </a:r>
            <a:r>
              <a:rPr lang="en-US" dirty="0"/>
              <a:t> ‘m’</a:t>
            </a:r>
          </a:p>
          <a:p>
            <a:r>
              <a:rPr lang="en-US" dirty="0"/>
              <a:t>Year	0	1	2	3	4	5</a:t>
            </a:r>
          </a:p>
          <a:p>
            <a:r>
              <a:rPr lang="en-US" dirty="0"/>
              <a:t>Initial cost	-400					</a:t>
            </a:r>
          </a:p>
          <a:p>
            <a:r>
              <a:rPr lang="en-US" dirty="0"/>
              <a:t>Operating Cash flows (</a:t>
            </a:r>
            <a:r>
              <a:rPr lang="en-US" dirty="0" err="1"/>
              <a:t>Tsh</a:t>
            </a:r>
            <a:r>
              <a:rPr lang="en-US" dirty="0"/>
              <a:t>)		188	199.28	211.24	223.9	237.34</a:t>
            </a:r>
          </a:p>
          <a:p>
            <a:r>
              <a:rPr lang="en-US" dirty="0"/>
              <a:t>Salvage value						50</a:t>
            </a:r>
          </a:p>
          <a:p>
            <a:r>
              <a:rPr lang="en-US" dirty="0"/>
              <a:t>Exchange rate	10	12	12.5	12.5	13.5	15</a:t>
            </a:r>
          </a:p>
          <a:p>
            <a:r>
              <a:rPr lang="en-US" dirty="0"/>
              <a:t>Amounts in </a:t>
            </a:r>
            <a:r>
              <a:rPr lang="en-US" dirty="0" err="1"/>
              <a:t>Ksh</a:t>
            </a:r>
            <a:r>
              <a:rPr lang="en-US" dirty="0"/>
              <a:t>	-40	15.67	15.94	16.9	16.59	19.16</a:t>
            </a:r>
          </a:p>
          <a:p>
            <a:r>
              <a:rPr lang="en-US" dirty="0"/>
              <a:t>PVIF15%	1	0.8696	0.7561	0.6575	0.5718	0.4972</a:t>
            </a:r>
          </a:p>
          <a:p>
            <a:r>
              <a:rPr lang="en-US" dirty="0"/>
              <a:t>PVs	-40	13.65	12.05	11.11	9.49	9.526</a:t>
            </a:r>
          </a:p>
          <a:p>
            <a:r>
              <a:rPr lang="en-US" dirty="0"/>
              <a:t>NPV = </a:t>
            </a:r>
            <a:r>
              <a:rPr lang="en-US" dirty="0" err="1"/>
              <a:t>Kshs</a:t>
            </a:r>
            <a:r>
              <a:rPr lang="en-US" dirty="0"/>
              <a:t> 15.81</a:t>
            </a:r>
          </a:p>
          <a:p>
            <a:r>
              <a:rPr lang="en-US" b="1" dirty="0"/>
              <a:t>Decision; accept the project because the NPV is positive.</a:t>
            </a:r>
          </a:p>
          <a:p>
            <a:endParaRPr lang="en-US" dirty="0"/>
          </a:p>
        </p:txBody>
      </p:sp>
    </p:spTree>
    <p:extLst>
      <p:ext uri="{BB962C8B-B14F-4D97-AF65-F5344CB8AC3E}">
        <p14:creationId xmlns:p14="http://schemas.microsoft.com/office/powerpoint/2010/main" val="415587695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A60D61-71EE-B336-3A65-0BB3C6D64D6C}"/>
              </a:ext>
            </a:extLst>
          </p:cNvPr>
          <p:cNvSpPr>
            <a:spLocks noGrp="1"/>
          </p:cNvSpPr>
          <p:nvPr>
            <p:ph type="title"/>
          </p:nvPr>
        </p:nvSpPr>
        <p:spPr/>
        <p:txBody>
          <a:bodyPr>
            <a:normAutofit/>
          </a:bodyPr>
          <a:lstStyle/>
          <a:p>
            <a:r>
              <a:rPr lang="en-US" sz="2400" b="1" dirty="0"/>
              <a:t>7.0 CONCLUSION</a:t>
            </a:r>
          </a:p>
        </p:txBody>
      </p:sp>
      <p:sp>
        <p:nvSpPr>
          <p:cNvPr id="3" name="Content Placeholder 2">
            <a:extLst>
              <a:ext uri="{FF2B5EF4-FFF2-40B4-BE49-F238E27FC236}">
                <a16:creationId xmlns:a16="http://schemas.microsoft.com/office/drawing/2014/main" id="{FC1CB61A-1DFF-04E6-03E8-B34E902C6D40}"/>
              </a:ext>
            </a:extLst>
          </p:cNvPr>
          <p:cNvSpPr>
            <a:spLocks noGrp="1"/>
          </p:cNvSpPr>
          <p:nvPr>
            <p:ph idx="1"/>
          </p:nvPr>
        </p:nvSpPr>
        <p:spPr/>
        <p:txBody>
          <a:bodyPr/>
          <a:lstStyle/>
          <a:p>
            <a:r>
              <a:rPr lang="en-US" dirty="0"/>
              <a:t>The objective of an MNC is to maximize the value/wealth of the shareholders. Shareholders of an MNC are spread all over the globe. </a:t>
            </a:r>
          </a:p>
          <a:p>
            <a:r>
              <a:rPr lang="en-US" dirty="0"/>
              <a:t>Financial executives in MNCs many a time have to take decisions that conflict with the objective of maximizing shareholders wealth.</a:t>
            </a:r>
          </a:p>
          <a:p>
            <a:r>
              <a:rPr lang="en-US" dirty="0"/>
              <a:t>when a conflict of goals occurs between the managers and the shareholders, then ‘agency problem’ starts. </a:t>
            </a:r>
          </a:p>
          <a:p>
            <a:r>
              <a:rPr lang="en-US" dirty="0"/>
              <a:t>The solution to resolve conflict is to reward the financial managers according to their contribution to the MNCs on a regular basis. </a:t>
            </a:r>
          </a:p>
        </p:txBody>
      </p:sp>
    </p:spTree>
    <p:extLst>
      <p:ext uri="{BB962C8B-B14F-4D97-AF65-F5344CB8AC3E}">
        <p14:creationId xmlns:p14="http://schemas.microsoft.com/office/powerpoint/2010/main" val="388648466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154891-6C52-468A-CCB7-D2AEE823363B}"/>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E016EBEC-DC40-E571-0BC0-10CD8DD15CE4}"/>
              </a:ext>
            </a:extLst>
          </p:cNvPr>
          <p:cNvSpPr>
            <a:spLocks noGrp="1"/>
          </p:cNvSpPr>
          <p:nvPr>
            <p:ph idx="1"/>
          </p:nvPr>
        </p:nvSpPr>
        <p:spPr>
          <a:xfrm>
            <a:off x="1451579" y="1853754"/>
            <a:ext cx="9603275" cy="3910942"/>
          </a:xfrm>
        </p:spPr>
        <p:txBody>
          <a:bodyPr>
            <a:normAutofit fontScale="92500" lnSpcReduction="20000"/>
          </a:bodyPr>
          <a:lstStyle/>
          <a:p>
            <a:r>
              <a:rPr lang="en-US" dirty="0"/>
              <a:t>Another alternative may be to fire managers responsible for not considering the goal of the parent company or probably give them less compensation/reward.</a:t>
            </a:r>
          </a:p>
          <a:p>
            <a:r>
              <a:rPr lang="en-US" dirty="0"/>
              <a:t>MNC should take decisions in accordance with the latest changes/challenges from/in the environment.</a:t>
            </a:r>
          </a:p>
          <a:p>
            <a:r>
              <a:rPr lang="en-US" dirty="0"/>
              <a:t>The goal of value maximization can not be attained just because of internal and external constraints. Internal constraints arise due to ‘agency problem’.</a:t>
            </a:r>
          </a:p>
          <a:p>
            <a:r>
              <a:rPr lang="en-US" dirty="0"/>
              <a:t>In view of globalization and its impact on the economy of the world, it is pertinent to note that financial management of multinational companies, has adapted to changes in the environment. </a:t>
            </a:r>
          </a:p>
          <a:p>
            <a:r>
              <a:rPr lang="en-US" dirty="0"/>
              <a:t>The objective of wealth maximization can be achieved if financial manager has the knowledge of economics, investment climate, tax implications and strategies in multinational settings. </a:t>
            </a:r>
          </a:p>
        </p:txBody>
      </p:sp>
    </p:spTree>
    <p:extLst>
      <p:ext uri="{BB962C8B-B14F-4D97-AF65-F5344CB8AC3E}">
        <p14:creationId xmlns:p14="http://schemas.microsoft.com/office/powerpoint/2010/main" val="1003957888"/>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C6E3B-3F90-4098-160D-A8EE90E3DEF5}"/>
              </a:ext>
            </a:extLst>
          </p:cNvPr>
          <p:cNvSpPr>
            <a:spLocks noGrp="1"/>
          </p:cNvSpPr>
          <p:nvPr>
            <p:ph type="title"/>
          </p:nvPr>
        </p:nvSpPr>
        <p:spPr/>
        <p:txBody>
          <a:bodyPr>
            <a:normAutofit/>
          </a:bodyPr>
          <a:lstStyle/>
          <a:p>
            <a:r>
              <a:rPr lang="en-US" sz="2400" b="1" dirty="0"/>
              <a:t>8.0  SELF ASSESSMENT QUESTIONS</a:t>
            </a:r>
          </a:p>
        </p:txBody>
      </p:sp>
      <p:sp>
        <p:nvSpPr>
          <p:cNvPr id="3" name="Content Placeholder 2">
            <a:extLst>
              <a:ext uri="{FF2B5EF4-FFF2-40B4-BE49-F238E27FC236}">
                <a16:creationId xmlns:a16="http://schemas.microsoft.com/office/drawing/2014/main" id="{0B8EFA9D-BC8C-CDCD-49B7-80154423A96D}"/>
              </a:ext>
            </a:extLst>
          </p:cNvPr>
          <p:cNvSpPr>
            <a:spLocks noGrp="1"/>
          </p:cNvSpPr>
          <p:nvPr>
            <p:ph idx="1"/>
          </p:nvPr>
        </p:nvSpPr>
        <p:spPr/>
        <p:txBody>
          <a:bodyPr>
            <a:normAutofit fontScale="92500" lnSpcReduction="10000"/>
          </a:bodyPr>
          <a:lstStyle/>
          <a:p>
            <a:pPr marL="457200" indent="-457200">
              <a:buFont typeface="+mj-lt"/>
              <a:buAutoNum type="arabicPeriod"/>
            </a:pPr>
            <a:r>
              <a:rPr lang="en-US" dirty="0"/>
              <a:t>Explain the objective of multinational financial management? What are various aspects of world economy which have given rise to international financial management?</a:t>
            </a:r>
          </a:p>
          <a:p>
            <a:pPr marL="457200" indent="-457200">
              <a:buFont typeface="+mj-lt"/>
              <a:buAutoNum type="arabicPeriod"/>
            </a:pPr>
            <a:r>
              <a:rPr lang="en-US" dirty="0"/>
              <a:t>“In </a:t>
            </a:r>
            <a:r>
              <a:rPr lang="en-US" dirty="0" err="1"/>
              <a:t>globalised</a:t>
            </a:r>
            <a:r>
              <a:rPr lang="en-US" dirty="0"/>
              <a:t> era the functions of finance executives of an MNC have become complexed”. In your view what are the factors responsible for decision making in international financial management?</a:t>
            </a:r>
          </a:p>
          <a:p>
            <a:pPr marL="457200" indent="-457200">
              <a:buFont typeface="+mj-lt"/>
              <a:buAutoNum type="arabicPeriod"/>
            </a:pPr>
            <a:r>
              <a:rPr lang="en-US" dirty="0"/>
              <a:t> Discuss the nature and scope of international financial management by a multinational firm.</a:t>
            </a:r>
          </a:p>
          <a:p>
            <a:pPr marL="457200" indent="-457200">
              <a:buFont typeface="+mj-lt"/>
              <a:buAutoNum type="arabicPeriod"/>
            </a:pPr>
            <a:r>
              <a:rPr lang="en-US" dirty="0"/>
              <a:t>How international financial management is different from financial management at domestic level.</a:t>
            </a:r>
          </a:p>
          <a:p>
            <a:pPr marL="457200" indent="-457200">
              <a:buFont typeface="+mj-lt"/>
              <a:buAutoNum type="arabicPeriod"/>
            </a:pPr>
            <a:r>
              <a:rPr lang="en-US" dirty="0"/>
              <a:t>Why international financial management is important for a </a:t>
            </a:r>
            <a:r>
              <a:rPr lang="en-US" dirty="0" err="1"/>
              <a:t>globalised</a:t>
            </a:r>
            <a:r>
              <a:rPr lang="en-US" dirty="0"/>
              <a:t> firm.</a:t>
            </a:r>
          </a:p>
        </p:txBody>
      </p:sp>
    </p:spTree>
    <p:extLst>
      <p:ext uri="{BB962C8B-B14F-4D97-AF65-F5344CB8AC3E}">
        <p14:creationId xmlns:p14="http://schemas.microsoft.com/office/powerpoint/2010/main" val="404679651"/>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FE3517-8F17-5776-5539-7282CFF457DF}"/>
              </a:ext>
            </a:extLst>
          </p:cNvPr>
          <p:cNvSpPr>
            <a:spLocks noGrp="1"/>
          </p:cNvSpPr>
          <p:nvPr>
            <p:ph type="title"/>
          </p:nvPr>
        </p:nvSpPr>
        <p:spPr/>
        <p:txBody>
          <a:bodyPr/>
          <a:lstStyle/>
          <a:p>
            <a:r>
              <a:rPr lang="en-US" sz="2400" b="1" dirty="0"/>
              <a:t>9.0 REFERENCES</a:t>
            </a:r>
            <a:br>
              <a:rPr lang="en-US" dirty="0"/>
            </a:br>
            <a:endParaRPr lang="en-US" dirty="0"/>
          </a:p>
        </p:txBody>
      </p:sp>
      <p:sp>
        <p:nvSpPr>
          <p:cNvPr id="3" name="Content Placeholder 2">
            <a:extLst>
              <a:ext uri="{FF2B5EF4-FFF2-40B4-BE49-F238E27FC236}">
                <a16:creationId xmlns:a16="http://schemas.microsoft.com/office/drawing/2014/main" id="{1CC030BF-1710-B699-9B72-413E9E7175D9}"/>
              </a:ext>
            </a:extLst>
          </p:cNvPr>
          <p:cNvSpPr>
            <a:spLocks noGrp="1"/>
          </p:cNvSpPr>
          <p:nvPr>
            <p:ph idx="1"/>
          </p:nvPr>
        </p:nvSpPr>
        <p:spPr/>
        <p:txBody>
          <a:bodyPr>
            <a:normAutofit/>
          </a:bodyPr>
          <a:lstStyle/>
          <a:p>
            <a:r>
              <a:rPr lang="en-US" dirty="0"/>
              <a:t>Adrian Buckley,(l 996),Multinational Finance,3rd Ed. Prentice Hall, USA..</a:t>
            </a:r>
          </a:p>
          <a:p>
            <a:r>
              <a:rPr lang="en-US" dirty="0"/>
              <a:t>2. Alan C. Shapiro,(2003), "Multinational Financial </a:t>
            </a:r>
            <a:r>
              <a:rPr lang="en-US" dirty="0" err="1"/>
              <a:t>Management",John</a:t>
            </a:r>
            <a:r>
              <a:rPr lang="en-US" dirty="0"/>
              <a:t> Wiley &amp;Sons Inc. Singapore.</a:t>
            </a:r>
          </a:p>
          <a:p>
            <a:r>
              <a:rPr lang="en-US" dirty="0"/>
              <a:t>3. </a:t>
            </a:r>
            <a:r>
              <a:rPr lang="en-US" dirty="0" err="1"/>
              <a:t>A.Stonehill</a:t>
            </a:r>
            <a:r>
              <a:rPr lang="en-US" dirty="0"/>
              <a:t> and </a:t>
            </a:r>
            <a:r>
              <a:rPr lang="en-US" dirty="0" err="1"/>
              <a:t>L.Nathanson</a:t>
            </a:r>
            <a:r>
              <a:rPr lang="en-US" dirty="0"/>
              <a:t>, "Capital Budgeting and the Multinational Corporation", California Management Review, Summer, 1968, pp.39-54.</a:t>
            </a:r>
          </a:p>
          <a:p>
            <a:r>
              <a:rPr lang="en-US" dirty="0"/>
              <a:t>4. 4, </a:t>
            </a:r>
            <a:r>
              <a:rPr lang="en-US" dirty="0" err="1"/>
              <a:t>V.B.Barishi</a:t>
            </a:r>
            <a:r>
              <a:rPr lang="en-US" dirty="0"/>
              <a:t>, "Capital Budgeting Practices at Multinationals", reprinted in International Finance, Concepts and Issues, Richmond V.A.; Robert </a:t>
            </a:r>
            <a:r>
              <a:rPr lang="en-US" dirty="0" err="1"/>
              <a:t>F.;Dame</a:t>
            </a:r>
            <a:r>
              <a:rPr lang="en-US" dirty="0"/>
              <a:t> IC, 1983, pp.520-527.</a:t>
            </a:r>
          </a:p>
          <a:p>
            <a:endParaRPr lang="en-US" dirty="0"/>
          </a:p>
        </p:txBody>
      </p:sp>
    </p:spTree>
    <p:extLst>
      <p:ext uri="{BB962C8B-B14F-4D97-AF65-F5344CB8AC3E}">
        <p14:creationId xmlns:p14="http://schemas.microsoft.com/office/powerpoint/2010/main" val="1533509553"/>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docProps/app.xml><?xml version="1.0" encoding="utf-8"?>
<Properties xmlns="http://schemas.openxmlformats.org/officeDocument/2006/extended-properties" xmlns:vt="http://schemas.openxmlformats.org/officeDocument/2006/docPropsVTypes">
  <Template>Gallery</Template>
  <TotalTime>444</TotalTime>
  <Words>4667</Words>
  <Application>Microsoft Office PowerPoint</Application>
  <PresentationFormat>Widescreen</PresentationFormat>
  <Paragraphs>318</Paragraphs>
  <Slides>55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55</vt:i4>
      </vt:variant>
    </vt:vector>
  </HeadingPairs>
  <TitlesOfParts>
    <vt:vector size="59" baseType="lpstr">
      <vt:lpstr>Arial</vt:lpstr>
      <vt:lpstr>Gill Sans MT</vt:lpstr>
      <vt:lpstr>Wingdings</vt:lpstr>
      <vt:lpstr>Gallery</vt:lpstr>
      <vt:lpstr>INTERNATIONAL FINANCE</vt:lpstr>
      <vt:lpstr>CONTENTS</vt:lpstr>
      <vt:lpstr>PowerPoint Presentation</vt:lpstr>
      <vt:lpstr>PowerPoint Presentation</vt:lpstr>
      <vt:lpstr>PowerPoint Presentation</vt:lpstr>
      <vt:lpstr>1.0 INTRODUCTION</vt:lpstr>
      <vt:lpstr>PowerPoint Presentation</vt:lpstr>
      <vt:lpstr>2.0 objectives</vt:lpstr>
      <vt:lpstr>3.0 MULTINATIONAL FINANCIAL MANAGEMENT</vt:lpstr>
      <vt:lpstr>3.2 The need for multinational financial management</vt:lpstr>
      <vt:lpstr>PowerPoint Presentation</vt:lpstr>
      <vt:lpstr>3.3 Basic elements</vt:lpstr>
      <vt:lpstr>PowerPoint Presentation</vt:lpstr>
      <vt:lpstr>PowerPoint Presentation</vt:lpstr>
      <vt:lpstr>3.4  Nature and scope of international financial management </vt:lpstr>
      <vt:lpstr>PowerPoint Presentation</vt:lpstr>
      <vt:lpstr>3.6 Goals for international financial management</vt:lpstr>
      <vt:lpstr>PowerPoint Presentation</vt:lpstr>
      <vt:lpstr>4.0 MULTINATIONAL CAPITAL BUDGETING</vt:lpstr>
      <vt:lpstr>PowerPoint Presentation</vt:lpstr>
      <vt:lpstr>PowerPoint Presentation</vt:lpstr>
      <vt:lpstr>PowerPoint Presentation</vt:lpstr>
      <vt:lpstr>4.1.1.1 Cash flows in parent company’s currency</vt:lpstr>
      <vt:lpstr>PowerPoint Presentation</vt:lpstr>
      <vt:lpstr>4.1.1.2 Cash flows in subsidiary currency</vt:lpstr>
      <vt:lpstr>4.1.2 subsidiary versus parent perspective </vt:lpstr>
      <vt:lpstr>4.2 Risk adjustment in the capital budgeting analysis</vt:lpstr>
      <vt:lpstr>4.2.1 Certainty equivalent method</vt:lpstr>
      <vt:lpstr> 4.2.2 Sensitivity analysis </vt:lpstr>
      <vt:lpstr>4.2.3 Risk adjusted discount rate</vt:lpstr>
      <vt:lpstr>4.2.4 Simulation  </vt:lpstr>
      <vt:lpstr>5.0 POLITICAL RISK OF FOREIGN INVESTMENTS</vt:lpstr>
      <vt:lpstr>PowerPoint Presentation</vt:lpstr>
      <vt:lpstr>6.0 MULTINATIONAL INVESTMENT DECISION</vt:lpstr>
      <vt:lpstr>PowerPoint Presentation</vt:lpstr>
      <vt:lpstr>6.1 Factors affecting cash flows </vt:lpstr>
      <vt:lpstr>Example</vt:lpstr>
      <vt:lpstr>Solution</vt:lpstr>
      <vt:lpstr>Host government subsidies or incentives</vt:lpstr>
      <vt:lpstr>PowerPoint Presentation</vt:lpstr>
      <vt:lpstr>Transfer price</vt:lpstr>
      <vt:lpstr>PowerPoint Presentation</vt:lpstr>
      <vt:lpstr>PowerPoint Presentation</vt:lpstr>
      <vt:lpstr>iii) local borrowing </vt:lpstr>
      <vt:lpstr>Terminal cash flows (salvage value)</vt:lpstr>
      <vt:lpstr>illustration:</vt:lpstr>
      <vt:lpstr>PowerPoint Presentation</vt:lpstr>
      <vt:lpstr>PowerPoint Presentation</vt:lpstr>
      <vt:lpstr>PowerPoint Presentation</vt:lpstr>
      <vt:lpstr>PowerPoint Presentation</vt:lpstr>
      <vt:lpstr>PowerPoint Presentation</vt:lpstr>
      <vt:lpstr>7.0 CONCLUSION</vt:lpstr>
      <vt:lpstr>PowerPoint Presentation</vt:lpstr>
      <vt:lpstr>8.0  SELF ASSESSMENT QUESTIONS</vt:lpstr>
      <vt:lpstr>9.0 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INTERNATIONAL FINANCE</dc:title>
  <dc:creator>Evelyn Tipape (Treasury)</dc:creator>
  <cp:lastModifiedBy>Evelyn Tipape (Treasury)</cp:lastModifiedBy>
  <cp:revision>10</cp:revision>
  <dcterms:created xsi:type="dcterms:W3CDTF">2023-05-26T05:09:14Z</dcterms:created>
  <dcterms:modified xsi:type="dcterms:W3CDTF">2023-06-06T08:30:48Z</dcterms:modified>
</cp:coreProperties>
</file>