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6" r:id="rId4"/>
    <p:sldId id="267" r:id="rId5"/>
    <p:sldId id="268" r:id="rId6"/>
    <p:sldId id="270" r:id="rId7"/>
    <p:sldId id="260" r:id="rId8"/>
    <p:sldId id="259" r:id="rId9"/>
    <p:sldId id="257" r:id="rId10"/>
    <p:sldId id="261" r:id="rId11"/>
    <p:sldId id="262" r:id="rId12"/>
    <p:sldId id="271" r:id="rId13"/>
    <p:sldId id="273" r:id="rId14"/>
    <p:sldId id="274" r:id="rId15"/>
    <p:sldId id="275" r:id="rId16"/>
    <p:sldId id="276" r:id="rId17"/>
    <p:sldId id="277" r:id="rId18"/>
    <p:sldId id="278" r:id="rId19"/>
    <p:sldId id="279" r:id="rId20"/>
    <p:sldId id="280" r:id="rId21"/>
    <p:sldId id="281" r:id="rId22"/>
    <p:sldId id="282" r:id="rId23"/>
    <p:sldId id="283" r:id="rId24"/>
    <p:sldId id="284" r:id="rId25"/>
    <p:sldId id="285" r:id="rId26"/>
    <p:sldId id="286" r:id="rId27"/>
    <p:sldId id="287" r:id="rId28"/>
    <p:sldId id="288" r:id="rId29"/>
    <p:sldId id="289" r:id="rId30"/>
    <p:sldId id="290" r:id="rId31"/>
    <p:sldId id="291" r:id="rId32"/>
    <p:sldId id="292" r:id="rId33"/>
    <p:sldId id="293" r:id="rId34"/>
    <p:sldId id="294" r:id="rId35"/>
    <p:sldId id="295" r:id="rId36"/>
    <p:sldId id="296" r:id="rId37"/>
    <p:sldId id="297" r:id="rId38"/>
    <p:sldId id="298" r:id="rId39"/>
    <p:sldId id="299" r:id="rId40"/>
    <p:sldId id="300" r:id="rId41"/>
    <p:sldId id="301" r:id="rId42"/>
    <p:sldId id="302" r:id="rId4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0DC7259-C4B3-4EC2-8EC2-6BA59C011778}" type="datetimeFigureOut">
              <a:rPr lang="en-US" smtClean="0"/>
              <a:t>6/7/2023</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52F70312-9701-4FBD-9265-87CEFC24A46F}"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22279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DC7259-C4B3-4EC2-8EC2-6BA59C011778}" type="datetimeFigureOut">
              <a:rPr lang="en-US" smtClean="0"/>
              <a:t>6/7/2023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F70312-9701-4FBD-9265-87CEFC24A46F}"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82641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0DC7259-C4B3-4EC2-8EC2-6BA59C011778}" type="datetimeFigureOut">
              <a:rPr lang="en-US" smtClean="0"/>
              <a:t>6/7/2023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F70312-9701-4FBD-9265-87CEFC24A46F}"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887982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0DC7259-C4B3-4EC2-8EC2-6BA59C011778}" type="datetimeFigureOut">
              <a:rPr lang="en-US" smtClean="0"/>
              <a:t>6/7/2023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F70312-9701-4FBD-9265-87CEFC24A46F}"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30621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0DC7259-C4B3-4EC2-8EC2-6BA59C011778}" type="datetimeFigureOut">
              <a:rPr lang="en-US" smtClean="0"/>
              <a:t>6/7/2023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F70312-9701-4FBD-9265-87CEFC24A46F}"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478820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0DC7259-C4B3-4EC2-8EC2-6BA59C011778}" type="datetimeFigureOut">
              <a:rPr lang="en-US" smtClean="0"/>
              <a:t>6/7/2023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F70312-9701-4FBD-9265-87CEFC24A46F}"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708405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DC7259-C4B3-4EC2-8EC2-6BA59C011778}" type="datetimeFigureOut">
              <a:rPr lang="en-US" smtClean="0"/>
              <a:t>6/7/2023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F70312-9701-4FBD-9265-87CEFC24A46F}" type="slidenum">
              <a:rPr lang="en-US" smtClean="0"/>
              <a:t>‹#›</a:t>
            </a:fld>
            <a:endParaRPr lang="en-US"/>
          </a:p>
        </p:txBody>
      </p:sp>
    </p:spTree>
    <p:extLst>
      <p:ext uri="{BB962C8B-B14F-4D97-AF65-F5344CB8AC3E}">
        <p14:creationId xmlns:p14="http://schemas.microsoft.com/office/powerpoint/2010/main" val="42442455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E0DC7259-C4B3-4EC2-8EC2-6BA59C011778}" type="datetimeFigureOut">
              <a:rPr lang="en-US" smtClean="0"/>
              <a:t>6/7/2023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F70312-9701-4FBD-9265-87CEFC24A46F}"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92159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E0DC7259-C4B3-4EC2-8EC2-6BA59C011778}" type="datetimeFigureOut">
              <a:rPr lang="en-US" smtClean="0"/>
              <a:t>6/7/2023</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52F70312-9701-4FBD-9265-87CEFC24A46F}"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232857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DC7259-C4B3-4EC2-8EC2-6BA59C011778}" type="datetimeFigureOut">
              <a:rPr lang="en-US" smtClean="0"/>
              <a:t>6/7/2023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F70312-9701-4FBD-9265-87CEFC24A46F}"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738107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0DC7259-C4B3-4EC2-8EC2-6BA59C011778}" type="datetimeFigureOut">
              <a:rPr lang="en-US" smtClean="0"/>
              <a:t>6/7/2023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F70312-9701-4FBD-9265-87CEFC24A46F}"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950849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E0DC7259-C4B3-4EC2-8EC2-6BA59C011778}" type="datetimeFigureOut">
              <a:rPr lang="en-US" smtClean="0"/>
              <a:t>6/7/2023</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52F70312-9701-4FBD-9265-87CEFC24A46F}"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453072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F46C4-B16F-0CB9-5C22-7E678FB21619}"/>
              </a:ext>
            </a:extLst>
          </p:cNvPr>
          <p:cNvSpPr>
            <a:spLocks noGrp="1"/>
          </p:cNvSpPr>
          <p:nvPr>
            <p:ph type="ctrTitle"/>
          </p:nvPr>
        </p:nvSpPr>
        <p:spPr/>
        <p:txBody>
          <a:bodyPr>
            <a:normAutofit/>
          </a:bodyPr>
          <a:lstStyle/>
          <a:p>
            <a:r>
              <a:rPr lang="en-US" sz="3200" b="1" dirty="0"/>
              <a:t>INTERNATIONAL FINANCE</a:t>
            </a:r>
          </a:p>
        </p:txBody>
      </p:sp>
      <p:sp>
        <p:nvSpPr>
          <p:cNvPr id="3" name="Subtitle 2">
            <a:extLst>
              <a:ext uri="{FF2B5EF4-FFF2-40B4-BE49-F238E27FC236}">
                <a16:creationId xmlns:a16="http://schemas.microsoft.com/office/drawing/2014/main" id="{637A180D-2988-AA7E-8ABD-80AA015B1DDD}"/>
              </a:ext>
            </a:extLst>
          </p:cNvPr>
          <p:cNvSpPr>
            <a:spLocks noGrp="1"/>
          </p:cNvSpPr>
          <p:nvPr>
            <p:ph type="subTitle" idx="1"/>
          </p:nvPr>
        </p:nvSpPr>
        <p:spPr/>
        <p:txBody>
          <a:bodyPr>
            <a:normAutofit fontScale="92500"/>
          </a:bodyPr>
          <a:lstStyle/>
          <a:p>
            <a:r>
              <a:rPr lang="en-US" sz="3200" b="1" dirty="0"/>
              <a:t>WEEK 12- FOREIGN DIRECT INVESTMENT</a:t>
            </a:r>
          </a:p>
        </p:txBody>
      </p:sp>
    </p:spTree>
    <p:extLst>
      <p:ext uri="{BB962C8B-B14F-4D97-AF65-F5344CB8AC3E}">
        <p14:creationId xmlns:p14="http://schemas.microsoft.com/office/powerpoint/2010/main" val="2792581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FCC8B6-39CC-4348-4A27-88353760C9BE}"/>
              </a:ext>
            </a:extLst>
          </p:cNvPr>
          <p:cNvSpPr>
            <a:spLocks noGrp="1"/>
          </p:cNvSpPr>
          <p:nvPr>
            <p:ph type="title"/>
          </p:nvPr>
        </p:nvSpPr>
        <p:spPr/>
        <p:txBody>
          <a:bodyPr/>
          <a:lstStyle/>
          <a:p>
            <a:r>
              <a:rPr lang="en-US" b="1" dirty="0"/>
              <a:t>CONTENTS</a:t>
            </a:r>
          </a:p>
        </p:txBody>
      </p:sp>
      <p:sp>
        <p:nvSpPr>
          <p:cNvPr id="3" name="Content Placeholder 2">
            <a:extLst>
              <a:ext uri="{FF2B5EF4-FFF2-40B4-BE49-F238E27FC236}">
                <a16:creationId xmlns:a16="http://schemas.microsoft.com/office/drawing/2014/main" id="{15305ADB-6570-4310-ADDE-FD18D916F51D}"/>
              </a:ext>
            </a:extLst>
          </p:cNvPr>
          <p:cNvSpPr>
            <a:spLocks noGrp="1"/>
          </p:cNvSpPr>
          <p:nvPr>
            <p:ph idx="1"/>
          </p:nvPr>
        </p:nvSpPr>
        <p:spPr/>
        <p:txBody>
          <a:bodyPr>
            <a:normAutofit/>
          </a:bodyPr>
          <a:lstStyle/>
          <a:p>
            <a:pPr marL="0" indent="0">
              <a:buNone/>
            </a:pPr>
            <a:r>
              <a:rPr lang="en-US" dirty="0"/>
              <a:t>1.0	INTRODUCTION</a:t>
            </a:r>
          </a:p>
          <a:p>
            <a:pPr marL="0" indent="0">
              <a:buNone/>
            </a:pPr>
            <a:r>
              <a:rPr lang="en-US" dirty="0"/>
              <a:t>2.0	OBJECTIVES</a:t>
            </a:r>
          </a:p>
          <a:p>
            <a:pPr marL="0" indent="0">
              <a:buNone/>
            </a:pPr>
            <a:r>
              <a:rPr lang="en-US" dirty="0"/>
              <a:t>3.0	FOREIGN DIRECT INVESTMENT(FDI)</a:t>
            </a:r>
          </a:p>
          <a:p>
            <a:pPr marL="0" indent="0">
              <a:buNone/>
            </a:pPr>
            <a:r>
              <a:rPr lang="en-US" dirty="0"/>
              <a:t>3.1	Definition and overview</a:t>
            </a:r>
          </a:p>
          <a:p>
            <a:pPr marL="0" indent="0">
              <a:buNone/>
            </a:pPr>
            <a:r>
              <a:rPr lang="en-US" dirty="0"/>
              <a:t>3.2	Basic requirements of companies considering FDI</a:t>
            </a:r>
          </a:p>
          <a:p>
            <a:pPr marL="0" indent="0">
              <a:buNone/>
            </a:pPr>
            <a:r>
              <a:rPr lang="en-US" dirty="0"/>
              <a:t>3.3	Roles of FDI</a:t>
            </a:r>
          </a:p>
          <a:p>
            <a:pPr marL="0" indent="0">
              <a:buNone/>
            </a:pPr>
            <a:endParaRPr lang="en-US" dirty="0"/>
          </a:p>
        </p:txBody>
      </p:sp>
    </p:spTree>
    <p:extLst>
      <p:ext uri="{BB962C8B-B14F-4D97-AF65-F5344CB8AC3E}">
        <p14:creationId xmlns:p14="http://schemas.microsoft.com/office/powerpoint/2010/main" val="29835963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B44B1-F869-6F6A-E0AC-2C51E4009506}"/>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C4D850CD-3BBA-88C5-0E80-9EE880D8D19C}"/>
              </a:ext>
            </a:extLst>
          </p:cNvPr>
          <p:cNvSpPr>
            <a:spLocks noGrp="1"/>
          </p:cNvSpPr>
          <p:nvPr>
            <p:ph idx="1"/>
          </p:nvPr>
        </p:nvSpPr>
        <p:spPr/>
        <p:txBody>
          <a:bodyPr/>
          <a:lstStyle/>
          <a:p>
            <a:pPr marL="0" indent="0">
              <a:buNone/>
            </a:pPr>
            <a:r>
              <a:rPr lang="en-US" dirty="0"/>
              <a:t>4.0 ALTERNATIVES TO FDI</a:t>
            </a:r>
          </a:p>
          <a:p>
            <a:pPr marL="0" indent="0">
              <a:buNone/>
            </a:pPr>
            <a:r>
              <a:rPr lang="en-US" dirty="0"/>
              <a:t>4.1 Licensing</a:t>
            </a:r>
          </a:p>
          <a:p>
            <a:pPr marL="0" indent="0">
              <a:buNone/>
            </a:pPr>
            <a:r>
              <a:rPr lang="en-US" dirty="0"/>
              <a:t>4.2 Joint Venture</a:t>
            </a:r>
          </a:p>
          <a:p>
            <a:pPr marL="0" indent="0">
              <a:buNone/>
            </a:pPr>
            <a:r>
              <a:rPr lang="en-US" dirty="0"/>
              <a:t>4.3 Exporting</a:t>
            </a:r>
          </a:p>
          <a:p>
            <a:pPr marL="0" indent="0">
              <a:buNone/>
            </a:pPr>
            <a:r>
              <a:rPr lang="en-US" dirty="0"/>
              <a:t>4.4 Management contract</a:t>
            </a:r>
          </a:p>
          <a:p>
            <a:endParaRPr lang="en-KE" dirty="0"/>
          </a:p>
        </p:txBody>
      </p:sp>
    </p:spTree>
    <p:extLst>
      <p:ext uri="{BB962C8B-B14F-4D97-AF65-F5344CB8AC3E}">
        <p14:creationId xmlns:p14="http://schemas.microsoft.com/office/powerpoint/2010/main" val="3327203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13CD49-7EAD-F90B-7D68-C9DFAA21D69D}"/>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4A3D5434-16E0-2257-C4ED-9ADCE9F22AC4}"/>
              </a:ext>
            </a:extLst>
          </p:cNvPr>
          <p:cNvSpPr>
            <a:spLocks noGrp="1"/>
          </p:cNvSpPr>
          <p:nvPr>
            <p:ph idx="1"/>
          </p:nvPr>
        </p:nvSpPr>
        <p:spPr/>
        <p:txBody>
          <a:bodyPr>
            <a:normAutofit/>
          </a:bodyPr>
          <a:lstStyle/>
          <a:p>
            <a:pPr marL="0" indent="0">
              <a:buNone/>
            </a:pPr>
            <a:r>
              <a:rPr lang="en-US" dirty="0"/>
              <a:t>5.0 MOTIVES OF FDI</a:t>
            </a:r>
          </a:p>
          <a:p>
            <a:pPr marL="0" indent="0">
              <a:buNone/>
            </a:pPr>
            <a:r>
              <a:rPr lang="en-US" dirty="0"/>
              <a:t>6.0 THEORIES OF FDI</a:t>
            </a:r>
          </a:p>
          <a:p>
            <a:pPr marL="457200" lvl="1" indent="0">
              <a:buNone/>
            </a:pPr>
            <a:r>
              <a:rPr lang="en-US" dirty="0"/>
              <a:t>6.1 Differential Rate of Return</a:t>
            </a:r>
          </a:p>
          <a:p>
            <a:pPr marL="457200" lvl="1" indent="0">
              <a:buNone/>
            </a:pPr>
            <a:r>
              <a:rPr lang="en-US" dirty="0"/>
              <a:t>6.2 Product Cycle</a:t>
            </a:r>
          </a:p>
          <a:p>
            <a:pPr marL="457200" lvl="1" indent="0">
              <a:buNone/>
            </a:pPr>
            <a:r>
              <a:rPr lang="en-US" dirty="0"/>
              <a:t>6.3 The Industrial Organization</a:t>
            </a:r>
          </a:p>
          <a:p>
            <a:pPr marL="457200" lvl="1" indent="0">
              <a:buNone/>
            </a:pPr>
            <a:r>
              <a:rPr lang="en-US" dirty="0"/>
              <a:t>6.4 Internalization</a:t>
            </a:r>
          </a:p>
          <a:p>
            <a:pPr marL="457200" lvl="1" indent="0">
              <a:buNone/>
            </a:pPr>
            <a:r>
              <a:rPr lang="en-US" dirty="0"/>
              <a:t>6.5 The Currency Area</a:t>
            </a:r>
          </a:p>
          <a:p>
            <a:pPr marL="457200" lvl="1" indent="0">
              <a:buNone/>
            </a:pPr>
            <a:r>
              <a:rPr lang="en-US" dirty="0"/>
              <a:t>6.6 The Market Area</a:t>
            </a:r>
          </a:p>
          <a:p>
            <a:pPr marL="0" indent="0">
              <a:buNone/>
            </a:pPr>
            <a:endParaRPr lang="en-KE" dirty="0"/>
          </a:p>
        </p:txBody>
      </p:sp>
    </p:spTree>
    <p:extLst>
      <p:ext uri="{BB962C8B-B14F-4D97-AF65-F5344CB8AC3E}">
        <p14:creationId xmlns:p14="http://schemas.microsoft.com/office/powerpoint/2010/main" val="7162801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D87FE-7A47-0D1A-0226-21761649347E}"/>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B492BC83-8450-DE1F-A94C-778EB84380B9}"/>
              </a:ext>
            </a:extLst>
          </p:cNvPr>
          <p:cNvSpPr>
            <a:spLocks noGrp="1"/>
          </p:cNvSpPr>
          <p:nvPr>
            <p:ph idx="1"/>
          </p:nvPr>
        </p:nvSpPr>
        <p:spPr>
          <a:xfrm>
            <a:off x="1294362" y="1954772"/>
            <a:ext cx="9603275" cy="3450613"/>
          </a:xfrm>
        </p:spPr>
        <p:txBody>
          <a:bodyPr/>
          <a:lstStyle/>
          <a:p>
            <a:pPr marL="0" indent="0">
              <a:buNone/>
            </a:pPr>
            <a:r>
              <a:rPr lang="en-US" dirty="0"/>
              <a:t>7.0 FDI IN DEVELOPING COUNTRIES</a:t>
            </a:r>
          </a:p>
          <a:p>
            <a:pPr marL="457200" lvl="1" indent="0">
              <a:buNone/>
            </a:pPr>
            <a:r>
              <a:rPr lang="en-US" sz="2000" dirty="0"/>
              <a:t>7.1 Globalization and financial liberalization in developing countries</a:t>
            </a:r>
          </a:p>
          <a:p>
            <a:pPr marL="457200" lvl="1" indent="0">
              <a:buNone/>
            </a:pPr>
            <a:r>
              <a:rPr lang="en-US" sz="2000" dirty="0"/>
              <a:t>7.2 Significance of FDI in developing countries</a:t>
            </a:r>
          </a:p>
          <a:p>
            <a:pPr marL="457200" lvl="1" indent="0">
              <a:buNone/>
            </a:pPr>
            <a:r>
              <a:rPr lang="en-US" sz="2000" dirty="0"/>
              <a:t>7.3 Trends and concentration of FDI flow</a:t>
            </a:r>
          </a:p>
          <a:p>
            <a:pPr marL="457200" lvl="1" indent="0">
              <a:buNone/>
            </a:pPr>
            <a:r>
              <a:rPr lang="en-US" sz="2000" dirty="0"/>
              <a:t>7.3.1 Factors that attract FDIs in developing countries</a:t>
            </a:r>
          </a:p>
          <a:p>
            <a:pPr marL="457200" lvl="1" indent="0">
              <a:buNone/>
            </a:pPr>
            <a:r>
              <a:rPr lang="en-US" sz="2000" dirty="0"/>
              <a:t>7.3.2 Factors that discourage FDIs in developing countries</a:t>
            </a:r>
          </a:p>
          <a:p>
            <a:endParaRPr lang="en-KE" dirty="0"/>
          </a:p>
        </p:txBody>
      </p:sp>
    </p:spTree>
    <p:extLst>
      <p:ext uri="{BB962C8B-B14F-4D97-AF65-F5344CB8AC3E}">
        <p14:creationId xmlns:p14="http://schemas.microsoft.com/office/powerpoint/2010/main" val="14423842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4E5808-5DC9-AC32-AC69-EA7D93FAE2E4}"/>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C5BBD047-1F23-9E41-5927-B389BC1A1087}"/>
              </a:ext>
            </a:extLst>
          </p:cNvPr>
          <p:cNvSpPr>
            <a:spLocks noGrp="1"/>
          </p:cNvSpPr>
          <p:nvPr>
            <p:ph idx="1"/>
          </p:nvPr>
        </p:nvSpPr>
        <p:spPr/>
        <p:txBody>
          <a:bodyPr/>
          <a:lstStyle/>
          <a:p>
            <a:pPr marL="0" indent="0">
              <a:buNone/>
            </a:pPr>
            <a:r>
              <a:rPr lang="en-US" dirty="0"/>
              <a:t>8.0 Risks in FDIs</a:t>
            </a:r>
          </a:p>
          <a:p>
            <a:pPr marL="457200" lvl="1" indent="0">
              <a:buNone/>
            </a:pPr>
            <a:r>
              <a:rPr lang="en-US" dirty="0"/>
              <a:t>8.1 Political</a:t>
            </a:r>
          </a:p>
          <a:p>
            <a:pPr marL="457200" lvl="1" indent="0">
              <a:buNone/>
            </a:pPr>
            <a:r>
              <a:rPr lang="en-US" dirty="0"/>
              <a:t>8.2 Financial</a:t>
            </a:r>
          </a:p>
          <a:p>
            <a:pPr marL="0" indent="0">
              <a:buNone/>
            </a:pPr>
            <a:r>
              <a:rPr lang="en-US" dirty="0"/>
              <a:t>9.0 Conclusion</a:t>
            </a:r>
          </a:p>
          <a:p>
            <a:pPr marL="0" indent="0">
              <a:buNone/>
            </a:pPr>
            <a:r>
              <a:rPr lang="en-US" dirty="0"/>
              <a:t>10.0 Self -assessment exercise</a:t>
            </a:r>
          </a:p>
          <a:p>
            <a:pPr marL="0" indent="0">
              <a:buNone/>
            </a:pPr>
            <a:r>
              <a:rPr lang="en-US" dirty="0"/>
              <a:t>11.0 References</a:t>
            </a:r>
          </a:p>
          <a:p>
            <a:pPr marL="0" indent="0">
              <a:buNone/>
            </a:pPr>
            <a:endParaRPr lang="en-KE" dirty="0"/>
          </a:p>
        </p:txBody>
      </p:sp>
    </p:spTree>
    <p:extLst>
      <p:ext uri="{BB962C8B-B14F-4D97-AF65-F5344CB8AC3E}">
        <p14:creationId xmlns:p14="http://schemas.microsoft.com/office/powerpoint/2010/main" val="11700953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2099F2-6BF4-A312-29CF-B70A538A2FD5}"/>
              </a:ext>
            </a:extLst>
          </p:cNvPr>
          <p:cNvSpPr>
            <a:spLocks noGrp="1"/>
          </p:cNvSpPr>
          <p:nvPr>
            <p:ph type="title"/>
          </p:nvPr>
        </p:nvSpPr>
        <p:spPr/>
        <p:txBody>
          <a:bodyPr>
            <a:normAutofit/>
          </a:bodyPr>
          <a:lstStyle/>
          <a:p>
            <a:r>
              <a:rPr lang="en-US" sz="2400" b="1" dirty="0"/>
              <a:t>1.0 introduction</a:t>
            </a:r>
          </a:p>
        </p:txBody>
      </p:sp>
      <p:sp>
        <p:nvSpPr>
          <p:cNvPr id="3" name="Content Placeholder 2">
            <a:extLst>
              <a:ext uri="{FF2B5EF4-FFF2-40B4-BE49-F238E27FC236}">
                <a16:creationId xmlns:a16="http://schemas.microsoft.com/office/drawing/2014/main" id="{04FB5881-8722-4D47-A49C-08C4111F9ACB}"/>
              </a:ext>
            </a:extLst>
          </p:cNvPr>
          <p:cNvSpPr>
            <a:spLocks noGrp="1"/>
          </p:cNvSpPr>
          <p:nvPr>
            <p:ph idx="1"/>
          </p:nvPr>
        </p:nvSpPr>
        <p:spPr/>
        <p:txBody>
          <a:bodyPr/>
          <a:lstStyle/>
          <a:p>
            <a:r>
              <a:rPr lang="en-US" dirty="0"/>
              <a:t>FDI be defined as a company from one country making a physical investment into building a factory in another country. </a:t>
            </a:r>
          </a:p>
          <a:p>
            <a:r>
              <a:rPr lang="en-US" dirty="0"/>
              <a:t>The direct investment in buildings, machinery and equipment is in contrast with making a portfolio investment, which is considered an indirect investment.</a:t>
            </a:r>
          </a:p>
          <a:p>
            <a:r>
              <a:rPr lang="en-US" dirty="0"/>
              <a:t>Rapid growth and change in global investment patterns, has led to broadening of the definition to include the acquisition of a lasting management interest in a company or enterprise outside the investing firm’s home country.</a:t>
            </a:r>
          </a:p>
          <a:p>
            <a:r>
              <a:rPr lang="en-US" dirty="0"/>
              <a:t>FDI has come to play a major role in the internationalization of business. </a:t>
            </a:r>
          </a:p>
        </p:txBody>
      </p:sp>
    </p:spTree>
    <p:extLst>
      <p:ext uri="{BB962C8B-B14F-4D97-AF65-F5344CB8AC3E}">
        <p14:creationId xmlns:p14="http://schemas.microsoft.com/office/powerpoint/2010/main" val="25208426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27674-FAAC-687C-A80B-8FC080B691C0}"/>
              </a:ext>
            </a:extLst>
          </p:cNvPr>
          <p:cNvSpPr>
            <a:spLocks noGrp="1"/>
          </p:cNvSpPr>
          <p:nvPr>
            <p:ph type="title"/>
          </p:nvPr>
        </p:nvSpPr>
        <p:spPr/>
        <p:txBody>
          <a:bodyPr>
            <a:normAutofit/>
          </a:bodyPr>
          <a:lstStyle/>
          <a:p>
            <a:r>
              <a:rPr lang="en-US" sz="2400" b="1" dirty="0"/>
              <a:t>2.0 OBJECTIVES</a:t>
            </a:r>
          </a:p>
        </p:txBody>
      </p:sp>
      <p:sp>
        <p:nvSpPr>
          <p:cNvPr id="3" name="Content Placeholder 2">
            <a:extLst>
              <a:ext uri="{FF2B5EF4-FFF2-40B4-BE49-F238E27FC236}">
                <a16:creationId xmlns:a16="http://schemas.microsoft.com/office/drawing/2014/main" id="{D2B5AD5C-3146-E0ED-E3D5-CBB0C850BE62}"/>
              </a:ext>
            </a:extLst>
          </p:cNvPr>
          <p:cNvSpPr>
            <a:spLocks noGrp="1"/>
          </p:cNvSpPr>
          <p:nvPr>
            <p:ph idx="1"/>
          </p:nvPr>
        </p:nvSpPr>
        <p:spPr/>
        <p:txBody>
          <a:bodyPr/>
          <a:lstStyle/>
          <a:p>
            <a:pPr marL="0" indent="0">
              <a:buNone/>
            </a:pPr>
            <a:r>
              <a:rPr lang="en-US" dirty="0"/>
              <a:t>At the end of this topic, you should be able to</a:t>
            </a:r>
          </a:p>
          <a:p>
            <a:pPr marL="0" indent="0">
              <a:buNone/>
            </a:pPr>
            <a:r>
              <a:rPr lang="en-US" dirty="0"/>
              <a:t>1.Define FDI</a:t>
            </a:r>
          </a:p>
          <a:p>
            <a:pPr marL="0" indent="0">
              <a:buNone/>
            </a:pPr>
            <a:r>
              <a:rPr lang="en-US" dirty="0"/>
              <a:t>2. Discuss the role of FDI</a:t>
            </a:r>
          </a:p>
          <a:p>
            <a:pPr marL="0" indent="0">
              <a:buNone/>
            </a:pPr>
            <a:r>
              <a:rPr lang="en-US" dirty="0"/>
              <a:t>3. Examine the alternatives to FDI</a:t>
            </a:r>
          </a:p>
          <a:p>
            <a:pPr marL="0" indent="0">
              <a:buNone/>
            </a:pPr>
            <a:r>
              <a:rPr lang="en-US" dirty="0"/>
              <a:t>4. Explain theories of FDI</a:t>
            </a:r>
          </a:p>
          <a:p>
            <a:pPr marL="0" indent="0">
              <a:buNone/>
            </a:pPr>
            <a:r>
              <a:rPr lang="en-US" dirty="0"/>
              <a:t>5.Evaluate the trends and concentration of FDI flows</a:t>
            </a:r>
          </a:p>
          <a:p>
            <a:endParaRPr lang="en-US" dirty="0"/>
          </a:p>
        </p:txBody>
      </p:sp>
    </p:spTree>
    <p:extLst>
      <p:ext uri="{BB962C8B-B14F-4D97-AF65-F5344CB8AC3E}">
        <p14:creationId xmlns:p14="http://schemas.microsoft.com/office/powerpoint/2010/main" val="5294832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FF6471-E94D-F729-9910-B049C9B0927B}"/>
              </a:ext>
            </a:extLst>
          </p:cNvPr>
          <p:cNvSpPr>
            <a:spLocks noGrp="1"/>
          </p:cNvSpPr>
          <p:nvPr>
            <p:ph type="title"/>
          </p:nvPr>
        </p:nvSpPr>
        <p:spPr/>
        <p:txBody>
          <a:bodyPr>
            <a:normAutofit/>
          </a:bodyPr>
          <a:lstStyle/>
          <a:p>
            <a:r>
              <a:rPr lang="en-US" sz="2400" b="1" dirty="0"/>
              <a:t>3.0 FOREIGN DIRECT INVESTMENT</a:t>
            </a:r>
          </a:p>
        </p:txBody>
      </p:sp>
      <p:sp>
        <p:nvSpPr>
          <p:cNvPr id="3" name="Content Placeholder 2">
            <a:extLst>
              <a:ext uri="{FF2B5EF4-FFF2-40B4-BE49-F238E27FC236}">
                <a16:creationId xmlns:a16="http://schemas.microsoft.com/office/drawing/2014/main" id="{CE4549E2-2A0B-5FBB-D63A-DEEF420664F6}"/>
              </a:ext>
            </a:extLst>
          </p:cNvPr>
          <p:cNvSpPr>
            <a:spLocks noGrp="1"/>
          </p:cNvSpPr>
          <p:nvPr>
            <p:ph idx="1"/>
          </p:nvPr>
        </p:nvSpPr>
        <p:spPr/>
        <p:txBody>
          <a:bodyPr>
            <a:normAutofit fontScale="92500" lnSpcReduction="20000"/>
          </a:bodyPr>
          <a:lstStyle/>
          <a:p>
            <a:pPr marL="0" indent="0">
              <a:buNone/>
            </a:pPr>
            <a:r>
              <a:rPr lang="en-US" b="1" dirty="0"/>
              <a:t>3.1 Definition and Overview</a:t>
            </a:r>
          </a:p>
          <a:p>
            <a:r>
              <a:rPr lang="en-US" dirty="0"/>
              <a:t>FDI is defined as a long-term investment by a foreign direct investor in an enterprise resident in an economy other than that in which the foreign direct investor is based. </a:t>
            </a:r>
          </a:p>
          <a:p>
            <a:r>
              <a:rPr lang="en-US" dirty="0"/>
              <a:t>FDI can be simply defined as an investment made to acquire a lasting interest in an enterprise operating in a country other than that of investor. </a:t>
            </a:r>
          </a:p>
          <a:p>
            <a:r>
              <a:rPr lang="en-US" dirty="0"/>
              <a:t>The investor has an effective voice or control in the management of the enterprise. </a:t>
            </a:r>
          </a:p>
          <a:p>
            <a:r>
              <a:rPr lang="en-US" dirty="0"/>
              <a:t>What % of shares ownership can constitute an effective voice is still an open question. </a:t>
            </a:r>
          </a:p>
          <a:p>
            <a:r>
              <a:rPr lang="en-US" dirty="0"/>
              <a:t>The FDI relationship consists of a parent enterprise and a foreign affiliate, which together form a transnational corporation (TNC). </a:t>
            </a:r>
          </a:p>
          <a:p>
            <a:endParaRPr lang="en-US" dirty="0"/>
          </a:p>
        </p:txBody>
      </p:sp>
    </p:spTree>
    <p:extLst>
      <p:ext uri="{BB962C8B-B14F-4D97-AF65-F5344CB8AC3E}">
        <p14:creationId xmlns:p14="http://schemas.microsoft.com/office/powerpoint/2010/main" val="9583217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F1DC25-1E53-5639-7BF1-C33F0BC6D4D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0C509EB-2308-8CE4-6DB7-15319924F616}"/>
              </a:ext>
            </a:extLst>
          </p:cNvPr>
          <p:cNvSpPr>
            <a:spLocks noGrp="1"/>
          </p:cNvSpPr>
          <p:nvPr>
            <p:ph idx="1"/>
          </p:nvPr>
        </p:nvSpPr>
        <p:spPr/>
        <p:txBody>
          <a:bodyPr/>
          <a:lstStyle/>
          <a:p>
            <a:r>
              <a:rPr lang="en-US" dirty="0"/>
              <a:t>To qualify, as FDI the investment must afford the parent enterprise control over its foreign affiliate. </a:t>
            </a:r>
          </a:p>
          <a:p>
            <a:r>
              <a:rPr lang="en-US" dirty="0"/>
              <a:t>A direct investment </a:t>
            </a:r>
          </a:p>
          <a:p>
            <a:pPr>
              <a:buFont typeface="Wingdings" panose="05000000000000000000" pitchFamily="2" charset="2"/>
              <a:buChar char="q"/>
            </a:pPr>
            <a:r>
              <a:rPr lang="en-US" dirty="0"/>
              <a:t>Is a category of international investment that, based on an equity ownership of at least 10%.</a:t>
            </a:r>
          </a:p>
          <a:p>
            <a:pPr>
              <a:buFont typeface="Wingdings" panose="05000000000000000000" pitchFamily="2" charset="2"/>
              <a:buChar char="q"/>
            </a:pPr>
            <a:r>
              <a:rPr lang="en-US" dirty="0"/>
              <a:t>It reflects a lasting interest by a resident in one economy (the direct investor) in an enterprise resident in another economy.</a:t>
            </a:r>
          </a:p>
        </p:txBody>
      </p:sp>
    </p:spTree>
    <p:extLst>
      <p:ext uri="{BB962C8B-B14F-4D97-AF65-F5344CB8AC3E}">
        <p14:creationId xmlns:p14="http://schemas.microsoft.com/office/powerpoint/2010/main" val="23144830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D6AE26-F946-38F2-9681-2197CCD52648}"/>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777D090-8C2C-AC9B-FDC9-C0459A268EDB}"/>
              </a:ext>
            </a:extLst>
          </p:cNvPr>
          <p:cNvSpPr>
            <a:spLocks noGrp="1"/>
          </p:cNvSpPr>
          <p:nvPr>
            <p:ph idx="1"/>
          </p:nvPr>
        </p:nvSpPr>
        <p:spPr/>
        <p:txBody>
          <a:bodyPr/>
          <a:lstStyle/>
          <a:p>
            <a:r>
              <a:rPr lang="en-US" dirty="0"/>
              <a:t>A direct investment relationship</a:t>
            </a:r>
          </a:p>
          <a:p>
            <a:pPr>
              <a:buFont typeface="Wingdings" panose="05000000000000000000" pitchFamily="2" charset="2"/>
              <a:buChar char="q"/>
            </a:pPr>
            <a:r>
              <a:rPr lang="en-US" dirty="0"/>
              <a:t> can exist between several affiliated enterprises whether the linkage involves a single chain or several chains. </a:t>
            </a:r>
          </a:p>
          <a:p>
            <a:pPr>
              <a:buFont typeface="Wingdings" panose="05000000000000000000" pitchFamily="2" charset="2"/>
              <a:buChar char="q"/>
            </a:pPr>
            <a:r>
              <a:rPr lang="en-US" dirty="0"/>
              <a:t> can extend to a direct investment enterprise's subsidiaries, sub-subsidiaries and associates.</a:t>
            </a:r>
          </a:p>
          <a:p>
            <a:pPr>
              <a:buFont typeface="Wingdings" panose="05000000000000000000" pitchFamily="2" charset="2"/>
              <a:buChar char="q"/>
            </a:pPr>
            <a:r>
              <a:rPr lang="en-US" dirty="0"/>
              <a:t>Once established, all subsequent financial flows between the related entities are recorded as direct investment transactions. </a:t>
            </a:r>
          </a:p>
        </p:txBody>
      </p:sp>
    </p:spTree>
    <p:extLst>
      <p:ext uri="{BB962C8B-B14F-4D97-AF65-F5344CB8AC3E}">
        <p14:creationId xmlns:p14="http://schemas.microsoft.com/office/powerpoint/2010/main" val="812358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328390-E3CF-FE04-AE6D-C16DC8208FF0}"/>
              </a:ext>
            </a:extLst>
          </p:cNvPr>
          <p:cNvSpPr>
            <a:spLocks noGrp="1"/>
          </p:cNvSpPr>
          <p:nvPr>
            <p:ph type="title"/>
          </p:nvPr>
        </p:nvSpPr>
        <p:spPr/>
        <p:txBody>
          <a:bodyPr>
            <a:normAutofit/>
          </a:bodyPr>
          <a:lstStyle/>
          <a:p>
            <a:r>
              <a:rPr lang="en-US" sz="2400" b="1" dirty="0"/>
              <a:t>4.0 ALTERNATIVES TO FDI </a:t>
            </a:r>
            <a:endParaRPr lang="en-KE" sz="2400" b="1" dirty="0"/>
          </a:p>
        </p:txBody>
      </p:sp>
      <p:sp>
        <p:nvSpPr>
          <p:cNvPr id="3" name="Content Placeholder 2">
            <a:extLst>
              <a:ext uri="{FF2B5EF4-FFF2-40B4-BE49-F238E27FC236}">
                <a16:creationId xmlns:a16="http://schemas.microsoft.com/office/drawing/2014/main" id="{DA9E26E9-C919-4493-A5E1-1E72B12C8DAE}"/>
              </a:ext>
            </a:extLst>
          </p:cNvPr>
          <p:cNvSpPr>
            <a:spLocks noGrp="1"/>
          </p:cNvSpPr>
          <p:nvPr>
            <p:ph idx="1"/>
          </p:nvPr>
        </p:nvSpPr>
        <p:spPr>
          <a:xfrm>
            <a:off x="1451579" y="1853754"/>
            <a:ext cx="9603275" cy="3612591"/>
          </a:xfrm>
        </p:spPr>
        <p:txBody>
          <a:bodyPr>
            <a:normAutofit/>
          </a:bodyPr>
          <a:lstStyle/>
          <a:p>
            <a:pPr marL="457200" indent="-457200">
              <a:buAutoNum type="alphaLcParenBoth"/>
            </a:pPr>
            <a:r>
              <a:rPr lang="en-US" b="1" dirty="0"/>
              <a:t>Licensing:</a:t>
            </a:r>
          </a:p>
          <a:p>
            <a:pPr marL="0" indent="0">
              <a:buNone/>
            </a:pPr>
            <a:r>
              <a:rPr lang="en-US" dirty="0"/>
              <a:t>-is an alternative to FDI by which overseas producers are given rights to use the licensor’s  	production process in return for royalty payments. </a:t>
            </a:r>
          </a:p>
          <a:p>
            <a:r>
              <a:rPr lang="en-US" dirty="0"/>
              <a:t>licensing is used by firms confronted with high export barriers.</a:t>
            </a:r>
          </a:p>
          <a:p>
            <a:pPr marL="0" indent="0">
              <a:buNone/>
            </a:pPr>
            <a:r>
              <a:rPr lang="en-US" b="1" dirty="0"/>
              <a:t>Advantages </a:t>
            </a:r>
          </a:p>
          <a:p>
            <a:r>
              <a:rPr lang="en-US" dirty="0"/>
              <a:t>It can allow rapid penetration of overseas market. </a:t>
            </a:r>
          </a:p>
          <a:p>
            <a:r>
              <a:rPr lang="en-US" dirty="0"/>
              <a:t>It does not require substantial financial resources.</a:t>
            </a:r>
          </a:p>
          <a:p>
            <a:pPr marL="0" indent="0">
              <a:buNone/>
            </a:pPr>
            <a:endParaRPr lang="en-KE" dirty="0"/>
          </a:p>
        </p:txBody>
      </p:sp>
    </p:spTree>
    <p:extLst>
      <p:ext uri="{BB962C8B-B14F-4D97-AF65-F5344CB8AC3E}">
        <p14:creationId xmlns:p14="http://schemas.microsoft.com/office/powerpoint/2010/main" val="30816329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67FDB9-2B9F-BC3B-9467-BA92B6BEFA43}"/>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E83E37D9-8CC2-3B84-0E4A-45E9190931CF}"/>
              </a:ext>
            </a:extLst>
          </p:cNvPr>
          <p:cNvSpPr>
            <a:spLocks noGrp="1"/>
          </p:cNvSpPr>
          <p:nvPr>
            <p:ph idx="1"/>
          </p:nvPr>
        </p:nvSpPr>
        <p:spPr/>
        <p:txBody>
          <a:bodyPr>
            <a:normAutofit lnSpcReduction="10000"/>
          </a:bodyPr>
          <a:lstStyle/>
          <a:p>
            <a:pPr marL="0" indent="0">
              <a:buNone/>
            </a:pPr>
            <a:r>
              <a:rPr lang="en-US" b="1" dirty="0"/>
              <a:t>Disadvantages </a:t>
            </a:r>
          </a:p>
          <a:p>
            <a:r>
              <a:rPr lang="en-US" dirty="0"/>
              <a:t> It is difficult to ensure quality of the local firm’s production process </a:t>
            </a:r>
          </a:p>
          <a:p>
            <a:r>
              <a:rPr lang="en-US" dirty="0"/>
              <a:t> Technology secrets provided to the local firms may leak out to competitive firms in that country. </a:t>
            </a:r>
          </a:p>
          <a:p>
            <a:r>
              <a:rPr lang="en-US" dirty="0"/>
              <a:t>The agreement may give to the licensee know how and technology which it can use in competing with the licensor after the licensee agreement has expired. </a:t>
            </a:r>
          </a:p>
          <a:p>
            <a:r>
              <a:rPr lang="en-US" dirty="0"/>
              <a:t>The local firm in the host country may attempt to export the goods to another country, which may reduce sales of the licensing corporation. </a:t>
            </a:r>
          </a:p>
          <a:p>
            <a:pPr marL="0" indent="0">
              <a:buNone/>
            </a:pPr>
            <a:endParaRPr lang="en-US" dirty="0"/>
          </a:p>
          <a:p>
            <a:endParaRPr lang="en-KE" dirty="0"/>
          </a:p>
        </p:txBody>
      </p:sp>
    </p:spTree>
    <p:extLst>
      <p:ext uri="{BB962C8B-B14F-4D97-AF65-F5344CB8AC3E}">
        <p14:creationId xmlns:p14="http://schemas.microsoft.com/office/powerpoint/2010/main" val="18059073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1D49B-8F5C-2D87-51EB-B6A43C73DB51}"/>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D74A7586-6F0E-25AC-0600-85E4FAA36DDF}"/>
              </a:ext>
            </a:extLst>
          </p:cNvPr>
          <p:cNvSpPr>
            <a:spLocks noGrp="1"/>
          </p:cNvSpPr>
          <p:nvPr>
            <p:ph idx="1"/>
          </p:nvPr>
        </p:nvSpPr>
        <p:spPr/>
        <p:txBody>
          <a:bodyPr/>
          <a:lstStyle/>
          <a:p>
            <a:pPr marL="0" indent="0">
              <a:buNone/>
            </a:pPr>
            <a:r>
              <a:rPr lang="en-US" b="1" dirty="0"/>
              <a:t>(b) Joint venture</a:t>
            </a:r>
          </a:p>
          <a:p>
            <a:r>
              <a:rPr lang="en-US" dirty="0"/>
              <a:t>The two firms could combine to create a product in each country that could not be created by either involving firms. </a:t>
            </a:r>
          </a:p>
          <a:p>
            <a:r>
              <a:rPr lang="en-US" dirty="0"/>
              <a:t>There are two distinctive types of joint venture. </a:t>
            </a:r>
          </a:p>
          <a:p>
            <a:r>
              <a:rPr lang="en-US" dirty="0"/>
              <a:t>•</a:t>
            </a:r>
            <a:r>
              <a:rPr lang="en-US" i="1" dirty="0"/>
              <a:t>Industrial cooperation (contractual): </a:t>
            </a:r>
            <a:r>
              <a:rPr lang="en-US" dirty="0"/>
              <a:t>This is for a fixed period and the duties and responsibilities of the parties are contractually defined.</a:t>
            </a:r>
          </a:p>
          <a:p>
            <a:r>
              <a:rPr lang="en-US" i="1" dirty="0"/>
              <a:t>Joint equity venture</a:t>
            </a:r>
            <a:r>
              <a:rPr lang="en-US" dirty="0"/>
              <a:t>: Involves investment, is of no fixed duration and continually evolves. </a:t>
            </a:r>
          </a:p>
          <a:p>
            <a:pPr marL="0" indent="0">
              <a:buNone/>
            </a:pPr>
            <a:endParaRPr lang="en-US" dirty="0"/>
          </a:p>
          <a:p>
            <a:endParaRPr lang="en-KE" dirty="0"/>
          </a:p>
        </p:txBody>
      </p:sp>
    </p:spTree>
    <p:extLst>
      <p:ext uri="{BB962C8B-B14F-4D97-AF65-F5344CB8AC3E}">
        <p14:creationId xmlns:p14="http://schemas.microsoft.com/office/powerpoint/2010/main" val="29237800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D26882-01D7-EF60-4FB7-0D8A76610357}"/>
              </a:ext>
            </a:extLst>
          </p:cNvPr>
          <p:cNvSpPr>
            <a:spLocks noGrp="1"/>
          </p:cNvSpPr>
          <p:nvPr>
            <p:ph type="title"/>
          </p:nvPr>
        </p:nvSpPr>
        <p:spPr/>
        <p:txBody>
          <a:bodyPr>
            <a:normAutofit/>
          </a:bodyPr>
          <a:lstStyle/>
          <a:p>
            <a:r>
              <a:rPr lang="en-US" sz="2000" b="1" cap="none" dirty="0"/>
              <a:t>Advantages of joint venture</a:t>
            </a:r>
            <a:endParaRPr lang="en-KE" sz="2000" b="1" cap="none" dirty="0"/>
          </a:p>
        </p:txBody>
      </p:sp>
      <p:sp>
        <p:nvSpPr>
          <p:cNvPr id="3" name="Content Placeholder 2">
            <a:extLst>
              <a:ext uri="{FF2B5EF4-FFF2-40B4-BE49-F238E27FC236}">
                <a16:creationId xmlns:a16="http://schemas.microsoft.com/office/drawing/2014/main" id="{901BF7D0-99A7-FFE0-3CDE-8D0913870736}"/>
              </a:ext>
            </a:extLst>
          </p:cNvPr>
          <p:cNvSpPr>
            <a:spLocks noGrp="1"/>
          </p:cNvSpPr>
          <p:nvPr>
            <p:ph idx="1"/>
          </p:nvPr>
        </p:nvSpPr>
        <p:spPr/>
        <p:txBody>
          <a:bodyPr/>
          <a:lstStyle/>
          <a:p>
            <a:r>
              <a:rPr lang="en-US" dirty="0"/>
              <a:t>Market access </a:t>
            </a:r>
          </a:p>
          <a:p>
            <a:r>
              <a:rPr lang="en-US" dirty="0"/>
              <a:t>Improved access to technology </a:t>
            </a:r>
          </a:p>
          <a:p>
            <a:r>
              <a:rPr lang="en-US" dirty="0"/>
              <a:t>Aid in obtaining government approvals, local currency loans, tax incentives and assurance of exports </a:t>
            </a:r>
          </a:p>
          <a:p>
            <a:r>
              <a:rPr lang="en-US" dirty="0"/>
              <a:t>Obtain local capital and management </a:t>
            </a:r>
          </a:p>
          <a:p>
            <a:r>
              <a:rPr lang="en-US" dirty="0"/>
              <a:t>Obtain assured source of raw materials </a:t>
            </a:r>
          </a:p>
          <a:p>
            <a:r>
              <a:rPr lang="en-US" dirty="0"/>
              <a:t>Economies of scale in product development and production </a:t>
            </a:r>
          </a:p>
          <a:p>
            <a:endParaRPr lang="en-KE" dirty="0"/>
          </a:p>
        </p:txBody>
      </p:sp>
    </p:spTree>
    <p:extLst>
      <p:ext uri="{BB962C8B-B14F-4D97-AF65-F5344CB8AC3E}">
        <p14:creationId xmlns:p14="http://schemas.microsoft.com/office/powerpoint/2010/main" val="25197012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75EB70-1029-E12C-823F-AC725AC53861}"/>
              </a:ext>
            </a:extLst>
          </p:cNvPr>
          <p:cNvSpPr>
            <a:spLocks noGrp="1"/>
          </p:cNvSpPr>
          <p:nvPr>
            <p:ph type="title"/>
          </p:nvPr>
        </p:nvSpPr>
        <p:spPr/>
        <p:txBody>
          <a:bodyPr>
            <a:normAutofit/>
          </a:bodyPr>
          <a:lstStyle/>
          <a:p>
            <a:r>
              <a:rPr lang="en-US" sz="2000" b="1" cap="none" dirty="0"/>
              <a:t>Disadvantages of joint venture</a:t>
            </a:r>
            <a:endParaRPr lang="en-KE" sz="2000" b="1" cap="none" dirty="0"/>
          </a:p>
        </p:txBody>
      </p:sp>
      <p:sp>
        <p:nvSpPr>
          <p:cNvPr id="3" name="Content Placeholder 2">
            <a:extLst>
              <a:ext uri="{FF2B5EF4-FFF2-40B4-BE49-F238E27FC236}">
                <a16:creationId xmlns:a16="http://schemas.microsoft.com/office/drawing/2014/main" id="{A134B27A-203F-4175-98DE-4ACC452D232E}"/>
              </a:ext>
            </a:extLst>
          </p:cNvPr>
          <p:cNvSpPr>
            <a:spLocks noGrp="1"/>
          </p:cNvSpPr>
          <p:nvPr>
            <p:ph idx="1"/>
          </p:nvPr>
        </p:nvSpPr>
        <p:spPr/>
        <p:txBody>
          <a:bodyPr/>
          <a:lstStyle/>
          <a:p>
            <a:r>
              <a:rPr lang="en-US" dirty="0"/>
              <a:t>Disagreements over: marketing programs, dividend policy, reinvestment of earnings and management expansion and remunerations </a:t>
            </a:r>
          </a:p>
          <a:p>
            <a:r>
              <a:rPr lang="en-US" dirty="0"/>
              <a:t>Share profits based on monopoly rents from technology, marketing and management capabilities. </a:t>
            </a:r>
          </a:p>
          <a:p>
            <a:pPr marL="0" indent="0">
              <a:buNone/>
            </a:pPr>
            <a:r>
              <a:rPr lang="en-US" b="1" dirty="0"/>
              <a:t>(c) Exporting: </a:t>
            </a:r>
            <a:r>
              <a:rPr lang="en-US" dirty="0"/>
              <a:t>This is safe way to break into a new market since there is less to lose if the strategy fails. The initial cost of producing at home and exporting is low relative to establishing a subsidiary. </a:t>
            </a:r>
          </a:p>
          <a:p>
            <a:pPr marL="0" indent="0">
              <a:buNone/>
            </a:pPr>
            <a:r>
              <a:rPr lang="en-US" b="1" dirty="0"/>
              <a:t>(d) Management contract: </a:t>
            </a:r>
            <a:r>
              <a:rPr lang="en-US" dirty="0"/>
              <a:t>where a firms agree to sell its management skills.</a:t>
            </a:r>
          </a:p>
          <a:p>
            <a:endParaRPr lang="en-KE" dirty="0"/>
          </a:p>
        </p:txBody>
      </p:sp>
    </p:spTree>
    <p:extLst>
      <p:ext uri="{BB962C8B-B14F-4D97-AF65-F5344CB8AC3E}">
        <p14:creationId xmlns:p14="http://schemas.microsoft.com/office/powerpoint/2010/main" val="30380627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ED571-0DD8-B31F-DC31-39210618B036}"/>
              </a:ext>
            </a:extLst>
          </p:cNvPr>
          <p:cNvSpPr>
            <a:spLocks noGrp="1"/>
          </p:cNvSpPr>
          <p:nvPr>
            <p:ph type="title"/>
          </p:nvPr>
        </p:nvSpPr>
        <p:spPr/>
        <p:txBody>
          <a:bodyPr>
            <a:normAutofit/>
          </a:bodyPr>
          <a:lstStyle/>
          <a:p>
            <a:r>
              <a:rPr lang="en-US" sz="2400" b="1" dirty="0"/>
              <a:t>5.0 MOTIVES FOR FDI </a:t>
            </a:r>
            <a:endParaRPr lang="en-KE" sz="2400" b="1" dirty="0"/>
          </a:p>
        </p:txBody>
      </p:sp>
      <p:sp>
        <p:nvSpPr>
          <p:cNvPr id="3" name="Content Placeholder 2">
            <a:extLst>
              <a:ext uri="{FF2B5EF4-FFF2-40B4-BE49-F238E27FC236}">
                <a16:creationId xmlns:a16="http://schemas.microsoft.com/office/drawing/2014/main" id="{DC61BC73-537E-DFD1-8ACE-B48814E0B4C8}"/>
              </a:ext>
            </a:extLst>
          </p:cNvPr>
          <p:cNvSpPr>
            <a:spLocks noGrp="1"/>
          </p:cNvSpPr>
          <p:nvPr>
            <p:ph idx="1"/>
          </p:nvPr>
        </p:nvSpPr>
        <p:spPr/>
        <p:txBody>
          <a:bodyPr>
            <a:normAutofit fontScale="92500" lnSpcReduction="20000"/>
          </a:bodyPr>
          <a:lstStyle/>
          <a:p>
            <a:r>
              <a:rPr lang="en-US" b="1" dirty="0"/>
              <a:t>(a) Attract new sources of demand</a:t>
            </a:r>
            <a:r>
              <a:rPr lang="en-US" dirty="0"/>
              <a:t>: corporations often reach a stage where growth is limited in their home country. </a:t>
            </a:r>
          </a:p>
          <a:p>
            <a:r>
              <a:rPr lang="en-US" b="1" dirty="0"/>
              <a:t>(b) Enter markets where excessive profits are available: </a:t>
            </a:r>
            <a:r>
              <a:rPr lang="en-US" dirty="0"/>
              <a:t>if other corporations within the industry have proven that excessive earnings can be realized in other markets,</a:t>
            </a:r>
          </a:p>
          <a:p>
            <a:r>
              <a:rPr lang="en-US" b="1" dirty="0"/>
              <a:t>(c) Full benefit from economies of scale: </a:t>
            </a:r>
            <a:r>
              <a:rPr lang="en-US" dirty="0"/>
              <a:t>The Corporation that attempts to sell its primary product in new markets may increase its earnings and shareholders wealth due to economies of scale.</a:t>
            </a:r>
          </a:p>
          <a:p>
            <a:r>
              <a:rPr lang="en-US" dirty="0"/>
              <a:t>(</a:t>
            </a:r>
            <a:r>
              <a:rPr lang="en-US" b="1" dirty="0"/>
              <a:t>d) Use foreign factors of production: </a:t>
            </a:r>
            <a:r>
              <a:rPr lang="en-US" dirty="0"/>
              <a:t>labor and land costs vary dramatically among countries. MNCs often attempt to set up production in a location where land and labor are cheap. </a:t>
            </a:r>
            <a:endParaRPr lang="en-KE" dirty="0"/>
          </a:p>
        </p:txBody>
      </p:sp>
    </p:spTree>
    <p:extLst>
      <p:ext uri="{BB962C8B-B14F-4D97-AF65-F5344CB8AC3E}">
        <p14:creationId xmlns:p14="http://schemas.microsoft.com/office/powerpoint/2010/main" val="19623613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9D14B-CF22-6931-C85E-3A4818CB48C4}"/>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F68DC8D2-2719-FF6C-CF82-8ECE8E3943D8}"/>
              </a:ext>
            </a:extLst>
          </p:cNvPr>
          <p:cNvSpPr>
            <a:spLocks noGrp="1"/>
          </p:cNvSpPr>
          <p:nvPr>
            <p:ph idx="1"/>
          </p:nvPr>
        </p:nvSpPr>
        <p:spPr/>
        <p:txBody>
          <a:bodyPr>
            <a:normAutofit fontScale="92500"/>
          </a:bodyPr>
          <a:lstStyle/>
          <a:p>
            <a:r>
              <a:rPr lang="en-US" b="1" dirty="0"/>
              <a:t>(e) International diversification: </a:t>
            </a:r>
            <a:r>
              <a:rPr lang="en-US" dirty="0"/>
              <a:t>The firm may reduce its cash flow variability by diversifying its product mix. </a:t>
            </a:r>
          </a:p>
          <a:p>
            <a:r>
              <a:rPr lang="en-US" b="1" dirty="0"/>
              <a:t>(f) React to trade restrictions: </a:t>
            </a:r>
            <a:r>
              <a:rPr lang="en-US" dirty="0"/>
              <a:t>In some cases, an MNC uses FDI as a defensive strategy rather than aggressive strategy. </a:t>
            </a:r>
          </a:p>
          <a:p>
            <a:r>
              <a:rPr lang="en-US" b="1" dirty="0"/>
              <a:t>(g) Benefit politically: </a:t>
            </a:r>
            <a:r>
              <a:rPr lang="en-US" dirty="0"/>
              <a:t>Some MNCs based in politically unstable countries attempt to expand in other more stable countries. </a:t>
            </a:r>
          </a:p>
          <a:p>
            <a:r>
              <a:rPr lang="en-US" b="1" dirty="0"/>
              <a:t>(h) React to foreign currency’s changing value: </a:t>
            </a:r>
            <a:r>
              <a:rPr lang="en-US" dirty="0"/>
              <a:t>when a foreign currency is perceived by a firm to be undervalued, the firm may consider direct foreign investment in that country. </a:t>
            </a:r>
            <a:endParaRPr lang="en-KE" dirty="0"/>
          </a:p>
        </p:txBody>
      </p:sp>
    </p:spTree>
    <p:extLst>
      <p:ext uri="{BB962C8B-B14F-4D97-AF65-F5344CB8AC3E}">
        <p14:creationId xmlns:p14="http://schemas.microsoft.com/office/powerpoint/2010/main" val="30962803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C6714-0257-8A98-8A4C-9B85B81DEE4F}"/>
              </a:ext>
            </a:extLst>
          </p:cNvPr>
          <p:cNvSpPr>
            <a:spLocks noGrp="1"/>
          </p:cNvSpPr>
          <p:nvPr>
            <p:ph type="title"/>
          </p:nvPr>
        </p:nvSpPr>
        <p:spPr/>
        <p:txBody>
          <a:bodyPr>
            <a:normAutofit/>
          </a:bodyPr>
          <a:lstStyle/>
          <a:p>
            <a:r>
              <a:rPr lang="en-US" sz="2400" b="1" dirty="0"/>
              <a:t>6.0 THEORIES OF FOREIGN DIRECT INVESTMENT </a:t>
            </a:r>
            <a:endParaRPr lang="en-KE" sz="2400" b="1" dirty="0"/>
          </a:p>
        </p:txBody>
      </p:sp>
      <p:sp>
        <p:nvSpPr>
          <p:cNvPr id="3" name="Content Placeholder 2">
            <a:extLst>
              <a:ext uri="{FF2B5EF4-FFF2-40B4-BE49-F238E27FC236}">
                <a16:creationId xmlns:a16="http://schemas.microsoft.com/office/drawing/2014/main" id="{780751EC-BB20-51CD-609F-FB55BCDF3345}"/>
              </a:ext>
            </a:extLst>
          </p:cNvPr>
          <p:cNvSpPr>
            <a:spLocks noGrp="1"/>
          </p:cNvSpPr>
          <p:nvPr>
            <p:ph idx="1"/>
          </p:nvPr>
        </p:nvSpPr>
        <p:spPr/>
        <p:txBody>
          <a:bodyPr>
            <a:normAutofit fontScale="92500" lnSpcReduction="10000"/>
          </a:bodyPr>
          <a:lstStyle/>
          <a:p>
            <a:pPr marL="0" indent="0">
              <a:buNone/>
            </a:pPr>
            <a:r>
              <a:rPr lang="en-US" b="1" dirty="0"/>
              <a:t>(a) The Differential rate of Return Theory </a:t>
            </a:r>
          </a:p>
          <a:p>
            <a:r>
              <a:rPr lang="en-US" dirty="0"/>
              <a:t>It argues that, if expected marginal revenues are higher abroad than at home, given the same marginal cost of capital for investment at home and abroad, there is an incentive to invest abroad. </a:t>
            </a:r>
          </a:p>
          <a:p>
            <a:r>
              <a:rPr lang="en-US" dirty="0"/>
              <a:t>This theory assumes basically that FDI is simply an international capital movement, and it does not recognize that DI is more than that.</a:t>
            </a:r>
          </a:p>
          <a:p>
            <a:r>
              <a:rPr lang="en-US" dirty="0"/>
              <a:t>This theory cannot explain why some countries are experiencing simultaneous inflow and out flows of FDI.</a:t>
            </a:r>
          </a:p>
          <a:p>
            <a:r>
              <a:rPr lang="en-US" dirty="0"/>
              <a:t>Empirical studies have not produced conclusive evidence to support the theory. </a:t>
            </a:r>
            <a:endParaRPr lang="en-KE" dirty="0"/>
          </a:p>
        </p:txBody>
      </p:sp>
    </p:spTree>
    <p:extLst>
      <p:ext uri="{BB962C8B-B14F-4D97-AF65-F5344CB8AC3E}">
        <p14:creationId xmlns:p14="http://schemas.microsoft.com/office/powerpoint/2010/main" val="35258246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9E1C5-8CD8-6A1B-9194-6EEF2F27B2FD}"/>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B5A557C7-F58C-D408-2C13-059FBB0A3154}"/>
              </a:ext>
            </a:extLst>
          </p:cNvPr>
          <p:cNvSpPr>
            <a:spLocks noGrp="1"/>
          </p:cNvSpPr>
          <p:nvPr>
            <p:ph idx="1"/>
          </p:nvPr>
        </p:nvSpPr>
        <p:spPr/>
        <p:txBody>
          <a:bodyPr>
            <a:normAutofit fontScale="92500"/>
          </a:bodyPr>
          <a:lstStyle/>
          <a:p>
            <a:r>
              <a:rPr lang="en-US" dirty="0"/>
              <a:t>(b) The product cycle theory </a:t>
            </a:r>
          </a:p>
          <a:p>
            <a:r>
              <a:rPr lang="en-US" dirty="0"/>
              <a:t>Employs the notion that most products follow the notion of product life cycle. </a:t>
            </a:r>
          </a:p>
          <a:p>
            <a:r>
              <a:rPr lang="en-US" dirty="0"/>
              <a:t>First, new products are introduced in the domestic market as innovation and eventually they are completely standardized, thereby becoming an easier target for competition. </a:t>
            </a:r>
          </a:p>
          <a:p>
            <a:r>
              <a:rPr lang="en-US" dirty="0"/>
              <a:t>However, more recent evidence shows that firms introduce new products at home and abroad almost simultaneously. And the innovations do not necessarily start at home. </a:t>
            </a:r>
          </a:p>
          <a:p>
            <a:r>
              <a:rPr lang="en-US" dirty="0" err="1"/>
              <a:t>Hymer</a:t>
            </a:r>
            <a:r>
              <a:rPr lang="en-US" dirty="0"/>
              <a:t> (1976) argued that the very existence of multinational firms rest on the monopolistic market imperfections arising from structural imperfection and transactions cost imperfections. </a:t>
            </a:r>
            <a:endParaRPr lang="en-KE" dirty="0"/>
          </a:p>
        </p:txBody>
      </p:sp>
    </p:spTree>
    <p:extLst>
      <p:ext uri="{BB962C8B-B14F-4D97-AF65-F5344CB8AC3E}">
        <p14:creationId xmlns:p14="http://schemas.microsoft.com/office/powerpoint/2010/main" val="1873209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73601-7BC7-29FD-03C2-01549D3D1FFC}"/>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32DE698F-D6A0-70EA-9A4C-5D8C6CACDBF7}"/>
              </a:ext>
            </a:extLst>
          </p:cNvPr>
          <p:cNvSpPr>
            <a:spLocks noGrp="1"/>
          </p:cNvSpPr>
          <p:nvPr>
            <p:ph idx="1"/>
          </p:nvPr>
        </p:nvSpPr>
        <p:spPr/>
        <p:txBody>
          <a:bodyPr/>
          <a:lstStyle/>
          <a:p>
            <a:r>
              <a:rPr lang="en-US" dirty="0"/>
              <a:t>The recognition of these two sources of imperfections has led to the development of two theories, the industrial organization theory and the internationalization theory of FDI </a:t>
            </a:r>
          </a:p>
          <a:p>
            <a:pPr marL="0" indent="0">
              <a:buNone/>
            </a:pPr>
            <a:r>
              <a:rPr lang="en-US" b="1" dirty="0"/>
              <a:t>(c) The industrial organization theory (monopolistic market theory) </a:t>
            </a:r>
          </a:p>
          <a:p>
            <a:r>
              <a:rPr lang="en-US" dirty="0"/>
              <a:t>Argues that, despite unfavorable conditions abroad for foreign entrants, multinational firms do have net advantage in competing against local firms.</a:t>
            </a:r>
          </a:p>
          <a:p>
            <a:r>
              <a:rPr lang="en-US" dirty="0"/>
              <a:t>Given that they have brand name products, superior technology, market know how, cheaper financial costs and economies of scale. </a:t>
            </a:r>
          </a:p>
          <a:p>
            <a:endParaRPr lang="en-KE" dirty="0"/>
          </a:p>
        </p:txBody>
      </p:sp>
    </p:spTree>
    <p:extLst>
      <p:ext uri="{BB962C8B-B14F-4D97-AF65-F5344CB8AC3E}">
        <p14:creationId xmlns:p14="http://schemas.microsoft.com/office/powerpoint/2010/main" val="41103257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0585FA-DAE8-A873-E559-3599E9C54AA4}"/>
              </a:ext>
            </a:extLst>
          </p:cNvPr>
          <p:cNvSpPr>
            <a:spLocks noGrp="1"/>
          </p:cNvSpPr>
          <p:nvPr>
            <p:ph type="title"/>
          </p:nvPr>
        </p:nvSpPr>
        <p:spPr/>
        <p:txBody>
          <a:bodyPr>
            <a:normAutofit/>
          </a:bodyPr>
          <a:lstStyle/>
          <a:p>
            <a:r>
              <a:rPr lang="en-US" sz="2400" b="1" cap="none" dirty="0"/>
              <a:t>(d) internationalization theory</a:t>
            </a:r>
            <a:endParaRPr lang="en-KE" sz="2400" b="1" cap="none" dirty="0"/>
          </a:p>
        </p:txBody>
      </p:sp>
      <p:sp>
        <p:nvSpPr>
          <p:cNvPr id="3" name="Content Placeholder 2">
            <a:extLst>
              <a:ext uri="{FF2B5EF4-FFF2-40B4-BE49-F238E27FC236}">
                <a16:creationId xmlns:a16="http://schemas.microsoft.com/office/drawing/2014/main" id="{0BA30982-32E2-E6C5-599E-12AD6CD23A03}"/>
              </a:ext>
            </a:extLst>
          </p:cNvPr>
          <p:cNvSpPr>
            <a:spLocks noGrp="1"/>
          </p:cNvSpPr>
          <p:nvPr>
            <p:ph idx="1"/>
          </p:nvPr>
        </p:nvSpPr>
        <p:spPr/>
        <p:txBody>
          <a:bodyPr>
            <a:normAutofit lnSpcReduction="10000"/>
          </a:bodyPr>
          <a:lstStyle/>
          <a:p>
            <a:r>
              <a:rPr lang="en-US" dirty="0"/>
              <a:t>Argues that FDI is a result of replacing market transactions with internal transactions. </a:t>
            </a:r>
          </a:p>
          <a:p>
            <a:r>
              <a:rPr lang="en-US" dirty="0"/>
              <a:t>The need for such replacement arises when the entrant firms face greater imperfections in the foreign markets for intermediate inputs.</a:t>
            </a:r>
          </a:p>
          <a:p>
            <a:r>
              <a:rPr lang="en-US" dirty="0"/>
              <a:t>The benefits include </a:t>
            </a:r>
          </a:p>
          <a:p>
            <a:pPr>
              <a:buFont typeface="Wingdings" panose="05000000000000000000" pitchFamily="2" charset="2"/>
              <a:buChar char="q"/>
            </a:pPr>
            <a:r>
              <a:rPr lang="en-US" dirty="0"/>
              <a:t>avoidance of many stage negotiations, </a:t>
            </a:r>
          </a:p>
          <a:p>
            <a:pPr>
              <a:buFont typeface="Wingdings" panose="05000000000000000000" pitchFamily="2" charset="2"/>
              <a:buChar char="q"/>
            </a:pPr>
            <a:r>
              <a:rPr lang="en-US" dirty="0"/>
              <a:t>delays and market uncertainty, </a:t>
            </a:r>
          </a:p>
          <a:p>
            <a:pPr>
              <a:buFont typeface="Wingdings" panose="05000000000000000000" pitchFamily="2" charset="2"/>
              <a:buChar char="q"/>
            </a:pPr>
            <a:r>
              <a:rPr lang="en-US" dirty="0"/>
              <a:t>minimizing of government intervention through transfer pricing and changes of sourcing and the ability to exercise discrimination pricing. </a:t>
            </a:r>
            <a:endParaRPr lang="en-KE" dirty="0"/>
          </a:p>
        </p:txBody>
      </p:sp>
    </p:spTree>
    <p:extLst>
      <p:ext uri="{BB962C8B-B14F-4D97-AF65-F5344CB8AC3E}">
        <p14:creationId xmlns:p14="http://schemas.microsoft.com/office/powerpoint/2010/main" val="14383427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B5747-8DDD-ACC8-1F87-47EA6E0CDF8F}"/>
              </a:ext>
            </a:extLst>
          </p:cNvPr>
          <p:cNvSpPr>
            <a:spLocks noGrp="1"/>
          </p:cNvSpPr>
          <p:nvPr>
            <p:ph type="title"/>
          </p:nvPr>
        </p:nvSpPr>
        <p:spPr/>
        <p:txBody>
          <a:bodyPr>
            <a:normAutofit/>
          </a:bodyPr>
          <a:lstStyle/>
          <a:p>
            <a:r>
              <a:rPr lang="en-US" sz="2400" b="1" cap="none" dirty="0"/>
              <a:t>(e) The currency area theory</a:t>
            </a:r>
            <a:endParaRPr lang="en-KE" sz="2400" b="1" cap="none" dirty="0"/>
          </a:p>
        </p:txBody>
      </p:sp>
      <p:sp>
        <p:nvSpPr>
          <p:cNvPr id="3" name="Content Placeholder 2">
            <a:extLst>
              <a:ext uri="{FF2B5EF4-FFF2-40B4-BE49-F238E27FC236}">
                <a16:creationId xmlns:a16="http://schemas.microsoft.com/office/drawing/2014/main" id="{8FC6B2E5-FA6C-15B0-3C5F-09ED842FC032}"/>
              </a:ext>
            </a:extLst>
          </p:cNvPr>
          <p:cNvSpPr>
            <a:spLocks noGrp="1"/>
          </p:cNvSpPr>
          <p:nvPr>
            <p:ph idx="1"/>
          </p:nvPr>
        </p:nvSpPr>
        <p:spPr/>
        <p:txBody>
          <a:bodyPr>
            <a:normAutofit fontScale="92500" lnSpcReduction="10000"/>
          </a:bodyPr>
          <a:lstStyle/>
          <a:p>
            <a:r>
              <a:rPr lang="en-US" dirty="0"/>
              <a:t>It argues that the pattern of FDI depends on the relative strength of various currencies. </a:t>
            </a:r>
          </a:p>
          <a:p>
            <a:r>
              <a:rPr lang="en-US" dirty="0"/>
              <a:t>The stronger the currency of a certain country, the more likely is that firm from that country will invest in the domestic market. </a:t>
            </a:r>
          </a:p>
          <a:p>
            <a:r>
              <a:rPr lang="en-US" dirty="0"/>
              <a:t>The strength of the currency is determined by the size of the capital market denomination in this currency its exchange rate risks, the extent of over valuation of the currency and the markets preference for holding assets in the currency. </a:t>
            </a:r>
          </a:p>
          <a:p>
            <a:r>
              <a:rPr lang="en-US" dirty="0"/>
              <a:t>. Empirical studies in line with this hypothesis have focused on testing whether or over valuation of a currency country and an under valuation of a currency has caused inflows of DI from abroad. </a:t>
            </a:r>
            <a:endParaRPr lang="en-KE" dirty="0"/>
          </a:p>
        </p:txBody>
      </p:sp>
    </p:spTree>
    <p:extLst>
      <p:ext uri="{BB962C8B-B14F-4D97-AF65-F5344CB8AC3E}">
        <p14:creationId xmlns:p14="http://schemas.microsoft.com/office/powerpoint/2010/main" val="12561585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CF420-4BD6-E8AB-9A74-D99D478B98E3}"/>
              </a:ext>
            </a:extLst>
          </p:cNvPr>
          <p:cNvSpPr>
            <a:spLocks noGrp="1"/>
          </p:cNvSpPr>
          <p:nvPr>
            <p:ph type="title"/>
          </p:nvPr>
        </p:nvSpPr>
        <p:spPr/>
        <p:txBody>
          <a:bodyPr/>
          <a:lstStyle/>
          <a:p>
            <a:r>
              <a:rPr lang="en-US" sz="2400" b="1" cap="none" dirty="0"/>
              <a:t>(f) The market area theory</a:t>
            </a:r>
            <a:br>
              <a:rPr lang="en-US" dirty="0"/>
            </a:br>
            <a:endParaRPr lang="en-KE" dirty="0"/>
          </a:p>
        </p:txBody>
      </p:sp>
      <p:sp>
        <p:nvSpPr>
          <p:cNvPr id="3" name="Content Placeholder 2">
            <a:extLst>
              <a:ext uri="{FF2B5EF4-FFF2-40B4-BE49-F238E27FC236}">
                <a16:creationId xmlns:a16="http://schemas.microsoft.com/office/drawing/2014/main" id="{97EF1BC6-11D9-E4E4-EEDA-04634464093E}"/>
              </a:ext>
            </a:extLst>
          </p:cNvPr>
          <p:cNvSpPr>
            <a:spLocks noGrp="1"/>
          </p:cNvSpPr>
          <p:nvPr>
            <p:ph idx="1"/>
          </p:nvPr>
        </p:nvSpPr>
        <p:spPr/>
        <p:txBody>
          <a:bodyPr/>
          <a:lstStyle/>
          <a:p>
            <a:r>
              <a:rPr lang="en-US" dirty="0"/>
              <a:t>Postulates that, the market size measured by, either sales volume of the companies or income in the host country is the source of incentives to make FDI. </a:t>
            </a:r>
          </a:p>
          <a:p>
            <a:r>
              <a:rPr lang="en-US" dirty="0"/>
              <a:t>The available data is in consistent with this hypothesis in terms of significance of correlation, can also be interpreted to be superfluous. </a:t>
            </a:r>
            <a:endParaRPr lang="en-KE" dirty="0"/>
          </a:p>
        </p:txBody>
      </p:sp>
    </p:spTree>
    <p:extLst>
      <p:ext uri="{BB962C8B-B14F-4D97-AF65-F5344CB8AC3E}">
        <p14:creationId xmlns:p14="http://schemas.microsoft.com/office/powerpoint/2010/main" val="39230911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B7A319-680E-557A-175C-922F4132606D}"/>
              </a:ext>
            </a:extLst>
          </p:cNvPr>
          <p:cNvSpPr>
            <a:spLocks noGrp="1"/>
          </p:cNvSpPr>
          <p:nvPr>
            <p:ph type="title"/>
          </p:nvPr>
        </p:nvSpPr>
        <p:spPr/>
        <p:txBody>
          <a:bodyPr>
            <a:normAutofit/>
          </a:bodyPr>
          <a:lstStyle/>
          <a:p>
            <a:r>
              <a:rPr lang="en-US" sz="2400" b="1" dirty="0"/>
              <a:t>7.0 Foreign Direct Investment in Developing Countries </a:t>
            </a:r>
            <a:endParaRPr lang="en-KE" sz="2400" b="1" dirty="0"/>
          </a:p>
        </p:txBody>
      </p:sp>
      <p:sp>
        <p:nvSpPr>
          <p:cNvPr id="3" name="Content Placeholder 2">
            <a:extLst>
              <a:ext uri="{FF2B5EF4-FFF2-40B4-BE49-F238E27FC236}">
                <a16:creationId xmlns:a16="http://schemas.microsoft.com/office/drawing/2014/main" id="{ED5D29E7-BD83-A918-8858-6F16FEAC30B3}"/>
              </a:ext>
            </a:extLst>
          </p:cNvPr>
          <p:cNvSpPr>
            <a:spLocks noGrp="1"/>
          </p:cNvSpPr>
          <p:nvPr>
            <p:ph idx="1"/>
          </p:nvPr>
        </p:nvSpPr>
        <p:spPr/>
        <p:txBody>
          <a:bodyPr/>
          <a:lstStyle/>
          <a:p>
            <a:pPr marL="0" indent="0">
              <a:buNone/>
            </a:pPr>
            <a:r>
              <a:rPr lang="en-US" b="1" dirty="0"/>
              <a:t>7.1 Globalization and Significance of Foreign Direct Investment in LDCs </a:t>
            </a:r>
          </a:p>
          <a:p>
            <a:r>
              <a:rPr lang="en-US" dirty="0"/>
              <a:t>Globalization of developing countries is seen by many as the key economic trend of recent times. </a:t>
            </a:r>
          </a:p>
          <a:p>
            <a:r>
              <a:rPr lang="en-US" dirty="0"/>
              <a:t>In a liberalizing and globalizing world economy, a growing number of countries have received significant capital flows, mainly in form of foreign direct investment. </a:t>
            </a:r>
          </a:p>
          <a:p>
            <a:r>
              <a:rPr lang="en-US" dirty="0"/>
              <a:t>The growth of cross-border foreign direct investment flows has been associated with the general trends in globalization.</a:t>
            </a:r>
            <a:endParaRPr lang="en-KE" dirty="0"/>
          </a:p>
        </p:txBody>
      </p:sp>
    </p:spTree>
    <p:extLst>
      <p:ext uri="{BB962C8B-B14F-4D97-AF65-F5344CB8AC3E}">
        <p14:creationId xmlns:p14="http://schemas.microsoft.com/office/powerpoint/2010/main" val="12490805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DD5565-FD54-1871-486F-DE88E9661F33}"/>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403CEBA4-0B99-8A82-21D5-1C39E6CBBE6B}"/>
              </a:ext>
            </a:extLst>
          </p:cNvPr>
          <p:cNvSpPr>
            <a:spLocks noGrp="1"/>
          </p:cNvSpPr>
          <p:nvPr>
            <p:ph idx="1"/>
          </p:nvPr>
        </p:nvSpPr>
        <p:spPr/>
        <p:txBody>
          <a:bodyPr>
            <a:normAutofit fontScale="92500" lnSpcReduction="20000"/>
          </a:bodyPr>
          <a:lstStyle/>
          <a:p>
            <a:pPr marL="0" indent="0">
              <a:buNone/>
            </a:pPr>
            <a:r>
              <a:rPr lang="en-US" dirty="0"/>
              <a:t> </a:t>
            </a:r>
            <a:r>
              <a:rPr lang="en-US" b="1" dirty="0"/>
              <a:t>7.1.1 Globalization and Financial Liberalization in Developing Countries </a:t>
            </a:r>
          </a:p>
          <a:p>
            <a:r>
              <a:rPr lang="en-US" dirty="0"/>
              <a:t>A distinctive feature of the world economy in recent decades has been </a:t>
            </a:r>
          </a:p>
          <a:p>
            <a:r>
              <a:rPr lang="en-US" dirty="0"/>
              <a:t>the growth of foreign direct investment, or</a:t>
            </a:r>
          </a:p>
          <a:p>
            <a:r>
              <a:rPr lang="en-US" dirty="0"/>
              <a:t> investment by multinational firms in foreign countries in order to control assets and manage production activities in those countries. </a:t>
            </a:r>
          </a:p>
          <a:p>
            <a:r>
              <a:rPr lang="en-US" dirty="0"/>
              <a:t>Hence, multinational corporations, in the context of a liberalizing world economy, played an essential role in the globalization process by undertaking mergers and acquisitions activities. </a:t>
            </a:r>
          </a:p>
          <a:p>
            <a:r>
              <a:rPr lang="en-US" dirty="0"/>
              <a:t>As a result, the cross-border mergers and acquisitions, particularly majority ownership transactions, surged worldwide during the 1990s. </a:t>
            </a:r>
            <a:endParaRPr lang="en-KE" dirty="0"/>
          </a:p>
        </p:txBody>
      </p:sp>
    </p:spTree>
    <p:extLst>
      <p:ext uri="{BB962C8B-B14F-4D97-AF65-F5344CB8AC3E}">
        <p14:creationId xmlns:p14="http://schemas.microsoft.com/office/powerpoint/2010/main" val="349521578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61DD0-6A42-627C-46E6-82AE07D489E7}"/>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1DFFE3B2-2293-6F4E-3126-F51A2BE23A70}"/>
              </a:ext>
            </a:extLst>
          </p:cNvPr>
          <p:cNvSpPr>
            <a:spLocks noGrp="1"/>
          </p:cNvSpPr>
          <p:nvPr>
            <p:ph idx="1"/>
          </p:nvPr>
        </p:nvSpPr>
        <p:spPr/>
        <p:txBody>
          <a:bodyPr>
            <a:normAutofit lnSpcReduction="10000"/>
          </a:bodyPr>
          <a:lstStyle/>
          <a:p>
            <a:pPr marL="0" indent="0">
              <a:buNone/>
            </a:pPr>
            <a:r>
              <a:rPr lang="en-US" b="1" dirty="0"/>
              <a:t>7.1.2 Significance of Foreign Direct </a:t>
            </a:r>
            <a:r>
              <a:rPr lang="en-US" dirty="0"/>
              <a:t>Investment</a:t>
            </a:r>
            <a:r>
              <a:rPr lang="en-US" b="1" dirty="0"/>
              <a:t> on Developing Countries </a:t>
            </a:r>
          </a:p>
          <a:p>
            <a:pPr marL="0" indent="0">
              <a:buNone/>
            </a:pPr>
            <a:r>
              <a:rPr lang="en-US" dirty="0"/>
              <a:t>Growing foreign direct investment inflows can </a:t>
            </a:r>
            <a:r>
              <a:rPr lang="en-US" i="1" dirty="0"/>
              <a:t>contribute to economic development </a:t>
            </a:r>
            <a:r>
              <a:rPr lang="en-US" dirty="0"/>
              <a:t>and promise a variety of potential benefits to poor country recipients.</a:t>
            </a:r>
          </a:p>
          <a:p>
            <a:pPr marL="0" indent="0">
              <a:buNone/>
            </a:pPr>
            <a:r>
              <a:rPr lang="en-US" dirty="0"/>
              <a:t>The foreign direct investment can increase growth in two ways.</a:t>
            </a:r>
          </a:p>
          <a:p>
            <a:pPr>
              <a:buFont typeface="Wingdings" panose="05000000000000000000" pitchFamily="2" charset="2"/>
              <a:buChar char="q"/>
            </a:pPr>
            <a:r>
              <a:rPr lang="en-US" dirty="0"/>
              <a:t>The investment </a:t>
            </a:r>
            <a:r>
              <a:rPr lang="en-US" i="1" dirty="0"/>
              <a:t>increases total investment </a:t>
            </a:r>
            <a:r>
              <a:rPr lang="en-US" dirty="0"/>
              <a:t>by attracting higher levels of domestic investment.</a:t>
            </a:r>
          </a:p>
          <a:p>
            <a:pPr>
              <a:buFont typeface="Wingdings" panose="05000000000000000000" pitchFamily="2" charset="2"/>
              <a:buChar char="q"/>
            </a:pPr>
            <a:r>
              <a:rPr lang="en-US" dirty="0"/>
              <a:t>through </a:t>
            </a:r>
            <a:r>
              <a:rPr lang="en-US" i="1" dirty="0"/>
              <a:t>interaction of the more advanced technology </a:t>
            </a:r>
            <a:r>
              <a:rPr lang="en-US" dirty="0"/>
              <a:t>with the host country’s human capital, foreign direct investment is more productive than domestic investment. </a:t>
            </a:r>
            <a:endParaRPr lang="en-KE" dirty="0"/>
          </a:p>
        </p:txBody>
      </p:sp>
    </p:spTree>
    <p:extLst>
      <p:ext uri="{BB962C8B-B14F-4D97-AF65-F5344CB8AC3E}">
        <p14:creationId xmlns:p14="http://schemas.microsoft.com/office/powerpoint/2010/main" val="22424424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AE38A-5967-55BA-2CA2-47BB76F16B16}"/>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B4DD2DC5-11B8-0285-5C62-88FC1EAE5D44}"/>
              </a:ext>
            </a:extLst>
          </p:cNvPr>
          <p:cNvSpPr>
            <a:spLocks noGrp="1"/>
          </p:cNvSpPr>
          <p:nvPr>
            <p:ph idx="1"/>
          </p:nvPr>
        </p:nvSpPr>
        <p:spPr/>
        <p:txBody>
          <a:bodyPr>
            <a:normAutofit fontScale="92500" lnSpcReduction="10000"/>
          </a:bodyPr>
          <a:lstStyle/>
          <a:p>
            <a:r>
              <a:rPr lang="en-US" dirty="0"/>
              <a:t>FDI  also a means of </a:t>
            </a:r>
            <a:r>
              <a:rPr lang="en-US" i="1" dirty="0"/>
              <a:t>transferring production technology, skills, innovative capacity, and organizational and managerial practices between locations,</a:t>
            </a:r>
            <a:r>
              <a:rPr lang="en-US" dirty="0"/>
              <a:t> as well as of accessing international marketing networks,</a:t>
            </a:r>
          </a:p>
          <a:p>
            <a:r>
              <a:rPr lang="en-US" dirty="0"/>
              <a:t>The foreign direct investment can improve overall growth by promoting competition in the domestic input market. </a:t>
            </a:r>
          </a:p>
          <a:p>
            <a:r>
              <a:rPr lang="en-US" dirty="0"/>
              <a:t>Multinational corporations can promote the transfer of technology, with possible spillovers to the rest of the host economy or domestic firms. </a:t>
            </a:r>
          </a:p>
          <a:p>
            <a:r>
              <a:rPr lang="en-US" dirty="0"/>
              <a:t>Technology spillover is a channel through which capital account liberalization can have a positive impact.</a:t>
            </a:r>
            <a:endParaRPr lang="en-KE" dirty="0"/>
          </a:p>
        </p:txBody>
      </p:sp>
    </p:spTree>
    <p:extLst>
      <p:ext uri="{BB962C8B-B14F-4D97-AF65-F5344CB8AC3E}">
        <p14:creationId xmlns:p14="http://schemas.microsoft.com/office/powerpoint/2010/main" val="34623170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BD8CF-10A0-9FCC-05AB-0580A11C078F}"/>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97FA8016-3BBA-C671-7E03-13F80728E428}"/>
              </a:ext>
            </a:extLst>
          </p:cNvPr>
          <p:cNvSpPr>
            <a:spLocks noGrp="1"/>
          </p:cNvSpPr>
          <p:nvPr>
            <p:ph idx="1"/>
          </p:nvPr>
        </p:nvSpPr>
        <p:spPr>
          <a:xfrm>
            <a:off x="1451579" y="1853754"/>
            <a:ext cx="9603275" cy="3906966"/>
          </a:xfrm>
        </p:spPr>
        <p:txBody>
          <a:bodyPr>
            <a:normAutofit/>
          </a:bodyPr>
          <a:lstStyle/>
          <a:p>
            <a:r>
              <a:rPr lang="en-US" dirty="0"/>
              <a:t>These spillovers are most clear in the case of foreign direct investment, especially through foreign firms incorporating new technologies in their subsidiaries.</a:t>
            </a:r>
          </a:p>
          <a:p>
            <a:r>
              <a:rPr lang="en-US" dirty="0"/>
              <a:t>As new technologies are generally developed and adapted by firms in industrial countries, foreign direct investment may be the most efficient way for developing economies to gain access to them. </a:t>
            </a:r>
          </a:p>
          <a:p>
            <a:r>
              <a:rPr lang="en-US" dirty="0"/>
              <a:t>Foreign direct investment can help boost host country exports. </a:t>
            </a:r>
          </a:p>
          <a:p>
            <a:r>
              <a:rPr lang="en-US" dirty="0"/>
              <a:t>Multinational enterprises may help developing host countries process and export locally produced raw materials, using their marketing skills, superior technology, and general know-how.</a:t>
            </a:r>
            <a:endParaRPr lang="en-KE" dirty="0"/>
          </a:p>
        </p:txBody>
      </p:sp>
    </p:spTree>
    <p:extLst>
      <p:ext uri="{BB962C8B-B14F-4D97-AF65-F5344CB8AC3E}">
        <p14:creationId xmlns:p14="http://schemas.microsoft.com/office/powerpoint/2010/main" val="26298672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A1EE8-3E48-96C4-5265-3D65B2ECE7D6}"/>
              </a:ext>
            </a:extLst>
          </p:cNvPr>
          <p:cNvSpPr>
            <a:spLocks noGrp="1"/>
          </p:cNvSpPr>
          <p:nvPr>
            <p:ph type="title"/>
          </p:nvPr>
        </p:nvSpPr>
        <p:spPr/>
        <p:txBody>
          <a:bodyPr>
            <a:normAutofit/>
          </a:bodyPr>
          <a:lstStyle/>
          <a:p>
            <a:r>
              <a:rPr lang="en-US" sz="2400" b="1" cap="none" dirty="0"/>
              <a:t>7.3 Trends and concentration of foreign direct investment flow </a:t>
            </a:r>
            <a:endParaRPr lang="en-KE" sz="2400" b="1" cap="none" dirty="0"/>
          </a:p>
        </p:txBody>
      </p:sp>
      <p:sp>
        <p:nvSpPr>
          <p:cNvPr id="3" name="Content Placeholder 2">
            <a:extLst>
              <a:ext uri="{FF2B5EF4-FFF2-40B4-BE49-F238E27FC236}">
                <a16:creationId xmlns:a16="http://schemas.microsoft.com/office/drawing/2014/main" id="{D12FE07B-1DEB-8F8A-37FF-BF03C6F678EC}"/>
              </a:ext>
            </a:extLst>
          </p:cNvPr>
          <p:cNvSpPr>
            <a:spLocks noGrp="1"/>
          </p:cNvSpPr>
          <p:nvPr>
            <p:ph idx="1"/>
          </p:nvPr>
        </p:nvSpPr>
        <p:spPr>
          <a:xfrm>
            <a:off x="1451579" y="1853754"/>
            <a:ext cx="9603275" cy="3866326"/>
          </a:xfrm>
        </p:spPr>
        <p:txBody>
          <a:bodyPr>
            <a:normAutofit/>
          </a:bodyPr>
          <a:lstStyle/>
          <a:p>
            <a:r>
              <a:rPr lang="en-US" dirty="0"/>
              <a:t>The composition of capital inflows to developing countries has shifted away from bank loans and toward foreign direct investment and portfolio investment. </a:t>
            </a:r>
          </a:p>
          <a:p>
            <a:r>
              <a:rPr lang="en-US" dirty="0"/>
              <a:t>In the 1970s and 1980s, bank loans were the primary form of private capital flows to developing countries. </a:t>
            </a:r>
          </a:p>
          <a:p>
            <a:r>
              <a:rPr lang="en-US" dirty="0"/>
              <a:t>In contrast, in the 1990s, the capital flows to developing countries have been dominated by bonds and non-debt-creating flows, namely foreign direct investment and portfolio investment. </a:t>
            </a:r>
          </a:p>
          <a:p>
            <a:r>
              <a:rPr lang="en-US" dirty="0"/>
              <a:t>The public sector was the most important recipient of the flows in the previous periods whereas the private agents have undertaken most of the external borrowing. </a:t>
            </a:r>
            <a:endParaRPr lang="en-KE" dirty="0"/>
          </a:p>
        </p:txBody>
      </p:sp>
    </p:spTree>
    <p:extLst>
      <p:ext uri="{BB962C8B-B14F-4D97-AF65-F5344CB8AC3E}">
        <p14:creationId xmlns:p14="http://schemas.microsoft.com/office/powerpoint/2010/main" val="7997273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956397-9691-B7E5-92D1-E1C1C217E6DE}"/>
              </a:ext>
            </a:extLst>
          </p:cNvPr>
          <p:cNvSpPr>
            <a:spLocks noGrp="1"/>
          </p:cNvSpPr>
          <p:nvPr>
            <p:ph type="title"/>
          </p:nvPr>
        </p:nvSpPr>
        <p:spPr/>
        <p:txBody>
          <a:bodyPr>
            <a:normAutofit/>
          </a:bodyPr>
          <a:lstStyle/>
          <a:p>
            <a:r>
              <a:rPr lang="en-US" sz="2400" b="1" cap="none" dirty="0"/>
              <a:t>7.3.1 Factors that attract foreign direct investment in developing countries.</a:t>
            </a:r>
            <a:endParaRPr lang="en-KE" sz="2400" b="1" cap="none" dirty="0"/>
          </a:p>
        </p:txBody>
      </p:sp>
      <p:sp>
        <p:nvSpPr>
          <p:cNvPr id="3" name="Content Placeholder 2">
            <a:extLst>
              <a:ext uri="{FF2B5EF4-FFF2-40B4-BE49-F238E27FC236}">
                <a16:creationId xmlns:a16="http://schemas.microsoft.com/office/drawing/2014/main" id="{4E4E48EF-5984-AD41-8DDE-AF615B1A99E2}"/>
              </a:ext>
            </a:extLst>
          </p:cNvPr>
          <p:cNvSpPr>
            <a:spLocks noGrp="1"/>
          </p:cNvSpPr>
          <p:nvPr>
            <p:ph idx="1"/>
          </p:nvPr>
        </p:nvSpPr>
        <p:spPr/>
        <p:txBody>
          <a:bodyPr/>
          <a:lstStyle/>
          <a:p>
            <a:r>
              <a:rPr lang="en-US" dirty="0"/>
              <a:t>The major recipients of foreign direct investment possess important advantages that have attracted large quantities of foreign direct investment flows. </a:t>
            </a:r>
          </a:p>
          <a:p>
            <a:r>
              <a:rPr lang="en-US" dirty="0"/>
              <a:t>The developing countries that received the lion’s share of the surge in foreign direct investment flows during the 1990s had more open policy regimes or hospitable regulatory framework, large markets, and favorable economic environment. </a:t>
            </a:r>
          </a:p>
          <a:p>
            <a:r>
              <a:rPr lang="en-US" dirty="0"/>
              <a:t> Privatization also appears to be an important source of foreign direct investment flows to many developing countries even during the recent financial crisis (1997-98). </a:t>
            </a:r>
          </a:p>
          <a:p>
            <a:endParaRPr lang="en-KE" dirty="0"/>
          </a:p>
        </p:txBody>
      </p:sp>
    </p:spTree>
    <p:extLst>
      <p:ext uri="{BB962C8B-B14F-4D97-AF65-F5344CB8AC3E}">
        <p14:creationId xmlns:p14="http://schemas.microsoft.com/office/powerpoint/2010/main" val="104976037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3ABBE2-C253-BBD2-0321-EBF0CEAEEB0C}"/>
              </a:ext>
            </a:extLst>
          </p:cNvPr>
          <p:cNvSpPr>
            <a:spLocks noGrp="1"/>
          </p:cNvSpPr>
          <p:nvPr>
            <p:ph type="title"/>
          </p:nvPr>
        </p:nvSpPr>
        <p:spPr>
          <a:xfrm>
            <a:off x="1451579" y="867037"/>
            <a:ext cx="9603275" cy="1049235"/>
          </a:xfrm>
        </p:spPr>
        <p:txBody>
          <a:bodyPr>
            <a:normAutofit/>
          </a:bodyPr>
          <a:lstStyle/>
          <a:p>
            <a:r>
              <a:rPr lang="en-US" sz="2400" b="1" dirty="0"/>
              <a:t>7.3.2 F</a:t>
            </a:r>
            <a:r>
              <a:rPr lang="en-US" sz="2400" b="1" cap="none" dirty="0"/>
              <a:t>actors that discourage foreign direct investment in developing countries </a:t>
            </a:r>
            <a:endParaRPr lang="en-KE" sz="2400" b="1" dirty="0"/>
          </a:p>
        </p:txBody>
      </p:sp>
      <p:sp>
        <p:nvSpPr>
          <p:cNvPr id="3" name="Content Placeholder 2">
            <a:extLst>
              <a:ext uri="{FF2B5EF4-FFF2-40B4-BE49-F238E27FC236}">
                <a16:creationId xmlns:a16="http://schemas.microsoft.com/office/drawing/2014/main" id="{3A5C681B-6AEE-345F-5C93-516BE2A45924}"/>
              </a:ext>
            </a:extLst>
          </p:cNvPr>
          <p:cNvSpPr>
            <a:spLocks noGrp="1"/>
          </p:cNvSpPr>
          <p:nvPr>
            <p:ph idx="1"/>
          </p:nvPr>
        </p:nvSpPr>
        <p:spPr/>
        <p:txBody>
          <a:bodyPr/>
          <a:lstStyle/>
          <a:p>
            <a:r>
              <a:rPr lang="en-US" dirty="0"/>
              <a:t>Country experiences indicate that while favorable economic environment and regulatory or policy framework help induce foreign direct investment flows, there are several forces that tend to discourage such flows. </a:t>
            </a:r>
          </a:p>
          <a:p>
            <a:r>
              <a:rPr lang="en-US" dirty="0"/>
              <a:t>The regulatory restrictions, including tariffs, quotas, tend to discourage cross-border acquisitions by multinational enterprises. </a:t>
            </a:r>
          </a:p>
          <a:p>
            <a:r>
              <a:rPr lang="en-US" dirty="0"/>
              <a:t>Countries that impose restrictions on foreign entry and ownership and foreign exchange transactions, as well as discriminatory tax provisions, tend to hamper foreign direct investment flows.</a:t>
            </a:r>
            <a:endParaRPr lang="en-KE" dirty="0"/>
          </a:p>
        </p:txBody>
      </p:sp>
    </p:spTree>
    <p:extLst>
      <p:ext uri="{BB962C8B-B14F-4D97-AF65-F5344CB8AC3E}">
        <p14:creationId xmlns:p14="http://schemas.microsoft.com/office/powerpoint/2010/main" val="15600171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6B775-11C1-4BC2-056B-8EB706092AB8}"/>
              </a:ext>
            </a:extLst>
          </p:cNvPr>
          <p:cNvSpPr>
            <a:spLocks noGrp="1"/>
          </p:cNvSpPr>
          <p:nvPr>
            <p:ph type="title"/>
          </p:nvPr>
        </p:nvSpPr>
        <p:spPr/>
        <p:txBody>
          <a:bodyPr>
            <a:normAutofit/>
          </a:bodyPr>
          <a:lstStyle/>
          <a:p>
            <a:r>
              <a:rPr lang="en-US" sz="2400" b="1" dirty="0"/>
              <a:t>8.0 FOREIGN DIRECT INVESTMENT AND COUNTRY RISK </a:t>
            </a:r>
            <a:endParaRPr lang="en-KE" sz="2400" b="1" dirty="0"/>
          </a:p>
        </p:txBody>
      </p:sp>
      <p:sp>
        <p:nvSpPr>
          <p:cNvPr id="3" name="Content Placeholder 2">
            <a:extLst>
              <a:ext uri="{FF2B5EF4-FFF2-40B4-BE49-F238E27FC236}">
                <a16:creationId xmlns:a16="http://schemas.microsoft.com/office/drawing/2014/main" id="{966E54F2-7E62-928C-FCB4-BA7504798EE8}"/>
              </a:ext>
            </a:extLst>
          </p:cNvPr>
          <p:cNvSpPr>
            <a:spLocks noGrp="1"/>
          </p:cNvSpPr>
          <p:nvPr>
            <p:ph idx="1"/>
          </p:nvPr>
        </p:nvSpPr>
        <p:spPr/>
        <p:txBody>
          <a:bodyPr/>
          <a:lstStyle/>
          <a:p>
            <a:r>
              <a:rPr lang="en-US" dirty="0"/>
              <a:t>Political risk: is the possibility of a loss arising to firm from action taken by the government or people of a country.</a:t>
            </a:r>
          </a:p>
          <a:p>
            <a:r>
              <a:rPr lang="en-US" dirty="0"/>
              <a:t>Confiscation political risk-the risk of loss of control over the foreign entity through intervention of the local government or other forces. </a:t>
            </a:r>
          </a:p>
          <a:p>
            <a:r>
              <a:rPr lang="en-US" dirty="0"/>
              <a:t>Commercial political risk: This involves commercial discrimination against foreign controlled firms </a:t>
            </a:r>
          </a:p>
          <a:p>
            <a:pPr>
              <a:buFont typeface="Wingdings" panose="05000000000000000000" pitchFamily="2" charset="2"/>
              <a:buChar char="q"/>
            </a:pPr>
            <a:r>
              <a:rPr lang="en-US" dirty="0"/>
              <a:t>Example- giving commercial advantages to locally owned competitors, restrict raw material licenses, refuse work permits to expatriate staff. </a:t>
            </a:r>
            <a:endParaRPr lang="en-KE" dirty="0"/>
          </a:p>
        </p:txBody>
      </p:sp>
    </p:spTree>
    <p:extLst>
      <p:ext uri="{BB962C8B-B14F-4D97-AF65-F5344CB8AC3E}">
        <p14:creationId xmlns:p14="http://schemas.microsoft.com/office/powerpoint/2010/main" val="41633521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709E5-EA23-9B4D-299B-CF4AE62C20AD}"/>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3A263B3F-F735-C274-F543-02D3389D02A1}"/>
              </a:ext>
            </a:extLst>
          </p:cNvPr>
          <p:cNvSpPr>
            <a:spLocks noGrp="1"/>
          </p:cNvSpPr>
          <p:nvPr>
            <p:ph idx="1"/>
          </p:nvPr>
        </p:nvSpPr>
        <p:spPr/>
        <p:txBody>
          <a:bodyPr>
            <a:normAutofit fontScale="92500" lnSpcReduction="10000"/>
          </a:bodyPr>
          <a:lstStyle/>
          <a:p>
            <a:r>
              <a:rPr lang="en-US" b="1" dirty="0"/>
              <a:t>Financing tactics</a:t>
            </a:r>
            <a:r>
              <a:rPr lang="en-US" dirty="0"/>
              <a:t>-creating national lobby to make the authorities sensitive to the need of the local foreign investments. </a:t>
            </a:r>
          </a:p>
          <a:p>
            <a:r>
              <a:rPr lang="en-US" b="1" dirty="0"/>
              <a:t>Financial risk: </a:t>
            </a:r>
            <a:r>
              <a:rPr lang="en-US" dirty="0"/>
              <a:t>This may take many forms including:- restricted local access to borrowing, particularly to the cheapest forms of finance-</a:t>
            </a:r>
          </a:p>
          <a:p>
            <a:pPr>
              <a:buFont typeface="Wingdings" panose="05000000000000000000" pitchFamily="2" charset="2"/>
              <a:buChar char="q"/>
            </a:pPr>
            <a:r>
              <a:rPr lang="en-US" dirty="0"/>
              <a:t>from local banks,</a:t>
            </a:r>
          </a:p>
          <a:p>
            <a:pPr>
              <a:buFont typeface="Wingdings" panose="05000000000000000000" pitchFamily="2" charset="2"/>
              <a:buChar char="q"/>
            </a:pPr>
            <a:r>
              <a:rPr lang="en-US" dirty="0"/>
              <a:t> restrictions on repatriating capital,</a:t>
            </a:r>
          </a:p>
          <a:p>
            <a:pPr>
              <a:buFont typeface="Wingdings" panose="05000000000000000000" pitchFamily="2" charset="2"/>
              <a:buChar char="q"/>
            </a:pPr>
            <a:r>
              <a:rPr lang="en-US" dirty="0"/>
              <a:t>dividends or other remittances, </a:t>
            </a:r>
          </a:p>
          <a:p>
            <a:pPr>
              <a:buFont typeface="Wingdings" panose="05000000000000000000" pitchFamily="2" charset="2"/>
              <a:buChar char="q"/>
            </a:pPr>
            <a:r>
              <a:rPr lang="en-US" dirty="0"/>
              <a:t>financial penalties on imports from the group e.g. heavy interest-free import deposit.</a:t>
            </a:r>
            <a:endParaRPr lang="en-KE" dirty="0"/>
          </a:p>
        </p:txBody>
      </p:sp>
    </p:spTree>
    <p:extLst>
      <p:ext uri="{BB962C8B-B14F-4D97-AF65-F5344CB8AC3E}">
        <p14:creationId xmlns:p14="http://schemas.microsoft.com/office/powerpoint/2010/main" val="20159426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25591-5849-D468-28EC-662F3332359E}"/>
              </a:ext>
            </a:extLst>
          </p:cNvPr>
          <p:cNvSpPr>
            <a:spLocks noGrp="1"/>
          </p:cNvSpPr>
          <p:nvPr>
            <p:ph type="title"/>
          </p:nvPr>
        </p:nvSpPr>
        <p:spPr/>
        <p:txBody>
          <a:bodyPr>
            <a:normAutofit/>
          </a:bodyPr>
          <a:lstStyle/>
          <a:p>
            <a:r>
              <a:rPr lang="en-US" sz="2400" b="1" cap="none" dirty="0"/>
              <a:t>Management of political risks </a:t>
            </a:r>
            <a:endParaRPr lang="en-KE" sz="2400" b="1" cap="none" dirty="0"/>
          </a:p>
        </p:txBody>
      </p:sp>
      <p:sp>
        <p:nvSpPr>
          <p:cNvPr id="3" name="Content Placeholder 2">
            <a:extLst>
              <a:ext uri="{FF2B5EF4-FFF2-40B4-BE49-F238E27FC236}">
                <a16:creationId xmlns:a16="http://schemas.microsoft.com/office/drawing/2014/main" id="{9177F26F-3614-284D-2F18-B4B2C7C7C18B}"/>
              </a:ext>
            </a:extLst>
          </p:cNvPr>
          <p:cNvSpPr>
            <a:spLocks noGrp="1"/>
          </p:cNvSpPr>
          <p:nvPr>
            <p:ph idx="1"/>
          </p:nvPr>
        </p:nvSpPr>
        <p:spPr>
          <a:xfrm>
            <a:off x="1451579" y="1853753"/>
            <a:ext cx="9603275" cy="3937447"/>
          </a:xfrm>
        </p:spPr>
        <p:txBody>
          <a:bodyPr>
            <a:normAutofit fontScale="92500" lnSpcReduction="20000"/>
          </a:bodyPr>
          <a:lstStyle/>
          <a:p>
            <a:pPr marL="0" indent="0">
              <a:buNone/>
            </a:pPr>
            <a:r>
              <a:rPr lang="en-US" sz="2200" b="1" dirty="0"/>
              <a:t>(a) Prior to investment</a:t>
            </a:r>
          </a:p>
          <a:p>
            <a:r>
              <a:rPr lang="en-US" sz="2200" dirty="0"/>
              <a:t> Planned local ownership- dates can be set on which proportions of company will pass to the local nationals.</a:t>
            </a:r>
          </a:p>
          <a:p>
            <a:r>
              <a:rPr lang="en-US" sz="2200" dirty="0"/>
              <a:t>Pre-trading agreements- with the local authorities regarding rights, responsibilities, remittance of funds and local equity investments.</a:t>
            </a:r>
          </a:p>
          <a:p>
            <a:pPr marL="0" indent="0">
              <a:buNone/>
            </a:pPr>
            <a:r>
              <a:rPr lang="en-US" sz="2200" b="1" dirty="0"/>
              <a:t>(b) During investment </a:t>
            </a:r>
          </a:p>
          <a:p>
            <a:r>
              <a:rPr lang="en-US" sz="2200" dirty="0"/>
              <a:t>Distribution control- controlling distributions items e.g. shipping facilities will deter expropriation.</a:t>
            </a:r>
          </a:p>
          <a:p>
            <a:r>
              <a:rPr lang="en-US" sz="2200" dirty="0"/>
              <a:t>Market control- through copyrights, patents, trademarks to deter political intervention.</a:t>
            </a:r>
          </a:p>
          <a:p>
            <a:r>
              <a:rPr lang="en-US" sz="2200" dirty="0"/>
              <a:t>Supplies- using local materials and labor may be in the interest of the country.</a:t>
            </a:r>
          </a:p>
          <a:p>
            <a:endParaRPr lang="en-US" dirty="0"/>
          </a:p>
          <a:p>
            <a:endParaRPr lang="en-KE" dirty="0"/>
          </a:p>
        </p:txBody>
      </p:sp>
    </p:spTree>
    <p:extLst>
      <p:ext uri="{BB962C8B-B14F-4D97-AF65-F5344CB8AC3E}">
        <p14:creationId xmlns:p14="http://schemas.microsoft.com/office/powerpoint/2010/main" val="22586133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76F65-E9CF-7A4B-5AD7-44675EE32D11}"/>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B5FE1144-BC4F-9532-10E5-908D6998F2CC}"/>
              </a:ext>
            </a:extLst>
          </p:cNvPr>
          <p:cNvSpPr>
            <a:spLocks noGrp="1"/>
          </p:cNvSpPr>
          <p:nvPr>
            <p:ph idx="1"/>
          </p:nvPr>
        </p:nvSpPr>
        <p:spPr/>
        <p:txBody>
          <a:bodyPr/>
          <a:lstStyle/>
          <a:p>
            <a:r>
              <a:rPr lang="en-US" dirty="0"/>
              <a:t>Location- e.g. oil extracted in Iraq- refined in Europe to avoid expropriation </a:t>
            </a:r>
          </a:p>
          <a:p>
            <a:r>
              <a:rPr lang="en-US" dirty="0"/>
              <a:t>Local fiancé- raise locally to maintain the interest of the authorities in the success of the Business</a:t>
            </a:r>
          </a:p>
          <a:p>
            <a:endParaRPr lang="en-KE" dirty="0"/>
          </a:p>
        </p:txBody>
      </p:sp>
    </p:spTree>
    <p:extLst>
      <p:ext uri="{BB962C8B-B14F-4D97-AF65-F5344CB8AC3E}">
        <p14:creationId xmlns:p14="http://schemas.microsoft.com/office/powerpoint/2010/main" val="34993639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F1F9FC-8263-E4A4-75D6-A997F13BD958}"/>
              </a:ext>
            </a:extLst>
          </p:cNvPr>
          <p:cNvSpPr>
            <a:spLocks noGrp="1"/>
          </p:cNvSpPr>
          <p:nvPr>
            <p:ph type="title"/>
          </p:nvPr>
        </p:nvSpPr>
        <p:spPr/>
        <p:txBody>
          <a:bodyPr>
            <a:normAutofit/>
          </a:bodyPr>
          <a:lstStyle/>
          <a:p>
            <a:r>
              <a:rPr lang="en-US" sz="2400" b="1" dirty="0"/>
              <a:t>9.0 conclusion</a:t>
            </a:r>
            <a:endParaRPr lang="en-KE" sz="2400" b="1" dirty="0"/>
          </a:p>
        </p:txBody>
      </p:sp>
      <p:sp>
        <p:nvSpPr>
          <p:cNvPr id="3" name="Content Placeholder 2">
            <a:extLst>
              <a:ext uri="{FF2B5EF4-FFF2-40B4-BE49-F238E27FC236}">
                <a16:creationId xmlns:a16="http://schemas.microsoft.com/office/drawing/2014/main" id="{7D29BE7B-46C8-50A2-6741-375BD597DF5C}"/>
              </a:ext>
            </a:extLst>
          </p:cNvPr>
          <p:cNvSpPr>
            <a:spLocks noGrp="1"/>
          </p:cNvSpPr>
          <p:nvPr>
            <p:ph idx="1"/>
          </p:nvPr>
        </p:nvSpPr>
        <p:spPr>
          <a:xfrm>
            <a:off x="1451579" y="1853754"/>
            <a:ext cx="9603275" cy="3998406"/>
          </a:xfrm>
        </p:spPr>
        <p:txBody>
          <a:bodyPr>
            <a:normAutofit/>
          </a:bodyPr>
          <a:lstStyle/>
          <a:p>
            <a:r>
              <a:rPr lang="en-US" dirty="0"/>
              <a:t>The empirical evidence suggests that in order to induce more foreign direct investment to developing countries, the countries should focus on-</a:t>
            </a:r>
          </a:p>
          <a:p>
            <a:pPr>
              <a:buFont typeface="Wingdings" panose="05000000000000000000" pitchFamily="2" charset="2"/>
              <a:buChar char="q"/>
            </a:pPr>
            <a:r>
              <a:rPr lang="en-US" dirty="0"/>
              <a:t>Improving the investment climate for the foreign investors by paying special attention to measures that facilitate foreign direct investment. </a:t>
            </a:r>
          </a:p>
          <a:p>
            <a:r>
              <a:rPr lang="en-US" dirty="0"/>
              <a:t>These measures that tend to increase a country’s attractiveness to multinationals engaging in foreign direct investment include-</a:t>
            </a:r>
          </a:p>
          <a:p>
            <a:pPr>
              <a:buFont typeface="Wingdings" panose="05000000000000000000" pitchFamily="2" charset="2"/>
              <a:buChar char="q"/>
            </a:pPr>
            <a:r>
              <a:rPr lang="en-US" dirty="0"/>
              <a:t>Creating an attractive domestic policy environment and hospitable regulatory framework for foreign investment (such as open trade regime and continued progress in privatization programs).</a:t>
            </a:r>
          </a:p>
          <a:p>
            <a:pPr marL="0" indent="0">
              <a:buNone/>
            </a:pPr>
            <a:endParaRPr lang="en-KE" dirty="0"/>
          </a:p>
        </p:txBody>
      </p:sp>
    </p:spTree>
    <p:extLst>
      <p:ext uri="{BB962C8B-B14F-4D97-AF65-F5344CB8AC3E}">
        <p14:creationId xmlns:p14="http://schemas.microsoft.com/office/powerpoint/2010/main" val="427710856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E531D-6386-7E18-676D-F0300E0DC592}"/>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C074813B-1A79-2304-DF11-14345CD44A95}"/>
              </a:ext>
            </a:extLst>
          </p:cNvPr>
          <p:cNvSpPr>
            <a:spLocks noGrp="1"/>
          </p:cNvSpPr>
          <p:nvPr>
            <p:ph idx="1"/>
          </p:nvPr>
        </p:nvSpPr>
        <p:spPr/>
        <p:txBody>
          <a:bodyPr/>
          <a:lstStyle/>
          <a:p>
            <a:pPr>
              <a:buFont typeface="Wingdings" panose="05000000000000000000" pitchFamily="2" charset="2"/>
              <a:buChar char="q"/>
            </a:pPr>
            <a:r>
              <a:rPr lang="en-US" dirty="0"/>
              <a:t>the large market size (indicated by a country’s gross domestic product), </a:t>
            </a:r>
          </a:p>
          <a:p>
            <a:pPr>
              <a:buFont typeface="Wingdings" panose="05000000000000000000" pitchFamily="2" charset="2"/>
              <a:buChar char="q"/>
            </a:pPr>
            <a:r>
              <a:rPr lang="en-US" dirty="0"/>
              <a:t>and favorable economic environment (which increases the prospect for growth) in the foreign direct investment recipient countries</a:t>
            </a:r>
          </a:p>
          <a:p>
            <a:endParaRPr lang="en-KE" dirty="0"/>
          </a:p>
        </p:txBody>
      </p:sp>
    </p:spTree>
    <p:extLst>
      <p:ext uri="{BB962C8B-B14F-4D97-AF65-F5344CB8AC3E}">
        <p14:creationId xmlns:p14="http://schemas.microsoft.com/office/powerpoint/2010/main" val="80320484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32C5C-E538-B1E0-ECA1-0A623A9E27B0}"/>
              </a:ext>
            </a:extLst>
          </p:cNvPr>
          <p:cNvSpPr>
            <a:spLocks noGrp="1"/>
          </p:cNvSpPr>
          <p:nvPr>
            <p:ph type="title"/>
          </p:nvPr>
        </p:nvSpPr>
        <p:spPr/>
        <p:txBody>
          <a:bodyPr>
            <a:normAutofit/>
          </a:bodyPr>
          <a:lstStyle/>
          <a:p>
            <a:r>
              <a:rPr lang="en-US" sz="2400" b="1" dirty="0"/>
              <a:t>10.0 SELF ASSESMENT EXERCISE</a:t>
            </a:r>
            <a:endParaRPr lang="en-KE" sz="2400" b="1" dirty="0"/>
          </a:p>
        </p:txBody>
      </p:sp>
      <p:sp>
        <p:nvSpPr>
          <p:cNvPr id="3" name="Content Placeholder 2">
            <a:extLst>
              <a:ext uri="{FF2B5EF4-FFF2-40B4-BE49-F238E27FC236}">
                <a16:creationId xmlns:a16="http://schemas.microsoft.com/office/drawing/2014/main" id="{6D0399C5-1213-C852-B04D-4257247D660B}"/>
              </a:ext>
            </a:extLst>
          </p:cNvPr>
          <p:cNvSpPr>
            <a:spLocks noGrp="1"/>
          </p:cNvSpPr>
          <p:nvPr>
            <p:ph idx="1"/>
          </p:nvPr>
        </p:nvSpPr>
        <p:spPr/>
        <p:txBody>
          <a:bodyPr/>
          <a:lstStyle/>
          <a:p>
            <a:r>
              <a:rPr lang="en-US" dirty="0"/>
              <a:t>1. What is a foreign direct investment? </a:t>
            </a:r>
          </a:p>
          <a:p>
            <a:r>
              <a:rPr lang="en-US" dirty="0"/>
              <a:t> (a) Why does FDI take place? </a:t>
            </a:r>
          </a:p>
          <a:p>
            <a:r>
              <a:rPr lang="en-US" dirty="0"/>
              <a:t> (b) Explain the motives for FDI </a:t>
            </a:r>
          </a:p>
          <a:p>
            <a:r>
              <a:rPr lang="en-US" dirty="0"/>
              <a:t>2. Explain the theories, which postulate the FDI. </a:t>
            </a:r>
          </a:p>
          <a:p>
            <a:r>
              <a:rPr lang="en-US" dirty="0"/>
              <a:t>3. Outline the main economic and strategic motives for foreign direct investment (FDI) by multinational corporations. </a:t>
            </a:r>
          </a:p>
          <a:p>
            <a:endParaRPr lang="en-KE" dirty="0"/>
          </a:p>
        </p:txBody>
      </p:sp>
    </p:spTree>
    <p:extLst>
      <p:ext uri="{BB962C8B-B14F-4D97-AF65-F5344CB8AC3E}">
        <p14:creationId xmlns:p14="http://schemas.microsoft.com/office/powerpoint/2010/main" val="193905777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CBAFCD-5E37-965F-AE2A-A0AE39F77336}"/>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22ABC9E9-AAE4-7DE8-70B2-46FDF4B395E0}"/>
              </a:ext>
            </a:extLst>
          </p:cNvPr>
          <p:cNvSpPr>
            <a:spLocks noGrp="1"/>
          </p:cNvSpPr>
          <p:nvPr>
            <p:ph idx="1"/>
          </p:nvPr>
        </p:nvSpPr>
        <p:spPr>
          <a:xfrm>
            <a:off x="1451579" y="1853754"/>
            <a:ext cx="9603275" cy="3998406"/>
          </a:xfrm>
        </p:spPr>
        <p:txBody>
          <a:bodyPr>
            <a:normAutofit fontScale="85000" lnSpcReduction="20000"/>
          </a:bodyPr>
          <a:lstStyle/>
          <a:p>
            <a:pPr marL="0" indent="0">
              <a:buNone/>
            </a:pPr>
            <a:r>
              <a:rPr lang="en-US" sz="2200" dirty="0"/>
              <a:t>4. A research on “Tax Incentives on Investment in country X (a developing country)” concluded that tax holidays offered by the government of country X( a developing country) to attract foreign investors are not really the reason behind many investors’ decision to come and invest in Country X.</a:t>
            </a:r>
          </a:p>
          <a:p>
            <a:pPr marL="0" indent="0">
              <a:buNone/>
            </a:pPr>
            <a:r>
              <a:rPr lang="en-US" sz="2200" dirty="0"/>
              <a:t>Using that conclusion, discuss reasons why you think there should be a change in county X Investment policy </a:t>
            </a:r>
          </a:p>
          <a:p>
            <a:pPr marL="0" indent="0">
              <a:buNone/>
            </a:pPr>
            <a:r>
              <a:rPr lang="en-US" sz="2200" dirty="0"/>
              <a:t>(a) Discuss the problem of political risk in the context of foreign direct investment </a:t>
            </a:r>
          </a:p>
          <a:p>
            <a:pPr marL="0" indent="0">
              <a:buNone/>
            </a:pPr>
            <a:r>
              <a:rPr lang="en-US" sz="2200" dirty="0"/>
              <a:t>(b)Describe briefly the policies and strategies that a company could use to mitigate the problems </a:t>
            </a:r>
          </a:p>
          <a:p>
            <a:pPr marL="0" indent="0">
              <a:buNone/>
            </a:pPr>
            <a:r>
              <a:rPr lang="en-US" sz="2200" dirty="0"/>
              <a:t>of political risk. </a:t>
            </a:r>
          </a:p>
          <a:p>
            <a:pPr marL="0" indent="0">
              <a:buNone/>
            </a:pPr>
            <a:r>
              <a:rPr lang="en-US" sz="2200" dirty="0"/>
              <a:t>(c) What are the difficulties of evaluating direct foreign investment? </a:t>
            </a:r>
          </a:p>
          <a:p>
            <a:pPr marL="0" indent="0">
              <a:buNone/>
            </a:pPr>
            <a:endParaRPr lang="en-KE" dirty="0"/>
          </a:p>
        </p:txBody>
      </p:sp>
    </p:spTree>
    <p:extLst>
      <p:ext uri="{BB962C8B-B14F-4D97-AF65-F5344CB8AC3E}">
        <p14:creationId xmlns:p14="http://schemas.microsoft.com/office/powerpoint/2010/main" val="7397313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DD3F77-B8BA-A963-20AC-3C4BBD11C6C0}"/>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2F22A724-5D1A-5FD1-E459-24121768049A}"/>
              </a:ext>
            </a:extLst>
          </p:cNvPr>
          <p:cNvSpPr>
            <a:spLocks noGrp="1"/>
          </p:cNvSpPr>
          <p:nvPr>
            <p:ph idx="1"/>
          </p:nvPr>
        </p:nvSpPr>
        <p:spPr/>
        <p:txBody>
          <a:bodyPr/>
          <a:lstStyle/>
          <a:p>
            <a:pPr marL="0" indent="0">
              <a:buNone/>
            </a:pPr>
            <a:r>
              <a:rPr lang="en-US" dirty="0"/>
              <a:t>5. The theory of foreign direct investment hinges on the integration of theory of international capital markets, the theory of the firm and the theory of trade.  In relation to the movement of investments from one nation to another, describe the integrated theory of foreign direct investment citing examples of its impact to developing countries.</a:t>
            </a:r>
          </a:p>
          <a:p>
            <a:pPr marL="0" indent="0">
              <a:buNone/>
            </a:pPr>
            <a:r>
              <a:rPr lang="en-US" dirty="0"/>
              <a:t> 6. Outline the main factors affecting the success of an MNC.</a:t>
            </a:r>
          </a:p>
          <a:p>
            <a:endParaRPr lang="en-KE" dirty="0"/>
          </a:p>
        </p:txBody>
      </p:sp>
    </p:spTree>
    <p:extLst>
      <p:ext uri="{BB962C8B-B14F-4D97-AF65-F5344CB8AC3E}">
        <p14:creationId xmlns:p14="http://schemas.microsoft.com/office/powerpoint/2010/main" val="32420212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C3432D-D1A6-9CA0-CF13-EF55E83051AB}"/>
              </a:ext>
            </a:extLst>
          </p:cNvPr>
          <p:cNvSpPr>
            <a:spLocks noGrp="1"/>
          </p:cNvSpPr>
          <p:nvPr>
            <p:ph type="title"/>
          </p:nvPr>
        </p:nvSpPr>
        <p:spPr/>
        <p:txBody>
          <a:bodyPr>
            <a:normAutofit/>
          </a:bodyPr>
          <a:lstStyle/>
          <a:p>
            <a:r>
              <a:rPr lang="en-US" sz="2400" b="1" dirty="0"/>
              <a:t>11.0 REFERENCES</a:t>
            </a:r>
            <a:endParaRPr lang="en-KE" sz="2400" b="1" dirty="0"/>
          </a:p>
        </p:txBody>
      </p:sp>
      <p:sp>
        <p:nvSpPr>
          <p:cNvPr id="3" name="Content Placeholder 2">
            <a:extLst>
              <a:ext uri="{FF2B5EF4-FFF2-40B4-BE49-F238E27FC236}">
                <a16:creationId xmlns:a16="http://schemas.microsoft.com/office/drawing/2014/main" id="{0FBDF687-CCB5-2BB7-CEAD-3CACADC9CFBE}"/>
              </a:ext>
            </a:extLst>
          </p:cNvPr>
          <p:cNvSpPr>
            <a:spLocks noGrp="1"/>
          </p:cNvSpPr>
          <p:nvPr>
            <p:ph idx="1"/>
          </p:nvPr>
        </p:nvSpPr>
        <p:spPr/>
        <p:txBody>
          <a:bodyPr/>
          <a:lstStyle/>
          <a:p>
            <a:pPr marL="0" indent="0">
              <a:buNone/>
            </a:pPr>
            <a:r>
              <a:rPr lang="en-US" dirty="0"/>
              <a:t>1. International Business, </a:t>
            </a:r>
            <a:r>
              <a:rPr lang="en-US" dirty="0" err="1"/>
              <a:t>Alan.M.Rugnam</a:t>
            </a:r>
            <a:r>
              <a:rPr lang="en-US" dirty="0"/>
              <a:t>, Prentice Hall(2006).</a:t>
            </a:r>
          </a:p>
          <a:p>
            <a:pPr marL="0" indent="0">
              <a:buNone/>
            </a:pPr>
            <a:r>
              <a:rPr lang="en-US" dirty="0"/>
              <a:t>2. International business management, Sinha, P., Excel Books (2008).</a:t>
            </a:r>
          </a:p>
          <a:p>
            <a:pPr marL="0" indent="0">
              <a:buNone/>
            </a:pPr>
            <a:r>
              <a:rPr lang="en-US" dirty="0"/>
              <a:t>3. A handbook on International Finance, Arora. A, Lucent Publication (2018)</a:t>
            </a:r>
          </a:p>
          <a:p>
            <a:pPr marL="0" indent="0">
              <a:buNone/>
            </a:pPr>
            <a:r>
              <a:rPr lang="en-US" dirty="0"/>
              <a:t>4. International finance, 5th edition, Levi, M. D. (2009).</a:t>
            </a:r>
          </a:p>
          <a:p>
            <a:pPr marL="0" indent="0">
              <a:buNone/>
            </a:pPr>
            <a:r>
              <a:rPr lang="en-US" dirty="0"/>
              <a:t>5. International Finance: Theory and Policy, Steve, S., Saylor Foundation. (2010).</a:t>
            </a:r>
          </a:p>
          <a:p>
            <a:pPr marL="0" indent="0">
              <a:buNone/>
            </a:pPr>
            <a:endParaRPr lang="en-KE" dirty="0"/>
          </a:p>
        </p:txBody>
      </p:sp>
    </p:spTree>
    <p:extLst>
      <p:ext uri="{BB962C8B-B14F-4D97-AF65-F5344CB8AC3E}">
        <p14:creationId xmlns:p14="http://schemas.microsoft.com/office/powerpoint/2010/main" val="217389396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510</TotalTime>
  <Words>3155</Words>
  <Application>Microsoft Office PowerPoint</Application>
  <PresentationFormat>Widescreen</PresentationFormat>
  <Paragraphs>214</Paragraphs>
  <Slides>42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Gill Sans MT</vt:lpstr>
      <vt:lpstr>Wingdings</vt:lpstr>
      <vt:lpstr>Gallery</vt:lpstr>
      <vt:lpstr>INTERNATIONAL FINANCE</vt:lpstr>
      <vt:lpstr>CONTENTS</vt:lpstr>
      <vt:lpstr>PowerPoint Presentation</vt:lpstr>
      <vt:lpstr>PowerPoint Presentation</vt:lpstr>
      <vt:lpstr>PowerPoint Presentation</vt:lpstr>
      <vt:lpstr>PowerPoint Presentation</vt:lpstr>
      <vt:lpstr>1.0 introduction</vt:lpstr>
      <vt:lpstr>2.0 OBJECTIVES</vt:lpstr>
      <vt:lpstr>3.0 FOREIGN DIRECT INVESTMENT</vt:lpstr>
      <vt:lpstr>PowerPoint Presentation</vt:lpstr>
      <vt:lpstr>PowerPoint Presentation</vt:lpstr>
      <vt:lpstr>4.0 ALTERNATIVES TO FDI </vt:lpstr>
      <vt:lpstr>PowerPoint Presentation</vt:lpstr>
      <vt:lpstr>PowerPoint Presentation</vt:lpstr>
      <vt:lpstr>Advantages of joint venture</vt:lpstr>
      <vt:lpstr>Disadvantages of joint venture</vt:lpstr>
      <vt:lpstr>5.0 MOTIVES FOR FDI </vt:lpstr>
      <vt:lpstr>PowerPoint Presentation</vt:lpstr>
      <vt:lpstr>6.0 THEORIES OF FOREIGN DIRECT INVESTMENT </vt:lpstr>
      <vt:lpstr>PowerPoint Presentation</vt:lpstr>
      <vt:lpstr>PowerPoint Presentation</vt:lpstr>
      <vt:lpstr>(d) internationalization theory</vt:lpstr>
      <vt:lpstr>(e) The currency area theory</vt:lpstr>
      <vt:lpstr>(f) The market area theory </vt:lpstr>
      <vt:lpstr>7.0 Foreign Direct Investment in Developing Countries </vt:lpstr>
      <vt:lpstr>PowerPoint Presentation</vt:lpstr>
      <vt:lpstr>PowerPoint Presentation</vt:lpstr>
      <vt:lpstr>PowerPoint Presentation</vt:lpstr>
      <vt:lpstr>PowerPoint Presentation</vt:lpstr>
      <vt:lpstr>7.3 Trends and concentration of foreign direct investment flow </vt:lpstr>
      <vt:lpstr>7.3.1 Factors that attract foreign direct investment in developing countries.</vt:lpstr>
      <vt:lpstr>7.3.2 Factors that discourage foreign direct investment in developing countries </vt:lpstr>
      <vt:lpstr>8.0 FOREIGN DIRECT INVESTMENT AND COUNTRY RISK </vt:lpstr>
      <vt:lpstr>PowerPoint Presentation</vt:lpstr>
      <vt:lpstr>Management of political risks </vt:lpstr>
      <vt:lpstr>PowerPoint Presentation</vt:lpstr>
      <vt:lpstr>9.0 conclusion</vt:lpstr>
      <vt:lpstr>PowerPoint Presentation</vt:lpstr>
      <vt:lpstr>10.0 SELF ASSESMENT EXERCISE</vt:lpstr>
      <vt:lpstr>PowerPoint Presentation</vt:lpstr>
      <vt:lpstr>PowerPoint Presentation</vt:lpstr>
      <vt:lpstr>11.0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FINANCE</dc:title>
  <dc:creator>Evelyn Tipape (Treasury)</dc:creator>
  <cp:lastModifiedBy>Evelyn Tipape (Treasury)</cp:lastModifiedBy>
  <cp:revision>8</cp:revision>
  <dcterms:created xsi:type="dcterms:W3CDTF">2023-05-23T05:51:19Z</dcterms:created>
  <dcterms:modified xsi:type="dcterms:W3CDTF">2023-06-07T02:40:19Z</dcterms:modified>
</cp:coreProperties>
</file>