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59" r:id="rId4"/>
    <p:sldId id="261" r:id="rId5"/>
    <p:sldId id="260" r:id="rId6"/>
    <p:sldId id="257" r:id="rId7"/>
    <p:sldId id="268" r:id="rId8"/>
    <p:sldId id="262" r:id="rId9"/>
    <p:sldId id="263" r:id="rId10"/>
    <p:sldId id="264" r:id="rId11"/>
    <p:sldId id="269" r:id="rId12"/>
    <p:sldId id="265" r:id="rId13"/>
    <p:sldId id="270" r:id="rId14"/>
    <p:sldId id="271" r:id="rId15"/>
    <p:sldId id="272" r:id="rId16"/>
    <p:sldId id="273" r:id="rId17"/>
    <p:sldId id="274" r:id="rId18"/>
    <p:sldId id="275" r:id="rId19"/>
    <p:sldId id="276" r:id="rId20"/>
    <p:sldId id="277" r:id="rId21"/>
    <p:sldId id="278" r:id="rId22"/>
    <p:sldId id="279" r:id="rId23"/>
    <p:sldId id="280" r:id="rId24"/>
    <p:sldId id="266" r:id="rId25"/>
    <p:sldId id="281" r:id="rId26"/>
    <p:sldId id="282" r:id="rId27"/>
    <p:sldId id="283" r:id="rId28"/>
    <p:sldId id="284" r:id="rId29"/>
    <p:sldId id="285" r:id="rId30"/>
    <p:sldId id="286" r:id="rId31"/>
    <p:sldId id="287" r:id="rId32"/>
    <p:sldId id="288" r:id="rId33"/>
    <p:sldId id="289" r:id="rId34"/>
    <p:sldId id="290" r:id="rId35"/>
    <p:sldId id="267" r:id="rId36"/>
    <p:sldId id="291" r:id="rId37"/>
    <p:sldId id="292" r:id="rId38"/>
    <p:sldId id="293" r:id="rId39"/>
    <p:sldId id="294" r:id="rId40"/>
    <p:sldId id="295" r:id="rId41"/>
    <p:sldId id="296" r:id="rId42"/>
    <p:sldId id="297" r:id="rId43"/>
    <p:sldId id="298" r:id="rId44"/>
    <p:sldId id="299" r:id="rId45"/>
    <p:sldId id="300" r:id="rId46"/>
    <p:sldId id="301" r:id="rId4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browse/>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A044371-482F-4A7C-B821-79DBA0E093AF}" type="datetimeFigureOut">
              <a:rPr lang="en-US" smtClean="0"/>
              <a:t>6/8/2023</a:t>
            </a:fld>
            <a:endParaRPr lang="en-US"/>
          </a:p>
        </p:txBody>
      </p:sp>
      <p:sp>
        <p:nvSpPr>
          <p:cNvPr id="5" name="Footer Placeholder 4"/>
          <p:cNvSpPr>
            <a:spLocks noGrp="1"/>
          </p:cNvSpPr>
          <p:nvPr>
            <p:ph type="ftr" sz="quarter" idx="11"/>
          </p:nvPr>
        </p:nvSpPr>
        <p:spPr>
          <a:xfrm>
            <a:off x="2416500" y="329307"/>
            <a:ext cx="4973915" cy="309201"/>
          </a:xfrm>
        </p:spPr>
        <p:txBody>
          <a:bodyPr/>
          <a:lstStyle/>
          <a:p>
            <a:endParaRPr lang="en-US"/>
          </a:p>
        </p:txBody>
      </p:sp>
      <p:sp>
        <p:nvSpPr>
          <p:cNvPr id="6" name="Slide Number Placeholder 5"/>
          <p:cNvSpPr>
            <a:spLocks noGrp="1"/>
          </p:cNvSpPr>
          <p:nvPr>
            <p:ph type="sldNum" sz="quarter" idx="12"/>
          </p:nvPr>
        </p:nvSpPr>
        <p:spPr>
          <a:xfrm>
            <a:off x="1437664" y="798973"/>
            <a:ext cx="811019" cy="503578"/>
          </a:xfrm>
        </p:spPr>
        <p:txBody>
          <a:bodyPr/>
          <a:lstStyle/>
          <a:p>
            <a:fld id="{657D1DCD-80B3-456F-8B20-7778DB521852}" type="slidenum">
              <a:rPr lang="en-US" smtClean="0"/>
              <a:t>‹#›</a:t>
            </a:fld>
            <a:endParaRPr lang="en-US"/>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1929998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044371-482F-4A7C-B821-79DBA0E093AF}"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7D1DCD-80B3-456F-8B20-7778DB521852}" type="slidenum">
              <a:rPr lang="en-US" smtClean="0"/>
              <a:t>‹#›</a:t>
            </a:fld>
            <a:endParaRPr lang="en-US"/>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5257136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A044371-482F-4A7C-B821-79DBA0E093AF}"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7D1DCD-80B3-456F-8B20-7778DB521852}" type="slidenum">
              <a:rPr lang="en-US" smtClean="0"/>
              <a:t>‹#›</a:t>
            </a:fld>
            <a:endParaRPr lang="en-US"/>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19033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A044371-482F-4A7C-B821-79DBA0E093AF}" type="datetimeFigureOut">
              <a:rPr lang="en-US" smtClean="0"/>
              <a:t>6/8/2023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7D1DCD-80B3-456F-8B20-7778DB521852}" type="slidenum">
              <a:rPr lang="en-US" smtClean="0"/>
              <a:t>‹#›</a:t>
            </a:fld>
            <a:endParaRPr lang="en-US"/>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751562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A044371-482F-4A7C-B821-79DBA0E093AF}" type="datetimeFigureOut">
              <a:rPr lang="en-US" smtClean="0"/>
              <a:t>6/8/2023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7D1DCD-80B3-456F-8B20-7778DB521852}" type="slidenum">
              <a:rPr lang="en-US" smtClean="0"/>
              <a:t>‹#›</a:t>
            </a:fld>
            <a:endParaRPr lang="en-US"/>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598281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A044371-482F-4A7C-B821-79DBA0E093AF}" type="datetimeFigureOut">
              <a:rPr lang="en-US" smtClean="0"/>
              <a:t>6/8/2023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7D1DCD-80B3-456F-8B20-7778DB521852}" type="slidenum">
              <a:rPr lang="en-US" smtClean="0"/>
              <a:t>‹#›</a:t>
            </a:fld>
            <a:endParaRPr lang="en-US"/>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106128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A044371-482F-4A7C-B821-79DBA0E093AF}" type="datetimeFigureOut">
              <a:rPr lang="en-US" smtClean="0"/>
              <a:t>6/8/2023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7D1DCD-80B3-456F-8B20-7778DB521852}" type="slidenum">
              <a:rPr lang="en-US" smtClean="0"/>
              <a:t>‹#›</a:t>
            </a:fld>
            <a:endParaRPr lang="en-US"/>
          </a:p>
        </p:txBody>
      </p:sp>
    </p:spTree>
    <p:extLst>
      <p:ext uri="{BB962C8B-B14F-4D97-AF65-F5344CB8AC3E}">
        <p14:creationId xmlns:p14="http://schemas.microsoft.com/office/powerpoint/2010/main" val="16404518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A044371-482F-4A7C-B821-79DBA0E093AF}" type="datetimeFigureOut">
              <a:rPr lang="en-US" smtClean="0"/>
              <a:t>6/8/2023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7D1DCD-80B3-456F-8B20-7778DB521852}" type="slidenum">
              <a:rPr lang="en-US" smtClean="0"/>
              <a:t>‹#›</a:t>
            </a:fld>
            <a:endParaRPr lang="en-US"/>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72506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BA044371-482F-4A7C-B821-79DBA0E093AF}" type="datetimeFigureOut">
              <a:rPr lang="en-US" smtClean="0"/>
              <a:t>6/8/2023</a:t>
            </a:fld>
            <a:endParaRPr lang="en-US"/>
          </a:p>
        </p:txBody>
      </p:sp>
      <p:sp>
        <p:nvSpPr>
          <p:cNvPr id="6" name="Footer Placeholder 5"/>
          <p:cNvSpPr>
            <a:spLocks noGrp="1"/>
          </p:cNvSpPr>
          <p:nvPr>
            <p:ph type="ftr" sz="quarter" idx="11"/>
          </p:nvPr>
        </p:nvSpPr>
        <p:spPr>
          <a:xfrm>
            <a:off x="1447382" y="318640"/>
            <a:ext cx="5541004" cy="320931"/>
          </a:xfrm>
        </p:spPr>
        <p:txBody>
          <a:bodyPr/>
          <a:lstStyle/>
          <a:p>
            <a:endParaRPr lang="en-US"/>
          </a:p>
        </p:txBody>
      </p:sp>
      <p:sp>
        <p:nvSpPr>
          <p:cNvPr id="7" name="Slide Number Placeholder 6"/>
          <p:cNvSpPr>
            <a:spLocks noGrp="1"/>
          </p:cNvSpPr>
          <p:nvPr>
            <p:ph type="sldNum" sz="quarter" idx="12"/>
          </p:nvPr>
        </p:nvSpPr>
        <p:spPr/>
        <p:txBody>
          <a:bodyPr/>
          <a:lstStyle/>
          <a:p>
            <a:fld id="{657D1DCD-80B3-456F-8B20-7778DB521852}" type="slidenum">
              <a:rPr lang="en-US" smtClean="0"/>
              <a:t>‹#›</a:t>
            </a:fld>
            <a:endParaRPr lang="en-US"/>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372130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044371-482F-4A7C-B821-79DBA0E093AF}"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7D1DCD-80B3-456F-8B20-7778DB521852}" type="slidenum">
              <a:rPr lang="en-US" smtClean="0"/>
              <a:t>‹#›</a:t>
            </a:fld>
            <a:endParaRPr lang="en-US"/>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28906970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A044371-482F-4A7C-B821-79DBA0E093AF}" type="datetimeFigureOut">
              <a:rPr lang="en-US" smtClean="0"/>
              <a:t>6/8/2023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7D1DCD-80B3-456F-8B20-7778DB521852}" type="slidenum">
              <a:rPr lang="en-US" smtClean="0"/>
              <a:t>‹#›</a:t>
            </a:fld>
            <a:endParaRPr lang="en-US"/>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5567155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BA044371-482F-4A7C-B821-79DBA0E093AF}" type="datetimeFigureOut">
              <a:rPr lang="en-US" smtClean="0"/>
              <a:t>6/8/2023</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57D1DCD-80B3-456F-8B20-7778DB521852}" type="slidenum">
              <a:rPr lang="en-US" smtClean="0"/>
              <a:t>‹#›</a:t>
            </a:fld>
            <a:endParaRPr lang="en-US"/>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90131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0E4501-4AFA-45F7-D36A-1C3889C6EF88}"/>
              </a:ext>
            </a:extLst>
          </p:cNvPr>
          <p:cNvSpPr>
            <a:spLocks noGrp="1"/>
          </p:cNvSpPr>
          <p:nvPr>
            <p:ph type="ctrTitle"/>
          </p:nvPr>
        </p:nvSpPr>
        <p:spPr/>
        <p:txBody>
          <a:bodyPr>
            <a:normAutofit/>
          </a:bodyPr>
          <a:lstStyle/>
          <a:p>
            <a:r>
              <a:rPr lang="en-US" sz="3200" b="1" dirty="0"/>
              <a:t>INTERNATIONAL FINANCE</a:t>
            </a:r>
          </a:p>
        </p:txBody>
      </p:sp>
      <p:sp>
        <p:nvSpPr>
          <p:cNvPr id="3" name="Subtitle 2">
            <a:extLst>
              <a:ext uri="{FF2B5EF4-FFF2-40B4-BE49-F238E27FC236}">
                <a16:creationId xmlns:a16="http://schemas.microsoft.com/office/drawing/2014/main" id="{1D5DAE20-31E4-B459-1B98-D8746981C359}"/>
              </a:ext>
            </a:extLst>
          </p:cNvPr>
          <p:cNvSpPr>
            <a:spLocks noGrp="1"/>
          </p:cNvSpPr>
          <p:nvPr>
            <p:ph type="subTitle" idx="1"/>
          </p:nvPr>
        </p:nvSpPr>
        <p:spPr/>
        <p:txBody>
          <a:bodyPr>
            <a:normAutofit/>
          </a:bodyPr>
          <a:lstStyle/>
          <a:p>
            <a:r>
              <a:rPr lang="en-US" sz="3200" b="1" dirty="0"/>
              <a:t>WEEK 13-COUNTRY RISK ANALYSIS</a:t>
            </a:r>
          </a:p>
        </p:txBody>
      </p:sp>
    </p:spTree>
    <p:extLst>
      <p:ext uri="{BB962C8B-B14F-4D97-AF65-F5344CB8AC3E}">
        <p14:creationId xmlns:p14="http://schemas.microsoft.com/office/powerpoint/2010/main" val="41356676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AEC229-2A38-339C-0F84-F6F3A6616DF7}"/>
              </a:ext>
            </a:extLst>
          </p:cNvPr>
          <p:cNvSpPr>
            <a:spLocks noGrp="1"/>
          </p:cNvSpPr>
          <p:nvPr>
            <p:ph type="title"/>
          </p:nvPr>
        </p:nvSpPr>
        <p:spPr/>
        <p:txBody>
          <a:bodyPr>
            <a:normAutofit/>
          </a:bodyPr>
          <a:lstStyle/>
          <a:p>
            <a:r>
              <a:rPr lang="en-US" sz="2400" b="1" dirty="0"/>
              <a:t>CONTENTS</a:t>
            </a:r>
          </a:p>
        </p:txBody>
      </p:sp>
      <p:sp>
        <p:nvSpPr>
          <p:cNvPr id="3" name="Content Placeholder 2">
            <a:extLst>
              <a:ext uri="{FF2B5EF4-FFF2-40B4-BE49-F238E27FC236}">
                <a16:creationId xmlns:a16="http://schemas.microsoft.com/office/drawing/2014/main" id="{B6F27173-4B34-766A-6204-6A07C63ABE54}"/>
              </a:ext>
            </a:extLst>
          </p:cNvPr>
          <p:cNvSpPr>
            <a:spLocks noGrp="1"/>
          </p:cNvSpPr>
          <p:nvPr>
            <p:ph idx="1"/>
          </p:nvPr>
        </p:nvSpPr>
        <p:spPr/>
        <p:txBody>
          <a:bodyPr>
            <a:normAutofit fontScale="92500" lnSpcReduction="20000"/>
          </a:bodyPr>
          <a:lstStyle/>
          <a:p>
            <a:pPr marL="0" indent="0">
              <a:buNone/>
            </a:pPr>
            <a:r>
              <a:rPr lang="en-US" dirty="0"/>
              <a:t>1.0 INTRODUCTION</a:t>
            </a:r>
          </a:p>
          <a:p>
            <a:pPr marL="0" indent="0">
              <a:buNone/>
            </a:pPr>
            <a:r>
              <a:rPr lang="en-US" dirty="0"/>
              <a:t>2.0 OBJECTIVES</a:t>
            </a:r>
          </a:p>
          <a:p>
            <a:pPr marL="0" indent="0">
              <a:buNone/>
            </a:pPr>
            <a:r>
              <a:rPr lang="en-US" dirty="0"/>
              <a:t>3.0 RISK</a:t>
            </a:r>
          </a:p>
          <a:p>
            <a:pPr marL="457200" lvl="1" indent="0">
              <a:buNone/>
            </a:pPr>
            <a:r>
              <a:rPr lang="en-US" dirty="0"/>
              <a:t>3.1 Definition</a:t>
            </a:r>
          </a:p>
          <a:p>
            <a:pPr marL="457200" lvl="1" indent="0">
              <a:buNone/>
            </a:pPr>
            <a:r>
              <a:rPr lang="en-US" dirty="0"/>
              <a:t>3.2 Importance of country risk</a:t>
            </a:r>
          </a:p>
          <a:p>
            <a:pPr marL="457200" lvl="1" indent="0">
              <a:buNone/>
            </a:pPr>
            <a:r>
              <a:rPr lang="en-US" dirty="0"/>
              <a:t>3.3 Types of country risk</a:t>
            </a:r>
          </a:p>
          <a:p>
            <a:pPr marL="0" indent="0">
              <a:buNone/>
            </a:pPr>
            <a:r>
              <a:rPr lang="en-US" dirty="0"/>
              <a:t>4.0  MEASUREMENT AND ANALYSIS OF COUNTRY RISK</a:t>
            </a:r>
          </a:p>
          <a:p>
            <a:pPr marL="457200" lvl="1" indent="0">
              <a:buNone/>
            </a:pPr>
            <a:r>
              <a:rPr lang="en-US" dirty="0"/>
              <a:t>4.1 Main Assessment techniques</a:t>
            </a:r>
          </a:p>
          <a:p>
            <a:pPr marL="457200" lvl="1" indent="0">
              <a:buNone/>
            </a:pPr>
            <a:r>
              <a:rPr lang="en-US" dirty="0"/>
              <a:t>4.2 Other assessment techniques</a:t>
            </a:r>
          </a:p>
          <a:p>
            <a:endParaRPr lang="en-US" dirty="0"/>
          </a:p>
        </p:txBody>
      </p:sp>
    </p:spTree>
    <p:extLst>
      <p:ext uri="{BB962C8B-B14F-4D97-AF65-F5344CB8AC3E}">
        <p14:creationId xmlns:p14="http://schemas.microsoft.com/office/powerpoint/2010/main" val="164046512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40EB89-718B-6DBA-FCAD-2319FB6465F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68C881DA-9032-3193-66C8-8305EEF033ED}"/>
              </a:ext>
            </a:extLst>
          </p:cNvPr>
          <p:cNvSpPr>
            <a:spLocks noGrp="1"/>
          </p:cNvSpPr>
          <p:nvPr>
            <p:ph idx="1"/>
          </p:nvPr>
        </p:nvSpPr>
        <p:spPr/>
        <p:txBody>
          <a:bodyPr/>
          <a:lstStyle/>
          <a:p>
            <a:pPr marL="0" indent="0">
              <a:buNone/>
            </a:pPr>
            <a:r>
              <a:rPr lang="en-US" dirty="0"/>
              <a:t>5.0 INTERNATIONAL COUNTRY RISK GUIDE</a:t>
            </a:r>
          </a:p>
          <a:p>
            <a:pPr marL="457200" lvl="1" indent="0">
              <a:buNone/>
            </a:pPr>
            <a:r>
              <a:rPr lang="en-US" sz="2000" dirty="0"/>
              <a:t>5.1 Case Studies</a:t>
            </a:r>
          </a:p>
          <a:p>
            <a:pPr marL="457200" lvl="1" indent="0">
              <a:buNone/>
            </a:pPr>
            <a:r>
              <a:rPr lang="en-US" sz="2000" dirty="0"/>
              <a:t>5.1.1 Assessment of Kenya</a:t>
            </a:r>
          </a:p>
          <a:p>
            <a:pPr marL="457200" lvl="1" indent="0">
              <a:buNone/>
            </a:pPr>
            <a:r>
              <a:rPr lang="en-US" sz="2000" dirty="0"/>
              <a:t>5.1.2 Institutional Investor 2</a:t>
            </a:r>
          </a:p>
          <a:p>
            <a:pPr marL="0" indent="0">
              <a:buNone/>
            </a:pPr>
            <a:r>
              <a:rPr lang="en-US" dirty="0"/>
              <a:t>6.0 CROSS-SECTIONAL ANALYSIS OF RISK</a:t>
            </a:r>
          </a:p>
          <a:p>
            <a:pPr marL="457200" lvl="1" indent="0">
              <a:buNone/>
            </a:pPr>
            <a:r>
              <a:rPr lang="en-US" sz="2000" dirty="0"/>
              <a:t>6.1 Risk attributes and the fundamental variables</a:t>
            </a:r>
          </a:p>
          <a:p>
            <a:pPr marL="457200" lvl="1" indent="0">
              <a:buNone/>
            </a:pPr>
            <a:r>
              <a:rPr lang="en-US" sz="2000" dirty="0"/>
              <a:t>6.2 Trading strategies based on risk attributes</a:t>
            </a:r>
          </a:p>
          <a:p>
            <a:pPr marL="0" indent="0">
              <a:buNone/>
            </a:pPr>
            <a:endParaRPr lang="en-US" dirty="0"/>
          </a:p>
        </p:txBody>
      </p:sp>
    </p:spTree>
    <p:extLst>
      <p:ext uri="{BB962C8B-B14F-4D97-AF65-F5344CB8AC3E}">
        <p14:creationId xmlns:p14="http://schemas.microsoft.com/office/powerpoint/2010/main" val="190437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E4566D-C828-5E3E-A6E4-DD5F7196867D}"/>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50B5A4D-168B-370C-5ED3-2B45CB94D450}"/>
              </a:ext>
            </a:extLst>
          </p:cNvPr>
          <p:cNvSpPr>
            <a:spLocks noGrp="1"/>
          </p:cNvSpPr>
          <p:nvPr>
            <p:ph idx="1"/>
          </p:nvPr>
        </p:nvSpPr>
        <p:spPr/>
        <p:txBody>
          <a:bodyPr>
            <a:normAutofit fontScale="92500" lnSpcReduction="20000"/>
          </a:bodyPr>
          <a:lstStyle/>
          <a:p>
            <a:pPr marL="0" indent="0">
              <a:buNone/>
            </a:pPr>
            <a:r>
              <a:rPr lang="en-US" dirty="0"/>
              <a:t>7.0 INCORPORATING COUNTRY RISK IN CAPITAL BUDGETING</a:t>
            </a:r>
          </a:p>
          <a:p>
            <a:pPr marL="0" indent="0">
              <a:buNone/>
            </a:pPr>
            <a:r>
              <a:rPr lang="en-US" dirty="0"/>
              <a:t>7.1 Adjustment of the discount rate</a:t>
            </a:r>
          </a:p>
          <a:p>
            <a:pPr marL="0" indent="0">
              <a:buNone/>
            </a:pPr>
            <a:r>
              <a:rPr lang="en-US" dirty="0"/>
              <a:t>7.2 Adjustment of the estimated cash flows</a:t>
            </a:r>
          </a:p>
          <a:p>
            <a:pPr marL="0" indent="0">
              <a:buNone/>
            </a:pPr>
            <a:r>
              <a:rPr lang="en-US" dirty="0"/>
              <a:t>8.0 APPLICATIONS OF COUNTRY RISK</a:t>
            </a:r>
          </a:p>
          <a:p>
            <a:pPr marL="0" indent="0">
              <a:buNone/>
            </a:pPr>
            <a:r>
              <a:rPr lang="en-US" dirty="0"/>
              <a:t>9.0 REDUCING EXPOSURE TO HOST GOVERNMENT TAKEOVERS</a:t>
            </a:r>
          </a:p>
          <a:p>
            <a:pPr marL="0" indent="0">
              <a:buNone/>
            </a:pPr>
            <a:r>
              <a:rPr lang="en-US" dirty="0"/>
              <a:t>10.0 CONCLUSION</a:t>
            </a:r>
          </a:p>
          <a:p>
            <a:pPr marL="0" indent="0">
              <a:buNone/>
            </a:pPr>
            <a:r>
              <a:rPr lang="en-US" dirty="0"/>
              <a:t>11.0 SELF ASSESSMENT EXERCISE</a:t>
            </a:r>
          </a:p>
          <a:p>
            <a:pPr marL="0" indent="0">
              <a:buNone/>
            </a:pPr>
            <a:r>
              <a:rPr lang="en-US" dirty="0"/>
              <a:t>12.0 REFERENCES</a:t>
            </a:r>
          </a:p>
          <a:p>
            <a:endParaRPr lang="en-US" dirty="0"/>
          </a:p>
        </p:txBody>
      </p:sp>
    </p:spTree>
    <p:extLst>
      <p:ext uri="{BB962C8B-B14F-4D97-AF65-F5344CB8AC3E}">
        <p14:creationId xmlns:p14="http://schemas.microsoft.com/office/powerpoint/2010/main" val="13715149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78926-7A31-753E-A7BB-45F28B056C49}"/>
              </a:ext>
            </a:extLst>
          </p:cNvPr>
          <p:cNvSpPr>
            <a:spLocks noGrp="1"/>
          </p:cNvSpPr>
          <p:nvPr>
            <p:ph type="title"/>
          </p:nvPr>
        </p:nvSpPr>
        <p:spPr/>
        <p:txBody>
          <a:bodyPr>
            <a:normAutofit/>
          </a:bodyPr>
          <a:lstStyle/>
          <a:p>
            <a:r>
              <a:rPr lang="en-US" sz="2000" b="1" dirty="0"/>
              <a:t>1.O INTRODUCTION</a:t>
            </a:r>
          </a:p>
        </p:txBody>
      </p:sp>
      <p:sp>
        <p:nvSpPr>
          <p:cNvPr id="3" name="Content Placeholder 2">
            <a:extLst>
              <a:ext uri="{FF2B5EF4-FFF2-40B4-BE49-F238E27FC236}">
                <a16:creationId xmlns:a16="http://schemas.microsoft.com/office/drawing/2014/main" id="{D13D23F7-92B9-4F18-AFC8-8A1E8166B444}"/>
              </a:ext>
            </a:extLst>
          </p:cNvPr>
          <p:cNvSpPr>
            <a:spLocks noGrp="1"/>
          </p:cNvSpPr>
          <p:nvPr>
            <p:ph idx="1"/>
          </p:nvPr>
        </p:nvSpPr>
        <p:spPr>
          <a:xfrm>
            <a:off x="1451579" y="1853754"/>
            <a:ext cx="9603275" cy="4079686"/>
          </a:xfrm>
        </p:spPr>
        <p:txBody>
          <a:bodyPr>
            <a:normAutofit lnSpcReduction="10000"/>
          </a:bodyPr>
          <a:lstStyle/>
          <a:p>
            <a:r>
              <a:rPr lang="en-US" dirty="0"/>
              <a:t>The increasingly global nature of investment portfolios puts importance in understanding of country risk.</a:t>
            </a:r>
          </a:p>
          <a:p>
            <a:r>
              <a:rPr lang="en-US" dirty="0"/>
              <a:t>The different measures of county risk as given by institutional investor and international country risk guide’s political; economic, financial and composite risk indexes are crucial.</a:t>
            </a:r>
          </a:p>
          <a:p>
            <a:r>
              <a:rPr lang="en-US" dirty="0"/>
              <a:t>Political risk analysis is important since it informs investors the kind of political stability or instability and the kind of government they will deal with. </a:t>
            </a:r>
          </a:p>
          <a:p>
            <a:r>
              <a:rPr lang="en-US" dirty="0"/>
              <a:t>Financial and economic risks on the other hand will give direction on what is expected in the market in terms on investment returns.</a:t>
            </a:r>
          </a:p>
          <a:p>
            <a:r>
              <a:rPr lang="en-US" dirty="0"/>
              <a:t>Country risk analysis is conducted when a firm is assessing whether to continue conducting business within a particular country. </a:t>
            </a:r>
          </a:p>
        </p:txBody>
      </p:sp>
    </p:spTree>
    <p:extLst>
      <p:ext uri="{BB962C8B-B14F-4D97-AF65-F5344CB8AC3E}">
        <p14:creationId xmlns:p14="http://schemas.microsoft.com/office/powerpoint/2010/main" val="12447743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7BE4FB-921D-6C60-937F-FEAF3D89C8C5}"/>
              </a:ext>
            </a:extLst>
          </p:cNvPr>
          <p:cNvSpPr>
            <a:spLocks noGrp="1"/>
          </p:cNvSpPr>
          <p:nvPr>
            <p:ph type="title"/>
          </p:nvPr>
        </p:nvSpPr>
        <p:spPr/>
        <p:txBody>
          <a:bodyPr>
            <a:normAutofit/>
          </a:bodyPr>
          <a:lstStyle/>
          <a:p>
            <a:r>
              <a:rPr lang="en-US" sz="2400" b="1" dirty="0"/>
              <a:t>2.0 OBJECTIVES</a:t>
            </a:r>
          </a:p>
        </p:txBody>
      </p:sp>
      <p:sp>
        <p:nvSpPr>
          <p:cNvPr id="3" name="Content Placeholder 2">
            <a:extLst>
              <a:ext uri="{FF2B5EF4-FFF2-40B4-BE49-F238E27FC236}">
                <a16:creationId xmlns:a16="http://schemas.microsoft.com/office/drawing/2014/main" id="{ACD223CC-9856-D788-A121-F5F4864EDFC9}"/>
              </a:ext>
            </a:extLst>
          </p:cNvPr>
          <p:cNvSpPr>
            <a:spLocks noGrp="1"/>
          </p:cNvSpPr>
          <p:nvPr>
            <p:ph idx="1"/>
          </p:nvPr>
        </p:nvSpPr>
        <p:spPr/>
        <p:txBody>
          <a:bodyPr/>
          <a:lstStyle/>
          <a:p>
            <a:r>
              <a:rPr lang="en-US" dirty="0"/>
              <a:t>At the end of this topic, you should be able to-</a:t>
            </a:r>
          </a:p>
          <a:p>
            <a:pPr marL="0" indent="0">
              <a:buNone/>
            </a:pPr>
            <a:r>
              <a:rPr lang="en-US" dirty="0"/>
              <a:t>1. Define country risk</a:t>
            </a:r>
          </a:p>
          <a:p>
            <a:pPr marL="0" indent="0">
              <a:buNone/>
            </a:pPr>
            <a:r>
              <a:rPr lang="en-US" dirty="0"/>
              <a:t>2. Discuss the importance of country risk</a:t>
            </a:r>
          </a:p>
          <a:p>
            <a:pPr marL="0" indent="0">
              <a:buNone/>
            </a:pPr>
            <a:r>
              <a:rPr lang="en-US" dirty="0"/>
              <a:t>3. Differentiate the types of country risk</a:t>
            </a:r>
          </a:p>
          <a:p>
            <a:pPr marL="0" indent="0">
              <a:buNone/>
            </a:pPr>
            <a:r>
              <a:rPr lang="en-US" dirty="0"/>
              <a:t>4. Elaborate the techniques used in country risk assessment</a:t>
            </a:r>
          </a:p>
          <a:p>
            <a:pPr marL="0" indent="0">
              <a:buNone/>
            </a:pPr>
            <a:r>
              <a:rPr lang="en-US" dirty="0"/>
              <a:t>5. Provide an application case study of country risk</a:t>
            </a:r>
          </a:p>
          <a:p>
            <a:pPr marL="0" indent="0">
              <a:buNone/>
            </a:pPr>
            <a:r>
              <a:rPr lang="en-US" dirty="0"/>
              <a:t>6. Discuss 2 adjustments done when incorporating capital risk in capital budgeting.</a:t>
            </a:r>
          </a:p>
          <a:p>
            <a:endParaRPr lang="en-US" dirty="0"/>
          </a:p>
        </p:txBody>
      </p:sp>
    </p:spTree>
    <p:extLst>
      <p:ext uri="{BB962C8B-B14F-4D97-AF65-F5344CB8AC3E}">
        <p14:creationId xmlns:p14="http://schemas.microsoft.com/office/powerpoint/2010/main" val="31562081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1A27EF-B8B9-7D4B-161B-5E2435C22F35}"/>
              </a:ext>
            </a:extLst>
          </p:cNvPr>
          <p:cNvSpPr>
            <a:spLocks noGrp="1"/>
          </p:cNvSpPr>
          <p:nvPr>
            <p:ph type="title"/>
          </p:nvPr>
        </p:nvSpPr>
        <p:spPr/>
        <p:txBody>
          <a:bodyPr>
            <a:normAutofit/>
          </a:bodyPr>
          <a:lstStyle/>
          <a:p>
            <a:r>
              <a:rPr lang="en-US" sz="2400" b="1" dirty="0"/>
              <a:t>3.0 risk</a:t>
            </a:r>
            <a:endParaRPr lang="en-KE" sz="2400" b="1" dirty="0"/>
          </a:p>
        </p:txBody>
      </p:sp>
      <p:sp>
        <p:nvSpPr>
          <p:cNvPr id="3" name="Content Placeholder 2">
            <a:extLst>
              <a:ext uri="{FF2B5EF4-FFF2-40B4-BE49-F238E27FC236}">
                <a16:creationId xmlns:a16="http://schemas.microsoft.com/office/drawing/2014/main" id="{33F1EF08-69D1-106C-818D-651BE14710F5}"/>
              </a:ext>
            </a:extLst>
          </p:cNvPr>
          <p:cNvSpPr>
            <a:spLocks noGrp="1"/>
          </p:cNvSpPr>
          <p:nvPr>
            <p:ph idx="1"/>
          </p:nvPr>
        </p:nvSpPr>
        <p:spPr>
          <a:xfrm>
            <a:off x="1451579" y="1853754"/>
            <a:ext cx="9603275" cy="4059366"/>
          </a:xfrm>
        </p:spPr>
        <p:txBody>
          <a:bodyPr>
            <a:normAutofit lnSpcReduction="10000"/>
          </a:bodyPr>
          <a:lstStyle/>
          <a:p>
            <a:pPr marL="0" indent="0">
              <a:buNone/>
            </a:pPr>
            <a:r>
              <a:rPr lang="en-US" b="1" dirty="0"/>
              <a:t>3.1 Definition</a:t>
            </a:r>
          </a:p>
          <a:p>
            <a:pPr marL="0" indent="0">
              <a:buNone/>
            </a:pPr>
            <a:r>
              <a:rPr lang="en-US" b="1" dirty="0"/>
              <a:t>What is country risk?</a:t>
            </a:r>
          </a:p>
          <a:p>
            <a:r>
              <a:rPr lang="en-US" dirty="0"/>
              <a:t>Country risk refers to the uncertainty inherent with investing within a given country.</a:t>
            </a:r>
          </a:p>
          <a:p>
            <a:r>
              <a:rPr lang="en-US" dirty="0"/>
              <a:t>This uncertainty can come from several factors including political, economic, exchange-rate, or technological influences.</a:t>
            </a:r>
          </a:p>
          <a:p>
            <a:r>
              <a:rPr lang="en-US" dirty="0"/>
              <a:t>Country risk most often refers to the possibility of default on locally issued bonds.</a:t>
            </a:r>
          </a:p>
          <a:p>
            <a:r>
              <a:rPr lang="en-US" dirty="0"/>
              <a:t>The United States is considered the benchmark for low country risk.</a:t>
            </a:r>
          </a:p>
          <a:p>
            <a:r>
              <a:rPr lang="en-US" dirty="0"/>
              <a:t>Analysts may refer to MSCI Indexes, OCED reports, or rating-agency reports for help in analyzing country risk.</a:t>
            </a:r>
          </a:p>
          <a:p>
            <a:endParaRPr lang="en-KE" dirty="0"/>
          </a:p>
        </p:txBody>
      </p:sp>
    </p:spTree>
    <p:extLst>
      <p:ext uri="{BB962C8B-B14F-4D97-AF65-F5344CB8AC3E}">
        <p14:creationId xmlns:p14="http://schemas.microsoft.com/office/powerpoint/2010/main" val="41570208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680454-3E6B-C1A3-931A-9B45B7C6236F}"/>
              </a:ext>
            </a:extLst>
          </p:cNvPr>
          <p:cNvSpPr>
            <a:spLocks noGrp="1"/>
          </p:cNvSpPr>
          <p:nvPr>
            <p:ph type="title"/>
          </p:nvPr>
        </p:nvSpPr>
        <p:spPr/>
        <p:txBody>
          <a:bodyPr>
            <a:normAutofit/>
          </a:bodyPr>
          <a:lstStyle/>
          <a:p>
            <a:r>
              <a:rPr lang="en-US" sz="2400" b="1" cap="none" dirty="0"/>
              <a:t>Understanding country risk</a:t>
            </a:r>
            <a:endParaRPr lang="en-US" sz="2400" b="1" dirty="0"/>
          </a:p>
        </p:txBody>
      </p:sp>
      <p:sp>
        <p:nvSpPr>
          <p:cNvPr id="3" name="Content Placeholder 2">
            <a:extLst>
              <a:ext uri="{FF2B5EF4-FFF2-40B4-BE49-F238E27FC236}">
                <a16:creationId xmlns:a16="http://schemas.microsoft.com/office/drawing/2014/main" id="{76976AF6-274F-21F9-D766-88FF2B9C3C8B}"/>
              </a:ext>
            </a:extLst>
          </p:cNvPr>
          <p:cNvSpPr>
            <a:spLocks noGrp="1"/>
          </p:cNvSpPr>
          <p:nvPr>
            <p:ph idx="1"/>
          </p:nvPr>
        </p:nvSpPr>
        <p:spPr>
          <a:xfrm>
            <a:off x="1451579" y="1853754"/>
            <a:ext cx="9603275" cy="3738663"/>
          </a:xfrm>
        </p:spPr>
        <p:txBody>
          <a:bodyPr>
            <a:normAutofit/>
          </a:bodyPr>
          <a:lstStyle/>
          <a:p>
            <a:r>
              <a:rPr lang="en-US" dirty="0"/>
              <a:t>Security analysis at the macroeconomic, industry and firm specific level is similar in all countries. </a:t>
            </a:r>
          </a:p>
          <a:p>
            <a:r>
              <a:rPr lang="en-US" dirty="0"/>
              <a:t>Such analysis aims to provide estimates of expected returns and risk of individual assets and portfolios. </a:t>
            </a:r>
          </a:p>
          <a:p>
            <a:r>
              <a:rPr lang="en-US" dirty="0"/>
              <a:t>Country risk refers to the risk of investing in a country dependent on changes in the business environment that may adversely affect the asset values of operating profit in a specific country. </a:t>
            </a:r>
          </a:p>
          <a:p>
            <a:r>
              <a:rPr lang="en-US" dirty="0"/>
              <a:t>Some of the issues contributing to country risk include currency controls, devaluation regulation changes, civil wars, mass riots etc.</a:t>
            </a:r>
          </a:p>
        </p:txBody>
      </p:sp>
    </p:spTree>
    <p:extLst>
      <p:ext uri="{BB962C8B-B14F-4D97-AF65-F5344CB8AC3E}">
        <p14:creationId xmlns:p14="http://schemas.microsoft.com/office/powerpoint/2010/main" val="5551626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59FE4A-2950-6BF1-DF69-74BB877E8C92}"/>
              </a:ext>
            </a:extLst>
          </p:cNvPr>
          <p:cNvSpPr>
            <a:spLocks noGrp="1"/>
          </p:cNvSpPr>
          <p:nvPr>
            <p:ph type="title"/>
          </p:nvPr>
        </p:nvSpPr>
        <p:spPr/>
        <p:txBody>
          <a:bodyPr/>
          <a:lstStyle/>
          <a:p>
            <a:endParaRPr lang="en-US"/>
          </a:p>
        </p:txBody>
      </p:sp>
      <p:sp>
        <p:nvSpPr>
          <p:cNvPr id="3" name="Content Placeholder 2">
            <a:extLst>
              <a:ext uri="{FF2B5EF4-FFF2-40B4-BE49-F238E27FC236}">
                <a16:creationId xmlns:a16="http://schemas.microsoft.com/office/drawing/2014/main" id="{4AB5923A-97E4-FB50-2ED6-48FCCE35AC7D}"/>
              </a:ext>
            </a:extLst>
          </p:cNvPr>
          <p:cNvSpPr>
            <a:spLocks noGrp="1"/>
          </p:cNvSpPr>
          <p:nvPr>
            <p:ph idx="1"/>
          </p:nvPr>
        </p:nvSpPr>
        <p:spPr/>
        <p:txBody>
          <a:bodyPr/>
          <a:lstStyle/>
          <a:p>
            <a:r>
              <a:rPr lang="en-US" dirty="0"/>
              <a:t>Country risk is the same as political risk only that country risk specifically refers to risks affecting all companies in a specific country. </a:t>
            </a:r>
          </a:p>
          <a:p>
            <a:r>
              <a:rPr lang="en-US" dirty="0"/>
              <a:t>This information is provided by credit rating agencies as well as political risk analyzers.</a:t>
            </a:r>
          </a:p>
          <a:p>
            <a:r>
              <a:rPr lang="en-US" dirty="0"/>
              <a:t> Credit rating agencies use quantitative econometric models focusing on financial analysis while political risk analysts use qualitative methods focusing on political analysis.</a:t>
            </a:r>
          </a:p>
        </p:txBody>
      </p:sp>
    </p:spTree>
    <p:extLst>
      <p:ext uri="{BB962C8B-B14F-4D97-AF65-F5344CB8AC3E}">
        <p14:creationId xmlns:p14="http://schemas.microsoft.com/office/powerpoint/2010/main" val="547457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BBF363-6497-41BB-9AEC-5447E8C9D349}"/>
              </a:ext>
            </a:extLst>
          </p:cNvPr>
          <p:cNvSpPr>
            <a:spLocks noGrp="1"/>
          </p:cNvSpPr>
          <p:nvPr>
            <p:ph type="title"/>
          </p:nvPr>
        </p:nvSpPr>
        <p:spPr/>
        <p:txBody>
          <a:bodyPr>
            <a:normAutofit/>
          </a:bodyPr>
          <a:lstStyle/>
          <a:p>
            <a:r>
              <a:rPr lang="en-US" sz="2400" b="1" cap="none" dirty="0"/>
              <a:t>3.2 Importance of country risk</a:t>
            </a:r>
          </a:p>
        </p:txBody>
      </p:sp>
      <p:sp>
        <p:nvSpPr>
          <p:cNvPr id="3" name="Content Placeholder 2">
            <a:extLst>
              <a:ext uri="{FF2B5EF4-FFF2-40B4-BE49-F238E27FC236}">
                <a16:creationId xmlns:a16="http://schemas.microsoft.com/office/drawing/2014/main" id="{A3EBEA9F-8C20-9EF3-08C5-265C824C4F0C}"/>
              </a:ext>
            </a:extLst>
          </p:cNvPr>
          <p:cNvSpPr>
            <a:spLocks noGrp="1"/>
          </p:cNvSpPr>
          <p:nvPr>
            <p:ph idx="1"/>
          </p:nvPr>
        </p:nvSpPr>
        <p:spPr/>
        <p:txBody>
          <a:bodyPr>
            <a:normAutofit lnSpcReduction="10000"/>
          </a:bodyPr>
          <a:lstStyle/>
          <a:p>
            <a:pPr marL="0" indent="0">
              <a:buNone/>
            </a:pPr>
            <a:r>
              <a:rPr lang="en-US" b="1" dirty="0"/>
              <a:t>Why country risk is important?</a:t>
            </a:r>
          </a:p>
          <a:p>
            <a:pPr marL="0" indent="0">
              <a:buNone/>
            </a:pPr>
            <a:r>
              <a:rPr lang="en-US" dirty="0"/>
              <a:t>1. It can be used to monitor countries where the MNC is currently doing business.</a:t>
            </a:r>
          </a:p>
          <a:p>
            <a:r>
              <a:rPr lang="en-US" dirty="0"/>
              <a:t>If the country risk level of a particular country begins to increase, the MNC may consider diverting its subsidiaries located there.</a:t>
            </a:r>
          </a:p>
          <a:p>
            <a:pPr marL="0" indent="0">
              <a:buNone/>
            </a:pPr>
            <a:r>
              <a:rPr lang="en-US" dirty="0"/>
              <a:t>2. Country risk can be used by MNC as a screening device to avoid conducting business  with countries with excessive country risk. </a:t>
            </a:r>
          </a:p>
          <a:p>
            <a:r>
              <a:rPr lang="en-US" dirty="0"/>
              <a:t>Country risk therefore is not restricted to doing major businesses, but also to improve the analysis used to make long-term investment or financing decisions.</a:t>
            </a:r>
          </a:p>
        </p:txBody>
      </p:sp>
    </p:spTree>
    <p:extLst>
      <p:ext uri="{BB962C8B-B14F-4D97-AF65-F5344CB8AC3E}">
        <p14:creationId xmlns:p14="http://schemas.microsoft.com/office/powerpoint/2010/main" val="113031617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E4FD5B-AA4D-31E8-1036-1550EF3CB1DB}"/>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2CF08A82-A427-2E59-B341-0588C92DE586}"/>
              </a:ext>
            </a:extLst>
          </p:cNvPr>
          <p:cNvSpPr>
            <a:spLocks noGrp="1"/>
          </p:cNvSpPr>
          <p:nvPr>
            <p:ph idx="1"/>
          </p:nvPr>
        </p:nvSpPr>
        <p:spPr/>
        <p:txBody>
          <a:bodyPr/>
          <a:lstStyle/>
          <a:p>
            <a:r>
              <a:rPr lang="en-US" dirty="0"/>
              <a:t>A macro assessment involves consideration of all variables that affect country risk except for those unique to a particular firm or industry.</a:t>
            </a:r>
          </a:p>
          <a:p>
            <a:r>
              <a:rPr lang="en-US" dirty="0"/>
              <a:t>It covers both political and financial characteristics of the country being assessed. </a:t>
            </a:r>
          </a:p>
          <a:p>
            <a:r>
              <a:rPr lang="en-US" dirty="0"/>
              <a:t>These characteristics  include-</a:t>
            </a:r>
          </a:p>
          <a:p>
            <a:pPr>
              <a:buFont typeface="Wingdings" panose="05000000000000000000" pitchFamily="2" charset="2"/>
              <a:buChar char="q"/>
            </a:pPr>
            <a:r>
              <a:rPr lang="en-US" dirty="0"/>
              <a:t>the relationship of host government with the MNC’s home country government, </a:t>
            </a:r>
          </a:p>
          <a:p>
            <a:pPr>
              <a:buFont typeface="Wingdings" panose="05000000000000000000" pitchFamily="2" charset="2"/>
              <a:buChar char="q"/>
            </a:pPr>
            <a:r>
              <a:rPr lang="en-US" dirty="0"/>
              <a:t>the attitude of people in the host country towards MNC’s government, </a:t>
            </a:r>
          </a:p>
          <a:p>
            <a:pPr>
              <a:buFont typeface="Wingdings" panose="05000000000000000000" pitchFamily="2" charset="2"/>
              <a:buChar char="q"/>
            </a:pPr>
            <a:r>
              <a:rPr lang="en-US" dirty="0"/>
              <a:t>the historical stability of host government.</a:t>
            </a:r>
            <a:endParaRPr lang="en-KE" dirty="0"/>
          </a:p>
        </p:txBody>
      </p:sp>
    </p:spTree>
    <p:extLst>
      <p:ext uri="{BB962C8B-B14F-4D97-AF65-F5344CB8AC3E}">
        <p14:creationId xmlns:p14="http://schemas.microsoft.com/office/powerpoint/2010/main" val="17223895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E9252A-9943-08B4-DCA9-4B05408B0663}"/>
              </a:ext>
            </a:extLst>
          </p:cNvPr>
          <p:cNvSpPr>
            <a:spLocks noGrp="1"/>
          </p:cNvSpPr>
          <p:nvPr>
            <p:ph type="title"/>
          </p:nvPr>
        </p:nvSpPr>
        <p:spPr/>
        <p:txBody>
          <a:bodyPr>
            <a:normAutofit/>
          </a:bodyPr>
          <a:lstStyle/>
          <a:p>
            <a:r>
              <a:rPr lang="en-US" sz="2400" b="1" cap="none" dirty="0"/>
              <a:t>3.2 Types of country risk</a:t>
            </a:r>
          </a:p>
        </p:txBody>
      </p:sp>
      <p:sp>
        <p:nvSpPr>
          <p:cNvPr id="3" name="Content Placeholder 2">
            <a:extLst>
              <a:ext uri="{FF2B5EF4-FFF2-40B4-BE49-F238E27FC236}">
                <a16:creationId xmlns:a16="http://schemas.microsoft.com/office/drawing/2014/main" id="{2B8DC382-0DE4-C119-4B94-CD1591C4667C}"/>
              </a:ext>
            </a:extLst>
          </p:cNvPr>
          <p:cNvSpPr>
            <a:spLocks noGrp="1"/>
          </p:cNvSpPr>
          <p:nvPr>
            <p:ph idx="1"/>
          </p:nvPr>
        </p:nvSpPr>
        <p:spPr>
          <a:xfrm>
            <a:off x="1451579" y="1853754"/>
            <a:ext cx="9603275" cy="3831429"/>
          </a:xfrm>
        </p:spPr>
        <p:txBody>
          <a:bodyPr>
            <a:normAutofit lnSpcReduction="10000"/>
          </a:bodyPr>
          <a:lstStyle/>
          <a:p>
            <a:r>
              <a:rPr lang="en-US" dirty="0"/>
              <a:t>Country risk assessments are generally segregated into different categories.</a:t>
            </a:r>
          </a:p>
          <a:p>
            <a:pPr marL="0" indent="0">
              <a:buNone/>
            </a:pPr>
            <a:r>
              <a:rPr lang="en-US" b="1" dirty="0"/>
              <a:t>1.Political risk</a:t>
            </a:r>
          </a:p>
          <a:p>
            <a:r>
              <a:rPr lang="en-US" dirty="0"/>
              <a:t>This type of risk is mainly associated with the losses resulting due to the political situations of a country. </a:t>
            </a:r>
          </a:p>
          <a:p>
            <a:r>
              <a:rPr lang="en-US" dirty="0"/>
              <a:t>Even a politician’s comment might not settle down well in the international community, thus contributing to country risk.</a:t>
            </a:r>
          </a:p>
          <a:p>
            <a:r>
              <a:rPr lang="en-US" dirty="0"/>
              <a:t>Political risk determines a country's political stability, either internally or externally. </a:t>
            </a:r>
          </a:p>
          <a:p>
            <a:r>
              <a:rPr lang="en-US" dirty="0"/>
              <a:t>Political risk can affect a country's attitude to meeting its debt obligations and may cause sudden changes in the foreign exchange market.</a:t>
            </a:r>
          </a:p>
        </p:txBody>
      </p:sp>
    </p:spTree>
    <p:extLst>
      <p:ext uri="{BB962C8B-B14F-4D97-AF65-F5344CB8AC3E}">
        <p14:creationId xmlns:p14="http://schemas.microsoft.com/office/powerpoint/2010/main" val="2893483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6EAAE-C8C2-B3D5-0934-058CF52B3383}"/>
              </a:ext>
            </a:extLst>
          </p:cNvPr>
          <p:cNvSpPr>
            <a:spLocks noGrp="1"/>
          </p:cNvSpPr>
          <p:nvPr>
            <p:ph type="title"/>
          </p:nvPr>
        </p:nvSpPr>
        <p:spPr/>
        <p:txBody>
          <a:bodyPr>
            <a:normAutofit/>
          </a:bodyPr>
          <a:lstStyle/>
          <a:p>
            <a:r>
              <a:rPr lang="en-US" sz="2400" b="1" cap="none" dirty="0"/>
              <a:t>2. Sovereign risk</a:t>
            </a:r>
            <a:endParaRPr lang="en-KE" sz="2400" b="1" cap="none" dirty="0"/>
          </a:p>
        </p:txBody>
      </p:sp>
      <p:sp>
        <p:nvSpPr>
          <p:cNvPr id="3" name="Content Placeholder 2">
            <a:extLst>
              <a:ext uri="{FF2B5EF4-FFF2-40B4-BE49-F238E27FC236}">
                <a16:creationId xmlns:a16="http://schemas.microsoft.com/office/drawing/2014/main" id="{5980357E-1545-AAB0-5D22-93306A5A002F}"/>
              </a:ext>
            </a:extLst>
          </p:cNvPr>
          <p:cNvSpPr>
            <a:spLocks noGrp="1"/>
          </p:cNvSpPr>
          <p:nvPr>
            <p:ph idx="1"/>
          </p:nvPr>
        </p:nvSpPr>
        <p:spPr/>
        <p:txBody>
          <a:bodyPr>
            <a:normAutofit lnSpcReduction="10000"/>
          </a:bodyPr>
          <a:lstStyle/>
          <a:p>
            <a:r>
              <a:rPr lang="en-US" dirty="0"/>
              <a:t>This refers to the probability of a central bank bringing in rules that might adversely impact the value of investor’s holdings.  </a:t>
            </a:r>
          </a:p>
          <a:p>
            <a:r>
              <a:rPr lang="en-US" dirty="0"/>
              <a:t>It also includes the possibility of a foreign government defaulting on its sovereign debt.</a:t>
            </a:r>
          </a:p>
          <a:p>
            <a:r>
              <a:rPr lang="en-US" dirty="0"/>
              <a:t>There is some crossover between political and sovereign risk.</a:t>
            </a:r>
          </a:p>
          <a:p>
            <a:r>
              <a:rPr lang="en-US" dirty="0"/>
              <a:t>Although the latter – also known as sovereign default risk – primarily examines debt.</a:t>
            </a:r>
          </a:p>
          <a:p>
            <a:r>
              <a:rPr lang="en-US" dirty="0"/>
              <a:t>Specifically, this risk category measures the build up of debt that is the obligation of a government or its agencies. </a:t>
            </a:r>
          </a:p>
          <a:p>
            <a:r>
              <a:rPr lang="en-US" dirty="0"/>
              <a:t>It also measures how much said government is anticipated to fulfil these obligations.</a:t>
            </a:r>
            <a:endParaRPr lang="en-KE" dirty="0"/>
          </a:p>
        </p:txBody>
      </p:sp>
    </p:spTree>
    <p:extLst>
      <p:ext uri="{BB962C8B-B14F-4D97-AF65-F5344CB8AC3E}">
        <p14:creationId xmlns:p14="http://schemas.microsoft.com/office/powerpoint/2010/main" val="11238726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96B04E-84F1-43A2-B656-637B65D2323A}"/>
              </a:ext>
            </a:extLst>
          </p:cNvPr>
          <p:cNvSpPr>
            <a:spLocks noGrp="1"/>
          </p:cNvSpPr>
          <p:nvPr>
            <p:ph type="title"/>
          </p:nvPr>
        </p:nvSpPr>
        <p:spPr/>
        <p:txBody>
          <a:bodyPr>
            <a:normAutofit/>
          </a:bodyPr>
          <a:lstStyle/>
          <a:p>
            <a:r>
              <a:rPr lang="en-US" sz="2400" b="1" cap="none" dirty="0"/>
              <a:t>3. Neighborhood risk</a:t>
            </a:r>
            <a:endParaRPr lang="en-KE" sz="2400" b="1" cap="none" dirty="0"/>
          </a:p>
        </p:txBody>
      </p:sp>
      <p:sp>
        <p:nvSpPr>
          <p:cNvPr id="3" name="Content Placeholder 2">
            <a:extLst>
              <a:ext uri="{FF2B5EF4-FFF2-40B4-BE49-F238E27FC236}">
                <a16:creationId xmlns:a16="http://schemas.microsoft.com/office/drawing/2014/main" id="{56014FF6-439B-ADE2-C800-723A3B43E43A}"/>
              </a:ext>
            </a:extLst>
          </p:cNvPr>
          <p:cNvSpPr>
            <a:spLocks noGrp="1"/>
          </p:cNvSpPr>
          <p:nvPr>
            <p:ph idx="1"/>
          </p:nvPr>
        </p:nvSpPr>
        <p:spPr>
          <a:xfrm>
            <a:off x="1451579" y="1853754"/>
            <a:ext cx="9603275" cy="3804924"/>
          </a:xfrm>
        </p:spPr>
        <p:txBody>
          <a:bodyPr>
            <a:normAutofit/>
          </a:bodyPr>
          <a:lstStyle/>
          <a:p>
            <a:r>
              <a:rPr lang="en-US" dirty="0"/>
              <a:t>Neighborhood risk, also known as location risk, may not be the direct fault of the country with which your clients are dealing, but instead is caused by trouble elsewhere.</a:t>
            </a:r>
          </a:p>
          <a:p>
            <a:r>
              <a:rPr lang="en-US" dirty="0"/>
              <a:t>Neighborhood risk can be caused by:</a:t>
            </a:r>
          </a:p>
          <a:p>
            <a:pPr>
              <a:buFont typeface="Wingdings" panose="05000000000000000000" pitchFamily="2" charset="2"/>
              <a:buChar char="q"/>
            </a:pPr>
            <a:r>
              <a:rPr lang="en-US" dirty="0"/>
              <a:t>Geographic neighbors.</a:t>
            </a:r>
          </a:p>
          <a:p>
            <a:pPr>
              <a:buFont typeface="Wingdings" panose="05000000000000000000" pitchFamily="2" charset="2"/>
              <a:buChar char="q"/>
            </a:pPr>
            <a:r>
              <a:rPr lang="en-US" dirty="0"/>
              <a:t>Trading partners.</a:t>
            </a:r>
          </a:p>
          <a:p>
            <a:pPr>
              <a:buFont typeface="Wingdings" panose="05000000000000000000" pitchFamily="2" charset="2"/>
              <a:buChar char="q"/>
            </a:pPr>
            <a:r>
              <a:rPr lang="en-US" dirty="0"/>
              <a:t>Co-members of certain institutions or organizations.</a:t>
            </a:r>
          </a:p>
          <a:p>
            <a:pPr>
              <a:buFont typeface="Wingdings" panose="05000000000000000000" pitchFamily="2" charset="2"/>
              <a:buChar char="q"/>
            </a:pPr>
            <a:r>
              <a:rPr lang="en-US" dirty="0"/>
              <a:t>Strategic allies.</a:t>
            </a:r>
          </a:p>
          <a:p>
            <a:pPr>
              <a:buFont typeface="Wingdings" panose="05000000000000000000" pitchFamily="2" charset="2"/>
              <a:buChar char="q"/>
            </a:pPr>
            <a:r>
              <a:rPr lang="en-US" dirty="0"/>
              <a:t>Nations with similar perceived characteristics.</a:t>
            </a:r>
          </a:p>
          <a:p>
            <a:endParaRPr lang="en-KE" dirty="0"/>
          </a:p>
        </p:txBody>
      </p:sp>
    </p:spTree>
    <p:extLst>
      <p:ext uri="{BB962C8B-B14F-4D97-AF65-F5344CB8AC3E}">
        <p14:creationId xmlns:p14="http://schemas.microsoft.com/office/powerpoint/2010/main" val="32228399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FFC97-FDA0-71FE-5004-315843286F0B}"/>
              </a:ext>
            </a:extLst>
          </p:cNvPr>
          <p:cNvSpPr>
            <a:spLocks noGrp="1"/>
          </p:cNvSpPr>
          <p:nvPr>
            <p:ph type="title"/>
          </p:nvPr>
        </p:nvSpPr>
        <p:spPr/>
        <p:txBody>
          <a:bodyPr>
            <a:normAutofit/>
          </a:bodyPr>
          <a:lstStyle/>
          <a:p>
            <a:r>
              <a:rPr lang="en-US" sz="2400" b="1" cap="none" dirty="0"/>
              <a:t>4. Subjective risk</a:t>
            </a:r>
            <a:endParaRPr lang="en-KE" sz="2400" b="1" cap="none" dirty="0"/>
          </a:p>
        </p:txBody>
      </p:sp>
      <p:sp>
        <p:nvSpPr>
          <p:cNvPr id="3" name="Content Placeholder 2">
            <a:extLst>
              <a:ext uri="{FF2B5EF4-FFF2-40B4-BE49-F238E27FC236}">
                <a16:creationId xmlns:a16="http://schemas.microsoft.com/office/drawing/2014/main" id="{0BF543FE-5CD3-7259-D88C-49AEF458FC2B}"/>
              </a:ext>
            </a:extLst>
          </p:cNvPr>
          <p:cNvSpPr>
            <a:spLocks noGrp="1"/>
          </p:cNvSpPr>
          <p:nvPr>
            <p:ph idx="1"/>
          </p:nvPr>
        </p:nvSpPr>
        <p:spPr>
          <a:xfrm>
            <a:off x="1451579" y="1853754"/>
            <a:ext cx="9603275" cy="3612591"/>
          </a:xfrm>
        </p:spPr>
        <p:txBody>
          <a:bodyPr>
            <a:normAutofit lnSpcReduction="10000"/>
          </a:bodyPr>
          <a:lstStyle/>
          <a:p>
            <a:r>
              <a:rPr lang="en-US" dirty="0"/>
              <a:t>It measures factors that are common to most risk assessments – and could greatly impact foreign business owners trading with a host nation. </a:t>
            </a:r>
          </a:p>
          <a:p>
            <a:r>
              <a:rPr lang="en-US" dirty="0"/>
              <a:t>Subjective risk is about attitudes and can include social pressures and consumer opinions – whether to certain types of goods or certain types of enterprise. </a:t>
            </a:r>
          </a:p>
          <a:p>
            <a:pPr marL="0" indent="0">
              <a:buNone/>
            </a:pPr>
            <a:r>
              <a:rPr lang="en-US" b="1" dirty="0"/>
              <a:t>5.Economic risk</a:t>
            </a:r>
          </a:p>
          <a:p>
            <a:r>
              <a:rPr lang="en-US" dirty="0"/>
              <a:t> It encompasses a wide range of potential issues that could lead a country to renege on its external debts or that may cause other types of currency crisis.</a:t>
            </a:r>
          </a:p>
          <a:p>
            <a:r>
              <a:rPr lang="en-US" dirty="0"/>
              <a:t>A major factor here is economic growth – the health of a nation's GDP and the outlook for its future. </a:t>
            </a:r>
            <a:endParaRPr lang="en-KE" dirty="0"/>
          </a:p>
        </p:txBody>
      </p:sp>
    </p:spTree>
    <p:extLst>
      <p:ext uri="{BB962C8B-B14F-4D97-AF65-F5344CB8AC3E}">
        <p14:creationId xmlns:p14="http://schemas.microsoft.com/office/powerpoint/2010/main" val="327769151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C3ED4-8FF5-ED38-93CA-832FA32473F0}"/>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C517F24E-2FB7-2F3B-4BB2-2A585D52688C}"/>
              </a:ext>
            </a:extLst>
          </p:cNvPr>
          <p:cNvSpPr>
            <a:spLocks noGrp="1"/>
          </p:cNvSpPr>
          <p:nvPr>
            <p:ph idx="1"/>
          </p:nvPr>
        </p:nvSpPr>
        <p:spPr/>
        <p:txBody>
          <a:bodyPr/>
          <a:lstStyle/>
          <a:p>
            <a:r>
              <a:rPr lang="en-US" dirty="0"/>
              <a:t>Acts of government may also impact economic risk, such as intervention in the money market or policy changes that cause tax instability. </a:t>
            </a:r>
          </a:p>
          <a:p>
            <a:r>
              <a:rPr lang="en-US" dirty="0"/>
              <a:t>Issues with foreign currency exchange, for instance a shortage in certain currencies or a devaluation of the exchange rate also impact economic risk.</a:t>
            </a:r>
          </a:p>
          <a:p>
            <a:r>
              <a:rPr lang="en-US" dirty="0"/>
              <a:t>Predicted loss created by sudden changes in exchange rate are generally covered under the exchange risk factor.</a:t>
            </a:r>
          </a:p>
          <a:p>
            <a:endParaRPr lang="en-KE" dirty="0"/>
          </a:p>
        </p:txBody>
      </p:sp>
    </p:spTree>
    <p:extLst>
      <p:ext uri="{BB962C8B-B14F-4D97-AF65-F5344CB8AC3E}">
        <p14:creationId xmlns:p14="http://schemas.microsoft.com/office/powerpoint/2010/main" val="7170345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CB60B8-7294-3707-02A8-55A25DC9E877}"/>
              </a:ext>
            </a:extLst>
          </p:cNvPr>
          <p:cNvSpPr>
            <a:spLocks noGrp="1"/>
          </p:cNvSpPr>
          <p:nvPr>
            <p:ph type="title"/>
          </p:nvPr>
        </p:nvSpPr>
        <p:spPr/>
        <p:txBody>
          <a:bodyPr>
            <a:normAutofit/>
          </a:bodyPr>
          <a:lstStyle/>
          <a:p>
            <a:r>
              <a:rPr lang="en-US" sz="2400" b="1" cap="none" dirty="0"/>
              <a:t>6. Exchange risk	</a:t>
            </a:r>
            <a:endParaRPr lang="en-KE" sz="2400" b="1" cap="none" dirty="0"/>
          </a:p>
        </p:txBody>
      </p:sp>
      <p:sp>
        <p:nvSpPr>
          <p:cNvPr id="3" name="Content Placeholder 2">
            <a:extLst>
              <a:ext uri="{FF2B5EF4-FFF2-40B4-BE49-F238E27FC236}">
                <a16:creationId xmlns:a16="http://schemas.microsoft.com/office/drawing/2014/main" id="{5CF38E30-251C-19FB-1650-7D7D1106011C}"/>
              </a:ext>
            </a:extLst>
          </p:cNvPr>
          <p:cNvSpPr>
            <a:spLocks noGrp="1"/>
          </p:cNvSpPr>
          <p:nvPr>
            <p:ph idx="1"/>
          </p:nvPr>
        </p:nvSpPr>
        <p:spPr/>
        <p:txBody>
          <a:bodyPr/>
          <a:lstStyle/>
          <a:p>
            <a:r>
              <a:rPr lang="en-US" dirty="0"/>
              <a:t>Fluctuations in the foreign exchange can be caused by a wide variety of factors.</a:t>
            </a:r>
          </a:p>
          <a:p>
            <a:r>
              <a:rPr lang="en-US" dirty="0"/>
              <a:t>Economic and political factors can be significant drivers of exchange risk, although currency reserves, interest rates and inflation are also potential factors.</a:t>
            </a:r>
          </a:p>
          <a:p>
            <a:r>
              <a:rPr lang="en-US" dirty="0"/>
              <a:t>One example of political change that can harm economic risk is a change in currency regime, for example from fixed regime to floating.</a:t>
            </a:r>
          </a:p>
          <a:p>
            <a:endParaRPr lang="en-KE" dirty="0"/>
          </a:p>
        </p:txBody>
      </p:sp>
    </p:spTree>
    <p:extLst>
      <p:ext uri="{BB962C8B-B14F-4D97-AF65-F5344CB8AC3E}">
        <p14:creationId xmlns:p14="http://schemas.microsoft.com/office/powerpoint/2010/main" val="66720272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AC16EF-0624-D5BF-EA09-C9EA4A7EAABC}"/>
              </a:ext>
            </a:extLst>
          </p:cNvPr>
          <p:cNvSpPr>
            <a:spLocks noGrp="1"/>
          </p:cNvSpPr>
          <p:nvPr>
            <p:ph type="title"/>
          </p:nvPr>
        </p:nvSpPr>
        <p:spPr/>
        <p:txBody>
          <a:bodyPr>
            <a:normAutofit/>
          </a:bodyPr>
          <a:lstStyle/>
          <a:p>
            <a:r>
              <a:rPr lang="en-US" sz="2400" b="1" cap="none" dirty="0"/>
              <a:t>7. Transfer risk</a:t>
            </a:r>
            <a:r>
              <a:rPr lang="en-US" sz="2400" dirty="0"/>
              <a:t>	</a:t>
            </a:r>
            <a:endParaRPr lang="en-KE" sz="2400" dirty="0"/>
          </a:p>
        </p:txBody>
      </p:sp>
      <p:sp>
        <p:nvSpPr>
          <p:cNvPr id="3" name="Content Placeholder 2">
            <a:extLst>
              <a:ext uri="{FF2B5EF4-FFF2-40B4-BE49-F238E27FC236}">
                <a16:creationId xmlns:a16="http://schemas.microsoft.com/office/drawing/2014/main" id="{BB55329E-1615-28D0-0153-59C6513ABC19}"/>
              </a:ext>
            </a:extLst>
          </p:cNvPr>
          <p:cNvSpPr>
            <a:spLocks noGrp="1"/>
          </p:cNvSpPr>
          <p:nvPr>
            <p:ph idx="1"/>
          </p:nvPr>
        </p:nvSpPr>
        <p:spPr/>
        <p:txBody>
          <a:bodyPr/>
          <a:lstStyle/>
          <a:p>
            <a:r>
              <a:rPr lang="en-US" dirty="0"/>
              <a:t>This is where the host government becomes unwilling or unable to permit foreign currency transfers out of the nation. </a:t>
            </a:r>
          </a:p>
          <a:p>
            <a:r>
              <a:rPr lang="en-US" dirty="0"/>
              <a:t>Sweeping controls such as these may be a side effect of a nation in crisis attempting to prevent creditor panic turning into significant capital outflow. </a:t>
            </a:r>
          </a:p>
          <a:p>
            <a:r>
              <a:rPr lang="en-US" dirty="0"/>
              <a:t>Capital control can prevent foreign traders from retrieving profits or dividends from the host country.</a:t>
            </a:r>
            <a:endParaRPr lang="en-KE" dirty="0"/>
          </a:p>
        </p:txBody>
      </p:sp>
    </p:spTree>
    <p:extLst>
      <p:ext uri="{BB962C8B-B14F-4D97-AF65-F5344CB8AC3E}">
        <p14:creationId xmlns:p14="http://schemas.microsoft.com/office/powerpoint/2010/main" val="348707063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94B918-6403-EB1D-799C-8045D2ECF89D}"/>
              </a:ext>
            </a:extLst>
          </p:cNvPr>
          <p:cNvSpPr>
            <a:spLocks noGrp="1"/>
          </p:cNvSpPr>
          <p:nvPr>
            <p:ph type="title"/>
          </p:nvPr>
        </p:nvSpPr>
        <p:spPr>
          <a:xfrm>
            <a:off x="1451578" y="713079"/>
            <a:ext cx="9603275" cy="1049235"/>
          </a:xfrm>
        </p:spPr>
        <p:txBody>
          <a:bodyPr>
            <a:normAutofit/>
          </a:bodyPr>
          <a:lstStyle/>
          <a:p>
            <a:r>
              <a:rPr lang="en-US" sz="2400" b="1" dirty="0"/>
              <a:t>4.0 Measurement and Analysis of Country Risk</a:t>
            </a:r>
            <a:endParaRPr lang="en-KE" sz="2400" b="1" dirty="0"/>
          </a:p>
        </p:txBody>
      </p:sp>
      <p:sp>
        <p:nvSpPr>
          <p:cNvPr id="3" name="Content Placeholder 2">
            <a:extLst>
              <a:ext uri="{FF2B5EF4-FFF2-40B4-BE49-F238E27FC236}">
                <a16:creationId xmlns:a16="http://schemas.microsoft.com/office/drawing/2014/main" id="{02A3C5BA-F6CB-45AA-D3F9-6BA5C896B244}"/>
              </a:ext>
            </a:extLst>
          </p:cNvPr>
          <p:cNvSpPr>
            <a:spLocks noGrp="1"/>
          </p:cNvSpPr>
          <p:nvPr>
            <p:ph idx="1"/>
          </p:nvPr>
        </p:nvSpPr>
        <p:spPr/>
        <p:txBody>
          <a:bodyPr/>
          <a:lstStyle/>
          <a:p>
            <a:pPr marL="0" indent="0">
              <a:buNone/>
            </a:pPr>
            <a:r>
              <a:rPr lang="en-US" b="1" dirty="0"/>
              <a:t>4.1 OECD Analysis</a:t>
            </a:r>
          </a:p>
          <a:p>
            <a:r>
              <a:rPr lang="en-US" dirty="0"/>
              <a:t>Measuring and analyzing country risk isn’t a straightforward task. </a:t>
            </a:r>
          </a:p>
          <a:p>
            <a:r>
              <a:rPr lang="en-US" dirty="0"/>
              <a:t>Investors can adopt several different ways of assessment. </a:t>
            </a:r>
          </a:p>
          <a:p>
            <a:r>
              <a:rPr lang="en-US" dirty="0"/>
              <a:t>OECD (Organization for Economic Cooperation and Development) has outlined two ways of analysis:</a:t>
            </a:r>
          </a:p>
          <a:p>
            <a:pPr>
              <a:buFont typeface="Wingdings" panose="05000000000000000000" pitchFamily="2" charset="2"/>
              <a:buChar char="q"/>
            </a:pPr>
            <a:r>
              <a:rPr lang="en-US" dirty="0"/>
              <a:t>1 – Quantitative Analysis</a:t>
            </a:r>
          </a:p>
          <a:p>
            <a:pPr>
              <a:buFont typeface="Wingdings" panose="05000000000000000000" pitchFamily="2" charset="2"/>
              <a:buChar char="q"/>
            </a:pPr>
            <a:r>
              <a:rPr lang="en-US" dirty="0"/>
              <a:t>2 – Qualitative Analysis</a:t>
            </a:r>
          </a:p>
          <a:p>
            <a:endParaRPr lang="en-KE" dirty="0"/>
          </a:p>
        </p:txBody>
      </p:sp>
    </p:spTree>
    <p:extLst>
      <p:ext uri="{BB962C8B-B14F-4D97-AF65-F5344CB8AC3E}">
        <p14:creationId xmlns:p14="http://schemas.microsoft.com/office/powerpoint/2010/main" val="28269222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1954DA-B934-6665-A80C-22DB9927522B}"/>
              </a:ext>
            </a:extLst>
          </p:cNvPr>
          <p:cNvSpPr>
            <a:spLocks noGrp="1"/>
          </p:cNvSpPr>
          <p:nvPr>
            <p:ph type="title"/>
          </p:nvPr>
        </p:nvSpPr>
        <p:spPr/>
        <p:txBody>
          <a:bodyPr/>
          <a:lstStyle/>
          <a:p>
            <a:r>
              <a:rPr lang="en-US" sz="2400" b="1" cap="none" dirty="0"/>
              <a:t>Analysis of country risk</a:t>
            </a:r>
            <a:br>
              <a:rPr lang="en-US" dirty="0"/>
            </a:br>
            <a:endParaRPr lang="en-KE" dirty="0"/>
          </a:p>
        </p:txBody>
      </p:sp>
      <p:sp>
        <p:nvSpPr>
          <p:cNvPr id="3" name="Content Placeholder 2">
            <a:extLst>
              <a:ext uri="{FF2B5EF4-FFF2-40B4-BE49-F238E27FC236}">
                <a16:creationId xmlns:a16="http://schemas.microsoft.com/office/drawing/2014/main" id="{EBF2D2B5-C8A2-DC49-5DA3-2EAD358D4C5B}"/>
              </a:ext>
            </a:extLst>
          </p:cNvPr>
          <p:cNvSpPr>
            <a:spLocks noGrp="1"/>
          </p:cNvSpPr>
          <p:nvPr>
            <p:ph idx="1"/>
          </p:nvPr>
        </p:nvSpPr>
        <p:spPr/>
        <p:txBody>
          <a:bodyPr/>
          <a:lstStyle/>
          <a:p>
            <a:pPr marL="0" indent="0">
              <a:buNone/>
            </a:pPr>
            <a:r>
              <a:rPr lang="en-US" b="1" dirty="0"/>
              <a:t>1 – Quantitative Analysis</a:t>
            </a:r>
          </a:p>
          <a:p>
            <a:r>
              <a:rPr lang="en-US" dirty="0"/>
              <a:t>Risk measures like beta coefficients and risk denoting ratios (e.g., debt-to-GDP ratio) can be classified under quantitative methods. </a:t>
            </a:r>
          </a:p>
          <a:p>
            <a:r>
              <a:rPr lang="en-US" dirty="0"/>
              <a:t>The Morgan Stanley Capital Investment Index or the MSCI Index is the most used benchmark for many stocks.</a:t>
            </a:r>
          </a:p>
          <a:p>
            <a:r>
              <a:rPr lang="en-US" dirty="0"/>
              <a:t>The beta coefficient for the MSCI Index of a country can be used as a measure of country risk. </a:t>
            </a:r>
          </a:p>
          <a:p>
            <a:endParaRPr lang="en-KE" dirty="0"/>
          </a:p>
        </p:txBody>
      </p:sp>
    </p:spTree>
    <p:extLst>
      <p:ext uri="{BB962C8B-B14F-4D97-AF65-F5344CB8AC3E}">
        <p14:creationId xmlns:p14="http://schemas.microsoft.com/office/powerpoint/2010/main" val="380031850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E6A6CE-0E51-FA37-12AA-05D359178C14}"/>
              </a:ext>
            </a:extLst>
          </p:cNvPr>
          <p:cNvSpPr>
            <a:spLocks noGrp="1"/>
          </p:cNvSpPr>
          <p:nvPr>
            <p:ph type="title"/>
          </p:nvPr>
        </p:nvSpPr>
        <p:spPr/>
        <p:txBody>
          <a:bodyPr>
            <a:normAutofit/>
          </a:bodyPr>
          <a:lstStyle/>
          <a:p>
            <a:r>
              <a:rPr lang="en-US" sz="2000" b="1" cap="none" dirty="0"/>
              <a:t>2 – Qualitative analysis</a:t>
            </a:r>
            <a:endParaRPr lang="en-KE" sz="2000" b="1" cap="none" dirty="0"/>
          </a:p>
        </p:txBody>
      </p:sp>
      <p:sp>
        <p:nvSpPr>
          <p:cNvPr id="3" name="Content Placeholder 2">
            <a:extLst>
              <a:ext uri="{FF2B5EF4-FFF2-40B4-BE49-F238E27FC236}">
                <a16:creationId xmlns:a16="http://schemas.microsoft.com/office/drawing/2014/main" id="{BA553831-8E6F-4249-5C5D-0123FD36007D}"/>
              </a:ext>
            </a:extLst>
          </p:cNvPr>
          <p:cNvSpPr>
            <a:spLocks noGrp="1"/>
          </p:cNvSpPr>
          <p:nvPr>
            <p:ph idx="1"/>
          </p:nvPr>
        </p:nvSpPr>
        <p:spPr/>
        <p:txBody>
          <a:bodyPr/>
          <a:lstStyle/>
          <a:p>
            <a:r>
              <a:rPr lang="en-US" dirty="0"/>
              <a:t>Leans more towards the subjective aspects of measurement.</a:t>
            </a:r>
          </a:p>
          <a:p>
            <a:r>
              <a:rPr lang="en-US" dirty="0"/>
              <a:t>This will not provide investors with a risk number but can give an obvious idea about the risk environment of a country.</a:t>
            </a:r>
          </a:p>
          <a:p>
            <a:r>
              <a:rPr lang="en-US" dirty="0"/>
              <a:t>Sudden political upheaval or changes in the market statistics can render a country’s economy unstable, thus increasing its risk. </a:t>
            </a:r>
          </a:p>
          <a:p>
            <a:r>
              <a:rPr lang="en-US" dirty="0"/>
              <a:t>Checking sovereign ratings and being updated with the latest changes helps investors to a great extent.</a:t>
            </a:r>
            <a:endParaRPr lang="en-KE" dirty="0"/>
          </a:p>
        </p:txBody>
      </p:sp>
    </p:spTree>
    <p:extLst>
      <p:ext uri="{BB962C8B-B14F-4D97-AF65-F5344CB8AC3E}">
        <p14:creationId xmlns:p14="http://schemas.microsoft.com/office/powerpoint/2010/main" val="21428213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FB913E-AA8E-2AC5-5F4E-E500B1E457AF}"/>
              </a:ext>
            </a:extLst>
          </p:cNvPr>
          <p:cNvSpPr>
            <a:spLocks noGrp="1"/>
          </p:cNvSpPr>
          <p:nvPr>
            <p:ph type="title"/>
          </p:nvPr>
        </p:nvSpPr>
        <p:spPr/>
        <p:txBody>
          <a:bodyPr>
            <a:normAutofit/>
          </a:bodyPr>
          <a:lstStyle/>
          <a:p>
            <a:r>
              <a:rPr lang="en-US" sz="2000" b="1" cap="none" dirty="0"/>
              <a:t>Advantages</a:t>
            </a:r>
            <a:endParaRPr lang="en-KE" sz="2000" b="1" cap="none" dirty="0"/>
          </a:p>
        </p:txBody>
      </p:sp>
      <p:sp>
        <p:nvSpPr>
          <p:cNvPr id="3" name="Content Placeholder 2">
            <a:extLst>
              <a:ext uri="{FF2B5EF4-FFF2-40B4-BE49-F238E27FC236}">
                <a16:creationId xmlns:a16="http://schemas.microsoft.com/office/drawing/2014/main" id="{C1C4761D-9BD7-E447-1BF2-49DC807FC661}"/>
              </a:ext>
            </a:extLst>
          </p:cNvPr>
          <p:cNvSpPr>
            <a:spLocks noGrp="1"/>
          </p:cNvSpPr>
          <p:nvPr>
            <p:ph idx="1"/>
          </p:nvPr>
        </p:nvSpPr>
        <p:spPr>
          <a:xfrm>
            <a:off x="1451579" y="1853754"/>
            <a:ext cx="9603275" cy="4049206"/>
          </a:xfrm>
        </p:spPr>
        <p:txBody>
          <a:bodyPr>
            <a:noAutofit/>
          </a:bodyPr>
          <a:lstStyle/>
          <a:p>
            <a:r>
              <a:rPr lang="en-US" sz="1800" dirty="0"/>
              <a:t>Country risk assessment keeps investors warned and aware of what to expect from an investment in a particular country.</a:t>
            </a:r>
          </a:p>
          <a:p>
            <a:r>
              <a:rPr lang="en-US" sz="1800" dirty="0"/>
              <a:t>This analysis helps corporations in formulating strategies suited to a particular country’s environment. Such strategic planning helps them treat different countries differently.</a:t>
            </a:r>
          </a:p>
          <a:p>
            <a:r>
              <a:rPr lang="en-US" sz="1800" dirty="0"/>
              <a:t>It includes both economic and political risks.</a:t>
            </a:r>
          </a:p>
          <a:p>
            <a:r>
              <a:rPr lang="en-US" sz="1800" dirty="0"/>
              <a:t>Measurement provides a tentative idea of the financial health and the political environment of a country. </a:t>
            </a:r>
          </a:p>
          <a:p>
            <a:r>
              <a:rPr lang="en-US" sz="1800" dirty="0"/>
              <a:t>This 2-pronged approach to risk assessment is very beneficial for governments who can devise their foreign policies accordingly.</a:t>
            </a:r>
          </a:p>
          <a:p>
            <a:r>
              <a:rPr lang="en-US" sz="1800" dirty="0"/>
              <a:t>Many corporations and publications use their own country risk analysis tool. </a:t>
            </a:r>
            <a:endParaRPr lang="en-KE" sz="1800" dirty="0"/>
          </a:p>
        </p:txBody>
      </p:sp>
    </p:spTree>
    <p:extLst>
      <p:ext uri="{BB962C8B-B14F-4D97-AF65-F5344CB8AC3E}">
        <p14:creationId xmlns:p14="http://schemas.microsoft.com/office/powerpoint/2010/main" val="24646706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328B14-CAC6-EE38-7D31-A1BCCFE685A5}"/>
              </a:ext>
            </a:extLst>
          </p:cNvPr>
          <p:cNvSpPr>
            <a:spLocks noGrp="1"/>
          </p:cNvSpPr>
          <p:nvPr>
            <p:ph type="title"/>
          </p:nvPr>
        </p:nvSpPr>
        <p:spPr/>
        <p:txBody>
          <a:bodyPr>
            <a:normAutofit/>
          </a:bodyPr>
          <a:lstStyle/>
          <a:p>
            <a:r>
              <a:rPr lang="en-US" sz="2000" b="1" cap="none" dirty="0"/>
              <a:t>Disadvantages</a:t>
            </a:r>
            <a:endParaRPr lang="en-KE" sz="2000" b="1" cap="none" dirty="0"/>
          </a:p>
        </p:txBody>
      </p:sp>
      <p:sp>
        <p:nvSpPr>
          <p:cNvPr id="3" name="Content Placeholder 2">
            <a:extLst>
              <a:ext uri="{FF2B5EF4-FFF2-40B4-BE49-F238E27FC236}">
                <a16:creationId xmlns:a16="http://schemas.microsoft.com/office/drawing/2014/main" id="{9D16D1FA-1EE9-88E9-CDD5-E20134BCE00F}"/>
              </a:ext>
            </a:extLst>
          </p:cNvPr>
          <p:cNvSpPr>
            <a:spLocks noGrp="1"/>
          </p:cNvSpPr>
          <p:nvPr>
            <p:ph idx="1"/>
          </p:nvPr>
        </p:nvSpPr>
        <p:spPr>
          <a:xfrm>
            <a:off x="1451579" y="1940560"/>
            <a:ext cx="9603275" cy="3901440"/>
          </a:xfrm>
        </p:spPr>
        <p:txBody>
          <a:bodyPr>
            <a:normAutofit lnSpcReduction="10000"/>
          </a:bodyPr>
          <a:lstStyle/>
          <a:p>
            <a:r>
              <a:rPr lang="en-US" dirty="0"/>
              <a:t>This is dependent on hundreds of factors, making its assessment difficult and not so accurate. </a:t>
            </a:r>
          </a:p>
          <a:p>
            <a:r>
              <a:rPr lang="en-US" dirty="0"/>
              <a:t>The error of measurement or error of omission is bound to happen. Even the most sophisticated algorithms fail to capture all the factors accurately.</a:t>
            </a:r>
          </a:p>
          <a:p>
            <a:r>
              <a:rPr lang="en-US" dirty="0"/>
              <a:t>Qualitative assessment is primarily based on the availability and inclusion of information. </a:t>
            </a:r>
          </a:p>
          <a:p>
            <a:pPr marL="0" indent="0">
              <a:buNone/>
            </a:pPr>
            <a:r>
              <a:rPr lang="en-US" b="1" dirty="0"/>
              <a:t>Limitations</a:t>
            </a:r>
          </a:p>
          <a:p>
            <a:r>
              <a:rPr lang="en-US" dirty="0"/>
              <a:t>Country risk models so far have failed to properly contain the continually changing economic and political environment of countries. </a:t>
            </a:r>
          </a:p>
          <a:p>
            <a:r>
              <a:rPr lang="en-US" dirty="0"/>
              <a:t>It is also a tedious process to determine the exact size and nature of exposure.</a:t>
            </a:r>
          </a:p>
          <a:p>
            <a:endParaRPr lang="en-KE" dirty="0"/>
          </a:p>
        </p:txBody>
      </p:sp>
    </p:spTree>
    <p:extLst>
      <p:ext uri="{BB962C8B-B14F-4D97-AF65-F5344CB8AC3E}">
        <p14:creationId xmlns:p14="http://schemas.microsoft.com/office/powerpoint/2010/main" val="25397106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941CD8-FC73-C750-A99B-CD62960ECC30}"/>
              </a:ext>
            </a:extLst>
          </p:cNvPr>
          <p:cNvSpPr>
            <a:spLocks noGrp="1"/>
          </p:cNvSpPr>
          <p:nvPr>
            <p:ph type="title"/>
          </p:nvPr>
        </p:nvSpPr>
        <p:spPr/>
        <p:txBody>
          <a:bodyPr>
            <a:normAutofit/>
          </a:bodyPr>
          <a:lstStyle/>
          <a:p>
            <a:r>
              <a:rPr lang="en-US" sz="2400" b="1" cap="none" dirty="0"/>
              <a:t>4.2 Other techniques to assess country risk</a:t>
            </a:r>
          </a:p>
        </p:txBody>
      </p:sp>
      <p:sp>
        <p:nvSpPr>
          <p:cNvPr id="3" name="Content Placeholder 2">
            <a:extLst>
              <a:ext uri="{FF2B5EF4-FFF2-40B4-BE49-F238E27FC236}">
                <a16:creationId xmlns:a16="http://schemas.microsoft.com/office/drawing/2014/main" id="{DA26BA59-91DC-D2A2-D713-A84C4D423F83}"/>
              </a:ext>
            </a:extLst>
          </p:cNvPr>
          <p:cNvSpPr>
            <a:spLocks noGrp="1"/>
          </p:cNvSpPr>
          <p:nvPr>
            <p:ph idx="1"/>
          </p:nvPr>
        </p:nvSpPr>
        <p:spPr/>
        <p:txBody>
          <a:bodyPr/>
          <a:lstStyle/>
          <a:p>
            <a:pPr marL="0" indent="0">
              <a:buNone/>
            </a:pPr>
            <a:r>
              <a:rPr lang="en-US" b="1" dirty="0"/>
              <a:t>Micro assessment of country risk</a:t>
            </a:r>
          </a:p>
          <a:p>
            <a:r>
              <a:rPr lang="en-US" dirty="0"/>
              <a:t>A micro assessment is necessary when evaluating the country risk as related to a particular project proposed by a particular firm. </a:t>
            </a:r>
          </a:p>
          <a:p>
            <a:r>
              <a:rPr lang="en-US" dirty="0"/>
              <a:t>Micro-factors would include the sensitivity of a firm business to real GDP growth inflation trends, interest rates, etc.</a:t>
            </a:r>
          </a:p>
          <a:p>
            <a:r>
              <a:rPr lang="en-US" dirty="0"/>
              <a:t>These are various techniques available for evaluating these factors and determining a country risk rating.</a:t>
            </a:r>
          </a:p>
        </p:txBody>
      </p:sp>
    </p:spTree>
    <p:extLst>
      <p:ext uri="{BB962C8B-B14F-4D97-AF65-F5344CB8AC3E}">
        <p14:creationId xmlns:p14="http://schemas.microsoft.com/office/powerpoint/2010/main" val="4816889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81E51-7414-D1F6-1F7A-B41C3D96C50E}"/>
              </a:ext>
            </a:extLst>
          </p:cNvPr>
          <p:cNvSpPr>
            <a:spLocks noGrp="1"/>
          </p:cNvSpPr>
          <p:nvPr>
            <p:ph type="title"/>
          </p:nvPr>
        </p:nvSpPr>
        <p:spPr/>
        <p:txBody>
          <a:bodyPr>
            <a:normAutofit/>
          </a:bodyPr>
          <a:lstStyle/>
          <a:p>
            <a:r>
              <a:rPr lang="en-US" sz="2000" b="1" cap="none" dirty="0"/>
              <a:t>1 Checklist approach</a:t>
            </a:r>
            <a:endParaRPr lang="en-KE" sz="2000" b="1" cap="none" dirty="0"/>
          </a:p>
        </p:txBody>
      </p:sp>
      <p:sp>
        <p:nvSpPr>
          <p:cNvPr id="3" name="Content Placeholder 2">
            <a:extLst>
              <a:ext uri="{FF2B5EF4-FFF2-40B4-BE49-F238E27FC236}">
                <a16:creationId xmlns:a16="http://schemas.microsoft.com/office/drawing/2014/main" id="{CE034CA8-64DD-88D1-02CE-F1D2B70B6443}"/>
              </a:ext>
            </a:extLst>
          </p:cNvPr>
          <p:cNvSpPr>
            <a:spLocks noGrp="1"/>
          </p:cNvSpPr>
          <p:nvPr>
            <p:ph idx="1"/>
          </p:nvPr>
        </p:nvSpPr>
        <p:spPr>
          <a:xfrm>
            <a:off x="1451579" y="1853754"/>
            <a:ext cx="9603275" cy="3765168"/>
          </a:xfrm>
        </p:spPr>
        <p:txBody>
          <a:bodyPr>
            <a:normAutofit lnSpcReduction="10000"/>
          </a:bodyPr>
          <a:lstStyle/>
          <a:p>
            <a:r>
              <a:rPr lang="en-US" dirty="0"/>
              <a:t>This involves judgement on all the political and financial factors (both micro and macro) that contribute to a firm’s assessment of country risk. </a:t>
            </a:r>
          </a:p>
          <a:p>
            <a:r>
              <a:rPr lang="en-US" dirty="0"/>
              <a:t>These factors thought to have a greater influence on a country’s risk should be assigned greater weights.</a:t>
            </a:r>
          </a:p>
          <a:p>
            <a:pPr marL="0" indent="0">
              <a:buNone/>
            </a:pPr>
            <a:r>
              <a:rPr lang="en-US" b="1" dirty="0"/>
              <a:t>2 Delphi technique</a:t>
            </a:r>
          </a:p>
          <a:p>
            <a:r>
              <a:rPr lang="en-US" dirty="0"/>
              <a:t>This involves the collected of independent options on a risk without group discussion by the assessors who provide these options. </a:t>
            </a:r>
          </a:p>
          <a:p>
            <a:r>
              <a:rPr lang="en-US" dirty="0"/>
              <a:t>The MNC can average these country risk scores in some manner and even assess the degree of disagreement by measuring dispersion of opinions.</a:t>
            </a:r>
            <a:endParaRPr lang="en-KE" dirty="0"/>
          </a:p>
        </p:txBody>
      </p:sp>
    </p:spTree>
    <p:extLst>
      <p:ext uri="{BB962C8B-B14F-4D97-AF65-F5344CB8AC3E}">
        <p14:creationId xmlns:p14="http://schemas.microsoft.com/office/powerpoint/2010/main" val="7834808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D74E61-4E41-C1CD-A3A9-8855F0069906}"/>
              </a:ext>
            </a:extLst>
          </p:cNvPr>
          <p:cNvSpPr>
            <a:spLocks noGrp="1"/>
          </p:cNvSpPr>
          <p:nvPr>
            <p:ph type="title"/>
          </p:nvPr>
        </p:nvSpPr>
        <p:spPr/>
        <p:txBody>
          <a:bodyPr>
            <a:normAutofit/>
          </a:bodyPr>
          <a:lstStyle/>
          <a:p>
            <a:r>
              <a:rPr lang="en-US" sz="2000" b="1" cap="none" dirty="0"/>
              <a:t>3 Quantitative analysis</a:t>
            </a:r>
            <a:endParaRPr lang="en-KE" sz="2000" b="1" cap="none" dirty="0"/>
          </a:p>
        </p:txBody>
      </p:sp>
      <p:sp>
        <p:nvSpPr>
          <p:cNvPr id="3" name="Content Placeholder 2">
            <a:extLst>
              <a:ext uri="{FF2B5EF4-FFF2-40B4-BE49-F238E27FC236}">
                <a16:creationId xmlns:a16="http://schemas.microsoft.com/office/drawing/2014/main" id="{CDF62C34-D8B9-E5DA-7A84-B34CAEE2D955}"/>
              </a:ext>
            </a:extLst>
          </p:cNvPr>
          <p:cNvSpPr>
            <a:spLocks noGrp="1"/>
          </p:cNvSpPr>
          <p:nvPr>
            <p:ph idx="1"/>
          </p:nvPr>
        </p:nvSpPr>
        <p:spPr/>
        <p:txBody>
          <a:bodyPr/>
          <a:lstStyle/>
          <a:p>
            <a:r>
              <a:rPr lang="en-US" dirty="0"/>
              <a:t>Financial and political variable are measured for a period.</a:t>
            </a:r>
          </a:p>
          <a:p>
            <a:r>
              <a:rPr lang="en-US" dirty="0"/>
              <a:t>Models for quantitative analysis can attempt to identify the characteristics that influence the level of country risk. </a:t>
            </a:r>
          </a:p>
          <a:p>
            <a:r>
              <a:rPr lang="en-US" dirty="0"/>
              <a:t>Discriminate analysis is a statistical tool commonly used for this for this purpose.</a:t>
            </a:r>
          </a:p>
          <a:p>
            <a:r>
              <a:rPr lang="en-US" dirty="0"/>
              <a:t> Regression analysis may also be sued to assess risk, since it can measure the sensitivity of one variable to others.</a:t>
            </a:r>
            <a:endParaRPr lang="en-KE" dirty="0"/>
          </a:p>
        </p:txBody>
      </p:sp>
    </p:spTree>
    <p:extLst>
      <p:ext uri="{BB962C8B-B14F-4D97-AF65-F5344CB8AC3E}">
        <p14:creationId xmlns:p14="http://schemas.microsoft.com/office/powerpoint/2010/main" val="24600415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42A076-4E29-6EF9-2B7E-C2E693C272E6}"/>
              </a:ext>
            </a:extLst>
          </p:cNvPr>
          <p:cNvSpPr>
            <a:spLocks noGrp="1"/>
          </p:cNvSpPr>
          <p:nvPr>
            <p:ph type="title"/>
          </p:nvPr>
        </p:nvSpPr>
        <p:spPr/>
        <p:txBody>
          <a:bodyPr/>
          <a:lstStyle/>
          <a:p>
            <a:r>
              <a:rPr lang="en-US" sz="2000" b="1" cap="none" dirty="0"/>
              <a:t>4 Inspector visits</a:t>
            </a:r>
            <a:br>
              <a:rPr lang="en-US" dirty="0"/>
            </a:br>
            <a:endParaRPr lang="en-KE" dirty="0"/>
          </a:p>
        </p:txBody>
      </p:sp>
      <p:sp>
        <p:nvSpPr>
          <p:cNvPr id="3" name="Content Placeholder 2">
            <a:extLst>
              <a:ext uri="{FF2B5EF4-FFF2-40B4-BE49-F238E27FC236}">
                <a16:creationId xmlns:a16="http://schemas.microsoft.com/office/drawing/2014/main" id="{ED2243D7-8529-F767-15C4-09D408C55974}"/>
              </a:ext>
            </a:extLst>
          </p:cNvPr>
          <p:cNvSpPr>
            <a:spLocks noGrp="1"/>
          </p:cNvSpPr>
          <p:nvPr>
            <p:ph idx="1"/>
          </p:nvPr>
        </p:nvSpPr>
        <p:spPr/>
        <p:txBody>
          <a:bodyPr/>
          <a:lstStyle/>
          <a:p>
            <a:r>
              <a:rPr lang="en-US" dirty="0"/>
              <a:t>Involves travelling to a country and meeting with government officials, firm executives and consumers.</a:t>
            </a:r>
          </a:p>
          <a:p>
            <a:r>
              <a:rPr lang="en-US" dirty="0"/>
              <a:t>The meetings, help clarify any options the firm has about a country.</a:t>
            </a:r>
          </a:p>
          <a:p>
            <a:pPr marL="0" indent="0">
              <a:buNone/>
            </a:pPr>
            <a:r>
              <a:rPr lang="en-US" b="1" dirty="0"/>
              <a:t>5 Combination of techniques</a:t>
            </a:r>
          </a:p>
          <a:p>
            <a:r>
              <a:rPr lang="en-US" dirty="0"/>
              <a:t>It may be most appropriate to implement two or more of the techniques discussed. </a:t>
            </a:r>
          </a:p>
          <a:p>
            <a:r>
              <a:rPr lang="en-US" dirty="0"/>
              <a:t>This is common practice since each technique has its own strengths and weakness.</a:t>
            </a:r>
            <a:endParaRPr lang="en-KE" dirty="0"/>
          </a:p>
        </p:txBody>
      </p:sp>
    </p:spTree>
    <p:extLst>
      <p:ext uri="{BB962C8B-B14F-4D97-AF65-F5344CB8AC3E}">
        <p14:creationId xmlns:p14="http://schemas.microsoft.com/office/powerpoint/2010/main" val="173079606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C372FE-7E8A-F71A-3580-70354D78714C}"/>
              </a:ext>
            </a:extLst>
          </p:cNvPr>
          <p:cNvSpPr>
            <a:spLocks noGrp="1"/>
          </p:cNvSpPr>
          <p:nvPr>
            <p:ph type="title"/>
          </p:nvPr>
        </p:nvSpPr>
        <p:spPr>
          <a:xfrm>
            <a:off x="1451579" y="804519"/>
            <a:ext cx="9603275" cy="1049235"/>
          </a:xfrm>
        </p:spPr>
        <p:txBody>
          <a:bodyPr>
            <a:normAutofit/>
          </a:bodyPr>
          <a:lstStyle/>
          <a:p>
            <a:r>
              <a:rPr lang="en-US" sz="2400" b="1" dirty="0"/>
              <a:t>5.0 INTERNATIONAL COUNTRY RISK GUIDE (CRG)</a:t>
            </a:r>
            <a:endParaRPr lang="en-KE" sz="2400" b="1" dirty="0"/>
          </a:p>
        </p:txBody>
      </p:sp>
      <p:sp>
        <p:nvSpPr>
          <p:cNvPr id="3" name="Content Placeholder 2">
            <a:extLst>
              <a:ext uri="{FF2B5EF4-FFF2-40B4-BE49-F238E27FC236}">
                <a16:creationId xmlns:a16="http://schemas.microsoft.com/office/drawing/2014/main" id="{51EC3719-64CA-28D5-2125-85821495F9A6}"/>
              </a:ext>
            </a:extLst>
          </p:cNvPr>
          <p:cNvSpPr>
            <a:spLocks noGrp="1"/>
          </p:cNvSpPr>
          <p:nvPr>
            <p:ph idx="1"/>
          </p:nvPr>
        </p:nvSpPr>
        <p:spPr>
          <a:xfrm>
            <a:off x="1451579" y="2015734"/>
            <a:ext cx="4162555" cy="3669449"/>
          </a:xfrm>
        </p:spPr>
        <p:txBody>
          <a:bodyPr>
            <a:normAutofit fontScale="92500" lnSpcReduction="10000"/>
          </a:bodyPr>
          <a:lstStyle/>
          <a:p>
            <a:pPr marL="0" indent="0">
              <a:lnSpc>
                <a:spcPct val="110000"/>
              </a:lnSpc>
              <a:buNone/>
            </a:pPr>
            <a:r>
              <a:rPr lang="en-US" sz="2200" b="1" dirty="0"/>
              <a:t>5.1 Composite risk measures </a:t>
            </a:r>
          </a:p>
          <a:p>
            <a:pPr>
              <a:lnSpc>
                <a:spcPct val="110000"/>
              </a:lnSpc>
            </a:pPr>
            <a:r>
              <a:rPr lang="en-US" sz="2200" dirty="0"/>
              <a:t>Country risk analysis results in a country composite risk rating on a scale of 0 most risky and 100 – least risky. </a:t>
            </a:r>
          </a:p>
          <a:p>
            <a:pPr>
              <a:lnSpc>
                <a:spcPct val="110000"/>
              </a:lnSpc>
            </a:pPr>
            <a:r>
              <a:rPr lang="en-US" sz="2200" dirty="0"/>
              <a:t>Countries are then ranked by composite risk measure and divided into five categories.</a:t>
            </a:r>
          </a:p>
          <a:p>
            <a:pPr>
              <a:lnSpc>
                <a:spcPct val="110000"/>
              </a:lnSpc>
            </a:pPr>
            <a:r>
              <a:rPr lang="en-US" sz="2200" b="1" dirty="0"/>
              <a:t>Table 1: Composite risk measure ratings</a:t>
            </a:r>
          </a:p>
          <a:p>
            <a:pPr>
              <a:lnSpc>
                <a:spcPct val="110000"/>
              </a:lnSpc>
            </a:pPr>
            <a:endParaRPr lang="en-KE" dirty="0"/>
          </a:p>
        </p:txBody>
      </p:sp>
      <p:graphicFrame>
        <p:nvGraphicFramePr>
          <p:cNvPr id="4" name="Table 3">
            <a:extLst>
              <a:ext uri="{FF2B5EF4-FFF2-40B4-BE49-F238E27FC236}">
                <a16:creationId xmlns:a16="http://schemas.microsoft.com/office/drawing/2014/main" id="{D9E034B9-299C-5FD3-BD3A-7E9BC3FA76FD}"/>
              </a:ext>
            </a:extLst>
          </p:cNvPr>
          <p:cNvGraphicFramePr>
            <a:graphicFrameLocks noGrp="1"/>
          </p:cNvGraphicFramePr>
          <p:nvPr>
            <p:extLst>
              <p:ext uri="{D42A27DB-BD31-4B8C-83A1-F6EECF244321}">
                <p14:modId xmlns:p14="http://schemas.microsoft.com/office/powerpoint/2010/main" val="993288722"/>
              </p:ext>
            </p:extLst>
          </p:nvPr>
        </p:nvGraphicFramePr>
        <p:xfrm>
          <a:off x="6094411" y="2057987"/>
          <a:ext cx="4960443" cy="3366108"/>
        </p:xfrm>
        <a:graphic>
          <a:graphicData uri="http://schemas.openxmlformats.org/drawingml/2006/table">
            <a:tbl>
              <a:tblPr firstRow="1" firstCol="1" bandRow="1"/>
              <a:tblGrid>
                <a:gridCol w="1977629">
                  <a:extLst>
                    <a:ext uri="{9D8B030D-6E8A-4147-A177-3AD203B41FA5}">
                      <a16:colId xmlns:a16="http://schemas.microsoft.com/office/drawing/2014/main" val="3940929806"/>
                    </a:ext>
                  </a:extLst>
                </a:gridCol>
                <a:gridCol w="2982814">
                  <a:extLst>
                    <a:ext uri="{9D8B030D-6E8A-4147-A177-3AD203B41FA5}">
                      <a16:colId xmlns:a16="http://schemas.microsoft.com/office/drawing/2014/main" val="261851299"/>
                    </a:ext>
                  </a:extLst>
                </a:gridCol>
              </a:tblGrid>
              <a:tr h="561018">
                <a:tc>
                  <a:txBody>
                    <a:bodyPr/>
                    <a:lstStyle/>
                    <a:p>
                      <a:pPr algn="l" fontAlgn="t">
                        <a:lnSpc>
                          <a:spcPct val="150000"/>
                        </a:lnSpc>
                        <a:spcBef>
                          <a:spcPts val="0"/>
                        </a:spcBef>
                        <a:spcAft>
                          <a:spcPts val="0"/>
                        </a:spcAft>
                      </a:pPr>
                      <a:r>
                        <a:rPr lang="en-US" sz="2000" b="0" i="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Risk category</a:t>
                      </a:r>
                      <a:endParaRPr lang="en-US" sz="2000" b="0" i="0" u="none" strike="noStrike" dirty="0">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US" sz="2000" b="0" i="0" u="none" strike="noStrike">
                          <a:effectLst/>
                          <a:latin typeface="Times New Roman" panose="02020603050405020304" pitchFamily="18" charset="0"/>
                          <a:ea typeface="Times New Roman" panose="02020603050405020304" pitchFamily="18" charset="0"/>
                          <a:cs typeface="Times New Roman" panose="02020603050405020304" pitchFamily="18" charset="0"/>
                        </a:rPr>
                        <a:t>Composite score range</a:t>
                      </a:r>
                      <a:endParaRPr lang="en-US" sz="2000" b="0" i="0" u="none" strike="noStrike">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81804689"/>
                  </a:ext>
                </a:extLst>
              </a:tr>
              <a:tr h="561018">
                <a:tc>
                  <a:txBody>
                    <a:bodyPr/>
                    <a:lstStyle/>
                    <a:p>
                      <a:pPr algn="l" fontAlgn="t">
                        <a:lnSpc>
                          <a:spcPct val="150000"/>
                        </a:lnSpc>
                        <a:spcBef>
                          <a:spcPts val="0"/>
                        </a:spcBef>
                        <a:spcAft>
                          <a:spcPts val="0"/>
                        </a:spcAft>
                      </a:pPr>
                      <a:r>
                        <a:rPr lang="en-US" sz="2000" b="0" i="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Very high</a:t>
                      </a:r>
                      <a:endParaRPr lang="en-US" sz="2000" b="0" i="0" u="none" strike="noStrike" dirty="0">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US" sz="2000" b="0" i="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0.0-49.5</a:t>
                      </a:r>
                      <a:endParaRPr lang="en-US" sz="2000" b="0" i="0" u="none" strike="noStrike" dirty="0">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5241036"/>
                  </a:ext>
                </a:extLst>
              </a:tr>
              <a:tr h="561018">
                <a:tc>
                  <a:txBody>
                    <a:bodyPr/>
                    <a:lstStyle/>
                    <a:p>
                      <a:pPr algn="l" fontAlgn="t">
                        <a:lnSpc>
                          <a:spcPct val="150000"/>
                        </a:lnSpc>
                        <a:spcBef>
                          <a:spcPts val="0"/>
                        </a:spcBef>
                        <a:spcAft>
                          <a:spcPts val="0"/>
                        </a:spcAft>
                      </a:pPr>
                      <a:r>
                        <a:rPr lang="en-US" sz="2000" b="0" i="0" u="none" strike="noStrike">
                          <a:effectLst/>
                          <a:latin typeface="Times New Roman" panose="02020603050405020304" pitchFamily="18" charset="0"/>
                          <a:ea typeface="Times New Roman" panose="02020603050405020304" pitchFamily="18" charset="0"/>
                          <a:cs typeface="Times New Roman" panose="02020603050405020304" pitchFamily="18" charset="0"/>
                        </a:rPr>
                        <a:t>High</a:t>
                      </a:r>
                      <a:endParaRPr lang="en-US" sz="2000" b="0" i="0" u="none" strike="noStrike">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US" sz="2000" b="0" i="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50.0-59.5</a:t>
                      </a:r>
                      <a:endParaRPr lang="en-US" sz="2000" b="0" i="0" u="none" strike="noStrike" dirty="0">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04667294"/>
                  </a:ext>
                </a:extLst>
              </a:tr>
              <a:tr h="561018">
                <a:tc>
                  <a:txBody>
                    <a:bodyPr/>
                    <a:lstStyle/>
                    <a:p>
                      <a:pPr algn="l" fontAlgn="t">
                        <a:lnSpc>
                          <a:spcPct val="150000"/>
                        </a:lnSpc>
                        <a:spcBef>
                          <a:spcPts val="0"/>
                        </a:spcBef>
                        <a:spcAft>
                          <a:spcPts val="0"/>
                        </a:spcAft>
                      </a:pPr>
                      <a:r>
                        <a:rPr lang="en-US" sz="2000" b="0" i="0" u="none" strike="noStrike">
                          <a:effectLst/>
                          <a:latin typeface="Times New Roman" panose="02020603050405020304" pitchFamily="18" charset="0"/>
                          <a:ea typeface="Times New Roman" panose="02020603050405020304" pitchFamily="18" charset="0"/>
                          <a:cs typeface="Times New Roman" panose="02020603050405020304" pitchFamily="18" charset="0"/>
                        </a:rPr>
                        <a:t>Moderate </a:t>
                      </a:r>
                      <a:endParaRPr lang="en-US" sz="2000" b="0" i="0" u="none" strike="noStrike">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US" sz="2000" b="0" i="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60.0-69.5</a:t>
                      </a:r>
                      <a:endParaRPr lang="en-US" sz="2000" b="0" i="0" u="none" strike="noStrike" dirty="0">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051935"/>
                  </a:ext>
                </a:extLst>
              </a:tr>
              <a:tr h="561018">
                <a:tc>
                  <a:txBody>
                    <a:bodyPr/>
                    <a:lstStyle/>
                    <a:p>
                      <a:pPr algn="l" fontAlgn="t">
                        <a:lnSpc>
                          <a:spcPct val="150000"/>
                        </a:lnSpc>
                        <a:spcBef>
                          <a:spcPts val="0"/>
                        </a:spcBef>
                        <a:spcAft>
                          <a:spcPts val="0"/>
                        </a:spcAft>
                      </a:pPr>
                      <a:r>
                        <a:rPr lang="en-US" sz="2000" b="0" i="0" u="none" strike="noStrike">
                          <a:effectLst/>
                          <a:latin typeface="Times New Roman" panose="02020603050405020304" pitchFamily="18" charset="0"/>
                          <a:ea typeface="Times New Roman" panose="02020603050405020304" pitchFamily="18" charset="0"/>
                          <a:cs typeface="Times New Roman" panose="02020603050405020304" pitchFamily="18" charset="0"/>
                        </a:rPr>
                        <a:t>Low</a:t>
                      </a:r>
                      <a:endParaRPr lang="en-US" sz="2000" b="0" i="0" u="none" strike="noStrike">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US" sz="2000" b="0" i="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70.0-84.5</a:t>
                      </a:r>
                      <a:endParaRPr lang="en-US" sz="2000" b="0" i="0" u="none" strike="noStrike" dirty="0">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898089911"/>
                  </a:ext>
                </a:extLst>
              </a:tr>
              <a:tr h="561018">
                <a:tc>
                  <a:txBody>
                    <a:bodyPr/>
                    <a:lstStyle/>
                    <a:p>
                      <a:pPr algn="l" fontAlgn="t">
                        <a:lnSpc>
                          <a:spcPct val="150000"/>
                        </a:lnSpc>
                        <a:spcBef>
                          <a:spcPts val="0"/>
                        </a:spcBef>
                        <a:spcAft>
                          <a:spcPts val="0"/>
                        </a:spcAft>
                      </a:pPr>
                      <a:r>
                        <a:rPr lang="en-US" sz="2000" b="0" i="0" u="none" strike="noStrike">
                          <a:effectLst/>
                          <a:latin typeface="Times New Roman" panose="02020603050405020304" pitchFamily="18" charset="0"/>
                          <a:ea typeface="Times New Roman" panose="02020603050405020304" pitchFamily="18" charset="0"/>
                          <a:cs typeface="Times New Roman" panose="02020603050405020304" pitchFamily="18" charset="0"/>
                        </a:rPr>
                        <a:t>Very low</a:t>
                      </a:r>
                      <a:endParaRPr lang="en-US" sz="2000" b="0" i="0" u="none" strike="noStrike">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lnSpc>
                          <a:spcPct val="150000"/>
                        </a:lnSpc>
                        <a:spcBef>
                          <a:spcPts val="0"/>
                        </a:spcBef>
                        <a:spcAft>
                          <a:spcPts val="0"/>
                        </a:spcAft>
                      </a:pPr>
                      <a:r>
                        <a:rPr lang="en-US" sz="2000" b="0" i="0" u="none" strike="noStrike" dirty="0">
                          <a:effectLst/>
                          <a:latin typeface="Times New Roman" panose="02020603050405020304" pitchFamily="18" charset="0"/>
                          <a:ea typeface="Times New Roman" panose="02020603050405020304" pitchFamily="18" charset="0"/>
                          <a:cs typeface="Times New Roman" panose="02020603050405020304" pitchFamily="18" charset="0"/>
                        </a:rPr>
                        <a:t>85.0-100.0</a:t>
                      </a:r>
                      <a:endParaRPr lang="en-US" sz="2000" b="0" i="0" u="none" strike="noStrike" dirty="0">
                        <a:effectLst/>
                        <a:latin typeface="Arial" panose="020B0604020202020204" pitchFamily="34" charset="0"/>
                      </a:endParaRPr>
                    </a:p>
                  </a:txBody>
                  <a:tcPr marL="124069" marR="124069" marT="17232"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92836507"/>
                  </a:ext>
                </a:extLst>
              </a:tr>
            </a:tbl>
          </a:graphicData>
        </a:graphic>
      </p:graphicFrame>
    </p:spTree>
    <p:extLst>
      <p:ext uri="{BB962C8B-B14F-4D97-AF65-F5344CB8AC3E}">
        <p14:creationId xmlns:p14="http://schemas.microsoft.com/office/powerpoint/2010/main" val="102787020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DBC578-722E-EB4A-4ACE-47817A3883AC}"/>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D440F23A-1240-7EF6-8A28-A1CA71F41F3D}"/>
              </a:ext>
            </a:extLst>
          </p:cNvPr>
          <p:cNvSpPr>
            <a:spLocks noGrp="1"/>
          </p:cNvSpPr>
          <p:nvPr>
            <p:ph idx="1"/>
          </p:nvPr>
        </p:nvSpPr>
        <p:spPr/>
        <p:txBody>
          <a:bodyPr/>
          <a:lstStyle/>
          <a:p>
            <a:r>
              <a:rPr lang="en-US" dirty="0"/>
              <a:t>The composite risk rating is a weighted average of the three measures political risk financial risk and economic risk. </a:t>
            </a:r>
          </a:p>
          <a:p>
            <a:r>
              <a:rPr lang="en-US" dirty="0"/>
              <a:t>Political risk is measured on a scale of 100.0.</a:t>
            </a:r>
          </a:p>
          <a:p>
            <a:r>
              <a:rPr lang="en-US" dirty="0"/>
              <a:t>Financial and economic risks are measured on a scale of 50.0. </a:t>
            </a:r>
          </a:p>
          <a:p>
            <a:r>
              <a:rPr lang="en-US" dirty="0"/>
              <a:t>The three measures are added and divided by two to obtain composite rating. </a:t>
            </a:r>
            <a:endParaRPr lang="en-KE" dirty="0"/>
          </a:p>
        </p:txBody>
      </p:sp>
    </p:spTree>
    <p:extLst>
      <p:ext uri="{BB962C8B-B14F-4D97-AF65-F5344CB8AC3E}">
        <p14:creationId xmlns:p14="http://schemas.microsoft.com/office/powerpoint/2010/main" val="208498381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03D08F-51E8-A0A3-B185-870921A1D3AD}"/>
              </a:ext>
            </a:extLst>
          </p:cNvPr>
          <p:cNvSpPr>
            <a:spLocks noGrp="1"/>
          </p:cNvSpPr>
          <p:nvPr>
            <p:ph type="title"/>
          </p:nvPr>
        </p:nvSpPr>
        <p:spPr>
          <a:xfrm>
            <a:off x="1451579" y="804519"/>
            <a:ext cx="9603275" cy="1049235"/>
          </a:xfrm>
        </p:spPr>
        <p:txBody>
          <a:bodyPr>
            <a:normAutofit/>
          </a:bodyPr>
          <a:lstStyle/>
          <a:p>
            <a:endParaRPr lang="en-KE"/>
          </a:p>
        </p:txBody>
      </p:sp>
      <p:sp>
        <p:nvSpPr>
          <p:cNvPr id="3" name="Content Placeholder 2">
            <a:extLst>
              <a:ext uri="{FF2B5EF4-FFF2-40B4-BE49-F238E27FC236}">
                <a16:creationId xmlns:a16="http://schemas.microsoft.com/office/drawing/2014/main" id="{487B6EF7-3676-EDE1-7B25-7F3F6F7B960A}"/>
              </a:ext>
            </a:extLst>
          </p:cNvPr>
          <p:cNvSpPr>
            <a:spLocks noGrp="1"/>
          </p:cNvSpPr>
          <p:nvPr>
            <p:ph idx="1"/>
          </p:nvPr>
        </p:nvSpPr>
        <p:spPr>
          <a:xfrm>
            <a:off x="1451580" y="2015734"/>
            <a:ext cx="3040908" cy="3450613"/>
          </a:xfrm>
        </p:spPr>
        <p:txBody>
          <a:bodyPr>
            <a:normAutofit/>
          </a:bodyPr>
          <a:lstStyle/>
          <a:p>
            <a:r>
              <a:rPr lang="en-US" dirty="0"/>
              <a:t>The variables used by international country risk guide are shown</a:t>
            </a:r>
            <a:endParaRPr lang="en-KE" dirty="0"/>
          </a:p>
        </p:txBody>
      </p:sp>
      <p:graphicFrame>
        <p:nvGraphicFramePr>
          <p:cNvPr id="4" name="Table 3">
            <a:extLst>
              <a:ext uri="{FF2B5EF4-FFF2-40B4-BE49-F238E27FC236}">
                <a16:creationId xmlns:a16="http://schemas.microsoft.com/office/drawing/2014/main" id="{18083B1C-703C-AC18-BFB9-752D3AF9844B}"/>
              </a:ext>
            </a:extLst>
          </p:cNvPr>
          <p:cNvGraphicFramePr>
            <a:graphicFrameLocks noGrp="1"/>
          </p:cNvGraphicFramePr>
          <p:nvPr>
            <p:extLst>
              <p:ext uri="{D42A27DB-BD31-4B8C-83A1-F6EECF244321}">
                <p14:modId xmlns:p14="http://schemas.microsoft.com/office/powerpoint/2010/main" val="3114008759"/>
              </p:ext>
            </p:extLst>
          </p:nvPr>
        </p:nvGraphicFramePr>
        <p:xfrm>
          <a:off x="4704523" y="2015734"/>
          <a:ext cx="6246748" cy="3616440"/>
        </p:xfrm>
        <a:graphic>
          <a:graphicData uri="http://schemas.openxmlformats.org/drawingml/2006/table">
            <a:tbl>
              <a:tblPr firstRow="1" firstCol="1" bandRow="1">
                <a:tableStyleId>{5C22544A-7EE6-4342-B048-85BDC9FD1C3A}</a:tableStyleId>
              </a:tblPr>
              <a:tblGrid>
                <a:gridCol w="1873403">
                  <a:extLst>
                    <a:ext uri="{9D8B030D-6E8A-4147-A177-3AD203B41FA5}">
                      <a16:colId xmlns:a16="http://schemas.microsoft.com/office/drawing/2014/main" val="1376082382"/>
                    </a:ext>
                  </a:extLst>
                </a:gridCol>
                <a:gridCol w="2224265">
                  <a:extLst>
                    <a:ext uri="{9D8B030D-6E8A-4147-A177-3AD203B41FA5}">
                      <a16:colId xmlns:a16="http://schemas.microsoft.com/office/drawing/2014/main" val="1570959714"/>
                    </a:ext>
                  </a:extLst>
                </a:gridCol>
                <a:gridCol w="2149080">
                  <a:extLst>
                    <a:ext uri="{9D8B030D-6E8A-4147-A177-3AD203B41FA5}">
                      <a16:colId xmlns:a16="http://schemas.microsoft.com/office/drawing/2014/main" val="3056598562"/>
                    </a:ext>
                  </a:extLst>
                </a:gridCol>
              </a:tblGrid>
              <a:tr h="249295">
                <a:tc>
                  <a:txBody>
                    <a:bodyPr/>
                    <a:lstStyle/>
                    <a:p>
                      <a:pPr>
                        <a:lnSpc>
                          <a:spcPct val="150000"/>
                        </a:lnSpc>
                      </a:pPr>
                      <a:r>
                        <a:rPr lang="en-US" sz="1100">
                          <a:effectLst/>
                        </a:rPr>
                        <a:t>Political risk variables</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76" marR="56276" marT="0" marB="0"/>
                </a:tc>
                <a:tc>
                  <a:txBody>
                    <a:bodyPr/>
                    <a:lstStyle/>
                    <a:p>
                      <a:pPr>
                        <a:lnSpc>
                          <a:spcPct val="150000"/>
                        </a:lnSpc>
                      </a:pPr>
                      <a:r>
                        <a:rPr lang="en-US" sz="1100">
                          <a:effectLst/>
                        </a:rPr>
                        <a:t>Financial risk variables</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76" marR="56276" marT="0" marB="0"/>
                </a:tc>
                <a:tc>
                  <a:txBody>
                    <a:bodyPr/>
                    <a:lstStyle/>
                    <a:p>
                      <a:pPr>
                        <a:lnSpc>
                          <a:spcPct val="150000"/>
                        </a:lnSpc>
                      </a:pPr>
                      <a:r>
                        <a:rPr lang="en-US" sz="1100">
                          <a:effectLst/>
                        </a:rPr>
                        <a:t>Economic risk variables</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76" marR="56276" marT="0" marB="0"/>
                </a:tc>
                <a:extLst>
                  <a:ext uri="{0D108BD9-81ED-4DB2-BD59-A6C34878D82A}">
                    <a16:rowId xmlns:a16="http://schemas.microsoft.com/office/drawing/2014/main" val="1218634788"/>
                  </a:ext>
                </a:extLst>
              </a:tr>
              <a:tr h="3367145">
                <a:tc>
                  <a:txBody>
                    <a:bodyPr/>
                    <a:lstStyle/>
                    <a:p>
                      <a:pPr>
                        <a:lnSpc>
                          <a:spcPct val="150000"/>
                        </a:lnSpc>
                      </a:pPr>
                      <a:r>
                        <a:rPr lang="en-US" sz="1100" dirty="0">
                          <a:effectLst/>
                        </a:rPr>
                        <a:t>Government stability</a:t>
                      </a:r>
                      <a:endParaRPr lang="en-KE" sz="1100" dirty="0">
                        <a:effectLst/>
                      </a:endParaRPr>
                    </a:p>
                    <a:p>
                      <a:pPr>
                        <a:lnSpc>
                          <a:spcPct val="150000"/>
                        </a:lnSpc>
                      </a:pPr>
                      <a:r>
                        <a:rPr lang="en-US" sz="1100" dirty="0">
                          <a:effectLst/>
                        </a:rPr>
                        <a:t>Socioeconomic conditions</a:t>
                      </a:r>
                      <a:endParaRPr lang="en-KE" sz="1100" dirty="0">
                        <a:effectLst/>
                      </a:endParaRPr>
                    </a:p>
                    <a:p>
                      <a:pPr>
                        <a:lnSpc>
                          <a:spcPct val="150000"/>
                        </a:lnSpc>
                      </a:pPr>
                      <a:r>
                        <a:rPr lang="en-US" sz="1100" dirty="0">
                          <a:effectLst/>
                        </a:rPr>
                        <a:t>Investment profile</a:t>
                      </a:r>
                      <a:endParaRPr lang="en-KE" sz="1100" dirty="0">
                        <a:effectLst/>
                      </a:endParaRPr>
                    </a:p>
                    <a:p>
                      <a:pPr>
                        <a:lnSpc>
                          <a:spcPct val="150000"/>
                        </a:lnSpc>
                      </a:pPr>
                      <a:r>
                        <a:rPr lang="en-US" sz="1100" dirty="0">
                          <a:effectLst/>
                        </a:rPr>
                        <a:t>Internal conflicts</a:t>
                      </a:r>
                      <a:endParaRPr lang="en-KE" sz="1100" dirty="0">
                        <a:effectLst/>
                      </a:endParaRPr>
                    </a:p>
                    <a:p>
                      <a:pPr>
                        <a:lnSpc>
                          <a:spcPct val="150000"/>
                        </a:lnSpc>
                      </a:pPr>
                      <a:r>
                        <a:rPr lang="en-US" sz="1100" dirty="0">
                          <a:effectLst/>
                        </a:rPr>
                        <a:t>External conflicts</a:t>
                      </a:r>
                      <a:endParaRPr lang="en-KE" sz="1100" dirty="0">
                        <a:effectLst/>
                      </a:endParaRPr>
                    </a:p>
                    <a:p>
                      <a:pPr>
                        <a:lnSpc>
                          <a:spcPct val="150000"/>
                        </a:lnSpc>
                      </a:pPr>
                      <a:r>
                        <a:rPr lang="en-US" sz="1100" dirty="0">
                          <a:effectLst/>
                        </a:rPr>
                        <a:t>Corruption</a:t>
                      </a:r>
                      <a:endParaRPr lang="en-KE" sz="1100" dirty="0">
                        <a:effectLst/>
                      </a:endParaRPr>
                    </a:p>
                    <a:p>
                      <a:pPr>
                        <a:lnSpc>
                          <a:spcPct val="150000"/>
                        </a:lnSpc>
                      </a:pPr>
                      <a:r>
                        <a:rPr lang="en-US" sz="1100" dirty="0">
                          <a:effectLst/>
                        </a:rPr>
                        <a:t>Military in politics</a:t>
                      </a:r>
                      <a:endParaRPr lang="en-KE" sz="1100" dirty="0">
                        <a:effectLst/>
                      </a:endParaRPr>
                    </a:p>
                    <a:p>
                      <a:pPr>
                        <a:lnSpc>
                          <a:spcPct val="150000"/>
                        </a:lnSpc>
                      </a:pPr>
                      <a:r>
                        <a:rPr lang="en-US" sz="1100" dirty="0">
                          <a:effectLst/>
                        </a:rPr>
                        <a:t>Religious tensions</a:t>
                      </a:r>
                      <a:endParaRPr lang="en-KE" sz="1100" dirty="0">
                        <a:effectLst/>
                      </a:endParaRPr>
                    </a:p>
                    <a:p>
                      <a:pPr>
                        <a:lnSpc>
                          <a:spcPct val="150000"/>
                        </a:lnSpc>
                      </a:pPr>
                      <a:r>
                        <a:rPr lang="en-US" sz="1100" dirty="0">
                          <a:effectLst/>
                        </a:rPr>
                        <a:t>Law and order</a:t>
                      </a:r>
                      <a:endParaRPr lang="en-KE" sz="1100" dirty="0">
                        <a:effectLst/>
                      </a:endParaRPr>
                    </a:p>
                    <a:p>
                      <a:pPr>
                        <a:lnSpc>
                          <a:spcPct val="150000"/>
                        </a:lnSpc>
                      </a:pPr>
                      <a:r>
                        <a:rPr lang="en-US" sz="1100" dirty="0">
                          <a:effectLst/>
                        </a:rPr>
                        <a:t>Ethnic tensions</a:t>
                      </a:r>
                      <a:endParaRPr lang="en-KE" sz="1100" dirty="0">
                        <a:effectLst/>
                      </a:endParaRPr>
                    </a:p>
                    <a:p>
                      <a:pPr>
                        <a:lnSpc>
                          <a:spcPct val="150000"/>
                        </a:lnSpc>
                      </a:pPr>
                      <a:r>
                        <a:rPr lang="en-US" sz="1100" dirty="0">
                          <a:effectLst/>
                        </a:rPr>
                        <a:t>Democratic accountability</a:t>
                      </a:r>
                      <a:endParaRPr lang="en-KE" sz="1100" dirty="0">
                        <a:effectLst/>
                      </a:endParaRPr>
                    </a:p>
                    <a:p>
                      <a:pPr>
                        <a:lnSpc>
                          <a:spcPct val="150000"/>
                        </a:lnSpc>
                      </a:pPr>
                      <a:r>
                        <a:rPr lang="en-US" sz="1100" dirty="0">
                          <a:effectLst/>
                        </a:rPr>
                        <a:t>Bureaucracy quality</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76" marR="56276" marT="0" marB="0"/>
                </a:tc>
                <a:tc>
                  <a:txBody>
                    <a:bodyPr/>
                    <a:lstStyle/>
                    <a:p>
                      <a:pPr>
                        <a:lnSpc>
                          <a:spcPct val="150000"/>
                        </a:lnSpc>
                      </a:pPr>
                      <a:r>
                        <a:rPr lang="en-US" sz="1100" dirty="0">
                          <a:effectLst/>
                        </a:rPr>
                        <a:t>Foreign debt (% of GDP)</a:t>
                      </a:r>
                      <a:endParaRPr lang="en-KE" sz="1100" dirty="0">
                        <a:effectLst/>
                      </a:endParaRPr>
                    </a:p>
                    <a:p>
                      <a:pPr>
                        <a:lnSpc>
                          <a:spcPct val="150000"/>
                        </a:lnSpc>
                      </a:pPr>
                      <a:r>
                        <a:rPr lang="en-US" sz="1100" dirty="0">
                          <a:effectLst/>
                        </a:rPr>
                        <a:t>Foreign debt service (% of GDP)</a:t>
                      </a:r>
                      <a:endParaRPr lang="en-KE" sz="1100" dirty="0">
                        <a:effectLst/>
                      </a:endParaRPr>
                    </a:p>
                    <a:p>
                      <a:pPr>
                        <a:lnSpc>
                          <a:spcPct val="150000"/>
                        </a:lnSpc>
                      </a:pPr>
                      <a:r>
                        <a:rPr lang="en-US" sz="1100" dirty="0">
                          <a:effectLst/>
                        </a:rPr>
                        <a:t>Current account (% of exports)</a:t>
                      </a:r>
                      <a:endParaRPr lang="en-KE" sz="1100" dirty="0">
                        <a:effectLst/>
                      </a:endParaRPr>
                    </a:p>
                    <a:p>
                      <a:pPr>
                        <a:lnSpc>
                          <a:spcPct val="150000"/>
                        </a:lnSpc>
                      </a:pPr>
                      <a:r>
                        <a:rPr lang="en-US" sz="1100" dirty="0">
                          <a:effectLst/>
                        </a:rPr>
                        <a:t>Net liquidity in months of exports</a:t>
                      </a:r>
                      <a:endParaRPr lang="en-KE" sz="1100" dirty="0">
                        <a:effectLst/>
                      </a:endParaRPr>
                    </a:p>
                    <a:p>
                      <a:pPr>
                        <a:lnSpc>
                          <a:spcPct val="150000"/>
                        </a:lnSpc>
                      </a:pPr>
                      <a:r>
                        <a:rPr lang="en-US" sz="1100" dirty="0">
                          <a:effectLst/>
                        </a:rPr>
                        <a:t>Exchange rate stability</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76" marR="56276" marT="0" marB="0"/>
                </a:tc>
                <a:tc>
                  <a:txBody>
                    <a:bodyPr/>
                    <a:lstStyle/>
                    <a:p>
                      <a:pPr>
                        <a:lnSpc>
                          <a:spcPct val="150000"/>
                        </a:lnSpc>
                      </a:pPr>
                      <a:r>
                        <a:rPr lang="en-US" sz="1100" dirty="0">
                          <a:effectLst/>
                        </a:rPr>
                        <a:t>GDP per capita</a:t>
                      </a:r>
                      <a:endParaRPr lang="en-KE" sz="1100" dirty="0">
                        <a:effectLst/>
                      </a:endParaRPr>
                    </a:p>
                    <a:p>
                      <a:pPr>
                        <a:lnSpc>
                          <a:spcPct val="150000"/>
                        </a:lnSpc>
                      </a:pPr>
                      <a:r>
                        <a:rPr lang="en-US" sz="1100" dirty="0">
                          <a:effectLst/>
                        </a:rPr>
                        <a:t>Real annual GDP growth</a:t>
                      </a:r>
                      <a:endParaRPr lang="en-KE" sz="1100" dirty="0">
                        <a:effectLst/>
                      </a:endParaRPr>
                    </a:p>
                    <a:p>
                      <a:pPr>
                        <a:lnSpc>
                          <a:spcPct val="150000"/>
                        </a:lnSpc>
                      </a:pPr>
                      <a:r>
                        <a:rPr lang="en-US" sz="1100" dirty="0">
                          <a:effectLst/>
                        </a:rPr>
                        <a:t>Annual inflation rate</a:t>
                      </a:r>
                      <a:endParaRPr lang="en-KE" sz="1100" dirty="0">
                        <a:effectLst/>
                      </a:endParaRPr>
                    </a:p>
                    <a:p>
                      <a:pPr>
                        <a:lnSpc>
                          <a:spcPct val="150000"/>
                        </a:lnSpc>
                      </a:pPr>
                      <a:r>
                        <a:rPr lang="en-US" sz="1100" dirty="0">
                          <a:effectLst/>
                        </a:rPr>
                        <a:t>Budget balance (% GDP)</a:t>
                      </a:r>
                      <a:endParaRPr lang="en-KE" sz="1100" dirty="0">
                        <a:effectLst/>
                      </a:endParaRPr>
                    </a:p>
                    <a:p>
                      <a:pPr>
                        <a:lnSpc>
                          <a:spcPct val="150000"/>
                        </a:lnSpc>
                      </a:pPr>
                      <a:r>
                        <a:rPr lang="en-US" sz="1100" dirty="0">
                          <a:effectLst/>
                        </a:rPr>
                        <a:t>Current account balance (% of GDP)</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56276" marR="56276" marT="0" marB="0"/>
                </a:tc>
                <a:extLst>
                  <a:ext uri="{0D108BD9-81ED-4DB2-BD59-A6C34878D82A}">
                    <a16:rowId xmlns:a16="http://schemas.microsoft.com/office/drawing/2014/main" val="1312609502"/>
                  </a:ext>
                </a:extLst>
              </a:tr>
            </a:tbl>
          </a:graphicData>
        </a:graphic>
      </p:graphicFrame>
    </p:spTree>
    <p:extLst>
      <p:ext uri="{BB962C8B-B14F-4D97-AF65-F5344CB8AC3E}">
        <p14:creationId xmlns:p14="http://schemas.microsoft.com/office/powerpoint/2010/main" val="219168521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9CC376-B89A-173B-6F21-43C43D10F0B6}"/>
              </a:ext>
            </a:extLst>
          </p:cNvPr>
          <p:cNvSpPr>
            <a:spLocks noGrp="1"/>
          </p:cNvSpPr>
          <p:nvPr>
            <p:ph type="title"/>
          </p:nvPr>
        </p:nvSpPr>
        <p:spPr>
          <a:xfrm>
            <a:off x="1451579" y="774039"/>
            <a:ext cx="9603275" cy="1049235"/>
          </a:xfrm>
        </p:spPr>
        <p:txBody>
          <a:bodyPr>
            <a:normAutofit/>
          </a:bodyPr>
          <a:lstStyle/>
          <a:p>
            <a:r>
              <a:rPr lang="en-US" sz="2000" b="1" cap="none" dirty="0"/>
              <a:t>5.2 Case Study</a:t>
            </a:r>
            <a:br>
              <a:rPr lang="en-US" sz="2000" b="1" cap="none" dirty="0"/>
            </a:br>
            <a:br>
              <a:rPr lang="en-US" sz="2000" b="1" cap="none" dirty="0"/>
            </a:br>
            <a:r>
              <a:rPr lang="en-US" sz="2000" b="1" cap="none" dirty="0"/>
              <a:t>Assessment of Kenya</a:t>
            </a:r>
            <a:endParaRPr lang="en-KE" sz="2000" b="1" cap="none" dirty="0"/>
          </a:p>
        </p:txBody>
      </p:sp>
      <p:sp>
        <p:nvSpPr>
          <p:cNvPr id="3" name="Content Placeholder 2">
            <a:extLst>
              <a:ext uri="{FF2B5EF4-FFF2-40B4-BE49-F238E27FC236}">
                <a16:creationId xmlns:a16="http://schemas.microsoft.com/office/drawing/2014/main" id="{B5792C25-591A-56CA-D780-CD3AB1F25D6B}"/>
              </a:ext>
            </a:extLst>
          </p:cNvPr>
          <p:cNvSpPr>
            <a:spLocks noGrp="1"/>
          </p:cNvSpPr>
          <p:nvPr>
            <p:ph idx="1"/>
          </p:nvPr>
        </p:nvSpPr>
        <p:spPr/>
        <p:txBody>
          <a:bodyPr>
            <a:normAutofit/>
          </a:bodyPr>
          <a:lstStyle/>
          <a:p>
            <a:r>
              <a:rPr lang="en-US" dirty="0"/>
              <a:t>Kenya’s relatively diversified economy has benefited from the growth of the construction and telecommunication sectors. </a:t>
            </a:r>
          </a:p>
          <a:p>
            <a:r>
              <a:rPr lang="en-US" dirty="0"/>
              <a:t>An emerging middle class has underpinned consumption and fostered greater diversification of production. </a:t>
            </a:r>
          </a:p>
          <a:p>
            <a:r>
              <a:rPr lang="en-US" dirty="0"/>
              <a:t>The regional integration underway within the East Africa community has enhanced Kenya’s role and its attractiveness to investors. </a:t>
            </a:r>
          </a:p>
          <a:p>
            <a:r>
              <a:rPr lang="en-US" dirty="0"/>
              <a:t>Kenya has been rated by ICRG at C since it has a very uncertain political and economic outlook and a business environment with many troublesome weaknesses. </a:t>
            </a:r>
            <a:endParaRPr lang="en-KE" dirty="0"/>
          </a:p>
        </p:txBody>
      </p:sp>
    </p:spTree>
    <p:extLst>
      <p:ext uri="{BB962C8B-B14F-4D97-AF65-F5344CB8AC3E}">
        <p14:creationId xmlns:p14="http://schemas.microsoft.com/office/powerpoint/2010/main" val="1325306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CA8E5A-1B2D-59A2-494F-3238675666FE}"/>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46DD866E-ABBA-6518-4877-62FD0340E5BF}"/>
              </a:ext>
            </a:extLst>
          </p:cNvPr>
          <p:cNvSpPr>
            <a:spLocks noGrp="1"/>
          </p:cNvSpPr>
          <p:nvPr>
            <p:ph idx="1"/>
          </p:nvPr>
        </p:nvSpPr>
        <p:spPr/>
        <p:txBody>
          <a:bodyPr/>
          <a:lstStyle/>
          <a:p>
            <a:r>
              <a:rPr lang="en-US" dirty="0"/>
              <a:t>Can have a significant impact on corporate payment behavior and corporate default probability is high. </a:t>
            </a:r>
          </a:p>
          <a:p>
            <a:r>
              <a:rPr lang="en-US" dirty="0"/>
              <a:t>Business climate rating is C since the business environment is difficult, corporate financial information is often unavailable or unreliable. </a:t>
            </a:r>
          </a:p>
          <a:p>
            <a:r>
              <a:rPr lang="en-US" dirty="0"/>
              <a:t> Debt collection is unpredictable and inter-company transactions run major risks in the difficult environments.</a:t>
            </a:r>
            <a:endParaRPr lang="en-KE" dirty="0"/>
          </a:p>
        </p:txBody>
      </p:sp>
    </p:spTree>
    <p:extLst>
      <p:ext uri="{BB962C8B-B14F-4D97-AF65-F5344CB8AC3E}">
        <p14:creationId xmlns:p14="http://schemas.microsoft.com/office/powerpoint/2010/main" val="18178756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C1837D-4B61-79D5-1653-82D386643F8F}"/>
              </a:ext>
            </a:extLst>
          </p:cNvPr>
          <p:cNvSpPr>
            <a:spLocks noGrp="1"/>
          </p:cNvSpPr>
          <p:nvPr>
            <p:ph type="title"/>
          </p:nvPr>
        </p:nvSpPr>
        <p:spPr/>
        <p:txBody>
          <a:bodyPr>
            <a:normAutofit/>
          </a:bodyPr>
          <a:lstStyle/>
          <a:p>
            <a:r>
              <a:rPr lang="en-US" sz="2000" b="1" cap="none" dirty="0"/>
              <a:t>5.3 Institution investor (ii)-case study</a:t>
            </a:r>
            <a:endParaRPr lang="en-KE" sz="2000" b="1" cap="none" dirty="0"/>
          </a:p>
        </p:txBody>
      </p:sp>
      <p:sp>
        <p:nvSpPr>
          <p:cNvPr id="3" name="Content Placeholder 2">
            <a:extLst>
              <a:ext uri="{FF2B5EF4-FFF2-40B4-BE49-F238E27FC236}">
                <a16:creationId xmlns:a16="http://schemas.microsoft.com/office/drawing/2014/main" id="{AAD8D365-4502-A477-61CA-1A4BC0E3EA45}"/>
              </a:ext>
            </a:extLst>
          </p:cNvPr>
          <p:cNvSpPr>
            <a:spLocks noGrp="1"/>
          </p:cNvSpPr>
          <p:nvPr>
            <p:ph idx="1"/>
          </p:nvPr>
        </p:nvSpPr>
        <p:spPr/>
        <p:txBody>
          <a:bodyPr/>
          <a:lstStyle/>
          <a:p>
            <a:r>
              <a:rPr lang="en-US" dirty="0"/>
              <a:t>Institutional Investor credit ratings are based on a survey of leading international bankers, who are asked to rate each country, on a scale of 0-100 (100 represents maximum creditworthiness). </a:t>
            </a:r>
          </a:p>
          <a:p>
            <a:r>
              <a:rPr lang="en-US" dirty="0"/>
              <a:t>The bankers rate different country based on their relevance and their rankings have changed over time within country groups. </a:t>
            </a:r>
          </a:p>
          <a:p>
            <a:r>
              <a:rPr lang="en-US" dirty="0"/>
              <a:t>The ranking of factors affecting Organization for Economic Cooperation and Development (OECD) country ratings appear to have been the most turbulent during the 15-year period from 1979 – 1994. </a:t>
            </a:r>
            <a:endParaRPr lang="en-KE" dirty="0"/>
          </a:p>
        </p:txBody>
      </p:sp>
    </p:spTree>
    <p:extLst>
      <p:ext uri="{BB962C8B-B14F-4D97-AF65-F5344CB8AC3E}">
        <p14:creationId xmlns:p14="http://schemas.microsoft.com/office/powerpoint/2010/main" val="28860910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9609B4-4BE5-91FC-7B52-180C0070F235}"/>
              </a:ext>
            </a:extLst>
          </p:cNvPr>
          <p:cNvSpPr>
            <a:spLocks noGrp="1"/>
          </p:cNvSpPr>
          <p:nvPr>
            <p:ph type="title"/>
          </p:nvPr>
        </p:nvSpPr>
        <p:spPr>
          <a:xfrm>
            <a:off x="1451579" y="804519"/>
            <a:ext cx="9603275" cy="1049235"/>
          </a:xfrm>
        </p:spPr>
        <p:txBody>
          <a:bodyPr>
            <a:normAutofit/>
          </a:bodyPr>
          <a:lstStyle/>
          <a:p>
            <a:endParaRPr lang="en-KE"/>
          </a:p>
        </p:txBody>
      </p:sp>
      <p:sp>
        <p:nvSpPr>
          <p:cNvPr id="3" name="Content Placeholder 2">
            <a:extLst>
              <a:ext uri="{FF2B5EF4-FFF2-40B4-BE49-F238E27FC236}">
                <a16:creationId xmlns:a16="http://schemas.microsoft.com/office/drawing/2014/main" id="{9CD63BCA-98D7-0244-C681-AB165F8EBC74}"/>
              </a:ext>
            </a:extLst>
          </p:cNvPr>
          <p:cNvSpPr>
            <a:spLocks noGrp="1"/>
          </p:cNvSpPr>
          <p:nvPr>
            <p:ph idx="1"/>
          </p:nvPr>
        </p:nvSpPr>
        <p:spPr>
          <a:xfrm>
            <a:off x="1451579" y="2015734"/>
            <a:ext cx="3222021" cy="3450613"/>
          </a:xfrm>
        </p:spPr>
        <p:txBody>
          <a:bodyPr>
            <a:normAutofit/>
          </a:bodyPr>
          <a:lstStyle/>
          <a:p>
            <a:r>
              <a:rPr lang="en-US" dirty="0"/>
              <a:t>3.1 Table 4: Ranking of Critical Risk Factors in II’s Country Credit Ratings by Rankings, 1979 and 1994</a:t>
            </a:r>
            <a:endParaRPr lang="en-KE" dirty="0"/>
          </a:p>
        </p:txBody>
      </p:sp>
      <p:graphicFrame>
        <p:nvGraphicFramePr>
          <p:cNvPr id="4" name="Table 3">
            <a:extLst>
              <a:ext uri="{FF2B5EF4-FFF2-40B4-BE49-F238E27FC236}">
                <a16:creationId xmlns:a16="http://schemas.microsoft.com/office/drawing/2014/main" id="{8164E5A6-87E8-3908-BE03-B7F82B27FA82}"/>
              </a:ext>
            </a:extLst>
          </p:cNvPr>
          <p:cNvGraphicFramePr>
            <a:graphicFrameLocks noGrp="1"/>
          </p:cNvGraphicFramePr>
          <p:nvPr>
            <p:extLst>
              <p:ext uri="{D42A27DB-BD31-4B8C-83A1-F6EECF244321}">
                <p14:modId xmlns:p14="http://schemas.microsoft.com/office/powerpoint/2010/main" val="514362332"/>
              </p:ext>
            </p:extLst>
          </p:nvPr>
        </p:nvGraphicFramePr>
        <p:xfrm>
          <a:off x="4673600" y="2015734"/>
          <a:ext cx="6381254" cy="3704346"/>
        </p:xfrm>
        <a:graphic>
          <a:graphicData uri="http://schemas.openxmlformats.org/drawingml/2006/table">
            <a:tbl>
              <a:tblPr firstRow="1" firstCol="1" bandRow="1">
                <a:tableStyleId>{5C22544A-7EE6-4342-B048-85BDC9FD1C3A}</a:tableStyleId>
              </a:tblPr>
              <a:tblGrid>
                <a:gridCol w="2390060">
                  <a:extLst>
                    <a:ext uri="{9D8B030D-6E8A-4147-A177-3AD203B41FA5}">
                      <a16:colId xmlns:a16="http://schemas.microsoft.com/office/drawing/2014/main" val="649581496"/>
                    </a:ext>
                  </a:extLst>
                </a:gridCol>
                <a:gridCol w="665199">
                  <a:extLst>
                    <a:ext uri="{9D8B030D-6E8A-4147-A177-3AD203B41FA5}">
                      <a16:colId xmlns:a16="http://schemas.microsoft.com/office/drawing/2014/main" val="792530704"/>
                    </a:ext>
                  </a:extLst>
                </a:gridCol>
                <a:gridCol w="665199">
                  <a:extLst>
                    <a:ext uri="{9D8B030D-6E8A-4147-A177-3AD203B41FA5}">
                      <a16:colId xmlns:a16="http://schemas.microsoft.com/office/drawing/2014/main" val="2938859021"/>
                    </a:ext>
                  </a:extLst>
                </a:gridCol>
                <a:gridCol w="665199">
                  <a:extLst>
                    <a:ext uri="{9D8B030D-6E8A-4147-A177-3AD203B41FA5}">
                      <a16:colId xmlns:a16="http://schemas.microsoft.com/office/drawing/2014/main" val="3004714389"/>
                    </a:ext>
                  </a:extLst>
                </a:gridCol>
                <a:gridCol w="665199">
                  <a:extLst>
                    <a:ext uri="{9D8B030D-6E8A-4147-A177-3AD203B41FA5}">
                      <a16:colId xmlns:a16="http://schemas.microsoft.com/office/drawing/2014/main" val="3720632238"/>
                    </a:ext>
                  </a:extLst>
                </a:gridCol>
                <a:gridCol w="665199">
                  <a:extLst>
                    <a:ext uri="{9D8B030D-6E8A-4147-A177-3AD203B41FA5}">
                      <a16:colId xmlns:a16="http://schemas.microsoft.com/office/drawing/2014/main" val="2403388186"/>
                    </a:ext>
                  </a:extLst>
                </a:gridCol>
                <a:gridCol w="665199">
                  <a:extLst>
                    <a:ext uri="{9D8B030D-6E8A-4147-A177-3AD203B41FA5}">
                      <a16:colId xmlns:a16="http://schemas.microsoft.com/office/drawing/2014/main" val="3737094242"/>
                    </a:ext>
                  </a:extLst>
                </a:gridCol>
              </a:tblGrid>
              <a:tr h="567414">
                <a:tc rowSpan="2">
                  <a:txBody>
                    <a:bodyPr/>
                    <a:lstStyle/>
                    <a:p>
                      <a:pPr>
                        <a:lnSpc>
                          <a:spcPct val="150000"/>
                        </a:lnSpc>
                      </a:pPr>
                      <a:r>
                        <a:rPr lang="en-US" sz="1100">
                          <a:effectLst/>
                        </a:rPr>
                        <a:t>Factor</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gridSpan="2">
                  <a:txBody>
                    <a:bodyPr/>
                    <a:lstStyle/>
                    <a:p>
                      <a:pPr>
                        <a:lnSpc>
                          <a:spcPct val="150000"/>
                        </a:lnSpc>
                      </a:pPr>
                      <a:r>
                        <a:rPr lang="en-US" sz="1100">
                          <a:effectLst/>
                        </a:rPr>
                        <a:t>OECD</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hMerge="1">
                  <a:txBody>
                    <a:bodyPr/>
                    <a:lstStyle/>
                    <a:p>
                      <a:endParaRPr lang="en-KE"/>
                    </a:p>
                  </a:txBody>
                  <a:tcPr/>
                </a:tc>
                <a:tc gridSpan="2">
                  <a:txBody>
                    <a:bodyPr/>
                    <a:lstStyle/>
                    <a:p>
                      <a:pPr>
                        <a:lnSpc>
                          <a:spcPct val="150000"/>
                        </a:lnSpc>
                      </a:pPr>
                      <a:r>
                        <a:rPr lang="en-US" sz="1100">
                          <a:effectLst/>
                        </a:rPr>
                        <a:t>Emerging Markets</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hMerge="1">
                  <a:txBody>
                    <a:bodyPr/>
                    <a:lstStyle/>
                    <a:p>
                      <a:endParaRPr lang="en-KE"/>
                    </a:p>
                  </a:txBody>
                  <a:tcPr/>
                </a:tc>
                <a:tc gridSpan="2">
                  <a:txBody>
                    <a:bodyPr/>
                    <a:lstStyle/>
                    <a:p>
                      <a:pPr>
                        <a:lnSpc>
                          <a:spcPct val="150000"/>
                        </a:lnSpc>
                      </a:pPr>
                      <a:r>
                        <a:rPr lang="en-US" sz="1100">
                          <a:effectLst/>
                        </a:rPr>
                        <a:t>Rest of World</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hMerge="1">
                  <a:txBody>
                    <a:bodyPr/>
                    <a:lstStyle/>
                    <a:p>
                      <a:endParaRPr lang="en-KE"/>
                    </a:p>
                  </a:txBody>
                  <a:tcPr/>
                </a:tc>
                <a:extLst>
                  <a:ext uri="{0D108BD9-81ED-4DB2-BD59-A6C34878D82A}">
                    <a16:rowId xmlns:a16="http://schemas.microsoft.com/office/drawing/2014/main" val="1385575969"/>
                  </a:ext>
                </a:extLst>
              </a:tr>
              <a:tr h="285502">
                <a:tc vMerge="1">
                  <a:txBody>
                    <a:bodyPr/>
                    <a:lstStyle/>
                    <a:p>
                      <a:endParaRPr lang="en-KE"/>
                    </a:p>
                  </a:txBody>
                  <a:tcPr/>
                </a:tc>
                <a:tc>
                  <a:txBody>
                    <a:bodyPr/>
                    <a:lstStyle/>
                    <a:p>
                      <a:pPr>
                        <a:lnSpc>
                          <a:spcPct val="150000"/>
                        </a:lnSpc>
                      </a:pPr>
                      <a:r>
                        <a:rPr lang="en-US" sz="1100">
                          <a:effectLst/>
                        </a:rPr>
                        <a:t>1979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1994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1979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1994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1979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1994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93079455"/>
                  </a:ext>
                </a:extLst>
              </a:tr>
              <a:tr h="285502">
                <a:tc>
                  <a:txBody>
                    <a:bodyPr/>
                    <a:lstStyle/>
                    <a:p>
                      <a:pPr>
                        <a:lnSpc>
                          <a:spcPct val="150000"/>
                        </a:lnSpc>
                      </a:pPr>
                      <a:r>
                        <a:rPr lang="en-US" sz="1100">
                          <a:effectLst/>
                        </a:rPr>
                        <a:t>Economic outlook</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2</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2</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3</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3</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1072598310"/>
                  </a:ext>
                </a:extLst>
              </a:tr>
              <a:tr h="285502">
                <a:tc>
                  <a:txBody>
                    <a:bodyPr/>
                    <a:lstStyle/>
                    <a:p>
                      <a:pPr>
                        <a:lnSpc>
                          <a:spcPct val="150000"/>
                        </a:lnSpc>
                      </a:pPr>
                      <a:r>
                        <a:rPr lang="en-US" sz="1100">
                          <a:effectLst/>
                        </a:rPr>
                        <a:t>Debt services</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5</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2</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1</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3603563246"/>
                  </a:ext>
                </a:extLst>
              </a:tr>
              <a:tr h="567414">
                <a:tc>
                  <a:txBody>
                    <a:bodyPr/>
                    <a:lstStyle/>
                    <a:p>
                      <a:pPr>
                        <a:lnSpc>
                          <a:spcPct val="150000"/>
                        </a:lnSpc>
                      </a:pPr>
                      <a:r>
                        <a:rPr lang="en-US" sz="1100" dirty="0">
                          <a:effectLst/>
                        </a:rPr>
                        <a:t>Financial reserved current account</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2</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dirty="0">
                          <a:effectLst/>
                        </a:rPr>
                        <a:t>3</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dirty="0">
                          <a:effectLst/>
                        </a:rPr>
                        <a:t>4</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3</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2323711726"/>
                  </a:ext>
                </a:extLst>
              </a:tr>
              <a:tr h="285502">
                <a:tc>
                  <a:txBody>
                    <a:bodyPr/>
                    <a:lstStyle/>
                    <a:p>
                      <a:pPr>
                        <a:lnSpc>
                          <a:spcPct val="150000"/>
                        </a:lnSpc>
                      </a:pPr>
                      <a:r>
                        <a:rPr lang="en-US" sz="1100">
                          <a:effectLst/>
                        </a:rPr>
                        <a:t>Fiscal policy</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dirty="0">
                          <a:effectLst/>
                        </a:rPr>
                        <a:t>9</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7</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6</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6</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3763618961"/>
                  </a:ext>
                </a:extLst>
              </a:tr>
              <a:tr h="285502">
                <a:tc>
                  <a:txBody>
                    <a:bodyPr/>
                    <a:lstStyle/>
                    <a:p>
                      <a:pPr>
                        <a:lnSpc>
                          <a:spcPct val="150000"/>
                        </a:lnSpc>
                      </a:pPr>
                      <a:r>
                        <a:rPr lang="en-US" sz="1100">
                          <a:effectLst/>
                        </a:rPr>
                        <a:t>Political outlook</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3</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5</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3</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2</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2</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2</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2597733924"/>
                  </a:ext>
                </a:extLst>
              </a:tr>
              <a:tr h="285502">
                <a:tc>
                  <a:txBody>
                    <a:bodyPr/>
                    <a:lstStyle/>
                    <a:p>
                      <a:pPr>
                        <a:lnSpc>
                          <a:spcPct val="150000"/>
                        </a:lnSpc>
                      </a:pPr>
                      <a:r>
                        <a:rPr lang="en-US" sz="1100">
                          <a:effectLst/>
                        </a:rPr>
                        <a:t>Access to capital markets</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6</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6</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7</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8</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4274755313"/>
                  </a:ext>
                </a:extLst>
              </a:tr>
              <a:tr h="285502">
                <a:tc>
                  <a:txBody>
                    <a:bodyPr/>
                    <a:lstStyle/>
                    <a:p>
                      <a:pPr>
                        <a:lnSpc>
                          <a:spcPct val="150000"/>
                        </a:lnSpc>
                      </a:pPr>
                      <a:r>
                        <a:rPr lang="en-US" sz="1100">
                          <a:effectLst/>
                        </a:rPr>
                        <a:t>Trade balance</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4</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7</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5</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5</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5</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5</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2870306757"/>
                  </a:ext>
                </a:extLst>
              </a:tr>
              <a:tr h="285502">
                <a:tc>
                  <a:txBody>
                    <a:bodyPr/>
                    <a:lstStyle/>
                    <a:p>
                      <a:pPr>
                        <a:lnSpc>
                          <a:spcPct val="150000"/>
                        </a:lnSpc>
                      </a:pPr>
                      <a:r>
                        <a:rPr lang="en-US" sz="1100">
                          <a:effectLst/>
                        </a:rPr>
                        <a:t>Inflow of portfolio investment</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7</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8</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8</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8</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7</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8</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2176223775"/>
                  </a:ext>
                </a:extLst>
              </a:tr>
              <a:tr h="285502">
                <a:tc>
                  <a:txBody>
                    <a:bodyPr/>
                    <a:lstStyle/>
                    <a:p>
                      <a:pPr>
                        <a:lnSpc>
                          <a:spcPct val="150000"/>
                        </a:lnSpc>
                      </a:pPr>
                      <a:r>
                        <a:rPr lang="en-US" sz="1100">
                          <a:effectLst/>
                        </a:rPr>
                        <a:t>Foreigner direct investment</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8</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6</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6</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a:effectLst/>
                        </a:rPr>
                        <a:t>9</a:t>
                      </a:r>
                      <a:endParaRPr lang="en-KE" sz="11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tc>
                  <a:txBody>
                    <a:bodyPr/>
                    <a:lstStyle/>
                    <a:p>
                      <a:pPr>
                        <a:lnSpc>
                          <a:spcPct val="150000"/>
                        </a:lnSpc>
                      </a:pPr>
                      <a:r>
                        <a:rPr lang="en-US" sz="1100" dirty="0">
                          <a:effectLst/>
                        </a:rPr>
                        <a:t>7</a:t>
                      </a:r>
                      <a:endParaRPr lang="en-KE" sz="11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1100" marR="61100" marT="0" marB="0"/>
                </a:tc>
                <a:extLst>
                  <a:ext uri="{0D108BD9-81ED-4DB2-BD59-A6C34878D82A}">
                    <a16:rowId xmlns:a16="http://schemas.microsoft.com/office/drawing/2014/main" val="3542874629"/>
                  </a:ext>
                </a:extLst>
              </a:tr>
            </a:tbl>
          </a:graphicData>
        </a:graphic>
      </p:graphicFrame>
    </p:spTree>
    <p:extLst>
      <p:ext uri="{BB962C8B-B14F-4D97-AF65-F5344CB8AC3E}">
        <p14:creationId xmlns:p14="http://schemas.microsoft.com/office/powerpoint/2010/main" val="147935727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D05ABA-0783-21D7-0103-25F8ED607966}"/>
              </a:ext>
            </a:extLst>
          </p:cNvPr>
          <p:cNvSpPr>
            <a:spLocks noGrp="1"/>
          </p:cNvSpPr>
          <p:nvPr>
            <p:ph type="title"/>
          </p:nvPr>
        </p:nvSpPr>
        <p:spPr/>
        <p:txBody>
          <a:bodyPr>
            <a:normAutofit/>
          </a:bodyPr>
          <a:lstStyle/>
          <a:p>
            <a:r>
              <a:rPr lang="en-US" sz="2400" b="1" dirty="0"/>
              <a:t>6.0 CROSS – SECTIONAL ANALYSIS OF RISK</a:t>
            </a:r>
          </a:p>
        </p:txBody>
      </p:sp>
      <p:sp>
        <p:nvSpPr>
          <p:cNvPr id="3" name="Content Placeholder 2">
            <a:extLst>
              <a:ext uri="{FF2B5EF4-FFF2-40B4-BE49-F238E27FC236}">
                <a16:creationId xmlns:a16="http://schemas.microsoft.com/office/drawing/2014/main" id="{05E87701-E3FE-13B1-468A-13BC3052B454}"/>
              </a:ext>
            </a:extLst>
          </p:cNvPr>
          <p:cNvSpPr>
            <a:spLocks noGrp="1"/>
          </p:cNvSpPr>
          <p:nvPr>
            <p:ph idx="1"/>
          </p:nvPr>
        </p:nvSpPr>
        <p:spPr>
          <a:xfrm>
            <a:off x="1451579" y="1853754"/>
            <a:ext cx="9603275" cy="4028886"/>
          </a:xfrm>
        </p:spPr>
        <p:txBody>
          <a:bodyPr>
            <a:noAutofit/>
          </a:bodyPr>
          <a:lstStyle/>
          <a:p>
            <a:r>
              <a:rPr lang="en-US" sz="1800" dirty="0"/>
              <a:t>Investigates the relation between expected returns and country risk measures using time series/cross sectional regression analysis. </a:t>
            </a:r>
          </a:p>
          <a:p>
            <a:r>
              <a:rPr lang="en-US" sz="1800" dirty="0"/>
              <a:t>An examination of the link between fundamental valuation measures and the country ratings indicate that the country ratings can explain a considerable amount of variation in book-to-price measures.</a:t>
            </a:r>
          </a:p>
          <a:p>
            <a:pPr marL="0" indent="0">
              <a:buNone/>
            </a:pPr>
            <a:r>
              <a:rPr lang="en-US" sz="1800" b="1" dirty="0"/>
              <a:t>6.1 Risk attributes and the fundamental variables</a:t>
            </a:r>
          </a:p>
          <a:p>
            <a:r>
              <a:rPr lang="en-US" sz="1800" dirty="0" err="1"/>
              <a:t>Ferson</a:t>
            </a:r>
            <a:r>
              <a:rPr lang="en-US" sz="1800" dirty="0"/>
              <a:t> and Harvey (1996) provided evidence that fundamental attributes such as book to price, dividend to price, and price to cash ratios are linked to risk exposure of national markets. </a:t>
            </a:r>
          </a:p>
          <a:p>
            <a:r>
              <a:rPr lang="en-US" sz="1800" dirty="0"/>
              <a:t>They proposed an asset pricing framework in which the fundamental attributes are linked to dynamic country-risk functions.</a:t>
            </a:r>
          </a:p>
        </p:txBody>
      </p:sp>
    </p:spTree>
    <p:extLst>
      <p:ext uri="{BB962C8B-B14F-4D97-AF65-F5344CB8AC3E}">
        <p14:creationId xmlns:p14="http://schemas.microsoft.com/office/powerpoint/2010/main" val="4334563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40E96-5236-19CD-AF7E-0FFF73702F92}"/>
              </a:ext>
            </a:extLst>
          </p:cNvPr>
          <p:cNvSpPr>
            <a:spLocks noGrp="1"/>
          </p:cNvSpPr>
          <p:nvPr>
            <p:ph type="title"/>
          </p:nvPr>
        </p:nvSpPr>
        <p:spPr/>
        <p:txBody>
          <a:bodyPr>
            <a:normAutofit/>
          </a:bodyPr>
          <a:lstStyle/>
          <a:p>
            <a:r>
              <a:rPr lang="en-US" sz="2000" b="1" cap="none" dirty="0"/>
              <a:t>6.2 Trading strategies based on risk attributes</a:t>
            </a:r>
            <a:br>
              <a:rPr lang="en-US" dirty="0"/>
            </a:br>
            <a:endParaRPr lang="en-KE" dirty="0"/>
          </a:p>
        </p:txBody>
      </p:sp>
      <p:sp>
        <p:nvSpPr>
          <p:cNvPr id="3" name="Content Placeholder 2">
            <a:extLst>
              <a:ext uri="{FF2B5EF4-FFF2-40B4-BE49-F238E27FC236}">
                <a16:creationId xmlns:a16="http://schemas.microsoft.com/office/drawing/2014/main" id="{EE186CFC-C5C3-B65C-E2F6-85DA67CD31CD}"/>
              </a:ext>
            </a:extLst>
          </p:cNvPr>
          <p:cNvSpPr>
            <a:spLocks noGrp="1"/>
          </p:cNvSpPr>
          <p:nvPr>
            <p:ph idx="1"/>
          </p:nvPr>
        </p:nvSpPr>
        <p:spPr/>
        <p:txBody>
          <a:bodyPr/>
          <a:lstStyle/>
          <a:p>
            <a:r>
              <a:rPr lang="en-US" dirty="0"/>
              <a:t>The time series/cross-sectioned methodology has a disadvantage,-</a:t>
            </a:r>
          </a:p>
          <a:p>
            <a:r>
              <a:rPr lang="en-US" dirty="0"/>
              <a:t> In stacking the time series returns together, important information regarding the cross-sectional methodology imposes, the same slope coefficient for all periods, even though it could change through time.</a:t>
            </a:r>
          </a:p>
          <a:p>
            <a:endParaRPr lang="en-KE" dirty="0"/>
          </a:p>
        </p:txBody>
      </p:sp>
    </p:spTree>
    <p:extLst>
      <p:ext uri="{BB962C8B-B14F-4D97-AF65-F5344CB8AC3E}">
        <p14:creationId xmlns:p14="http://schemas.microsoft.com/office/powerpoint/2010/main" val="1999169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5BC51A-70F9-2EF5-E09D-46FE932E9366}"/>
              </a:ext>
            </a:extLst>
          </p:cNvPr>
          <p:cNvSpPr>
            <a:spLocks noGrp="1"/>
          </p:cNvSpPr>
          <p:nvPr>
            <p:ph type="title"/>
          </p:nvPr>
        </p:nvSpPr>
        <p:spPr/>
        <p:txBody>
          <a:bodyPr>
            <a:normAutofit fontScale="90000"/>
          </a:bodyPr>
          <a:lstStyle/>
          <a:p>
            <a:r>
              <a:rPr lang="en-US" sz="2700" b="1" dirty="0"/>
              <a:t>7.0 Incorporating Country Risk in Capital Budgeting</a:t>
            </a:r>
            <a:br>
              <a:rPr lang="en-US" dirty="0"/>
            </a:br>
            <a:endParaRPr lang="en-KE" dirty="0"/>
          </a:p>
        </p:txBody>
      </p:sp>
      <p:sp>
        <p:nvSpPr>
          <p:cNvPr id="3" name="Content Placeholder 2">
            <a:extLst>
              <a:ext uri="{FF2B5EF4-FFF2-40B4-BE49-F238E27FC236}">
                <a16:creationId xmlns:a16="http://schemas.microsoft.com/office/drawing/2014/main" id="{82040F83-2E34-084F-F2B1-1B21FFC82B15}"/>
              </a:ext>
            </a:extLst>
          </p:cNvPr>
          <p:cNvSpPr>
            <a:spLocks noGrp="1"/>
          </p:cNvSpPr>
          <p:nvPr>
            <p:ph idx="1"/>
          </p:nvPr>
        </p:nvSpPr>
        <p:spPr>
          <a:xfrm>
            <a:off x="1451579" y="1853754"/>
            <a:ext cx="9603275" cy="3937446"/>
          </a:xfrm>
        </p:spPr>
        <p:txBody>
          <a:bodyPr>
            <a:normAutofit/>
          </a:bodyPr>
          <a:lstStyle/>
          <a:p>
            <a:r>
              <a:rPr lang="en-US" dirty="0"/>
              <a:t>If the risk rating of a country is in the tolerance range, any project related to the country deserves further consideration. </a:t>
            </a:r>
          </a:p>
          <a:p>
            <a:r>
              <a:rPr lang="en-US" dirty="0"/>
              <a:t>Country risk can be incorporated in the capital budgeting analysis of a proposed project by adjustment of the discount rate or by adjustment of the estimated cash flows. </a:t>
            </a:r>
          </a:p>
          <a:p>
            <a:pPr marL="0" indent="0">
              <a:buNone/>
            </a:pPr>
            <a:r>
              <a:rPr lang="en-US" b="1" dirty="0"/>
              <a:t>7.1 Adjustment of the discount rate</a:t>
            </a:r>
          </a:p>
          <a:p>
            <a:r>
              <a:rPr lang="en-US" dirty="0"/>
              <a:t>The discount rate of a proposed project is supposed to reflect the required rate of return on that project. </a:t>
            </a:r>
          </a:p>
          <a:p>
            <a:r>
              <a:rPr lang="en-US" dirty="0"/>
              <a:t>The lower the country risk rating, the higher is the perceived risk and the higher is the discount rate applied to the project’s cash flows. </a:t>
            </a:r>
            <a:endParaRPr lang="en-KE" dirty="0"/>
          </a:p>
        </p:txBody>
      </p:sp>
    </p:spTree>
    <p:extLst>
      <p:ext uri="{BB962C8B-B14F-4D97-AF65-F5344CB8AC3E}">
        <p14:creationId xmlns:p14="http://schemas.microsoft.com/office/powerpoint/2010/main" val="153663738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6AB2B-E769-8EDE-F0DB-B260D483B0CB}"/>
              </a:ext>
            </a:extLst>
          </p:cNvPr>
          <p:cNvSpPr>
            <a:spLocks noGrp="1"/>
          </p:cNvSpPr>
          <p:nvPr>
            <p:ph type="title"/>
          </p:nvPr>
        </p:nvSpPr>
        <p:spPr/>
        <p:txBody>
          <a:bodyPr>
            <a:normAutofit/>
          </a:bodyPr>
          <a:lstStyle/>
          <a:p>
            <a:r>
              <a:rPr lang="en-US" sz="2000" b="1" cap="none" dirty="0"/>
              <a:t>7.2 Adjustment of the estimated cash flows</a:t>
            </a:r>
            <a:endParaRPr lang="en-KE" sz="2000" b="1" cap="none" dirty="0"/>
          </a:p>
        </p:txBody>
      </p:sp>
      <p:sp>
        <p:nvSpPr>
          <p:cNvPr id="3" name="Content Placeholder 2">
            <a:extLst>
              <a:ext uri="{FF2B5EF4-FFF2-40B4-BE49-F238E27FC236}">
                <a16:creationId xmlns:a16="http://schemas.microsoft.com/office/drawing/2014/main" id="{F0E7CDC9-6D9A-CD2B-48F2-429EDF161F7B}"/>
              </a:ext>
            </a:extLst>
          </p:cNvPr>
          <p:cNvSpPr>
            <a:spLocks noGrp="1"/>
          </p:cNvSpPr>
          <p:nvPr>
            <p:ph idx="1"/>
          </p:nvPr>
        </p:nvSpPr>
        <p:spPr>
          <a:xfrm>
            <a:off x="1451579" y="1853754"/>
            <a:ext cx="9603275" cy="3612591"/>
          </a:xfrm>
        </p:spPr>
        <p:txBody>
          <a:bodyPr>
            <a:normAutofit lnSpcReduction="10000"/>
          </a:bodyPr>
          <a:lstStyle/>
          <a:p>
            <a:r>
              <a:rPr lang="en-US" dirty="0"/>
              <a:t>The most appropriate method for incorporating forms of country risk in a capital budgeting analysis is to estimate how cash flows would be affected by each form of risk.</a:t>
            </a:r>
          </a:p>
          <a:p>
            <a:r>
              <a:rPr lang="en-US" dirty="0"/>
              <a:t>Each possible form of risk has an estimated impact on the foreign project’s cash flows and therefore on the project’s NPV.</a:t>
            </a:r>
          </a:p>
          <a:p>
            <a:r>
              <a:rPr lang="en-US" dirty="0"/>
              <a:t> By analyzing each possible impact, the MNC can determine the probability distribution of NPV’s for the project. </a:t>
            </a:r>
          </a:p>
          <a:p>
            <a:r>
              <a:rPr lang="en-US" dirty="0"/>
              <a:t>It’s accept/reject decision on the project will be based on its assessment of the probability that the project will generate a positive NPV as well as the size of the possible NPV outcomes.</a:t>
            </a:r>
            <a:endParaRPr lang="en-KE" dirty="0"/>
          </a:p>
        </p:txBody>
      </p:sp>
    </p:spTree>
    <p:extLst>
      <p:ext uri="{BB962C8B-B14F-4D97-AF65-F5344CB8AC3E}">
        <p14:creationId xmlns:p14="http://schemas.microsoft.com/office/powerpoint/2010/main" val="217308442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C6BEE-968B-0189-CBCA-15409A0367A2}"/>
              </a:ext>
            </a:extLst>
          </p:cNvPr>
          <p:cNvSpPr>
            <a:spLocks noGrp="1"/>
          </p:cNvSpPr>
          <p:nvPr>
            <p:ph type="title"/>
          </p:nvPr>
        </p:nvSpPr>
        <p:spPr/>
        <p:txBody>
          <a:bodyPr>
            <a:normAutofit/>
          </a:bodyPr>
          <a:lstStyle/>
          <a:p>
            <a:r>
              <a:rPr lang="en-US" sz="2400" b="1" dirty="0"/>
              <a:t>8.0 APPLICATIONS OF COUNTRY RISK</a:t>
            </a:r>
            <a:endParaRPr lang="en-KE" sz="2400" b="1" dirty="0"/>
          </a:p>
        </p:txBody>
      </p:sp>
      <p:sp>
        <p:nvSpPr>
          <p:cNvPr id="3" name="Content Placeholder 2">
            <a:extLst>
              <a:ext uri="{FF2B5EF4-FFF2-40B4-BE49-F238E27FC236}">
                <a16:creationId xmlns:a16="http://schemas.microsoft.com/office/drawing/2014/main" id="{AF7160C3-08A5-7C8C-9462-7E80E052B1B6}"/>
              </a:ext>
            </a:extLst>
          </p:cNvPr>
          <p:cNvSpPr>
            <a:spLocks noGrp="1"/>
          </p:cNvSpPr>
          <p:nvPr>
            <p:ph idx="1"/>
          </p:nvPr>
        </p:nvSpPr>
        <p:spPr/>
        <p:txBody>
          <a:bodyPr/>
          <a:lstStyle/>
          <a:p>
            <a:r>
              <a:rPr lang="en-US" dirty="0"/>
              <a:t>Enabled MNC’s to avoid further involvement and even reduce current involvement in politically tense countries.</a:t>
            </a:r>
          </a:p>
          <a:p>
            <a:r>
              <a:rPr lang="en-US" dirty="0"/>
              <a:t>The general inability of MNCs to predict country crisis may also be due to too much reliance on statistics.</a:t>
            </a:r>
          </a:p>
          <a:p>
            <a:r>
              <a:rPr lang="en-US" dirty="0"/>
              <a:t>Quantitative models, while valuable, cannot evaluate subjective data that cannot be quantified. </a:t>
            </a:r>
          </a:p>
          <a:p>
            <a:r>
              <a:rPr lang="en-US" dirty="0"/>
              <a:t>Historical trends of various country characteristics are not always useful in predicting an upcoming crisis. </a:t>
            </a:r>
            <a:endParaRPr lang="en-KE" dirty="0"/>
          </a:p>
        </p:txBody>
      </p:sp>
    </p:spTree>
    <p:extLst>
      <p:ext uri="{BB962C8B-B14F-4D97-AF65-F5344CB8AC3E}">
        <p14:creationId xmlns:p14="http://schemas.microsoft.com/office/powerpoint/2010/main" val="182111600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E2EF0E-C086-F893-E36D-1EFF05C0880F}"/>
              </a:ext>
            </a:extLst>
          </p:cNvPr>
          <p:cNvSpPr>
            <a:spLocks noGrp="1"/>
          </p:cNvSpPr>
          <p:nvPr>
            <p:ph type="title"/>
          </p:nvPr>
        </p:nvSpPr>
        <p:spPr/>
        <p:txBody>
          <a:bodyPr>
            <a:normAutofit/>
          </a:bodyPr>
          <a:lstStyle/>
          <a:p>
            <a:r>
              <a:rPr lang="en-US" sz="2400" b="1" dirty="0"/>
              <a:t>9.0 REDUCING EXPOSURE TO HOST GOVERNMENT TAKEOVERS</a:t>
            </a:r>
            <a:endParaRPr lang="en-KE" sz="2400" b="1" dirty="0"/>
          </a:p>
        </p:txBody>
      </p:sp>
      <p:sp>
        <p:nvSpPr>
          <p:cNvPr id="3" name="Content Placeholder 2">
            <a:extLst>
              <a:ext uri="{FF2B5EF4-FFF2-40B4-BE49-F238E27FC236}">
                <a16:creationId xmlns:a16="http://schemas.microsoft.com/office/drawing/2014/main" id="{1EE7C885-FE44-1234-0BAA-15B39953E889}"/>
              </a:ext>
            </a:extLst>
          </p:cNvPr>
          <p:cNvSpPr>
            <a:spLocks noGrp="1"/>
          </p:cNvSpPr>
          <p:nvPr>
            <p:ph idx="1"/>
          </p:nvPr>
        </p:nvSpPr>
        <p:spPr/>
        <p:txBody>
          <a:bodyPr>
            <a:normAutofit fontScale="92500"/>
          </a:bodyPr>
          <a:lstStyle/>
          <a:p>
            <a:r>
              <a:rPr lang="en-US" dirty="0"/>
              <a:t>The most common strategies used to reduce exposure to a host government takeover are;</a:t>
            </a:r>
          </a:p>
          <a:p>
            <a:pPr marL="0" indent="0">
              <a:buNone/>
            </a:pPr>
            <a:r>
              <a:rPr lang="en-US" b="1" dirty="0"/>
              <a:t>1. Use a short time horizon</a:t>
            </a:r>
          </a:p>
          <a:p>
            <a:r>
              <a:rPr lang="en-US" dirty="0"/>
              <a:t>This technique concentrates on recovering cash quickly so that in the event of expropriation, losses are minimizes effort to replace worn-out equipment and machinery at the subsidiary. </a:t>
            </a:r>
          </a:p>
          <a:p>
            <a:pPr marL="0" indent="0">
              <a:buNone/>
            </a:pPr>
            <a:r>
              <a:rPr lang="en-US" b="1" dirty="0"/>
              <a:t>2. Rely on unique supplies or technology</a:t>
            </a:r>
          </a:p>
          <a:p>
            <a:r>
              <a:rPr lang="en-US" dirty="0"/>
              <a:t>If the subsidiary can bring in supplies from its headquarters that can not be duplicated locally, the host government will not be able to take over and operate the subsidiary without such supplies.</a:t>
            </a:r>
          </a:p>
          <a:p>
            <a:endParaRPr lang="en-KE" dirty="0"/>
          </a:p>
        </p:txBody>
      </p:sp>
    </p:spTree>
    <p:extLst>
      <p:ext uri="{BB962C8B-B14F-4D97-AF65-F5344CB8AC3E}">
        <p14:creationId xmlns:p14="http://schemas.microsoft.com/office/powerpoint/2010/main" val="102306307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9CA2BB-FF9B-DF12-DA04-8B125FBB8ADB}"/>
              </a:ext>
            </a:extLst>
          </p:cNvPr>
          <p:cNvSpPr>
            <a:spLocks noGrp="1"/>
          </p:cNvSpPr>
          <p:nvPr>
            <p:ph type="title"/>
          </p:nvPr>
        </p:nvSpPr>
        <p:spPr>
          <a:xfrm>
            <a:off x="1451579" y="774039"/>
            <a:ext cx="9603275" cy="1049235"/>
          </a:xfrm>
        </p:spPr>
        <p:txBody>
          <a:bodyPr/>
          <a:lstStyle/>
          <a:p>
            <a:r>
              <a:rPr lang="en-US" sz="2000" b="1" cap="none" dirty="0"/>
              <a:t>3. Hire local labor</a:t>
            </a:r>
            <a:br>
              <a:rPr lang="en-US" dirty="0"/>
            </a:br>
            <a:endParaRPr lang="en-KE" dirty="0"/>
          </a:p>
        </p:txBody>
      </p:sp>
      <p:sp>
        <p:nvSpPr>
          <p:cNvPr id="3" name="Content Placeholder 2">
            <a:extLst>
              <a:ext uri="{FF2B5EF4-FFF2-40B4-BE49-F238E27FC236}">
                <a16:creationId xmlns:a16="http://schemas.microsoft.com/office/drawing/2014/main" id="{6F251C08-EA6C-EE0C-84A5-9AE0AA990F5B}"/>
              </a:ext>
            </a:extLst>
          </p:cNvPr>
          <p:cNvSpPr>
            <a:spLocks noGrp="1"/>
          </p:cNvSpPr>
          <p:nvPr>
            <p:ph idx="1"/>
          </p:nvPr>
        </p:nvSpPr>
        <p:spPr/>
        <p:txBody>
          <a:bodyPr/>
          <a:lstStyle/>
          <a:p>
            <a:r>
              <a:rPr lang="en-US" dirty="0"/>
              <a:t>If local employees of the subsidiary were affected by the host government’s takeover, they would pressurize the government to stop such action.</a:t>
            </a:r>
          </a:p>
          <a:p>
            <a:pPr marL="0" indent="0">
              <a:buNone/>
            </a:pPr>
            <a:r>
              <a:rPr lang="en-US" b="1" dirty="0"/>
              <a:t>4. Borrow local funds</a:t>
            </a:r>
          </a:p>
          <a:p>
            <a:r>
              <a:rPr lang="en-US" dirty="0"/>
              <a:t>If the subsidiary borrows funds locally, local bank will be concerned about its future. </a:t>
            </a:r>
          </a:p>
          <a:p>
            <a:r>
              <a:rPr lang="en-US" dirty="0"/>
              <a:t>If for any reason a government takeover would reduce the probability that the banks will receive their repayments promptly, they might prevent a takeover by the host government.</a:t>
            </a:r>
          </a:p>
          <a:p>
            <a:endParaRPr lang="en-KE" dirty="0"/>
          </a:p>
        </p:txBody>
      </p:sp>
    </p:spTree>
    <p:extLst>
      <p:ext uri="{BB962C8B-B14F-4D97-AF65-F5344CB8AC3E}">
        <p14:creationId xmlns:p14="http://schemas.microsoft.com/office/powerpoint/2010/main" val="130678177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96D91-7F74-DDB7-88AA-AD7ABA0FDB4F}"/>
              </a:ext>
            </a:extLst>
          </p:cNvPr>
          <p:cNvSpPr>
            <a:spLocks noGrp="1"/>
          </p:cNvSpPr>
          <p:nvPr>
            <p:ph type="title"/>
          </p:nvPr>
        </p:nvSpPr>
        <p:spPr/>
        <p:txBody>
          <a:bodyPr>
            <a:normAutofit/>
          </a:bodyPr>
          <a:lstStyle/>
          <a:p>
            <a:r>
              <a:rPr lang="en-US" sz="2000" b="1" cap="none" dirty="0"/>
              <a:t>5. Purchase insurance</a:t>
            </a:r>
            <a:endParaRPr lang="en-KE" sz="2000" b="1" cap="none" dirty="0"/>
          </a:p>
        </p:txBody>
      </p:sp>
      <p:sp>
        <p:nvSpPr>
          <p:cNvPr id="3" name="Content Placeholder 2">
            <a:extLst>
              <a:ext uri="{FF2B5EF4-FFF2-40B4-BE49-F238E27FC236}">
                <a16:creationId xmlns:a16="http://schemas.microsoft.com/office/drawing/2014/main" id="{615814BF-FE45-B00C-DE3C-D1FDE05687D7}"/>
              </a:ext>
            </a:extLst>
          </p:cNvPr>
          <p:cNvSpPr>
            <a:spLocks noGrp="1"/>
          </p:cNvSpPr>
          <p:nvPr>
            <p:ph idx="1"/>
          </p:nvPr>
        </p:nvSpPr>
        <p:spPr/>
        <p:txBody>
          <a:bodyPr/>
          <a:lstStyle/>
          <a:p>
            <a:r>
              <a:rPr lang="en-US" dirty="0"/>
              <a:t>Insurance can be purchased to cover the risk of expropriations, the insurance premiums paid by the firm depend on the degree of insurance coverage and the risk associated with the firm.</a:t>
            </a:r>
          </a:p>
          <a:p>
            <a:r>
              <a:rPr lang="en-US" dirty="0"/>
              <a:t>Many home countries of MNC’s have investment guarantee programs that insure to some extent the risks of expropriation, wars, or currency blockage. </a:t>
            </a:r>
          </a:p>
          <a:p>
            <a:r>
              <a:rPr lang="en-US" dirty="0"/>
              <a:t>To qualify for such insurance, the insurance, the subsidiary might be required by the country to concentrate on exporting rather than on local sales.</a:t>
            </a:r>
            <a:endParaRPr lang="en-KE" dirty="0"/>
          </a:p>
        </p:txBody>
      </p:sp>
    </p:spTree>
    <p:extLst>
      <p:ext uri="{BB962C8B-B14F-4D97-AF65-F5344CB8AC3E}">
        <p14:creationId xmlns:p14="http://schemas.microsoft.com/office/powerpoint/2010/main" val="343611670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23FAC3-0F02-E249-A494-8DE180F6AE56}"/>
              </a:ext>
            </a:extLst>
          </p:cNvPr>
          <p:cNvSpPr>
            <a:spLocks noGrp="1"/>
          </p:cNvSpPr>
          <p:nvPr>
            <p:ph type="title"/>
          </p:nvPr>
        </p:nvSpPr>
        <p:spPr/>
        <p:txBody>
          <a:bodyPr>
            <a:normAutofit/>
          </a:bodyPr>
          <a:lstStyle/>
          <a:p>
            <a:r>
              <a:rPr lang="en-US" sz="2400" b="1" dirty="0"/>
              <a:t>10.0 CONCLUSION</a:t>
            </a:r>
            <a:endParaRPr lang="en-KE" sz="2400" b="1" dirty="0"/>
          </a:p>
        </p:txBody>
      </p:sp>
      <p:sp>
        <p:nvSpPr>
          <p:cNvPr id="3" name="Content Placeholder 2">
            <a:extLst>
              <a:ext uri="{FF2B5EF4-FFF2-40B4-BE49-F238E27FC236}">
                <a16:creationId xmlns:a16="http://schemas.microsoft.com/office/drawing/2014/main" id="{463C7467-C50E-19AA-32FA-C1A3825002CD}"/>
              </a:ext>
            </a:extLst>
          </p:cNvPr>
          <p:cNvSpPr>
            <a:spLocks noGrp="1"/>
          </p:cNvSpPr>
          <p:nvPr>
            <p:ph idx="1"/>
          </p:nvPr>
        </p:nvSpPr>
        <p:spPr/>
        <p:txBody>
          <a:bodyPr>
            <a:normAutofit fontScale="92500" lnSpcReduction="10000"/>
          </a:bodyPr>
          <a:lstStyle/>
          <a:p>
            <a:r>
              <a:rPr lang="en-US" dirty="0"/>
              <a:t>Country risk models so far have failed to properly contain the continually changing economic and political environment of countries. </a:t>
            </a:r>
          </a:p>
          <a:p>
            <a:r>
              <a:rPr lang="en-US" dirty="0"/>
              <a:t>It is also a tedious process to determine the exact size and nature of exposure.</a:t>
            </a:r>
          </a:p>
          <a:p>
            <a:r>
              <a:rPr lang="en-US" dirty="0"/>
              <a:t>Investors and financial corporations should devise a proper framework that includes segregates between different parts of country risk.</a:t>
            </a:r>
          </a:p>
          <a:p>
            <a:r>
              <a:rPr lang="en-US" dirty="0"/>
              <a:t>Risk exposure should continually be monitored and updated to stay abreast. Using ratings to evaluate a country’s standing in the global markets.</a:t>
            </a:r>
          </a:p>
          <a:p>
            <a:r>
              <a:rPr lang="en-US" dirty="0"/>
              <a:t>With increasing globalization and expansion of trades between nations, it has made financial organizations, including banks and other investors, very uneasy. </a:t>
            </a:r>
            <a:endParaRPr lang="en-KE" dirty="0"/>
          </a:p>
        </p:txBody>
      </p:sp>
    </p:spTree>
    <p:extLst>
      <p:ext uri="{BB962C8B-B14F-4D97-AF65-F5344CB8AC3E}">
        <p14:creationId xmlns:p14="http://schemas.microsoft.com/office/powerpoint/2010/main" val="224319108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E01F80-EB84-E6D7-ADCD-59CDBD1036A7}"/>
              </a:ext>
            </a:extLst>
          </p:cNvPr>
          <p:cNvSpPr>
            <a:spLocks noGrp="1"/>
          </p:cNvSpPr>
          <p:nvPr>
            <p:ph type="title"/>
          </p:nvPr>
        </p:nvSpPr>
        <p:spPr/>
        <p:txBody>
          <a:bodyPr/>
          <a:lstStyle/>
          <a:p>
            <a:endParaRPr lang="en-KE"/>
          </a:p>
        </p:txBody>
      </p:sp>
      <p:sp>
        <p:nvSpPr>
          <p:cNvPr id="3" name="Content Placeholder 2">
            <a:extLst>
              <a:ext uri="{FF2B5EF4-FFF2-40B4-BE49-F238E27FC236}">
                <a16:creationId xmlns:a16="http://schemas.microsoft.com/office/drawing/2014/main" id="{64C4B9E4-3CC5-55E8-A0BF-5166972B2FC9}"/>
              </a:ext>
            </a:extLst>
          </p:cNvPr>
          <p:cNvSpPr>
            <a:spLocks noGrp="1"/>
          </p:cNvSpPr>
          <p:nvPr>
            <p:ph idx="1"/>
          </p:nvPr>
        </p:nvSpPr>
        <p:spPr/>
        <p:txBody>
          <a:bodyPr/>
          <a:lstStyle/>
          <a:p>
            <a:r>
              <a:rPr lang="en-US" dirty="0"/>
              <a:t>Not much has been done to properly manage and contain country risk exposure since the 2007-08 crisis unfolded, many were under oblivion.</a:t>
            </a:r>
          </a:p>
          <a:p>
            <a:r>
              <a:rPr lang="en-US" dirty="0"/>
              <a:t>Apart from the assessment and avoidance of countries with excessive risk, diversification and hedging can also help mitigate this risk. </a:t>
            </a:r>
          </a:p>
          <a:p>
            <a:r>
              <a:rPr lang="en-US" dirty="0"/>
              <a:t>Country risk maps have also been developed to give a fair idea of the riskiness associated with different geographical regions. </a:t>
            </a:r>
          </a:p>
          <a:p>
            <a:r>
              <a:rPr lang="en-US" dirty="0"/>
              <a:t>The nature of risk is such that a varying degree of uncertainty will continue to exist.</a:t>
            </a:r>
          </a:p>
          <a:p>
            <a:endParaRPr lang="en-KE" dirty="0"/>
          </a:p>
        </p:txBody>
      </p:sp>
    </p:spTree>
    <p:extLst>
      <p:ext uri="{BB962C8B-B14F-4D97-AF65-F5344CB8AC3E}">
        <p14:creationId xmlns:p14="http://schemas.microsoft.com/office/powerpoint/2010/main" val="387715096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001FA6-5BDD-1725-3828-3EE979167A80}"/>
              </a:ext>
            </a:extLst>
          </p:cNvPr>
          <p:cNvSpPr>
            <a:spLocks noGrp="1"/>
          </p:cNvSpPr>
          <p:nvPr>
            <p:ph type="title"/>
          </p:nvPr>
        </p:nvSpPr>
        <p:spPr/>
        <p:txBody>
          <a:bodyPr>
            <a:normAutofit/>
          </a:bodyPr>
          <a:lstStyle/>
          <a:p>
            <a:r>
              <a:rPr lang="en-US" sz="2400" b="1" dirty="0"/>
              <a:t>11.0 SELF ASSESMENT EXERCISE</a:t>
            </a:r>
            <a:endParaRPr lang="en-KE" sz="2400" b="1" dirty="0"/>
          </a:p>
        </p:txBody>
      </p:sp>
      <p:sp>
        <p:nvSpPr>
          <p:cNvPr id="3" name="Content Placeholder 2">
            <a:extLst>
              <a:ext uri="{FF2B5EF4-FFF2-40B4-BE49-F238E27FC236}">
                <a16:creationId xmlns:a16="http://schemas.microsoft.com/office/drawing/2014/main" id="{91B52AD2-CEE1-5C25-CA38-4DBDA0D4A67B}"/>
              </a:ext>
            </a:extLst>
          </p:cNvPr>
          <p:cNvSpPr>
            <a:spLocks noGrp="1"/>
          </p:cNvSpPr>
          <p:nvPr>
            <p:ph idx="1"/>
          </p:nvPr>
        </p:nvSpPr>
        <p:spPr/>
        <p:txBody>
          <a:bodyPr>
            <a:normAutofit fontScale="92500" lnSpcReduction="10000"/>
          </a:bodyPr>
          <a:lstStyle/>
          <a:p>
            <a:pPr marL="0" indent="0">
              <a:buNone/>
            </a:pPr>
            <a:r>
              <a:rPr lang="en-US" dirty="0"/>
              <a:t>1.Why is country risk important?</a:t>
            </a:r>
          </a:p>
          <a:p>
            <a:pPr marL="0" indent="0">
              <a:buNone/>
            </a:pPr>
            <a:r>
              <a:rPr lang="en-US" dirty="0"/>
              <a:t>2. Discuss four types of country risk</a:t>
            </a:r>
          </a:p>
          <a:p>
            <a:pPr marL="0" indent="0">
              <a:buNone/>
            </a:pPr>
            <a:r>
              <a:rPr lang="en-US" dirty="0"/>
              <a:t>3.Differentiate the 2 risk assessment techniques</a:t>
            </a:r>
          </a:p>
          <a:p>
            <a:pPr marL="514350" indent="-514350">
              <a:buFont typeface="+mj-lt"/>
              <a:buAutoNum type="romanUcPeriod"/>
            </a:pPr>
            <a:r>
              <a:rPr lang="en-US" dirty="0"/>
              <a:t>Quantitative </a:t>
            </a:r>
          </a:p>
          <a:p>
            <a:pPr marL="514350" indent="-514350">
              <a:buFont typeface="+mj-lt"/>
              <a:buAutoNum type="romanUcPeriod"/>
            </a:pPr>
            <a:r>
              <a:rPr lang="en-US" dirty="0"/>
              <a:t>Qualitative</a:t>
            </a:r>
          </a:p>
          <a:p>
            <a:pPr marL="0" indent="0">
              <a:buNone/>
            </a:pPr>
            <a:r>
              <a:rPr lang="en-US" dirty="0"/>
              <a:t>4. Discuss the cross-sectional analysis of risk.</a:t>
            </a:r>
          </a:p>
          <a:p>
            <a:pPr marL="0" indent="0">
              <a:buNone/>
            </a:pPr>
            <a:r>
              <a:rPr lang="en-US" dirty="0"/>
              <a:t>5. Reducing exposure to hostile government takeovers can be achieved through various strategies. Discuss.</a:t>
            </a:r>
          </a:p>
          <a:p>
            <a:pPr marL="0" indent="0">
              <a:buNone/>
            </a:pPr>
            <a:endParaRPr lang="en-US" dirty="0"/>
          </a:p>
        </p:txBody>
      </p:sp>
    </p:spTree>
    <p:extLst>
      <p:ext uri="{BB962C8B-B14F-4D97-AF65-F5344CB8AC3E}">
        <p14:creationId xmlns:p14="http://schemas.microsoft.com/office/powerpoint/2010/main" val="633830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CA157C-2FEA-62B3-7B9A-099D77132F1D}"/>
              </a:ext>
            </a:extLst>
          </p:cNvPr>
          <p:cNvSpPr>
            <a:spLocks noGrp="1"/>
          </p:cNvSpPr>
          <p:nvPr>
            <p:ph type="title"/>
          </p:nvPr>
        </p:nvSpPr>
        <p:spPr/>
        <p:txBody>
          <a:bodyPr>
            <a:normAutofit/>
          </a:bodyPr>
          <a:lstStyle/>
          <a:p>
            <a:r>
              <a:rPr lang="en-US" sz="2400" b="1" dirty="0"/>
              <a:t>12.0 REFERENCES</a:t>
            </a:r>
            <a:endParaRPr lang="en-KE" sz="2400" b="1" dirty="0"/>
          </a:p>
        </p:txBody>
      </p:sp>
      <p:sp>
        <p:nvSpPr>
          <p:cNvPr id="3" name="Content Placeholder 2">
            <a:extLst>
              <a:ext uri="{FF2B5EF4-FFF2-40B4-BE49-F238E27FC236}">
                <a16:creationId xmlns:a16="http://schemas.microsoft.com/office/drawing/2014/main" id="{87AF06AD-E889-9CB1-D9F8-36799DC8B49E}"/>
              </a:ext>
            </a:extLst>
          </p:cNvPr>
          <p:cNvSpPr>
            <a:spLocks noGrp="1"/>
          </p:cNvSpPr>
          <p:nvPr>
            <p:ph idx="1"/>
          </p:nvPr>
        </p:nvSpPr>
        <p:spPr>
          <a:xfrm>
            <a:off x="1451579" y="2005572"/>
            <a:ext cx="9603275" cy="3450613"/>
          </a:xfrm>
        </p:spPr>
        <p:txBody>
          <a:bodyPr/>
          <a:lstStyle/>
          <a:p>
            <a:pPr marL="0" indent="0">
              <a:buNone/>
            </a:pPr>
            <a:r>
              <a:rPr lang="en-US" dirty="0"/>
              <a:t>1. International Business, </a:t>
            </a:r>
            <a:r>
              <a:rPr lang="en-US" dirty="0" err="1"/>
              <a:t>Alan.M.Rugnam</a:t>
            </a:r>
            <a:r>
              <a:rPr lang="en-US" dirty="0"/>
              <a:t>, Prentice Hall(2006).</a:t>
            </a:r>
          </a:p>
          <a:p>
            <a:pPr marL="0" indent="0">
              <a:buNone/>
            </a:pPr>
            <a:r>
              <a:rPr lang="en-US" dirty="0"/>
              <a:t>2. International business management, Sinha, P., Excel Books (2008).</a:t>
            </a:r>
          </a:p>
          <a:p>
            <a:pPr marL="0" indent="0">
              <a:buNone/>
            </a:pPr>
            <a:r>
              <a:rPr lang="en-US" dirty="0"/>
              <a:t>3. A handbook on International Finance, Arora. A, Lucent Publication (2018)</a:t>
            </a:r>
          </a:p>
          <a:p>
            <a:pPr marL="0" indent="0">
              <a:buNone/>
            </a:pPr>
            <a:r>
              <a:rPr lang="en-US" dirty="0"/>
              <a:t>4. International finance, 5th edition, Levi, M. D. (2009).</a:t>
            </a:r>
          </a:p>
          <a:p>
            <a:pPr marL="0" indent="0">
              <a:buNone/>
            </a:pPr>
            <a:r>
              <a:rPr lang="en-US" dirty="0"/>
              <a:t>5. International Finance: Theory and Policy, Steve, S., Saylor Foundation. (2010).</a:t>
            </a:r>
          </a:p>
          <a:p>
            <a:pPr marL="0" indent="0">
              <a:buNone/>
            </a:pPr>
            <a:endParaRPr lang="en-KE" dirty="0"/>
          </a:p>
        </p:txBody>
      </p:sp>
    </p:spTree>
    <p:extLst>
      <p:ext uri="{BB962C8B-B14F-4D97-AF65-F5344CB8AC3E}">
        <p14:creationId xmlns:p14="http://schemas.microsoft.com/office/powerpoint/2010/main" val="1971173390"/>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631</TotalTime>
  <Words>3621</Words>
  <Application>Microsoft Office PowerPoint</Application>
  <PresentationFormat>Widescreen</PresentationFormat>
  <Paragraphs>358</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Gill Sans MT</vt:lpstr>
      <vt:lpstr>Times New Roman</vt:lpstr>
      <vt:lpstr>Wingdings</vt:lpstr>
      <vt:lpstr>Gallery</vt:lpstr>
      <vt:lpstr>INTERNATIONAL FINANCE</vt:lpstr>
      <vt:lpstr>CONTENTS</vt:lpstr>
      <vt:lpstr>PowerPoint Presentation</vt:lpstr>
      <vt:lpstr>PowerPoint Presentation</vt:lpstr>
      <vt:lpstr>1.O INTRODUCTION</vt:lpstr>
      <vt:lpstr>2.0 OBJECTIVES</vt:lpstr>
      <vt:lpstr>3.0 risk</vt:lpstr>
      <vt:lpstr>Understanding country risk</vt:lpstr>
      <vt:lpstr>PowerPoint Presentation</vt:lpstr>
      <vt:lpstr>3.2 Importance of country risk</vt:lpstr>
      <vt:lpstr>PowerPoint Presentation</vt:lpstr>
      <vt:lpstr>3.2 Types of country risk</vt:lpstr>
      <vt:lpstr>2. Sovereign risk</vt:lpstr>
      <vt:lpstr>3. Neighborhood risk</vt:lpstr>
      <vt:lpstr>4. Subjective risk</vt:lpstr>
      <vt:lpstr>PowerPoint Presentation</vt:lpstr>
      <vt:lpstr>6. Exchange risk </vt:lpstr>
      <vt:lpstr>7. Transfer risk </vt:lpstr>
      <vt:lpstr>4.0 Measurement and Analysis of Country Risk</vt:lpstr>
      <vt:lpstr>Analysis of country risk </vt:lpstr>
      <vt:lpstr>2 – Qualitative analysis</vt:lpstr>
      <vt:lpstr>Advantages</vt:lpstr>
      <vt:lpstr>Disadvantages</vt:lpstr>
      <vt:lpstr>4.2 Other techniques to assess country risk</vt:lpstr>
      <vt:lpstr>1 Checklist approach</vt:lpstr>
      <vt:lpstr>3 Quantitative analysis</vt:lpstr>
      <vt:lpstr>4 Inspector visits </vt:lpstr>
      <vt:lpstr>5.0 INTERNATIONAL COUNTRY RISK GUIDE (CRG)</vt:lpstr>
      <vt:lpstr>PowerPoint Presentation</vt:lpstr>
      <vt:lpstr>PowerPoint Presentation</vt:lpstr>
      <vt:lpstr>5.2 Case Study  Assessment of Kenya</vt:lpstr>
      <vt:lpstr>PowerPoint Presentation</vt:lpstr>
      <vt:lpstr>5.3 Institution investor (ii)-case study</vt:lpstr>
      <vt:lpstr>PowerPoint Presentation</vt:lpstr>
      <vt:lpstr>6.0 CROSS – SECTIONAL ANALYSIS OF RISK</vt:lpstr>
      <vt:lpstr>6.2 Trading strategies based on risk attributes </vt:lpstr>
      <vt:lpstr>7.0 Incorporating Country Risk in Capital Budgeting </vt:lpstr>
      <vt:lpstr>7.2 Adjustment of the estimated cash flows</vt:lpstr>
      <vt:lpstr>8.0 APPLICATIONS OF COUNTRY RISK</vt:lpstr>
      <vt:lpstr>9.0 REDUCING EXPOSURE TO HOST GOVERNMENT TAKEOVERS</vt:lpstr>
      <vt:lpstr>3. Hire local labor </vt:lpstr>
      <vt:lpstr>5. Purchase insurance</vt:lpstr>
      <vt:lpstr>10.0 CONCLUSION</vt:lpstr>
      <vt:lpstr>PowerPoint Presentation</vt:lpstr>
      <vt:lpstr>11.0 SELF ASSESMENT EXERCISE</vt:lpstr>
      <vt:lpstr>12.0 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FINANCE</dc:title>
  <dc:creator>Evelyn Tipape (Treasury)</dc:creator>
  <cp:lastModifiedBy>Evelyn Tipape (Treasury)</cp:lastModifiedBy>
  <cp:revision>9</cp:revision>
  <dcterms:created xsi:type="dcterms:W3CDTF">2023-05-24T05:12:57Z</dcterms:created>
  <dcterms:modified xsi:type="dcterms:W3CDTF">2023-06-08T19:35:45Z</dcterms:modified>
</cp:coreProperties>
</file>