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3"/>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Lst>
  <p:sldSz cx="12192000" cy="6858000"/>
  <p:notesSz cx="6858000" cy="9144000"/>
  <p:embeddedFontLst>
    <p:embeddedFont>
      <p:font typeface="Calibri" panose="020F0502020204030204" pitchFamily="34" charset="0"/>
      <p:regular r:id="rId34"/>
      <p:bold r:id="rId35"/>
      <p:italic r:id="rId36"/>
      <p:boldItalic r:id="rId37"/>
    </p:embeddedFont>
    <p:embeddedFont>
      <p:font typeface="Source Sans Pro" panose="020B0503030403020204" pitchFamily="34" charset="0"/>
      <p:regular r:id="rId38"/>
      <p:bold r:id="rId39"/>
      <p:italic r:id="rId40"/>
      <p:boldItalic r:id="rId4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42" roundtripDataSignature="AMtx7mjqG6oumJAWL0b08q/zhn+aM0axC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7" d="100"/>
          <a:sy n="107" d="100"/>
        </p:scale>
        <p:origin x="714"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6.fntdata"/><Relationship Id="rId21" Type="http://schemas.openxmlformats.org/officeDocument/2006/relationships/slide" Target="slides/slide20.xml"/><Relationship Id="rId34" Type="http://schemas.openxmlformats.org/officeDocument/2006/relationships/font" Target="fonts/font1.fntdata"/><Relationship Id="rId42" Type="http://customschemas.google.com/relationships/presentationmetadata" Target="meta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4.fntdata"/><Relationship Id="rId40" Type="http://schemas.openxmlformats.org/officeDocument/2006/relationships/font" Target="fonts/font7.fntdata"/><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3.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2.fntdata"/><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font" Target="fonts/font5.fntdata"/><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font" Target="fonts/font8.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6" name="Google Shape;86;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87" name="Google Shape;87;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6" name="Google Shape;96;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97" name="Google Shape;97;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7" name="Google Shape;107;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16" name="Google Shape;116;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9" name="Google Shape;12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2" name="Google Shape;142;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143" name="Google Shape;143;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6" name="Google Shape;156;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57" name="Google Shape;157;p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71" name="Google Shape;17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
        <p:cNvGrpSpPr/>
        <p:nvPr/>
      </p:nvGrpSpPr>
      <p:grpSpPr>
        <a:xfrm>
          <a:off x="0" y="0"/>
          <a:ext cx="0" cy="0"/>
          <a:chOff x="0" y="0"/>
          <a:chExt cx="0" cy="0"/>
        </a:xfrm>
      </p:grpSpPr>
      <p:sp>
        <p:nvSpPr>
          <p:cNvPr id="183" name="Google Shape;183;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84" name="Google Shape;184;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Google Shape;194;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95" name="Google Shape;195;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
        <p:cNvGrpSpPr/>
        <p:nvPr/>
      </p:nvGrpSpPr>
      <p:grpSpPr>
        <a:xfrm>
          <a:off x="0" y="0"/>
          <a:ext cx="0" cy="0"/>
          <a:chOff x="0" y="0"/>
          <a:chExt cx="0" cy="0"/>
        </a:xfrm>
      </p:grpSpPr>
      <p:sp>
        <p:nvSpPr>
          <p:cNvPr id="205" name="Google Shape;205;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06" name="Google Shape;206;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19" name="Google Shape;219;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p1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29" name="Google Shape;229;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p1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39" name="Google Shape;239;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p:cNvGrpSpPr/>
        <p:nvPr/>
      </p:nvGrpSpPr>
      <p:grpSpPr>
        <a:xfrm>
          <a:off x="0" y="0"/>
          <a:ext cx="0" cy="0"/>
          <a:chOff x="0" y="0"/>
          <a:chExt cx="0" cy="0"/>
        </a:xfrm>
      </p:grpSpPr>
      <p:sp>
        <p:nvSpPr>
          <p:cNvPr id="250" name="Google Shape;250;p1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51" name="Google Shape;251;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9"/>
        <p:cNvGrpSpPr/>
        <p:nvPr/>
      </p:nvGrpSpPr>
      <p:grpSpPr>
        <a:xfrm>
          <a:off x="0" y="0"/>
          <a:ext cx="0" cy="0"/>
          <a:chOff x="0" y="0"/>
          <a:chExt cx="0" cy="0"/>
        </a:xfrm>
      </p:grpSpPr>
      <p:sp>
        <p:nvSpPr>
          <p:cNvPr id="260" name="Google Shape;260;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1" name="Google Shape;261;p1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62" name="Google Shape;262;p1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16</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4"/>
        <p:cNvGrpSpPr/>
        <p:nvPr/>
      </p:nvGrpSpPr>
      <p:grpSpPr>
        <a:xfrm>
          <a:off x="0" y="0"/>
          <a:ext cx="0" cy="0"/>
          <a:chOff x="0" y="0"/>
          <a:chExt cx="0" cy="0"/>
        </a:xfrm>
      </p:grpSpPr>
      <p:sp>
        <p:nvSpPr>
          <p:cNvPr id="275" name="Google Shape;275;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6" name="Google Shape;276;p1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77" name="Google Shape;277;p1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17</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
        <p:cNvGrpSpPr/>
        <p:nvPr/>
      </p:nvGrpSpPr>
      <p:grpSpPr>
        <a:xfrm>
          <a:off x="0" y="0"/>
          <a:ext cx="0" cy="0"/>
          <a:chOff x="0" y="0"/>
          <a:chExt cx="0" cy="0"/>
        </a:xfrm>
      </p:grpSpPr>
      <p:sp>
        <p:nvSpPr>
          <p:cNvPr id="290" name="Google Shape;290;p1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91" name="Google Shape;291;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3"/>
        <p:cNvGrpSpPr/>
        <p:nvPr/>
      </p:nvGrpSpPr>
      <p:grpSpPr>
        <a:xfrm>
          <a:off x="0" y="0"/>
          <a:ext cx="0" cy="0"/>
          <a:chOff x="0" y="0"/>
          <a:chExt cx="0" cy="0"/>
        </a:xfrm>
      </p:grpSpPr>
      <p:sp>
        <p:nvSpPr>
          <p:cNvPr id="304" name="Google Shape;304;p1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05" name="Google Shape;305;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8"/>
        <p:cNvGrpSpPr/>
        <p:nvPr/>
      </p:nvGrpSpPr>
      <p:grpSpPr>
        <a:xfrm>
          <a:off x="0" y="0"/>
          <a:ext cx="0" cy="0"/>
          <a:chOff x="0" y="0"/>
          <a:chExt cx="0" cy="0"/>
        </a:xfrm>
      </p:grpSpPr>
      <p:sp>
        <p:nvSpPr>
          <p:cNvPr id="319" name="Google Shape;319;p2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20" name="Google Shape;320;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3"/>
        <p:cNvGrpSpPr/>
        <p:nvPr/>
      </p:nvGrpSpPr>
      <p:grpSpPr>
        <a:xfrm>
          <a:off x="0" y="0"/>
          <a:ext cx="0" cy="0"/>
          <a:chOff x="0" y="0"/>
          <a:chExt cx="0" cy="0"/>
        </a:xfrm>
      </p:grpSpPr>
      <p:sp>
        <p:nvSpPr>
          <p:cNvPr id="334" name="Google Shape;334;p2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35" name="Google Shape;335;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8"/>
        <p:cNvGrpSpPr/>
        <p:nvPr/>
      </p:nvGrpSpPr>
      <p:grpSpPr>
        <a:xfrm>
          <a:off x="0" y="0"/>
          <a:ext cx="0" cy="0"/>
          <a:chOff x="0" y="0"/>
          <a:chExt cx="0" cy="0"/>
        </a:xfrm>
      </p:grpSpPr>
      <p:sp>
        <p:nvSpPr>
          <p:cNvPr id="349" name="Google Shape;349;p2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50" name="Google Shape;350;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3"/>
        <p:cNvGrpSpPr/>
        <p:nvPr/>
      </p:nvGrpSpPr>
      <p:grpSpPr>
        <a:xfrm>
          <a:off x="0" y="0"/>
          <a:ext cx="0" cy="0"/>
          <a:chOff x="0" y="0"/>
          <a:chExt cx="0" cy="0"/>
        </a:xfrm>
      </p:grpSpPr>
      <p:sp>
        <p:nvSpPr>
          <p:cNvPr id="364" name="Google Shape;364;p2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65" name="Google Shape;365;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8"/>
        <p:cNvGrpSpPr/>
        <p:nvPr/>
      </p:nvGrpSpPr>
      <p:grpSpPr>
        <a:xfrm>
          <a:off x="0" y="0"/>
          <a:ext cx="0" cy="0"/>
          <a:chOff x="0" y="0"/>
          <a:chExt cx="0" cy="0"/>
        </a:xfrm>
      </p:grpSpPr>
      <p:sp>
        <p:nvSpPr>
          <p:cNvPr id="379" name="Google Shape;379;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0" name="Google Shape;380;p2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81" name="Google Shape;381;p2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24</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0"/>
        <p:cNvGrpSpPr/>
        <p:nvPr/>
      </p:nvGrpSpPr>
      <p:grpSpPr>
        <a:xfrm>
          <a:off x="0" y="0"/>
          <a:ext cx="0" cy="0"/>
          <a:chOff x="0" y="0"/>
          <a:chExt cx="0" cy="0"/>
        </a:xfrm>
      </p:grpSpPr>
      <p:sp>
        <p:nvSpPr>
          <p:cNvPr id="391" name="Google Shape;391;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92" name="Google Shape;392;p2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93" name="Google Shape;393;p2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25</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2"/>
        <p:cNvGrpSpPr/>
        <p:nvPr/>
      </p:nvGrpSpPr>
      <p:grpSpPr>
        <a:xfrm>
          <a:off x="0" y="0"/>
          <a:ext cx="0" cy="0"/>
          <a:chOff x="0" y="0"/>
          <a:chExt cx="0" cy="0"/>
        </a:xfrm>
      </p:grpSpPr>
      <p:sp>
        <p:nvSpPr>
          <p:cNvPr id="403" name="Google Shape;403;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04" name="Google Shape;404;p2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05" name="Google Shape;405;p2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26</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4"/>
        <p:cNvGrpSpPr/>
        <p:nvPr/>
      </p:nvGrpSpPr>
      <p:grpSpPr>
        <a:xfrm>
          <a:off x="0" y="0"/>
          <a:ext cx="0" cy="0"/>
          <a:chOff x="0" y="0"/>
          <a:chExt cx="0" cy="0"/>
        </a:xfrm>
      </p:grpSpPr>
      <p:sp>
        <p:nvSpPr>
          <p:cNvPr id="415" name="Google Shape;415;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6" name="Google Shape;416;p2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17" name="Google Shape;417;p2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27</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6"/>
        <p:cNvGrpSpPr/>
        <p:nvPr/>
      </p:nvGrpSpPr>
      <p:grpSpPr>
        <a:xfrm>
          <a:off x="0" y="0"/>
          <a:ext cx="0" cy="0"/>
          <a:chOff x="0" y="0"/>
          <a:chExt cx="0" cy="0"/>
        </a:xfrm>
      </p:grpSpPr>
      <p:sp>
        <p:nvSpPr>
          <p:cNvPr id="427" name="Google Shape;427;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28" name="Google Shape;428;p2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29" name="Google Shape;429;p2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28</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8"/>
        <p:cNvGrpSpPr/>
        <p:nvPr/>
      </p:nvGrpSpPr>
      <p:grpSpPr>
        <a:xfrm>
          <a:off x="0" y="0"/>
          <a:ext cx="0" cy="0"/>
          <a:chOff x="0" y="0"/>
          <a:chExt cx="0" cy="0"/>
        </a:xfrm>
      </p:grpSpPr>
      <p:sp>
        <p:nvSpPr>
          <p:cNvPr id="439" name="Google Shape;439;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40" name="Google Shape;440;p2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41" name="Google Shape;441;p2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29</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0"/>
        <p:cNvGrpSpPr/>
        <p:nvPr/>
      </p:nvGrpSpPr>
      <p:grpSpPr>
        <a:xfrm>
          <a:off x="0" y="0"/>
          <a:ext cx="0" cy="0"/>
          <a:chOff x="0" y="0"/>
          <a:chExt cx="0" cy="0"/>
        </a:xfrm>
      </p:grpSpPr>
      <p:sp>
        <p:nvSpPr>
          <p:cNvPr id="451" name="Google Shape;451;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52" name="Google Shape;452;p3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53" name="Google Shape;453;p3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30</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9"/>
        <p:cNvGrpSpPr/>
        <p:nvPr/>
      </p:nvGrpSpPr>
      <p:grpSpPr>
        <a:xfrm>
          <a:off x="0" y="0"/>
          <a:ext cx="0" cy="0"/>
          <a:chOff x="0" y="0"/>
          <a:chExt cx="0" cy="0"/>
        </a:xfrm>
      </p:grpSpPr>
      <p:sp>
        <p:nvSpPr>
          <p:cNvPr id="460" name="Google Shape;460;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61" name="Google Shape;461;p3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62" name="Google Shape;462;p3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31</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33"/>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33"/>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3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3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3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3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3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3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3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3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35"/>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35"/>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3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3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3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3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36"/>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36"/>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3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3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3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37"/>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37"/>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37"/>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37"/>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37"/>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3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3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3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3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3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3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3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4"/>
        <p:cNvGrpSpPr/>
        <p:nvPr/>
      </p:nvGrpSpPr>
      <p:grpSpPr>
        <a:xfrm>
          <a:off x="0" y="0"/>
          <a:ext cx="0" cy="0"/>
          <a:chOff x="0" y="0"/>
          <a:chExt cx="0" cy="0"/>
        </a:xfrm>
      </p:grpSpPr>
      <p:sp>
        <p:nvSpPr>
          <p:cNvPr id="55" name="Google Shape;55;p3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3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3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8"/>
        <p:cNvGrpSpPr/>
        <p:nvPr/>
      </p:nvGrpSpPr>
      <p:grpSpPr>
        <a:xfrm>
          <a:off x="0" y="0"/>
          <a:ext cx="0" cy="0"/>
          <a:chOff x="0" y="0"/>
          <a:chExt cx="0" cy="0"/>
        </a:xfrm>
      </p:grpSpPr>
      <p:sp>
        <p:nvSpPr>
          <p:cNvPr id="59" name="Google Shape;59;p4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40"/>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1" name="Google Shape;61;p40"/>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2" name="Google Shape;62;p4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4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4" name="Google Shape;64;p4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5"/>
        <p:cNvGrpSpPr/>
        <p:nvPr/>
      </p:nvGrpSpPr>
      <p:grpSpPr>
        <a:xfrm>
          <a:off x="0" y="0"/>
          <a:ext cx="0" cy="0"/>
          <a:chOff x="0" y="0"/>
          <a:chExt cx="0" cy="0"/>
        </a:xfrm>
      </p:grpSpPr>
      <p:sp>
        <p:nvSpPr>
          <p:cNvPr id="66" name="Google Shape;66;p41"/>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41"/>
          <p:cNvSpPr>
            <a:spLocks noGrp="1"/>
          </p:cNvSpPr>
          <p:nvPr>
            <p:ph type="pic" idx="2"/>
          </p:nvPr>
        </p:nvSpPr>
        <p:spPr>
          <a:xfrm>
            <a:off x="5183188" y="987425"/>
            <a:ext cx="6172200" cy="4873625"/>
          </a:xfrm>
          <a:prstGeom prst="rect">
            <a:avLst/>
          </a:prstGeom>
          <a:noFill/>
          <a:ln>
            <a:noFill/>
          </a:ln>
        </p:spPr>
      </p:sp>
      <p:sp>
        <p:nvSpPr>
          <p:cNvPr id="68" name="Google Shape;68;p41"/>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9" name="Google Shape;69;p4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4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4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2"/>
        <p:cNvGrpSpPr/>
        <p:nvPr/>
      </p:nvGrpSpPr>
      <p:grpSpPr>
        <a:xfrm>
          <a:off x="0" y="0"/>
          <a:ext cx="0" cy="0"/>
          <a:chOff x="0" y="0"/>
          <a:chExt cx="0" cy="0"/>
        </a:xfrm>
      </p:grpSpPr>
      <p:sp>
        <p:nvSpPr>
          <p:cNvPr id="73" name="Google Shape;73;p4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4" name="Google Shape;74;p42"/>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4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8"/>
        <p:cNvGrpSpPr/>
        <p:nvPr/>
      </p:nvGrpSpPr>
      <p:grpSpPr>
        <a:xfrm>
          <a:off x="0" y="0"/>
          <a:ext cx="0" cy="0"/>
          <a:chOff x="0" y="0"/>
          <a:chExt cx="0" cy="0"/>
        </a:xfrm>
      </p:grpSpPr>
      <p:sp>
        <p:nvSpPr>
          <p:cNvPr id="79" name="Google Shape;79;p43"/>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 name="Google Shape;80;p43"/>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4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 name="Google Shape;82;p4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3" name="Google Shape;83;p4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3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3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3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3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3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s://mn.wikipedia.org/wiki/%D0%9C%D0%BE%D0%BD%D0%B3%D0%BE%D0%BB_%D0%A3%D0%BB%D1%81%D1%8B%D0%BD_%D1%82" TargetMode="External"/><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sp>
        <p:nvSpPr>
          <p:cNvPr id="89" name="Google Shape;89;p1"/>
          <p:cNvSpPr txBox="1"/>
          <p:nvPr/>
        </p:nvSpPr>
        <p:spPr>
          <a:xfrm>
            <a:off x="3535038" y="2281820"/>
            <a:ext cx="5560291" cy="432471"/>
          </a:xfrm>
          <a:prstGeom prst="rect">
            <a:avLst/>
          </a:prstGeom>
          <a:noFill/>
          <a:ln>
            <a:noFill/>
          </a:ln>
        </p:spPr>
        <p:txBody>
          <a:bodyPr spcFirstLastPara="1" wrap="square" lIns="91425" tIns="45700" rIns="91425" bIns="45700" anchor="b" anchorCtr="0">
            <a:normAutofit/>
          </a:bodyPr>
          <a:lstStyle/>
          <a:p>
            <a:pPr marL="0" marR="0" lvl="0" indent="0" algn="ctr" rtl="0">
              <a:lnSpc>
                <a:spcPct val="90000"/>
              </a:lnSpc>
              <a:spcBef>
                <a:spcPts val="0"/>
              </a:spcBef>
              <a:spcAft>
                <a:spcPts val="0"/>
              </a:spcAft>
              <a:buClr>
                <a:srgbClr val="007E5D"/>
              </a:buClr>
              <a:buSzPts val="1800"/>
              <a:buFont typeface="Times New Roman"/>
              <a:buNone/>
            </a:pPr>
            <a:r>
              <a:rPr lang="en-US" sz="1600" b="1" i="0" u="none" strike="noStrike" cap="none">
                <a:solidFill>
                  <a:schemeClr val="dk1"/>
                </a:solidFill>
                <a:latin typeface="Arial"/>
                <a:ea typeface="Arial"/>
                <a:cs typeface="Arial"/>
                <a:sym typeface="Arial"/>
              </a:rPr>
              <a:t>Сэдэв: “Монгол улсын тухай” лекц №1 </a:t>
            </a:r>
            <a:endParaRPr/>
          </a:p>
        </p:txBody>
      </p:sp>
      <p:sp>
        <p:nvSpPr>
          <p:cNvPr id="90" name="Google Shape;90;p1"/>
          <p:cNvSpPr/>
          <p:nvPr/>
        </p:nvSpPr>
        <p:spPr>
          <a:xfrm>
            <a:off x="3889583" y="5654270"/>
            <a:ext cx="5066580"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200"/>
              <a:buFont typeface="Arial"/>
              <a:buNone/>
            </a:pPr>
            <a:r>
              <a:rPr lang="en-US" sz="1200" b="1" i="0" u="none" strike="noStrike" cap="none">
                <a:solidFill>
                  <a:schemeClr val="dk1"/>
                </a:solidFill>
                <a:latin typeface="Arial"/>
                <a:ea typeface="Arial"/>
                <a:cs typeface="Arial"/>
                <a:sym typeface="Arial"/>
              </a:rPr>
              <a:t>Mongolian National University arts And Culture </a:t>
            </a:r>
            <a:endParaRPr sz="1200" b="1" i="0" u="none" strike="noStrike" cap="none">
              <a:solidFill>
                <a:schemeClr val="dk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r>
              <a:rPr lang="en-US" sz="1200" b="1" i="0" u="none" strike="noStrike" cap="none">
                <a:solidFill>
                  <a:schemeClr val="dk1"/>
                </a:solidFill>
                <a:latin typeface="Arial"/>
                <a:ea typeface="Arial"/>
                <a:cs typeface="Arial"/>
                <a:sym typeface="Arial"/>
              </a:rPr>
              <a:t>Professor, Basbish.S</a:t>
            </a:r>
            <a:endParaRPr/>
          </a:p>
        </p:txBody>
      </p:sp>
      <p:sp>
        <p:nvSpPr>
          <p:cNvPr id="91" name="Google Shape;91;p1"/>
          <p:cNvSpPr txBox="1"/>
          <p:nvPr/>
        </p:nvSpPr>
        <p:spPr>
          <a:xfrm>
            <a:off x="1553591" y="409186"/>
            <a:ext cx="9934113" cy="691646"/>
          </a:xfrm>
          <a:prstGeom prst="rect">
            <a:avLst/>
          </a:prstGeom>
          <a:noFill/>
          <a:ln>
            <a:noFill/>
          </a:ln>
        </p:spPr>
        <p:txBody>
          <a:bodyPr spcFirstLastPara="1" wrap="square" lIns="91425" tIns="45700" rIns="91425" bIns="45700" anchor="b" anchorCtr="0">
            <a:noAutofit/>
          </a:bodyPr>
          <a:lstStyle/>
          <a:p>
            <a:pPr marL="0" marR="0" lvl="0" indent="0" algn="ctr" rtl="0">
              <a:lnSpc>
                <a:spcPct val="90000"/>
              </a:lnSpc>
              <a:spcBef>
                <a:spcPts val="0"/>
              </a:spcBef>
              <a:spcAft>
                <a:spcPts val="0"/>
              </a:spcAft>
              <a:buNone/>
            </a:pPr>
            <a:r>
              <a:rPr lang="en-US" sz="1600" b="1" i="0" u="none" strike="noStrike" cap="none">
                <a:solidFill>
                  <a:schemeClr val="dk1"/>
                </a:solidFill>
                <a:latin typeface="Arial"/>
                <a:ea typeface="Arial"/>
                <a:cs typeface="Arial"/>
                <a:sym typeface="Arial"/>
              </a:rPr>
              <a:t>Mongolian language for foreigners Week 1</a:t>
            </a:r>
            <a:endParaRPr sz="1600" b="0" i="0" u="none" strike="noStrike" cap="none">
              <a:solidFill>
                <a:schemeClr val="dk1"/>
              </a:solidFill>
              <a:latin typeface="Arial"/>
              <a:ea typeface="Arial"/>
              <a:cs typeface="Arial"/>
              <a:sym typeface="Arial"/>
            </a:endParaRPr>
          </a:p>
          <a:p>
            <a:pPr marL="0" marR="0" lvl="0" indent="0" algn="ctr" rtl="0">
              <a:lnSpc>
                <a:spcPct val="90000"/>
              </a:lnSpc>
              <a:spcBef>
                <a:spcPts val="0"/>
              </a:spcBef>
              <a:spcAft>
                <a:spcPts val="0"/>
              </a:spcAft>
              <a:buNone/>
            </a:pPr>
            <a:r>
              <a:rPr lang="en-US" sz="1600" b="1" i="0" u="none" strike="noStrike" cap="none">
                <a:solidFill>
                  <a:schemeClr val="dk1"/>
                </a:solidFill>
                <a:latin typeface="Arial"/>
                <a:ea typeface="Arial"/>
                <a:cs typeface="Arial"/>
                <a:sym typeface="Arial"/>
              </a:rPr>
              <a:t>Introduction to Mongolia </a:t>
            </a:r>
            <a:endParaRPr sz="1600" b="1" i="0" u="none" strike="noStrike" cap="none">
              <a:solidFill>
                <a:schemeClr val="dk1"/>
              </a:solidFill>
              <a:latin typeface="Arial"/>
              <a:ea typeface="Arial"/>
              <a:cs typeface="Arial"/>
              <a:sym typeface="Arial"/>
            </a:endParaRPr>
          </a:p>
        </p:txBody>
      </p:sp>
      <p:sp>
        <p:nvSpPr>
          <p:cNvPr id="92" name="Google Shape;92;p1"/>
          <p:cNvSpPr txBox="1"/>
          <p:nvPr/>
        </p:nvSpPr>
        <p:spPr>
          <a:xfrm>
            <a:off x="3535038" y="3775419"/>
            <a:ext cx="5730289" cy="555820"/>
          </a:xfrm>
          <a:prstGeom prst="rect">
            <a:avLst/>
          </a:prstGeom>
          <a:noFill/>
          <a:ln>
            <a:noFill/>
          </a:ln>
        </p:spPr>
        <p:txBody>
          <a:bodyPr spcFirstLastPara="1" wrap="square" lIns="91425" tIns="45700" rIns="91425" bIns="45700" anchor="b" anchorCtr="0">
            <a:noAutofit/>
          </a:bodyPr>
          <a:lstStyle/>
          <a:p>
            <a:pPr marL="0" marR="0" lvl="0" indent="0" algn="ctr" rtl="0">
              <a:lnSpc>
                <a:spcPct val="90000"/>
              </a:lnSpc>
              <a:spcBef>
                <a:spcPts val="0"/>
              </a:spcBef>
              <a:spcAft>
                <a:spcPts val="0"/>
              </a:spcAft>
              <a:buClr>
                <a:srgbClr val="007E5D"/>
              </a:buClr>
              <a:buSzPts val="1800"/>
              <a:buFont typeface="Times New Roman"/>
              <a:buNone/>
            </a:pPr>
            <a:r>
              <a:rPr lang="en-US" sz="1600" b="1" i="0" u="none" strike="noStrike" cap="none">
                <a:solidFill>
                  <a:schemeClr val="dk1"/>
                </a:solidFill>
                <a:latin typeface="Arial"/>
                <a:ea typeface="Arial"/>
                <a:cs typeface="Arial"/>
                <a:sym typeface="Arial"/>
              </a:rPr>
              <a:t>Сонсох, ярих, унших, бичих </a:t>
            </a:r>
            <a:endParaRPr/>
          </a:p>
          <a:p>
            <a:pPr marL="0" marR="0" lvl="0" indent="0" algn="ctr" rtl="0">
              <a:lnSpc>
                <a:spcPct val="90000"/>
              </a:lnSpc>
              <a:spcBef>
                <a:spcPts val="0"/>
              </a:spcBef>
              <a:spcAft>
                <a:spcPts val="0"/>
              </a:spcAft>
              <a:buClr>
                <a:srgbClr val="007E5D"/>
              </a:buClr>
              <a:buSzPts val="1800"/>
              <a:buFont typeface="Times New Roman"/>
              <a:buNone/>
            </a:pPr>
            <a:r>
              <a:rPr lang="en-US" sz="1600" b="1" i="0" u="none" strike="noStrike" cap="none">
                <a:solidFill>
                  <a:schemeClr val="dk1"/>
                </a:solidFill>
                <a:latin typeface="Arial"/>
                <a:ea typeface="Arial"/>
                <a:cs typeface="Arial"/>
                <a:sym typeface="Arial"/>
              </a:rPr>
              <a:t>listening, speaking, reading, writing</a:t>
            </a:r>
            <a:endParaRPr sz="1200" b="0" i="0" u="none" strike="noStrike" cap="none">
              <a:solidFill>
                <a:schemeClr val="dk1"/>
              </a:solidFill>
              <a:latin typeface="Arial"/>
              <a:ea typeface="Arial"/>
              <a:cs typeface="Arial"/>
              <a:sym typeface="Arial"/>
            </a:endParaRPr>
          </a:p>
        </p:txBody>
      </p:sp>
      <p:sp>
        <p:nvSpPr>
          <p:cNvPr id="93" name="Google Shape;93;p1"/>
          <p:cNvSpPr txBox="1"/>
          <p:nvPr/>
        </p:nvSpPr>
        <p:spPr>
          <a:xfrm>
            <a:off x="3674202" y="2752056"/>
            <a:ext cx="5281961" cy="351052"/>
          </a:xfrm>
          <a:prstGeom prst="rect">
            <a:avLst/>
          </a:prstGeom>
          <a:noFill/>
          <a:ln>
            <a:noFill/>
          </a:ln>
        </p:spPr>
        <p:txBody>
          <a:bodyPr spcFirstLastPara="1" wrap="square" lIns="91425" tIns="45700" rIns="91425" bIns="45700" anchor="b" anchorCtr="0">
            <a:noAutofit/>
          </a:bodyPr>
          <a:lstStyle/>
          <a:p>
            <a:pPr marL="0" marR="0" lvl="0" indent="0" algn="ctr" rtl="0">
              <a:lnSpc>
                <a:spcPct val="90000"/>
              </a:lnSpc>
              <a:spcBef>
                <a:spcPts val="0"/>
              </a:spcBef>
              <a:spcAft>
                <a:spcPts val="0"/>
              </a:spcAft>
              <a:buClr>
                <a:srgbClr val="007E5D"/>
              </a:buClr>
              <a:buSzPts val="1800"/>
              <a:buFont typeface="Times New Roman"/>
              <a:buNone/>
            </a:pPr>
            <a:r>
              <a:rPr lang="en-US" sz="1600" b="1" i="0" u="none" strike="noStrike" cap="none">
                <a:solidFill>
                  <a:schemeClr val="dk1"/>
                </a:solidFill>
                <a:latin typeface="Arial"/>
                <a:ea typeface="Arial"/>
                <a:cs typeface="Arial"/>
                <a:sym typeface="Arial"/>
              </a:rPr>
              <a:t>Topic: “Introduction of Mongolia” </a:t>
            </a:r>
            <a:endParaRPr sz="1200" b="0" i="0" u="none" strike="noStrike" cap="none">
              <a:solidFill>
                <a:schemeClr val="dk1"/>
              </a:solidFill>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1"/>
                                        </p:tgtEl>
                                        <p:attrNameLst>
                                          <p:attrName>style.visibility</p:attrName>
                                        </p:attrNameLst>
                                      </p:cBhvr>
                                      <p:to>
                                        <p:strVal val="visible"/>
                                      </p:to>
                                    </p:set>
                                    <p:animEffect transition="in" filter="fade">
                                      <p:cBhvr>
                                        <p:cTn id="7" dur="500"/>
                                        <p:tgtEl>
                                          <p:spTgt spid="9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9"/>
                                        </p:tgtEl>
                                        <p:attrNameLst>
                                          <p:attrName>style.visibility</p:attrName>
                                        </p:attrNameLst>
                                      </p:cBhvr>
                                      <p:to>
                                        <p:strVal val="visible"/>
                                      </p:to>
                                    </p:set>
                                    <p:animEffect transition="in" filter="fade">
                                      <p:cBhvr>
                                        <p:cTn id="12" dur="500"/>
                                        <p:tgtEl>
                                          <p:spTgt spid="8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3"/>
                                        </p:tgtEl>
                                        <p:attrNameLst>
                                          <p:attrName>style.visibility</p:attrName>
                                        </p:attrNameLst>
                                      </p:cBhvr>
                                      <p:to>
                                        <p:strVal val="visible"/>
                                      </p:to>
                                    </p:set>
                                    <p:animEffect transition="in" filter="fade">
                                      <p:cBhvr>
                                        <p:cTn id="17" dur="500"/>
                                        <p:tgtEl>
                                          <p:spTgt spid="9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2"/>
                                        </p:tgtEl>
                                        <p:attrNameLst>
                                          <p:attrName>style.visibility</p:attrName>
                                        </p:attrNameLst>
                                      </p:cBhvr>
                                      <p:to>
                                        <p:strVal val="visible"/>
                                      </p:to>
                                    </p:set>
                                    <p:animEffect transition="in" filter="fade">
                                      <p:cBhvr>
                                        <p:cTn id="22" dur="500"/>
                                        <p:tgtEl>
                                          <p:spTgt spid="9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0"/>
                                        </p:tgtEl>
                                        <p:attrNameLst>
                                          <p:attrName>style.visibility</p:attrName>
                                        </p:attrNameLst>
                                      </p:cBhvr>
                                      <p:to>
                                        <p:strVal val="visible"/>
                                      </p:to>
                                    </p:set>
                                    <p:animEffect transition="in" filter="fade">
                                      <p:cBhvr>
                                        <p:cTn id="27" dur="500"/>
                                        <p:tgtEl>
                                          <p:spTgt spid="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cxnSp>
        <p:nvCxnSpPr>
          <p:cNvPr id="99" name="Google Shape;99;p2"/>
          <p:cNvCxnSpPr/>
          <p:nvPr/>
        </p:nvCxnSpPr>
        <p:spPr>
          <a:xfrm rot="10800000">
            <a:off x="2771427" y="243985"/>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100" name="Google Shape;100;p2"/>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101" name="Google Shape;101;p2"/>
          <p:cNvSpPr txBox="1"/>
          <p:nvPr/>
        </p:nvSpPr>
        <p:spPr>
          <a:xfrm>
            <a:off x="4520381" y="347398"/>
            <a:ext cx="4534839" cy="405611"/>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chemeClr val="dk1"/>
              </a:buClr>
              <a:buSzPts val="2800"/>
              <a:buFont typeface="Times New Roman"/>
              <a:buNone/>
            </a:pPr>
            <a:r>
              <a:rPr lang="en-US" sz="1600" b="1" i="0" u="none" strike="noStrike" cap="none">
                <a:solidFill>
                  <a:schemeClr val="dk1"/>
                </a:solidFill>
                <a:latin typeface="Arial"/>
                <a:ea typeface="Arial"/>
                <a:cs typeface="Arial"/>
                <a:sym typeface="Arial"/>
              </a:rPr>
              <a:t>Хичээлийн агуулга - Lecture content</a:t>
            </a:r>
            <a:endParaRPr sz="1600" b="1" i="0" u="none" strike="noStrike" cap="none">
              <a:solidFill>
                <a:schemeClr val="dk1"/>
              </a:solidFill>
              <a:latin typeface="Arial"/>
              <a:ea typeface="Arial"/>
              <a:cs typeface="Arial"/>
              <a:sym typeface="Arial"/>
            </a:endParaRPr>
          </a:p>
        </p:txBody>
      </p:sp>
      <p:pic>
        <p:nvPicPr>
          <p:cNvPr id="102" name="Google Shape;102;p2" descr="Image result for монголын газрын зураг"/>
          <p:cNvPicPr preferRelativeResize="0"/>
          <p:nvPr/>
        </p:nvPicPr>
        <p:blipFill rotWithShape="1">
          <a:blip r:embed="rId3">
            <a:alphaModFix/>
          </a:blip>
          <a:srcRect/>
          <a:stretch/>
        </p:blipFill>
        <p:spPr>
          <a:xfrm>
            <a:off x="6460230" y="1775268"/>
            <a:ext cx="5366060" cy="2842536"/>
          </a:xfrm>
          <a:prstGeom prst="rect">
            <a:avLst/>
          </a:prstGeom>
          <a:noFill/>
          <a:ln>
            <a:noFill/>
          </a:ln>
          <a:effectLst>
            <a:outerShdw blurRad="76200" dist="12700" dir="8100000" sy="-23000" kx="800400" algn="br" rotWithShape="0">
              <a:srgbClr val="000000">
                <a:alpha val="20000"/>
              </a:srgbClr>
            </a:outerShdw>
          </a:effectLst>
        </p:spPr>
      </p:pic>
      <p:sp>
        <p:nvSpPr>
          <p:cNvPr id="103" name="Google Shape;103;p2"/>
          <p:cNvSpPr txBox="1"/>
          <p:nvPr/>
        </p:nvSpPr>
        <p:spPr>
          <a:xfrm>
            <a:off x="525508" y="2944461"/>
            <a:ext cx="6094520" cy="1899174"/>
          </a:xfrm>
          <a:prstGeom prst="rect">
            <a:avLst/>
          </a:prstGeom>
          <a:noFill/>
          <a:ln>
            <a:noFill/>
          </a:ln>
        </p:spPr>
        <p:txBody>
          <a:bodyPr spcFirstLastPara="1" wrap="square" lIns="91425" tIns="45700" rIns="91425" bIns="45700" anchor="t" anchorCtr="0">
            <a:spAutoFit/>
          </a:bodyPr>
          <a:lstStyle/>
          <a:p>
            <a:pPr marL="342900" marR="0" lvl="0" indent="-342900" algn="just" rtl="0">
              <a:lnSpc>
                <a:spcPct val="150000"/>
              </a:lnSpc>
              <a:spcBef>
                <a:spcPts val="0"/>
              </a:spcBef>
              <a:spcAft>
                <a:spcPts val="0"/>
              </a:spcAft>
              <a:buClr>
                <a:srgbClr val="000000"/>
              </a:buClr>
              <a:buSzPts val="1600"/>
              <a:buFont typeface="Arial"/>
              <a:buAutoNum type="arabicPeriod"/>
            </a:pPr>
            <a:r>
              <a:rPr lang="en-US" sz="1600" b="0" i="0" u="none" strike="noStrike" cap="none">
                <a:solidFill>
                  <a:srgbClr val="000000"/>
                </a:solidFill>
                <a:latin typeface="Arial"/>
                <a:ea typeface="Arial"/>
                <a:cs typeface="Arial"/>
                <a:sym typeface="Arial"/>
              </a:rPr>
              <a:t>Монгол улсын тухай ерөнхий ойлголт- General Understanding of Mongolia</a:t>
            </a:r>
            <a:endParaRPr sz="1600" b="0" i="0" u="none" strike="noStrike" cap="none">
              <a:solidFill>
                <a:srgbClr val="000000"/>
              </a:solidFill>
              <a:latin typeface="Calibri"/>
              <a:ea typeface="Calibri"/>
              <a:cs typeface="Calibri"/>
              <a:sym typeface="Calibri"/>
            </a:endParaRPr>
          </a:p>
          <a:p>
            <a:pPr marL="342900" marR="0" lvl="0" indent="-342900" algn="just" rtl="0">
              <a:lnSpc>
                <a:spcPct val="150000"/>
              </a:lnSpc>
              <a:spcBef>
                <a:spcPts val="0"/>
              </a:spcBef>
              <a:spcAft>
                <a:spcPts val="0"/>
              </a:spcAft>
              <a:buClr>
                <a:srgbClr val="000000"/>
              </a:buClr>
              <a:buSzPts val="1600"/>
              <a:buFont typeface="Arial"/>
              <a:buAutoNum type="arabicPeriod"/>
            </a:pPr>
            <a:r>
              <a:rPr lang="en-US" sz="1600" b="0" i="0" u="none" strike="noStrike" cap="none">
                <a:solidFill>
                  <a:srgbClr val="000000"/>
                </a:solidFill>
                <a:latin typeface="Arial"/>
                <a:ea typeface="Arial"/>
                <a:cs typeface="Arial"/>
                <a:sym typeface="Arial"/>
              </a:rPr>
              <a:t>Дасгал ажлууд- Exercises </a:t>
            </a:r>
            <a:endParaRPr sz="1600" b="0" i="0" u="none" strike="noStrike" cap="none">
              <a:solidFill>
                <a:srgbClr val="000000"/>
              </a:solidFill>
              <a:latin typeface="Calibri"/>
              <a:ea typeface="Calibri"/>
              <a:cs typeface="Calibri"/>
              <a:sym typeface="Calibri"/>
            </a:endParaRPr>
          </a:p>
          <a:p>
            <a:pPr marL="342900" marR="0" lvl="0" indent="-342900" algn="just" rtl="0">
              <a:lnSpc>
                <a:spcPct val="150000"/>
              </a:lnSpc>
              <a:spcBef>
                <a:spcPts val="0"/>
              </a:spcBef>
              <a:spcAft>
                <a:spcPts val="0"/>
              </a:spcAft>
              <a:buClr>
                <a:srgbClr val="000000"/>
              </a:buClr>
              <a:buSzPts val="1600"/>
              <a:buFont typeface="Arial"/>
              <a:buAutoNum type="arabicPeriod"/>
            </a:pPr>
            <a:r>
              <a:rPr lang="en-US" sz="1600" b="0" i="0" u="none" strike="noStrike" cap="none">
                <a:solidFill>
                  <a:srgbClr val="000000"/>
                </a:solidFill>
                <a:latin typeface="Arial"/>
                <a:ea typeface="Arial"/>
                <a:cs typeface="Arial"/>
                <a:sym typeface="Arial"/>
              </a:rPr>
              <a:t>Шинэ үг хэллэгүүд- New words</a:t>
            </a:r>
            <a:endParaRPr sz="1600" b="0" i="0" u="none" strike="noStrike" cap="none">
              <a:solidFill>
                <a:srgbClr val="000000"/>
              </a:solidFill>
              <a:latin typeface="Calibri"/>
              <a:ea typeface="Calibri"/>
              <a:cs typeface="Calibri"/>
              <a:sym typeface="Calibri"/>
            </a:endParaRPr>
          </a:p>
          <a:p>
            <a:pPr marL="342900" marR="0" lvl="0" indent="-342900" algn="just" rtl="0">
              <a:lnSpc>
                <a:spcPct val="150000"/>
              </a:lnSpc>
              <a:spcBef>
                <a:spcPts val="0"/>
              </a:spcBef>
              <a:spcAft>
                <a:spcPts val="0"/>
              </a:spcAft>
              <a:buClr>
                <a:srgbClr val="000000"/>
              </a:buClr>
              <a:buSzPts val="1600"/>
              <a:buFont typeface="Arial"/>
              <a:buAutoNum type="arabicPeriod"/>
            </a:pPr>
            <a:r>
              <a:rPr lang="en-US" sz="1600" b="0" i="0" u="none" strike="noStrike" cap="none">
                <a:solidFill>
                  <a:srgbClr val="000000"/>
                </a:solidFill>
                <a:latin typeface="Arial"/>
                <a:ea typeface="Arial"/>
                <a:cs typeface="Arial"/>
                <a:sym typeface="Arial"/>
              </a:rPr>
              <a:t>Гэрийн даалгавар - Homework</a:t>
            </a:r>
            <a:endParaRPr sz="1600" b="0" i="0" u="none" strike="noStrike" cap="none">
              <a:solidFill>
                <a:srgbClr val="000000"/>
              </a:solidFill>
              <a:latin typeface="Calibri"/>
              <a:ea typeface="Calibri"/>
              <a:cs typeface="Calibri"/>
              <a:sym typeface="Calibri"/>
            </a:endParaRPr>
          </a:p>
        </p:txBody>
      </p:sp>
      <p:sp>
        <p:nvSpPr>
          <p:cNvPr id="3" name="TextBox 2">
            <a:extLst>
              <a:ext uri="{FF2B5EF4-FFF2-40B4-BE49-F238E27FC236}">
                <a16:creationId xmlns:a16="http://schemas.microsoft.com/office/drawing/2014/main" id="{97C9057A-90B2-3210-688D-858912AA5986}"/>
              </a:ext>
            </a:extLst>
          </p:cNvPr>
          <p:cNvSpPr txBox="1"/>
          <p:nvPr/>
        </p:nvSpPr>
        <p:spPr>
          <a:xfrm>
            <a:off x="5450541" y="5512228"/>
            <a:ext cx="6296157" cy="543162"/>
          </a:xfrm>
          <a:prstGeom prst="rect">
            <a:avLst/>
          </a:prstGeom>
          <a:noFill/>
        </p:spPr>
        <p:txBody>
          <a:bodyPr wrap="square">
            <a:spAutoFit/>
          </a:bodyPr>
          <a:lstStyle/>
          <a:p>
            <a:pPr marL="457200" indent="-457200">
              <a:lnSpc>
                <a:spcPct val="107000"/>
              </a:lnSpc>
              <a:spcAft>
                <a:spcPts val="800"/>
              </a:spcAft>
            </a:pPr>
            <a:r>
              <a:rPr lang="mn-MN" sz="1400" dirty="0">
                <a:effectLst/>
                <a:latin typeface="Calibri" panose="020F0502020204030204" pitchFamily="34" charset="0"/>
                <a:ea typeface="Calibri" panose="020F0502020204030204" pitchFamily="34" charset="0"/>
              </a:rPr>
              <a:t>Chineeb. (2008 оны 5 сарын 26). </a:t>
            </a:r>
            <a:r>
              <a:rPr lang="mn-MN" sz="1400" i="1" dirty="0">
                <a:effectLst/>
                <a:latin typeface="Calibri" panose="020F0502020204030204" pitchFamily="34" charset="0"/>
                <a:ea typeface="Calibri" panose="020F0502020204030204" pitchFamily="34" charset="0"/>
              </a:rPr>
              <a:t>Mongolian Aimags</a:t>
            </a:r>
            <a:r>
              <a:rPr lang="mn-MN" sz="1400" dirty="0">
                <a:effectLst/>
                <a:latin typeface="Calibri" panose="020F0502020204030204" pitchFamily="34" charset="0"/>
                <a:ea typeface="Calibri" panose="020F0502020204030204" pitchFamily="34" charset="0"/>
              </a:rPr>
              <a:t>. wikimedia.org: https://commons.wikimedia.org/wiki/File:Mongolian_Aimags,_Mongolia.png</a:t>
            </a:r>
            <a:endParaRPr lang="en-US" sz="1400" dirty="0">
              <a:effectLst/>
              <a:latin typeface="Calibri" panose="020F0502020204030204" pitchFamily="34" charset="0"/>
              <a:ea typeface="Calibri" panose="020F050202020403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1"/>
                                        </p:tgtEl>
                                        <p:attrNameLst>
                                          <p:attrName>style.visibility</p:attrName>
                                        </p:attrNameLst>
                                      </p:cBhvr>
                                      <p:to>
                                        <p:strVal val="visible"/>
                                      </p:to>
                                    </p:set>
                                    <p:animEffect transition="in" filter="fade">
                                      <p:cBhvr>
                                        <p:cTn id="7" dur="500"/>
                                        <p:tgtEl>
                                          <p:spTgt spid="10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0"/>
                                        </p:tgtEl>
                                        <p:attrNameLst>
                                          <p:attrName>style.visibility</p:attrName>
                                        </p:attrNameLst>
                                      </p:cBhvr>
                                      <p:to>
                                        <p:strVal val="visible"/>
                                      </p:to>
                                    </p:set>
                                    <p:animEffect transition="in" filter="fade">
                                      <p:cBhvr>
                                        <p:cTn id="12" dur="500"/>
                                        <p:tgtEl>
                                          <p:spTgt spid="10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2"/>
                                        </p:tgtEl>
                                        <p:attrNameLst>
                                          <p:attrName>style.visibility</p:attrName>
                                        </p:attrNameLst>
                                      </p:cBhvr>
                                      <p:to>
                                        <p:strVal val="visible"/>
                                      </p:to>
                                    </p:set>
                                    <p:animEffect transition="in" filter="fade">
                                      <p:cBhvr>
                                        <p:cTn id="17" dur="500"/>
                                        <p:tgtEl>
                                          <p:spTgt spid="1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cxnSp>
        <p:nvCxnSpPr>
          <p:cNvPr id="109" name="Google Shape;109;p3"/>
          <p:cNvCxnSpPr/>
          <p:nvPr/>
        </p:nvCxnSpPr>
        <p:spPr>
          <a:xfrm rot="10800000">
            <a:off x="2771427" y="243985"/>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110" name="Google Shape;110;p3"/>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111" name="Google Shape;111;p3"/>
          <p:cNvSpPr txBox="1"/>
          <p:nvPr/>
        </p:nvSpPr>
        <p:spPr>
          <a:xfrm>
            <a:off x="3252251" y="243985"/>
            <a:ext cx="8233424" cy="654987"/>
          </a:xfrm>
          <a:prstGeom prst="rect">
            <a:avLst/>
          </a:prstGeom>
          <a:noFill/>
          <a:ln>
            <a:noFill/>
          </a:ln>
        </p:spPr>
        <p:txBody>
          <a:bodyPr spcFirstLastPara="1" wrap="square" lIns="91425" tIns="45700" rIns="91425" bIns="45700" anchor="ctr" anchorCtr="0">
            <a:noAutofit/>
          </a:bodyPr>
          <a:lstStyle/>
          <a:p>
            <a:pPr marL="0" marR="0" lvl="0" indent="0" algn="ctr" rtl="0">
              <a:lnSpc>
                <a:spcPct val="90000"/>
              </a:lnSpc>
              <a:spcBef>
                <a:spcPts val="0"/>
              </a:spcBef>
              <a:spcAft>
                <a:spcPts val="0"/>
              </a:spcAft>
              <a:buClr>
                <a:schemeClr val="dk1"/>
              </a:buClr>
              <a:buSzPts val="2400"/>
              <a:buFont typeface="Times New Roman"/>
              <a:buNone/>
            </a:pPr>
            <a:r>
              <a:rPr lang="en-US" sz="1600" b="1" i="0" u="none" strike="noStrike" cap="none">
                <a:solidFill>
                  <a:schemeClr val="dk1"/>
                </a:solidFill>
                <a:latin typeface="Arial"/>
                <a:ea typeface="Arial"/>
                <a:cs typeface="Arial"/>
                <a:sym typeface="Arial"/>
              </a:rPr>
              <a:t>МОНГОЛ УЛСЫН ТУХАЙ ЕРӨНХИЙ ОЙЛГОЛТ</a:t>
            </a:r>
            <a:endParaRPr sz="1600" b="0" i="0" u="none" strike="noStrike" cap="none">
              <a:solidFill>
                <a:srgbClr val="000000"/>
              </a:solidFill>
              <a:latin typeface="Arial"/>
              <a:ea typeface="Arial"/>
              <a:cs typeface="Arial"/>
              <a:sym typeface="Arial"/>
            </a:endParaRPr>
          </a:p>
          <a:p>
            <a:pPr marL="0" marR="0" lvl="0" indent="0" algn="ctr" rtl="0">
              <a:lnSpc>
                <a:spcPct val="90000"/>
              </a:lnSpc>
              <a:spcBef>
                <a:spcPts val="0"/>
              </a:spcBef>
              <a:spcAft>
                <a:spcPts val="0"/>
              </a:spcAft>
              <a:buClr>
                <a:schemeClr val="dk1"/>
              </a:buClr>
              <a:buSzPts val="2400"/>
              <a:buFont typeface="Times New Roman"/>
              <a:buNone/>
            </a:pPr>
            <a:r>
              <a:rPr lang="en-US" sz="1600" b="1" i="1" u="none" strike="noStrike" cap="none">
                <a:solidFill>
                  <a:schemeClr val="dk1"/>
                </a:solidFill>
                <a:latin typeface="Arial"/>
                <a:ea typeface="Arial"/>
                <a:cs typeface="Arial"/>
                <a:sym typeface="Arial"/>
              </a:rPr>
              <a:t>General Understanding of Mongolia</a:t>
            </a:r>
            <a:endParaRPr sz="1600" b="1" i="1" u="none" strike="noStrike" cap="none">
              <a:solidFill>
                <a:schemeClr val="dk1"/>
              </a:solidFill>
              <a:latin typeface="Arial"/>
              <a:ea typeface="Arial"/>
              <a:cs typeface="Arial"/>
              <a:sym typeface="Arial"/>
            </a:endParaRPr>
          </a:p>
        </p:txBody>
      </p:sp>
      <p:sp>
        <p:nvSpPr>
          <p:cNvPr id="112" name="Google Shape;112;p3"/>
          <p:cNvSpPr txBox="1"/>
          <p:nvPr/>
        </p:nvSpPr>
        <p:spPr>
          <a:xfrm>
            <a:off x="3948845" y="1665258"/>
            <a:ext cx="5351100" cy="619800"/>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chemeClr val="dk1"/>
              </a:buClr>
              <a:buSzPts val="2000"/>
              <a:buFont typeface="Times New Roman"/>
              <a:buNone/>
            </a:pPr>
            <a:r>
              <a:rPr lang="en-US" sz="1700" b="1" i="1" u="none" strike="noStrike" cap="none">
                <a:solidFill>
                  <a:schemeClr val="dk1"/>
                </a:solidFill>
                <a:latin typeface="Arial"/>
                <a:ea typeface="Arial"/>
                <a:cs typeface="Arial"/>
                <a:sym typeface="Arial"/>
              </a:rPr>
              <a:t>Дасгал 1. Асуултыг уншаарай. </a:t>
            </a:r>
            <a:endParaRPr sz="1700" b="0" i="0" u="none" strike="noStrike" cap="none">
              <a:solidFill>
                <a:srgbClr val="000000"/>
              </a:solidFill>
              <a:latin typeface="Arial"/>
              <a:ea typeface="Arial"/>
              <a:cs typeface="Arial"/>
              <a:sym typeface="Arial"/>
            </a:endParaRPr>
          </a:p>
          <a:p>
            <a:pPr marL="0" marR="0" lvl="0" indent="0" algn="l" rtl="0">
              <a:lnSpc>
                <a:spcPct val="90000"/>
              </a:lnSpc>
              <a:spcBef>
                <a:spcPts val="0"/>
              </a:spcBef>
              <a:spcAft>
                <a:spcPts val="0"/>
              </a:spcAft>
              <a:buClr>
                <a:schemeClr val="dk1"/>
              </a:buClr>
              <a:buSzPts val="2000"/>
              <a:buFont typeface="Times New Roman"/>
              <a:buNone/>
            </a:pPr>
            <a:r>
              <a:rPr lang="en-US" sz="1700" b="1" i="1" u="none" strike="noStrike" cap="none">
                <a:solidFill>
                  <a:schemeClr val="dk1"/>
                </a:solidFill>
                <a:latin typeface="Arial"/>
                <a:ea typeface="Arial"/>
                <a:cs typeface="Arial"/>
                <a:sym typeface="Arial"/>
              </a:rPr>
              <a:t>Exercise 1. Read the questions.</a:t>
            </a:r>
            <a:endParaRPr sz="1700" b="0" i="0" u="none" strike="noStrike" cap="none">
              <a:solidFill>
                <a:srgbClr val="000000"/>
              </a:solidFill>
              <a:latin typeface="Arial"/>
              <a:ea typeface="Arial"/>
              <a:cs typeface="Arial"/>
              <a:sym typeface="Arial"/>
            </a:endParaRPr>
          </a:p>
        </p:txBody>
      </p:sp>
      <p:sp>
        <p:nvSpPr>
          <p:cNvPr id="113" name="Google Shape;113;p3"/>
          <p:cNvSpPr txBox="1"/>
          <p:nvPr/>
        </p:nvSpPr>
        <p:spPr>
          <a:xfrm>
            <a:off x="736388" y="3069525"/>
            <a:ext cx="10901100" cy="1785600"/>
          </a:xfrm>
          <a:prstGeom prst="rect">
            <a:avLst/>
          </a:prstGeom>
          <a:noFill/>
          <a:ln>
            <a:noFill/>
          </a:ln>
        </p:spPr>
        <p:txBody>
          <a:bodyPr spcFirstLastPara="1" wrap="square" lIns="91425" tIns="45700" rIns="91425" bIns="45700" anchor="t" anchorCtr="0">
            <a:spAutoFit/>
          </a:bodyPr>
          <a:lstStyle/>
          <a:p>
            <a:pPr marL="342900" marR="0" lvl="0" indent="-368300" algn="just" rtl="0">
              <a:lnSpc>
                <a:spcPct val="150000"/>
              </a:lnSpc>
              <a:spcBef>
                <a:spcPts val="0"/>
              </a:spcBef>
              <a:spcAft>
                <a:spcPts val="0"/>
              </a:spcAft>
              <a:buClr>
                <a:srgbClr val="000000"/>
              </a:buClr>
              <a:buSzPts val="2000"/>
              <a:buFont typeface="Arial"/>
              <a:buAutoNum type="arabicPeriod"/>
            </a:pPr>
            <a:r>
              <a:rPr lang="en-US" sz="2000" b="0" i="0" u="none" strike="noStrike" cap="none">
                <a:solidFill>
                  <a:srgbClr val="000000"/>
                </a:solidFill>
                <a:latin typeface="Arial"/>
                <a:ea typeface="Arial"/>
                <a:cs typeface="Arial"/>
                <a:sym typeface="Arial"/>
              </a:rPr>
              <a:t>Монгол улсын газар нутгийн талаар ярина уу. </a:t>
            </a:r>
            <a:endParaRPr sz="2000" b="0" i="0" u="none" strike="noStrike" cap="none">
              <a:solidFill>
                <a:srgbClr val="000000"/>
              </a:solidFill>
              <a:latin typeface="Calibri"/>
              <a:ea typeface="Calibri"/>
              <a:cs typeface="Calibri"/>
              <a:sym typeface="Calibri"/>
            </a:endParaRPr>
          </a:p>
          <a:p>
            <a:pPr marL="342900" marR="0" lvl="0" indent="-368300" algn="just" rtl="0">
              <a:lnSpc>
                <a:spcPct val="150000"/>
              </a:lnSpc>
              <a:spcBef>
                <a:spcPts val="0"/>
              </a:spcBef>
              <a:spcAft>
                <a:spcPts val="0"/>
              </a:spcAft>
              <a:buClr>
                <a:srgbClr val="000000"/>
              </a:buClr>
              <a:buSzPts val="2000"/>
              <a:buFont typeface="Arial"/>
              <a:buAutoNum type="arabicPeriod"/>
            </a:pPr>
            <a:r>
              <a:rPr lang="en-US" sz="2000" b="0" i="0" u="none" strike="noStrike" cap="none">
                <a:solidFill>
                  <a:srgbClr val="000000"/>
                </a:solidFill>
                <a:latin typeface="Arial"/>
                <a:ea typeface="Arial"/>
                <a:cs typeface="Arial"/>
                <a:sym typeface="Arial"/>
              </a:rPr>
              <a:t>Монгол орон хэдэн улиралтай вэ? Хамгийн хүйтэн, хамгийн халуун үе хэзээ вэ?</a:t>
            </a:r>
            <a:endParaRPr sz="2000">
              <a:latin typeface="Calibri"/>
              <a:ea typeface="Calibri"/>
              <a:cs typeface="Calibri"/>
              <a:sym typeface="Calibri"/>
            </a:endParaRPr>
          </a:p>
          <a:p>
            <a:pPr marL="342900" marR="0" lvl="0" indent="-368300" algn="just" rtl="0">
              <a:lnSpc>
                <a:spcPct val="150000"/>
              </a:lnSpc>
              <a:spcBef>
                <a:spcPts val="0"/>
              </a:spcBef>
              <a:spcAft>
                <a:spcPts val="0"/>
              </a:spcAft>
              <a:buClr>
                <a:srgbClr val="000000"/>
              </a:buClr>
              <a:buSzPts val="2000"/>
              <a:buFont typeface="Arial"/>
              <a:buAutoNum type="arabicPeriod"/>
            </a:pPr>
            <a:r>
              <a:rPr lang="en-US" sz="2000">
                <a:solidFill>
                  <a:schemeClr val="dk1"/>
                </a:solidFill>
              </a:rPr>
              <a:t>Монгол улсын хүн ам, үндэстэн, ястны талаар ярина уу. (Мөнхцэцэг, Г., Орхон, Б, 2021, хууд. 6) </a:t>
            </a:r>
            <a:r>
              <a:rPr lang="en-US" sz="1600">
                <a:solidFill>
                  <a:schemeClr val="dk1"/>
                </a:solidFill>
              </a:rPr>
              <a:t> </a:t>
            </a:r>
            <a:endParaRPr sz="16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2"/>
                                        </p:tgtEl>
                                        <p:attrNameLst>
                                          <p:attrName>style.visibility</p:attrName>
                                        </p:attrNameLst>
                                      </p:cBhvr>
                                      <p:to>
                                        <p:strVal val="visible"/>
                                      </p:to>
                                    </p:set>
                                    <p:animEffect transition="in" filter="fade">
                                      <p:cBhvr>
                                        <p:cTn id="7" dur="500"/>
                                        <p:tgtEl>
                                          <p:spTgt spid="1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1"/>
                                        </p:tgtEl>
                                        <p:attrNameLst>
                                          <p:attrName>style.visibility</p:attrName>
                                        </p:attrNameLst>
                                      </p:cBhvr>
                                      <p:to>
                                        <p:strVal val="visible"/>
                                      </p:to>
                                    </p:set>
                                    <p:animEffect transition="in" filter="fade">
                                      <p:cBhvr>
                                        <p:cTn id="12" dur="500"/>
                                        <p:tgtEl>
                                          <p:spTgt spid="1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pic>
        <p:nvPicPr>
          <p:cNvPr id="118" name="Google Shape;118;p4" descr="No photo description available."/>
          <p:cNvPicPr preferRelativeResize="0"/>
          <p:nvPr/>
        </p:nvPicPr>
        <p:blipFill rotWithShape="1">
          <a:blip r:embed="rId3">
            <a:alphaModFix/>
          </a:blip>
          <a:srcRect/>
          <a:stretch/>
        </p:blipFill>
        <p:spPr>
          <a:xfrm>
            <a:off x="7511882" y="2708404"/>
            <a:ext cx="4396033" cy="2455965"/>
          </a:xfrm>
          <a:prstGeom prst="rect">
            <a:avLst/>
          </a:prstGeom>
          <a:noFill/>
          <a:ln>
            <a:noFill/>
          </a:ln>
        </p:spPr>
      </p:pic>
      <p:cxnSp>
        <p:nvCxnSpPr>
          <p:cNvPr id="119" name="Google Shape;119;p4"/>
          <p:cNvCxnSpPr/>
          <p:nvPr/>
        </p:nvCxnSpPr>
        <p:spPr>
          <a:xfrm rot="10800000">
            <a:off x="2771427" y="243985"/>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120" name="Google Shape;120;p4"/>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122" name="Google Shape;122;p4"/>
          <p:cNvSpPr txBox="1"/>
          <p:nvPr/>
        </p:nvSpPr>
        <p:spPr>
          <a:xfrm>
            <a:off x="2681056" y="929279"/>
            <a:ext cx="7645924" cy="839294"/>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chemeClr val="dk1"/>
              </a:buClr>
              <a:buSzPts val="1800"/>
              <a:buFont typeface="Times New Roman"/>
              <a:buNone/>
            </a:pPr>
            <a:r>
              <a:rPr lang="en-US" sz="1600" b="1" i="1" u="none" strike="noStrike" cap="none">
                <a:solidFill>
                  <a:schemeClr val="dk1"/>
                </a:solidFill>
                <a:latin typeface="Arial"/>
                <a:ea typeface="Arial"/>
                <a:cs typeface="Arial"/>
                <a:sym typeface="Arial"/>
              </a:rPr>
              <a:t>Дасгал 2. Сонсгол. Сонсоод, эхийн орхигдсон үгсийг нөхөж бичнэ үү. </a:t>
            </a:r>
            <a:endParaRPr sz="1600" b="0" i="1" u="none" strike="noStrike" cap="none">
              <a:solidFill>
                <a:srgbClr val="000000"/>
              </a:solidFill>
              <a:latin typeface="Arial"/>
              <a:ea typeface="Arial"/>
              <a:cs typeface="Arial"/>
              <a:sym typeface="Arial"/>
            </a:endParaRPr>
          </a:p>
          <a:p>
            <a:pPr marL="0" marR="0" lvl="0" indent="0" algn="l" rtl="0">
              <a:lnSpc>
                <a:spcPct val="90000"/>
              </a:lnSpc>
              <a:spcBef>
                <a:spcPts val="0"/>
              </a:spcBef>
              <a:spcAft>
                <a:spcPts val="0"/>
              </a:spcAft>
              <a:buClr>
                <a:schemeClr val="dk1"/>
              </a:buClr>
              <a:buSzPts val="1800"/>
              <a:buFont typeface="Times New Roman"/>
              <a:buNone/>
            </a:pPr>
            <a:r>
              <a:rPr lang="en-US" sz="1600" b="1" i="1" u="none" strike="noStrike" cap="none">
                <a:solidFill>
                  <a:schemeClr val="dk1"/>
                </a:solidFill>
                <a:latin typeface="Arial"/>
                <a:ea typeface="Arial"/>
                <a:cs typeface="Arial"/>
                <a:sym typeface="Arial"/>
              </a:rPr>
              <a:t>Exercise 2. Listen and fill the missing words </a:t>
            </a:r>
            <a:endParaRPr sz="1600" b="0" i="1" u="none" strike="noStrike" cap="none">
              <a:solidFill>
                <a:srgbClr val="000000"/>
              </a:solidFill>
              <a:latin typeface="Arial"/>
              <a:ea typeface="Arial"/>
              <a:cs typeface="Arial"/>
              <a:sym typeface="Arial"/>
            </a:endParaRPr>
          </a:p>
        </p:txBody>
      </p:sp>
      <p:sp>
        <p:nvSpPr>
          <p:cNvPr id="123" name="Google Shape;123;p4"/>
          <p:cNvSpPr txBox="1"/>
          <p:nvPr/>
        </p:nvSpPr>
        <p:spPr>
          <a:xfrm>
            <a:off x="1443872" y="1855389"/>
            <a:ext cx="10302826" cy="609369"/>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chemeClr val="dk1"/>
              </a:buClr>
              <a:buSzPts val="1800"/>
              <a:buFont typeface="Times New Roman"/>
              <a:buNone/>
            </a:pPr>
            <a:r>
              <a:rPr lang="en-US" sz="1600" b="1" i="0" u="none" strike="noStrike" cap="none">
                <a:solidFill>
                  <a:schemeClr val="dk1"/>
                </a:solidFill>
                <a:latin typeface="Arial"/>
                <a:ea typeface="Arial"/>
                <a:cs typeface="Arial"/>
                <a:sym typeface="Arial"/>
              </a:rPr>
              <a:t>Нөхөх үгс- Choose from following words: </a:t>
            </a:r>
            <a:r>
              <a:rPr lang="en-US" sz="1600" b="0" i="0" u="none" strike="noStrike" cap="none">
                <a:solidFill>
                  <a:schemeClr val="dk1"/>
                </a:solidFill>
                <a:latin typeface="Arial"/>
                <a:ea typeface="Arial"/>
                <a:cs typeface="Arial"/>
                <a:sym typeface="Arial"/>
              </a:rPr>
              <a:t>дөрвөн улиралтай, дундаж наслалт, ерөнхийлөгч, бөө мөргөл, далайд гарцгүй, дунджаар, хойд хагасын, ерөнхий сайд, нүүдлийн шувуу, далайн түвшнээс </a:t>
            </a:r>
            <a:endParaRPr sz="1600" b="0" i="0" u="none" strike="noStrike" cap="none">
              <a:solidFill>
                <a:schemeClr val="dk1"/>
              </a:solidFill>
              <a:latin typeface="Arial"/>
              <a:ea typeface="Arial"/>
              <a:cs typeface="Arial"/>
              <a:sym typeface="Arial"/>
            </a:endParaRPr>
          </a:p>
        </p:txBody>
      </p:sp>
      <p:sp>
        <p:nvSpPr>
          <p:cNvPr id="124" name="Google Shape;124;p4"/>
          <p:cNvSpPr txBox="1"/>
          <p:nvPr/>
        </p:nvSpPr>
        <p:spPr>
          <a:xfrm>
            <a:off x="3252251" y="243985"/>
            <a:ext cx="8233424" cy="654987"/>
          </a:xfrm>
          <a:prstGeom prst="rect">
            <a:avLst/>
          </a:prstGeom>
          <a:noFill/>
          <a:ln>
            <a:noFill/>
          </a:ln>
        </p:spPr>
        <p:txBody>
          <a:bodyPr spcFirstLastPara="1" wrap="square" lIns="91425" tIns="45700" rIns="91425" bIns="45700" anchor="ctr" anchorCtr="0">
            <a:noAutofit/>
          </a:bodyPr>
          <a:lstStyle/>
          <a:p>
            <a:pPr marL="0" marR="0" lvl="0" indent="0" algn="ctr" rtl="0">
              <a:lnSpc>
                <a:spcPct val="90000"/>
              </a:lnSpc>
              <a:spcBef>
                <a:spcPts val="0"/>
              </a:spcBef>
              <a:spcAft>
                <a:spcPts val="0"/>
              </a:spcAft>
              <a:buClr>
                <a:schemeClr val="dk1"/>
              </a:buClr>
              <a:buSzPts val="2400"/>
              <a:buFont typeface="Times New Roman"/>
              <a:buNone/>
            </a:pPr>
            <a:r>
              <a:rPr lang="en-US" sz="1600" b="1" i="0" u="none" strike="noStrike" cap="none">
                <a:solidFill>
                  <a:schemeClr val="dk1"/>
                </a:solidFill>
                <a:latin typeface="Arial"/>
                <a:ea typeface="Arial"/>
                <a:cs typeface="Arial"/>
                <a:sym typeface="Arial"/>
              </a:rPr>
              <a:t>МОНГОЛ УЛСЫН ТУХАЙ ЕРӨНХИЙ ОЙЛГОЛТ</a:t>
            </a:r>
            <a:endParaRPr sz="1600" b="0" i="0" u="none" strike="noStrike" cap="none">
              <a:solidFill>
                <a:srgbClr val="000000"/>
              </a:solidFill>
              <a:latin typeface="Arial"/>
              <a:ea typeface="Arial"/>
              <a:cs typeface="Arial"/>
              <a:sym typeface="Arial"/>
            </a:endParaRPr>
          </a:p>
          <a:p>
            <a:pPr marL="0" marR="0" lvl="0" indent="0" algn="ctr" rtl="0">
              <a:lnSpc>
                <a:spcPct val="90000"/>
              </a:lnSpc>
              <a:spcBef>
                <a:spcPts val="0"/>
              </a:spcBef>
              <a:spcAft>
                <a:spcPts val="0"/>
              </a:spcAft>
              <a:buClr>
                <a:schemeClr val="dk1"/>
              </a:buClr>
              <a:buSzPts val="2400"/>
              <a:buFont typeface="Times New Roman"/>
              <a:buNone/>
            </a:pPr>
            <a:r>
              <a:rPr lang="en-US" sz="1600" b="1" i="1" u="none" strike="noStrike" cap="none">
                <a:solidFill>
                  <a:schemeClr val="dk1"/>
                </a:solidFill>
                <a:latin typeface="Arial"/>
                <a:ea typeface="Arial"/>
                <a:cs typeface="Arial"/>
                <a:sym typeface="Arial"/>
              </a:rPr>
              <a:t>General Understanding of Mongolia</a:t>
            </a:r>
            <a:endParaRPr sz="1600" b="1" i="1" u="none" strike="noStrike" cap="none">
              <a:solidFill>
                <a:schemeClr val="dk1"/>
              </a:solidFill>
              <a:latin typeface="Arial"/>
              <a:ea typeface="Arial"/>
              <a:cs typeface="Arial"/>
              <a:sym typeface="Arial"/>
            </a:endParaRPr>
          </a:p>
        </p:txBody>
      </p:sp>
      <p:pic>
        <p:nvPicPr>
          <p:cNvPr id="2" name="Picture 1">
            <a:extLst>
              <a:ext uri="{FF2B5EF4-FFF2-40B4-BE49-F238E27FC236}">
                <a16:creationId xmlns:a16="http://schemas.microsoft.com/office/drawing/2014/main" id="{BE47DE4B-5C37-5669-1297-8DB02CCC612F}"/>
              </a:ext>
            </a:extLst>
          </p:cNvPr>
          <p:cNvPicPr>
            <a:picLocks noChangeAspect="1"/>
          </p:cNvPicPr>
          <p:nvPr/>
        </p:nvPicPr>
        <p:blipFill>
          <a:blip r:embed="rId4"/>
          <a:stretch>
            <a:fillRect/>
          </a:stretch>
        </p:blipFill>
        <p:spPr>
          <a:xfrm>
            <a:off x="605791" y="2861850"/>
            <a:ext cx="6681795" cy="2493480"/>
          </a:xfrm>
          <a:prstGeom prst="rect">
            <a:avLst/>
          </a:prstGeom>
        </p:spPr>
      </p:pic>
      <p:sp>
        <p:nvSpPr>
          <p:cNvPr id="5" name="TextBox 4">
            <a:extLst>
              <a:ext uri="{FF2B5EF4-FFF2-40B4-BE49-F238E27FC236}">
                <a16:creationId xmlns:a16="http://schemas.microsoft.com/office/drawing/2014/main" id="{A1EDBCCB-76AB-3373-F2C8-5CE08055E318}"/>
              </a:ext>
            </a:extLst>
          </p:cNvPr>
          <p:cNvSpPr txBox="1"/>
          <p:nvPr/>
        </p:nvSpPr>
        <p:spPr>
          <a:xfrm>
            <a:off x="6759389" y="5657140"/>
            <a:ext cx="5148526" cy="543162"/>
          </a:xfrm>
          <a:prstGeom prst="rect">
            <a:avLst/>
          </a:prstGeom>
          <a:noFill/>
        </p:spPr>
        <p:txBody>
          <a:bodyPr wrap="square">
            <a:spAutoFit/>
          </a:bodyPr>
          <a:lstStyle/>
          <a:p>
            <a:pPr marL="457200" indent="-457200">
              <a:lnSpc>
                <a:spcPct val="107000"/>
              </a:lnSpc>
              <a:spcAft>
                <a:spcPts val="800"/>
              </a:spcAft>
            </a:pPr>
            <a:r>
              <a:rPr lang="mn-MN" sz="1400" i="1" dirty="0">
                <a:effectLst/>
                <a:latin typeface="Calibri" panose="020F0502020204030204" pitchFamily="34" charset="0"/>
                <a:ea typeface="Calibri" panose="020F0502020204030204" pitchFamily="34" charset="0"/>
              </a:rPr>
              <a:t>Монгол орны хилийн цэгүүд</a:t>
            </a:r>
            <a:r>
              <a:rPr lang="mn-MN" sz="1400" dirty="0">
                <a:effectLst/>
                <a:latin typeface="Calibri" panose="020F0502020204030204" pitchFamily="34" charset="0"/>
                <a:ea typeface="Calibri" panose="020F0502020204030204" pitchFamily="34" charset="0"/>
              </a:rPr>
              <a:t>. (2017 оны 5 сарын 9). blogspot.com: http://bglmgl.blogspot.com/p/blog-page.html</a:t>
            </a:r>
            <a:endParaRPr lang="en-US" sz="1400" dirty="0">
              <a:effectLst/>
              <a:latin typeface="Calibri" panose="020F0502020204030204" pitchFamily="34" charset="0"/>
              <a:ea typeface="Calibri" panose="020F050202020403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fade">
                                      <p:cBhvr>
                                        <p:cTn id="7" dur="500"/>
                                        <p:tgtEl>
                                          <p:spTgt spid="12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3"/>
                                        </p:tgtEl>
                                        <p:attrNameLst>
                                          <p:attrName>style.visibility</p:attrName>
                                        </p:attrNameLst>
                                      </p:cBhvr>
                                      <p:to>
                                        <p:strVal val="visible"/>
                                      </p:to>
                                    </p:set>
                                    <p:animEffect transition="in" filter="fade">
                                      <p:cBhvr>
                                        <p:cTn id="12" dur="500"/>
                                        <p:tgtEl>
                                          <p:spTgt spid="12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8"/>
                                        </p:tgtEl>
                                        <p:attrNameLst>
                                          <p:attrName>style.visibility</p:attrName>
                                        </p:attrNameLst>
                                      </p:cBhvr>
                                      <p:to>
                                        <p:strVal val="visible"/>
                                      </p:to>
                                    </p:set>
                                    <p:animEffect transition="in" filter="fade">
                                      <p:cBhvr>
                                        <p:cTn id="17" dur="500"/>
                                        <p:tgtEl>
                                          <p:spTgt spid="1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5" descr="No photo description available."/>
          <p:cNvPicPr preferRelativeResize="0"/>
          <p:nvPr/>
        </p:nvPicPr>
        <p:blipFill rotWithShape="1">
          <a:blip r:embed="rId3">
            <a:alphaModFix/>
          </a:blip>
          <a:srcRect/>
          <a:stretch/>
        </p:blipFill>
        <p:spPr>
          <a:xfrm>
            <a:off x="7467494" y="2774121"/>
            <a:ext cx="4396033" cy="2455965"/>
          </a:xfrm>
          <a:prstGeom prst="rect">
            <a:avLst/>
          </a:prstGeom>
          <a:noFill/>
          <a:ln>
            <a:noFill/>
          </a:ln>
        </p:spPr>
      </p:pic>
      <p:cxnSp>
        <p:nvCxnSpPr>
          <p:cNvPr id="132" name="Google Shape;132;p5"/>
          <p:cNvCxnSpPr/>
          <p:nvPr/>
        </p:nvCxnSpPr>
        <p:spPr>
          <a:xfrm rot="10800000">
            <a:off x="2771427" y="243985"/>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133" name="Google Shape;133;p5"/>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134" name="Google Shape;134;p5"/>
          <p:cNvSpPr/>
          <p:nvPr/>
        </p:nvSpPr>
        <p:spPr>
          <a:xfrm>
            <a:off x="729350" y="3043450"/>
            <a:ext cx="6589289" cy="2308284"/>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Clr>
                <a:srgbClr val="000000"/>
              </a:buClr>
              <a:buSzPts val="1600"/>
              <a:buFont typeface="Arial"/>
              <a:buNone/>
            </a:pPr>
            <a:r>
              <a:rPr lang="en-US" sz="1600" b="1" i="0" u="none" strike="noStrike" cap="none" dirty="0" err="1">
                <a:solidFill>
                  <a:schemeClr val="dk1"/>
                </a:solidFill>
                <a:sym typeface="Arial"/>
              </a:rPr>
              <a:t>Хилийн</a:t>
            </a:r>
            <a:r>
              <a:rPr lang="en-US" sz="1600" b="1" i="0" u="none" strike="noStrike" cap="none" dirty="0">
                <a:solidFill>
                  <a:schemeClr val="dk1"/>
                </a:solidFill>
                <a:sym typeface="Arial"/>
              </a:rPr>
              <a:t> </a:t>
            </a:r>
            <a:r>
              <a:rPr lang="en-US" sz="1600" b="1" i="0" u="none" strike="noStrike" cap="none" dirty="0" err="1">
                <a:solidFill>
                  <a:schemeClr val="dk1"/>
                </a:solidFill>
                <a:sym typeface="Arial"/>
              </a:rPr>
              <a:t>захын</a:t>
            </a:r>
            <a:r>
              <a:rPr lang="en-US" sz="1600" b="1" i="0" u="none" strike="noStrike" cap="none" dirty="0">
                <a:solidFill>
                  <a:schemeClr val="dk1"/>
                </a:solidFill>
                <a:sym typeface="Arial"/>
              </a:rPr>
              <a:t> </a:t>
            </a:r>
            <a:r>
              <a:rPr lang="en-US" sz="1600" b="1" i="0" u="none" strike="noStrike" cap="none" dirty="0" err="1">
                <a:solidFill>
                  <a:schemeClr val="dk1"/>
                </a:solidFill>
                <a:sym typeface="Arial"/>
              </a:rPr>
              <a:t>цэгүүд</a:t>
            </a:r>
            <a:r>
              <a:rPr lang="en-US" sz="1600" b="1" i="0" u="none" strike="noStrike" cap="none" dirty="0">
                <a:solidFill>
                  <a:schemeClr val="dk1"/>
                </a:solidFill>
                <a:sym typeface="Arial"/>
              </a:rPr>
              <a:t>: </a:t>
            </a:r>
            <a:r>
              <a:rPr lang="en-US" sz="1600" b="0" i="0" u="none" strike="noStrike" cap="none" dirty="0" err="1">
                <a:solidFill>
                  <a:schemeClr val="dk1"/>
                </a:solidFill>
                <a:sym typeface="Arial"/>
              </a:rPr>
              <a:t>баруун</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цэг</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Мааньт</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уулаас</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зүүн</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цэг</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Модот</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хамар</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хүртэл</a:t>
            </a:r>
            <a:r>
              <a:rPr lang="en-US" sz="1600" b="0" i="0" u="none" strike="noStrike" cap="none" dirty="0">
                <a:solidFill>
                  <a:schemeClr val="dk1"/>
                </a:solidFill>
                <a:sym typeface="Arial"/>
              </a:rPr>
              <a:t> 2,392 </a:t>
            </a:r>
            <a:r>
              <a:rPr lang="en-US" sz="1600" b="0" i="0" u="none" strike="noStrike" cap="none" dirty="0" err="1">
                <a:solidFill>
                  <a:schemeClr val="dk1"/>
                </a:solidFill>
                <a:sym typeface="Arial"/>
              </a:rPr>
              <a:t>км</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хойд</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цэг</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Монгол</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шарын</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даваанаас</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урд</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цэг</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Орвог</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гашууны</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бор</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толгой</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хүртэл</a:t>
            </a:r>
            <a:r>
              <a:rPr lang="en-US" sz="1600" b="0" i="0" u="none" strike="noStrike" cap="none" dirty="0">
                <a:solidFill>
                  <a:schemeClr val="dk1"/>
                </a:solidFill>
                <a:sym typeface="Arial"/>
              </a:rPr>
              <a:t> 1,259 </a:t>
            </a:r>
            <a:r>
              <a:rPr lang="en-US" sz="1600" b="0" i="0" u="none" strike="noStrike" cap="none" dirty="0" err="1">
                <a:solidFill>
                  <a:schemeClr val="dk1"/>
                </a:solidFill>
                <a:sym typeface="Arial"/>
              </a:rPr>
              <a:t>км</a:t>
            </a:r>
            <a:r>
              <a:rPr lang="en-US" sz="1600" b="0" i="0" u="none" strike="noStrike" cap="none" dirty="0">
                <a:solidFill>
                  <a:schemeClr val="dk1"/>
                </a:solidFill>
                <a:sym typeface="Arial"/>
              </a:rPr>
              <a:t>. </a:t>
            </a:r>
            <a:endParaRPr sz="1600" b="0" i="0" u="none" strike="noStrike" cap="none" dirty="0">
              <a:solidFill>
                <a:schemeClr val="dk1"/>
              </a:solidFill>
              <a:sym typeface="Arial"/>
            </a:endParaRPr>
          </a:p>
          <a:p>
            <a:pPr>
              <a:lnSpc>
                <a:spcPct val="150000"/>
              </a:lnSpc>
            </a:pPr>
            <a:r>
              <a:rPr lang="mn-MN" sz="1600" dirty="0"/>
              <a:t>2) </a:t>
            </a:r>
            <a:r>
              <a:rPr lang="mn-MN" sz="1600" u="sng" dirty="0"/>
              <a:t>                           </a:t>
            </a:r>
            <a:r>
              <a:rPr lang="mn-MN" sz="1600" dirty="0"/>
              <a:t> дээш дундаж өндөр 1580 м. Хамгийн өндөр цэг 4,374 м. (Алтай таван богд уулын Хүйтэн уул), хамгийн нам цэг нь 580 м. (Хөх нуурын хотгор). (Мөнхцэцэг, Г., Орхон, Б, 2021, хууд. 6) </a:t>
            </a:r>
            <a:endParaRPr lang="en-US" sz="1600" dirty="0"/>
          </a:p>
        </p:txBody>
      </p:sp>
      <p:sp>
        <p:nvSpPr>
          <p:cNvPr id="136" name="Google Shape;136;p5"/>
          <p:cNvSpPr txBox="1"/>
          <p:nvPr/>
        </p:nvSpPr>
        <p:spPr>
          <a:xfrm>
            <a:off x="2574770" y="938974"/>
            <a:ext cx="7344146" cy="622304"/>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chemeClr val="dk1"/>
              </a:buClr>
              <a:buSzPts val="1800"/>
              <a:buFont typeface="Times New Roman"/>
              <a:buNone/>
            </a:pPr>
            <a:r>
              <a:rPr lang="en-US" sz="1600" b="1" i="1" u="none" strike="noStrike" cap="none">
                <a:solidFill>
                  <a:schemeClr val="dk1"/>
                </a:solidFill>
                <a:latin typeface="Arial"/>
                <a:ea typeface="Arial"/>
                <a:cs typeface="Arial"/>
                <a:sym typeface="Arial"/>
              </a:rPr>
              <a:t>Дасгал 2. Сонсгол. Сонсоод, эхийн орхигдсон үгсийг нөхөж бичнэ үү. </a:t>
            </a:r>
            <a:endParaRPr sz="1600" b="0" i="0" u="none" strike="noStrike" cap="none">
              <a:solidFill>
                <a:srgbClr val="000000"/>
              </a:solidFill>
              <a:latin typeface="Arial"/>
              <a:ea typeface="Arial"/>
              <a:cs typeface="Arial"/>
              <a:sym typeface="Arial"/>
            </a:endParaRPr>
          </a:p>
          <a:p>
            <a:pPr marL="0" marR="0" lvl="0" indent="0" algn="l" rtl="0">
              <a:lnSpc>
                <a:spcPct val="90000"/>
              </a:lnSpc>
              <a:spcBef>
                <a:spcPts val="0"/>
              </a:spcBef>
              <a:spcAft>
                <a:spcPts val="0"/>
              </a:spcAft>
              <a:buClr>
                <a:schemeClr val="dk1"/>
              </a:buClr>
              <a:buSzPts val="1800"/>
              <a:buFont typeface="Times New Roman"/>
              <a:buNone/>
            </a:pPr>
            <a:r>
              <a:rPr lang="en-US" sz="1600" b="1" i="1" u="none" strike="noStrike" cap="none">
                <a:solidFill>
                  <a:schemeClr val="dk1"/>
                </a:solidFill>
                <a:latin typeface="Arial"/>
                <a:ea typeface="Arial"/>
                <a:cs typeface="Arial"/>
                <a:sym typeface="Arial"/>
              </a:rPr>
              <a:t>Exercise 2. Listen and fill the missing words </a:t>
            </a:r>
            <a:endParaRPr sz="1600" b="0" i="0" u="none" strike="noStrike" cap="none">
              <a:solidFill>
                <a:srgbClr val="000000"/>
              </a:solidFill>
              <a:latin typeface="Arial"/>
              <a:ea typeface="Arial"/>
              <a:cs typeface="Arial"/>
              <a:sym typeface="Arial"/>
            </a:endParaRPr>
          </a:p>
        </p:txBody>
      </p:sp>
      <p:sp>
        <p:nvSpPr>
          <p:cNvPr id="137" name="Google Shape;137;p5"/>
          <p:cNvSpPr txBox="1"/>
          <p:nvPr/>
        </p:nvSpPr>
        <p:spPr>
          <a:xfrm>
            <a:off x="1496673" y="1850665"/>
            <a:ext cx="9846794" cy="609369"/>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chemeClr val="dk1"/>
              </a:buClr>
              <a:buSzPts val="1800"/>
              <a:buFont typeface="Times New Roman"/>
              <a:buNone/>
            </a:pPr>
            <a:r>
              <a:rPr lang="en-US" sz="1600" b="1" i="1" u="none" strike="noStrike" cap="none" dirty="0" err="1">
                <a:solidFill>
                  <a:schemeClr val="dk1"/>
                </a:solidFill>
                <a:latin typeface="Arial"/>
                <a:ea typeface="Arial"/>
                <a:cs typeface="Arial"/>
                <a:sym typeface="Arial"/>
              </a:rPr>
              <a:t>Нөхөх</a:t>
            </a:r>
            <a:r>
              <a:rPr lang="en-US" sz="1600" b="1" i="1" u="none" strike="noStrike" cap="none" dirty="0">
                <a:solidFill>
                  <a:schemeClr val="dk1"/>
                </a:solidFill>
                <a:latin typeface="Arial"/>
                <a:ea typeface="Arial"/>
                <a:cs typeface="Arial"/>
                <a:sym typeface="Arial"/>
              </a:rPr>
              <a:t> </a:t>
            </a:r>
            <a:r>
              <a:rPr lang="en-US" sz="1600" b="1" i="1" u="none" strike="noStrike" cap="none" dirty="0" err="1">
                <a:solidFill>
                  <a:schemeClr val="dk1"/>
                </a:solidFill>
                <a:latin typeface="Arial"/>
                <a:ea typeface="Arial"/>
                <a:cs typeface="Arial"/>
                <a:sym typeface="Arial"/>
              </a:rPr>
              <a:t>үгс</a:t>
            </a:r>
            <a:r>
              <a:rPr lang="en-US" sz="1600" b="1" i="1" u="none" strike="noStrike" cap="none" dirty="0">
                <a:solidFill>
                  <a:schemeClr val="dk1"/>
                </a:solidFill>
                <a:latin typeface="Arial"/>
                <a:ea typeface="Arial"/>
                <a:cs typeface="Arial"/>
                <a:sym typeface="Arial"/>
              </a:rPr>
              <a:t>- Choose from following words: </a:t>
            </a:r>
            <a:r>
              <a:rPr lang="en-US" sz="1600" b="0" i="1" u="none" strike="noStrike" cap="none" dirty="0" err="1">
                <a:solidFill>
                  <a:schemeClr val="dk1"/>
                </a:solidFill>
                <a:latin typeface="Arial"/>
                <a:ea typeface="Arial"/>
                <a:cs typeface="Arial"/>
                <a:sym typeface="Arial"/>
              </a:rPr>
              <a:t>дөрвөн</a:t>
            </a:r>
            <a:r>
              <a:rPr lang="en-US" sz="1600" b="0" i="1" u="none" strike="noStrike" cap="none" dirty="0">
                <a:solidFill>
                  <a:schemeClr val="dk1"/>
                </a:solidFill>
                <a:latin typeface="Arial"/>
                <a:ea typeface="Arial"/>
                <a:cs typeface="Arial"/>
                <a:sym typeface="Arial"/>
              </a:rPr>
              <a:t> </a:t>
            </a:r>
            <a:r>
              <a:rPr lang="en-US" sz="1600" b="0" i="1" u="none" strike="noStrike" cap="none" dirty="0" err="1">
                <a:solidFill>
                  <a:schemeClr val="dk1"/>
                </a:solidFill>
                <a:latin typeface="Arial"/>
                <a:ea typeface="Arial"/>
                <a:cs typeface="Arial"/>
                <a:sym typeface="Arial"/>
              </a:rPr>
              <a:t>улиралтай</a:t>
            </a:r>
            <a:r>
              <a:rPr lang="en-US" sz="1600" b="0" i="1" u="none" strike="noStrike" cap="none" dirty="0">
                <a:solidFill>
                  <a:schemeClr val="dk1"/>
                </a:solidFill>
                <a:latin typeface="Arial"/>
                <a:ea typeface="Arial"/>
                <a:cs typeface="Arial"/>
                <a:sym typeface="Arial"/>
              </a:rPr>
              <a:t>, </a:t>
            </a:r>
            <a:r>
              <a:rPr lang="en-US" sz="1600" b="0" i="1" u="none" strike="noStrike" cap="none" dirty="0" err="1">
                <a:solidFill>
                  <a:schemeClr val="dk1"/>
                </a:solidFill>
                <a:latin typeface="Arial"/>
                <a:ea typeface="Arial"/>
                <a:cs typeface="Arial"/>
                <a:sym typeface="Arial"/>
              </a:rPr>
              <a:t>дундаж</a:t>
            </a:r>
            <a:r>
              <a:rPr lang="en-US" sz="1600" b="0" i="1" u="none" strike="noStrike" cap="none" dirty="0">
                <a:solidFill>
                  <a:schemeClr val="dk1"/>
                </a:solidFill>
                <a:latin typeface="Arial"/>
                <a:ea typeface="Arial"/>
                <a:cs typeface="Arial"/>
                <a:sym typeface="Arial"/>
              </a:rPr>
              <a:t> </a:t>
            </a:r>
            <a:r>
              <a:rPr lang="en-US" sz="1600" b="0" i="1" u="none" strike="noStrike" cap="none" dirty="0" err="1">
                <a:solidFill>
                  <a:schemeClr val="dk1"/>
                </a:solidFill>
                <a:latin typeface="Arial"/>
                <a:ea typeface="Arial"/>
                <a:cs typeface="Arial"/>
                <a:sym typeface="Arial"/>
              </a:rPr>
              <a:t>наслалт</a:t>
            </a:r>
            <a:r>
              <a:rPr lang="en-US" sz="1600" b="0" i="1" u="none" strike="noStrike" cap="none" dirty="0">
                <a:solidFill>
                  <a:schemeClr val="dk1"/>
                </a:solidFill>
                <a:latin typeface="Arial"/>
                <a:ea typeface="Arial"/>
                <a:cs typeface="Arial"/>
                <a:sym typeface="Arial"/>
              </a:rPr>
              <a:t>, </a:t>
            </a:r>
            <a:r>
              <a:rPr lang="en-US" sz="1600" b="0" i="1" u="none" strike="noStrike" cap="none" dirty="0" err="1">
                <a:solidFill>
                  <a:schemeClr val="dk1"/>
                </a:solidFill>
                <a:latin typeface="Arial"/>
                <a:ea typeface="Arial"/>
                <a:cs typeface="Arial"/>
                <a:sym typeface="Arial"/>
              </a:rPr>
              <a:t>ерөнхийлөгч</a:t>
            </a:r>
            <a:r>
              <a:rPr lang="en-US" sz="1600" b="0" i="1" u="none" strike="noStrike" cap="none" dirty="0">
                <a:solidFill>
                  <a:schemeClr val="dk1"/>
                </a:solidFill>
                <a:latin typeface="Arial"/>
                <a:ea typeface="Arial"/>
                <a:cs typeface="Arial"/>
                <a:sym typeface="Arial"/>
              </a:rPr>
              <a:t>, </a:t>
            </a:r>
            <a:r>
              <a:rPr lang="en-US" sz="1600" b="0" i="1" u="none" strike="noStrike" cap="none" dirty="0" err="1">
                <a:solidFill>
                  <a:schemeClr val="dk1"/>
                </a:solidFill>
                <a:latin typeface="Arial"/>
                <a:ea typeface="Arial"/>
                <a:cs typeface="Arial"/>
                <a:sym typeface="Arial"/>
              </a:rPr>
              <a:t>бөө</a:t>
            </a:r>
            <a:r>
              <a:rPr lang="en-US" sz="1600" b="0" i="1" u="none" strike="noStrike" cap="none" dirty="0">
                <a:solidFill>
                  <a:schemeClr val="dk1"/>
                </a:solidFill>
                <a:latin typeface="Arial"/>
                <a:ea typeface="Arial"/>
                <a:cs typeface="Arial"/>
                <a:sym typeface="Arial"/>
              </a:rPr>
              <a:t> </a:t>
            </a:r>
            <a:r>
              <a:rPr lang="en-US" sz="1600" b="0" i="1" u="none" strike="noStrike" cap="none" dirty="0" err="1">
                <a:solidFill>
                  <a:schemeClr val="dk1"/>
                </a:solidFill>
                <a:latin typeface="Arial"/>
                <a:ea typeface="Arial"/>
                <a:cs typeface="Arial"/>
                <a:sym typeface="Arial"/>
              </a:rPr>
              <a:t>мөргөл</a:t>
            </a:r>
            <a:r>
              <a:rPr lang="en-US" sz="1600" b="0" i="1" u="none" strike="noStrike" cap="none" dirty="0">
                <a:solidFill>
                  <a:schemeClr val="dk1"/>
                </a:solidFill>
                <a:latin typeface="Arial"/>
                <a:ea typeface="Arial"/>
                <a:cs typeface="Arial"/>
                <a:sym typeface="Arial"/>
              </a:rPr>
              <a:t>, </a:t>
            </a:r>
            <a:r>
              <a:rPr lang="en-US" sz="1600" b="0" i="1" u="none" strike="noStrike" cap="none" dirty="0" err="1">
                <a:solidFill>
                  <a:schemeClr val="dk1"/>
                </a:solidFill>
                <a:latin typeface="Arial"/>
                <a:ea typeface="Arial"/>
                <a:cs typeface="Arial"/>
                <a:sym typeface="Arial"/>
              </a:rPr>
              <a:t>далайд</a:t>
            </a:r>
            <a:r>
              <a:rPr lang="en-US" sz="1600" b="0" i="1" u="none" strike="noStrike" cap="none" dirty="0">
                <a:solidFill>
                  <a:schemeClr val="dk1"/>
                </a:solidFill>
                <a:latin typeface="Arial"/>
                <a:ea typeface="Arial"/>
                <a:cs typeface="Arial"/>
                <a:sym typeface="Arial"/>
              </a:rPr>
              <a:t> </a:t>
            </a:r>
            <a:r>
              <a:rPr lang="en-US" sz="1600" b="0" i="1" u="none" strike="noStrike" cap="none" dirty="0" err="1">
                <a:solidFill>
                  <a:schemeClr val="dk1"/>
                </a:solidFill>
                <a:latin typeface="Arial"/>
                <a:ea typeface="Arial"/>
                <a:cs typeface="Arial"/>
                <a:sym typeface="Arial"/>
              </a:rPr>
              <a:t>гарцгүй</a:t>
            </a:r>
            <a:r>
              <a:rPr lang="en-US" sz="1600" b="0" i="1" u="none" strike="noStrike" cap="none" dirty="0">
                <a:solidFill>
                  <a:schemeClr val="dk1"/>
                </a:solidFill>
                <a:latin typeface="Arial"/>
                <a:ea typeface="Arial"/>
                <a:cs typeface="Arial"/>
                <a:sym typeface="Arial"/>
              </a:rPr>
              <a:t>, </a:t>
            </a:r>
            <a:r>
              <a:rPr lang="en-US" sz="1600" b="0" i="1" u="none" strike="noStrike" cap="none" dirty="0" err="1">
                <a:solidFill>
                  <a:schemeClr val="dk1"/>
                </a:solidFill>
                <a:latin typeface="Arial"/>
                <a:ea typeface="Arial"/>
                <a:cs typeface="Arial"/>
                <a:sym typeface="Arial"/>
              </a:rPr>
              <a:t>дунджаар</a:t>
            </a:r>
            <a:r>
              <a:rPr lang="en-US" sz="1600" b="0" i="1" u="none" strike="noStrike" cap="none" dirty="0">
                <a:solidFill>
                  <a:schemeClr val="dk1"/>
                </a:solidFill>
                <a:latin typeface="Arial"/>
                <a:ea typeface="Arial"/>
                <a:cs typeface="Arial"/>
                <a:sym typeface="Arial"/>
              </a:rPr>
              <a:t>, </a:t>
            </a:r>
            <a:r>
              <a:rPr lang="en-US" sz="1600" b="0" i="1" u="none" strike="noStrike" cap="none" dirty="0" err="1">
                <a:solidFill>
                  <a:schemeClr val="dk1"/>
                </a:solidFill>
                <a:latin typeface="Arial"/>
                <a:ea typeface="Arial"/>
                <a:cs typeface="Arial"/>
                <a:sym typeface="Arial"/>
              </a:rPr>
              <a:t>хойд</a:t>
            </a:r>
            <a:r>
              <a:rPr lang="en-US" sz="1600" b="0" i="1" u="none" strike="noStrike" cap="none" dirty="0">
                <a:solidFill>
                  <a:schemeClr val="dk1"/>
                </a:solidFill>
                <a:latin typeface="Arial"/>
                <a:ea typeface="Arial"/>
                <a:cs typeface="Arial"/>
                <a:sym typeface="Arial"/>
              </a:rPr>
              <a:t> </a:t>
            </a:r>
            <a:r>
              <a:rPr lang="en-US" sz="1600" b="0" i="1" u="none" strike="noStrike" cap="none" dirty="0" err="1">
                <a:solidFill>
                  <a:schemeClr val="dk1"/>
                </a:solidFill>
                <a:latin typeface="Arial"/>
                <a:ea typeface="Arial"/>
                <a:cs typeface="Arial"/>
                <a:sym typeface="Arial"/>
              </a:rPr>
              <a:t>хагасын</a:t>
            </a:r>
            <a:r>
              <a:rPr lang="en-US" sz="1600" b="0" i="1" u="none" strike="noStrike" cap="none" dirty="0">
                <a:solidFill>
                  <a:schemeClr val="dk1"/>
                </a:solidFill>
                <a:latin typeface="Arial"/>
                <a:ea typeface="Arial"/>
                <a:cs typeface="Arial"/>
                <a:sym typeface="Arial"/>
              </a:rPr>
              <a:t>, </a:t>
            </a:r>
            <a:r>
              <a:rPr lang="en-US" sz="1600" b="0" i="1" u="none" strike="noStrike" cap="none" dirty="0" err="1">
                <a:solidFill>
                  <a:schemeClr val="dk1"/>
                </a:solidFill>
                <a:latin typeface="Arial"/>
                <a:ea typeface="Arial"/>
                <a:cs typeface="Arial"/>
                <a:sym typeface="Arial"/>
              </a:rPr>
              <a:t>ерөнхий</a:t>
            </a:r>
            <a:r>
              <a:rPr lang="en-US" sz="1600" b="0" i="1" u="none" strike="noStrike" cap="none" dirty="0">
                <a:solidFill>
                  <a:schemeClr val="dk1"/>
                </a:solidFill>
                <a:latin typeface="Arial"/>
                <a:ea typeface="Arial"/>
                <a:cs typeface="Arial"/>
                <a:sym typeface="Arial"/>
              </a:rPr>
              <a:t> </a:t>
            </a:r>
            <a:r>
              <a:rPr lang="en-US" sz="1600" b="0" i="1" u="none" strike="noStrike" cap="none" dirty="0" err="1">
                <a:solidFill>
                  <a:schemeClr val="dk1"/>
                </a:solidFill>
                <a:latin typeface="Arial"/>
                <a:ea typeface="Arial"/>
                <a:cs typeface="Arial"/>
                <a:sym typeface="Arial"/>
              </a:rPr>
              <a:t>сайд</a:t>
            </a:r>
            <a:r>
              <a:rPr lang="en-US" sz="1600" b="0" i="1" u="none" strike="noStrike" cap="none" dirty="0">
                <a:solidFill>
                  <a:schemeClr val="dk1"/>
                </a:solidFill>
                <a:latin typeface="Arial"/>
                <a:ea typeface="Arial"/>
                <a:cs typeface="Arial"/>
                <a:sym typeface="Arial"/>
              </a:rPr>
              <a:t>, </a:t>
            </a:r>
            <a:r>
              <a:rPr lang="en-US" sz="1600" b="0" i="1" u="none" strike="noStrike" cap="none" dirty="0" err="1">
                <a:solidFill>
                  <a:schemeClr val="dk1"/>
                </a:solidFill>
                <a:latin typeface="Arial"/>
                <a:ea typeface="Arial"/>
                <a:cs typeface="Arial"/>
                <a:sym typeface="Arial"/>
              </a:rPr>
              <a:t>нүүдлийн</a:t>
            </a:r>
            <a:r>
              <a:rPr lang="en-US" sz="1600" b="0" i="1" u="none" strike="noStrike" cap="none" dirty="0">
                <a:solidFill>
                  <a:schemeClr val="dk1"/>
                </a:solidFill>
                <a:latin typeface="Arial"/>
                <a:ea typeface="Arial"/>
                <a:cs typeface="Arial"/>
                <a:sym typeface="Arial"/>
              </a:rPr>
              <a:t> </a:t>
            </a:r>
            <a:r>
              <a:rPr lang="en-US" sz="1600" b="0" i="1" u="none" strike="noStrike" cap="none" dirty="0" err="1">
                <a:solidFill>
                  <a:schemeClr val="dk1"/>
                </a:solidFill>
                <a:latin typeface="Arial"/>
                <a:ea typeface="Arial"/>
                <a:cs typeface="Arial"/>
                <a:sym typeface="Arial"/>
              </a:rPr>
              <a:t>шувуу</a:t>
            </a:r>
            <a:r>
              <a:rPr lang="en-US" sz="1600" b="0" i="1" u="none" strike="noStrike" cap="none" dirty="0">
                <a:solidFill>
                  <a:schemeClr val="dk1"/>
                </a:solidFill>
                <a:latin typeface="Arial"/>
                <a:ea typeface="Arial"/>
                <a:cs typeface="Arial"/>
                <a:sym typeface="Arial"/>
              </a:rPr>
              <a:t>, </a:t>
            </a:r>
            <a:r>
              <a:rPr lang="en-US" sz="1600" b="0" i="1" u="none" strike="noStrike" cap="none" dirty="0" err="1">
                <a:solidFill>
                  <a:schemeClr val="dk1"/>
                </a:solidFill>
                <a:latin typeface="Arial"/>
                <a:ea typeface="Arial"/>
                <a:cs typeface="Arial"/>
                <a:sym typeface="Arial"/>
              </a:rPr>
              <a:t>далайн</a:t>
            </a:r>
            <a:r>
              <a:rPr lang="en-US" sz="1600" b="0" i="1" u="none" strike="noStrike" cap="none" dirty="0">
                <a:solidFill>
                  <a:schemeClr val="dk1"/>
                </a:solidFill>
                <a:latin typeface="Arial"/>
                <a:ea typeface="Arial"/>
                <a:cs typeface="Arial"/>
                <a:sym typeface="Arial"/>
              </a:rPr>
              <a:t> </a:t>
            </a:r>
            <a:r>
              <a:rPr lang="en-US" sz="1600" b="0" i="1" u="none" strike="noStrike" cap="none" dirty="0" err="1">
                <a:solidFill>
                  <a:schemeClr val="dk1"/>
                </a:solidFill>
                <a:latin typeface="Arial"/>
                <a:ea typeface="Arial"/>
                <a:cs typeface="Arial"/>
                <a:sym typeface="Arial"/>
              </a:rPr>
              <a:t>түвшнээс</a:t>
            </a:r>
            <a:r>
              <a:rPr lang="en-US" sz="1600" b="0" i="1" u="none" strike="noStrike" cap="none" dirty="0">
                <a:solidFill>
                  <a:schemeClr val="dk1"/>
                </a:solidFill>
                <a:latin typeface="Arial"/>
                <a:ea typeface="Arial"/>
                <a:cs typeface="Arial"/>
                <a:sym typeface="Arial"/>
              </a:rPr>
              <a:t> </a:t>
            </a:r>
            <a:endParaRPr sz="1600" b="0" i="1" u="none" strike="noStrike" cap="none" dirty="0">
              <a:solidFill>
                <a:schemeClr val="dk1"/>
              </a:solidFill>
              <a:latin typeface="Arial"/>
              <a:ea typeface="Arial"/>
              <a:cs typeface="Arial"/>
              <a:sym typeface="Arial"/>
            </a:endParaRPr>
          </a:p>
        </p:txBody>
      </p:sp>
      <p:sp>
        <p:nvSpPr>
          <p:cNvPr id="139" name="Google Shape;139;p5"/>
          <p:cNvSpPr txBox="1"/>
          <p:nvPr/>
        </p:nvSpPr>
        <p:spPr>
          <a:xfrm>
            <a:off x="3252251" y="243985"/>
            <a:ext cx="8233424" cy="654987"/>
          </a:xfrm>
          <a:prstGeom prst="rect">
            <a:avLst/>
          </a:prstGeom>
          <a:noFill/>
          <a:ln>
            <a:noFill/>
          </a:ln>
        </p:spPr>
        <p:txBody>
          <a:bodyPr spcFirstLastPara="1" wrap="square" lIns="91425" tIns="45700" rIns="91425" bIns="45700" anchor="ctr" anchorCtr="0">
            <a:noAutofit/>
          </a:bodyPr>
          <a:lstStyle/>
          <a:p>
            <a:pPr marL="0" marR="0" lvl="0" indent="0" algn="ctr" rtl="0">
              <a:lnSpc>
                <a:spcPct val="90000"/>
              </a:lnSpc>
              <a:spcBef>
                <a:spcPts val="0"/>
              </a:spcBef>
              <a:spcAft>
                <a:spcPts val="0"/>
              </a:spcAft>
              <a:buClr>
                <a:schemeClr val="dk1"/>
              </a:buClr>
              <a:buSzPts val="2400"/>
              <a:buFont typeface="Times New Roman"/>
              <a:buNone/>
            </a:pPr>
            <a:r>
              <a:rPr lang="en-US" sz="1600" b="1" i="0" u="none" strike="noStrike" cap="none">
                <a:solidFill>
                  <a:schemeClr val="dk1"/>
                </a:solidFill>
                <a:latin typeface="Arial"/>
                <a:ea typeface="Arial"/>
                <a:cs typeface="Arial"/>
                <a:sym typeface="Arial"/>
              </a:rPr>
              <a:t>МОНГОЛ УЛСЫН ТУХАЙ ЕРӨНХИЙ ОЙЛГОЛТ</a:t>
            </a:r>
            <a:endParaRPr sz="1600" b="0" i="0" u="none" strike="noStrike" cap="none">
              <a:solidFill>
                <a:srgbClr val="000000"/>
              </a:solidFill>
              <a:latin typeface="Arial"/>
              <a:ea typeface="Arial"/>
              <a:cs typeface="Arial"/>
              <a:sym typeface="Arial"/>
            </a:endParaRPr>
          </a:p>
          <a:p>
            <a:pPr marL="0" marR="0" lvl="0" indent="0" algn="ctr" rtl="0">
              <a:lnSpc>
                <a:spcPct val="90000"/>
              </a:lnSpc>
              <a:spcBef>
                <a:spcPts val="0"/>
              </a:spcBef>
              <a:spcAft>
                <a:spcPts val="0"/>
              </a:spcAft>
              <a:buClr>
                <a:schemeClr val="dk1"/>
              </a:buClr>
              <a:buSzPts val="2400"/>
              <a:buFont typeface="Times New Roman"/>
              <a:buNone/>
            </a:pPr>
            <a:r>
              <a:rPr lang="en-US" sz="1600" b="1" i="1" u="none" strike="noStrike" cap="none">
                <a:solidFill>
                  <a:schemeClr val="dk1"/>
                </a:solidFill>
                <a:latin typeface="Arial"/>
                <a:ea typeface="Arial"/>
                <a:cs typeface="Arial"/>
                <a:sym typeface="Arial"/>
              </a:rPr>
              <a:t>General Understanding of Mongolia</a:t>
            </a:r>
            <a:endParaRPr sz="1600" b="1" i="1" u="none" strike="noStrike" cap="none">
              <a:solidFill>
                <a:schemeClr val="dk1"/>
              </a:solidFill>
              <a:latin typeface="Arial"/>
              <a:ea typeface="Arial"/>
              <a:cs typeface="Arial"/>
              <a:sym typeface="Arial"/>
            </a:endParaRPr>
          </a:p>
        </p:txBody>
      </p:sp>
      <p:sp>
        <p:nvSpPr>
          <p:cNvPr id="4" name="TextBox 3">
            <a:extLst>
              <a:ext uri="{FF2B5EF4-FFF2-40B4-BE49-F238E27FC236}">
                <a16:creationId xmlns:a16="http://schemas.microsoft.com/office/drawing/2014/main" id="{11E5245B-8B35-E34F-5BCE-79595D0ADE9D}"/>
              </a:ext>
            </a:extLst>
          </p:cNvPr>
          <p:cNvSpPr txBox="1"/>
          <p:nvPr/>
        </p:nvSpPr>
        <p:spPr>
          <a:xfrm>
            <a:off x="6759389" y="5657140"/>
            <a:ext cx="5148526" cy="543162"/>
          </a:xfrm>
          <a:prstGeom prst="rect">
            <a:avLst/>
          </a:prstGeom>
          <a:noFill/>
        </p:spPr>
        <p:txBody>
          <a:bodyPr wrap="square">
            <a:spAutoFit/>
          </a:bodyPr>
          <a:lstStyle/>
          <a:p>
            <a:pPr marL="457200" indent="-457200">
              <a:lnSpc>
                <a:spcPct val="107000"/>
              </a:lnSpc>
              <a:spcAft>
                <a:spcPts val="800"/>
              </a:spcAft>
            </a:pPr>
            <a:r>
              <a:rPr lang="mn-MN" sz="1400" i="1" dirty="0">
                <a:effectLst/>
                <a:latin typeface="Calibri" panose="020F0502020204030204" pitchFamily="34" charset="0"/>
                <a:ea typeface="Calibri" panose="020F0502020204030204" pitchFamily="34" charset="0"/>
              </a:rPr>
              <a:t>Монгол орны хилийн цэгүүд</a:t>
            </a:r>
            <a:r>
              <a:rPr lang="mn-MN" sz="1400" dirty="0">
                <a:effectLst/>
                <a:latin typeface="Calibri" panose="020F0502020204030204" pitchFamily="34" charset="0"/>
                <a:ea typeface="Calibri" panose="020F0502020204030204" pitchFamily="34" charset="0"/>
              </a:rPr>
              <a:t>. (2017 оны 5 сарын 9). blogspot.com: http://bglmgl.blogspot.com/p/blog-page.html</a:t>
            </a:r>
            <a:endParaRPr lang="en-US" sz="1400" dirty="0">
              <a:effectLst/>
              <a:latin typeface="Calibri" panose="020F0502020204030204" pitchFamily="34" charset="0"/>
              <a:ea typeface="Calibri" panose="020F050202020403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6"/>
                                        </p:tgtEl>
                                        <p:attrNameLst>
                                          <p:attrName>style.visibility</p:attrName>
                                        </p:attrNameLst>
                                      </p:cBhvr>
                                      <p:to>
                                        <p:strVal val="visible"/>
                                      </p:to>
                                    </p:set>
                                    <p:animEffect transition="in" filter="fade">
                                      <p:cBhvr>
                                        <p:cTn id="7" dur="1000"/>
                                        <p:tgtEl>
                                          <p:spTgt spid="13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7"/>
                                        </p:tgtEl>
                                        <p:attrNameLst>
                                          <p:attrName>style.visibility</p:attrName>
                                        </p:attrNameLst>
                                      </p:cBhvr>
                                      <p:to>
                                        <p:strVal val="visible"/>
                                      </p:to>
                                    </p:set>
                                    <p:animEffect transition="in" filter="fade">
                                      <p:cBhvr>
                                        <p:cTn id="12" dur="1000"/>
                                        <p:tgtEl>
                                          <p:spTgt spid="13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34"/>
                                        </p:tgtEl>
                                        <p:attrNameLst>
                                          <p:attrName>style.visibility</p:attrName>
                                        </p:attrNameLst>
                                      </p:cBhvr>
                                      <p:to>
                                        <p:strVal val="visible"/>
                                      </p:to>
                                    </p:set>
                                    <p:animEffect transition="in" filter="fade">
                                      <p:cBhvr>
                                        <p:cTn id="17" dur="1000"/>
                                        <p:tgtEl>
                                          <p:spTgt spid="13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31"/>
                                        </p:tgtEl>
                                        <p:attrNameLst>
                                          <p:attrName>style.visibility</p:attrName>
                                        </p:attrNameLst>
                                      </p:cBhvr>
                                      <p:to>
                                        <p:strVal val="visible"/>
                                      </p:to>
                                    </p:set>
                                    <p:animEffect transition="in" filter="fade">
                                      <p:cBhvr>
                                        <p:cTn id="22" dur="1000"/>
                                        <p:tgtEl>
                                          <p:spTgt spid="1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pic>
        <p:nvPicPr>
          <p:cNvPr id="145" name="Google Shape;145;p6"/>
          <p:cNvPicPr preferRelativeResize="0"/>
          <p:nvPr/>
        </p:nvPicPr>
        <p:blipFill rotWithShape="1">
          <a:blip r:embed="rId3">
            <a:alphaModFix/>
          </a:blip>
          <a:srcRect t="27767" b="32954"/>
          <a:stretch/>
        </p:blipFill>
        <p:spPr>
          <a:xfrm>
            <a:off x="0" y="4296795"/>
            <a:ext cx="12192000" cy="2561202"/>
          </a:xfrm>
          <a:prstGeom prst="rect">
            <a:avLst/>
          </a:prstGeom>
          <a:noFill/>
          <a:ln>
            <a:noFill/>
          </a:ln>
        </p:spPr>
      </p:pic>
      <p:cxnSp>
        <p:nvCxnSpPr>
          <p:cNvPr id="146" name="Google Shape;146;p6"/>
          <p:cNvCxnSpPr/>
          <p:nvPr/>
        </p:nvCxnSpPr>
        <p:spPr>
          <a:xfrm rot="10800000">
            <a:off x="2771427" y="243985"/>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147" name="Google Shape;147;p6"/>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148" name="Google Shape;148;p6"/>
          <p:cNvSpPr/>
          <p:nvPr/>
        </p:nvSpPr>
        <p:spPr>
          <a:xfrm>
            <a:off x="663545" y="2308660"/>
            <a:ext cx="11166595" cy="1772240"/>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Clr>
                <a:srgbClr val="000000"/>
              </a:buClr>
              <a:buSzPts val="1600"/>
              <a:buFont typeface="Arial"/>
              <a:buNone/>
            </a:pPr>
            <a:r>
              <a:rPr lang="en-US" b="1" i="0" u="none" strike="noStrike" cap="none" dirty="0" err="1">
                <a:solidFill>
                  <a:schemeClr val="dk1"/>
                </a:solidFill>
                <a:sym typeface="Arial"/>
              </a:rPr>
              <a:t>Уур</a:t>
            </a:r>
            <a:r>
              <a:rPr lang="en-US" b="1" i="0" u="none" strike="noStrike" cap="none" dirty="0">
                <a:solidFill>
                  <a:schemeClr val="dk1"/>
                </a:solidFill>
                <a:sym typeface="Arial"/>
              </a:rPr>
              <a:t> </a:t>
            </a:r>
            <a:r>
              <a:rPr lang="en-US" b="1" i="0" u="none" strike="noStrike" cap="none" dirty="0" err="1">
                <a:solidFill>
                  <a:schemeClr val="dk1"/>
                </a:solidFill>
                <a:sym typeface="Arial"/>
              </a:rPr>
              <a:t>амьсгал</a:t>
            </a:r>
            <a:r>
              <a:rPr lang="en-US" b="1" i="0" u="none" strike="noStrike" cap="none" dirty="0">
                <a:solidFill>
                  <a:schemeClr val="dk1"/>
                </a:solidFill>
                <a:sym typeface="Arial"/>
              </a:rPr>
              <a:t>:</a:t>
            </a:r>
            <a:r>
              <a:rPr lang="en-US" b="0" i="0" u="none" strike="noStrike" cap="none" dirty="0">
                <a:solidFill>
                  <a:schemeClr val="dk1"/>
                </a:solidFill>
                <a:sym typeface="Arial"/>
              </a:rPr>
              <a:t> </a:t>
            </a:r>
            <a:r>
              <a:rPr lang="en-US" b="0" i="0" u="none" strike="noStrike" cap="none" dirty="0" err="1">
                <a:solidFill>
                  <a:schemeClr val="dk1"/>
                </a:solidFill>
                <a:sym typeface="Arial"/>
              </a:rPr>
              <a:t>Монгол</a:t>
            </a:r>
            <a:r>
              <a:rPr lang="en-US" b="0" i="0" u="none" strike="noStrike" cap="none" dirty="0">
                <a:solidFill>
                  <a:schemeClr val="dk1"/>
                </a:solidFill>
                <a:sym typeface="Arial"/>
              </a:rPr>
              <a:t> </a:t>
            </a:r>
            <a:r>
              <a:rPr lang="en-US" b="0" i="0" u="none" strike="noStrike" cap="none" dirty="0" err="1">
                <a:solidFill>
                  <a:schemeClr val="dk1"/>
                </a:solidFill>
                <a:sym typeface="Arial"/>
              </a:rPr>
              <a:t>орон</a:t>
            </a:r>
            <a:r>
              <a:rPr lang="en-US" b="0" i="0" u="none" strike="noStrike" cap="none" dirty="0">
                <a:solidFill>
                  <a:schemeClr val="dk1"/>
                </a:solidFill>
                <a:sym typeface="Arial"/>
              </a:rPr>
              <a:t> </a:t>
            </a:r>
            <a:r>
              <a:rPr lang="en-US" b="0" i="0" u="none" strike="noStrike" cap="none" dirty="0" err="1">
                <a:solidFill>
                  <a:schemeClr val="dk1"/>
                </a:solidFill>
                <a:sym typeface="Arial"/>
              </a:rPr>
              <a:t>дэлхийн</a:t>
            </a:r>
            <a:r>
              <a:rPr lang="en-US" b="0" i="0" u="none" strike="noStrike" cap="none" dirty="0">
                <a:solidFill>
                  <a:schemeClr val="dk1"/>
                </a:solidFill>
                <a:sym typeface="Arial"/>
              </a:rPr>
              <a:t> </a:t>
            </a:r>
            <a:r>
              <a:rPr lang="en-US" b="0" i="0" u="none" strike="noStrike" cap="none" dirty="0" err="1">
                <a:solidFill>
                  <a:schemeClr val="dk1"/>
                </a:solidFill>
                <a:sym typeface="Arial"/>
              </a:rPr>
              <a:t>бөмбөрцгийн</a:t>
            </a:r>
            <a:r>
              <a:rPr lang="en-US" b="0" i="0" u="none" strike="noStrike" cap="none" dirty="0">
                <a:solidFill>
                  <a:schemeClr val="dk1"/>
                </a:solidFill>
                <a:sym typeface="Arial"/>
              </a:rPr>
              <a:t> 3) </a:t>
            </a:r>
            <a:r>
              <a:rPr lang="en-US" b="0" i="0" u="sng" strike="noStrike" cap="none" dirty="0">
                <a:solidFill>
                  <a:schemeClr val="dk1"/>
                </a:solidFill>
                <a:sym typeface="Arial"/>
              </a:rPr>
              <a:t>                         </a:t>
            </a:r>
            <a:r>
              <a:rPr lang="en-US" b="0" i="0" u="none" strike="noStrike" cap="none" dirty="0">
                <a:solidFill>
                  <a:schemeClr val="dk1"/>
                </a:solidFill>
                <a:sym typeface="Arial"/>
              </a:rPr>
              <a:t> </a:t>
            </a:r>
            <a:r>
              <a:rPr lang="en-US" b="0" i="0" u="none" strike="noStrike" cap="none" dirty="0" err="1">
                <a:solidFill>
                  <a:schemeClr val="dk1"/>
                </a:solidFill>
                <a:sym typeface="Arial"/>
              </a:rPr>
              <a:t>сэрүүн</a:t>
            </a:r>
            <a:r>
              <a:rPr lang="en-US" b="0" i="0" u="none" strike="noStrike" cap="none" dirty="0">
                <a:solidFill>
                  <a:schemeClr val="dk1"/>
                </a:solidFill>
                <a:sym typeface="Arial"/>
              </a:rPr>
              <a:t> </a:t>
            </a:r>
            <a:r>
              <a:rPr lang="en-US" b="0" i="0" u="none" strike="noStrike" cap="none" dirty="0" err="1">
                <a:solidFill>
                  <a:schemeClr val="dk1"/>
                </a:solidFill>
                <a:sym typeface="Arial"/>
              </a:rPr>
              <a:t>бүсэд</a:t>
            </a:r>
            <a:r>
              <a:rPr lang="en-US" b="0" i="0" u="none" strike="noStrike" cap="none" dirty="0">
                <a:solidFill>
                  <a:schemeClr val="dk1"/>
                </a:solidFill>
                <a:sym typeface="Arial"/>
              </a:rPr>
              <a:t> </a:t>
            </a:r>
            <a:r>
              <a:rPr lang="en-US" b="0" i="0" u="none" strike="noStrike" cap="none" dirty="0" err="1">
                <a:solidFill>
                  <a:schemeClr val="dk1"/>
                </a:solidFill>
                <a:sym typeface="Arial"/>
              </a:rPr>
              <a:t>орших</a:t>
            </a:r>
            <a:r>
              <a:rPr lang="en-US" b="0" i="0" u="none" strike="noStrike" cap="none" dirty="0">
                <a:solidFill>
                  <a:schemeClr val="dk1"/>
                </a:solidFill>
                <a:sym typeface="Arial"/>
              </a:rPr>
              <a:t> </a:t>
            </a:r>
            <a:r>
              <a:rPr lang="en-US" b="0" i="0" u="none" strike="noStrike" cap="none" dirty="0" err="1">
                <a:solidFill>
                  <a:schemeClr val="dk1"/>
                </a:solidFill>
                <a:sym typeface="Arial"/>
              </a:rPr>
              <a:t>ба</a:t>
            </a:r>
            <a:r>
              <a:rPr lang="en-US" b="0" i="0" u="none" strike="noStrike" cap="none" dirty="0">
                <a:solidFill>
                  <a:schemeClr val="dk1"/>
                </a:solidFill>
                <a:sym typeface="Arial"/>
              </a:rPr>
              <a:t> </a:t>
            </a:r>
            <a:r>
              <a:rPr lang="en-US" b="0" i="0" u="none" strike="noStrike" cap="none" dirty="0" err="1">
                <a:solidFill>
                  <a:schemeClr val="dk1"/>
                </a:solidFill>
                <a:sym typeface="Arial"/>
              </a:rPr>
              <a:t>хуурай</a:t>
            </a:r>
            <a:r>
              <a:rPr lang="en-US" b="0" i="0" u="none" strike="noStrike" cap="none" dirty="0">
                <a:solidFill>
                  <a:schemeClr val="dk1"/>
                </a:solidFill>
                <a:sym typeface="Arial"/>
              </a:rPr>
              <a:t> </a:t>
            </a:r>
            <a:r>
              <a:rPr lang="en-US" b="0" i="0" u="none" strike="noStrike" cap="none" dirty="0" err="1">
                <a:solidFill>
                  <a:schemeClr val="dk1"/>
                </a:solidFill>
                <a:sym typeface="Arial"/>
              </a:rPr>
              <a:t>газрын</a:t>
            </a:r>
            <a:r>
              <a:rPr lang="en-US" b="0" i="0" u="none" strike="noStrike" cap="none" dirty="0">
                <a:solidFill>
                  <a:schemeClr val="dk1"/>
                </a:solidFill>
                <a:sym typeface="Arial"/>
              </a:rPr>
              <a:t> </a:t>
            </a:r>
            <a:r>
              <a:rPr lang="en-US" b="0" i="0" u="none" strike="noStrike" cap="none" dirty="0" err="1">
                <a:solidFill>
                  <a:schemeClr val="dk1"/>
                </a:solidFill>
                <a:sym typeface="Arial"/>
              </a:rPr>
              <a:t>эрс</a:t>
            </a:r>
            <a:r>
              <a:rPr lang="en-US" b="0" i="0" u="none" strike="noStrike" cap="none" dirty="0">
                <a:solidFill>
                  <a:schemeClr val="dk1"/>
                </a:solidFill>
                <a:sym typeface="Arial"/>
              </a:rPr>
              <a:t> </a:t>
            </a:r>
            <a:r>
              <a:rPr lang="en-US" b="0" i="0" u="none" strike="noStrike" cap="none" dirty="0" err="1">
                <a:solidFill>
                  <a:schemeClr val="dk1"/>
                </a:solidFill>
                <a:sym typeface="Arial"/>
              </a:rPr>
              <a:t>тэс</a:t>
            </a:r>
            <a:r>
              <a:rPr lang="en-US" b="0" i="0" u="none" strike="noStrike" cap="none" dirty="0">
                <a:solidFill>
                  <a:schemeClr val="dk1"/>
                </a:solidFill>
                <a:sym typeface="Arial"/>
              </a:rPr>
              <a:t>, </a:t>
            </a:r>
            <a:r>
              <a:rPr lang="en-US" b="0" i="0" u="none" strike="noStrike" cap="none" dirty="0" err="1">
                <a:solidFill>
                  <a:schemeClr val="dk1"/>
                </a:solidFill>
                <a:sym typeface="Arial"/>
              </a:rPr>
              <a:t>сэрүүвтэр</a:t>
            </a:r>
            <a:r>
              <a:rPr lang="en-US" b="0" i="0" u="none" strike="noStrike" cap="none" dirty="0">
                <a:solidFill>
                  <a:schemeClr val="dk1"/>
                </a:solidFill>
                <a:sym typeface="Arial"/>
              </a:rPr>
              <a:t> </a:t>
            </a:r>
            <a:r>
              <a:rPr lang="en-US" b="0" i="0" u="none" strike="noStrike" cap="none" dirty="0" err="1">
                <a:solidFill>
                  <a:schemeClr val="dk1"/>
                </a:solidFill>
                <a:sym typeface="Arial"/>
              </a:rPr>
              <a:t>уур</a:t>
            </a:r>
            <a:r>
              <a:rPr lang="en-US" b="0" i="0" u="none" strike="noStrike" cap="none" dirty="0">
                <a:solidFill>
                  <a:schemeClr val="dk1"/>
                </a:solidFill>
                <a:sym typeface="Arial"/>
              </a:rPr>
              <a:t> </a:t>
            </a:r>
            <a:r>
              <a:rPr lang="en-US" b="0" i="0" u="none" strike="noStrike" cap="none" dirty="0" err="1">
                <a:solidFill>
                  <a:schemeClr val="dk1"/>
                </a:solidFill>
                <a:sym typeface="Arial"/>
              </a:rPr>
              <a:t>амьсгалтай</a:t>
            </a:r>
            <a:r>
              <a:rPr lang="en-US" b="0" i="0" u="none" strike="noStrike" cap="none" dirty="0">
                <a:solidFill>
                  <a:schemeClr val="dk1"/>
                </a:solidFill>
                <a:sym typeface="Arial"/>
              </a:rPr>
              <a:t>.</a:t>
            </a:r>
            <a:endParaRPr b="0" i="0" u="none" strike="noStrike" cap="none" dirty="0">
              <a:solidFill>
                <a:schemeClr val="dk1"/>
              </a:solidFill>
              <a:sym typeface="Arial"/>
            </a:endParaRPr>
          </a:p>
          <a:p>
            <a:pPr algn="just">
              <a:lnSpc>
                <a:spcPct val="150000"/>
              </a:lnSpc>
              <a:spcBef>
                <a:spcPts val="500"/>
              </a:spcBef>
              <a:buSzPts val="1600"/>
            </a:pPr>
            <a:r>
              <a:rPr lang="en-US" b="0" i="0" u="none" strike="noStrike" cap="none" dirty="0" err="1">
                <a:solidFill>
                  <a:schemeClr val="dk1"/>
                </a:solidFill>
                <a:sym typeface="Arial"/>
              </a:rPr>
              <a:t>Салхи</a:t>
            </a:r>
            <a:r>
              <a:rPr lang="en-US" b="0" i="0" u="none" strike="noStrike" cap="none" dirty="0">
                <a:solidFill>
                  <a:schemeClr val="dk1"/>
                </a:solidFill>
                <a:sym typeface="Arial"/>
              </a:rPr>
              <a:t> </a:t>
            </a:r>
            <a:r>
              <a:rPr lang="en-US" b="0" i="0" u="none" strike="noStrike" cap="none" dirty="0" err="1">
                <a:solidFill>
                  <a:schemeClr val="dk1"/>
                </a:solidFill>
                <a:sym typeface="Arial"/>
              </a:rPr>
              <a:t>ихэвчлэн</a:t>
            </a:r>
            <a:r>
              <a:rPr lang="en-US" b="0" i="0" u="none" strike="noStrike" cap="none" dirty="0">
                <a:solidFill>
                  <a:schemeClr val="dk1"/>
                </a:solidFill>
                <a:sym typeface="Arial"/>
              </a:rPr>
              <a:t> </a:t>
            </a:r>
            <a:r>
              <a:rPr lang="en-US" b="0" i="0" u="none" strike="noStrike" cap="none" dirty="0" err="1">
                <a:solidFill>
                  <a:schemeClr val="dk1"/>
                </a:solidFill>
                <a:sym typeface="Arial"/>
              </a:rPr>
              <a:t>баруун</a:t>
            </a:r>
            <a:r>
              <a:rPr lang="en-US" b="0" i="0" u="none" strike="noStrike" cap="none" dirty="0">
                <a:solidFill>
                  <a:schemeClr val="dk1"/>
                </a:solidFill>
                <a:sym typeface="Arial"/>
              </a:rPr>
              <a:t> </a:t>
            </a:r>
            <a:r>
              <a:rPr lang="en-US" b="0" i="0" u="none" strike="noStrike" cap="none" dirty="0" err="1">
                <a:solidFill>
                  <a:schemeClr val="dk1"/>
                </a:solidFill>
                <a:sym typeface="Arial"/>
              </a:rPr>
              <a:t>ба</a:t>
            </a:r>
            <a:r>
              <a:rPr lang="en-US" b="0" i="0" u="none" strike="noStrike" cap="none" dirty="0">
                <a:solidFill>
                  <a:schemeClr val="dk1"/>
                </a:solidFill>
                <a:sym typeface="Arial"/>
              </a:rPr>
              <a:t> </a:t>
            </a:r>
            <a:r>
              <a:rPr lang="en-US" b="0" i="0" u="none" strike="noStrike" cap="none" dirty="0" err="1">
                <a:solidFill>
                  <a:schemeClr val="dk1"/>
                </a:solidFill>
                <a:sym typeface="Arial"/>
              </a:rPr>
              <a:t>хойт</a:t>
            </a:r>
            <a:r>
              <a:rPr lang="en-US" b="0" i="0" u="none" strike="noStrike" cap="none" dirty="0">
                <a:solidFill>
                  <a:schemeClr val="dk1"/>
                </a:solidFill>
                <a:sym typeface="Arial"/>
              </a:rPr>
              <a:t> </a:t>
            </a:r>
            <a:r>
              <a:rPr lang="en-US" b="0" i="0" u="none" strike="noStrike" cap="none" dirty="0" err="1">
                <a:solidFill>
                  <a:schemeClr val="dk1"/>
                </a:solidFill>
                <a:sym typeface="Arial"/>
              </a:rPr>
              <a:t>зүгээс</a:t>
            </a:r>
            <a:r>
              <a:rPr lang="en-US" b="0" i="0" u="none" strike="noStrike" cap="none" dirty="0">
                <a:solidFill>
                  <a:schemeClr val="dk1"/>
                </a:solidFill>
                <a:sym typeface="Arial"/>
              </a:rPr>
              <a:t> </a:t>
            </a:r>
            <a:r>
              <a:rPr lang="en-US" b="0" i="0" u="none" strike="noStrike" cap="none" dirty="0" err="1">
                <a:solidFill>
                  <a:schemeClr val="dk1"/>
                </a:solidFill>
                <a:sym typeface="Arial"/>
              </a:rPr>
              <a:t>салхилна</a:t>
            </a:r>
            <a:r>
              <a:rPr lang="en-US" b="0" i="0" u="none" strike="noStrike" cap="none" dirty="0">
                <a:solidFill>
                  <a:schemeClr val="dk1"/>
                </a:solidFill>
                <a:sym typeface="Arial"/>
              </a:rPr>
              <a:t>. </a:t>
            </a:r>
            <a:r>
              <a:rPr lang="en-US" b="0" i="0" u="none" strike="noStrike" cap="none" dirty="0" err="1">
                <a:solidFill>
                  <a:schemeClr val="dk1"/>
                </a:solidFill>
                <a:sym typeface="Arial"/>
              </a:rPr>
              <a:t>Хамгийн</a:t>
            </a:r>
            <a:r>
              <a:rPr lang="en-US" b="0" i="0" u="none" strike="noStrike" cap="none" dirty="0">
                <a:solidFill>
                  <a:schemeClr val="dk1"/>
                </a:solidFill>
                <a:sym typeface="Arial"/>
              </a:rPr>
              <a:t> </a:t>
            </a:r>
            <a:r>
              <a:rPr lang="en-US" b="0" i="0" u="none" strike="noStrike" cap="none" dirty="0" err="1">
                <a:solidFill>
                  <a:schemeClr val="dk1"/>
                </a:solidFill>
                <a:sym typeface="Arial"/>
              </a:rPr>
              <a:t>хүйтэн</a:t>
            </a:r>
            <a:r>
              <a:rPr lang="en-US" b="0" i="0" u="none" strike="noStrike" cap="none" dirty="0">
                <a:solidFill>
                  <a:schemeClr val="dk1"/>
                </a:solidFill>
                <a:sym typeface="Arial"/>
              </a:rPr>
              <a:t> </a:t>
            </a:r>
            <a:r>
              <a:rPr lang="en-US" b="0" i="0" u="none" strike="noStrike" cap="none" dirty="0" err="1">
                <a:solidFill>
                  <a:schemeClr val="dk1"/>
                </a:solidFill>
                <a:sym typeface="Arial"/>
              </a:rPr>
              <a:t>нь</a:t>
            </a:r>
            <a:r>
              <a:rPr lang="en-US" b="0" i="0" u="none" strike="noStrike" cap="none" dirty="0">
                <a:solidFill>
                  <a:schemeClr val="dk1"/>
                </a:solidFill>
                <a:sym typeface="Arial"/>
              </a:rPr>
              <a:t> </a:t>
            </a:r>
            <a:r>
              <a:rPr lang="en-US" b="0" i="0" u="none" strike="noStrike" cap="none" dirty="0" err="1">
                <a:solidFill>
                  <a:schemeClr val="dk1"/>
                </a:solidFill>
                <a:sym typeface="Arial"/>
              </a:rPr>
              <a:t>нэгдүгээр</a:t>
            </a:r>
            <a:r>
              <a:rPr lang="en-US" b="0" i="0" u="none" strike="noStrike" cap="none" dirty="0">
                <a:solidFill>
                  <a:schemeClr val="dk1"/>
                </a:solidFill>
                <a:sym typeface="Arial"/>
              </a:rPr>
              <a:t> </a:t>
            </a:r>
            <a:r>
              <a:rPr lang="en-US" b="0" i="0" u="none" strike="noStrike" cap="none" dirty="0" err="1">
                <a:solidFill>
                  <a:schemeClr val="dk1"/>
                </a:solidFill>
                <a:sym typeface="Arial"/>
              </a:rPr>
              <a:t>сар</a:t>
            </a:r>
            <a:r>
              <a:rPr lang="en-US" b="0" i="0" u="none" strike="noStrike" cap="none" dirty="0">
                <a:solidFill>
                  <a:schemeClr val="dk1"/>
                </a:solidFill>
                <a:sym typeface="Arial"/>
              </a:rPr>
              <a:t> </a:t>
            </a:r>
            <a:r>
              <a:rPr lang="en-US" b="0" i="0" u="none" strike="noStrike" cap="none" dirty="0" err="1">
                <a:solidFill>
                  <a:schemeClr val="dk1"/>
                </a:solidFill>
                <a:sym typeface="Arial"/>
              </a:rPr>
              <a:t>бөгөөд</a:t>
            </a:r>
            <a:r>
              <a:rPr lang="en-US" b="0" i="0" u="none" strike="noStrike" cap="none" dirty="0">
                <a:solidFill>
                  <a:schemeClr val="dk1"/>
                </a:solidFill>
                <a:sym typeface="Arial"/>
              </a:rPr>
              <a:t> </a:t>
            </a:r>
            <a:r>
              <a:rPr lang="en-US" b="0" i="0" u="none" strike="noStrike" cap="none" dirty="0" err="1">
                <a:solidFill>
                  <a:schemeClr val="dk1"/>
                </a:solidFill>
                <a:sym typeface="Arial"/>
              </a:rPr>
              <a:t>сарын</a:t>
            </a:r>
            <a:r>
              <a:rPr lang="en-US" b="0" i="0" u="none" strike="noStrike" cap="none" dirty="0">
                <a:solidFill>
                  <a:schemeClr val="dk1"/>
                </a:solidFill>
                <a:sym typeface="Arial"/>
              </a:rPr>
              <a:t> </a:t>
            </a:r>
            <a:r>
              <a:rPr lang="en-US" b="0" i="0" u="none" strike="noStrike" cap="none" dirty="0" err="1">
                <a:solidFill>
                  <a:schemeClr val="dk1"/>
                </a:solidFill>
                <a:sym typeface="Arial"/>
              </a:rPr>
              <a:t>дундаж</a:t>
            </a:r>
            <a:r>
              <a:rPr lang="en-US" b="0" i="0" u="none" strike="noStrike" cap="none" dirty="0">
                <a:solidFill>
                  <a:schemeClr val="dk1"/>
                </a:solidFill>
                <a:sym typeface="Arial"/>
              </a:rPr>
              <a:t> </a:t>
            </a:r>
            <a:r>
              <a:rPr lang="en-US" b="0" i="0" u="none" strike="noStrike" cap="none" dirty="0" err="1">
                <a:solidFill>
                  <a:schemeClr val="dk1"/>
                </a:solidFill>
                <a:sym typeface="Arial"/>
              </a:rPr>
              <a:t>температур</a:t>
            </a:r>
            <a:r>
              <a:rPr lang="en-US" b="0" i="0" u="none" strike="noStrike" cap="none" dirty="0">
                <a:solidFill>
                  <a:schemeClr val="dk1"/>
                </a:solidFill>
                <a:sym typeface="Arial"/>
              </a:rPr>
              <a:t> -35°, </a:t>
            </a:r>
            <a:r>
              <a:rPr lang="en-US" b="0" i="0" u="none" strike="noStrike" cap="none" dirty="0" err="1">
                <a:solidFill>
                  <a:schemeClr val="dk1"/>
                </a:solidFill>
                <a:sym typeface="Arial"/>
              </a:rPr>
              <a:t>хамгийн</a:t>
            </a:r>
            <a:r>
              <a:rPr lang="en-US" b="0" i="0" u="none" strike="noStrike" cap="none" dirty="0">
                <a:solidFill>
                  <a:schemeClr val="dk1"/>
                </a:solidFill>
                <a:sym typeface="Arial"/>
              </a:rPr>
              <a:t> </a:t>
            </a:r>
            <a:r>
              <a:rPr lang="en-US" b="0" i="0" u="none" strike="noStrike" cap="none" dirty="0" err="1">
                <a:solidFill>
                  <a:schemeClr val="dk1"/>
                </a:solidFill>
                <a:sym typeface="Arial"/>
              </a:rPr>
              <a:t>их</a:t>
            </a:r>
            <a:r>
              <a:rPr lang="en-US" b="0" i="0" u="none" strike="noStrike" cap="none" dirty="0">
                <a:solidFill>
                  <a:schemeClr val="dk1"/>
                </a:solidFill>
                <a:sym typeface="Arial"/>
              </a:rPr>
              <a:t> </a:t>
            </a:r>
            <a:r>
              <a:rPr lang="en-US" b="0" i="0" u="none" strike="noStrike" cap="none" dirty="0" err="1">
                <a:solidFill>
                  <a:schemeClr val="dk1"/>
                </a:solidFill>
                <a:sym typeface="Arial"/>
              </a:rPr>
              <a:t>нь</a:t>
            </a:r>
            <a:r>
              <a:rPr lang="en-US" b="0" i="0" u="none" strike="noStrike" cap="none" dirty="0">
                <a:solidFill>
                  <a:schemeClr val="dk1"/>
                </a:solidFill>
                <a:sym typeface="Arial"/>
              </a:rPr>
              <a:t> -50° (</a:t>
            </a:r>
            <a:r>
              <a:rPr lang="en-US" b="0" i="0" u="none" strike="noStrike" cap="none" dirty="0" err="1">
                <a:solidFill>
                  <a:schemeClr val="dk1"/>
                </a:solidFill>
                <a:sym typeface="Arial"/>
              </a:rPr>
              <a:t>Увс</a:t>
            </a:r>
            <a:r>
              <a:rPr lang="en-US" b="0" i="0" u="none" strike="noStrike" cap="none" dirty="0">
                <a:solidFill>
                  <a:schemeClr val="dk1"/>
                </a:solidFill>
                <a:sym typeface="Arial"/>
              </a:rPr>
              <a:t> </a:t>
            </a:r>
            <a:r>
              <a:rPr lang="en-US" b="0" i="0" u="none" strike="noStrike" cap="none" dirty="0" err="1">
                <a:solidFill>
                  <a:schemeClr val="dk1"/>
                </a:solidFill>
                <a:sym typeface="Arial"/>
              </a:rPr>
              <a:t>нуур</a:t>
            </a:r>
            <a:r>
              <a:rPr lang="en-US" b="0" i="0" u="none" strike="noStrike" cap="none" dirty="0">
                <a:solidFill>
                  <a:schemeClr val="dk1"/>
                </a:solidFill>
                <a:sym typeface="Arial"/>
              </a:rPr>
              <a:t>). </a:t>
            </a:r>
            <a:r>
              <a:rPr lang="en-US" b="0" i="0" u="none" strike="noStrike" cap="none" dirty="0" err="1">
                <a:solidFill>
                  <a:schemeClr val="dk1"/>
                </a:solidFill>
                <a:sym typeface="Arial"/>
              </a:rPr>
              <a:t>Хамгийн</a:t>
            </a:r>
            <a:r>
              <a:rPr lang="en-US" b="0" i="0" u="none" strike="noStrike" cap="none" dirty="0">
                <a:solidFill>
                  <a:schemeClr val="dk1"/>
                </a:solidFill>
                <a:sym typeface="Arial"/>
              </a:rPr>
              <a:t> </a:t>
            </a:r>
            <a:r>
              <a:rPr lang="en-US" b="0" i="0" u="none" strike="noStrike" cap="none" dirty="0" err="1">
                <a:solidFill>
                  <a:schemeClr val="dk1"/>
                </a:solidFill>
                <a:sym typeface="Arial"/>
              </a:rPr>
              <a:t>халуун</a:t>
            </a:r>
            <a:r>
              <a:rPr lang="en-US" b="0" i="0" u="none" strike="noStrike" cap="none" dirty="0">
                <a:solidFill>
                  <a:schemeClr val="dk1"/>
                </a:solidFill>
                <a:sym typeface="Arial"/>
              </a:rPr>
              <a:t> </a:t>
            </a:r>
            <a:r>
              <a:rPr lang="en-US" b="0" i="0" u="none" strike="noStrike" cap="none" dirty="0" err="1">
                <a:solidFill>
                  <a:schemeClr val="dk1"/>
                </a:solidFill>
                <a:sym typeface="Arial"/>
              </a:rPr>
              <a:t>нь</a:t>
            </a:r>
            <a:r>
              <a:rPr lang="en-US" b="0" i="0" u="none" strike="noStrike" cap="none" dirty="0">
                <a:solidFill>
                  <a:schemeClr val="dk1"/>
                </a:solidFill>
                <a:sym typeface="Arial"/>
              </a:rPr>
              <a:t> </a:t>
            </a:r>
            <a:r>
              <a:rPr lang="en-US" b="0" i="0" u="none" strike="noStrike" cap="none" dirty="0" err="1">
                <a:solidFill>
                  <a:schemeClr val="dk1"/>
                </a:solidFill>
                <a:sym typeface="Arial"/>
              </a:rPr>
              <a:t>долоодугаар</a:t>
            </a:r>
            <a:r>
              <a:rPr lang="en-US" b="0" i="0" u="none" strike="noStrike" cap="none" dirty="0">
                <a:solidFill>
                  <a:schemeClr val="dk1"/>
                </a:solidFill>
                <a:sym typeface="Arial"/>
              </a:rPr>
              <a:t> </a:t>
            </a:r>
            <a:r>
              <a:rPr lang="en-US" b="0" i="0" u="none" strike="noStrike" cap="none" dirty="0" err="1">
                <a:solidFill>
                  <a:schemeClr val="dk1"/>
                </a:solidFill>
                <a:sym typeface="Arial"/>
              </a:rPr>
              <a:t>сар</a:t>
            </a:r>
            <a:r>
              <a:rPr lang="en-US" b="0" i="0" u="none" strike="noStrike" cap="none" dirty="0">
                <a:solidFill>
                  <a:schemeClr val="dk1"/>
                </a:solidFill>
                <a:sym typeface="Arial"/>
              </a:rPr>
              <a:t> </a:t>
            </a:r>
            <a:r>
              <a:rPr lang="en-US" b="0" i="0" u="none" strike="noStrike" cap="none" dirty="0" err="1">
                <a:solidFill>
                  <a:schemeClr val="dk1"/>
                </a:solidFill>
                <a:sym typeface="Arial"/>
              </a:rPr>
              <a:t>бөгөөд</a:t>
            </a:r>
            <a:r>
              <a:rPr lang="en-US" b="0" i="0" u="none" strike="noStrike" cap="none" dirty="0">
                <a:solidFill>
                  <a:schemeClr val="dk1"/>
                </a:solidFill>
                <a:sym typeface="Arial"/>
              </a:rPr>
              <a:t> </a:t>
            </a:r>
            <a:r>
              <a:rPr lang="en-US" b="0" i="0" u="none" strike="noStrike" cap="none" dirty="0" err="1">
                <a:solidFill>
                  <a:schemeClr val="dk1"/>
                </a:solidFill>
                <a:sym typeface="Arial"/>
              </a:rPr>
              <a:t>сарын</a:t>
            </a:r>
            <a:r>
              <a:rPr lang="en-US" b="0" i="0" u="none" strike="noStrike" cap="none" dirty="0">
                <a:solidFill>
                  <a:schemeClr val="dk1"/>
                </a:solidFill>
                <a:sym typeface="Arial"/>
              </a:rPr>
              <a:t> </a:t>
            </a:r>
            <a:r>
              <a:rPr lang="en-US" b="0" i="0" u="none" strike="noStrike" cap="none" dirty="0" err="1">
                <a:solidFill>
                  <a:schemeClr val="dk1"/>
                </a:solidFill>
                <a:sym typeface="Arial"/>
              </a:rPr>
              <a:t>дундаж</a:t>
            </a:r>
            <a:r>
              <a:rPr lang="en-US" b="0" i="0" u="none" strike="noStrike" cap="none" dirty="0">
                <a:solidFill>
                  <a:schemeClr val="dk1"/>
                </a:solidFill>
                <a:sym typeface="Arial"/>
              </a:rPr>
              <a:t> </a:t>
            </a:r>
            <a:r>
              <a:rPr lang="en-US" b="0" i="0" u="none" strike="noStrike" cap="none" dirty="0" err="1">
                <a:solidFill>
                  <a:schemeClr val="dk1"/>
                </a:solidFill>
                <a:sym typeface="Arial"/>
              </a:rPr>
              <a:t>температур</a:t>
            </a:r>
            <a:r>
              <a:rPr lang="en-US" b="0" i="0" u="none" strike="noStrike" cap="none" dirty="0">
                <a:solidFill>
                  <a:schemeClr val="dk1"/>
                </a:solidFill>
                <a:sym typeface="Arial"/>
              </a:rPr>
              <a:t> +25°, </a:t>
            </a:r>
            <a:r>
              <a:rPr lang="en-US" b="0" i="0" u="none" strike="noStrike" cap="none" dirty="0" err="1">
                <a:solidFill>
                  <a:schemeClr val="dk1"/>
                </a:solidFill>
                <a:sym typeface="Arial"/>
              </a:rPr>
              <a:t>хамгийн</a:t>
            </a:r>
            <a:r>
              <a:rPr lang="en-US" b="0" i="0" u="none" strike="noStrike" cap="none" dirty="0">
                <a:solidFill>
                  <a:schemeClr val="dk1"/>
                </a:solidFill>
                <a:sym typeface="Arial"/>
              </a:rPr>
              <a:t> </a:t>
            </a:r>
            <a:r>
              <a:rPr lang="en-US" b="0" i="0" u="none" strike="noStrike" cap="none" dirty="0" err="1">
                <a:solidFill>
                  <a:schemeClr val="dk1"/>
                </a:solidFill>
                <a:sym typeface="Arial"/>
              </a:rPr>
              <a:t>их</a:t>
            </a:r>
            <a:r>
              <a:rPr lang="en-US" b="0" i="0" u="none" strike="noStrike" cap="none" dirty="0">
                <a:solidFill>
                  <a:schemeClr val="dk1"/>
                </a:solidFill>
                <a:sym typeface="Arial"/>
              </a:rPr>
              <a:t> </a:t>
            </a:r>
            <a:r>
              <a:rPr lang="en-US" b="0" i="0" u="none" strike="noStrike" cap="none" dirty="0" err="1">
                <a:solidFill>
                  <a:schemeClr val="dk1"/>
                </a:solidFill>
                <a:sym typeface="Arial"/>
              </a:rPr>
              <a:t>нь</a:t>
            </a:r>
            <a:r>
              <a:rPr lang="en-US" b="0" i="0" u="none" strike="noStrike" cap="none" dirty="0">
                <a:solidFill>
                  <a:schemeClr val="dk1"/>
                </a:solidFill>
                <a:sym typeface="Arial"/>
              </a:rPr>
              <a:t> +40,8° (</a:t>
            </a:r>
            <a:r>
              <a:rPr lang="en-US" b="0" i="0" u="none" strike="noStrike" cap="none" dirty="0" err="1">
                <a:solidFill>
                  <a:schemeClr val="dk1"/>
                </a:solidFill>
                <a:sym typeface="Arial"/>
              </a:rPr>
              <a:t>Сайншанд</a:t>
            </a:r>
            <a:r>
              <a:rPr lang="en-US" b="0" i="0" u="none" strike="noStrike" cap="none" dirty="0">
                <a:solidFill>
                  <a:schemeClr val="dk1"/>
                </a:solidFill>
                <a:sym typeface="Arial"/>
              </a:rPr>
              <a:t>) </a:t>
            </a:r>
            <a:r>
              <a:rPr lang="en-US" b="0" i="0" u="none" strike="noStrike" cap="none" dirty="0" err="1">
                <a:solidFill>
                  <a:schemeClr val="dk1"/>
                </a:solidFill>
                <a:sym typeface="Arial"/>
              </a:rPr>
              <a:t>байдаг</a:t>
            </a:r>
            <a:r>
              <a:rPr lang="en-US" b="0" i="0" u="none" strike="noStrike" cap="none" dirty="0">
                <a:solidFill>
                  <a:schemeClr val="dk1"/>
                </a:solidFill>
                <a:sym typeface="Arial"/>
              </a:rPr>
              <a:t>. 10 </a:t>
            </a:r>
            <a:r>
              <a:rPr lang="en-US" b="0" i="0" u="none" strike="noStrike" cap="none" dirty="0" err="1">
                <a:solidFill>
                  <a:schemeClr val="dk1"/>
                </a:solidFill>
                <a:sym typeface="Arial"/>
              </a:rPr>
              <a:t>дугаар</a:t>
            </a:r>
            <a:r>
              <a:rPr lang="en-US" b="0" i="0" u="none" strike="noStrike" cap="none" dirty="0">
                <a:solidFill>
                  <a:schemeClr val="dk1"/>
                </a:solidFill>
                <a:sym typeface="Arial"/>
              </a:rPr>
              <a:t> </a:t>
            </a:r>
            <a:r>
              <a:rPr lang="en-US" b="0" i="0" u="none" strike="noStrike" cap="none" dirty="0" err="1">
                <a:solidFill>
                  <a:schemeClr val="dk1"/>
                </a:solidFill>
                <a:sym typeface="Arial"/>
              </a:rPr>
              <a:t>сараас</a:t>
            </a:r>
            <a:r>
              <a:rPr lang="en-US" b="0" i="0" u="none" strike="noStrike" cap="none" dirty="0">
                <a:solidFill>
                  <a:schemeClr val="dk1"/>
                </a:solidFill>
                <a:sym typeface="Arial"/>
              </a:rPr>
              <a:t> 4 </a:t>
            </a:r>
            <a:r>
              <a:rPr lang="en-US" b="0" i="0" u="none" strike="noStrike" cap="none" dirty="0" err="1">
                <a:solidFill>
                  <a:schemeClr val="dk1"/>
                </a:solidFill>
                <a:sym typeface="Arial"/>
              </a:rPr>
              <a:t>дүгээр</a:t>
            </a:r>
            <a:r>
              <a:rPr lang="en-US" b="0" i="0" u="none" strike="noStrike" cap="none" dirty="0">
                <a:solidFill>
                  <a:schemeClr val="dk1"/>
                </a:solidFill>
                <a:sym typeface="Arial"/>
              </a:rPr>
              <a:t> </a:t>
            </a:r>
            <a:r>
              <a:rPr lang="en-US" b="0" i="0" u="none" strike="noStrike" cap="none" dirty="0" err="1">
                <a:solidFill>
                  <a:schemeClr val="dk1"/>
                </a:solidFill>
                <a:sym typeface="Arial"/>
              </a:rPr>
              <a:t>сар</a:t>
            </a:r>
            <a:r>
              <a:rPr lang="en-US" b="0" i="0" u="none" strike="noStrike" cap="none" dirty="0">
                <a:solidFill>
                  <a:schemeClr val="dk1"/>
                </a:solidFill>
                <a:sym typeface="Arial"/>
              </a:rPr>
              <a:t> </a:t>
            </a:r>
            <a:r>
              <a:rPr lang="en-US" b="0" i="0" u="none" strike="noStrike" cap="none" dirty="0" err="1">
                <a:solidFill>
                  <a:schemeClr val="dk1"/>
                </a:solidFill>
                <a:sym typeface="Arial"/>
              </a:rPr>
              <a:t>хүртэл</a:t>
            </a:r>
            <a:r>
              <a:rPr lang="en-US" b="0" i="0" u="none" strike="noStrike" cap="none" dirty="0">
                <a:solidFill>
                  <a:schemeClr val="dk1"/>
                </a:solidFill>
                <a:sym typeface="Arial"/>
              </a:rPr>
              <a:t> </a:t>
            </a:r>
            <a:r>
              <a:rPr lang="en-US" b="0" i="0" u="none" strike="noStrike" cap="none" dirty="0" err="1">
                <a:solidFill>
                  <a:schemeClr val="dk1"/>
                </a:solidFill>
                <a:sym typeface="Arial"/>
              </a:rPr>
              <a:t>цастай</a:t>
            </a:r>
            <a:r>
              <a:rPr lang="en-US" b="0" i="0" u="none" strike="noStrike" cap="none" dirty="0">
                <a:solidFill>
                  <a:schemeClr val="dk1"/>
                </a:solidFill>
                <a:sym typeface="Arial"/>
              </a:rPr>
              <a:t> </a:t>
            </a:r>
            <a:r>
              <a:rPr lang="en-US" b="0" i="0" u="none" strike="noStrike" cap="none" dirty="0" err="1">
                <a:solidFill>
                  <a:schemeClr val="dk1"/>
                </a:solidFill>
                <a:sym typeface="Arial"/>
              </a:rPr>
              <a:t>байдаг</a:t>
            </a:r>
            <a:r>
              <a:rPr lang="en-US" b="0" i="0" u="none" strike="noStrike" cap="none" dirty="0">
                <a:solidFill>
                  <a:schemeClr val="dk1"/>
                </a:solidFill>
                <a:sym typeface="Arial"/>
              </a:rPr>
              <a:t>. </a:t>
            </a:r>
            <a:r>
              <a:rPr lang="mn-MN" dirty="0"/>
              <a:t>Жилийн 4) </a:t>
            </a:r>
            <a:r>
              <a:rPr lang="mn-MN" u="sng" dirty="0"/>
              <a:t>                               </a:t>
            </a:r>
            <a:r>
              <a:rPr lang="mn-MN" dirty="0"/>
              <a:t>. (Мөнхцэцэг, Г., Орхон, Б, 2021, хууд. 6</a:t>
            </a:r>
            <a:endParaRPr lang="en-US" dirty="0"/>
          </a:p>
        </p:txBody>
      </p:sp>
      <p:sp>
        <p:nvSpPr>
          <p:cNvPr id="150" name="Google Shape;150;p6"/>
          <p:cNvSpPr txBox="1"/>
          <p:nvPr/>
        </p:nvSpPr>
        <p:spPr>
          <a:xfrm>
            <a:off x="2574770" y="938974"/>
            <a:ext cx="7344146" cy="622304"/>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chemeClr val="dk1"/>
              </a:buClr>
              <a:buSzPts val="1800"/>
              <a:buFont typeface="Times New Roman"/>
              <a:buNone/>
            </a:pPr>
            <a:r>
              <a:rPr lang="en-US" sz="1600" b="1" i="1" u="none" strike="noStrike" cap="none">
                <a:solidFill>
                  <a:schemeClr val="dk1"/>
                </a:solidFill>
                <a:latin typeface="Arial"/>
                <a:ea typeface="Arial"/>
                <a:cs typeface="Arial"/>
                <a:sym typeface="Arial"/>
              </a:rPr>
              <a:t>Дасгал 2. Сонсгол. Сонсоод, эхийн орхигдсон үгсийг нөхөж бичнэ үү. </a:t>
            </a:r>
            <a:endParaRPr sz="1600" b="0" i="0" u="none" strike="noStrike" cap="none">
              <a:solidFill>
                <a:srgbClr val="000000"/>
              </a:solidFill>
              <a:latin typeface="Arial"/>
              <a:ea typeface="Arial"/>
              <a:cs typeface="Arial"/>
              <a:sym typeface="Arial"/>
            </a:endParaRPr>
          </a:p>
          <a:p>
            <a:pPr marL="0" marR="0" lvl="0" indent="0" algn="l" rtl="0">
              <a:lnSpc>
                <a:spcPct val="90000"/>
              </a:lnSpc>
              <a:spcBef>
                <a:spcPts val="0"/>
              </a:spcBef>
              <a:spcAft>
                <a:spcPts val="0"/>
              </a:spcAft>
              <a:buClr>
                <a:schemeClr val="dk1"/>
              </a:buClr>
              <a:buSzPts val="1800"/>
              <a:buFont typeface="Times New Roman"/>
              <a:buNone/>
            </a:pPr>
            <a:r>
              <a:rPr lang="en-US" sz="1600" b="1" i="1" u="none" strike="noStrike" cap="none">
                <a:solidFill>
                  <a:schemeClr val="dk1"/>
                </a:solidFill>
                <a:latin typeface="Arial"/>
                <a:ea typeface="Arial"/>
                <a:cs typeface="Arial"/>
                <a:sym typeface="Arial"/>
              </a:rPr>
              <a:t>Exercise 2. Listen and fill the missing words </a:t>
            </a:r>
            <a:endParaRPr sz="1600" b="0" i="0" u="none" strike="noStrike" cap="none">
              <a:solidFill>
                <a:srgbClr val="000000"/>
              </a:solidFill>
              <a:latin typeface="Arial"/>
              <a:ea typeface="Arial"/>
              <a:cs typeface="Arial"/>
              <a:sym typeface="Arial"/>
            </a:endParaRPr>
          </a:p>
        </p:txBody>
      </p:sp>
      <p:sp>
        <p:nvSpPr>
          <p:cNvPr id="151" name="Google Shape;151;p6"/>
          <p:cNvSpPr txBox="1"/>
          <p:nvPr/>
        </p:nvSpPr>
        <p:spPr>
          <a:xfrm>
            <a:off x="1534380" y="1646354"/>
            <a:ext cx="9951296" cy="609369"/>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chemeClr val="dk1"/>
              </a:buClr>
              <a:buSzPts val="1800"/>
              <a:buFont typeface="Times New Roman"/>
              <a:buNone/>
            </a:pPr>
            <a:r>
              <a:rPr lang="en-US" sz="1600" b="1" i="1" u="none" strike="noStrike" cap="none">
                <a:solidFill>
                  <a:schemeClr val="dk1"/>
                </a:solidFill>
                <a:latin typeface="Arial"/>
                <a:ea typeface="Arial"/>
                <a:cs typeface="Arial"/>
                <a:sym typeface="Arial"/>
              </a:rPr>
              <a:t>Нөхөх үгс- Choose from following words: </a:t>
            </a:r>
            <a:r>
              <a:rPr lang="en-US" sz="1600" b="0" i="1" u="none" strike="noStrike" cap="none">
                <a:solidFill>
                  <a:schemeClr val="dk1"/>
                </a:solidFill>
                <a:latin typeface="Arial"/>
                <a:ea typeface="Arial"/>
                <a:cs typeface="Arial"/>
                <a:sym typeface="Arial"/>
              </a:rPr>
              <a:t>дөрвөн улиралтай, дундаж наслалт, ерөнхийлөгч, бөө мөргөл, далайд гарцгүй, дунджаар, хойд хагасын, ерөнхий сайд, нүүдлийн шувуу, далайн түвшнээс </a:t>
            </a:r>
            <a:endParaRPr sz="1600" b="0" i="1" u="none" strike="noStrike" cap="none">
              <a:solidFill>
                <a:schemeClr val="dk1"/>
              </a:solidFill>
              <a:latin typeface="Arial"/>
              <a:ea typeface="Arial"/>
              <a:cs typeface="Arial"/>
              <a:sym typeface="Arial"/>
            </a:endParaRPr>
          </a:p>
        </p:txBody>
      </p:sp>
      <p:sp>
        <p:nvSpPr>
          <p:cNvPr id="153" name="Google Shape;153;p6"/>
          <p:cNvSpPr txBox="1"/>
          <p:nvPr/>
        </p:nvSpPr>
        <p:spPr>
          <a:xfrm>
            <a:off x="3252251" y="243985"/>
            <a:ext cx="8233424" cy="654987"/>
          </a:xfrm>
          <a:prstGeom prst="rect">
            <a:avLst/>
          </a:prstGeom>
          <a:noFill/>
          <a:ln>
            <a:noFill/>
          </a:ln>
        </p:spPr>
        <p:txBody>
          <a:bodyPr spcFirstLastPara="1" wrap="square" lIns="91425" tIns="45700" rIns="91425" bIns="45700" anchor="ctr" anchorCtr="0">
            <a:noAutofit/>
          </a:bodyPr>
          <a:lstStyle/>
          <a:p>
            <a:pPr marL="0" marR="0" lvl="0" indent="0" algn="ctr" rtl="0">
              <a:lnSpc>
                <a:spcPct val="90000"/>
              </a:lnSpc>
              <a:spcBef>
                <a:spcPts val="0"/>
              </a:spcBef>
              <a:spcAft>
                <a:spcPts val="0"/>
              </a:spcAft>
              <a:buClr>
                <a:schemeClr val="dk1"/>
              </a:buClr>
              <a:buSzPts val="2400"/>
              <a:buFont typeface="Times New Roman"/>
              <a:buNone/>
            </a:pPr>
            <a:r>
              <a:rPr lang="en-US" sz="1600" b="1" i="0" u="none" strike="noStrike" cap="none">
                <a:solidFill>
                  <a:schemeClr val="dk1"/>
                </a:solidFill>
                <a:latin typeface="Arial"/>
                <a:ea typeface="Arial"/>
                <a:cs typeface="Arial"/>
                <a:sym typeface="Arial"/>
              </a:rPr>
              <a:t>МОНГОЛ УЛСЫН ТУХАЙ ЕРӨНХИЙ ОЙЛГОЛТ</a:t>
            </a:r>
            <a:endParaRPr sz="1600" b="0" i="0" u="none" strike="noStrike" cap="none">
              <a:solidFill>
                <a:srgbClr val="000000"/>
              </a:solidFill>
              <a:latin typeface="Arial"/>
              <a:ea typeface="Arial"/>
              <a:cs typeface="Arial"/>
              <a:sym typeface="Arial"/>
            </a:endParaRPr>
          </a:p>
          <a:p>
            <a:pPr marL="0" marR="0" lvl="0" indent="0" algn="ctr" rtl="0">
              <a:lnSpc>
                <a:spcPct val="90000"/>
              </a:lnSpc>
              <a:spcBef>
                <a:spcPts val="0"/>
              </a:spcBef>
              <a:spcAft>
                <a:spcPts val="0"/>
              </a:spcAft>
              <a:buClr>
                <a:schemeClr val="dk1"/>
              </a:buClr>
              <a:buSzPts val="2400"/>
              <a:buFont typeface="Times New Roman"/>
              <a:buNone/>
            </a:pPr>
            <a:r>
              <a:rPr lang="en-US" sz="1600" b="1" i="1" u="none" strike="noStrike" cap="none">
                <a:solidFill>
                  <a:schemeClr val="dk1"/>
                </a:solidFill>
                <a:latin typeface="Arial"/>
                <a:ea typeface="Arial"/>
                <a:cs typeface="Arial"/>
                <a:sym typeface="Arial"/>
              </a:rPr>
              <a:t>General Understanding of Mongolia</a:t>
            </a:r>
            <a:endParaRPr sz="1600" b="1" i="1" u="none" strike="noStrike" cap="none">
              <a:solidFill>
                <a:schemeClr val="dk1"/>
              </a:solidFill>
              <a:latin typeface="Arial"/>
              <a:ea typeface="Arial"/>
              <a:cs typeface="Arial"/>
              <a:sym typeface="Arial"/>
            </a:endParaRPr>
          </a:p>
        </p:txBody>
      </p:sp>
      <p:sp>
        <p:nvSpPr>
          <p:cNvPr id="3" name="TextBox 2">
            <a:extLst>
              <a:ext uri="{FF2B5EF4-FFF2-40B4-BE49-F238E27FC236}">
                <a16:creationId xmlns:a16="http://schemas.microsoft.com/office/drawing/2014/main" id="{9F1C7214-01CB-B528-2C60-A60B9635FC12}"/>
              </a:ext>
            </a:extLst>
          </p:cNvPr>
          <p:cNvSpPr txBox="1"/>
          <p:nvPr/>
        </p:nvSpPr>
        <p:spPr>
          <a:xfrm>
            <a:off x="130431" y="4500919"/>
            <a:ext cx="5140816" cy="275653"/>
          </a:xfrm>
          <a:prstGeom prst="rect">
            <a:avLst/>
          </a:prstGeom>
          <a:noFill/>
        </p:spPr>
        <p:txBody>
          <a:bodyPr wrap="square">
            <a:spAutoFit/>
          </a:bodyPr>
          <a:lstStyle/>
          <a:p>
            <a:pPr marL="457200" indent="-457200">
              <a:lnSpc>
                <a:spcPct val="107000"/>
              </a:lnSpc>
              <a:spcAft>
                <a:spcPts val="800"/>
              </a:spcAft>
            </a:pPr>
            <a:r>
              <a:rPr lang="mn-MN" sz="1200" i="1" dirty="0">
                <a:effectLst/>
                <a:latin typeface="+mj-lt"/>
                <a:ea typeface="Calibri" panose="020F0502020204030204" pitchFamily="34" charset="0"/>
              </a:rPr>
              <a:t>Алтан овоо</a:t>
            </a:r>
            <a:r>
              <a:rPr lang="mn-MN" sz="1200" dirty="0">
                <a:effectLst/>
                <a:latin typeface="+mj-lt"/>
                <a:ea typeface="Calibri" panose="020F0502020204030204" pitchFamily="34" charset="0"/>
              </a:rPr>
              <a:t>. (2015 оны 8 сарын 2). https://www.assa.mn/a/31296</a:t>
            </a:r>
            <a:endParaRPr lang="en-US" sz="1200" dirty="0">
              <a:effectLst/>
              <a:latin typeface="+mj-lt"/>
              <a:ea typeface="Calibri" panose="020F050202020403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0"/>
                                        </p:tgtEl>
                                        <p:attrNameLst>
                                          <p:attrName>style.visibility</p:attrName>
                                        </p:attrNameLst>
                                      </p:cBhvr>
                                      <p:to>
                                        <p:strVal val="visible"/>
                                      </p:to>
                                    </p:set>
                                    <p:animEffect transition="in" filter="fade">
                                      <p:cBhvr>
                                        <p:cTn id="7" dur="1000"/>
                                        <p:tgtEl>
                                          <p:spTgt spid="15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1"/>
                                        </p:tgtEl>
                                        <p:attrNameLst>
                                          <p:attrName>style.visibility</p:attrName>
                                        </p:attrNameLst>
                                      </p:cBhvr>
                                      <p:to>
                                        <p:strVal val="visible"/>
                                      </p:to>
                                    </p:set>
                                    <p:animEffect transition="in" filter="fade">
                                      <p:cBhvr>
                                        <p:cTn id="12" dur="1000"/>
                                        <p:tgtEl>
                                          <p:spTgt spid="15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8"/>
                                        </p:tgtEl>
                                        <p:attrNameLst>
                                          <p:attrName>style.visibility</p:attrName>
                                        </p:attrNameLst>
                                      </p:cBhvr>
                                      <p:to>
                                        <p:strVal val="visible"/>
                                      </p:to>
                                    </p:set>
                                    <p:animEffect transition="in" filter="fade">
                                      <p:cBhvr>
                                        <p:cTn id="17" dur="1000"/>
                                        <p:tgtEl>
                                          <p:spTgt spid="1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cxnSp>
        <p:nvCxnSpPr>
          <p:cNvPr id="159" name="Google Shape;159;p7"/>
          <p:cNvCxnSpPr/>
          <p:nvPr/>
        </p:nvCxnSpPr>
        <p:spPr>
          <a:xfrm rot="10800000">
            <a:off x="2771427" y="243985"/>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160" name="Google Shape;160;p7"/>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162" name="Google Shape;162;p7"/>
          <p:cNvSpPr txBox="1"/>
          <p:nvPr/>
        </p:nvSpPr>
        <p:spPr>
          <a:xfrm>
            <a:off x="2574770" y="1093957"/>
            <a:ext cx="7344146" cy="622304"/>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chemeClr val="dk1"/>
              </a:buClr>
              <a:buSzPts val="1800"/>
              <a:buFont typeface="Times New Roman"/>
              <a:buNone/>
            </a:pPr>
            <a:r>
              <a:rPr lang="en-US" sz="1600" b="1" i="1" u="none" strike="noStrike" cap="none">
                <a:solidFill>
                  <a:schemeClr val="dk1"/>
                </a:solidFill>
                <a:latin typeface="Arial"/>
                <a:ea typeface="Arial"/>
                <a:cs typeface="Arial"/>
                <a:sym typeface="Arial"/>
              </a:rPr>
              <a:t>Дасгал 2. Сонсгол. Сонсоод, эхийн орхигдсон үгсийг нөхөж бичнэ үү. </a:t>
            </a:r>
            <a:endParaRPr sz="1600" b="0" i="0" u="none" strike="noStrike" cap="none">
              <a:solidFill>
                <a:srgbClr val="000000"/>
              </a:solidFill>
              <a:latin typeface="Arial"/>
              <a:ea typeface="Arial"/>
              <a:cs typeface="Arial"/>
              <a:sym typeface="Arial"/>
            </a:endParaRPr>
          </a:p>
          <a:p>
            <a:pPr marL="0" marR="0" lvl="0" indent="0" algn="l" rtl="0">
              <a:lnSpc>
                <a:spcPct val="90000"/>
              </a:lnSpc>
              <a:spcBef>
                <a:spcPts val="0"/>
              </a:spcBef>
              <a:spcAft>
                <a:spcPts val="0"/>
              </a:spcAft>
              <a:buClr>
                <a:schemeClr val="dk1"/>
              </a:buClr>
              <a:buSzPts val="1800"/>
              <a:buFont typeface="Times New Roman"/>
              <a:buNone/>
            </a:pPr>
            <a:r>
              <a:rPr lang="en-US" sz="1600" b="1" i="1" u="none" strike="noStrike" cap="none">
                <a:solidFill>
                  <a:schemeClr val="dk1"/>
                </a:solidFill>
                <a:latin typeface="Arial"/>
                <a:ea typeface="Arial"/>
                <a:cs typeface="Arial"/>
                <a:sym typeface="Arial"/>
              </a:rPr>
              <a:t>Exercise 2. Listen and fill the missing words </a:t>
            </a:r>
            <a:endParaRPr sz="1600" b="0" i="0" u="none" strike="noStrike" cap="none">
              <a:solidFill>
                <a:srgbClr val="000000"/>
              </a:solidFill>
              <a:latin typeface="Arial"/>
              <a:ea typeface="Arial"/>
              <a:cs typeface="Arial"/>
              <a:sym typeface="Arial"/>
            </a:endParaRPr>
          </a:p>
        </p:txBody>
      </p:sp>
      <p:sp>
        <p:nvSpPr>
          <p:cNvPr id="163" name="Google Shape;163;p7"/>
          <p:cNvSpPr txBox="1"/>
          <p:nvPr/>
        </p:nvSpPr>
        <p:spPr>
          <a:xfrm>
            <a:off x="1534380" y="1959822"/>
            <a:ext cx="9951296" cy="609369"/>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chemeClr val="dk1"/>
              </a:buClr>
              <a:buSzPts val="1800"/>
              <a:buFont typeface="Times New Roman"/>
              <a:buNone/>
            </a:pPr>
            <a:r>
              <a:rPr lang="en-US" sz="1600" b="1" i="1" u="none" strike="noStrike" cap="none">
                <a:solidFill>
                  <a:schemeClr val="dk1"/>
                </a:solidFill>
                <a:latin typeface="Arial"/>
                <a:ea typeface="Arial"/>
                <a:cs typeface="Arial"/>
                <a:sym typeface="Arial"/>
              </a:rPr>
              <a:t>Нөхөх үгс- Choose from following words: </a:t>
            </a:r>
            <a:r>
              <a:rPr lang="en-US" sz="1600" b="0" i="1" u="none" strike="noStrike" cap="none">
                <a:solidFill>
                  <a:schemeClr val="dk1"/>
                </a:solidFill>
                <a:latin typeface="Arial"/>
                <a:ea typeface="Arial"/>
                <a:cs typeface="Arial"/>
                <a:sym typeface="Arial"/>
              </a:rPr>
              <a:t>дөрвөн улиралтай, дундаж наслалт, ерөнхийлөгч, бөө мөргөл, далайд гарцгүй, дунджаар, хойд хагасын, ерөнхий сайд, нүүдлийн шувуу, далайн түвшнээс </a:t>
            </a:r>
            <a:endParaRPr sz="1600" b="0" i="1" u="none" strike="noStrike" cap="none">
              <a:solidFill>
                <a:schemeClr val="dk1"/>
              </a:solidFill>
              <a:latin typeface="Arial"/>
              <a:ea typeface="Arial"/>
              <a:cs typeface="Arial"/>
              <a:sym typeface="Arial"/>
            </a:endParaRPr>
          </a:p>
        </p:txBody>
      </p:sp>
      <p:sp>
        <p:nvSpPr>
          <p:cNvPr id="164" name="Google Shape;164;p7"/>
          <p:cNvSpPr txBox="1"/>
          <p:nvPr/>
        </p:nvSpPr>
        <p:spPr>
          <a:xfrm>
            <a:off x="589627" y="6371240"/>
            <a:ext cx="6779336" cy="33851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US" sz="1600" b="0" i="1" u="none" strike="noStrike" cap="none">
                <a:solidFill>
                  <a:schemeClr val="dk1"/>
                </a:solidFill>
                <a:latin typeface="Times New Roman"/>
                <a:ea typeface="Times New Roman"/>
                <a:cs typeface="Times New Roman"/>
                <a:sym typeface="Times New Roman"/>
              </a:rPr>
              <a:t>Мөнхцэцэг. Г, Орхон. Б, Монгол орон судлал -I гарын авлага. УБ.,2021, ху-6</a:t>
            </a:r>
            <a:endParaRPr sz="1200" b="0" i="0" u="none" strike="noStrike" cap="none">
              <a:solidFill>
                <a:schemeClr val="dk1"/>
              </a:solidFill>
              <a:latin typeface="Arial"/>
              <a:ea typeface="Arial"/>
              <a:cs typeface="Arial"/>
              <a:sym typeface="Arial"/>
            </a:endParaRPr>
          </a:p>
        </p:txBody>
      </p:sp>
      <p:pic>
        <p:nvPicPr>
          <p:cNvPr id="165" name="Google Shape;165;p7"/>
          <p:cNvPicPr preferRelativeResize="0"/>
          <p:nvPr/>
        </p:nvPicPr>
        <p:blipFill rotWithShape="1">
          <a:blip r:embed="rId3">
            <a:alphaModFix/>
          </a:blip>
          <a:srcRect t="27767" b="32954"/>
          <a:stretch/>
        </p:blipFill>
        <p:spPr>
          <a:xfrm>
            <a:off x="0" y="4134433"/>
            <a:ext cx="12192000" cy="2717366"/>
          </a:xfrm>
          <a:prstGeom prst="rect">
            <a:avLst/>
          </a:prstGeom>
          <a:noFill/>
          <a:ln>
            <a:noFill/>
          </a:ln>
        </p:spPr>
      </p:pic>
      <p:sp>
        <p:nvSpPr>
          <p:cNvPr id="168" name="Google Shape;168;p7"/>
          <p:cNvSpPr txBox="1"/>
          <p:nvPr/>
        </p:nvSpPr>
        <p:spPr>
          <a:xfrm>
            <a:off x="3252251" y="243985"/>
            <a:ext cx="8233424" cy="654987"/>
          </a:xfrm>
          <a:prstGeom prst="rect">
            <a:avLst/>
          </a:prstGeom>
          <a:noFill/>
          <a:ln>
            <a:noFill/>
          </a:ln>
        </p:spPr>
        <p:txBody>
          <a:bodyPr spcFirstLastPara="1" wrap="square" lIns="91425" tIns="45700" rIns="91425" bIns="45700" anchor="ctr" anchorCtr="0">
            <a:noAutofit/>
          </a:bodyPr>
          <a:lstStyle/>
          <a:p>
            <a:pPr marL="0" marR="0" lvl="0" indent="0" algn="ctr" rtl="0">
              <a:lnSpc>
                <a:spcPct val="90000"/>
              </a:lnSpc>
              <a:spcBef>
                <a:spcPts val="0"/>
              </a:spcBef>
              <a:spcAft>
                <a:spcPts val="0"/>
              </a:spcAft>
              <a:buClr>
                <a:schemeClr val="dk1"/>
              </a:buClr>
              <a:buSzPts val="2400"/>
              <a:buFont typeface="Times New Roman"/>
              <a:buNone/>
            </a:pPr>
            <a:r>
              <a:rPr lang="en-US" sz="1600" b="1" i="0" u="none" strike="noStrike" cap="none">
                <a:solidFill>
                  <a:schemeClr val="dk1"/>
                </a:solidFill>
                <a:latin typeface="Arial"/>
                <a:ea typeface="Arial"/>
                <a:cs typeface="Arial"/>
                <a:sym typeface="Arial"/>
              </a:rPr>
              <a:t>МОНГОЛ УЛСЫН ТУХАЙ ЕРӨНХИЙ ОЙЛГОЛТ</a:t>
            </a:r>
            <a:endParaRPr sz="1600" b="0" i="0" u="none" strike="noStrike" cap="none">
              <a:solidFill>
                <a:srgbClr val="000000"/>
              </a:solidFill>
              <a:latin typeface="Arial"/>
              <a:ea typeface="Arial"/>
              <a:cs typeface="Arial"/>
              <a:sym typeface="Arial"/>
            </a:endParaRPr>
          </a:p>
          <a:p>
            <a:pPr marL="0" marR="0" lvl="0" indent="0" algn="ctr" rtl="0">
              <a:lnSpc>
                <a:spcPct val="90000"/>
              </a:lnSpc>
              <a:spcBef>
                <a:spcPts val="0"/>
              </a:spcBef>
              <a:spcAft>
                <a:spcPts val="0"/>
              </a:spcAft>
              <a:buClr>
                <a:schemeClr val="dk1"/>
              </a:buClr>
              <a:buSzPts val="2400"/>
              <a:buFont typeface="Times New Roman"/>
              <a:buNone/>
            </a:pPr>
            <a:r>
              <a:rPr lang="en-US" sz="1600" b="1" i="1" u="none" strike="noStrike" cap="none">
                <a:solidFill>
                  <a:schemeClr val="dk1"/>
                </a:solidFill>
                <a:latin typeface="Arial"/>
                <a:ea typeface="Arial"/>
                <a:cs typeface="Arial"/>
                <a:sym typeface="Arial"/>
              </a:rPr>
              <a:t>General Understanding of Mongolia</a:t>
            </a:r>
            <a:endParaRPr sz="1600" b="1" i="1" u="none" strike="noStrike" cap="none">
              <a:solidFill>
                <a:schemeClr val="dk1"/>
              </a:solidFill>
              <a:latin typeface="Arial"/>
              <a:ea typeface="Arial"/>
              <a:cs typeface="Arial"/>
              <a:sym typeface="Arial"/>
            </a:endParaRPr>
          </a:p>
        </p:txBody>
      </p:sp>
      <p:sp>
        <p:nvSpPr>
          <p:cNvPr id="4" name="TextBox 3">
            <a:extLst>
              <a:ext uri="{FF2B5EF4-FFF2-40B4-BE49-F238E27FC236}">
                <a16:creationId xmlns:a16="http://schemas.microsoft.com/office/drawing/2014/main" id="{48CDAEF6-1C94-93D5-28E0-036B5BEC96A6}"/>
              </a:ext>
            </a:extLst>
          </p:cNvPr>
          <p:cNvSpPr txBox="1"/>
          <p:nvPr/>
        </p:nvSpPr>
        <p:spPr>
          <a:xfrm>
            <a:off x="589627" y="2723567"/>
            <a:ext cx="10896048" cy="1160511"/>
          </a:xfrm>
          <a:prstGeom prst="rect">
            <a:avLst/>
          </a:prstGeom>
          <a:noFill/>
        </p:spPr>
        <p:txBody>
          <a:bodyPr wrap="square">
            <a:spAutoFit/>
          </a:bodyPr>
          <a:lstStyle/>
          <a:p>
            <a:pPr algn="just">
              <a:lnSpc>
                <a:spcPct val="150000"/>
              </a:lnSpc>
              <a:spcAft>
                <a:spcPts val="800"/>
              </a:spcAft>
            </a:pPr>
            <a:r>
              <a:rPr lang="mn-MN" sz="1600" dirty="0">
                <a:effectLst/>
                <a:latin typeface="Arial" panose="020B0604020202020204" pitchFamily="34" charset="0"/>
                <a:ea typeface="Arial" panose="020B0604020202020204" pitchFamily="34" charset="0"/>
              </a:rPr>
              <a:t>	Нийт нутгийн ихэнх хэсгийг өндөр уул нуруу эзэлнэ. Монгол оронд 140 гаруй зүйлийн амьтан, 390-ээд зүйлийн шувуу бий. Шувуудыг 5) </a:t>
            </a:r>
            <a:r>
              <a:rPr lang="mn-MN" sz="1600" u="sng" dirty="0">
                <a:effectLst/>
                <a:latin typeface="Arial" panose="020B0604020202020204" pitchFamily="34" charset="0"/>
                <a:ea typeface="Arial" panose="020B0604020202020204" pitchFamily="34" charset="0"/>
              </a:rPr>
              <a:t>                             </a:t>
            </a:r>
            <a:r>
              <a:rPr lang="mn-MN" sz="1600" dirty="0">
                <a:effectLst/>
                <a:latin typeface="Arial" panose="020B0604020202020204" pitchFamily="34" charset="0"/>
                <a:ea typeface="Arial" panose="020B0604020202020204" pitchFamily="34" charset="0"/>
              </a:rPr>
              <a:t>, суурин (өвөлждөг) шувуу гэж хоёр ангилна. (Мөнхцэцэг, Г., Орхон, Б, 2021, хууд. 7)</a:t>
            </a:r>
            <a:endParaRPr lang="en-US" dirty="0">
              <a:effectLst/>
              <a:latin typeface="Calibri" panose="020F0502020204030204" pitchFamily="34" charset="0"/>
              <a:ea typeface="Calibri" panose="020F0502020204030204" pitchFamily="34" charset="0"/>
            </a:endParaRPr>
          </a:p>
        </p:txBody>
      </p:sp>
      <p:sp>
        <p:nvSpPr>
          <p:cNvPr id="5" name="TextBox 4">
            <a:extLst>
              <a:ext uri="{FF2B5EF4-FFF2-40B4-BE49-F238E27FC236}">
                <a16:creationId xmlns:a16="http://schemas.microsoft.com/office/drawing/2014/main" id="{BD5DB2D1-D600-17D3-3E24-1496CAAD50E6}"/>
              </a:ext>
            </a:extLst>
          </p:cNvPr>
          <p:cNvSpPr txBox="1"/>
          <p:nvPr/>
        </p:nvSpPr>
        <p:spPr>
          <a:xfrm>
            <a:off x="130431" y="4411914"/>
            <a:ext cx="5140816" cy="275653"/>
          </a:xfrm>
          <a:prstGeom prst="rect">
            <a:avLst/>
          </a:prstGeom>
          <a:noFill/>
        </p:spPr>
        <p:txBody>
          <a:bodyPr wrap="square">
            <a:spAutoFit/>
          </a:bodyPr>
          <a:lstStyle/>
          <a:p>
            <a:pPr marL="457200" indent="-457200">
              <a:lnSpc>
                <a:spcPct val="107000"/>
              </a:lnSpc>
              <a:spcAft>
                <a:spcPts val="800"/>
              </a:spcAft>
            </a:pPr>
            <a:r>
              <a:rPr lang="mn-MN" sz="1200" i="1" dirty="0">
                <a:effectLst/>
                <a:latin typeface="+mj-lt"/>
                <a:ea typeface="Calibri" panose="020F0502020204030204" pitchFamily="34" charset="0"/>
              </a:rPr>
              <a:t>Алтан овоо</a:t>
            </a:r>
            <a:r>
              <a:rPr lang="mn-MN" sz="1200" dirty="0">
                <a:effectLst/>
                <a:latin typeface="+mj-lt"/>
                <a:ea typeface="Calibri" panose="020F0502020204030204" pitchFamily="34" charset="0"/>
              </a:rPr>
              <a:t>. (2015 оны 8 сарын 2). https://www.assa.mn/a/31296</a:t>
            </a:r>
            <a:endParaRPr lang="en-US" sz="1200" dirty="0">
              <a:effectLst/>
              <a:latin typeface="+mj-lt"/>
              <a:ea typeface="Calibri" panose="020F050202020403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2"/>
                                        </p:tgtEl>
                                        <p:attrNameLst>
                                          <p:attrName>style.visibility</p:attrName>
                                        </p:attrNameLst>
                                      </p:cBhvr>
                                      <p:to>
                                        <p:strVal val="visible"/>
                                      </p:to>
                                    </p:set>
                                    <p:animEffect transition="in" filter="fade">
                                      <p:cBhvr>
                                        <p:cTn id="7" dur="1000"/>
                                        <p:tgtEl>
                                          <p:spTgt spid="16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63"/>
                                        </p:tgtEl>
                                        <p:attrNameLst>
                                          <p:attrName>style.visibility</p:attrName>
                                        </p:attrNameLst>
                                      </p:cBhvr>
                                      <p:to>
                                        <p:strVal val="visible"/>
                                      </p:to>
                                    </p:set>
                                    <p:animEffect transition="in" filter="fade">
                                      <p:cBhvr>
                                        <p:cTn id="12" dur="1000"/>
                                        <p:tgtEl>
                                          <p:spTgt spid="16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64"/>
                                        </p:tgtEl>
                                        <p:attrNameLst>
                                          <p:attrName>style.visibility</p:attrName>
                                        </p:attrNameLst>
                                      </p:cBhvr>
                                      <p:to>
                                        <p:strVal val="visible"/>
                                      </p:to>
                                    </p:set>
                                    <p:animEffect transition="in" filter="fade">
                                      <p:cBhvr>
                                        <p:cTn id="17" dur="1000"/>
                                        <p:tgtEl>
                                          <p:spTgt spid="1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72"/>
        <p:cNvGrpSpPr/>
        <p:nvPr/>
      </p:nvGrpSpPr>
      <p:grpSpPr>
        <a:xfrm>
          <a:off x="0" y="0"/>
          <a:ext cx="0" cy="0"/>
          <a:chOff x="0" y="0"/>
          <a:chExt cx="0" cy="0"/>
        </a:xfrm>
      </p:grpSpPr>
      <p:cxnSp>
        <p:nvCxnSpPr>
          <p:cNvPr id="173" name="Google Shape;173;p8"/>
          <p:cNvCxnSpPr/>
          <p:nvPr/>
        </p:nvCxnSpPr>
        <p:spPr>
          <a:xfrm rot="10800000">
            <a:off x="2771427" y="243985"/>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174" name="Google Shape;174;p8"/>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pic>
        <p:nvPicPr>
          <p:cNvPr id="175" name="Google Shape;175;p8" descr="Image result for монгол орны засаг захиргааны газрын зураг image"/>
          <p:cNvPicPr preferRelativeResize="0"/>
          <p:nvPr/>
        </p:nvPicPr>
        <p:blipFill rotWithShape="1">
          <a:blip r:embed="rId3">
            <a:alphaModFix/>
          </a:blip>
          <a:srcRect/>
          <a:stretch/>
        </p:blipFill>
        <p:spPr>
          <a:xfrm>
            <a:off x="7532017" y="3106548"/>
            <a:ext cx="4462643" cy="2194622"/>
          </a:xfrm>
          <a:prstGeom prst="rect">
            <a:avLst/>
          </a:prstGeom>
          <a:noFill/>
          <a:ln>
            <a:noFill/>
          </a:ln>
        </p:spPr>
      </p:pic>
      <p:sp>
        <p:nvSpPr>
          <p:cNvPr id="179" name="Google Shape;179;p8"/>
          <p:cNvSpPr txBox="1"/>
          <p:nvPr/>
        </p:nvSpPr>
        <p:spPr>
          <a:xfrm>
            <a:off x="2574770" y="1000966"/>
            <a:ext cx="7344146" cy="622304"/>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chemeClr val="dk1"/>
              </a:buClr>
              <a:buSzPts val="1800"/>
              <a:buFont typeface="Times New Roman"/>
              <a:buNone/>
            </a:pPr>
            <a:r>
              <a:rPr lang="en-US" sz="1600" b="1" i="1" u="none" strike="noStrike" cap="none">
                <a:solidFill>
                  <a:schemeClr val="dk1"/>
                </a:solidFill>
                <a:latin typeface="Arial"/>
                <a:ea typeface="Arial"/>
                <a:cs typeface="Arial"/>
                <a:sym typeface="Arial"/>
              </a:rPr>
              <a:t>Дасгал 2. Сонсгол. Сонсоод, эхийн орхигдсон үгсийг нөхөж бичнэ үү. </a:t>
            </a:r>
            <a:endParaRPr sz="1600" b="0" i="0" u="none" strike="noStrike" cap="none">
              <a:solidFill>
                <a:srgbClr val="000000"/>
              </a:solidFill>
              <a:latin typeface="Arial"/>
              <a:ea typeface="Arial"/>
              <a:cs typeface="Arial"/>
              <a:sym typeface="Arial"/>
            </a:endParaRPr>
          </a:p>
          <a:p>
            <a:pPr marL="0" marR="0" lvl="0" indent="0" algn="l" rtl="0">
              <a:lnSpc>
                <a:spcPct val="90000"/>
              </a:lnSpc>
              <a:spcBef>
                <a:spcPts val="0"/>
              </a:spcBef>
              <a:spcAft>
                <a:spcPts val="0"/>
              </a:spcAft>
              <a:buClr>
                <a:schemeClr val="dk1"/>
              </a:buClr>
              <a:buSzPts val="1800"/>
              <a:buFont typeface="Times New Roman"/>
              <a:buNone/>
            </a:pPr>
            <a:r>
              <a:rPr lang="en-US" sz="1600" b="1" i="1" u="none" strike="noStrike" cap="none">
                <a:solidFill>
                  <a:schemeClr val="dk1"/>
                </a:solidFill>
                <a:latin typeface="Arial"/>
                <a:ea typeface="Arial"/>
                <a:cs typeface="Arial"/>
                <a:sym typeface="Arial"/>
              </a:rPr>
              <a:t>Exercise 2. Listen and fill the missing words </a:t>
            </a:r>
            <a:endParaRPr sz="1600" b="0" i="0" u="none" strike="noStrike" cap="none">
              <a:solidFill>
                <a:srgbClr val="000000"/>
              </a:solidFill>
              <a:latin typeface="Arial"/>
              <a:ea typeface="Arial"/>
              <a:cs typeface="Arial"/>
              <a:sym typeface="Arial"/>
            </a:endParaRPr>
          </a:p>
        </p:txBody>
      </p:sp>
      <p:sp>
        <p:nvSpPr>
          <p:cNvPr id="180" name="Google Shape;180;p8"/>
          <p:cNvSpPr txBox="1"/>
          <p:nvPr/>
        </p:nvSpPr>
        <p:spPr>
          <a:xfrm>
            <a:off x="1638881" y="1806405"/>
            <a:ext cx="9846794" cy="609369"/>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chemeClr val="dk1"/>
              </a:buClr>
              <a:buSzPts val="1800"/>
              <a:buFont typeface="Times New Roman"/>
              <a:buNone/>
            </a:pPr>
            <a:r>
              <a:rPr lang="en-US" sz="1600" b="1" i="1" u="none" strike="noStrike" cap="none">
                <a:solidFill>
                  <a:schemeClr val="dk1"/>
                </a:solidFill>
                <a:latin typeface="Arial"/>
                <a:ea typeface="Arial"/>
                <a:cs typeface="Arial"/>
                <a:sym typeface="Arial"/>
              </a:rPr>
              <a:t>Нөхөх үгс- Choose from following words: </a:t>
            </a:r>
            <a:r>
              <a:rPr lang="en-US" sz="1600" b="0" i="1" u="none" strike="noStrike" cap="none">
                <a:solidFill>
                  <a:schemeClr val="dk1"/>
                </a:solidFill>
                <a:latin typeface="Arial"/>
                <a:ea typeface="Arial"/>
                <a:cs typeface="Arial"/>
                <a:sym typeface="Arial"/>
              </a:rPr>
              <a:t>дөрвөн улиралтай, дундаж наслалт, ерөнхийлөгч, бөө мөргөл, далайд гарцгүй, дунджаар, хойд хагасын, ерөнхий сайд, нүүдлийн шувуу, далайн түвшнээс </a:t>
            </a:r>
            <a:endParaRPr sz="1600" b="0" i="1" u="none" strike="noStrike" cap="none">
              <a:solidFill>
                <a:schemeClr val="dk1"/>
              </a:solidFill>
              <a:latin typeface="Arial"/>
              <a:ea typeface="Arial"/>
              <a:cs typeface="Arial"/>
              <a:sym typeface="Arial"/>
            </a:endParaRPr>
          </a:p>
        </p:txBody>
      </p:sp>
      <p:sp>
        <p:nvSpPr>
          <p:cNvPr id="181" name="Google Shape;181;p8"/>
          <p:cNvSpPr txBox="1"/>
          <p:nvPr/>
        </p:nvSpPr>
        <p:spPr>
          <a:xfrm>
            <a:off x="3252251" y="243985"/>
            <a:ext cx="8233424" cy="654987"/>
          </a:xfrm>
          <a:prstGeom prst="rect">
            <a:avLst/>
          </a:prstGeom>
          <a:noFill/>
          <a:ln>
            <a:noFill/>
          </a:ln>
        </p:spPr>
        <p:txBody>
          <a:bodyPr spcFirstLastPara="1" wrap="square" lIns="91425" tIns="45700" rIns="91425" bIns="45700" anchor="ctr" anchorCtr="0">
            <a:noAutofit/>
          </a:bodyPr>
          <a:lstStyle/>
          <a:p>
            <a:pPr marL="0" marR="0" lvl="0" indent="0" algn="ctr" rtl="0">
              <a:lnSpc>
                <a:spcPct val="90000"/>
              </a:lnSpc>
              <a:spcBef>
                <a:spcPts val="0"/>
              </a:spcBef>
              <a:spcAft>
                <a:spcPts val="0"/>
              </a:spcAft>
              <a:buClr>
                <a:schemeClr val="dk1"/>
              </a:buClr>
              <a:buSzPts val="2400"/>
              <a:buFont typeface="Times New Roman"/>
              <a:buNone/>
            </a:pPr>
            <a:r>
              <a:rPr lang="en-US" sz="1600" b="1" i="0" u="none" strike="noStrike" cap="none">
                <a:solidFill>
                  <a:schemeClr val="dk1"/>
                </a:solidFill>
                <a:latin typeface="Arial"/>
                <a:ea typeface="Arial"/>
                <a:cs typeface="Arial"/>
                <a:sym typeface="Arial"/>
              </a:rPr>
              <a:t>МОНГОЛ УЛСЫН ТУХАЙ ЕРӨНХИЙ ОЙЛГОЛТ</a:t>
            </a:r>
            <a:endParaRPr sz="1600" b="0" i="0" u="none" strike="noStrike" cap="none">
              <a:solidFill>
                <a:srgbClr val="000000"/>
              </a:solidFill>
              <a:latin typeface="Arial"/>
              <a:ea typeface="Arial"/>
              <a:cs typeface="Arial"/>
              <a:sym typeface="Arial"/>
            </a:endParaRPr>
          </a:p>
          <a:p>
            <a:pPr marL="0" marR="0" lvl="0" indent="0" algn="ctr" rtl="0">
              <a:lnSpc>
                <a:spcPct val="90000"/>
              </a:lnSpc>
              <a:spcBef>
                <a:spcPts val="0"/>
              </a:spcBef>
              <a:spcAft>
                <a:spcPts val="0"/>
              </a:spcAft>
              <a:buClr>
                <a:schemeClr val="dk1"/>
              </a:buClr>
              <a:buSzPts val="2400"/>
              <a:buFont typeface="Times New Roman"/>
              <a:buNone/>
            </a:pPr>
            <a:r>
              <a:rPr lang="en-US" sz="1600" b="1" i="1" u="none" strike="noStrike" cap="none">
                <a:solidFill>
                  <a:schemeClr val="dk1"/>
                </a:solidFill>
                <a:latin typeface="Arial"/>
                <a:ea typeface="Arial"/>
                <a:cs typeface="Arial"/>
                <a:sym typeface="Arial"/>
              </a:rPr>
              <a:t>General Understanding of Mongolia</a:t>
            </a:r>
            <a:endParaRPr sz="1600" b="1" i="1" u="none" strike="noStrike" cap="none">
              <a:solidFill>
                <a:schemeClr val="dk1"/>
              </a:solidFill>
              <a:latin typeface="Arial"/>
              <a:ea typeface="Arial"/>
              <a:cs typeface="Arial"/>
              <a:sym typeface="Arial"/>
            </a:endParaRPr>
          </a:p>
        </p:txBody>
      </p:sp>
      <p:sp>
        <p:nvSpPr>
          <p:cNvPr id="3" name="TextBox 2">
            <a:extLst>
              <a:ext uri="{FF2B5EF4-FFF2-40B4-BE49-F238E27FC236}">
                <a16:creationId xmlns:a16="http://schemas.microsoft.com/office/drawing/2014/main" id="{1EC2D415-2BB7-63BC-CDF3-637DD5F6906A}"/>
              </a:ext>
            </a:extLst>
          </p:cNvPr>
          <p:cNvSpPr txBox="1"/>
          <p:nvPr/>
        </p:nvSpPr>
        <p:spPr>
          <a:xfrm>
            <a:off x="549112" y="3263237"/>
            <a:ext cx="6982905" cy="1899174"/>
          </a:xfrm>
          <a:prstGeom prst="rect">
            <a:avLst/>
          </a:prstGeom>
          <a:noFill/>
        </p:spPr>
        <p:txBody>
          <a:bodyPr wrap="square">
            <a:spAutoFit/>
          </a:bodyPr>
          <a:lstStyle/>
          <a:p>
            <a:pPr algn="just">
              <a:lnSpc>
                <a:spcPct val="150000"/>
              </a:lnSpc>
              <a:spcAft>
                <a:spcPts val="800"/>
              </a:spcAft>
            </a:pPr>
            <a:r>
              <a:rPr lang="mn-MN" sz="1600" b="1" dirty="0">
                <a:effectLst/>
                <a:latin typeface="Arial" panose="020B0604020202020204" pitchFamily="34" charset="0"/>
                <a:ea typeface="Arial" panose="020B0604020202020204" pitchFamily="34" charset="0"/>
              </a:rPr>
              <a:t>Засаг захиргаа: </a:t>
            </a:r>
            <a:r>
              <a:rPr lang="mn-MN" sz="1600" dirty="0">
                <a:effectLst/>
                <a:latin typeface="Arial" panose="020B0604020202020204" pitchFamily="34" charset="0"/>
                <a:ea typeface="Arial" panose="020B0604020202020204" pitchFamily="34" charset="0"/>
              </a:rPr>
              <a:t>Монгол улс 21 аймаг, 1 нийслэл хотоос бүрдэнэ. Нийслэл хот нь Улаанбаатар. Аймаг нь дотроо сум, багаас бүрдэнэ. Харин нийслэл нь дүүрэг, хорооноос бүрдэнэ. Монгол улсын 21 аймагт нийт 330 гаруй сум байна.  Нэг сум 6) </a:t>
            </a:r>
            <a:r>
              <a:rPr lang="mn-MN" sz="1600" u="sng" dirty="0">
                <a:effectLst/>
                <a:latin typeface="Arial" panose="020B0604020202020204" pitchFamily="34" charset="0"/>
                <a:ea typeface="Arial" panose="020B0604020202020204" pitchFamily="34" charset="0"/>
              </a:rPr>
              <a:t>                        </a:t>
            </a:r>
            <a:r>
              <a:rPr lang="mn-MN" sz="1600" dirty="0">
                <a:effectLst/>
                <a:latin typeface="Arial" panose="020B0604020202020204" pitchFamily="34" charset="0"/>
                <a:ea typeface="Arial" panose="020B0604020202020204" pitchFamily="34" charset="0"/>
              </a:rPr>
              <a:t> 3000-5000 хүнтэй. (Мөнхцэцэг, Г., Орхон, Б, 2021, хууд. 7)</a:t>
            </a:r>
            <a:endParaRPr lang="en-US" dirty="0">
              <a:effectLst/>
              <a:latin typeface="Calibri" panose="020F0502020204030204" pitchFamily="34" charset="0"/>
              <a:ea typeface="Calibri" panose="020F0502020204030204" pitchFamily="34" charset="0"/>
            </a:endParaRPr>
          </a:p>
        </p:txBody>
      </p:sp>
      <p:sp>
        <p:nvSpPr>
          <p:cNvPr id="4" name="TextBox 3">
            <a:extLst>
              <a:ext uri="{FF2B5EF4-FFF2-40B4-BE49-F238E27FC236}">
                <a16:creationId xmlns:a16="http://schemas.microsoft.com/office/drawing/2014/main" id="{80D17864-D217-4535-34E9-980629E8D608}"/>
              </a:ext>
            </a:extLst>
          </p:cNvPr>
          <p:cNvSpPr txBox="1"/>
          <p:nvPr/>
        </p:nvSpPr>
        <p:spPr>
          <a:xfrm>
            <a:off x="6562278" y="5675362"/>
            <a:ext cx="5585012" cy="473271"/>
          </a:xfrm>
          <a:prstGeom prst="rect">
            <a:avLst/>
          </a:prstGeom>
          <a:noFill/>
        </p:spPr>
        <p:txBody>
          <a:bodyPr wrap="square">
            <a:spAutoFit/>
          </a:bodyPr>
          <a:lstStyle/>
          <a:p>
            <a:pPr marL="457200" indent="-457200">
              <a:lnSpc>
                <a:spcPct val="107000"/>
              </a:lnSpc>
              <a:spcAft>
                <a:spcPts val="800"/>
              </a:spcAft>
            </a:pPr>
            <a:r>
              <a:rPr lang="mn-MN" sz="1200" dirty="0">
                <a:effectLst/>
                <a:latin typeface="+mj-lt"/>
                <a:ea typeface="Calibri" panose="020F0502020204030204" pitchFamily="34" charset="0"/>
              </a:rPr>
              <a:t>Bogomolov.PL. (2008 оны 7 сарын 12). </a:t>
            </a:r>
            <a:r>
              <a:rPr lang="mn-MN" sz="1200" i="1" dirty="0">
                <a:effectLst/>
                <a:latin typeface="+mj-lt"/>
                <a:ea typeface="Calibri" panose="020F0502020204030204" pitchFamily="34" charset="0"/>
              </a:rPr>
              <a:t>Mongolia sum map.png</a:t>
            </a:r>
            <a:r>
              <a:rPr lang="mn-MN" sz="1200" dirty="0">
                <a:effectLst/>
                <a:latin typeface="+mj-lt"/>
                <a:ea typeface="Calibri" panose="020F0502020204030204" pitchFamily="34" charset="0"/>
              </a:rPr>
              <a:t>. wikimedia.org: https://commons.wikimedia.org/wiki/File:Mongolia_sum_map.png-ээс </a:t>
            </a:r>
            <a:endParaRPr lang="en-US" sz="1200" dirty="0">
              <a:effectLst/>
              <a:latin typeface="+mj-lt"/>
              <a:ea typeface="Calibri" panose="020F050202020403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9"/>
                                        </p:tgtEl>
                                        <p:attrNameLst>
                                          <p:attrName>style.visibility</p:attrName>
                                        </p:attrNameLst>
                                      </p:cBhvr>
                                      <p:to>
                                        <p:strVal val="visible"/>
                                      </p:to>
                                    </p:set>
                                    <p:animEffect transition="in" filter="fade">
                                      <p:cBhvr>
                                        <p:cTn id="7" dur="1000"/>
                                        <p:tgtEl>
                                          <p:spTgt spid="17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80"/>
                                        </p:tgtEl>
                                        <p:attrNameLst>
                                          <p:attrName>style.visibility</p:attrName>
                                        </p:attrNameLst>
                                      </p:cBhvr>
                                      <p:to>
                                        <p:strVal val="visible"/>
                                      </p:to>
                                    </p:set>
                                    <p:animEffect transition="in" filter="fade">
                                      <p:cBhvr>
                                        <p:cTn id="12" dur="1000"/>
                                        <p:tgtEl>
                                          <p:spTgt spid="18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75"/>
                                        </p:tgtEl>
                                        <p:attrNameLst>
                                          <p:attrName>style.visibility</p:attrName>
                                        </p:attrNameLst>
                                      </p:cBhvr>
                                      <p:to>
                                        <p:strVal val="visible"/>
                                      </p:to>
                                    </p:set>
                                    <p:animEffect transition="in" filter="fade">
                                      <p:cBhvr>
                                        <p:cTn id="17" dur="1000"/>
                                        <p:tgtEl>
                                          <p:spTgt spid="1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85"/>
        <p:cNvGrpSpPr/>
        <p:nvPr/>
      </p:nvGrpSpPr>
      <p:grpSpPr>
        <a:xfrm>
          <a:off x="0" y="0"/>
          <a:ext cx="0" cy="0"/>
          <a:chOff x="0" y="0"/>
          <a:chExt cx="0" cy="0"/>
        </a:xfrm>
      </p:grpSpPr>
      <p:cxnSp>
        <p:nvCxnSpPr>
          <p:cNvPr id="186" name="Google Shape;186;p9"/>
          <p:cNvCxnSpPr/>
          <p:nvPr/>
        </p:nvCxnSpPr>
        <p:spPr>
          <a:xfrm rot="10800000">
            <a:off x="2771427" y="243985"/>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187" name="Google Shape;187;p9"/>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188" name="Google Shape;188;p9"/>
          <p:cNvSpPr/>
          <p:nvPr/>
        </p:nvSpPr>
        <p:spPr>
          <a:xfrm>
            <a:off x="704668" y="3107685"/>
            <a:ext cx="11042030" cy="1938952"/>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Clr>
                <a:srgbClr val="000000"/>
              </a:buClr>
              <a:buSzPts val="1600"/>
              <a:buFont typeface="Arial"/>
              <a:buNone/>
            </a:pPr>
            <a:r>
              <a:rPr lang="en-US" sz="1600" b="1" i="0" u="none" strike="noStrike" cap="none" dirty="0" err="1">
                <a:solidFill>
                  <a:schemeClr val="dk1"/>
                </a:solidFill>
                <a:latin typeface="Arial"/>
                <a:ea typeface="Arial"/>
                <a:cs typeface="Arial"/>
                <a:sym typeface="Arial"/>
              </a:rPr>
              <a:t>Хүн</a:t>
            </a:r>
            <a:r>
              <a:rPr lang="en-US" sz="1600" b="1" i="0" u="none" strike="noStrike" cap="none" dirty="0">
                <a:solidFill>
                  <a:schemeClr val="dk1"/>
                </a:solidFill>
                <a:latin typeface="Arial"/>
                <a:ea typeface="Arial"/>
                <a:cs typeface="Arial"/>
                <a:sym typeface="Arial"/>
              </a:rPr>
              <a:t> </a:t>
            </a:r>
            <a:r>
              <a:rPr lang="en-US" sz="1600" b="1" i="0" u="none" strike="noStrike" cap="none" dirty="0" err="1">
                <a:solidFill>
                  <a:schemeClr val="dk1"/>
                </a:solidFill>
                <a:latin typeface="Arial"/>
                <a:ea typeface="Arial"/>
                <a:cs typeface="Arial"/>
                <a:sym typeface="Arial"/>
              </a:rPr>
              <a:t>ам</a:t>
            </a:r>
            <a:r>
              <a:rPr lang="en-US" sz="1600" b="1" i="0" u="none" strike="noStrike" cap="none" dirty="0">
                <a:solidFill>
                  <a:schemeClr val="dk1"/>
                </a:solidFill>
                <a:latin typeface="Arial"/>
                <a:ea typeface="Arial"/>
                <a:cs typeface="Arial"/>
                <a:sym typeface="Arial"/>
              </a:rPr>
              <a:t>:</a:t>
            </a:r>
            <a:r>
              <a:rPr lang="en-US" sz="1600" b="0" i="0" u="none" strike="noStrike" cap="none" dirty="0">
                <a:solidFill>
                  <a:schemeClr val="dk1"/>
                </a:solidFill>
                <a:latin typeface="Arial"/>
                <a:ea typeface="Arial"/>
                <a:cs typeface="Arial"/>
                <a:sym typeface="Arial"/>
              </a:rPr>
              <a:t> 3,3 </a:t>
            </a:r>
            <a:r>
              <a:rPr lang="en-US" sz="1600" b="0" i="0" u="none" strike="noStrike" cap="none" dirty="0" err="1">
                <a:solidFill>
                  <a:schemeClr val="dk1"/>
                </a:solidFill>
                <a:latin typeface="Arial"/>
                <a:ea typeface="Arial"/>
                <a:cs typeface="Arial"/>
                <a:sym typeface="Arial"/>
              </a:rPr>
              <a:t>сая</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хүн</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амтай</a:t>
            </a:r>
            <a:r>
              <a:rPr lang="en-US" sz="1600" b="0" i="0" u="none" strike="noStrike" cap="none" dirty="0">
                <a:solidFill>
                  <a:schemeClr val="dk1"/>
                </a:solidFill>
                <a:latin typeface="Arial"/>
                <a:ea typeface="Arial"/>
                <a:cs typeface="Arial"/>
                <a:sym typeface="Arial"/>
              </a:rPr>
              <a:t> (2020 </a:t>
            </a:r>
            <a:r>
              <a:rPr lang="en-US" sz="1600" b="0" i="0" u="none" strike="noStrike" cap="none" dirty="0" err="1">
                <a:solidFill>
                  <a:schemeClr val="dk1"/>
                </a:solidFill>
                <a:latin typeface="Arial"/>
                <a:ea typeface="Arial"/>
                <a:cs typeface="Arial"/>
                <a:sym typeface="Arial"/>
              </a:rPr>
              <a:t>оны</a:t>
            </a:r>
            <a:r>
              <a:rPr lang="en-US" sz="1600" b="0" i="0" u="none" strike="noStrike" cap="none" dirty="0">
                <a:solidFill>
                  <a:schemeClr val="dk1"/>
                </a:solidFill>
                <a:latin typeface="Arial"/>
                <a:ea typeface="Arial"/>
                <a:cs typeface="Arial"/>
                <a:sym typeface="Arial"/>
              </a:rPr>
              <a:t> 1-р </a:t>
            </a:r>
            <a:r>
              <a:rPr lang="en-US" sz="1600" b="0" i="0" u="none" strike="noStrike" cap="none" dirty="0" err="1">
                <a:solidFill>
                  <a:schemeClr val="dk1"/>
                </a:solidFill>
                <a:latin typeface="Arial"/>
                <a:ea typeface="Arial"/>
                <a:cs typeface="Arial"/>
                <a:sym typeface="Arial"/>
              </a:rPr>
              <a:t>сар</a:t>
            </a:r>
            <a:r>
              <a:rPr lang="en-US" sz="1600" b="0" i="0" u="none" strike="noStrike" cap="none" dirty="0">
                <a:solidFill>
                  <a:schemeClr val="dk1"/>
                </a:solidFill>
                <a:latin typeface="Arial"/>
                <a:ea typeface="Arial"/>
                <a:cs typeface="Arial"/>
                <a:sym typeface="Arial"/>
              </a:rPr>
              <a:t>). 1 </a:t>
            </a:r>
            <a:r>
              <a:rPr lang="en-US" sz="1600" b="0" i="0" u="none" strike="noStrike" cap="none" dirty="0" err="1">
                <a:solidFill>
                  <a:schemeClr val="dk1"/>
                </a:solidFill>
                <a:latin typeface="Arial"/>
                <a:ea typeface="Arial"/>
                <a:cs typeface="Arial"/>
                <a:sym typeface="Arial"/>
              </a:rPr>
              <a:t>х.д.км</a:t>
            </a:r>
            <a:r>
              <a:rPr lang="en-US" sz="1600" b="0" i="0" u="none" strike="noStrike" cap="none" dirty="0">
                <a:solidFill>
                  <a:schemeClr val="dk1"/>
                </a:solidFill>
                <a:latin typeface="Arial"/>
                <a:ea typeface="Arial"/>
                <a:cs typeface="Arial"/>
                <a:sym typeface="Arial"/>
              </a:rPr>
              <a:t> -т 1.5 </a:t>
            </a:r>
            <a:r>
              <a:rPr lang="en-US" sz="1600" b="0" i="0" u="none" strike="noStrike" cap="none" dirty="0" err="1">
                <a:solidFill>
                  <a:schemeClr val="dk1"/>
                </a:solidFill>
                <a:latin typeface="Arial"/>
                <a:ea typeface="Arial"/>
                <a:cs typeface="Arial"/>
                <a:sym typeface="Arial"/>
              </a:rPr>
              <a:t>хүн</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оногдоно</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Нийт</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хүн</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амын</a:t>
            </a:r>
            <a:r>
              <a:rPr lang="en-US" sz="1600" b="0" i="0" u="none" strike="noStrike" cap="none" dirty="0">
                <a:solidFill>
                  <a:schemeClr val="dk1"/>
                </a:solidFill>
                <a:latin typeface="Arial"/>
                <a:ea typeface="Arial"/>
                <a:cs typeface="Arial"/>
                <a:sym typeface="Arial"/>
              </a:rPr>
              <a:t> 50% </a:t>
            </a:r>
            <a:r>
              <a:rPr lang="en-US" sz="1600" b="0" i="0" u="none" strike="noStrike" cap="none" dirty="0" err="1">
                <a:solidFill>
                  <a:schemeClr val="dk1"/>
                </a:solidFill>
                <a:latin typeface="Arial"/>
                <a:ea typeface="Arial"/>
                <a:cs typeface="Arial"/>
                <a:sym typeface="Arial"/>
              </a:rPr>
              <a:t>гаруй</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нь</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хот</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суурин</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газар</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амьдардаг</a:t>
            </a:r>
            <a:r>
              <a:rPr lang="en-US" sz="1600" b="0" i="0" u="none" strike="noStrike" cap="none" dirty="0">
                <a:solidFill>
                  <a:schemeClr val="dk1"/>
                </a:solidFill>
                <a:latin typeface="Arial"/>
                <a:ea typeface="Arial"/>
                <a:cs typeface="Arial"/>
                <a:sym typeface="Arial"/>
              </a:rPr>
              <a:t>. 20 </a:t>
            </a:r>
            <a:r>
              <a:rPr lang="en-US" sz="1600" b="0" i="0" u="none" strike="noStrike" cap="none" dirty="0" err="1">
                <a:solidFill>
                  <a:schemeClr val="dk1"/>
                </a:solidFill>
                <a:latin typeface="Arial"/>
                <a:ea typeface="Arial"/>
                <a:cs typeface="Arial"/>
                <a:sym typeface="Arial"/>
              </a:rPr>
              <a:t>гаруй</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үндэстэн</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ястнаас</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бүрдэнэ</a:t>
            </a:r>
            <a:r>
              <a:rPr lang="en-US" sz="1600" b="0" i="0" u="none" strike="noStrike" cap="none" dirty="0">
                <a:solidFill>
                  <a:schemeClr val="dk1"/>
                </a:solidFill>
                <a:latin typeface="Arial"/>
                <a:ea typeface="Arial"/>
                <a:cs typeface="Arial"/>
                <a:sym typeface="Arial"/>
              </a:rPr>
              <a:t> (2014 </a:t>
            </a:r>
            <a:r>
              <a:rPr lang="en-US" sz="1600" b="0" i="0" u="none" strike="noStrike" cap="none" dirty="0" err="1">
                <a:solidFill>
                  <a:schemeClr val="dk1"/>
                </a:solidFill>
                <a:latin typeface="Arial"/>
                <a:ea typeface="Arial"/>
                <a:cs typeface="Arial"/>
                <a:sym typeface="Arial"/>
              </a:rPr>
              <a:t>оны</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статистик</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мэдээгээр</a:t>
            </a:r>
            <a:r>
              <a:rPr lang="en-US" sz="1600" b="0" i="0" u="none" strike="noStrike" cap="none" dirty="0">
                <a:solidFill>
                  <a:schemeClr val="dk1"/>
                </a:solidFill>
                <a:latin typeface="Arial"/>
                <a:ea typeface="Arial"/>
                <a:cs typeface="Arial"/>
                <a:sym typeface="Arial"/>
              </a:rPr>
              <a:t> 25 </a:t>
            </a:r>
            <a:r>
              <a:rPr lang="en-US" sz="1600" b="0" i="0" u="none" strike="noStrike" cap="none" dirty="0" err="1">
                <a:solidFill>
                  <a:schemeClr val="dk1"/>
                </a:solidFill>
                <a:latin typeface="Arial"/>
                <a:ea typeface="Arial"/>
                <a:cs typeface="Arial"/>
                <a:sym typeface="Arial"/>
              </a:rPr>
              <a:t>ястан</a:t>
            </a:r>
            <a:r>
              <a:rPr lang="en-US" sz="1600" b="0" i="0" u="none" strike="noStrike" cap="none" dirty="0">
                <a:solidFill>
                  <a:schemeClr val="dk1"/>
                </a:solidFill>
                <a:latin typeface="Arial"/>
                <a:ea typeface="Arial"/>
                <a:cs typeface="Arial"/>
                <a:sym typeface="Arial"/>
              </a:rPr>
              <a:t>, 2 </a:t>
            </a:r>
            <a:r>
              <a:rPr lang="en-US" sz="1600" b="0" i="0" u="none" strike="noStrike" cap="none" dirty="0" err="1">
                <a:solidFill>
                  <a:schemeClr val="dk1"/>
                </a:solidFill>
                <a:latin typeface="Arial"/>
                <a:ea typeface="Arial"/>
                <a:cs typeface="Arial"/>
                <a:sym typeface="Arial"/>
              </a:rPr>
              <a:t>үндэстэн</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бүртгэгдсэн</a:t>
            </a:r>
            <a:r>
              <a:rPr lang="en-US" sz="1600" b="0" i="0" u="none" strike="noStrike" cap="none" dirty="0">
                <a:solidFill>
                  <a:schemeClr val="dk1"/>
                </a:solidFill>
                <a:latin typeface="Arial"/>
                <a:ea typeface="Arial"/>
                <a:cs typeface="Arial"/>
                <a:sym typeface="Arial"/>
              </a:rPr>
              <a:t>). </a:t>
            </a:r>
            <a:endParaRPr sz="1600" b="0" i="0" u="none" strike="noStrike" cap="none" dirty="0">
              <a:solidFill>
                <a:srgbClr val="000000"/>
              </a:solidFill>
              <a:latin typeface="Arial"/>
              <a:ea typeface="Arial"/>
              <a:cs typeface="Arial"/>
              <a:sym typeface="Arial"/>
            </a:endParaRPr>
          </a:p>
          <a:p>
            <a:pPr>
              <a:lnSpc>
                <a:spcPct val="150000"/>
              </a:lnSpc>
            </a:pPr>
            <a:r>
              <a:rPr lang="mn-MN" sz="1600" dirty="0"/>
              <a:t>7) </a:t>
            </a:r>
            <a:r>
              <a:rPr lang="mn-MN" sz="1600" u="sng" dirty="0"/>
              <a:t>                       </a:t>
            </a:r>
            <a:r>
              <a:rPr lang="mn-MN" sz="1600" dirty="0"/>
              <a:t> эрэгтэй 62, эмэгтэй 65. Хүн амын 80% гаруй нь халх монгол, үлдсэн хувь нь казак, буриад зэрэг бусад ястан байдаг. Албан ёсны хэл монгол хэл. (Мөнхцэцэг, Г., Орхон, Б, 2021, хууд. 7)</a:t>
            </a:r>
            <a:endParaRPr lang="en-US" sz="1600" dirty="0"/>
          </a:p>
        </p:txBody>
      </p:sp>
      <p:sp>
        <p:nvSpPr>
          <p:cNvPr id="190" name="Google Shape;190;p9"/>
          <p:cNvSpPr txBox="1"/>
          <p:nvPr/>
        </p:nvSpPr>
        <p:spPr>
          <a:xfrm>
            <a:off x="2574770" y="1062959"/>
            <a:ext cx="7344146" cy="622304"/>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chemeClr val="dk1"/>
              </a:buClr>
              <a:buSzPts val="1800"/>
              <a:buFont typeface="Times New Roman"/>
              <a:buNone/>
            </a:pPr>
            <a:r>
              <a:rPr lang="en-US" sz="1600" b="1" i="1" u="none" strike="noStrike" cap="none">
                <a:solidFill>
                  <a:schemeClr val="dk1"/>
                </a:solidFill>
                <a:latin typeface="Arial"/>
                <a:ea typeface="Arial"/>
                <a:cs typeface="Arial"/>
                <a:sym typeface="Arial"/>
              </a:rPr>
              <a:t>Дасгал 2. Сонсгол. Сонсоод, эхийн орхигдсон үгсийг нөхөж бичнэ үү. </a:t>
            </a:r>
            <a:endParaRPr sz="1600" b="0" i="0" u="none" strike="noStrike" cap="none">
              <a:solidFill>
                <a:srgbClr val="000000"/>
              </a:solidFill>
              <a:latin typeface="Arial"/>
              <a:ea typeface="Arial"/>
              <a:cs typeface="Arial"/>
              <a:sym typeface="Arial"/>
            </a:endParaRPr>
          </a:p>
          <a:p>
            <a:pPr marL="0" marR="0" lvl="0" indent="0" algn="l" rtl="0">
              <a:lnSpc>
                <a:spcPct val="90000"/>
              </a:lnSpc>
              <a:spcBef>
                <a:spcPts val="0"/>
              </a:spcBef>
              <a:spcAft>
                <a:spcPts val="0"/>
              </a:spcAft>
              <a:buClr>
                <a:schemeClr val="dk1"/>
              </a:buClr>
              <a:buSzPts val="1800"/>
              <a:buFont typeface="Times New Roman"/>
              <a:buNone/>
            </a:pPr>
            <a:r>
              <a:rPr lang="en-US" sz="1600" b="1" i="1" u="none" strike="noStrike" cap="none">
                <a:solidFill>
                  <a:schemeClr val="dk1"/>
                </a:solidFill>
                <a:latin typeface="Arial"/>
                <a:ea typeface="Arial"/>
                <a:cs typeface="Arial"/>
                <a:sym typeface="Arial"/>
              </a:rPr>
              <a:t>Exercise 2. Listen and fill the missing words </a:t>
            </a:r>
            <a:endParaRPr sz="1600" b="0" i="0" u="none" strike="noStrike" cap="none">
              <a:solidFill>
                <a:srgbClr val="000000"/>
              </a:solidFill>
              <a:latin typeface="Arial"/>
              <a:ea typeface="Arial"/>
              <a:cs typeface="Arial"/>
              <a:sym typeface="Arial"/>
            </a:endParaRPr>
          </a:p>
        </p:txBody>
      </p:sp>
      <p:sp>
        <p:nvSpPr>
          <p:cNvPr id="191" name="Google Shape;191;p9"/>
          <p:cNvSpPr txBox="1"/>
          <p:nvPr/>
        </p:nvSpPr>
        <p:spPr>
          <a:xfrm>
            <a:off x="1534379" y="1919051"/>
            <a:ext cx="9951296" cy="609369"/>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chemeClr val="dk1"/>
              </a:buClr>
              <a:buSzPts val="1800"/>
              <a:buFont typeface="Times New Roman"/>
              <a:buNone/>
            </a:pPr>
            <a:r>
              <a:rPr lang="en-US" sz="1600" b="1" i="1" u="none" strike="noStrike" cap="none">
                <a:solidFill>
                  <a:schemeClr val="dk1"/>
                </a:solidFill>
                <a:latin typeface="Arial"/>
                <a:ea typeface="Arial"/>
                <a:cs typeface="Arial"/>
                <a:sym typeface="Arial"/>
              </a:rPr>
              <a:t>Нөхөх үгс- Choose from following words: </a:t>
            </a:r>
            <a:r>
              <a:rPr lang="en-US" sz="1600" b="0" i="1" u="none" strike="noStrike" cap="none">
                <a:solidFill>
                  <a:schemeClr val="dk1"/>
                </a:solidFill>
                <a:latin typeface="Arial"/>
                <a:ea typeface="Arial"/>
                <a:cs typeface="Arial"/>
                <a:sym typeface="Arial"/>
              </a:rPr>
              <a:t>дөрвөн улиралтай, дундаж наслалт, ерөнхийлөгч, бөө мөргөл, далайд гарцгүй, дунджаар, хойд хагасын, ерөнхий сайд, нүүдлийн шувуу, далайн түвшнээс </a:t>
            </a:r>
            <a:endParaRPr sz="1600" b="0" i="1" u="none" strike="noStrike" cap="none">
              <a:solidFill>
                <a:schemeClr val="dk1"/>
              </a:solidFill>
              <a:latin typeface="Arial"/>
              <a:ea typeface="Arial"/>
              <a:cs typeface="Arial"/>
              <a:sym typeface="Arial"/>
            </a:endParaRPr>
          </a:p>
        </p:txBody>
      </p:sp>
      <p:sp>
        <p:nvSpPr>
          <p:cNvPr id="192" name="Google Shape;192;p9"/>
          <p:cNvSpPr txBox="1"/>
          <p:nvPr/>
        </p:nvSpPr>
        <p:spPr>
          <a:xfrm>
            <a:off x="3252251" y="243985"/>
            <a:ext cx="8233424" cy="654987"/>
          </a:xfrm>
          <a:prstGeom prst="rect">
            <a:avLst/>
          </a:prstGeom>
          <a:noFill/>
          <a:ln>
            <a:noFill/>
          </a:ln>
        </p:spPr>
        <p:txBody>
          <a:bodyPr spcFirstLastPara="1" wrap="square" lIns="91425" tIns="45700" rIns="91425" bIns="45700" anchor="ctr" anchorCtr="0">
            <a:noAutofit/>
          </a:bodyPr>
          <a:lstStyle/>
          <a:p>
            <a:pPr marL="0" marR="0" lvl="0" indent="0" algn="ctr" rtl="0">
              <a:lnSpc>
                <a:spcPct val="90000"/>
              </a:lnSpc>
              <a:spcBef>
                <a:spcPts val="0"/>
              </a:spcBef>
              <a:spcAft>
                <a:spcPts val="0"/>
              </a:spcAft>
              <a:buClr>
                <a:schemeClr val="dk1"/>
              </a:buClr>
              <a:buSzPts val="2400"/>
              <a:buFont typeface="Times New Roman"/>
              <a:buNone/>
            </a:pPr>
            <a:r>
              <a:rPr lang="en-US" sz="1600" b="1" i="0" u="none" strike="noStrike" cap="none">
                <a:solidFill>
                  <a:schemeClr val="dk1"/>
                </a:solidFill>
                <a:latin typeface="Arial"/>
                <a:ea typeface="Arial"/>
                <a:cs typeface="Arial"/>
                <a:sym typeface="Arial"/>
              </a:rPr>
              <a:t>МОНГОЛ УЛСЫН ТУХАЙ ЕРӨНХИЙ ОЙЛГОЛТ</a:t>
            </a:r>
            <a:endParaRPr sz="1600" b="0" i="0" u="none" strike="noStrike" cap="none">
              <a:solidFill>
                <a:srgbClr val="000000"/>
              </a:solidFill>
              <a:latin typeface="Arial"/>
              <a:ea typeface="Arial"/>
              <a:cs typeface="Arial"/>
              <a:sym typeface="Arial"/>
            </a:endParaRPr>
          </a:p>
          <a:p>
            <a:pPr marL="0" marR="0" lvl="0" indent="0" algn="ctr" rtl="0">
              <a:lnSpc>
                <a:spcPct val="90000"/>
              </a:lnSpc>
              <a:spcBef>
                <a:spcPts val="0"/>
              </a:spcBef>
              <a:spcAft>
                <a:spcPts val="0"/>
              </a:spcAft>
              <a:buClr>
                <a:schemeClr val="dk1"/>
              </a:buClr>
              <a:buSzPts val="2400"/>
              <a:buFont typeface="Times New Roman"/>
              <a:buNone/>
            </a:pPr>
            <a:r>
              <a:rPr lang="en-US" sz="1600" b="1" i="1" u="none" strike="noStrike" cap="none">
                <a:solidFill>
                  <a:schemeClr val="dk1"/>
                </a:solidFill>
                <a:latin typeface="Arial"/>
                <a:ea typeface="Arial"/>
                <a:cs typeface="Arial"/>
                <a:sym typeface="Arial"/>
              </a:rPr>
              <a:t>General Understanding of Mongolia</a:t>
            </a:r>
            <a:endParaRPr sz="1600" b="1" i="1" u="none" strike="noStrike" cap="none">
              <a:solidFill>
                <a:schemeClr val="dk1"/>
              </a:solidFill>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90"/>
                                        </p:tgtEl>
                                        <p:attrNameLst>
                                          <p:attrName>style.visibility</p:attrName>
                                        </p:attrNameLst>
                                      </p:cBhvr>
                                      <p:to>
                                        <p:strVal val="visible"/>
                                      </p:to>
                                    </p:set>
                                    <p:animEffect transition="in" filter="fade">
                                      <p:cBhvr>
                                        <p:cTn id="7" dur="1000"/>
                                        <p:tgtEl>
                                          <p:spTgt spid="19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91"/>
                                        </p:tgtEl>
                                        <p:attrNameLst>
                                          <p:attrName>style.visibility</p:attrName>
                                        </p:attrNameLst>
                                      </p:cBhvr>
                                      <p:to>
                                        <p:strVal val="visible"/>
                                      </p:to>
                                    </p:set>
                                    <p:animEffect transition="in" filter="fade">
                                      <p:cBhvr>
                                        <p:cTn id="12" dur="1000"/>
                                        <p:tgtEl>
                                          <p:spTgt spid="19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88"/>
                                        </p:tgtEl>
                                        <p:attrNameLst>
                                          <p:attrName>style.visibility</p:attrName>
                                        </p:attrNameLst>
                                      </p:cBhvr>
                                      <p:to>
                                        <p:strVal val="visible"/>
                                      </p:to>
                                    </p:set>
                                    <p:animEffect transition="in" filter="fade">
                                      <p:cBhvr>
                                        <p:cTn id="17" dur="1000"/>
                                        <p:tgtEl>
                                          <p:spTgt spid="1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96"/>
        <p:cNvGrpSpPr/>
        <p:nvPr/>
      </p:nvGrpSpPr>
      <p:grpSpPr>
        <a:xfrm>
          <a:off x="0" y="0"/>
          <a:ext cx="0" cy="0"/>
          <a:chOff x="0" y="0"/>
          <a:chExt cx="0" cy="0"/>
        </a:xfrm>
      </p:grpSpPr>
      <p:cxnSp>
        <p:nvCxnSpPr>
          <p:cNvPr id="197" name="Google Shape;197;p10"/>
          <p:cNvCxnSpPr/>
          <p:nvPr/>
        </p:nvCxnSpPr>
        <p:spPr>
          <a:xfrm rot="10800000">
            <a:off x="2771427" y="243985"/>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198" name="Google Shape;198;p10"/>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199" name="Google Shape;199;p10"/>
          <p:cNvSpPr/>
          <p:nvPr/>
        </p:nvSpPr>
        <p:spPr>
          <a:xfrm>
            <a:off x="930855" y="3324627"/>
            <a:ext cx="10330290" cy="1633740"/>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Clr>
                <a:srgbClr val="000000"/>
              </a:buClr>
              <a:buSzPts val="1600"/>
              <a:buFont typeface="Arial"/>
              <a:buNone/>
            </a:pPr>
            <a:r>
              <a:rPr lang="en-US" sz="1600" b="1" i="0" u="none" strike="noStrike" cap="none" dirty="0" err="1">
                <a:solidFill>
                  <a:schemeClr val="dk1"/>
                </a:solidFill>
                <a:sym typeface="Arial"/>
              </a:rPr>
              <a:t>Шашин</a:t>
            </a:r>
            <a:r>
              <a:rPr lang="en-US" sz="1600" b="1" i="0" u="none" strike="noStrike" cap="none" dirty="0">
                <a:solidFill>
                  <a:schemeClr val="dk1"/>
                </a:solidFill>
                <a:sym typeface="Arial"/>
              </a:rPr>
              <a:t> </a:t>
            </a:r>
            <a:r>
              <a:rPr lang="en-US" sz="1600" b="1" i="0" u="none" strike="noStrike" cap="none" dirty="0" err="1">
                <a:solidFill>
                  <a:schemeClr val="dk1"/>
                </a:solidFill>
                <a:sym typeface="Arial"/>
              </a:rPr>
              <a:t>шүтлэг</a:t>
            </a:r>
            <a:r>
              <a:rPr lang="en-US" sz="1600" b="1" i="0" u="none" strike="noStrike" cap="none" dirty="0">
                <a:solidFill>
                  <a:schemeClr val="dk1"/>
                </a:solidFill>
                <a:sym typeface="Arial"/>
              </a:rPr>
              <a:t>: </a:t>
            </a:r>
            <a:r>
              <a:rPr lang="en-US" sz="1600" b="0" i="0" u="none" strike="noStrike" cap="none" dirty="0" err="1">
                <a:solidFill>
                  <a:schemeClr val="dk1"/>
                </a:solidFill>
                <a:sym typeface="Arial"/>
              </a:rPr>
              <a:t>Голлох</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шашин</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буддын</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шашин</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болон</a:t>
            </a:r>
            <a:r>
              <a:rPr lang="en-US" sz="1600" b="0" i="0" u="none" strike="noStrike" cap="none" dirty="0">
                <a:solidFill>
                  <a:schemeClr val="dk1"/>
                </a:solidFill>
                <a:sym typeface="Arial"/>
              </a:rPr>
              <a:t> 8) </a:t>
            </a:r>
            <a:r>
              <a:rPr lang="en-US" sz="1600" b="0" i="0" u="sng" strike="noStrike" cap="none" dirty="0">
                <a:solidFill>
                  <a:schemeClr val="dk1"/>
                </a:solidFill>
                <a:sym typeface="Arial"/>
              </a:rPr>
              <a:t>                    </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Мөн</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христ</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лалын</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гэх</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мэт</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бусад</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шашин</a:t>
            </a:r>
            <a:r>
              <a:rPr lang="en-US" sz="1600" b="0" i="0" u="none" strike="noStrike" cap="none" dirty="0">
                <a:solidFill>
                  <a:schemeClr val="dk1"/>
                </a:solidFill>
                <a:sym typeface="Arial"/>
              </a:rPr>
              <a:t> ч </a:t>
            </a:r>
            <a:r>
              <a:rPr lang="en-US" sz="1600" b="0" i="0" u="none" strike="noStrike" cap="none" dirty="0" err="1">
                <a:solidFill>
                  <a:schemeClr val="dk1"/>
                </a:solidFill>
                <a:sym typeface="Arial"/>
              </a:rPr>
              <a:t>бий</a:t>
            </a:r>
            <a:r>
              <a:rPr lang="en-US" sz="1600" b="0" i="0" u="none" strike="noStrike" cap="none" dirty="0">
                <a:solidFill>
                  <a:schemeClr val="dk1"/>
                </a:solidFill>
                <a:sym typeface="Arial"/>
              </a:rPr>
              <a:t>.  </a:t>
            </a:r>
            <a:endParaRPr sz="1600" b="0" i="0" u="none" strike="noStrike" cap="none" dirty="0">
              <a:solidFill>
                <a:schemeClr val="dk1"/>
              </a:solidFill>
              <a:sym typeface="Arial"/>
            </a:endParaRPr>
          </a:p>
          <a:p>
            <a:pPr marL="0" marR="0" lvl="0" indent="0" algn="just" rtl="0">
              <a:lnSpc>
                <a:spcPct val="150000"/>
              </a:lnSpc>
              <a:spcBef>
                <a:spcPts val="500"/>
              </a:spcBef>
              <a:spcAft>
                <a:spcPts val="0"/>
              </a:spcAft>
              <a:buClr>
                <a:srgbClr val="000000"/>
              </a:buClr>
              <a:buSzPts val="1600"/>
              <a:buFont typeface="Arial"/>
              <a:buNone/>
            </a:pPr>
            <a:r>
              <a:rPr lang="en-US" sz="1600" b="1" i="0" u="none" strike="noStrike" cap="none" dirty="0" err="1">
                <a:solidFill>
                  <a:schemeClr val="dk1"/>
                </a:solidFill>
                <a:sym typeface="Arial"/>
              </a:rPr>
              <a:t>Мөнгөн</a:t>
            </a:r>
            <a:r>
              <a:rPr lang="en-US" sz="1600" b="1" i="0" u="none" strike="noStrike" cap="none" dirty="0">
                <a:solidFill>
                  <a:schemeClr val="dk1"/>
                </a:solidFill>
                <a:sym typeface="Arial"/>
              </a:rPr>
              <a:t> </a:t>
            </a:r>
            <a:r>
              <a:rPr lang="en-US" sz="1600" b="1" i="0" u="none" strike="noStrike" cap="none" dirty="0" err="1">
                <a:solidFill>
                  <a:schemeClr val="dk1"/>
                </a:solidFill>
                <a:sym typeface="Arial"/>
              </a:rPr>
              <a:t>тэмдэгт</a:t>
            </a:r>
            <a:r>
              <a:rPr lang="en-US" sz="1600" b="1" i="0" u="none" strike="noStrike" cap="none" dirty="0">
                <a:solidFill>
                  <a:schemeClr val="dk1"/>
                </a:solidFill>
                <a:sym typeface="Arial"/>
              </a:rPr>
              <a:t>: </a:t>
            </a:r>
            <a:r>
              <a:rPr lang="en-US" sz="1600" b="0" i="0" u="none" strike="noStrike" cap="none" dirty="0" err="1">
                <a:solidFill>
                  <a:schemeClr val="dk1"/>
                </a:solidFill>
                <a:sym typeface="Arial"/>
              </a:rPr>
              <a:t>Монгол</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улсын</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мөнгөн</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тэмдэгт</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нь</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төгрөг</a:t>
            </a:r>
            <a:r>
              <a:rPr lang="en-US" sz="1600" b="0" i="0" u="none" strike="noStrike" cap="none" dirty="0">
                <a:solidFill>
                  <a:schemeClr val="dk1"/>
                </a:solidFill>
                <a:sym typeface="Arial"/>
              </a:rPr>
              <a:t>. </a:t>
            </a:r>
            <a:endParaRPr sz="1600" b="0" i="0" u="none" strike="noStrike" cap="none" dirty="0">
              <a:solidFill>
                <a:schemeClr val="dk1"/>
              </a:solidFill>
              <a:sym typeface="Arial"/>
            </a:endParaRPr>
          </a:p>
          <a:p>
            <a:pPr>
              <a:lnSpc>
                <a:spcPct val="150000"/>
              </a:lnSpc>
            </a:pPr>
            <a:r>
              <a:rPr lang="mn-MN" sz="1600" dirty="0"/>
              <a:t>Ханш нь: 1$ = 3245  төгрөг (2022 оны 9 дүгээр сарын байдлаар) (Мөнхцэцэг, Г., Орхон, Б, 2021, хууд. 6)</a:t>
            </a:r>
            <a:endParaRPr lang="en-US" sz="1600" dirty="0"/>
          </a:p>
        </p:txBody>
      </p:sp>
      <p:sp>
        <p:nvSpPr>
          <p:cNvPr id="201" name="Google Shape;201;p10"/>
          <p:cNvSpPr txBox="1"/>
          <p:nvPr/>
        </p:nvSpPr>
        <p:spPr>
          <a:xfrm>
            <a:off x="2574770" y="1109455"/>
            <a:ext cx="7344146" cy="622304"/>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chemeClr val="dk1"/>
              </a:buClr>
              <a:buSzPts val="1800"/>
              <a:buFont typeface="Times New Roman"/>
              <a:buNone/>
            </a:pPr>
            <a:r>
              <a:rPr lang="en-US" sz="1600" b="1" i="1" u="none" strike="noStrike" cap="none">
                <a:solidFill>
                  <a:schemeClr val="dk1"/>
                </a:solidFill>
                <a:latin typeface="Arial"/>
                <a:ea typeface="Arial"/>
                <a:cs typeface="Arial"/>
                <a:sym typeface="Arial"/>
              </a:rPr>
              <a:t>Дасгал 2. Сонсгол. Сонсоод, эхийн орхигдсон үгсийг нөхөж бичнэ үү. </a:t>
            </a:r>
            <a:endParaRPr sz="1600" b="0" i="0" u="none" strike="noStrike" cap="none">
              <a:solidFill>
                <a:srgbClr val="000000"/>
              </a:solidFill>
              <a:latin typeface="Arial"/>
              <a:ea typeface="Arial"/>
              <a:cs typeface="Arial"/>
              <a:sym typeface="Arial"/>
            </a:endParaRPr>
          </a:p>
          <a:p>
            <a:pPr marL="0" marR="0" lvl="0" indent="0" algn="l" rtl="0">
              <a:lnSpc>
                <a:spcPct val="90000"/>
              </a:lnSpc>
              <a:spcBef>
                <a:spcPts val="0"/>
              </a:spcBef>
              <a:spcAft>
                <a:spcPts val="0"/>
              </a:spcAft>
              <a:buClr>
                <a:schemeClr val="dk1"/>
              </a:buClr>
              <a:buSzPts val="1800"/>
              <a:buFont typeface="Times New Roman"/>
              <a:buNone/>
            </a:pPr>
            <a:r>
              <a:rPr lang="en-US" sz="1600" b="1" i="1" u="none" strike="noStrike" cap="none">
                <a:solidFill>
                  <a:schemeClr val="dk1"/>
                </a:solidFill>
                <a:latin typeface="Arial"/>
                <a:ea typeface="Arial"/>
                <a:cs typeface="Arial"/>
                <a:sym typeface="Arial"/>
              </a:rPr>
              <a:t>Exercise 2. Listen and fill the missing words </a:t>
            </a:r>
            <a:endParaRPr sz="1600" b="0" i="0" u="none" strike="noStrike" cap="none">
              <a:solidFill>
                <a:srgbClr val="000000"/>
              </a:solidFill>
              <a:latin typeface="Arial"/>
              <a:ea typeface="Arial"/>
              <a:cs typeface="Arial"/>
              <a:sym typeface="Arial"/>
            </a:endParaRPr>
          </a:p>
        </p:txBody>
      </p:sp>
      <p:sp>
        <p:nvSpPr>
          <p:cNvPr id="202" name="Google Shape;202;p10"/>
          <p:cNvSpPr txBox="1"/>
          <p:nvPr/>
        </p:nvSpPr>
        <p:spPr>
          <a:xfrm>
            <a:off x="1534380" y="1995568"/>
            <a:ext cx="9951296" cy="609369"/>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chemeClr val="dk1"/>
              </a:buClr>
              <a:buSzPts val="1800"/>
              <a:buFont typeface="Times New Roman"/>
              <a:buNone/>
            </a:pPr>
            <a:r>
              <a:rPr lang="en-US" sz="1600" b="1" i="1" u="none" strike="noStrike" cap="none">
                <a:solidFill>
                  <a:schemeClr val="dk1"/>
                </a:solidFill>
                <a:latin typeface="Arial"/>
                <a:ea typeface="Arial"/>
                <a:cs typeface="Arial"/>
                <a:sym typeface="Arial"/>
              </a:rPr>
              <a:t>Нөхөх үгс- Choose from following words: </a:t>
            </a:r>
            <a:r>
              <a:rPr lang="en-US" sz="1600" b="0" i="1" u="none" strike="noStrike" cap="none">
                <a:solidFill>
                  <a:schemeClr val="dk1"/>
                </a:solidFill>
                <a:latin typeface="Arial"/>
                <a:ea typeface="Arial"/>
                <a:cs typeface="Arial"/>
                <a:sym typeface="Arial"/>
              </a:rPr>
              <a:t>дөрвөн улиралтай, дундаж наслалт, ерөнхийлөгч, бөө мөргөл, далайд гарцгүй, дунджаар, хойд хагасын, ерөнхий сайд, нүүдлийн шувуу, далайн түвшнээс </a:t>
            </a:r>
            <a:endParaRPr sz="1600" b="0" i="1" u="none" strike="noStrike" cap="none">
              <a:solidFill>
                <a:schemeClr val="dk1"/>
              </a:solidFill>
              <a:latin typeface="Arial"/>
              <a:ea typeface="Arial"/>
              <a:cs typeface="Arial"/>
              <a:sym typeface="Arial"/>
            </a:endParaRPr>
          </a:p>
        </p:txBody>
      </p:sp>
      <p:sp>
        <p:nvSpPr>
          <p:cNvPr id="203" name="Google Shape;203;p10"/>
          <p:cNvSpPr txBox="1"/>
          <p:nvPr/>
        </p:nvSpPr>
        <p:spPr>
          <a:xfrm>
            <a:off x="3252251" y="243985"/>
            <a:ext cx="8233424" cy="654987"/>
          </a:xfrm>
          <a:prstGeom prst="rect">
            <a:avLst/>
          </a:prstGeom>
          <a:noFill/>
          <a:ln>
            <a:noFill/>
          </a:ln>
        </p:spPr>
        <p:txBody>
          <a:bodyPr spcFirstLastPara="1" wrap="square" lIns="91425" tIns="45700" rIns="91425" bIns="45700" anchor="ctr" anchorCtr="0">
            <a:noAutofit/>
          </a:bodyPr>
          <a:lstStyle/>
          <a:p>
            <a:pPr marL="0" marR="0" lvl="0" indent="0" algn="ctr" rtl="0">
              <a:lnSpc>
                <a:spcPct val="90000"/>
              </a:lnSpc>
              <a:spcBef>
                <a:spcPts val="0"/>
              </a:spcBef>
              <a:spcAft>
                <a:spcPts val="0"/>
              </a:spcAft>
              <a:buClr>
                <a:schemeClr val="dk1"/>
              </a:buClr>
              <a:buSzPts val="2400"/>
              <a:buFont typeface="Times New Roman"/>
              <a:buNone/>
            </a:pPr>
            <a:r>
              <a:rPr lang="en-US" sz="1600" b="1" i="0" u="none" strike="noStrike" cap="none">
                <a:solidFill>
                  <a:schemeClr val="dk1"/>
                </a:solidFill>
                <a:latin typeface="Arial"/>
                <a:ea typeface="Arial"/>
                <a:cs typeface="Arial"/>
                <a:sym typeface="Arial"/>
              </a:rPr>
              <a:t>МОНГОЛ УЛСЫН ТУХАЙ ЕРӨНХИЙ ОЙЛГОЛТ</a:t>
            </a:r>
            <a:endParaRPr sz="1600" b="0" i="0" u="none" strike="noStrike" cap="none">
              <a:solidFill>
                <a:srgbClr val="000000"/>
              </a:solidFill>
              <a:latin typeface="Arial"/>
              <a:ea typeface="Arial"/>
              <a:cs typeface="Arial"/>
              <a:sym typeface="Arial"/>
            </a:endParaRPr>
          </a:p>
          <a:p>
            <a:pPr marL="0" marR="0" lvl="0" indent="0" algn="ctr" rtl="0">
              <a:lnSpc>
                <a:spcPct val="90000"/>
              </a:lnSpc>
              <a:spcBef>
                <a:spcPts val="0"/>
              </a:spcBef>
              <a:spcAft>
                <a:spcPts val="0"/>
              </a:spcAft>
              <a:buClr>
                <a:schemeClr val="dk1"/>
              </a:buClr>
              <a:buSzPts val="2400"/>
              <a:buFont typeface="Times New Roman"/>
              <a:buNone/>
            </a:pPr>
            <a:r>
              <a:rPr lang="en-US" sz="1600" b="1" i="1" u="none" strike="noStrike" cap="none">
                <a:solidFill>
                  <a:schemeClr val="dk1"/>
                </a:solidFill>
                <a:latin typeface="Arial"/>
                <a:ea typeface="Arial"/>
                <a:cs typeface="Arial"/>
                <a:sym typeface="Arial"/>
              </a:rPr>
              <a:t>General Understanding of Mongolia</a:t>
            </a:r>
            <a:endParaRPr sz="1600" b="1" i="1" u="none" strike="noStrike" cap="none">
              <a:solidFill>
                <a:schemeClr val="dk1"/>
              </a:solidFill>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1"/>
                                        </p:tgtEl>
                                        <p:attrNameLst>
                                          <p:attrName>style.visibility</p:attrName>
                                        </p:attrNameLst>
                                      </p:cBhvr>
                                      <p:to>
                                        <p:strVal val="visible"/>
                                      </p:to>
                                    </p:set>
                                    <p:animEffect transition="in" filter="fade">
                                      <p:cBhvr>
                                        <p:cTn id="7" dur="1000"/>
                                        <p:tgtEl>
                                          <p:spTgt spid="20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2"/>
                                        </p:tgtEl>
                                        <p:attrNameLst>
                                          <p:attrName>style.visibility</p:attrName>
                                        </p:attrNameLst>
                                      </p:cBhvr>
                                      <p:to>
                                        <p:strVal val="visible"/>
                                      </p:to>
                                    </p:set>
                                    <p:animEffect transition="in" filter="fade">
                                      <p:cBhvr>
                                        <p:cTn id="12" dur="1000"/>
                                        <p:tgtEl>
                                          <p:spTgt spid="20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99"/>
                                        </p:tgtEl>
                                        <p:attrNameLst>
                                          <p:attrName>style.visibility</p:attrName>
                                        </p:attrNameLst>
                                      </p:cBhvr>
                                      <p:to>
                                        <p:strVal val="visible"/>
                                      </p:to>
                                    </p:set>
                                    <p:animEffect transition="in" filter="fade">
                                      <p:cBhvr>
                                        <p:cTn id="17" dur="1000"/>
                                        <p:tgtEl>
                                          <p:spTgt spid="1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07"/>
        <p:cNvGrpSpPr/>
        <p:nvPr/>
      </p:nvGrpSpPr>
      <p:grpSpPr>
        <a:xfrm>
          <a:off x="0" y="0"/>
          <a:ext cx="0" cy="0"/>
          <a:chOff x="0" y="0"/>
          <a:chExt cx="0" cy="0"/>
        </a:xfrm>
      </p:grpSpPr>
      <p:cxnSp>
        <p:nvCxnSpPr>
          <p:cNvPr id="208" name="Google Shape;208;p11"/>
          <p:cNvCxnSpPr/>
          <p:nvPr/>
        </p:nvCxnSpPr>
        <p:spPr>
          <a:xfrm rot="10800000">
            <a:off x="2771427" y="243985"/>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209" name="Google Shape;209;p11"/>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pic>
        <p:nvPicPr>
          <p:cNvPr id="210" name="Google Shape;210;p11" descr="Image result for монгол улсын төрийн image"/>
          <p:cNvPicPr preferRelativeResize="0"/>
          <p:nvPr/>
        </p:nvPicPr>
        <p:blipFill rotWithShape="1">
          <a:blip r:embed="rId3">
            <a:alphaModFix/>
          </a:blip>
          <a:srcRect/>
          <a:stretch/>
        </p:blipFill>
        <p:spPr>
          <a:xfrm>
            <a:off x="8366410" y="1388870"/>
            <a:ext cx="3470455" cy="1735228"/>
          </a:xfrm>
          <a:prstGeom prst="ellipse">
            <a:avLst/>
          </a:prstGeom>
          <a:noFill/>
          <a:ln>
            <a:noFill/>
          </a:ln>
        </p:spPr>
      </p:pic>
      <p:sp>
        <p:nvSpPr>
          <p:cNvPr id="211" name="Google Shape;211;p11"/>
          <p:cNvSpPr/>
          <p:nvPr/>
        </p:nvSpPr>
        <p:spPr>
          <a:xfrm>
            <a:off x="622731" y="3823972"/>
            <a:ext cx="11425560" cy="2308284"/>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Clr>
                <a:srgbClr val="000000"/>
              </a:buClr>
              <a:buSzPts val="1600"/>
              <a:buFont typeface="Arial"/>
              <a:buNone/>
            </a:pPr>
            <a:r>
              <a:rPr lang="en-US" sz="1600" b="1" i="0" u="none" strike="noStrike" cap="none" dirty="0" err="1">
                <a:solidFill>
                  <a:schemeClr val="dk1"/>
                </a:solidFill>
                <a:latin typeface="Arial"/>
                <a:ea typeface="Arial"/>
                <a:cs typeface="Arial"/>
                <a:sym typeface="Arial"/>
              </a:rPr>
              <a:t>Төрийн</a:t>
            </a:r>
            <a:r>
              <a:rPr lang="en-US" sz="1600" b="1" i="0" u="none" strike="noStrike" cap="none" dirty="0">
                <a:solidFill>
                  <a:schemeClr val="dk1"/>
                </a:solidFill>
                <a:latin typeface="Arial"/>
                <a:ea typeface="Arial"/>
                <a:cs typeface="Arial"/>
                <a:sym typeface="Arial"/>
              </a:rPr>
              <a:t> </a:t>
            </a:r>
            <a:r>
              <a:rPr lang="en-US" sz="1600" b="1" i="0" u="none" strike="noStrike" cap="none" dirty="0" err="1">
                <a:solidFill>
                  <a:schemeClr val="dk1"/>
                </a:solidFill>
                <a:latin typeface="Arial"/>
                <a:ea typeface="Arial"/>
                <a:cs typeface="Arial"/>
                <a:sym typeface="Arial"/>
              </a:rPr>
              <a:t>байгууламж</a:t>
            </a:r>
            <a:r>
              <a:rPr lang="en-US" sz="1600" b="1" i="0" u="none" strike="noStrike" cap="none" dirty="0">
                <a:solidFill>
                  <a:schemeClr val="dk1"/>
                </a:solidFill>
                <a:latin typeface="Arial"/>
                <a:ea typeface="Arial"/>
                <a:cs typeface="Arial"/>
                <a:sym typeface="Arial"/>
              </a:rPr>
              <a:t>:</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Төрийн</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тэргүүн</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нь</a:t>
            </a:r>
            <a:r>
              <a:rPr lang="en-US" sz="1600" b="0" i="0" u="none" strike="noStrike" cap="none" dirty="0">
                <a:solidFill>
                  <a:schemeClr val="dk1"/>
                </a:solidFill>
                <a:latin typeface="Arial"/>
                <a:ea typeface="Arial"/>
                <a:cs typeface="Arial"/>
                <a:sym typeface="Arial"/>
              </a:rPr>
              <a:t> 9) </a:t>
            </a:r>
            <a:r>
              <a:rPr lang="en-US" sz="1600" b="0" i="0" u="sng" strike="noStrike" cap="none" dirty="0">
                <a:solidFill>
                  <a:schemeClr val="dk1"/>
                </a:solidFill>
                <a:latin typeface="Arial"/>
                <a:ea typeface="Arial"/>
                <a:cs typeface="Arial"/>
                <a:sym typeface="Arial"/>
              </a:rPr>
              <a:t>                            </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Ард</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түмэн</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ерөнхийлөгчийг</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бүх</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нийтийн</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сонгуулиар</a:t>
            </a:r>
            <a:r>
              <a:rPr lang="en-US" sz="1600" b="0" i="0" u="none" strike="noStrike" cap="none" dirty="0">
                <a:solidFill>
                  <a:schemeClr val="dk1"/>
                </a:solidFill>
                <a:latin typeface="Arial"/>
                <a:ea typeface="Arial"/>
                <a:cs typeface="Arial"/>
                <a:sym typeface="Arial"/>
              </a:rPr>
              <a:t> 4 </a:t>
            </a:r>
            <a:r>
              <a:rPr lang="en-US" sz="1600" b="0" i="0" u="none" strike="noStrike" cap="none" dirty="0" err="1">
                <a:solidFill>
                  <a:schemeClr val="dk1"/>
                </a:solidFill>
                <a:latin typeface="Arial"/>
                <a:ea typeface="Arial"/>
                <a:cs typeface="Arial"/>
                <a:sym typeface="Arial"/>
              </a:rPr>
              <a:t>жилийн</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хугацаатай</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сонгоно</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Засгийн</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газрын</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тэргүүн</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нь</a:t>
            </a:r>
            <a:r>
              <a:rPr lang="en-US" sz="1600" b="0" i="0" u="none" strike="noStrike" cap="none" dirty="0">
                <a:solidFill>
                  <a:schemeClr val="dk1"/>
                </a:solidFill>
                <a:latin typeface="Arial"/>
                <a:ea typeface="Arial"/>
                <a:cs typeface="Arial"/>
                <a:sym typeface="Arial"/>
              </a:rPr>
              <a:t> 10) </a:t>
            </a:r>
            <a:r>
              <a:rPr lang="en-US" sz="1600" b="0" i="0" u="sng" strike="noStrike" cap="none" dirty="0">
                <a:solidFill>
                  <a:schemeClr val="dk1"/>
                </a:solidFill>
                <a:latin typeface="Arial"/>
                <a:ea typeface="Arial"/>
                <a:cs typeface="Arial"/>
                <a:sym typeface="Arial"/>
              </a:rPr>
              <a:t>                        </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Хууль</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тогтоох</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дээд</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байгууллага</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нь</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Улсын</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Их</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Хурал</a:t>
            </a:r>
            <a:r>
              <a:rPr lang="en-US" sz="1600" b="0" i="0" u="none" strike="noStrike" cap="none" dirty="0">
                <a:solidFill>
                  <a:schemeClr val="dk1"/>
                </a:solidFill>
                <a:latin typeface="Arial"/>
                <a:ea typeface="Arial"/>
                <a:cs typeface="Arial"/>
                <a:sym typeface="Arial"/>
              </a:rPr>
              <a:t>. УИХ </a:t>
            </a:r>
            <a:r>
              <a:rPr lang="en-US" sz="1600" b="0" i="0" u="none" strike="noStrike" cap="none" dirty="0" err="1">
                <a:solidFill>
                  <a:schemeClr val="dk1"/>
                </a:solidFill>
                <a:latin typeface="Arial"/>
                <a:ea typeface="Arial"/>
                <a:cs typeface="Arial"/>
                <a:sym typeface="Arial"/>
              </a:rPr>
              <a:t>нь</a:t>
            </a:r>
            <a:r>
              <a:rPr lang="en-US" sz="1600" b="0" i="0" u="none" strike="noStrike" cap="none" dirty="0">
                <a:solidFill>
                  <a:schemeClr val="dk1"/>
                </a:solidFill>
                <a:latin typeface="Arial"/>
                <a:ea typeface="Arial"/>
                <a:cs typeface="Arial"/>
                <a:sym typeface="Arial"/>
              </a:rPr>
              <a:t> 76 </a:t>
            </a:r>
            <a:r>
              <a:rPr lang="en-US" sz="1600" b="0" i="0" u="none" strike="noStrike" cap="none" dirty="0" err="1">
                <a:solidFill>
                  <a:schemeClr val="dk1"/>
                </a:solidFill>
                <a:latin typeface="Arial"/>
                <a:ea typeface="Arial"/>
                <a:cs typeface="Arial"/>
                <a:sym typeface="Arial"/>
              </a:rPr>
              <a:t>гишүүнээс</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бүрдэх</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бөгөөд</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мөн</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ард</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түмэн</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тэднийг</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бүх</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нийтийн</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сонгуулиар</a:t>
            </a:r>
            <a:r>
              <a:rPr lang="en-US" sz="1600" b="0" i="0" u="none" strike="noStrike" cap="none" dirty="0">
                <a:solidFill>
                  <a:schemeClr val="dk1"/>
                </a:solidFill>
                <a:latin typeface="Arial"/>
                <a:ea typeface="Arial"/>
                <a:cs typeface="Arial"/>
                <a:sym typeface="Arial"/>
              </a:rPr>
              <a:t> 4 </a:t>
            </a:r>
            <a:r>
              <a:rPr lang="en-US" sz="1600" b="0" i="0" u="none" strike="noStrike" cap="none" dirty="0" err="1">
                <a:solidFill>
                  <a:schemeClr val="dk1"/>
                </a:solidFill>
                <a:latin typeface="Arial"/>
                <a:ea typeface="Arial"/>
                <a:cs typeface="Arial"/>
                <a:sym typeface="Arial"/>
              </a:rPr>
              <a:t>жилийн</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хугацаатай</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сонгоно</a:t>
            </a:r>
            <a:r>
              <a:rPr lang="en-US" sz="1600" b="0" i="0" u="none" strike="noStrike" cap="none" dirty="0">
                <a:solidFill>
                  <a:schemeClr val="dk1"/>
                </a:solidFill>
                <a:latin typeface="Arial"/>
                <a:ea typeface="Arial"/>
                <a:cs typeface="Arial"/>
                <a:sym typeface="Arial"/>
              </a:rPr>
              <a:t>. </a:t>
            </a:r>
            <a:endParaRPr sz="1600" b="0" i="0" u="none" strike="noStrike" cap="none" dirty="0">
              <a:solidFill>
                <a:schemeClr val="dk1"/>
              </a:solidFill>
              <a:latin typeface="Arial"/>
              <a:ea typeface="Arial"/>
              <a:cs typeface="Arial"/>
              <a:sym typeface="Arial"/>
            </a:endParaRPr>
          </a:p>
          <a:p>
            <a:pPr>
              <a:lnSpc>
                <a:spcPct val="150000"/>
              </a:lnSpc>
            </a:pPr>
            <a:r>
              <a:rPr lang="mn-MN" sz="1600" b="1" dirty="0"/>
              <a:t>Нэгдсэн Үндэстний Байгууллагын (НҮБ) гишүүн:</a:t>
            </a:r>
            <a:r>
              <a:rPr lang="mn-MN" sz="1600" dirty="0"/>
              <a:t> Монгол Улс нь 1946 онд анх НҮБ-д элсэх хүсэлт гаргаж, 1961 онд НҮБ-ын 101 дэх орон болон элсч байжээ. (Мөнхцэцэг, Г., Орхон, Б, 2021, хууд. 7)</a:t>
            </a:r>
            <a:endParaRPr lang="en-US" sz="1600" dirty="0"/>
          </a:p>
        </p:txBody>
      </p:sp>
      <p:sp>
        <p:nvSpPr>
          <p:cNvPr id="214" name="Google Shape;214;p11"/>
          <p:cNvSpPr txBox="1"/>
          <p:nvPr/>
        </p:nvSpPr>
        <p:spPr>
          <a:xfrm>
            <a:off x="2511797" y="1111000"/>
            <a:ext cx="7344146" cy="622304"/>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chemeClr val="dk1"/>
              </a:buClr>
              <a:buSzPts val="1800"/>
              <a:buFont typeface="Times New Roman"/>
              <a:buNone/>
            </a:pPr>
            <a:r>
              <a:rPr lang="en-US" sz="1600" b="1" i="1" u="none" strike="noStrike" cap="none">
                <a:solidFill>
                  <a:schemeClr val="dk1"/>
                </a:solidFill>
                <a:latin typeface="Arial"/>
                <a:ea typeface="Arial"/>
                <a:cs typeface="Arial"/>
                <a:sym typeface="Arial"/>
              </a:rPr>
              <a:t>Дасгал 2. Сонсгол. Сонсоод, эхийн орхигдсон үгсийг нөхөж бичнэ үү. </a:t>
            </a:r>
            <a:endParaRPr sz="1600" b="0" i="0" u="none" strike="noStrike" cap="none">
              <a:solidFill>
                <a:srgbClr val="000000"/>
              </a:solidFill>
              <a:latin typeface="Arial"/>
              <a:ea typeface="Arial"/>
              <a:cs typeface="Arial"/>
              <a:sym typeface="Arial"/>
            </a:endParaRPr>
          </a:p>
          <a:p>
            <a:pPr marL="0" marR="0" lvl="0" indent="0" algn="l" rtl="0">
              <a:lnSpc>
                <a:spcPct val="90000"/>
              </a:lnSpc>
              <a:spcBef>
                <a:spcPts val="0"/>
              </a:spcBef>
              <a:spcAft>
                <a:spcPts val="0"/>
              </a:spcAft>
              <a:buClr>
                <a:schemeClr val="dk1"/>
              </a:buClr>
              <a:buSzPts val="1800"/>
              <a:buFont typeface="Times New Roman"/>
              <a:buNone/>
            </a:pPr>
            <a:r>
              <a:rPr lang="en-US" sz="1600" b="1" i="1" u="none" strike="noStrike" cap="none">
                <a:solidFill>
                  <a:schemeClr val="dk1"/>
                </a:solidFill>
                <a:latin typeface="Arial"/>
                <a:ea typeface="Arial"/>
                <a:cs typeface="Arial"/>
                <a:sym typeface="Arial"/>
              </a:rPr>
              <a:t>Exercise 2. Listen and fill the missing words </a:t>
            </a:r>
            <a:endParaRPr sz="1600" b="0" i="0" u="none" strike="noStrike" cap="none">
              <a:solidFill>
                <a:srgbClr val="000000"/>
              </a:solidFill>
              <a:latin typeface="Arial"/>
              <a:ea typeface="Arial"/>
              <a:cs typeface="Arial"/>
              <a:sym typeface="Arial"/>
            </a:endParaRPr>
          </a:p>
        </p:txBody>
      </p:sp>
      <p:sp>
        <p:nvSpPr>
          <p:cNvPr id="215" name="Google Shape;215;p11"/>
          <p:cNvSpPr txBox="1"/>
          <p:nvPr/>
        </p:nvSpPr>
        <p:spPr>
          <a:xfrm>
            <a:off x="1290426" y="2070718"/>
            <a:ext cx="6987389" cy="1036049"/>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chemeClr val="dk1"/>
              </a:buClr>
              <a:buSzPts val="1800"/>
              <a:buFont typeface="Times New Roman"/>
              <a:buNone/>
            </a:pPr>
            <a:r>
              <a:rPr lang="en-US" sz="1600" b="1" i="1" u="none" strike="noStrike" cap="none">
                <a:solidFill>
                  <a:schemeClr val="dk1"/>
                </a:solidFill>
                <a:latin typeface="Arial"/>
                <a:ea typeface="Arial"/>
                <a:cs typeface="Arial"/>
                <a:sym typeface="Arial"/>
              </a:rPr>
              <a:t>Нөхөх үгс- Choose from following words: </a:t>
            </a:r>
            <a:r>
              <a:rPr lang="en-US" sz="1600" b="0" i="1" u="none" strike="noStrike" cap="none">
                <a:solidFill>
                  <a:schemeClr val="dk1"/>
                </a:solidFill>
                <a:latin typeface="Arial"/>
                <a:ea typeface="Arial"/>
                <a:cs typeface="Arial"/>
                <a:sym typeface="Arial"/>
              </a:rPr>
              <a:t>дөрвөн улиралтай, дундаж наслалт, ерөнхийлөгч, бөө мөргөл, далайд гарцгүй, дунджаар, хойд хагасын, ерөнхий сайд, нүүдлийн шувуу, далайн түвшнээс </a:t>
            </a:r>
            <a:endParaRPr sz="1600" b="0" i="1" u="none" strike="noStrike" cap="none">
              <a:solidFill>
                <a:schemeClr val="dk1"/>
              </a:solidFill>
              <a:latin typeface="Arial"/>
              <a:ea typeface="Arial"/>
              <a:cs typeface="Arial"/>
              <a:sym typeface="Arial"/>
            </a:endParaRPr>
          </a:p>
        </p:txBody>
      </p:sp>
      <p:sp>
        <p:nvSpPr>
          <p:cNvPr id="216" name="Google Shape;216;p11"/>
          <p:cNvSpPr txBox="1"/>
          <p:nvPr/>
        </p:nvSpPr>
        <p:spPr>
          <a:xfrm>
            <a:off x="3252251" y="243985"/>
            <a:ext cx="8233424" cy="654987"/>
          </a:xfrm>
          <a:prstGeom prst="rect">
            <a:avLst/>
          </a:prstGeom>
          <a:noFill/>
          <a:ln>
            <a:noFill/>
          </a:ln>
        </p:spPr>
        <p:txBody>
          <a:bodyPr spcFirstLastPara="1" wrap="square" lIns="91425" tIns="45700" rIns="91425" bIns="45700" anchor="ctr" anchorCtr="0">
            <a:noAutofit/>
          </a:bodyPr>
          <a:lstStyle/>
          <a:p>
            <a:pPr marL="0" marR="0" lvl="0" indent="0" algn="ctr" rtl="0">
              <a:lnSpc>
                <a:spcPct val="90000"/>
              </a:lnSpc>
              <a:spcBef>
                <a:spcPts val="0"/>
              </a:spcBef>
              <a:spcAft>
                <a:spcPts val="0"/>
              </a:spcAft>
              <a:buClr>
                <a:schemeClr val="dk1"/>
              </a:buClr>
              <a:buSzPts val="2400"/>
              <a:buFont typeface="Times New Roman"/>
              <a:buNone/>
            </a:pPr>
            <a:r>
              <a:rPr lang="en-US" sz="1600" b="1" i="0" u="none" strike="noStrike" cap="none">
                <a:solidFill>
                  <a:schemeClr val="dk1"/>
                </a:solidFill>
                <a:latin typeface="Arial"/>
                <a:ea typeface="Arial"/>
                <a:cs typeface="Arial"/>
                <a:sym typeface="Arial"/>
              </a:rPr>
              <a:t>МОНГОЛ УЛСЫН ТУХАЙ ЕРӨНХИЙ ОЙЛГОЛТ</a:t>
            </a:r>
            <a:endParaRPr sz="1600" b="0" i="0" u="none" strike="noStrike" cap="none">
              <a:solidFill>
                <a:srgbClr val="000000"/>
              </a:solidFill>
              <a:latin typeface="Arial"/>
              <a:ea typeface="Arial"/>
              <a:cs typeface="Arial"/>
              <a:sym typeface="Arial"/>
            </a:endParaRPr>
          </a:p>
          <a:p>
            <a:pPr marL="0" marR="0" lvl="0" indent="0" algn="ctr" rtl="0">
              <a:lnSpc>
                <a:spcPct val="90000"/>
              </a:lnSpc>
              <a:spcBef>
                <a:spcPts val="0"/>
              </a:spcBef>
              <a:spcAft>
                <a:spcPts val="0"/>
              </a:spcAft>
              <a:buClr>
                <a:schemeClr val="dk1"/>
              </a:buClr>
              <a:buSzPts val="2400"/>
              <a:buFont typeface="Times New Roman"/>
              <a:buNone/>
            </a:pPr>
            <a:r>
              <a:rPr lang="en-US" sz="1600" b="1" i="1" u="none" strike="noStrike" cap="none">
                <a:solidFill>
                  <a:schemeClr val="dk1"/>
                </a:solidFill>
                <a:latin typeface="Arial"/>
                <a:ea typeface="Arial"/>
                <a:cs typeface="Arial"/>
                <a:sym typeface="Arial"/>
              </a:rPr>
              <a:t>General Understanding of Mongolia</a:t>
            </a:r>
            <a:endParaRPr sz="1600" b="1" i="1" u="none" strike="noStrike" cap="none">
              <a:solidFill>
                <a:schemeClr val="dk1"/>
              </a:solidFill>
              <a:latin typeface="Arial"/>
              <a:ea typeface="Arial"/>
              <a:cs typeface="Arial"/>
              <a:sym typeface="Arial"/>
            </a:endParaRPr>
          </a:p>
        </p:txBody>
      </p:sp>
      <p:sp>
        <p:nvSpPr>
          <p:cNvPr id="3" name="TextBox 2">
            <a:extLst>
              <a:ext uri="{FF2B5EF4-FFF2-40B4-BE49-F238E27FC236}">
                <a16:creationId xmlns:a16="http://schemas.microsoft.com/office/drawing/2014/main" id="{D6151FE9-97EC-FDF8-334C-FC7358D58754}"/>
              </a:ext>
            </a:extLst>
          </p:cNvPr>
          <p:cNvSpPr txBox="1"/>
          <p:nvPr/>
        </p:nvSpPr>
        <p:spPr>
          <a:xfrm>
            <a:off x="7865227" y="3128478"/>
            <a:ext cx="4183064" cy="741293"/>
          </a:xfrm>
          <a:prstGeom prst="rect">
            <a:avLst/>
          </a:prstGeom>
          <a:noFill/>
        </p:spPr>
        <p:txBody>
          <a:bodyPr wrap="square">
            <a:spAutoFit/>
          </a:bodyPr>
          <a:lstStyle/>
          <a:p>
            <a:pPr marL="457200" indent="-457200">
              <a:lnSpc>
                <a:spcPct val="107000"/>
              </a:lnSpc>
              <a:spcAft>
                <a:spcPts val="800"/>
              </a:spcAft>
            </a:pPr>
            <a:r>
              <a:rPr lang="mn-MN" sz="800" i="1" dirty="0">
                <a:effectLst/>
                <a:latin typeface="+mn-lt"/>
                <a:ea typeface="Calibri" panose="020F0502020204030204" pitchFamily="34" charset="0"/>
              </a:rPr>
              <a:t>Монгол улсын төрийн далбаа</a:t>
            </a:r>
            <a:r>
              <a:rPr lang="mn-MN" sz="800" dirty="0">
                <a:effectLst/>
                <a:latin typeface="+mn-lt"/>
                <a:ea typeface="Calibri" panose="020F0502020204030204" pitchFamily="34" charset="0"/>
              </a:rPr>
              <a:t>. (2023 оны 1 сарын 26). wikipedia.org: https://mn.wikipedia.org/wiki/%D0%9C%D0%BE%D0%BD%D0%B3%D0%BE%D0%BB_%D0%A3%D0%BB%D1%81%D1%8B%D0%BD_%D1%82%D3%A9%D1%80%D0%B8%D0%B9%D0%BD_%D0%B4%D0%B0%D0%BB%D0%B1%D0%B0%D0%B0</a:t>
            </a:r>
            <a:endParaRPr lang="en-US" sz="800" dirty="0">
              <a:effectLst/>
              <a:latin typeface="+mn-lt"/>
              <a:ea typeface="Calibri" panose="020F050202020403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14"/>
                                        </p:tgtEl>
                                        <p:attrNameLst>
                                          <p:attrName>style.visibility</p:attrName>
                                        </p:attrNameLst>
                                      </p:cBhvr>
                                      <p:to>
                                        <p:strVal val="visible"/>
                                      </p:to>
                                    </p:set>
                                    <p:animEffect transition="in" filter="fade">
                                      <p:cBhvr>
                                        <p:cTn id="7" dur="1000"/>
                                        <p:tgtEl>
                                          <p:spTgt spid="2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15"/>
                                        </p:tgtEl>
                                        <p:attrNameLst>
                                          <p:attrName>style.visibility</p:attrName>
                                        </p:attrNameLst>
                                      </p:cBhvr>
                                      <p:to>
                                        <p:strVal val="visible"/>
                                      </p:to>
                                    </p:set>
                                    <p:animEffect transition="in" filter="fade">
                                      <p:cBhvr>
                                        <p:cTn id="12" dur="1000"/>
                                        <p:tgtEl>
                                          <p:spTgt spid="2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10"/>
                                        </p:tgtEl>
                                        <p:attrNameLst>
                                          <p:attrName>style.visibility</p:attrName>
                                        </p:attrNameLst>
                                      </p:cBhvr>
                                      <p:to>
                                        <p:strVal val="visible"/>
                                      </p:to>
                                    </p:set>
                                    <p:animEffect transition="in" filter="fade">
                                      <p:cBhvr>
                                        <p:cTn id="17" dur="1000"/>
                                        <p:tgtEl>
                                          <p:spTgt spid="2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11"/>
                                        </p:tgtEl>
                                        <p:attrNameLst>
                                          <p:attrName>style.visibility</p:attrName>
                                        </p:attrNameLst>
                                      </p:cBhvr>
                                      <p:to>
                                        <p:strVal val="visible"/>
                                      </p:to>
                                    </p:set>
                                    <p:animEffect transition="in" filter="fade">
                                      <p:cBhvr>
                                        <p:cTn id="22" dur="1000"/>
                                        <p:tgtEl>
                                          <p:spTgt spid="2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20"/>
        <p:cNvGrpSpPr/>
        <p:nvPr/>
      </p:nvGrpSpPr>
      <p:grpSpPr>
        <a:xfrm>
          <a:off x="0" y="0"/>
          <a:ext cx="0" cy="0"/>
          <a:chOff x="0" y="0"/>
          <a:chExt cx="0" cy="0"/>
        </a:xfrm>
      </p:grpSpPr>
      <p:cxnSp>
        <p:nvCxnSpPr>
          <p:cNvPr id="221" name="Google Shape;221;p12"/>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cxnSp>
        <p:nvCxnSpPr>
          <p:cNvPr id="222" name="Google Shape;222;p12"/>
          <p:cNvCxnSpPr/>
          <p:nvPr/>
        </p:nvCxnSpPr>
        <p:spPr>
          <a:xfrm rot="10800000">
            <a:off x="2656016" y="243985"/>
            <a:ext cx="0" cy="504000"/>
          </a:xfrm>
          <a:prstGeom prst="straightConnector1">
            <a:avLst/>
          </a:prstGeom>
          <a:noFill/>
          <a:ln w="9525" cap="flat" cmpd="sng">
            <a:solidFill>
              <a:srgbClr val="007E5D"/>
            </a:solidFill>
            <a:prstDash val="solid"/>
            <a:miter lim="800000"/>
            <a:headEnd type="none" w="sm" len="sm"/>
            <a:tailEnd type="none" w="sm" len="sm"/>
          </a:ln>
        </p:spPr>
      </p:cxnSp>
      <p:sp>
        <p:nvSpPr>
          <p:cNvPr id="223" name="Google Shape;223;p12"/>
          <p:cNvSpPr/>
          <p:nvPr/>
        </p:nvSpPr>
        <p:spPr>
          <a:xfrm>
            <a:off x="2856511" y="1338892"/>
            <a:ext cx="7343931" cy="658601"/>
          </a:xfrm>
          <a:prstGeom prst="rect">
            <a:avLst/>
          </a:prstGeom>
          <a:noFill/>
          <a:ln>
            <a:noFill/>
          </a:ln>
        </p:spPr>
        <p:txBody>
          <a:bodyPr spcFirstLastPara="1" wrap="square" lIns="91425" tIns="45700" rIns="91425" bIns="45700" anchor="t" anchorCtr="0">
            <a:spAutoFit/>
          </a:bodyPr>
          <a:lstStyle/>
          <a:p>
            <a:pPr marL="0" marR="0" lvl="0" indent="0" algn="just" rtl="0">
              <a:lnSpc>
                <a:spcPct val="115000"/>
              </a:lnSpc>
              <a:spcBef>
                <a:spcPts val="0"/>
              </a:spcBef>
              <a:spcAft>
                <a:spcPts val="0"/>
              </a:spcAft>
              <a:buClr>
                <a:srgbClr val="000000"/>
              </a:buClr>
              <a:buSzPts val="1600"/>
              <a:buFont typeface="Arial"/>
              <a:buNone/>
            </a:pPr>
            <a:r>
              <a:rPr lang="en-US" sz="1600" b="1" i="1" u="none" strike="noStrike" cap="none">
                <a:solidFill>
                  <a:schemeClr val="dk1"/>
                </a:solidFill>
                <a:latin typeface="Arial"/>
                <a:ea typeface="Arial"/>
                <a:cs typeface="Arial"/>
                <a:sym typeface="Arial"/>
              </a:rPr>
              <a:t>Дасгал 3. Тоог үсгээр бичиж, өгүүлбэрийг гүйцээнэ үү.</a:t>
            </a:r>
            <a:endParaRPr sz="1600" b="0" i="0" u="none" strike="noStrike" cap="none">
              <a:solidFill>
                <a:srgbClr val="000000"/>
              </a:solidFill>
              <a:latin typeface="Arial"/>
              <a:ea typeface="Arial"/>
              <a:cs typeface="Arial"/>
              <a:sym typeface="Arial"/>
            </a:endParaRPr>
          </a:p>
          <a:p>
            <a:pPr marL="0" marR="0" lvl="0" indent="0" algn="just" rtl="0">
              <a:lnSpc>
                <a:spcPct val="115000"/>
              </a:lnSpc>
              <a:spcBef>
                <a:spcPts val="0"/>
              </a:spcBef>
              <a:spcAft>
                <a:spcPts val="0"/>
              </a:spcAft>
              <a:buClr>
                <a:srgbClr val="000000"/>
              </a:buClr>
              <a:buSzPts val="1600"/>
              <a:buFont typeface="Arial"/>
              <a:buNone/>
            </a:pPr>
            <a:r>
              <a:rPr lang="en-US" sz="1600" b="1" i="1" u="none" strike="noStrike" cap="none">
                <a:solidFill>
                  <a:schemeClr val="dk1"/>
                </a:solidFill>
                <a:latin typeface="Arial"/>
                <a:ea typeface="Arial"/>
                <a:cs typeface="Arial"/>
                <a:sym typeface="Arial"/>
              </a:rPr>
              <a:t> Exercise 3. Write the numbers in letters and complete the sentence</a:t>
            </a:r>
            <a:endParaRPr sz="1600" b="0" i="0" u="none" strike="noStrike" cap="none">
              <a:solidFill>
                <a:srgbClr val="000000"/>
              </a:solidFill>
              <a:latin typeface="Arial"/>
              <a:ea typeface="Arial"/>
              <a:cs typeface="Arial"/>
              <a:sym typeface="Arial"/>
            </a:endParaRPr>
          </a:p>
        </p:txBody>
      </p:sp>
      <p:sp>
        <p:nvSpPr>
          <p:cNvPr id="225" name="Google Shape;225;p12"/>
          <p:cNvSpPr txBox="1"/>
          <p:nvPr/>
        </p:nvSpPr>
        <p:spPr>
          <a:xfrm>
            <a:off x="3252251" y="243985"/>
            <a:ext cx="8233424" cy="654987"/>
          </a:xfrm>
          <a:prstGeom prst="rect">
            <a:avLst/>
          </a:prstGeom>
          <a:noFill/>
          <a:ln>
            <a:noFill/>
          </a:ln>
        </p:spPr>
        <p:txBody>
          <a:bodyPr spcFirstLastPara="1" wrap="square" lIns="91425" tIns="45700" rIns="91425" bIns="45700" anchor="ctr" anchorCtr="0">
            <a:noAutofit/>
          </a:bodyPr>
          <a:lstStyle/>
          <a:p>
            <a:pPr marL="0" marR="0" lvl="0" indent="0" algn="ctr" rtl="0">
              <a:lnSpc>
                <a:spcPct val="90000"/>
              </a:lnSpc>
              <a:spcBef>
                <a:spcPts val="0"/>
              </a:spcBef>
              <a:spcAft>
                <a:spcPts val="0"/>
              </a:spcAft>
              <a:buClr>
                <a:schemeClr val="dk1"/>
              </a:buClr>
              <a:buSzPts val="2400"/>
              <a:buFont typeface="Times New Roman"/>
              <a:buNone/>
            </a:pPr>
            <a:r>
              <a:rPr lang="en-US" sz="1600" b="1" i="0" u="none" strike="noStrike" cap="none">
                <a:solidFill>
                  <a:schemeClr val="dk1"/>
                </a:solidFill>
                <a:latin typeface="Arial"/>
                <a:ea typeface="Arial"/>
                <a:cs typeface="Arial"/>
                <a:sym typeface="Arial"/>
              </a:rPr>
              <a:t>МОНГОЛ УЛСЫН ТУХАЙ ЕРӨНХИЙ ОЙЛГОЛТ</a:t>
            </a:r>
            <a:endParaRPr sz="1600" b="0" i="0" u="none" strike="noStrike" cap="none">
              <a:solidFill>
                <a:srgbClr val="000000"/>
              </a:solidFill>
              <a:latin typeface="Arial"/>
              <a:ea typeface="Arial"/>
              <a:cs typeface="Arial"/>
              <a:sym typeface="Arial"/>
            </a:endParaRPr>
          </a:p>
          <a:p>
            <a:pPr marL="0" marR="0" lvl="0" indent="0" algn="ctr" rtl="0">
              <a:lnSpc>
                <a:spcPct val="90000"/>
              </a:lnSpc>
              <a:spcBef>
                <a:spcPts val="0"/>
              </a:spcBef>
              <a:spcAft>
                <a:spcPts val="0"/>
              </a:spcAft>
              <a:buClr>
                <a:schemeClr val="dk1"/>
              </a:buClr>
              <a:buSzPts val="2400"/>
              <a:buFont typeface="Times New Roman"/>
              <a:buNone/>
            </a:pPr>
            <a:r>
              <a:rPr lang="en-US" sz="1600" b="1" i="1" u="none" strike="noStrike" cap="none">
                <a:solidFill>
                  <a:schemeClr val="dk1"/>
                </a:solidFill>
                <a:latin typeface="Arial"/>
                <a:ea typeface="Arial"/>
                <a:cs typeface="Arial"/>
                <a:sym typeface="Arial"/>
              </a:rPr>
              <a:t>General Understanding of Mongolia</a:t>
            </a:r>
            <a:endParaRPr sz="1600" b="1" i="1" u="none" strike="noStrike" cap="none">
              <a:solidFill>
                <a:schemeClr val="dk1"/>
              </a:solidFill>
              <a:latin typeface="Arial"/>
              <a:ea typeface="Arial"/>
              <a:cs typeface="Arial"/>
              <a:sym typeface="Arial"/>
            </a:endParaRPr>
          </a:p>
        </p:txBody>
      </p:sp>
      <p:pic>
        <p:nvPicPr>
          <p:cNvPr id="6" name="Picture 5">
            <a:extLst>
              <a:ext uri="{FF2B5EF4-FFF2-40B4-BE49-F238E27FC236}">
                <a16:creationId xmlns:a16="http://schemas.microsoft.com/office/drawing/2014/main" id="{1C2EB19F-D0C3-68FD-0282-8BC3E453E3FF}"/>
              </a:ext>
            </a:extLst>
          </p:cNvPr>
          <p:cNvPicPr>
            <a:picLocks noChangeAspect="1"/>
          </p:cNvPicPr>
          <p:nvPr/>
        </p:nvPicPr>
        <p:blipFill>
          <a:blip r:embed="rId3"/>
          <a:stretch>
            <a:fillRect/>
          </a:stretch>
        </p:blipFill>
        <p:spPr>
          <a:xfrm>
            <a:off x="981357" y="2547072"/>
            <a:ext cx="10504318" cy="332870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23"/>
                                        </p:tgtEl>
                                        <p:attrNameLst>
                                          <p:attrName>style.visibility</p:attrName>
                                        </p:attrNameLst>
                                      </p:cBhvr>
                                      <p:to>
                                        <p:strVal val="visible"/>
                                      </p:to>
                                    </p:set>
                                    <p:animEffect transition="in" filter="fade">
                                      <p:cBhvr>
                                        <p:cTn id="7" dur="1000"/>
                                        <p:tgtEl>
                                          <p:spTgt spid="2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cxnSp>
        <p:nvCxnSpPr>
          <p:cNvPr id="231" name="Google Shape;231;p13"/>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cxnSp>
        <p:nvCxnSpPr>
          <p:cNvPr id="232" name="Google Shape;232;p13"/>
          <p:cNvCxnSpPr/>
          <p:nvPr/>
        </p:nvCxnSpPr>
        <p:spPr>
          <a:xfrm rot="10800000">
            <a:off x="2656016" y="243985"/>
            <a:ext cx="0" cy="504000"/>
          </a:xfrm>
          <a:prstGeom prst="straightConnector1">
            <a:avLst/>
          </a:prstGeom>
          <a:noFill/>
          <a:ln w="9525" cap="flat" cmpd="sng">
            <a:solidFill>
              <a:srgbClr val="007E5D"/>
            </a:solidFill>
            <a:prstDash val="solid"/>
            <a:miter lim="800000"/>
            <a:headEnd type="none" w="sm" len="sm"/>
            <a:tailEnd type="none" w="sm" len="sm"/>
          </a:ln>
        </p:spPr>
      </p:cxnSp>
      <p:sp>
        <p:nvSpPr>
          <p:cNvPr id="235" name="Google Shape;235;p13"/>
          <p:cNvSpPr/>
          <p:nvPr/>
        </p:nvSpPr>
        <p:spPr>
          <a:xfrm>
            <a:off x="2865389" y="1191193"/>
            <a:ext cx="8086637" cy="658601"/>
          </a:xfrm>
          <a:prstGeom prst="rect">
            <a:avLst/>
          </a:prstGeom>
          <a:noFill/>
          <a:ln>
            <a:noFill/>
          </a:ln>
        </p:spPr>
        <p:txBody>
          <a:bodyPr spcFirstLastPara="1" wrap="square" lIns="91425" tIns="45700" rIns="91425" bIns="45700" anchor="t" anchorCtr="0">
            <a:spAutoFit/>
          </a:bodyPr>
          <a:lstStyle/>
          <a:p>
            <a:pPr marL="0" marR="0" lvl="0" indent="0" algn="just" rtl="0">
              <a:lnSpc>
                <a:spcPct val="115000"/>
              </a:lnSpc>
              <a:spcBef>
                <a:spcPts val="0"/>
              </a:spcBef>
              <a:spcAft>
                <a:spcPts val="0"/>
              </a:spcAft>
              <a:buClr>
                <a:srgbClr val="000000"/>
              </a:buClr>
              <a:buSzPts val="1600"/>
              <a:buFont typeface="Arial"/>
              <a:buNone/>
            </a:pPr>
            <a:r>
              <a:rPr lang="en-US" sz="1600" b="1" i="1" u="none" strike="noStrike" cap="none">
                <a:solidFill>
                  <a:schemeClr val="dk1"/>
                </a:solidFill>
                <a:latin typeface="Arial"/>
                <a:ea typeface="Arial"/>
                <a:cs typeface="Arial"/>
                <a:sym typeface="Arial"/>
              </a:rPr>
              <a:t>Дасгал 3. Тоог үсгээр бичиж, өгүүлбэрийг гүйцээнэ үү.</a:t>
            </a:r>
            <a:endParaRPr sz="1600" b="0" i="0" u="none" strike="noStrike" cap="none">
              <a:solidFill>
                <a:srgbClr val="000000"/>
              </a:solidFill>
              <a:latin typeface="Arial"/>
              <a:ea typeface="Arial"/>
              <a:cs typeface="Arial"/>
              <a:sym typeface="Arial"/>
            </a:endParaRPr>
          </a:p>
          <a:p>
            <a:pPr marL="0" marR="0" lvl="0" indent="0" algn="just" rtl="0">
              <a:lnSpc>
                <a:spcPct val="115000"/>
              </a:lnSpc>
              <a:spcBef>
                <a:spcPts val="0"/>
              </a:spcBef>
              <a:spcAft>
                <a:spcPts val="0"/>
              </a:spcAft>
              <a:buClr>
                <a:srgbClr val="000000"/>
              </a:buClr>
              <a:buSzPts val="1600"/>
              <a:buFont typeface="Arial"/>
              <a:buNone/>
            </a:pPr>
            <a:r>
              <a:rPr lang="en-US" sz="1600" b="1" i="1" u="none" strike="noStrike" cap="none">
                <a:solidFill>
                  <a:schemeClr val="dk1"/>
                </a:solidFill>
                <a:latin typeface="Arial"/>
                <a:ea typeface="Arial"/>
                <a:cs typeface="Arial"/>
                <a:sym typeface="Arial"/>
              </a:rPr>
              <a:t>Exercise 3. Write the numbers in letters and complete the sentence</a:t>
            </a:r>
            <a:endParaRPr sz="1600" b="0" i="0" u="none" strike="noStrike" cap="none">
              <a:solidFill>
                <a:srgbClr val="000000"/>
              </a:solidFill>
              <a:latin typeface="Arial"/>
              <a:ea typeface="Arial"/>
              <a:cs typeface="Arial"/>
              <a:sym typeface="Arial"/>
            </a:endParaRPr>
          </a:p>
        </p:txBody>
      </p:sp>
      <p:sp>
        <p:nvSpPr>
          <p:cNvPr id="236" name="Google Shape;236;p13"/>
          <p:cNvSpPr txBox="1"/>
          <p:nvPr/>
        </p:nvSpPr>
        <p:spPr>
          <a:xfrm>
            <a:off x="3252251" y="243985"/>
            <a:ext cx="8233424" cy="654987"/>
          </a:xfrm>
          <a:prstGeom prst="rect">
            <a:avLst/>
          </a:prstGeom>
          <a:noFill/>
          <a:ln>
            <a:noFill/>
          </a:ln>
        </p:spPr>
        <p:txBody>
          <a:bodyPr spcFirstLastPara="1" wrap="square" lIns="91425" tIns="45700" rIns="91425" bIns="45700" anchor="ctr" anchorCtr="0">
            <a:noAutofit/>
          </a:bodyPr>
          <a:lstStyle/>
          <a:p>
            <a:pPr marL="0" marR="0" lvl="0" indent="0" algn="ctr" rtl="0">
              <a:lnSpc>
                <a:spcPct val="90000"/>
              </a:lnSpc>
              <a:spcBef>
                <a:spcPts val="0"/>
              </a:spcBef>
              <a:spcAft>
                <a:spcPts val="0"/>
              </a:spcAft>
              <a:buClr>
                <a:schemeClr val="dk1"/>
              </a:buClr>
              <a:buSzPts val="2400"/>
              <a:buFont typeface="Times New Roman"/>
              <a:buNone/>
            </a:pPr>
            <a:r>
              <a:rPr lang="en-US" sz="1600" b="1" i="0" u="none" strike="noStrike" cap="none">
                <a:solidFill>
                  <a:schemeClr val="dk1"/>
                </a:solidFill>
                <a:latin typeface="Arial"/>
                <a:ea typeface="Arial"/>
                <a:cs typeface="Arial"/>
                <a:sym typeface="Arial"/>
              </a:rPr>
              <a:t>МОНГОЛ УЛСЫН ТУХАЙ ЕРӨНХИЙ ОЙЛГОЛТ</a:t>
            </a:r>
            <a:endParaRPr sz="1600" b="0" i="0" u="none" strike="noStrike" cap="none">
              <a:solidFill>
                <a:srgbClr val="000000"/>
              </a:solidFill>
              <a:latin typeface="Arial"/>
              <a:ea typeface="Arial"/>
              <a:cs typeface="Arial"/>
              <a:sym typeface="Arial"/>
            </a:endParaRPr>
          </a:p>
          <a:p>
            <a:pPr marL="0" marR="0" lvl="0" indent="0" algn="ctr" rtl="0">
              <a:lnSpc>
                <a:spcPct val="90000"/>
              </a:lnSpc>
              <a:spcBef>
                <a:spcPts val="0"/>
              </a:spcBef>
              <a:spcAft>
                <a:spcPts val="0"/>
              </a:spcAft>
              <a:buClr>
                <a:schemeClr val="dk1"/>
              </a:buClr>
              <a:buSzPts val="2400"/>
              <a:buFont typeface="Times New Roman"/>
              <a:buNone/>
            </a:pPr>
            <a:r>
              <a:rPr lang="en-US" sz="1600" b="1" i="1" u="none" strike="noStrike" cap="none">
                <a:solidFill>
                  <a:schemeClr val="dk1"/>
                </a:solidFill>
                <a:latin typeface="Arial"/>
                <a:ea typeface="Arial"/>
                <a:cs typeface="Arial"/>
                <a:sym typeface="Arial"/>
              </a:rPr>
              <a:t>General Understanding of Mongolia</a:t>
            </a:r>
            <a:endParaRPr sz="1600" b="1" i="1" u="none" strike="noStrike" cap="none">
              <a:solidFill>
                <a:schemeClr val="dk1"/>
              </a:solidFill>
              <a:latin typeface="Arial"/>
              <a:ea typeface="Arial"/>
              <a:cs typeface="Arial"/>
              <a:sym typeface="Arial"/>
            </a:endParaRPr>
          </a:p>
        </p:txBody>
      </p:sp>
      <p:sp>
        <p:nvSpPr>
          <p:cNvPr id="5" name="TextBox 4">
            <a:extLst>
              <a:ext uri="{FF2B5EF4-FFF2-40B4-BE49-F238E27FC236}">
                <a16:creationId xmlns:a16="http://schemas.microsoft.com/office/drawing/2014/main" id="{25E978E8-0402-F572-B1A3-FAC6A56C6EF3}"/>
              </a:ext>
            </a:extLst>
          </p:cNvPr>
          <p:cNvSpPr txBox="1"/>
          <p:nvPr/>
        </p:nvSpPr>
        <p:spPr>
          <a:xfrm>
            <a:off x="897117" y="2389042"/>
            <a:ext cx="10397765" cy="3314946"/>
          </a:xfrm>
          <a:prstGeom prst="rect">
            <a:avLst/>
          </a:prstGeom>
          <a:noFill/>
        </p:spPr>
        <p:txBody>
          <a:bodyPr wrap="square">
            <a:spAutoFit/>
          </a:bodyPr>
          <a:lstStyle/>
          <a:p>
            <a:pPr marL="342900" lvl="0" indent="-342900" algn="just">
              <a:lnSpc>
                <a:spcPct val="150000"/>
              </a:lnSpc>
              <a:spcAft>
                <a:spcPts val="800"/>
              </a:spcAft>
              <a:buFont typeface="+mj-lt"/>
              <a:buAutoNum type="arabicPeriod"/>
            </a:pPr>
            <a:r>
              <a:rPr lang="mn-MN" sz="1600" dirty="0">
                <a:effectLst/>
                <a:latin typeface="Arial" panose="020B0604020202020204" pitchFamily="34" charset="0"/>
                <a:ea typeface="Arial" panose="020B0604020202020204" pitchFamily="34" charset="0"/>
              </a:rPr>
              <a:t>Хамгийн өндөр цэг Алтай таван богд уулын Хүйтэн уул нь (4,374 м) ................................................................метр өндөр. </a:t>
            </a:r>
            <a:endParaRPr lang="en-US" sz="1600" dirty="0">
              <a:effectLst/>
              <a:latin typeface="Calibri" panose="020F0502020204030204" pitchFamily="34" charset="0"/>
              <a:ea typeface="Calibri" panose="020F0502020204030204" pitchFamily="34" charset="0"/>
            </a:endParaRPr>
          </a:p>
          <a:p>
            <a:pPr marL="342900" lvl="0" indent="-342900" algn="just">
              <a:lnSpc>
                <a:spcPct val="150000"/>
              </a:lnSpc>
              <a:spcAft>
                <a:spcPts val="800"/>
              </a:spcAft>
              <a:buFont typeface="+mj-lt"/>
              <a:buAutoNum type="arabicPeriod"/>
            </a:pPr>
            <a:r>
              <a:rPr lang="mn-MN" sz="1600" dirty="0">
                <a:effectLst/>
                <a:latin typeface="Arial" panose="020B0604020202020204" pitchFamily="34" charset="0"/>
                <a:ea typeface="Arial" panose="020B0604020202020204" pitchFamily="34" charset="0"/>
              </a:rPr>
              <a:t>Хамгийн нам цэг нь Хөх нуурын хотгор нь (580 м) ……………….......метр өндөр.</a:t>
            </a:r>
            <a:endParaRPr lang="en-US" sz="1600" dirty="0">
              <a:effectLst/>
              <a:latin typeface="Calibri" panose="020F0502020204030204" pitchFamily="34" charset="0"/>
              <a:ea typeface="Calibri" panose="020F0502020204030204" pitchFamily="34" charset="0"/>
            </a:endParaRPr>
          </a:p>
          <a:p>
            <a:pPr marL="342900" lvl="0" indent="-342900" algn="just">
              <a:lnSpc>
                <a:spcPct val="150000"/>
              </a:lnSpc>
              <a:spcAft>
                <a:spcPts val="800"/>
              </a:spcAft>
              <a:buFont typeface="+mj-lt"/>
              <a:buAutoNum type="arabicPeriod"/>
            </a:pPr>
            <a:r>
              <a:rPr lang="mn-MN" sz="1600" dirty="0">
                <a:effectLst/>
                <a:latin typeface="Arial" panose="020B0604020202020204" pitchFamily="34" charset="0"/>
                <a:ea typeface="Arial" panose="020B0604020202020204" pitchFamily="34" charset="0"/>
              </a:rPr>
              <a:t>Хамгийн хүйтэн сар нь нэгдүгээр сар бөгөөд сарын дундаж температур (-35°)........................................хэмд хүрдэг. Хамгийн их нь (-50°) ................................ (Увс нуур). </a:t>
            </a:r>
            <a:endParaRPr lang="en-US" sz="1600" dirty="0">
              <a:effectLst/>
              <a:latin typeface="Calibri" panose="020F0502020204030204" pitchFamily="34" charset="0"/>
              <a:ea typeface="Calibri" panose="020F0502020204030204" pitchFamily="34" charset="0"/>
            </a:endParaRPr>
          </a:p>
          <a:p>
            <a:pPr marL="342900" lvl="0" indent="-342900" algn="just">
              <a:lnSpc>
                <a:spcPct val="150000"/>
              </a:lnSpc>
              <a:spcAft>
                <a:spcPts val="800"/>
              </a:spcAft>
              <a:buFont typeface="+mj-lt"/>
              <a:buAutoNum type="arabicPeriod"/>
            </a:pPr>
            <a:r>
              <a:rPr lang="mn-MN" sz="1600" dirty="0">
                <a:effectLst/>
                <a:latin typeface="Arial" panose="020B0604020202020204" pitchFamily="34" charset="0"/>
                <a:ea typeface="Arial" panose="020B0604020202020204" pitchFamily="34" charset="0"/>
              </a:rPr>
              <a:t>Хамгийн халуун сар нь долоодугаар сар бөгөөд сарын дундаж температур (+25°) .................................хэмд хүрдэг. Хамгийн их нь (+40,8°)...................................................... (Сайншанд) байдаг. (Мөнхцэцэг, Г., Орхон, Б, 2021, хуудсд. 7-8)</a:t>
            </a:r>
            <a:endParaRPr lang="en-US" sz="1600" dirty="0">
              <a:effectLst/>
              <a:latin typeface="Calibri" panose="020F0502020204030204" pitchFamily="34" charset="0"/>
              <a:ea typeface="Calibri" panose="020F050202020403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35"/>
                                        </p:tgtEl>
                                        <p:attrNameLst>
                                          <p:attrName>style.visibility</p:attrName>
                                        </p:attrNameLst>
                                      </p:cBhvr>
                                      <p:to>
                                        <p:strVal val="visible"/>
                                      </p:to>
                                    </p:set>
                                    <p:animEffect transition="in" filter="fade">
                                      <p:cBhvr>
                                        <p:cTn id="7" dur="1000"/>
                                        <p:tgtEl>
                                          <p:spTgt spid="2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cxnSp>
        <p:nvCxnSpPr>
          <p:cNvPr id="241" name="Google Shape;241;p14"/>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cxnSp>
        <p:nvCxnSpPr>
          <p:cNvPr id="242" name="Google Shape;242;p14"/>
          <p:cNvCxnSpPr/>
          <p:nvPr/>
        </p:nvCxnSpPr>
        <p:spPr>
          <a:xfrm rot="10800000">
            <a:off x="2656016" y="243985"/>
            <a:ext cx="0" cy="504000"/>
          </a:xfrm>
          <a:prstGeom prst="straightConnector1">
            <a:avLst/>
          </a:prstGeom>
          <a:noFill/>
          <a:ln w="9525" cap="flat" cmpd="sng">
            <a:solidFill>
              <a:srgbClr val="007E5D"/>
            </a:solidFill>
            <a:prstDash val="solid"/>
            <a:miter lim="800000"/>
            <a:headEnd type="none" w="sm" len="sm"/>
            <a:tailEnd type="none" w="sm" len="sm"/>
          </a:ln>
        </p:spPr>
      </p:cxnSp>
      <p:sp>
        <p:nvSpPr>
          <p:cNvPr id="243" name="Google Shape;243;p14"/>
          <p:cNvSpPr/>
          <p:nvPr/>
        </p:nvSpPr>
        <p:spPr>
          <a:xfrm>
            <a:off x="3089429" y="1176212"/>
            <a:ext cx="6562798" cy="621668"/>
          </a:xfrm>
          <a:prstGeom prst="rect">
            <a:avLst/>
          </a:prstGeom>
          <a:noFill/>
          <a:ln>
            <a:noFill/>
          </a:ln>
        </p:spPr>
        <p:txBody>
          <a:bodyPr spcFirstLastPara="1" wrap="square" lIns="91425" tIns="45700" rIns="91425" bIns="45700" anchor="t" anchorCtr="0">
            <a:spAutoFit/>
          </a:bodyPr>
          <a:lstStyle/>
          <a:p>
            <a:pPr marL="0" marR="0" lvl="0" indent="0" algn="just" rtl="0">
              <a:lnSpc>
                <a:spcPct val="115000"/>
              </a:lnSpc>
              <a:spcBef>
                <a:spcPts val="0"/>
              </a:spcBef>
              <a:spcAft>
                <a:spcPts val="0"/>
              </a:spcAft>
              <a:buClr>
                <a:srgbClr val="000000"/>
              </a:buClr>
              <a:buSzPts val="1600"/>
              <a:buFont typeface="Arial"/>
              <a:buNone/>
            </a:pPr>
            <a:r>
              <a:rPr lang="en-US" sz="1600" b="1" i="1" u="none" strike="noStrike" cap="none">
                <a:solidFill>
                  <a:schemeClr val="dk1"/>
                </a:solidFill>
                <a:latin typeface="Arial"/>
                <a:ea typeface="Arial"/>
                <a:cs typeface="Arial"/>
                <a:sym typeface="Arial"/>
              </a:rPr>
              <a:t>Дасгал 4. А. Өгөгдсөн үгсийг тайлбартай нь тохируулна уу.</a:t>
            </a:r>
            <a:endParaRPr sz="16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None/>
            </a:pPr>
            <a:r>
              <a:rPr lang="en-US" sz="1600" b="1" i="1" u="none" strike="noStrike" cap="none">
                <a:solidFill>
                  <a:schemeClr val="dk1"/>
                </a:solidFill>
                <a:latin typeface="Arial"/>
                <a:ea typeface="Arial"/>
                <a:cs typeface="Arial"/>
                <a:sym typeface="Arial"/>
              </a:rPr>
              <a:t>Exercise 4.  Match following words to its explanation </a:t>
            </a:r>
            <a:endParaRPr sz="1600" b="1" i="1" u="none" strike="noStrike" cap="none">
              <a:solidFill>
                <a:schemeClr val="dk1"/>
              </a:solidFill>
              <a:latin typeface="Arial"/>
              <a:ea typeface="Arial"/>
              <a:cs typeface="Arial"/>
              <a:sym typeface="Arial"/>
            </a:endParaRPr>
          </a:p>
        </p:txBody>
      </p:sp>
      <p:sp>
        <p:nvSpPr>
          <p:cNvPr id="247" name="Google Shape;247;p14"/>
          <p:cNvSpPr txBox="1"/>
          <p:nvPr/>
        </p:nvSpPr>
        <p:spPr>
          <a:xfrm>
            <a:off x="3252251" y="243985"/>
            <a:ext cx="8233424" cy="654987"/>
          </a:xfrm>
          <a:prstGeom prst="rect">
            <a:avLst/>
          </a:prstGeom>
          <a:noFill/>
          <a:ln>
            <a:noFill/>
          </a:ln>
        </p:spPr>
        <p:txBody>
          <a:bodyPr spcFirstLastPara="1" wrap="square" lIns="91425" tIns="45700" rIns="91425" bIns="45700" anchor="ctr" anchorCtr="0">
            <a:noAutofit/>
          </a:bodyPr>
          <a:lstStyle/>
          <a:p>
            <a:pPr marL="0" marR="0" lvl="0" indent="0" algn="ctr" rtl="0">
              <a:lnSpc>
                <a:spcPct val="90000"/>
              </a:lnSpc>
              <a:spcBef>
                <a:spcPts val="0"/>
              </a:spcBef>
              <a:spcAft>
                <a:spcPts val="0"/>
              </a:spcAft>
              <a:buClr>
                <a:schemeClr val="dk1"/>
              </a:buClr>
              <a:buSzPts val="2400"/>
              <a:buFont typeface="Times New Roman"/>
              <a:buNone/>
            </a:pPr>
            <a:r>
              <a:rPr lang="en-US" sz="1600" b="1" i="0" u="none" strike="noStrike" cap="none">
                <a:solidFill>
                  <a:schemeClr val="dk1"/>
                </a:solidFill>
                <a:latin typeface="Arial"/>
                <a:ea typeface="Arial"/>
                <a:cs typeface="Arial"/>
                <a:sym typeface="Arial"/>
              </a:rPr>
              <a:t>МОНГОЛ УЛСЫН ТУХАЙ ЕРӨНХИЙ ОЙЛГОЛТ</a:t>
            </a:r>
            <a:endParaRPr sz="1600" b="0" i="0" u="none" strike="noStrike" cap="none">
              <a:solidFill>
                <a:srgbClr val="000000"/>
              </a:solidFill>
              <a:latin typeface="Arial"/>
              <a:ea typeface="Arial"/>
              <a:cs typeface="Arial"/>
              <a:sym typeface="Arial"/>
            </a:endParaRPr>
          </a:p>
          <a:p>
            <a:pPr marL="0" marR="0" lvl="0" indent="0" algn="ctr" rtl="0">
              <a:lnSpc>
                <a:spcPct val="90000"/>
              </a:lnSpc>
              <a:spcBef>
                <a:spcPts val="0"/>
              </a:spcBef>
              <a:spcAft>
                <a:spcPts val="0"/>
              </a:spcAft>
              <a:buClr>
                <a:schemeClr val="dk1"/>
              </a:buClr>
              <a:buSzPts val="2400"/>
              <a:buFont typeface="Times New Roman"/>
              <a:buNone/>
            </a:pPr>
            <a:r>
              <a:rPr lang="en-US" sz="1600" b="1" i="1" u="none" strike="noStrike" cap="none">
                <a:solidFill>
                  <a:schemeClr val="dk1"/>
                </a:solidFill>
                <a:latin typeface="Arial"/>
                <a:ea typeface="Arial"/>
                <a:cs typeface="Arial"/>
                <a:sym typeface="Arial"/>
              </a:rPr>
              <a:t>General Understanding of Mongolia</a:t>
            </a:r>
            <a:endParaRPr sz="1600" b="1" i="1" u="none" strike="noStrike" cap="none">
              <a:solidFill>
                <a:schemeClr val="dk1"/>
              </a:solidFill>
              <a:latin typeface="Arial"/>
              <a:ea typeface="Arial"/>
              <a:cs typeface="Arial"/>
              <a:sym typeface="Arial"/>
            </a:endParaRPr>
          </a:p>
        </p:txBody>
      </p:sp>
      <p:pic>
        <p:nvPicPr>
          <p:cNvPr id="248" name="Google Shape;248;p14"/>
          <p:cNvPicPr preferRelativeResize="0"/>
          <p:nvPr/>
        </p:nvPicPr>
        <p:blipFill rotWithShape="1">
          <a:blip r:embed="rId3">
            <a:alphaModFix/>
          </a:blip>
          <a:srcRect/>
          <a:stretch/>
        </p:blipFill>
        <p:spPr>
          <a:xfrm>
            <a:off x="946480" y="2243513"/>
            <a:ext cx="10848696" cy="3078747"/>
          </a:xfrm>
          <a:prstGeom prst="rect">
            <a:avLst/>
          </a:prstGeom>
          <a:noFill/>
          <a:ln>
            <a:noFill/>
          </a:ln>
        </p:spPr>
      </p:pic>
      <p:sp>
        <p:nvSpPr>
          <p:cNvPr id="3" name="TextBox 2">
            <a:extLst>
              <a:ext uri="{FF2B5EF4-FFF2-40B4-BE49-F238E27FC236}">
                <a16:creationId xmlns:a16="http://schemas.microsoft.com/office/drawing/2014/main" id="{4507B67C-E5FB-686E-304B-1C8A9C74669A}"/>
              </a:ext>
            </a:extLst>
          </p:cNvPr>
          <p:cNvSpPr txBox="1"/>
          <p:nvPr/>
        </p:nvSpPr>
        <p:spPr>
          <a:xfrm>
            <a:off x="2656015" y="5767893"/>
            <a:ext cx="7458945" cy="311239"/>
          </a:xfrm>
          <a:prstGeom prst="rect">
            <a:avLst/>
          </a:prstGeom>
          <a:noFill/>
        </p:spPr>
        <p:txBody>
          <a:bodyPr wrap="square">
            <a:spAutoFit/>
          </a:bodyPr>
          <a:lstStyle/>
          <a:p>
            <a:pPr marL="228600">
              <a:lnSpc>
                <a:spcPct val="107000"/>
              </a:lnSpc>
              <a:spcAft>
                <a:spcPts val="800"/>
              </a:spcAft>
            </a:pPr>
            <a:r>
              <a:rPr lang="mn-MN" sz="1400" i="1" dirty="0">
                <a:effectLst/>
                <a:latin typeface="Arial" panose="020B0604020202020204" pitchFamily="34" charset="0"/>
                <a:ea typeface="Arial" panose="020B0604020202020204" pitchFamily="34" charset="0"/>
              </a:rPr>
              <a:t>1...........2...........3..........4...</a:t>
            </a:r>
            <a:r>
              <a:rPr lang="mn-MN" sz="1400" i="1" dirty="0">
                <a:solidFill>
                  <a:srgbClr val="FF0000"/>
                </a:solidFill>
                <a:effectLst/>
                <a:latin typeface="Arial" panose="020B0604020202020204" pitchFamily="34" charset="0"/>
                <a:ea typeface="Arial" panose="020B0604020202020204" pitchFamily="34" charset="0"/>
              </a:rPr>
              <a:t>В.</a:t>
            </a:r>
            <a:r>
              <a:rPr lang="mn-MN" sz="1400" i="1" dirty="0">
                <a:effectLst/>
                <a:latin typeface="Arial" panose="020B0604020202020204" pitchFamily="34" charset="0"/>
                <a:ea typeface="Arial" panose="020B0604020202020204" pitchFamily="34" charset="0"/>
              </a:rPr>
              <a:t>.....5..........6....... </a:t>
            </a:r>
            <a:r>
              <a:rPr lang="mn-MN" sz="1400" i="0" dirty="0">
                <a:effectLst/>
                <a:latin typeface="Arial" panose="020B0604020202020204" pitchFamily="34" charset="0"/>
                <a:ea typeface="Arial" panose="020B0604020202020204" pitchFamily="34" charset="0"/>
              </a:rPr>
              <a:t>(Мөнхцэцэг, Г., Орхон, Б, 2021, хууд. 9)</a:t>
            </a:r>
            <a:endParaRPr lang="en-US" sz="1200" dirty="0">
              <a:effectLst/>
              <a:latin typeface="Calibri" panose="020F0502020204030204" pitchFamily="34" charset="0"/>
              <a:ea typeface="Calibri" panose="020F050202020403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43"/>
                                        </p:tgtEl>
                                        <p:attrNameLst>
                                          <p:attrName>style.visibility</p:attrName>
                                        </p:attrNameLst>
                                      </p:cBhvr>
                                      <p:to>
                                        <p:strVal val="visible"/>
                                      </p:to>
                                    </p:set>
                                    <p:animEffect transition="in" filter="fade">
                                      <p:cBhvr>
                                        <p:cTn id="7" dur="1000"/>
                                        <p:tgtEl>
                                          <p:spTgt spid="2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52"/>
        <p:cNvGrpSpPr/>
        <p:nvPr/>
      </p:nvGrpSpPr>
      <p:grpSpPr>
        <a:xfrm>
          <a:off x="0" y="0"/>
          <a:ext cx="0" cy="0"/>
          <a:chOff x="0" y="0"/>
          <a:chExt cx="0" cy="0"/>
        </a:xfrm>
      </p:grpSpPr>
      <p:cxnSp>
        <p:nvCxnSpPr>
          <p:cNvPr id="253" name="Google Shape;253;p15"/>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cxnSp>
        <p:nvCxnSpPr>
          <p:cNvPr id="254" name="Google Shape;254;p15"/>
          <p:cNvCxnSpPr/>
          <p:nvPr/>
        </p:nvCxnSpPr>
        <p:spPr>
          <a:xfrm rot="10800000">
            <a:off x="2656016" y="243985"/>
            <a:ext cx="0" cy="504000"/>
          </a:xfrm>
          <a:prstGeom prst="straightConnector1">
            <a:avLst/>
          </a:prstGeom>
          <a:noFill/>
          <a:ln w="9525" cap="flat" cmpd="sng">
            <a:solidFill>
              <a:srgbClr val="007E5D"/>
            </a:solidFill>
            <a:prstDash val="solid"/>
            <a:miter lim="800000"/>
            <a:headEnd type="none" w="sm" len="sm"/>
            <a:tailEnd type="none" w="sm" len="sm"/>
          </a:ln>
        </p:spPr>
      </p:cxnSp>
      <p:sp>
        <p:nvSpPr>
          <p:cNvPr id="255" name="Google Shape;255;p15"/>
          <p:cNvSpPr/>
          <p:nvPr/>
        </p:nvSpPr>
        <p:spPr>
          <a:xfrm>
            <a:off x="3143207" y="1363396"/>
            <a:ext cx="7009384" cy="621668"/>
          </a:xfrm>
          <a:prstGeom prst="rect">
            <a:avLst/>
          </a:prstGeom>
          <a:noFill/>
          <a:ln>
            <a:noFill/>
          </a:ln>
        </p:spPr>
        <p:txBody>
          <a:bodyPr spcFirstLastPara="1" wrap="square" lIns="91425" tIns="45700" rIns="91425" bIns="45700" anchor="t" anchorCtr="0">
            <a:spAutoFit/>
          </a:bodyPr>
          <a:lstStyle/>
          <a:p>
            <a:pPr marL="0" marR="0" lvl="0" indent="0" algn="just" rtl="0">
              <a:lnSpc>
                <a:spcPct val="115000"/>
              </a:lnSpc>
              <a:spcBef>
                <a:spcPts val="0"/>
              </a:spcBef>
              <a:spcAft>
                <a:spcPts val="0"/>
              </a:spcAft>
              <a:buNone/>
            </a:pPr>
            <a:r>
              <a:rPr lang="en-US" sz="1600" b="1" i="1" u="none" strike="noStrike" cap="none">
                <a:solidFill>
                  <a:schemeClr val="dk1"/>
                </a:solidFill>
                <a:latin typeface="Arial"/>
                <a:ea typeface="Arial"/>
                <a:cs typeface="Arial"/>
                <a:sym typeface="Arial"/>
              </a:rPr>
              <a:t>Дасгал 4 Б. Дээрх үгсийг ашиглан өгүүлбэрийг гүйцээж бичнэ үү. </a:t>
            </a:r>
            <a:endParaRPr sz="1600" b="0" i="1"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None/>
            </a:pPr>
            <a:r>
              <a:rPr lang="en-US" sz="1600" b="1" i="1" u="none" strike="noStrike" cap="none">
                <a:solidFill>
                  <a:schemeClr val="dk1"/>
                </a:solidFill>
                <a:latin typeface="Arial"/>
                <a:ea typeface="Arial"/>
                <a:cs typeface="Arial"/>
                <a:sym typeface="Arial"/>
              </a:rPr>
              <a:t>Exercise 4 B. Complete the sentence using above words </a:t>
            </a:r>
            <a:endParaRPr sz="1600" b="1" i="1" u="none" strike="noStrike" cap="none">
              <a:solidFill>
                <a:schemeClr val="dk1"/>
              </a:solidFill>
              <a:latin typeface="Arial"/>
              <a:ea typeface="Arial"/>
              <a:cs typeface="Arial"/>
              <a:sym typeface="Arial"/>
            </a:endParaRPr>
          </a:p>
        </p:txBody>
      </p:sp>
      <p:sp>
        <p:nvSpPr>
          <p:cNvPr id="257" name="Google Shape;257;p15"/>
          <p:cNvSpPr txBox="1"/>
          <p:nvPr/>
        </p:nvSpPr>
        <p:spPr>
          <a:xfrm>
            <a:off x="3252251" y="243985"/>
            <a:ext cx="8233424" cy="654987"/>
          </a:xfrm>
          <a:prstGeom prst="rect">
            <a:avLst/>
          </a:prstGeom>
          <a:noFill/>
          <a:ln>
            <a:noFill/>
          </a:ln>
        </p:spPr>
        <p:txBody>
          <a:bodyPr spcFirstLastPara="1" wrap="square" lIns="91425" tIns="45700" rIns="91425" bIns="45700" anchor="ctr" anchorCtr="0">
            <a:noAutofit/>
          </a:bodyPr>
          <a:lstStyle/>
          <a:p>
            <a:pPr marL="0" marR="0" lvl="0" indent="0" algn="ctr" rtl="0">
              <a:lnSpc>
                <a:spcPct val="90000"/>
              </a:lnSpc>
              <a:spcBef>
                <a:spcPts val="0"/>
              </a:spcBef>
              <a:spcAft>
                <a:spcPts val="0"/>
              </a:spcAft>
              <a:buClr>
                <a:schemeClr val="dk1"/>
              </a:buClr>
              <a:buSzPts val="2400"/>
              <a:buFont typeface="Times New Roman"/>
              <a:buNone/>
            </a:pPr>
            <a:r>
              <a:rPr lang="en-US" sz="1600" b="1" i="0" u="none" strike="noStrike" cap="none">
                <a:solidFill>
                  <a:schemeClr val="dk1"/>
                </a:solidFill>
                <a:latin typeface="Arial"/>
                <a:ea typeface="Arial"/>
                <a:cs typeface="Arial"/>
                <a:sym typeface="Arial"/>
              </a:rPr>
              <a:t>МОНГОЛ УЛСЫН ТУХАЙ ЕРӨНХИЙ ОЙЛГОЛТ</a:t>
            </a:r>
            <a:endParaRPr sz="1600" b="0" i="0" u="none" strike="noStrike" cap="none">
              <a:solidFill>
                <a:srgbClr val="000000"/>
              </a:solidFill>
              <a:latin typeface="Arial"/>
              <a:ea typeface="Arial"/>
              <a:cs typeface="Arial"/>
              <a:sym typeface="Arial"/>
            </a:endParaRPr>
          </a:p>
          <a:p>
            <a:pPr marL="0" marR="0" lvl="0" indent="0" algn="ctr" rtl="0">
              <a:lnSpc>
                <a:spcPct val="90000"/>
              </a:lnSpc>
              <a:spcBef>
                <a:spcPts val="0"/>
              </a:spcBef>
              <a:spcAft>
                <a:spcPts val="0"/>
              </a:spcAft>
              <a:buClr>
                <a:schemeClr val="dk1"/>
              </a:buClr>
              <a:buSzPts val="2400"/>
              <a:buFont typeface="Times New Roman"/>
              <a:buNone/>
            </a:pPr>
            <a:r>
              <a:rPr lang="en-US" sz="1600" b="1" i="1" u="none" strike="noStrike" cap="none">
                <a:solidFill>
                  <a:schemeClr val="dk1"/>
                </a:solidFill>
                <a:latin typeface="Arial"/>
                <a:ea typeface="Arial"/>
                <a:cs typeface="Arial"/>
                <a:sym typeface="Arial"/>
              </a:rPr>
              <a:t>General Understanding of Mongolia</a:t>
            </a:r>
            <a:endParaRPr sz="1600" b="1" i="1" u="none" strike="noStrike" cap="none">
              <a:solidFill>
                <a:schemeClr val="dk1"/>
              </a:solidFill>
              <a:latin typeface="Arial"/>
              <a:ea typeface="Arial"/>
              <a:cs typeface="Arial"/>
              <a:sym typeface="Arial"/>
            </a:endParaRPr>
          </a:p>
        </p:txBody>
      </p:sp>
      <p:sp>
        <p:nvSpPr>
          <p:cNvPr id="5" name="TextBox 4">
            <a:extLst>
              <a:ext uri="{FF2B5EF4-FFF2-40B4-BE49-F238E27FC236}">
                <a16:creationId xmlns:a16="http://schemas.microsoft.com/office/drawing/2014/main" id="{B9B5F939-DC9B-865E-7158-23D071BBEC06}"/>
              </a:ext>
            </a:extLst>
          </p:cNvPr>
          <p:cNvSpPr txBox="1"/>
          <p:nvPr/>
        </p:nvSpPr>
        <p:spPr>
          <a:xfrm>
            <a:off x="1055803" y="2435094"/>
            <a:ext cx="10429872" cy="3469027"/>
          </a:xfrm>
          <a:prstGeom prst="rect">
            <a:avLst/>
          </a:prstGeom>
          <a:noFill/>
        </p:spPr>
        <p:txBody>
          <a:bodyPr wrap="square">
            <a:spAutoFit/>
          </a:bodyPr>
          <a:lstStyle/>
          <a:p>
            <a:pPr marL="342900" lvl="0" indent="-342900" algn="just">
              <a:lnSpc>
                <a:spcPct val="150000"/>
              </a:lnSpc>
              <a:spcAft>
                <a:spcPts val="800"/>
              </a:spcAft>
              <a:buFont typeface="+mj-lt"/>
              <a:buAutoNum type="arabicPeriod"/>
            </a:pPr>
            <a:r>
              <a:rPr lang="mn-MN" sz="1800" dirty="0">
                <a:effectLst/>
                <a:latin typeface="Arial" panose="020B0604020202020204" pitchFamily="34" charset="0"/>
                <a:ea typeface="Arial" panose="020B0604020202020204" pitchFamily="34" charset="0"/>
              </a:rPr>
              <a:t>Монгол ...</a:t>
            </a:r>
            <a:r>
              <a:rPr lang="mn-MN" sz="1800" dirty="0">
                <a:solidFill>
                  <a:srgbClr val="FF0000"/>
                </a:solidFill>
                <a:effectLst/>
                <a:latin typeface="Arial" panose="020B0604020202020204" pitchFamily="34" charset="0"/>
                <a:ea typeface="Arial" panose="020B0604020202020204" pitchFamily="34" charset="0"/>
              </a:rPr>
              <a:t>улс</a:t>
            </a:r>
            <a:r>
              <a:rPr lang="mn-MN" sz="1800" dirty="0">
                <a:effectLst/>
                <a:latin typeface="Arial" panose="020B0604020202020204" pitchFamily="34" charset="0"/>
                <a:ea typeface="Arial" panose="020B0604020202020204" pitchFamily="34" charset="0"/>
              </a:rPr>
              <a:t>......ОХУ, БНХАУ-тай хиллэдэг. </a:t>
            </a:r>
            <a:endParaRPr lang="en-US" sz="1600" dirty="0">
              <a:effectLst/>
              <a:latin typeface="Calibri" panose="020F0502020204030204" pitchFamily="34" charset="0"/>
              <a:ea typeface="Calibri" panose="020F0502020204030204" pitchFamily="34" charset="0"/>
            </a:endParaRPr>
          </a:p>
          <a:p>
            <a:pPr marL="342900" lvl="0" indent="-342900" algn="just">
              <a:lnSpc>
                <a:spcPct val="150000"/>
              </a:lnSpc>
              <a:spcAft>
                <a:spcPts val="800"/>
              </a:spcAft>
              <a:buFont typeface="+mj-lt"/>
              <a:buAutoNum type="arabicPeriod"/>
            </a:pPr>
            <a:r>
              <a:rPr lang="mn-MN" sz="1800" dirty="0">
                <a:effectLst/>
                <a:latin typeface="Arial" panose="020B0604020202020204" pitchFamily="34" charset="0"/>
                <a:ea typeface="Arial" panose="020B0604020202020204" pitchFamily="34" charset="0"/>
              </a:rPr>
              <a:t>Монгол улсын ......................бол Улаанбаатар хот юм.</a:t>
            </a:r>
            <a:endParaRPr lang="en-US" sz="1600" dirty="0">
              <a:effectLst/>
              <a:latin typeface="Calibri" panose="020F0502020204030204" pitchFamily="34" charset="0"/>
              <a:ea typeface="Calibri" panose="020F0502020204030204" pitchFamily="34" charset="0"/>
            </a:endParaRPr>
          </a:p>
          <a:p>
            <a:pPr marL="342900" lvl="0" indent="-342900" algn="just">
              <a:lnSpc>
                <a:spcPct val="150000"/>
              </a:lnSpc>
              <a:spcAft>
                <a:spcPts val="800"/>
              </a:spcAft>
              <a:buFont typeface="+mj-lt"/>
              <a:buAutoNum type="arabicPeriod"/>
            </a:pPr>
            <a:r>
              <a:rPr lang="mn-MN" sz="1800" dirty="0">
                <a:effectLst/>
                <a:latin typeface="Arial" panose="020B0604020202020204" pitchFamily="34" charset="0"/>
                <a:ea typeface="Arial" panose="020B0604020202020204" pitchFamily="34" charset="0"/>
              </a:rPr>
              <a:t>Монгол улсад Дархан, Эрдэнэт, Улаанбаатар гэсэн гурван............байдаг. </a:t>
            </a:r>
            <a:endParaRPr lang="en-US" sz="1600" dirty="0">
              <a:effectLst/>
              <a:latin typeface="Calibri" panose="020F0502020204030204" pitchFamily="34" charset="0"/>
              <a:ea typeface="Calibri" panose="020F0502020204030204" pitchFamily="34" charset="0"/>
            </a:endParaRPr>
          </a:p>
          <a:p>
            <a:pPr marL="342900" lvl="0" indent="-342900" algn="just">
              <a:lnSpc>
                <a:spcPct val="150000"/>
              </a:lnSpc>
              <a:spcAft>
                <a:spcPts val="800"/>
              </a:spcAft>
              <a:buFont typeface="+mj-lt"/>
              <a:buAutoNum type="arabicPeriod"/>
            </a:pPr>
            <a:r>
              <a:rPr lang="mn-MN" sz="1800" dirty="0">
                <a:effectLst/>
                <a:latin typeface="Arial" panose="020B0604020202020204" pitchFamily="34" charset="0"/>
                <a:ea typeface="Arial" panose="020B0604020202020204" pitchFamily="34" charset="0"/>
              </a:rPr>
              <a:t>Хамгийн том..................бол Өмнөговь юм.</a:t>
            </a:r>
            <a:endParaRPr lang="en-US" sz="1600" dirty="0">
              <a:effectLst/>
              <a:latin typeface="Calibri" panose="020F0502020204030204" pitchFamily="34" charset="0"/>
              <a:ea typeface="Calibri" panose="020F0502020204030204" pitchFamily="34" charset="0"/>
            </a:endParaRPr>
          </a:p>
          <a:p>
            <a:pPr marL="342900" lvl="0" indent="-342900" algn="just">
              <a:lnSpc>
                <a:spcPct val="150000"/>
              </a:lnSpc>
              <a:spcAft>
                <a:spcPts val="800"/>
              </a:spcAft>
              <a:buFont typeface="+mj-lt"/>
              <a:buAutoNum type="arabicPeriod"/>
            </a:pPr>
            <a:r>
              <a:rPr lang="mn-MN" sz="1800" dirty="0">
                <a:effectLst/>
                <a:latin typeface="Arial" panose="020B0604020202020204" pitchFamily="34" charset="0"/>
                <a:ea typeface="Arial" panose="020B0604020202020204" pitchFamily="34" charset="0"/>
              </a:rPr>
              <a:t>Монгол улс 21 ...................., 330 .................. –тай.</a:t>
            </a:r>
            <a:r>
              <a:rPr lang="mn-MN" sz="1800" baseline="30000" dirty="0">
                <a:effectLst/>
                <a:latin typeface="Arial" panose="020B0604020202020204" pitchFamily="34" charset="0"/>
                <a:ea typeface="Arial" panose="020B0604020202020204" pitchFamily="34" charset="0"/>
              </a:rPr>
              <a:t>3</a:t>
            </a:r>
            <a:endParaRPr lang="en-US" sz="1600" dirty="0">
              <a:effectLst/>
              <a:latin typeface="Calibri" panose="020F0502020204030204" pitchFamily="34" charset="0"/>
              <a:ea typeface="Calibri" panose="020F0502020204030204" pitchFamily="34" charset="0"/>
            </a:endParaRPr>
          </a:p>
          <a:p>
            <a:pPr marL="342900" lvl="0" indent="-342900" algn="just">
              <a:lnSpc>
                <a:spcPct val="150000"/>
              </a:lnSpc>
              <a:spcAft>
                <a:spcPts val="800"/>
              </a:spcAft>
              <a:buFont typeface="+mj-lt"/>
              <a:buAutoNum type="arabicPeriod"/>
            </a:pPr>
            <a:r>
              <a:rPr lang="mn-MN" sz="1800" dirty="0">
                <a:effectLst/>
                <a:latin typeface="Arial" panose="020B0604020202020204" pitchFamily="34" charset="0"/>
                <a:ea typeface="Arial" panose="020B0604020202020204" pitchFamily="34" charset="0"/>
              </a:rPr>
              <a:t>Манай өвөө Хөвсгөл........................-ын/-ийн Цагаан-Уул .............. -ын/-ийн Агар ...........-д/т амьдардаг. (Мөнхцэцэг, Г., Орхон, Б, 2021, хууд. 9)</a:t>
            </a:r>
            <a:endParaRPr lang="en-US" sz="1600" dirty="0">
              <a:effectLst/>
              <a:latin typeface="Calibri" panose="020F0502020204030204" pitchFamily="34" charset="0"/>
              <a:ea typeface="Calibri" panose="020F050202020403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55"/>
                                        </p:tgtEl>
                                        <p:attrNameLst>
                                          <p:attrName>style.visibility</p:attrName>
                                        </p:attrNameLst>
                                      </p:cBhvr>
                                      <p:to>
                                        <p:strVal val="visible"/>
                                      </p:to>
                                    </p:set>
                                    <p:animEffect transition="in" filter="fade">
                                      <p:cBhvr>
                                        <p:cTn id="7" dur="1000"/>
                                        <p:tgtEl>
                                          <p:spTgt spid="2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63"/>
        <p:cNvGrpSpPr/>
        <p:nvPr/>
      </p:nvGrpSpPr>
      <p:grpSpPr>
        <a:xfrm>
          <a:off x="0" y="0"/>
          <a:ext cx="0" cy="0"/>
          <a:chOff x="0" y="0"/>
          <a:chExt cx="0" cy="0"/>
        </a:xfrm>
      </p:grpSpPr>
      <p:cxnSp>
        <p:nvCxnSpPr>
          <p:cNvPr id="264" name="Google Shape;264;p16"/>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cxnSp>
        <p:nvCxnSpPr>
          <p:cNvPr id="265" name="Google Shape;265;p16"/>
          <p:cNvCxnSpPr/>
          <p:nvPr/>
        </p:nvCxnSpPr>
        <p:spPr>
          <a:xfrm rot="10800000">
            <a:off x="2656016" y="243985"/>
            <a:ext cx="0" cy="504000"/>
          </a:xfrm>
          <a:prstGeom prst="straightConnector1">
            <a:avLst/>
          </a:prstGeom>
          <a:noFill/>
          <a:ln w="9525" cap="flat" cmpd="sng">
            <a:solidFill>
              <a:srgbClr val="007E5D"/>
            </a:solidFill>
            <a:prstDash val="solid"/>
            <a:miter lim="800000"/>
            <a:headEnd type="none" w="sm" len="sm"/>
            <a:tailEnd type="none" w="sm" len="sm"/>
          </a:ln>
        </p:spPr>
      </p:cxnSp>
      <p:sp>
        <p:nvSpPr>
          <p:cNvPr id="266" name="Google Shape;266;p16"/>
          <p:cNvSpPr/>
          <p:nvPr/>
        </p:nvSpPr>
        <p:spPr>
          <a:xfrm>
            <a:off x="2235439" y="983732"/>
            <a:ext cx="8086637" cy="375447"/>
          </a:xfrm>
          <a:prstGeom prst="rect">
            <a:avLst/>
          </a:prstGeom>
          <a:noFill/>
          <a:ln>
            <a:noFill/>
          </a:ln>
        </p:spPr>
        <p:txBody>
          <a:bodyPr spcFirstLastPara="1" wrap="square" lIns="91425" tIns="45700" rIns="91425" bIns="45700" anchor="t" anchorCtr="0">
            <a:spAutoFit/>
          </a:bodyPr>
          <a:lstStyle/>
          <a:p>
            <a:pPr marL="0" marR="0" lvl="0" indent="0" algn="ctr" rtl="0">
              <a:lnSpc>
                <a:spcPct val="115000"/>
              </a:lnSpc>
              <a:spcBef>
                <a:spcPts val="0"/>
              </a:spcBef>
              <a:spcAft>
                <a:spcPts val="0"/>
              </a:spcAft>
              <a:buClr>
                <a:srgbClr val="000000"/>
              </a:buClr>
              <a:buSzPts val="1600"/>
              <a:buFont typeface="Arial"/>
              <a:buNone/>
            </a:pPr>
            <a:r>
              <a:rPr lang="en-US" sz="1600" b="1" i="1" u="none" strike="noStrike" cap="none">
                <a:solidFill>
                  <a:schemeClr val="dk1"/>
                </a:solidFill>
                <a:latin typeface="Arial"/>
                <a:ea typeface="Arial"/>
                <a:cs typeface="Arial"/>
                <a:sym typeface="Arial"/>
              </a:rPr>
              <a:t>Дүрэм: Тийн ялгалын нөхцөл – Grammar, Suffix of noun cases</a:t>
            </a:r>
            <a:endParaRPr sz="1600" b="1" i="1" u="none" strike="noStrike" cap="none">
              <a:solidFill>
                <a:schemeClr val="dk1"/>
              </a:solidFill>
              <a:latin typeface="Arial"/>
              <a:ea typeface="Arial"/>
              <a:cs typeface="Arial"/>
              <a:sym typeface="Arial"/>
            </a:endParaRPr>
          </a:p>
        </p:txBody>
      </p:sp>
      <p:sp>
        <p:nvSpPr>
          <p:cNvPr id="267" name="Google Shape;267;p16"/>
          <p:cNvSpPr/>
          <p:nvPr/>
        </p:nvSpPr>
        <p:spPr>
          <a:xfrm>
            <a:off x="6995910" y="2052655"/>
            <a:ext cx="8128000" cy="0"/>
          </a:xfrm>
          <a:prstGeom prst="rect">
            <a:avLst/>
          </a:prstGeom>
          <a:solidFill>
            <a:srgbClr val="FFFFFF"/>
          </a:solidFill>
          <a:ln>
            <a:noFill/>
          </a:ln>
        </p:spPr>
        <p:txBody>
          <a:bodyPr spcFirstLastPara="1" wrap="square" lIns="0" tIns="0" rIns="0" bIns="0" anchor="ctr" anchorCtr="0">
            <a:spAutoFit/>
          </a:bodyPr>
          <a:lstStyle/>
          <a:p>
            <a:pPr marL="0" marR="0" lvl="0" indent="0" algn="l" rtl="0">
              <a:lnSpc>
                <a:spcPct val="100000"/>
              </a:lnSpc>
              <a:spcBef>
                <a:spcPts val="0"/>
              </a:spcBef>
              <a:spcAft>
                <a:spcPts val="0"/>
              </a:spcAft>
              <a:buClr>
                <a:srgbClr val="3B3835"/>
              </a:buClr>
              <a:buSzPts val="1000"/>
              <a:buFont typeface="Source Sans Pro"/>
              <a:buNone/>
            </a:pPr>
            <a:br>
              <a:rPr lang="en-US" sz="1000" b="0" i="0" u="none" strike="noStrike" cap="none">
                <a:solidFill>
                  <a:srgbClr val="3B3835"/>
                </a:solidFill>
                <a:latin typeface="Source Sans Pro"/>
                <a:ea typeface="Source Sans Pro"/>
                <a:cs typeface="Source Sans Pro"/>
                <a:sym typeface="Source Sans Pro"/>
              </a:rPr>
            </a:br>
            <a:endParaRPr sz="1800" b="0" i="0" u="none" strike="noStrike" cap="none">
              <a:solidFill>
                <a:schemeClr val="dk1"/>
              </a:solidFill>
              <a:latin typeface="Arial"/>
              <a:ea typeface="Arial"/>
              <a:cs typeface="Arial"/>
              <a:sym typeface="Arial"/>
            </a:endParaRPr>
          </a:p>
        </p:txBody>
      </p:sp>
      <p:pic>
        <p:nvPicPr>
          <p:cNvPr id="270" name="Google Shape;270;p16" descr="№Тийн ялгалАсуултНөхцөл1Нэрлэх Хэн?юу?0 бүтээвэр 2ХаръяалахХэний? Юуны?-ы,ийн,н,ын,ий3Өгөх орших Хэнд? Юунд?-д,т4ЗаахХэний..."/>
          <p:cNvPicPr preferRelativeResize="0"/>
          <p:nvPr/>
        </p:nvPicPr>
        <p:blipFill rotWithShape="1">
          <a:blip r:embed="rId3">
            <a:alphaModFix/>
          </a:blip>
          <a:srcRect/>
          <a:stretch/>
        </p:blipFill>
        <p:spPr>
          <a:xfrm>
            <a:off x="142332" y="1544226"/>
            <a:ext cx="5439216" cy="3675254"/>
          </a:xfrm>
          <a:prstGeom prst="rect">
            <a:avLst/>
          </a:prstGeom>
          <a:noFill/>
          <a:ln>
            <a:noFill/>
          </a:ln>
        </p:spPr>
      </p:pic>
      <p:sp>
        <p:nvSpPr>
          <p:cNvPr id="271" name="Google Shape;271;p16"/>
          <p:cNvSpPr/>
          <p:nvPr/>
        </p:nvSpPr>
        <p:spPr>
          <a:xfrm>
            <a:off x="5667181" y="2294162"/>
            <a:ext cx="5989199" cy="4182049"/>
          </a:xfrm>
          <a:prstGeom prst="horizontalScroll">
            <a:avLst>
              <a:gd name="adj" fmla="val 12500"/>
            </a:avLst>
          </a:prstGeom>
          <a:solidFill>
            <a:schemeClr val="accent1"/>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lvl="0"/>
            <a:r>
              <a:rPr lang="mn-MN" dirty="0"/>
              <a:t>Харьяалахын тийн ялгал</a:t>
            </a:r>
            <a:r>
              <a:rPr lang="mn-MN" b="1" dirty="0"/>
              <a:t> </a:t>
            </a:r>
            <a:r>
              <a:rPr lang="mn-MN" dirty="0"/>
              <a:t>нь</a:t>
            </a:r>
            <a:r>
              <a:rPr lang="mn-MN" b="1" dirty="0"/>
              <a:t> “-ийн, -ын, -ий, -ы, н”</a:t>
            </a:r>
            <a:r>
              <a:rPr lang="mn-MN" dirty="0"/>
              <a:t> хэлбэрүүдтэй байна. Эдгээрээс </a:t>
            </a:r>
            <a:r>
              <a:rPr lang="mn-MN" b="1" dirty="0"/>
              <a:t>“–ын, -ийн”</a:t>
            </a:r>
            <a:r>
              <a:rPr lang="mn-MN" dirty="0"/>
              <a:t> нөхцөлийг гийгүүлэгч, богино, эгшгээр төгссөн үгэнд дагуулна. </a:t>
            </a:r>
            <a:r>
              <a:rPr lang="mn-MN" b="1" dirty="0"/>
              <a:t>“-ы, -ий”</a:t>
            </a:r>
            <a:r>
              <a:rPr lang="mn-MN" dirty="0"/>
              <a:t> нөхцөлийг тогтвортой, тогтворгүй </a:t>
            </a:r>
            <a:r>
              <a:rPr lang="mn-MN" b="1" dirty="0"/>
              <a:t>“н”</a:t>
            </a:r>
            <a:r>
              <a:rPr lang="mn-MN" dirty="0"/>
              <a:t> гийгүүлэгчийн дараа эгшиг ялгаж дагуулна. </a:t>
            </a:r>
            <a:r>
              <a:rPr lang="mn-MN" b="1" dirty="0"/>
              <a:t>“-н”</a:t>
            </a:r>
            <a:r>
              <a:rPr lang="mn-MN" dirty="0"/>
              <a:t> нөхцөлийг хос эгшгээр төгссөн үгэнд дагуулна. (Munkhtsetseg. A, Delgermaa.Kh, 2013, хууд. 18)  </a:t>
            </a:r>
            <a:endParaRPr lang="en-US" dirty="0"/>
          </a:p>
          <a:p>
            <a:pPr lvl="0"/>
            <a:r>
              <a:rPr lang="mn-MN" dirty="0"/>
              <a:t>Өгөх оршихын тийн ялгал - </a:t>
            </a:r>
            <a:r>
              <a:rPr lang="mn-MN" b="1" dirty="0"/>
              <a:t>д/т </a:t>
            </a:r>
            <a:r>
              <a:rPr lang="mn-MN" dirty="0"/>
              <a:t>– </a:t>
            </a:r>
            <a:r>
              <a:rPr lang="mn-MN" b="1" dirty="0"/>
              <a:t>в,с,г,р</a:t>
            </a:r>
            <a:r>
              <a:rPr lang="mn-MN" dirty="0"/>
              <a:t> гийгүүлэгчийн дараа </a:t>
            </a:r>
            <a:r>
              <a:rPr lang="mn-MN" b="1" dirty="0"/>
              <a:t>–т</a:t>
            </a:r>
            <a:r>
              <a:rPr lang="mn-MN" dirty="0"/>
              <a:t> нөхцөлийг, бусад гийгүүлэгчид болон эгшгээр төгссөн үгийн дараа </a:t>
            </a:r>
            <a:r>
              <a:rPr lang="mn-MN" b="1" dirty="0"/>
              <a:t>–д</a:t>
            </a:r>
            <a:r>
              <a:rPr lang="mn-MN" dirty="0"/>
              <a:t> нөхцөлийг залгана. (Munkhtsetseg. A, Delgermaa.Kh, 2013, хууд. 36)</a:t>
            </a:r>
            <a:endParaRPr lang="en-US" dirty="0"/>
          </a:p>
        </p:txBody>
      </p:sp>
      <p:sp>
        <p:nvSpPr>
          <p:cNvPr id="272" name="Google Shape;272;p16"/>
          <p:cNvSpPr txBox="1"/>
          <p:nvPr/>
        </p:nvSpPr>
        <p:spPr>
          <a:xfrm>
            <a:off x="3252251" y="243985"/>
            <a:ext cx="8233424" cy="654987"/>
          </a:xfrm>
          <a:prstGeom prst="rect">
            <a:avLst/>
          </a:prstGeom>
          <a:noFill/>
          <a:ln>
            <a:noFill/>
          </a:ln>
        </p:spPr>
        <p:txBody>
          <a:bodyPr spcFirstLastPara="1" wrap="square" lIns="91425" tIns="45700" rIns="91425" bIns="45700" anchor="ctr" anchorCtr="0">
            <a:noAutofit/>
          </a:bodyPr>
          <a:lstStyle/>
          <a:p>
            <a:pPr marL="0" marR="0" lvl="0" indent="0" algn="ctr" rtl="0">
              <a:lnSpc>
                <a:spcPct val="90000"/>
              </a:lnSpc>
              <a:spcBef>
                <a:spcPts val="0"/>
              </a:spcBef>
              <a:spcAft>
                <a:spcPts val="0"/>
              </a:spcAft>
              <a:buClr>
                <a:schemeClr val="dk1"/>
              </a:buClr>
              <a:buSzPts val="2400"/>
              <a:buFont typeface="Times New Roman"/>
              <a:buNone/>
            </a:pPr>
            <a:r>
              <a:rPr lang="en-US" sz="1600" b="1" i="0" u="none" strike="noStrike" cap="none">
                <a:solidFill>
                  <a:schemeClr val="dk1"/>
                </a:solidFill>
                <a:latin typeface="Arial"/>
                <a:ea typeface="Arial"/>
                <a:cs typeface="Arial"/>
                <a:sym typeface="Arial"/>
              </a:rPr>
              <a:t>МОНГОЛ УЛСЫН ТУХАЙ ЕРӨНХИЙ ОЙЛГОЛТ</a:t>
            </a:r>
            <a:endParaRPr sz="1600" b="0" i="0" u="none" strike="noStrike" cap="none">
              <a:solidFill>
                <a:srgbClr val="000000"/>
              </a:solidFill>
              <a:latin typeface="Arial"/>
              <a:ea typeface="Arial"/>
              <a:cs typeface="Arial"/>
              <a:sym typeface="Arial"/>
            </a:endParaRPr>
          </a:p>
          <a:p>
            <a:pPr marL="0" marR="0" lvl="0" indent="0" algn="ctr" rtl="0">
              <a:lnSpc>
                <a:spcPct val="90000"/>
              </a:lnSpc>
              <a:spcBef>
                <a:spcPts val="0"/>
              </a:spcBef>
              <a:spcAft>
                <a:spcPts val="0"/>
              </a:spcAft>
              <a:buClr>
                <a:schemeClr val="dk1"/>
              </a:buClr>
              <a:buSzPts val="2400"/>
              <a:buFont typeface="Times New Roman"/>
              <a:buNone/>
            </a:pPr>
            <a:r>
              <a:rPr lang="en-US" sz="1600" b="1" i="1" u="none" strike="noStrike" cap="none">
                <a:solidFill>
                  <a:schemeClr val="dk1"/>
                </a:solidFill>
                <a:latin typeface="Arial"/>
                <a:ea typeface="Arial"/>
                <a:cs typeface="Arial"/>
                <a:sym typeface="Arial"/>
              </a:rPr>
              <a:t>General Understanding of Mongolia</a:t>
            </a:r>
            <a:endParaRPr sz="1600" b="1" i="1" u="none" strike="noStrike" cap="none">
              <a:solidFill>
                <a:schemeClr val="dk1"/>
              </a:solidFill>
              <a:latin typeface="Arial"/>
              <a:ea typeface="Arial"/>
              <a:cs typeface="Arial"/>
              <a:sym typeface="Arial"/>
            </a:endParaRPr>
          </a:p>
        </p:txBody>
      </p:sp>
      <p:pic>
        <p:nvPicPr>
          <p:cNvPr id="273" name="Google Shape;273;p16"/>
          <p:cNvPicPr preferRelativeResize="0"/>
          <p:nvPr/>
        </p:nvPicPr>
        <p:blipFill rotWithShape="1">
          <a:blip r:embed="rId4">
            <a:alphaModFix/>
          </a:blip>
          <a:srcRect/>
          <a:stretch/>
        </p:blipFill>
        <p:spPr>
          <a:xfrm>
            <a:off x="5638679" y="1552719"/>
            <a:ext cx="6046202" cy="798899"/>
          </a:xfrm>
          <a:prstGeom prst="rect">
            <a:avLst/>
          </a:prstGeom>
          <a:noFill/>
          <a:ln>
            <a:noFill/>
          </a:ln>
        </p:spPr>
      </p:pic>
      <p:sp>
        <p:nvSpPr>
          <p:cNvPr id="3" name="TextBox 2">
            <a:extLst>
              <a:ext uri="{FF2B5EF4-FFF2-40B4-BE49-F238E27FC236}">
                <a16:creationId xmlns:a16="http://schemas.microsoft.com/office/drawing/2014/main" id="{F8383C69-89B8-5220-52F9-C744422C5039}"/>
              </a:ext>
            </a:extLst>
          </p:cNvPr>
          <p:cNvSpPr txBox="1"/>
          <p:nvPr/>
        </p:nvSpPr>
        <p:spPr>
          <a:xfrm>
            <a:off x="321416" y="5313774"/>
            <a:ext cx="5081047" cy="1004186"/>
          </a:xfrm>
          <a:prstGeom prst="rect">
            <a:avLst/>
          </a:prstGeom>
          <a:noFill/>
        </p:spPr>
        <p:txBody>
          <a:bodyPr wrap="square">
            <a:spAutoFit/>
          </a:bodyPr>
          <a:lstStyle/>
          <a:p>
            <a:pPr marL="457200" indent="-457200">
              <a:lnSpc>
                <a:spcPct val="107000"/>
              </a:lnSpc>
              <a:spcAft>
                <a:spcPts val="800"/>
              </a:spcAft>
            </a:pPr>
            <a:r>
              <a:rPr lang="mn-MN" sz="1400" dirty="0">
                <a:effectLst/>
                <a:latin typeface="Calibri" panose="020F0502020204030204" pitchFamily="34" charset="0"/>
                <a:ea typeface="Calibri" panose="020F0502020204030204" pitchFamily="34" charset="0"/>
              </a:rPr>
              <a:t>Ulziimanlai. (2011 оны May 10). </a:t>
            </a:r>
            <a:r>
              <a:rPr lang="mn-MN" sz="1400" i="1" dirty="0">
                <a:effectLst/>
                <a:latin typeface="Calibri" panose="020F0502020204030204" pitchFamily="34" charset="0"/>
                <a:ea typeface="Calibri" panose="020F0502020204030204" pitchFamily="34" charset="0"/>
              </a:rPr>
              <a:t>https://www.slideshare.net/ulziimanlai/ss-7907402</a:t>
            </a:r>
            <a:r>
              <a:rPr lang="mn-MN" sz="1400" dirty="0">
                <a:effectLst/>
                <a:latin typeface="Calibri" panose="020F0502020204030204" pitchFamily="34" charset="0"/>
                <a:ea typeface="Calibri" panose="020F0502020204030204" pitchFamily="34" charset="0"/>
              </a:rPr>
              <a:t>. slideshare: https://www.slideshare.net/ulziimanlai/ss-7907402-ээс Гаргасан</a:t>
            </a:r>
            <a:endParaRPr lang="en-US" sz="1400" dirty="0">
              <a:effectLst/>
              <a:latin typeface="Calibri" panose="020F0502020204030204" pitchFamily="34" charset="0"/>
              <a:ea typeface="Calibri" panose="020F050202020403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66"/>
                                        </p:tgtEl>
                                        <p:attrNameLst>
                                          <p:attrName>style.visibility</p:attrName>
                                        </p:attrNameLst>
                                      </p:cBhvr>
                                      <p:to>
                                        <p:strVal val="visible"/>
                                      </p:to>
                                    </p:set>
                                    <p:animEffect transition="in" filter="fade">
                                      <p:cBhvr>
                                        <p:cTn id="7" dur="1000"/>
                                        <p:tgtEl>
                                          <p:spTgt spid="26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70"/>
                                        </p:tgtEl>
                                        <p:attrNameLst>
                                          <p:attrName>style.visibility</p:attrName>
                                        </p:attrNameLst>
                                      </p:cBhvr>
                                      <p:to>
                                        <p:strVal val="visible"/>
                                      </p:to>
                                    </p:set>
                                    <p:animEffect transition="in" filter="fade">
                                      <p:cBhvr>
                                        <p:cTn id="12" dur="500"/>
                                        <p:tgtEl>
                                          <p:spTgt spid="27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73"/>
                                        </p:tgtEl>
                                        <p:attrNameLst>
                                          <p:attrName>style.visibility</p:attrName>
                                        </p:attrNameLst>
                                      </p:cBhvr>
                                      <p:to>
                                        <p:strVal val="visible"/>
                                      </p:to>
                                    </p:set>
                                    <p:animEffect transition="in" filter="fade">
                                      <p:cBhvr>
                                        <p:cTn id="17" dur="500"/>
                                        <p:tgtEl>
                                          <p:spTgt spid="27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71"/>
                                        </p:tgtEl>
                                        <p:attrNameLst>
                                          <p:attrName>style.visibility</p:attrName>
                                        </p:attrNameLst>
                                      </p:cBhvr>
                                      <p:to>
                                        <p:strVal val="visible"/>
                                      </p:to>
                                    </p:set>
                                    <p:animEffect transition="in" filter="fade">
                                      <p:cBhvr>
                                        <p:cTn id="22" dur="500"/>
                                        <p:tgtEl>
                                          <p:spTgt spid="2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78"/>
        <p:cNvGrpSpPr/>
        <p:nvPr/>
      </p:nvGrpSpPr>
      <p:grpSpPr>
        <a:xfrm>
          <a:off x="0" y="0"/>
          <a:ext cx="0" cy="0"/>
          <a:chOff x="0" y="0"/>
          <a:chExt cx="0" cy="0"/>
        </a:xfrm>
      </p:grpSpPr>
      <p:cxnSp>
        <p:nvCxnSpPr>
          <p:cNvPr id="279" name="Google Shape;279;p17"/>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cxnSp>
        <p:nvCxnSpPr>
          <p:cNvPr id="280" name="Google Shape;280;p17"/>
          <p:cNvCxnSpPr/>
          <p:nvPr/>
        </p:nvCxnSpPr>
        <p:spPr>
          <a:xfrm rot="10800000">
            <a:off x="2656016" y="243985"/>
            <a:ext cx="0" cy="504000"/>
          </a:xfrm>
          <a:prstGeom prst="straightConnector1">
            <a:avLst/>
          </a:prstGeom>
          <a:noFill/>
          <a:ln w="9525" cap="flat" cmpd="sng">
            <a:solidFill>
              <a:srgbClr val="007E5D"/>
            </a:solidFill>
            <a:prstDash val="solid"/>
            <a:miter lim="800000"/>
            <a:headEnd type="none" w="sm" len="sm"/>
            <a:tailEnd type="none" w="sm" len="sm"/>
          </a:ln>
        </p:spPr>
      </p:cxnSp>
      <p:sp>
        <p:nvSpPr>
          <p:cNvPr id="281" name="Google Shape;281;p17"/>
          <p:cNvSpPr/>
          <p:nvPr/>
        </p:nvSpPr>
        <p:spPr>
          <a:xfrm>
            <a:off x="2235439" y="983732"/>
            <a:ext cx="8086637" cy="385362"/>
          </a:xfrm>
          <a:prstGeom prst="rect">
            <a:avLst/>
          </a:prstGeom>
          <a:noFill/>
          <a:ln>
            <a:noFill/>
          </a:ln>
        </p:spPr>
        <p:txBody>
          <a:bodyPr spcFirstLastPara="1" wrap="square" lIns="91425" tIns="45700" rIns="91425" bIns="45700" anchor="t" anchorCtr="0">
            <a:spAutoFit/>
          </a:bodyPr>
          <a:lstStyle/>
          <a:p>
            <a:pPr marL="0" marR="0" lvl="0" indent="0" algn="ctr" rtl="0">
              <a:lnSpc>
                <a:spcPct val="115000"/>
              </a:lnSpc>
              <a:spcBef>
                <a:spcPts val="0"/>
              </a:spcBef>
              <a:spcAft>
                <a:spcPts val="0"/>
              </a:spcAft>
              <a:buClr>
                <a:srgbClr val="000000"/>
              </a:buClr>
              <a:buSzPts val="1600"/>
              <a:buFont typeface="Arial"/>
              <a:buNone/>
            </a:pPr>
            <a:r>
              <a:rPr lang="en-US" sz="1600" b="1" i="1" u="none" strike="noStrike" cap="none">
                <a:solidFill>
                  <a:schemeClr val="dk1"/>
                </a:solidFill>
                <a:latin typeface="Arial"/>
                <a:ea typeface="Arial"/>
                <a:cs typeface="Arial"/>
                <a:sym typeface="Arial"/>
              </a:rPr>
              <a:t>Дүрэм: Тийн ялгалын нөхцөл – Grammar, Suffix of noun cases</a:t>
            </a:r>
            <a:endParaRPr sz="1600" b="1" i="1" u="none" strike="noStrike" cap="none">
              <a:solidFill>
                <a:schemeClr val="dk1"/>
              </a:solidFill>
              <a:latin typeface="Arial"/>
              <a:ea typeface="Arial"/>
              <a:cs typeface="Arial"/>
              <a:sym typeface="Arial"/>
            </a:endParaRPr>
          </a:p>
        </p:txBody>
      </p:sp>
      <p:pic>
        <p:nvPicPr>
          <p:cNvPr id="282" name="Google Shape;282;p17" descr="№Тийн ялгалАсуултНөхцөл1Нэрлэх Хэн?юу?0 бүтээвэр 2ХаръяалахХэний? Юуны?-ы,ийн,н,ын,ий3Өгөх орших Хэнд? Юунд?-д,т4ЗаахХэний..."/>
          <p:cNvPicPr preferRelativeResize="0"/>
          <p:nvPr/>
        </p:nvPicPr>
        <p:blipFill rotWithShape="1">
          <a:blip r:embed="rId3">
            <a:alphaModFix/>
          </a:blip>
          <a:srcRect/>
          <a:stretch/>
        </p:blipFill>
        <p:spPr>
          <a:xfrm>
            <a:off x="656784" y="1986671"/>
            <a:ext cx="5439216" cy="3675254"/>
          </a:xfrm>
          <a:prstGeom prst="rect">
            <a:avLst/>
          </a:prstGeom>
          <a:noFill/>
          <a:ln>
            <a:noFill/>
          </a:ln>
        </p:spPr>
      </p:pic>
      <p:sp>
        <p:nvSpPr>
          <p:cNvPr id="283" name="Google Shape;283;p17"/>
          <p:cNvSpPr/>
          <p:nvPr/>
        </p:nvSpPr>
        <p:spPr>
          <a:xfrm>
            <a:off x="6995910" y="2052655"/>
            <a:ext cx="8128000" cy="0"/>
          </a:xfrm>
          <a:prstGeom prst="rect">
            <a:avLst/>
          </a:prstGeom>
          <a:solidFill>
            <a:srgbClr val="FFFFFF"/>
          </a:solidFill>
          <a:ln>
            <a:noFill/>
          </a:ln>
        </p:spPr>
        <p:txBody>
          <a:bodyPr spcFirstLastPara="1" wrap="square" lIns="0" tIns="0" rIns="0" bIns="0" anchor="ctr" anchorCtr="0">
            <a:spAutoFit/>
          </a:bodyPr>
          <a:lstStyle/>
          <a:p>
            <a:pPr marL="0" marR="0" lvl="0" indent="0" algn="l" rtl="0">
              <a:lnSpc>
                <a:spcPct val="100000"/>
              </a:lnSpc>
              <a:spcBef>
                <a:spcPts val="0"/>
              </a:spcBef>
              <a:spcAft>
                <a:spcPts val="0"/>
              </a:spcAft>
              <a:buClr>
                <a:srgbClr val="3B3835"/>
              </a:buClr>
              <a:buSzPts val="1000"/>
              <a:buFont typeface="Source Sans Pro"/>
              <a:buNone/>
            </a:pPr>
            <a:br>
              <a:rPr lang="en-US" sz="1000" b="0" i="0" u="none" strike="noStrike" cap="none">
                <a:solidFill>
                  <a:srgbClr val="3B3835"/>
                </a:solidFill>
                <a:latin typeface="Source Sans Pro"/>
                <a:ea typeface="Source Sans Pro"/>
                <a:cs typeface="Source Sans Pro"/>
                <a:sym typeface="Source Sans Pro"/>
              </a:rPr>
            </a:br>
            <a:endParaRPr sz="1800" b="0" i="0" u="none" strike="noStrike" cap="none">
              <a:solidFill>
                <a:schemeClr val="dk1"/>
              </a:solidFill>
              <a:latin typeface="Arial"/>
              <a:ea typeface="Arial"/>
              <a:cs typeface="Arial"/>
              <a:sym typeface="Arial"/>
            </a:endParaRPr>
          </a:p>
        </p:txBody>
      </p:sp>
      <p:sp>
        <p:nvSpPr>
          <p:cNvPr id="284" name="Google Shape;284;p17"/>
          <p:cNvSpPr/>
          <p:nvPr/>
        </p:nvSpPr>
        <p:spPr>
          <a:xfrm>
            <a:off x="6498454" y="2616843"/>
            <a:ext cx="4758431" cy="2647397"/>
          </a:xfrm>
          <a:prstGeom prst="horizontalScroll">
            <a:avLst>
              <a:gd name="adj" fmla="val 12500"/>
            </a:avLst>
          </a:prstGeom>
          <a:solidFill>
            <a:schemeClr val="accent1"/>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lvl="0"/>
            <a:r>
              <a:rPr lang="mn-MN" dirty="0"/>
              <a:t>Хамтрахын тийн ялгал</a:t>
            </a:r>
            <a:r>
              <a:rPr lang="mn-MN" b="1" dirty="0"/>
              <a:t> –тай</a:t>
            </a:r>
            <a:r>
              <a:rPr lang="mn-MN" b="1" baseline="30000" dirty="0"/>
              <a:t>3</a:t>
            </a:r>
            <a:r>
              <a:rPr lang="mn-MN" dirty="0"/>
              <a:t>: Өгүүлбэрт эдгээрийг эгшиг зохицох ёсоор дагуулна. Жишээ нь: ах-ахтай, ном-номтой, өөх-өөхтэй. (Munkhtsetseg. A, Delgermaa.Kh, 2013, p. 76)    </a:t>
            </a:r>
            <a:endParaRPr lang="en-US" dirty="0"/>
          </a:p>
        </p:txBody>
      </p:sp>
      <p:sp>
        <p:nvSpPr>
          <p:cNvPr id="287" name="Google Shape;287;p17"/>
          <p:cNvSpPr txBox="1"/>
          <p:nvPr/>
        </p:nvSpPr>
        <p:spPr>
          <a:xfrm>
            <a:off x="3252251" y="243985"/>
            <a:ext cx="8233424" cy="654987"/>
          </a:xfrm>
          <a:prstGeom prst="rect">
            <a:avLst/>
          </a:prstGeom>
          <a:noFill/>
          <a:ln>
            <a:noFill/>
          </a:ln>
        </p:spPr>
        <p:txBody>
          <a:bodyPr spcFirstLastPara="1" wrap="square" lIns="91425" tIns="45700" rIns="91425" bIns="45700" anchor="ctr" anchorCtr="0">
            <a:noAutofit/>
          </a:bodyPr>
          <a:lstStyle/>
          <a:p>
            <a:pPr marL="0" marR="0" lvl="0" indent="0" algn="ctr" rtl="0">
              <a:lnSpc>
                <a:spcPct val="90000"/>
              </a:lnSpc>
              <a:spcBef>
                <a:spcPts val="0"/>
              </a:spcBef>
              <a:spcAft>
                <a:spcPts val="0"/>
              </a:spcAft>
              <a:buClr>
                <a:schemeClr val="dk1"/>
              </a:buClr>
              <a:buSzPts val="2400"/>
              <a:buFont typeface="Times New Roman"/>
              <a:buNone/>
            </a:pPr>
            <a:r>
              <a:rPr lang="en-US" sz="1600" b="1" i="0" u="none" strike="noStrike" cap="none">
                <a:solidFill>
                  <a:schemeClr val="dk1"/>
                </a:solidFill>
                <a:latin typeface="Arial"/>
                <a:ea typeface="Arial"/>
                <a:cs typeface="Arial"/>
                <a:sym typeface="Arial"/>
              </a:rPr>
              <a:t>МОНГОЛ УЛСЫН ТУХАЙ ЕРӨНХИЙ ОЙЛГОЛТ</a:t>
            </a:r>
            <a:endParaRPr sz="1600" b="0" i="0" u="none" strike="noStrike" cap="none">
              <a:solidFill>
                <a:srgbClr val="000000"/>
              </a:solidFill>
              <a:latin typeface="Arial"/>
              <a:ea typeface="Arial"/>
              <a:cs typeface="Arial"/>
              <a:sym typeface="Arial"/>
            </a:endParaRPr>
          </a:p>
          <a:p>
            <a:pPr marL="0" marR="0" lvl="0" indent="0" algn="ctr" rtl="0">
              <a:lnSpc>
                <a:spcPct val="90000"/>
              </a:lnSpc>
              <a:spcBef>
                <a:spcPts val="0"/>
              </a:spcBef>
              <a:spcAft>
                <a:spcPts val="0"/>
              </a:spcAft>
              <a:buClr>
                <a:schemeClr val="dk1"/>
              </a:buClr>
              <a:buSzPts val="2400"/>
              <a:buFont typeface="Times New Roman"/>
              <a:buNone/>
            </a:pPr>
            <a:r>
              <a:rPr lang="en-US" sz="1600" b="1" i="1" u="none" strike="noStrike" cap="none">
                <a:solidFill>
                  <a:schemeClr val="dk1"/>
                </a:solidFill>
                <a:latin typeface="Arial"/>
                <a:ea typeface="Arial"/>
                <a:cs typeface="Arial"/>
                <a:sym typeface="Arial"/>
              </a:rPr>
              <a:t>General Understanding of Mongolia</a:t>
            </a:r>
            <a:endParaRPr sz="1600" b="1" i="1" u="none" strike="noStrike" cap="none">
              <a:solidFill>
                <a:schemeClr val="dk1"/>
              </a:solidFill>
              <a:latin typeface="Arial"/>
              <a:ea typeface="Arial"/>
              <a:cs typeface="Arial"/>
              <a:sym typeface="Arial"/>
            </a:endParaRPr>
          </a:p>
        </p:txBody>
      </p:sp>
      <p:pic>
        <p:nvPicPr>
          <p:cNvPr id="288" name="Google Shape;288;p17"/>
          <p:cNvPicPr preferRelativeResize="0"/>
          <p:nvPr/>
        </p:nvPicPr>
        <p:blipFill rotWithShape="1">
          <a:blip r:embed="rId4">
            <a:alphaModFix/>
          </a:blip>
          <a:srcRect/>
          <a:stretch/>
        </p:blipFill>
        <p:spPr>
          <a:xfrm>
            <a:off x="6236814" y="1577547"/>
            <a:ext cx="5962405" cy="591363"/>
          </a:xfrm>
          <a:prstGeom prst="rect">
            <a:avLst/>
          </a:prstGeom>
          <a:noFill/>
          <a:ln>
            <a:noFill/>
          </a:ln>
        </p:spPr>
      </p:pic>
      <p:sp>
        <p:nvSpPr>
          <p:cNvPr id="4" name="TextBox 3">
            <a:extLst>
              <a:ext uri="{FF2B5EF4-FFF2-40B4-BE49-F238E27FC236}">
                <a16:creationId xmlns:a16="http://schemas.microsoft.com/office/drawing/2014/main" id="{C1D78CA8-1FFA-1AD9-8A80-9FF19B5E8E9A}"/>
              </a:ext>
            </a:extLst>
          </p:cNvPr>
          <p:cNvSpPr txBox="1"/>
          <p:nvPr/>
        </p:nvSpPr>
        <p:spPr>
          <a:xfrm>
            <a:off x="1048872" y="5535689"/>
            <a:ext cx="4787152" cy="441468"/>
          </a:xfrm>
          <a:prstGeom prst="rect">
            <a:avLst/>
          </a:prstGeom>
          <a:noFill/>
        </p:spPr>
        <p:txBody>
          <a:bodyPr wrap="square">
            <a:spAutoFit/>
          </a:bodyPr>
          <a:lstStyle/>
          <a:p>
            <a:pPr marL="457200" indent="-457200">
              <a:lnSpc>
                <a:spcPct val="107000"/>
              </a:lnSpc>
              <a:spcAft>
                <a:spcPts val="800"/>
              </a:spcAft>
            </a:pPr>
            <a:r>
              <a:rPr lang="mn-MN" sz="1050" dirty="0">
                <a:effectLst/>
                <a:latin typeface="+mn-lt"/>
                <a:ea typeface="Calibri" panose="020F0502020204030204" pitchFamily="34" charset="0"/>
              </a:rPr>
              <a:t>Ulziimanlai. (2011 оны May 10). </a:t>
            </a:r>
            <a:r>
              <a:rPr lang="mn-MN" sz="1050" i="1" dirty="0">
                <a:effectLst/>
                <a:latin typeface="+mn-lt"/>
                <a:ea typeface="Calibri" panose="020F0502020204030204" pitchFamily="34" charset="0"/>
              </a:rPr>
              <a:t>Тийн ялгалын нөхцөл</a:t>
            </a:r>
            <a:r>
              <a:rPr lang="mn-MN" sz="1050" dirty="0">
                <a:effectLst/>
                <a:latin typeface="+mn-lt"/>
                <a:ea typeface="Calibri" panose="020F0502020204030204" pitchFamily="34" charset="0"/>
              </a:rPr>
              <a:t>. www.slideshare.net: https://www.slideshare.net/ulziimanlai/ss-7907402</a:t>
            </a:r>
            <a:endParaRPr lang="en-US" sz="1050" dirty="0">
              <a:effectLst/>
              <a:latin typeface="+mn-lt"/>
              <a:ea typeface="Calibri" panose="020F050202020403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81"/>
                                        </p:tgtEl>
                                        <p:attrNameLst>
                                          <p:attrName>style.visibility</p:attrName>
                                        </p:attrNameLst>
                                      </p:cBhvr>
                                      <p:to>
                                        <p:strVal val="visible"/>
                                      </p:to>
                                    </p:set>
                                    <p:animEffect transition="in" filter="fade">
                                      <p:cBhvr>
                                        <p:cTn id="7" dur="1000"/>
                                        <p:tgtEl>
                                          <p:spTgt spid="28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82"/>
                                        </p:tgtEl>
                                        <p:attrNameLst>
                                          <p:attrName>style.visibility</p:attrName>
                                        </p:attrNameLst>
                                      </p:cBhvr>
                                      <p:to>
                                        <p:strVal val="visible"/>
                                      </p:to>
                                    </p:set>
                                    <p:animEffect transition="in" filter="fade">
                                      <p:cBhvr>
                                        <p:cTn id="12" dur="500"/>
                                        <p:tgtEl>
                                          <p:spTgt spid="282"/>
                                        </p:tgtEl>
                                      </p:cBhvr>
                                    </p:animEffect>
                                  </p:childTnLst>
                                </p:cTn>
                              </p:par>
                              <p:par>
                                <p:cTn id="13" presetID="10" presetClass="entr" presetSubtype="0" fill="hold" nodeType="withEffect">
                                  <p:stCondLst>
                                    <p:cond delay="0"/>
                                  </p:stCondLst>
                                  <p:childTnLst>
                                    <p:set>
                                      <p:cBhvr>
                                        <p:cTn id="14" dur="1" fill="hold">
                                          <p:stCondLst>
                                            <p:cond delay="0"/>
                                          </p:stCondLst>
                                        </p:cTn>
                                        <p:tgtEl>
                                          <p:spTgt spid="281"/>
                                        </p:tgtEl>
                                        <p:attrNameLst>
                                          <p:attrName>style.visibility</p:attrName>
                                        </p:attrNameLst>
                                      </p:cBhvr>
                                      <p:to>
                                        <p:strVal val="visible"/>
                                      </p:to>
                                    </p:set>
                                    <p:animEffect transition="in" filter="fade">
                                      <p:cBhvr>
                                        <p:cTn id="15" dur="500"/>
                                        <p:tgtEl>
                                          <p:spTgt spid="281"/>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284"/>
                                        </p:tgtEl>
                                        <p:attrNameLst>
                                          <p:attrName>style.visibility</p:attrName>
                                        </p:attrNameLst>
                                      </p:cBhvr>
                                      <p:to>
                                        <p:strVal val="visible"/>
                                      </p:to>
                                    </p:set>
                                    <p:animEffect transition="in" filter="fade">
                                      <p:cBhvr>
                                        <p:cTn id="20" dur="500"/>
                                        <p:tgtEl>
                                          <p:spTgt spid="284"/>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284"/>
                                        </p:tgtEl>
                                        <p:attrNameLst>
                                          <p:attrName>style.visibility</p:attrName>
                                        </p:attrNameLst>
                                      </p:cBhvr>
                                      <p:to>
                                        <p:strVal val="visible"/>
                                      </p:to>
                                    </p:set>
                                    <p:animEffect transition="in" filter="fade">
                                      <p:cBhvr>
                                        <p:cTn id="25" dur="500"/>
                                        <p:tgtEl>
                                          <p:spTgt spid="2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92"/>
        <p:cNvGrpSpPr/>
        <p:nvPr/>
      </p:nvGrpSpPr>
      <p:grpSpPr>
        <a:xfrm>
          <a:off x="0" y="0"/>
          <a:ext cx="0" cy="0"/>
          <a:chOff x="0" y="0"/>
          <a:chExt cx="0" cy="0"/>
        </a:xfrm>
      </p:grpSpPr>
      <p:cxnSp>
        <p:nvCxnSpPr>
          <p:cNvPr id="293" name="Google Shape;293;p18"/>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cxnSp>
        <p:nvCxnSpPr>
          <p:cNvPr id="294" name="Google Shape;294;p18"/>
          <p:cNvCxnSpPr/>
          <p:nvPr/>
        </p:nvCxnSpPr>
        <p:spPr>
          <a:xfrm rot="10800000">
            <a:off x="2656016" y="243985"/>
            <a:ext cx="0" cy="504000"/>
          </a:xfrm>
          <a:prstGeom prst="straightConnector1">
            <a:avLst/>
          </a:prstGeom>
          <a:noFill/>
          <a:ln w="9525" cap="flat" cmpd="sng">
            <a:solidFill>
              <a:srgbClr val="007E5D"/>
            </a:solidFill>
            <a:prstDash val="solid"/>
            <a:miter lim="800000"/>
            <a:headEnd type="none" w="sm" len="sm"/>
            <a:tailEnd type="none" w="sm" len="sm"/>
          </a:ln>
        </p:spPr>
      </p:cxnSp>
      <p:sp>
        <p:nvSpPr>
          <p:cNvPr id="295" name="Google Shape;295;p18"/>
          <p:cNvSpPr/>
          <p:nvPr/>
        </p:nvSpPr>
        <p:spPr>
          <a:xfrm>
            <a:off x="2213508" y="1376882"/>
            <a:ext cx="8086637" cy="375447"/>
          </a:xfrm>
          <a:prstGeom prst="rect">
            <a:avLst/>
          </a:prstGeom>
          <a:noFill/>
          <a:ln>
            <a:noFill/>
          </a:ln>
        </p:spPr>
        <p:txBody>
          <a:bodyPr spcFirstLastPara="1" wrap="square" lIns="91425" tIns="45700" rIns="91425" bIns="45700" anchor="t" anchorCtr="0">
            <a:spAutoFit/>
          </a:bodyPr>
          <a:lstStyle/>
          <a:p>
            <a:pPr marL="0" marR="0" lvl="0" indent="0" algn="ctr" rtl="0">
              <a:lnSpc>
                <a:spcPct val="115000"/>
              </a:lnSpc>
              <a:spcBef>
                <a:spcPts val="0"/>
              </a:spcBef>
              <a:spcAft>
                <a:spcPts val="0"/>
              </a:spcAft>
              <a:buClr>
                <a:srgbClr val="000000"/>
              </a:buClr>
              <a:buSzPts val="1600"/>
              <a:buFont typeface="Arial"/>
              <a:buNone/>
            </a:pPr>
            <a:r>
              <a:rPr lang="en-US" sz="1600" b="1" i="1" u="none" strike="noStrike" cap="none">
                <a:solidFill>
                  <a:schemeClr val="dk1"/>
                </a:solidFill>
                <a:latin typeface="Arial"/>
                <a:ea typeface="Arial"/>
                <a:cs typeface="Arial"/>
                <a:sym typeface="Arial"/>
              </a:rPr>
              <a:t>Дүрэм: Үг товчлох тухай – Grammar, abbreviation</a:t>
            </a:r>
            <a:endParaRPr sz="1600" b="0" i="0" u="none" strike="noStrike" cap="none">
              <a:solidFill>
                <a:srgbClr val="000000"/>
              </a:solidFill>
              <a:latin typeface="Arial"/>
              <a:ea typeface="Arial"/>
              <a:cs typeface="Arial"/>
              <a:sym typeface="Arial"/>
            </a:endParaRPr>
          </a:p>
        </p:txBody>
      </p:sp>
      <p:sp>
        <p:nvSpPr>
          <p:cNvPr id="296" name="Google Shape;296;p18"/>
          <p:cNvSpPr/>
          <p:nvPr/>
        </p:nvSpPr>
        <p:spPr>
          <a:xfrm>
            <a:off x="6995910" y="2052655"/>
            <a:ext cx="8128000" cy="0"/>
          </a:xfrm>
          <a:prstGeom prst="rect">
            <a:avLst/>
          </a:prstGeom>
          <a:solidFill>
            <a:srgbClr val="FFFFFF"/>
          </a:solidFill>
          <a:ln>
            <a:noFill/>
          </a:ln>
        </p:spPr>
        <p:txBody>
          <a:bodyPr spcFirstLastPara="1" wrap="square" lIns="0" tIns="0" rIns="0" bIns="0" anchor="ctr" anchorCtr="0">
            <a:spAutoFit/>
          </a:bodyPr>
          <a:lstStyle/>
          <a:p>
            <a:pPr marL="0" marR="0" lvl="0" indent="0" algn="l" rtl="0">
              <a:lnSpc>
                <a:spcPct val="100000"/>
              </a:lnSpc>
              <a:spcBef>
                <a:spcPts val="0"/>
              </a:spcBef>
              <a:spcAft>
                <a:spcPts val="0"/>
              </a:spcAft>
              <a:buClr>
                <a:srgbClr val="3B3835"/>
              </a:buClr>
              <a:buSzPts val="1000"/>
              <a:buFont typeface="Source Sans Pro"/>
              <a:buNone/>
            </a:pPr>
            <a:br>
              <a:rPr lang="en-US" sz="1000" b="0" i="0" u="none" strike="noStrike" cap="none">
                <a:solidFill>
                  <a:srgbClr val="3B3835"/>
                </a:solidFill>
                <a:latin typeface="Source Sans Pro"/>
                <a:ea typeface="Source Sans Pro"/>
                <a:cs typeface="Source Sans Pro"/>
                <a:sym typeface="Source Sans Pro"/>
              </a:rPr>
            </a:br>
            <a:endParaRPr sz="1800" b="0" i="0" u="none" strike="noStrike" cap="none">
              <a:solidFill>
                <a:schemeClr val="dk1"/>
              </a:solidFill>
              <a:latin typeface="Arial"/>
              <a:ea typeface="Arial"/>
              <a:cs typeface="Arial"/>
              <a:sym typeface="Arial"/>
            </a:endParaRPr>
          </a:p>
        </p:txBody>
      </p:sp>
      <p:sp>
        <p:nvSpPr>
          <p:cNvPr id="297" name="Google Shape;297;p18"/>
          <p:cNvSpPr/>
          <p:nvPr/>
        </p:nvSpPr>
        <p:spPr>
          <a:xfrm>
            <a:off x="684357" y="2487475"/>
            <a:ext cx="5415280" cy="1224910"/>
          </a:xfrm>
          <a:prstGeom prst="rect">
            <a:avLst/>
          </a:prstGeom>
          <a:noFill/>
          <a:ln>
            <a:noFill/>
          </a:ln>
        </p:spPr>
        <p:txBody>
          <a:bodyPr spcFirstLastPara="1" wrap="square" lIns="91425" tIns="45700" rIns="91425" bIns="45700" anchor="t" anchorCtr="0">
            <a:spAutoFit/>
          </a:bodyPr>
          <a:lstStyle/>
          <a:p>
            <a:pPr marL="342900" marR="0" lvl="0" indent="-342900" algn="just" rtl="0">
              <a:lnSpc>
                <a:spcPct val="115000"/>
              </a:lnSpc>
              <a:spcBef>
                <a:spcPts val="0"/>
              </a:spcBef>
              <a:spcAft>
                <a:spcPts val="0"/>
              </a:spcAft>
              <a:buClr>
                <a:schemeClr val="dk1"/>
              </a:buClr>
              <a:buSzPts val="2000"/>
              <a:buFont typeface="Times New Roman"/>
              <a:buChar char="-"/>
            </a:pPr>
            <a:r>
              <a:rPr lang="en-US" sz="1600" b="0" i="0" u="none" strike="noStrike" cap="none">
                <a:solidFill>
                  <a:schemeClr val="dk1"/>
                </a:solidFill>
                <a:latin typeface="Arial"/>
                <a:ea typeface="Arial"/>
                <a:cs typeface="Arial"/>
                <a:sym typeface="Arial"/>
              </a:rPr>
              <a:t>Оросын Холбооны Улс- ОХУ</a:t>
            </a:r>
            <a:endParaRPr sz="1600" b="0" i="0" u="none" strike="noStrike" cap="none">
              <a:solidFill>
                <a:srgbClr val="000000"/>
              </a:solidFill>
              <a:latin typeface="Arial"/>
              <a:ea typeface="Arial"/>
              <a:cs typeface="Arial"/>
              <a:sym typeface="Arial"/>
            </a:endParaRPr>
          </a:p>
          <a:p>
            <a:pPr marL="342900" marR="0" lvl="0" indent="-342900" algn="just" rtl="0">
              <a:lnSpc>
                <a:spcPct val="115000"/>
              </a:lnSpc>
              <a:spcBef>
                <a:spcPts val="0"/>
              </a:spcBef>
              <a:spcAft>
                <a:spcPts val="0"/>
              </a:spcAft>
              <a:buClr>
                <a:schemeClr val="dk1"/>
              </a:buClr>
              <a:buSzPts val="2000"/>
              <a:buFont typeface="Times New Roman"/>
              <a:buChar char="-"/>
            </a:pPr>
            <a:r>
              <a:rPr lang="en-US" sz="1600" b="0" i="0" u="none" strike="noStrike" cap="none">
                <a:solidFill>
                  <a:schemeClr val="dk1"/>
                </a:solidFill>
                <a:latin typeface="Arial"/>
                <a:ea typeface="Arial"/>
                <a:cs typeface="Arial"/>
                <a:sym typeface="Arial"/>
              </a:rPr>
              <a:t>Бүгд Найрамдах Хятад Ард Улс - БНХАУ</a:t>
            </a:r>
            <a:endParaRPr sz="1600" b="0" i="0" u="none" strike="noStrike" cap="none">
              <a:solidFill>
                <a:srgbClr val="000000"/>
              </a:solidFill>
              <a:latin typeface="Arial"/>
              <a:ea typeface="Arial"/>
              <a:cs typeface="Arial"/>
              <a:sym typeface="Arial"/>
            </a:endParaRPr>
          </a:p>
          <a:p>
            <a:pPr marL="342900" marR="0" lvl="0" indent="-342900" algn="just" rtl="0">
              <a:lnSpc>
                <a:spcPct val="115000"/>
              </a:lnSpc>
              <a:spcBef>
                <a:spcPts val="0"/>
              </a:spcBef>
              <a:spcAft>
                <a:spcPts val="0"/>
              </a:spcAft>
              <a:buClr>
                <a:schemeClr val="dk1"/>
              </a:buClr>
              <a:buSzPts val="2000"/>
              <a:buFont typeface="Times New Roman"/>
              <a:buChar char="-"/>
            </a:pPr>
            <a:r>
              <a:rPr lang="en-US" sz="1600" b="0" i="0" u="none" strike="noStrike" cap="none">
                <a:solidFill>
                  <a:schemeClr val="dk1"/>
                </a:solidFill>
                <a:latin typeface="Arial"/>
                <a:ea typeface="Arial"/>
                <a:cs typeface="Arial"/>
                <a:sym typeface="Arial"/>
              </a:rPr>
              <a:t>Нэгдсэн Үндэстний Байгууллага – НҮБ</a:t>
            </a:r>
            <a:endParaRPr sz="1600" b="0" i="0" u="none" strike="noStrike" cap="none">
              <a:solidFill>
                <a:srgbClr val="000000"/>
              </a:solidFill>
              <a:latin typeface="Arial"/>
              <a:ea typeface="Arial"/>
              <a:cs typeface="Arial"/>
              <a:sym typeface="Arial"/>
            </a:endParaRPr>
          </a:p>
          <a:p>
            <a:pPr marL="342900" marR="0" lvl="0" indent="-342900" algn="just" rtl="0">
              <a:lnSpc>
                <a:spcPct val="115000"/>
              </a:lnSpc>
              <a:spcBef>
                <a:spcPts val="0"/>
              </a:spcBef>
              <a:spcAft>
                <a:spcPts val="0"/>
              </a:spcAft>
              <a:buClr>
                <a:schemeClr val="dk1"/>
              </a:buClr>
              <a:buSzPts val="2000"/>
              <a:buFont typeface="Times New Roman"/>
              <a:buChar char="-"/>
            </a:pPr>
            <a:r>
              <a:rPr lang="en-US" sz="1600" b="0" i="0" u="none" strike="noStrike" cap="none">
                <a:solidFill>
                  <a:schemeClr val="dk1"/>
                </a:solidFill>
                <a:latin typeface="Arial"/>
                <a:ea typeface="Arial"/>
                <a:cs typeface="Arial"/>
                <a:sym typeface="Arial"/>
              </a:rPr>
              <a:t>Улсын Их Хурал - УИХ</a:t>
            </a:r>
            <a:endParaRPr sz="1600" b="0" i="0" u="none" strike="noStrike" cap="none">
              <a:solidFill>
                <a:srgbClr val="000000"/>
              </a:solidFill>
              <a:latin typeface="Arial"/>
              <a:ea typeface="Arial"/>
              <a:cs typeface="Arial"/>
              <a:sym typeface="Arial"/>
            </a:endParaRPr>
          </a:p>
        </p:txBody>
      </p:sp>
      <p:sp>
        <p:nvSpPr>
          <p:cNvPr id="298" name="Google Shape;298;p18"/>
          <p:cNvSpPr/>
          <p:nvPr/>
        </p:nvSpPr>
        <p:spPr>
          <a:xfrm>
            <a:off x="684357" y="4163916"/>
            <a:ext cx="5415280" cy="941756"/>
          </a:xfrm>
          <a:prstGeom prst="rect">
            <a:avLst/>
          </a:prstGeom>
          <a:noFill/>
          <a:ln>
            <a:noFill/>
          </a:ln>
        </p:spPr>
        <p:txBody>
          <a:bodyPr spcFirstLastPara="1" wrap="square" lIns="91425" tIns="45700" rIns="91425" bIns="45700" anchor="t" anchorCtr="0">
            <a:spAutoFit/>
          </a:bodyPr>
          <a:lstStyle/>
          <a:p>
            <a:pPr marL="342900" marR="0" lvl="0" indent="-342900" algn="just" rtl="0">
              <a:lnSpc>
                <a:spcPct val="115000"/>
              </a:lnSpc>
              <a:spcBef>
                <a:spcPts val="0"/>
              </a:spcBef>
              <a:spcAft>
                <a:spcPts val="0"/>
              </a:spcAft>
              <a:buClr>
                <a:schemeClr val="dk1"/>
              </a:buClr>
              <a:buSzPts val="2000"/>
              <a:buFont typeface="Times New Roman"/>
              <a:buChar char="-"/>
            </a:pPr>
            <a:r>
              <a:rPr lang="en-US" sz="1600" b="0" i="0" u="none" strike="noStrike" cap="none">
                <a:solidFill>
                  <a:schemeClr val="dk1"/>
                </a:solidFill>
                <a:latin typeface="Arial"/>
                <a:ea typeface="Arial"/>
                <a:cs typeface="Arial"/>
                <a:sym typeface="Arial"/>
              </a:rPr>
              <a:t>Хавтгай дөрвөлжин километр- х.д.км</a:t>
            </a:r>
            <a:endParaRPr sz="1600" b="0" i="0" u="none" strike="noStrike" cap="none">
              <a:solidFill>
                <a:srgbClr val="000000"/>
              </a:solidFill>
              <a:latin typeface="Arial"/>
              <a:ea typeface="Arial"/>
              <a:cs typeface="Arial"/>
              <a:sym typeface="Arial"/>
            </a:endParaRPr>
          </a:p>
          <a:p>
            <a:pPr marL="342900" marR="0" lvl="0" indent="-342900" algn="just" rtl="0">
              <a:lnSpc>
                <a:spcPct val="115000"/>
              </a:lnSpc>
              <a:spcBef>
                <a:spcPts val="0"/>
              </a:spcBef>
              <a:spcAft>
                <a:spcPts val="0"/>
              </a:spcAft>
              <a:buClr>
                <a:schemeClr val="dk1"/>
              </a:buClr>
              <a:buSzPts val="2000"/>
              <a:buFont typeface="Times New Roman"/>
              <a:buChar char="-"/>
            </a:pPr>
            <a:r>
              <a:rPr lang="en-US" sz="1600" b="0" i="0" u="none" strike="noStrike" cap="none">
                <a:solidFill>
                  <a:schemeClr val="dk1"/>
                </a:solidFill>
                <a:latin typeface="Arial"/>
                <a:ea typeface="Arial"/>
                <a:cs typeface="Arial"/>
                <a:sym typeface="Arial"/>
              </a:rPr>
              <a:t>Километр- км</a:t>
            </a:r>
            <a:endParaRPr sz="1600" b="0" i="0" u="none" strike="noStrike" cap="none">
              <a:solidFill>
                <a:srgbClr val="000000"/>
              </a:solidFill>
              <a:latin typeface="Arial"/>
              <a:ea typeface="Arial"/>
              <a:cs typeface="Arial"/>
              <a:sym typeface="Arial"/>
            </a:endParaRPr>
          </a:p>
          <a:p>
            <a:pPr marL="342900" marR="0" lvl="0" indent="-342900" algn="just" rtl="0">
              <a:lnSpc>
                <a:spcPct val="115000"/>
              </a:lnSpc>
              <a:spcBef>
                <a:spcPts val="0"/>
              </a:spcBef>
              <a:spcAft>
                <a:spcPts val="0"/>
              </a:spcAft>
              <a:buClr>
                <a:schemeClr val="dk1"/>
              </a:buClr>
              <a:buSzPts val="2000"/>
              <a:buFont typeface="Times New Roman"/>
              <a:buChar char="-"/>
            </a:pPr>
            <a:r>
              <a:rPr lang="en-US" sz="1600" b="0" i="0" u="none" strike="noStrike" cap="none">
                <a:solidFill>
                  <a:schemeClr val="dk1"/>
                </a:solidFill>
                <a:latin typeface="Arial"/>
                <a:ea typeface="Arial"/>
                <a:cs typeface="Arial"/>
                <a:sym typeface="Arial"/>
              </a:rPr>
              <a:t>Метр- м</a:t>
            </a:r>
            <a:endParaRPr sz="1600" b="0" i="0" u="none" strike="noStrike" cap="none">
              <a:solidFill>
                <a:schemeClr val="dk1"/>
              </a:solidFill>
              <a:latin typeface="Arial"/>
              <a:ea typeface="Arial"/>
              <a:cs typeface="Arial"/>
              <a:sym typeface="Arial"/>
            </a:endParaRPr>
          </a:p>
        </p:txBody>
      </p:sp>
      <p:sp>
        <p:nvSpPr>
          <p:cNvPr id="300" name="Google Shape;300;p18"/>
          <p:cNvSpPr/>
          <p:nvPr/>
        </p:nvSpPr>
        <p:spPr>
          <a:xfrm>
            <a:off x="5938564" y="4227612"/>
            <a:ext cx="5415280" cy="375447"/>
          </a:xfrm>
          <a:prstGeom prst="rect">
            <a:avLst/>
          </a:prstGeom>
          <a:noFill/>
          <a:ln>
            <a:noFill/>
          </a:ln>
        </p:spPr>
        <p:txBody>
          <a:bodyPr spcFirstLastPara="1" wrap="square" lIns="91425" tIns="45700" rIns="91425" bIns="45700" anchor="t" anchorCtr="0">
            <a:spAutoFit/>
          </a:bodyPr>
          <a:lstStyle/>
          <a:p>
            <a:pPr marL="0" marR="0" lvl="0" indent="0" algn="just" rtl="0">
              <a:lnSpc>
                <a:spcPct val="115000"/>
              </a:lnSpc>
              <a:spcBef>
                <a:spcPts val="0"/>
              </a:spcBef>
              <a:spcAft>
                <a:spcPts val="0"/>
              </a:spcAft>
              <a:buClr>
                <a:srgbClr val="000000"/>
              </a:buClr>
              <a:buSzPts val="1600"/>
              <a:buFont typeface="Arial"/>
              <a:buNone/>
            </a:pPr>
            <a:r>
              <a:rPr lang="en-US" sz="1600" b="0" i="0" u="none" strike="noStrike" cap="none" dirty="0" err="1">
                <a:solidFill>
                  <a:schemeClr val="dk1"/>
                </a:solidFill>
                <a:latin typeface="Arial"/>
                <a:ea typeface="Arial"/>
                <a:cs typeface="Arial"/>
                <a:sym typeface="Arial"/>
              </a:rPr>
              <a:t>Хэмжигдэхүүн</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заасан</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нэрийг</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товчилсон</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хэлбэрүүд</a:t>
            </a:r>
            <a:r>
              <a:rPr lang="en-US" sz="1600" b="0" i="0" u="none" strike="noStrike" cap="none" dirty="0">
                <a:solidFill>
                  <a:schemeClr val="dk1"/>
                </a:solidFill>
                <a:latin typeface="Arial"/>
                <a:ea typeface="Arial"/>
                <a:cs typeface="Arial"/>
                <a:sym typeface="Arial"/>
              </a:rPr>
              <a:t> </a:t>
            </a:r>
            <a:endParaRPr sz="1600" b="0" i="0" u="none" strike="noStrike" cap="none" dirty="0">
              <a:solidFill>
                <a:srgbClr val="000000"/>
              </a:solidFill>
              <a:latin typeface="Arial"/>
              <a:ea typeface="Arial"/>
              <a:cs typeface="Arial"/>
              <a:sym typeface="Arial"/>
            </a:endParaRPr>
          </a:p>
        </p:txBody>
      </p:sp>
      <p:sp>
        <p:nvSpPr>
          <p:cNvPr id="302" name="Google Shape;302;p18"/>
          <p:cNvSpPr txBox="1"/>
          <p:nvPr/>
        </p:nvSpPr>
        <p:spPr>
          <a:xfrm>
            <a:off x="3252251" y="243985"/>
            <a:ext cx="8233424" cy="654987"/>
          </a:xfrm>
          <a:prstGeom prst="rect">
            <a:avLst/>
          </a:prstGeom>
          <a:noFill/>
          <a:ln>
            <a:noFill/>
          </a:ln>
        </p:spPr>
        <p:txBody>
          <a:bodyPr spcFirstLastPara="1" wrap="square" lIns="91425" tIns="45700" rIns="91425" bIns="45700" anchor="ctr" anchorCtr="0">
            <a:noAutofit/>
          </a:bodyPr>
          <a:lstStyle/>
          <a:p>
            <a:pPr marL="0" marR="0" lvl="0" indent="0" algn="ctr" rtl="0">
              <a:lnSpc>
                <a:spcPct val="90000"/>
              </a:lnSpc>
              <a:spcBef>
                <a:spcPts val="0"/>
              </a:spcBef>
              <a:spcAft>
                <a:spcPts val="0"/>
              </a:spcAft>
              <a:buClr>
                <a:schemeClr val="dk1"/>
              </a:buClr>
              <a:buSzPts val="2400"/>
              <a:buFont typeface="Times New Roman"/>
              <a:buNone/>
            </a:pPr>
            <a:r>
              <a:rPr lang="en-US" sz="1600" b="1" i="0" u="none" strike="noStrike" cap="none">
                <a:solidFill>
                  <a:schemeClr val="dk1"/>
                </a:solidFill>
                <a:latin typeface="Arial"/>
                <a:ea typeface="Arial"/>
                <a:cs typeface="Arial"/>
                <a:sym typeface="Arial"/>
              </a:rPr>
              <a:t>МОНГОЛ УЛСЫН ТУХАЙ ЕРӨНХИЙ ОЙЛГОЛТ</a:t>
            </a:r>
            <a:endParaRPr sz="1600" b="0" i="0" u="none" strike="noStrike" cap="none">
              <a:solidFill>
                <a:srgbClr val="000000"/>
              </a:solidFill>
              <a:latin typeface="Arial"/>
              <a:ea typeface="Arial"/>
              <a:cs typeface="Arial"/>
              <a:sym typeface="Arial"/>
            </a:endParaRPr>
          </a:p>
          <a:p>
            <a:pPr marL="0" marR="0" lvl="0" indent="0" algn="ctr" rtl="0">
              <a:lnSpc>
                <a:spcPct val="90000"/>
              </a:lnSpc>
              <a:spcBef>
                <a:spcPts val="0"/>
              </a:spcBef>
              <a:spcAft>
                <a:spcPts val="0"/>
              </a:spcAft>
              <a:buClr>
                <a:schemeClr val="dk1"/>
              </a:buClr>
              <a:buSzPts val="2400"/>
              <a:buFont typeface="Times New Roman"/>
              <a:buNone/>
            </a:pPr>
            <a:r>
              <a:rPr lang="en-US" sz="1600" b="1" i="1" u="none" strike="noStrike" cap="none">
                <a:solidFill>
                  <a:schemeClr val="dk1"/>
                </a:solidFill>
                <a:latin typeface="Arial"/>
                <a:ea typeface="Arial"/>
                <a:cs typeface="Arial"/>
                <a:sym typeface="Arial"/>
              </a:rPr>
              <a:t>General Understanding of Mongolia</a:t>
            </a:r>
            <a:endParaRPr sz="1600" b="1" i="1" u="none" strike="noStrike" cap="none">
              <a:solidFill>
                <a:schemeClr val="dk1"/>
              </a:solidFill>
              <a:latin typeface="Arial"/>
              <a:ea typeface="Arial"/>
              <a:cs typeface="Arial"/>
              <a:sym typeface="Arial"/>
            </a:endParaRPr>
          </a:p>
        </p:txBody>
      </p:sp>
      <p:sp>
        <p:nvSpPr>
          <p:cNvPr id="5" name="TextBox 4">
            <a:extLst>
              <a:ext uri="{FF2B5EF4-FFF2-40B4-BE49-F238E27FC236}">
                <a16:creationId xmlns:a16="http://schemas.microsoft.com/office/drawing/2014/main" id="{D8FE08A5-B8F8-65D6-1BAF-2C9A30025D18}"/>
              </a:ext>
            </a:extLst>
          </p:cNvPr>
          <p:cNvSpPr txBox="1"/>
          <p:nvPr/>
        </p:nvSpPr>
        <p:spPr>
          <a:xfrm>
            <a:off x="5316718" y="2664588"/>
            <a:ext cx="6429980" cy="311239"/>
          </a:xfrm>
          <a:prstGeom prst="rect">
            <a:avLst/>
          </a:prstGeom>
          <a:noFill/>
        </p:spPr>
        <p:txBody>
          <a:bodyPr wrap="square">
            <a:spAutoFit/>
          </a:bodyPr>
          <a:lstStyle/>
          <a:p>
            <a:pPr>
              <a:lnSpc>
                <a:spcPct val="107000"/>
              </a:lnSpc>
              <a:spcAft>
                <a:spcPts val="800"/>
              </a:spcAft>
            </a:pPr>
            <a:r>
              <a:rPr lang="mn-MN" sz="1400" dirty="0">
                <a:effectLst/>
                <a:latin typeface="Arial" panose="020B0604020202020204" pitchFamily="34" charset="0"/>
                <a:ea typeface="Arial" panose="020B0604020202020204" pitchFamily="34" charset="0"/>
              </a:rPr>
              <a:t>Эхний үсгээр хураах дүрмээр бичигдсэн үгс. (Нарантуяа,Ш, 2018, хууд. 36)</a:t>
            </a:r>
            <a:endParaRPr lang="en-US" sz="1200" dirty="0">
              <a:effectLst/>
              <a:latin typeface="Calibri" panose="020F0502020204030204" pitchFamily="34" charset="0"/>
              <a:ea typeface="Calibri" panose="020F050202020403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95"/>
                                        </p:tgtEl>
                                        <p:attrNameLst>
                                          <p:attrName>style.visibility</p:attrName>
                                        </p:attrNameLst>
                                      </p:cBhvr>
                                      <p:to>
                                        <p:strVal val="visible"/>
                                      </p:to>
                                    </p:set>
                                    <p:animEffect transition="in" filter="fade">
                                      <p:cBhvr>
                                        <p:cTn id="7" dur="500"/>
                                        <p:tgtEl>
                                          <p:spTgt spid="29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97"/>
                                        </p:tgtEl>
                                        <p:attrNameLst>
                                          <p:attrName>style.visibility</p:attrName>
                                        </p:attrNameLst>
                                      </p:cBhvr>
                                      <p:to>
                                        <p:strVal val="visible"/>
                                      </p:to>
                                    </p:set>
                                    <p:animEffect transition="in" filter="fade">
                                      <p:cBhvr>
                                        <p:cTn id="12" dur="500"/>
                                        <p:tgtEl>
                                          <p:spTgt spid="29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98"/>
                                        </p:tgtEl>
                                        <p:attrNameLst>
                                          <p:attrName>style.visibility</p:attrName>
                                        </p:attrNameLst>
                                      </p:cBhvr>
                                      <p:to>
                                        <p:strVal val="visible"/>
                                      </p:to>
                                    </p:set>
                                    <p:animEffect transition="in" filter="fade">
                                      <p:cBhvr>
                                        <p:cTn id="17" dur="500"/>
                                        <p:tgtEl>
                                          <p:spTgt spid="29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00"/>
                                        </p:tgtEl>
                                        <p:attrNameLst>
                                          <p:attrName>style.visibility</p:attrName>
                                        </p:attrNameLst>
                                      </p:cBhvr>
                                      <p:to>
                                        <p:strVal val="visible"/>
                                      </p:to>
                                    </p:set>
                                    <p:animEffect transition="in" filter="fade">
                                      <p:cBhvr>
                                        <p:cTn id="22" dur="500"/>
                                        <p:tgtEl>
                                          <p:spTgt spid="3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06"/>
        <p:cNvGrpSpPr/>
        <p:nvPr/>
      </p:nvGrpSpPr>
      <p:grpSpPr>
        <a:xfrm>
          <a:off x="0" y="0"/>
          <a:ext cx="0" cy="0"/>
          <a:chOff x="0" y="0"/>
          <a:chExt cx="0" cy="0"/>
        </a:xfrm>
      </p:grpSpPr>
      <p:cxnSp>
        <p:nvCxnSpPr>
          <p:cNvPr id="307" name="Google Shape;307;p19"/>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grpSp>
        <p:nvGrpSpPr>
          <p:cNvPr id="308" name="Google Shape;308;p19"/>
          <p:cNvGrpSpPr/>
          <p:nvPr/>
        </p:nvGrpSpPr>
        <p:grpSpPr>
          <a:xfrm>
            <a:off x="431574" y="2364968"/>
            <a:ext cx="3945070" cy="1693880"/>
            <a:chOff x="1785987" y="1909573"/>
            <a:chExt cx="3952240" cy="2072626"/>
          </a:xfrm>
        </p:grpSpPr>
        <p:sp>
          <p:nvSpPr>
            <p:cNvPr id="309" name="Google Shape;309;p19"/>
            <p:cNvSpPr/>
            <p:nvPr/>
          </p:nvSpPr>
          <p:spPr>
            <a:xfrm>
              <a:off x="1785987" y="1909573"/>
              <a:ext cx="3952240" cy="2072626"/>
            </a:xfrm>
            <a:prstGeom prst="wedgeEllipseCallout">
              <a:avLst>
                <a:gd name="adj1" fmla="val -20833"/>
                <a:gd name="adj2" fmla="val 62500"/>
              </a:avLst>
            </a:prstGeom>
            <a:no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endParaRPr sz="1600" b="0" i="0" u="none" strike="noStrike" cap="none">
                <a:solidFill>
                  <a:schemeClr val="lt1"/>
                </a:solidFill>
                <a:latin typeface="Arial"/>
                <a:ea typeface="Arial"/>
                <a:cs typeface="Arial"/>
                <a:sym typeface="Arial"/>
              </a:endParaRPr>
            </a:p>
          </p:txBody>
        </p:sp>
        <p:sp>
          <p:nvSpPr>
            <p:cNvPr id="310" name="Google Shape;310;p19"/>
            <p:cNvSpPr txBox="1"/>
            <p:nvPr/>
          </p:nvSpPr>
          <p:spPr>
            <a:xfrm>
              <a:off x="1991214" y="2691320"/>
              <a:ext cx="3747013" cy="71548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en-US" sz="1600" b="0" i="0" u="none" strike="noStrike" cap="none">
                  <a:solidFill>
                    <a:schemeClr val="dk1"/>
                  </a:solidFill>
                  <a:latin typeface="Arial"/>
                  <a:ea typeface="Arial"/>
                  <a:cs typeface="Arial"/>
                  <a:sym typeface="Arial"/>
                </a:rPr>
                <a:t>Одоо бүгдээрээ ойлголтоо шалгаж, асуултад хариулцгаая:</a:t>
              </a:r>
              <a:endParaRPr sz="1600" b="0" i="0" u="none" strike="noStrike" cap="none">
                <a:solidFill>
                  <a:schemeClr val="dk1"/>
                </a:solidFill>
                <a:latin typeface="Arial"/>
                <a:ea typeface="Arial"/>
                <a:cs typeface="Arial"/>
                <a:sym typeface="Arial"/>
              </a:endParaRPr>
            </a:p>
          </p:txBody>
        </p:sp>
      </p:grpSp>
      <p:cxnSp>
        <p:nvCxnSpPr>
          <p:cNvPr id="311" name="Google Shape;311;p19"/>
          <p:cNvCxnSpPr/>
          <p:nvPr/>
        </p:nvCxnSpPr>
        <p:spPr>
          <a:xfrm rot="10800000">
            <a:off x="2656016" y="243985"/>
            <a:ext cx="0" cy="504000"/>
          </a:xfrm>
          <a:prstGeom prst="straightConnector1">
            <a:avLst/>
          </a:prstGeom>
          <a:noFill/>
          <a:ln w="9525" cap="flat" cmpd="sng">
            <a:solidFill>
              <a:srgbClr val="007E5D"/>
            </a:solidFill>
            <a:prstDash val="solid"/>
            <a:miter lim="800000"/>
            <a:headEnd type="none" w="sm" len="sm"/>
            <a:tailEnd type="none" w="sm" len="sm"/>
          </a:ln>
        </p:spPr>
      </p:cxnSp>
      <p:sp>
        <p:nvSpPr>
          <p:cNvPr id="312" name="Google Shape;312;p19"/>
          <p:cNvSpPr/>
          <p:nvPr/>
        </p:nvSpPr>
        <p:spPr>
          <a:xfrm>
            <a:off x="2466636" y="1153504"/>
            <a:ext cx="8621574" cy="658601"/>
          </a:xfrm>
          <a:prstGeom prst="rect">
            <a:avLst/>
          </a:prstGeom>
          <a:noFill/>
          <a:ln>
            <a:noFill/>
          </a:ln>
        </p:spPr>
        <p:txBody>
          <a:bodyPr spcFirstLastPara="1" wrap="square" lIns="91425" tIns="45700" rIns="91425" bIns="45700" anchor="t" anchorCtr="0">
            <a:spAutoFit/>
          </a:bodyPr>
          <a:lstStyle/>
          <a:p>
            <a:pPr marL="0" marR="0" lvl="0" indent="0" algn="just" rtl="0">
              <a:lnSpc>
                <a:spcPct val="115000"/>
              </a:lnSpc>
              <a:spcBef>
                <a:spcPts val="0"/>
              </a:spcBef>
              <a:spcAft>
                <a:spcPts val="0"/>
              </a:spcAft>
              <a:buClr>
                <a:srgbClr val="000000"/>
              </a:buClr>
              <a:buSzPts val="1600"/>
              <a:buFont typeface="Arial"/>
              <a:buNone/>
            </a:pPr>
            <a:r>
              <a:rPr lang="en-US" sz="1600" b="1" i="1" u="none" strike="noStrike" cap="none">
                <a:solidFill>
                  <a:schemeClr val="dk1"/>
                </a:solidFill>
                <a:latin typeface="Arial"/>
                <a:ea typeface="Arial"/>
                <a:cs typeface="Arial"/>
                <a:sym typeface="Arial"/>
              </a:rPr>
              <a:t>Дасгал 6. Дараах асуултын дагуу ярилцаж, ойлголтоо шалгаарай.</a:t>
            </a:r>
            <a:endParaRPr sz="1600" b="1" i="1" u="none" strike="noStrike" cap="none">
              <a:solidFill>
                <a:schemeClr val="dk1"/>
              </a:solidFill>
              <a:latin typeface="Arial"/>
              <a:ea typeface="Arial"/>
              <a:cs typeface="Arial"/>
              <a:sym typeface="Arial"/>
            </a:endParaRPr>
          </a:p>
          <a:p>
            <a:pPr marL="0" marR="0" lvl="0" indent="0" algn="just" rtl="0">
              <a:lnSpc>
                <a:spcPct val="115000"/>
              </a:lnSpc>
              <a:spcBef>
                <a:spcPts val="0"/>
              </a:spcBef>
              <a:spcAft>
                <a:spcPts val="0"/>
              </a:spcAft>
              <a:buClr>
                <a:srgbClr val="000000"/>
              </a:buClr>
              <a:buSzPts val="1600"/>
              <a:buFont typeface="Arial"/>
              <a:buNone/>
            </a:pPr>
            <a:r>
              <a:rPr lang="en-US" sz="1600" b="1" i="1" u="none" strike="noStrike" cap="none">
                <a:solidFill>
                  <a:schemeClr val="dk1"/>
                </a:solidFill>
                <a:latin typeface="Arial"/>
                <a:ea typeface="Arial"/>
                <a:cs typeface="Arial"/>
                <a:sym typeface="Arial"/>
              </a:rPr>
              <a:t>Exercise 6. Discuss about following questions and review your understanding </a:t>
            </a:r>
            <a:endParaRPr sz="1600" b="1" i="1" u="none" strike="noStrike" cap="none">
              <a:solidFill>
                <a:schemeClr val="dk1"/>
              </a:solidFill>
              <a:latin typeface="Arial"/>
              <a:ea typeface="Arial"/>
              <a:cs typeface="Arial"/>
              <a:sym typeface="Arial"/>
            </a:endParaRPr>
          </a:p>
        </p:txBody>
      </p:sp>
      <p:sp>
        <p:nvSpPr>
          <p:cNvPr id="313" name="Google Shape;313;p19"/>
          <p:cNvSpPr/>
          <p:nvPr/>
        </p:nvSpPr>
        <p:spPr>
          <a:xfrm>
            <a:off x="4581499" y="2364968"/>
            <a:ext cx="7489337" cy="341627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Clr>
                <a:srgbClr val="000000"/>
              </a:buClr>
              <a:buSzPts val="1600"/>
              <a:buFont typeface="Arial"/>
              <a:buNone/>
            </a:pPr>
            <a:r>
              <a:rPr lang="en-US" sz="1600" b="0" i="0" u="none" strike="noStrike" cap="none" dirty="0">
                <a:solidFill>
                  <a:schemeClr val="dk1"/>
                </a:solidFill>
                <a:sym typeface="Arial"/>
              </a:rPr>
              <a:t>1. </a:t>
            </a:r>
            <a:r>
              <a:rPr lang="en-US" sz="1600" b="0" i="0" u="none" strike="noStrike" cap="none" dirty="0" err="1">
                <a:solidFill>
                  <a:schemeClr val="dk1"/>
                </a:solidFill>
                <a:sym typeface="Arial"/>
              </a:rPr>
              <a:t>Монгол</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улсын</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газар</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нутгийн</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хэмжээ</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хэд</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вэ</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Нэг</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х.д.км</a:t>
            </a:r>
            <a:r>
              <a:rPr lang="en-US" sz="1600" b="0" i="0" u="none" strike="noStrike" cap="none" dirty="0">
                <a:solidFill>
                  <a:schemeClr val="dk1"/>
                </a:solidFill>
                <a:sym typeface="Arial"/>
              </a:rPr>
              <a:t> -т </a:t>
            </a:r>
            <a:r>
              <a:rPr lang="en-US" sz="1600" b="0" i="0" u="none" strike="noStrike" cap="none" dirty="0" err="1">
                <a:solidFill>
                  <a:schemeClr val="dk1"/>
                </a:solidFill>
                <a:sym typeface="Arial"/>
              </a:rPr>
              <a:t>хэдэн</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хүн</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оногдох</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вэ</a:t>
            </a:r>
            <a:r>
              <a:rPr lang="en-US" sz="1600" b="0" i="0" u="none" strike="noStrike" cap="none" dirty="0">
                <a:solidFill>
                  <a:schemeClr val="dk1"/>
                </a:solidFill>
                <a:sym typeface="Arial"/>
              </a:rPr>
              <a:t>?</a:t>
            </a:r>
            <a:endParaRPr sz="1600" b="0" i="0" u="none" strike="noStrike" cap="none" dirty="0">
              <a:solidFill>
                <a:srgbClr val="000000"/>
              </a:solidFill>
              <a:sym typeface="Arial"/>
            </a:endParaRPr>
          </a:p>
          <a:p>
            <a:pPr marL="342900" marR="0" lvl="0" indent="-342900" algn="just" rtl="0">
              <a:lnSpc>
                <a:spcPct val="150000"/>
              </a:lnSpc>
              <a:spcBef>
                <a:spcPts val="0"/>
              </a:spcBef>
              <a:spcAft>
                <a:spcPts val="0"/>
              </a:spcAft>
              <a:buClr>
                <a:srgbClr val="FF0000"/>
              </a:buClr>
              <a:buSzPts val="1800"/>
              <a:buFont typeface="Times New Roman"/>
              <a:buChar char="-"/>
            </a:pPr>
            <a:r>
              <a:rPr lang="en-US" sz="1600" b="0" i="1" u="none" strike="noStrike" cap="none" dirty="0" err="1">
                <a:solidFill>
                  <a:srgbClr val="FF0000"/>
                </a:solidFill>
                <a:sym typeface="Arial"/>
              </a:rPr>
              <a:t>Монгол</a:t>
            </a:r>
            <a:r>
              <a:rPr lang="en-US" sz="1600" b="0" i="1" u="none" strike="noStrike" cap="none" dirty="0">
                <a:solidFill>
                  <a:srgbClr val="FF0000"/>
                </a:solidFill>
                <a:sym typeface="Arial"/>
              </a:rPr>
              <a:t> </a:t>
            </a:r>
            <a:r>
              <a:rPr lang="en-US" sz="1600" b="0" i="1" u="none" strike="noStrike" cap="none" dirty="0" err="1">
                <a:solidFill>
                  <a:srgbClr val="FF0000"/>
                </a:solidFill>
                <a:sym typeface="Arial"/>
              </a:rPr>
              <a:t>улсын</a:t>
            </a:r>
            <a:r>
              <a:rPr lang="en-US" sz="1600" b="0" i="1" u="none" strike="noStrike" cap="none" dirty="0">
                <a:solidFill>
                  <a:srgbClr val="FF0000"/>
                </a:solidFill>
                <a:sym typeface="Arial"/>
              </a:rPr>
              <a:t> </a:t>
            </a:r>
            <a:r>
              <a:rPr lang="en-US" sz="1600" b="0" i="1" u="none" strike="noStrike" cap="none" dirty="0" err="1">
                <a:solidFill>
                  <a:srgbClr val="FF0000"/>
                </a:solidFill>
                <a:sym typeface="Arial"/>
              </a:rPr>
              <a:t>газар</a:t>
            </a:r>
            <a:r>
              <a:rPr lang="en-US" sz="1600" b="0" i="1" u="none" strike="noStrike" cap="none" dirty="0">
                <a:solidFill>
                  <a:srgbClr val="FF0000"/>
                </a:solidFill>
                <a:sym typeface="Arial"/>
              </a:rPr>
              <a:t> </a:t>
            </a:r>
            <a:r>
              <a:rPr lang="en-US" sz="1600" b="0" i="1" u="none" strike="noStrike" cap="none" dirty="0" err="1">
                <a:solidFill>
                  <a:srgbClr val="FF0000"/>
                </a:solidFill>
                <a:sym typeface="Arial"/>
              </a:rPr>
              <a:t>нутгийн</a:t>
            </a:r>
            <a:r>
              <a:rPr lang="en-US" sz="1600" b="0" i="1" u="none" strike="noStrike" cap="none" dirty="0">
                <a:solidFill>
                  <a:srgbClr val="FF0000"/>
                </a:solidFill>
                <a:sym typeface="Arial"/>
              </a:rPr>
              <a:t> </a:t>
            </a:r>
            <a:r>
              <a:rPr lang="en-US" sz="1600" b="0" i="1" u="none" strike="noStrike" cap="none" dirty="0" err="1">
                <a:solidFill>
                  <a:srgbClr val="FF0000"/>
                </a:solidFill>
                <a:sym typeface="Arial"/>
              </a:rPr>
              <a:t>хэмжээ</a:t>
            </a:r>
            <a:r>
              <a:rPr lang="en-US" sz="1600" b="0" i="1" u="none" strike="noStrike" cap="none" dirty="0">
                <a:solidFill>
                  <a:srgbClr val="FF0000"/>
                </a:solidFill>
                <a:sym typeface="Arial"/>
              </a:rPr>
              <a:t> 1,565,000 </a:t>
            </a:r>
            <a:r>
              <a:rPr lang="en-US" sz="1600" b="0" i="1" u="none" strike="noStrike" cap="none" dirty="0" err="1">
                <a:solidFill>
                  <a:srgbClr val="FF0000"/>
                </a:solidFill>
                <a:sym typeface="Arial"/>
              </a:rPr>
              <a:t>х.д.км</a:t>
            </a:r>
            <a:r>
              <a:rPr lang="en-US" sz="1600" b="0" i="1" u="none" strike="noStrike" cap="none" dirty="0">
                <a:solidFill>
                  <a:srgbClr val="FF0000"/>
                </a:solidFill>
                <a:sym typeface="Arial"/>
              </a:rPr>
              <a:t>. </a:t>
            </a:r>
            <a:r>
              <a:rPr lang="en-US" sz="1600" b="0" i="1" u="none" strike="noStrike" cap="none" dirty="0" err="1">
                <a:solidFill>
                  <a:srgbClr val="FF0000"/>
                </a:solidFill>
                <a:sym typeface="Arial"/>
              </a:rPr>
              <a:t>Нэг</a:t>
            </a:r>
            <a:r>
              <a:rPr lang="en-US" sz="1600" b="0" i="1" u="none" strike="noStrike" cap="none" dirty="0">
                <a:solidFill>
                  <a:srgbClr val="FF0000"/>
                </a:solidFill>
                <a:sym typeface="Arial"/>
              </a:rPr>
              <a:t> </a:t>
            </a:r>
            <a:r>
              <a:rPr lang="en-US" sz="1600" b="0" i="1" u="none" strike="noStrike" cap="none" dirty="0" err="1">
                <a:solidFill>
                  <a:srgbClr val="FF0000"/>
                </a:solidFill>
                <a:sym typeface="Arial"/>
              </a:rPr>
              <a:t>х.д.км</a:t>
            </a:r>
            <a:r>
              <a:rPr lang="en-US" sz="1600" b="0" i="1" u="none" strike="noStrike" cap="none" dirty="0">
                <a:solidFill>
                  <a:srgbClr val="FF0000"/>
                </a:solidFill>
                <a:sym typeface="Arial"/>
              </a:rPr>
              <a:t> -т 1.5 </a:t>
            </a:r>
            <a:r>
              <a:rPr lang="en-US" sz="1600" b="0" i="1" u="none" strike="noStrike" cap="none" dirty="0" err="1">
                <a:solidFill>
                  <a:srgbClr val="FF0000"/>
                </a:solidFill>
                <a:sym typeface="Arial"/>
              </a:rPr>
              <a:t>хүн</a:t>
            </a:r>
            <a:r>
              <a:rPr lang="en-US" sz="1600" b="0" i="1" u="none" strike="noStrike" cap="none" dirty="0">
                <a:solidFill>
                  <a:srgbClr val="FF0000"/>
                </a:solidFill>
                <a:sym typeface="Arial"/>
              </a:rPr>
              <a:t> </a:t>
            </a:r>
            <a:r>
              <a:rPr lang="en-US" sz="1600" b="0" i="1" u="none" strike="noStrike" cap="none" dirty="0" err="1">
                <a:solidFill>
                  <a:srgbClr val="FF0000"/>
                </a:solidFill>
                <a:sym typeface="Arial"/>
              </a:rPr>
              <a:t>оногдоно</a:t>
            </a:r>
            <a:r>
              <a:rPr lang="en-US" sz="1600" b="0" i="1" u="none" strike="noStrike" cap="none" dirty="0">
                <a:solidFill>
                  <a:srgbClr val="FF0000"/>
                </a:solidFill>
                <a:sym typeface="Arial"/>
              </a:rPr>
              <a:t>.</a:t>
            </a:r>
            <a:endParaRPr sz="1600" b="0" i="1" u="none" strike="noStrike" cap="none" dirty="0">
              <a:solidFill>
                <a:srgbClr val="FF0000"/>
              </a:solidFill>
              <a:sym typeface="Arial"/>
            </a:endParaRPr>
          </a:p>
          <a:p>
            <a:pPr marL="0" marR="0" lvl="0" indent="0" algn="just" rtl="0">
              <a:lnSpc>
                <a:spcPct val="150000"/>
              </a:lnSpc>
              <a:spcBef>
                <a:spcPts val="0"/>
              </a:spcBef>
              <a:spcAft>
                <a:spcPts val="0"/>
              </a:spcAft>
              <a:buClr>
                <a:srgbClr val="000000"/>
              </a:buClr>
              <a:buSzPts val="1600"/>
              <a:buFont typeface="Arial"/>
              <a:buNone/>
            </a:pPr>
            <a:r>
              <a:rPr lang="en-US" sz="1600" b="0" i="0" u="none" strike="noStrike" cap="none" dirty="0">
                <a:solidFill>
                  <a:schemeClr val="dk1"/>
                </a:solidFill>
                <a:sym typeface="Arial"/>
              </a:rPr>
              <a:t>2. </a:t>
            </a:r>
            <a:r>
              <a:rPr lang="en-US" sz="1600" b="0" i="0" u="none" strike="noStrike" cap="none" dirty="0" err="1">
                <a:solidFill>
                  <a:schemeClr val="dk1"/>
                </a:solidFill>
                <a:sym typeface="Arial"/>
              </a:rPr>
              <a:t>Монголд</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хэдэн</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улирал</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байдаг</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вэ</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Нэрлэнэ</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үү</a:t>
            </a:r>
            <a:r>
              <a:rPr lang="en-US" sz="1600" b="0" i="0" u="none" strike="noStrike" cap="none" dirty="0">
                <a:solidFill>
                  <a:schemeClr val="dk1"/>
                </a:solidFill>
                <a:sym typeface="Arial"/>
              </a:rPr>
              <a:t>!</a:t>
            </a:r>
            <a:endParaRPr sz="1600" b="0" i="0" u="none" strike="noStrike" cap="none" dirty="0">
              <a:solidFill>
                <a:schemeClr val="dk1"/>
              </a:solidFill>
              <a:sym typeface="Arial"/>
            </a:endParaRPr>
          </a:p>
          <a:p>
            <a:pPr marL="0" marR="0" lvl="0" indent="0" algn="l" rtl="0">
              <a:lnSpc>
                <a:spcPct val="150000"/>
              </a:lnSpc>
              <a:spcBef>
                <a:spcPts val="0"/>
              </a:spcBef>
              <a:spcAft>
                <a:spcPts val="0"/>
              </a:spcAft>
              <a:buClr>
                <a:srgbClr val="000000"/>
              </a:buClr>
              <a:buSzPts val="1600"/>
              <a:buFont typeface="Arial"/>
              <a:buNone/>
            </a:pPr>
            <a:r>
              <a:rPr lang="en-US" sz="1600" b="0" i="0" u="none" strike="noStrike" cap="none" dirty="0">
                <a:solidFill>
                  <a:schemeClr val="dk1"/>
                </a:solidFill>
                <a:sym typeface="Arial"/>
              </a:rPr>
              <a:t>- </a:t>
            </a:r>
            <a:r>
              <a:rPr lang="en-US" sz="1600" b="0" i="1" u="none" strike="noStrike" cap="none" dirty="0" err="1">
                <a:solidFill>
                  <a:srgbClr val="FF0000"/>
                </a:solidFill>
                <a:sym typeface="Arial"/>
              </a:rPr>
              <a:t>Монголд</a:t>
            </a:r>
            <a:r>
              <a:rPr lang="en-US" sz="1600" b="0" i="1" u="none" strike="noStrike" cap="none" dirty="0">
                <a:solidFill>
                  <a:srgbClr val="FF0000"/>
                </a:solidFill>
                <a:sym typeface="Arial"/>
              </a:rPr>
              <a:t> 4 </a:t>
            </a:r>
            <a:r>
              <a:rPr lang="en-US" sz="1600" b="0" i="1" u="none" strike="noStrike" cap="none" dirty="0" err="1">
                <a:solidFill>
                  <a:srgbClr val="FF0000"/>
                </a:solidFill>
                <a:sym typeface="Arial"/>
              </a:rPr>
              <a:t>улирал</a:t>
            </a:r>
            <a:r>
              <a:rPr lang="en-US" sz="1600" b="0" i="1" u="none" strike="noStrike" cap="none" dirty="0">
                <a:solidFill>
                  <a:srgbClr val="FF0000"/>
                </a:solidFill>
                <a:sym typeface="Arial"/>
              </a:rPr>
              <a:t> </a:t>
            </a:r>
            <a:r>
              <a:rPr lang="en-US" sz="1600" b="0" i="1" u="none" strike="noStrike" cap="none" dirty="0" err="1">
                <a:solidFill>
                  <a:srgbClr val="FF0000"/>
                </a:solidFill>
                <a:sym typeface="Arial"/>
              </a:rPr>
              <a:t>байдаг</a:t>
            </a:r>
            <a:r>
              <a:rPr lang="en-US" sz="1600" b="0" i="1" u="none" strike="noStrike" cap="none" dirty="0">
                <a:solidFill>
                  <a:srgbClr val="FF0000"/>
                </a:solidFill>
                <a:sym typeface="Arial"/>
              </a:rPr>
              <a:t>. </a:t>
            </a:r>
            <a:r>
              <a:rPr lang="en-US" sz="1600" b="0" i="1" u="none" strike="noStrike" cap="none" dirty="0" err="1">
                <a:solidFill>
                  <a:srgbClr val="FF0000"/>
                </a:solidFill>
                <a:sym typeface="Arial"/>
              </a:rPr>
              <a:t>Өвөл</a:t>
            </a:r>
            <a:r>
              <a:rPr lang="en-US" sz="1600" b="0" i="1" u="none" strike="noStrike" cap="none" dirty="0">
                <a:solidFill>
                  <a:srgbClr val="FF0000"/>
                </a:solidFill>
                <a:sym typeface="Arial"/>
              </a:rPr>
              <a:t>, </a:t>
            </a:r>
            <a:r>
              <a:rPr lang="en-US" sz="1600" b="0" i="1" u="none" strike="noStrike" cap="none" dirty="0" err="1">
                <a:solidFill>
                  <a:srgbClr val="FF0000"/>
                </a:solidFill>
                <a:sym typeface="Arial"/>
              </a:rPr>
              <a:t>хавар</a:t>
            </a:r>
            <a:r>
              <a:rPr lang="en-US" sz="1600" b="0" i="1" u="none" strike="noStrike" cap="none" dirty="0">
                <a:solidFill>
                  <a:srgbClr val="FF0000"/>
                </a:solidFill>
                <a:sym typeface="Arial"/>
              </a:rPr>
              <a:t>, </a:t>
            </a:r>
            <a:r>
              <a:rPr lang="en-US" sz="1600" b="0" i="1" u="none" strike="noStrike" cap="none" dirty="0" err="1">
                <a:solidFill>
                  <a:srgbClr val="FF0000"/>
                </a:solidFill>
                <a:sym typeface="Arial"/>
              </a:rPr>
              <a:t>зун</a:t>
            </a:r>
            <a:r>
              <a:rPr lang="en-US" sz="1600" b="0" i="1" u="none" strike="noStrike" cap="none" dirty="0">
                <a:solidFill>
                  <a:srgbClr val="FF0000"/>
                </a:solidFill>
                <a:sym typeface="Arial"/>
              </a:rPr>
              <a:t>, </a:t>
            </a:r>
            <a:r>
              <a:rPr lang="en-US" sz="1600" b="0" i="1" u="none" strike="noStrike" cap="none" dirty="0" err="1">
                <a:solidFill>
                  <a:srgbClr val="FF0000"/>
                </a:solidFill>
                <a:sym typeface="Arial"/>
              </a:rPr>
              <a:t>намар</a:t>
            </a:r>
            <a:endParaRPr sz="1600" b="0" i="0" u="none" strike="noStrike" cap="none" dirty="0">
              <a:solidFill>
                <a:srgbClr val="000000"/>
              </a:solidFill>
              <a:sym typeface="Arial"/>
            </a:endParaRPr>
          </a:p>
          <a:p>
            <a:pPr marL="0" marR="0" lvl="0" indent="0" algn="just" rtl="0">
              <a:lnSpc>
                <a:spcPct val="150000"/>
              </a:lnSpc>
              <a:spcBef>
                <a:spcPts val="0"/>
              </a:spcBef>
              <a:spcAft>
                <a:spcPts val="0"/>
              </a:spcAft>
              <a:buClr>
                <a:srgbClr val="000000"/>
              </a:buClr>
              <a:buSzPts val="1600"/>
              <a:buFont typeface="Arial"/>
              <a:buNone/>
            </a:pPr>
            <a:r>
              <a:rPr lang="en-US" sz="1600" b="0" i="0" u="none" strike="noStrike" cap="none" dirty="0">
                <a:solidFill>
                  <a:schemeClr val="dk1"/>
                </a:solidFill>
                <a:sym typeface="Arial"/>
              </a:rPr>
              <a:t>3. </a:t>
            </a:r>
            <a:r>
              <a:rPr lang="en-US" sz="1600" b="0" i="0" u="none" strike="noStrike" cap="none" dirty="0" err="1">
                <a:solidFill>
                  <a:schemeClr val="dk1"/>
                </a:solidFill>
                <a:sym typeface="Arial"/>
              </a:rPr>
              <a:t>Монгол</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улс</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аль</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тивд</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оршдог</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вэ</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Ямар</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ямар</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улстай</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хиллэдэг</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вэ</a:t>
            </a:r>
            <a:r>
              <a:rPr lang="en-US" sz="1600" b="0" i="0" u="none" strike="noStrike" cap="none" dirty="0">
                <a:solidFill>
                  <a:schemeClr val="dk1"/>
                </a:solidFill>
                <a:sym typeface="Arial"/>
              </a:rPr>
              <a:t>?</a:t>
            </a:r>
            <a:endParaRPr sz="1600" b="0" i="0" u="none" strike="noStrike" cap="none" dirty="0">
              <a:solidFill>
                <a:schemeClr val="dk1"/>
              </a:solidFill>
              <a:sym typeface="Arial"/>
            </a:endParaRPr>
          </a:p>
          <a:p>
            <a:pPr marL="285750" marR="0" lvl="0" indent="-285750" algn="just" rtl="0">
              <a:lnSpc>
                <a:spcPct val="150000"/>
              </a:lnSpc>
              <a:spcBef>
                <a:spcPts val="0"/>
              </a:spcBef>
              <a:spcAft>
                <a:spcPts val="0"/>
              </a:spcAft>
              <a:buClr>
                <a:srgbClr val="000000"/>
              </a:buClr>
              <a:buSzPts val="1600"/>
              <a:buFontTx/>
              <a:buChar char="-"/>
            </a:pPr>
            <a:r>
              <a:rPr lang="en-US" sz="1600" b="0" i="1" u="none" strike="noStrike" cap="none" dirty="0" err="1">
                <a:solidFill>
                  <a:srgbClr val="FF0000"/>
                </a:solidFill>
                <a:sym typeface="Arial"/>
              </a:rPr>
              <a:t>Монгол</a:t>
            </a:r>
            <a:r>
              <a:rPr lang="en-US" sz="1600" b="0" i="1" u="none" strike="noStrike" cap="none" dirty="0">
                <a:solidFill>
                  <a:srgbClr val="FF0000"/>
                </a:solidFill>
                <a:sym typeface="Arial"/>
              </a:rPr>
              <a:t> </a:t>
            </a:r>
            <a:r>
              <a:rPr lang="en-US" sz="1600" b="0" i="1" u="none" strike="noStrike" cap="none" dirty="0" err="1">
                <a:solidFill>
                  <a:srgbClr val="FF0000"/>
                </a:solidFill>
                <a:sym typeface="Arial"/>
              </a:rPr>
              <a:t>улс</a:t>
            </a:r>
            <a:r>
              <a:rPr lang="en-US" sz="1600" b="0" i="1" u="none" strike="noStrike" cap="none" dirty="0">
                <a:solidFill>
                  <a:srgbClr val="FF0000"/>
                </a:solidFill>
                <a:sym typeface="Arial"/>
              </a:rPr>
              <a:t> </a:t>
            </a:r>
            <a:r>
              <a:rPr lang="en-US" sz="1600" b="0" i="1" u="none" strike="noStrike" cap="none" dirty="0" err="1">
                <a:solidFill>
                  <a:srgbClr val="FF0000"/>
                </a:solidFill>
                <a:sym typeface="Arial"/>
              </a:rPr>
              <a:t>Ази</a:t>
            </a:r>
            <a:r>
              <a:rPr lang="en-US" sz="1600" b="0" i="1" u="none" strike="noStrike" cap="none" dirty="0">
                <a:solidFill>
                  <a:srgbClr val="FF0000"/>
                </a:solidFill>
                <a:sym typeface="Arial"/>
              </a:rPr>
              <a:t> </a:t>
            </a:r>
            <a:r>
              <a:rPr lang="en-US" sz="1600" b="0" i="1" u="none" strike="noStrike" cap="none" dirty="0" err="1">
                <a:solidFill>
                  <a:srgbClr val="FF0000"/>
                </a:solidFill>
                <a:sym typeface="Arial"/>
              </a:rPr>
              <a:t>тивд</a:t>
            </a:r>
            <a:r>
              <a:rPr lang="en-US" sz="1600" b="0" i="1" u="none" strike="noStrike" cap="none" dirty="0">
                <a:solidFill>
                  <a:srgbClr val="FF0000"/>
                </a:solidFill>
                <a:sym typeface="Arial"/>
              </a:rPr>
              <a:t> </a:t>
            </a:r>
            <a:r>
              <a:rPr lang="en-US" sz="1600" b="0" i="1" u="none" strike="noStrike" cap="none" dirty="0" err="1">
                <a:solidFill>
                  <a:srgbClr val="FF0000"/>
                </a:solidFill>
                <a:sym typeface="Arial"/>
              </a:rPr>
              <a:t>оршдог</a:t>
            </a:r>
            <a:r>
              <a:rPr lang="en-US" sz="1600" b="0" i="1" u="none" strike="noStrike" cap="none" dirty="0">
                <a:solidFill>
                  <a:srgbClr val="FF0000"/>
                </a:solidFill>
                <a:sym typeface="Arial"/>
              </a:rPr>
              <a:t>. ОХУ, БНХАУ-</a:t>
            </a:r>
            <a:r>
              <a:rPr lang="en-US" sz="1600" b="0" i="1" u="none" strike="noStrike" cap="none" dirty="0" err="1">
                <a:solidFill>
                  <a:srgbClr val="FF0000"/>
                </a:solidFill>
                <a:sym typeface="Arial"/>
              </a:rPr>
              <a:t>тай</a:t>
            </a:r>
            <a:r>
              <a:rPr lang="en-US" sz="1600" b="0" i="1" u="none" strike="noStrike" cap="none" dirty="0">
                <a:solidFill>
                  <a:srgbClr val="FF0000"/>
                </a:solidFill>
                <a:sym typeface="Arial"/>
              </a:rPr>
              <a:t> </a:t>
            </a:r>
            <a:r>
              <a:rPr lang="en-US" sz="1600" b="0" i="1" u="none" strike="noStrike" cap="none" dirty="0" err="1">
                <a:solidFill>
                  <a:srgbClr val="FF0000"/>
                </a:solidFill>
                <a:sym typeface="Arial"/>
              </a:rPr>
              <a:t>хиллэдэг</a:t>
            </a:r>
            <a:r>
              <a:rPr lang="en-US" sz="1600" b="0" i="1" u="none" strike="noStrike" cap="none" dirty="0">
                <a:solidFill>
                  <a:srgbClr val="FF0000"/>
                </a:solidFill>
                <a:sym typeface="Arial"/>
              </a:rPr>
              <a:t>. </a:t>
            </a:r>
            <a:r>
              <a:rPr lang="mn-MN" sz="1600" b="1" dirty="0"/>
              <a:t> </a:t>
            </a:r>
            <a:r>
              <a:rPr lang="mn-MN" sz="1600" dirty="0"/>
              <a:t>(Мөнхцэцэг, Г., Орхон, Б, 2021, хуудсд. 7-8)</a:t>
            </a:r>
            <a:endParaRPr lang="en-US" sz="1600" dirty="0"/>
          </a:p>
        </p:txBody>
      </p:sp>
      <p:pic>
        <p:nvPicPr>
          <p:cNvPr id="314" name="Google Shape;314;p19" descr="Uploaded image"/>
          <p:cNvPicPr preferRelativeResize="0"/>
          <p:nvPr/>
        </p:nvPicPr>
        <p:blipFill rotWithShape="1">
          <a:blip r:embed="rId3">
            <a:alphaModFix/>
          </a:blip>
          <a:srcRect/>
          <a:stretch/>
        </p:blipFill>
        <p:spPr>
          <a:xfrm>
            <a:off x="456034" y="4328754"/>
            <a:ext cx="2095118" cy="1693880"/>
          </a:xfrm>
          <a:prstGeom prst="rect">
            <a:avLst/>
          </a:prstGeom>
          <a:noFill/>
          <a:ln>
            <a:noFill/>
          </a:ln>
        </p:spPr>
      </p:pic>
      <p:sp>
        <p:nvSpPr>
          <p:cNvPr id="316" name="Google Shape;316;p19"/>
          <p:cNvSpPr txBox="1"/>
          <p:nvPr/>
        </p:nvSpPr>
        <p:spPr>
          <a:xfrm>
            <a:off x="350759" y="5936268"/>
            <a:ext cx="3661948" cy="64629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US" sz="1200" b="0" i="1" u="none" strike="noStrike" cap="none">
                <a:solidFill>
                  <a:srgbClr val="000000"/>
                </a:solidFill>
                <a:latin typeface="Arial"/>
                <a:ea typeface="Arial"/>
                <a:cs typeface="Arial"/>
                <a:sym typeface="Arial"/>
              </a:rPr>
              <a:t>Source: </a:t>
            </a:r>
            <a:r>
              <a:rPr lang="en-US" sz="1200" b="0" i="1" u="none" strike="noStrike" cap="none">
                <a:solidFill>
                  <a:schemeClr val="dk1"/>
                </a:solidFill>
                <a:latin typeface="Arial"/>
                <a:ea typeface="Arial"/>
                <a:cs typeface="Arial"/>
                <a:sym typeface="Arial"/>
              </a:rPr>
              <a:t>https://www.vecteezy.com/vector-art/2563696-teach-school-and-education-student-reading-a-book-silhouette-style-icon</a:t>
            </a:r>
            <a:endParaRPr sz="1400" b="0" i="0" u="none" strike="noStrike" cap="none">
              <a:solidFill>
                <a:srgbClr val="000000"/>
              </a:solidFill>
              <a:latin typeface="Arial"/>
              <a:ea typeface="Arial"/>
              <a:cs typeface="Arial"/>
              <a:sym typeface="Arial"/>
            </a:endParaRPr>
          </a:p>
        </p:txBody>
      </p:sp>
      <p:sp>
        <p:nvSpPr>
          <p:cNvPr id="317" name="Google Shape;317;p19"/>
          <p:cNvSpPr txBox="1"/>
          <p:nvPr/>
        </p:nvSpPr>
        <p:spPr>
          <a:xfrm>
            <a:off x="3252251" y="243985"/>
            <a:ext cx="8233424" cy="654987"/>
          </a:xfrm>
          <a:prstGeom prst="rect">
            <a:avLst/>
          </a:prstGeom>
          <a:noFill/>
          <a:ln>
            <a:noFill/>
          </a:ln>
        </p:spPr>
        <p:txBody>
          <a:bodyPr spcFirstLastPara="1" wrap="square" lIns="91425" tIns="45700" rIns="91425" bIns="45700" anchor="ctr" anchorCtr="0">
            <a:noAutofit/>
          </a:bodyPr>
          <a:lstStyle/>
          <a:p>
            <a:pPr marL="0" marR="0" lvl="0" indent="0" algn="ctr" rtl="0">
              <a:lnSpc>
                <a:spcPct val="90000"/>
              </a:lnSpc>
              <a:spcBef>
                <a:spcPts val="0"/>
              </a:spcBef>
              <a:spcAft>
                <a:spcPts val="0"/>
              </a:spcAft>
              <a:buClr>
                <a:schemeClr val="dk1"/>
              </a:buClr>
              <a:buSzPts val="2400"/>
              <a:buFont typeface="Times New Roman"/>
              <a:buNone/>
            </a:pPr>
            <a:r>
              <a:rPr lang="en-US" sz="1600" b="1" i="0" u="none" strike="noStrike" cap="none">
                <a:solidFill>
                  <a:schemeClr val="dk1"/>
                </a:solidFill>
                <a:latin typeface="Arial"/>
                <a:ea typeface="Arial"/>
                <a:cs typeface="Arial"/>
                <a:sym typeface="Arial"/>
              </a:rPr>
              <a:t>МОНГОЛ УЛСЫН ТУХАЙ ЕРӨНХИЙ ОЙЛГОЛТ</a:t>
            </a:r>
            <a:endParaRPr sz="1600" b="0" i="0" u="none" strike="noStrike" cap="none">
              <a:solidFill>
                <a:srgbClr val="000000"/>
              </a:solidFill>
              <a:latin typeface="Arial"/>
              <a:ea typeface="Arial"/>
              <a:cs typeface="Arial"/>
              <a:sym typeface="Arial"/>
            </a:endParaRPr>
          </a:p>
          <a:p>
            <a:pPr marL="0" marR="0" lvl="0" indent="0" algn="ctr" rtl="0">
              <a:lnSpc>
                <a:spcPct val="90000"/>
              </a:lnSpc>
              <a:spcBef>
                <a:spcPts val="0"/>
              </a:spcBef>
              <a:spcAft>
                <a:spcPts val="0"/>
              </a:spcAft>
              <a:buClr>
                <a:schemeClr val="dk1"/>
              </a:buClr>
              <a:buSzPts val="2400"/>
              <a:buFont typeface="Times New Roman"/>
              <a:buNone/>
            </a:pPr>
            <a:r>
              <a:rPr lang="en-US" sz="1600" b="1" i="1" u="none" strike="noStrike" cap="none">
                <a:solidFill>
                  <a:schemeClr val="dk1"/>
                </a:solidFill>
                <a:latin typeface="Arial"/>
                <a:ea typeface="Arial"/>
                <a:cs typeface="Arial"/>
                <a:sym typeface="Arial"/>
              </a:rPr>
              <a:t>General Understanding of Mongolia</a:t>
            </a:r>
            <a:endParaRPr sz="1600" b="1" i="1" u="none" strike="noStrike" cap="none">
              <a:solidFill>
                <a:schemeClr val="dk1"/>
              </a:solidFill>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12"/>
                                        </p:tgtEl>
                                        <p:attrNameLst>
                                          <p:attrName>style.visibility</p:attrName>
                                        </p:attrNameLst>
                                      </p:cBhvr>
                                      <p:to>
                                        <p:strVal val="visible"/>
                                      </p:to>
                                    </p:set>
                                    <p:animEffect transition="in" filter="fade">
                                      <p:cBhvr>
                                        <p:cTn id="7" dur="1000"/>
                                        <p:tgtEl>
                                          <p:spTgt spid="3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14"/>
                                        </p:tgtEl>
                                        <p:attrNameLst>
                                          <p:attrName>style.visibility</p:attrName>
                                        </p:attrNameLst>
                                      </p:cBhvr>
                                      <p:to>
                                        <p:strVal val="visible"/>
                                      </p:to>
                                    </p:set>
                                    <p:animEffect transition="in" filter="fade">
                                      <p:cBhvr>
                                        <p:cTn id="12" dur="1000"/>
                                        <p:tgtEl>
                                          <p:spTgt spid="31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08"/>
                                        </p:tgtEl>
                                        <p:attrNameLst>
                                          <p:attrName>style.visibility</p:attrName>
                                        </p:attrNameLst>
                                      </p:cBhvr>
                                      <p:to>
                                        <p:strVal val="visible"/>
                                      </p:to>
                                    </p:set>
                                    <p:animEffect transition="in" filter="fade">
                                      <p:cBhvr>
                                        <p:cTn id="17" dur="1000"/>
                                        <p:tgtEl>
                                          <p:spTgt spid="30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13">
                                            <p:txEl>
                                              <p:pRg st="0" end="0"/>
                                            </p:txEl>
                                          </p:spTgt>
                                        </p:tgtEl>
                                        <p:attrNameLst>
                                          <p:attrName>style.visibility</p:attrName>
                                        </p:attrNameLst>
                                      </p:cBhvr>
                                      <p:to>
                                        <p:strVal val="visible"/>
                                      </p:to>
                                    </p:set>
                                    <p:animEffect transition="in" filter="fade">
                                      <p:cBhvr>
                                        <p:cTn id="22" dur="1000"/>
                                        <p:tgtEl>
                                          <p:spTgt spid="313">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13">
                                            <p:txEl>
                                              <p:pRg st="1" end="1"/>
                                            </p:txEl>
                                          </p:spTgt>
                                        </p:tgtEl>
                                        <p:attrNameLst>
                                          <p:attrName>style.visibility</p:attrName>
                                        </p:attrNameLst>
                                      </p:cBhvr>
                                      <p:to>
                                        <p:strVal val="visible"/>
                                      </p:to>
                                    </p:set>
                                    <p:animEffect transition="in" filter="fade">
                                      <p:cBhvr>
                                        <p:cTn id="27" dur="1000"/>
                                        <p:tgtEl>
                                          <p:spTgt spid="313">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13">
                                            <p:txEl>
                                              <p:pRg st="2" end="2"/>
                                            </p:txEl>
                                          </p:spTgt>
                                        </p:tgtEl>
                                        <p:attrNameLst>
                                          <p:attrName>style.visibility</p:attrName>
                                        </p:attrNameLst>
                                      </p:cBhvr>
                                      <p:to>
                                        <p:strVal val="visible"/>
                                      </p:to>
                                    </p:set>
                                    <p:animEffect transition="in" filter="fade">
                                      <p:cBhvr>
                                        <p:cTn id="32" dur="1000"/>
                                        <p:tgtEl>
                                          <p:spTgt spid="313">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13">
                                            <p:txEl>
                                              <p:pRg st="3" end="3"/>
                                            </p:txEl>
                                          </p:spTgt>
                                        </p:tgtEl>
                                        <p:attrNameLst>
                                          <p:attrName>style.visibility</p:attrName>
                                        </p:attrNameLst>
                                      </p:cBhvr>
                                      <p:to>
                                        <p:strVal val="visible"/>
                                      </p:to>
                                    </p:set>
                                    <p:animEffect transition="in" filter="fade">
                                      <p:cBhvr>
                                        <p:cTn id="37" dur="1000"/>
                                        <p:tgtEl>
                                          <p:spTgt spid="313">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13">
                                            <p:txEl>
                                              <p:pRg st="4" end="4"/>
                                            </p:txEl>
                                          </p:spTgt>
                                        </p:tgtEl>
                                        <p:attrNameLst>
                                          <p:attrName>style.visibility</p:attrName>
                                        </p:attrNameLst>
                                      </p:cBhvr>
                                      <p:to>
                                        <p:strVal val="visible"/>
                                      </p:to>
                                    </p:set>
                                    <p:animEffect transition="in" filter="fade">
                                      <p:cBhvr>
                                        <p:cTn id="42" dur="1000"/>
                                        <p:tgtEl>
                                          <p:spTgt spid="313">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13">
                                            <p:txEl>
                                              <p:pRg st="5" end="5"/>
                                            </p:txEl>
                                          </p:spTgt>
                                        </p:tgtEl>
                                        <p:attrNameLst>
                                          <p:attrName>style.visibility</p:attrName>
                                        </p:attrNameLst>
                                      </p:cBhvr>
                                      <p:to>
                                        <p:strVal val="visible"/>
                                      </p:to>
                                    </p:set>
                                    <p:animEffect transition="in" filter="fade">
                                      <p:cBhvr>
                                        <p:cTn id="47" dur="1000"/>
                                        <p:tgtEl>
                                          <p:spTgt spid="313">
                                            <p:txEl>
                                              <p:pRg st="5" end="5"/>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316"/>
                                        </p:tgtEl>
                                        <p:attrNameLst>
                                          <p:attrName>style.visibility</p:attrName>
                                        </p:attrNameLst>
                                      </p:cBhvr>
                                      <p:to>
                                        <p:strVal val="visible"/>
                                      </p:to>
                                    </p:set>
                                    <p:animEffect transition="in" filter="fade">
                                      <p:cBhvr>
                                        <p:cTn id="52" dur="1000"/>
                                        <p:tgtEl>
                                          <p:spTgt spid="3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21"/>
        <p:cNvGrpSpPr/>
        <p:nvPr/>
      </p:nvGrpSpPr>
      <p:grpSpPr>
        <a:xfrm>
          <a:off x="0" y="0"/>
          <a:ext cx="0" cy="0"/>
          <a:chOff x="0" y="0"/>
          <a:chExt cx="0" cy="0"/>
        </a:xfrm>
      </p:grpSpPr>
      <p:cxnSp>
        <p:nvCxnSpPr>
          <p:cNvPr id="322" name="Google Shape;322;p20"/>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grpSp>
        <p:nvGrpSpPr>
          <p:cNvPr id="323" name="Google Shape;323;p20"/>
          <p:cNvGrpSpPr/>
          <p:nvPr/>
        </p:nvGrpSpPr>
        <p:grpSpPr>
          <a:xfrm>
            <a:off x="350758" y="2563179"/>
            <a:ext cx="3724744" cy="1693880"/>
            <a:chOff x="1717040" y="1737360"/>
            <a:chExt cx="3952240" cy="2072626"/>
          </a:xfrm>
        </p:grpSpPr>
        <p:sp>
          <p:nvSpPr>
            <p:cNvPr id="324" name="Google Shape;324;p20"/>
            <p:cNvSpPr/>
            <p:nvPr/>
          </p:nvSpPr>
          <p:spPr>
            <a:xfrm>
              <a:off x="1717040" y="1737360"/>
              <a:ext cx="3952240" cy="2072626"/>
            </a:xfrm>
            <a:prstGeom prst="wedgeEllipseCallout">
              <a:avLst>
                <a:gd name="adj1" fmla="val -20833"/>
                <a:gd name="adj2" fmla="val 62500"/>
              </a:avLst>
            </a:prstGeom>
            <a:no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endParaRPr sz="1600" b="0" i="0" u="none" strike="noStrike" cap="none">
                <a:solidFill>
                  <a:schemeClr val="lt1"/>
                </a:solidFill>
                <a:latin typeface="Arial"/>
                <a:ea typeface="Arial"/>
                <a:cs typeface="Arial"/>
                <a:sym typeface="Arial"/>
              </a:endParaRPr>
            </a:p>
          </p:txBody>
        </p:sp>
        <p:sp>
          <p:nvSpPr>
            <p:cNvPr id="325" name="Google Shape;325;p20"/>
            <p:cNvSpPr txBox="1"/>
            <p:nvPr/>
          </p:nvSpPr>
          <p:spPr>
            <a:xfrm>
              <a:off x="1922267" y="2415932"/>
              <a:ext cx="3747013" cy="71548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en-US" sz="1600" b="0" i="0" u="none" strike="noStrike" cap="none">
                  <a:solidFill>
                    <a:schemeClr val="dk1"/>
                  </a:solidFill>
                  <a:latin typeface="Arial"/>
                  <a:ea typeface="Arial"/>
                  <a:cs typeface="Arial"/>
                  <a:sym typeface="Arial"/>
                </a:rPr>
                <a:t>Одоо бүгдээрээ ойлголтоо шалгаж, асуултад хариулцгаая:</a:t>
              </a:r>
              <a:endParaRPr sz="1600" b="0" i="0" u="none" strike="noStrike" cap="none">
                <a:solidFill>
                  <a:schemeClr val="dk1"/>
                </a:solidFill>
                <a:latin typeface="Arial"/>
                <a:ea typeface="Arial"/>
                <a:cs typeface="Arial"/>
                <a:sym typeface="Arial"/>
              </a:endParaRPr>
            </a:p>
          </p:txBody>
        </p:sp>
      </p:grpSp>
      <p:cxnSp>
        <p:nvCxnSpPr>
          <p:cNvPr id="326" name="Google Shape;326;p20"/>
          <p:cNvCxnSpPr/>
          <p:nvPr/>
        </p:nvCxnSpPr>
        <p:spPr>
          <a:xfrm rot="10800000">
            <a:off x="2656016" y="243985"/>
            <a:ext cx="0" cy="504000"/>
          </a:xfrm>
          <a:prstGeom prst="straightConnector1">
            <a:avLst/>
          </a:prstGeom>
          <a:noFill/>
          <a:ln w="9525" cap="flat" cmpd="sng">
            <a:solidFill>
              <a:srgbClr val="007E5D"/>
            </a:solidFill>
            <a:prstDash val="solid"/>
            <a:miter lim="800000"/>
            <a:headEnd type="none" w="sm" len="sm"/>
            <a:tailEnd type="none" w="sm" len="sm"/>
          </a:ln>
        </p:spPr>
      </p:cxnSp>
      <p:sp>
        <p:nvSpPr>
          <p:cNvPr id="327" name="Google Shape;327;p20"/>
          <p:cNvSpPr/>
          <p:nvPr/>
        </p:nvSpPr>
        <p:spPr>
          <a:xfrm>
            <a:off x="4189660" y="2640967"/>
            <a:ext cx="7853680" cy="1938952"/>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Clr>
                <a:srgbClr val="000000"/>
              </a:buClr>
              <a:buSzPts val="1600"/>
              <a:buFont typeface="Arial"/>
              <a:buNone/>
            </a:pPr>
            <a:r>
              <a:rPr lang="en-US" sz="1600" b="0" i="0" u="none" strike="noStrike" cap="none" dirty="0">
                <a:solidFill>
                  <a:schemeClr val="dk1"/>
                </a:solidFill>
                <a:latin typeface="Arial"/>
                <a:ea typeface="Arial"/>
                <a:cs typeface="Arial"/>
                <a:sym typeface="Arial"/>
              </a:rPr>
              <a:t>4. </a:t>
            </a:r>
            <a:r>
              <a:rPr lang="en-US" sz="1600" b="0" i="0" u="none" strike="noStrike" cap="none" dirty="0" err="1">
                <a:solidFill>
                  <a:schemeClr val="dk1"/>
                </a:solidFill>
                <a:sym typeface="Arial"/>
              </a:rPr>
              <a:t>Монгол</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улсын</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хүн</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ам</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үндэстэн</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ястны</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талаар</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ярина</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уу</a:t>
            </a:r>
            <a:r>
              <a:rPr lang="en-US" sz="1600" b="0" i="0" u="none" strike="noStrike" cap="none" dirty="0">
                <a:solidFill>
                  <a:schemeClr val="dk1"/>
                </a:solidFill>
                <a:sym typeface="Arial"/>
              </a:rPr>
              <a:t>!</a:t>
            </a:r>
            <a:endParaRPr sz="1600" b="0" i="0" u="none" strike="noStrike" cap="none" dirty="0">
              <a:solidFill>
                <a:srgbClr val="000000"/>
              </a:solidFill>
              <a:sym typeface="Arial"/>
            </a:endParaRPr>
          </a:p>
          <a:p>
            <a:pPr marL="0" marR="0" lvl="0" indent="0" algn="l" rtl="0">
              <a:lnSpc>
                <a:spcPct val="150000"/>
              </a:lnSpc>
              <a:spcBef>
                <a:spcPts val="0"/>
              </a:spcBef>
              <a:spcAft>
                <a:spcPts val="0"/>
              </a:spcAft>
              <a:buClr>
                <a:srgbClr val="000000"/>
              </a:buClr>
              <a:buSzPts val="1600"/>
              <a:buFont typeface="Arial"/>
              <a:buNone/>
            </a:pPr>
            <a:r>
              <a:rPr lang="en-US" sz="1600" b="0" i="0" u="none" strike="noStrike" cap="none" dirty="0">
                <a:solidFill>
                  <a:srgbClr val="FF0000"/>
                </a:solidFill>
                <a:sym typeface="Arial"/>
              </a:rPr>
              <a:t>- </a:t>
            </a:r>
            <a:r>
              <a:rPr lang="en-US" sz="1600" b="0" i="1" u="none" strike="noStrike" cap="none" dirty="0" err="1">
                <a:solidFill>
                  <a:srgbClr val="FF0000"/>
                </a:solidFill>
                <a:sym typeface="Arial"/>
              </a:rPr>
              <a:t>Монгол</a:t>
            </a:r>
            <a:r>
              <a:rPr lang="en-US" sz="1600" b="0" i="1" u="none" strike="noStrike" cap="none" dirty="0">
                <a:solidFill>
                  <a:srgbClr val="FF0000"/>
                </a:solidFill>
                <a:sym typeface="Arial"/>
              </a:rPr>
              <a:t> </a:t>
            </a:r>
            <a:r>
              <a:rPr lang="en-US" sz="1600" b="0" i="1" u="none" strike="noStrike" cap="none" dirty="0" err="1">
                <a:solidFill>
                  <a:srgbClr val="FF0000"/>
                </a:solidFill>
                <a:sym typeface="Arial"/>
              </a:rPr>
              <a:t>улс</a:t>
            </a:r>
            <a:r>
              <a:rPr lang="en-US" sz="1600" b="0" i="1" u="none" strike="noStrike" cap="none" dirty="0">
                <a:solidFill>
                  <a:srgbClr val="FF0000"/>
                </a:solidFill>
                <a:sym typeface="Arial"/>
              </a:rPr>
              <a:t> 3 </a:t>
            </a:r>
            <a:r>
              <a:rPr lang="en-US" sz="1600" b="0" i="1" u="none" strike="noStrike" cap="none" dirty="0" err="1">
                <a:solidFill>
                  <a:srgbClr val="FF0000"/>
                </a:solidFill>
                <a:sym typeface="Arial"/>
              </a:rPr>
              <a:t>сая</a:t>
            </a:r>
            <a:r>
              <a:rPr lang="en-US" sz="1600" b="0" i="1" u="none" strike="noStrike" cap="none" dirty="0">
                <a:solidFill>
                  <a:srgbClr val="FF0000"/>
                </a:solidFill>
                <a:sym typeface="Arial"/>
              </a:rPr>
              <a:t> 300 </a:t>
            </a:r>
            <a:r>
              <a:rPr lang="en-US" sz="1600" b="0" i="1" u="none" strike="noStrike" cap="none" dirty="0" err="1">
                <a:solidFill>
                  <a:srgbClr val="FF0000"/>
                </a:solidFill>
                <a:sym typeface="Arial"/>
              </a:rPr>
              <a:t>мянган</a:t>
            </a:r>
            <a:r>
              <a:rPr lang="en-US" sz="1600" b="0" i="1" u="none" strike="noStrike" cap="none" dirty="0">
                <a:solidFill>
                  <a:srgbClr val="FF0000"/>
                </a:solidFill>
                <a:sym typeface="Arial"/>
              </a:rPr>
              <a:t> </a:t>
            </a:r>
            <a:r>
              <a:rPr lang="en-US" sz="1600" b="0" i="1" u="none" strike="noStrike" cap="none" dirty="0" err="1">
                <a:solidFill>
                  <a:srgbClr val="FF0000"/>
                </a:solidFill>
                <a:sym typeface="Arial"/>
              </a:rPr>
              <a:t>хүн</a:t>
            </a:r>
            <a:r>
              <a:rPr lang="en-US" sz="1600" b="0" i="1" u="none" strike="noStrike" cap="none" dirty="0">
                <a:solidFill>
                  <a:srgbClr val="FF0000"/>
                </a:solidFill>
                <a:sym typeface="Arial"/>
              </a:rPr>
              <a:t> </a:t>
            </a:r>
            <a:r>
              <a:rPr lang="en-US" sz="1600" b="0" i="1" u="none" strike="noStrike" cap="none" dirty="0" err="1">
                <a:solidFill>
                  <a:srgbClr val="FF0000"/>
                </a:solidFill>
                <a:sym typeface="Arial"/>
              </a:rPr>
              <a:t>амтай</a:t>
            </a:r>
            <a:r>
              <a:rPr lang="en-US" sz="1600" b="0" i="1" u="none" strike="noStrike" cap="none" dirty="0">
                <a:solidFill>
                  <a:srgbClr val="FF0000"/>
                </a:solidFill>
                <a:sym typeface="Arial"/>
              </a:rPr>
              <a:t>. </a:t>
            </a:r>
            <a:r>
              <a:rPr lang="en-US" sz="1600" b="0" i="1" u="none" strike="noStrike" cap="none" dirty="0" err="1">
                <a:solidFill>
                  <a:srgbClr val="FF0000"/>
                </a:solidFill>
                <a:sym typeface="Arial"/>
              </a:rPr>
              <a:t>Халх</a:t>
            </a:r>
            <a:r>
              <a:rPr lang="en-US" sz="1600" b="0" i="1" u="none" strike="noStrike" cap="none" dirty="0">
                <a:solidFill>
                  <a:srgbClr val="FF0000"/>
                </a:solidFill>
                <a:sym typeface="Arial"/>
              </a:rPr>
              <a:t>, </a:t>
            </a:r>
            <a:r>
              <a:rPr lang="en-US" sz="1600" b="0" i="1" u="none" strike="noStrike" cap="none" dirty="0" err="1">
                <a:solidFill>
                  <a:srgbClr val="FF0000"/>
                </a:solidFill>
                <a:sym typeface="Arial"/>
              </a:rPr>
              <a:t>дөрвөд</a:t>
            </a:r>
            <a:r>
              <a:rPr lang="en-US" sz="1600" b="0" i="1" u="none" strike="noStrike" cap="none" dirty="0">
                <a:solidFill>
                  <a:srgbClr val="FF0000"/>
                </a:solidFill>
                <a:sym typeface="Arial"/>
              </a:rPr>
              <a:t>, </a:t>
            </a:r>
            <a:r>
              <a:rPr lang="en-US" sz="1600" b="0" i="1" u="none" strike="noStrike" cap="none" dirty="0" err="1">
                <a:solidFill>
                  <a:srgbClr val="FF0000"/>
                </a:solidFill>
                <a:sym typeface="Arial"/>
              </a:rPr>
              <a:t>баяд</a:t>
            </a:r>
            <a:r>
              <a:rPr lang="en-US" sz="1600" b="0" i="1" u="none" strike="noStrike" cap="none" dirty="0">
                <a:solidFill>
                  <a:srgbClr val="FF0000"/>
                </a:solidFill>
                <a:sym typeface="Arial"/>
              </a:rPr>
              <a:t>, </a:t>
            </a:r>
            <a:r>
              <a:rPr lang="en-US" sz="1600" b="0" i="1" u="none" strike="noStrike" cap="none" dirty="0" err="1">
                <a:solidFill>
                  <a:srgbClr val="FF0000"/>
                </a:solidFill>
                <a:sym typeface="Arial"/>
              </a:rPr>
              <a:t>буриад</a:t>
            </a:r>
            <a:r>
              <a:rPr lang="en-US" sz="1600" b="0" i="1" u="none" strike="noStrike" cap="none" dirty="0">
                <a:solidFill>
                  <a:srgbClr val="FF0000"/>
                </a:solidFill>
                <a:sym typeface="Arial"/>
              </a:rPr>
              <a:t> </a:t>
            </a:r>
            <a:r>
              <a:rPr lang="en-US" sz="1600" b="0" i="1" u="none" strike="noStrike" cap="none" dirty="0" err="1">
                <a:solidFill>
                  <a:srgbClr val="FF0000"/>
                </a:solidFill>
                <a:sym typeface="Arial"/>
              </a:rPr>
              <a:t>зэрэг</a:t>
            </a:r>
            <a:r>
              <a:rPr lang="en-US" sz="1600" b="0" i="1" u="none" strike="noStrike" cap="none" dirty="0">
                <a:solidFill>
                  <a:srgbClr val="FF0000"/>
                </a:solidFill>
                <a:sym typeface="Arial"/>
              </a:rPr>
              <a:t> </a:t>
            </a:r>
            <a:r>
              <a:rPr lang="en-US" sz="1600" b="0" i="1" u="none" strike="noStrike" cap="none" dirty="0" err="1">
                <a:solidFill>
                  <a:srgbClr val="FF0000"/>
                </a:solidFill>
                <a:sym typeface="Arial"/>
              </a:rPr>
              <a:t>олон</a:t>
            </a:r>
            <a:r>
              <a:rPr lang="en-US" sz="1600" b="0" i="1" u="none" strike="noStrike" cap="none" dirty="0">
                <a:solidFill>
                  <a:srgbClr val="FF0000"/>
                </a:solidFill>
                <a:sym typeface="Arial"/>
              </a:rPr>
              <a:t> </a:t>
            </a:r>
            <a:r>
              <a:rPr lang="en-US" sz="1600" b="0" i="1" u="none" strike="noStrike" cap="none" dirty="0" err="1">
                <a:solidFill>
                  <a:srgbClr val="FF0000"/>
                </a:solidFill>
                <a:sym typeface="Arial"/>
              </a:rPr>
              <a:t>үндэстэн</a:t>
            </a:r>
            <a:r>
              <a:rPr lang="en-US" sz="1600" b="0" i="1" u="none" strike="noStrike" cap="none" dirty="0">
                <a:solidFill>
                  <a:srgbClr val="FF0000"/>
                </a:solidFill>
                <a:sym typeface="Arial"/>
              </a:rPr>
              <a:t> </a:t>
            </a:r>
            <a:r>
              <a:rPr lang="en-US" sz="1600" b="0" i="1" u="none" strike="noStrike" cap="none" dirty="0" err="1">
                <a:solidFill>
                  <a:srgbClr val="FF0000"/>
                </a:solidFill>
                <a:sym typeface="Arial"/>
              </a:rPr>
              <a:t>ястанд</a:t>
            </a:r>
            <a:r>
              <a:rPr lang="en-US" sz="1600" b="0" i="1" u="none" strike="noStrike" cap="none" dirty="0">
                <a:solidFill>
                  <a:srgbClr val="FF0000"/>
                </a:solidFill>
                <a:sym typeface="Arial"/>
              </a:rPr>
              <a:t> </a:t>
            </a:r>
            <a:r>
              <a:rPr lang="en-US" sz="1600" b="0" i="1" u="none" strike="noStrike" cap="none" dirty="0" err="1">
                <a:solidFill>
                  <a:srgbClr val="FF0000"/>
                </a:solidFill>
                <a:sym typeface="Arial"/>
              </a:rPr>
              <a:t>хуваагддаг</a:t>
            </a:r>
            <a:r>
              <a:rPr lang="en-US" sz="1600" b="0" i="1" u="none" strike="noStrike" cap="none" dirty="0">
                <a:solidFill>
                  <a:srgbClr val="FF0000"/>
                </a:solidFill>
                <a:sym typeface="Arial"/>
              </a:rPr>
              <a:t>.  </a:t>
            </a:r>
            <a:endParaRPr sz="1600" b="0" i="1" u="none" strike="noStrike" cap="none" dirty="0">
              <a:solidFill>
                <a:srgbClr val="FF0000"/>
              </a:solidFill>
              <a:sym typeface="Arial"/>
            </a:endParaRPr>
          </a:p>
          <a:p>
            <a:pPr marL="0" marR="0" lvl="0" indent="0" algn="l" rtl="0">
              <a:lnSpc>
                <a:spcPct val="150000"/>
              </a:lnSpc>
              <a:spcBef>
                <a:spcPts val="0"/>
              </a:spcBef>
              <a:spcAft>
                <a:spcPts val="0"/>
              </a:spcAft>
              <a:buClr>
                <a:srgbClr val="000000"/>
              </a:buClr>
              <a:buSzPts val="1600"/>
              <a:buFont typeface="Arial"/>
              <a:buNone/>
            </a:pPr>
            <a:r>
              <a:rPr lang="en-US" sz="1600" b="0" i="0" u="none" strike="noStrike" cap="none" dirty="0">
                <a:solidFill>
                  <a:schemeClr val="dk1"/>
                </a:solidFill>
                <a:sym typeface="Arial"/>
              </a:rPr>
              <a:t>5. </a:t>
            </a:r>
            <a:r>
              <a:rPr lang="en-US" sz="1600" b="0" i="0" u="none" strike="noStrike" cap="none" dirty="0" err="1">
                <a:solidFill>
                  <a:schemeClr val="dk1"/>
                </a:solidFill>
                <a:sym typeface="Arial"/>
              </a:rPr>
              <a:t>Монгол</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улсын</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засаг</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захиргааны</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нэгжүүдийг</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нэрлэнэ</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үү</a:t>
            </a:r>
            <a:r>
              <a:rPr lang="en-US" sz="1600" b="0" i="0" u="none" strike="noStrike" cap="none" dirty="0">
                <a:solidFill>
                  <a:schemeClr val="dk1"/>
                </a:solidFill>
                <a:sym typeface="Arial"/>
              </a:rPr>
              <a:t>!</a:t>
            </a:r>
            <a:endParaRPr sz="1600" b="0" i="0" u="none" strike="noStrike" cap="none" dirty="0">
              <a:solidFill>
                <a:schemeClr val="dk1"/>
              </a:solidFill>
              <a:sym typeface="Arial"/>
            </a:endParaRPr>
          </a:p>
          <a:p>
            <a:pPr lvl="0">
              <a:lnSpc>
                <a:spcPct val="150000"/>
              </a:lnSpc>
              <a:buSzPts val="1600"/>
            </a:pPr>
            <a:r>
              <a:rPr lang="en-US" sz="1600" b="0" i="0" u="none" strike="noStrike" cap="none" dirty="0">
                <a:solidFill>
                  <a:srgbClr val="FF0000"/>
                </a:solidFill>
                <a:sym typeface="Arial"/>
              </a:rPr>
              <a:t>- </a:t>
            </a:r>
            <a:r>
              <a:rPr lang="en-US" sz="1600" b="0" i="1" u="none" strike="noStrike" cap="none" dirty="0" err="1">
                <a:solidFill>
                  <a:srgbClr val="FF0000"/>
                </a:solidFill>
                <a:sym typeface="Arial"/>
              </a:rPr>
              <a:t>Хот</a:t>
            </a:r>
            <a:r>
              <a:rPr lang="en-US" sz="1600" b="0" i="1" u="none" strike="noStrike" cap="none" dirty="0">
                <a:solidFill>
                  <a:srgbClr val="FF0000"/>
                </a:solidFill>
                <a:sym typeface="Arial"/>
              </a:rPr>
              <a:t>, </a:t>
            </a:r>
            <a:r>
              <a:rPr lang="en-US" sz="1600" b="0" i="1" u="none" strike="noStrike" cap="none" dirty="0" err="1">
                <a:solidFill>
                  <a:srgbClr val="FF0000"/>
                </a:solidFill>
                <a:sym typeface="Arial"/>
              </a:rPr>
              <a:t>аймаг</a:t>
            </a:r>
            <a:r>
              <a:rPr lang="en-US" sz="1600" b="0" i="1" u="none" strike="noStrike" cap="none" dirty="0">
                <a:solidFill>
                  <a:srgbClr val="FF0000"/>
                </a:solidFill>
                <a:sym typeface="Arial"/>
              </a:rPr>
              <a:t>, </a:t>
            </a:r>
            <a:r>
              <a:rPr lang="en-US" sz="1600" b="0" i="1" u="none" strike="noStrike" cap="none" dirty="0" err="1">
                <a:solidFill>
                  <a:srgbClr val="FF0000"/>
                </a:solidFill>
                <a:sym typeface="Arial"/>
              </a:rPr>
              <a:t>сум</a:t>
            </a:r>
            <a:r>
              <a:rPr lang="en-US" sz="1600" b="0" i="1" u="none" strike="noStrike" cap="none" dirty="0">
                <a:solidFill>
                  <a:srgbClr val="FF0000"/>
                </a:solidFill>
                <a:sym typeface="Arial"/>
              </a:rPr>
              <a:t>, </a:t>
            </a:r>
            <a:r>
              <a:rPr lang="en-US" sz="1600" b="0" i="1" u="none" strike="noStrike" cap="none" dirty="0" err="1">
                <a:solidFill>
                  <a:srgbClr val="FF0000"/>
                </a:solidFill>
                <a:sym typeface="Arial"/>
              </a:rPr>
              <a:t>багт</a:t>
            </a:r>
            <a:r>
              <a:rPr lang="en-US" sz="1600" b="0" i="1" u="none" strike="noStrike" cap="none" dirty="0">
                <a:solidFill>
                  <a:srgbClr val="FF0000"/>
                </a:solidFill>
                <a:sym typeface="Arial"/>
              </a:rPr>
              <a:t> </a:t>
            </a:r>
            <a:r>
              <a:rPr lang="en-US" sz="1600" b="0" i="1" u="none" strike="noStrike" cap="none" dirty="0" err="1">
                <a:solidFill>
                  <a:srgbClr val="FF0000"/>
                </a:solidFill>
                <a:sym typeface="Arial"/>
              </a:rPr>
              <a:t>хуваадаг</a:t>
            </a:r>
            <a:r>
              <a:rPr lang="en-US" sz="1600" b="0" i="1" u="none" strike="noStrike" cap="none" dirty="0">
                <a:solidFill>
                  <a:srgbClr val="FF0000"/>
                </a:solidFill>
                <a:sym typeface="Arial"/>
              </a:rPr>
              <a:t>. </a:t>
            </a:r>
            <a:r>
              <a:rPr lang="mn-MN" sz="1600" dirty="0"/>
              <a:t>(Мөнхцэцэг, Г., Орхон, Б, 2021, хуудсд. 7-8)</a:t>
            </a:r>
            <a:endParaRPr sz="1600" b="0" i="1" u="none" strike="noStrike" cap="none" dirty="0">
              <a:solidFill>
                <a:srgbClr val="FF0000"/>
              </a:solidFill>
              <a:sym typeface="Arial"/>
            </a:endParaRPr>
          </a:p>
        </p:txBody>
      </p:sp>
      <p:pic>
        <p:nvPicPr>
          <p:cNvPr id="328" name="Google Shape;328;p20" descr="Uploaded image"/>
          <p:cNvPicPr preferRelativeResize="0"/>
          <p:nvPr/>
        </p:nvPicPr>
        <p:blipFill rotWithShape="1">
          <a:blip r:embed="rId3">
            <a:alphaModFix/>
          </a:blip>
          <a:srcRect/>
          <a:stretch/>
        </p:blipFill>
        <p:spPr>
          <a:xfrm>
            <a:off x="447464" y="4579919"/>
            <a:ext cx="1880122" cy="1542547"/>
          </a:xfrm>
          <a:prstGeom prst="rect">
            <a:avLst/>
          </a:prstGeom>
          <a:noFill/>
          <a:ln>
            <a:noFill/>
          </a:ln>
        </p:spPr>
      </p:pic>
      <p:sp>
        <p:nvSpPr>
          <p:cNvPr id="329" name="Google Shape;329;p20"/>
          <p:cNvSpPr txBox="1"/>
          <p:nvPr/>
        </p:nvSpPr>
        <p:spPr>
          <a:xfrm>
            <a:off x="447464" y="5939394"/>
            <a:ext cx="3164801" cy="64629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US" sz="1200" b="0" i="1" u="none" strike="noStrike" cap="none">
                <a:solidFill>
                  <a:srgbClr val="000000"/>
                </a:solidFill>
                <a:latin typeface="Arial"/>
                <a:ea typeface="Arial"/>
                <a:cs typeface="Arial"/>
                <a:sym typeface="Arial"/>
              </a:rPr>
              <a:t>Source: </a:t>
            </a:r>
            <a:r>
              <a:rPr lang="en-US" sz="1200" b="0" i="1" u="none" strike="noStrike" cap="none">
                <a:solidFill>
                  <a:schemeClr val="dk1"/>
                </a:solidFill>
                <a:latin typeface="Arial"/>
                <a:ea typeface="Arial"/>
                <a:cs typeface="Arial"/>
                <a:sym typeface="Arial"/>
              </a:rPr>
              <a:t>https://www.vecteezy.com/vector-art/2563696-teach-school-and-education-student-reading-a-book-silhouette-style-icon</a:t>
            </a:r>
            <a:endParaRPr sz="1400" b="0" i="0" u="none" strike="noStrike" cap="none">
              <a:solidFill>
                <a:srgbClr val="000000"/>
              </a:solidFill>
              <a:latin typeface="Arial"/>
              <a:ea typeface="Arial"/>
              <a:cs typeface="Arial"/>
              <a:sym typeface="Arial"/>
            </a:endParaRPr>
          </a:p>
        </p:txBody>
      </p:sp>
      <p:sp>
        <p:nvSpPr>
          <p:cNvPr id="330" name="Google Shape;330;p20"/>
          <p:cNvSpPr/>
          <p:nvPr/>
        </p:nvSpPr>
        <p:spPr>
          <a:xfrm>
            <a:off x="2466635" y="1153504"/>
            <a:ext cx="8097791" cy="658601"/>
          </a:xfrm>
          <a:prstGeom prst="rect">
            <a:avLst/>
          </a:prstGeom>
          <a:noFill/>
          <a:ln>
            <a:noFill/>
          </a:ln>
        </p:spPr>
        <p:txBody>
          <a:bodyPr spcFirstLastPara="1" wrap="square" lIns="91425" tIns="45700" rIns="91425" bIns="45700" anchor="t" anchorCtr="0">
            <a:spAutoFit/>
          </a:bodyPr>
          <a:lstStyle/>
          <a:p>
            <a:pPr marL="0" marR="0" lvl="0" indent="0" algn="just" rtl="0">
              <a:lnSpc>
                <a:spcPct val="115000"/>
              </a:lnSpc>
              <a:spcBef>
                <a:spcPts val="0"/>
              </a:spcBef>
              <a:spcAft>
                <a:spcPts val="0"/>
              </a:spcAft>
              <a:buClr>
                <a:srgbClr val="000000"/>
              </a:buClr>
              <a:buSzPts val="1600"/>
              <a:buFont typeface="Arial"/>
              <a:buNone/>
            </a:pPr>
            <a:r>
              <a:rPr lang="en-US" sz="1600" b="1" i="1" u="none" strike="noStrike" cap="none">
                <a:solidFill>
                  <a:schemeClr val="dk1"/>
                </a:solidFill>
                <a:latin typeface="Arial"/>
                <a:ea typeface="Arial"/>
                <a:cs typeface="Arial"/>
                <a:sym typeface="Arial"/>
              </a:rPr>
              <a:t>Дасгал 6. Дараах асуултын дагуу ярилцаж, ойлголтоо шалгаарай.</a:t>
            </a:r>
            <a:endParaRPr sz="1600" b="1" i="1" u="none" strike="noStrike" cap="none">
              <a:solidFill>
                <a:schemeClr val="dk1"/>
              </a:solidFill>
              <a:latin typeface="Arial"/>
              <a:ea typeface="Arial"/>
              <a:cs typeface="Arial"/>
              <a:sym typeface="Arial"/>
            </a:endParaRPr>
          </a:p>
          <a:p>
            <a:pPr marL="0" marR="0" lvl="0" indent="0" algn="just" rtl="0">
              <a:lnSpc>
                <a:spcPct val="115000"/>
              </a:lnSpc>
              <a:spcBef>
                <a:spcPts val="0"/>
              </a:spcBef>
              <a:spcAft>
                <a:spcPts val="0"/>
              </a:spcAft>
              <a:buClr>
                <a:srgbClr val="000000"/>
              </a:buClr>
              <a:buSzPts val="1600"/>
              <a:buFont typeface="Arial"/>
              <a:buNone/>
            </a:pPr>
            <a:r>
              <a:rPr lang="en-US" sz="1600" b="1" i="1" u="none" strike="noStrike" cap="none">
                <a:solidFill>
                  <a:schemeClr val="dk1"/>
                </a:solidFill>
                <a:latin typeface="Arial"/>
                <a:ea typeface="Arial"/>
                <a:cs typeface="Arial"/>
                <a:sym typeface="Arial"/>
              </a:rPr>
              <a:t>Exercise 6. Discuss about following questions and review your understanding </a:t>
            </a:r>
            <a:endParaRPr sz="1600" b="1" i="1" u="none" strike="noStrike" cap="none">
              <a:solidFill>
                <a:schemeClr val="dk1"/>
              </a:solidFill>
              <a:latin typeface="Arial"/>
              <a:ea typeface="Arial"/>
              <a:cs typeface="Arial"/>
              <a:sym typeface="Arial"/>
            </a:endParaRPr>
          </a:p>
        </p:txBody>
      </p:sp>
      <p:sp>
        <p:nvSpPr>
          <p:cNvPr id="332" name="Google Shape;332;p20"/>
          <p:cNvSpPr txBox="1"/>
          <p:nvPr/>
        </p:nvSpPr>
        <p:spPr>
          <a:xfrm>
            <a:off x="3252251" y="243985"/>
            <a:ext cx="8233424" cy="654987"/>
          </a:xfrm>
          <a:prstGeom prst="rect">
            <a:avLst/>
          </a:prstGeom>
          <a:noFill/>
          <a:ln>
            <a:noFill/>
          </a:ln>
        </p:spPr>
        <p:txBody>
          <a:bodyPr spcFirstLastPara="1" wrap="square" lIns="91425" tIns="45700" rIns="91425" bIns="45700" anchor="ctr" anchorCtr="0">
            <a:noAutofit/>
          </a:bodyPr>
          <a:lstStyle/>
          <a:p>
            <a:pPr marL="0" marR="0" lvl="0" indent="0" algn="ctr" rtl="0">
              <a:lnSpc>
                <a:spcPct val="90000"/>
              </a:lnSpc>
              <a:spcBef>
                <a:spcPts val="0"/>
              </a:spcBef>
              <a:spcAft>
                <a:spcPts val="0"/>
              </a:spcAft>
              <a:buClr>
                <a:schemeClr val="dk1"/>
              </a:buClr>
              <a:buSzPts val="2400"/>
              <a:buFont typeface="Times New Roman"/>
              <a:buNone/>
            </a:pPr>
            <a:r>
              <a:rPr lang="en-US" sz="1600" b="1" i="0" u="none" strike="noStrike" cap="none">
                <a:solidFill>
                  <a:schemeClr val="dk1"/>
                </a:solidFill>
                <a:latin typeface="Arial"/>
                <a:ea typeface="Arial"/>
                <a:cs typeface="Arial"/>
                <a:sym typeface="Arial"/>
              </a:rPr>
              <a:t>МОНГОЛ УЛСЫН ТУХАЙ ЕРӨНХИЙ ОЙЛГОЛТ</a:t>
            </a:r>
            <a:endParaRPr sz="1600" b="0" i="0" u="none" strike="noStrike" cap="none">
              <a:solidFill>
                <a:srgbClr val="000000"/>
              </a:solidFill>
              <a:latin typeface="Arial"/>
              <a:ea typeface="Arial"/>
              <a:cs typeface="Arial"/>
              <a:sym typeface="Arial"/>
            </a:endParaRPr>
          </a:p>
          <a:p>
            <a:pPr marL="0" marR="0" lvl="0" indent="0" algn="ctr" rtl="0">
              <a:lnSpc>
                <a:spcPct val="90000"/>
              </a:lnSpc>
              <a:spcBef>
                <a:spcPts val="0"/>
              </a:spcBef>
              <a:spcAft>
                <a:spcPts val="0"/>
              </a:spcAft>
              <a:buClr>
                <a:schemeClr val="dk1"/>
              </a:buClr>
              <a:buSzPts val="2400"/>
              <a:buFont typeface="Times New Roman"/>
              <a:buNone/>
            </a:pPr>
            <a:r>
              <a:rPr lang="en-US" sz="1600" b="1" i="1" u="none" strike="noStrike" cap="none">
                <a:solidFill>
                  <a:schemeClr val="dk1"/>
                </a:solidFill>
                <a:latin typeface="Arial"/>
                <a:ea typeface="Arial"/>
                <a:cs typeface="Arial"/>
                <a:sym typeface="Arial"/>
              </a:rPr>
              <a:t>General Understanding of Mongolia</a:t>
            </a:r>
            <a:endParaRPr sz="1600" b="1" i="1" u="none" strike="noStrike" cap="none">
              <a:solidFill>
                <a:schemeClr val="dk1"/>
              </a:solidFill>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30"/>
                                        </p:tgtEl>
                                        <p:attrNameLst>
                                          <p:attrName>style.visibility</p:attrName>
                                        </p:attrNameLst>
                                      </p:cBhvr>
                                      <p:to>
                                        <p:strVal val="visible"/>
                                      </p:to>
                                    </p:set>
                                    <p:animEffect transition="in" filter="fade">
                                      <p:cBhvr>
                                        <p:cTn id="7" dur="1000"/>
                                        <p:tgtEl>
                                          <p:spTgt spid="33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28"/>
                                        </p:tgtEl>
                                        <p:attrNameLst>
                                          <p:attrName>style.visibility</p:attrName>
                                        </p:attrNameLst>
                                      </p:cBhvr>
                                      <p:to>
                                        <p:strVal val="visible"/>
                                      </p:to>
                                    </p:set>
                                    <p:animEffect transition="in" filter="fade">
                                      <p:cBhvr>
                                        <p:cTn id="12" dur="1000"/>
                                        <p:tgtEl>
                                          <p:spTgt spid="32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23"/>
                                        </p:tgtEl>
                                        <p:attrNameLst>
                                          <p:attrName>style.visibility</p:attrName>
                                        </p:attrNameLst>
                                      </p:cBhvr>
                                      <p:to>
                                        <p:strVal val="visible"/>
                                      </p:to>
                                    </p:set>
                                    <p:animEffect transition="in" filter="fade">
                                      <p:cBhvr>
                                        <p:cTn id="17" dur="1000"/>
                                        <p:tgtEl>
                                          <p:spTgt spid="32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29"/>
                                        </p:tgtEl>
                                        <p:attrNameLst>
                                          <p:attrName>style.visibility</p:attrName>
                                        </p:attrNameLst>
                                      </p:cBhvr>
                                      <p:to>
                                        <p:strVal val="visible"/>
                                      </p:to>
                                    </p:set>
                                    <p:animEffect transition="in" filter="fade">
                                      <p:cBhvr>
                                        <p:cTn id="22" dur="1000"/>
                                        <p:tgtEl>
                                          <p:spTgt spid="32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27">
                                            <p:txEl>
                                              <p:pRg st="0" end="0"/>
                                            </p:txEl>
                                          </p:spTgt>
                                        </p:tgtEl>
                                        <p:attrNameLst>
                                          <p:attrName>style.visibility</p:attrName>
                                        </p:attrNameLst>
                                      </p:cBhvr>
                                      <p:to>
                                        <p:strVal val="visible"/>
                                      </p:to>
                                    </p:set>
                                    <p:animEffect transition="in" filter="fade">
                                      <p:cBhvr>
                                        <p:cTn id="27" dur="1000"/>
                                        <p:tgtEl>
                                          <p:spTgt spid="327">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27">
                                            <p:txEl>
                                              <p:pRg st="1" end="1"/>
                                            </p:txEl>
                                          </p:spTgt>
                                        </p:tgtEl>
                                        <p:attrNameLst>
                                          <p:attrName>style.visibility</p:attrName>
                                        </p:attrNameLst>
                                      </p:cBhvr>
                                      <p:to>
                                        <p:strVal val="visible"/>
                                      </p:to>
                                    </p:set>
                                    <p:animEffect transition="in" filter="fade">
                                      <p:cBhvr>
                                        <p:cTn id="32" dur="1000"/>
                                        <p:tgtEl>
                                          <p:spTgt spid="327">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27">
                                            <p:txEl>
                                              <p:pRg st="2" end="2"/>
                                            </p:txEl>
                                          </p:spTgt>
                                        </p:tgtEl>
                                        <p:attrNameLst>
                                          <p:attrName>style.visibility</p:attrName>
                                        </p:attrNameLst>
                                      </p:cBhvr>
                                      <p:to>
                                        <p:strVal val="visible"/>
                                      </p:to>
                                    </p:set>
                                    <p:animEffect transition="in" filter="fade">
                                      <p:cBhvr>
                                        <p:cTn id="37" dur="1000"/>
                                        <p:tgtEl>
                                          <p:spTgt spid="327">
                                            <p:txEl>
                                              <p:pRg st="2" end="2"/>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27">
                                            <p:txEl>
                                              <p:pRg st="3" end="3"/>
                                            </p:txEl>
                                          </p:spTgt>
                                        </p:tgtEl>
                                        <p:attrNameLst>
                                          <p:attrName>style.visibility</p:attrName>
                                        </p:attrNameLst>
                                      </p:cBhvr>
                                      <p:to>
                                        <p:strVal val="visible"/>
                                      </p:to>
                                    </p:set>
                                    <p:animEffect transition="in" filter="fade">
                                      <p:cBhvr>
                                        <p:cTn id="42" dur="1000"/>
                                        <p:tgtEl>
                                          <p:spTgt spid="32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36"/>
        <p:cNvGrpSpPr/>
        <p:nvPr/>
      </p:nvGrpSpPr>
      <p:grpSpPr>
        <a:xfrm>
          <a:off x="0" y="0"/>
          <a:ext cx="0" cy="0"/>
          <a:chOff x="0" y="0"/>
          <a:chExt cx="0" cy="0"/>
        </a:xfrm>
      </p:grpSpPr>
      <p:cxnSp>
        <p:nvCxnSpPr>
          <p:cNvPr id="337" name="Google Shape;337;p21"/>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grpSp>
        <p:nvGrpSpPr>
          <p:cNvPr id="338" name="Google Shape;338;p21"/>
          <p:cNvGrpSpPr/>
          <p:nvPr/>
        </p:nvGrpSpPr>
        <p:grpSpPr>
          <a:xfrm>
            <a:off x="350758" y="2563179"/>
            <a:ext cx="3724744" cy="1693880"/>
            <a:chOff x="1717040" y="1737360"/>
            <a:chExt cx="3952240" cy="2072626"/>
          </a:xfrm>
        </p:grpSpPr>
        <p:sp>
          <p:nvSpPr>
            <p:cNvPr id="339" name="Google Shape;339;p21"/>
            <p:cNvSpPr/>
            <p:nvPr/>
          </p:nvSpPr>
          <p:spPr>
            <a:xfrm>
              <a:off x="1717040" y="1737360"/>
              <a:ext cx="3952240" cy="2072626"/>
            </a:xfrm>
            <a:prstGeom prst="wedgeEllipseCallout">
              <a:avLst>
                <a:gd name="adj1" fmla="val -20833"/>
                <a:gd name="adj2" fmla="val 62500"/>
              </a:avLst>
            </a:prstGeom>
            <a:no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endParaRPr sz="1600" b="0" i="0" u="none" strike="noStrike" cap="none">
                <a:solidFill>
                  <a:schemeClr val="lt1"/>
                </a:solidFill>
                <a:latin typeface="Arial"/>
                <a:ea typeface="Arial"/>
                <a:cs typeface="Arial"/>
                <a:sym typeface="Arial"/>
              </a:endParaRPr>
            </a:p>
          </p:txBody>
        </p:sp>
        <p:sp>
          <p:nvSpPr>
            <p:cNvPr id="340" name="Google Shape;340;p21"/>
            <p:cNvSpPr txBox="1"/>
            <p:nvPr/>
          </p:nvSpPr>
          <p:spPr>
            <a:xfrm>
              <a:off x="1819654" y="2452779"/>
              <a:ext cx="3747013" cy="71548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en-US" sz="1600" b="0" i="0" u="none" strike="noStrike" cap="none">
                  <a:solidFill>
                    <a:schemeClr val="dk1"/>
                  </a:solidFill>
                  <a:latin typeface="Arial"/>
                  <a:ea typeface="Arial"/>
                  <a:cs typeface="Arial"/>
                  <a:sym typeface="Arial"/>
                </a:rPr>
                <a:t>Одоо бүгдээрээ ойлголтоо шалгаж, асуултад хариулцгаая:</a:t>
              </a:r>
              <a:endParaRPr sz="1600" b="0" i="0" u="none" strike="noStrike" cap="none">
                <a:solidFill>
                  <a:schemeClr val="dk1"/>
                </a:solidFill>
                <a:latin typeface="Arial"/>
                <a:ea typeface="Arial"/>
                <a:cs typeface="Arial"/>
                <a:sym typeface="Arial"/>
              </a:endParaRPr>
            </a:p>
          </p:txBody>
        </p:sp>
      </p:grpSp>
      <p:cxnSp>
        <p:nvCxnSpPr>
          <p:cNvPr id="341" name="Google Shape;341;p21"/>
          <p:cNvCxnSpPr/>
          <p:nvPr/>
        </p:nvCxnSpPr>
        <p:spPr>
          <a:xfrm rot="10800000">
            <a:off x="2656016" y="243985"/>
            <a:ext cx="0" cy="504000"/>
          </a:xfrm>
          <a:prstGeom prst="straightConnector1">
            <a:avLst/>
          </a:prstGeom>
          <a:noFill/>
          <a:ln w="9525" cap="flat" cmpd="sng">
            <a:solidFill>
              <a:srgbClr val="007E5D"/>
            </a:solidFill>
            <a:prstDash val="solid"/>
            <a:miter lim="800000"/>
            <a:headEnd type="none" w="sm" len="sm"/>
            <a:tailEnd type="none" w="sm" len="sm"/>
          </a:ln>
        </p:spPr>
      </p:cxnSp>
      <p:pic>
        <p:nvPicPr>
          <p:cNvPr id="342" name="Google Shape;342;p21" descr="Uploaded image"/>
          <p:cNvPicPr preferRelativeResize="0"/>
          <p:nvPr/>
        </p:nvPicPr>
        <p:blipFill rotWithShape="1">
          <a:blip r:embed="rId3">
            <a:alphaModFix/>
          </a:blip>
          <a:srcRect/>
          <a:stretch/>
        </p:blipFill>
        <p:spPr>
          <a:xfrm>
            <a:off x="447464" y="4520650"/>
            <a:ext cx="1880122" cy="1542547"/>
          </a:xfrm>
          <a:prstGeom prst="rect">
            <a:avLst/>
          </a:prstGeom>
          <a:noFill/>
          <a:ln>
            <a:noFill/>
          </a:ln>
        </p:spPr>
      </p:pic>
      <p:sp>
        <p:nvSpPr>
          <p:cNvPr id="343" name="Google Shape;343;p21"/>
          <p:cNvSpPr/>
          <p:nvPr/>
        </p:nvSpPr>
        <p:spPr>
          <a:xfrm>
            <a:off x="4149253" y="2983639"/>
            <a:ext cx="7934493" cy="2308284"/>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Clr>
                <a:srgbClr val="000000"/>
              </a:buClr>
              <a:buSzPts val="1600"/>
              <a:buFont typeface="Arial"/>
              <a:buNone/>
            </a:pPr>
            <a:r>
              <a:rPr lang="en-US" sz="1600" b="0" i="0" u="none" strike="noStrike" cap="none" dirty="0">
                <a:solidFill>
                  <a:schemeClr val="dk1"/>
                </a:solidFill>
                <a:latin typeface="Arial"/>
                <a:ea typeface="Arial"/>
                <a:cs typeface="Arial"/>
                <a:sym typeface="Arial"/>
              </a:rPr>
              <a:t>6. </a:t>
            </a:r>
            <a:r>
              <a:rPr lang="en-US" sz="1600" b="0" i="0" u="none" strike="noStrike" cap="none" dirty="0" err="1">
                <a:solidFill>
                  <a:schemeClr val="dk1"/>
                </a:solidFill>
                <a:latin typeface="Arial"/>
                <a:ea typeface="Arial"/>
                <a:cs typeface="Arial"/>
                <a:sym typeface="Arial"/>
              </a:rPr>
              <a:t>Монгол</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улсын</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хилийн</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нийт</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урт</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хэд</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вэ</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Хилийн</a:t>
            </a:r>
            <a:r>
              <a:rPr lang="en-US" sz="1600" b="0" i="0" u="none" strike="noStrike" cap="none" dirty="0">
                <a:solidFill>
                  <a:schemeClr val="dk1"/>
                </a:solidFill>
                <a:latin typeface="Arial"/>
                <a:ea typeface="Arial"/>
                <a:cs typeface="Arial"/>
                <a:sym typeface="Arial"/>
              </a:rPr>
              <a:t> 4 </a:t>
            </a:r>
            <a:r>
              <a:rPr lang="en-US" sz="1600" b="0" i="0" u="none" strike="noStrike" cap="none" dirty="0" err="1">
                <a:solidFill>
                  <a:schemeClr val="dk1"/>
                </a:solidFill>
                <a:latin typeface="Arial"/>
                <a:ea typeface="Arial"/>
                <a:cs typeface="Arial"/>
                <a:sym typeface="Arial"/>
              </a:rPr>
              <a:t>захыг</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нэрлэнэ</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үү</a:t>
            </a:r>
            <a:r>
              <a:rPr lang="en-US" sz="1600" b="0" i="0" u="none" strike="noStrike" cap="none" dirty="0">
                <a:solidFill>
                  <a:schemeClr val="dk1"/>
                </a:solidFill>
                <a:latin typeface="Arial"/>
                <a:ea typeface="Arial"/>
                <a:cs typeface="Arial"/>
                <a:sym typeface="Arial"/>
              </a:rPr>
              <a:t>?</a:t>
            </a:r>
            <a:endParaRPr sz="1600" b="0" i="0" u="none" strike="noStrike" cap="none" dirty="0">
              <a:solidFill>
                <a:schemeClr val="dk1"/>
              </a:solidFill>
              <a:latin typeface="Arial"/>
              <a:ea typeface="Arial"/>
              <a:cs typeface="Arial"/>
              <a:sym typeface="Arial"/>
            </a:endParaRPr>
          </a:p>
          <a:p>
            <a:pPr marL="0" marR="0" lvl="0" indent="0" algn="just" rtl="0">
              <a:lnSpc>
                <a:spcPct val="150000"/>
              </a:lnSpc>
              <a:spcBef>
                <a:spcPts val="0"/>
              </a:spcBef>
              <a:spcAft>
                <a:spcPts val="0"/>
              </a:spcAft>
              <a:buClr>
                <a:srgbClr val="000000"/>
              </a:buClr>
              <a:buSzPts val="1600"/>
              <a:buFont typeface="Arial"/>
              <a:buNone/>
            </a:pPr>
            <a:r>
              <a:rPr lang="en-US" sz="1600" b="0" i="0" u="none" strike="noStrike" cap="none" dirty="0">
                <a:solidFill>
                  <a:schemeClr val="dk1"/>
                </a:solidFill>
                <a:latin typeface="Arial"/>
                <a:ea typeface="Arial"/>
                <a:cs typeface="Arial"/>
                <a:sym typeface="Arial"/>
              </a:rPr>
              <a:t>- </a:t>
            </a:r>
            <a:r>
              <a:rPr lang="en-US" sz="1600" b="0" i="1" u="none" strike="noStrike" cap="none" dirty="0" err="1">
                <a:solidFill>
                  <a:srgbClr val="FF0000"/>
                </a:solidFill>
                <a:latin typeface="Arial"/>
                <a:ea typeface="Arial"/>
                <a:cs typeface="Arial"/>
                <a:sym typeface="Arial"/>
              </a:rPr>
              <a:t>Баруун</a:t>
            </a:r>
            <a:r>
              <a:rPr lang="en-US" sz="1600" b="0" i="1" u="none" strike="noStrike" cap="none" dirty="0">
                <a:solidFill>
                  <a:srgbClr val="FF0000"/>
                </a:solidFill>
                <a:latin typeface="Arial"/>
                <a:ea typeface="Arial"/>
                <a:cs typeface="Arial"/>
                <a:sym typeface="Arial"/>
              </a:rPr>
              <a:t> </a:t>
            </a:r>
            <a:r>
              <a:rPr lang="en-US" sz="1600" b="0" i="1" u="none" strike="noStrike" cap="none" dirty="0" err="1">
                <a:solidFill>
                  <a:srgbClr val="FF0000"/>
                </a:solidFill>
                <a:latin typeface="Arial"/>
                <a:ea typeface="Arial"/>
                <a:cs typeface="Arial"/>
                <a:sym typeface="Arial"/>
              </a:rPr>
              <a:t>цэг</a:t>
            </a:r>
            <a:r>
              <a:rPr lang="en-US" sz="1600" b="0" i="1" u="none" strike="noStrike" cap="none" dirty="0">
                <a:solidFill>
                  <a:srgbClr val="FF0000"/>
                </a:solidFill>
                <a:latin typeface="Arial"/>
                <a:ea typeface="Arial"/>
                <a:cs typeface="Arial"/>
                <a:sym typeface="Arial"/>
              </a:rPr>
              <a:t> </a:t>
            </a:r>
            <a:r>
              <a:rPr lang="en-US" sz="1600" b="0" i="1" u="none" strike="noStrike" cap="none" dirty="0" err="1">
                <a:solidFill>
                  <a:srgbClr val="FF0000"/>
                </a:solidFill>
                <a:latin typeface="Arial"/>
                <a:ea typeface="Arial"/>
                <a:cs typeface="Arial"/>
                <a:sym typeface="Arial"/>
              </a:rPr>
              <a:t>Мааньт</a:t>
            </a:r>
            <a:r>
              <a:rPr lang="en-US" sz="1600" b="0" i="1" u="none" strike="noStrike" cap="none" dirty="0">
                <a:solidFill>
                  <a:srgbClr val="FF0000"/>
                </a:solidFill>
                <a:latin typeface="Arial"/>
                <a:ea typeface="Arial"/>
                <a:cs typeface="Arial"/>
                <a:sym typeface="Arial"/>
              </a:rPr>
              <a:t> </a:t>
            </a:r>
            <a:r>
              <a:rPr lang="en-US" sz="1600" b="0" i="1" u="none" strike="noStrike" cap="none" dirty="0" err="1">
                <a:solidFill>
                  <a:srgbClr val="FF0000"/>
                </a:solidFill>
                <a:latin typeface="Arial"/>
                <a:ea typeface="Arial"/>
                <a:cs typeface="Arial"/>
                <a:sym typeface="Arial"/>
              </a:rPr>
              <a:t>уулаас</a:t>
            </a:r>
            <a:r>
              <a:rPr lang="en-US" sz="1600" b="0" i="1" u="none" strike="noStrike" cap="none" dirty="0">
                <a:solidFill>
                  <a:srgbClr val="FF0000"/>
                </a:solidFill>
                <a:latin typeface="Arial"/>
                <a:ea typeface="Arial"/>
                <a:cs typeface="Arial"/>
                <a:sym typeface="Arial"/>
              </a:rPr>
              <a:t> </a:t>
            </a:r>
            <a:r>
              <a:rPr lang="en-US" sz="1600" b="0" i="1" u="none" strike="noStrike" cap="none" dirty="0" err="1">
                <a:solidFill>
                  <a:srgbClr val="FF0000"/>
                </a:solidFill>
                <a:latin typeface="Arial"/>
                <a:ea typeface="Arial"/>
                <a:cs typeface="Arial"/>
                <a:sym typeface="Arial"/>
              </a:rPr>
              <a:t>зүүн</a:t>
            </a:r>
            <a:r>
              <a:rPr lang="en-US" sz="1600" b="0" i="1" u="none" strike="noStrike" cap="none" dirty="0">
                <a:solidFill>
                  <a:srgbClr val="FF0000"/>
                </a:solidFill>
                <a:latin typeface="Arial"/>
                <a:ea typeface="Arial"/>
                <a:cs typeface="Arial"/>
                <a:sym typeface="Arial"/>
              </a:rPr>
              <a:t> </a:t>
            </a:r>
            <a:r>
              <a:rPr lang="en-US" sz="1600" b="0" i="1" u="none" strike="noStrike" cap="none" dirty="0" err="1">
                <a:solidFill>
                  <a:srgbClr val="FF0000"/>
                </a:solidFill>
                <a:latin typeface="Arial"/>
                <a:ea typeface="Arial"/>
                <a:cs typeface="Arial"/>
                <a:sym typeface="Arial"/>
              </a:rPr>
              <a:t>цэг</a:t>
            </a:r>
            <a:r>
              <a:rPr lang="en-US" sz="1600" b="0" i="1" u="none" strike="noStrike" cap="none" dirty="0">
                <a:solidFill>
                  <a:srgbClr val="FF0000"/>
                </a:solidFill>
                <a:latin typeface="Arial"/>
                <a:ea typeface="Arial"/>
                <a:cs typeface="Arial"/>
                <a:sym typeface="Arial"/>
              </a:rPr>
              <a:t> </a:t>
            </a:r>
            <a:r>
              <a:rPr lang="en-US" sz="1600" b="0" i="1" u="none" strike="noStrike" cap="none" dirty="0" err="1">
                <a:solidFill>
                  <a:srgbClr val="FF0000"/>
                </a:solidFill>
                <a:latin typeface="Arial"/>
                <a:ea typeface="Arial"/>
                <a:cs typeface="Arial"/>
                <a:sym typeface="Arial"/>
              </a:rPr>
              <a:t>Модот</a:t>
            </a:r>
            <a:r>
              <a:rPr lang="en-US" sz="1600" b="0" i="1" u="none" strike="noStrike" cap="none" dirty="0">
                <a:solidFill>
                  <a:srgbClr val="FF0000"/>
                </a:solidFill>
                <a:latin typeface="Arial"/>
                <a:ea typeface="Arial"/>
                <a:cs typeface="Arial"/>
                <a:sym typeface="Arial"/>
              </a:rPr>
              <a:t> </a:t>
            </a:r>
            <a:r>
              <a:rPr lang="en-US" sz="1600" b="0" i="1" u="none" strike="noStrike" cap="none" dirty="0" err="1">
                <a:solidFill>
                  <a:srgbClr val="FF0000"/>
                </a:solidFill>
                <a:latin typeface="Arial"/>
                <a:ea typeface="Arial"/>
                <a:cs typeface="Arial"/>
                <a:sym typeface="Arial"/>
              </a:rPr>
              <a:t>хамар</a:t>
            </a:r>
            <a:r>
              <a:rPr lang="en-US" sz="1600" b="0" i="1" u="none" strike="noStrike" cap="none" dirty="0">
                <a:solidFill>
                  <a:srgbClr val="FF0000"/>
                </a:solidFill>
                <a:latin typeface="Arial"/>
                <a:ea typeface="Arial"/>
                <a:cs typeface="Arial"/>
                <a:sym typeface="Arial"/>
              </a:rPr>
              <a:t> </a:t>
            </a:r>
            <a:r>
              <a:rPr lang="en-US" sz="1600" b="0" i="1" u="none" strike="noStrike" cap="none" dirty="0" err="1">
                <a:solidFill>
                  <a:srgbClr val="FF0000"/>
                </a:solidFill>
                <a:latin typeface="Arial"/>
                <a:ea typeface="Arial"/>
                <a:cs typeface="Arial"/>
                <a:sym typeface="Arial"/>
              </a:rPr>
              <a:t>хүртэл</a:t>
            </a:r>
            <a:r>
              <a:rPr lang="en-US" sz="1600" b="0" i="1" u="none" strike="noStrike" cap="none" dirty="0">
                <a:solidFill>
                  <a:srgbClr val="FF0000"/>
                </a:solidFill>
                <a:latin typeface="Arial"/>
                <a:ea typeface="Arial"/>
                <a:cs typeface="Arial"/>
                <a:sym typeface="Arial"/>
              </a:rPr>
              <a:t> 2,392 </a:t>
            </a:r>
            <a:r>
              <a:rPr lang="en-US" sz="1600" b="0" i="1" u="none" strike="noStrike" cap="none" dirty="0" err="1">
                <a:solidFill>
                  <a:srgbClr val="FF0000"/>
                </a:solidFill>
                <a:latin typeface="Arial"/>
                <a:ea typeface="Arial"/>
                <a:cs typeface="Arial"/>
                <a:sym typeface="Arial"/>
              </a:rPr>
              <a:t>км</a:t>
            </a:r>
            <a:r>
              <a:rPr lang="en-US" sz="1600" b="0" i="1" u="none" strike="noStrike" cap="none" dirty="0">
                <a:solidFill>
                  <a:srgbClr val="FF0000"/>
                </a:solidFill>
                <a:latin typeface="Arial"/>
                <a:ea typeface="Arial"/>
                <a:cs typeface="Arial"/>
                <a:sym typeface="Arial"/>
              </a:rPr>
              <a:t>, </a:t>
            </a:r>
            <a:r>
              <a:rPr lang="en-US" sz="1600" b="0" i="1" u="none" strike="noStrike" cap="none" dirty="0" err="1">
                <a:solidFill>
                  <a:srgbClr val="FF0000"/>
                </a:solidFill>
                <a:latin typeface="Arial"/>
                <a:ea typeface="Arial"/>
                <a:cs typeface="Arial"/>
                <a:sym typeface="Arial"/>
              </a:rPr>
              <a:t>хойд</a:t>
            </a:r>
            <a:r>
              <a:rPr lang="en-US" sz="1600" b="0" i="1" u="none" strike="noStrike" cap="none" dirty="0">
                <a:solidFill>
                  <a:srgbClr val="FF0000"/>
                </a:solidFill>
                <a:latin typeface="Arial"/>
                <a:ea typeface="Arial"/>
                <a:cs typeface="Arial"/>
                <a:sym typeface="Arial"/>
              </a:rPr>
              <a:t> </a:t>
            </a:r>
            <a:r>
              <a:rPr lang="en-US" sz="1600" b="0" i="1" u="none" strike="noStrike" cap="none" dirty="0" err="1">
                <a:solidFill>
                  <a:srgbClr val="FF0000"/>
                </a:solidFill>
                <a:latin typeface="Arial"/>
                <a:ea typeface="Arial"/>
                <a:cs typeface="Arial"/>
                <a:sym typeface="Arial"/>
              </a:rPr>
              <a:t>цэг</a:t>
            </a:r>
            <a:r>
              <a:rPr lang="en-US" sz="1600" b="0" i="1" u="none" strike="noStrike" cap="none" dirty="0">
                <a:solidFill>
                  <a:srgbClr val="FF0000"/>
                </a:solidFill>
                <a:latin typeface="Arial"/>
                <a:ea typeface="Arial"/>
                <a:cs typeface="Arial"/>
                <a:sym typeface="Arial"/>
              </a:rPr>
              <a:t> </a:t>
            </a:r>
            <a:r>
              <a:rPr lang="en-US" sz="1600" b="0" i="1" u="none" strike="noStrike" cap="none" dirty="0" err="1">
                <a:solidFill>
                  <a:srgbClr val="FF0000"/>
                </a:solidFill>
                <a:latin typeface="Arial"/>
                <a:ea typeface="Arial"/>
                <a:cs typeface="Arial"/>
                <a:sym typeface="Arial"/>
              </a:rPr>
              <a:t>Монгол</a:t>
            </a:r>
            <a:r>
              <a:rPr lang="en-US" sz="1600" b="0" i="1" u="none" strike="noStrike" cap="none" dirty="0">
                <a:solidFill>
                  <a:srgbClr val="FF0000"/>
                </a:solidFill>
                <a:latin typeface="Arial"/>
                <a:ea typeface="Arial"/>
                <a:cs typeface="Arial"/>
                <a:sym typeface="Arial"/>
              </a:rPr>
              <a:t> </a:t>
            </a:r>
            <a:r>
              <a:rPr lang="en-US" sz="1600" b="0" i="1" u="none" strike="noStrike" cap="none" dirty="0" err="1">
                <a:solidFill>
                  <a:srgbClr val="FF0000"/>
                </a:solidFill>
                <a:latin typeface="Arial"/>
                <a:ea typeface="Arial"/>
                <a:cs typeface="Arial"/>
                <a:sym typeface="Arial"/>
              </a:rPr>
              <a:t>шарын</a:t>
            </a:r>
            <a:r>
              <a:rPr lang="en-US" sz="1600" b="0" i="1" u="none" strike="noStrike" cap="none" dirty="0">
                <a:solidFill>
                  <a:srgbClr val="FF0000"/>
                </a:solidFill>
                <a:latin typeface="Arial"/>
                <a:ea typeface="Arial"/>
                <a:cs typeface="Arial"/>
                <a:sym typeface="Arial"/>
              </a:rPr>
              <a:t> </a:t>
            </a:r>
            <a:r>
              <a:rPr lang="en-US" sz="1600" b="0" i="1" u="none" strike="noStrike" cap="none" dirty="0" err="1">
                <a:solidFill>
                  <a:srgbClr val="FF0000"/>
                </a:solidFill>
                <a:latin typeface="Arial"/>
                <a:ea typeface="Arial"/>
                <a:cs typeface="Arial"/>
                <a:sym typeface="Arial"/>
              </a:rPr>
              <a:t>даваанаас</a:t>
            </a:r>
            <a:r>
              <a:rPr lang="en-US" sz="1600" b="0" i="1" u="none" strike="noStrike" cap="none" dirty="0">
                <a:solidFill>
                  <a:srgbClr val="FF0000"/>
                </a:solidFill>
                <a:latin typeface="Arial"/>
                <a:ea typeface="Arial"/>
                <a:cs typeface="Arial"/>
                <a:sym typeface="Arial"/>
              </a:rPr>
              <a:t> </a:t>
            </a:r>
            <a:r>
              <a:rPr lang="en-US" sz="1600" b="0" i="1" u="none" strike="noStrike" cap="none" dirty="0" err="1">
                <a:solidFill>
                  <a:srgbClr val="FF0000"/>
                </a:solidFill>
                <a:latin typeface="Arial"/>
                <a:ea typeface="Arial"/>
                <a:cs typeface="Arial"/>
                <a:sym typeface="Arial"/>
              </a:rPr>
              <a:t>урд</a:t>
            </a:r>
            <a:r>
              <a:rPr lang="en-US" sz="1600" b="0" i="1" u="none" strike="noStrike" cap="none" dirty="0">
                <a:solidFill>
                  <a:srgbClr val="FF0000"/>
                </a:solidFill>
                <a:latin typeface="Arial"/>
                <a:ea typeface="Arial"/>
                <a:cs typeface="Arial"/>
                <a:sym typeface="Arial"/>
              </a:rPr>
              <a:t> </a:t>
            </a:r>
            <a:r>
              <a:rPr lang="en-US" sz="1600" b="0" i="1" u="none" strike="noStrike" cap="none" dirty="0" err="1">
                <a:solidFill>
                  <a:srgbClr val="FF0000"/>
                </a:solidFill>
                <a:latin typeface="Arial"/>
                <a:ea typeface="Arial"/>
                <a:cs typeface="Arial"/>
                <a:sym typeface="Arial"/>
              </a:rPr>
              <a:t>цэг</a:t>
            </a:r>
            <a:r>
              <a:rPr lang="en-US" sz="1600" b="0" i="1" u="none" strike="noStrike" cap="none" dirty="0">
                <a:solidFill>
                  <a:srgbClr val="FF0000"/>
                </a:solidFill>
                <a:latin typeface="Arial"/>
                <a:ea typeface="Arial"/>
                <a:cs typeface="Arial"/>
                <a:sym typeface="Arial"/>
              </a:rPr>
              <a:t> </a:t>
            </a:r>
            <a:r>
              <a:rPr lang="en-US" sz="1600" b="0" i="1" u="none" strike="noStrike" cap="none" dirty="0" err="1">
                <a:solidFill>
                  <a:srgbClr val="FF0000"/>
                </a:solidFill>
                <a:latin typeface="Arial"/>
                <a:ea typeface="Arial"/>
                <a:cs typeface="Arial"/>
                <a:sym typeface="Arial"/>
              </a:rPr>
              <a:t>Орвог</a:t>
            </a:r>
            <a:r>
              <a:rPr lang="en-US" sz="1600" b="0" i="1" u="none" strike="noStrike" cap="none" dirty="0">
                <a:solidFill>
                  <a:srgbClr val="FF0000"/>
                </a:solidFill>
                <a:latin typeface="Arial"/>
                <a:ea typeface="Arial"/>
                <a:cs typeface="Arial"/>
                <a:sym typeface="Arial"/>
              </a:rPr>
              <a:t> </a:t>
            </a:r>
            <a:r>
              <a:rPr lang="en-US" sz="1600" b="0" i="1" u="none" strike="noStrike" cap="none" dirty="0" err="1">
                <a:solidFill>
                  <a:srgbClr val="FF0000"/>
                </a:solidFill>
                <a:latin typeface="Arial"/>
                <a:ea typeface="Arial"/>
                <a:cs typeface="Arial"/>
                <a:sym typeface="Arial"/>
              </a:rPr>
              <a:t>гашууны</a:t>
            </a:r>
            <a:r>
              <a:rPr lang="en-US" sz="1600" b="0" i="1" u="none" strike="noStrike" cap="none" dirty="0">
                <a:solidFill>
                  <a:srgbClr val="FF0000"/>
                </a:solidFill>
                <a:latin typeface="Arial"/>
                <a:ea typeface="Arial"/>
                <a:cs typeface="Arial"/>
                <a:sym typeface="Arial"/>
              </a:rPr>
              <a:t> </a:t>
            </a:r>
            <a:r>
              <a:rPr lang="en-US" sz="1600" b="0" i="1" u="none" strike="noStrike" cap="none" dirty="0" err="1">
                <a:solidFill>
                  <a:srgbClr val="FF0000"/>
                </a:solidFill>
                <a:latin typeface="Arial"/>
                <a:ea typeface="Arial"/>
                <a:cs typeface="Arial"/>
                <a:sym typeface="Arial"/>
              </a:rPr>
              <a:t>бор</a:t>
            </a:r>
            <a:r>
              <a:rPr lang="en-US" sz="1600" b="0" i="1" u="none" strike="noStrike" cap="none" dirty="0">
                <a:solidFill>
                  <a:srgbClr val="FF0000"/>
                </a:solidFill>
                <a:latin typeface="Arial"/>
                <a:ea typeface="Arial"/>
                <a:cs typeface="Arial"/>
                <a:sym typeface="Arial"/>
              </a:rPr>
              <a:t> </a:t>
            </a:r>
            <a:r>
              <a:rPr lang="en-US" sz="1600" b="0" i="1" u="none" strike="noStrike" cap="none" dirty="0" err="1">
                <a:solidFill>
                  <a:srgbClr val="FF0000"/>
                </a:solidFill>
                <a:latin typeface="Arial"/>
                <a:ea typeface="Arial"/>
                <a:cs typeface="Arial"/>
                <a:sym typeface="Arial"/>
              </a:rPr>
              <a:t>толгой</a:t>
            </a:r>
            <a:r>
              <a:rPr lang="en-US" sz="1600" b="0" i="1" u="none" strike="noStrike" cap="none" dirty="0">
                <a:solidFill>
                  <a:srgbClr val="FF0000"/>
                </a:solidFill>
                <a:latin typeface="Arial"/>
                <a:ea typeface="Arial"/>
                <a:cs typeface="Arial"/>
                <a:sym typeface="Arial"/>
              </a:rPr>
              <a:t> </a:t>
            </a:r>
            <a:r>
              <a:rPr lang="en-US" sz="1600" b="0" i="1" u="none" strike="noStrike" cap="none" dirty="0" err="1">
                <a:solidFill>
                  <a:srgbClr val="FF0000"/>
                </a:solidFill>
                <a:latin typeface="Arial"/>
                <a:ea typeface="Arial"/>
                <a:cs typeface="Arial"/>
                <a:sym typeface="Arial"/>
              </a:rPr>
              <a:t>хүртэл</a:t>
            </a:r>
            <a:r>
              <a:rPr lang="en-US" sz="1600" b="0" i="1" u="none" strike="noStrike" cap="none" dirty="0">
                <a:solidFill>
                  <a:srgbClr val="FF0000"/>
                </a:solidFill>
                <a:latin typeface="Arial"/>
                <a:ea typeface="Arial"/>
                <a:cs typeface="Arial"/>
                <a:sym typeface="Arial"/>
              </a:rPr>
              <a:t> 1,259 </a:t>
            </a:r>
            <a:r>
              <a:rPr lang="en-US" sz="1600" b="0" i="1" u="none" strike="noStrike" cap="none" dirty="0" err="1">
                <a:solidFill>
                  <a:srgbClr val="FF0000"/>
                </a:solidFill>
                <a:latin typeface="Arial"/>
                <a:ea typeface="Arial"/>
                <a:cs typeface="Arial"/>
                <a:sym typeface="Arial"/>
              </a:rPr>
              <a:t>км</a:t>
            </a:r>
            <a:r>
              <a:rPr lang="en-US" sz="1600" b="0" i="1" u="none" strike="noStrike" cap="none" dirty="0">
                <a:solidFill>
                  <a:srgbClr val="FF0000"/>
                </a:solidFill>
                <a:latin typeface="Arial"/>
                <a:ea typeface="Arial"/>
                <a:cs typeface="Arial"/>
                <a:sym typeface="Arial"/>
              </a:rPr>
              <a:t>. </a:t>
            </a:r>
            <a:endParaRPr sz="1600" b="0" i="0" u="none" strike="noStrike" cap="none" dirty="0">
              <a:solidFill>
                <a:srgbClr val="000000"/>
              </a:solidFill>
              <a:latin typeface="Arial"/>
              <a:ea typeface="Arial"/>
              <a:cs typeface="Arial"/>
              <a:sym typeface="Arial"/>
            </a:endParaRPr>
          </a:p>
          <a:p>
            <a:pPr marL="0" marR="0" lvl="0" indent="0" algn="just" rtl="0">
              <a:lnSpc>
                <a:spcPct val="150000"/>
              </a:lnSpc>
              <a:spcBef>
                <a:spcPts val="0"/>
              </a:spcBef>
              <a:spcAft>
                <a:spcPts val="0"/>
              </a:spcAft>
              <a:buClr>
                <a:srgbClr val="000000"/>
              </a:buClr>
              <a:buSzPts val="1600"/>
              <a:buFont typeface="Arial"/>
              <a:buNone/>
            </a:pPr>
            <a:r>
              <a:rPr lang="en-US" sz="1600" b="0" i="0" u="none" strike="noStrike" cap="none" dirty="0">
                <a:solidFill>
                  <a:schemeClr val="dk1"/>
                </a:solidFill>
                <a:latin typeface="Arial"/>
                <a:ea typeface="Arial"/>
                <a:cs typeface="Arial"/>
                <a:sym typeface="Arial"/>
              </a:rPr>
              <a:t>7. </a:t>
            </a:r>
            <a:r>
              <a:rPr lang="en-US" sz="1600" b="0" i="0" u="none" strike="noStrike" cap="none" dirty="0" err="1">
                <a:solidFill>
                  <a:schemeClr val="dk1"/>
                </a:solidFill>
                <a:latin typeface="Arial"/>
                <a:ea typeface="Arial"/>
                <a:cs typeface="Arial"/>
                <a:sym typeface="Arial"/>
              </a:rPr>
              <a:t>Монгол</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улсын</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хамгийн</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өндөр</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хамгийн</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нам</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цэгийг</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нэрлэнэ</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үү</a:t>
            </a:r>
            <a:r>
              <a:rPr lang="en-US" sz="1600" b="0" i="0" u="none" strike="noStrike" cap="none" dirty="0">
                <a:solidFill>
                  <a:schemeClr val="dk1"/>
                </a:solidFill>
                <a:latin typeface="Arial"/>
                <a:ea typeface="Arial"/>
                <a:cs typeface="Arial"/>
                <a:sym typeface="Arial"/>
              </a:rPr>
              <a:t>? </a:t>
            </a:r>
            <a:endParaRPr sz="1600" b="0" i="0" u="none" strike="noStrike" cap="none" dirty="0">
              <a:solidFill>
                <a:srgbClr val="000000"/>
              </a:solidFill>
              <a:latin typeface="Arial"/>
              <a:ea typeface="Arial"/>
              <a:cs typeface="Arial"/>
              <a:sym typeface="Arial"/>
            </a:endParaRPr>
          </a:p>
          <a:p>
            <a:pPr lvl="0" algn="just">
              <a:lnSpc>
                <a:spcPct val="150000"/>
              </a:lnSpc>
              <a:buSzPts val="1600"/>
            </a:pPr>
            <a:r>
              <a:rPr lang="en-US" sz="1600" b="0" i="0" u="none" strike="noStrike" cap="none" dirty="0">
                <a:solidFill>
                  <a:schemeClr val="dk1"/>
                </a:solidFill>
                <a:latin typeface="Arial"/>
                <a:ea typeface="Arial"/>
                <a:cs typeface="Arial"/>
                <a:sym typeface="Arial"/>
              </a:rPr>
              <a:t>- </a:t>
            </a:r>
            <a:r>
              <a:rPr lang="en-US" sz="1600" b="0" i="1" u="none" strike="noStrike" cap="none" dirty="0" err="1">
                <a:solidFill>
                  <a:srgbClr val="FF0000"/>
                </a:solidFill>
                <a:latin typeface="Arial"/>
                <a:ea typeface="Arial"/>
                <a:cs typeface="Arial"/>
                <a:sym typeface="Arial"/>
              </a:rPr>
              <a:t>Хамгийн</a:t>
            </a:r>
            <a:r>
              <a:rPr lang="en-US" sz="1600" b="0" i="1" u="none" strike="noStrike" cap="none" dirty="0">
                <a:solidFill>
                  <a:srgbClr val="FF0000"/>
                </a:solidFill>
                <a:latin typeface="Arial"/>
                <a:ea typeface="Arial"/>
                <a:cs typeface="Arial"/>
                <a:sym typeface="Arial"/>
              </a:rPr>
              <a:t> </a:t>
            </a:r>
            <a:r>
              <a:rPr lang="en-US" sz="1600" b="0" i="1" u="none" strike="noStrike" cap="none" dirty="0" err="1">
                <a:solidFill>
                  <a:srgbClr val="FF0000"/>
                </a:solidFill>
                <a:latin typeface="Arial"/>
                <a:ea typeface="Arial"/>
                <a:cs typeface="Arial"/>
                <a:sym typeface="Arial"/>
              </a:rPr>
              <a:t>өндөр</a:t>
            </a:r>
            <a:r>
              <a:rPr lang="en-US" sz="1600" b="0" i="1" u="none" strike="noStrike" cap="none" dirty="0">
                <a:solidFill>
                  <a:srgbClr val="FF0000"/>
                </a:solidFill>
                <a:latin typeface="Arial"/>
                <a:ea typeface="Arial"/>
                <a:cs typeface="Arial"/>
                <a:sym typeface="Arial"/>
              </a:rPr>
              <a:t> </a:t>
            </a:r>
            <a:r>
              <a:rPr lang="en-US" sz="1600" b="0" i="1" u="none" strike="noStrike" cap="none" dirty="0" err="1">
                <a:solidFill>
                  <a:srgbClr val="FF0000"/>
                </a:solidFill>
                <a:latin typeface="Arial"/>
                <a:ea typeface="Arial"/>
                <a:cs typeface="Arial"/>
                <a:sym typeface="Arial"/>
              </a:rPr>
              <a:t>цэг</a:t>
            </a:r>
            <a:r>
              <a:rPr lang="en-US" sz="1600" b="0" i="1" u="none" strike="noStrike" cap="none" dirty="0">
                <a:solidFill>
                  <a:srgbClr val="FF0000"/>
                </a:solidFill>
                <a:latin typeface="Arial"/>
                <a:ea typeface="Arial"/>
                <a:cs typeface="Arial"/>
                <a:sym typeface="Arial"/>
              </a:rPr>
              <a:t> 4,374 м (</a:t>
            </a:r>
            <a:r>
              <a:rPr lang="en-US" sz="1600" b="0" i="1" u="none" strike="noStrike" cap="none" dirty="0" err="1">
                <a:solidFill>
                  <a:srgbClr val="FF0000"/>
                </a:solidFill>
                <a:latin typeface="Arial"/>
                <a:ea typeface="Arial"/>
                <a:cs typeface="Arial"/>
                <a:sym typeface="Arial"/>
              </a:rPr>
              <a:t>Алтай</a:t>
            </a:r>
            <a:r>
              <a:rPr lang="en-US" sz="1600" b="0" i="1" u="none" strike="noStrike" cap="none" dirty="0">
                <a:solidFill>
                  <a:srgbClr val="FF0000"/>
                </a:solidFill>
                <a:latin typeface="Arial"/>
                <a:ea typeface="Arial"/>
                <a:cs typeface="Arial"/>
                <a:sym typeface="Arial"/>
              </a:rPr>
              <a:t> </a:t>
            </a:r>
            <a:r>
              <a:rPr lang="en-US" sz="1600" b="0" i="1" u="none" strike="noStrike" cap="none" dirty="0" err="1">
                <a:solidFill>
                  <a:srgbClr val="FF0000"/>
                </a:solidFill>
                <a:latin typeface="Arial"/>
                <a:ea typeface="Arial"/>
                <a:cs typeface="Arial"/>
                <a:sym typeface="Arial"/>
              </a:rPr>
              <a:t>таван</a:t>
            </a:r>
            <a:r>
              <a:rPr lang="en-US" sz="1600" b="0" i="1" u="none" strike="noStrike" cap="none" dirty="0">
                <a:solidFill>
                  <a:srgbClr val="FF0000"/>
                </a:solidFill>
                <a:latin typeface="Arial"/>
                <a:ea typeface="Arial"/>
                <a:cs typeface="Arial"/>
                <a:sym typeface="Arial"/>
              </a:rPr>
              <a:t> </a:t>
            </a:r>
            <a:r>
              <a:rPr lang="en-US" sz="1600" b="0" i="1" u="none" strike="noStrike" cap="none" dirty="0" err="1">
                <a:solidFill>
                  <a:srgbClr val="FF0000"/>
                </a:solidFill>
                <a:latin typeface="Arial"/>
                <a:ea typeface="Arial"/>
                <a:cs typeface="Arial"/>
                <a:sym typeface="Arial"/>
              </a:rPr>
              <a:t>богд</a:t>
            </a:r>
            <a:r>
              <a:rPr lang="en-US" sz="1600" b="0" i="1" u="none" strike="noStrike" cap="none" dirty="0">
                <a:solidFill>
                  <a:srgbClr val="FF0000"/>
                </a:solidFill>
                <a:latin typeface="Arial"/>
                <a:ea typeface="Arial"/>
                <a:cs typeface="Arial"/>
                <a:sym typeface="Arial"/>
              </a:rPr>
              <a:t> </a:t>
            </a:r>
            <a:r>
              <a:rPr lang="en-US" sz="1600" b="0" i="1" u="none" strike="noStrike" cap="none" dirty="0" err="1">
                <a:solidFill>
                  <a:srgbClr val="FF0000"/>
                </a:solidFill>
                <a:latin typeface="Arial"/>
                <a:ea typeface="Arial"/>
                <a:cs typeface="Arial"/>
                <a:sym typeface="Arial"/>
              </a:rPr>
              <a:t>уулын</a:t>
            </a:r>
            <a:r>
              <a:rPr lang="en-US" sz="1600" b="0" i="1" u="none" strike="noStrike" cap="none" dirty="0">
                <a:solidFill>
                  <a:srgbClr val="FF0000"/>
                </a:solidFill>
                <a:latin typeface="Arial"/>
                <a:ea typeface="Arial"/>
                <a:cs typeface="Arial"/>
                <a:sym typeface="Arial"/>
              </a:rPr>
              <a:t> </a:t>
            </a:r>
            <a:r>
              <a:rPr lang="en-US" sz="1600" b="0" i="1" u="none" strike="noStrike" cap="none" dirty="0" err="1">
                <a:solidFill>
                  <a:srgbClr val="FF0000"/>
                </a:solidFill>
                <a:latin typeface="Arial"/>
                <a:ea typeface="Arial"/>
                <a:cs typeface="Arial"/>
                <a:sym typeface="Arial"/>
              </a:rPr>
              <a:t>Хүйтэн</a:t>
            </a:r>
            <a:r>
              <a:rPr lang="en-US" sz="1600" b="0" i="1" u="none" strike="noStrike" cap="none" dirty="0">
                <a:solidFill>
                  <a:srgbClr val="FF0000"/>
                </a:solidFill>
                <a:latin typeface="Arial"/>
                <a:ea typeface="Arial"/>
                <a:cs typeface="Arial"/>
                <a:sym typeface="Arial"/>
              </a:rPr>
              <a:t> </a:t>
            </a:r>
            <a:r>
              <a:rPr lang="en-US" sz="1600" b="0" i="1" u="none" strike="noStrike" cap="none" dirty="0" err="1">
                <a:solidFill>
                  <a:srgbClr val="FF0000"/>
                </a:solidFill>
                <a:latin typeface="Arial"/>
                <a:ea typeface="Arial"/>
                <a:cs typeface="Arial"/>
                <a:sym typeface="Arial"/>
              </a:rPr>
              <a:t>уул</a:t>
            </a:r>
            <a:r>
              <a:rPr lang="en-US" sz="1600" b="0" i="1" u="none" strike="noStrike" cap="none" dirty="0">
                <a:solidFill>
                  <a:srgbClr val="FF0000"/>
                </a:solidFill>
                <a:latin typeface="Arial"/>
                <a:ea typeface="Arial"/>
                <a:cs typeface="Arial"/>
                <a:sym typeface="Arial"/>
              </a:rPr>
              <a:t>), </a:t>
            </a:r>
            <a:r>
              <a:rPr lang="en-US" sz="1600" b="0" i="1" u="none" strike="noStrike" cap="none" dirty="0" err="1">
                <a:solidFill>
                  <a:srgbClr val="FF0000"/>
                </a:solidFill>
                <a:latin typeface="Arial"/>
                <a:ea typeface="Arial"/>
                <a:cs typeface="Arial"/>
                <a:sym typeface="Arial"/>
              </a:rPr>
              <a:t>хамгийн</a:t>
            </a:r>
            <a:r>
              <a:rPr lang="en-US" sz="1600" b="0" i="1" u="none" strike="noStrike" cap="none" dirty="0">
                <a:solidFill>
                  <a:srgbClr val="FF0000"/>
                </a:solidFill>
                <a:latin typeface="Arial"/>
                <a:ea typeface="Arial"/>
                <a:cs typeface="Arial"/>
                <a:sym typeface="Arial"/>
              </a:rPr>
              <a:t> </a:t>
            </a:r>
            <a:r>
              <a:rPr lang="en-US" sz="1600" b="0" i="1" u="none" strike="noStrike" cap="none" dirty="0" err="1">
                <a:solidFill>
                  <a:srgbClr val="FF0000"/>
                </a:solidFill>
                <a:latin typeface="Arial"/>
                <a:ea typeface="Arial"/>
                <a:cs typeface="Arial"/>
                <a:sym typeface="Arial"/>
              </a:rPr>
              <a:t>нам</a:t>
            </a:r>
            <a:r>
              <a:rPr lang="en-US" sz="1600" b="0" i="1" u="none" strike="noStrike" cap="none" dirty="0">
                <a:solidFill>
                  <a:srgbClr val="FF0000"/>
                </a:solidFill>
                <a:latin typeface="Arial"/>
                <a:ea typeface="Arial"/>
                <a:cs typeface="Arial"/>
                <a:sym typeface="Arial"/>
              </a:rPr>
              <a:t> </a:t>
            </a:r>
            <a:r>
              <a:rPr lang="en-US" sz="1600" b="0" i="1" u="none" strike="noStrike" cap="none" dirty="0" err="1">
                <a:solidFill>
                  <a:srgbClr val="FF0000"/>
                </a:solidFill>
                <a:latin typeface="Arial"/>
                <a:ea typeface="Arial"/>
                <a:cs typeface="Arial"/>
                <a:sym typeface="Arial"/>
              </a:rPr>
              <a:t>цэг</a:t>
            </a:r>
            <a:r>
              <a:rPr lang="en-US" sz="1600" b="0" i="1" u="none" strike="noStrike" cap="none" dirty="0">
                <a:solidFill>
                  <a:srgbClr val="FF0000"/>
                </a:solidFill>
                <a:latin typeface="Arial"/>
                <a:ea typeface="Arial"/>
                <a:cs typeface="Arial"/>
                <a:sym typeface="Arial"/>
              </a:rPr>
              <a:t> </a:t>
            </a:r>
            <a:r>
              <a:rPr lang="en-US" sz="1600" b="0" i="1" u="none" strike="noStrike" cap="none" dirty="0" err="1">
                <a:solidFill>
                  <a:srgbClr val="FF0000"/>
                </a:solidFill>
                <a:latin typeface="Arial"/>
                <a:ea typeface="Arial"/>
                <a:cs typeface="Arial"/>
                <a:sym typeface="Arial"/>
              </a:rPr>
              <a:t>нь</a:t>
            </a:r>
            <a:r>
              <a:rPr lang="en-US" sz="1600" b="0" i="1" u="none" strike="noStrike" cap="none" dirty="0">
                <a:solidFill>
                  <a:srgbClr val="FF0000"/>
                </a:solidFill>
                <a:latin typeface="Arial"/>
                <a:ea typeface="Arial"/>
                <a:cs typeface="Arial"/>
                <a:sym typeface="Arial"/>
              </a:rPr>
              <a:t> 580 м. (</a:t>
            </a:r>
            <a:r>
              <a:rPr lang="en-US" sz="1600" b="0" i="1" u="none" strike="noStrike" cap="none" dirty="0" err="1">
                <a:solidFill>
                  <a:srgbClr val="FF0000"/>
                </a:solidFill>
                <a:latin typeface="Arial"/>
                <a:ea typeface="Arial"/>
                <a:cs typeface="Arial"/>
                <a:sym typeface="Arial"/>
              </a:rPr>
              <a:t>Хөх</a:t>
            </a:r>
            <a:r>
              <a:rPr lang="en-US" sz="1600" b="0" i="1" u="none" strike="noStrike" cap="none" dirty="0">
                <a:solidFill>
                  <a:srgbClr val="FF0000"/>
                </a:solidFill>
                <a:latin typeface="Arial"/>
                <a:ea typeface="Arial"/>
                <a:cs typeface="Arial"/>
                <a:sym typeface="Arial"/>
              </a:rPr>
              <a:t> </a:t>
            </a:r>
            <a:r>
              <a:rPr lang="en-US" sz="1600" b="0" i="1" u="none" strike="noStrike" cap="none" dirty="0" err="1">
                <a:solidFill>
                  <a:srgbClr val="FF0000"/>
                </a:solidFill>
                <a:latin typeface="Arial"/>
                <a:ea typeface="Arial"/>
                <a:cs typeface="Arial"/>
                <a:sym typeface="Arial"/>
              </a:rPr>
              <a:t>нуурын</a:t>
            </a:r>
            <a:r>
              <a:rPr lang="en-US" sz="1600" b="0" i="1" u="none" strike="noStrike" cap="none" dirty="0">
                <a:solidFill>
                  <a:srgbClr val="FF0000"/>
                </a:solidFill>
                <a:latin typeface="Arial"/>
                <a:ea typeface="Arial"/>
                <a:cs typeface="Arial"/>
                <a:sym typeface="Arial"/>
              </a:rPr>
              <a:t> </a:t>
            </a:r>
            <a:r>
              <a:rPr lang="en-US" sz="1600" b="0" i="1" u="none" strike="noStrike" cap="none" dirty="0" err="1">
                <a:solidFill>
                  <a:srgbClr val="FF0000"/>
                </a:solidFill>
                <a:latin typeface="Arial"/>
                <a:ea typeface="Arial"/>
                <a:cs typeface="Arial"/>
                <a:sym typeface="Arial"/>
              </a:rPr>
              <a:t>хотгор</a:t>
            </a:r>
            <a:r>
              <a:rPr lang="en-US" sz="1600" b="0" i="1" u="none" strike="noStrike" cap="none" dirty="0">
                <a:solidFill>
                  <a:srgbClr val="FF0000"/>
                </a:solidFill>
                <a:latin typeface="Arial"/>
                <a:ea typeface="Arial"/>
                <a:cs typeface="Arial"/>
                <a:sym typeface="Arial"/>
              </a:rPr>
              <a:t>). </a:t>
            </a:r>
            <a:r>
              <a:rPr lang="mn-MN" dirty="0"/>
              <a:t>(Мөнхцэцэг, Г., Орхон, Б, 2021, хуудсд. 7-8)</a:t>
            </a:r>
            <a:endParaRPr sz="1600" b="0" i="0" u="none" strike="noStrike" cap="none" dirty="0">
              <a:solidFill>
                <a:srgbClr val="000000"/>
              </a:solidFill>
              <a:latin typeface="Arial"/>
              <a:ea typeface="Arial"/>
              <a:cs typeface="Arial"/>
              <a:sym typeface="Arial"/>
            </a:endParaRPr>
          </a:p>
        </p:txBody>
      </p:sp>
      <p:sp>
        <p:nvSpPr>
          <p:cNvPr id="344" name="Google Shape;344;p21"/>
          <p:cNvSpPr/>
          <p:nvPr/>
        </p:nvSpPr>
        <p:spPr>
          <a:xfrm>
            <a:off x="2458437" y="1417937"/>
            <a:ext cx="8008335" cy="658601"/>
          </a:xfrm>
          <a:prstGeom prst="rect">
            <a:avLst/>
          </a:prstGeom>
          <a:noFill/>
          <a:ln>
            <a:noFill/>
          </a:ln>
        </p:spPr>
        <p:txBody>
          <a:bodyPr spcFirstLastPara="1" wrap="square" lIns="91425" tIns="45700" rIns="91425" bIns="45700" anchor="t" anchorCtr="0">
            <a:spAutoFit/>
          </a:bodyPr>
          <a:lstStyle/>
          <a:p>
            <a:pPr marL="0" marR="0" lvl="0" indent="0" algn="just" rtl="0">
              <a:lnSpc>
                <a:spcPct val="115000"/>
              </a:lnSpc>
              <a:spcBef>
                <a:spcPts val="0"/>
              </a:spcBef>
              <a:spcAft>
                <a:spcPts val="0"/>
              </a:spcAft>
              <a:buClr>
                <a:srgbClr val="000000"/>
              </a:buClr>
              <a:buSzPts val="1600"/>
              <a:buFont typeface="Arial"/>
              <a:buNone/>
            </a:pPr>
            <a:r>
              <a:rPr lang="en-US" sz="1600" b="1" i="1" u="none" strike="noStrike" cap="none">
                <a:solidFill>
                  <a:schemeClr val="dk1"/>
                </a:solidFill>
                <a:latin typeface="Arial"/>
                <a:ea typeface="Arial"/>
                <a:cs typeface="Arial"/>
                <a:sym typeface="Arial"/>
              </a:rPr>
              <a:t>Дасгал 6. Дараах асуултын дагуу ярилцаж, ойлголтоо шалгаарай.</a:t>
            </a:r>
            <a:endParaRPr sz="1600" b="1" i="1" u="none" strike="noStrike" cap="none">
              <a:solidFill>
                <a:schemeClr val="dk1"/>
              </a:solidFill>
              <a:latin typeface="Arial"/>
              <a:ea typeface="Arial"/>
              <a:cs typeface="Arial"/>
              <a:sym typeface="Arial"/>
            </a:endParaRPr>
          </a:p>
          <a:p>
            <a:pPr marL="0" marR="0" lvl="0" indent="0" algn="just" rtl="0">
              <a:lnSpc>
                <a:spcPct val="115000"/>
              </a:lnSpc>
              <a:spcBef>
                <a:spcPts val="0"/>
              </a:spcBef>
              <a:spcAft>
                <a:spcPts val="0"/>
              </a:spcAft>
              <a:buClr>
                <a:srgbClr val="000000"/>
              </a:buClr>
              <a:buSzPts val="1600"/>
              <a:buFont typeface="Arial"/>
              <a:buNone/>
            </a:pPr>
            <a:r>
              <a:rPr lang="en-US" sz="1600" b="1" i="1" u="none" strike="noStrike" cap="none">
                <a:solidFill>
                  <a:schemeClr val="dk1"/>
                </a:solidFill>
                <a:latin typeface="Arial"/>
                <a:ea typeface="Arial"/>
                <a:cs typeface="Arial"/>
                <a:sym typeface="Arial"/>
              </a:rPr>
              <a:t>Exercise 6. Discuss about following questions and review your understanding </a:t>
            </a:r>
            <a:endParaRPr sz="1600" b="1" i="1" u="none" strike="noStrike" cap="none">
              <a:solidFill>
                <a:schemeClr val="dk1"/>
              </a:solidFill>
              <a:latin typeface="Arial"/>
              <a:ea typeface="Arial"/>
              <a:cs typeface="Arial"/>
              <a:sym typeface="Arial"/>
            </a:endParaRPr>
          </a:p>
        </p:txBody>
      </p:sp>
      <p:sp>
        <p:nvSpPr>
          <p:cNvPr id="346" name="Google Shape;346;p21"/>
          <p:cNvSpPr txBox="1"/>
          <p:nvPr/>
        </p:nvSpPr>
        <p:spPr>
          <a:xfrm>
            <a:off x="350758" y="5936268"/>
            <a:ext cx="3164801" cy="64629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US" sz="1200" b="0" i="1" u="none" strike="noStrike" cap="none">
                <a:solidFill>
                  <a:srgbClr val="000000"/>
                </a:solidFill>
                <a:latin typeface="Arial"/>
                <a:ea typeface="Arial"/>
                <a:cs typeface="Arial"/>
                <a:sym typeface="Arial"/>
              </a:rPr>
              <a:t>Source: </a:t>
            </a:r>
            <a:r>
              <a:rPr lang="en-US" sz="1200" b="0" i="1" u="none" strike="noStrike" cap="none">
                <a:solidFill>
                  <a:schemeClr val="dk1"/>
                </a:solidFill>
                <a:latin typeface="Arial"/>
                <a:ea typeface="Arial"/>
                <a:cs typeface="Arial"/>
                <a:sym typeface="Arial"/>
              </a:rPr>
              <a:t>https://www.vecteezy.com/vector-art/2563696-teach-school-and-education-student-reading-a-book-silhouette-style-icon</a:t>
            </a:r>
            <a:endParaRPr sz="1400" b="0" i="0" u="none" strike="noStrike" cap="none">
              <a:solidFill>
                <a:srgbClr val="000000"/>
              </a:solidFill>
              <a:latin typeface="Arial"/>
              <a:ea typeface="Arial"/>
              <a:cs typeface="Arial"/>
              <a:sym typeface="Arial"/>
            </a:endParaRPr>
          </a:p>
        </p:txBody>
      </p:sp>
      <p:sp>
        <p:nvSpPr>
          <p:cNvPr id="347" name="Google Shape;347;p21"/>
          <p:cNvSpPr txBox="1"/>
          <p:nvPr/>
        </p:nvSpPr>
        <p:spPr>
          <a:xfrm>
            <a:off x="3252251" y="243985"/>
            <a:ext cx="8233424" cy="654987"/>
          </a:xfrm>
          <a:prstGeom prst="rect">
            <a:avLst/>
          </a:prstGeom>
          <a:noFill/>
          <a:ln>
            <a:noFill/>
          </a:ln>
        </p:spPr>
        <p:txBody>
          <a:bodyPr spcFirstLastPara="1" wrap="square" lIns="91425" tIns="45700" rIns="91425" bIns="45700" anchor="ctr" anchorCtr="0">
            <a:noAutofit/>
          </a:bodyPr>
          <a:lstStyle/>
          <a:p>
            <a:pPr marL="0" marR="0" lvl="0" indent="0" algn="ctr" rtl="0">
              <a:lnSpc>
                <a:spcPct val="90000"/>
              </a:lnSpc>
              <a:spcBef>
                <a:spcPts val="0"/>
              </a:spcBef>
              <a:spcAft>
                <a:spcPts val="0"/>
              </a:spcAft>
              <a:buClr>
                <a:schemeClr val="dk1"/>
              </a:buClr>
              <a:buSzPts val="2400"/>
              <a:buFont typeface="Times New Roman"/>
              <a:buNone/>
            </a:pPr>
            <a:r>
              <a:rPr lang="en-US" sz="1600" b="1" i="0" u="none" strike="noStrike" cap="none">
                <a:solidFill>
                  <a:schemeClr val="dk1"/>
                </a:solidFill>
                <a:latin typeface="Arial"/>
                <a:ea typeface="Arial"/>
                <a:cs typeface="Arial"/>
                <a:sym typeface="Arial"/>
              </a:rPr>
              <a:t>МОНГОЛ УЛСЫН ТУХАЙ ЕРӨНХИЙ ОЙЛГОЛТ</a:t>
            </a:r>
            <a:endParaRPr sz="1600" b="0" i="0" u="none" strike="noStrike" cap="none">
              <a:solidFill>
                <a:srgbClr val="000000"/>
              </a:solidFill>
              <a:latin typeface="Arial"/>
              <a:ea typeface="Arial"/>
              <a:cs typeface="Arial"/>
              <a:sym typeface="Arial"/>
            </a:endParaRPr>
          </a:p>
          <a:p>
            <a:pPr marL="0" marR="0" lvl="0" indent="0" algn="ctr" rtl="0">
              <a:lnSpc>
                <a:spcPct val="90000"/>
              </a:lnSpc>
              <a:spcBef>
                <a:spcPts val="0"/>
              </a:spcBef>
              <a:spcAft>
                <a:spcPts val="0"/>
              </a:spcAft>
              <a:buClr>
                <a:schemeClr val="dk1"/>
              </a:buClr>
              <a:buSzPts val="2400"/>
              <a:buFont typeface="Times New Roman"/>
              <a:buNone/>
            </a:pPr>
            <a:r>
              <a:rPr lang="en-US" sz="1600" b="1" i="1" u="none" strike="noStrike" cap="none">
                <a:solidFill>
                  <a:schemeClr val="dk1"/>
                </a:solidFill>
                <a:latin typeface="Arial"/>
                <a:ea typeface="Arial"/>
                <a:cs typeface="Arial"/>
                <a:sym typeface="Arial"/>
              </a:rPr>
              <a:t>General Understanding of Mongolia</a:t>
            </a:r>
            <a:endParaRPr sz="1600" b="1" i="1" u="none" strike="noStrike" cap="none">
              <a:solidFill>
                <a:schemeClr val="dk1"/>
              </a:solidFill>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44"/>
                                        </p:tgtEl>
                                        <p:attrNameLst>
                                          <p:attrName>style.visibility</p:attrName>
                                        </p:attrNameLst>
                                      </p:cBhvr>
                                      <p:to>
                                        <p:strVal val="visible"/>
                                      </p:to>
                                    </p:set>
                                    <p:animEffect transition="in" filter="fade">
                                      <p:cBhvr>
                                        <p:cTn id="7" dur="1000"/>
                                        <p:tgtEl>
                                          <p:spTgt spid="34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42"/>
                                        </p:tgtEl>
                                        <p:attrNameLst>
                                          <p:attrName>style.visibility</p:attrName>
                                        </p:attrNameLst>
                                      </p:cBhvr>
                                      <p:to>
                                        <p:strVal val="visible"/>
                                      </p:to>
                                    </p:set>
                                    <p:animEffect transition="in" filter="fade">
                                      <p:cBhvr>
                                        <p:cTn id="12" dur="1000"/>
                                        <p:tgtEl>
                                          <p:spTgt spid="34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38"/>
                                        </p:tgtEl>
                                        <p:attrNameLst>
                                          <p:attrName>style.visibility</p:attrName>
                                        </p:attrNameLst>
                                      </p:cBhvr>
                                      <p:to>
                                        <p:strVal val="visible"/>
                                      </p:to>
                                    </p:set>
                                    <p:animEffect transition="in" filter="fade">
                                      <p:cBhvr>
                                        <p:cTn id="17" dur="1000"/>
                                        <p:tgtEl>
                                          <p:spTgt spid="33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43">
                                            <p:txEl>
                                              <p:pRg st="0" end="0"/>
                                            </p:txEl>
                                          </p:spTgt>
                                        </p:tgtEl>
                                        <p:attrNameLst>
                                          <p:attrName>style.visibility</p:attrName>
                                        </p:attrNameLst>
                                      </p:cBhvr>
                                      <p:to>
                                        <p:strVal val="visible"/>
                                      </p:to>
                                    </p:set>
                                    <p:animEffect transition="in" filter="fade">
                                      <p:cBhvr>
                                        <p:cTn id="22" dur="1000"/>
                                        <p:tgtEl>
                                          <p:spTgt spid="343">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43">
                                            <p:txEl>
                                              <p:pRg st="1" end="1"/>
                                            </p:txEl>
                                          </p:spTgt>
                                        </p:tgtEl>
                                        <p:attrNameLst>
                                          <p:attrName>style.visibility</p:attrName>
                                        </p:attrNameLst>
                                      </p:cBhvr>
                                      <p:to>
                                        <p:strVal val="visible"/>
                                      </p:to>
                                    </p:set>
                                    <p:animEffect transition="in" filter="fade">
                                      <p:cBhvr>
                                        <p:cTn id="27" dur="1000"/>
                                        <p:tgtEl>
                                          <p:spTgt spid="343">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43">
                                            <p:txEl>
                                              <p:pRg st="2" end="2"/>
                                            </p:txEl>
                                          </p:spTgt>
                                        </p:tgtEl>
                                        <p:attrNameLst>
                                          <p:attrName>style.visibility</p:attrName>
                                        </p:attrNameLst>
                                      </p:cBhvr>
                                      <p:to>
                                        <p:strVal val="visible"/>
                                      </p:to>
                                    </p:set>
                                    <p:animEffect transition="in" filter="fade">
                                      <p:cBhvr>
                                        <p:cTn id="32" dur="1000"/>
                                        <p:tgtEl>
                                          <p:spTgt spid="343">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43">
                                            <p:txEl>
                                              <p:pRg st="3" end="3"/>
                                            </p:txEl>
                                          </p:spTgt>
                                        </p:tgtEl>
                                        <p:attrNameLst>
                                          <p:attrName>style.visibility</p:attrName>
                                        </p:attrNameLst>
                                      </p:cBhvr>
                                      <p:to>
                                        <p:strVal val="visible"/>
                                      </p:to>
                                    </p:set>
                                    <p:animEffect transition="in" filter="fade">
                                      <p:cBhvr>
                                        <p:cTn id="37" dur="1000"/>
                                        <p:tgtEl>
                                          <p:spTgt spid="343">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46"/>
                                        </p:tgtEl>
                                        <p:attrNameLst>
                                          <p:attrName>style.visibility</p:attrName>
                                        </p:attrNameLst>
                                      </p:cBhvr>
                                      <p:to>
                                        <p:strVal val="visible"/>
                                      </p:to>
                                    </p:set>
                                    <p:animEffect transition="in" filter="fade">
                                      <p:cBhvr>
                                        <p:cTn id="42" dur="1000"/>
                                        <p:tgtEl>
                                          <p:spTgt spid="3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51"/>
        <p:cNvGrpSpPr/>
        <p:nvPr/>
      </p:nvGrpSpPr>
      <p:grpSpPr>
        <a:xfrm>
          <a:off x="0" y="0"/>
          <a:ext cx="0" cy="0"/>
          <a:chOff x="0" y="0"/>
          <a:chExt cx="0" cy="0"/>
        </a:xfrm>
      </p:grpSpPr>
      <p:cxnSp>
        <p:nvCxnSpPr>
          <p:cNvPr id="352" name="Google Shape;352;p22"/>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grpSp>
        <p:nvGrpSpPr>
          <p:cNvPr id="353" name="Google Shape;353;p22"/>
          <p:cNvGrpSpPr/>
          <p:nvPr/>
        </p:nvGrpSpPr>
        <p:grpSpPr>
          <a:xfrm>
            <a:off x="350758" y="2563179"/>
            <a:ext cx="3724744" cy="1693880"/>
            <a:chOff x="1717040" y="1737360"/>
            <a:chExt cx="3952240" cy="2072626"/>
          </a:xfrm>
        </p:grpSpPr>
        <p:sp>
          <p:nvSpPr>
            <p:cNvPr id="354" name="Google Shape;354;p22"/>
            <p:cNvSpPr/>
            <p:nvPr/>
          </p:nvSpPr>
          <p:spPr>
            <a:xfrm>
              <a:off x="1717040" y="1737360"/>
              <a:ext cx="3952240" cy="2072626"/>
            </a:xfrm>
            <a:prstGeom prst="wedgeEllipseCallout">
              <a:avLst>
                <a:gd name="adj1" fmla="val -20833"/>
                <a:gd name="adj2" fmla="val 62500"/>
              </a:avLst>
            </a:prstGeom>
            <a:no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endParaRPr sz="1600" b="0" i="0" u="none" strike="noStrike" cap="none">
                <a:solidFill>
                  <a:schemeClr val="lt1"/>
                </a:solidFill>
                <a:latin typeface="Arial"/>
                <a:ea typeface="Arial"/>
                <a:cs typeface="Arial"/>
                <a:sym typeface="Arial"/>
              </a:endParaRPr>
            </a:p>
          </p:txBody>
        </p:sp>
        <p:sp>
          <p:nvSpPr>
            <p:cNvPr id="355" name="Google Shape;355;p22"/>
            <p:cNvSpPr txBox="1"/>
            <p:nvPr/>
          </p:nvSpPr>
          <p:spPr>
            <a:xfrm>
              <a:off x="1851396" y="2436201"/>
              <a:ext cx="3747013" cy="71548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en-US" sz="1600" b="0" i="0" u="none" strike="noStrike" cap="none">
                  <a:solidFill>
                    <a:schemeClr val="dk1"/>
                  </a:solidFill>
                  <a:latin typeface="Arial"/>
                  <a:ea typeface="Arial"/>
                  <a:cs typeface="Arial"/>
                  <a:sym typeface="Arial"/>
                </a:rPr>
                <a:t>Одоо бүгдээрээ ойлголтоо шалгаж, асуултад хариулцгаая:</a:t>
              </a:r>
              <a:endParaRPr sz="1600" b="0" i="0" u="none" strike="noStrike" cap="none">
                <a:solidFill>
                  <a:schemeClr val="dk1"/>
                </a:solidFill>
                <a:latin typeface="Arial"/>
                <a:ea typeface="Arial"/>
                <a:cs typeface="Arial"/>
                <a:sym typeface="Arial"/>
              </a:endParaRPr>
            </a:p>
          </p:txBody>
        </p:sp>
      </p:grpSp>
      <p:cxnSp>
        <p:nvCxnSpPr>
          <p:cNvPr id="356" name="Google Shape;356;p22"/>
          <p:cNvCxnSpPr/>
          <p:nvPr/>
        </p:nvCxnSpPr>
        <p:spPr>
          <a:xfrm rot="10800000">
            <a:off x="2656016" y="243985"/>
            <a:ext cx="0" cy="504000"/>
          </a:xfrm>
          <a:prstGeom prst="straightConnector1">
            <a:avLst/>
          </a:prstGeom>
          <a:noFill/>
          <a:ln w="9525" cap="flat" cmpd="sng">
            <a:solidFill>
              <a:srgbClr val="007E5D"/>
            </a:solidFill>
            <a:prstDash val="solid"/>
            <a:miter lim="800000"/>
            <a:headEnd type="none" w="sm" len="sm"/>
            <a:tailEnd type="none" w="sm" len="sm"/>
          </a:ln>
        </p:spPr>
      </p:cxnSp>
      <p:pic>
        <p:nvPicPr>
          <p:cNvPr id="357" name="Google Shape;357;p22" descr="Uploaded image"/>
          <p:cNvPicPr preferRelativeResize="0"/>
          <p:nvPr/>
        </p:nvPicPr>
        <p:blipFill rotWithShape="1">
          <a:blip r:embed="rId3">
            <a:alphaModFix/>
          </a:blip>
          <a:srcRect/>
          <a:stretch/>
        </p:blipFill>
        <p:spPr>
          <a:xfrm>
            <a:off x="447464" y="4520650"/>
            <a:ext cx="1880122" cy="1542547"/>
          </a:xfrm>
          <a:prstGeom prst="rect">
            <a:avLst/>
          </a:prstGeom>
          <a:noFill/>
          <a:ln>
            <a:noFill/>
          </a:ln>
        </p:spPr>
      </p:pic>
      <p:sp>
        <p:nvSpPr>
          <p:cNvPr id="358" name="Google Shape;358;p22"/>
          <p:cNvSpPr txBox="1"/>
          <p:nvPr/>
        </p:nvSpPr>
        <p:spPr>
          <a:xfrm>
            <a:off x="4135332" y="2697558"/>
            <a:ext cx="7942306" cy="1569620"/>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Clr>
                <a:srgbClr val="000000"/>
              </a:buClr>
              <a:buSzPts val="1600"/>
              <a:buFont typeface="Arial"/>
              <a:buNone/>
            </a:pPr>
            <a:r>
              <a:rPr lang="en-US" sz="1600" b="0" i="0" u="none" strike="noStrike" cap="none" dirty="0">
                <a:solidFill>
                  <a:schemeClr val="dk1"/>
                </a:solidFill>
                <a:latin typeface="Arial"/>
                <a:ea typeface="Arial"/>
                <a:cs typeface="Arial"/>
                <a:sym typeface="Arial"/>
              </a:rPr>
              <a:t>8. </a:t>
            </a:r>
            <a:r>
              <a:rPr lang="en-US" sz="1600" b="0" i="0" u="none" strike="noStrike" cap="none" dirty="0" err="1">
                <a:solidFill>
                  <a:schemeClr val="dk1"/>
                </a:solidFill>
                <a:latin typeface="Arial"/>
                <a:ea typeface="Arial"/>
                <a:cs typeface="Arial"/>
                <a:sym typeface="Arial"/>
              </a:rPr>
              <a:t>Монголд</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хэдэн</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төрлийн</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ан</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амьтан</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жигүүртэн</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шувууд</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байдаг</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вэ</a:t>
            </a:r>
            <a:r>
              <a:rPr lang="en-US" sz="1600" b="0" i="0" u="none" strike="noStrike" cap="none" dirty="0">
                <a:solidFill>
                  <a:schemeClr val="dk1"/>
                </a:solidFill>
                <a:latin typeface="Arial"/>
                <a:ea typeface="Arial"/>
                <a:cs typeface="Arial"/>
                <a:sym typeface="Arial"/>
              </a:rPr>
              <a:t>?</a:t>
            </a:r>
            <a:endParaRPr sz="1600" b="0" i="0" u="none" strike="noStrike" cap="none" dirty="0">
              <a:solidFill>
                <a:schemeClr val="dk1"/>
              </a:solidFill>
              <a:latin typeface="Arial"/>
              <a:ea typeface="Arial"/>
              <a:cs typeface="Arial"/>
              <a:sym typeface="Arial"/>
            </a:endParaRPr>
          </a:p>
          <a:p>
            <a:pPr marL="0" marR="0" lvl="0" indent="0" algn="just" rtl="0">
              <a:lnSpc>
                <a:spcPct val="150000"/>
              </a:lnSpc>
              <a:spcBef>
                <a:spcPts val="0"/>
              </a:spcBef>
              <a:spcAft>
                <a:spcPts val="0"/>
              </a:spcAft>
              <a:buClr>
                <a:srgbClr val="000000"/>
              </a:buClr>
              <a:buSzPts val="1600"/>
              <a:buFont typeface="Arial"/>
              <a:buNone/>
            </a:pPr>
            <a:r>
              <a:rPr lang="en-US" sz="1600" b="0" i="1" u="none" strike="noStrike" cap="none" dirty="0">
                <a:solidFill>
                  <a:srgbClr val="FF0000"/>
                </a:solidFill>
                <a:latin typeface="Arial"/>
                <a:ea typeface="Arial"/>
                <a:cs typeface="Arial"/>
                <a:sym typeface="Arial"/>
              </a:rPr>
              <a:t>- </a:t>
            </a:r>
            <a:r>
              <a:rPr lang="en-US" sz="1600" b="0" i="1" u="none" strike="noStrike" cap="none" dirty="0" err="1">
                <a:solidFill>
                  <a:srgbClr val="FF0000"/>
                </a:solidFill>
                <a:latin typeface="Arial"/>
                <a:ea typeface="Arial"/>
                <a:cs typeface="Arial"/>
                <a:sym typeface="Arial"/>
              </a:rPr>
              <a:t>Монголд</a:t>
            </a:r>
            <a:r>
              <a:rPr lang="en-US" sz="1600" b="0" i="1" u="none" strike="noStrike" cap="none" dirty="0">
                <a:solidFill>
                  <a:srgbClr val="FF0000"/>
                </a:solidFill>
                <a:latin typeface="Arial"/>
                <a:ea typeface="Arial"/>
                <a:cs typeface="Arial"/>
                <a:sym typeface="Arial"/>
              </a:rPr>
              <a:t> 140 </a:t>
            </a:r>
            <a:r>
              <a:rPr lang="en-US" sz="1600" b="0" i="1" u="none" strike="noStrike" cap="none" dirty="0" err="1">
                <a:solidFill>
                  <a:srgbClr val="FF0000"/>
                </a:solidFill>
                <a:latin typeface="Arial"/>
                <a:ea typeface="Arial"/>
                <a:cs typeface="Arial"/>
                <a:sym typeface="Arial"/>
              </a:rPr>
              <a:t>гаруй</a:t>
            </a:r>
            <a:r>
              <a:rPr lang="en-US" sz="1600" b="0" i="1" u="none" strike="noStrike" cap="none" dirty="0">
                <a:solidFill>
                  <a:srgbClr val="FF0000"/>
                </a:solidFill>
                <a:latin typeface="Arial"/>
                <a:ea typeface="Arial"/>
                <a:cs typeface="Arial"/>
                <a:sym typeface="Arial"/>
              </a:rPr>
              <a:t> </a:t>
            </a:r>
            <a:r>
              <a:rPr lang="en-US" sz="1600" b="0" i="1" u="none" strike="noStrike" cap="none" dirty="0" err="1">
                <a:solidFill>
                  <a:srgbClr val="FF0000"/>
                </a:solidFill>
                <a:latin typeface="Arial"/>
                <a:ea typeface="Arial"/>
                <a:cs typeface="Arial"/>
                <a:sym typeface="Arial"/>
              </a:rPr>
              <a:t>зүйлийн</a:t>
            </a:r>
            <a:r>
              <a:rPr lang="en-US" sz="1600" b="0" i="1" u="none" strike="noStrike" cap="none" dirty="0">
                <a:solidFill>
                  <a:srgbClr val="FF0000"/>
                </a:solidFill>
                <a:latin typeface="Arial"/>
                <a:ea typeface="Arial"/>
                <a:cs typeface="Arial"/>
                <a:sym typeface="Arial"/>
              </a:rPr>
              <a:t> </a:t>
            </a:r>
            <a:r>
              <a:rPr lang="en-US" sz="1600" b="0" i="1" u="none" strike="noStrike" cap="none" dirty="0" err="1">
                <a:solidFill>
                  <a:srgbClr val="FF0000"/>
                </a:solidFill>
                <a:latin typeface="Arial"/>
                <a:ea typeface="Arial"/>
                <a:cs typeface="Arial"/>
                <a:sym typeface="Arial"/>
              </a:rPr>
              <a:t>амьтан</a:t>
            </a:r>
            <a:r>
              <a:rPr lang="en-US" sz="1600" b="0" i="1" u="none" strike="noStrike" cap="none" dirty="0">
                <a:solidFill>
                  <a:srgbClr val="FF0000"/>
                </a:solidFill>
                <a:latin typeface="Arial"/>
                <a:ea typeface="Arial"/>
                <a:cs typeface="Arial"/>
                <a:sym typeface="Arial"/>
              </a:rPr>
              <a:t>, 390-ээд </a:t>
            </a:r>
            <a:r>
              <a:rPr lang="en-US" sz="1600" b="0" i="1" u="none" strike="noStrike" cap="none" dirty="0" err="1">
                <a:solidFill>
                  <a:srgbClr val="FF0000"/>
                </a:solidFill>
                <a:latin typeface="Arial"/>
                <a:ea typeface="Arial"/>
                <a:cs typeface="Arial"/>
                <a:sym typeface="Arial"/>
              </a:rPr>
              <a:t>зүйлийн</a:t>
            </a:r>
            <a:r>
              <a:rPr lang="en-US" sz="1600" b="0" i="1" u="none" strike="noStrike" cap="none" dirty="0">
                <a:solidFill>
                  <a:srgbClr val="FF0000"/>
                </a:solidFill>
                <a:latin typeface="Arial"/>
                <a:ea typeface="Arial"/>
                <a:cs typeface="Arial"/>
                <a:sym typeface="Arial"/>
              </a:rPr>
              <a:t> </a:t>
            </a:r>
            <a:r>
              <a:rPr lang="en-US" sz="1600" b="0" i="1" u="none" strike="noStrike" cap="none" dirty="0" err="1">
                <a:solidFill>
                  <a:srgbClr val="FF0000"/>
                </a:solidFill>
                <a:latin typeface="Arial"/>
                <a:ea typeface="Arial"/>
                <a:cs typeface="Arial"/>
                <a:sym typeface="Arial"/>
              </a:rPr>
              <a:t>шувуу</a:t>
            </a:r>
            <a:r>
              <a:rPr lang="en-US" sz="1600" b="0" i="1" u="none" strike="noStrike" cap="none" dirty="0">
                <a:solidFill>
                  <a:srgbClr val="FF0000"/>
                </a:solidFill>
                <a:latin typeface="Arial"/>
                <a:ea typeface="Arial"/>
                <a:cs typeface="Arial"/>
                <a:sym typeface="Arial"/>
              </a:rPr>
              <a:t> </a:t>
            </a:r>
            <a:r>
              <a:rPr lang="en-US" sz="1600" b="0" i="1" u="none" strike="noStrike" cap="none" dirty="0" err="1">
                <a:solidFill>
                  <a:srgbClr val="FF0000"/>
                </a:solidFill>
                <a:latin typeface="Arial"/>
                <a:ea typeface="Arial"/>
                <a:cs typeface="Arial"/>
                <a:sym typeface="Arial"/>
              </a:rPr>
              <a:t>байдаг</a:t>
            </a:r>
            <a:r>
              <a:rPr lang="en-US" sz="1600" b="0" i="1" u="none" strike="noStrike" cap="none" dirty="0">
                <a:solidFill>
                  <a:srgbClr val="FF0000"/>
                </a:solidFill>
                <a:latin typeface="Arial"/>
                <a:ea typeface="Arial"/>
                <a:cs typeface="Arial"/>
                <a:sym typeface="Arial"/>
              </a:rPr>
              <a:t>. </a:t>
            </a:r>
            <a:endParaRPr sz="1600" b="0" i="1" u="none" strike="noStrike" cap="none" dirty="0">
              <a:solidFill>
                <a:srgbClr val="FF0000"/>
              </a:solidFill>
              <a:latin typeface="Arial"/>
              <a:ea typeface="Arial"/>
              <a:cs typeface="Arial"/>
              <a:sym typeface="Arial"/>
            </a:endParaRPr>
          </a:p>
          <a:p>
            <a:pPr marL="0" marR="0" lvl="0" indent="0" algn="just" rtl="0">
              <a:lnSpc>
                <a:spcPct val="150000"/>
              </a:lnSpc>
              <a:spcBef>
                <a:spcPts val="0"/>
              </a:spcBef>
              <a:spcAft>
                <a:spcPts val="0"/>
              </a:spcAft>
              <a:buClr>
                <a:srgbClr val="000000"/>
              </a:buClr>
              <a:buSzPts val="1600"/>
              <a:buFont typeface="Arial"/>
              <a:buNone/>
            </a:pPr>
            <a:r>
              <a:rPr lang="en-US" sz="1600" b="0" i="0" u="none" strike="noStrike" cap="none" dirty="0">
                <a:solidFill>
                  <a:schemeClr val="dk1"/>
                </a:solidFill>
                <a:latin typeface="Arial"/>
                <a:ea typeface="Arial"/>
                <a:cs typeface="Arial"/>
                <a:sym typeface="Arial"/>
              </a:rPr>
              <a:t>9. </a:t>
            </a:r>
            <a:r>
              <a:rPr lang="en-US" sz="1600" b="0" i="0" u="none" strike="noStrike" cap="none" dirty="0" err="1">
                <a:solidFill>
                  <a:schemeClr val="dk1"/>
                </a:solidFill>
                <a:latin typeface="Arial"/>
                <a:ea typeface="Arial"/>
                <a:cs typeface="Arial"/>
                <a:sym typeface="Arial"/>
              </a:rPr>
              <a:t>Монгол</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улс</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хэдэн</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аймаг</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сумтай</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вэ</a:t>
            </a:r>
            <a:r>
              <a:rPr lang="en-US" sz="1600" b="0" i="0" u="none" strike="noStrike" cap="none" dirty="0">
                <a:solidFill>
                  <a:schemeClr val="dk1"/>
                </a:solidFill>
                <a:latin typeface="Arial"/>
                <a:ea typeface="Arial"/>
                <a:cs typeface="Arial"/>
                <a:sym typeface="Arial"/>
              </a:rPr>
              <a:t>?</a:t>
            </a:r>
            <a:endParaRPr sz="1600" b="0" i="0" u="none" strike="noStrike" cap="none" dirty="0">
              <a:solidFill>
                <a:schemeClr val="dk1"/>
              </a:solidFill>
              <a:latin typeface="Arial"/>
              <a:ea typeface="Arial"/>
              <a:cs typeface="Arial"/>
              <a:sym typeface="Arial"/>
            </a:endParaRPr>
          </a:p>
          <a:p>
            <a:pPr lvl="0" algn="just">
              <a:lnSpc>
                <a:spcPct val="150000"/>
              </a:lnSpc>
              <a:buSzPts val="1600"/>
            </a:pPr>
            <a:r>
              <a:rPr lang="en-US" sz="1600" b="0" i="0" u="none" strike="noStrike" cap="none" dirty="0">
                <a:solidFill>
                  <a:schemeClr val="dk1"/>
                </a:solidFill>
                <a:latin typeface="Arial"/>
                <a:ea typeface="Arial"/>
                <a:cs typeface="Arial"/>
                <a:sym typeface="Arial"/>
              </a:rPr>
              <a:t>-  </a:t>
            </a:r>
            <a:r>
              <a:rPr lang="en-US" sz="1600" b="0" i="1" u="none" strike="noStrike" cap="none" dirty="0" err="1">
                <a:solidFill>
                  <a:srgbClr val="FF0000"/>
                </a:solidFill>
                <a:latin typeface="Arial"/>
                <a:ea typeface="Arial"/>
                <a:cs typeface="Arial"/>
                <a:sym typeface="Arial"/>
              </a:rPr>
              <a:t>Монгол</a:t>
            </a:r>
            <a:r>
              <a:rPr lang="en-US" sz="1600" b="0" i="1" u="none" strike="noStrike" cap="none" dirty="0">
                <a:solidFill>
                  <a:srgbClr val="FF0000"/>
                </a:solidFill>
                <a:latin typeface="Arial"/>
                <a:ea typeface="Arial"/>
                <a:cs typeface="Arial"/>
                <a:sym typeface="Arial"/>
              </a:rPr>
              <a:t> </a:t>
            </a:r>
            <a:r>
              <a:rPr lang="en-US" sz="1600" b="0" i="1" u="none" strike="noStrike" cap="none" dirty="0" err="1">
                <a:solidFill>
                  <a:srgbClr val="FF0000"/>
                </a:solidFill>
                <a:latin typeface="Arial"/>
                <a:ea typeface="Arial"/>
                <a:cs typeface="Arial"/>
                <a:sym typeface="Arial"/>
              </a:rPr>
              <a:t>улс</a:t>
            </a:r>
            <a:r>
              <a:rPr lang="en-US" sz="1600" b="0" i="1" u="none" strike="noStrike" cap="none" dirty="0">
                <a:solidFill>
                  <a:srgbClr val="FF0000"/>
                </a:solidFill>
                <a:latin typeface="Arial"/>
                <a:ea typeface="Arial"/>
                <a:cs typeface="Arial"/>
                <a:sym typeface="Arial"/>
              </a:rPr>
              <a:t> 21 </a:t>
            </a:r>
            <a:r>
              <a:rPr lang="en-US" sz="1600" b="0" i="1" u="none" strike="noStrike" cap="none" dirty="0" err="1">
                <a:solidFill>
                  <a:srgbClr val="FF0000"/>
                </a:solidFill>
                <a:latin typeface="Arial"/>
                <a:ea typeface="Arial"/>
                <a:cs typeface="Arial"/>
                <a:sym typeface="Arial"/>
              </a:rPr>
              <a:t>аймаг</a:t>
            </a:r>
            <a:r>
              <a:rPr lang="en-US" sz="1600" b="0" i="1" u="none" strike="noStrike" cap="none" dirty="0">
                <a:solidFill>
                  <a:srgbClr val="FF0000"/>
                </a:solidFill>
                <a:latin typeface="Arial"/>
                <a:ea typeface="Arial"/>
                <a:cs typeface="Arial"/>
                <a:sym typeface="Arial"/>
              </a:rPr>
              <a:t>, 330 </a:t>
            </a:r>
            <a:r>
              <a:rPr lang="en-US" sz="1600" b="0" i="1" u="none" strike="noStrike" cap="none" dirty="0" err="1">
                <a:solidFill>
                  <a:srgbClr val="FF0000"/>
                </a:solidFill>
                <a:latin typeface="Arial"/>
                <a:ea typeface="Arial"/>
                <a:cs typeface="Arial"/>
                <a:sym typeface="Arial"/>
              </a:rPr>
              <a:t>гаруй</a:t>
            </a:r>
            <a:r>
              <a:rPr lang="en-US" sz="1600" b="0" i="1" u="none" strike="noStrike" cap="none" dirty="0">
                <a:solidFill>
                  <a:srgbClr val="FF0000"/>
                </a:solidFill>
                <a:latin typeface="Arial"/>
                <a:ea typeface="Arial"/>
                <a:cs typeface="Arial"/>
                <a:sym typeface="Arial"/>
              </a:rPr>
              <a:t> </a:t>
            </a:r>
            <a:r>
              <a:rPr lang="en-US" sz="1600" b="0" i="1" u="none" strike="noStrike" cap="none" dirty="0" err="1">
                <a:solidFill>
                  <a:srgbClr val="FF0000"/>
                </a:solidFill>
                <a:latin typeface="Arial"/>
                <a:ea typeface="Arial"/>
                <a:cs typeface="Arial"/>
                <a:sym typeface="Arial"/>
              </a:rPr>
              <a:t>сумтай</a:t>
            </a:r>
            <a:r>
              <a:rPr lang="en-US" sz="1600" b="0" i="1" u="none" strike="noStrike" cap="none" dirty="0">
                <a:solidFill>
                  <a:srgbClr val="FF0000"/>
                </a:solidFill>
                <a:latin typeface="Arial"/>
                <a:ea typeface="Arial"/>
                <a:cs typeface="Arial"/>
                <a:sym typeface="Arial"/>
              </a:rPr>
              <a:t>. </a:t>
            </a:r>
            <a:r>
              <a:rPr lang="mn-MN" dirty="0"/>
              <a:t>(Мөнхцэцэг, Г., Орхон, Б, 2021, хуудсд. 7-8)</a:t>
            </a:r>
            <a:endParaRPr sz="1600" b="0" i="1" u="none" strike="noStrike" cap="none" dirty="0">
              <a:solidFill>
                <a:srgbClr val="FF0000"/>
              </a:solidFill>
              <a:latin typeface="Arial"/>
              <a:ea typeface="Arial"/>
              <a:cs typeface="Arial"/>
              <a:sym typeface="Arial"/>
            </a:endParaRPr>
          </a:p>
        </p:txBody>
      </p:sp>
      <p:sp>
        <p:nvSpPr>
          <p:cNvPr id="359" name="Google Shape;359;p22"/>
          <p:cNvSpPr/>
          <p:nvPr/>
        </p:nvSpPr>
        <p:spPr>
          <a:xfrm>
            <a:off x="2502145" y="1384251"/>
            <a:ext cx="8233423" cy="658601"/>
          </a:xfrm>
          <a:prstGeom prst="rect">
            <a:avLst/>
          </a:prstGeom>
          <a:noFill/>
          <a:ln>
            <a:noFill/>
          </a:ln>
        </p:spPr>
        <p:txBody>
          <a:bodyPr spcFirstLastPara="1" wrap="square" lIns="91425" tIns="45700" rIns="91425" bIns="45700" anchor="t" anchorCtr="0">
            <a:spAutoFit/>
          </a:bodyPr>
          <a:lstStyle/>
          <a:p>
            <a:pPr marL="0" marR="0" lvl="0" indent="0" algn="just" rtl="0">
              <a:lnSpc>
                <a:spcPct val="115000"/>
              </a:lnSpc>
              <a:spcBef>
                <a:spcPts val="0"/>
              </a:spcBef>
              <a:spcAft>
                <a:spcPts val="0"/>
              </a:spcAft>
              <a:buClr>
                <a:srgbClr val="000000"/>
              </a:buClr>
              <a:buSzPts val="1600"/>
              <a:buFont typeface="Arial"/>
              <a:buNone/>
            </a:pPr>
            <a:r>
              <a:rPr lang="en-US" sz="1600" b="1" i="1" u="none" strike="noStrike" cap="none">
                <a:solidFill>
                  <a:schemeClr val="dk1"/>
                </a:solidFill>
                <a:latin typeface="Arial"/>
                <a:ea typeface="Arial"/>
                <a:cs typeface="Arial"/>
                <a:sym typeface="Arial"/>
              </a:rPr>
              <a:t>Дасгал 6. Дараах асуултын дагуу ярилцаж, ойлголтоо шалгаарай.</a:t>
            </a:r>
            <a:endParaRPr sz="1600" b="1" i="1" u="none" strike="noStrike" cap="none">
              <a:solidFill>
                <a:schemeClr val="dk1"/>
              </a:solidFill>
              <a:latin typeface="Arial"/>
              <a:ea typeface="Arial"/>
              <a:cs typeface="Arial"/>
              <a:sym typeface="Arial"/>
            </a:endParaRPr>
          </a:p>
          <a:p>
            <a:pPr marL="0" marR="0" lvl="0" indent="0" algn="just" rtl="0">
              <a:lnSpc>
                <a:spcPct val="115000"/>
              </a:lnSpc>
              <a:spcBef>
                <a:spcPts val="0"/>
              </a:spcBef>
              <a:spcAft>
                <a:spcPts val="0"/>
              </a:spcAft>
              <a:buClr>
                <a:srgbClr val="000000"/>
              </a:buClr>
              <a:buSzPts val="1600"/>
              <a:buFont typeface="Arial"/>
              <a:buNone/>
            </a:pPr>
            <a:r>
              <a:rPr lang="en-US" sz="1600" b="1" i="1" u="none" strike="noStrike" cap="none">
                <a:solidFill>
                  <a:schemeClr val="dk1"/>
                </a:solidFill>
                <a:latin typeface="Arial"/>
                <a:ea typeface="Arial"/>
                <a:cs typeface="Arial"/>
                <a:sym typeface="Arial"/>
              </a:rPr>
              <a:t>Exercise 6. Discuss about following questions and review your understanding </a:t>
            </a:r>
            <a:endParaRPr sz="1600" b="1" i="1" u="none" strike="noStrike" cap="none">
              <a:solidFill>
                <a:schemeClr val="dk1"/>
              </a:solidFill>
              <a:latin typeface="Arial"/>
              <a:ea typeface="Arial"/>
              <a:cs typeface="Arial"/>
              <a:sym typeface="Arial"/>
            </a:endParaRPr>
          </a:p>
        </p:txBody>
      </p:sp>
      <p:sp>
        <p:nvSpPr>
          <p:cNvPr id="361" name="Google Shape;361;p22"/>
          <p:cNvSpPr txBox="1"/>
          <p:nvPr/>
        </p:nvSpPr>
        <p:spPr>
          <a:xfrm>
            <a:off x="350758" y="5936268"/>
            <a:ext cx="3164801" cy="64629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US" sz="1200" b="0" i="1" u="none" strike="noStrike" cap="none">
                <a:solidFill>
                  <a:srgbClr val="000000"/>
                </a:solidFill>
                <a:latin typeface="Arial"/>
                <a:ea typeface="Arial"/>
                <a:cs typeface="Arial"/>
                <a:sym typeface="Arial"/>
              </a:rPr>
              <a:t>Source: </a:t>
            </a:r>
            <a:r>
              <a:rPr lang="en-US" sz="1200" b="0" i="1" u="none" strike="noStrike" cap="none">
                <a:solidFill>
                  <a:schemeClr val="dk1"/>
                </a:solidFill>
                <a:latin typeface="Arial"/>
                <a:ea typeface="Arial"/>
                <a:cs typeface="Arial"/>
                <a:sym typeface="Arial"/>
              </a:rPr>
              <a:t>https://www.vecteezy.com/vector-art/2563696-teach-school-and-education-student-reading-a-book-silhouette-style-icon</a:t>
            </a:r>
            <a:endParaRPr sz="1400" b="0" i="0" u="none" strike="noStrike" cap="none">
              <a:solidFill>
                <a:srgbClr val="000000"/>
              </a:solidFill>
              <a:latin typeface="Arial"/>
              <a:ea typeface="Arial"/>
              <a:cs typeface="Arial"/>
              <a:sym typeface="Arial"/>
            </a:endParaRPr>
          </a:p>
        </p:txBody>
      </p:sp>
      <p:sp>
        <p:nvSpPr>
          <p:cNvPr id="362" name="Google Shape;362;p22"/>
          <p:cNvSpPr txBox="1"/>
          <p:nvPr/>
        </p:nvSpPr>
        <p:spPr>
          <a:xfrm>
            <a:off x="3252251" y="243985"/>
            <a:ext cx="8233424" cy="654987"/>
          </a:xfrm>
          <a:prstGeom prst="rect">
            <a:avLst/>
          </a:prstGeom>
          <a:noFill/>
          <a:ln>
            <a:noFill/>
          </a:ln>
        </p:spPr>
        <p:txBody>
          <a:bodyPr spcFirstLastPara="1" wrap="square" lIns="91425" tIns="45700" rIns="91425" bIns="45700" anchor="ctr" anchorCtr="0">
            <a:noAutofit/>
          </a:bodyPr>
          <a:lstStyle/>
          <a:p>
            <a:pPr marL="0" marR="0" lvl="0" indent="0" algn="ctr" rtl="0">
              <a:lnSpc>
                <a:spcPct val="90000"/>
              </a:lnSpc>
              <a:spcBef>
                <a:spcPts val="0"/>
              </a:spcBef>
              <a:spcAft>
                <a:spcPts val="0"/>
              </a:spcAft>
              <a:buClr>
                <a:schemeClr val="dk1"/>
              </a:buClr>
              <a:buSzPts val="2400"/>
              <a:buFont typeface="Times New Roman"/>
              <a:buNone/>
            </a:pPr>
            <a:r>
              <a:rPr lang="en-US" sz="1600" b="1" i="0" u="none" strike="noStrike" cap="none">
                <a:solidFill>
                  <a:schemeClr val="dk1"/>
                </a:solidFill>
                <a:latin typeface="Arial"/>
                <a:ea typeface="Arial"/>
                <a:cs typeface="Arial"/>
                <a:sym typeface="Arial"/>
              </a:rPr>
              <a:t>МОНГОЛ УЛСЫН ТУХАЙ ЕРӨНХИЙ ОЙЛГОЛТ</a:t>
            </a:r>
            <a:endParaRPr sz="1600" b="0" i="0" u="none" strike="noStrike" cap="none">
              <a:solidFill>
                <a:srgbClr val="000000"/>
              </a:solidFill>
              <a:latin typeface="Arial"/>
              <a:ea typeface="Arial"/>
              <a:cs typeface="Arial"/>
              <a:sym typeface="Arial"/>
            </a:endParaRPr>
          </a:p>
          <a:p>
            <a:pPr marL="0" marR="0" lvl="0" indent="0" algn="ctr" rtl="0">
              <a:lnSpc>
                <a:spcPct val="90000"/>
              </a:lnSpc>
              <a:spcBef>
                <a:spcPts val="0"/>
              </a:spcBef>
              <a:spcAft>
                <a:spcPts val="0"/>
              </a:spcAft>
              <a:buClr>
                <a:schemeClr val="dk1"/>
              </a:buClr>
              <a:buSzPts val="2400"/>
              <a:buFont typeface="Times New Roman"/>
              <a:buNone/>
            </a:pPr>
            <a:r>
              <a:rPr lang="en-US" sz="1600" b="1" i="1" u="none" strike="noStrike" cap="none">
                <a:solidFill>
                  <a:schemeClr val="dk1"/>
                </a:solidFill>
                <a:latin typeface="Arial"/>
                <a:ea typeface="Arial"/>
                <a:cs typeface="Arial"/>
                <a:sym typeface="Arial"/>
              </a:rPr>
              <a:t>General Understanding of Mongolia</a:t>
            </a:r>
            <a:endParaRPr sz="1600" b="1" i="1" u="none" strike="noStrike" cap="none">
              <a:solidFill>
                <a:schemeClr val="dk1"/>
              </a:solidFill>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59"/>
                                        </p:tgtEl>
                                        <p:attrNameLst>
                                          <p:attrName>style.visibility</p:attrName>
                                        </p:attrNameLst>
                                      </p:cBhvr>
                                      <p:to>
                                        <p:strVal val="visible"/>
                                      </p:to>
                                    </p:set>
                                    <p:animEffect transition="in" filter="fade">
                                      <p:cBhvr>
                                        <p:cTn id="7" dur="1000"/>
                                        <p:tgtEl>
                                          <p:spTgt spid="35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57"/>
                                        </p:tgtEl>
                                        <p:attrNameLst>
                                          <p:attrName>style.visibility</p:attrName>
                                        </p:attrNameLst>
                                      </p:cBhvr>
                                      <p:to>
                                        <p:strVal val="visible"/>
                                      </p:to>
                                    </p:set>
                                    <p:animEffect transition="in" filter="fade">
                                      <p:cBhvr>
                                        <p:cTn id="12" dur="1000"/>
                                        <p:tgtEl>
                                          <p:spTgt spid="35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53"/>
                                        </p:tgtEl>
                                        <p:attrNameLst>
                                          <p:attrName>style.visibility</p:attrName>
                                        </p:attrNameLst>
                                      </p:cBhvr>
                                      <p:to>
                                        <p:strVal val="visible"/>
                                      </p:to>
                                    </p:set>
                                    <p:animEffect transition="in" filter="fade">
                                      <p:cBhvr>
                                        <p:cTn id="17" dur="1000"/>
                                        <p:tgtEl>
                                          <p:spTgt spid="35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58">
                                            <p:txEl>
                                              <p:pRg st="0" end="0"/>
                                            </p:txEl>
                                          </p:spTgt>
                                        </p:tgtEl>
                                        <p:attrNameLst>
                                          <p:attrName>style.visibility</p:attrName>
                                        </p:attrNameLst>
                                      </p:cBhvr>
                                      <p:to>
                                        <p:strVal val="visible"/>
                                      </p:to>
                                    </p:set>
                                    <p:animEffect transition="in" filter="fade">
                                      <p:cBhvr>
                                        <p:cTn id="22" dur="1000"/>
                                        <p:tgtEl>
                                          <p:spTgt spid="358">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58">
                                            <p:txEl>
                                              <p:pRg st="1" end="1"/>
                                            </p:txEl>
                                          </p:spTgt>
                                        </p:tgtEl>
                                        <p:attrNameLst>
                                          <p:attrName>style.visibility</p:attrName>
                                        </p:attrNameLst>
                                      </p:cBhvr>
                                      <p:to>
                                        <p:strVal val="visible"/>
                                      </p:to>
                                    </p:set>
                                    <p:animEffect transition="in" filter="fade">
                                      <p:cBhvr>
                                        <p:cTn id="27" dur="1000"/>
                                        <p:tgtEl>
                                          <p:spTgt spid="358">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58">
                                            <p:txEl>
                                              <p:pRg st="2" end="2"/>
                                            </p:txEl>
                                          </p:spTgt>
                                        </p:tgtEl>
                                        <p:attrNameLst>
                                          <p:attrName>style.visibility</p:attrName>
                                        </p:attrNameLst>
                                      </p:cBhvr>
                                      <p:to>
                                        <p:strVal val="visible"/>
                                      </p:to>
                                    </p:set>
                                    <p:animEffect transition="in" filter="fade">
                                      <p:cBhvr>
                                        <p:cTn id="32" dur="1000"/>
                                        <p:tgtEl>
                                          <p:spTgt spid="358">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58">
                                            <p:txEl>
                                              <p:pRg st="3" end="3"/>
                                            </p:txEl>
                                          </p:spTgt>
                                        </p:tgtEl>
                                        <p:attrNameLst>
                                          <p:attrName>style.visibility</p:attrName>
                                        </p:attrNameLst>
                                      </p:cBhvr>
                                      <p:to>
                                        <p:strVal val="visible"/>
                                      </p:to>
                                    </p:set>
                                    <p:animEffect transition="in" filter="fade">
                                      <p:cBhvr>
                                        <p:cTn id="37" dur="1000"/>
                                        <p:tgtEl>
                                          <p:spTgt spid="358">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61"/>
                                        </p:tgtEl>
                                        <p:attrNameLst>
                                          <p:attrName>style.visibility</p:attrName>
                                        </p:attrNameLst>
                                      </p:cBhvr>
                                      <p:to>
                                        <p:strVal val="visible"/>
                                      </p:to>
                                    </p:set>
                                    <p:animEffect transition="in" filter="fade">
                                      <p:cBhvr>
                                        <p:cTn id="42" dur="1000"/>
                                        <p:tgtEl>
                                          <p:spTgt spid="3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66"/>
        <p:cNvGrpSpPr/>
        <p:nvPr/>
      </p:nvGrpSpPr>
      <p:grpSpPr>
        <a:xfrm>
          <a:off x="0" y="0"/>
          <a:ext cx="0" cy="0"/>
          <a:chOff x="0" y="0"/>
          <a:chExt cx="0" cy="0"/>
        </a:xfrm>
      </p:grpSpPr>
      <p:cxnSp>
        <p:nvCxnSpPr>
          <p:cNvPr id="367" name="Google Shape;367;p23"/>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grpSp>
        <p:nvGrpSpPr>
          <p:cNvPr id="368" name="Google Shape;368;p23"/>
          <p:cNvGrpSpPr/>
          <p:nvPr/>
        </p:nvGrpSpPr>
        <p:grpSpPr>
          <a:xfrm>
            <a:off x="90756" y="2605393"/>
            <a:ext cx="3724744" cy="1693880"/>
            <a:chOff x="1717040" y="1737360"/>
            <a:chExt cx="3952240" cy="2072626"/>
          </a:xfrm>
        </p:grpSpPr>
        <p:sp>
          <p:nvSpPr>
            <p:cNvPr id="369" name="Google Shape;369;p23"/>
            <p:cNvSpPr/>
            <p:nvPr/>
          </p:nvSpPr>
          <p:spPr>
            <a:xfrm>
              <a:off x="1717040" y="1737360"/>
              <a:ext cx="3952240" cy="2072626"/>
            </a:xfrm>
            <a:prstGeom prst="wedgeEllipseCallout">
              <a:avLst>
                <a:gd name="adj1" fmla="val -20833"/>
                <a:gd name="adj2" fmla="val 62500"/>
              </a:avLst>
            </a:prstGeom>
            <a:no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endParaRPr sz="1600" b="0" i="0" u="none" strike="noStrike" cap="none">
                <a:solidFill>
                  <a:schemeClr val="lt1"/>
                </a:solidFill>
                <a:latin typeface="Arial"/>
                <a:ea typeface="Arial"/>
                <a:cs typeface="Arial"/>
                <a:sym typeface="Arial"/>
              </a:endParaRPr>
            </a:p>
          </p:txBody>
        </p:sp>
        <p:sp>
          <p:nvSpPr>
            <p:cNvPr id="370" name="Google Shape;370;p23"/>
            <p:cNvSpPr txBox="1"/>
            <p:nvPr/>
          </p:nvSpPr>
          <p:spPr>
            <a:xfrm>
              <a:off x="1819654" y="2363871"/>
              <a:ext cx="3747013" cy="71548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en-US" sz="1600" b="0" i="0" u="none" strike="noStrike" cap="none">
                  <a:solidFill>
                    <a:schemeClr val="dk1"/>
                  </a:solidFill>
                  <a:latin typeface="Arial"/>
                  <a:ea typeface="Arial"/>
                  <a:cs typeface="Arial"/>
                  <a:sym typeface="Arial"/>
                </a:rPr>
                <a:t>Одоо бүгдээрээ ойлголтоо шалгаж, асуултад хариулцгаая:</a:t>
              </a:r>
              <a:endParaRPr sz="1600" b="0" i="0" u="none" strike="noStrike" cap="none">
                <a:solidFill>
                  <a:schemeClr val="dk1"/>
                </a:solidFill>
                <a:latin typeface="Arial"/>
                <a:ea typeface="Arial"/>
                <a:cs typeface="Arial"/>
                <a:sym typeface="Arial"/>
              </a:endParaRPr>
            </a:p>
          </p:txBody>
        </p:sp>
      </p:grpSp>
      <p:cxnSp>
        <p:nvCxnSpPr>
          <p:cNvPr id="371" name="Google Shape;371;p23"/>
          <p:cNvCxnSpPr/>
          <p:nvPr/>
        </p:nvCxnSpPr>
        <p:spPr>
          <a:xfrm rot="10800000">
            <a:off x="2656016" y="243985"/>
            <a:ext cx="0" cy="504000"/>
          </a:xfrm>
          <a:prstGeom prst="straightConnector1">
            <a:avLst/>
          </a:prstGeom>
          <a:noFill/>
          <a:ln w="9525" cap="flat" cmpd="sng">
            <a:solidFill>
              <a:srgbClr val="007E5D"/>
            </a:solidFill>
            <a:prstDash val="solid"/>
            <a:miter lim="800000"/>
            <a:headEnd type="none" w="sm" len="sm"/>
            <a:tailEnd type="none" w="sm" len="sm"/>
          </a:ln>
        </p:spPr>
      </p:cxnSp>
      <p:pic>
        <p:nvPicPr>
          <p:cNvPr id="372" name="Google Shape;372;p23" descr="Uploaded image"/>
          <p:cNvPicPr preferRelativeResize="0"/>
          <p:nvPr/>
        </p:nvPicPr>
        <p:blipFill rotWithShape="1">
          <a:blip r:embed="rId3">
            <a:alphaModFix/>
          </a:blip>
          <a:srcRect/>
          <a:stretch/>
        </p:blipFill>
        <p:spPr>
          <a:xfrm>
            <a:off x="447464" y="4520650"/>
            <a:ext cx="1880122" cy="1542547"/>
          </a:xfrm>
          <a:prstGeom prst="rect">
            <a:avLst/>
          </a:prstGeom>
          <a:noFill/>
          <a:ln>
            <a:noFill/>
          </a:ln>
        </p:spPr>
      </p:pic>
      <p:sp>
        <p:nvSpPr>
          <p:cNvPr id="373" name="Google Shape;373;p23"/>
          <p:cNvSpPr txBox="1"/>
          <p:nvPr/>
        </p:nvSpPr>
        <p:spPr>
          <a:xfrm>
            <a:off x="3912207" y="2823789"/>
            <a:ext cx="8092330" cy="1938952"/>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Clr>
                <a:srgbClr val="000000"/>
              </a:buClr>
              <a:buSzPts val="1600"/>
              <a:buFont typeface="Arial"/>
              <a:buNone/>
            </a:pPr>
            <a:r>
              <a:rPr lang="en-US" sz="1600" b="0" i="0" u="none" strike="noStrike" cap="none" dirty="0">
                <a:solidFill>
                  <a:schemeClr val="dk1"/>
                </a:solidFill>
                <a:sym typeface="Arial"/>
              </a:rPr>
              <a:t>10. </a:t>
            </a:r>
            <a:r>
              <a:rPr lang="en-US" sz="1600" b="0" i="0" u="none" strike="noStrike" cap="none" dirty="0" err="1">
                <a:solidFill>
                  <a:schemeClr val="dk1"/>
                </a:solidFill>
                <a:sym typeface="Arial"/>
              </a:rPr>
              <a:t>Монгол</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улсын</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төрийн</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тэргүүн</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хэн</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бэ</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Түүнийг</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хэн</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сонгодог</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вэ</a:t>
            </a:r>
            <a:r>
              <a:rPr lang="en-US" sz="1600" b="0" i="0" u="none" strike="noStrike" cap="none" dirty="0">
                <a:solidFill>
                  <a:schemeClr val="dk1"/>
                </a:solidFill>
                <a:sym typeface="Arial"/>
              </a:rPr>
              <a:t>? </a:t>
            </a:r>
            <a:endParaRPr sz="1600" b="0" i="0" u="none" strike="noStrike" cap="none" dirty="0">
              <a:solidFill>
                <a:schemeClr val="dk1"/>
              </a:solidFill>
              <a:sym typeface="Arial"/>
            </a:endParaRPr>
          </a:p>
          <a:p>
            <a:pPr marL="0" marR="0" lvl="0" indent="0" algn="just" rtl="0">
              <a:lnSpc>
                <a:spcPct val="150000"/>
              </a:lnSpc>
              <a:spcBef>
                <a:spcPts val="0"/>
              </a:spcBef>
              <a:spcAft>
                <a:spcPts val="0"/>
              </a:spcAft>
              <a:buClr>
                <a:srgbClr val="000000"/>
              </a:buClr>
              <a:buSzPts val="1600"/>
              <a:buFont typeface="Arial"/>
              <a:buNone/>
            </a:pPr>
            <a:r>
              <a:rPr lang="en-US" sz="1600" b="0" i="1" u="none" strike="noStrike" cap="none" dirty="0">
                <a:solidFill>
                  <a:srgbClr val="FF0000"/>
                </a:solidFill>
                <a:sym typeface="Arial"/>
              </a:rPr>
              <a:t>- </a:t>
            </a:r>
            <a:r>
              <a:rPr lang="en-US" sz="1600" b="0" i="1" u="none" strike="noStrike" cap="none" dirty="0" err="1">
                <a:solidFill>
                  <a:srgbClr val="FF0000"/>
                </a:solidFill>
                <a:sym typeface="Arial"/>
              </a:rPr>
              <a:t>Монгол</a:t>
            </a:r>
            <a:r>
              <a:rPr lang="en-US" sz="1600" b="0" i="1" u="none" strike="noStrike" cap="none" dirty="0">
                <a:solidFill>
                  <a:srgbClr val="FF0000"/>
                </a:solidFill>
                <a:sym typeface="Arial"/>
              </a:rPr>
              <a:t> </a:t>
            </a:r>
            <a:r>
              <a:rPr lang="en-US" sz="1600" b="0" i="1" u="none" strike="noStrike" cap="none" dirty="0" err="1">
                <a:solidFill>
                  <a:srgbClr val="FF0000"/>
                </a:solidFill>
                <a:sym typeface="Arial"/>
              </a:rPr>
              <a:t>улсын</a:t>
            </a:r>
            <a:r>
              <a:rPr lang="en-US" sz="1600" b="0" i="1" u="none" strike="noStrike" cap="none" dirty="0">
                <a:solidFill>
                  <a:srgbClr val="FF0000"/>
                </a:solidFill>
                <a:sym typeface="Arial"/>
              </a:rPr>
              <a:t> </a:t>
            </a:r>
            <a:r>
              <a:rPr lang="en-US" sz="1600" b="0" i="1" u="none" strike="noStrike" cap="none" dirty="0" err="1">
                <a:solidFill>
                  <a:srgbClr val="FF0000"/>
                </a:solidFill>
                <a:sym typeface="Arial"/>
              </a:rPr>
              <a:t>төрийн</a:t>
            </a:r>
            <a:r>
              <a:rPr lang="en-US" sz="1600" b="0" i="1" u="none" strike="noStrike" cap="none" dirty="0">
                <a:solidFill>
                  <a:srgbClr val="FF0000"/>
                </a:solidFill>
                <a:sym typeface="Arial"/>
              </a:rPr>
              <a:t> </a:t>
            </a:r>
            <a:r>
              <a:rPr lang="en-US" sz="1600" b="0" i="1" u="none" strike="noStrike" cap="none" dirty="0" err="1">
                <a:solidFill>
                  <a:srgbClr val="FF0000"/>
                </a:solidFill>
                <a:sym typeface="Arial"/>
              </a:rPr>
              <a:t>тэргүүн</a:t>
            </a:r>
            <a:r>
              <a:rPr lang="en-US" sz="1600" b="0" i="1" u="none" strike="noStrike" cap="none" dirty="0">
                <a:solidFill>
                  <a:srgbClr val="FF0000"/>
                </a:solidFill>
                <a:sym typeface="Arial"/>
              </a:rPr>
              <a:t> </a:t>
            </a:r>
            <a:r>
              <a:rPr lang="en-US" sz="1600" b="0" i="1" u="none" strike="noStrike" cap="none" dirty="0" err="1">
                <a:solidFill>
                  <a:srgbClr val="FF0000"/>
                </a:solidFill>
                <a:sym typeface="Arial"/>
              </a:rPr>
              <a:t>бол</a:t>
            </a:r>
            <a:r>
              <a:rPr lang="en-US" sz="1600" b="0" i="1" u="none" strike="noStrike" cap="none" dirty="0">
                <a:solidFill>
                  <a:srgbClr val="FF0000"/>
                </a:solidFill>
                <a:sym typeface="Arial"/>
              </a:rPr>
              <a:t> </a:t>
            </a:r>
            <a:r>
              <a:rPr lang="en-US" sz="1600" b="0" i="1" u="none" strike="noStrike" cap="none" dirty="0" err="1">
                <a:solidFill>
                  <a:srgbClr val="FF0000"/>
                </a:solidFill>
                <a:sym typeface="Arial"/>
              </a:rPr>
              <a:t>ерөнхийлөгч</a:t>
            </a:r>
            <a:r>
              <a:rPr lang="en-US" sz="1600" b="0" i="1" u="none" strike="noStrike" cap="none" dirty="0">
                <a:solidFill>
                  <a:srgbClr val="FF0000"/>
                </a:solidFill>
                <a:sym typeface="Arial"/>
              </a:rPr>
              <a:t>. </a:t>
            </a:r>
            <a:r>
              <a:rPr lang="en-US" sz="1600" b="0" i="1" u="none" strike="noStrike" cap="none" dirty="0" err="1">
                <a:solidFill>
                  <a:srgbClr val="FF0000"/>
                </a:solidFill>
                <a:sym typeface="Arial"/>
              </a:rPr>
              <a:t>Түүнийг</a:t>
            </a:r>
            <a:r>
              <a:rPr lang="en-US" sz="1600" b="0" i="1" u="none" strike="noStrike" cap="none" dirty="0">
                <a:solidFill>
                  <a:srgbClr val="FF0000"/>
                </a:solidFill>
                <a:sym typeface="Arial"/>
              </a:rPr>
              <a:t> </a:t>
            </a:r>
            <a:r>
              <a:rPr lang="en-US" sz="1600" b="0" i="1" u="none" strike="noStrike" cap="none" dirty="0" err="1">
                <a:solidFill>
                  <a:srgbClr val="FF0000"/>
                </a:solidFill>
                <a:sym typeface="Arial"/>
              </a:rPr>
              <a:t>ард</a:t>
            </a:r>
            <a:r>
              <a:rPr lang="en-US" sz="1600" b="0" i="1" u="none" strike="noStrike" cap="none" dirty="0">
                <a:solidFill>
                  <a:srgbClr val="FF0000"/>
                </a:solidFill>
                <a:sym typeface="Arial"/>
              </a:rPr>
              <a:t> </a:t>
            </a:r>
            <a:r>
              <a:rPr lang="en-US" sz="1600" b="0" i="1" u="none" strike="noStrike" cap="none" dirty="0" err="1">
                <a:solidFill>
                  <a:srgbClr val="FF0000"/>
                </a:solidFill>
                <a:sym typeface="Arial"/>
              </a:rPr>
              <a:t>түмэн</a:t>
            </a:r>
            <a:r>
              <a:rPr lang="en-US" sz="1600" b="0" i="1" u="none" strike="noStrike" cap="none" dirty="0">
                <a:solidFill>
                  <a:srgbClr val="FF0000"/>
                </a:solidFill>
                <a:sym typeface="Arial"/>
              </a:rPr>
              <a:t> </a:t>
            </a:r>
            <a:r>
              <a:rPr lang="en-US" sz="1600" b="0" i="1" u="none" strike="noStrike" cap="none" dirty="0" err="1">
                <a:solidFill>
                  <a:srgbClr val="FF0000"/>
                </a:solidFill>
                <a:sym typeface="Arial"/>
              </a:rPr>
              <a:t>сонгоно</a:t>
            </a:r>
            <a:r>
              <a:rPr lang="en-US" sz="1600" b="0" i="1" u="none" strike="noStrike" cap="none" dirty="0">
                <a:solidFill>
                  <a:srgbClr val="FF0000"/>
                </a:solidFill>
                <a:sym typeface="Arial"/>
              </a:rPr>
              <a:t>. </a:t>
            </a:r>
            <a:endParaRPr sz="1600" b="0" i="0" u="none" strike="noStrike" cap="none" dirty="0">
              <a:solidFill>
                <a:srgbClr val="000000"/>
              </a:solidFill>
              <a:sym typeface="Arial"/>
            </a:endParaRPr>
          </a:p>
          <a:p>
            <a:pPr marL="0" marR="0" lvl="0" indent="0" algn="just" rtl="0">
              <a:lnSpc>
                <a:spcPct val="150000"/>
              </a:lnSpc>
              <a:spcBef>
                <a:spcPts val="0"/>
              </a:spcBef>
              <a:spcAft>
                <a:spcPts val="0"/>
              </a:spcAft>
              <a:buClr>
                <a:srgbClr val="000000"/>
              </a:buClr>
              <a:buSzPts val="1600"/>
              <a:buFont typeface="Arial"/>
              <a:buNone/>
            </a:pPr>
            <a:r>
              <a:rPr lang="en-US" sz="1600" b="0" i="0" u="none" strike="noStrike" cap="none" dirty="0">
                <a:solidFill>
                  <a:schemeClr val="dk1"/>
                </a:solidFill>
                <a:sym typeface="Arial"/>
              </a:rPr>
              <a:t>11. </a:t>
            </a:r>
            <a:r>
              <a:rPr lang="en-US" sz="1600" b="0" i="0" u="none" strike="noStrike" cap="none" dirty="0" err="1">
                <a:solidFill>
                  <a:schemeClr val="dk1"/>
                </a:solidFill>
                <a:sym typeface="Arial"/>
              </a:rPr>
              <a:t>Монгол</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улсын</a:t>
            </a:r>
            <a:r>
              <a:rPr lang="en-US" sz="1600" b="0" i="0" u="none" strike="noStrike" cap="none" dirty="0">
                <a:solidFill>
                  <a:schemeClr val="dk1"/>
                </a:solidFill>
                <a:sym typeface="Arial"/>
              </a:rPr>
              <a:t> УИХ </a:t>
            </a:r>
            <a:r>
              <a:rPr lang="en-US" sz="1600" b="0" i="0" u="none" strike="noStrike" cap="none" dirty="0" err="1">
                <a:solidFill>
                  <a:schemeClr val="dk1"/>
                </a:solidFill>
                <a:sym typeface="Arial"/>
              </a:rPr>
              <a:t>хэдэн</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гишүүнтэй</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вэ</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Тэднийг</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яаж</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сонгодог</a:t>
            </a:r>
            <a:r>
              <a:rPr lang="en-US" sz="1600" b="0" i="0" u="none" strike="noStrike" cap="none" dirty="0">
                <a:solidFill>
                  <a:schemeClr val="dk1"/>
                </a:solidFill>
                <a:sym typeface="Arial"/>
              </a:rPr>
              <a:t> </a:t>
            </a:r>
            <a:r>
              <a:rPr lang="en-US" sz="1600" b="0" i="0" u="none" strike="noStrike" cap="none" dirty="0" err="1">
                <a:solidFill>
                  <a:schemeClr val="dk1"/>
                </a:solidFill>
                <a:sym typeface="Arial"/>
              </a:rPr>
              <a:t>вэ</a:t>
            </a:r>
            <a:r>
              <a:rPr lang="en-US" sz="1600" b="0" i="0" u="none" strike="noStrike" cap="none" dirty="0">
                <a:solidFill>
                  <a:schemeClr val="dk1"/>
                </a:solidFill>
                <a:sym typeface="Arial"/>
              </a:rPr>
              <a:t>?</a:t>
            </a:r>
            <a:endParaRPr sz="1600" b="0" i="0" u="none" strike="noStrike" cap="none" dirty="0">
              <a:solidFill>
                <a:schemeClr val="dk1"/>
              </a:solidFill>
              <a:sym typeface="Arial"/>
            </a:endParaRPr>
          </a:p>
          <a:p>
            <a:pPr lvl="0" algn="just">
              <a:lnSpc>
                <a:spcPct val="150000"/>
              </a:lnSpc>
              <a:buSzPts val="1600"/>
            </a:pPr>
            <a:r>
              <a:rPr lang="en-US" sz="1600" b="0" i="1" u="none" strike="noStrike" cap="none" dirty="0">
                <a:solidFill>
                  <a:srgbClr val="FF0000"/>
                </a:solidFill>
                <a:sym typeface="Arial"/>
              </a:rPr>
              <a:t>- </a:t>
            </a:r>
            <a:r>
              <a:rPr lang="en-US" sz="1600" b="0" i="1" u="none" strike="noStrike" cap="none" dirty="0" err="1">
                <a:solidFill>
                  <a:srgbClr val="FF0000"/>
                </a:solidFill>
                <a:sym typeface="Arial"/>
              </a:rPr>
              <a:t>Монгол</a:t>
            </a:r>
            <a:r>
              <a:rPr lang="en-US" sz="1600" b="0" i="1" u="none" strike="noStrike" cap="none" dirty="0">
                <a:solidFill>
                  <a:srgbClr val="FF0000"/>
                </a:solidFill>
                <a:sym typeface="Arial"/>
              </a:rPr>
              <a:t> </a:t>
            </a:r>
            <a:r>
              <a:rPr lang="en-US" sz="1600" b="0" i="1" u="none" strike="noStrike" cap="none" dirty="0" err="1">
                <a:solidFill>
                  <a:srgbClr val="FF0000"/>
                </a:solidFill>
                <a:sym typeface="Arial"/>
              </a:rPr>
              <a:t>улсын</a:t>
            </a:r>
            <a:r>
              <a:rPr lang="en-US" sz="1600" b="0" i="1" u="none" strike="noStrike" cap="none" dirty="0">
                <a:solidFill>
                  <a:srgbClr val="FF0000"/>
                </a:solidFill>
                <a:sym typeface="Arial"/>
              </a:rPr>
              <a:t> УИХ 76 </a:t>
            </a:r>
            <a:r>
              <a:rPr lang="en-US" sz="1600" b="0" i="1" u="none" strike="noStrike" cap="none" dirty="0" err="1">
                <a:solidFill>
                  <a:srgbClr val="FF0000"/>
                </a:solidFill>
                <a:sym typeface="Arial"/>
              </a:rPr>
              <a:t>гишүүнтэй</a:t>
            </a:r>
            <a:r>
              <a:rPr lang="en-US" sz="1600" b="0" i="1" u="none" strike="noStrike" cap="none" dirty="0">
                <a:solidFill>
                  <a:srgbClr val="FF0000"/>
                </a:solidFill>
                <a:sym typeface="Arial"/>
              </a:rPr>
              <a:t>. </a:t>
            </a:r>
            <a:r>
              <a:rPr lang="en-US" sz="1600" b="0" i="1" u="none" strike="noStrike" cap="none" dirty="0" err="1">
                <a:solidFill>
                  <a:srgbClr val="FF0000"/>
                </a:solidFill>
                <a:sym typeface="Arial"/>
              </a:rPr>
              <a:t>Тэднийг</a:t>
            </a:r>
            <a:r>
              <a:rPr lang="en-US" sz="1600" b="0" i="1" u="none" strike="noStrike" cap="none" dirty="0">
                <a:solidFill>
                  <a:srgbClr val="FF0000"/>
                </a:solidFill>
                <a:sym typeface="Arial"/>
              </a:rPr>
              <a:t> </a:t>
            </a:r>
            <a:r>
              <a:rPr lang="en-US" sz="1600" b="0" i="1" u="none" strike="noStrike" cap="none" dirty="0" err="1">
                <a:solidFill>
                  <a:srgbClr val="FF0000"/>
                </a:solidFill>
                <a:sym typeface="Arial"/>
              </a:rPr>
              <a:t>ард</a:t>
            </a:r>
            <a:r>
              <a:rPr lang="en-US" sz="1600" b="0" i="1" u="none" strike="noStrike" cap="none" dirty="0">
                <a:solidFill>
                  <a:srgbClr val="FF0000"/>
                </a:solidFill>
                <a:sym typeface="Arial"/>
              </a:rPr>
              <a:t> </a:t>
            </a:r>
            <a:r>
              <a:rPr lang="en-US" sz="1600" b="0" i="1" u="none" strike="noStrike" cap="none" dirty="0" err="1">
                <a:solidFill>
                  <a:srgbClr val="FF0000"/>
                </a:solidFill>
                <a:sym typeface="Arial"/>
              </a:rPr>
              <a:t>түмэн</a:t>
            </a:r>
            <a:r>
              <a:rPr lang="en-US" sz="1600" b="0" i="1" u="none" strike="noStrike" cap="none" dirty="0">
                <a:solidFill>
                  <a:srgbClr val="FF0000"/>
                </a:solidFill>
                <a:sym typeface="Arial"/>
              </a:rPr>
              <a:t> </a:t>
            </a:r>
            <a:r>
              <a:rPr lang="en-US" sz="1600" b="0" i="1" u="none" strike="noStrike" cap="none" dirty="0" err="1">
                <a:solidFill>
                  <a:srgbClr val="FF0000"/>
                </a:solidFill>
                <a:sym typeface="Arial"/>
              </a:rPr>
              <a:t>бүх</a:t>
            </a:r>
            <a:r>
              <a:rPr lang="en-US" sz="1600" b="0" i="1" u="none" strike="noStrike" cap="none" dirty="0">
                <a:solidFill>
                  <a:srgbClr val="FF0000"/>
                </a:solidFill>
                <a:sym typeface="Arial"/>
              </a:rPr>
              <a:t> </a:t>
            </a:r>
            <a:r>
              <a:rPr lang="en-US" sz="1600" b="0" i="1" u="none" strike="noStrike" cap="none" dirty="0" err="1">
                <a:solidFill>
                  <a:srgbClr val="FF0000"/>
                </a:solidFill>
                <a:sym typeface="Arial"/>
              </a:rPr>
              <a:t>нийтийн</a:t>
            </a:r>
            <a:r>
              <a:rPr lang="en-US" sz="1600" b="0" i="1" u="none" strike="noStrike" cap="none" dirty="0">
                <a:solidFill>
                  <a:srgbClr val="FF0000"/>
                </a:solidFill>
                <a:sym typeface="Arial"/>
              </a:rPr>
              <a:t> </a:t>
            </a:r>
            <a:r>
              <a:rPr lang="en-US" sz="1600" b="0" i="1" u="none" strike="noStrike" cap="none" dirty="0" err="1">
                <a:solidFill>
                  <a:srgbClr val="FF0000"/>
                </a:solidFill>
                <a:sym typeface="Arial"/>
              </a:rPr>
              <a:t>сонгуулиар</a:t>
            </a:r>
            <a:r>
              <a:rPr lang="en-US" sz="1600" b="0" i="1" u="none" strike="noStrike" cap="none" dirty="0">
                <a:solidFill>
                  <a:srgbClr val="FF0000"/>
                </a:solidFill>
                <a:sym typeface="Arial"/>
              </a:rPr>
              <a:t> </a:t>
            </a:r>
            <a:r>
              <a:rPr lang="en-US" sz="1600" b="0" i="1" u="none" strike="noStrike" cap="none" dirty="0" err="1">
                <a:solidFill>
                  <a:srgbClr val="FF0000"/>
                </a:solidFill>
                <a:sym typeface="Arial"/>
              </a:rPr>
              <a:t>сонгоно</a:t>
            </a:r>
            <a:r>
              <a:rPr lang="en-US" sz="1600" b="0" i="1" u="none" strike="noStrike" cap="none" dirty="0">
                <a:solidFill>
                  <a:srgbClr val="FF0000"/>
                </a:solidFill>
                <a:sym typeface="Arial"/>
              </a:rPr>
              <a:t>. </a:t>
            </a:r>
            <a:r>
              <a:rPr lang="mn-MN" sz="1600" dirty="0"/>
              <a:t>(Мөнхцэцэг, Г., Орхон, Б, 2021, хуудсд. 7-8)</a:t>
            </a:r>
            <a:endParaRPr sz="1600" b="0" i="1" u="none" strike="noStrike" cap="none" dirty="0">
              <a:solidFill>
                <a:srgbClr val="FF0000"/>
              </a:solidFill>
              <a:sym typeface="Arial"/>
            </a:endParaRPr>
          </a:p>
        </p:txBody>
      </p:sp>
      <p:sp>
        <p:nvSpPr>
          <p:cNvPr id="374" name="Google Shape;374;p23"/>
          <p:cNvSpPr/>
          <p:nvPr/>
        </p:nvSpPr>
        <p:spPr>
          <a:xfrm>
            <a:off x="2493269" y="1370041"/>
            <a:ext cx="8452898" cy="658601"/>
          </a:xfrm>
          <a:prstGeom prst="rect">
            <a:avLst/>
          </a:prstGeom>
          <a:noFill/>
          <a:ln>
            <a:noFill/>
          </a:ln>
        </p:spPr>
        <p:txBody>
          <a:bodyPr spcFirstLastPara="1" wrap="square" lIns="91425" tIns="45700" rIns="91425" bIns="45700" anchor="t" anchorCtr="0">
            <a:spAutoFit/>
          </a:bodyPr>
          <a:lstStyle/>
          <a:p>
            <a:pPr marL="0" marR="0" lvl="0" indent="0" algn="just" rtl="0">
              <a:lnSpc>
                <a:spcPct val="115000"/>
              </a:lnSpc>
              <a:spcBef>
                <a:spcPts val="0"/>
              </a:spcBef>
              <a:spcAft>
                <a:spcPts val="0"/>
              </a:spcAft>
              <a:buClr>
                <a:srgbClr val="000000"/>
              </a:buClr>
              <a:buSzPts val="1600"/>
              <a:buFont typeface="Arial"/>
              <a:buNone/>
            </a:pPr>
            <a:r>
              <a:rPr lang="en-US" sz="1600" b="1" i="1" u="none" strike="noStrike" cap="none">
                <a:solidFill>
                  <a:schemeClr val="dk1"/>
                </a:solidFill>
                <a:latin typeface="Arial"/>
                <a:ea typeface="Arial"/>
                <a:cs typeface="Arial"/>
                <a:sym typeface="Arial"/>
              </a:rPr>
              <a:t>Дасгал 6. Дараах асуултын дагуу ярилцаж, ойлголтоо шалгаарай.</a:t>
            </a:r>
            <a:endParaRPr sz="1600" b="1" i="1" u="none" strike="noStrike" cap="none">
              <a:solidFill>
                <a:schemeClr val="dk1"/>
              </a:solidFill>
              <a:latin typeface="Arial"/>
              <a:ea typeface="Arial"/>
              <a:cs typeface="Arial"/>
              <a:sym typeface="Arial"/>
            </a:endParaRPr>
          </a:p>
          <a:p>
            <a:pPr marL="0" marR="0" lvl="0" indent="0" algn="just" rtl="0">
              <a:lnSpc>
                <a:spcPct val="115000"/>
              </a:lnSpc>
              <a:spcBef>
                <a:spcPts val="0"/>
              </a:spcBef>
              <a:spcAft>
                <a:spcPts val="0"/>
              </a:spcAft>
              <a:buClr>
                <a:srgbClr val="000000"/>
              </a:buClr>
              <a:buSzPts val="1600"/>
              <a:buFont typeface="Arial"/>
              <a:buNone/>
            </a:pPr>
            <a:r>
              <a:rPr lang="en-US" sz="1600" b="1" i="1" u="none" strike="noStrike" cap="none">
                <a:solidFill>
                  <a:schemeClr val="dk1"/>
                </a:solidFill>
                <a:latin typeface="Arial"/>
                <a:ea typeface="Arial"/>
                <a:cs typeface="Arial"/>
                <a:sym typeface="Arial"/>
              </a:rPr>
              <a:t>Exercise 6. Discuss about following questions and review your understanding </a:t>
            </a:r>
            <a:endParaRPr sz="1600" b="1" i="1" u="none" strike="noStrike" cap="none">
              <a:solidFill>
                <a:schemeClr val="dk1"/>
              </a:solidFill>
              <a:latin typeface="Arial"/>
              <a:ea typeface="Arial"/>
              <a:cs typeface="Arial"/>
              <a:sym typeface="Arial"/>
            </a:endParaRPr>
          </a:p>
        </p:txBody>
      </p:sp>
      <p:sp>
        <p:nvSpPr>
          <p:cNvPr id="376" name="Google Shape;376;p23"/>
          <p:cNvSpPr txBox="1"/>
          <p:nvPr/>
        </p:nvSpPr>
        <p:spPr>
          <a:xfrm>
            <a:off x="350758" y="5936268"/>
            <a:ext cx="3164801" cy="6463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US" sz="1200" b="0" i="1" u="none" strike="noStrike" cap="none">
                <a:solidFill>
                  <a:schemeClr val="dk1"/>
                </a:solidFill>
                <a:latin typeface="Arial"/>
                <a:ea typeface="Arial"/>
                <a:cs typeface="Arial"/>
                <a:sym typeface="Arial"/>
              </a:rPr>
              <a:t>https://www.vecteezy.com/vector-art/2563696-teach-school-and-education-student-reading-a-book-silhouette-style-icon</a:t>
            </a:r>
            <a:endParaRPr sz="1400" b="0" i="0" u="none" strike="noStrike" cap="none">
              <a:solidFill>
                <a:srgbClr val="000000"/>
              </a:solidFill>
              <a:latin typeface="Arial"/>
              <a:ea typeface="Arial"/>
              <a:cs typeface="Arial"/>
              <a:sym typeface="Arial"/>
            </a:endParaRPr>
          </a:p>
        </p:txBody>
      </p:sp>
      <p:sp>
        <p:nvSpPr>
          <p:cNvPr id="377" name="Google Shape;377;p23"/>
          <p:cNvSpPr txBox="1"/>
          <p:nvPr/>
        </p:nvSpPr>
        <p:spPr>
          <a:xfrm>
            <a:off x="3252251" y="243985"/>
            <a:ext cx="8233424" cy="654987"/>
          </a:xfrm>
          <a:prstGeom prst="rect">
            <a:avLst/>
          </a:prstGeom>
          <a:noFill/>
          <a:ln>
            <a:noFill/>
          </a:ln>
        </p:spPr>
        <p:txBody>
          <a:bodyPr spcFirstLastPara="1" wrap="square" lIns="91425" tIns="45700" rIns="91425" bIns="45700" anchor="ctr" anchorCtr="0">
            <a:noAutofit/>
          </a:bodyPr>
          <a:lstStyle/>
          <a:p>
            <a:pPr marL="0" marR="0" lvl="0" indent="0" algn="ctr" rtl="0">
              <a:lnSpc>
                <a:spcPct val="90000"/>
              </a:lnSpc>
              <a:spcBef>
                <a:spcPts val="0"/>
              </a:spcBef>
              <a:spcAft>
                <a:spcPts val="0"/>
              </a:spcAft>
              <a:buClr>
                <a:schemeClr val="dk1"/>
              </a:buClr>
              <a:buSzPts val="2400"/>
              <a:buFont typeface="Times New Roman"/>
              <a:buNone/>
            </a:pPr>
            <a:r>
              <a:rPr lang="en-US" sz="1600" b="1" i="0" u="none" strike="noStrike" cap="none">
                <a:solidFill>
                  <a:schemeClr val="dk1"/>
                </a:solidFill>
                <a:latin typeface="Arial"/>
                <a:ea typeface="Arial"/>
                <a:cs typeface="Arial"/>
                <a:sym typeface="Arial"/>
              </a:rPr>
              <a:t>МОНГОЛ УЛСЫН ТУХАЙ ЕРӨНХИЙ ОЙЛГОЛТ</a:t>
            </a:r>
            <a:endParaRPr sz="1600" b="0" i="0" u="none" strike="noStrike" cap="none">
              <a:solidFill>
                <a:srgbClr val="000000"/>
              </a:solidFill>
              <a:latin typeface="Arial"/>
              <a:ea typeface="Arial"/>
              <a:cs typeface="Arial"/>
              <a:sym typeface="Arial"/>
            </a:endParaRPr>
          </a:p>
          <a:p>
            <a:pPr marL="0" marR="0" lvl="0" indent="0" algn="ctr" rtl="0">
              <a:lnSpc>
                <a:spcPct val="90000"/>
              </a:lnSpc>
              <a:spcBef>
                <a:spcPts val="0"/>
              </a:spcBef>
              <a:spcAft>
                <a:spcPts val="0"/>
              </a:spcAft>
              <a:buClr>
                <a:schemeClr val="dk1"/>
              </a:buClr>
              <a:buSzPts val="2400"/>
              <a:buFont typeface="Times New Roman"/>
              <a:buNone/>
            </a:pPr>
            <a:r>
              <a:rPr lang="en-US" sz="1600" b="1" i="1" u="none" strike="noStrike" cap="none">
                <a:solidFill>
                  <a:schemeClr val="dk1"/>
                </a:solidFill>
                <a:latin typeface="Arial"/>
                <a:ea typeface="Arial"/>
                <a:cs typeface="Arial"/>
                <a:sym typeface="Arial"/>
              </a:rPr>
              <a:t>General Understanding of Mongolia</a:t>
            </a:r>
            <a:endParaRPr sz="1600" b="1" i="1" u="none" strike="noStrike" cap="none">
              <a:solidFill>
                <a:schemeClr val="dk1"/>
              </a:solidFill>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74"/>
                                        </p:tgtEl>
                                        <p:attrNameLst>
                                          <p:attrName>style.visibility</p:attrName>
                                        </p:attrNameLst>
                                      </p:cBhvr>
                                      <p:to>
                                        <p:strVal val="visible"/>
                                      </p:to>
                                    </p:set>
                                    <p:animEffect transition="in" filter="fade">
                                      <p:cBhvr>
                                        <p:cTn id="7" dur="1000"/>
                                        <p:tgtEl>
                                          <p:spTgt spid="37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72"/>
                                        </p:tgtEl>
                                        <p:attrNameLst>
                                          <p:attrName>style.visibility</p:attrName>
                                        </p:attrNameLst>
                                      </p:cBhvr>
                                      <p:to>
                                        <p:strVal val="visible"/>
                                      </p:to>
                                    </p:set>
                                    <p:animEffect transition="in" filter="fade">
                                      <p:cBhvr>
                                        <p:cTn id="12" dur="1000"/>
                                        <p:tgtEl>
                                          <p:spTgt spid="37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68"/>
                                        </p:tgtEl>
                                        <p:attrNameLst>
                                          <p:attrName>style.visibility</p:attrName>
                                        </p:attrNameLst>
                                      </p:cBhvr>
                                      <p:to>
                                        <p:strVal val="visible"/>
                                      </p:to>
                                    </p:set>
                                    <p:animEffect transition="in" filter="fade">
                                      <p:cBhvr>
                                        <p:cTn id="17" dur="1000"/>
                                        <p:tgtEl>
                                          <p:spTgt spid="36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73">
                                            <p:txEl>
                                              <p:pRg st="0" end="0"/>
                                            </p:txEl>
                                          </p:spTgt>
                                        </p:tgtEl>
                                        <p:attrNameLst>
                                          <p:attrName>style.visibility</p:attrName>
                                        </p:attrNameLst>
                                      </p:cBhvr>
                                      <p:to>
                                        <p:strVal val="visible"/>
                                      </p:to>
                                    </p:set>
                                    <p:animEffect transition="in" filter="fade">
                                      <p:cBhvr>
                                        <p:cTn id="22" dur="1000"/>
                                        <p:tgtEl>
                                          <p:spTgt spid="373">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73">
                                            <p:txEl>
                                              <p:pRg st="1" end="1"/>
                                            </p:txEl>
                                          </p:spTgt>
                                        </p:tgtEl>
                                        <p:attrNameLst>
                                          <p:attrName>style.visibility</p:attrName>
                                        </p:attrNameLst>
                                      </p:cBhvr>
                                      <p:to>
                                        <p:strVal val="visible"/>
                                      </p:to>
                                    </p:set>
                                    <p:animEffect transition="in" filter="fade">
                                      <p:cBhvr>
                                        <p:cTn id="27" dur="1000"/>
                                        <p:tgtEl>
                                          <p:spTgt spid="373">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73">
                                            <p:txEl>
                                              <p:pRg st="2" end="2"/>
                                            </p:txEl>
                                          </p:spTgt>
                                        </p:tgtEl>
                                        <p:attrNameLst>
                                          <p:attrName>style.visibility</p:attrName>
                                        </p:attrNameLst>
                                      </p:cBhvr>
                                      <p:to>
                                        <p:strVal val="visible"/>
                                      </p:to>
                                    </p:set>
                                    <p:animEffect transition="in" filter="fade">
                                      <p:cBhvr>
                                        <p:cTn id="32" dur="1000"/>
                                        <p:tgtEl>
                                          <p:spTgt spid="373">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73">
                                            <p:txEl>
                                              <p:pRg st="3" end="3"/>
                                            </p:txEl>
                                          </p:spTgt>
                                        </p:tgtEl>
                                        <p:attrNameLst>
                                          <p:attrName>style.visibility</p:attrName>
                                        </p:attrNameLst>
                                      </p:cBhvr>
                                      <p:to>
                                        <p:strVal val="visible"/>
                                      </p:to>
                                    </p:set>
                                    <p:animEffect transition="in" filter="fade">
                                      <p:cBhvr>
                                        <p:cTn id="37" dur="1000"/>
                                        <p:tgtEl>
                                          <p:spTgt spid="373">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76"/>
                                        </p:tgtEl>
                                        <p:attrNameLst>
                                          <p:attrName>style.visibility</p:attrName>
                                        </p:attrNameLst>
                                      </p:cBhvr>
                                      <p:to>
                                        <p:strVal val="visible"/>
                                      </p:to>
                                    </p:set>
                                    <p:animEffect transition="in" filter="fade">
                                      <p:cBhvr>
                                        <p:cTn id="42" dur="1000"/>
                                        <p:tgtEl>
                                          <p:spTgt spid="3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82"/>
        <p:cNvGrpSpPr/>
        <p:nvPr/>
      </p:nvGrpSpPr>
      <p:grpSpPr>
        <a:xfrm>
          <a:off x="0" y="0"/>
          <a:ext cx="0" cy="0"/>
          <a:chOff x="0" y="0"/>
          <a:chExt cx="0" cy="0"/>
        </a:xfrm>
      </p:grpSpPr>
      <p:cxnSp>
        <p:nvCxnSpPr>
          <p:cNvPr id="383" name="Google Shape;383;p24"/>
          <p:cNvCxnSpPr/>
          <p:nvPr/>
        </p:nvCxnSpPr>
        <p:spPr>
          <a:xfrm rot="10800000">
            <a:off x="2762545" y="291389"/>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384" name="Google Shape;384;p24"/>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385" name="Google Shape;385;p24"/>
          <p:cNvSpPr/>
          <p:nvPr/>
        </p:nvSpPr>
        <p:spPr>
          <a:xfrm>
            <a:off x="4605606" y="1581583"/>
            <a:ext cx="3169328" cy="461624"/>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Clr>
                <a:srgbClr val="000000"/>
              </a:buClr>
              <a:buSzPts val="1600"/>
              <a:buFont typeface="Arial"/>
              <a:buNone/>
            </a:pPr>
            <a:r>
              <a:rPr lang="en-US" sz="1600" b="1" i="1" u="sng" strike="noStrike" cap="none">
                <a:solidFill>
                  <a:schemeClr val="dk1"/>
                </a:solidFill>
                <a:latin typeface="Arial"/>
                <a:ea typeface="Arial"/>
                <a:cs typeface="Arial"/>
                <a:sym typeface="Arial"/>
              </a:rPr>
              <a:t>Мэдлэг шалгах тест- Test</a:t>
            </a:r>
            <a:endParaRPr sz="1600" b="0" i="1" u="sng" strike="noStrike" cap="none">
              <a:solidFill>
                <a:schemeClr val="dk1"/>
              </a:solidFill>
              <a:latin typeface="Arial"/>
              <a:ea typeface="Arial"/>
              <a:cs typeface="Arial"/>
              <a:sym typeface="Arial"/>
            </a:endParaRPr>
          </a:p>
        </p:txBody>
      </p:sp>
      <p:sp>
        <p:nvSpPr>
          <p:cNvPr id="388" name="Google Shape;388;p24"/>
          <p:cNvSpPr txBox="1"/>
          <p:nvPr/>
        </p:nvSpPr>
        <p:spPr>
          <a:xfrm>
            <a:off x="3252251" y="243985"/>
            <a:ext cx="8233424" cy="654987"/>
          </a:xfrm>
          <a:prstGeom prst="rect">
            <a:avLst/>
          </a:prstGeom>
          <a:noFill/>
          <a:ln>
            <a:noFill/>
          </a:ln>
        </p:spPr>
        <p:txBody>
          <a:bodyPr spcFirstLastPara="1" wrap="square" lIns="91425" tIns="45700" rIns="91425" bIns="45700" anchor="ctr" anchorCtr="0">
            <a:noAutofit/>
          </a:bodyPr>
          <a:lstStyle/>
          <a:p>
            <a:pPr marL="0" marR="0" lvl="0" indent="0" algn="ctr" rtl="0">
              <a:lnSpc>
                <a:spcPct val="90000"/>
              </a:lnSpc>
              <a:spcBef>
                <a:spcPts val="0"/>
              </a:spcBef>
              <a:spcAft>
                <a:spcPts val="0"/>
              </a:spcAft>
              <a:buClr>
                <a:schemeClr val="dk1"/>
              </a:buClr>
              <a:buSzPts val="2400"/>
              <a:buFont typeface="Times New Roman"/>
              <a:buNone/>
            </a:pPr>
            <a:r>
              <a:rPr lang="en-US" sz="1600" b="1" i="0" u="none" strike="noStrike" cap="none">
                <a:solidFill>
                  <a:schemeClr val="dk1"/>
                </a:solidFill>
                <a:latin typeface="Arial"/>
                <a:ea typeface="Arial"/>
                <a:cs typeface="Arial"/>
                <a:sym typeface="Arial"/>
              </a:rPr>
              <a:t>МОНГОЛ УЛСЫН ТУХАЙ ЕРӨНХИЙ ОЙЛГОЛТ</a:t>
            </a:r>
            <a:endParaRPr sz="1600" b="0" i="0" u="none" strike="noStrike" cap="none">
              <a:solidFill>
                <a:srgbClr val="000000"/>
              </a:solidFill>
              <a:latin typeface="Arial"/>
              <a:ea typeface="Arial"/>
              <a:cs typeface="Arial"/>
              <a:sym typeface="Arial"/>
            </a:endParaRPr>
          </a:p>
          <a:p>
            <a:pPr marL="0" marR="0" lvl="0" indent="0" algn="ctr" rtl="0">
              <a:lnSpc>
                <a:spcPct val="90000"/>
              </a:lnSpc>
              <a:spcBef>
                <a:spcPts val="0"/>
              </a:spcBef>
              <a:spcAft>
                <a:spcPts val="0"/>
              </a:spcAft>
              <a:buClr>
                <a:schemeClr val="dk1"/>
              </a:buClr>
              <a:buSzPts val="2400"/>
              <a:buFont typeface="Times New Roman"/>
              <a:buNone/>
            </a:pPr>
            <a:r>
              <a:rPr lang="en-US" sz="1600" b="1" i="1" u="none" strike="noStrike" cap="none">
                <a:solidFill>
                  <a:schemeClr val="dk1"/>
                </a:solidFill>
                <a:latin typeface="Arial"/>
                <a:ea typeface="Arial"/>
                <a:cs typeface="Arial"/>
                <a:sym typeface="Arial"/>
              </a:rPr>
              <a:t>General Understanding of Mongolia</a:t>
            </a:r>
            <a:endParaRPr sz="1600" b="1" i="1" u="none" strike="noStrike" cap="none">
              <a:solidFill>
                <a:schemeClr val="dk1"/>
              </a:solidFill>
              <a:latin typeface="Arial"/>
              <a:ea typeface="Arial"/>
              <a:cs typeface="Arial"/>
              <a:sym typeface="Arial"/>
            </a:endParaRPr>
          </a:p>
        </p:txBody>
      </p:sp>
      <p:pic>
        <p:nvPicPr>
          <p:cNvPr id="389" name="Google Shape;389;p24"/>
          <p:cNvPicPr preferRelativeResize="0"/>
          <p:nvPr/>
        </p:nvPicPr>
        <p:blipFill rotWithShape="1">
          <a:blip r:embed="rId3">
            <a:alphaModFix/>
          </a:blip>
          <a:srcRect/>
          <a:stretch/>
        </p:blipFill>
        <p:spPr>
          <a:xfrm>
            <a:off x="843614" y="2286349"/>
            <a:ext cx="10693311" cy="3785944"/>
          </a:xfrm>
          <a:prstGeom prst="rect">
            <a:avLst/>
          </a:prstGeom>
          <a:noFill/>
          <a:ln>
            <a:noFill/>
          </a:ln>
        </p:spPr>
      </p:pic>
      <p:sp>
        <p:nvSpPr>
          <p:cNvPr id="3" name="TextBox 2">
            <a:extLst>
              <a:ext uri="{FF2B5EF4-FFF2-40B4-BE49-F238E27FC236}">
                <a16:creationId xmlns:a16="http://schemas.microsoft.com/office/drawing/2014/main" id="{5A941797-D7E5-737D-0FD4-ED0EBB5E7906}"/>
              </a:ext>
            </a:extLst>
          </p:cNvPr>
          <p:cNvSpPr txBox="1"/>
          <p:nvPr/>
        </p:nvSpPr>
        <p:spPr>
          <a:xfrm>
            <a:off x="2926236" y="960027"/>
            <a:ext cx="7151017" cy="342466"/>
          </a:xfrm>
          <a:prstGeom prst="rect">
            <a:avLst/>
          </a:prstGeom>
          <a:noFill/>
        </p:spPr>
        <p:txBody>
          <a:bodyPr wrap="square">
            <a:spAutoFit/>
          </a:bodyPr>
          <a:lstStyle/>
          <a:p>
            <a:pPr algn="ctr">
              <a:lnSpc>
                <a:spcPct val="107000"/>
              </a:lnSpc>
              <a:spcAft>
                <a:spcPts val="800"/>
              </a:spcAft>
            </a:pPr>
            <a:r>
              <a:rPr lang="mn-MN" sz="1600" b="1" dirty="0">
                <a:effectLst/>
                <a:latin typeface="Arial" panose="020B0604020202020204" pitchFamily="34" charset="0"/>
                <a:ea typeface="Arial" panose="020B0604020202020204" pitchFamily="34" charset="0"/>
              </a:rPr>
              <a:t>Гэрийн даалгавар- Homework </a:t>
            </a:r>
            <a:r>
              <a:rPr lang="mn-MN" sz="1600" b="0" dirty="0">
                <a:effectLst/>
                <a:latin typeface="Arial" panose="020B0604020202020204" pitchFamily="34" charset="0"/>
                <a:ea typeface="Arial" panose="020B0604020202020204" pitchFamily="34" charset="0"/>
              </a:rPr>
              <a:t>(Мөнхцэцэг, Г., Орхон, Б, 2021, хууд. 11)</a:t>
            </a:r>
            <a:endParaRPr lang="en-US" dirty="0">
              <a:effectLst/>
              <a:latin typeface="Calibri" panose="020F0502020204030204" pitchFamily="34" charset="0"/>
              <a:ea typeface="Calibri" panose="020F050202020403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85"/>
                                        </p:tgtEl>
                                        <p:attrNameLst>
                                          <p:attrName>style.visibility</p:attrName>
                                        </p:attrNameLst>
                                      </p:cBhvr>
                                      <p:to>
                                        <p:strVal val="visible"/>
                                      </p:to>
                                    </p:set>
                                    <p:animEffect transition="in" filter="fade">
                                      <p:cBhvr>
                                        <p:cTn id="7" dur="1000"/>
                                        <p:tgtEl>
                                          <p:spTgt spid="3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94"/>
        <p:cNvGrpSpPr/>
        <p:nvPr/>
      </p:nvGrpSpPr>
      <p:grpSpPr>
        <a:xfrm>
          <a:off x="0" y="0"/>
          <a:ext cx="0" cy="0"/>
          <a:chOff x="0" y="0"/>
          <a:chExt cx="0" cy="0"/>
        </a:xfrm>
      </p:grpSpPr>
      <p:cxnSp>
        <p:nvCxnSpPr>
          <p:cNvPr id="395" name="Google Shape;395;p25"/>
          <p:cNvCxnSpPr/>
          <p:nvPr/>
        </p:nvCxnSpPr>
        <p:spPr>
          <a:xfrm rot="10800000">
            <a:off x="2762545" y="291389"/>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396" name="Google Shape;396;p25"/>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398" name="Google Shape;398;p25"/>
          <p:cNvSpPr/>
          <p:nvPr/>
        </p:nvSpPr>
        <p:spPr>
          <a:xfrm>
            <a:off x="4673495" y="1538427"/>
            <a:ext cx="3613213" cy="461624"/>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Clr>
                <a:srgbClr val="000000"/>
              </a:buClr>
              <a:buSzPts val="1600"/>
              <a:buFont typeface="Arial"/>
              <a:buNone/>
            </a:pPr>
            <a:r>
              <a:rPr lang="en-US" sz="1600" b="1" i="1" u="sng" strike="noStrike" cap="none">
                <a:solidFill>
                  <a:schemeClr val="dk1"/>
                </a:solidFill>
                <a:latin typeface="Arial"/>
                <a:ea typeface="Arial"/>
                <a:cs typeface="Arial"/>
                <a:sym typeface="Arial"/>
              </a:rPr>
              <a:t>Мэдлэг шалгах тест- Test</a:t>
            </a:r>
            <a:endParaRPr sz="1600" b="0" i="1" u="sng" strike="noStrike" cap="none">
              <a:solidFill>
                <a:schemeClr val="dk1"/>
              </a:solidFill>
              <a:latin typeface="Arial"/>
              <a:ea typeface="Arial"/>
              <a:cs typeface="Arial"/>
              <a:sym typeface="Arial"/>
            </a:endParaRPr>
          </a:p>
        </p:txBody>
      </p:sp>
      <p:sp>
        <p:nvSpPr>
          <p:cNvPr id="400" name="Google Shape;400;p25"/>
          <p:cNvSpPr txBox="1"/>
          <p:nvPr/>
        </p:nvSpPr>
        <p:spPr>
          <a:xfrm>
            <a:off x="3252251" y="243985"/>
            <a:ext cx="8233424" cy="654987"/>
          </a:xfrm>
          <a:prstGeom prst="rect">
            <a:avLst/>
          </a:prstGeom>
          <a:noFill/>
          <a:ln>
            <a:noFill/>
          </a:ln>
        </p:spPr>
        <p:txBody>
          <a:bodyPr spcFirstLastPara="1" wrap="square" lIns="91425" tIns="45700" rIns="91425" bIns="45700" anchor="ctr" anchorCtr="0">
            <a:noAutofit/>
          </a:bodyPr>
          <a:lstStyle/>
          <a:p>
            <a:pPr marL="0" marR="0" lvl="0" indent="0" algn="ctr" rtl="0">
              <a:lnSpc>
                <a:spcPct val="90000"/>
              </a:lnSpc>
              <a:spcBef>
                <a:spcPts val="0"/>
              </a:spcBef>
              <a:spcAft>
                <a:spcPts val="0"/>
              </a:spcAft>
              <a:buClr>
                <a:schemeClr val="dk1"/>
              </a:buClr>
              <a:buSzPts val="2400"/>
              <a:buFont typeface="Times New Roman"/>
              <a:buNone/>
            </a:pPr>
            <a:r>
              <a:rPr lang="en-US" sz="1600" b="1" i="0" u="none" strike="noStrike" cap="none">
                <a:solidFill>
                  <a:schemeClr val="dk1"/>
                </a:solidFill>
                <a:latin typeface="Arial"/>
                <a:ea typeface="Arial"/>
                <a:cs typeface="Arial"/>
                <a:sym typeface="Arial"/>
              </a:rPr>
              <a:t>МОНГОЛ УЛСЫН ТУХАЙ ЕРӨНХИЙ ОЙЛГОЛТ</a:t>
            </a:r>
            <a:endParaRPr sz="1600" b="0" i="0" u="none" strike="noStrike" cap="none">
              <a:solidFill>
                <a:srgbClr val="000000"/>
              </a:solidFill>
              <a:latin typeface="Arial"/>
              <a:ea typeface="Arial"/>
              <a:cs typeface="Arial"/>
              <a:sym typeface="Arial"/>
            </a:endParaRPr>
          </a:p>
          <a:p>
            <a:pPr marL="0" marR="0" lvl="0" indent="0" algn="ctr" rtl="0">
              <a:lnSpc>
                <a:spcPct val="90000"/>
              </a:lnSpc>
              <a:spcBef>
                <a:spcPts val="0"/>
              </a:spcBef>
              <a:spcAft>
                <a:spcPts val="0"/>
              </a:spcAft>
              <a:buClr>
                <a:schemeClr val="dk1"/>
              </a:buClr>
              <a:buSzPts val="2400"/>
              <a:buFont typeface="Times New Roman"/>
              <a:buNone/>
            </a:pPr>
            <a:r>
              <a:rPr lang="en-US" sz="1600" b="1" i="1" u="none" strike="noStrike" cap="none">
                <a:solidFill>
                  <a:schemeClr val="dk1"/>
                </a:solidFill>
                <a:latin typeface="Arial"/>
                <a:ea typeface="Arial"/>
                <a:cs typeface="Arial"/>
                <a:sym typeface="Arial"/>
              </a:rPr>
              <a:t>General Understanding of Mongolia</a:t>
            </a:r>
            <a:endParaRPr sz="1600" b="1" i="1" u="none" strike="noStrike" cap="none">
              <a:solidFill>
                <a:schemeClr val="dk1"/>
              </a:solidFill>
              <a:latin typeface="Arial"/>
              <a:ea typeface="Arial"/>
              <a:cs typeface="Arial"/>
              <a:sym typeface="Arial"/>
            </a:endParaRPr>
          </a:p>
        </p:txBody>
      </p:sp>
      <p:pic>
        <p:nvPicPr>
          <p:cNvPr id="401" name="Google Shape;401;p25"/>
          <p:cNvPicPr preferRelativeResize="0"/>
          <p:nvPr/>
        </p:nvPicPr>
        <p:blipFill rotWithShape="1">
          <a:blip r:embed="rId3">
            <a:alphaModFix/>
          </a:blip>
          <a:srcRect/>
          <a:stretch/>
        </p:blipFill>
        <p:spPr>
          <a:xfrm>
            <a:off x="627040" y="2313911"/>
            <a:ext cx="11278578" cy="3785944"/>
          </a:xfrm>
          <a:prstGeom prst="rect">
            <a:avLst/>
          </a:prstGeom>
          <a:noFill/>
          <a:ln>
            <a:noFill/>
          </a:ln>
        </p:spPr>
      </p:pic>
      <p:sp>
        <p:nvSpPr>
          <p:cNvPr id="3" name="TextBox 2">
            <a:extLst>
              <a:ext uri="{FF2B5EF4-FFF2-40B4-BE49-F238E27FC236}">
                <a16:creationId xmlns:a16="http://schemas.microsoft.com/office/drawing/2014/main" id="{A8445824-8339-9517-5379-DD3343C6C70C}"/>
              </a:ext>
            </a:extLst>
          </p:cNvPr>
          <p:cNvSpPr txBox="1"/>
          <p:nvPr/>
        </p:nvSpPr>
        <p:spPr>
          <a:xfrm>
            <a:off x="2639505" y="935257"/>
            <a:ext cx="7334054" cy="342466"/>
          </a:xfrm>
          <a:prstGeom prst="rect">
            <a:avLst/>
          </a:prstGeom>
          <a:noFill/>
        </p:spPr>
        <p:txBody>
          <a:bodyPr wrap="square">
            <a:spAutoFit/>
          </a:bodyPr>
          <a:lstStyle/>
          <a:p>
            <a:pPr algn="ctr">
              <a:lnSpc>
                <a:spcPct val="107000"/>
              </a:lnSpc>
              <a:spcAft>
                <a:spcPts val="800"/>
              </a:spcAft>
            </a:pPr>
            <a:r>
              <a:rPr lang="mn-MN" sz="1600" b="1" dirty="0">
                <a:effectLst/>
                <a:latin typeface="Arial" panose="020B0604020202020204" pitchFamily="34" charset="0"/>
                <a:ea typeface="Arial" panose="020B0604020202020204" pitchFamily="34" charset="0"/>
              </a:rPr>
              <a:t>Гэрийн даалгавар- Homework </a:t>
            </a:r>
            <a:r>
              <a:rPr lang="mn-MN" sz="1600" b="0" dirty="0">
                <a:effectLst/>
                <a:latin typeface="Arial" panose="020B0604020202020204" pitchFamily="34" charset="0"/>
                <a:ea typeface="Arial" panose="020B0604020202020204" pitchFamily="34" charset="0"/>
              </a:rPr>
              <a:t>(Мөнхцэцэг, Г., Орхон, Б, 2021, хууд. 11)</a:t>
            </a:r>
            <a:endParaRPr lang="en-US" dirty="0">
              <a:effectLst/>
              <a:latin typeface="Calibri" panose="020F0502020204030204" pitchFamily="34" charset="0"/>
              <a:ea typeface="Calibri" panose="020F050202020403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98"/>
                                        </p:tgtEl>
                                        <p:attrNameLst>
                                          <p:attrName>style.visibility</p:attrName>
                                        </p:attrNameLst>
                                      </p:cBhvr>
                                      <p:to>
                                        <p:strVal val="visible"/>
                                      </p:to>
                                    </p:set>
                                    <p:animEffect transition="in" filter="fade">
                                      <p:cBhvr>
                                        <p:cTn id="7" dur="500"/>
                                        <p:tgtEl>
                                          <p:spTgt spid="39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01"/>
                                        </p:tgtEl>
                                        <p:attrNameLst>
                                          <p:attrName>style.visibility</p:attrName>
                                        </p:attrNameLst>
                                      </p:cBhvr>
                                      <p:to>
                                        <p:strVal val="visible"/>
                                      </p:to>
                                    </p:set>
                                    <p:animEffect transition="in" filter="fade">
                                      <p:cBhvr>
                                        <p:cTn id="12" dur="500"/>
                                        <p:tgtEl>
                                          <p:spTgt spid="4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406"/>
        <p:cNvGrpSpPr/>
        <p:nvPr/>
      </p:nvGrpSpPr>
      <p:grpSpPr>
        <a:xfrm>
          <a:off x="0" y="0"/>
          <a:ext cx="0" cy="0"/>
          <a:chOff x="0" y="0"/>
          <a:chExt cx="0" cy="0"/>
        </a:xfrm>
      </p:grpSpPr>
      <p:cxnSp>
        <p:nvCxnSpPr>
          <p:cNvPr id="407" name="Google Shape;407;p26"/>
          <p:cNvCxnSpPr/>
          <p:nvPr/>
        </p:nvCxnSpPr>
        <p:spPr>
          <a:xfrm rot="10800000">
            <a:off x="2762545" y="291389"/>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408" name="Google Shape;408;p26"/>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409" name="Google Shape;409;p26"/>
          <p:cNvSpPr/>
          <p:nvPr/>
        </p:nvSpPr>
        <p:spPr>
          <a:xfrm>
            <a:off x="3583054" y="1384832"/>
            <a:ext cx="4711019" cy="646290"/>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Clr>
                <a:srgbClr val="000000"/>
              </a:buClr>
              <a:buSzPts val="1200"/>
              <a:buFont typeface="Arial"/>
              <a:buNone/>
            </a:pPr>
            <a:r>
              <a:rPr lang="en-US" sz="1200" b="1" i="1" u="none" strike="noStrike" cap="none">
                <a:solidFill>
                  <a:schemeClr val="dk1"/>
                </a:solidFill>
                <a:latin typeface="Arial"/>
                <a:ea typeface="Arial"/>
                <a:cs typeface="Arial"/>
                <a:sym typeface="Arial"/>
              </a:rPr>
              <a:t>Шинэ үг хэллэгүүдийг цээжилж, утгыг ойлгоорой. </a:t>
            </a:r>
            <a:endParaRPr sz="1200" b="0" i="0" u="none" strike="noStrike" cap="none">
              <a:solidFill>
                <a:srgbClr val="000000"/>
              </a:solidFill>
              <a:latin typeface="Arial"/>
              <a:ea typeface="Arial"/>
              <a:cs typeface="Arial"/>
              <a:sym typeface="Arial"/>
            </a:endParaRPr>
          </a:p>
          <a:p>
            <a:pPr marL="0" marR="0" lvl="0" indent="0" algn="just" rtl="0">
              <a:lnSpc>
                <a:spcPct val="150000"/>
              </a:lnSpc>
              <a:spcBef>
                <a:spcPts val="0"/>
              </a:spcBef>
              <a:spcAft>
                <a:spcPts val="0"/>
              </a:spcAft>
              <a:buClr>
                <a:srgbClr val="000000"/>
              </a:buClr>
              <a:buSzPts val="1200"/>
              <a:buFont typeface="Arial"/>
              <a:buNone/>
            </a:pPr>
            <a:r>
              <a:rPr lang="en-US" sz="1200" b="1" i="1" u="none" strike="noStrike" cap="none">
                <a:solidFill>
                  <a:schemeClr val="dk1"/>
                </a:solidFill>
                <a:latin typeface="Arial"/>
                <a:ea typeface="Arial"/>
                <a:cs typeface="Arial"/>
                <a:sym typeface="Arial"/>
              </a:rPr>
              <a:t>Memorize the new vocabularies and understand the meaning</a:t>
            </a:r>
            <a:endParaRPr sz="1200" b="0" i="0" u="none" strike="noStrike" cap="none">
              <a:solidFill>
                <a:srgbClr val="000000"/>
              </a:solidFill>
              <a:latin typeface="Arial"/>
              <a:ea typeface="Arial"/>
              <a:cs typeface="Arial"/>
              <a:sym typeface="Arial"/>
            </a:endParaRPr>
          </a:p>
        </p:txBody>
      </p:sp>
      <p:sp>
        <p:nvSpPr>
          <p:cNvPr id="410" name="Google Shape;410;p26"/>
          <p:cNvSpPr/>
          <p:nvPr/>
        </p:nvSpPr>
        <p:spPr>
          <a:xfrm>
            <a:off x="1699829" y="2155037"/>
            <a:ext cx="7943045" cy="3970277"/>
          </a:xfrm>
          <a:prstGeom prst="rect">
            <a:avLst/>
          </a:prstGeom>
          <a:noFill/>
          <a:ln>
            <a:noFill/>
          </a:ln>
        </p:spPr>
        <p:txBody>
          <a:bodyPr spcFirstLastPara="1" wrap="square" lIns="91425" tIns="45700" rIns="91425" bIns="45700" anchor="t" anchorCtr="0">
            <a:spAutoFit/>
          </a:bodyPr>
          <a:lstStyle/>
          <a:p>
            <a:pPr marL="457200" marR="0" lvl="0" indent="-457200" algn="l" rtl="0">
              <a:lnSpc>
                <a:spcPct val="150000"/>
              </a:lnSpc>
              <a:spcBef>
                <a:spcPts val="0"/>
              </a:spcBef>
              <a:spcAft>
                <a:spcPts val="0"/>
              </a:spcAft>
              <a:buClr>
                <a:schemeClr val="dk1"/>
              </a:buClr>
              <a:buSzPts val="1600"/>
              <a:buFont typeface="Times New Roman"/>
              <a:buAutoNum type="arabicPeriod"/>
            </a:pPr>
            <a:r>
              <a:rPr lang="en-US" sz="1400" b="0" i="0" u="none" strike="noStrike" cap="none">
                <a:solidFill>
                  <a:schemeClr val="dk1"/>
                </a:solidFill>
                <a:latin typeface="Arial"/>
                <a:ea typeface="Arial"/>
                <a:cs typeface="Arial"/>
                <a:sym typeface="Arial"/>
              </a:rPr>
              <a:t>Аймаг – province</a:t>
            </a:r>
            <a:endParaRPr sz="1400" b="0" i="0" u="none" strike="noStrike" cap="none">
              <a:solidFill>
                <a:schemeClr val="dk1"/>
              </a:solidFill>
              <a:latin typeface="Arial"/>
              <a:ea typeface="Arial"/>
              <a:cs typeface="Arial"/>
              <a:sym typeface="Arial"/>
            </a:endParaRPr>
          </a:p>
          <a:p>
            <a:pPr marL="457200" marR="0" lvl="0" indent="-457200" algn="l" rtl="0">
              <a:lnSpc>
                <a:spcPct val="150000"/>
              </a:lnSpc>
              <a:spcBef>
                <a:spcPts val="0"/>
              </a:spcBef>
              <a:spcAft>
                <a:spcPts val="0"/>
              </a:spcAft>
              <a:buClr>
                <a:schemeClr val="dk1"/>
              </a:buClr>
              <a:buSzPts val="1600"/>
              <a:buFont typeface="Times New Roman"/>
              <a:buAutoNum type="arabicPeriod"/>
            </a:pPr>
            <a:r>
              <a:rPr lang="en-US" sz="1400" b="0" i="0" u="none" strike="noStrike" cap="none">
                <a:solidFill>
                  <a:schemeClr val="dk1"/>
                </a:solidFill>
                <a:latin typeface="Arial"/>
                <a:ea typeface="Arial"/>
                <a:cs typeface="Arial"/>
                <a:sym typeface="Arial"/>
              </a:rPr>
              <a:t>Албан ёсны хэл – official language </a:t>
            </a:r>
            <a:endParaRPr sz="1400" b="0" i="0" u="none" strike="noStrike" cap="none">
              <a:solidFill>
                <a:srgbClr val="000000"/>
              </a:solidFill>
              <a:latin typeface="Arial"/>
              <a:ea typeface="Arial"/>
              <a:cs typeface="Arial"/>
              <a:sym typeface="Arial"/>
            </a:endParaRPr>
          </a:p>
          <a:p>
            <a:pPr marL="457200" marR="0" lvl="0" indent="-457200" algn="l" rtl="0">
              <a:lnSpc>
                <a:spcPct val="150000"/>
              </a:lnSpc>
              <a:spcBef>
                <a:spcPts val="0"/>
              </a:spcBef>
              <a:spcAft>
                <a:spcPts val="0"/>
              </a:spcAft>
              <a:buClr>
                <a:schemeClr val="dk1"/>
              </a:buClr>
              <a:buSzPts val="1600"/>
              <a:buFont typeface="Times New Roman"/>
              <a:buAutoNum type="arabicPeriod"/>
            </a:pPr>
            <a:r>
              <a:rPr lang="en-US" sz="1400" b="0" i="0" u="none" strike="noStrike" cap="none">
                <a:solidFill>
                  <a:schemeClr val="dk1"/>
                </a:solidFill>
                <a:latin typeface="Arial"/>
                <a:ea typeface="Arial"/>
                <a:cs typeface="Arial"/>
                <a:sym typeface="Arial"/>
              </a:rPr>
              <a:t>Ан амьтан – wild animal</a:t>
            </a:r>
            <a:endParaRPr sz="1400" b="0" i="0" u="none" strike="noStrike" cap="none">
              <a:solidFill>
                <a:schemeClr val="dk1"/>
              </a:solidFill>
              <a:latin typeface="Arial"/>
              <a:ea typeface="Arial"/>
              <a:cs typeface="Arial"/>
              <a:sym typeface="Arial"/>
            </a:endParaRPr>
          </a:p>
          <a:p>
            <a:pPr marL="457200" marR="0" lvl="0" indent="-457200" algn="l" rtl="0">
              <a:lnSpc>
                <a:spcPct val="150000"/>
              </a:lnSpc>
              <a:spcBef>
                <a:spcPts val="0"/>
              </a:spcBef>
              <a:spcAft>
                <a:spcPts val="0"/>
              </a:spcAft>
              <a:buClr>
                <a:schemeClr val="dk1"/>
              </a:buClr>
              <a:buSzPts val="1600"/>
              <a:buFont typeface="Times New Roman"/>
              <a:buAutoNum type="arabicPeriod"/>
            </a:pPr>
            <a:r>
              <a:rPr lang="en-US" sz="1400" b="0" i="0" u="none" strike="noStrike" cap="none">
                <a:solidFill>
                  <a:schemeClr val="dk1"/>
                </a:solidFill>
                <a:latin typeface="Arial"/>
                <a:ea typeface="Arial"/>
                <a:cs typeface="Arial"/>
                <a:sym typeface="Arial"/>
              </a:rPr>
              <a:t>Ард түмэн – people</a:t>
            </a:r>
            <a:endParaRPr sz="1400" b="0" i="0" u="none" strike="noStrike" cap="none">
              <a:solidFill>
                <a:schemeClr val="dk1"/>
              </a:solidFill>
              <a:latin typeface="Arial"/>
              <a:ea typeface="Arial"/>
              <a:cs typeface="Arial"/>
              <a:sym typeface="Arial"/>
            </a:endParaRPr>
          </a:p>
          <a:p>
            <a:pPr marL="457200" marR="0" lvl="0" indent="-457200" algn="l" rtl="0">
              <a:lnSpc>
                <a:spcPct val="150000"/>
              </a:lnSpc>
              <a:spcBef>
                <a:spcPts val="0"/>
              </a:spcBef>
              <a:spcAft>
                <a:spcPts val="0"/>
              </a:spcAft>
              <a:buClr>
                <a:schemeClr val="dk1"/>
              </a:buClr>
              <a:buSzPts val="1600"/>
              <a:buFont typeface="Times New Roman"/>
              <a:buAutoNum type="arabicPeriod"/>
            </a:pPr>
            <a:r>
              <a:rPr lang="en-US" sz="1400" b="0" i="0" u="none" strike="noStrike" cap="none">
                <a:solidFill>
                  <a:schemeClr val="dk1"/>
                </a:solidFill>
                <a:latin typeface="Arial"/>
                <a:ea typeface="Arial"/>
                <a:cs typeface="Arial"/>
                <a:sym typeface="Arial"/>
              </a:rPr>
              <a:t>Баг –smallest local administrative</a:t>
            </a:r>
            <a:endParaRPr sz="1400" b="0" i="0" u="none" strike="noStrike" cap="none">
              <a:solidFill>
                <a:schemeClr val="dk1"/>
              </a:solidFill>
              <a:latin typeface="Arial"/>
              <a:ea typeface="Arial"/>
              <a:cs typeface="Arial"/>
              <a:sym typeface="Arial"/>
            </a:endParaRPr>
          </a:p>
          <a:p>
            <a:pPr marL="457200" marR="0" lvl="0" indent="-457200" algn="l" rtl="0">
              <a:lnSpc>
                <a:spcPct val="150000"/>
              </a:lnSpc>
              <a:spcBef>
                <a:spcPts val="0"/>
              </a:spcBef>
              <a:spcAft>
                <a:spcPts val="0"/>
              </a:spcAft>
              <a:buClr>
                <a:schemeClr val="dk1"/>
              </a:buClr>
              <a:buSzPts val="1600"/>
              <a:buFont typeface="Times New Roman"/>
              <a:buAutoNum type="arabicPeriod"/>
            </a:pPr>
            <a:r>
              <a:rPr lang="en-US" sz="1400" b="0" i="0" u="none" strike="noStrike" cap="none">
                <a:solidFill>
                  <a:schemeClr val="dk1"/>
                </a:solidFill>
                <a:latin typeface="Arial"/>
                <a:ea typeface="Arial"/>
                <a:cs typeface="Arial"/>
                <a:sym typeface="Arial"/>
              </a:rPr>
              <a:t>Бөө мөргөл – shamanism</a:t>
            </a:r>
            <a:endParaRPr sz="1400" b="0" i="0" u="none" strike="noStrike" cap="none">
              <a:solidFill>
                <a:schemeClr val="dk1"/>
              </a:solidFill>
              <a:latin typeface="Arial"/>
              <a:ea typeface="Arial"/>
              <a:cs typeface="Arial"/>
              <a:sym typeface="Arial"/>
            </a:endParaRPr>
          </a:p>
          <a:p>
            <a:pPr marL="457200" marR="0" lvl="0" indent="-457200" algn="l" rtl="0">
              <a:lnSpc>
                <a:spcPct val="150000"/>
              </a:lnSpc>
              <a:spcBef>
                <a:spcPts val="0"/>
              </a:spcBef>
              <a:spcAft>
                <a:spcPts val="0"/>
              </a:spcAft>
              <a:buClr>
                <a:schemeClr val="dk1"/>
              </a:buClr>
              <a:buSzPts val="1600"/>
              <a:buFont typeface="Times New Roman"/>
              <a:buAutoNum type="arabicPeriod"/>
            </a:pPr>
            <a:r>
              <a:rPr lang="en-US" sz="1400" b="0" i="0" u="none" strike="noStrike" cap="none">
                <a:solidFill>
                  <a:schemeClr val="dk1"/>
                </a:solidFill>
                <a:latin typeface="Arial"/>
                <a:ea typeface="Arial"/>
                <a:cs typeface="Arial"/>
                <a:sym typeface="Arial"/>
              </a:rPr>
              <a:t>Буддын шашин – buddhism</a:t>
            </a:r>
            <a:endParaRPr sz="1400" b="0" i="0" u="none" strike="noStrike" cap="none">
              <a:solidFill>
                <a:schemeClr val="dk1"/>
              </a:solidFill>
              <a:latin typeface="Arial"/>
              <a:ea typeface="Arial"/>
              <a:cs typeface="Arial"/>
              <a:sym typeface="Arial"/>
            </a:endParaRPr>
          </a:p>
          <a:p>
            <a:pPr marL="457200" marR="0" lvl="0" indent="-457200" algn="l" rtl="0">
              <a:lnSpc>
                <a:spcPct val="150000"/>
              </a:lnSpc>
              <a:spcBef>
                <a:spcPts val="0"/>
              </a:spcBef>
              <a:spcAft>
                <a:spcPts val="0"/>
              </a:spcAft>
              <a:buClr>
                <a:schemeClr val="dk1"/>
              </a:buClr>
              <a:buSzPts val="1600"/>
              <a:buFont typeface="Times New Roman"/>
              <a:buAutoNum type="arabicPeriod"/>
            </a:pPr>
            <a:r>
              <a:rPr lang="en-US" sz="1400" b="0" i="0" u="none" strike="noStrike" cap="none">
                <a:solidFill>
                  <a:schemeClr val="dk1"/>
                </a:solidFill>
                <a:latin typeface="Arial"/>
                <a:ea typeface="Arial"/>
                <a:cs typeface="Arial"/>
                <a:sym typeface="Arial"/>
              </a:rPr>
              <a:t>Бүрдэх – to consist of</a:t>
            </a:r>
            <a:endParaRPr sz="1400" b="0" i="0" u="none" strike="noStrike" cap="none">
              <a:solidFill>
                <a:schemeClr val="dk1"/>
              </a:solidFill>
              <a:latin typeface="Arial"/>
              <a:ea typeface="Arial"/>
              <a:cs typeface="Arial"/>
              <a:sym typeface="Arial"/>
            </a:endParaRPr>
          </a:p>
          <a:p>
            <a:pPr marL="457200" marR="0" lvl="0" indent="-457200" algn="l" rtl="0">
              <a:lnSpc>
                <a:spcPct val="150000"/>
              </a:lnSpc>
              <a:spcBef>
                <a:spcPts val="0"/>
              </a:spcBef>
              <a:spcAft>
                <a:spcPts val="0"/>
              </a:spcAft>
              <a:buClr>
                <a:schemeClr val="dk1"/>
              </a:buClr>
              <a:buSzPts val="1600"/>
              <a:buFont typeface="Times New Roman"/>
              <a:buAutoNum type="arabicPeriod"/>
            </a:pPr>
            <a:r>
              <a:rPr lang="en-US" sz="1400" b="0" i="0" u="none" strike="noStrike" cap="none">
                <a:solidFill>
                  <a:schemeClr val="dk1"/>
                </a:solidFill>
                <a:latin typeface="Arial"/>
                <a:ea typeface="Arial"/>
                <a:cs typeface="Arial"/>
                <a:sym typeface="Arial"/>
              </a:rPr>
              <a:t>Бүртгэгдэх – to be registered</a:t>
            </a:r>
            <a:endParaRPr sz="1400" b="0" i="0" u="none" strike="noStrike" cap="none">
              <a:solidFill>
                <a:schemeClr val="dk1"/>
              </a:solidFill>
              <a:latin typeface="Arial"/>
              <a:ea typeface="Arial"/>
              <a:cs typeface="Arial"/>
              <a:sym typeface="Arial"/>
            </a:endParaRPr>
          </a:p>
          <a:p>
            <a:pPr marL="457200" marR="0" lvl="0" indent="-457200" algn="l" rtl="0">
              <a:lnSpc>
                <a:spcPct val="150000"/>
              </a:lnSpc>
              <a:spcBef>
                <a:spcPts val="0"/>
              </a:spcBef>
              <a:spcAft>
                <a:spcPts val="0"/>
              </a:spcAft>
              <a:buClr>
                <a:schemeClr val="dk1"/>
              </a:buClr>
              <a:buSzPts val="1600"/>
              <a:buFont typeface="Times New Roman"/>
              <a:buAutoNum type="arabicPeriod"/>
            </a:pPr>
            <a:r>
              <a:rPr lang="en-US" sz="1400" b="0" i="0" u="none" strike="noStrike" cap="none">
                <a:solidFill>
                  <a:schemeClr val="dk1"/>
                </a:solidFill>
                <a:latin typeface="Arial"/>
                <a:ea typeface="Arial"/>
                <a:cs typeface="Arial"/>
                <a:sym typeface="Arial"/>
              </a:rPr>
              <a:t>Бүх нийтийн – public</a:t>
            </a:r>
            <a:endParaRPr sz="1400" b="0" i="0" u="none" strike="noStrike" cap="none">
              <a:solidFill>
                <a:schemeClr val="dk1"/>
              </a:solidFill>
              <a:latin typeface="Arial"/>
              <a:ea typeface="Arial"/>
              <a:cs typeface="Arial"/>
              <a:sym typeface="Arial"/>
            </a:endParaRPr>
          </a:p>
          <a:p>
            <a:pPr marL="457200" marR="0" lvl="0" indent="-457200" algn="l" rtl="0">
              <a:lnSpc>
                <a:spcPct val="150000"/>
              </a:lnSpc>
              <a:spcBef>
                <a:spcPts val="0"/>
              </a:spcBef>
              <a:spcAft>
                <a:spcPts val="0"/>
              </a:spcAft>
              <a:buClr>
                <a:schemeClr val="dk1"/>
              </a:buClr>
              <a:buSzPts val="1600"/>
              <a:buFont typeface="Times New Roman"/>
              <a:buAutoNum type="arabicPeriod"/>
            </a:pPr>
            <a:r>
              <a:rPr lang="en-US" sz="1400" b="0" i="0" u="none" strike="noStrike" cap="none">
                <a:solidFill>
                  <a:schemeClr val="dk1"/>
                </a:solidFill>
                <a:latin typeface="Arial"/>
                <a:ea typeface="Arial"/>
                <a:cs typeface="Arial"/>
                <a:sym typeface="Arial"/>
              </a:rPr>
              <a:t>Газар нутаг – territory</a:t>
            </a:r>
            <a:endParaRPr sz="1400" b="0" i="0" u="none" strike="noStrike" cap="none">
              <a:solidFill>
                <a:schemeClr val="dk1"/>
              </a:solidFill>
              <a:latin typeface="Arial"/>
              <a:ea typeface="Arial"/>
              <a:cs typeface="Arial"/>
              <a:sym typeface="Arial"/>
            </a:endParaRPr>
          </a:p>
          <a:p>
            <a:pPr marL="457200" marR="0" lvl="0" indent="-457200" algn="l" rtl="0">
              <a:lnSpc>
                <a:spcPct val="150000"/>
              </a:lnSpc>
              <a:spcBef>
                <a:spcPts val="0"/>
              </a:spcBef>
              <a:spcAft>
                <a:spcPts val="0"/>
              </a:spcAft>
              <a:buClr>
                <a:schemeClr val="dk1"/>
              </a:buClr>
              <a:buSzPts val="1600"/>
              <a:buFont typeface="Times New Roman"/>
              <a:buAutoNum type="arabicPeriod"/>
            </a:pPr>
            <a:r>
              <a:rPr lang="en-US" sz="1400" b="0" i="0" u="none" strike="noStrike" cap="none">
                <a:solidFill>
                  <a:schemeClr val="dk1"/>
                </a:solidFill>
                <a:latin typeface="Arial"/>
                <a:ea typeface="Arial"/>
                <a:cs typeface="Arial"/>
                <a:sym typeface="Arial"/>
              </a:rPr>
              <a:t>Гишүүн – member</a:t>
            </a:r>
            <a:endParaRPr sz="1400" b="0" i="0" u="none" strike="noStrike" cap="none">
              <a:solidFill>
                <a:schemeClr val="dk1"/>
              </a:solidFill>
              <a:latin typeface="Arial"/>
              <a:ea typeface="Arial"/>
              <a:cs typeface="Arial"/>
              <a:sym typeface="Arial"/>
            </a:endParaRPr>
          </a:p>
        </p:txBody>
      </p:sp>
      <p:sp>
        <p:nvSpPr>
          <p:cNvPr id="413" name="Google Shape;413;p26"/>
          <p:cNvSpPr txBox="1"/>
          <p:nvPr/>
        </p:nvSpPr>
        <p:spPr>
          <a:xfrm>
            <a:off x="3252251" y="243985"/>
            <a:ext cx="8233424" cy="654987"/>
          </a:xfrm>
          <a:prstGeom prst="rect">
            <a:avLst/>
          </a:prstGeom>
          <a:noFill/>
          <a:ln>
            <a:noFill/>
          </a:ln>
        </p:spPr>
        <p:txBody>
          <a:bodyPr spcFirstLastPara="1" wrap="square" lIns="91425" tIns="45700" rIns="91425" bIns="45700" anchor="ctr" anchorCtr="0">
            <a:noAutofit/>
          </a:bodyPr>
          <a:lstStyle/>
          <a:p>
            <a:pPr marL="0" marR="0" lvl="0" indent="0" algn="ctr" rtl="0">
              <a:lnSpc>
                <a:spcPct val="90000"/>
              </a:lnSpc>
              <a:spcBef>
                <a:spcPts val="0"/>
              </a:spcBef>
              <a:spcAft>
                <a:spcPts val="0"/>
              </a:spcAft>
              <a:buClr>
                <a:schemeClr val="dk1"/>
              </a:buClr>
              <a:buSzPts val="2400"/>
              <a:buFont typeface="Times New Roman"/>
              <a:buNone/>
            </a:pPr>
            <a:r>
              <a:rPr lang="en-US" sz="1600" b="1" i="0" u="none" strike="noStrike" cap="none">
                <a:solidFill>
                  <a:schemeClr val="dk1"/>
                </a:solidFill>
                <a:latin typeface="Arial"/>
                <a:ea typeface="Arial"/>
                <a:cs typeface="Arial"/>
                <a:sym typeface="Arial"/>
              </a:rPr>
              <a:t>МОНГОЛ УЛСЫН ТУХАЙ ЕРӨНХИЙ ОЙЛГОЛТ</a:t>
            </a:r>
            <a:endParaRPr sz="1600" b="0" i="0" u="none" strike="noStrike" cap="none">
              <a:solidFill>
                <a:srgbClr val="000000"/>
              </a:solidFill>
              <a:latin typeface="Arial"/>
              <a:ea typeface="Arial"/>
              <a:cs typeface="Arial"/>
              <a:sym typeface="Arial"/>
            </a:endParaRPr>
          </a:p>
          <a:p>
            <a:pPr marL="0" marR="0" lvl="0" indent="0" algn="ctr" rtl="0">
              <a:lnSpc>
                <a:spcPct val="90000"/>
              </a:lnSpc>
              <a:spcBef>
                <a:spcPts val="0"/>
              </a:spcBef>
              <a:spcAft>
                <a:spcPts val="0"/>
              </a:spcAft>
              <a:buClr>
                <a:schemeClr val="dk1"/>
              </a:buClr>
              <a:buSzPts val="2400"/>
              <a:buFont typeface="Times New Roman"/>
              <a:buNone/>
            </a:pPr>
            <a:r>
              <a:rPr lang="en-US" sz="1600" b="1" i="1" u="none" strike="noStrike" cap="none">
                <a:solidFill>
                  <a:schemeClr val="dk1"/>
                </a:solidFill>
                <a:latin typeface="Arial"/>
                <a:ea typeface="Arial"/>
                <a:cs typeface="Arial"/>
                <a:sym typeface="Arial"/>
              </a:rPr>
              <a:t>General Understanding of Mongolia</a:t>
            </a:r>
            <a:endParaRPr sz="1600" b="1" i="1" u="none" strike="noStrike" cap="none">
              <a:solidFill>
                <a:schemeClr val="dk1"/>
              </a:solidFill>
              <a:latin typeface="Arial"/>
              <a:ea typeface="Arial"/>
              <a:cs typeface="Arial"/>
              <a:sym typeface="Arial"/>
            </a:endParaRPr>
          </a:p>
        </p:txBody>
      </p:sp>
      <p:sp>
        <p:nvSpPr>
          <p:cNvPr id="3" name="TextBox 2">
            <a:extLst>
              <a:ext uri="{FF2B5EF4-FFF2-40B4-BE49-F238E27FC236}">
                <a16:creationId xmlns:a16="http://schemas.microsoft.com/office/drawing/2014/main" id="{A9BB09C1-44FD-0293-D0D2-31117D567B88}"/>
              </a:ext>
            </a:extLst>
          </p:cNvPr>
          <p:cNvSpPr txBox="1"/>
          <p:nvPr/>
        </p:nvSpPr>
        <p:spPr>
          <a:xfrm>
            <a:off x="2891349" y="1069210"/>
            <a:ext cx="6094428" cy="311239"/>
          </a:xfrm>
          <a:prstGeom prst="rect">
            <a:avLst/>
          </a:prstGeom>
          <a:noFill/>
        </p:spPr>
        <p:txBody>
          <a:bodyPr wrap="square">
            <a:spAutoFit/>
          </a:bodyPr>
          <a:lstStyle/>
          <a:p>
            <a:pPr algn="ctr">
              <a:lnSpc>
                <a:spcPct val="107000"/>
              </a:lnSpc>
              <a:spcAft>
                <a:spcPts val="800"/>
              </a:spcAft>
            </a:pPr>
            <a:r>
              <a:rPr lang="mn-MN" sz="1400" b="1" dirty="0">
                <a:effectLst/>
                <a:latin typeface="Arial" panose="020B0604020202020204" pitchFamily="34" charset="0"/>
                <a:ea typeface="Arial" panose="020B0604020202020204" pitchFamily="34" charset="0"/>
              </a:rPr>
              <a:t>Гэрийн даалгавар- Homework </a:t>
            </a:r>
            <a:r>
              <a:rPr lang="mn-MN" sz="1400" b="0" dirty="0">
                <a:effectLst/>
                <a:latin typeface="Arial" panose="020B0604020202020204" pitchFamily="34" charset="0"/>
                <a:ea typeface="Arial" panose="020B0604020202020204" pitchFamily="34" charset="0"/>
              </a:rPr>
              <a:t>(Мөнхцэцэг, Г., Орхон, Б, 2021, p. 10)</a:t>
            </a:r>
            <a:endParaRPr lang="en-US" sz="1200" dirty="0">
              <a:effectLst/>
              <a:latin typeface="Calibri" panose="020F0502020204030204" pitchFamily="34" charset="0"/>
              <a:ea typeface="Calibri" panose="020F050202020403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09"/>
                                        </p:tgtEl>
                                        <p:attrNameLst>
                                          <p:attrName>style.visibility</p:attrName>
                                        </p:attrNameLst>
                                      </p:cBhvr>
                                      <p:to>
                                        <p:strVal val="visible"/>
                                      </p:to>
                                    </p:set>
                                    <p:animEffect transition="in" filter="fade">
                                      <p:cBhvr>
                                        <p:cTn id="7" dur="1000"/>
                                        <p:tgtEl>
                                          <p:spTgt spid="40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10"/>
                                        </p:tgtEl>
                                        <p:attrNameLst>
                                          <p:attrName>style.visibility</p:attrName>
                                        </p:attrNameLst>
                                      </p:cBhvr>
                                      <p:to>
                                        <p:strVal val="visible"/>
                                      </p:to>
                                    </p:set>
                                    <p:animEffect transition="in" filter="fade">
                                      <p:cBhvr>
                                        <p:cTn id="12" dur="1000"/>
                                        <p:tgtEl>
                                          <p:spTgt spid="4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418"/>
        <p:cNvGrpSpPr/>
        <p:nvPr/>
      </p:nvGrpSpPr>
      <p:grpSpPr>
        <a:xfrm>
          <a:off x="0" y="0"/>
          <a:ext cx="0" cy="0"/>
          <a:chOff x="0" y="0"/>
          <a:chExt cx="0" cy="0"/>
        </a:xfrm>
      </p:grpSpPr>
      <p:cxnSp>
        <p:nvCxnSpPr>
          <p:cNvPr id="419" name="Google Shape;419;p27"/>
          <p:cNvCxnSpPr/>
          <p:nvPr/>
        </p:nvCxnSpPr>
        <p:spPr>
          <a:xfrm rot="10800000">
            <a:off x="2762545" y="291389"/>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420" name="Google Shape;420;p27"/>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421" name="Google Shape;421;p27"/>
          <p:cNvSpPr/>
          <p:nvPr/>
        </p:nvSpPr>
        <p:spPr>
          <a:xfrm>
            <a:off x="1733780" y="2055496"/>
            <a:ext cx="7943045" cy="3970277"/>
          </a:xfrm>
          <a:prstGeom prst="rect">
            <a:avLst/>
          </a:prstGeom>
          <a:noFill/>
          <a:ln>
            <a:noFill/>
          </a:ln>
        </p:spPr>
        <p:txBody>
          <a:bodyPr spcFirstLastPara="1" wrap="square" lIns="91425" tIns="45700" rIns="91425" bIns="45700" anchor="t" anchorCtr="0">
            <a:spAutoFit/>
          </a:bodyPr>
          <a:lstStyle/>
          <a:p>
            <a:pPr marL="457200" marR="0" lvl="0" indent="-457200" algn="l" rtl="0">
              <a:lnSpc>
                <a:spcPct val="150000"/>
              </a:lnSpc>
              <a:spcBef>
                <a:spcPts val="0"/>
              </a:spcBef>
              <a:spcAft>
                <a:spcPts val="0"/>
              </a:spcAft>
              <a:buClr>
                <a:schemeClr val="dk1"/>
              </a:buClr>
              <a:buSzPts val="1600"/>
              <a:buFont typeface="Times New Roman"/>
              <a:buAutoNum type="arabicPeriod"/>
            </a:pPr>
            <a:r>
              <a:rPr lang="en-US" sz="1400" b="0" i="0" u="none" strike="noStrike" cap="none">
                <a:solidFill>
                  <a:schemeClr val="dk1"/>
                </a:solidFill>
                <a:latin typeface="Arial"/>
                <a:ea typeface="Arial"/>
                <a:cs typeface="Arial"/>
                <a:sym typeface="Arial"/>
              </a:rPr>
              <a:t>Голлох шашин – main religion</a:t>
            </a:r>
            <a:endParaRPr sz="1400" b="0" i="0" u="none" strike="noStrike" cap="none">
              <a:solidFill>
                <a:schemeClr val="dk1"/>
              </a:solidFill>
              <a:latin typeface="Arial"/>
              <a:ea typeface="Arial"/>
              <a:cs typeface="Arial"/>
              <a:sym typeface="Arial"/>
            </a:endParaRPr>
          </a:p>
          <a:p>
            <a:pPr marL="457200" marR="0" lvl="0" indent="-457200" algn="l" rtl="0">
              <a:lnSpc>
                <a:spcPct val="150000"/>
              </a:lnSpc>
              <a:spcBef>
                <a:spcPts val="0"/>
              </a:spcBef>
              <a:spcAft>
                <a:spcPts val="0"/>
              </a:spcAft>
              <a:buClr>
                <a:schemeClr val="dk1"/>
              </a:buClr>
              <a:buSzPts val="1600"/>
              <a:buFont typeface="Times New Roman"/>
              <a:buAutoNum type="arabicPeriod"/>
            </a:pPr>
            <a:r>
              <a:rPr lang="en-US" sz="1400" b="0" i="0" u="none" strike="noStrike" cap="none">
                <a:solidFill>
                  <a:schemeClr val="dk1"/>
                </a:solidFill>
                <a:latin typeface="Arial"/>
                <a:ea typeface="Arial"/>
                <a:cs typeface="Arial"/>
                <a:sym typeface="Arial"/>
              </a:rPr>
              <a:t>Далайд гарцгүй – landlocked</a:t>
            </a:r>
            <a:endParaRPr sz="1400" b="0" i="0" u="none" strike="noStrike" cap="none">
              <a:solidFill>
                <a:schemeClr val="dk1"/>
              </a:solidFill>
              <a:latin typeface="Arial"/>
              <a:ea typeface="Arial"/>
              <a:cs typeface="Arial"/>
              <a:sym typeface="Arial"/>
            </a:endParaRPr>
          </a:p>
          <a:p>
            <a:pPr marL="457200" marR="0" lvl="0" indent="-457200" algn="l" rtl="0">
              <a:lnSpc>
                <a:spcPct val="150000"/>
              </a:lnSpc>
              <a:spcBef>
                <a:spcPts val="0"/>
              </a:spcBef>
              <a:spcAft>
                <a:spcPts val="0"/>
              </a:spcAft>
              <a:buClr>
                <a:schemeClr val="dk1"/>
              </a:buClr>
              <a:buSzPts val="1600"/>
              <a:buFont typeface="Times New Roman"/>
              <a:buAutoNum type="arabicPeriod"/>
            </a:pPr>
            <a:r>
              <a:rPr lang="en-US" sz="1400" b="0" i="0" u="none" strike="noStrike" cap="none">
                <a:solidFill>
                  <a:schemeClr val="dk1"/>
                </a:solidFill>
                <a:latin typeface="Arial"/>
                <a:ea typeface="Arial"/>
                <a:cs typeface="Arial"/>
                <a:sym typeface="Arial"/>
              </a:rPr>
              <a:t>Далайн түвшнээс дээш – above sea level</a:t>
            </a:r>
            <a:endParaRPr sz="1400" b="0" i="0" u="none" strike="noStrike" cap="none">
              <a:solidFill>
                <a:schemeClr val="dk1"/>
              </a:solidFill>
              <a:latin typeface="Arial"/>
              <a:ea typeface="Arial"/>
              <a:cs typeface="Arial"/>
              <a:sym typeface="Arial"/>
            </a:endParaRPr>
          </a:p>
          <a:p>
            <a:pPr marL="457200" marR="0" lvl="0" indent="-457200" algn="l" rtl="0">
              <a:lnSpc>
                <a:spcPct val="150000"/>
              </a:lnSpc>
              <a:spcBef>
                <a:spcPts val="0"/>
              </a:spcBef>
              <a:spcAft>
                <a:spcPts val="0"/>
              </a:spcAft>
              <a:buClr>
                <a:schemeClr val="dk1"/>
              </a:buClr>
              <a:buSzPts val="1600"/>
              <a:buFont typeface="Times New Roman"/>
              <a:buAutoNum type="arabicPeriod"/>
            </a:pPr>
            <a:r>
              <a:rPr lang="en-US" sz="1400" b="0" i="0" u="none" strike="noStrike" cap="none">
                <a:solidFill>
                  <a:schemeClr val="dk1"/>
                </a:solidFill>
                <a:latin typeface="Arial"/>
                <a:ea typeface="Arial"/>
                <a:cs typeface="Arial"/>
                <a:sym typeface="Arial"/>
              </a:rPr>
              <a:t>Дундаж (дунджаар) – average (on average)</a:t>
            </a:r>
            <a:endParaRPr sz="1400" b="0" i="0" u="none" strike="noStrike" cap="none">
              <a:solidFill>
                <a:schemeClr val="dk1"/>
              </a:solidFill>
              <a:latin typeface="Arial"/>
              <a:ea typeface="Arial"/>
              <a:cs typeface="Arial"/>
              <a:sym typeface="Arial"/>
            </a:endParaRPr>
          </a:p>
          <a:p>
            <a:pPr marL="457200" marR="0" lvl="0" indent="-457200" algn="l" rtl="0">
              <a:lnSpc>
                <a:spcPct val="150000"/>
              </a:lnSpc>
              <a:spcBef>
                <a:spcPts val="0"/>
              </a:spcBef>
              <a:spcAft>
                <a:spcPts val="0"/>
              </a:spcAft>
              <a:buClr>
                <a:schemeClr val="dk1"/>
              </a:buClr>
              <a:buSzPts val="1600"/>
              <a:buFont typeface="Times New Roman"/>
              <a:buAutoNum type="arabicPeriod"/>
            </a:pPr>
            <a:r>
              <a:rPr lang="en-US" sz="1400" b="0" i="0" u="none" strike="noStrike" cap="none">
                <a:solidFill>
                  <a:schemeClr val="dk1"/>
                </a:solidFill>
                <a:latin typeface="Arial"/>
                <a:ea typeface="Arial"/>
                <a:cs typeface="Arial"/>
                <a:sym typeface="Arial"/>
              </a:rPr>
              <a:t>Дундаж наслалт – average life expectancy</a:t>
            </a:r>
            <a:endParaRPr sz="1400" b="0" i="0" u="none" strike="noStrike" cap="none">
              <a:solidFill>
                <a:schemeClr val="dk1"/>
              </a:solidFill>
              <a:latin typeface="Arial"/>
              <a:ea typeface="Arial"/>
              <a:cs typeface="Arial"/>
              <a:sym typeface="Arial"/>
            </a:endParaRPr>
          </a:p>
          <a:p>
            <a:pPr marL="457200" marR="0" lvl="0" indent="-457200" algn="l" rtl="0">
              <a:lnSpc>
                <a:spcPct val="150000"/>
              </a:lnSpc>
              <a:spcBef>
                <a:spcPts val="0"/>
              </a:spcBef>
              <a:spcAft>
                <a:spcPts val="0"/>
              </a:spcAft>
              <a:buClr>
                <a:schemeClr val="dk1"/>
              </a:buClr>
              <a:buSzPts val="1600"/>
              <a:buFont typeface="Times New Roman"/>
              <a:buAutoNum type="arabicPeriod"/>
            </a:pPr>
            <a:r>
              <a:rPr lang="en-US" sz="1400" b="0" i="0" u="none" strike="noStrike" cap="none">
                <a:solidFill>
                  <a:schemeClr val="dk1"/>
                </a:solidFill>
                <a:latin typeface="Arial"/>
                <a:ea typeface="Arial"/>
                <a:cs typeface="Arial"/>
                <a:sym typeface="Arial"/>
              </a:rPr>
              <a:t>Дүүрэг – district</a:t>
            </a:r>
            <a:endParaRPr sz="1400" b="0" i="0" u="none" strike="noStrike" cap="none">
              <a:solidFill>
                <a:schemeClr val="dk1"/>
              </a:solidFill>
              <a:latin typeface="Arial"/>
              <a:ea typeface="Arial"/>
              <a:cs typeface="Arial"/>
              <a:sym typeface="Arial"/>
            </a:endParaRPr>
          </a:p>
          <a:p>
            <a:pPr marL="457200" marR="0" lvl="0" indent="-457200" algn="l" rtl="0">
              <a:lnSpc>
                <a:spcPct val="150000"/>
              </a:lnSpc>
              <a:spcBef>
                <a:spcPts val="0"/>
              </a:spcBef>
              <a:spcAft>
                <a:spcPts val="0"/>
              </a:spcAft>
              <a:buClr>
                <a:schemeClr val="dk1"/>
              </a:buClr>
              <a:buSzPts val="1600"/>
              <a:buFont typeface="Times New Roman"/>
              <a:buAutoNum type="arabicPeriod"/>
            </a:pPr>
            <a:r>
              <a:rPr lang="en-US" sz="1400" b="0" i="0" u="none" strike="noStrike" cap="none">
                <a:solidFill>
                  <a:schemeClr val="dk1"/>
                </a:solidFill>
                <a:latin typeface="Arial"/>
                <a:ea typeface="Arial"/>
                <a:cs typeface="Arial"/>
                <a:sym typeface="Arial"/>
              </a:rPr>
              <a:t>Дэлхийн бөмбөрцөг – globe </a:t>
            </a:r>
            <a:endParaRPr sz="1400" b="0" i="0" u="none" strike="noStrike" cap="none">
              <a:solidFill>
                <a:srgbClr val="000000"/>
              </a:solidFill>
              <a:latin typeface="Arial"/>
              <a:ea typeface="Arial"/>
              <a:cs typeface="Arial"/>
              <a:sym typeface="Arial"/>
            </a:endParaRPr>
          </a:p>
          <a:p>
            <a:pPr marL="457200" marR="0" lvl="0" indent="-457200" algn="l" rtl="0">
              <a:lnSpc>
                <a:spcPct val="150000"/>
              </a:lnSpc>
              <a:spcBef>
                <a:spcPts val="0"/>
              </a:spcBef>
              <a:spcAft>
                <a:spcPts val="0"/>
              </a:spcAft>
              <a:buClr>
                <a:schemeClr val="dk1"/>
              </a:buClr>
              <a:buSzPts val="1600"/>
              <a:buFont typeface="Times New Roman"/>
              <a:buAutoNum type="arabicPeriod"/>
            </a:pPr>
            <a:r>
              <a:rPr lang="en-US" sz="1400" b="0" i="0" u="none" strike="noStrike" cap="none">
                <a:solidFill>
                  <a:schemeClr val="dk1"/>
                </a:solidFill>
                <a:latin typeface="Arial"/>
                <a:ea typeface="Arial"/>
                <a:cs typeface="Arial"/>
                <a:sym typeface="Arial"/>
              </a:rPr>
              <a:t>Ерөнхий сайд – prime minister</a:t>
            </a:r>
            <a:endParaRPr sz="1400" b="0" i="0" u="none" strike="noStrike" cap="none">
              <a:solidFill>
                <a:schemeClr val="dk1"/>
              </a:solidFill>
              <a:latin typeface="Arial"/>
              <a:ea typeface="Arial"/>
              <a:cs typeface="Arial"/>
              <a:sym typeface="Arial"/>
            </a:endParaRPr>
          </a:p>
          <a:p>
            <a:pPr marL="457200" marR="0" lvl="0" indent="-457200" algn="l" rtl="0">
              <a:lnSpc>
                <a:spcPct val="150000"/>
              </a:lnSpc>
              <a:spcBef>
                <a:spcPts val="0"/>
              </a:spcBef>
              <a:spcAft>
                <a:spcPts val="0"/>
              </a:spcAft>
              <a:buClr>
                <a:schemeClr val="dk1"/>
              </a:buClr>
              <a:buSzPts val="1600"/>
              <a:buFont typeface="Times New Roman"/>
              <a:buAutoNum type="arabicPeriod"/>
            </a:pPr>
            <a:r>
              <a:rPr lang="en-US" sz="1400" b="0" i="0" u="none" strike="noStrike" cap="none">
                <a:solidFill>
                  <a:schemeClr val="dk1"/>
                </a:solidFill>
                <a:latin typeface="Arial"/>
                <a:ea typeface="Arial"/>
                <a:cs typeface="Arial"/>
                <a:sym typeface="Arial"/>
              </a:rPr>
              <a:t>Ерөнхийлөгч – president</a:t>
            </a:r>
            <a:endParaRPr sz="1400" b="0" i="0" u="none" strike="noStrike" cap="none">
              <a:solidFill>
                <a:schemeClr val="dk1"/>
              </a:solidFill>
              <a:latin typeface="Arial"/>
              <a:ea typeface="Arial"/>
              <a:cs typeface="Arial"/>
              <a:sym typeface="Arial"/>
            </a:endParaRPr>
          </a:p>
          <a:p>
            <a:pPr marL="457200" marR="0" lvl="0" indent="-457200" algn="l" rtl="0">
              <a:lnSpc>
                <a:spcPct val="150000"/>
              </a:lnSpc>
              <a:spcBef>
                <a:spcPts val="0"/>
              </a:spcBef>
              <a:spcAft>
                <a:spcPts val="0"/>
              </a:spcAft>
              <a:buClr>
                <a:schemeClr val="dk1"/>
              </a:buClr>
              <a:buSzPts val="1600"/>
              <a:buFont typeface="Times New Roman"/>
              <a:buAutoNum type="arabicPeriod"/>
            </a:pPr>
            <a:r>
              <a:rPr lang="en-US" sz="1400" b="0" i="0" u="none" strike="noStrike" cap="none">
                <a:solidFill>
                  <a:schemeClr val="dk1"/>
                </a:solidFill>
                <a:latin typeface="Arial"/>
                <a:ea typeface="Arial"/>
                <a:cs typeface="Arial"/>
                <a:sym typeface="Arial"/>
              </a:rPr>
              <a:t>Жигүүртэн шувуу – bird</a:t>
            </a:r>
            <a:endParaRPr sz="1400" b="0" i="0" u="none" strike="noStrike" cap="none">
              <a:solidFill>
                <a:schemeClr val="dk1"/>
              </a:solidFill>
              <a:latin typeface="Arial"/>
              <a:ea typeface="Arial"/>
              <a:cs typeface="Arial"/>
              <a:sym typeface="Arial"/>
            </a:endParaRPr>
          </a:p>
          <a:p>
            <a:pPr marL="457200" marR="0" lvl="0" indent="-457200" algn="l" rtl="0">
              <a:lnSpc>
                <a:spcPct val="150000"/>
              </a:lnSpc>
              <a:spcBef>
                <a:spcPts val="0"/>
              </a:spcBef>
              <a:spcAft>
                <a:spcPts val="0"/>
              </a:spcAft>
              <a:buClr>
                <a:schemeClr val="dk1"/>
              </a:buClr>
              <a:buSzPts val="1600"/>
              <a:buFont typeface="Times New Roman"/>
              <a:buAutoNum type="arabicPeriod"/>
            </a:pPr>
            <a:r>
              <a:rPr lang="en-US" sz="1400" b="0" i="0" u="none" strike="noStrike" cap="none">
                <a:solidFill>
                  <a:schemeClr val="dk1"/>
                </a:solidFill>
                <a:latin typeface="Arial"/>
                <a:ea typeface="Arial"/>
                <a:cs typeface="Arial"/>
                <a:sym typeface="Arial"/>
              </a:rPr>
              <a:t>Засгийн газар – govermnmend</a:t>
            </a:r>
            <a:endParaRPr sz="1400" b="0" i="0" u="none" strike="noStrike" cap="none">
              <a:solidFill>
                <a:schemeClr val="dk1"/>
              </a:solidFill>
              <a:latin typeface="Arial"/>
              <a:ea typeface="Arial"/>
              <a:cs typeface="Arial"/>
              <a:sym typeface="Arial"/>
            </a:endParaRPr>
          </a:p>
          <a:p>
            <a:pPr marL="457200" marR="0" lvl="0" indent="-457200" algn="l" rtl="0">
              <a:lnSpc>
                <a:spcPct val="150000"/>
              </a:lnSpc>
              <a:spcBef>
                <a:spcPts val="0"/>
              </a:spcBef>
              <a:spcAft>
                <a:spcPts val="0"/>
              </a:spcAft>
              <a:buClr>
                <a:schemeClr val="dk1"/>
              </a:buClr>
              <a:buSzPts val="1600"/>
              <a:buFont typeface="Times New Roman"/>
              <a:buAutoNum type="arabicPeriod"/>
            </a:pPr>
            <a:r>
              <a:rPr lang="en-US" sz="1400" b="0" i="0" u="none" strike="noStrike" cap="none">
                <a:solidFill>
                  <a:schemeClr val="dk1"/>
                </a:solidFill>
                <a:latin typeface="Arial"/>
                <a:ea typeface="Arial"/>
                <a:cs typeface="Arial"/>
                <a:sym typeface="Arial"/>
              </a:rPr>
              <a:t>Зах, хязгаар – edge</a:t>
            </a:r>
            <a:endParaRPr sz="1400" b="0" i="0" u="none" strike="noStrike" cap="none">
              <a:solidFill>
                <a:schemeClr val="dk1"/>
              </a:solidFill>
              <a:latin typeface="Arial"/>
              <a:ea typeface="Arial"/>
              <a:cs typeface="Arial"/>
              <a:sym typeface="Arial"/>
            </a:endParaRPr>
          </a:p>
        </p:txBody>
      </p:sp>
      <p:sp>
        <p:nvSpPr>
          <p:cNvPr id="424" name="Google Shape;424;p27"/>
          <p:cNvSpPr/>
          <p:nvPr/>
        </p:nvSpPr>
        <p:spPr>
          <a:xfrm>
            <a:off x="3163475" y="1314243"/>
            <a:ext cx="6513350" cy="646290"/>
          </a:xfrm>
          <a:prstGeom prst="rect">
            <a:avLst/>
          </a:prstGeom>
          <a:noFill/>
          <a:ln>
            <a:noFill/>
          </a:ln>
        </p:spPr>
        <p:txBody>
          <a:bodyPr spcFirstLastPara="1" wrap="square" lIns="91425" tIns="45700" rIns="91425" bIns="45700" anchor="t" anchorCtr="0">
            <a:spAutoFit/>
          </a:bodyPr>
          <a:lstStyle/>
          <a:p>
            <a:pPr marL="285750" marR="0" lvl="0" indent="-285750" algn="just" rtl="0">
              <a:lnSpc>
                <a:spcPct val="150000"/>
              </a:lnSpc>
              <a:spcBef>
                <a:spcPts val="0"/>
              </a:spcBef>
              <a:spcAft>
                <a:spcPts val="0"/>
              </a:spcAft>
              <a:buClr>
                <a:srgbClr val="000000"/>
              </a:buClr>
              <a:buSzPts val="1200"/>
              <a:buFont typeface="Arial"/>
              <a:buChar char="•"/>
            </a:pPr>
            <a:r>
              <a:rPr lang="en-US" sz="1200" b="1" i="1" u="none" strike="noStrike" cap="none">
                <a:solidFill>
                  <a:schemeClr val="dk1"/>
                </a:solidFill>
                <a:latin typeface="Arial"/>
                <a:ea typeface="Arial"/>
                <a:cs typeface="Arial"/>
                <a:sym typeface="Arial"/>
              </a:rPr>
              <a:t>Шинэ үг хэллэгүүдийг цээжилж, утгыг ойлгоорой. </a:t>
            </a:r>
            <a:endParaRPr sz="1200" b="0" i="0" u="none" strike="noStrike" cap="none">
              <a:solidFill>
                <a:srgbClr val="000000"/>
              </a:solidFill>
              <a:latin typeface="Arial"/>
              <a:ea typeface="Arial"/>
              <a:cs typeface="Arial"/>
              <a:sym typeface="Arial"/>
            </a:endParaRPr>
          </a:p>
          <a:p>
            <a:pPr marL="0" marR="0" lvl="0" indent="0" algn="just" rtl="0">
              <a:lnSpc>
                <a:spcPct val="150000"/>
              </a:lnSpc>
              <a:spcBef>
                <a:spcPts val="0"/>
              </a:spcBef>
              <a:spcAft>
                <a:spcPts val="0"/>
              </a:spcAft>
              <a:buClr>
                <a:srgbClr val="000000"/>
              </a:buClr>
              <a:buSzPts val="1200"/>
              <a:buFont typeface="Arial"/>
              <a:buNone/>
            </a:pPr>
            <a:r>
              <a:rPr lang="en-US" sz="1200" b="1" i="1" u="none" strike="noStrike" cap="none">
                <a:solidFill>
                  <a:schemeClr val="dk1"/>
                </a:solidFill>
                <a:latin typeface="Arial"/>
                <a:ea typeface="Arial"/>
                <a:cs typeface="Arial"/>
                <a:sym typeface="Arial"/>
              </a:rPr>
              <a:t>      Memorize the new vocabularies and understand the meaning</a:t>
            </a:r>
            <a:endParaRPr sz="1200" b="0" i="0" u="none" strike="noStrike" cap="none">
              <a:solidFill>
                <a:srgbClr val="000000"/>
              </a:solidFill>
              <a:latin typeface="Arial"/>
              <a:ea typeface="Arial"/>
              <a:cs typeface="Arial"/>
              <a:sym typeface="Arial"/>
            </a:endParaRPr>
          </a:p>
        </p:txBody>
      </p:sp>
      <p:sp>
        <p:nvSpPr>
          <p:cNvPr id="425" name="Google Shape;425;p27"/>
          <p:cNvSpPr txBox="1"/>
          <p:nvPr/>
        </p:nvSpPr>
        <p:spPr>
          <a:xfrm>
            <a:off x="3252251" y="243985"/>
            <a:ext cx="8233424" cy="654987"/>
          </a:xfrm>
          <a:prstGeom prst="rect">
            <a:avLst/>
          </a:prstGeom>
          <a:noFill/>
          <a:ln>
            <a:noFill/>
          </a:ln>
        </p:spPr>
        <p:txBody>
          <a:bodyPr spcFirstLastPara="1" wrap="square" lIns="91425" tIns="45700" rIns="91425" bIns="45700" anchor="ctr" anchorCtr="0">
            <a:noAutofit/>
          </a:bodyPr>
          <a:lstStyle/>
          <a:p>
            <a:pPr marL="0" marR="0" lvl="0" indent="0" algn="ctr" rtl="0">
              <a:lnSpc>
                <a:spcPct val="90000"/>
              </a:lnSpc>
              <a:spcBef>
                <a:spcPts val="0"/>
              </a:spcBef>
              <a:spcAft>
                <a:spcPts val="0"/>
              </a:spcAft>
              <a:buClr>
                <a:schemeClr val="dk1"/>
              </a:buClr>
              <a:buSzPts val="2400"/>
              <a:buFont typeface="Times New Roman"/>
              <a:buNone/>
            </a:pPr>
            <a:r>
              <a:rPr lang="en-US" sz="1600" b="1" i="0" u="none" strike="noStrike" cap="none">
                <a:solidFill>
                  <a:schemeClr val="dk1"/>
                </a:solidFill>
                <a:latin typeface="Arial"/>
                <a:ea typeface="Arial"/>
                <a:cs typeface="Arial"/>
                <a:sym typeface="Arial"/>
              </a:rPr>
              <a:t>МОНГОЛ УЛСЫН ТУХАЙ ЕРӨНХИЙ ОЙЛГОЛТ</a:t>
            </a:r>
            <a:endParaRPr sz="1600" b="0" i="0" u="none" strike="noStrike" cap="none">
              <a:solidFill>
                <a:srgbClr val="000000"/>
              </a:solidFill>
              <a:latin typeface="Arial"/>
              <a:ea typeface="Arial"/>
              <a:cs typeface="Arial"/>
              <a:sym typeface="Arial"/>
            </a:endParaRPr>
          </a:p>
          <a:p>
            <a:pPr marL="0" marR="0" lvl="0" indent="0" algn="ctr" rtl="0">
              <a:lnSpc>
                <a:spcPct val="90000"/>
              </a:lnSpc>
              <a:spcBef>
                <a:spcPts val="0"/>
              </a:spcBef>
              <a:spcAft>
                <a:spcPts val="0"/>
              </a:spcAft>
              <a:buClr>
                <a:schemeClr val="dk1"/>
              </a:buClr>
              <a:buSzPts val="2400"/>
              <a:buFont typeface="Times New Roman"/>
              <a:buNone/>
            </a:pPr>
            <a:r>
              <a:rPr lang="en-US" sz="1600" b="1" i="1" u="none" strike="noStrike" cap="none">
                <a:solidFill>
                  <a:schemeClr val="dk1"/>
                </a:solidFill>
                <a:latin typeface="Arial"/>
                <a:ea typeface="Arial"/>
                <a:cs typeface="Arial"/>
                <a:sym typeface="Arial"/>
              </a:rPr>
              <a:t>General Understanding of Mongolia</a:t>
            </a:r>
            <a:endParaRPr sz="1600" b="1" i="1" u="none" strike="noStrike" cap="none">
              <a:solidFill>
                <a:schemeClr val="dk1"/>
              </a:solidFill>
              <a:latin typeface="Arial"/>
              <a:ea typeface="Arial"/>
              <a:cs typeface="Arial"/>
              <a:sym typeface="Arial"/>
            </a:endParaRPr>
          </a:p>
        </p:txBody>
      </p:sp>
      <p:sp>
        <p:nvSpPr>
          <p:cNvPr id="3" name="TextBox 2">
            <a:extLst>
              <a:ext uri="{FF2B5EF4-FFF2-40B4-BE49-F238E27FC236}">
                <a16:creationId xmlns:a16="http://schemas.microsoft.com/office/drawing/2014/main" id="{CDA8A2F6-F8D9-1572-0AD7-8C8EF522B78D}"/>
              </a:ext>
            </a:extLst>
          </p:cNvPr>
          <p:cNvSpPr txBox="1"/>
          <p:nvPr/>
        </p:nvSpPr>
        <p:spPr>
          <a:xfrm>
            <a:off x="2891350" y="1001311"/>
            <a:ext cx="6094428" cy="311239"/>
          </a:xfrm>
          <a:prstGeom prst="rect">
            <a:avLst/>
          </a:prstGeom>
          <a:noFill/>
        </p:spPr>
        <p:txBody>
          <a:bodyPr wrap="square">
            <a:spAutoFit/>
          </a:bodyPr>
          <a:lstStyle/>
          <a:p>
            <a:pPr algn="ctr">
              <a:lnSpc>
                <a:spcPct val="107000"/>
              </a:lnSpc>
              <a:spcAft>
                <a:spcPts val="800"/>
              </a:spcAft>
            </a:pPr>
            <a:r>
              <a:rPr lang="mn-MN" sz="1400" b="1" dirty="0">
                <a:effectLst/>
                <a:latin typeface="Arial" panose="020B0604020202020204" pitchFamily="34" charset="0"/>
                <a:ea typeface="Arial" panose="020B0604020202020204" pitchFamily="34" charset="0"/>
              </a:rPr>
              <a:t>Гэрийн даалгавар- Homework </a:t>
            </a:r>
            <a:r>
              <a:rPr lang="mn-MN" sz="1400" b="0" dirty="0">
                <a:effectLst/>
                <a:latin typeface="Arial" panose="020B0604020202020204" pitchFamily="34" charset="0"/>
                <a:ea typeface="Arial" panose="020B0604020202020204" pitchFamily="34" charset="0"/>
              </a:rPr>
              <a:t>(Мөнхцэцэг, Г., Орхон, Б, 2021, p. 10)</a:t>
            </a:r>
            <a:endParaRPr lang="en-US" sz="1200" dirty="0">
              <a:effectLst/>
              <a:latin typeface="Calibri" panose="020F0502020204030204" pitchFamily="34" charset="0"/>
              <a:ea typeface="Calibri" panose="020F050202020403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24"/>
                                        </p:tgtEl>
                                        <p:attrNameLst>
                                          <p:attrName>style.visibility</p:attrName>
                                        </p:attrNameLst>
                                      </p:cBhvr>
                                      <p:to>
                                        <p:strVal val="visible"/>
                                      </p:to>
                                    </p:set>
                                    <p:animEffect transition="in" filter="fade">
                                      <p:cBhvr>
                                        <p:cTn id="7" dur="1000"/>
                                        <p:tgtEl>
                                          <p:spTgt spid="42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21"/>
                                        </p:tgtEl>
                                        <p:attrNameLst>
                                          <p:attrName>style.visibility</p:attrName>
                                        </p:attrNameLst>
                                      </p:cBhvr>
                                      <p:to>
                                        <p:strVal val="visible"/>
                                      </p:to>
                                    </p:set>
                                    <p:animEffect transition="in" filter="fade">
                                      <p:cBhvr>
                                        <p:cTn id="12" dur="1000"/>
                                        <p:tgtEl>
                                          <p:spTgt spid="4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430"/>
        <p:cNvGrpSpPr/>
        <p:nvPr/>
      </p:nvGrpSpPr>
      <p:grpSpPr>
        <a:xfrm>
          <a:off x="0" y="0"/>
          <a:ext cx="0" cy="0"/>
          <a:chOff x="0" y="0"/>
          <a:chExt cx="0" cy="0"/>
        </a:xfrm>
      </p:grpSpPr>
      <p:cxnSp>
        <p:nvCxnSpPr>
          <p:cNvPr id="431" name="Google Shape;431;p28"/>
          <p:cNvCxnSpPr/>
          <p:nvPr/>
        </p:nvCxnSpPr>
        <p:spPr>
          <a:xfrm rot="10800000">
            <a:off x="2762545" y="291389"/>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432" name="Google Shape;432;p28"/>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433" name="Google Shape;433;p28"/>
          <p:cNvSpPr/>
          <p:nvPr/>
        </p:nvSpPr>
        <p:spPr>
          <a:xfrm>
            <a:off x="1708016" y="2112877"/>
            <a:ext cx="7943045" cy="3970277"/>
          </a:xfrm>
          <a:prstGeom prst="rect">
            <a:avLst/>
          </a:prstGeom>
          <a:noFill/>
          <a:ln>
            <a:noFill/>
          </a:ln>
        </p:spPr>
        <p:txBody>
          <a:bodyPr spcFirstLastPara="1" wrap="square" lIns="91425" tIns="45700" rIns="91425" bIns="45700" anchor="t" anchorCtr="0">
            <a:spAutoFit/>
          </a:bodyPr>
          <a:lstStyle/>
          <a:p>
            <a:pPr marL="457200" marR="0" lvl="0" indent="-457200" algn="l" rtl="0">
              <a:lnSpc>
                <a:spcPct val="150000"/>
              </a:lnSpc>
              <a:spcBef>
                <a:spcPts val="0"/>
              </a:spcBef>
              <a:spcAft>
                <a:spcPts val="0"/>
              </a:spcAft>
              <a:buClr>
                <a:schemeClr val="dk1"/>
              </a:buClr>
              <a:buSzPts val="1600"/>
              <a:buFont typeface="Times New Roman"/>
              <a:buAutoNum type="arabicPeriod"/>
            </a:pPr>
            <a:r>
              <a:rPr lang="en-US" sz="1400" b="0" i="0" u="none" strike="noStrike" cap="none">
                <a:solidFill>
                  <a:schemeClr val="dk1"/>
                </a:solidFill>
                <a:latin typeface="Arial"/>
                <a:ea typeface="Arial"/>
                <a:cs typeface="Arial"/>
                <a:sym typeface="Arial"/>
              </a:rPr>
              <a:t>Зүйл  (төрөл зүйл) – species</a:t>
            </a:r>
            <a:endParaRPr sz="1400" b="0" i="0" u="none" strike="noStrike" cap="none">
              <a:solidFill>
                <a:schemeClr val="dk1"/>
              </a:solidFill>
              <a:latin typeface="Arial"/>
              <a:ea typeface="Arial"/>
              <a:cs typeface="Arial"/>
              <a:sym typeface="Arial"/>
            </a:endParaRPr>
          </a:p>
          <a:p>
            <a:pPr marL="457200" marR="0" lvl="0" indent="-457200" algn="l" rtl="0">
              <a:lnSpc>
                <a:spcPct val="150000"/>
              </a:lnSpc>
              <a:spcBef>
                <a:spcPts val="0"/>
              </a:spcBef>
              <a:spcAft>
                <a:spcPts val="0"/>
              </a:spcAft>
              <a:buClr>
                <a:schemeClr val="dk1"/>
              </a:buClr>
              <a:buSzPts val="1600"/>
              <a:buFont typeface="Times New Roman"/>
              <a:buAutoNum type="arabicPeriod"/>
            </a:pPr>
            <a:r>
              <a:rPr lang="en-US" sz="1400" b="0" i="0" u="none" strike="noStrike" cap="none">
                <a:solidFill>
                  <a:schemeClr val="dk1"/>
                </a:solidFill>
                <a:latin typeface="Arial"/>
                <a:ea typeface="Arial"/>
                <a:cs typeface="Arial"/>
                <a:sym typeface="Arial"/>
              </a:rPr>
              <a:t>Мөнгөн тэмдэгт – currency</a:t>
            </a:r>
            <a:endParaRPr sz="1400" b="0" i="0" u="none" strike="noStrike" cap="none">
              <a:solidFill>
                <a:schemeClr val="dk1"/>
              </a:solidFill>
              <a:latin typeface="Arial"/>
              <a:ea typeface="Arial"/>
              <a:cs typeface="Arial"/>
              <a:sym typeface="Arial"/>
            </a:endParaRPr>
          </a:p>
          <a:p>
            <a:pPr marL="457200" marR="0" lvl="0" indent="-457200" algn="l" rtl="0">
              <a:lnSpc>
                <a:spcPct val="150000"/>
              </a:lnSpc>
              <a:spcBef>
                <a:spcPts val="0"/>
              </a:spcBef>
              <a:spcAft>
                <a:spcPts val="0"/>
              </a:spcAft>
              <a:buClr>
                <a:schemeClr val="dk1"/>
              </a:buClr>
              <a:buSzPts val="1600"/>
              <a:buFont typeface="Times New Roman"/>
              <a:buAutoNum type="arabicPeriod"/>
            </a:pPr>
            <a:r>
              <a:rPr lang="en-US" sz="1400" b="0" i="0" u="none" strike="noStrike" cap="none">
                <a:solidFill>
                  <a:schemeClr val="dk1"/>
                </a:solidFill>
                <a:latin typeface="Arial"/>
                <a:ea typeface="Arial"/>
                <a:cs typeface="Arial"/>
                <a:sym typeface="Arial"/>
              </a:rPr>
              <a:t>Нийслэл хот – capital city</a:t>
            </a:r>
            <a:endParaRPr sz="1400" b="0" i="0" u="none" strike="noStrike" cap="none">
              <a:solidFill>
                <a:schemeClr val="dk1"/>
              </a:solidFill>
              <a:latin typeface="Arial"/>
              <a:ea typeface="Arial"/>
              <a:cs typeface="Arial"/>
              <a:sym typeface="Arial"/>
            </a:endParaRPr>
          </a:p>
          <a:p>
            <a:pPr marL="457200" marR="0" lvl="0" indent="-457200" algn="l" rtl="0">
              <a:lnSpc>
                <a:spcPct val="150000"/>
              </a:lnSpc>
              <a:spcBef>
                <a:spcPts val="0"/>
              </a:spcBef>
              <a:spcAft>
                <a:spcPts val="0"/>
              </a:spcAft>
              <a:buClr>
                <a:schemeClr val="dk1"/>
              </a:buClr>
              <a:buSzPts val="1600"/>
              <a:buFont typeface="Times New Roman"/>
              <a:buAutoNum type="arabicPeriod"/>
            </a:pPr>
            <a:r>
              <a:rPr lang="en-US" sz="1400" b="0" i="0" u="none" strike="noStrike" cap="none">
                <a:solidFill>
                  <a:schemeClr val="dk1"/>
                </a:solidFill>
                <a:latin typeface="Arial"/>
                <a:ea typeface="Arial"/>
                <a:cs typeface="Arial"/>
                <a:sym typeface="Arial"/>
              </a:rPr>
              <a:t>НҮБ – the UN</a:t>
            </a:r>
            <a:endParaRPr sz="1400" b="0" i="0" u="none" strike="noStrike" cap="none">
              <a:solidFill>
                <a:schemeClr val="dk1"/>
              </a:solidFill>
              <a:latin typeface="Arial"/>
              <a:ea typeface="Arial"/>
              <a:cs typeface="Arial"/>
              <a:sym typeface="Arial"/>
            </a:endParaRPr>
          </a:p>
          <a:p>
            <a:pPr marL="457200" marR="0" lvl="0" indent="-457200" algn="l" rtl="0">
              <a:lnSpc>
                <a:spcPct val="150000"/>
              </a:lnSpc>
              <a:spcBef>
                <a:spcPts val="0"/>
              </a:spcBef>
              <a:spcAft>
                <a:spcPts val="0"/>
              </a:spcAft>
              <a:buClr>
                <a:schemeClr val="dk1"/>
              </a:buClr>
              <a:buSzPts val="1600"/>
              <a:buFont typeface="Times New Roman"/>
              <a:buAutoNum type="arabicPeriod"/>
            </a:pPr>
            <a:r>
              <a:rPr lang="en-US" sz="1400" b="0" i="0" u="none" strike="noStrike" cap="none">
                <a:solidFill>
                  <a:schemeClr val="dk1"/>
                </a:solidFill>
                <a:latin typeface="Arial"/>
                <a:ea typeface="Arial"/>
                <a:cs typeface="Arial"/>
                <a:sym typeface="Arial"/>
              </a:rPr>
              <a:t>Нүүдлийн шувуу – migratory birds </a:t>
            </a:r>
            <a:endParaRPr sz="1400" b="0" i="0" u="none" strike="noStrike" cap="none">
              <a:solidFill>
                <a:srgbClr val="000000"/>
              </a:solidFill>
              <a:latin typeface="Arial"/>
              <a:ea typeface="Arial"/>
              <a:cs typeface="Arial"/>
              <a:sym typeface="Arial"/>
            </a:endParaRPr>
          </a:p>
          <a:p>
            <a:pPr marL="457200" marR="0" lvl="0" indent="-457200" algn="l" rtl="0">
              <a:lnSpc>
                <a:spcPct val="150000"/>
              </a:lnSpc>
              <a:spcBef>
                <a:spcPts val="0"/>
              </a:spcBef>
              <a:spcAft>
                <a:spcPts val="0"/>
              </a:spcAft>
              <a:buClr>
                <a:schemeClr val="dk1"/>
              </a:buClr>
              <a:buSzPts val="1600"/>
              <a:buFont typeface="Times New Roman"/>
              <a:buAutoNum type="arabicPeriod"/>
            </a:pPr>
            <a:r>
              <a:rPr lang="en-US" sz="1400" b="0" i="0" u="none" strike="noStrike" cap="none">
                <a:solidFill>
                  <a:schemeClr val="dk1"/>
                </a:solidFill>
                <a:latin typeface="Arial"/>
                <a:ea typeface="Arial"/>
                <a:cs typeface="Arial"/>
                <a:sym typeface="Arial"/>
              </a:rPr>
              <a:t>Х.д.км – square km</a:t>
            </a:r>
            <a:endParaRPr sz="1400" b="0" i="0" u="none" strike="noStrike" cap="none">
              <a:solidFill>
                <a:schemeClr val="dk1"/>
              </a:solidFill>
              <a:latin typeface="Arial"/>
              <a:ea typeface="Arial"/>
              <a:cs typeface="Arial"/>
              <a:sym typeface="Arial"/>
            </a:endParaRPr>
          </a:p>
          <a:p>
            <a:pPr marL="457200" marR="0" lvl="0" indent="-457200" algn="l" rtl="0">
              <a:lnSpc>
                <a:spcPct val="150000"/>
              </a:lnSpc>
              <a:spcBef>
                <a:spcPts val="0"/>
              </a:spcBef>
              <a:spcAft>
                <a:spcPts val="0"/>
              </a:spcAft>
              <a:buClr>
                <a:schemeClr val="dk1"/>
              </a:buClr>
              <a:buSzPts val="1600"/>
              <a:buFont typeface="Times New Roman"/>
              <a:buAutoNum type="arabicPeriod"/>
            </a:pPr>
            <a:r>
              <a:rPr lang="en-US" sz="1400" b="0" i="0" u="none" strike="noStrike" cap="none">
                <a:solidFill>
                  <a:schemeClr val="dk1"/>
                </a:solidFill>
                <a:latin typeface="Arial"/>
                <a:ea typeface="Arial"/>
                <a:cs typeface="Arial"/>
                <a:sym typeface="Arial"/>
              </a:rPr>
              <a:t>Төгрөгийн ханш – rate of tugrig</a:t>
            </a:r>
            <a:endParaRPr sz="1400" b="0" i="0" u="none" strike="noStrike" cap="none">
              <a:solidFill>
                <a:schemeClr val="dk1"/>
              </a:solidFill>
              <a:latin typeface="Arial"/>
              <a:ea typeface="Arial"/>
              <a:cs typeface="Arial"/>
              <a:sym typeface="Arial"/>
            </a:endParaRPr>
          </a:p>
          <a:p>
            <a:pPr marL="457200" marR="0" lvl="0" indent="-457200" algn="l" rtl="0">
              <a:lnSpc>
                <a:spcPct val="150000"/>
              </a:lnSpc>
              <a:spcBef>
                <a:spcPts val="0"/>
              </a:spcBef>
              <a:spcAft>
                <a:spcPts val="0"/>
              </a:spcAft>
              <a:buClr>
                <a:schemeClr val="dk1"/>
              </a:buClr>
              <a:buSzPts val="1600"/>
              <a:buFont typeface="Times New Roman"/>
              <a:buAutoNum type="arabicPeriod"/>
            </a:pPr>
            <a:r>
              <a:rPr lang="en-US" sz="1400" b="0" i="0" u="none" strike="noStrike" cap="none">
                <a:solidFill>
                  <a:schemeClr val="dk1"/>
                </a:solidFill>
                <a:latin typeface="Arial"/>
                <a:ea typeface="Arial"/>
                <a:cs typeface="Arial"/>
                <a:sym typeface="Arial"/>
              </a:rPr>
              <a:t>Хил, хиллэх – border, to border</a:t>
            </a:r>
            <a:endParaRPr sz="1400" b="0" i="0" u="none" strike="noStrike" cap="none">
              <a:solidFill>
                <a:schemeClr val="dk1"/>
              </a:solidFill>
              <a:latin typeface="Arial"/>
              <a:ea typeface="Arial"/>
              <a:cs typeface="Arial"/>
              <a:sym typeface="Arial"/>
            </a:endParaRPr>
          </a:p>
          <a:p>
            <a:pPr marL="457200" marR="0" lvl="0" indent="-457200" algn="l" rtl="0">
              <a:lnSpc>
                <a:spcPct val="150000"/>
              </a:lnSpc>
              <a:spcBef>
                <a:spcPts val="0"/>
              </a:spcBef>
              <a:spcAft>
                <a:spcPts val="0"/>
              </a:spcAft>
              <a:buClr>
                <a:schemeClr val="dk1"/>
              </a:buClr>
              <a:buSzPts val="1600"/>
              <a:buFont typeface="Times New Roman"/>
              <a:buAutoNum type="arabicPeriod"/>
            </a:pPr>
            <a:r>
              <a:rPr lang="en-US" sz="1400" b="0" i="0" u="none" strike="noStrike" cap="none">
                <a:solidFill>
                  <a:schemeClr val="dk1"/>
                </a:solidFill>
                <a:latin typeface="Arial"/>
                <a:ea typeface="Arial"/>
                <a:cs typeface="Arial"/>
                <a:sym typeface="Arial"/>
              </a:rPr>
              <a:t>Хойд хагас – northerm hemisphere</a:t>
            </a:r>
            <a:endParaRPr sz="1400" b="0" i="0" u="none" strike="noStrike" cap="none">
              <a:solidFill>
                <a:schemeClr val="dk1"/>
              </a:solidFill>
              <a:latin typeface="Arial"/>
              <a:ea typeface="Arial"/>
              <a:cs typeface="Arial"/>
              <a:sym typeface="Arial"/>
            </a:endParaRPr>
          </a:p>
          <a:p>
            <a:pPr marL="457200" marR="0" lvl="0" indent="-457200" algn="l" rtl="0">
              <a:lnSpc>
                <a:spcPct val="150000"/>
              </a:lnSpc>
              <a:spcBef>
                <a:spcPts val="0"/>
              </a:spcBef>
              <a:spcAft>
                <a:spcPts val="0"/>
              </a:spcAft>
              <a:buClr>
                <a:schemeClr val="dk1"/>
              </a:buClr>
              <a:buSzPts val="1600"/>
              <a:buFont typeface="Times New Roman"/>
              <a:buAutoNum type="arabicPeriod"/>
            </a:pPr>
            <a:r>
              <a:rPr lang="en-US" sz="1400" b="0" i="0" u="none" strike="noStrike" cap="none">
                <a:solidFill>
                  <a:schemeClr val="dk1"/>
                </a:solidFill>
                <a:latin typeface="Arial"/>
                <a:ea typeface="Arial"/>
                <a:cs typeface="Arial"/>
                <a:sym typeface="Arial"/>
              </a:rPr>
              <a:t>Хороо –subdistrict</a:t>
            </a:r>
            <a:endParaRPr sz="1400" b="0" i="0" u="none" strike="noStrike" cap="none">
              <a:solidFill>
                <a:schemeClr val="dk1"/>
              </a:solidFill>
              <a:latin typeface="Arial"/>
              <a:ea typeface="Arial"/>
              <a:cs typeface="Arial"/>
              <a:sym typeface="Arial"/>
            </a:endParaRPr>
          </a:p>
          <a:p>
            <a:pPr marL="457200" marR="0" lvl="0" indent="-457200" algn="l" rtl="0">
              <a:lnSpc>
                <a:spcPct val="150000"/>
              </a:lnSpc>
              <a:spcBef>
                <a:spcPts val="0"/>
              </a:spcBef>
              <a:spcAft>
                <a:spcPts val="0"/>
              </a:spcAft>
              <a:buClr>
                <a:schemeClr val="dk1"/>
              </a:buClr>
              <a:buSzPts val="1600"/>
              <a:buFont typeface="Times New Roman"/>
              <a:buAutoNum type="arabicPeriod"/>
            </a:pPr>
            <a:r>
              <a:rPr lang="en-US" sz="1400" b="0" i="0" u="none" strike="noStrike" cap="none">
                <a:solidFill>
                  <a:schemeClr val="dk1"/>
                </a:solidFill>
                <a:latin typeface="Arial"/>
                <a:ea typeface="Arial"/>
                <a:cs typeface="Arial"/>
                <a:sym typeface="Arial"/>
              </a:rPr>
              <a:t>Хувь – portion</a:t>
            </a:r>
            <a:endParaRPr sz="1400" b="0" i="0" u="none" strike="noStrike" cap="none">
              <a:solidFill>
                <a:schemeClr val="dk1"/>
              </a:solidFill>
              <a:latin typeface="Arial"/>
              <a:ea typeface="Arial"/>
              <a:cs typeface="Arial"/>
              <a:sym typeface="Arial"/>
            </a:endParaRPr>
          </a:p>
          <a:p>
            <a:pPr marL="457200" marR="0" lvl="0" indent="-457200" algn="l" rtl="0">
              <a:lnSpc>
                <a:spcPct val="150000"/>
              </a:lnSpc>
              <a:spcBef>
                <a:spcPts val="0"/>
              </a:spcBef>
              <a:spcAft>
                <a:spcPts val="0"/>
              </a:spcAft>
              <a:buClr>
                <a:schemeClr val="dk1"/>
              </a:buClr>
              <a:buSzPts val="1600"/>
              <a:buFont typeface="Times New Roman"/>
              <a:buAutoNum type="arabicPeriod"/>
            </a:pPr>
            <a:r>
              <a:rPr lang="en-US" sz="1400" b="0" i="0" u="none" strike="noStrike" cap="none">
                <a:solidFill>
                  <a:schemeClr val="dk1"/>
                </a:solidFill>
                <a:latin typeface="Arial"/>
                <a:ea typeface="Arial"/>
                <a:cs typeface="Arial"/>
                <a:sym typeface="Arial"/>
              </a:rPr>
              <a:t>Хууль тогтоох байгууллага – legislature</a:t>
            </a:r>
            <a:endParaRPr sz="1400" b="0" i="0" u="none" strike="noStrike" cap="none">
              <a:solidFill>
                <a:schemeClr val="dk1"/>
              </a:solidFill>
              <a:latin typeface="Arial"/>
              <a:ea typeface="Arial"/>
              <a:cs typeface="Arial"/>
              <a:sym typeface="Arial"/>
            </a:endParaRPr>
          </a:p>
        </p:txBody>
      </p:sp>
      <p:sp>
        <p:nvSpPr>
          <p:cNvPr id="436" name="Google Shape;436;p28"/>
          <p:cNvSpPr/>
          <p:nvPr/>
        </p:nvSpPr>
        <p:spPr>
          <a:xfrm>
            <a:off x="3549141" y="1339636"/>
            <a:ext cx="6101920" cy="646290"/>
          </a:xfrm>
          <a:prstGeom prst="rect">
            <a:avLst/>
          </a:prstGeom>
          <a:noFill/>
          <a:ln>
            <a:noFill/>
          </a:ln>
        </p:spPr>
        <p:txBody>
          <a:bodyPr spcFirstLastPara="1" wrap="square" lIns="91425" tIns="45700" rIns="91425" bIns="45700" anchor="t" anchorCtr="0">
            <a:spAutoFit/>
          </a:bodyPr>
          <a:lstStyle/>
          <a:p>
            <a:pPr marL="171450" marR="0" lvl="0" indent="-171450" algn="just" rtl="0">
              <a:lnSpc>
                <a:spcPct val="150000"/>
              </a:lnSpc>
              <a:spcBef>
                <a:spcPts val="0"/>
              </a:spcBef>
              <a:spcAft>
                <a:spcPts val="0"/>
              </a:spcAft>
              <a:buClr>
                <a:srgbClr val="000000"/>
              </a:buClr>
              <a:buSzPts val="1200"/>
              <a:buFont typeface="Arial"/>
              <a:buChar char="•"/>
            </a:pPr>
            <a:r>
              <a:rPr lang="en-US" sz="1200" b="1" i="1" u="none" strike="noStrike" cap="none">
                <a:solidFill>
                  <a:schemeClr val="dk1"/>
                </a:solidFill>
                <a:latin typeface="Arial"/>
                <a:ea typeface="Arial"/>
                <a:cs typeface="Arial"/>
                <a:sym typeface="Arial"/>
              </a:rPr>
              <a:t>Шинэ үг хэллэгүүдийг цээжилж, утгыг ойлгоорой. </a:t>
            </a:r>
            <a:endParaRPr sz="1200" b="0" i="0" u="none" strike="noStrike" cap="none">
              <a:solidFill>
                <a:srgbClr val="000000"/>
              </a:solidFill>
              <a:latin typeface="Arial"/>
              <a:ea typeface="Arial"/>
              <a:cs typeface="Arial"/>
              <a:sym typeface="Arial"/>
            </a:endParaRPr>
          </a:p>
          <a:p>
            <a:pPr marL="0" marR="0" lvl="0" indent="0" algn="just" rtl="0">
              <a:lnSpc>
                <a:spcPct val="150000"/>
              </a:lnSpc>
              <a:spcBef>
                <a:spcPts val="0"/>
              </a:spcBef>
              <a:spcAft>
                <a:spcPts val="0"/>
              </a:spcAft>
              <a:buClr>
                <a:srgbClr val="000000"/>
              </a:buClr>
              <a:buSzPts val="1200"/>
              <a:buFont typeface="Arial"/>
              <a:buNone/>
            </a:pPr>
            <a:r>
              <a:rPr lang="en-US" sz="1200" b="1" i="1" u="none" strike="noStrike" cap="none">
                <a:solidFill>
                  <a:schemeClr val="dk1"/>
                </a:solidFill>
                <a:latin typeface="Arial"/>
                <a:ea typeface="Arial"/>
                <a:cs typeface="Arial"/>
                <a:sym typeface="Arial"/>
              </a:rPr>
              <a:t>    Memorize the new vocabularies and understand the meaning</a:t>
            </a:r>
            <a:endParaRPr sz="1200" b="0" i="0" u="none" strike="noStrike" cap="none">
              <a:solidFill>
                <a:srgbClr val="000000"/>
              </a:solidFill>
              <a:latin typeface="Arial"/>
              <a:ea typeface="Arial"/>
              <a:cs typeface="Arial"/>
              <a:sym typeface="Arial"/>
            </a:endParaRPr>
          </a:p>
        </p:txBody>
      </p:sp>
      <p:sp>
        <p:nvSpPr>
          <p:cNvPr id="437" name="Google Shape;437;p28"/>
          <p:cNvSpPr txBox="1"/>
          <p:nvPr/>
        </p:nvSpPr>
        <p:spPr>
          <a:xfrm>
            <a:off x="3252251" y="243985"/>
            <a:ext cx="8233424" cy="654987"/>
          </a:xfrm>
          <a:prstGeom prst="rect">
            <a:avLst/>
          </a:prstGeom>
          <a:noFill/>
          <a:ln>
            <a:noFill/>
          </a:ln>
        </p:spPr>
        <p:txBody>
          <a:bodyPr spcFirstLastPara="1" wrap="square" lIns="91425" tIns="45700" rIns="91425" bIns="45700" anchor="ctr" anchorCtr="0">
            <a:noAutofit/>
          </a:bodyPr>
          <a:lstStyle/>
          <a:p>
            <a:pPr marL="0" marR="0" lvl="0" indent="0" algn="ctr" rtl="0">
              <a:lnSpc>
                <a:spcPct val="90000"/>
              </a:lnSpc>
              <a:spcBef>
                <a:spcPts val="0"/>
              </a:spcBef>
              <a:spcAft>
                <a:spcPts val="0"/>
              </a:spcAft>
              <a:buClr>
                <a:schemeClr val="dk1"/>
              </a:buClr>
              <a:buSzPts val="2400"/>
              <a:buFont typeface="Times New Roman"/>
              <a:buNone/>
            </a:pPr>
            <a:r>
              <a:rPr lang="en-US" sz="1600" b="1" i="0" u="none" strike="noStrike" cap="none">
                <a:solidFill>
                  <a:schemeClr val="dk1"/>
                </a:solidFill>
                <a:latin typeface="Arial"/>
                <a:ea typeface="Arial"/>
                <a:cs typeface="Arial"/>
                <a:sym typeface="Arial"/>
              </a:rPr>
              <a:t>МОНГОЛ УЛСЫН ТУХАЙ ЕРӨНХИЙ ОЙЛГОЛТ</a:t>
            </a:r>
            <a:endParaRPr sz="1600" b="0" i="0" u="none" strike="noStrike" cap="none">
              <a:solidFill>
                <a:srgbClr val="000000"/>
              </a:solidFill>
              <a:latin typeface="Arial"/>
              <a:ea typeface="Arial"/>
              <a:cs typeface="Arial"/>
              <a:sym typeface="Arial"/>
            </a:endParaRPr>
          </a:p>
          <a:p>
            <a:pPr marL="0" marR="0" lvl="0" indent="0" algn="ctr" rtl="0">
              <a:lnSpc>
                <a:spcPct val="90000"/>
              </a:lnSpc>
              <a:spcBef>
                <a:spcPts val="0"/>
              </a:spcBef>
              <a:spcAft>
                <a:spcPts val="0"/>
              </a:spcAft>
              <a:buClr>
                <a:schemeClr val="dk1"/>
              </a:buClr>
              <a:buSzPts val="2400"/>
              <a:buFont typeface="Times New Roman"/>
              <a:buNone/>
            </a:pPr>
            <a:r>
              <a:rPr lang="en-US" sz="1600" b="1" i="1" u="none" strike="noStrike" cap="none">
                <a:solidFill>
                  <a:schemeClr val="dk1"/>
                </a:solidFill>
                <a:latin typeface="Arial"/>
                <a:ea typeface="Arial"/>
                <a:cs typeface="Arial"/>
                <a:sym typeface="Arial"/>
              </a:rPr>
              <a:t>General Understanding of Mongolia</a:t>
            </a:r>
            <a:endParaRPr sz="1600" b="1" i="1" u="none" strike="noStrike" cap="none">
              <a:solidFill>
                <a:schemeClr val="dk1"/>
              </a:solidFill>
              <a:latin typeface="Arial"/>
              <a:ea typeface="Arial"/>
              <a:cs typeface="Arial"/>
              <a:sym typeface="Arial"/>
            </a:endParaRPr>
          </a:p>
        </p:txBody>
      </p:sp>
      <p:sp>
        <p:nvSpPr>
          <p:cNvPr id="3" name="TextBox 2">
            <a:extLst>
              <a:ext uri="{FF2B5EF4-FFF2-40B4-BE49-F238E27FC236}">
                <a16:creationId xmlns:a16="http://schemas.microsoft.com/office/drawing/2014/main" id="{05AEFA81-A8FF-8DC4-A7BD-8EA2E9A5EFF4}"/>
              </a:ext>
            </a:extLst>
          </p:cNvPr>
          <p:cNvSpPr txBox="1"/>
          <p:nvPr/>
        </p:nvSpPr>
        <p:spPr>
          <a:xfrm>
            <a:off x="2981227" y="984426"/>
            <a:ext cx="6094428" cy="311239"/>
          </a:xfrm>
          <a:prstGeom prst="rect">
            <a:avLst/>
          </a:prstGeom>
          <a:noFill/>
        </p:spPr>
        <p:txBody>
          <a:bodyPr wrap="square">
            <a:spAutoFit/>
          </a:bodyPr>
          <a:lstStyle/>
          <a:p>
            <a:pPr algn="ctr">
              <a:lnSpc>
                <a:spcPct val="107000"/>
              </a:lnSpc>
              <a:spcAft>
                <a:spcPts val="800"/>
              </a:spcAft>
            </a:pPr>
            <a:r>
              <a:rPr lang="mn-MN" sz="1400" b="1" dirty="0">
                <a:effectLst/>
                <a:latin typeface="Arial" panose="020B0604020202020204" pitchFamily="34" charset="0"/>
                <a:ea typeface="Arial" panose="020B0604020202020204" pitchFamily="34" charset="0"/>
              </a:rPr>
              <a:t>Гэрийн даалгавар- Homework </a:t>
            </a:r>
            <a:r>
              <a:rPr lang="mn-MN" sz="1400" b="0" dirty="0">
                <a:effectLst/>
                <a:latin typeface="Arial" panose="020B0604020202020204" pitchFamily="34" charset="0"/>
                <a:ea typeface="Arial" panose="020B0604020202020204" pitchFamily="34" charset="0"/>
              </a:rPr>
              <a:t>(Мөнхцэцэг, Г., Орхон, Б, 2021, p. 10)</a:t>
            </a:r>
            <a:endParaRPr lang="en-US" sz="1200" dirty="0">
              <a:effectLst/>
              <a:latin typeface="Calibri" panose="020F0502020204030204" pitchFamily="34" charset="0"/>
              <a:ea typeface="Calibri" panose="020F050202020403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36"/>
                                        </p:tgtEl>
                                        <p:attrNameLst>
                                          <p:attrName>style.visibility</p:attrName>
                                        </p:attrNameLst>
                                      </p:cBhvr>
                                      <p:to>
                                        <p:strVal val="visible"/>
                                      </p:to>
                                    </p:set>
                                    <p:animEffect transition="in" filter="fade">
                                      <p:cBhvr>
                                        <p:cTn id="7" dur="1000"/>
                                        <p:tgtEl>
                                          <p:spTgt spid="43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33"/>
                                        </p:tgtEl>
                                        <p:attrNameLst>
                                          <p:attrName>style.visibility</p:attrName>
                                        </p:attrNameLst>
                                      </p:cBhvr>
                                      <p:to>
                                        <p:strVal val="visible"/>
                                      </p:to>
                                    </p:set>
                                    <p:animEffect transition="in" filter="fade">
                                      <p:cBhvr>
                                        <p:cTn id="12" dur="1000"/>
                                        <p:tgtEl>
                                          <p:spTgt spid="4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442"/>
        <p:cNvGrpSpPr/>
        <p:nvPr/>
      </p:nvGrpSpPr>
      <p:grpSpPr>
        <a:xfrm>
          <a:off x="0" y="0"/>
          <a:ext cx="0" cy="0"/>
          <a:chOff x="0" y="0"/>
          <a:chExt cx="0" cy="0"/>
        </a:xfrm>
      </p:grpSpPr>
      <p:cxnSp>
        <p:nvCxnSpPr>
          <p:cNvPr id="443" name="Google Shape;443;p29"/>
          <p:cNvCxnSpPr/>
          <p:nvPr/>
        </p:nvCxnSpPr>
        <p:spPr>
          <a:xfrm rot="10800000">
            <a:off x="2762545" y="291389"/>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444" name="Google Shape;444;p29"/>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445" name="Google Shape;445;p29"/>
          <p:cNvSpPr/>
          <p:nvPr/>
        </p:nvSpPr>
        <p:spPr>
          <a:xfrm>
            <a:off x="1038939" y="1823027"/>
            <a:ext cx="7943045" cy="4616608"/>
          </a:xfrm>
          <a:prstGeom prst="rect">
            <a:avLst/>
          </a:prstGeom>
          <a:noFill/>
          <a:ln>
            <a:noFill/>
          </a:ln>
        </p:spPr>
        <p:txBody>
          <a:bodyPr spcFirstLastPara="1" wrap="square" lIns="91425" tIns="45700" rIns="91425" bIns="45700" anchor="t" anchorCtr="0">
            <a:spAutoFit/>
          </a:bodyPr>
          <a:lstStyle/>
          <a:p>
            <a:pPr marL="457200" marR="0" lvl="0" indent="-457200" algn="l" rtl="0">
              <a:lnSpc>
                <a:spcPct val="150000"/>
              </a:lnSpc>
              <a:spcBef>
                <a:spcPts val="0"/>
              </a:spcBef>
              <a:spcAft>
                <a:spcPts val="0"/>
              </a:spcAft>
              <a:buClr>
                <a:schemeClr val="dk1"/>
              </a:buClr>
              <a:buSzPts val="1400"/>
              <a:buFont typeface="Times New Roman"/>
              <a:buAutoNum type="arabicPeriod"/>
            </a:pPr>
            <a:r>
              <a:rPr lang="en-US" sz="1400" b="0" i="0" u="none" strike="noStrike" cap="none">
                <a:solidFill>
                  <a:schemeClr val="dk1"/>
                </a:solidFill>
                <a:latin typeface="Arial"/>
                <a:ea typeface="Arial"/>
                <a:cs typeface="Arial"/>
                <a:sym typeface="Arial"/>
              </a:rPr>
              <a:t>Хүн ам – population</a:t>
            </a:r>
            <a:endParaRPr sz="1400" b="0" i="0" u="none" strike="noStrike" cap="none">
              <a:solidFill>
                <a:schemeClr val="dk1"/>
              </a:solidFill>
              <a:latin typeface="Arial"/>
              <a:ea typeface="Arial"/>
              <a:cs typeface="Arial"/>
              <a:sym typeface="Arial"/>
            </a:endParaRPr>
          </a:p>
          <a:p>
            <a:pPr marL="457200" marR="0" lvl="0" indent="-457200" algn="l" rtl="0">
              <a:lnSpc>
                <a:spcPct val="150000"/>
              </a:lnSpc>
              <a:spcBef>
                <a:spcPts val="0"/>
              </a:spcBef>
              <a:spcAft>
                <a:spcPts val="0"/>
              </a:spcAft>
              <a:buClr>
                <a:schemeClr val="dk1"/>
              </a:buClr>
              <a:buSzPts val="1400"/>
              <a:buFont typeface="Times New Roman"/>
              <a:buAutoNum type="arabicPeriod"/>
            </a:pPr>
            <a:r>
              <a:rPr lang="en-US" sz="1400" b="0" i="0" u="none" strike="noStrike" cap="none">
                <a:solidFill>
                  <a:schemeClr val="dk1"/>
                </a:solidFill>
                <a:latin typeface="Arial"/>
                <a:ea typeface="Arial"/>
                <a:cs typeface="Arial"/>
                <a:sym typeface="Arial"/>
              </a:rPr>
              <a:t>Хүсэлт гаргах – to request</a:t>
            </a:r>
            <a:endParaRPr sz="1400" b="0" i="0" u="none" strike="noStrike" cap="none">
              <a:solidFill>
                <a:schemeClr val="dk1"/>
              </a:solidFill>
              <a:latin typeface="Arial"/>
              <a:ea typeface="Arial"/>
              <a:cs typeface="Arial"/>
              <a:sym typeface="Arial"/>
            </a:endParaRPr>
          </a:p>
          <a:p>
            <a:pPr marL="457200" marR="0" lvl="0" indent="-457200" algn="l" rtl="0">
              <a:lnSpc>
                <a:spcPct val="150000"/>
              </a:lnSpc>
              <a:spcBef>
                <a:spcPts val="0"/>
              </a:spcBef>
              <a:spcAft>
                <a:spcPts val="0"/>
              </a:spcAft>
              <a:buClr>
                <a:schemeClr val="dk1"/>
              </a:buClr>
              <a:buSzPts val="1400"/>
              <a:buFont typeface="Times New Roman"/>
              <a:buAutoNum type="arabicPeriod"/>
            </a:pPr>
            <a:r>
              <a:rPr lang="en-US" sz="1400" b="0" i="0" u="none" strike="noStrike" cap="none">
                <a:solidFill>
                  <a:schemeClr val="dk1"/>
                </a:solidFill>
                <a:latin typeface="Arial"/>
                <a:ea typeface="Arial"/>
                <a:cs typeface="Arial"/>
                <a:sym typeface="Arial"/>
              </a:rPr>
              <a:t>Салхилах – to blow</a:t>
            </a:r>
            <a:endParaRPr sz="1400" b="0" i="0" u="none" strike="noStrike" cap="none">
              <a:solidFill>
                <a:schemeClr val="dk1"/>
              </a:solidFill>
              <a:latin typeface="Arial"/>
              <a:ea typeface="Arial"/>
              <a:cs typeface="Arial"/>
              <a:sym typeface="Arial"/>
            </a:endParaRPr>
          </a:p>
          <a:p>
            <a:pPr marL="457200" marR="0" lvl="0" indent="-457200" algn="l" rtl="0">
              <a:lnSpc>
                <a:spcPct val="150000"/>
              </a:lnSpc>
              <a:spcBef>
                <a:spcPts val="0"/>
              </a:spcBef>
              <a:spcAft>
                <a:spcPts val="0"/>
              </a:spcAft>
              <a:buClr>
                <a:schemeClr val="dk1"/>
              </a:buClr>
              <a:buSzPts val="1400"/>
              <a:buFont typeface="Times New Roman"/>
              <a:buAutoNum type="arabicPeriod"/>
            </a:pPr>
            <a:r>
              <a:rPr lang="en-US" sz="1400" b="0" i="0" u="none" strike="noStrike" cap="none">
                <a:solidFill>
                  <a:schemeClr val="dk1"/>
                </a:solidFill>
                <a:latin typeface="Arial"/>
                <a:ea typeface="Arial"/>
                <a:cs typeface="Arial"/>
                <a:sym typeface="Arial"/>
              </a:rPr>
              <a:t>Сонгууль – election</a:t>
            </a:r>
            <a:endParaRPr sz="1400" b="0" i="0" u="none" strike="noStrike" cap="none">
              <a:solidFill>
                <a:schemeClr val="dk1"/>
              </a:solidFill>
              <a:latin typeface="Arial"/>
              <a:ea typeface="Arial"/>
              <a:cs typeface="Arial"/>
              <a:sym typeface="Arial"/>
            </a:endParaRPr>
          </a:p>
          <a:p>
            <a:pPr marL="457200" marR="0" lvl="0" indent="-457200" algn="l" rtl="0">
              <a:lnSpc>
                <a:spcPct val="150000"/>
              </a:lnSpc>
              <a:spcBef>
                <a:spcPts val="0"/>
              </a:spcBef>
              <a:spcAft>
                <a:spcPts val="0"/>
              </a:spcAft>
              <a:buClr>
                <a:schemeClr val="dk1"/>
              </a:buClr>
              <a:buSzPts val="1400"/>
              <a:buFont typeface="Times New Roman"/>
              <a:buAutoNum type="arabicPeriod"/>
            </a:pPr>
            <a:r>
              <a:rPr lang="en-US" sz="1400" b="0" i="0" u="none" strike="noStrike" cap="none">
                <a:solidFill>
                  <a:schemeClr val="dk1"/>
                </a:solidFill>
                <a:latin typeface="Arial"/>
                <a:ea typeface="Arial"/>
                <a:cs typeface="Arial"/>
                <a:sym typeface="Arial"/>
              </a:rPr>
              <a:t>Сонгох – elect</a:t>
            </a:r>
            <a:endParaRPr sz="1400" b="0" i="0" u="none" strike="noStrike" cap="none">
              <a:solidFill>
                <a:schemeClr val="dk1"/>
              </a:solidFill>
              <a:latin typeface="Arial"/>
              <a:ea typeface="Arial"/>
              <a:cs typeface="Arial"/>
              <a:sym typeface="Arial"/>
            </a:endParaRPr>
          </a:p>
          <a:p>
            <a:pPr marL="457200" marR="0" lvl="0" indent="-457200" algn="l" rtl="0">
              <a:lnSpc>
                <a:spcPct val="150000"/>
              </a:lnSpc>
              <a:spcBef>
                <a:spcPts val="0"/>
              </a:spcBef>
              <a:spcAft>
                <a:spcPts val="0"/>
              </a:spcAft>
              <a:buClr>
                <a:schemeClr val="dk1"/>
              </a:buClr>
              <a:buSzPts val="1400"/>
              <a:buFont typeface="Times New Roman"/>
              <a:buAutoNum type="arabicPeriod"/>
            </a:pPr>
            <a:r>
              <a:rPr lang="en-US" sz="1400" b="0" i="0" u="none" strike="noStrike" cap="none">
                <a:solidFill>
                  <a:schemeClr val="dk1"/>
                </a:solidFill>
                <a:latin typeface="Arial"/>
                <a:ea typeface="Arial"/>
                <a:cs typeface="Arial"/>
                <a:sym typeface="Arial"/>
              </a:rPr>
              <a:t>Статистик мэдээгээр – according to statistics</a:t>
            </a:r>
            <a:endParaRPr sz="1400" b="0" i="0" u="none" strike="noStrike" cap="none">
              <a:solidFill>
                <a:schemeClr val="dk1"/>
              </a:solidFill>
              <a:latin typeface="Arial"/>
              <a:ea typeface="Arial"/>
              <a:cs typeface="Arial"/>
              <a:sym typeface="Arial"/>
            </a:endParaRPr>
          </a:p>
          <a:p>
            <a:pPr marL="457200" marR="0" lvl="0" indent="-457200" algn="l" rtl="0">
              <a:lnSpc>
                <a:spcPct val="150000"/>
              </a:lnSpc>
              <a:spcBef>
                <a:spcPts val="0"/>
              </a:spcBef>
              <a:spcAft>
                <a:spcPts val="0"/>
              </a:spcAft>
              <a:buClr>
                <a:schemeClr val="dk1"/>
              </a:buClr>
              <a:buSzPts val="1400"/>
              <a:buFont typeface="Times New Roman"/>
              <a:buAutoNum type="arabicPeriod"/>
            </a:pPr>
            <a:r>
              <a:rPr lang="en-US" sz="1400" b="0" i="0" u="none" strike="noStrike" cap="none">
                <a:solidFill>
                  <a:schemeClr val="dk1"/>
                </a:solidFill>
                <a:latin typeface="Arial"/>
                <a:ea typeface="Arial"/>
                <a:cs typeface="Arial"/>
                <a:sym typeface="Arial"/>
              </a:rPr>
              <a:t>Сум – middle local administrative division between province and bag</a:t>
            </a:r>
            <a:endParaRPr sz="1400" b="0" i="0" u="none" strike="noStrike" cap="none">
              <a:solidFill>
                <a:schemeClr val="dk1"/>
              </a:solidFill>
              <a:latin typeface="Arial"/>
              <a:ea typeface="Arial"/>
              <a:cs typeface="Arial"/>
              <a:sym typeface="Arial"/>
            </a:endParaRPr>
          </a:p>
          <a:p>
            <a:pPr marL="457200" marR="0" lvl="0" indent="-457200" algn="l" rtl="0">
              <a:lnSpc>
                <a:spcPct val="150000"/>
              </a:lnSpc>
              <a:spcBef>
                <a:spcPts val="0"/>
              </a:spcBef>
              <a:spcAft>
                <a:spcPts val="0"/>
              </a:spcAft>
              <a:buClr>
                <a:schemeClr val="dk1"/>
              </a:buClr>
              <a:buSzPts val="1400"/>
              <a:buFont typeface="Times New Roman"/>
              <a:buAutoNum type="arabicPeriod"/>
            </a:pPr>
            <a:r>
              <a:rPr lang="en-US" sz="1400" b="0" i="0" u="none" strike="noStrike" cap="none">
                <a:solidFill>
                  <a:schemeClr val="dk1"/>
                </a:solidFill>
                <a:latin typeface="Arial"/>
                <a:ea typeface="Arial"/>
                <a:cs typeface="Arial"/>
                <a:sym typeface="Arial"/>
              </a:rPr>
              <a:t>Суурин шувуу – non-migratory birds</a:t>
            </a:r>
            <a:endParaRPr sz="1400" b="0" i="0" u="none" strike="noStrike" cap="none">
              <a:solidFill>
                <a:schemeClr val="dk1"/>
              </a:solidFill>
              <a:latin typeface="Arial"/>
              <a:ea typeface="Arial"/>
              <a:cs typeface="Arial"/>
              <a:sym typeface="Arial"/>
            </a:endParaRPr>
          </a:p>
          <a:p>
            <a:pPr marL="457200" marR="0" lvl="0" indent="-457200" algn="l" rtl="0">
              <a:lnSpc>
                <a:spcPct val="150000"/>
              </a:lnSpc>
              <a:spcBef>
                <a:spcPts val="0"/>
              </a:spcBef>
              <a:spcAft>
                <a:spcPts val="0"/>
              </a:spcAft>
              <a:buClr>
                <a:schemeClr val="dk1"/>
              </a:buClr>
              <a:buSzPts val="1400"/>
              <a:buFont typeface="Times New Roman"/>
              <a:buAutoNum type="arabicPeriod"/>
            </a:pPr>
            <a:r>
              <a:rPr lang="en-US" sz="1400" b="0" i="0" u="none" strike="noStrike" cap="none">
                <a:solidFill>
                  <a:schemeClr val="dk1"/>
                </a:solidFill>
                <a:latin typeface="Arial"/>
                <a:ea typeface="Arial"/>
                <a:cs typeface="Arial"/>
                <a:sym typeface="Arial"/>
              </a:rPr>
              <a:t>Сэрүүн бүс (халуун бүс)– polar region (tropics) </a:t>
            </a:r>
            <a:endParaRPr sz="1400" b="0" i="0" u="none" strike="noStrike" cap="none">
              <a:solidFill>
                <a:srgbClr val="000000"/>
              </a:solidFill>
              <a:latin typeface="Arial"/>
              <a:ea typeface="Arial"/>
              <a:cs typeface="Arial"/>
              <a:sym typeface="Arial"/>
            </a:endParaRPr>
          </a:p>
          <a:p>
            <a:pPr marL="457200" marR="0" lvl="0" indent="-457200" algn="l" rtl="0">
              <a:lnSpc>
                <a:spcPct val="150000"/>
              </a:lnSpc>
              <a:spcBef>
                <a:spcPts val="0"/>
              </a:spcBef>
              <a:spcAft>
                <a:spcPts val="0"/>
              </a:spcAft>
              <a:buClr>
                <a:schemeClr val="dk1"/>
              </a:buClr>
              <a:buSzPts val="1400"/>
              <a:buFont typeface="Times New Roman"/>
              <a:buAutoNum type="arabicPeriod"/>
            </a:pPr>
            <a:r>
              <a:rPr lang="en-US" sz="1400" b="0" i="0" u="none" strike="noStrike" cap="none">
                <a:solidFill>
                  <a:schemeClr val="dk1"/>
                </a:solidFill>
                <a:latin typeface="Arial"/>
                <a:ea typeface="Arial"/>
                <a:cs typeface="Arial"/>
                <a:sym typeface="Arial"/>
              </a:rPr>
              <a:t>Төрийн тэргүүн – a head of state</a:t>
            </a:r>
            <a:endParaRPr sz="1400" b="0" i="0" u="none" strike="noStrike" cap="none">
              <a:solidFill>
                <a:schemeClr val="dk1"/>
              </a:solidFill>
              <a:latin typeface="Arial"/>
              <a:ea typeface="Arial"/>
              <a:cs typeface="Arial"/>
              <a:sym typeface="Arial"/>
            </a:endParaRPr>
          </a:p>
          <a:p>
            <a:pPr marL="457200" marR="0" lvl="0" indent="-457200" algn="l" rtl="0">
              <a:lnSpc>
                <a:spcPct val="150000"/>
              </a:lnSpc>
              <a:spcBef>
                <a:spcPts val="0"/>
              </a:spcBef>
              <a:spcAft>
                <a:spcPts val="0"/>
              </a:spcAft>
              <a:buClr>
                <a:schemeClr val="dk1"/>
              </a:buClr>
              <a:buSzPts val="1400"/>
              <a:buFont typeface="Times New Roman"/>
              <a:buAutoNum type="arabicPeriod"/>
            </a:pPr>
            <a:r>
              <a:rPr lang="en-US" sz="1400" b="0" i="0" u="none" strike="noStrike" cap="none">
                <a:solidFill>
                  <a:schemeClr val="dk1"/>
                </a:solidFill>
                <a:latin typeface="Arial"/>
                <a:ea typeface="Arial"/>
                <a:cs typeface="Arial"/>
                <a:sym typeface="Arial"/>
              </a:rPr>
              <a:t>Улсын Их Хурал – parliament</a:t>
            </a:r>
            <a:endParaRPr sz="1400" b="0" i="0" u="none" strike="noStrike" cap="none">
              <a:solidFill>
                <a:schemeClr val="dk1"/>
              </a:solidFill>
              <a:latin typeface="Arial"/>
              <a:ea typeface="Arial"/>
              <a:cs typeface="Arial"/>
              <a:sym typeface="Arial"/>
            </a:endParaRPr>
          </a:p>
          <a:p>
            <a:pPr marL="457200" marR="0" lvl="0" indent="-457200" algn="l" rtl="0">
              <a:lnSpc>
                <a:spcPct val="150000"/>
              </a:lnSpc>
              <a:spcBef>
                <a:spcPts val="0"/>
              </a:spcBef>
              <a:spcAft>
                <a:spcPts val="0"/>
              </a:spcAft>
              <a:buClr>
                <a:schemeClr val="dk1"/>
              </a:buClr>
              <a:buSzPts val="1400"/>
              <a:buFont typeface="Times New Roman"/>
              <a:buAutoNum type="arabicPeriod"/>
            </a:pPr>
            <a:r>
              <a:rPr lang="en-US" sz="1400" b="0" i="0" u="none" strike="noStrike" cap="none">
                <a:solidFill>
                  <a:schemeClr val="dk1"/>
                </a:solidFill>
                <a:latin typeface="Arial"/>
                <a:ea typeface="Arial"/>
                <a:cs typeface="Arial"/>
                <a:sym typeface="Arial"/>
              </a:rPr>
              <a:t>Уул нуруу – mountain range</a:t>
            </a:r>
            <a:endParaRPr sz="1400" b="0" i="0" u="none" strike="noStrike" cap="none">
              <a:solidFill>
                <a:schemeClr val="dk1"/>
              </a:solidFill>
              <a:latin typeface="Arial"/>
              <a:ea typeface="Arial"/>
              <a:cs typeface="Arial"/>
              <a:sym typeface="Arial"/>
            </a:endParaRPr>
          </a:p>
          <a:p>
            <a:pPr marL="457200" marR="0" lvl="0" indent="-457200" algn="l" rtl="0">
              <a:lnSpc>
                <a:spcPct val="150000"/>
              </a:lnSpc>
              <a:spcBef>
                <a:spcPts val="0"/>
              </a:spcBef>
              <a:spcAft>
                <a:spcPts val="0"/>
              </a:spcAft>
              <a:buClr>
                <a:schemeClr val="dk1"/>
              </a:buClr>
              <a:buSzPts val="1400"/>
              <a:buFont typeface="Times New Roman"/>
              <a:buAutoNum type="arabicPeriod"/>
            </a:pPr>
            <a:r>
              <a:rPr lang="en-US" sz="1400" b="0" i="0" u="none" strike="noStrike" cap="none">
                <a:solidFill>
                  <a:schemeClr val="dk1"/>
                </a:solidFill>
                <a:latin typeface="Arial"/>
                <a:ea typeface="Arial"/>
                <a:cs typeface="Arial"/>
                <a:sym typeface="Arial"/>
              </a:rPr>
              <a:t>Элсэх – to join, to enter</a:t>
            </a:r>
            <a:endParaRPr sz="1400" b="0" i="0" u="none" strike="noStrike" cap="none">
              <a:solidFill>
                <a:schemeClr val="dk1"/>
              </a:solidFill>
              <a:latin typeface="Arial"/>
              <a:ea typeface="Arial"/>
              <a:cs typeface="Arial"/>
              <a:sym typeface="Arial"/>
            </a:endParaRPr>
          </a:p>
          <a:p>
            <a:pPr marL="457200" marR="0" lvl="0" indent="-457200" algn="l" rtl="0">
              <a:lnSpc>
                <a:spcPct val="150000"/>
              </a:lnSpc>
              <a:spcBef>
                <a:spcPts val="0"/>
              </a:spcBef>
              <a:spcAft>
                <a:spcPts val="0"/>
              </a:spcAft>
              <a:buClr>
                <a:schemeClr val="dk1"/>
              </a:buClr>
              <a:buSzPts val="1400"/>
              <a:buFont typeface="Times New Roman"/>
              <a:buAutoNum type="arabicPeriod"/>
            </a:pPr>
            <a:r>
              <a:rPr lang="en-US" sz="1400" b="0" i="0" u="none" strike="noStrike" cap="none">
                <a:solidFill>
                  <a:schemeClr val="dk1"/>
                </a:solidFill>
                <a:latin typeface="Arial"/>
                <a:ea typeface="Arial"/>
                <a:cs typeface="Arial"/>
                <a:sym typeface="Arial"/>
              </a:rPr>
              <a:t>Ястан – ethnic group</a:t>
            </a:r>
            <a:endParaRPr sz="1400" b="0" i="0" u="none" strike="noStrike" cap="none">
              <a:solidFill>
                <a:schemeClr val="dk1"/>
              </a:solidFill>
              <a:latin typeface="Arial"/>
              <a:ea typeface="Arial"/>
              <a:cs typeface="Arial"/>
              <a:sym typeface="Arial"/>
            </a:endParaRPr>
          </a:p>
        </p:txBody>
      </p:sp>
      <p:sp>
        <p:nvSpPr>
          <p:cNvPr id="448" name="Google Shape;448;p29"/>
          <p:cNvSpPr/>
          <p:nvPr/>
        </p:nvSpPr>
        <p:spPr>
          <a:xfrm>
            <a:off x="3474489" y="1312027"/>
            <a:ext cx="6101920" cy="646290"/>
          </a:xfrm>
          <a:prstGeom prst="rect">
            <a:avLst/>
          </a:prstGeom>
          <a:noFill/>
          <a:ln>
            <a:noFill/>
          </a:ln>
        </p:spPr>
        <p:txBody>
          <a:bodyPr spcFirstLastPara="1" wrap="square" lIns="91425" tIns="45700" rIns="91425" bIns="45700" anchor="t" anchorCtr="0">
            <a:spAutoFit/>
          </a:bodyPr>
          <a:lstStyle/>
          <a:p>
            <a:pPr marL="171450" marR="0" lvl="0" indent="-171450" algn="just" rtl="0">
              <a:lnSpc>
                <a:spcPct val="150000"/>
              </a:lnSpc>
              <a:spcBef>
                <a:spcPts val="0"/>
              </a:spcBef>
              <a:spcAft>
                <a:spcPts val="0"/>
              </a:spcAft>
              <a:buClr>
                <a:srgbClr val="000000"/>
              </a:buClr>
              <a:buSzPts val="1200"/>
              <a:buFont typeface="Arial"/>
              <a:buChar char="•"/>
            </a:pPr>
            <a:r>
              <a:rPr lang="en-US" sz="1200" b="1" i="1" u="none" strike="noStrike" cap="none">
                <a:solidFill>
                  <a:schemeClr val="dk1"/>
                </a:solidFill>
                <a:latin typeface="Arial"/>
                <a:ea typeface="Arial"/>
                <a:cs typeface="Arial"/>
                <a:sym typeface="Arial"/>
              </a:rPr>
              <a:t>Шинэ үг хэллэгүүдийг цээжилж, утгыг ойлгоорой. </a:t>
            </a:r>
            <a:endParaRPr sz="1200" b="0" i="0" u="none" strike="noStrike" cap="none">
              <a:solidFill>
                <a:srgbClr val="000000"/>
              </a:solidFill>
              <a:latin typeface="Arial"/>
              <a:ea typeface="Arial"/>
              <a:cs typeface="Arial"/>
              <a:sym typeface="Arial"/>
            </a:endParaRPr>
          </a:p>
          <a:p>
            <a:pPr marL="0" marR="0" lvl="0" indent="0" algn="just" rtl="0">
              <a:lnSpc>
                <a:spcPct val="150000"/>
              </a:lnSpc>
              <a:spcBef>
                <a:spcPts val="0"/>
              </a:spcBef>
              <a:spcAft>
                <a:spcPts val="0"/>
              </a:spcAft>
              <a:buClr>
                <a:srgbClr val="000000"/>
              </a:buClr>
              <a:buSzPts val="1200"/>
              <a:buFont typeface="Arial"/>
              <a:buNone/>
            </a:pPr>
            <a:r>
              <a:rPr lang="en-US" sz="1200" b="1" i="1" u="none" strike="noStrike" cap="none">
                <a:solidFill>
                  <a:schemeClr val="dk1"/>
                </a:solidFill>
                <a:latin typeface="Arial"/>
                <a:ea typeface="Arial"/>
                <a:cs typeface="Arial"/>
                <a:sym typeface="Arial"/>
              </a:rPr>
              <a:t>   Memorize the new vocabularies and understand the meaning</a:t>
            </a:r>
            <a:endParaRPr sz="1200" b="0" i="0" u="none" strike="noStrike" cap="none">
              <a:solidFill>
                <a:srgbClr val="000000"/>
              </a:solidFill>
              <a:latin typeface="Arial"/>
              <a:ea typeface="Arial"/>
              <a:cs typeface="Arial"/>
              <a:sym typeface="Arial"/>
            </a:endParaRPr>
          </a:p>
        </p:txBody>
      </p:sp>
      <p:sp>
        <p:nvSpPr>
          <p:cNvPr id="449" name="Google Shape;449;p29"/>
          <p:cNvSpPr txBox="1"/>
          <p:nvPr/>
        </p:nvSpPr>
        <p:spPr>
          <a:xfrm>
            <a:off x="3252251" y="243985"/>
            <a:ext cx="8233424" cy="654987"/>
          </a:xfrm>
          <a:prstGeom prst="rect">
            <a:avLst/>
          </a:prstGeom>
          <a:noFill/>
          <a:ln>
            <a:noFill/>
          </a:ln>
        </p:spPr>
        <p:txBody>
          <a:bodyPr spcFirstLastPara="1" wrap="square" lIns="91425" tIns="45700" rIns="91425" bIns="45700" anchor="ctr" anchorCtr="0">
            <a:noAutofit/>
          </a:bodyPr>
          <a:lstStyle/>
          <a:p>
            <a:pPr marL="0" marR="0" lvl="0" indent="0" algn="ctr" rtl="0">
              <a:lnSpc>
                <a:spcPct val="90000"/>
              </a:lnSpc>
              <a:spcBef>
                <a:spcPts val="0"/>
              </a:spcBef>
              <a:spcAft>
                <a:spcPts val="0"/>
              </a:spcAft>
              <a:buClr>
                <a:schemeClr val="dk1"/>
              </a:buClr>
              <a:buSzPts val="2400"/>
              <a:buFont typeface="Times New Roman"/>
              <a:buNone/>
            </a:pPr>
            <a:r>
              <a:rPr lang="en-US" sz="1600" b="1" i="0" u="none" strike="noStrike" cap="none">
                <a:solidFill>
                  <a:schemeClr val="dk1"/>
                </a:solidFill>
                <a:latin typeface="Arial"/>
                <a:ea typeface="Arial"/>
                <a:cs typeface="Arial"/>
                <a:sym typeface="Arial"/>
              </a:rPr>
              <a:t>МОНГОЛ УЛСЫН ТУХАЙ ЕРӨНХИЙ ОЙЛГОЛТ</a:t>
            </a:r>
            <a:endParaRPr sz="1600" b="0" i="0" u="none" strike="noStrike" cap="none">
              <a:solidFill>
                <a:srgbClr val="000000"/>
              </a:solidFill>
              <a:latin typeface="Arial"/>
              <a:ea typeface="Arial"/>
              <a:cs typeface="Arial"/>
              <a:sym typeface="Arial"/>
            </a:endParaRPr>
          </a:p>
          <a:p>
            <a:pPr marL="0" marR="0" lvl="0" indent="0" algn="ctr" rtl="0">
              <a:lnSpc>
                <a:spcPct val="90000"/>
              </a:lnSpc>
              <a:spcBef>
                <a:spcPts val="0"/>
              </a:spcBef>
              <a:spcAft>
                <a:spcPts val="0"/>
              </a:spcAft>
              <a:buClr>
                <a:schemeClr val="dk1"/>
              </a:buClr>
              <a:buSzPts val="2400"/>
              <a:buFont typeface="Times New Roman"/>
              <a:buNone/>
            </a:pPr>
            <a:r>
              <a:rPr lang="en-US" sz="1600" b="1" i="1" u="none" strike="noStrike" cap="none">
                <a:solidFill>
                  <a:schemeClr val="dk1"/>
                </a:solidFill>
                <a:latin typeface="Arial"/>
                <a:ea typeface="Arial"/>
                <a:cs typeface="Arial"/>
                <a:sym typeface="Arial"/>
              </a:rPr>
              <a:t>General Understanding of Mongolia</a:t>
            </a:r>
            <a:endParaRPr sz="1600" b="1" i="1" u="none" strike="noStrike" cap="none">
              <a:solidFill>
                <a:schemeClr val="dk1"/>
              </a:solidFill>
              <a:latin typeface="Arial"/>
              <a:ea typeface="Arial"/>
              <a:cs typeface="Arial"/>
              <a:sym typeface="Arial"/>
            </a:endParaRPr>
          </a:p>
        </p:txBody>
      </p:sp>
      <p:sp>
        <p:nvSpPr>
          <p:cNvPr id="3" name="TextBox 2">
            <a:extLst>
              <a:ext uri="{FF2B5EF4-FFF2-40B4-BE49-F238E27FC236}">
                <a16:creationId xmlns:a16="http://schemas.microsoft.com/office/drawing/2014/main" id="{E8840060-FE5A-3516-483D-B3AE642DFF22}"/>
              </a:ext>
            </a:extLst>
          </p:cNvPr>
          <p:cNvSpPr txBox="1"/>
          <p:nvPr/>
        </p:nvSpPr>
        <p:spPr>
          <a:xfrm>
            <a:off x="2842444" y="1000788"/>
            <a:ext cx="6094428" cy="311239"/>
          </a:xfrm>
          <a:prstGeom prst="rect">
            <a:avLst/>
          </a:prstGeom>
          <a:noFill/>
        </p:spPr>
        <p:txBody>
          <a:bodyPr wrap="square">
            <a:spAutoFit/>
          </a:bodyPr>
          <a:lstStyle/>
          <a:p>
            <a:pPr algn="ctr">
              <a:lnSpc>
                <a:spcPct val="107000"/>
              </a:lnSpc>
              <a:spcAft>
                <a:spcPts val="800"/>
              </a:spcAft>
            </a:pPr>
            <a:r>
              <a:rPr lang="mn-MN" sz="1400" b="1" dirty="0">
                <a:effectLst/>
                <a:latin typeface="Arial" panose="020B0604020202020204" pitchFamily="34" charset="0"/>
                <a:ea typeface="Arial" panose="020B0604020202020204" pitchFamily="34" charset="0"/>
              </a:rPr>
              <a:t>Гэрийн даалгавар- Homework </a:t>
            </a:r>
            <a:r>
              <a:rPr lang="mn-MN" sz="1400" b="0" dirty="0">
                <a:effectLst/>
                <a:latin typeface="Arial" panose="020B0604020202020204" pitchFamily="34" charset="0"/>
                <a:ea typeface="Arial" panose="020B0604020202020204" pitchFamily="34" charset="0"/>
              </a:rPr>
              <a:t>(Мөнхцэцэг, Г., Орхон, Б, 2021, p. 10)</a:t>
            </a:r>
            <a:endParaRPr lang="en-US" sz="1200" dirty="0">
              <a:effectLst/>
              <a:latin typeface="Calibri" panose="020F0502020204030204" pitchFamily="34" charset="0"/>
              <a:ea typeface="Calibri" panose="020F050202020403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48"/>
                                        </p:tgtEl>
                                        <p:attrNameLst>
                                          <p:attrName>style.visibility</p:attrName>
                                        </p:attrNameLst>
                                      </p:cBhvr>
                                      <p:to>
                                        <p:strVal val="visible"/>
                                      </p:to>
                                    </p:set>
                                    <p:animEffect transition="in" filter="fade">
                                      <p:cBhvr>
                                        <p:cTn id="7" dur="1000"/>
                                        <p:tgtEl>
                                          <p:spTgt spid="44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45"/>
                                        </p:tgtEl>
                                        <p:attrNameLst>
                                          <p:attrName>style.visibility</p:attrName>
                                        </p:attrNameLst>
                                      </p:cBhvr>
                                      <p:to>
                                        <p:strVal val="visible"/>
                                      </p:to>
                                    </p:set>
                                    <p:animEffect transition="in" filter="fade">
                                      <p:cBhvr>
                                        <p:cTn id="12" dur="1000"/>
                                        <p:tgtEl>
                                          <p:spTgt spid="4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454"/>
        <p:cNvGrpSpPr/>
        <p:nvPr/>
      </p:nvGrpSpPr>
      <p:grpSpPr>
        <a:xfrm>
          <a:off x="0" y="0"/>
          <a:ext cx="0" cy="0"/>
          <a:chOff x="0" y="0"/>
          <a:chExt cx="0" cy="0"/>
        </a:xfrm>
      </p:grpSpPr>
      <p:cxnSp>
        <p:nvCxnSpPr>
          <p:cNvPr id="455" name="Google Shape;455;p31"/>
          <p:cNvCxnSpPr/>
          <p:nvPr/>
        </p:nvCxnSpPr>
        <p:spPr>
          <a:xfrm rot="10800000">
            <a:off x="2762545" y="291389"/>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456" name="Google Shape;456;p31"/>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457" name="Google Shape;457;p31"/>
          <p:cNvSpPr txBox="1"/>
          <p:nvPr/>
        </p:nvSpPr>
        <p:spPr>
          <a:xfrm>
            <a:off x="3252251" y="342374"/>
            <a:ext cx="8233424" cy="405611"/>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chemeClr val="dk1"/>
              </a:buClr>
              <a:buSzPts val="1800"/>
              <a:buFont typeface="Times New Roman"/>
              <a:buNone/>
            </a:pPr>
            <a:r>
              <a:rPr lang="en-US" sz="1600" b="1" i="0" u="none" strike="noStrike" cap="none">
                <a:solidFill>
                  <a:schemeClr val="dk1"/>
                </a:solidFill>
                <a:latin typeface="Arial"/>
                <a:ea typeface="Arial"/>
                <a:cs typeface="Arial"/>
                <a:sym typeface="Arial"/>
              </a:rPr>
              <a:t>НОМ ЗҮЙ, АШИГЛАСАН МАТЕРИАЛ-REFERENCES</a:t>
            </a:r>
            <a:endParaRPr sz="1600" b="0" i="0" u="none" strike="noStrike" cap="none">
              <a:solidFill>
                <a:schemeClr val="dk1"/>
              </a:solidFill>
              <a:latin typeface="Arial"/>
              <a:ea typeface="Arial"/>
              <a:cs typeface="Arial"/>
              <a:sym typeface="Arial"/>
            </a:endParaRPr>
          </a:p>
        </p:txBody>
      </p:sp>
      <p:sp>
        <p:nvSpPr>
          <p:cNvPr id="12" name="TextBox 11">
            <a:extLst>
              <a:ext uri="{FF2B5EF4-FFF2-40B4-BE49-F238E27FC236}">
                <a16:creationId xmlns:a16="http://schemas.microsoft.com/office/drawing/2014/main" id="{C5BB1E3B-4AEE-8F6F-E09D-CD734143D81D}"/>
              </a:ext>
            </a:extLst>
          </p:cNvPr>
          <p:cNvSpPr txBox="1"/>
          <p:nvPr/>
        </p:nvSpPr>
        <p:spPr>
          <a:xfrm>
            <a:off x="510989" y="1030121"/>
            <a:ext cx="11143130" cy="5044138"/>
          </a:xfrm>
          <a:prstGeom prst="rect">
            <a:avLst/>
          </a:prstGeom>
          <a:noFill/>
        </p:spPr>
        <p:txBody>
          <a:bodyPr wrap="square">
            <a:spAutoFit/>
          </a:bodyPr>
          <a:lstStyle/>
          <a:p>
            <a:pPr algn="ctr">
              <a:lnSpc>
                <a:spcPct val="150000"/>
              </a:lnSpc>
            </a:pPr>
            <a:r>
              <a:rPr lang="mn-MN" sz="1200" b="1" dirty="0"/>
              <a:t>Ном зүй</a:t>
            </a:r>
            <a:endParaRPr lang="en-US" sz="1200" b="1" dirty="0"/>
          </a:p>
          <a:p>
            <a:pPr>
              <a:lnSpc>
                <a:spcPct val="150000"/>
              </a:lnSpc>
            </a:pPr>
            <a:r>
              <a:rPr lang="en-US" sz="1200" dirty="0"/>
              <a:t>Bogomolov.PL. (2008 </a:t>
            </a:r>
            <a:r>
              <a:rPr lang="mn-MN" sz="1200" dirty="0"/>
              <a:t>оны 7 сарын 12). </a:t>
            </a:r>
            <a:r>
              <a:rPr lang="en-US" sz="1200" dirty="0"/>
              <a:t>Mongolia sum map.png. wikimedia.org: 	</a:t>
            </a:r>
          </a:p>
          <a:p>
            <a:pPr>
              <a:lnSpc>
                <a:spcPct val="150000"/>
              </a:lnSpc>
            </a:pPr>
            <a:r>
              <a:rPr lang="en-US" sz="1200" dirty="0"/>
              <a:t>	https://commons.wikimedia.org/wiki/File:Mongolia_sum_map.png</a:t>
            </a:r>
            <a:endParaRPr lang="mn-MN" sz="1200" dirty="0"/>
          </a:p>
          <a:p>
            <a:pPr>
              <a:lnSpc>
                <a:spcPct val="150000"/>
              </a:lnSpc>
            </a:pPr>
            <a:r>
              <a:rPr lang="en-US" sz="1200" dirty="0" err="1"/>
              <a:t>Chineeb</a:t>
            </a:r>
            <a:r>
              <a:rPr lang="en-US" sz="1200" dirty="0"/>
              <a:t>. (2008 </a:t>
            </a:r>
            <a:r>
              <a:rPr lang="mn-MN" sz="1200" dirty="0"/>
              <a:t>оны 5 сарын 26). </a:t>
            </a:r>
            <a:r>
              <a:rPr lang="en-US" sz="1200" dirty="0"/>
              <a:t>Mongolian </a:t>
            </a:r>
            <a:r>
              <a:rPr lang="en-US" sz="1200" dirty="0" err="1"/>
              <a:t>Aimags</a:t>
            </a:r>
            <a:r>
              <a:rPr lang="en-US" sz="1200" dirty="0"/>
              <a:t>. wikimedia.org: 	</a:t>
            </a:r>
          </a:p>
          <a:p>
            <a:pPr>
              <a:lnSpc>
                <a:spcPct val="150000"/>
              </a:lnSpc>
            </a:pPr>
            <a:r>
              <a:rPr lang="en-US" sz="1200" dirty="0"/>
              <a:t>	https://commons.wikimedia.org/wiki/File:Mongolian_Aimags,_Mongolia.png</a:t>
            </a:r>
            <a:endParaRPr lang="mn-MN" sz="1200" dirty="0"/>
          </a:p>
          <a:p>
            <a:pPr>
              <a:lnSpc>
                <a:spcPct val="150000"/>
              </a:lnSpc>
            </a:pPr>
            <a:r>
              <a:rPr lang="en-US" sz="1200" dirty="0" err="1"/>
              <a:t>Munkhtsetseg</a:t>
            </a:r>
            <a:r>
              <a:rPr lang="en-US" sz="1200" dirty="0"/>
              <a:t>. A, </a:t>
            </a:r>
            <a:r>
              <a:rPr lang="en-US" sz="1200" dirty="0" err="1"/>
              <a:t>Delgermaa.Kh</a:t>
            </a:r>
            <a:r>
              <a:rPr lang="en-US" sz="1200" dirty="0"/>
              <a:t>. (2013). </a:t>
            </a:r>
            <a:r>
              <a:rPr lang="en-US" sz="1200" dirty="0" err="1"/>
              <a:t>Goldenkey</a:t>
            </a:r>
            <a:r>
              <a:rPr lang="en-US" sz="1200" dirty="0"/>
              <a:t> to Mongolian- </a:t>
            </a:r>
            <a:r>
              <a:rPr lang="mn-MN" sz="1200" dirty="0"/>
              <a:t>Гадаад хүнд зориулсан монгол хэлний </a:t>
            </a:r>
            <a:r>
              <a:rPr lang="en-US" sz="1200" dirty="0"/>
              <a:t>CD-</a:t>
            </a:r>
            <a:r>
              <a:rPr lang="mn-MN" sz="1200" dirty="0"/>
              <a:t>тэй сурах бичиг. </a:t>
            </a:r>
            <a:r>
              <a:rPr lang="en-US" sz="1200" dirty="0"/>
              <a:t>	</a:t>
            </a:r>
          </a:p>
          <a:p>
            <a:pPr>
              <a:lnSpc>
                <a:spcPct val="150000"/>
              </a:lnSpc>
            </a:pPr>
            <a:r>
              <a:rPr lang="en-US" sz="1200" dirty="0"/>
              <a:t>	</a:t>
            </a:r>
            <a:r>
              <a:rPr lang="mn-MN" sz="1200" dirty="0"/>
              <a:t>Улаанбаатар: МУИС Пресс хэвлэлийн газар.</a:t>
            </a:r>
          </a:p>
          <a:p>
            <a:pPr>
              <a:lnSpc>
                <a:spcPct val="150000"/>
              </a:lnSpc>
            </a:pPr>
            <a:r>
              <a:rPr lang="en-US" sz="1200" dirty="0" err="1"/>
              <a:t>Ulziimanlai</a:t>
            </a:r>
            <a:r>
              <a:rPr lang="en-US" sz="1200" dirty="0"/>
              <a:t>. (2011 </a:t>
            </a:r>
            <a:r>
              <a:rPr lang="mn-MN" sz="1200" dirty="0"/>
              <a:t>оны </a:t>
            </a:r>
            <a:r>
              <a:rPr lang="en-US" sz="1200" dirty="0"/>
              <a:t>May 10). </a:t>
            </a:r>
            <a:r>
              <a:rPr lang="mn-MN" sz="1200" dirty="0"/>
              <a:t>Тийн ялгалын нөхцөл. </a:t>
            </a:r>
            <a:r>
              <a:rPr lang="en-US" sz="1200" dirty="0"/>
              <a:t>www.slideshare.net: </a:t>
            </a:r>
          </a:p>
          <a:p>
            <a:pPr>
              <a:lnSpc>
                <a:spcPct val="150000"/>
              </a:lnSpc>
            </a:pPr>
            <a:r>
              <a:rPr lang="en-US" sz="1200" dirty="0"/>
              <a:t>	https://www.slideshare.net/ulziimanlai/ss-7907402</a:t>
            </a:r>
            <a:endParaRPr lang="mn-MN" sz="1200" dirty="0"/>
          </a:p>
          <a:p>
            <a:pPr>
              <a:lnSpc>
                <a:spcPct val="150000"/>
              </a:lnSpc>
            </a:pPr>
            <a:r>
              <a:rPr lang="mn-MN" sz="1200" dirty="0"/>
              <a:t>Алтан овоо. (2015 оны 8 сарын 2). </a:t>
            </a:r>
            <a:endParaRPr lang="en-US" sz="1200" dirty="0"/>
          </a:p>
          <a:p>
            <a:pPr>
              <a:lnSpc>
                <a:spcPct val="150000"/>
              </a:lnSpc>
            </a:pPr>
            <a:r>
              <a:rPr lang="en-US" sz="1200" dirty="0"/>
              <a:t>	https://www.assa.mn/a/31296</a:t>
            </a:r>
            <a:endParaRPr lang="mn-MN" sz="1200" dirty="0"/>
          </a:p>
          <a:p>
            <a:pPr>
              <a:lnSpc>
                <a:spcPct val="150000"/>
              </a:lnSpc>
            </a:pPr>
            <a:r>
              <a:rPr lang="mn-MN" sz="1200" dirty="0"/>
              <a:t>Монгол орны хилийн цэгүүд. (2017 оны 5 сарын 9). </a:t>
            </a:r>
            <a:r>
              <a:rPr lang="en-US" sz="1200" dirty="0"/>
              <a:t>blogspot.com: </a:t>
            </a:r>
          </a:p>
          <a:p>
            <a:pPr>
              <a:lnSpc>
                <a:spcPct val="150000"/>
              </a:lnSpc>
            </a:pPr>
            <a:r>
              <a:rPr lang="en-US" sz="1200" dirty="0"/>
              <a:t>	http://bglmgl.blogspot.com/p/blog-page.html</a:t>
            </a:r>
            <a:endParaRPr lang="mn-MN" sz="1200" dirty="0"/>
          </a:p>
          <a:p>
            <a:pPr>
              <a:lnSpc>
                <a:spcPct val="150000"/>
              </a:lnSpc>
            </a:pPr>
            <a:r>
              <a:rPr lang="mn-MN" sz="1200" dirty="0"/>
              <a:t>Монгол улсын төрийн далбаа. (2023 оны 1 сарын 26). </a:t>
            </a:r>
            <a:r>
              <a:rPr lang="en-US" sz="1200" dirty="0"/>
              <a:t>wikipedia.org: 	</a:t>
            </a:r>
            <a:r>
              <a:rPr lang="en-US" sz="1200" dirty="0">
                <a:hlinkClick r:id="rId3"/>
              </a:rPr>
              <a:t>https://mn.wikipedia.org/wiki/%D0%9C%D0%BE%D0%BD%D0%B3%D0%BE%D0%BB_%D0%A3%D0%BB%D1%81%D1%8B%D0%BD_%D1%82</a:t>
            </a:r>
            <a:r>
              <a:rPr lang="en-US" sz="1200" dirty="0"/>
              <a:t>	%D3%A9%D1%80%D0%B8%D0%B9%D0%BD_%D0%B4%D0%B0%D0%BB%D0%B1%D0%B0%D0%B0</a:t>
            </a:r>
            <a:endParaRPr lang="mn-MN" sz="1200" dirty="0"/>
          </a:p>
          <a:p>
            <a:pPr>
              <a:lnSpc>
                <a:spcPct val="150000"/>
              </a:lnSpc>
            </a:pPr>
            <a:r>
              <a:rPr lang="mn-MN" sz="1200" dirty="0"/>
              <a:t>Мөнхцэцэг, Г., Орхон, Б. (2021). Монгол орон судлал. Улаанбаатар: Линограф ХХК.</a:t>
            </a:r>
          </a:p>
          <a:p>
            <a:pPr>
              <a:lnSpc>
                <a:spcPct val="150000"/>
              </a:lnSpc>
            </a:pPr>
            <a:r>
              <a:rPr lang="mn-MN" sz="1200" dirty="0"/>
              <a:t>Нарантуяа,Ш. (2018). Эх хэл-Эрдмийн түлхүүр. 36: Удам соёл ХХК.</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463"/>
        <p:cNvGrpSpPr/>
        <p:nvPr/>
      </p:nvGrpSpPr>
      <p:grpSpPr>
        <a:xfrm>
          <a:off x="0" y="0"/>
          <a:ext cx="0" cy="0"/>
          <a:chOff x="0" y="0"/>
          <a:chExt cx="0" cy="0"/>
        </a:xfrm>
      </p:grpSpPr>
      <p:cxnSp>
        <p:nvCxnSpPr>
          <p:cNvPr id="464" name="Google Shape;464;p30"/>
          <p:cNvCxnSpPr/>
          <p:nvPr/>
        </p:nvCxnSpPr>
        <p:spPr>
          <a:xfrm rot="10800000">
            <a:off x="2762545" y="291389"/>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465" name="Google Shape;465;p30"/>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grpSp>
        <p:nvGrpSpPr>
          <p:cNvPr id="466" name="Google Shape;466;p30"/>
          <p:cNvGrpSpPr/>
          <p:nvPr/>
        </p:nvGrpSpPr>
        <p:grpSpPr>
          <a:xfrm>
            <a:off x="6096000" y="2538076"/>
            <a:ext cx="4965182" cy="1781847"/>
            <a:chOff x="2875280" y="2174244"/>
            <a:chExt cx="5750560" cy="2377436"/>
          </a:xfrm>
        </p:grpSpPr>
        <p:sp>
          <p:nvSpPr>
            <p:cNvPr id="467" name="Google Shape;467;p30"/>
            <p:cNvSpPr/>
            <p:nvPr/>
          </p:nvSpPr>
          <p:spPr>
            <a:xfrm>
              <a:off x="2875280" y="2174244"/>
              <a:ext cx="5750560" cy="2377436"/>
            </a:xfrm>
            <a:prstGeom prst="wedgeEllipseCallout">
              <a:avLst>
                <a:gd name="adj1" fmla="val -20833"/>
                <a:gd name="adj2" fmla="val 62500"/>
              </a:avLst>
            </a:prstGeom>
            <a:no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endParaRPr sz="1600" b="0" i="0" u="none" strike="noStrike" cap="none">
                <a:solidFill>
                  <a:schemeClr val="lt1"/>
                </a:solidFill>
                <a:latin typeface="Arial"/>
                <a:ea typeface="Arial"/>
                <a:cs typeface="Arial"/>
                <a:sym typeface="Arial"/>
              </a:endParaRPr>
            </a:p>
          </p:txBody>
        </p:sp>
        <p:sp>
          <p:nvSpPr>
            <p:cNvPr id="468" name="Google Shape;468;p30"/>
            <p:cNvSpPr txBox="1"/>
            <p:nvPr/>
          </p:nvSpPr>
          <p:spPr>
            <a:xfrm>
              <a:off x="3253521" y="2953970"/>
              <a:ext cx="5100320" cy="45166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en-US" sz="1600" b="1" i="0" u="none" strike="noStrike" cap="none">
                  <a:solidFill>
                    <a:schemeClr val="dk1"/>
                  </a:solidFill>
                  <a:latin typeface="Arial"/>
                  <a:ea typeface="Arial"/>
                  <a:cs typeface="Arial"/>
                  <a:sym typeface="Arial"/>
                </a:rPr>
                <a:t>Дараагийн хичээл хүртэл баяртай!</a:t>
              </a:r>
              <a:endParaRPr sz="1600" b="0" i="0" u="none" strike="noStrike" cap="none">
                <a:solidFill>
                  <a:srgbClr val="000000"/>
                </a:solidFill>
                <a:latin typeface="Arial"/>
                <a:ea typeface="Arial"/>
                <a:cs typeface="Arial"/>
                <a:sym typeface="Arial"/>
              </a:endParaRPr>
            </a:p>
          </p:txBody>
        </p:sp>
      </p:grpSp>
      <p:sp>
        <p:nvSpPr>
          <p:cNvPr id="470" name="Google Shape;470;p30"/>
          <p:cNvSpPr/>
          <p:nvPr/>
        </p:nvSpPr>
        <p:spPr>
          <a:xfrm>
            <a:off x="1967041" y="1738110"/>
            <a:ext cx="8859290" cy="584735"/>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rgbClr val="000000"/>
              </a:buClr>
              <a:buSzPts val="1600"/>
              <a:buFont typeface="Arial"/>
              <a:buChar char="•"/>
            </a:pPr>
            <a:r>
              <a:rPr lang="en-US" sz="1600" b="1" i="1" u="none" strike="noStrike" cap="none">
                <a:solidFill>
                  <a:schemeClr val="dk1"/>
                </a:solidFill>
                <a:latin typeface="Arial"/>
                <a:ea typeface="Arial"/>
                <a:cs typeface="Arial"/>
                <a:sym typeface="Arial"/>
              </a:rPr>
              <a:t>Дээрх сэдэвт гарсан үг хэллэгүүдийг ашиглан өөрийн орны талаар бичээрэй.</a:t>
            </a:r>
            <a:endParaRPr/>
          </a:p>
          <a:p>
            <a:pPr marL="285750" marR="0" lvl="0" indent="-285750" algn="l" rtl="0">
              <a:lnSpc>
                <a:spcPct val="100000"/>
              </a:lnSpc>
              <a:spcBef>
                <a:spcPts val="0"/>
              </a:spcBef>
              <a:spcAft>
                <a:spcPts val="0"/>
              </a:spcAft>
              <a:buClr>
                <a:srgbClr val="000000"/>
              </a:buClr>
              <a:buSzPts val="1600"/>
              <a:buFont typeface="Arial"/>
              <a:buChar char="•"/>
            </a:pPr>
            <a:r>
              <a:rPr lang="en-US" sz="1600" b="1" i="1" u="none" strike="noStrike" cap="none">
                <a:solidFill>
                  <a:schemeClr val="dk1"/>
                </a:solidFill>
                <a:latin typeface="Arial"/>
                <a:ea typeface="Arial"/>
                <a:cs typeface="Arial"/>
                <a:sym typeface="Arial"/>
              </a:rPr>
              <a:t>Write about your country using the words from the topic above.</a:t>
            </a:r>
            <a:endParaRPr sz="1600" b="0" i="0" u="none" strike="noStrike" cap="none">
              <a:solidFill>
                <a:schemeClr val="dk1"/>
              </a:solidFill>
              <a:latin typeface="Arial"/>
              <a:ea typeface="Arial"/>
              <a:cs typeface="Arial"/>
              <a:sym typeface="Arial"/>
            </a:endParaRPr>
          </a:p>
        </p:txBody>
      </p:sp>
      <p:pic>
        <p:nvPicPr>
          <p:cNvPr id="471" name="Google Shape;471;p30"/>
          <p:cNvPicPr preferRelativeResize="0"/>
          <p:nvPr/>
        </p:nvPicPr>
        <p:blipFill rotWithShape="1">
          <a:blip r:embed="rId3">
            <a:alphaModFix/>
          </a:blip>
          <a:srcRect/>
          <a:stretch/>
        </p:blipFill>
        <p:spPr>
          <a:xfrm>
            <a:off x="1711251" y="2845815"/>
            <a:ext cx="3781262" cy="2160721"/>
          </a:xfrm>
          <a:prstGeom prst="rect">
            <a:avLst/>
          </a:prstGeom>
          <a:noFill/>
          <a:ln>
            <a:noFill/>
          </a:ln>
        </p:spPr>
      </p:pic>
      <p:sp>
        <p:nvSpPr>
          <p:cNvPr id="472" name="Google Shape;472;p30"/>
          <p:cNvSpPr/>
          <p:nvPr/>
        </p:nvSpPr>
        <p:spPr>
          <a:xfrm>
            <a:off x="1845308" y="5245399"/>
            <a:ext cx="3513148" cy="80985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just" rtl="0">
              <a:lnSpc>
                <a:spcPct val="100000"/>
              </a:lnSpc>
              <a:spcBef>
                <a:spcPts val="0"/>
              </a:spcBef>
              <a:spcAft>
                <a:spcPts val="0"/>
              </a:spcAft>
              <a:buClr>
                <a:srgbClr val="000000"/>
              </a:buClr>
              <a:buSzPts val="1200"/>
              <a:buFont typeface="Arial"/>
              <a:buNone/>
            </a:pPr>
            <a:r>
              <a:rPr lang="en-US" sz="1200" b="0" i="1" u="none" strike="noStrike" cap="none">
                <a:solidFill>
                  <a:srgbClr val="000000"/>
                </a:solidFill>
                <a:latin typeface="Arial"/>
                <a:ea typeface="Arial"/>
                <a:cs typeface="Arial"/>
                <a:sym typeface="Arial"/>
              </a:rPr>
              <a:t>Source: </a:t>
            </a:r>
            <a:endParaRPr/>
          </a:p>
          <a:p>
            <a:pPr marL="0" marR="0" lvl="0" indent="0" algn="just" rtl="0">
              <a:lnSpc>
                <a:spcPct val="100000"/>
              </a:lnSpc>
              <a:spcBef>
                <a:spcPts val="0"/>
              </a:spcBef>
              <a:spcAft>
                <a:spcPts val="0"/>
              </a:spcAft>
              <a:buClr>
                <a:srgbClr val="000000"/>
              </a:buClr>
              <a:buSzPts val="1200"/>
              <a:buFont typeface="Arial"/>
              <a:buNone/>
            </a:pPr>
            <a:r>
              <a:rPr lang="en-US" sz="1200" b="0" i="1" u="sng" strike="noStrike" cap="none">
                <a:solidFill>
                  <a:schemeClr val="hlink"/>
                </a:solidFill>
                <a:latin typeface="Arial"/>
                <a:ea typeface="Arial"/>
                <a:cs typeface="Arial"/>
                <a:sym typeface="Arial"/>
              </a:rPr>
              <a:t>https://www.freepik.com/premium-vector/cartoon-teacher-teaching-class-vector-flat-concept-illustration_23745498.htm</a:t>
            </a:r>
            <a:endParaRPr sz="1200" b="0" i="1" u="none" strike="noStrike" cap="none">
              <a:solidFill>
                <a:schemeClr val="dk1"/>
              </a:solidFill>
              <a:latin typeface="Arial"/>
              <a:ea typeface="Arial"/>
              <a:cs typeface="Arial"/>
              <a:sym typeface="Arial"/>
            </a:endParaRPr>
          </a:p>
        </p:txBody>
      </p:sp>
      <p:sp>
        <p:nvSpPr>
          <p:cNvPr id="473" name="Google Shape;473;p30"/>
          <p:cNvSpPr txBox="1"/>
          <p:nvPr/>
        </p:nvSpPr>
        <p:spPr>
          <a:xfrm>
            <a:off x="5602600" y="9224025"/>
            <a:ext cx="11646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sp>
        <p:nvSpPr>
          <p:cNvPr id="474" name="Google Shape;474;p30"/>
          <p:cNvSpPr txBox="1"/>
          <p:nvPr/>
        </p:nvSpPr>
        <p:spPr>
          <a:xfrm>
            <a:off x="3252251" y="243985"/>
            <a:ext cx="8233424" cy="654987"/>
          </a:xfrm>
          <a:prstGeom prst="rect">
            <a:avLst/>
          </a:prstGeom>
          <a:noFill/>
          <a:ln>
            <a:noFill/>
          </a:ln>
        </p:spPr>
        <p:txBody>
          <a:bodyPr spcFirstLastPara="1" wrap="square" lIns="91425" tIns="45700" rIns="91425" bIns="45700" anchor="ctr" anchorCtr="0">
            <a:noAutofit/>
          </a:bodyPr>
          <a:lstStyle/>
          <a:p>
            <a:pPr marL="0" marR="0" lvl="0" indent="0" algn="ctr" rtl="0">
              <a:lnSpc>
                <a:spcPct val="90000"/>
              </a:lnSpc>
              <a:spcBef>
                <a:spcPts val="0"/>
              </a:spcBef>
              <a:spcAft>
                <a:spcPts val="0"/>
              </a:spcAft>
              <a:buClr>
                <a:schemeClr val="dk1"/>
              </a:buClr>
              <a:buSzPts val="2400"/>
              <a:buFont typeface="Times New Roman"/>
              <a:buNone/>
            </a:pPr>
            <a:r>
              <a:rPr lang="en-US" sz="1600" b="1" i="0" u="none" strike="noStrike" cap="none">
                <a:solidFill>
                  <a:schemeClr val="dk1"/>
                </a:solidFill>
                <a:latin typeface="Arial"/>
                <a:ea typeface="Arial"/>
                <a:cs typeface="Arial"/>
                <a:sym typeface="Arial"/>
              </a:rPr>
              <a:t>МОНГОЛ УЛСЫН ТУХАЙ ЕРӨНХИЙ ОЙЛГОЛТ</a:t>
            </a:r>
            <a:endParaRPr sz="1600" b="0" i="0" u="none" strike="noStrike" cap="none">
              <a:solidFill>
                <a:srgbClr val="000000"/>
              </a:solidFill>
              <a:latin typeface="Arial"/>
              <a:ea typeface="Arial"/>
              <a:cs typeface="Arial"/>
              <a:sym typeface="Arial"/>
            </a:endParaRPr>
          </a:p>
          <a:p>
            <a:pPr marL="0" marR="0" lvl="0" indent="0" algn="ctr" rtl="0">
              <a:lnSpc>
                <a:spcPct val="90000"/>
              </a:lnSpc>
              <a:spcBef>
                <a:spcPts val="0"/>
              </a:spcBef>
              <a:spcAft>
                <a:spcPts val="0"/>
              </a:spcAft>
              <a:buClr>
                <a:schemeClr val="dk1"/>
              </a:buClr>
              <a:buSzPts val="2400"/>
              <a:buFont typeface="Times New Roman"/>
              <a:buNone/>
            </a:pPr>
            <a:r>
              <a:rPr lang="en-US" sz="1600" b="1" i="1" u="none" strike="noStrike" cap="none">
                <a:solidFill>
                  <a:schemeClr val="dk1"/>
                </a:solidFill>
                <a:latin typeface="Arial"/>
                <a:ea typeface="Arial"/>
                <a:cs typeface="Arial"/>
                <a:sym typeface="Arial"/>
              </a:rPr>
              <a:t>General Understanding of Mongolia</a:t>
            </a:r>
            <a:endParaRPr sz="1600" b="1" i="1" u="none" strike="noStrike" cap="none">
              <a:solidFill>
                <a:schemeClr val="dk1"/>
              </a:solidFill>
              <a:latin typeface="Arial"/>
              <a:ea typeface="Arial"/>
              <a:cs typeface="Arial"/>
              <a:sym typeface="Arial"/>
            </a:endParaRPr>
          </a:p>
        </p:txBody>
      </p:sp>
      <p:sp>
        <p:nvSpPr>
          <p:cNvPr id="3" name="TextBox 2">
            <a:extLst>
              <a:ext uri="{FF2B5EF4-FFF2-40B4-BE49-F238E27FC236}">
                <a16:creationId xmlns:a16="http://schemas.microsoft.com/office/drawing/2014/main" id="{76CE4CEB-7199-C14E-4196-4AF6FB6DCEB2}"/>
              </a:ext>
            </a:extLst>
          </p:cNvPr>
          <p:cNvSpPr txBox="1"/>
          <p:nvPr/>
        </p:nvSpPr>
        <p:spPr>
          <a:xfrm>
            <a:off x="2442013" y="1034252"/>
            <a:ext cx="8622890" cy="311239"/>
          </a:xfrm>
          <a:prstGeom prst="rect">
            <a:avLst/>
          </a:prstGeom>
          <a:noFill/>
        </p:spPr>
        <p:txBody>
          <a:bodyPr wrap="square">
            <a:spAutoFit/>
          </a:bodyPr>
          <a:lstStyle/>
          <a:p>
            <a:pPr algn="ctr">
              <a:lnSpc>
                <a:spcPct val="107000"/>
              </a:lnSpc>
              <a:spcAft>
                <a:spcPts val="800"/>
              </a:spcAft>
            </a:pPr>
            <a:r>
              <a:rPr lang="mn-MN" sz="1400" b="1" dirty="0">
                <a:effectLst/>
                <a:latin typeface="Arial" panose="020B0604020202020204" pitchFamily="34" charset="0"/>
                <a:ea typeface="Arial" panose="020B0604020202020204" pitchFamily="34" charset="0"/>
              </a:rPr>
              <a:t>Гэрийн даалгавар- Homework </a:t>
            </a:r>
            <a:r>
              <a:rPr lang="mn-MN" sz="1400" b="0" dirty="0">
                <a:effectLst/>
                <a:latin typeface="Arial" panose="020B0604020202020204" pitchFamily="34" charset="0"/>
                <a:ea typeface="Arial" panose="020B0604020202020204" pitchFamily="34" charset="0"/>
              </a:rPr>
              <a:t>(Мөнхцэцэг, Г., Орхон, Б, 2021, p. 10)</a:t>
            </a:r>
            <a:endParaRPr lang="en-US" sz="1200" dirty="0">
              <a:effectLst/>
              <a:latin typeface="Calibri" panose="020F0502020204030204" pitchFamily="34" charset="0"/>
              <a:ea typeface="Calibri" panose="020F050202020403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70"/>
                                        </p:tgtEl>
                                        <p:attrNameLst>
                                          <p:attrName>style.visibility</p:attrName>
                                        </p:attrNameLst>
                                      </p:cBhvr>
                                      <p:to>
                                        <p:strVal val="visible"/>
                                      </p:to>
                                    </p:set>
                                    <p:animEffect transition="in" filter="fade">
                                      <p:cBhvr>
                                        <p:cTn id="7" dur="500"/>
                                        <p:tgtEl>
                                          <p:spTgt spid="47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71"/>
                                        </p:tgtEl>
                                        <p:attrNameLst>
                                          <p:attrName>style.visibility</p:attrName>
                                        </p:attrNameLst>
                                      </p:cBhvr>
                                      <p:to>
                                        <p:strVal val="visible"/>
                                      </p:to>
                                    </p:set>
                                    <p:animEffect transition="in" filter="fade">
                                      <p:cBhvr>
                                        <p:cTn id="12" dur="500"/>
                                        <p:tgtEl>
                                          <p:spTgt spid="471"/>
                                        </p:tgtEl>
                                      </p:cBhvr>
                                    </p:animEffect>
                                  </p:childTnLst>
                                </p:cTn>
                              </p:par>
                              <p:par>
                                <p:cTn id="13" presetID="10" presetClass="entr" presetSubtype="0" fill="hold" nodeType="withEffect">
                                  <p:stCondLst>
                                    <p:cond delay="0"/>
                                  </p:stCondLst>
                                  <p:childTnLst>
                                    <p:set>
                                      <p:cBhvr>
                                        <p:cTn id="14" dur="1" fill="hold">
                                          <p:stCondLst>
                                            <p:cond delay="0"/>
                                          </p:stCondLst>
                                        </p:cTn>
                                        <p:tgtEl>
                                          <p:spTgt spid="472"/>
                                        </p:tgtEl>
                                        <p:attrNameLst>
                                          <p:attrName>style.visibility</p:attrName>
                                        </p:attrNameLst>
                                      </p:cBhvr>
                                      <p:to>
                                        <p:strVal val="visible"/>
                                      </p:to>
                                    </p:set>
                                    <p:animEffect transition="in" filter="fade">
                                      <p:cBhvr>
                                        <p:cTn id="15" dur="500"/>
                                        <p:tgtEl>
                                          <p:spTgt spid="47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466"/>
                                        </p:tgtEl>
                                        <p:attrNameLst>
                                          <p:attrName>style.visibility</p:attrName>
                                        </p:attrNameLst>
                                      </p:cBhvr>
                                      <p:to>
                                        <p:strVal val="visible"/>
                                      </p:to>
                                    </p:set>
                                    <p:animEffect transition="in" filter="fade">
                                      <p:cBhvr>
                                        <p:cTn id="20" dur="500"/>
                                        <p:tgtEl>
                                          <p:spTgt spid="4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60</TotalTime>
  <Words>3829</Words>
  <Application>Microsoft Office PowerPoint</Application>
  <PresentationFormat>Widescreen</PresentationFormat>
  <Paragraphs>303</Paragraphs>
  <Slides>31</Slides>
  <Notes>31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31</vt:i4>
      </vt:variant>
    </vt:vector>
  </HeadingPairs>
  <TitlesOfParts>
    <vt:vector size="36" baseType="lpstr">
      <vt:lpstr>Times New Roman</vt:lpstr>
      <vt:lpstr>Source Sans Pro</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basbish Sanzaijav</cp:lastModifiedBy>
  <cp:revision>6</cp:revision>
  <dcterms:created xsi:type="dcterms:W3CDTF">2020-02-03T04:01:33Z</dcterms:created>
  <dcterms:modified xsi:type="dcterms:W3CDTF">2023-04-19T00:58:21Z</dcterms:modified>
</cp:coreProperties>
</file>