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jgTxQxlAnqhW/DFp+UkKEPhh01F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03" name="Google Shape;103;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14" name="Google Shape;11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5" name="Google Shape;145;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5" name="Google Shape;195;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1" name="Google Shape;261;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5" name="Google Shape;295;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3" name="Google Shape;413;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5" name="Google Shape;42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426" name="Google Shape;42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4" name="Google Shape;434;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435" name="Google Shape;435;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3" name="Google Shape;44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1"/>
          <p:cNvSpPr/>
          <p:nvPr>
            <p:ph idx="2" type="pic"/>
          </p:nvPr>
        </p:nvSpPr>
        <p:spPr>
          <a:xfrm>
            <a:off x="5183188" y="987425"/>
            <a:ext cx="6172200" cy="4873625"/>
          </a:xfrm>
          <a:prstGeom prst="rect">
            <a:avLst/>
          </a:prstGeom>
          <a:noFill/>
          <a:ln>
            <a:noFill/>
          </a:ln>
        </p:spPr>
      </p:sp>
      <p:sp>
        <p:nvSpPr>
          <p:cNvPr id="68" name="Google Shape;68;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jpg"/><Relationship Id="rId4" Type="http://schemas.openxmlformats.org/officeDocument/2006/relationships/image" Target="../media/image23.jpg"/><Relationship Id="rId5" Type="http://schemas.openxmlformats.org/officeDocument/2006/relationships/image" Target="../media/image22.jpg"/><Relationship Id="rId6"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6.jpg"/><Relationship Id="rId4" Type="http://schemas.openxmlformats.org/officeDocument/2006/relationships/image" Target="../media/image28.png"/><Relationship Id="rId5" Type="http://schemas.openxmlformats.org/officeDocument/2006/relationships/image" Target="../media/image17.png"/><Relationship Id="rId6" Type="http://schemas.openxmlformats.org/officeDocument/2006/relationships/image" Target="../media/image15.png"/><Relationship Id="rId7"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6.png"/><Relationship Id="rId4" Type="http://schemas.openxmlformats.org/officeDocument/2006/relationships/image" Target="../media/image27.png"/><Relationship Id="rId5" Type="http://schemas.openxmlformats.org/officeDocument/2006/relationships/image" Target="../media/image5.png"/><Relationship Id="rId6"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0.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0.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323582" y="2470636"/>
            <a:ext cx="8398276"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Сэдэв: “Монгол улсын нийслэл Улаанбаатар хот” </a:t>
            </a:r>
            <a:endParaRPr b="1" i="0" sz="16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Topic: Ulaanbaatar, the capital of Mongolia </a:t>
            </a:r>
            <a:endParaRPr b="1" i="0" sz="1600" u="none" cap="none" strike="noStrike">
              <a:solidFill>
                <a:schemeClr val="dk1"/>
              </a:solidFill>
              <a:latin typeface="Arial"/>
              <a:ea typeface="Arial"/>
              <a:cs typeface="Arial"/>
              <a:sym typeface="Arial"/>
            </a:endParaRPr>
          </a:p>
        </p:txBody>
      </p:sp>
      <p:sp>
        <p:nvSpPr>
          <p:cNvPr id="89" name="Google Shape;89;p1"/>
          <p:cNvSpPr txBox="1"/>
          <p:nvPr/>
        </p:nvSpPr>
        <p:spPr>
          <a:xfrm>
            <a:off x="2286000" y="366447"/>
            <a:ext cx="8319155"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Mongolian language for foreigners - Week 2</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Lecture №2</a:t>
            </a:r>
            <a:endParaRPr b="1" i="0" sz="1600" u="none" cap="none" strike="noStrike">
              <a:solidFill>
                <a:schemeClr val="dk1"/>
              </a:solidFill>
              <a:latin typeface="Arial"/>
              <a:ea typeface="Arial"/>
              <a:cs typeface="Arial"/>
              <a:sym typeface="Arial"/>
            </a:endParaRPr>
          </a:p>
        </p:txBody>
      </p:sp>
      <p:sp>
        <p:nvSpPr>
          <p:cNvPr id="90" name="Google Shape;90;p1"/>
          <p:cNvSpPr txBox="1"/>
          <p:nvPr/>
        </p:nvSpPr>
        <p:spPr>
          <a:xfrm>
            <a:off x="3474720" y="3349214"/>
            <a:ext cx="5730289" cy="461665"/>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Сонсох, ярих, унших, бичих чадварыг дээшлүүлэх  </a:t>
            </a:r>
            <a:endParaRPr b="1" i="0" sz="1200" u="none" cap="none" strike="noStrike">
              <a:solidFill>
                <a:schemeClr val="dk1"/>
              </a:solidFill>
              <a:latin typeface="Arial"/>
              <a:ea typeface="Arial"/>
              <a:cs typeface="Arial"/>
              <a:sym typeface="Arial"/>
            </a:endParaRPr>
          </a:p>
          <a:p>
            <a:pPr indent="0" lvl="0" marL="0" marR="0" rtl="0" algn="ctr">
              <a:lnSpc>
                <a:spcPct val="9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listening, speaking, reading, writing</a:t>
            </a:r>
            <a:endParaRPr b="0" i="0" sz="1200" u="none" cap="none" strike="noStrik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Mongolian National University Arts and Culture </a:t>
            </a:r>
            <a:endParaRPr/>
          </a:p>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Professor, Basbish.S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9"/>
                                        </p:tgtEl>
                                        <p:attrNameLst>
                                          <p:attrName>style.visibility</p:attrName>
                                        </p:attrNameLst>
                                      </p:cBhvr>
                                      <p:to>
                                        <p:strVal val="visible"/>
                                      </p:to>
                                    </p:set>
                                    <p:animEffect filter="fade" transition="in">
                                      <p:cBhvr>
                                        <p:cTn dur="500"/>
                                        <p:tgtEl>
                                          <p:spTgt spid="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8"/>
                                        </p:tgtEl>
                                        <p:attrNameLst>
                                          <p:attrName>style.visibility</p:attrName>
                                        </p:attrNameLst>
                                      </p:cBhvr>
                                      <p:to>
                                        <p:strVal val="visible"/>
                                      </p:to>
                                    </p:set>
                                    <p:animEffect filter="fade" transition="in">
                                      <p:cBhvr>
                                        <p:cTn dur="500"/>
                                        <p:tgtEl>
                                          <p:spTgt spid="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0"/>
                                        </p:tgtEl>
                                        <p:attrNameLst>
                                          <p:attrName>style.visibility</p:attrName>
                                        </p:attrNameLst>
                                      </p:cBhvr>
                                      <p:to>
                                        <p:strVal val="visible"/>
                                      </p:to>
                                    </p:set>
                                    <p:animEffect filter="fade" transition="in">
                                      <p:cBhvr>
                                        <p:cTn dur="500"/>
                                        <p:tgtEl>
                                          <p:spTgt spid="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1"/>
                                        </p:tgtEl>
                                        <p:attrNameLst>
                                          <p:attrName>style.visibility</p:attrName>
                                        </p:attrNameLst>
                                      </p:cBhvr>
                                      <p:to>
                                        <p:strVal val="visible"/>
                                      </p:to>
                                    </p:set>
                                    <p:animEffect filter="fade" transition="in">
                                      <p:cBhvr>
                                        <p:cTn dur="500"/>
                                        <p:tgtEl>
                                          <p:spTgt spid="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cxnSp>
        <p:nvCxnSpPr>
          <p:cNvPr id="96" name="Google Shape;96;p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97" name="Google Shape;97;p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98" name="Google Shape;98;p2"/>
          <p:cNvSpPr txBox="1"/>
          <p:nvPr/>
        </p:nvSpPr>
        <p:spPr>
          <a:xfrm>
            <a:off x="1518081" y="2482330"/>
            <a:ext cx="9907480" cy="2262671"/>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Arial"/>
              <a:buAutoNum type="arabicPeriod"/>
            </a:pPr>
            <a:r>
              <a:rPr b="0" i="0" lang="en-US" sz="1600" u="none" cap="none" strike="noStrike">
                <a:solidFill>
                  <a:schemeClr val="dk1"/>
                </a:solidFill>
                <a:latin typeface="Arial"/>
                <a:ea typeface="Arial"/>
                <a:cs typeface="Arial"/>
                <a:sym typeface="Arial"/>
              </a:rPr>
              <a:t>Өмнөх хичээлийн бататгал-</a:t>
            </a:r>
            <a:r>
              <a:rPr b="0" i="0" lang="en-US" sz="1600" u="none" cap="none" strike="noStrike">
                <a:solidFill>
                  <a:srgbClr val="050505"/>
                </a:solidFill>
                <a:latin typeface="Arial"/>
                <a:ea typeface="Arial"/>
                <a:cs typeface="Arial"/>
                <a:sym typeface="Arial"/>
              </a:rPr>
              <a:t> Reviewing pervious learning</a:t>
            </a:r>
            <a:endParaRPr b="0" i="0" sz="1600" u="none" cap="none" strike="noStrike">
              <a:solidFill>
                <a:srgbClr val="050505"/>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b="0" i="0" lang="en-US" sz="1600" u="none" cap="none" strike="noStrike">
                <a:solidFill>
                  <a:schemeClr val="dk1"/>
                </a:solidFill>
                <a:latin typeface="Arial"/>
                <a:ea typeface="Arial"/>
                <a:cs typeface="Arial"/>
                <a:sym typeface="Arial"/>
              </a:rPr>
              <a:t>Монгол улсын нийслэл Улаанбаатар хотын тухай лекц-</a:t>
            </a:r>
            <a:r>
              <a:rPr b="1" i="0" lang="en-US" sz="1600" u="none"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Ulaanbaatar, the capital of Mongolia lecture</a:t>
            </a:r>
            <a:endParaRPr b="0" i="0" sz="16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b="0" i="0" lang="en-US" sz="1600" u="none" cap="none" strike="noStrike">
                <a:solidFill>
                  <a:schemeClr val="dk1"/>
                </a:solidFill>
                <a:latin typeface="Arial"/>
                <a:ea typeface="Arial"/>
                <a:cs typeface="Arial"/>
                <a:sym typeface="Arial"/>
              </a:rPr>
              <a:t>Том үсгийн дүрэм- Grammar</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b="0" i="0" lang="en-US" sz="1600" u="none" cap="none" strike="noStrike">
                <a:solidFill>
                  <a:schemeClr val="dk1"/>
                </a:solidFill>
                <a:latin typeface="Arial"/>
                <a:ea typeface="Arial"/>
                <a:cs typeface="Arial"/>
                <a:sym typeface="Arial"/>
              </a:rPr>
              <a:t>Дасгал ажлууд- Exercises </a:t>
            </a:r>
            <a:endParaRPr b="0" i="0" sz="16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Arial"/>
              <a:buAutoNum type="arabicPeriod"/>
            </a:pPr>
            <a:r>
              <a:rPr b="0" i="0" lang="en-US" sz="1600" u="none" cap="none" strike="noStrike">
                <a:solidFill>
                  <a:schemeClr val="dk1"/>
                </a:solidFill>
                <a:latin typeface="Arial"/>
                <a:ea typeface="Arial"/>
                <a:cs typeface="Arial"/>
                <a:sym typeface="Arial"/>
              </a:rPr>
              <a:t>Шинэ үг хэллэгүүд- New words</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b="0" i="0" lang="en-US" sz="1600" u="none" cap="none" strike="noStrike">
                <a:solidFill>
                  <a:schemeClr val="dk1"/>
                </a:solidFill>
                <a:latin typeface="Arial"/>
                <a:ea typeface="Arial"/>
                <a:cs typeface="Arial"/>
                <a:sym typeface="Arial"/>
              </a:rPr>
              <a:t>Гэрийн даалгавар - Homework</a:t>
            </a:r>
            <a:endParaRPr b="0" i="0" sz="1600" u="none" cap="none" strike="noStrike">
              <a:solidFill>
                <a:schemeClr val="dk1"/>
              </a:solidFill>
              <a:latin typeface="Arial"/>
              <a:ea typeface="Arial"/>
              <a:cs typeface="Arial"/>
              <a:sym typeface="Arial"/>
            </a:endParaRPr>
          </a:p>
        </p:txBody>
      </p:sp>
      <p:sp>
        <p:nvSpPr>
          <p:cNvPr id="99" name="Google Shape;99;p2"/>
          <p:cNvSpPr txBox="1"/>
          <p:nvPr/>
        </p:nvSpPr>
        <p:spPr>
          <a:xfrm>
            <a:off x="4156397" y="293179"/>
            <a:ext cx="494321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Times New Roman"/>
              <a:buNone/>
            </a:pPr>
            <a:r>
              <a:rPr b="1" i="0" lang="en-US" sz="1600" u="none" cap="none" strike="noStrike">
                <a:solidFill>
                  <a:schemeClr val="dk1"/>
                </a:solidFill>
                <a:latin typeface="Arial"/>
                <a:ea typeface="Arial"/>
                <a:cs typeface="Arial"/>
                <a:sym typeface="Arial"/>
              </a:rPr>
              <a:t>Хичээлийн агуулга - Lecture content</a:t>
            </a:r>
            <a:endParaRPr b="1" i="0" sz="16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8"/>
                                        </p:tgtEl>
                                        <p:attrNameLst>
                                          <p:attrName>style.visibility</p:attrName>
                                        </p:attrNameLst>
                                      </p:cBhvr>
                                      <p:to>
                                        <p:strVal val="visible"/>
                                      </p:to>
                                    </p:set>
                                    <p:animEffect filter="fade" transition="in">
                                      <p:cBhvr>
                                        <p:cTn dur="500"/>
                                        <p:tgtEl>
                                          <p:spTgt spid="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cxnSp>
        <p:nvCxnSpPr>
          <p:cNvPr id="105" name="Google Shape;105;p3"/>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06" name="Google Shape;106;p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07" name="Google Shape;107;p3"/>
          <p:cNvSpPr/>
          <p:nvPr/>
        </p:nvSpPr>
        <p:spPr>
          <a:xfrm>
            <a:off x="4353300" y="932570"/>
            <a:ext cx="3041200" cy="46162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600"/>
              <a:buFont typeface="Arial"/>
              <a:buNone/>
            </a:pPr>
            <a:r>
              <a:rPr b="1" i="1" lang="en-US" sz="1600" u="sng" cap="none" strike="noStrike">
                <a:solidFill>
                  <a:schemeClr val="dk1"/>
                </a:solidFill>
                <a:latin typeface="Arial"/>
                <a:ea typeface="Arial"/>
                <a:cs typeface="Arial"/>
                <a:sym typeface="Arial"/>
              </a:rPr>
              <a:t>Мэдлэг шалгах тест- Test</a:t>
            </a:r>
            <a:endParaRPr b="0" i="1" sz="1600" u="sng" cap="none" strike="noStrike">
              <a:solidFill>
                <a:schemeClr val="dk1"/>
              </a:solidFill>
              <a:latin typeface="Arial"/>
              <a:ea typeface="Arial"/>
              <a:cs typeface="Arial"/>
              <a:sym typeface="Arial"/>
            </a:endParaRPr>
          </a:p>
        </p:txBody>
      </p:sp>
      <p:sp>
        <p:nvSpPr>
          <p:cNvPr id="108" name="Google Shape;108;p3"/>
          <p:cNvSpPr txBox="1"/>
          <p:nvPr/>
        </p:nvSpPr>
        <p:spPr>
          <a:xfrm>
            <a:off x="4154750" y="270526"/>
            <a:ext cx="5939157"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Reviewing pervious learning and  </a:t>
            </a:r>
            <a:r>
              <a:rPr b="1" i="0" lang="en-US" sz="1600" u="none" cap="none" strike="noStrike">
                <a:solidFill>
                  <a:schemeClr val="dk1"/>
                </a:solidFill>
                <a:latin typeface="Arial"/>
                <a:ea typeface="Arial"/>
                <a:cs typeface="Arial"/>
                <a:sym typeface="Arial"/>
              </a:rPr>
              <a:t>Homework  </a:t>
            </a:r>
            <a:endParaRPr b="1" i="0" sz="1600" u="none" cap="none" strike="noStrike">
              <a:solidFill>
                <a:schemeClr val="dk1"/>
              </a:solidFill>
              <a:latin typeface="Arial"/>
              <a:ea typeface="Arial"/>
              <a:cs typeface="Arial"/>
              <a:sym typeface="Arial"/>
            </a:endParaRPr>
          </a:p>
        </p:txBody>
      </p:sp>
      <p:pic>
        <p:nvPicPr>
          <p:cNvPr id="109" name="Google Shape;109;p3"/>
          <p:cNvPicPr preferRelativeResize="0"/>
          <p:nvPr/>
        </p:nvPicPr>
        <p:blipFill rotWithShape="1">
          <a:blip r:embed="rId3">
            <a:alphaModFix/>
          </a:blip>
          <a:srcRect b="0" l="0" r="0" t="0"/>
          <a:stretch/>
        </p:blipFill>
        <p:spPr>
          <a:xfrm>
            <a:off x="721910" y="1670053"/>
            <a:ext cx="10748180" cy="4255377"/>
          </a:xfrm>
          <a:prstGeom prst="rect">
            <a:avLst/>
          </a:prstGeom>
          <a:noFill/>
          <a:ln>
            <a:noFill/>
          </a:ln>
        </p:spPr>
      </p:pic>
      <p:sp>
        <p:nvSpPr>
          <p:cNvPr id="110" name="Google Shape;110;p3"/>
          <p:cNvSpPr txBox="1"/>
          <p:nvPr/>
        </p:nvSpPr>
        <p:spPr>
          <a:xfrm>
            <a:off x="3452247" y="6201289"/>
            <a:ext cx="609858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400" u="none" cap="none" strike="noStrike">
                <a:solidFill>
                  <a:schemeClr val="dk1"/>
                </a:solidFill>
                <a:latin typeface="Arial"/>
                <a:ea typeface="Arial"/>
                <a:cs typeface="Arial"/>
                <a:sym typeface="Arial"/>
              </a:rPr>
              <a:t> </a:t>
            </a:r>
            <a:r>
              <a:rPr b="0" i="0" lang="en-US" sz="1400" u="none" cap="none" strike="noStrike">
                <a:solidFill>
                  <a:schemeClr val="dk1"/>
                </a:solidFill>
                <a:latin typeface="Arial"/>
                <a:ea typeface="Arial"/>
                <a:cs typeface="Arial"/>
                <a:sym typeface="Arial"/>
              </a:rPr>
              <a:t>(Мөнхцэцэг,Г., Орхон,Б, 2021, хууд. 11)</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7"/>
                                        </p:tgtEl>
                                        <p:attrNameLst>
                                          <p:attrName>style.visibility</p:attrName>
                                        </p:attrNameLst>
                                      </p:cBhvr>
                                      <p:to>
                                        <p:strVal val="visible"/>
                                      </p:to>
                                    </p:set>
                                    <p:animEffect filter="fade" transition="in">
                                      <p:cBhvr>
                                        <p:cTn dur="500"/>
                                        <p:tgtEl>
                                          <p:spTgt spid="1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cxnSp>
        <p:nvCxnSpPr>
          <p:cNvPr id="116" name="Google Shape;116;p4"/>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17" name="Google Shape;117;p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18" name="Google Shape;118;p4"/>
          <p:cNvSpPr/>
          <p:nvPr/>
        </p:nvSpPr>
        <p:spPr>
          <a:xfrm>
            <a:off x="4131957" y="1053945"/>
            <a:ext cx="3613213" cy="46162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600"/>
              <a:buFont typeface="Arial"/>
              <a:buNone/>
            </a:pPr>
            <a:r>
              <a:rPr b="1" i="1" lang="en-US" sz="1600" u="sng">
                <a:solidFill>
                  <a:schemeClr val="dk1"/>
                </a:solidFill>
                <a:latin typeface="Arial"/>
                <a:ea typeface="Arial"/>
                <a:cs typeface="Arial"/>
                <a:sym typeface="Arial"/>
              </a:rPr>
              <a:t>Мэдлэг шалгах тест- Test</a:t>
            </a:r>
            <a:endParaRPr i="1" sz="1600" u="sng">
              <a:solidFill>
                <a:schemeClr val="dk1"/>
              </a:solidFill>
              <a:latin typeface="Arial"/>
              <a:ea typeface="Arial"/>
              <a:cs typeface="Arial"/>
              <a:sym typeface="Arial"/>
            </a:endParaRPr>
          </a:p>
        </p:txBody>
      </p:sp>
      <p:sp>
        <p:nvSpPr>
          <p:cNvPr id="119" name="Google Shape;119;p4"/>
          <p:cNvSpPr txBox="1"/>
          <p:nvPr/>
        </p:nvSpPr>
        <p:spPr>
          <a:xfrm>
            <a:off x="4154750" y="270526"/>
            <a:ext cx="5809947"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Reviewing pervious learning and  </a:t>
            </a:r>
            <a:r>
              <a:rPr b="1" lang="en-US" sz="1600">
                <a:solidFill>
                  <a:schemeClr val="dk1"/>
                </a:solidFill>
                <a:latin typeface="Arial"/>
                <a:ea typeface="Arial"/>
                <a:cs typeface="Arial"/>
                <a:sym typeface="Arial"/>
              </a:rPr>
              <a:t>Homework  </a:t>
            </a:r>
            <a:endParaRPr b="1" sz="1600">
              <a:solidFill>
                <a:schemeClr val="dk1"/>
              </a:solidFill>
              <a:latin typeface="Arial"/>
              <a:ea typeface="Arial"/>
              <a:cs typeface="Arial"/>
              <a:sym typeface="Arial"/>
            </a:endParaRPr>
          </a:p>
        </p:txBody>
      </p:sp>
      <p:pic>
        <p:nvPicPr>
          <p:cNvPr id="120" name="Google Shape;120;p4"/>
          <p:cNvPicPr preferRelativeResize="0"/>
          <p:nvPr/>
        </p:nvPicPr>
        <p:blipFill rotWithShape="1">
          <a:blip r:embed="rId3">
            <a:alphaModFix/>
          </a:blip>
          <a:srcRect b="0" l="0" r="0" t="0"/>
          <a:stretch/>
        </p:blipFill>
        <p:spPr>
          <a:xfrm>
            <a:off x="665587" y="1599654"/>
            <a:ext cx="11309060" cy="4304149"/>
          </a:xfrm>
          <a:prstGeom prst="rect">
            <a:avLst/>
          </a:prstGeom>
          <a:noFill/>
          <a:ln>
            <a:noFill/>
          </a:ln>
        </p:spPr>
      </p:pic>
      <p:sp>
        <p:nvSpPr>
          <p:cNvPr id="121" name="Google Shape;121;p4"/>
          <p:cNvSpPr txBox="1"/>
          <p:nvPr/>
        </p:nvSpPr>
        <p:spPr>
          <a:xfrm>
            <a:off x="3270826" y="5987888"/>
            <a:ext cx="609858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(Мөнхцэцэг,Г., Орхон,Б, 2021, хууд. 11)</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8"/>
                                        </p:tgtEl>
                                        <p:attrNameLst>
                                          <p:attrName>style.visibility</p:attrName>
                                        </p:attrNameLst>
                                      </p:cBhvr>
                                      <p:to>
                                        <p:strVal val="visible"/>
                                      </p:to>
                                    </p:set>
                                    <p:animEffect filter="fade" transition="in">
                                      <p:cBhvr>
                                        <p:cTn dur="500"/>
                                        <p:tgtEl>
                                          <p:spTgt spid="1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cxnSp>
        <p:nvCxnSpPr>
          <p:cNvPr id="126" name="Google Shape;126;p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27" name="Google Shape;127;p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28" name="Google Shape;128;p5"/>
          <p:cNvSpPr/>
          <p:nvPr/>
        </p:nvSpPr>
        <p:spPr>
          <a:xfrm>
            <a:off x="1150563" y="2794015"/>
            <a:ext cx="10520312" cy="152400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 улсын нийслэл юу вэ? Хэзээ, яаж байгуулагдсан бэ?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Нийслэл хотод хичнээн хүн оршин суудаг вэ? Хэдэн хувь нь залуучууд вэ?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Нийслэл хотод хэдэн дүүрэг байдаг вэ? Нэрлэнэ үү!</a:t>
            </a:r>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Нийслэл хотын эргэн тойронд ямар ямар уул байдаг вэ? Нийслэл хот дундуур ямар ямар гол урсдаг вэ?</a:t>
            </a:r>
            <a:endParaRPr sz="1600">
              <a:solidFill>
                <a:schemeClr val="dk1"/>
              </a:solidFill>
              <a:latin typeface="Arial"/>
              <a:ea typeface="Arial"/>
              <a:cs typeface="Arial"/>
              <a:sym typeface="Arial"/>
            </a:endParaRPr>
          </a:p>
        </p:txBody>
      </p:sp>
      <p:sp>
        <p:nvSpPr>
          <p:cNvPr id="129" name="Google Shape;129;p5"/>
          <p:cNvSpPr txBox="1"/>
          <p:nvPr/>
        </p:nvSpPr>
        <p:spPr>
          <a:xfrm>
            <a:off x="4183420" y="1239433"/>
            <a:ext cx="3825159" cy="61986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chemeClr val="dk1"/>
              </a:buClr>
              <a:buSzPts val="2000"/>
              <a:buFont typeface="Times New Roman"/>
              <a:buNone/>
            </a:pPr>
            <a:r>
              <a:rPr b="1" i="1" lang="en-US" sz="1600" u="none" cap="none" strike="noStrike">
                <a:solidFill>
                  <a:schemeClr val="dk1"/>
                </a:solidFill>
                <a:latin typeface="Arial"/>
                <a:ea typeface="Arial"/>
                <a:cs typeface="Arial"/>
                <a:sym typeface="Arial"/>
              </a:rPr>
              <a:t>Дасгал 1. Асуултыг уншаарай. </a:t>
            </a:r>
            <a:endParaRPr b="0" i="0" sz="16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Clr>
                <a:schemeClr val="dk1"/>
              </a:buClr>
              <a:buSzPts val="2000"/>
              <a:buFont typeface="Times New Roman"/>
              <a:buNone/>
            </a:pPr>
            <a:r>
              <a:rPr b="1" i="1" lang="en-US" sz="1600" u="none" cap="none" strike="noStrike">
                <a:solidFill>
                  <a:schemeClr val="dk1"/>
                </a:solidFill>
                <a:latin typeface="Arial"/>
                <a:ea typeface="Arial"/>
                <a:cs typeface="Arial"/>
                <a:sym typeface="Arial"/>
              </a:rPr>
              <a:t>Exercise 1. Read the questions.</a:t>
            </a:r>
            <a:endParaRPr b="0" i="0" sz="1600" u="none" cap="none" strike="noStrike">
              <a:solidFill>
                <a:srgbClr val="000000"/>
              </a:solidFill>
              <a:latin typeface="Arial"/>
              <a:ea typeface="Arial"/>
              <a:cs typeface="Arial"/>
              <a:sym typeface="Arial"/>
            </a:endParaRPr>
          </a:p>
        </p:txBody>
      </p:sp>
      <p:sp>
        <p:nvSpPr>
          <p:cNvPr id="130" name="Google Shape;130;p5"/>
          <p:cNvSpPr/>
          <p:nvPr/>
        </p:nvSpPr>
        <p:spPr>
          <a:xfrm>
            <a:off x="3790704" y="243985"/>
            <a:ext cx="6003887"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 Лекц №2</a:t>
            </a:r>
            <a:endParaRPr b="1" sz="16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 Lecture-2</a:t>
            </a:r>
            <a:endParaRPr sz="1600">
              <a:solidFill>
                <a:schemeClr val="dk1"/>
              </a:solidFill>
              <a:latin typeface="Arial"/>
              <a:ea typeface="Arial"/>
              <a:cs typeface="Arial"/>
              <a:sym typeface="Arial"/>
            </a:endParaRPr>
          </a:p>
        </p:txBody>
      </p:sp>
      <p:sp>
        <p:nvSpPr>
          <p:cNvPr id="131" name="Google Shape;131;p5"/>
          <p:cNvSpPr txBox="1"/>
          <p:nvPr/>
        </p:nvSpPr>
        <p:spPr>
          <a:xfrm>
            <a:off x="3046708" y="5607825"/>
            <a:ext cx="609858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(Мөнхцэцэг,Г., Орхон,Б, 2021, хууд. </a:t>
            </a:r>
            <a:r>
              <a:rPr lang="en-US" sz="1400">
                <a:solidFill>
                  <a:schemeClr val="dk1"/>
                </a:solidFill>
                <a:latin typeface="Arial"/>
                <a:ea typeface="Arial"/>
                <a:cs typeface="Arial"/>
                <a:sym typeface="Arial"/>
              </a:rPr>
              <a:t>26</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9">
                                            <p:txEl>
                                              <p:pRg end="0" st="0"/>
                                            </p:txEl>
                                          </p:spTgt>
                                        </p:tgtEl>
                                        <p:attrNameLst>
                                          <p:attrName>style.visibility</p:attrName>
                                        </p:attrNameLst>
                                      </p:cBhvr>
                                      <p:to>
                                        <p:strVal val="visible"/>
                                      </p:to>
                                    </p:set>
                                    <p:animEffect filter="fade" transition="in">
                                      <p:cBhvr>
                                        <p:cTn dur="1000"/>
                                        <p:tgtEl>
                                          <p:spTgt spid="12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9">
                                            <p:txEl>
                                              <p:pRg end="1" st="1"/>
                                            </p:txEl>
                                          </p:spTgt>
                                        </p:tgtEl>
                                        <p:attrNameLst>
                                          <p:attrName>style.visibility</p:attrName>
                                        </p:attrNameLst>
                                      </p:cBhvr>
                                      <p:to>
                                        <p:strVal val="visible"/>
                                      </p:to>
                                    </p:set>
                                    <p:animEffect filter="fade" transition="in">
                                      <p:cBhvr>
                                        <p:cTn dur="1000"/>
                                        <p:tgtEl>
                                          <p:spTgt spid="12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0" st="0"/>
                                            </p:txEl>
                                          </p:spTgt>
                                        </p:tgtEl>
                                        <p:attrNameLst>
                                          <p:attrName>style.visibility</p:attrName>
                                        </p:attrNameLst>
                                      </p:cBhvr>
                                      <p:to>
                                        <p:strVal val="visible"/>
                                      </p:to>
                                    </p:set>
                                    <p:animEffect filter="fade" transition="in">
                                      <p:cBhvr>
                                        <p:cTn dur="500"/>
                                        <p:tgtEl>
                                          <p:spTgt spid="12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1" st="1"/>
                                            </p:txEl>
                                          </p:spTgt>
                                        </p:tgtEl>
                                        <p:attrNameLst>
                                          <p:attrName>style.visibility</p:attrName>
                                        </p:attrNameLst>
                                      </p:cBhvr>
                                      <p:to>
                                        <p:strVal val="visible"/>
                                      </p:to>
                                    </p:set>
                                    <p:animEffect filter="fade" transition="in">
                                      <p:cBhvr>
                                        <p:cTn dur="500"/>
                                        <p:tgtEl>
                                          <p:spTgt spid="12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2" st="2"/>
                                            </p:txEl>
                                          </p:spTgt>
                                        </p:tgtEl>
                                        <p:attrNameLst>
                                          <p:attrName>style.visibility</p:attrName>
                                        </p:attrNameLst>
                                      </p:cBhvr>
                                      <p:to>
                                        <p:strVal val="visible"/>
                                      </p:to>
                                    </p:set>
                                    <p:animEffect filter="fade" transition="in">
                                      <p:cBhvr>
                                        <p:cTn dur="500"/>
                                        <p:tgtEl>
                                          <p:spTgt spid="128">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3" st="3"/>
                                            </p:txEl>
                                          </p:spTgt>
                                        </p:tgtEl>
                                        <p:attrNameLst>
                                          <p:attrName>style.visibility</p:attrName>
                                        </p:attrNameLst>
                                      </p:cBhvr>
                                      <p:to>
                                        <p:strVal val="visible"/>
                                      </p:to>
                                    </p:set>
                                    <p:animEffect filter="fade" transition="in">
                                      <p:cBhvr>
                                        <p:cTn dur="500"/>
                                        <p:tgtEl>
                                          <p:spTgt spid="128">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cxnSp>
        <p:nvCxnSpPr>
          <p:cNvPr id="136" name="Google Shape;136;p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37" name="Google Shape;137;p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38" name="Google Shape;138;p6"/>
          <p:cNvSpPr/>
          <p:nvPr/>
        </p:nvSpPr>
        <p:spPr>
          <a:xfrm>
            <a:off x="4234735" y="243985"/>
            <a:ext cx="5115824"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139" name="Google Shape;139;p6"/>
          <p:cNvSpPr/>
          <p:nvPr/>
        </p:nvSpPr>
        <p:spPr>
          <a:xfrm>
            <a:off x="743028" y="1818263"/>
            <a:ext cx="10705944"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 нийслэл, хүн амынх, түүх, оршин суух, элчин сайдын яамд, </a:t>
            </a:r>
            <a:endParaRPr b="1" i="1" sz="16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b="1" i="1" lang="en-US" sz="1600">
                <a:solidFill>
                  <a:schemeClr val="dk1"/>
                </a:solidFill>
                <a:latin typeface="Arial"/>
                <a:ea typeface="Arial"/>
                <a:cs typeface="Arial"/>
                <a:sym typeface="Arial"/>
              </a:rPr>
              <a:t>өөрчилсөн, далайн түвшнээс дээш, зарласан, шарын шашин, нүүрсний уурхай</a:t>
            </a:r>
            <a:endParaRPr b="1" i="1" sz="1600">
              <a:solidFill>
                <a:schemeClr val="dk1"/>
              </a:solidFill>
              <a:latin typeface="Arial"/>
              <a:ea typeface="Arial"/>
              <a:cs typeface="Arial"/>
              <a:sym typeface="Arial"/>
            </a:endParaRPr>
          </a:p>
        </p:txBody>
      </p:sp>
      <p:sp>
        <p:nvSpPr>
          <p:cNvPr id="140" name="Google Shape;140;p6"/>
          <p:cNvSpPr txBox="1"/>
          <p:nvPr/>
        </p:nvSpPr>
        <p:spPr>
          <a:xfrm>
            <a:off x="2485748" y="1088454"/>
            <a:ext cx="7308843"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Сонсгол.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pic>
        <p:nvPicPr>
          <p:cNvPr id="141" name="Google Shape;141;p6"/>
          <p:cNvPicPr preferRelativeResize="0"/>
          <p:nvPr/>
        </p:nvPicPr>
        <p:blipFill rotWithShape="1">
          <a:blip r:embed="rId3">
            <a:alphaModFix/>
          </a:blip>
          <a:srcRect b="0" l="0" r="0" t="0"/>
          <a:stretch/>
        </p:blipFill>
        <p:spPr>
          <a:xfrm>
            <a:off x="612172" y="2647074"/>
            <a:ext cx="10967655" cy="3054361"/>
          </a:xfrm>
          <a:prstGeom prst="rect">
            <a:avLst/>
          </a:prstGeom>
          <a:noFill/>
          <a:ln>
            <a:noFill/>
          </a:ln>
        </p:spPr>
      </p:pic>
      <p:sp>
        <p:nvSpPr>
          <p:cNvPr id="142" name="Google Shape;142;p6"/>
          <p:cNvSpPr txBox="1"/>
          <p:nvPr/>
        </p:nvSpPr>
        <p:spPr>
          <a:xfrm>
            <a:off x="3046708" y="5977156"/>
            <a:ext cx="446997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(Мөнхцэцэг,Г., Орхон,Б, 2021, хууд. </a:t>
            </a:r>
            <a:r>
              <a:rPr lang="en-US" sz="1400">
                <a:solidFill>
                  <a:schemeClr val="dk1"/>
                </a:solidFill>
                <a:latin typeface="Arial"/>
                <a:ea typeface="Arial"/>
                <a:cs typeface="Arial"/>
                <a:sym typeface="Arial"/>
              </a:rPr>
              <a:t>26</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gtEl>
                                        <p:attrNameLst>
                                          <p:attrName>style.visibility</p:attrName>
                                        </p:attrNameLst>
                                      </p:cBhvr>
                                      <p:to>
                                        <p:strVal val="visible"/>
                                      </p:to>
                                    </p:set>
                                    <p:animEffect filter="fade" transition="in">
                                      <p:cBhvr>
                                        <p:cTn dur="500"/>
                                        <p:tgtEl>
                                          <p:spTgt spid="1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cxnSp>
        <p:nvCxnSpPr>
          <p:cNvPr id="148" name="Google Shape;148;p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49" name="Google Shape;149;p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pic>
        <p:nvPicPr>
          <p:cNvPr descr="Image result for Монгол улсын нийслэл Улаанбаатар хот image" id="150" name="Google Shape;150;p7"/>
          <p:cNvPicPr preferRelativeResize="0"/>
          <p:nvPr/>
        </p:nvPicPr>
        <p:blipFill rotWithShape="1">
          <a:blip r:embed="rId3">
            <a:alphaModFix/>
          </a:blip>
          <a:srcRect b="0" l="0" r="0" t="0"/>
          <a:stretch/>
        </p:blipFill>
        <p:spPr>
          <a:xfrm>
            <a:off x="8882500" y="4609013"/>
            <a:ext cx="3309499" cy="1784096"/>
          </a:xfrm>
          <a:prstGeom prst="ellipse">
            <a:avLst/>
          </a:prstGeom>
          <a:noFill/>
          <a:ln>
            <a:noFill/>
          </a:ln>
        </p:spPr>
      </p:pic>
      <p:pic>
        <p:nvPicPr>
          <p:cNvPr id="151" name="Google Shape;151;p7"/>
          <p:cNvPicPr preferRelativeResize="0"/>
          <p:nvPr/>
        </p:nvPicPr>
        <p:blipFill rotWithShape="1">
          <a:blip r:embed="rId4">
            <a:alphaModFix/>
          </a:blip>
          <a:srcRect b="0" l="0" r="0" t="0"/>
          <a:stretch/>
        </p:blipFill>
        <p:spPr>
          <a:xfrm>
            <a:off x="0" y="4541139"/>
            <a:ext cx="3056653" cy="1784412"/>
          </a:xfrm>
          <a:prstGeom prst="ellipse">
            <a:avLst/>
          </a:prstGeom>
          <a:noFill/>
          <a:ln>
            <a:noFill/>
          </a:ln>
        </p:spPr>
      </p:pic>
      <p:sp>
        <p:nvSpPr>
          <p:cNvPr id="152" name="Google Shape;152;p7"/>
          <p:cNvSpPr/>
          <p:nvPr/>
        </p:nvSpPr>
        <p:spPr>
          <a:xfrm>
            <a:off x="656833" y="2384296"/>
            <a:ext cx="10897385" cy="1524007"/>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 нь анх байгуулагдсан цагаасаа хойш нийт 17 удаа нүүдэллэсэн. Одоогийн байгаа газраа суурьшаад 150 гаруй жил болж байна. Мөн хэд хэдэн удаа нэрээ 4)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 Үүнд: </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1639-1706 онд Хүрээ		1911-1923 онд Нийслэл хүрээ</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1706-1911 онд Их хүрээ 		1924 онд Улаанбаатар хэмээн одоогийн нэрээр нэрлэгдсэн. </a:t>
            </a:r>
            <a:endParaRPr sz="1600">
              <a:solidFill>
                <a:schemeClr val="dk1"/>
              </a:solidFill>
              <a:latin typeface="Arial"/>
              <a:ea typeface="Arial"/>
              <a:cs typeface="Arial"/>
              <a:sym typeface="Arial"/>
            </a:endParaRPr>
          </a:p>
        </p:txBody>
      </p:sp>
      <p:sp>
        <p:nvSpPr>
          <p:cNvPr id="153" name="Google Shape;153;p7"/>
          <p:cNvSpPr/>
          <p:nvPr/>
        </p:nvSpPr>
        <p:spPr>
          <a:xfrm>
            <a:off x="4271968" y="195263"/>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154" name="Google Shape;154;p7"/>
          <p:cNvSpPr/>
          <p:nvPr/>
        </p:nvSpPr>
        <p:spPr>
          <a:xfrm>
            <a:off x="857308" y="1362826"/>
            <a:ext cx="10705944"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 </a:t>
            </a:r>
            <a:r>
              <a:rPr b="1" i="1" lang="en-US" sz="1600">
                <a:solidFill>
                  <a:srgbClr val="FF0000"/>
                </a:solidFill>
                <a:latin typeface="Arial"/>
                <a:ea typeface="Arial"/>
                <a:cs typeface="Arial"/>
                <a:sym typeface="Arial"/>
              </a:rPr>
              <a:t>нийслэл,</a:t>
            </a:r>
            <a:r>
              <a:rPr b="1" i="1" lang="en-US" sz="1600">
                <a:solidFill>
                  <a:schemeClr val="dk1"/>
                </a:solidFill>
                <a:latin typeface="Arial"/>
                <a:ea typeface="Arial"/>
                <a:cs typeface="Arial"/>
                <a:sym typeface="Arial"/>
              </a:rPr>
              <a:t> хүн амынх, </a:t>
            </a:r>
            <a:r>
              <a:rPr b="1" i="1" lang="en-US" sz="1600">
                <a:solidFill>
                  <a:srgbClr val="FF0000"/>
                </a:solidFill>
                <a:latin typeface="Arial"/>
                <a:ea typeface="Arial"/>
                <a:cs typeface="Arial"/>
                <a:sym typeface="Arial"/>
              </a:rPr>
              <a:t>түүх</a:t>
            </a:r>
            <a:r>
              <a:rPr b="1" i="1" lang="en-US" sz="1600">
                <a:solidFill>
                  <a:schemeClr val="dk1"/>
                </a:solidFill>
                <a:latin typeface="Arial"/>
                <a:ea typeface="Arial"/>
                <a:cs typeface="Arial"/>
                <a:sym typeface="Arial"/>
              </a:rPr>
              <a:t>, оршин суух, элчин сайдын яамд, </a:t>
            </a:r>
            <a:endParaRPr b="1" i="1" sz="16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b="1" i="1" lang="en-US" sz="1600">
                <a:solidFill>
                  <a:schemeClr val="dk1"/>
                </a:solidFill>
                <a:latin typeface="Arial"/>
                <a:ea typeface="Arial"/>
                <a:cs typeface="Arial"/>
                <a:sym typeface="Arial"/>
              </a:rPr>
              <a:t>өөрчилсөн, далайн түвшнээс дээш, зарласан, </a:t>
            </a:r>
            <a:r>
              <a:rPr b="1" i="1" lang="en-US" sz="1600">
                <a:solidFill>
                  <a:srgbClr val="FF0000"/>
                </a:solidFill>
                <a:latin typeface="Arial"/>
                <a:ea typeface="Arial"/>
                <a:cs typeface="Arial"/>
                <a:sym typeface="Arial"/>
              </a:rPr>
              <a:t>шарын шашин</a:t>
            </a:r>
            <a:r>
              <a:rPr b="1" i="1" lang="en-US" sz="1600">
                <a:solidFill>
                  <a:schemeClr val="dk1"/>
                </a:solidFill>
                <a:latin typeface="Arial"/>
                <a:ea typeface="Arial"/>
                <a:cs typeface="Arial"/>
                <a:sym typeface="Arial"/>
              </a:rPr>
              <a:t>, нүүрсний уурхай</a:t>
            </a:r>
            <a:endParaRPr b="1" i="1" sz="1600">
              <a:solidFill>
                <a:schemeClr val="dk1"/>
              </a:solidFill>
              <a:latin typeface="Arial"/>
              <a:ea typeface="Arial"/>
              <a:cs typeface="Arial"/>
              <a:sym typeface="Arial"/>
            </a:endParaRPr>
          </a:p>
        </p:txBody>
      </p:sp>
      <p:pic>
        <p:nvPicPr>
          <p:cNvPr id="155" name="Google Shape;155;p7"/>
          <p:cNvPicPr preferRelativeResize="0"/>
          <p:nvPr/>
        </p:nvPicPr>
        <p:blipFill rotWithShape="1">
          <a:blip r:embed="rId5">
            <a:alphaModFix/>
          </a:blip>
          <a:srcRect b="0" l="0" r="0" t="0"/>
          <a:stretch/>
        </p:blipFill>
        <p:spPr>
          <a:xfrm>
            <a:off x="2948425" y="4599488"/>
            <a:ext cx="3056653" cy="1692438"/>
          </a:xfrm>
          <a:prstGeom prst="ellipse">
            <a:avLst/>
          </a:prstGeom>
          <a:noFill/>
          <a:ln>
            <a:noFill/>
          </a:ln>
        </p:spPr>
      </p:pic>
      <p:pic>
        <p:nvPicPr>
          <p:cNvPr id="156" name="Google Shape;156;p7"/>
          <p:cNvPicPr preferRelativeResize="0"/>
          <p:nvPr/>
        </p:nvPicPr>
        <p:blipFill rotWithShape="1">
          <a:blip r:embed="rId6">
            <a:alphaModFix/>
          </a:blip>
          <a:srcRect b="0" l="0" r="0" t="0"/>
          <a:stretch/>
        </p:blipFill>
        <p:spPr>
          <a:xfrm>
            <a:off x="5909871" y="4644090"/>
            <a:ext cx="3067837" cy="1692438"/>
          </a:xfrm>
          <a:prstGeom prst="ellipse">
            <a:avLst/>
          </a:prstGeom>
          <a:noFill/>
          <a:ln>
            <a:noFill/>
          </a:ln>
        </p:spPr>
      </p:pic>
      <p:sp>
        <p:nvSpPr>
          <p:cNvPr id="157" name="Google Shape;157;p7"/>
          <p:cNvSpPr/>
          <p:nvPr/>
        </p:nvSpPr>
        <p:spPr>
          <a:xfrm>
            <a:off x="2306840" y="6491981"/>
            <a:ext cx="5267319" cy="153888"/>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1000"/>
              <a:buFont typeface="Arial"/>
              <a:buNone/>
            </a:pPr>
            <a:r>
              <a:rPr b="0" i="1" lang="en-US" sz="1000" u="none" cap="none" strike="noStrike">
                <a:solidFill>
                  <a:srgbClr val="000000"/>
                </a:solidFill>
                <a:latin typeface="Arial"/>
                <a:ea typeface="Arial"/>
                <a:cs typeface="Arial"/>
                <a:sym typeface="Arial"/>
              </a:rPr>
              <a:t>Их хотын түүхэн товчоон</a:t>
            </a:r>
            <a:r>
              <a:rPr b="0" i="0" lang="en-US" sz="1000" u="none" cap="none" strike="noStrike">
                <a:solidFill>
                  <a:srgbClr val="000000"/>
                </a:solidFill>
                <a:latin typeface="Arial"/>
                <a:ea typeface="Arial"/>
                <a:cs typeface="Arial"/>
                <a:sym typeface="Arial"/>
              </a:rPr>
              <a:t> [Photograph]. (2013, October 29). https://www.mnb.mn/i/ 10338 </a:t>
            </a:r>
            <a:endParaRPr b="0" i="0" sz="1800" u="none" cap="none" strike="noStrike">
              <a:solidFill>
                <a:schemeClr val="dk1"/>
              </a:solidFill>
              <a:latin typeface="Arial"/>
              <a:ea typeface="Arial"/>
              <a:cs typeface="Arial"/>
              <a:sym typeface="Arial"/>
            </a:endParaRPr>
          </a:p>
        </p:txBody>
      </p:sp>
      <p:sp>
        <p:nvSpPr>
          <p:cNvPr id="158" name="Google Shape;158;p7"/>
          <p:cNvSpPr txBox="1"/>
          <p:nvPr/>
        </p:nvSpPr>
        <p:spPr>
          <a:xfrm>
            <a:off x="3998531" y="4091656"/>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26</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
        <p:nvSpPr>
          <p:cNvPr id="159" name="Google Shape;159;p7"/>
          <p:cNvSpPr/>
          <p:nvPr/>
        </p:nvSpPr>
        <p:spPr>
          <a:xfrm>
            <a:off x="9275932" y="6393109"/>
            <a:ext cx="2916067" cy="307777"/>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1000"/>
              <a:buFont typeface="Arial"/>
              <a:buNone/>
            </a:pPr>
            <a:r>
              <a:rPr b="0" i="1" lang="en-US" sz="1000" u="none" cap="none" strike="noStrike">
                <a:solidFill>
                  <a:srgbClr val="000000"/>
                </a:solidFill>
                <a:latin typeface="Arial"/>
                <a:ea typeface="Arial"/>
                <a:cs typeface="Arial"/>
                <a:sym typeface="Arial"/>
              </a:rPr>
              <a:t>Шинэ гүүрэн зам</a:t>
            </a:r>
            <a:r>
              <a:rPr b="0" i="0" lang="en-US" sz="1000" u="none" cap="none" strike="noStrike">
                <a:solidFill>
                  <a:srgbClr val="000000"/>
                </a:solidFill>
                <a:latin typeface="Arial"/>
                <a:ea typeface="Arial"/>
                <a:cs typeface="Arial"/>
                <a:sym typeface="Arial"/>
              </a:rPr>
              <a:t> [Photograph]. (2020, March 4). https://mongolia.gov.mn/news/view/24595 </a:t>
            </a:r>
            <a:endParaRPr b="0" i="0" sz="1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4"/>
                                        </p:tgtEl>
                                        <p:attrNameLst>
                                          <p:attrName>style.visibility</p:attrName>
                                        </p:attrNameLst>
                                      </p:cBhvr>
                                      <p:to>
                                        <p:strVal val="visible"/>
                                      </p:to>
                                    </p:set>
                                    <p:animEffect filter="fade" transition="in">
                                      <p:cBhvr>
                                        <p:cTn dur="500"/>
                                        <p:tgtEl>
                                          <p:spTgt spid="1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2">
                                            <p:txEl>
                                              <p:pRg end="0" st="0"/>
                                            </p:txEl>
                                          </p:spTgt>
                                        </p:tgtEl>
                                        <p:attrNameLst>
                                          <p:attrName>style.visibility</p:attrName>
                                        </p:attrNameLst>
                                      </p:cBhvr>
                                      <p:to>
                                        <p:strVal val="visible"/>
                                      </p:to>
                                    </p:set>
                                    <p:animEffect filter="fade" transition="in">
                                      <p:cBhvr>
                                        <p:cTn dur="500"/>
                                        <p:tgtEl>
                                          <p:spTgt spid="15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2">
                                            <p:txEl>
                                              <p:pRg end="1" st="1"/>
                                            </p:txEl>
                                          </p:spTgt>
                                        </p:tgtEl>
                                        <p:attrNameLst>
                                          <p:attrName>style.visibility</p:attrName>
                                        </p:attrNameLst>
                                      </p:cBhvr>
                                      <p:to>
                                        <p:strVal val="visible"/>
                                      </p:to>
                                    </p:set>
                                    <p:animEffect filter="fade" transition="in">
                                      <p:cBhvr>
                                        <p:cTn dur="500"/>
                                        <p:tgtEl>
                                          <p:spTgt spid="15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2">
                                            <p:txEl>
                                              <p:pRg end="2" st="2"/>
                                            </p:txEl>
                                          </p:spTgt>
                                        </p:tgtEl>
                                        <p:attrNameLst>
                                          <p:attrName>style.visibility</p:attrName>
                                        </p:attrNameLst>
                                      </p:cBhvr>
                                      <p:to>
                                        <p:strVal val="visible"/>
                                      </p:to>
                                    </p:set>
                                    <p:animEffect filter="fade" transition="in">
                                      <p:cBhvr>
                                        <p:cTn dur="500"/>
                                        <p:tgtEl>
                                          <p:spTgt spid="15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500"/>
                                        <p:tgtEl>
                                          <p:spTgt spid="1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0"/>
                                        </p:tgtEl>
                                        <p:attrNameLst>
                                          <p:attrName>style.visibility</p:attrName>
                                        </p:attrNameLst>
                                      </p:cBhvr>
                                      <p:to>
                                        <p:strVal val="visible"/>
                                      </p:to>
                                    </p:set>
                                    <p:animEffect filter="fade" transition="in">
                                      <p:cBhvr>
                                        <p:cTn dur="500"/>
                                        <p:tgtEl>
                                          <p:spTgt spid="1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cxnSp>
        <p:nvCxnSpPr>
          <p:cNvPr id="164" name="Google Shape;164;p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65" name="Google Shape;165;p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66" name="Google Shape;166;p8"/>
          <p:cNvSpPr/>
          <p:nvPr/>
        </p:nvSpPr>
        <p:spPr>
          <a:xfrm>
            <a:off x="483495" y="2573131"/>
            <a:ext cx="11511280" cy="1524007"/>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 2007 онд 1 сая хүнтэй болсноо 5)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 Нийслэл хот 9 дүүрэгтэй. Хотынхоо төвд Сүхбаатар, Чингэлтэй, Баянзүрх, Хан-Уул, Сонгино хайрхан, Баянгол гэсэн 6 дүүрэг нь байдаг. Энд нийт 6)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 нь 50 гаруй хувь нь амьдардаг. Хотын төвөөс гадна Бага нуур (120 км), Налайх (45 км), Бага хангай (80 км) дүүргүүд байдаг. Багануурт 300 сая тн. нөөцтэй 7)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ажиллаж, Улаанбаатар хотыг нүүрс, эрчим хүчээр хангадаг.  </a:t>
            </a:r>
            <a:endParaRPr sz="1600">
              <a:solidFill>
                <a:schemeClr val="dk1"/>
              </a:solidFill>
              <a:latin typeface="Arial"/>
              <a:ea typeface="Arial"/>
              <a:cs typeface="Arial"/>
              <a:sym typeface="Arial"/>
            </a:endParaRPr>
          </a:p>
        </p:txBody>
      </p:sp>
      <p:sp>
        <p:nvSpPr>
          <p:cNvPr id="167" name="Google Shape;167;p8"/>
          <p:cNvSpPr/>
          <p:nvPr/>
        </p:nvSpPr>
        <p:spPr>
          <a:xfrm>
            <a:off x="1449604" y="1291806"/>
            <a:ext cx="9363909" cy="566758"/>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en-US" sz="1400">
                <a:solidFill>
                  <a:schemeClr val="dk1"/>
                </a:solidFill>
                <a:latin typeface="Arial"/>
                <a:ea typeface="Arial"/>
                <a:cs typeface="Arial"/>
                <a:sym typeface="Arial"/>
              </a:rPr>
              <a:t>Нөхөх үгс - Choose from following words : </a:t>
            </a:r>
            <a:r>
              <a:rPr b="1" i="1" lang="en-US" sz="1400">
                <a:solidFill>
                  <a:srgbClr val="FF0000"/>
                </a:solidFill>
                <a:latin typeface="Arial"/>
                <a:ea typeface="Arial"/>
                <a:cs typeface="Arial"/>
                <a:sym typeface="Arial"/>
              </a:rPr>
              <a:t>нийслэл</a:t>
            </a:r>
            <a:r>
              <a:rPr b="1" i="1" lang="en-US" sz="1400">
                <a:solidFill>
                  <a:schemeClr val="dk1"/>
                </a:solidFill>
                <a:latin typeface="Arial"/>
                <a:ea typeface="Arial"/>
                <a:cs typeface="Arial"/>
                <a:sym typeface="Arial"/>
              </a:rPr>
              <a:t>, хүн амынх, </a:t>
            </a:r>
            <a:r>
              <a:rPr b="1" i="1" lang="en-US" sz="1400">
                <a:solidFill>
                  <a:srgbClr val="FF0000"/>
                </a:solidFill>
                <a:latin typeface="Arial"/>
                <a:ea typeface="Arial"/>
                <a:cs typeface="Arial"/>
                <a:sym typeface="Arial"/>
              </a:rPr>
              <a:t>түүх,</a:t>
            </a:r>
            <a:r>
              <a:rPr b="1" i="1" lang="en-US" sz="1400">
                <a:solidFill>
                  <a:schemeClr val="dk1"/>
                </a:solidFill>
                <a:latin typeface="Arial"/>
                <a:ea typeface="Arial"/>
                <a:cs typeface="Arial"/>
                <a:sym typeface="Arial"/>
              </a:rPr>
              <a:t> оршин суух, элчин сайдын яамд, </a:t>
            </a:r>
            <a:endParaRPr b="1" i="1" sz="14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b="1" i="1" lang="en-US" sz="1400">
                <a:solidFill>
                  <a:srgbClr val="FF0000"/>
                </a:solidFill>
                <a:latin typeface="Arial"/>
                <a:ea typeface="Arial"/>
                <a:cs typeface="Arial"/>
                <a:sym typeface="Arial"/>
              </a:rPr>
              <a:t>өөрчилсөн, </a:t>
            </a:r>
            <a:r>
              <a:rPr b="1" i="1" lang="en-US" sz="1400">
                <a:solidFill>
                  <a:schemeClr val="dk1"/>
                </a:solidFill>
                <a:latin typeface="Arial"/>
                <a:ea typeface="Arial"/>
                <a:cs typeface="Arial"/>
                <a:sym typeface="Arial"/>
              </a:rPr>
              <a:t>далайн түвшнээс дээш, зарласан, </a:t>
            </a:r>
            <a:r>
              <a:rPr b="1" i="1" lang="en-US" sz="1400">
                <a:solidFill>
                  <a:srgbClr val="FF0000"/>
                </a:solidFill>
                <a:latin typeface="Arial"/>
                <a:ea typeface="Arial"/>
                <a:cs typeface="Arial"/>
                <a:sym typeface="Arial"/>
              </a:rPr>
              <a:t>шарын шашин</a:t>
            </a:r>
            <a:r>
              <a:rPr b="1" i="1" lang="en-US" sz="1400">
                <a:solidFill>
                  <a:schemeClr val="dk1"/>
                </a:solidFill>
                <a:latin typeface="Arial"/>
                <a:ea typeface="Arial"/>
                <a:cs typeface="Arial"/>
                <a:sym typeface="Arial"/>
              </a:rPr>
              <a:t>, нүүрсний уурхай</a:t>
            </a:r>
            <a:endParaRPr b="1" i="1" sz="1400">
              <a:solidFill>
                <a:schemeClr val="dk1"/>
              </a:solidFill>
              <a:latin typeface="Arial"/>
              <a:ea typeface="Arial"/>
              <a:cs typeface="Arial"/>
              <a:sym typeface="Arial"/>
            </a:endParaRPr>
          </a:p>
        </p:txBody>
      </p:sp>
      <p:sp>
        <p:nvSpPr>
          <p:cNvPr id="168" name="Google Shape;168;p8"/>
          <p:cNvSpPr/>
          <p:nvPr/>
        </p:nvSpPr>
        <p:spPr>
          <a:xfrm>
            <a:off x="4397018" y="215710"/>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169" name="Google Shape;169;p8"/>
          <p:cNvSpPr txBox="1"/>
          <p:nvPr/>
        </p:nvSpPr>
        <p:spPr>
          <a:xfrm>
            <a:off x="4308186" y="5481648"/>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26</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7"/>
                                        </p:tgtEl>
                                        <p:attrNameLst>
                                          <p:attrName>style.visibility</p:attrName>
                                        </p:attrNameLst>
                                      </p:cBhvr>
                                      <p:to>
                                        <p:strVal val="visible"/>
                                      </p:to>
                                    </p:set>
                                    <p:animEffect filter="fade" transition="in">
                                      <p:cBhvr>
                                        <p:cTn dur="500"/>
                                        <p:tgtEl>
                                          <p:spTgt spid="1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gtEl>
                                        <p:attrNameLst>
                                          <p:attrName>style.visibility</p:attrName>
                                        </p:attrNameLst>
                                      </p:cBhvr>
                                      <p:to>
                                        <p:strVal val="visible"/>
                                      </p:to>
                                    </p:set>
                                    <p:animEffect filter="fade" transition="in">
                                      <p:cBhvr>
                                        <p:cTn dur="500"/>
                                        <p:tgtEl>
                                          <p:spTgt spid="1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cxnSp>
        <p:nvCxnSpPr>
          <p:cNvPr id="174" name="Google Shape;174;p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75" name="Google Shape;175;p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76" name="Google Shape;176;p9"/>
          <p:cNvSpPr/>
          <p:nvPr/>
        </p:nvSpPr>
        <p:spPr>
          <a:xfrm>
            <a:off x="731987" y="2579319"/>
            <a:ext cx="10728026" cy="1524007"/>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 Богд хан, Сонгино хайрхан, Чингэлтэй, Баянзүрх гэсэн 4 уулын дунд Туул голын хөвөөнд оршдог. 7,3 мянган х.д.км газар нутагтай </a:t>
            </a:r>
            <a:endParaRPr sz="1600">
              <a:solidFill>
                <a:schemeClr val="dk1"/>
              </a:solidFill>
              <a:latin typeface="Arial"/>
              <a:ea typeface="Arial"/>
              <a:cs typeface="Arial"/>
              <a:sym typeface="Arial"/>
            </a:endParaRPr>
          </a:p>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8)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1300-1500 м өндөрт байрлана. Хотын дундуур Сэлбэ, Улиастайн голууд урсаж, Туул голд нийлнэ.</a:t>
            </a:r>
            <a:endParaRPr sz="1600">
              <a:solidFill>
                <a:schemeClr val="dk1"/>
              </a:solidFill>
              <a:latin typeface="Arial"/>
              <a:ea typeface="Arial"/>
              <a:cs typeface="Arial"/>
              <a:sym typeface="Arial"/>
            </a:endParaRPr>
          </a:p>
        </p:txBody>
      </p:sp>
      <p:sp>
        <p:nvSpPr>
          <p:cNvPr id="177" name="Google Shape;177;p9"/>
          <p:cNvSpPr/>
          <p:nvPr/>
        </p:nvSpPr>
        <p:spPr>
          <a:xfrm>
            <a:off x="1414045" y="1280661"/>
            <a:ext cx="9363910" cy="566758"/>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en-US" sz="1400">
                <a:solidFill>
                  <a:schemeClr val="dk1"/>
                </a:solidFill>
                <a:latin typeface="Arial"/>
                <a:ea typeface="Arial"/>
                <a:cs typeface="Arial"/>
                <a:sym typeface="Arial"/>
              </a:rPr>
              <a:t>Нөхөх үгс - Choose from following words : </a:t>
            </a:r>
            <a:r>
              <a:rPr b="1" i="1" lang="en-US" sz="1400">
                <a:solidFill>
                  <a:srgbClr val="FF0000"/>
                </a:solidFill>
                <a:latin typeface="Arial"/>
                <a:ea typeface="Arial"/>
                <a:cs typeface="Arial"/>
                <a:sym typeface="Arial"/>
              </a:rPr>
              <a:t>нийслэл, хүн амынх, түүх</a:t>
            </a:r>
            <a:r>
              <a:rPr b="1" i="1" lang="en-US" sz="1400">
                <a:solidFill>
                  <a:schemeClr val="dk1"/>
                </a:solidFill>
                <a:latin typeface="Arial"/>
                <a:ea typeface="Arial"/>
                <a:cs typeface="Arial"/>
                <a:sym typeface="Arial"/>
              </a:rPr>
              <a:t>, оршин суух, элчин сайдын яамд, </a:t>
            </a:r>
            <a:endParaRPr b="1" i="1" sz="14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b="1" i="1" lang="en-US" sz="1400">
                <a:solidFill>
                  <a:srgbClr val="FF0000"/>
                </a:solidFill>
                <a:latin typeface="Arial"/>
                <a:ea typeface="Arial"/>
                <a:cs typeface="Arial"/>
                <a:sym typeface="Arial"/>
              </a:rPr>
              <a:t>өөрчилсөн,</a:t>
            </a:r>
            <a:r>
              <a:rPr b="1" i="1" lang="en-US" sz="1400">
                <a:solidFill>
                  <a:schemeClr val="dk1"/>
                </a:solidFill>
                <a:latin typeface="Arial"/>
                <a:ea typeface="Arial"/>
                <a:cs typeface="Arial"/>
                <a:sym typeface="Arial"/>
              </a:rPr>
              <a:t> далайн түвшнээс дээш, </a:t>
            </a:r>
            <a:r>
              <a:rPr b="1" i="1" lang="en-US" sz="1400">
                <a:solidFill>
                  <a:srgbClr val="FF0000"/>
                </a:solidFill>
                <a:latin typeface="Arial"/>
                <a:ea typeface="Arial"/>
                <a:cs typeface="Arial"/>
                <a:sym typeface="Arial"/>
              </a:rPr>
              <a:t>зарласан,</a:t>
            </a:r>
            <a:r>
              <a:rPr b="1" i="1" lang="en-US" sz="1400">
                <a:solidFill>
                  <a:schemeClr val="dk1"/>
                </a:solidFill>
                <a:latin typeface="Arial"/>
                <a:ea typeface="Arial"/>
                <a:cs typeface="Arial"/>
                <a:sym typeface="Arial"/>
              </a:rPr>
              <a:t> </a:t>
            </a:r>
            <a:r>
              <a:rPr b="1" i="1" lang="en-US" sz="1400">
                <a:solidFill>
                  <a:srgbClr val="FF0000"/>
                </a:solidFill>
                <a:latin typeface="Arial"/>
                <a:ea typeface="Arial"/>
                <a:cs typeface="Arial"/>
                <a:sym typeface="Arial"/>
              </a:rPr>
              <a:t>шарын шашин</a:t>
            </a:r>
            <a:r>
              <a:rPr b="1" i="1" lang="en-US" sz="1400">
                <a:solidFill>
                  <a:schemeClr val="dk1"/>
                </a:solidFill>
                <a:latin typeface="Arial"/>
                <a:ea typeface="Arial"/>
                <a:cs typeface="Arial"/>
                <a:sym typeface="Arial"/>
              </a:rPr>
              <a:t>, </a:t>
            </a:r>
            <a:r>
              <a:rPr b="1" i="1" lang="en-US" sz="1400">
                <a:solidFill>
                  <a:srgbClr val="FF0000"/>
                </a:solidFill>
                <a:latin typeface="Arial"/>
                <a:ea typeface="Arial"/>
                <a:cs typeface="Arial"/>
                <a:sym typeface="Arial"/>
              </a:rPr>
              <a:t>нүүрсний уурхай</a:t>
            </a:r>
            <a:endParaRPr b="1" i="1" sz="1400">
              <a:solidFill>
                <a:srgbClr val="FF0000"/>
              </a:solidFill>
              <a:latin typeface="Arial"/>
              <a:ea typeface="Arial"/>
              <a:cs typeface="Arial"/>
              <a:sym typeface="Arial"/>
            </a:endParaRPr>
          </a:p>
        </p:txBody>
      </p:sp>
      <p:sp>
        <p:nvSpPr>
          <p:cNvPr id="178" name="Google Shape;178;p9"/>
          <p:cNvSpPr/>
          <p:nvPr/>
        </p:nvSpPr>
        <p:spPr>
          <a:xfrm>
            <a:off x="4319716" y="256367"/>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179" name="Google Shape;179;p9"/>
          <p:cNvSpPr txBox="1"/>
          <p:nvPr/>
        </p:nvSpPr>
        <p:spPr>
          <a:xfrm>
            <a:off x="4150750" y="5059845"/>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27</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500"/>
                                        <p:tgtEl>
                                          <p:spTgt spid="1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gtEl>
                                        <p:attrNameLst>
                                          <p:attrName>style.visibility</p:attrName>
                                        </p:attrNameLst>
                                      </p:cBhvr>
                                      <p:to>
                                        <p:strVal val="visible"/>
                                      </p:to>
                                    </p:set>
                                    <p:animEffect filter="fade" transition="in">
                                      <p:cBhvr>
                                        <p:cTn dur="500"/>
                                        <p:tgtEl>
                                          <p:spTgt spid="1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cxnSp>
        <p:nvCxnSpPr>
          <p:cNvPr id="185" name="Google Shape;185;p1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86" name="Google Shape;186;p1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87" name="Google Shape;187;p10"/>
          <p:cNvSpPr/>
          <p:nvPr/>
        </p:nvSpPr>
        <p:spPr>
          <a:xfrm>
            <a:off x="604493" y="2227267"/>
            <a:ext cx="6586420" cy="2632003"/>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1860-аад оноос Орос улсын Консулын газар, 19 дүгээр зууны эцэс, хорьдугаар зууны эхээр Америк, Англи, Герман, Австри, Норвегийн худалдааны пүүс, компанийн салбарууд байгуулагдан, Дани, Швед, Япон зэрэг орны иргэд 9)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 болсон.</a:t>
            </a:r>
            <a:endParaRPr sz="1600">
              <a:solidFill>
                <a:schemeClr val="dk1"/>
              </a:solidFill>
              <a:latin typeface="Arial"/>
              <a:ea typeface="Arial"/>
              <a:cs typeface="Arial"/>
              <a:sym typeface="Arial"/>
            </a:endParaRPr>
          </a:p>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хотод монгол улсын Ерөнхийлөгч, Улсын их хурал, Засгийн газар, төрийн яамд байрлан үйл ажиллагаагаа явуулдаг. </a:t>
            </a:r>
            <a:endParaRPr sz="1600">
              <a:solidFill>
                <a:schemeClr val="dk1"/>
              </a:solidFill>
              <a:latin typeface="Arial"/>
              <a:ea typeface="Arial"/>
              <a:cs typeface="Arial"/>
              <a:sym typeface="Arial"/>
            </a:endParaRPr>
          </a:p>
        </p:txBody>
      </p:sp>
      <p:sp>
        <p:nvSpPr>
          <p:cNvPr id="188" name="Google Shape;188;p10"/>
          <p:cNvSpPr/>
          <p:nvPr/>
        </p:nvSpPr>
        <p:spPr>
          <a:xfrm>
            <a:off x="1458479" y="1044231"/>
            <a:ext cx="9275040" cy="566758"/>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400">
                <a:solidFill>
                  <a:schemeClr val="dk1"/>
                </a:solidFill>
                <a:latin typeface="Arial"/>
                <a:ea typeface="Arial"/>
                <a:cs typeface="Arial"/>
                <a:sym typeface="Arial"/>
              </a:rPr>
              <a:t>Нөхөх үгс - Choose from following words : </a:t>
            </a:r>
            <a:r>
              <a:rPr b="1" lang="en-US" sz="1400">
                <a:solidFill>
                  <a:srgbClr val="FF0000"/>
                </a:solidFill>
                <a:latin typeface="Arial"/>
                <a:ea typeface="Arial"/>
                <a:cs typeface="Arial"/>
                <a:sym typeface="Arial"/>
              </a:rPr>
              <a:t>нийслэл, хүн амынх, түүх, </a:t>
            </a:r>
            <a:r>
              <a:rPr b="1" lang="en-US" sz="1400">
                <a:solidFill>
                  <a:schemeClr val="dk1"/>
                </a:solidFill>
                <a:latin typeface="Arial"/>
                <a:ea typeface="Arial"/>
                <a:cs typeface="Arial"/>
                <a:sym typeface="Arial"/>
              </a:rPr>
              <a:t>оршин суух, элчин сайдын яамд, </a:t>
            </a:r>
            <a:endParaRPr b="1" sz="14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b="1" lang="en-US" sz="1400">
                <a:solidFill>
                  <a:srgbClr val="FF0000"/>
                </a:solidFill>
                <a:latin typeface="Arial"/>
                <a:ea typeface="Arial"/>
                <a:cs typeface="Arial"/>
                <a:sym typeface="Arial"/>
              </a:rPr>
              <a:t>өөрчилсөн, далайн түвшнээс дээш, зарласан, шарын шашин, нүүрсний уурхай</a:t>
            </a:r>
            <a:endParaRPr b="1" sz="1400">
              <a:solidFill>
                <a:srgbClr val="FF0000"/>
              </a:solidFill>
              <a:latin typeface="Arial"/>
              <a:ea typeface="Arial"/>
              <a:cs typeface="Arial"/>
              <a:sym typeface="Arial"/>
            </a:endParaRPr>
          </a:p>
        </p:txBody>
      </p:sp>
      <p:sp>
        <p:nvSpPr>
          <p:cNvPr id="189" name="Google Shape;189;p10"/>
          <p:cNvSpPr/>
          <p:nvPr/>
        </p:nvSpPr>
        <p:spPr>
          <a:xfrm>
            <a:off x="4372857" y="246310"/>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pic>
        <p:nvPicPr>
          <p:cNvPr id="190" name="Google Shape;190;p10"/>
          <p:cNvPicPr preferRelativeResize="0"/>
          <p:nvPr/>
        </p:nvPicPr>
        <p:blipFill rotWithShape="1">
          <a:blip r:embed="rId3">
            <a:alphaModFix/>
          </a:blip>
          <a:srcRect b="0" l="0" r="0" t="0"/>
          <a:stretch/>
        </p:blipFill>
        <p:spPr>
          <a:xfrm>
            <a:off x="7297445" y="2042944"/>
            <a:ext cx="4555785" cy="2725798"/>
          </a:xfrm>
          <a:prstGeom prst="rect">
            <a:avLst/>
          </a:prstGeom>
          <a:noFill/>
          <a:ln>
            <a:noFill/>
          </a:ln>
        </p:spPr>
      </p:pic>
      <p:sp>
        <p:nvSpPr>
          <p:cNvPr id="191" name="Google Shape;191;p10"/>
          <p:cNvSpPr txBox="1"/>
          <p:nvPr/>
        </p:nvSpPr>
        <p:spPr>
          <a:xfrm>
            <a:off x="1891825" y="5400503"/>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27</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
        <p:nvSpPr>
          <p:cNvPr id="192" name="Google Shape;192;p10"/>
          <p:cNvSpPr/>
          <p:nvPr/>
        </p:nvSpPr>
        <p:spPr>
          <a:xfrm>
            <a:off x="7907044" y="5092726"/>
            <a:ext cx="3711215" cy="923330"/>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1000"/>
              <a:buFont typeface="Arial"/>
              <a:buNone/>
            </a:pPr>
            <a:r>
              <a:rPr b="0" i="1" lang="en-US" sz="1000" u="none" cap="none" strike="noStrike">
                <a:solidFill>
                  <a:srgbClr val="000000"/>
                </a:solidFill>
                <a:latin typeface="Arial"/>
                <a:ea typeface="Arial"/>
                <a:cs typeface="Arial"/>
                <a:sym typeface="Arial"/>
              </a:rPr>
              <a:t>Төрийн ордон</a:t>
            </a:r>
            <a:r>
              <a:rPr b="0" i="0" lang="en-US" sz="1000" u="none" cap="none" strike="noStrike">
                <a:solidFill>
                  <a:srgbClr val="000000"/>
                </a:solidFill>
                <a:latin typeface="Arial"/>
                <a:ea typeface="Arial"/>
                <a:cs typeface="Arial"/>
                <a:sym typeface="Arial"/>
              </a:rPr>
              <a:t> [Photograph]. (2018, January 23). https://niitlelch.mn/ %D1%83%D0%BB%D1%81-%D1%82%D3%A9%D1%80/ %D1%82%D3%A9%D1%80%D0%B8%D0%B9%D0%BD-%D0%BE%D1%80%D0%B4%D0%BE%D0%BD-%D3%A9%D0%BD%D3%A9%D3%A9%D0%B4%D3 %A9%D1%80-%D0%B0%D0%B6%D0%BB%D1%8B%D0%BD/</a:t>
            </a:r>
            <a:r>
              <a:rPr b="0" i="0" lang="en-US" sz="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8"/>
                                        </p:tgtEl>
                                        <p:attrNameLst>
                                          <p:attrName>style.visibility</p:attrName>
                                        </p:attrNameLst>
                                      </p:cBhvr>
                                      <p:to>
                                        <p:strVal val="visible"/>
                                      </p:to>
                                    </p:set>
                                    <p:animEffect filter="fade" transition="in">
                                      <p:cBhvr>
                                        <p:cTn dur="500"/>
                                        <p:tgtEl>
                                          <p:spTgt spid="1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gtEl>
                                        <p:attrNameLst>
                                          <p:attrName>style.visibility</p:attrName>
                                        </p:attrNameLst>
                                      </p:cBhvr>
                                      <p:to>
                                        <p:strVal val="visible"/>
                                      </p:to>
                                    </p:set>
                                    <p:animEffect filter="fade" transition="in">
                                      <p:cBhvr>
                                        <p:cTn dur="500"/>
                                        <p:tgtEl>
                                          <p:spTgt spid="1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500"/>
                                        <p:tgtEl>
                                          <p:spTgt spid="1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cxnSp>
        <p:nvCxnSpPr>
          <p:cNvPr id="198" name="Google Shape;198;p1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99" name="Google Shape;199;p1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00" name="Google Shape;200;p11"/>
          <p:cNvSpPr/>
          <p:nvPr/>
        </p:nvSpPr>
        <p:spPr>
          <a:xfrm>
            <a:off x="609600" y="2259720"/>
            <a:ext cx="6410325" cy="3041858"/>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 бол Монгол улсын шинжлэх ухаан, соёл, боловсрол, аж үйлдвэрийн төв юм. Энд Монгол улсын ихэнх музей, их дээд сургуулиуд, шинжлэх ухааны академи, эрдэм шинжилгээний хүрээлэнгүүд ажилладаг. </a:t>
            </a:r>
            <a:endParaRPr sz="1600">
              <a:solidFill>
                <a:schemeClr val="dk1"/>
              </a:solidFill>
              <a:latin typeface="Arial"/>
              <a:ea typeface="Arial"/>
              <a:cs typeface="Arial"/>
              <a:sym typeface="Arial"/>
            </a:endParaRPr>
          </a:p>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Улаанбаатарт амьдарч байгаа хүн амын 60% нь 35-аас доош насны хүүхэд залуучууд юм. Тус хот Монгол улсын нисэх болон төмөр замын төв буудал болдог.</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Гадаад улсын 10) </a:t>
            </a:r>
            <a:r>
              <a:rPr lang="en-US" sz="1600" u="sng">
                <a:solidFill>
                  <a:schemeClr val="dk1"/>
                </a:solidFill>
                <a:latin typeface="Arial"/>
                <a:ea typeface="Arial"/>
                <a:cs typeface="Arial"/>
                <a:sym typeface="Arial"/>
              </a:rPr>
              <a:t>                                          </a:t>
            </a:r>
            <a:r>
              <a:rPr lang="en-US" sz="1600">
                <a:solidFill>
                  <a:schemeClr val="dk1"/>
                </a:solidFill>
                <a:latin typeface="Arial"/>
                <a:ea typeface="Arial"/>
                <a:cs typeface="Arial"/>
                <a:sym typeface="Arial"/>
              </a:rPr>
              <a:t> байрладаг.</a:t>
            </a:r>
            <a:endParaRPr sz="1600">
              <a:solidFill>
                <a:schemeClr val="dk1"/>
              </a:solidFill>
              <a:latin typeface="Arial"/>
              <a:ea typeface="Arial"/>
              <a:cs typeface="Arial"/>
              <a:sym typeface="Arial"/>
            </a:endParaRPr>
          </a:p>
        </p:txBody>
      </p:sp>
      <p:sp>
        <p:nvSpPr>
          <p:cNvPr id="201" name="Google Shape;201;p11"/>
          <p:cNvSpPr/>
          <p:nvPr/>
        </p:nvSpPr>
        <p:spPr>
          <a:xfrm>
            <a:off x="1490244" y="1363858"/>
            <a:ext cx="9363909" cy="566758"/>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en-US" sz="1400">
                <a:solidFill>
                  <a:schemeClr val="dk1"/>
                </a:solidFill>
                <a:latin typeface="Arial"/>
                <a:ea typeface="Arial"/>
                <a:cs typeface="Arial"/>
                <a:sym typeface="Arial"/>
              </a:rPr>
              <a:t>Нөхөх үгс - Choose from following words : </a:t>
            </a:r>
            <a:r>
              <a:rPr b="1" i="1" lang="en-US" sz="1400">
                <a:solidFill>
                  <a:srgbClr val="FF0000"/>
                </a:solidFill>
                <a:latin typeface="Arial"/>
                <a:ea typeface="Arial"/>
                <a:cs typeface="Arial"/>
                <a:sym typeface="Arial"/>
              </a:rPr>
              <a:t>нийслэл, хүн амынх, түүх, оршин суух, </a:t>
            </a:r>
            <a:r>
              <a:rPr b="1" i="1" lang="en-US" sz="1400">
                <a:solidFill>
                  <a:schemeClr val="dk1"/>
                </a:solidFill>
                <a:latin typeface="Arial"/>
                <a:ea typeface="Arial"/>
                <a:cs typeface="Arial"/>
                <a:sym typeface="Arial"/>
              </a:rPr>
              <a:t>элчин сайдын яамд, </a:t>
            </a:r>
            <a:endParaRPr b="1" i="1" sz="1400">
              <a:solidFill>
                <a:schemeClr val="dk1"/>
              </a:solidFill>
              <a:latin typeface="Arial"/>
              <a:ea typeface="Arial"/>
              <a:cs typeface="Arial"/>
              <a:sym typeface="Arial"/>
            </a:endParaRPr>
          </a:p>
          <a:p>
            <a:pPr indent="0" lvl="0" marL="0" marR="0" rtl="0" algn="ctr">
              <a:lnSpc>
                <a:spcPct val="115000"/>
              </a:lnSpc>
              <a:spcBef>
                <a:spcPts val="0"/>
              </a:spcBef>
              <a:spcAft>
                <a:spcPts val="0"/>
              </a:spcAft>
              <a:buNone/>
            </a:pPr>
            <a:r>
              <a:rPr b="1" i="1" lang="en-US" sz="1400">
                <a:solidFill>
                  <a:srgbClr val="FF0000"/>
                </a:solidFill>
                <a:latin typeface="Arial"/>
                <a:ea typeface="Arial"/>
                <a:cs typeface="Arial"/>
                <a:sym typeface="Arial"/>
              </a:rPr>
              <a:t>өөрчилсөн, далайн түвшнээс дээш, зарласан, шарын шашин, нүүрсний уурхай</a:t>
            </a:r>
            <a:endParaRPr b="1" i="1" sz="1400">
              <a:solidFill>
                <a:srgbClr val="FF0000"/>
              </a:solidFill>
              <a:latin typeface="Arial"/>
              <a:ea typeface="Arial"/>
              <a:cs typeface="Arial"/>
              <a:sym typeface="Arial"/>
            </a:endParaRPr>
          </a:p>
        </p:txBody>
      </p:sp>
      <p:sp>
        <p:nvSpPr>
          <p:cNvPr id="202" name="Google Shape;202;p11"/>
          <p:cNvSpPr/>
          <p:nvPr/>
        </p:nvSpPr>
        <p:spPr>
          <a:xfrm>
            <a:off x="4397018" y="246310"/>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pic>
        <p:nvPicPr>
          <p:cNvPr descr="Монгол Улсад 88 их, дээд сургууль, коллеж үйл ажиллагаа эрхэлж байна" id="203" name="Google Shape;203;p11"/>
          <p:cNvPicPr preferRelativeResize="0"/>
          <p:nvPr/>
        </p:nvPicPr>
        <p:blipFill rotWithShape="1">
          <a:blip r:embed="rId3">
            <a:alphaModFix/>
          </a:blip>
          <a:srcRect b="0" l="0" r="0" t="0"/>
          <a:stretch/>
        </p:blipFill>
        <p:spPr>
          <a:xfrm>
            <a:off x="7019925" y="2376719"/>
            <a:ext cx="4876800" cy="3248025"/>
          </a:xfrm>
          <a:prstGeom prst="rect">
            <a:avLst/>
          </a:prstGeom>
          <a:noFill/>
          <a:ln>
            <a:noFill/>
          </a:ln>
        </p:spPr>
      </p:pic>
      <p:sp>
        <p:nvSpPr>
          <p:cNvPr id="204" name="Google Shape;204;p11"/>
          <p:cNvSpPr txBox="1"/>
          <p:nvPr/>
        </p:nvSpPr>
        <p:spPr>
          <a:xfrm>
            <a:off x="2095492" y="5787594"/>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27</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
        <p:nvSpPr>
          <p:cNvPr id="205" name="Google Shape;205;p11"/>
          <p:cNvSpPr txBox="1"/>
          <p:nvPr/>
        </p:nvSpPr>
        <p:spPr>
          <a:xfrm>
            <a:off x="7613825" y="5731400"/>
            <a:ext cx="3880500" cy="613500"/>
          </a:xfrm>
          <a:prstGeom prst="rect">
            <a:avLst/>
          </a:prstGeom>
          <a:noFill/>
          <a:ln>
            <a:noFill/>
          </a:ln>
        </p:spPr>
        <p:txBody>
          <a:bodyPr anchorCtr="0" anchor="t" bIns="91425" lIns="91425" spcFirstLastPara="1" rIns="91425" wrap="square" tIns="91425">
            <a:spAutoFit/>
          </a:bodyPr>
          <a:lstStyle/>
          <a:p>
            <a:pPr indent="0" lvl="0" marL="0" rtl="0" algn="l">
              <a:lnSpc>
                <a:spcPct val="178571"/>
              </a:lnSpc>
              <a:spcBef>
                <a:spcPts val="0"/>
              </a:spcBef>
              <a:spcAft>
                <a:spcPts val="0"/>
              </a:spcAft>
              <a:buNone/>
            </a:pPr>
            <a:r>
              <a:rPr lang="en-US" sz="1000">
                <a:solidFill>
                  <a:schemeClr val="dk1"/>
                </a:solidFill>
                <a:highlight>
                  <a:srgbClr val="FFFFFF"/>
                </a:highlight>
              </a:rPr>
              <a:t>Болор, Ж. (2020, July 7). </a:t>
            </a:r>
            <a:r>
              <a:rPr i="1" lang="en-US" sz="1000">
                <a:solidFill>
                  <a:schemeClr val="dk1"/>
                </a:solidFill>
                <a:highlight>
                  <a:srgbClr val="FFFFFF"/>
                </a:highlight>
              </a:rPr>
              <a:t>Их дээд сургуулиуд</a:t>
            </a:r>
            <a:r>
              <a:rPr lang="en-US" sz="1000">
                <a:solidFill>
                  <a:schemeClr val="dk1"/>
                </a:solidFill>
                <a:highlight>
                  <a:srgbClr val="FFFFFF"/>
                </a:highlight>
              </a:rPr>
              <a:t> [Photograph]. https://montsame.mn/mn/read/230581</a:t>
            </a:r>
            <a:endParaRPr sz="1000">
              <a:solidFill>
                <a:schemeClr val="dk1"/>
              </a:solidFill>
              <a:highlight>
                <a:srgbClr val="FFFFFF"/>
              </a:high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1"/>
                                        </p:tgtEl>
                                        <p:attrNameLst>
                                          <p:attrName>style.visibility</p:attrName>
                                        </p:attrNameLst>
                                      </p:cBhvr>
                                      <p:to>
                                        <p:strVal val="visible"/>
                                      </p:to>
                                    </p:set>
                                    <p:animEffect filter="fade" transition="in">
                                      <p:cBhvr>
                                        <p:cTn dur="500"/>
                                        <p:tgtEl>
                                          <p:spTgt spid="2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gtEl>
                                        <p:attrNameLst>
                                          <p:attrName>style.visibility</p:attrName>
                                        </p:attrNameLst>
                                      </p:cBhvr>
                                      <p:to>
                                        <p:strVal val="visible"/>
                                      </p:to>
                                    </p:set>
                                    <p:animEffect filter="fade" transition="in">
                                      <p:cBhvr>
                                        <p:cTn dur="500"/>
                                        <p:tgtEl>
                                          <p:spTgt spid="2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gtEl>
                                        <p:attrNameLst>
                                          <p:attrName>style.visibility</p:attrName>
                                        </p:attrNameLst>
                                      </p:cBhvr>
                                      <p:to>
                                        <p:strVal val="visible"/>
                                      </p:to>
                                    </p:set>
                                    <p:animEffect filter="fade" transition="in">
                                      <p:cBhvr>
                                        <p:cTn dur="500"/>
                                        <p:tgtEl>
                                          <p:spTgt spid="2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cxnSp>
        <p:nvCxnSpPr>
          <p:cNvPr id="210" name="Google Shape;210;p1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11" name="Google Shape;211;p1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12" name="Google Shape;212;p12"/>
          <p:cNvSpPr/>
          <p:nvPr/>
        </p:nvSpPr>
        <p:spPr>
          <a:xfrm>
            <a:off x="809953" y="2048589"/>
            <a:ext cx="11236960" cy="3284041"/>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Аж үйлдвэр – industry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Байгууллага – organization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Байгуулах – to establish</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Боловсрол – education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a:t>
            </a:r>
            <a:r>
              <a:rPr lang="en-US" sz="1400">
                <a:solidFill>
                  <a:schemeClr val="dk1"/>
                </a:solidFill>
                <a:latin typeface="Calibri"/>
                <a:ea typeface="Calibri"/>
                <a:cs typeface="Calibri"/>
                <a:sym typeface="Calibri"/>
              </a:rPr>
              <a:t>-аас</a:t>
            </a:r>
            <a:r>
              <a:rPr baseline="30000" lang="en-US" sz="1400">
                <a:solidFill>
                  <a:schemeClr val="dk1"/>
                </a:solidFill>
                <a:latin typeface="Calibri"/>
                <a:ea typeface="Calibri"/>
                <a:cs typeface="Calibri"/>
                <a:sym typeface="Calibri"/>
              </a:rPr>
              <a:t>4</a:t>
            </a:r>
            <a:r>
              <a:rPr lang="en-US" sz="1400">
                <a:solidFill>
                  <a:schemeClr val="dk1"/>
                </a:solidFill>
                <a:latin typeface="Arial"/>
                <a:ea typeface="Arial"/>
                <a:cs typeface="Arial"/>
                <a:sym typeface="Arial"/>
              </a:rPr>
              <a:t>) гадна – apart from</a:t>
            </a:r>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Голын хөвөө – bank of the river</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Өндөр гэгээн – saint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Зарлах – to announce</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Захиргааны – administrative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Зүтгэлтэн – statesman </a:t>
            </a:r>
            <a:endParaRPr sz="1400">
              <a:solidFill>
                <a:schemeClr val="dk1"/>
              </a:solidFill>
              <a:latin typeface="Arial"/>
              <a:ea typeface="Arial"/>
              <a:cs typeface="Arial"/>
              <a:sym typeface="Arial"/>
            </a:endParaRPr>
          </a:p>
        </p:txBody>
      </p:sp>
      <p:sp>
        <p:nvSpPr>
          <p:cNvPr id="213" name="Google Shape;213;p12"/>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214" name="Google Shape;214;p12"/>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15" name="Google Shape;215;p12"/>
          <p:cNvSpPr txBox="1"/>
          <p:nvPr/>
        </p:nvSpPr>
        <p:spPr>
          <a:xfrm>
            <a:off x="4308186" y="5823268"/>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30)</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3"/>
                                        </p:tgtEl>
                                        <p:attrNameLst>
                                          <p:attrName>style.visibility</p:attrName>
                                        </p:attrNameLst>
                                      </p:cBhvr>
                                      <p:to>
                                        <p:strVal val="visible"/>
                                      </p:to>
                                    </p:set>
                                    <p:animEffect filter="fade" transition="in">
                                      <p:cBhvr>
                                        <p:cTn dur="500"/>
                                        <p:tgtEl>
                                          <p:spTgt spid="21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cxnSp>
        <p:nvCxnSpPr>
          <p:cNvPr id="220" name="Google Shape;220;p1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21" name="Google Shape;221;p1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22" name="Google Shape;222;p13"/>
          <p:cNvSpPr/>
          <p:nvPr/>
        </p:nvSpPr>
        <p:spPr>
          <a:xfrm>
            <a:off x="721176" y="2035357"/>
            <a:ext cx="11236960" cy="32840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11. Иргэн – citizen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12. Нийгэм – society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13. Нөөц – resource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14. Нүүрсний уурхай – coal mining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15. Нэрлэгдэх – to be named</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16. Нэрт – well- known</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17. Оршин суух – to inhabit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18. Одоогийн нэр – current name</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19. Өргөө – palace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20. Төрийн эрх барих дээд байгууллага - soveriegnty</a:t>
            </a:r>
            <a:endParaRPr sz="1400">
              <a:solidFill>
                <a:schemeClr val="dk1"/>
              </a:solidFill>
              <a:latin typeface="Arial"/>
              <a:ea typeface="Arial"/>
              <a:cs typeface="Arial"/>
              <a:sym typeface="Arial"/>
            </a:endParaRPr>
          </a:p>
        </p:txBody>
      </p:sp>
      <p:sp>
        <p:nvSpPr>
          <p:cNvPr id="223" name="Google Shape;223;p13"/>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224" name="Google Shape;224;p13"/>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25" name="Google Shape;225;p13"/>
          <p:cNvSpPr txBox="1"/>
          <p:nvPr/>
        </p:nvSpPr>
        <p:spPr>
          <a:xfrm>
            <a:off x="4551842" y="597715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30)</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3"/>
                                        </p:tgtEl>
                                        <p:attrNameLst>
                                          <p:attrName>style.visibility</p:attrName>
                                        </p:attrNameLst>
                                      </p:cBhvr>
                                      <p:to>
                                        <p:strVal val="visible"/>
                                      </p:to>
                                    </p:set>
                                    <p:animEffect filter="fade" transition="in">
                                      <p:cBhvr>
                                        <p:cTn dur="500"/>
                                        <p:tgtEl>
                                          <p:spTgt spid="2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2"/>
                                        </p:tgtEl>
                                        <p:attrNameLst>
                                          <p:attrName>style.visibility</p:attrName>
                                        </p:attrNameLst>
                                      </p:cBhvr>
                                      <p:to>
                                        <p:strVal val="visible"/>
                                      </p:to>
                                    </p:set>
                                    <p:animEffect filter="fade" transition="in">
                                      <p:cBhvr>
                                        <p:cTn dur="500"/>
                                        <p:tgtEl>
                                          <p:spTgt spid="2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cxnSp>
        <p:nvCxnSpPr>
          <p:cNvPr id="230" name="Google Shape;230;p1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31" name="Google Shape;231;p1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32" name="Google Shape;232;p14"/>
          <p:cNvSpPr/>
          <p:nvPr/>
        </p:nvSpPr>
        <p:spPr>
          <a:xfrm>
            <a:off x="721175" y="2104597"/>
            <a:ext cx="11236960" cy="32840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21. Тусгай –special  </a:t>
            </a:r>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Урсах – to stream </a:t>
            </a:r>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Түүх – history  </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Салбар – branch </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Соёл – culture </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Суурьших – to settle down</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Холбоотой (салшгүй холбоотой) – connected / related to (necessarily connected)</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Хотын дундуур – through the city</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Худалдааны пүүс компани – trsding company</a:t>
            </a:r>
            <a:endParaRPr sz="1400">
              <a:solidFill>
                <a:schemeClr val="dk1"/>
              </a:solidFill>
              <a:latin typeface="Arial"/>
              <a:ea typeface="Arial"/>
              <a:cs typeface="Arial"/>
              <a:sym typeface="Arial"/>
            </a:endParaRPr>
          </a:p>
          <a:p>
            <a:pPr indent="-228600" lvl="0" marL="228600" marR="0" rtl="0" algn="just">
              <a:lnSpc>
                <a:spcPct val="150000"/>
              </a:lnSpc>
              <a:spcBef>
                <a:spcPts val="0"/>
              </a:spcBef>
              <a:spcAft>
                <a:spcPts val="0"/>
              </a:spcAft>
              <a:buClr>
                <a:schemeClr val="dk1"/>
              </a:buClr>
              <a:buSzPts val="1400"/>
              <a:buFont typeface="Arial"/>
              <a:buAutoNum type="arabicPeriod" startAt="22"/>
            </a:pPr>
            <a:r>
              <a:rPr lang="en-US" sz="1400">
                <a:solidFill>
                  <a:schemeClr val="dk1"/>
                </a:solidFill>
                <a:latin typeface="Arial"/>
                <a:ea typeface="Arial"/>
                <a:cs typeface="Arial"/>
                <a:sym typeface="Arial"/>
              </a:rPr>
              <a:t> Хүүхэд залуучууд – youths </a:t>
            </a:r>
            <a:endParaRPr sz="1400">
              <a:solidFill>
                <a:schemeClr val="dk1"/>
              </a:solidFill>
              <a:latin typeface="Arial"/>
              <a:ea typeface="Arial"/>
              <a:cs typeface="Arial"/>
              <a:sym typeface="Arial"/>
            </a:endParaRPr>
          </a:p>
        </p:txBody>
      </p:sp>
      <p:sp>
        <p:nvSpPr>
          <p:cNvPr id="233" name="Google Shape;233;p14"/>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234" name="Google Shape;234;p14"/>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35" name="Google Shape;235;p14"/>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30)</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500"/>
                                        <p:tgtEl>
                                          <p:spTgt spid="2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500"/>
                                        <p:tgtEl>
                                          <p:spTgt spid="2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cxnSp>
        <p:nvCxnSpPr>
          <p:cNvPr id="241" name="Google Shape;241;p1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42" name="Google Shape;242;p1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43" name="Google Shape;243;p15"/>
          <p:cNvSpPr/>
          <p:nvPr/>
        </p:nvSpPr>
        <p:spPr>
          <a:xfrm>
            <a:off x="721176" y="2104597"/>
            <a:ext cx="11236960" cy="32840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31. Хэд хэдэн удаа – several times</a:t>
            </a:r>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32. Шашин – religion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33. Шарын шашин - Buddhism</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34. Шинжлэх ухаан – science </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35. Шинжлэх ухааны академи – Academy of Science</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36. Элчин сайдын яам - Embassy</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37. Эрдэм шинжилгээний хүрээлэн – Institute of Science</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38. Эрчим хүч - energy</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39. 19-р зууны эцэс – at the of the 19</a:t>
            </a:r>
            <a:r>
              <a:rPr baseline="30000" lang="en-US" sz="1400">
                <a:solidFill>
                  <a:schemeClr val="dk1"/>
                </a:solidFill>
                <a:latin typeface="Arial"/>
                <a:ea typeface="Arial"/>
                <a:cs typeface="Arial"/>
                <a:sym typeface="Arial"/>
              </a:rPr>
              <a:t>th</a:t>
            </a:r>
            <a:r>
              <a:rPr lang="en-US" sz="1400">
                <a:solidFill>
                  <a:schemeClr val="dk1"/>
                </a:solidFill>
                <a:latin typeface="Arial"/>
                <a:ea typeface="Arial"/>
                <a:cs typeface="Arial"/>
                <a:sym typeface="Arial"/>
              </a:rPr>
              <a:t> century</a:t>
            </a:r>
            <a:endParaRPr sz="1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40. Хорьдугаар зууны эхээр – in the beginning of the 20</a:t>
            </a:r>
            <a:r>
              <a:rPr baseline="30000" lang="en-US" sz="1400">
                <a:solidFill>
                  <a:schemeClr val="dk1"/>
                </a:solidFill>
                <a:latin typeface="Arial"/>
                <a:ea typeface="Arial"/>
                <a:cs typeface="Arial"/>
                <a:sym typeface="Arial"/>
              </a:rPr>
              <a:t>th</a:t>
            </a:r>
            <a:r>
              <a:rPr lang="en-US" sz="1400">
                <a:solidFill>
                  <a:schemeClr val="dk1"/>
                </a:solidFill>
                <a:latin typeface="Arial"/>
                <a:ea typeface="Arial"/>
                <a:cs typeface="Arial"/>
                <a:sym typeface="Arial"/>
              </a:rPr>
              <a:t> sentury</a:t>
            </a:r>
            <a:endParaRPr sz="1400">
              <a:solidFill>
                <a:schemeClr val="dk1"/>
              </a:solidFill>
              <a:latin typeface="Arial"/>
              <a:ea typeface="Arial"/>
              <a:cs typeface="Arial"/>
              <a:sym typeface="Arial"/>
            </a:endParaRPr>
          </a:p>
        </p:txBody>
      </p:sp>
      <p:sp>
        <p:nvSpPr>
          <p:cNvPr id="244" name="Google Shape;244;p15"/>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245" name="Google Shape;245;p15"/>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46" name="Google Shape;246;p15"/>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30)</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500"/>
                                        <p:tgtEl>
                                          <p:spTgt spid="2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3"/>
                                        </p:tgtEl>
                                        <p:attrNameLst>
                                          <p:attrName>style.visibility</p:attrName>
                                        </p:attrNameLst>
                                      </p:cBhvr>
                                      <p:to>
                                        <p:strVal val="visible"/>
                                      </p:to>
                                    </p:set>
                                    <p:animEffect filter="fade" transition="in">
                                      <p:cBhvr>
                                        <p:cTn dur="500"/>
                                        <p:tgtEl>
                                          <p:spTgt spid="2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cxnSp>
        <p:nvCxnSpPr>
          <p:cNvPr id="252" name="Google Shape;252;p1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53" name="Google Shape;253;p1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54" name="Google Shape;254;p16"/>
          <p:cNvSpPr/>
          <p:nvPr/>
        </p:nvSpPr>
        <p:spPr>
          <a:xfrm>
            <a:off x="1094716" y="2152313"/>
            <a:ext cx="10212674" cy="3739998"/>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Өгүүлбэрийн эхний үсгийг томоор бичнэ. Жишээ нь: Нар мандлаа. Таны нэр хэн бэ?</a:t>
            </a:r>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Оноосон нэрийг томоор бичнэ. Жишээ нь: Дамдины Сүхбаатар, Дархан хот, Орос улс, Онон гол, Богд хан уул, Банхар (нохойны нэр), Толин хул (адууны нэр) гэх мэт</a:t>
            </a:r>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Дэлхий дахины албан ба олон нийтийн байгууллагын нэрийг бүгдийг томоор бичнэ. Жишээ нь: Нэгдсэн Үндэстний Байгууллага, Олон Улсын Олимпийн Хороо</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Улс гүрэн ба яам, холбоо, зөвлөл, нам, эвслийн нэрийг бүгдийг томоор бичнэ. Жишээ нь: Бүгд Найрамдах Хятад Ард Улс, Монголын Залуучуудын Холбоо, Монгол Ардын Хувьсгалт Нам гэх мэт. Үүнээс бусад улсын төвийн захиргаанд хамаарах албан газар, сум, дүүрэг, үйлдвэрийн нэрийн эхний үсгийг томоор бичнэ. Жишээ нь: Боловсролыг удирдах газар, Булган аймгийн Могод сум, Хэл зохиолын хүрээлэн гэх мэт...</a:t>
            </a:r>
            <a:endParaRPr/>
          </a:p>
        </p:txBody>
      </p:sp>
      <p:sp>
        <p:nvSpPr>
          <p:cNvPr id="255" name="Google Shape;255;p16"/>
          <p:cNvSpPr/>
          <p:nvPr/>
        </p:nvSpPr>
        <p:spPr>
          <a:xfrm>
            <a:off x="5366836" y="1041965"/>
            <a:ext cx="1952779" cy="351378"/>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lang="en-US" sz="1600">
                <a:solidFill>
                  <a:schemeClr val="dk1"/>
                </a:solidFill>
                <a:latin typeface="Arial"/>
                <a:ea typeface="Arial"/>
                <a:cs typeface="Arial"/>
                <a:sym typeface="Arial"/>
              </a:rPr>
              <a:t>ДҮРЭМ:Grammar</a:t>
            </a:r>
            <a:endParaRPr sz="1600">
              <a:solidFill>
                <a:schemeClr val="dk1"/>
              </a:solidFill>
              <a:latin typeface="Arial"/>
              <a:ea typeface="Arial"/>
              <a:cs typeface="Arial"/>
              <a:sym typeface="Arial"/>
            </a:endParaRPr>
          </a:p>
        </p:txBody>
      </p:sp>
      <p:sp>
        <p:nvSpPr>
          <p:cNvPr id="256" name="Google Shape;256;p16"/>
          <p:cNvSpPr txBox="1"/>
          <p:nvPr/>
        </p:nvSpPr>
        <p:spPr>
          <a:xfrm>
            <a:off x="3808651" y="1603551"/>
            <a:ext cx="506915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dk1"/>
                </a:solidFill>
                <a:latin typeface="Arial"/>
                <a:ea typeface="Arial"/>
                <a:cs typeface="Arial"/>
                <a:sym typeface="Arial"/>
              </a:rPr>
              <a:t>ТОМ ҮСГИЙН ДҮРЭМ – Grammar of capital letters  </a:t>
            </a:r>
            <a:endParaRPr sz="1600">
              <a:solidFill>
                <a:schemeClr val="dk1"/>
              </a:solidFill>
              <a:latin typeface="Calibri"/>
              <a:ea typeface="Calibri"/>
              <a:cs typeface="Calibri"/>
              <a:sym typeface="Calibri"/>
            </a:endParaRPr>
          </a:p>
        </p:txBody>
      </p:sp>
      <p:sp>
        <p:nvSpPr>
          <p:cNvPr id="257" name="Google Shape;257;p16"/>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58" name="Google Shape;258;p16"/>
          <p:cNvSpPr txBox="1"/>
          <p:nvPr/>
        </p:nvSpPr>
        <p:spPr>
          <a:xfrm>
            <a:off x="3469341" y="5977157"/>
            <a:ext cx="609600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0000"/>
                </a:solidFill>
                <a:latin typeface="Arial"/>
                <a:ea typeface="Arial"/>
                <a:cs typeface="Arial"/>
                <a:sym typeface="Arial"/>
              </a:rPr>
              <a:t> (Ариунжаргал, 2008, хууд. 47).</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5"/>
                                        </p:tgtEl>
                                        <p:attrNameLst>
                                          <p:attrName>style.visibility</p:attrName>
                                        </p:attrNameLst>
                                      </p:cBhvr>
                                      <p:to>
                                        <p:strVal val="visible"/>
                                      </p:to>
                                    </p:set>
                                    <p:animEffect filter="fade" transition="in">
                                      <p:cBhvr>
                                        <p:cTn dur="500"/>
                                        <p:tgtEl>
                                          <p:spTgt spid="255"/>
                                        </p:tgtEl>
                                      </p:cBhvr>
                                    </p:animEffect>
                                  </p:childTnLst>
                                </p:cTn>
                              </p:par>
                              <p:par>
                                <p:cTn fill="hold" nodeType="with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500"/>
                                        <p:tgtEl>
                                          <p:spTgt spid="256"/>
                                        </p:tgtEl>
                                      </p:cBhvr>
                                    </p:animEffect>
                                  </p:childTnLst>
                                </p:cTn>
                              </p:par>
                              <p:par>
                                <p:cTn fill="hold" nodeType="withEffect" presetClass="entr" presetID="10" presetSubtype="0">
                                  <p:stCondLst>
                                    <p:cond delay="0"/>
                                  </p:stCondLst>
                                  <p:childTnLst>
                                    <p:set>
                                      <p:cBhvr>
                                        <p:cTn dur="1" fill="hold">
                                          <p:stCondLst>
                                            <p:cond delay="0"/>
                                          </p:stCondLst>
                                        </p:cTn>
                                        <p:tgtEl>
                                          <p:spTgt spid="254"/>
                                        </p:tgtEl>
                                        <p:attrNameLst>
                                          <p:attrName>style.visibility</p:attrName>
                                        </p:attrNameLst>
                                      </p:cBhvr>
                                      <p:to>
                                        <p:strVal val="visible"/>
                                      </p:to>
                                    </p:set>
                                    <p:animEffect filter="fade" transition="in">
                                      <p:cBhvr>
                                        <p:cTn dur="500"/>
                                        <p:tgtEl>
                                          <p:spTgt spid="2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cxnSp>
        <p:nvCxnSpPr>
          <p:cNvPr id="264" name="Google Shape;264;p1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65" name="Google Shape;265;p1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66" name="Google Shape;266;p17"/>
          <p:cNvSpPr/>
          <p:nvPr/>
        </p:nvSpPr>
        <p:spPr>
          <a:xfrm>
            <a:off x="958788" y="2818100"/>
            <a:ext cx="10493406" cy="1893339"/>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Arial"/>
              <a:buAutoNum type="arabicPeriod" startAt="5"/>
            </a:pPr>
            <a:r>
              <a:rPr lang="en-US" sz="1600">
                <a:solidFill>
                  <a:schemeClr val="dk1"/>
                </a:solidFill>
                <a:latin typeface="Arial"/>
                <a:ea typeface="Arial"/>
                <a:cs typeface="Arial"/>
                <a:sym typeface="Arial"/>
              </a:rPr>
              <a:t>Ном зохиол, сонин сэтгүүл, пүүс компанийн нэрийг хашилтад томоор бичнэ. Жишээ нь: Д.Нацагдорж “Соёлыг гайхав” өгүүллэг, Б.Явуухулан “Би хаана төрөө вэ?” шүлэг, “Хүмүүс” сонин, “Өнөөдөр сонин”, “МУИС-ийн мэдээ” сэтгүүл, “MCS” компани, “АПУ” гэх мэт.</a:t>
            </a:r>
            <a:endParaRPr/>
          </a:p>
          <a:p>
            <a:pPr indent="-342900" lvl="0" marL="342900" marR="0" rtl="0" algn="just">
              <a:lnSpc>
                <a:spcPct val="150000"/>
              </a:lnSpc>
              <a:spcBef>
                <a:spcPts val="0"/>
              </a:spcBef>
              <a:spcAft>
                <a:spcPts val="0"/>
              </a:spcAft>
              <a:buClr>
                <a:schemeClr val="dk1"/>
              </a:buClr>
              <a:buSzPts val="1600"/>
              <a:buFont typeface="Arial"/>
              <a:buAutoNum type="arabicPeriod" startAt="5"/>
            </a:pPr>
            <a:r>
              <a:rPr lang="en-US" sz="1600">
                <a:solidFill>
                  <a:schemeClr val="dk1"/>
                </a:solidFill>
                <a:latin typeface="Arial"/>
                <a:ea typeface="Arial"/>
                <a:cs typeface="Arial"/>
                <a:sym typeface="Arial"/>
              </a:rPr>
              <a:t>Хоёр үгээс бүтсэн оноосон нэрийн 2-р үг нь эгшгээр эхэлсэн байвал хооронд нь зураас тавьж, томоор бичнэ. Жишээ нь: Говь-Алтай аймаг, Замын-Үүд сум, Бат-Эрдэнэ аварга, Ган-Өлзий гэх мэт. </a:t>
            </a:r>
            <a:endParaRPr/>
          </a:p>
        </p:txBody>
      </p:sp>
      <p:sp>
        <p:nvSpPr>
          <p:cNvPr id="267" name="Google Shape;267;p17"/>
          <p:cNvSpPr/>
          <p:nvPr/>
        </p:nvSpPr>
        <p:spPr>
          <a:xfrm>
            <a:off x="5233672" y="1094903"/>
            <a:ext cx="1952779" cy="351378"/>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lang="en-US" sz="1600">
                <a:solidFill>
                  <a:schemeClr val="dk1"/>
                </a:solidFill>
                <a:latin typeface="Arial"/>
                <a:ea typeface="Arial"/>
                <a:cs typeface="Arial"/>
                <a:sym typeface="Arial"/>
              </a:rPr>
              <a:t>ДҮРЭМ:Grammar</a:t>
            </a:r>
            <a:endParaRPr sz="1600">
              <a:solidFill>
                <a:schemeClr val="dk1"/>
              </a:solidFill>
              <a:latin typeface="Arial"/>
              <a:ea typeface="Arial"/>
              <a:cs typeface="Arial"/>
              <a:sym typeface="Arial"/>
            </a:endParaRPr>
          </a:p>
        </p:txBody>
      </p:sp>
      <p:sp>
        <p:nvSpPr>
          <p:cNvPr id="268" name="Google Shape;268;p17"/>
          <p:cNvSpPr txBox="1"/>
          <p:nvPr/>
        </p:nvSpPr>
        <p:spPr>
          <a:xfrm>
            <a:off x="3746376" y="1740972"/>
            <a:ext cx="506915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dk1"/>
                </a:solidFill>
                <a:latin typeface="Arial"/>
                <a:ea typeface="Arial"/>
                <a:cs typeface="Arial"/>
                <a:sym typeface="Arial"/>
              </a:rPr>
              <a:t>ТОМ ҮСГИЙН ДҮРЭМ – Grammar of capital letters  </a:t>
            </a:r>
            <a:endParaRPr sz="1600">
              <a:solidFill>
                <a:schemeClr val="dk1"/>
              </a:solidFill>
              <a:latin typeface="Calibri"/>
              <a:ea typeface="Calibri"/>
              <a:cs typeface="Calibri"/>
              <a:sym typeface="Calibri"/>
            </a:endParaRPr>
          </a:p>
        </p:txBody>
      </p:sp>
      <p:sp>
        <p:nvSpPr>
          <p:cNvPr id="269" name="Google Shape;269;p17"/>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70" name="Google Shape;270;p17"/>
          <p:cNvSpPr txBox="1"/>
          <p:nvPr/>
        </p:nvSpPr>
        <p:spPr>
          <a:xfrm>
            <a:off x="3232951" y="5265347"/>
            <a:ext cx="609600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0000"/>
                </a:solidFill>
                <a:latin typeface="Arial"/>
                <a:ea typeface="Arial"/>
                <a:cs typeface="Arial"/>
                <a:sym typeface="Arial"/>
              </a:rPr>
              <a:t> (Ариунжаргал, 2008, хууд. 47).</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7"/>
                                        </p:tgtEl>
                                        <p:attrNameLst>
                                          <p:attrName>style.visibility</p:attrName>
                                        </p:attrNameLst>
                                      </p:cBhvr>
                                      <p:to>
                                        <p:strVal val="visible"/>
                                      </p:to>
                                    </p:set>
                                    <p:animEffect filter="fade" transition="in">
                                      <p:cBhvr>
                                        <p:cTn dur="500"/>
                                        <p:tgtEl>
                                          <p:spTgt spid="2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500"/>
                                        <p:tgtEl>
                                          <p:spTgt spid="2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6"/>
                                        </p:tgtEl>
                                        <p:attrNameLst>
                                          <p:attrName>style.visibility</p:attrName>
                                        </p:attrNameLst>
                                      </p:cBhvr>
                                      <p:to>
                                        <p:strVal val="visible"/>
                                      </p:to>
                                    </p:set>
                                    <p:animEffect filter="fade" transition="in">
                                      <p:cBhvr>
                                        <p:cTn dur="500"/>
                                        <p:tgtEl>
                                          <p:spTgt spid="2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cxnSp>
        <p:nvCxnSpPr>
          <p:cNvPr id="276" name="Google Shape;276;p1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77" name="Google Shape;277;p1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78" name="Google Shape;278;p18"/>
          <p:cNvSpPr/>
          <p:nvPr/>
        </p:nvSpPr>
        <p:spPr>
          <a:xfrm>
            <a:off x="1322773" y="1416737"/>
            <a:ext cx="10539335" cy="63453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Дасгал 3: Дараах өгүүлбэрт байгаа томоор бичсэн үгсийг олж юуны нэр болохыг ярилцацгаая.</a:t>
            </a:r>
            <a:endParaRPr b="1" i="1" sz="1600">
              <a:solidFill>
                <a:schemeClr val="dk1"/>
              </a:solidFill>
              <a:latin typeface="Arial"/>
              <a:ea typeface="Arial"/>
              <a:cs typeface="Arial"/>
              <a:sym typeface="Arial"/>
            </a:endParaRPr>
          </a:p>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Exercise 3: </a:t>
            </a:r>
            <a:r>
              <a:rPr b="1" i="1" lang="en-US" sz="1600">
                <a:solidFill>
                  <a:srgbClr val="050505"/>
                </a:solidFill>
                <a:latin typeface="Arial"/>
                <a:ea typeface="Arial"/>
                <a:cs typeface="Arial"/>
                <a:sym typeface="Arial"/>
              </a:rPr>
              <a:t>Find the capitalized words in the following sentences and discuss about it.</a:t>
            </a:r>
            <a:endParaRPr b="1" i="1" sz="1600">
              <a:solidFill>
                <a:schemeClr val="dk1"/>
              </a:solidFill>
              <a:latin typeface="Arial"/>
              <a:ea typeface="Arial"/>
              <a:cs typeface="Arial"/>
              <a:sym typeface="Arial"/>
            </a:endParaRPr>
          </a:p>
        </p:txBody>
      </p:sp>
      <p:sp>
        <p:nvSpPr>
          <p:cNvPr id="279" name="Google Shape;279;p18"/>
          <p:cNvSpPr txBox="1"/>
          <p:nvPr/>
        </p:nvSpPr>
        <p:spPr>
          <a:xfrm>
            <a:off x="763480" y="2565453"/>
            <a:ext cx="11098628" cy="3001334"/>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 Богд хан, Сонгино хайрхан, Чингэлтэй, Баянзүрх гэсэн 4 уулын дунд Туул голын хөвөөнд оршдог. 7,3 мянган х.д.км газар нутагтай далайн түвшнээс дээш 1300-1500 м өндөрт байрлана. Хотын дундуур Сэлбэ, Улиастайн голууд урсаж, Туул голд нийлнэ.</a:t>
            </a:r>
            <a:endParaRPr sz="1600">
              <a:solidFill>
                <a:schemeClr val="dk1"/>
              </a:solidFill>
              <a:latin typeface="Arial"/>
              <a:ea typeface="Arial"/>
              <a:cs typeface="Arial"/>
              <a:sym typeface="Arial"/>
            </a:endParaRPr>
          </a:p>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1860-аад оноос Орос улсын Консулын газар, 19 дүгээр зууны эцэс, хорьдугаар зууны эхээр Америк, Англи, Герман, Австри, Норвегийн худалдааны пүүс, компанийн салбарууд байгуулагдан, Дани, Швед, Япон зэрэг орны иргэд оршин суух болсон.</a:t>
            </a:r>
            <a:endParaRPr sz="1600">
              <a:solidFill>
                <a:schemeClr val="dk1"/>
              </a:solidFill>
              <a:latin typeface="Arial"/>
              <a:ea typeface="Arial"/>
              <a:cs typeface="Arial"/>
              <a:sym typeface="Arial"/>
            </a:endParaRPr>
          </a:p>
          <a:p>
            <a:pPr indent="45720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Улаанбаатар хотод монгол улсын Ерөнхийлөгч, Улсын их хурал, Засгийн газар, төрийн яамд байрлан үйл ажиллагаагаа явуулдаг. </a:t>
            </a:r>
            <a:endParaRPr sz="1600">
              <a:solidFill>
                <a:schemeClr val="dk1"/>
              </a:solidFill>
              <a:latin typeface="Arial"/>
              <a:ea typeface="Arial"/>
              <a:cs typeface="Arial"/>
              <a:sym typeface="Arial"/>
            </a:endParaRPr>
          </a:p>
        </p:txBody>
      </p:sp>
      <p:sp>
        <p:nvSpPr>
          <p:cNvPr id="280" name="Google Shape;280;p18"/>
          <p:cNvSpPr/>
          <p:nvPr/>
        </p:nvSpPr>
        <p:spPr>
          <a:xfrm>
            <a:off x="4257572" y="186529"/>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281" name="Google Shape;281;p18"/>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27</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500"/>
                                        <p:tgtEl>
                                          <p:spTgt spid="2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500"/>
                                        <p:tgtEl>
                                          <p:spTgt spid="2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cxnSp>
        <p:nvCxnSpPr>
          <p:cNvPr id="286" name="Google Shape;286;p1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87" name="Google Shape;287;p1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88" name="Google Shape;288;p19"/>
          <p:cNvSpPr/>
          <p:nvPr/>
        </p:nvSpPr>
        <p:spPr>
          <a:xfrm>
            <a:off x="2683831" y="1200198"/>
            <a:ext cx="7072008" cy="63453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Дасгал 4: А. Өгөгдсөн үгсийг тайлбартай нь тохируулна уу.</a:t>
            </a:r>
            <a:endParaRPr/>
          </a:p>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Exercise 4: А. Match following words to its explanation </a:t>
            </a:r>
            <a:endParaRPr b="1" i="1" sz="1600">
              <a:solidFill>
                <a:schemeClr val="dk1"/>
              </a:solidFill>
              <a:latin typeface="Arial"/>
              <a:ea typeface="Arial"/>
              <a:cs typeface="Arial"/>
              <a:sym typeface="Arial"/>
            </a:endParaRPr>
          </a:p>
        </p:txBody>
      </p:sp>
      <p:sp>
        <p:nvSpPr>
          <p:cNvPr id="289" name="Google Shape;289;p19"/>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pic>
        <p:nvPicPr>
          <p:cNvPr id="290" name="Google Shape;290;p19"/>
          <p:cNvPicPr preferRelativeResize="0"/>
          <p:nvPr/>
        </p:nvPicPr>
        <p:blipFill rotWithShape="1">
          <a:blip r:embed="rId3">
            <a:alphaModFix/>
          </a:blip>
          <a:srcRect b="0" l="0" r="0" t="0"/>
          <a:stretch/>
        </p:blipFill>
        <p:spPr>
          <a:xfrm>
            <a:off x="821834" y="2334701"/>
            <a:ext cx="11260288" cy="2688569"/>
          </a:xfrm>
          <a:prstGeom prst="rect">
            <a:avLst/>
          </a:prstGeom>
          <a:noFill/>
          <a:ln>
            <a:noFill/>
          </a:ln>
        </p:spPr>
      </p:pic>
      <p:pic>
        <p:nvPicPr>
          <p:cNvPr id="291" name="Google Shape;291;p19"/>
          <p:cNvPicPr preferRelativeResize="0"/>
          <p:nvPr/>
        </p:nvPicPr>
        <p:blipFill rotWithShape="1">
          <a:blip r:embed="rId4">
            <a:alphaModFix/>
          </a:blip>
          <a:srcRect b="0" l="0" r="0" t="0"/>
          <a:stretch/>
        </p:blipFill>
        <p:spPr>
          <a:xfrm>
            <a:off x="1117516" y="5189942"/>
            <a:ext cx="10668925" cy="432854"/>
          </a:xfrm>
          <a:prstGeom prst="rect">
            <a:avLst/>
          </a:prstGeom>
          <a:noFill/>
          <a:ln>
            <a:noFill/>
          </a:ln>
        </p:spPr>
      </p:pic>
      <p:sp>
        <p:nvSpPr>
          <p:cNvPr id="292" name="Google Shape;292;p19"/>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27)</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8"/>
                                        </p:tgtEl>
                                        <p:attrNameLst>
                                          <p:attrName>style.visibility</p:attrName>
                                        </p:attrNameLst>
                                      </p:cBhvr>
                                      <p:to>
                                        <p:strVal val="visible"/>
                                      </p:to>
                                    </p:set>
                                    <p:animEffect filter="fade" transition="in">
                                      <p:cBhvr>
                                        <p:cTn dur="500"/>
                                        <p:tgtEl>
                                          <p:spTgt spid="2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0"/>
                                        </p:tgtEl>
                                        <p:attrNameLst>
                                          <p:attrName>style.visibility</p:attrName>
                                        </p:attrNameLst>
                                      </p:cBhvr>
                                      <p:to>
                                        <p:strVal val="visible"/>
                                      </p:to>
                                    </p:set>
                                    <p:animEffect filter="fade" transition="in">
                                      <p:cBhvr>
                                        <p:cTn dur="500"/>
                                        <p:tgtEl>
                                          <p:spTgt spid="2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1"/>
                                        </p:tgtEl>
                                        <p:attrNameLst>
                                          <p:attrName>style.visibility</p:attrName>
                                        </p:attrNameLst>
                                      </p:cBhvr>
                                      <p:to>
                                        <p:strVal val="visible"/>
                                      </p:to>
                                    </p:set>
                                    <p:animEffect filter="fade" transition="in">
                                      <p:cBhvr>
                                        <p:cTn dur="500"/>
                                        <p:tgtEl>
                                          <p:spTgt spid="2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cxnSp>
        <p:nvCxnSpPr>
          <p:cNvPr id="298" name="Google Shape;298;p2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99" name="Google Shape;299;p2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00" name="Google Shape;300;p20"/>
          <p:cNvSpPr/>
          <p:nvPr/>
        </p:nvSpPr>
        <p:spPr>
          <a:xfrm>
            <a:off x="711200" y="1794256"/>
            <a:ext cx="11236960" cy="1893339"/>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Монгол улсын ................................................-т/д хамгийн анх Б.Дамдинсүрэн, Б.Смирнов, Д.Нацагдорж нарын “Учиртай гурван толгой” дуурийг тоглож байжээ. </a:t>
            </a:r>
            <a:endParaRPr/>
          </a:p>
          <a:p>
            <a:pPr indent="-355600" lvl="0" marL="457200" marR="0" rtl="0" algn="just">
              <a:lnSpc>
                <a:spcPct val="150000"/>
              </a:lnSpc>
              <a:spcBef>
                <a:spcPts val="0"/>
              </a:spcBef>
              <a:spcAft>
                <a:spcPts val="0"/>
              </a:spcAft>
              <a:buClr>
                <a:schemeClr val="dk1"/>
              </a:buClr>
              <a:buSzPts val="1600"/>
              <a:buFont typeface="Calibri"/>
              <a:buNone/>
            </a:pPr>
            <a:r>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БНХАУ-ын зохиолч Ван Хэн Жигийн “Солиот эх” өгүүллэгээс сэдэвлэн бүтээсэн “Солиот эх” МУСК Соёмбо болон Өргөө ......................................-т/д гарч эхэллээ.</a:t>
            </a:r>
            <a:endParaRPr/>
          </a:p>
        </p:txBody>
      </p:sp>
      <p:sp>
        <p:nvSpPr>
          <p:cNvPr id="301" name="Google Shape;301;p20"/>
          <p:cNvSpPr/>
          <p:nvPr/>
        </p:nvSpPr>
        <p:spPr>
          <a:xfrm>
            <a:off x="2559995" y="989351"/>
            <a:ext cx="7746979" cy="63453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Дасгал 4: Б. Дээрх үгсийг ашиглан өгүүлбэрийг гүйцээж бичнэ үү. </a:t>
            </a:r>
            <a:endParaRPr/>
          </a:p>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Exercise 4: B. Complete the sentence using above words </a:t>
            </a:r>
            <a:endParaRPr/>
          </a:p>
        </p:txBody>
      </p:sp>
      <p:pic>
        <p:nvPicPr>
          <p:cNvPr id="302" name="Google Shape;302;p20"/>
          <p:cNvPicPr preferRelativeResize="0"/>
          <p:nvPr/>
        </p:nvPicPr>
        <p:blipFill rotWithShape="1">
          <a:blip r:embed="rId3">
            <a:alphaModFix/>
          </a:blip>
          <a:srcRect b="0" l="0" r="0" t="0"/>
          <a:stretch/>
        </p:blipFill>
        <p:spPr>
          <a:xfrm>
            <a:off x="0" y="5096291"/>
            <a:ext cx="2582944" cy="1753340"/>
          </a:xfrm>
          <a:prstGeom prst="rect">
            <a:avLst/>
          </a:prstGeom>
          <a:noFill/>
          <a:ln>
            <a:noFill/>
          </a:ln>
        </p:spPr>
      </p:pic>
      <p:pic>
        <p:nvPicPr>
          <p:cNvPr id="303" name="Google Shape;303;p20"/>
          <p:cNvPicPr preferRelativeResize="0"/>
          <p:nvPr/>
        </p:nvPicPr>
        <p:blipFill rotWithShape="1">
          <a:blip r:embed="rId4">
            <a:alphaModFix/>
          </a:blip>
          <a:srcRect b="0" l="0" r="0" t="0"/>
          <a:stretch/>
        </p:blipFill>
        <p:spPr>
          <a:xfrm>
            <a:off x="2559995" y="5092587"/>
            <a:ext cx="2260579" cy="1757044"/>
          </a:xfrm>
          <a:prstGeom prst="rect">
            <a:avLst/>
          </a:prstGeom>
          <a:noFill/>
          <a:ln>
            <a:noFill/>
          </a:ln>
        </p:spPr>
      </p:pic>
      <p:pic>
        <p:nvPicPr>
          <p:cNvPr id="304" name="Google Shape;304;p20"/>
          <p:cNvPicPr preferRelativeResize="0"/>
          <p:nvPr/>
        </p:nvPicPr>
        <p:blipFill rotWithShape="1">
          <a:blip r:embed="rId5">
            <a:alphaModFix/>
          </a:blip>
          <a:srcRect b="0" l="0" r="0" t="0"/>
          <a:stretch/>
        </p:blipFill>
        <p:spPr>
          <a:xfrm>
            <a:off x="9678433" y="5092586"/>
            <a:ext cx="2513568" cy="1783678"/>
          </a:xfrm>
          <a:prstGeom prst="rect">
            <a:avLst/>
          </a:prstGeom>
          <a:noFill/>
          <a:ln>
            <a:noFill/>
          </a:ln>
        </p:spPr>
      </p:pic>
      <p:sp>
        <p:nvSpPr>
          <p:cNvPr id="305" name="Google Shape;305;p20"/>
          <p:cNvSpPr txBox="1"/>
          <p:nvPr/>
        </p:nvSpPr>
        <p:spPr>
          <a:xfrm>
            <a:off x="3052727" y="1740345"/>
            <a:ext cx="189592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600">
                <a:solidFill>
                  <a:schemeClr val="dk1"/>
                </a:solidFill>
                <a:latin typeface="Arial"/>
                <a:ea typeface="Arial"/>
                <a:cs typeface="Arial"/>
                <a:sym typeface="Arial"/>
              </a:rPr>
              <a:t>дуурийн театр</a:t>
            </a:r>
            <a:endParaRPr sz="1600">
              <a:solidFill>
                <a:schemeClr val="dk1"/>
              </a:solidFill>
              <a:latin typeface="Arial"/>
              <a:ea typeface="Arial"/>
              <a:cs typeface="Arial"/>
              <a:sym typeface="Arial"/>
            </a:endParaRPr>
          </a:p>
        </p:txBody>
      </p:sp>
      <p:sp>
        <p:nvSpPr>
          <p:cNvPr id="306" name="Google Shape;306;p20"/>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307" name="Google Shape;307;p20"/>
          <p:cNvSpPr txBox="1"/>
          <p:nvPr/>
        </p:nvSpPr>
        <p:spPr>
          <a:xfrm>
            <a:off x="4142615" y="3952086"/>
            <a:ext cx="3818043"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28-29</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
        <p:nvSpPr>
          <p:cNvPr id="308" name="Google Shape;308;p20"/>
          <p:cNvSpPr/>
          <p:nvPr/>
        </p:nvSpPr>
        <p:spPr>
          <a:xfrm>
            <a:off x="157677" y="4503177"/>
            <a:ext cx="2267590" cy="369332"/>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800"/>
              <a:buFont typeface="Arial"/>
              <a:buNone/>
            </a:pPr>
            <a:r>
              <a:rPr b="0" i="1" lang="en-US" sz="800" u="none" cap="none" strike="noStrike">
                <a:solidFill>
                  <a:srgbClr val="000000"/>
                </a:solidFill>
                <a:latin typeface="Arial"/>
                <a:ea typeface="Arial"/>
                <a:cs typeface="Arial"/>
                <a:sym typeface="Arial"/>
              </a:rPr>
              <a:t>Дуурийн дуурь</a:t>
            </a:r>
            <a:r>
              <a:rPr b="0" i="0" lang="en-US" sz="800" u="none" cap="none" strike="noStrike">
                <a:solidFill>
                  <a:srgbClr val="000000"/>
                </a:solidFill>
                <a:latin typeface="Arial"/>
                <a:ea typeface="Arial"/>
                <a:cs typeface="Arial"/>
                <a:sym typeface="Arial"/>
              </a:rPr>
              <a:t> [Photograph]. (2015, September 28). Эх сурвалж:www.zms.mn. https://www.zms.mn/a/21667 </a:t>
            </a:r>
            <a:endParaRPr b="0" i="0" sz="1400" u="none" cap="none" strike="noStrike">
              <a:solidFill>
                <a:schemeClr val="dk1"/>
              </a:solidFill>
              <a:latin typeface="Arial"/>
              <a:ea typeface="Arial"/>
              <a:cs typeface="Arial"/>
              <a:sym typeface="Arial"/>
            </a:endParaRPr>
          </a:p>
        </p:txBody>
      </p:sp>
      <p:sp>
        <p:nvSpPr>
          <p:cNvPr id="309" name="Google Shape;309;p20"/>
          <p:cNvSpPr/>
          <p:nvPr/>
        </p:nvSpPr>
        <p:spPr>
          <a:xfrm>
            <a:off x="2478702" y="4478610"/>
            <a:ext cx="2416509" cy="492443"/>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000000"/>
                </a:solidFill>
                <a:latin typeface="Arial"/>
                <a:ea typeface="Arial"/>
                <a:cs typeface="Arial"/>
                <a:sym typeface="Arial"/>
              </a:rPr>
              <a:t>Оргил, Х. (2020, October 5). </a:t>
            </a:r>
            <a:r>
              <a:rPr b="0" i="1" lang="en-US" sz="800" u="none" cap="none" strike="noStrike">
                <a:solidFill>
                  <a:srgbClr val="000000"/>
                </a:solidFill>
                <a:latin typeface="Arial"/>
                <a:ea typeface="Arial"/>
                <a:cs typeface="Arial"/>
                <a:sym typeface="Arial"/>
              </a:rPr>
              <a:t>Дуучин Амартүвшин</a:t>
            </a:r>
            <a:r>
              <a:rPr b="0" i="0" lang="en-US" sz="800" u="none" cap="none" strike="noStrike">
                <a:solidFill>
                  <a:srgbClr val="000000"/>
                </a:solidFill>
                <a:latin typeface="Arial"/>
                <a:ea typeface="Arial"/>
                <a:cs typeface="Arial"/>
                <a:sym typeface="Arial"/>
              </a:rPr>
              <a:t> [Photograph]. https://peak.mn/ news/duuchin-eamartuwshin-la-scala-teatriin-taiznaa-aida-duuriin-duriig-buteene</a:t>
            </a:r>
            <a:r>
              <a:rPr b="0" i="0" lang="en-US" sz="800" u="none" cap="none" strike="noStrike">
                <a:solidFill>
                  <a:schemeClr val="dk1"/>
                </a:solidFill>
                <a:latin typeface="Arial"/>
                <a:ea typeface="Arial"/>
                <a:cs typeface="Arial"/>
                <a:sym typeface="Arial"/>
              </a:rPr>
              <a:t> </a:t>
            </a:r>
            <a:endParaRPr/>
          </a:p>
        </p:txBody>
      </p:sp>
      <p:sp>
        <p:nvSpPr>
          <p:cNvPr id="310" name="Google Shape;310;p20"/>
          <p:cNvSpPr/>
          <p:nvPr/>
        </p:nvSpPr>
        <p:spPr>
          <a:xfrm>
            <a:off x="5001512" y="4540165"/>
            <a:ext cx="1989906" cy="369332"/>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000000"/>
                </a:solidFill>
                <a:latin typeface="Arial"/>
                <a:ea typeface="Arial"/>
                <a:cs typeface="Arial"/>
                <a:sym typeface="Arial"/>
              </a:rPr>
              <a:t>Сайхан, О. (2018, July 8). </a:t>
            </a:r>
            <a:r>
              <a:rPr b="0" i="1" lang="en-US" sz="800" u="none" cap="none" strike="noStrike">
                <a:solidFill>
                  <a:srgbClr val="000000"/>
                </a:solidFill>
                <a:latin typeface="Arial"/>
                <a:ea typeface="Arial"/>
                <a:cs typeface="Arial"/>
                <a:sym typeface="Arial"/>
              </a:rPr>
              <a:t>Дуучин Ариунбаатар</a:t>
            </a:r>
            <a:r>
              <a:rPr b="0" i="0" lang="en-US" sz="800" u="none" cap="none" strike="noStrike">
                <a:solidFill>
                  <a:srgbClr val="000000"/>
                </a:solidFill>
                <a:latin typeface="Arial"/>
                <a:ea typeface="Arial"/>
                <a:cs typeface="Arial"/>
                <a:sym typeface="Arial"/>
              </a:rPr>
              <a:t> [Photograph]. http://www.olloo.mn/n/55017.html</a:t>
            </a:r>
            <a:r>
              <a:rPr b="0" i="0" lang="en-US" sz="800" u="none" cap="none" strike="noStrike">
                <a:solidFill>
                  <a:schemeClr val="dk1"/>
                </a:solidFill>
                <a:latin typeface="Arial"/>
                <a:ea typeface="Arial"/>
                <a:cs typeface="Arial"/>
                <a:sym typeface="Arial"/>
              </a:rPr>
              <a:t> </a:t>
            </a:r>
            <a:endParaRPr/>
          </a:p>
        </p:txBody>
      </p:sp>
      <p:pic>
        <p:nvPicPr>
          <p:cNvPr id="311" name="Google Shape;311;p20"/>
          <p:cNvPicPr preferRelativeResize="0"/>
          <p:nvPr/>
        </p:nvPicPr>
        <p:blipFill rotWithShape="1">
          <a:blip r:embed="rId6">
            <a:alphaModFix/>
          </a:blip>
          <a:srcRect b="0" l="0" r="0" t="0"/>
          <a:stretch/>
        </p:blipFill>
        <p:spPr>
          <a:xfrm>
            <a:off x="4779706" y="5092586"/>
            <a:ext cx="2260579" cy="1753340"/>
          </a:xfrm>
          <a:prstGeom prst="rect">
            <a:avLst/>
          </a:prstGeom>
          <a:noFill/>
          <a:ln>
            <a:noFill/>
          </a:ln>
        </p:spPr>
      </p:pic>
      <p:pic>
        <p:nvPicPr>
          <p:cNvPr id="312" name="Google Shape;312;p20"/>
          <p:cNvPicPr preferRelativeResize="0"/>
          <p:nvPr/>
        </p:nvPicPr>
        <p:blipFill rotWithShape="1">
          <a:blip r:embed="rId7">
            <a:alphaModFix/>
          </a:blip>
          <a:srcRect b="0" l="0" r="0" t="0"/>
          <a:stretch/>
        </p:blipFill>
        <p:spPr>
          <a:xfrm>
            <a:off x="7017336" y="5088881"/>
            <a:ext cx="2661097" cy="1753340"/>
          </a:xfrm>
          <a:prstGeom prst="rect">
            <a:avLst/>
          </a:prstGeom>
          <a:noFill/>
          <a:ln>
            <a:noFill/>
          </a:ln>
        </p:spPr>
      </p:pic>
      <p:sp>
        <p:nvSpPr>
          <p:cNvPr id="313" name="Google Shape;313;p20"/>
          <p:cNvSpPr txBox="1"/>
          <p:nvPr/>
        </p:nvSpPr>
        <p:spPr>
          <a:xfrm>
            <a:off x="7097720" y="4555554"/>
            <a:ext cx="241651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800">
                <a:solidFill>
                  <a:schemeClr val="dk1"/>
                </a:solidFill>
                <a:latin typeface="Arial"/>
                <a:ea typeface="Arial"/>
                <a:cs typeface="Arial"/>
                <a:sym typeface="Arial"/>
              </a:rPr>
              <a:t>Өргөө кино театр [Photograph]. (2014, October 29). http://www.ulstur.mn/?p=18860/ </a:t>
            </a:r>
            <a:endParaRPr/>
          </a:p>
        </p:txBody>
      </p:sp>
      <p:sp>
        <p:nvSpPr>
          <p:cNvPr id="314" name="Google Shape;314;p20"/>
          <p:cNvSpPr/>
          <p:nvPr/>
        </p:nvSpPr>
        <p:spPr>
          <a:xfrm>
            <a:off x="9678433" y="4585291"/>
            <a:ext cx="2374215" cy="246221"/>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000000"/>
              </a:buClr>
              <a:buSzPts val="800"/>
              <a:buFont typeface="Arial"/>
              <a:buNone/>
            </a:pPr>
            <a:r>
              <a:rPr b="0" i="1" lang="en-US" sz="800" u="none" cap="none" strike="noStrike">
                <a:solidFill>
                  <a:srgbClr val="000000"/>
                </a:solidFill>
                <a:latin typeface="Arial"/>
                <a:ea typeface="Arial"/>
                <a:cs typeface="Arial"/>
                <a:sym typeface="Arial"/>
              </a:rPr>
              <a:t>Солиот эх кино</a:t>
            </a:r>
            <a:r>
              <a:rPr b="0" i="0" lang="en-US" sz="800" u="none" cap="none" strike="noStrike">
                <a:solidFill>
                  <a:srgbClr val="000000"/>
                </a:solidFill>
                <a:latin typeface="Arial"/>
                <a:ea typeface="Arial"/>
                <a:cs typeface="Arial"/>
                <a:sym typeface="Arial"/>
              </a:rPr>
              <a:t> [Photograph]. (2018, February 3). https://www.ugluu.mn/327393.html</a:t>
            </a:r>
            <a:r>
              <a:rPr b="0" i="0" lang="en-US" sz="800" u="none" cap="none" strike="noStrike">
                <a:solidFill>
                  <a:schemeClr val="dk1"/>
                </a:solidFill>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1"/>
                                        </p:tgtEl>
                                        <p:attrNameLst>
                                          <p:attrName>style.visibility</p:attrName>
                                        </p:attrNameLst>
                                      </p:cBhvr>
                                      <p:to>
                                        <p:strVal val="visible"/>
                                      </p:to>
                                    </p:set>
                                    <p:animEffect filter="fade" transition="in">
                                      <p:cBhvr>
                                        <p:cTn dur="500"/>
                                        <p:tgtEl>
                                          <p:spTgt spid="3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
                                            <p:txEl>
                                              <p:pRg end="0" st="0"/>
                                            </p:txEl>
                                          </p:spTgt>
                                        </p:tgtEl>
                                        <p:attrNameLst>
                                          <p:attrName>style.visibility</p:attrName>
                                        </p:attrNameLst>
                                      </p:cBhvr>
                                      <p:to>
                                        <p:strVal val="visible"/>
                                      </p:to>
                                    </p:set>
                                    <p:animEffect filter="fade" transition="in">
                                      <p:cBhvr>
                                        <p:cTn dur="500"/>
                                        <p:tgtEl>
                                          <p:spTgt spid="30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
                                            <p:txEl>
                                              <p:pRg end="1" st="1"/>
                                            </p:txEl>
                                          </p:spTgt>
                                        </p:tgtEl>
                                        <p:attrNameLst>
                                          <p:attrName>style.visibility</p:attrName>
                                        </p:attrNameLst>
                                      </p:cBhvr>
                                      <p:to>
                                        <p:strVal val="visible"/>
                                      </p:to>
                                    </p:set>
                                    <p:animEffect filter="fade" transition="in">
                                      <p:cBhvr>
                                        <p:cTn dur="500"/>
                                        <p:tgtEl>
                                          <p:spTgt spid="30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
                                            <p:txEl>
                                              <p:pRg end="2" st="2"/>
                                            </p:txEl>
                                          </p:spTgt>
                                        </p:tgtEl>
                                        <p:attrNameLst>
                                          <p:attrName>style.visibility</p:attrName>
                                        </p:attrNameLst>
                                      </p:cBhvr>
                                      <p:to>
                                        <p:strVal val="visible"/>
                                      </p:to>
                                    </p:set>
                                    <p:animEffect filter="fade" transition="in">
                                      <p:cBhvr>
                                        <p:cTn dur="500"/>
                                        <p:tgtEl>
                                          <p:spTgt spid="300">
                                            <p:txEl>
                                              <p:pRg end="2" st="2"/>
                                            </p:txEl>
                                          </p:spTgt>
                                        </p:tgtEl>
                                      </p:cBhvr>
                                    </p:animEffect>
                                  </p:childTnLst>
                                </p:cTn>
                              </p:par>
                              <p:par>
                                <p:cTn fill="hold" nodeType="withEffect" presetClass="entr" presetID="10" presetSubtype="0">
                                  <p:stCondLst>
                                    <p:cond delay="0"/>
                                  </p:stCondLst>
                                  <p:childTnLst>
                                    <p:set>
                                      <p:cBhvr>
                                        <p:cTn dur="1" fill="hold">
                                          <p:stCondLst>
                                            <p:cond delay="0"/>
                                          </p:stCondLst>
                                        </p:cTn>
                                        <p:tgtEl>
                                          <p:spTgt spid="302"/>
                                        </p:tgtEl>
                                        <p:attrNameLst>
                                          <p:attrName>style.visibility</p:attrName>
                                        </p:attrNameLst>
                                      </p:cBhvr>
                                      <p:to>
                                        <p:strVal val="visible"/>
                                      </p:to>
                                    </p:set>
                                    <p:animEffect filter="fade" transition="in">
                                      <p:cBhvr>
                                        <p:cTn dur="500"/>
                                        <p:tgtEl>
                                          <p:spTgt spid="302"/>
                                        </p:tgtEl>
                                      </p:cBhvr>
                                    </p:animEffect>
                                  </p:childTnLst>
                                </p:cTn>
                              </p:par>
                              <p:par>
                                <p:cTn fill="hold" nodeType="withEffect" presetClass="entr" presetID="10" presetSubtype="0">
                                  <p:stCondLst>
                                    <p:cond delay="0"/>
                                  </p:stCondLst>
                                  <p:childTnLst>
                                    <p:set>
                                      <p:cBhvr>
                                        <p:cTn dur="1" fill="hold">
                                          <p:stCondLst>
                                            <p:cond delay="0"/>
                                          </p:stCondLst>
                                        </p:cTn>
                                        <p:tgtEl>
                                          <p:spTgt spid="303"/>
                                        </p:tgtEl>
                                        <p:attrNameLst>
                                          <p:attrName>style.visibility</p:attrName>
                                        </p:attrNameLst>
                                      </p:cBhvr>
                                      <p:to>
                                        <p:strVal val="visible"/>
                                      </p:to>
                                    </p:set>
                                    <p:animEffect filter="fade" transition="in">
                                      <p:cBhvr>
                                        <p:cTn dur="500"/>
                                        <p:tgtEl>
                                          <p:spTgt spid="3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5"/>
                                        </p:tgtEl>
                                        <p:attrNameLst>
                                          <p:attrName>style.visibility</p:attrName>
                                        </p:attrNameLst>
                                      </p:cBhvr>
                                      <p:to>
                                        <p:strVal val="visible"/>
                                      </p:to>
                                    </p:set>
                                    <p:animEffect filter="fade" transition="in">
                                      <p:cBhvr>
                                        <p:cTn dur="500"/>
                                        <p:tgtEl>
                                          <p:spTgt spid="3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4"/>
                                        </p:tgtEl>
                                        <p:attrNameLst>
                                          <p:attrName>style.visibility</p:attrName>
                                        </p:attrNameLst>
                                      </p:cBhvr>
                                      <p:to>
                                        <p:strVal val="visible"/>
                                      </p:to>
                                    </p:set>
                                    <p:animEffect filter="fade" transition="in">
                                      <p:cBhvr>
                                        <p:cTn dur="500"/>
                                        <p:tgtEl>
                                          <p:spTgt spid="3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cxnSp>
        <p:nvCxnSpPr>
          <p:cNvPr id="320" name="Google Shape;320;p2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21" name="Google Shape;321;p2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22" name="Google Shape;322;p21"/>
          <p:cNvSpPr/>
          <p:nvPr/>
        </p:nvSpPr>
        <p:spPr>
          <a:xfrm>
            <a:off x="711200" y="1794256"/>
            <a:ext cx="11236960" cy="1893339"/>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МУАЖ Гомбын Мягмарнаран .........................................-ын/ийн жүжигчин бөгөөд “Найрын ширээний ууц”, “Атга нөж”, “Амьгүй албат” зэрэг жүжигт гол дүрүүдийг бүтээжээ. </a:t>
            </a:r>
            <a:endParaRPr/>
          </a:p>
          <a:p>
            <a:pPr indent="-355600" lvl="0" marL="457200" marR="0" rtl="0" algn="just">
              <a:lnSpc>
                <a:spcPct val="150000"/>
              </a:lnSpc>
              <a:spcBef>
                <a:spcPts val="0"/>
              </a:spcBef>
              <a:spcAft>
                <a:spcPts val="0"/>
              </a:spcAft>
              <a:buClr>
                <a:schemeClr val="dk1"/>
              </a:buClr>
              <a:buSzPts val="1600"/>
              <a:buFont typeface="Calibri"/>
              <a:buNone/>
            </a:pPr>
            <a:r>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............................................-ийн/ын фондын гар бичмэл, эрдэм шинжилгээ судалгааны бүтээл /диссертаци/-ийг уншлагын танхимаас авч гарах, хувилах, дүрс бичлэг хийх, эх хэрэглэгдэхүүнээс зураг авахыг хориглоно.</a:t>
            </a:r>
            <a:endParaRPr/>
          </a:p>
        </p:txBody>
      </p:sp>
      <p:sp>
        <p:nvSpPr>
          <p:cNvPr id="323" name="Google Shape;323;p21"/>
          <p:cNvSpPr/>
          <p:nvPr/>
        </p:nvSpPr>
        <p:spPr>
          <a:xfrm>
            <a:off x="2559995" y="989351"/>
            <a:ext cx="7951165" cy="63453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Дасгал 4: Б. Дээрх үгсийг ашиглан өгүүлбэрийг гүйцээж бичнэ үү. </a:t>
            </a:r>
            <a:endParaRPr/>
          </a:p>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Exercise 4: B. Complete the sentence using above words </a:t>
            </a:r>
            <a:endParaRPr/>
          </a:p>
        </p:txBody>
      </p:sp>
      <p:pic>
        <p:nvPicPr>
          <p:cNvPr id="324" name="Google Shape;324;p21"/>
          <p:cNvPicPr preferRelativeResize="0"/>
          <p:nvPr/>
        </p:nvPicPr>
        <p:blipFill rotWithShape="1">
          <a:blip r:embed="rId3">
            <a:alphaModFix/>
          </a:blip>
          <a:srcRect b="0" l="0" r="0" t="0"/>
          <a:stretch/>
        </p:blipFill>
        <p:spPr>
          <a:xfrm>
            <a:off x="2911876" y="5289450"/>
            <a:ext cx="2991774" cy="1568550"/>
          </a:xfrm>
          <a:prstGeom prst="rect">
            <a:avLst/>
          </a:prstGeom>
          <a:noFill/>
          <a:ln>
            <a:noFill/>
          </a:ln>
        </p:spPr>
      </p:pic>
      <p:sp>
        <p:nvSpPr>
          <p:cNvPr id="325" name="Google Shape;325;p21"/>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326" name="Google Shape;326;p21"/>
          <p:cNvSpPr txBox="1"/>
          <p:nvPr/>
        </p:nvSpPr>
        <p:spPr>
          <a:xfrm>
            <a:off x="4308185" y="4134579"/>
            <a:ext cx="3760049"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28-29</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pic>
        <p:nvPicPr>
          <p:cNvPr id="327" name="Google Shape;327;p21"/>
          <p:cNvPicPr preferRelativeResize="0"/>
          <p:nvPr/>
        </p:nvPicPr>
        <p:blipFill rotWithShape="1">
          <a:blip r:embed="rId4">
            <a:alphaModFix/>
          </a:blip>
          <a:srcRect b="0" l="0" r="0" t="0"/>
          <a:stretch/>
        </p:blipFill>
        <p:spPr>
          <a:xfrm>
            <a:off x="0" y="5286497"/>
            <a:ext cx="2911876" cy="1568551"/>
          </a:xfrm>
          <a:prstGeom prst="rect">
            <a:avLst/>
          </a:prstGeom>
          <a:noFill/>
          <a:ln>
            <a:noFill/>
          </a:ln>
        </p:spPr>
      </p:pic>
      <p:sp>
        <p:nvSpPr>
          <p:cNvPr id="328" name="Google Shape;328;p21"/>
          <p:cNvSpPr txBox="1"/>
          <p:nvPr/>
        </p:nvSpPr>
        <p:spPr>
          <a:xfrm>
            <a:off x="223690" y="4612341"/>
            <a:ext cx="2495835"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Улсын драмын эрдмийн театр [Photograph]. (2018, August 29).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https://montsame.mn/mn/read/98917 </a:t>
            </a:r>
            <a:endParaRPr/>
          </a:p>
        </p:txBody>
      </p:sp>
      <p:sp>
        <p:nvSpPr>
          <p:cNvPr id="329" name="Google Shape;329;p21"/>
          <p:cNvSpPr txBox="1"/>
          <p:nvPr/>
        </p:nvSpPr>
        <p:spPr>
          <a:xfrm>
            <a:off x="3210737" y="4627130"/>
            <a:ext cx="2320526"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Сүрэн, А. (2020, September 14). Анна Каренина жүжиг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https://news.mn/r/2347769/</a:t>
            </a:r>
            <a:endParaRPr/>
          </a:p>
        </p:txBody>
      </p:sp>
      <p:pic>
        <p:nvPicPr>
          <p:cNvPr id="330" name="Google Shape;330;p21"/>
          <p:cNvPicPr preferRelativeResize="0"/>
          <p:nvPr/>
        </p:nvPicPr>
        <p:blipFill rotWithShape="1">
          <a:blip r:embed="rId5">
            <a:alphaModFix/>
          </a:blip>
          <a:srcRect b="0" l="0" r="0" t="0"/>
          <a:stretch/>
        </p:blipFill>
        <p:spPr>
          <a:xfrm>
            <a:off x="5903651" y="5286497"/>
            <a:ext cx="2991774" cy="1568550"/>
          </a:xfrm>
          <a:prstGeom prst="rect">
            <a:avLst/>
          </a:prstGeom>
          <a:noFill/>
          <a:ln>
            <a:noFill/>
          </a:ln>
        </p:spPr>
      </p:pic>
      <p:sp>
        <p:nvSpPr>
          <p:cNvPr id="331" name="Google Shape;331;p21"/>
          <p:cNvSpPr txBox="1"/>
          <p:nvPr/>
        </p:nvSpPr>
        <p:spPr>
          <a:xfrm>
            <a:off x="5885943" y="4550678"/>
            <a:ext cx="289843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Урангоо, Д. (2017, September 12). МУИС-ийн номын сан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http://tusgal.mn/muis-iin-shine-nomiin-san-irekh-sard-neeltee-khiine </a:t>
            </a:r>
            <a:endParaRPr/>
          </a:p>
        </p:txBody>
      </p:sp>
      <p:sp>
        <p:nvSpPr>
          <p:cNvPr id="332" name="Google Shape;332;p21"/>
          <p:cNvSpPr txBox="1"/>
          <p:nvPr/>
        </p:nvSpPr>
        <p:spPr>
          <a:xfrm>
            <a:off x="9003002" y="4627130"/>
            <a:ext cx="285127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Оргил, Э. (2022, September 14). Номын сан [Photograph]. https://gogo.mn/r/vvwqx </a:t>
            </a:r>
            <a:endParaRPr/>
          </a:p>
        </p:txBody>
      </p:sp>
      <p:pic>
        <p:nvPicPr>
          <p:cNvPr id="333" name="Google Shape;333;p21"/>
          <p:cNvPicPr preferRelativeResize="0"/>
          <p:nvPr/>
        </p:nvPicPr>
        <p:blipFill rotWithShape="1">
          <a:blip r:embed="rId6">
            <a:alphaModFix/>
          </a:blip>
          <a:srcRect b="0" l="0" r="0" t="0"/>
          <a:stretch/>
        </p:blipFill>
        <p:spPr>
          <a:xfrm>
            <a:off x="8895425" y="5283220"/>
            <a:ext cx="3296575" cy="15685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3"/>
                                        </p:tgtEl>
                                        <p:attrNameLst>
                                          <p:attrName>style.visibility</p:attrName>
                                        </p:attrNameLst>
                                      </p:cBhvr>
                                      <p:to>
                                        <p:strVal val="visible"/>
                                      </p:to>
                                    </p:set>
                                    <p:animEffect filter="fade" transition="in">
                                      <p:cBhvr>
                                        <p:cTn dur="500"/>
                                        <p:tgtEl>
                                          <p:spTgt spid="3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2">
                                            <p:txEl>
                                              <p:pRg end="0" st="0"/>
                                            </p:txEl>
                                          </p:spTgt>
                                        </p:tgtEl>
                                        <p:attrNameLst>
                                          <p:attrName>style.visibility</p:attrName>
                                        </p:attrNameLst>
                                      </p:cBhvr>
                                      <p:to>
                                        <p:strVal val="visible"/>
                                      </p:to>
                                    </p:set>
                                    <p:animEffect filter="fade" transition="in">
                                      <p:cBhvr>
                                        <p:cTn dur="500"/>
                                        <p:tgtEl>
                                          <p:spTgt spid="32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2">
                                            <p:txEl>
                                              <p:pRg end="1" st="1"/>
                                            </p:txEl>
                                          </p:spTgt>
                                        </p:tgtEl>
                                        <p:attrNameLst>
                                          <p:attrName>style.visibility</p:attrName>
                                        </p:attrNameLst>
                                      </p:cBhvr>
                                      <p:to>
                                        <p:strVal val="visible"/>
                                      </p:to>
                                    </p:set>
                                    <p:animEffect filter="fade" transition="in">
                                      <p:cBhvr>
                                        <p:cTn dur="500"/>
                                        <p:tgtEl>
                                          <p:spTgt spid="32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2">
                                            <p:txEl>
                                              <p:pRg end="2" st="2"/>
                                            </p:txEl>
                                          </p:spTgt>
                                        </p:tgtEl>
                                        <p:attrNameLst>
                                          <p:attrName>style.visibility</p:attrName>
                                        </p:attrNameLst>
                                      </p:cBhvr>
                                      <p:to>
                                        <p:strVal val="visible"/>
                                      </p:to>
                                    </p:set>
                                    <p:animEffect filter="fade" transition="in">
                                      <p:cBhvr>
                                        <p:cTn dur="500"/>
                                        <p:tgtEl>
                                          <p:spTgt spid="322">
                                            <p:txEl>
                                              <p:pRg end="2" st="2"/>
                                            </p:txEl>
                                          </p:spTgt>
                                        </p:tgtEl>
                                      </p:cBhvr>
                                    </p:animEffect>
                                  </p:childTnLst>
                                </p:cTn>
                              </p:par>
                              <p:par>
                                <p:cTn fill="hold" nodeType="withEffect" presetClass="entr" presetID="10" presetSubtype="0">
                                  <p:stCondLst>
                                    <p:cond delay="0"/>
                                  </p:stCondLst>
                                  <p:childTnLst>
                                    <p:set>
                                      <p:cBhvr>
                                        <p:cTn dur="1" fill="hold">
                                          <p:stCondLst>
                                            <p:cond delay="0"/>
                                          </p:stCondLst>
                                        </p:cTn>
                                        <p:tgtEl>
                                          <p:spTgt spid="324"/>
                                        </p:tgtEl>
                                        <p:attrNameLst>
                                          <p:attrName>style.visibility</p:attrName>
                                        </p:attrNameLst>
                                      </p:cBhvr>
                                      <p:to>
                                        <p:strVal val="visible"/>
                                      </p:to>
                                    </p:set>
                                    <p:animEffect filter="fade" transition="in">
                                      <p:cBhvr>
                                        <p:cTn dur="500"/>
                                        <p:tgtEl>
                                          <p:spTgt spid="3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cxnSp>
        <p:nvCxnSpPr>
          <p:cNvPr id="338" name="Google Shape;338;p2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39" name="Google Shape;339;p2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40" name="Google Shape;340;p22"/>
          <p:cNvSpPr/>
          <p:nvPr/>
        </p:nvSpPr>
        <p:spPr>
          <a:xfrm>
            <a:off x="706021" y="2507725"/>
            <a:ext cx="7280656" cy="2262671"/>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Уран зургийн .........................................-т/д Монгол, ОХУ, БНХАУ-ын уран бүтээлчдийн хамтарсан “ТОРГОНЫ ЗАМ” шаазан урлалын үзэсгэлэн гарч байна.  </a:t>
            </a:r>
            <a:endParaRPr/>
          </a:p>
          <a:p>
            <a:pPr indent="-355600" lvl="0" marL="457200" marR="0" rtl="0" algn="just">
              <a:lnSpc>
                <a:spcPct val="150000"/>
              </a:lnSpc>
              <a:spcBef>
                <a:spcPts val="0"/>
              </a:spcBef>
              <a:spcAft>
                <a:spcPts val="0"/>
              </a:spcAft>
              <a:buClr>
                <a:schemeClr val="dk1"/>
              </a:buClr>
              <a:buSzPts val="1600"/>
              <a:buFont typeface="Calibri"/>
              <a:buNone/>
            </a:pPr>
            <a:r>
              <a:t/>
            </a:r>
            <a:endParaRPr sz="16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Монголын түүхийн ..........................................нь есөн танхим бүхий, сан хөмрөгтөө 50000 гаруй эртний болон орчин цагийн үзмэртэй. </a:t>
            </a:r>
            <a:endParaRPr sz="1600">
              <a:solidFill>
                <a:schemeClr val="dk1"/>
              </a:solidFill>
              <a:latin typeface="Arial"/>
              <a:ea typeface="Arial"/>
              <a:cs typeface="Arial"/>
              <a:sym typeface="Arial"/>
            </a:endParaRPr>
          </a:p>
        </p:txBody>
      </p:sp>
      <p:sp>
        <p:nvSpPr>
          <p:cNvPr id="341" name="Google Shape;341;p22"/>
          <p:cNvSpPr/>
          <p:nvPr/>
        </p:nvSpPr>
        <p:spPr>
          <a:xfrm>
            <a:off x="2559995" y="989351"/>
            <a:ext cx="7951165" cy="63453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Дасгал 4: Б. Дээрх үгсийг ашиглан өгүүлбэрийг гүйцээж бичнэ үү. </a:t>
            </a:r>
            <a:endParaRPr/>
          </a:p>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Exercise 4: B. Complete the sentence using above words </a:t>
            </a:r>
            <a:endParaRPr/>
          </a:p>
        </p:txBody>
      </p:sp>
      <p:pic>
        <p:nvPicPr>
          <p:cNvPr id="342" name="Google Shape;342;p22"/>
          <p:cNvPicPr preferRelativeResize="0"/>
          <p:nvPr/>
        </p:nvPicPr>
        <p:blipFill rotWithShape="1">
          <a:blip r:embed="rId3">
            <a:alphaModFix/>
          </a:blip>
          <a:srcRect b="0" l="0" r="0" t="0"/>
          <a:stretch/>
        </p:blipFill>
        <p:spPr>
          <a:xfrm>
            <a:off x="8268378" y="4275107"/>
            <a:ext cx="3212422" cy="1593542"/>
          </a:xfrm>
          <a:prstGeom prst="rect">
            <a:avLst/>
          </a:prstGeom>
          <a:noFill/>
          <a:ln>
            <a:noFill/>
          </a:ln>
        </p:spPr>
      </p:pic>
      <p:sp>
        <p:nvSpPr>
          <p:cNvPr id="343" name="Google Shape;343;p22"/>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344" name="Google Shape;344;p22"/>
          <p:cNvSpPr txBox="1"/>
          <p:nvPr/>
        </p:nvSpPr>
        <p:spPr>
          <a:xfrm>
            <a:off x="2362936" y="5500348"/>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29</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pic>
        <p:nvPicPr>
          <p:cNvPr id="345" name="Google Shape;345;p22"/>
          <p:cNvPicPr preferRelativeResize="0"/>
          <p:nvPr/>
        </p:nvPicPr>
        <p:blipFill rotWithShape="1">
          <a:blip r:embed="rId4">
            <a:alphaModFix/>
          </a:blip>
          <a:srcRect b="0" l="0" r="0" t="0"/>
          <a:stretch/>
        </p:blipFill>
        <p:spPr>
          <a:xfrm>
            <a:off x="8268378" y="1814272"/>
            <a:ext cx="3212422" cy="1634400"/>
          </a:xfrm>
          <a:prstGeom prst="rect">
            <a:avLst/>
          </a:prstGeom>
          <a:noFill/>
          <a:ln>
            <a:noFill/>
          </a:ln>
        </p:spPr>
      </p:pic>
      <p:sp>
        <p:nvSpPr>
          <p:cNvPr id="346" name="Google Shape;346;p22"/>
          <p:cNvSpPr txBox="1"/>
          <p:nvPr/>
        </p:nvSpPr>
        <p:spPr>
          <a:xfrm>
            <a:off x="8488875" y="3639061"/>
            <a:ext cx="277142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Уран зургийн галарей [Photograph]. (2022, April 26). http://www.shuud.mn/a/539868</a:t>
            </a:r>
            <a:endParaRPr/>
          </a:p>
        </p:txBody>
      </p:sp>
      <p:sp>
        <p:nvSpPr>
          <p:cNvPr id="347" name="Google Shape;347;p22"/>
          <p:cNvSpPr txBox="1"/>
          <p:nvPr/>
        </p:nvSpPr>
        <p:spPr>
          <a:xfrm>
            <a:off x="7899360" y="6104585"/>
            <a:ext cx="384733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Болор, Ж. (2023, February 9). Чингис хаан музей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https://www.montsame.mn/mn/read/312751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1"/>
                                        </p:tgtEl>
                                        <p:attrNameLst>
                                          <p:attrName>style.visibility</p:attrName>
                                        </p:attrNameLst>
                                      </p:cBhvr>
                                      <p:to>
                                        <p:strVal val="visible"/>
                                      </p:to>
                                    </p:set>
                                    <p:animEffect filter="fade" transition="in">
                                      <p:cBhvr>
                                        <p:cTn dur="500"/>
                                        <p:tgtEl>
                                          <p:spTgt spid="3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0">
                                            <p:txEl>
                                              <p:pRg end="0" st="0"/>
                                            </p:txEl>
                                          </p:spTgt>
                                        </p:tgtEl>
                                        <p:attrNameLst>
                                          <p:attrName>style.visibility</p:attrName>
                                        </p:attrNameLst>
                                      </p:cBhvr>
                                      <p:to>
                                        <p:strVal val="visible"/>
                                      </p:to>
                                    </p:set>
                                    <p:animEffect filter="fade" transition="in">
                                      <p:cBhvr>
                                        <p:cTn dur="500"/>
                                        <p:tgtEl>
                                          <p:spTgt spid="34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0">
                                            <p:txEl>
                                              <p:pRg end="1" st="1"/>
                                            </p:txEl>
                                          </p:spTgt>
                                        </p:tgtEl>
                                        <p:attrNameLst>
                                          <p:attrName>style.visibility</p:attrName>
                                        </p:attrNameLst>
                                      </p:cBhvr>
                                      <p:to>
                                        <p:strVal val="visible"/>
                                      </p:to>
                                    </p:set>
                                    <p:animEffect filter="fade" transition="in">
                                      <p:cBhvr>
                                        <p:cTn dur="500"/>
                                        <p:tgtEl>
                                          <p:spTgt spid="34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0">
                                            <p:txEl>
                                              <p:pRg end="2" st="2"/>
                                            </p:txEl>
                                          </p:spTgt>
                                        </p:tgtEl>
                                        <p:attrNameLst>
                                          <p:attrName>style.visibility</p:attrName>
                                        </p:attrNameLst>
                                      </p:cBhvr>
                                      <p:to>
                                        <p:strVal val="visible"/>
                                      </p:to>
                                    </p:set>
                                    <p:animEffect filter="fade" transition="in">
                                      <p:cBhvr>
                                        <p:cTn dur="500"/>
                                        <p:tgtEl>
                                          <p:spTgt spid="34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2"/>
                                        </p:tgtEl>
                                        <p:attrNameLst>
                                          <p:attrName>style.visibility</p:attrName>
                                        </p:attrNameLst>
                                      </p:cBhvr>
                                      <p:to>
                                        <p:strVal val="visible"/>
                                      </p:to>
                                    </p:set>
                                    <p:animEffect filter="fade" transition="in">
                                      <p:cBhvr>
                                        <p:cTn dur="500"/>
                                        <p:tgtEl>
                                          <p:spTgt spid="3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cxnSp>
        <p:nvCxnSpPr>
          <p:cNvPr id="352" name="Google Shape;352;p2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53" name="Google Shape;353;p2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54" name="Google Shape;354;p23"/>
          <p:cNvSpPr/>
          <p:nvPr/>
        </p:nvSpPr>
        <p:spPr>
          <a:xfrm>
            <a:off x="773250" y="1794256"/>
            <a:ext cx="11195230" cy="374140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1. Улаанбаатар хотыг Хүрээ, Их хүрээ, Нийслэл хүрээ зэргээр ...............................</a:t>
            </a:r>
            <a:endParaRPr/>
          </a:p>
          <a:p>
            <a:pPr indent="457200" lvl="0" marL="0" marR="0" rtl="0" algn="r">
              <a:lnSpc>
                <a:spcPct val="150000"/>
              </a:lnSpc>
              <a:spcBef>
                <a:spcPts val="0"/>
              </a:spcBef>
              <a:spcAft>
                <a:spcPts val="0"/>
              </a:spcAft>
              <a:buNone/>
            </a:pPr>
            <a:r>
              <a:rPr lang="en-US" sz="1600">
                <a:solidFill>
                  <a:schemeClr val="dk1"/>
                </a:solidFill>
                <a:latin typeface="Arial"/>
                <a:ea typeface="Arial"/>
                <a:cs typeface="Arial"/>
                <a:sym typeface="Arial"/>
              </a:rPr>
              <a:t>(нэрлэдэг байжээ, нэрлэдэг, нэрлэлээ)</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2. Занабазар нь шарын шашны анхны тэргүүн ..........................................................</a:t>
            </a:r>
            <a:endParaRPr/>
          </a:p>
          <a:p>
            <a:pPr indent="0" lvl="0" marL="0" marR="0" rtl="0" algn="r">
              <a:lnSpc>
                <a:spcPct val="150000"/>
              </a:lnSpc>
              <a:spcBef>
                <a:spcPts val="0"/>
              </a:spcBef>
              <a:spcAft>
                <a:spcPts val="0"/>
              </a:spcAft>
              <a:buNone/>
            </a:pPr>
            <a:r>
              <a:rPr lang="en-US" sz="1600">
                <a:solidFill>
                  <a:schemeClr val="dk1"/>
                </a:solidFill>
                <a:latin typeface="Arial"/>
                <a:ea typeface="Arial"/>
                <a:cs typeface="Arial"/>
                <a:sym typeface="Arial"/>
              </a:rPr>
              <a:t>(байдаг байжээ, байсан, байж)</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3. Улаанбаатар хот нь анх байгуулагдсан цагаасаа хойш нийт 17 удаа ……...........</a:t>
            </a:r>
            <a:endParaRPr/>
          </a:p>
          <a:p>
            <a:pPr indent="0" lvl="0" marL="0" marR="0" rtl="0" algn="r">
              <a:lnSpc>
                <a:spcPct val="150000"/>
              </a:lnSpc>
              <a:spcBef>
                <a:spcPts val="0"/>
              </a:spcBef>
              <a:spcAft>
                <a:spcPts val="0"/>
              </a:spcAft>
              <a:buNone/>
            </a:pPr>
            <a:r>
              <a:rPr lang="en-US" sz="1600">
                <a:solidFill>
                  <a:schemeClr val="dk1"/>
                </a:solidFill>
                <a:latin typeface="Arial"/>
                <a:ea typeface="Arial"/>
                <a:cs typeface="Arial"/>
                <a:sym typeface="Arial"/>
              </a:rPr>
              <a:t>(нүүдэллэдэг байжээ, нүүдэллэж байсан, нүүдэллэлээ)</a:t>
            </a:r>
            <a:endParaRPr sz="16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lang="en-US" sz="1600">
                <a:solidFill>
                  <a:schemeClr val="dk1"/>
                </a:solidFill>
                <a:latin typeface="Arial"/>
                <a:ea typeface="Arial"/>
                <a:cs typeface="Arial"/>
                <a:sym typeface="Arial"/>
              </a:rPr>
              <a:t>4. 1860-аад оноос Орос улсын Консулын газар .........................................................</a:t>
            </a:r>
            <a:endParaRPr sz="1600">
              <a:solidFill>
                <a:schemeClr val="dk1"/>
              </a:solidFill>
              <a:latin typeface="Arial"/>
              <a:ea typeface="Arial"/>
              <a:cs typeface="Arial"/>
              <a:sym typeface="Arial"/>
            </a:endParaRPr>
          </a:p>
          <a:p>
            <a:pPr indent="457200" lvl="0" marL="0" marR="0" rtl="0" algn="r">
              <a:lnSpc>
                <a:spcPct val="150000"/>
              </a:lnSpc>
              <a:spcBef>
                <a:spcPts val="0"/>
              </a:spcBef>
              <a:spcAft>
                <a:spcPts val="0"/>
              </a:spcAft>
              <a:buNone/>
            </a:pPr>
            <a:r>
              <a:rPr lang="en-US" sz="1600">
                <a:solidFill>
                  <a:schemeClr val="dk1"/>
                </a:solidFill>
                <a:latin typeface="Arial"/>
                <a:ea typeface="Arial"/>
                <a:cs typeface="Arial"/>
                <a:sym typeface="Arial"/>
              </a:rPr>
              <a:t>(байгуулагддаг байжээ, байгуулагдаж байсан, байгуулагдсан)</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5. Улаанбаатар хот 2007 онд 1 сая хүнтэй болсноо ...................................................</a:t>
            </a:r>
            <a:endParaRPr/>
          </a:p>
          <a:p>
            <a:pPr indent="0" lvl="0" marL="0" marR="0" rtl="0" algn="r">
              <a:lnSpc>
                <a:spcPct val="150000"/>
              </a:lnSpc>
              <a:spcBef>
                <a:spcPts val="0"/>
              </a:spcBef>
              <a:spcAft>
                <a:spcPts val="0"/>
              </a:spcAft>
              <a:buNone/>
            </a:pPr>
            <a:r>
              <a:rPr lang="en-US" sz="1600">
                <a:solidFill>
                  <a:schemeClr val="dk1"/>
                </a:solidFill>
                <a:latin typeface="Arial"/>
                <a:ea typeface="Arial"/>
                <a:cs typeface="Arial"/>
                <a:sym typeface="Arial"/>
              </a:rPr>
              <a:t>(зарладаг байжээ, зарласан, зарлалаа)</a:t>
            </a:r>
            <a:endParaRPr sz="1600">
              <a:solidFill>
                <a:schemeClr val="dk1"/>
              </a:solidFill>
              <a:latin typeface="Arial"/>
              <a:ea typeface="Arial"/>
              <a:cs typeface="Arial"/>
              <a:sym typeface="Arial"/>
            </a:endParaRPr>
          </a:p>
        </p:txBody>
      </p:sp>
      <p:sp>
        <p:nvSpPr>
          <p:cNvPr id="355" name="Google Shape;355;p23"/>
          <p:cNvSpPr/>
          <p:nvPr/>
        </p:nvSpPr>
        <p:spPr>
          <a:xfrm>
            <a:off x="3694039" y="952164"/>
            <a:ext cx="4616713" cy="63453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Дасгал 5: Тохирох үгийн доогуур зурна уу. </a:t>
            </a:r>
            <a:endParaRPr/>
          </a:p>
          <a:p>
            <a:pPr indent="0" lvl="0" marL="0" marR="0" rtl="0" algn="l">
              <a:lnSpc>
                <a:spcPct val="115000"/>
              </a:lnSpc>
              <a:spcBef>
                <a:spcPts val="0"/>
              </a:spcBef>
              <a:spcAft>
                <a:spcPts val="0"/>
              </a:spcAft>
              <a:buNone/>
            </a:pPr>
            <a:r>
              <a:rPr b="1" i="1" lang="en-US" sz="1600">
                <a:solidFill>
                  <a:schemeClr val="dk1"/>
                </a:solidFill>
                <a:latin typeface="Arial"/>
                <a:ea typeface="Arial"/>
                <a:cs typeface="Arial"/>
                <a:sym typeface="Arial"/>
              </a:rPr>
              <a:t>Exercise 5: Underline the appropriate word.</a:t>
            </a:r>
            <a:endParaRPr b="1" i="1" sz="1600">
              <a:solidFill>
                <a:schemeClr val="dk1"/>
              </a:solidFill>
              <a:latin typeface="Arial"/>
              <a:ea typeface="Arial"/>
              <a:cs typeface="Arial"/>
              <a:sym typeface="Arial"/>
            </a:endParaRPr>
          </a:p>
        </p:txBody>
      </p:sp>
      <p:cxnSp>
        <p:nvCxnSpPr>
          <p:cNvPr id="356" name="Google Shape;356;p23"/>
          <p:cNvCxnSpPr/>
          <p:nvPr/>
        </p:nvCxnSpPr>
        <p:spPr>
          <a:xfrm>
            <a:off x="8368460" y="2601798"/>
            <a:ext cx="1491977" cy="0"/>
          </a:xfrm>
          <a:prstGeom prst="straightConnector1">
            <a:avLst/>
          </a:prstGeom>
          <a:noFill/>
          <a:ln cap="flat" cmpd="sng" w="19050">
            <a:solidFill>
              <a:schemeClr val="accent2"/>
            </a:solidFill>
            <a:prstDash val="solid"/>
            <a:miter lim="800000"/>
            <a:headEnd len="sm" w="sm" type="none"/>
            <a:tailEnd len="sm" w="sm" type="none"/>
          </a:ln>
        </p:spPr>
      </p:cxnSp>
      <p:sp>
        <p:nvSpPr>
          <p:cNvPr id="357" name="Google Shape;357;p23"/>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358" name="Google Shape;358;p23"/>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28)</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5"/>
                                        </p:tgtEl>
                                        <p:attrNameLst>
                                          <p:attrName>style.visibility</p:attrName>
                                        </p:attrNameLst>
                                      </p:cBhvr>
                                      <p:to>
                                        <p:strVal val="visible"/>
                                      </p:to>
                                    </p:set>
                                    <p:animEffect filter="fade" transition="in">
                                      <p:cBhvr>
                                        <p:cTn dur="500"/>
                                        <p:tgtEl>
                                          <p:spTgt spid="3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0" st="0"/>
                                            </p:txEl>
                                          </p:spTgt>
                                        </p:tgtEl>
                                        <p:attrNameLst>
                                          <p:attrName>style.visibility</p:attrName>
                                        </p:attrNameLst>
                                      </p:cBhvr>
                                      <p:to>
                                        <p:strVal val="visible"/>
                                      </p:to>
                                    </p:set>
                                    <p:animEffect filter="fade" transition="in">
                                      <p:cBhvr>
                                        <p:cTn dur="500"/>
                                        <p:tgtEl>
                                          <p:spTgt spid="35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1" st="1"/>
                                            </p:txEl>
                                          </p:spTgt>
                                        </p:tgtEl>
                                        <p:attrNameLst>
                                          <p:attrName>style.visibility</p:attrName>
                                        </p:attrNameLst>
                                      </p:cBhvr>
                                      <p:to>
                                        <p:strVal val="visible"/>
                                      </p:to>
                                    </p:set>
                                    <p:animEffect filter="fade" transition="in">
                                      <p:cBhvr>
                                        <p:cTn dur="500"/>
                                        <p:tgtEl>
                                          <p:spTgt spid="35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2" st="2"/>
                                            </p:txEl>
                                          </p:spTgt>
                                        </p:tgtEl>
                                        <p:attrNameLst>
                                          <p:attrName>style.visibility</p:attrName>
                                        </p:attrNameLst>
                                      </p:cBhvr>
                                      <p:to>
                                        <p:strVal val="visible"/>
                                      </p:to>
                                    </p:set>
                                    <p:animEffect filter="fade" transition="in">
                                      <p:cBhvr>
                                        <p:cTn dur="500"/>
                                        <p:tgtEl>
                                          <p:spTgt spid="35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3" st="3"/>
                                            </p:txEl>
                                          </p:spTgt>
                                        </p:tgtEl>
                                        <p:attrNameLst>
                                          <p:attrName>style.visibility</p:attrName>
                                        </p:attrNameLst>
                                      </p:cBhvr>
                                      <p:to>
                                        <p:strVal val="visible"/>
                                      </p:to>
                                    </p:set>
                                    <p:animEffect filter="fade" transition="in">
                                      <p:cBhvr>
                                        <p:cTn dur="500"/>
                                        <p:tgtEl>
                                          <p:spTgt spid="354">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4" st="4"/>
                                            </p:txEl>
                                          </p:spTgt>
                                        </p:tgtEl>
                                        <p:attrNameLst>
                                          <p:attrName>style.visibility</p:attrName>
                                        </p:attrNameLst>
                                      </p:cBhvr>
                                      <p:to>
                                        <p:strVal val="visible"/>
                                      </p:to>
                                    </p:set>
                                    <p:animEffect filter="fade" transition="in">
                                      <p:cBhvr>
                                        <p:cTn dur="500"/>
                                        <p:tgtEl>
                                          <p:spTgt spid="354">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5" st="5"/>
                                            </p:txEl>
                                          </p:spTgt>
                                        </p:tgtEl>
                                        <p:attrNameLst>
                                          <p:attrName>style.visibility</p:attrName>
                                        </p:attrNameLst>
                                      </p:cBhvr>
                                      <p:to>
                                        <p:strVal val="visible"/>
                                      </p:to>
                                    </p:set>
                                    <p:animEffect filter="fade" transition="in">
                                      <p:cBhvr>
                                        <p:cTn dur="500"/>
                                        <p:tgtEl>
                                          <p:spTgt spid="354">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6" st="6"/>
                                            </p:txEl>
                                          </p:spTgt>
                                        </p:tgtEl>
                                        <p:attrNameLst>
                                          <p:attrName>style.visibility</p:attrName>
                                        </p:attrNameLst>
                                      </p:cBhvr>
                                      <p:to>
                                        <p:strVal val="visible"/>
                                      </p:to>
                                    </p:set>
                                    <p:animEffect filter="fade" transition="in">
                                      <p:cBhvr>
                                        <p:cTn dur="500"/>
                                        <p:tgtEl>
                                          <p:spTgt spid="354">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7" st="7"/>
                                            </p:txEl>
                                          </p:spTgt>
                                        </p:tgtEl>
                                        <p:attrNameLst>
                                          <p:attrName>style.visibility</p:attrName>
                                        </p:attrNameLst>
                                      </p:cBhvr>
                                      <p:to>
                                        <p:strVal val="visible"/>
                                      </p:to>
                                    </p:set>
                                    <p:animEffect filter="fade" transition="in">
                                      <p:cBhvr>
                                        <p:cTn dur="500"/>
                                        <p:tgtEl>
                                          <p:spTgt spid="354">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8" st="8"/>
                                            </p:txEl>
                                          </p:spTgt>
                                        </p:tgtEl>
                                        <p:attrNameLst>
                                          <p:attrName>style.visibility</p:attrName>
                                        </p:attrNameLst>
                                      </p:cBhvr>
                                      <p:to>
                                        <p:strVal val="visible"/>
                                      </p:to>
                                    </p:set>
                                    <p:animEffect filter="fade" transition="in">
                                      <p:cBhvr>
                                        <p:cTn dur="500"/>
                                        <p:tgtEl>
                                          <p:spTgt spid="354">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
                                            <p:txEl>
                                              <p:pRg end="9" st="9"/>
                                            </p:txEl>
                                          </p:spTgt>
                                        </p:tgtEl>
                                        <p:attrNameLst>
                                          <p:attrName>style.visibility</p:attrName>
                                        </p:attrNameLst>
                                      </p:cBhvr>
                                      <p:to>
                                        <p:strVal val="visible"/>
                                      </p:to>
                                    </p:set>
                                    <p:animEffect filter="fade" transition="in">
                                      <p:cBhvr>
                                        <p:cTn dur="500"/>
                                        <p:tgtEl>
                                          <p:spTgt spid="354">
                                            <p:txEl>
                                              <p:pRg end="9" st="9"/>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500"/>
                                        <p:tgtEl>
                                          <p:spTgt spid="3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cxnSp>
        <p:nvCxnSpPr>
          <p:cNvPr id="363" name="Google Shape;363;p2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364" name="Google Shape;364;p24"/>
          <p:cNvGrpSpPr/>
          <p:nvPr/>
        </p:nvGrpSpPr>
        <p:grpSpPr>
          <a:xfrm>
            <a:off x="506766" y="2862548"/>
            <a:ext cx="2914431" cy="1693880"/>
            <a:chOff x="1717040" y="1737360"/>
            <a:chExt cx="3952240" cy="2072626"/>
          </a:xfrm>
        </p:grpSpPr>
        <p:sp>
          <p:nvSpPr>
            <p:cNvPr id="365" name="Google Shape;365;p24"/>
            <p:cNvSpPr/>
            <p:nvPr/>
          </p:nvSpPr>
          <p:spPr>
            <a:xfrm>
              <a:off x="1717040" y="1737360"/>
              <a:ext cx="3952240" cy="207262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6" name="Google Shape;366;p24"/>
            <p:cNvSpPr txBox="1"/>
            <p:nvPr/>
          </p:nvSpPr>
          <p:spPr>
            <a:xfrm>
              <a:off x="1819653" y="2123581"/>
              <a:ext cx="3747013" cy="112978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Одоо бүгдээрээ ойлголтоо шалгаад дасгал ажиллая:</a:t>
              </a:r>
              <a:endParaRPr sz="1800">
                <a:solidFill>
                  <a:schemeClr val="dk1"/>
                </a:solidFill>
                <a:latin typeface="Arial"/>
                <a:ea typeface="Arial"/>
                <a:cs typeface="Arial"/>
                <a:sym typeface="Arial"/>
              </a:endParaRPr>
            </a:p>
          </p:txBody>
        </p:sp>
      </p:grpSp>
      <p:cxnSp>
        <p:nvCxnSpPr>
          <p:cNvPr id="367" name="Google Shape;367;p24"/>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68" name="Google Shape;368;p24"/>
          <p:cNvSpPr/>
          <p:nvPr/>
        </p:nvSpPr>
        <p:spPr>
          <a:xfrm>
            <a:off x="4078836" y="2533656"/>
            <a:ext cx="7338854" cy="2632003"/>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Нийслэл хот гэж юу вэ?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Занабазар гэж хэн бэ? Нийслэл хотын түүх яагаад түүнтэй холбоотой вэ?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Нийслэл хот хэдэн удаа нүүдэллэсэн бэ?  </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Нийслэл хот анх ямар нэртэй байсан бэ? Одоогийн нэрээрээ хэзээ нэрлэгдсэн бэ?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Улаанбаатар хот хэдэн дүүрэгтэй вэ? Нэрлэнэ үү! </a:t>
            </a:r>
            <a:endParaRPr sz="1600">
              <a:solidFill>
                <a:schemeClr val="dk1"/>
              </a:solidFill>
              <a:latin typeface="Arial"/>
              <a:ea typeface="Arial"/>
              <a:cs typeface="Arial"/>
              <a:sym typeface="Arial"/>
            </a:endParaRPr>
          </a:p>
        </p:txBody>
      </p:sp>
      <p:sp>
        <p:nvSpPr>
          <p:cNvPr id="369" name="Google Shape;369;p24"/>
          <p:cNvSpPr/>
          <p:nvPr/>
        </p:nvSpPr>
        <p:spPr>
          <a:xfrm>
            <a:off x="2656016" y="1375628"/>
            <a:ext cx="8476582" cy="658601"/>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6. Дараах асуултын дагуу ярилцаж, ойлголтоо шалгаарай.</a:t>
            </a:r>
            <a:endParaRPr b="1" i="1" sz="1600" u="none" cap="none" strike="noStrike">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a:t>
            </a:r>
            <a:r>
              <a:rPr b="1" i="1" lang="en-US" sz="1600">
                <a:solidFill>
                  <a:schemeClr val="dk1"/>
                </a:solidFill>
                <a:latin typeface="Arial"/>
                <a:ea typeface="Arial"/>
                <a:cs typeface="Arial"/>
                <a:sym typeface="Arial"/>
              </a:rPr>
              <a:t>6</a:t>
            </a:r>
            <a:r>
              <a:rPr b="1" i="1" lang="en-US" sz="1600" u="none" cap="none" strike="noStrike">
                <a:solidFill>
                  <a:schemeClr val="dk1"/>
                </a:solidFill>
                <a:latin typeface="Arial"/>
                <a:ea typeface="Arial"/>
                <a:cs typeface="Arial"/>
                <a:sym typeface="Arial"/>
              </a:rPr>
              <a:t>. Discuss about following questions and review your understanding </a:t>
            </a:r>
            <a:endParaRPr b="1" i="1" sz="1600" u="none" cap="none" strike="noStrike">
              <a:solidFill>
                <a:schemeClr val="dk1"/>
              </a:solidFill>
              <a:latin typeface="Arial"/>
              <a:ea typeface="Arial"/>
              <a:cs typeface="Arial"/>
              <a:sym typeface="Arial"/>
            </a:endParaRPr>
          </a:p>
        </p:txBody>
      </p:sp>
      <p:pic>
        <p:nvPicPr>
          <p:cNvPr descr="Teacher free icon" id="370" name="Google Shape;370;p24"/>
          <p:cNvPicPr preferRelativeResize="0"/>
          <p:nvPr/>
        </p:nvPicPr>
        <p:blipFill rotWithShape="1">
          <a:blip r:embed="rId3">
            <a:alphaModFix/>
          </a:blip>
          <a:srcRect b="0" l="0" r="0" t="0"/>
          <a:stretch/>
        </p:blipFill>
        <p:spPr>
          <a:xfrm>
            <a:off x="-1" y="4769965"/>
            <a:ext cx="1960775" cy="2084879"/>
          </a:xfrm>
          <a:prstGeom prst="rect">
            <a:avLst/>
          </a:prstGeom>
          <a:noFill/>
          <a:ln>
            <a:noFill/>
          </a:ln>
        </p:spPr>
      </p:pic>
      <p:sp>
        <p:nvSpPr>
          <p:cNvPr id="371" name="Google Shape;371;p24"/>
          <p:cNvSpPr/>
          <p:nvPr/>
        </p:nvSpPr>
        <p:spPr>
          <a:xfrm>
            <a:off x="4262488" y="246310"/>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372" name="Google Shape;372;p24"/>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27</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500"/>
                                        <p:tgtEl>
                                          <p:spTgt spid="3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4"/>
                                        </p:tgtEl>
                                        <p:attrNameLst>
                                          <p:attrName>style.visibility</p:attrName>
                                        </p:attrNameLst>
                                      </p:cBhvr>
                                      <p:to>
                                        <p:strVal val="visible"/>
                                      </p:to>
                                    </p:set>
                                    <p:animEffect filter="fade" transition="in">
                                      <p:cBhvr>
                                        <p:cTn dur="500"/>
                                        <p:tgtEl>
                                          <p:spTgt spid="36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9"/>
                                        </p:tgtEl>
                                        <p:attrNameLst>
                                          <p:attrName>style.visibility</p:attrName>
                                        </p:attrNameLst>
                                      </p:cBhvr>
                                      <p:to>
                                        <p:strVal val="visible"/>
                                      </p:to>
                                    </p:set>
                                    <p:animEffect filter="fade" transition="in">
                                      <p:cBhvr>
                                        <p:cTn dur="500"/>
                                        <p:tgtEl>
                                          <p:spTgt spid="36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0" st="0"/>
                                            </p:txEl>
                                          </p:spTgt>
                                        </p:tgtEl>
                                        <p:attrNameLst>
                                          <p:attrName>style.visibility</p:attrName>
                                        </p:attrNameLst>
                                      </p:cBhvr>
                                      <p:to>
                                        <p:strVal val="visible"/>
                                      </p:to>
                                    </p:set>
                                    <p:animEffect filter="fade" transition="in">
                                      <p:cBhvr>
                                        <p:cTn dur="500"/>
                                        <p:tgtEl>
                                          <p:spTgt spid="36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1" st="1"/>
                                            </p:txEl>
                                          </p:spTgt>
                                        </p:tgtEl>
                                        <p:attrNameLst>
                                          <p:attrName>style.visibility</p:attrName>
                                        </p:attrNameLst>
                                      </p:cBhvr>
                                      <p:to>
                                        <p:strVal val="visible"/>
                                      </p:to>
                                    </p:set>
                                    <p:animEffect filter="fade" transition="in">
                                      <p:cBhvr>
                                        <p:cTn dur="500"/>
                                        <p:tgtEl>
                                          <p:spTgt spid="36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2" st="2"/>
                                            </p:txEl>
                                          </p:spTgt>
                                        </p:tgtEl>
                                        <p:attrNameLst>
                                          <p:attrName>style.visibility</p:attrName>
                                        </p:attrNameLst>
                                      </p:cBhvr>
                                      <p:to>
                                        <p:strVal val="visible"/>
                                      </p:to>
                                    </p:set>
                                    <p:animEffect filter="fade" transition="in">
                                      <p:cBhvr>
                                        <p:cTn dur="500"/>
                                        <p:tgtEl>
                                          <p:spTgt spid="368">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3" st="3"/>
                                            </p:txEl>
                                          </p:spTgt>
                                        </p:tgtEl>
                                        <p:attrNameLst>
                                          <p:attrName>style.visibility</p:attrName>
                                        </p:attrNameLst>
                                      </p:cBhvr>
                                      <p:to>
                                        <p:strVal val="visible"/>
                                      </p:to>
                                    </p:set>
                                    <p:animEffect filter="fade" transition="in">
                                      <p:cBhvr>
                                        <p:cTn dur="500"/>
                                        <p:tgtEl>
                                          <p:spTgt spid="368">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4" st="4"/>
                                            </p:txEl>
                                          </p:spTgt>
                                        </p:tgtEl>
                                        <p:attrNameLst>
                                          <p:attrName>style.visibility</p:attrName>
                                        </p:attrNameLst>
                                      </p:cBhvr>
                                      <p:to>
                                        <p:strVal val="visible"/>
                                      </p:to>
                                    </p:set>
                                    <p:animEffect filter="fade" transition="in">
                                      <p:cBhvr>
                                        <p:cTn dur="500"/>
                                        <p:tgtEl>
                                          <p:spTgt spid="368">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cxnSp>
        <p:nvCxnSpPr>
          <p:cNvPr id="377" name="Google Shape;377;p2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378" name="Google Shape;378;p25"/>
          <p:cNvGrpSpPr/>
          <p:nvPr/>
        </p:nvGrpSpPr>
        <p:grpSpPr>
          <a:xfrm>
            <a:off x="741140" y="3273358"/>
            <a:ext cx="2914431" cy="1693880"/>
            <a:chOff x="1717040" y="1737360"/>
            <a:chExt cx="3952240" cy="2072626"/>
          </a:xfrm>
        </p:grpSpPr>
        <p:sp>
          <p:nvSpPr>
            <p:cNvPr id="379" name="Google Shape;379;p25"/>
            <p:cNvSpPr/>
            <p:nvPr/>
          </p:nvSpPr>
          <p:spPr>
            <a:xfrm>
              <a:off x="1717040" y="1737360"/>
              <a:ext cx="3952240" cy="207262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0" name="Google Shape;380;p25"/>
            <p:cNvSpPr txBox="1"/>
            <p:nvPr/>
          </p:nvSpPr>
          <p:spPr>
            <a:xfrm>
              <a:off x="1819653" y="2123581"/>
              <a:ext cx="3747013" cy="112978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Одоо бүгдээрээ ойлголтоо шалгаад дасгал ажиллая:</a:t>
              </a:r>
              <a:endParaRPr sz="1800">
                <a:solidFill>
                  <a:schemeClr val="dk1"/>
                </a:solidFill>
                <a:latin typeface="Arial"/>
                <a:ea typeface="Arial"/>
                <a:cs typeface="Arial"/>
                <a:sym typeface="Arial"/>
              </a:endParaRPr>
            </a:p>
          </p:txBody>
        </p:sp>
      </p:grpSp>
      <p:cxnSp>
        <p:nvCxnSpPr>
          <p:cNvPr id="381" name="Google Shape;381;p25"/>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82" name="Google Shape;382;p25"/>
          <p:cNvSpPr/>
          <p:nvPr/>
        </p:nvSpPr>
        <p:spPr>
          <a:xfrm>
            <a:off x="4163493" y="2649679"/>
            <a:ext cx="7476000" cy="2264081"/>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Улаанбаатар хотыг тойроод ямар ямар уул байдаг вэ? </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Хотын дундуур ямар ямар гол урсдаг вэ?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Улаанбаатар хот хир том бэ? Далайн түвшнээс дээш хир өндөр вэ?</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Улаанбаатар хотод юу юу байдаг вэ? </a:t>
            </a:r>
            <a:endParaRPr sz="16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Танай улсын элчин сайдын яам Улаанбаатар хотод байдаг уу? Байдаг бол аль дүүрэгт байдаг вэ? </a:t>
            </a:r>
            <a:endParaRPr sz="1600">
              <a:solidFill>
                <a:schemeClr val="dk1"/>
              </a:solidFill>
              <a:latin typeface="Arial"/>
              <a:ea typeface="Arial"/>
              <a:cs typeface="Arial"/>
              <a:sym typeface="Arial"/>
            </a:endParaRPr>
          </a:p>
        </p:txBody>
      </p:sp>
      <p:pic>
        <p:nvPicPr>
          <p:cNvPr descr="Teacher free icon" id="383" name="Google Shape;383;p25"/>
          <p:cNvPicPr preferRelativeResize="0"/>
          <p:nvPr/>
        </p:nvPicPr>
        <p:blipFill rotWithShape="1">
          <a:blip r:embed="rId3">
            <a:alphaModFix/>
          </a:blip>
          <a:srcRect b="0" l="0" r="0" t="0"/>
          <a:stretch/>
        </p:blipFill>
        <p:spPr>
          <a:xfrm>
            <a:off x="0" y="5133870"/>
            <a:ext cx="1747101" cy="1747101"/>
          </a:xfrm>
          <a:prstGeom prst="rect">
            <a:avLst/>
          </a:prstGeom>
          <a:noFill/>
          <a:ln>
            <a:noFill/>
          </a:ln>
        </p:spPr>
      </p:pic>
      <p:sp>
        <p:nvSpPr>
          <p:cNvPr id="384" name="Google Shape;384;p25"/>
          <p:cNvSpPr/>
          <p:nvPr/>
        </p:nvSpPr>
        <p:spPr>
          <a:xfrm>
            <a:off x="2476194" y="1442983"/>
            <a:ext cx="8452218" cy="658601"/>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a:t>
            </a:r>
            <a:r>
              <a:rPr b="1" i="1" lang="en-US" sz="1600">
                <a:solidFill>
                  <a:schemeClr val="dk1"/>
                </a:solidFill>
                <a:latin typeface="Arial"/>
                <a:ea typeface="Arial"/>
                <a:cs typeface="Arial"/>
                <a:sym typeface="Arial"/>
              </a:rPr>
              <a:t>6</a:t>
            </a:r>
            <a:r>
              <a:rPr b="1" i="1" lang="en-US" sz="1600" u="none" cap="none" strike="noStrike">
                <a:solidFill>
                  <a:schemeClr val="dk1"/>
                </a:solidFill>
                <a:latin typeface="Arial"/>
                <a:ea typeface="Arial"/>
                <a:cs typeface="Arial"/>
                <a:sym typeface="Arial"/>
              </a:rPr>
              <a:t>. Дараах асуултын дагуу ярилцаж, ойлголтоо шалгаарай.</a:t>
            </a:r>
            <a:endParaRPr b="1" i="1" sz="1600" u="none" cap="none" strike="noStrike">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a:t>
            </a:r>
            <a:r>
              <a:rPr b="1" i="1" lang="en-US" sz="1600">
                <a:solidFill>
                  <a:schemeClr val="dk1"/>
                </a:solidFill>
                <a:latin typeface="Arial"/>
                <a:ea typeface="Arial"/>
                <a:cs typeface="Arial"/>
                <a:sym typeface="Arial"/>
              </a:rPr>
              <a:t>6</a:t>
            </a:r>
            <a:r>
              <a:rPr b="1" i="1" lang="en-US" sz="1600" u="none" cap="none" strike="noStrike">
                <a:solidFill>
                  <a:schemeClr val="dk1"/>
                </a:solidFill>
                <a:latin typeface="Arial"/>
                <a:ea typeface="Arial"/>
                <a:cs typeface="Arial"/>
                <a:sym typeface="Arial"/>
              </a:rPr>
              <a:t>. Discuss about following questions and review your understanding </a:t>
            </a:r>
            <a:endParaRPr b="1" i="1" sz="1600" u="none" cap="none" strike="noStrike">
              <a:solidFill>
                <a:schemeClr val="dk1"/>
              </a:solidFill>
              <a:latin typeface="Arial"/>
              <a:ea typeface="Arial"/>
              <a:cs typeface="Arial"/>
              <a:sym typeface="Arial"/>
            </a:endParaRPr>
          </a:p>
        </p:txBody>
      </p:sp>
      <p:sp>
        <p:nvSpPr>
          <p:cNvPr id="385" name="Google Shape;385;p25"/>
          <p:cNvSpPr/>
          <p:nvPr/>
        </p:nvSpPr>
        <p:spPr>
          <a:xfrm>
            <a:off x="4262488" y="246310"/>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
        <p:nvSpPr>
          <p:cNvPr id="386" name="Google Shape;386;p25"/>
          <p:cNvSpPr txBox="1"/>
          <p:nvPr/>
        </p:nvSpPr>
        <p:spPr>
          <a:xfrm>
            <a:off x="4150750" y="5823267"/>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a:t>
            </a:r>
            <a:r>
              <a:rPr lang="en-US" sz="1400">
                <a:solidFill>
                  <a:schemeClr val="dk1"/>
                </a:solidFill>
                <a:latin typeface="Arial"/>
                <a:ea typeface="Arial"/>
                <a:cs typeface="Arial"/>
                <a:sym typeface="Arial"/>
              </a:rPr>
              <a:t>28</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3"/>
                                        </p:tgtEl>
                                        <p:attrNameLst>
                                          <p:attrName>style.visibility</p:attrName>
                                        </p:attrNameLst>
                                      </p:cBhvr>
                                      <p:to>
                                        <p:strVal val="visible"/>
                                      </p:to>
                                    </p:set>
                                    <p:animEffect filter="fade" transition="in">
                                      <p:cBhvr>
                                        <p:cTn dur="500"/>
                                        <p:tgtEl>
                                          <p:spTgt spid="38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8"/>
                                        </p:tgtEl>
                                        <p:attrNameLst>
                                          <p:attrName>style.visibility</p:attrName>
                                        </p:attrNameLst>
                                      </p:cBhvr>
                                      <p:to>
                                        <p:strVal val="visible"/>
                                      </p:to>
                                    </p:set>
                                    <p:animEffect filter="fade" transition="in">
                                      <p:cBhvr>
                                        <p:cTn dur="500"/>
                                        <p:tgtEl>
                                          <p:spTgt spid="3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2">
                                            <p:txEl>
                                              <p:pRg end="0" st="0"/>
                                            </p:txEl>
                                          </p:spTgt>
                                        </p:tgtEl>
                                        <p:attrNameLst>
                                          <p:attrName>style.visibility</p:attrName>
                                        </p:attrNameLst>
                                      </p:cBhvr>
                                      <p:to>
                                        <p:strVal val="visible"/>
                                      </p:to>
                                    </p:set>
                                    <p:animEffect filter="fade" transition="in">
                                      <p:cBhvr>
                                        <p:cTn dur="500"/>
                                        <p:tgtEl>
                                          <p:spTgt spid="38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2">
                                            <p:txEl>
                                              <p:pRg end="1" st="1"/>
                                            </p:txEl>
                                          </p:spTgt>
                                        </p:tgtEl>
                                        <p:attrNameLst>
                                          <p:attrName>style.visibility</p:attrName>
                                        </p:attrNameLst>
                                      </p:cBhvr>
                                      <p:to>
                                        <p:strVal val="visible"/>
                                      </p:to>
                                    </p:set>
                                    <p:animEffect filter="fade" transition="in">
                                      <p:cBhvr>
                                        <p:cTn dur="500"/>
                                        <p:tgtEl>
                                          <p:spTgt spid="38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2">
                                            <p:txEl>
                                              <p:pRg end="2" st="2"/>
                                            </p:txEl>
                                          </p:spTgt>
                                        </p:tgtEl>
                                        <p:attrNameLst>
                                          <p:attrName>style.visibility</p:attrName>
                                        </p:attrNameLst>
                                      </p:cBhvr>
                                      <p:to>
                                        <p:strVal val="visible"/>
                                      </p:to>
                                    </p:set>
                                    <p:animEffect filter="fade" transition="in">
                                      <p:cBhvr>
                                        <p:cTn dur="500"/>
                                        <p:tgtEl>
                                          <p:spTgt spid="38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2">
                                            <p:txEl>
                                              <p:pRg end="3" st="3"/>
                                            </p:txEl>
                                          </p:spTgt>
                                        </p:tgtEl>
                                        <p:attrNameLst>
                                          <p:attrName>style.visibility</p:attrName>
                                        </p:attrNameLst>
                                      </p:cBhvr>
                                      <p:to>
                                        <p:strVal val="visible"/>
                                      </p:to>
                                    </p:set>
                                    <p:animEffect filter="fade" transition="in">
                                      <p:cBhvr>
                                        <p:cTn dur="500"/>
                                        <p:tgtEl>
                                          <p:spTgt spid="38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2">
                                            <p:txEl>
                                              <p:pRg end="4" st="4"/>
                                            </p:txEl>
                                          </p:spTgt>
                                        </p:tgtEl>
                                        <p:attrNameLst>
                                          <p:attrName>style.visibility</p:attrName>
                                        </p:attrNameLst>
                                      </p:cBhvr>
                                      <p:to>
                                        <p:strVal val="visible"/>
                                      </p:to>
                                    </p:set>
                                    <p:animEffect filter="fade" transition="in">
                                      <p:cBhvr>
                                        <p:cTn dur="500"/>
                                        <p:tgtEl>
                                          <p:spTgt spid="382">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cxnSp>
        <p:nvCxnSpPr>
          <p:cNvPr id="391" name="Google Shape;391;p2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92" name="Google Shape;392;p26"/>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93" name="Google Shape;393;p26"/>
          <p:cNvSpPr txBox="1"/>
          <p:nvPr/>
        </p:nvSpPr>
        <p:spPr>
          <a:xfrm>
            <a:off x="3932807" y="871416"/>
            <a:ext cx="4168562" cy="5231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lang="en-US" sz="14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400"/>
              <a:buFont typeface="Arial"/>
              <a:buNone/>
            </a:pPr>
            <a:r>
              <a:rPr b="1" lang="en-US" sz="1400">
                <a:solidFill>
                  <a:schemeClr val="dk1"/>
                </a:solidFill>
                <a:latin typeface="Arial"/>
                <a:ea typeface="Arial"/>
                <a:cs typeface="Arial"/>
                <a:sym typeface="Arial"/>
              </a:rPr>
              <a:t>Homework  1</a:t>
            </a:r>
            <a:endParaRPr sz="1400">
              <a:solidFill>
                <a:schemeClr val="dk1"/>
              </a:solidFill>
              <a:latin typeface="Arial"/>
              <a:ea typeface="Arial"/>
              <a:cs typeface="Arial"/>
              <a:sym typeface="Arial"/>
            </a:endParaRPr>
          </a:p>
        </p:txBody>
      </p:sp>
      <p:sp>
        <p:nvSpPr>
          <p:cNvPr id="394" name="Google Shape;394;p26"/>
          <p:cNvSpPr txBox="1"/>
          <p:nvPr/>
        </p:nvSpPr>
        <p:spPr>
          <a:xfrm>
            <a:off x="4115468" y="1295083"/>
            <a:ext cx="3961063" cy="37555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400">
                <a:solidFill>
                  <a:schemeClr val="dk1"/>
                </a:solidFill>
                <a:latin typeface="Arial"/>
                <a:ea typeface="Arial"/>
                <a:cs typeface="Arial"/>
                <a:sym typeface="Arial"/>
              </a:rPr>
              <a:t>Мэдлэг шалгах тест - Test</a:t>
            </a:r>
            <a:endParaRPr b="1" sz="1400">
              <a:solidFill>
                <a:schemeClr val="dk1"/>
              </a:solidFill>
              <a:latin typeface="Arial"/>
              <a:ea typeface="Arial"/>
              <a:cs typeface="Arial"/>
              <a:sym typeface="Arial"/>
            </a:endParaRPr>
          </a:p>
        </p:txBody>
      </p:sp>
      <p:pic>
        <p:nvPicPr>
          <p:cNvPr descr="homework Icon 3841940" id="395" name="Google Shape;395;p26"/>
          <p:cNvPicPr preferRelativeResize="0"/>
          <p:nvPr/>
        </p:nvPicPr>
        <p:blipFill rotWithShape="1">
          <a:blip r:embed="rId3">
            <a:alphaModFix/>
          </a:blip>
          <a:srcRect b="0" l="0" r="0" t="0"/>
          <a:stretch/>
        </p:blipFill>
        <p:spPr>
          <a:xfrm flipH="1">
            <a:off x="7127045" y="766954"/>
            <a:ext cx="833890" cy="591108"/>
          </a:xfrm>
          <a:prstGeom prst="rect">
            <a:avLst/>
          </a:prstGeom>
          <a:noFill/>
          <a:ln>
            <a:noFill/>
          </a:ln>
        </p:spPr>
      </p:pic>
      <p:sp>
        <p:nvSpPr>
          <p:cNvPr id="396" name="Google Shape;396;p26"/>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pic>
        <p:nvPicPr>
          <p:cNvPr id="397" name="Google Shape;397;p26"/>
          <p:cNvPicPr preferRelativeResize="0"/>
          <p:nvPr/>
        </p:nvPicPr>
        <p:blipFill rotWithShape="1">
          <a:blip r:embed="rId4">
            <a:alphaModFix/>
          </a:blip>
          <a:srcRect b="0" l="0" r="0" t="0"/>
          <a:stretch/>
        </p:blipFill>
        <p:spPr>
          <a:xfrm>
            <a:off x="711982" y="1825289"/>
            <a:ext cx="11034716" cy="4279763"/>
          </a:xfrm>
          <a:prstGeom prst="rect">
            <a:avLst/>
          </a:prstGeom>
          <a:noFill/>
          <a:ln>
            <a:noFill/>
          </a:ln>
        </p:spPr>
      </p:pic>
      <p:sp>
        <p:nvSpPr>
          <p:cNvPr id="398" name="Google Shape;398;p26"/>
          <p:cNvSpPr txBox="1"/>
          <p:nvPr/>
        </p:nvSpPr>
        <p:spPr>
          <a:xfrm>
            <a:off x="4308185" y="6259706"/>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3</a:t>
            </a:r>
            <a:r>
              <a:rPr lang="en-US" sz="1400">
                <a:solidFill>
                  <a:schemeClr val="dk1"/>
                </a:solidFill>
                <a:latin typeface="Arial"/>
                <a:ea typeface="Arial"/>
                <a:cs typeface="Arial"/>
                <a:sym typeface="Arial"/>
              </a:rPr>
              <a:t>1</a:t>
            </a:r>
            <a:r>
              <a:rPr b="0" lang="en-US" sz="1400">
                <a:solidFill>
                  <a:schemeClr val="dk1"/>
                </a:solidFill>
                <a:latin typeface="Arial"/>
                <a:ea typeface="Arial"/>
                <a:cs typeface="Arial"/>
                <a:sym typeface="Arial"/>
              </a:rPr>
              <a:t>)</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gtEl>
                                        <p:attrNameLst>
                                          <p:attrName>style.visibility</p:attrName>
                                        </p:attrNameLst>
                                      </p:cBhvr>
                                      <p:to>
                                        <p:strVal val="visible"/>
                                      </p:to>
                                    </p:set>
                                    <p:animEffect filter="fade" transition="in">
                                      <p:cBhvr>
                                        <p:cTn dur="500"/>
                                        <p:tgtEl>
                                          <p:spTgt spid="39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4"/>
                                        </p:tgtEl>
                                        <p:attrNameLst>
                                          <p:attrName>style.visibility</p:attrName>
                                        </p:attrNameLst>
                                      </p:cBhvr>
                                      <p:to>
                                        <p:strVal val="visible"/>
                                      </p:to>
                                    </p:set>
                                    <p:animEffect filter="fade" transition="in">
                                      <p:cBhvr>
                                        <p:cTn dur="500"/>
                                        <p:tgtEl>
                                          <p:spTgt spid="3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7"/>
                                        </p:tgtEl>
                                        <p:attrNameLst>
                                          <p:attrName>style.visibility</p:attrName>
                                        </p:attrNameLst>
                                      </p:cBhvr>
                                      <p:to>
                                        <p:strVal val="visible"/>
                                      </p:to>
                                    </p:set>
                                    <p:animEffect filter="fade" transition="in">
                                      <p:cBhvr>
                                        <p:cTn dur="500"/>
                                        <p:tgtEl>
                                          <p:spTgt spid="3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cxnSp>
        <p:nvCxnSpPr>
          <p:cNvPr id="403" name="Google Shape;403;p2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04" name="Google Shape;404;p2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05" name="Google Shape;405;p27"/>
          <p:cNvSpPr txBox="1"/>
          <p:nvPr/>
        </p:nvSpPr>
        <p:spPr>
          <a:xfrm>
            <a:off x="3958032" y="1241683"/>
            <a:ext cx="3961063" cy="37555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400">
                <a:solidFill>
                  <a:schemeClr val="dk1"/>
                </a:solidFill>
                <a:latin typeface="Arial"/>
                <a:ea typeface="Arial"/>
                <a:cs typeface="Arial"/>
                <a:sym typeface="Arial"/>
              </a:rPr>
              <a:t>Мэдлэг шалгах тест - Test</a:t>
            </a:r>
            <a:endParaRPr b="1" sz="1400">
              <a:solidFill>
                <a:schemeClr val="dk1"/>
              </a:solidFill>
              <a:latin typeface="Arial"/>
              <a:ea typeface="Arial"/>
              <a:cs typeface="Arial"/>
              <a:sym typeface="Arial"/>
            </a:endParaRPr>
          </a:p>
        </p:txBody>
      </p:sp>
      <p:sp>
        <p:nvSpPr>
          <p:cNvPr id="406" name="Google Shape;406;p27"/>
          <p:cNvSpPr txBox="1"/>
          <p:nvPr/>
        </p:nvSpPr>
        <p:spPr>
          <a:xfrm>
            <a:off x="4011719" y="854492"/>
            <a:ext cx="4168562" cy="5231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lang="en-US" sz="14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400"/>
              <a:buFont typeface="Arial"/>
              <a:buNone/>
            </a:pPr>
            <a:r>
              <a:rPr b="1" lang="en-US" sz="1400">
                <a:solidFill>
                  <a:schemeClr val="dk1"/>
                </a:solidFill>
                <a:latin typeface="Arial"/>
                <a:ea typeface="Arial"/>
                <a:cs typeface="Arial"/>
                <a:sym typeface="Arial"/>
              </a:rPr>
              <a:t>Homework  1</a:t>
            </a:r>
            <a:endParaRPr sz="1400">
              <a:solidFill>
                <a:schemeClr val="dk1"/>
              </a:solidFill>
              <a:latin typeface="Arial"/>
              <a:ea typeface="Arial"/>
              <a:cs typeface="Arial"/>
              <a:sym typeface="Arial"/>
            </a:endParaRPr>
          </a:p>
        </p:txBody>
      </p:sp>
      <p:pic>
        <p:nvPicPr>
          <p:cNvPr descr="homework Icon 3841940" id="407" name="Google Shape;407;p27"/>
          <p:cNvPicPr preferRelativeResize="0"/>
          <p:nvPr/>
        </p:nvPicPr>
        <p:blipFill rotWithShape="1">
          <a:blip r:embed="rId3">
            <a:alphaModFix/>
          </a:blip>
          <a:srcRect b="0" l="0" r="0" t="0"/>
          <a:stretch/>
        </p:blipFill>
        <p:spPr>
          <a:xfrm flipH="1">
            <a:off x="7215798" y="719531"/>
            <a:ext cx="833890" cy="591108"/>
          </a:xfrm>
          <a:prstGeom prst="rect">
            <a:avLst/>
          </a:prstGeom>
          <a:noFill/>
          <a:ln>
            <a:noFill/>
          </a:ln>
        </p:spPr>
      </p:pic>
      <p:sp>
        <p:nvSpPr>
          <p:cNvPr id="408" name="Google Shape;408;p27"/>
          <p:cNvSpPr/>
          <p:nvPr/>
        </p:nvSpPr>
        <p:spPr>
          <a:xfrm>
            <a:off x="4346349" y="131894"/>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pic>
        <p:nvPicPr>
          <p:cNvPr id="409" name="Google Shape;409;p27"/>
          <p:cNvPicPr preferRelativeResize="0"/>
          <p:nvPr/>
        </p:nvPicPr>
        <p:blipFill rotWithShape="1">
          <a:blip r:embed="rId4">
            <a:alphaModFix/>
          </a:blip>
          <a:srcRect b="0" l="0" r="0" t="0"/>
          <a:stretch/>
        </p:blipFill>
        <p:spPr>
          <a:xfrm>
            <a:off x="801165" y="1736776"/>
            <a:ext cx="10589670" cy="4401693"/>
          </a:xfrm>
          <a:prstGeom prst="rect">
            <a:avLst/>
          </a:prstGeom>
          <a:noFill/>
          <a:ln>
            <a:noFill/>
          </a:ln>
        </p:spPr>
      </p:pic>
      <p:sp>
        <p:nvSpPr>
          <p:cNvPr id="410" name="Google Shape;410;p27"/>
          <p:cNvSpPr txBox="1"/>
          <p:nvPr/>
        </p:nvSpPr>
        <p:spPr>
          <a:xfrm>
            <a:off x="4213503" y="6258010"/>
            <a:ext cx="357562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 </a:t>
            </a:r>
            <a:r>
              <a:rPr b="0" lang="en-US" sz="1400">
                <a:solidFill>
                  <a:schemeClr val="dk1"/>
                </a:solidFill>
                <a:latin typeface="Arial"/>
                <a:ea typeface="Arial"/>
                <a:cs typeface="Arial"/>
                <a:sym typeface="Arial"/>
              </a:rPr>
              <a:t>(Мөнхцэцэг, Г., Орхон,Б, 2021, хууд. 31)</a:t>
            </a:r>
            <a:endParaRPr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6"/>
                                        </p:tgtEl>
                                        <p:attrNameLst>
                                          <p:attrName>style.visibility</p:attrName>
                                        </p:attrNameLst>
                                      </p:cBhvr>
                                      <p:to>
                                        <p:strVal val="visible"/>
                                      </p:to>
                                    </p:set>
                                    <p:animEffect filter="fade" transition="in">
                                      <p:cBhvr>
                                        <p:cTn dur="500"/>
                                        <p:tgtEl>
                                          <p:spTgt spid="40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5"/>
                                        </p:tgtEl>
                                        <p:attrNameLst>
                                          <p:attrName>style.visibility</p:attrName>
                                        </p:attrNameLst>
                                      </p:cBhvr>
                                      <p:to>
                                        <p:strVal val="visible"/>
                                      </p:to>
                                    </p:set>
                                    <p:animEffect filter="fade" transition="in">
                                      <p:cBhvr>
                                        <p:cTn dur="500"/>
                                        <p:tgtEl>
                                          <p:spTgt spid="4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9"/>
                                        </p:tgtEl>
                                        <p:attrNameLst>
                                          <p:attrName>style.visibility</p:attrName>
                                        </p:attrNameLst>
                                      </p:cBhvr>
                                      <p:to>
                                        <p:strVal val="visible"/>
                                      </p:to>
                                    </p:set>
                                    <p:animEffect filter="fade" transition="in">
                                      <p:cBhvr>
                                        <p:cTn dur="500"/>
                                        <p:tgtEl>
                                          <p:spTgt spid="4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cxnSp>
        <p:nvCxnSpPr>
          <p:cNvPr id="416" name="Google Shape;416;p28"/>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17" name="Google Shape;417;p2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18" name="Google Shape;418;p28"/>
          <p:cNvSpPr/>
          <p:nvPr/>
        </p:nvSpPr>
        <p:spPr>
          <a:xfrm>
            <a:off x="4065348" y="3221026"/>
            <a:ext cx="7497742" cy="1323439"/>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600"/>
              <a:buFont typeface="Arial"/>
              <a:buChar char="•"/>
            </a:pPr>
            <a:r>
              <a:rPr b="1" i="1" lang="en-US" sz="1600">
                <a:solidFill>
                  <a:schemeClr val="dk1"/>
                </a:solidFill>
                <a:latin typeface="Arial"/>
                <a:ea typeface="Arial"/>
                <a:cs typeface="Arial"/>
                <a:sym typeface="Arial"/>
              </a:rPr>
              <a:t>Дээрх сэдэвт гарсан үг хэллэгүүдийг ашиглан өөрийн орны нийслэл хотын талаар бичээрэй.</a:t>
            </a:r>
            <a:endParaRPr b="1" i="1" sz="16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600"/>
              <a:buFont typeface="Arial"/>
              <a:buChar char="•"/>
            </a:pPr>
            <a:r>
              <a:rPr b="1" i="1" lang="en-US" sz="1600">
                <a:solidFill>
                  <a:schemeClr val="dk1"/>
                </a:solidFill>
                <a:latin typeface="Arial"/>
                <a:ea typeface="Arial"/>
                <a:cs typeface="Arial"/>
                <a:sym typeface="Arial"/>
              </a:rPr>
              <a:t>Write about the capital city of your country using the words from the topic above. </a:t>
            </a:r>
            <a:endParaRPr/>
          </a:p>
          <a:p>
            <a:pPr indent="-184150" lvl="0" marL="285750" marR="0" rtl="0" algn="just">
              <a:spcBef>
                <a:spcPts val="0"/>
              </a:spcBef>
              <a:spcAft>
                <a:spcPts val="0"/>
              </a:spcAft>
              <a:buClr>
                <a:schemeClr val="dk1"/>
              </a:buClr>
              <a:buSzPts val="1600"/>
              <a:buFont typeface="Arial"/>
              <a:buNone/>
            </a:pPr>
            <a:r>
              <a:t/>
            </a:r>
            <a:endParaRPr b="1" i="1" sz="1600">
              <a:solidFill>
                <a:schemeClr val="dk1"/>
              </a:solidFill>
              <a:latin typeface="Arial"/>
              <a:ea typeface="Arial"/>
              <a:cs typeface="Arial"/>
              <a:sym typeface="Arial"/>
            </a:endParaRPr>
          </a:p>
        </p:txBody>
      </p:sp>
      <p:pic>
        <p:nvPicPr>
          <p:cNvPr id="419" name="Google Shape;419;p28"/>
          <p:cNvPicPr preferRelativeResize="0"/>
          <p:nvPr/>
        </p:nvPicPr>
        <p:blipFill rotWithShape="1">
          <a:blip r:embed="rId3">
            <a:alphaModFix/>
          </a:blip>
          <a:srcRect b="0" l="0" r="0" t="0"/>
          <a:stretch/>
        </p:blipFill>
        <p:spPr>
          <a:xfrm>
            <a:off x="923064" y="1819274"/>
            <a:ext cx="3429000" cy="2803505"/>
          </a:xfrm>
          <a:prstGeom prst="rect">
            <a:avLst/>
          </a:prstGeom>
          <a:noFill/>
          <a:ln>
            <a:noFill/>
          </a:ln>
        </p:spPr>
      </p:pic>
      <p:sp>
        <p:nvSpPr>
          <p:cNvPr id="420" name="Google Shape;420;p28"/>
          <p:cNvSpPr txBox="1"/>
          <p:nvPr/>
        </p:nvSpPr>
        <p:spPr>
          <a:xfrm>
            <a:off x="1089751" y="4279879"/>
            <a:ext cx="309562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https://thenounproject.com/icon/homework-3841940/</a:t>
            </a:r>
            <a:endParaRPr/>
          </a:p>
        </p:txBody>
      </p:sp>
      <p:sp>
        <p:nvSpPr>
          <p:cNvPr id="421" name="Google Shape;421;p28"/>
          <p:cNvSpPr txBox="1"/>
          <p:nvPr/>
        </p:nvSpPr>
        <p:spPr>
          <a:xfrm>
            <a:off x="5447181" y="1935415"/>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2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2</a:t>
            </a:r>
            <a:endParaRPr sz="1600">
              <a:solidFill>
                <a:schemeClr val="dk1"/>
              </a:solidFill>
              <a:latin typeface="Arial"/>
              <a:ea typeface="Arial"/>
              <a:cs typeface="Arial"/>
              <a:sym typeface="Arial"/>
            </a:endParaRPr>
          </a:p>
        </p:txBody>
      </p:sp>
      <p:sp>
        <p:nvSpPr>
          <p:cNvPr id="422" name="Google Shape;422;p28"/>
          <p:cNvSpPr/>
          <p:nvPr/>
        </p:nvSpPr>
        <p:spPr>
          <a:xfrm>
            <a:off x="4346349" y="167406"/>
            <a:ext cx="5023555" cy="63453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МОНГОЛ УЛСЫН НИЙСЛЭЛ УЛААНБААТАР ХОТ</a:t>
            </a:r>
            <a:endParaRPr/>
          </a:p>
          <a:p>
            <a:pPr indent="0" lvl="0" marL="0" marR="0" rtl="0" algn="ctr">
              <a:lnSpc>
                <a:spcPct val="115000"/>
              </a:lnSpc>
              <a:spcBef>
                <a:spcPts val="0"/>
              </a:spcBef>
              <a:spcAft>
                <a:spcPts val="0"/>
              </a:spcAft>
              <a:buNone/>
            </a:pPr>
            <a:r>
              <a:rPr lang="en-US" sz="1600">
                <a:solidFill>
                  <a:schemeClr val="dk1"/>
                </a:solidFill>
                <a:latin typeface="Arial"/>
                <a:ea typeface="Arial"/>
                <a:cs typeface="Arial"/>
                <a:sym typeface="Arial"/>
              </a:rPr>
              <a:t>Ulaanbaatar, the capital of Mongolia</a:t>
            </a:r>
            <a:endParaRPr sz="16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500"/>
                                        <p:tgtEl>
                                          <p:spTgt spid="419"/>
                                        </p:tgtEl>
                                      </p:cBhvr>
                                    </p:animEffect>
                                  </p:childTnLst>
                                </p:cTn>
                              </p:par>
                              <p:par>
                                <p:cTn fill="hold" nodeType="withEffect" presetClass="entr" presetID="10" presetSubtype="0">
                                  <p:stCondLst>
                                    <p:cond delay="0"/>
                                  </p:stCondLst>
                                  <p:childTnLst>
                                    <p:set>
                                      <p:cBhvr>
                                        <p:cTn dur="1" fill="hold">
                                          <p:stCondLst>
                                            <p:cond delay="0"/>
                                          </p:stCondLst>
                                        </p:cTn>
                                        <p:tgtEl>
                                          <p:spTgt spid="420"/>
                                        </p:tgtEl>
                                        <p:attrNameLst>
                                          <p:attrName>style.visibility</p:attrName>
                                        </p:attrNameLst>
                                      </p:cBhvr>
                                      <p:to>
                                        <p:strVal val="visible"/>
                                      </p:to>
                                    </p:set>
                                    <p:animEffect filter="fade" transition="in">
                                      <p:cBhvr>
                                        <p:cTn dur="500"/>
                                        <p:tgtEl>
                                          <p:spTgt spid="42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1"/>
                                        </p:tgtEl>
                                        <p:attrNameLst>
                                          <p:attrName>style.visibility</p:attrName>
                                        </p:attrNameLst>
                                      </p:cBhvr>
                                      <p:to>
                                        <p:strVal val="visible"/>
                                      </p:to>
                                    </p:set>
                                    <p:animEffect filter="fade" transition="in">
                                      <p:cBhvr>
                                        <p:cTn dur="500"/>
                                        <p:tgtEl>
                                          <p:spTgt spid="4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8"/>
                                        </p:tgtEl>
                                        <p:attrNameLst>
                                          <p:attrName>style.visibility</p:attrName>
                                        </p:attrNameLst>
                                      </p:cBhvr>
                                      <p:to>
                                        <p:strVal val="visible"/>
                                      </p:to>
                                    </p:set>
                                    <p:animEffect filter="fade" transition="in">
                                      <p:cBhvr>
                                        <p:cTn dur="500"/>
                                        <p:tgtEl>
                                          <p:spTgt spid="4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cxnSp>
        <p:nvCxnSpPr>
          <p:cNvPr id="428" name="Google Shape;428;p29"/>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29" name="Google Shape;429;p2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30" name="Google Shape;430;p29"/>
          <p:cNvSpPr txBox="1"/>
          <p:nvPr/>
        </p:nvSpPr>
        <p:spPr>
          <a:xfrm>
            <a:off x="3252251" y="342374"/>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31" name="Google Shape;431;p29"/>
          <p:cNvSpPr txBox="1"/>
          <p:nvPr/>
        </p:nvSpPr>
        <p:spPr>
          <a:xfrm>
            <a:off x="762000" y="1353671"/>
            <a:ext cx="11116235" cy="45824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chemeClr val="dk1"/>
                </a:solidFill>
                <a:latin typeface="Arial"/>
                <a:ea typeface="Arial"/>
                <a:cs typeface="Arial"/>
                <a:sym typeface="Arial"/>
              </a:rPr>
              <a:t>Ном зүй</a:t>
            </a:r>
            <a:endParaRPr/>
          </a:p>
          <a:p>
            <a:pPr indent="0" lvl="0" marL="0" marR="0" rtl="0" algn="just">
              <a:spcBef>
                <a:spcPts val="0"/>
              </a:spcBef>
              <a:spcAft>
                <a:spcPts val="0"/>
              </a:spcAft>
              <a:buNone/>
            </a:pPr>
            <a:r>
              <a:t/>
            </a:r>
            <a:endParaRPr sz="12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Ариунжаргал, Г. (2008). Монгол хэлний зөв бичих зүйн дүрэм ба дасгал .</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	Улаанбаатар: ТЗҮААЭГ-ын харьяа хэвлэх үйлдвэр.</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Мөнхцэцэг,Г., Орхон,Б. (2021). Монгол орон судлал. Улаанбаатар: Линограф ХХК.</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Их хотын түүхэн товчоон [Photograph]. (2013, October 29). </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	https://www.mnb.mn/i/ 10338 </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Шинэ гүүрэн зам [Photograph]. (2020, March 4).</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	https://mongolia.gov.mn/news/view/24595 </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Төрийн ордон [Photograph]. (2018, January 23)</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	https://niitlelch.mn/%D1%83%D0%BB%D1%81-%D1%82%D3%A9%D1%80/%D1%82%D3%A9%D1%80%D0%B8%D0%B9%D0%BD-%D0%BE%D1%80%D0%B4%D0%BE%D0%BD-%D3%A9%D0%BD%D3%A9%D3%A9%D0%B4%D3%A9%D1%80-%D0%B0%D0%B6%D0%BB%D1%8B%D0%BD/ </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Нэргүй, Т. (2021, October 8). Их дээд сургуулиуд [Photograph]</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	http://dailynews.mn/?p=3601 </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Дуурийн дуурь [Photograph]. (2015, September 28). Эх сурвалж:www.zms.mn.</a:t>
            </a:r>
            <a:endParaRPr/>
          </a:p>
          <a:p>
            <a:pPr indent="0" lvl="0" marL="0" marR="0" rtl="0" algn="just">
              <a:lnSpc>
                <a:spcPct val="150000"/>
              </a:lnSpc>
              <a:spcBef>
                <a:spcPts val="0"/>
              </a:spcBef>
              <a:spcAft>
                <a:spcPts val="0"/>
              </a:spcAft>
              <a:buNone/>
            </a:pPr>
            <a:r>
              <a:rPr lang="en-US" sz="1200">
                <a:solidFill>
                  <a:schemeClr val="dk1"/>
                </a:solidFill>
                <a:latin typeface="Arial"/>
                <a:ea typeface="Arial"/>
                <a:cs typeface="Arial"/>
                <a:sym typeface="Arial"/>
              </a:rPr>
              <a:t>	https://www.zms.mn/a/21667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cxnSp>
        <p:nvCxnSpPr>
          <p:cNvPr id="437" name="Google Shape;437;p30"/>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38" name="Google Shape;438;p3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39" name="Google Shape;439;p30"/>
          <p:cNvSpPr txBox="1"/>
          <p:nvPr/>
        </p:nvSpPr>
        <p:spPr>
          <a:xfrm>
            <a:off x="3252251" y="342374"/>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40" name="Google Shape;440;p30"/>
          <p:cNvSpPr txBox="1"/>
          <p:nvPr/>
        </p:nvSpPr>
        <p:spPr>
          <a:xfrm>
            <a:off x="959223" y="966298"/>
            <a:ext cx="10272999" cy="560371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Оргил, Х. (2020, October 5). Дуучин Амартүвшин [Photograph].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https://peak.mn/ news/duuchin-eamartuwshin-la-scala-teatriin-taiznaa-aida-duuriin-duriig-buteene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Сайхан, О. (2018, July 8). Дуучин Ариунбаатар [Photograph].</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http://www.olloo.mn/n/55017.html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Өргөө кино театр [Photograph]. (2014, October 29).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http://www.ulstur.mn/?p=18860/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Солиот эх кино [Photograph]. (2018, February 3).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https://www.ugluu.mn/327393.html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Улсын драмын эрдмийн театр [Photograph]. (2018, August 29).</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https://montsame.mn/mn/read/98917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Урангоо, Д. (2017, September 12). МУИС-ийн номын сан [Photograph].</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http://tusgal.mn/muis-iin-shine-nomiin-san-irekh-sard-neeltee-khiine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Цэцэгсүрэн, О. (2020, September 21). Номын сан [Photograph].</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https://zaag.mn/archives/20401</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Оргил, Э. (2022, September 14). Номын сан [Photograph].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https://gogo.mn/r/vvwqx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Уран зургийн галарей [Photograph]. (2022, April 26). </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http://www.shuud.mn/a/539868</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Болор, Ж. (2023, February 9). Чингис хаан музей [Photograph].</a:t>
            </a:r>
            <a:endParaRPr/>
          </a:p>
          <a:p>
            <a:pPr indent="0" lvl="0" marL="0" marR="0" rtl="0" algn="l">
              <a:lnSpc>
                <a:spcPct val="150000"/>
              </a:lnSpc>
              <a:spcBef>
                <a:spcPts val="0"/>
              </a:spcBef>
              <a:spcAft>
                <a:spcPts val="0"/>
              </a:spcAft>
              <a:buNone/>
            </a:pPr>
            <a:r>
              <a:rPr lang="en-US" sz="1200">
                <a:solidFill>
                  <a:schemeClr val="dk1"/>
                </a:solidFill>
                <a:latin typeface="Calibri"/>
                <a:ea typeface="Calibri"/>
                <a:cs typeface="Calibri"/>
                <a:sym typeface="Calibri"/>
              </a:rPr>
              <a:t>	https://www.montsame.mn/mn/read/312751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cxnSp>
        <p:nvCxnSpPr>
          <p:cNvPr id="446" name="Google Shape;446;p31"/>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47" name="Google Shape;447;p3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448" name="Google Shape;448;p31"/>
          <p:cNvGrpSpPr/>
          <p:nvPr/>
        </p:nvGrpSpPr>
        <p:grpSpPr>
          <a:xfrm>
            <a:off x="3751248" y="1854760"/>
            <a:ext cx="4965182" cy="1781847"/>
            <a:chOff x="2875280" y="2174244"/>
            <a:chExt cx="5750560" cy="2377436"/>
          </a:xfrm>
        </p:grpSpPr>
        <p:sp>
          <p:nvSpPr>
            <p:cNvPr id="449" name="Google Shape;449;p31"/>
            <p:cNvSpPr/>
            <p:nvPr/>
          </p:nvSpPr>
          <p:spPr>
            <a:xfrm>
              <a:off x="2875280" y="2174244"/>
              <a:ext cx="5750560" cy="237743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0" name="Google Shape;450;p31"/>
            <p:cNvSpPr txBox="1"/>
            <p:nvPr/>
          </p:nvSpPr>
          <p:spPr>
            <a:xfrm>
              <a:off x="3253521" y="2953970"/>
              <a:ext cx="5100320" cy="944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Дараагийн хичээл хүртэл баяртай!</a:t>
              </a:r>
              <a:endParaRPr/>
            </a:p>
          </p:txBody>
        </p:sp>
      </p:grpSp>
      <p:sp>
        <p:nvSpPr>
          <p:cNvPr id="451" name="Google Shape;451;p31"/>
          <p:cNvSpPr txBox="1"/>
          <p:nvPr/>
        </p:nvSpPr>
        <p:spPr>
          <a:xfrm>
            <a:off x="4200525" y="358723"/>
            <a:ext cx="409575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Анхаарал хандуулсанд баярлалаа</a:t>
            </a:r>
            <a:endParaRPr sz="1800">
              <a:solidFill>
                <a:schemeClr val="dk1"/>
              </a:solidFill>
              <a:latin typeface="Arial"/>
              <a:ea typeface="Arial"/>
              <a:cs typeface="Arial"/>
              <a:sym typeface="Arial"/>
            </a:endParaRPr>
          </a:p>
        </p:txBody>
      </p:sp>
      <p:pic>
        <p:nvPicPr>
          <p:cNvPr descr="Teacher free icon" id="452" name="Google Shape;452;p31"/>
          <p:cNvPicPr preferRelativeResize="0"/>
          <p:nvPr/>
        </p:nvPicPr>
        <p:blipFill rotWithShape="1">
          <a:blip r:embed="rId3">
            <a:alphaModFix/>
          </a:blip>
          <a:srcRect b="0" l="0" r="0" t="0"/>
          <a:stretch/>
        </p:blipFill>
        <p:spPr>
          <a:xfrm>
            <a:off x="2914650" y="3724170"/>
            <a:ext cx="1747101" cy="1747101"/>
          </a:xfrm>
          <a:prstGeom prst="rect">
            <a:avLst/>
          </a:prstGeom>
          <a:noFill/>
          <a:ln>
            <a:noFill/>
          </a:ln>
        </p:spPr>
      </p:pic>
      <p:sp>
        <p:nvSpPr>
          <p:cNvPr id="453" name="Google Shape;453;p31"/>
          <p:cNvSpPr txBox="1"/>
          <p:nvPr/>
        </p:nvSpPr>
        <p:spPr>
          <a:xfrm>
            <a:off x="2413767" y="5773366"/>
            <a:ext cx="314379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https://www.flaticon.com/free-icon/teacher_1995413</a:t>
            </a:r>
            <a:endParaRPr/>
          </a:p>
        </p:txBody>
      </p:sp>
      <p:pic>
        <p:nvPicPr>
          <p:cNvPr descr="lecture Icon 1525984" id="454" name="Google Shape;454;p31"/>
          <p:cNvPicPr preferRelativeResize="0"/>
          <p:nvPr/>
        </p:nvPicPr>
        <p:blipFill rotWithShape="1">
          <a:blip r:embed="rId4">
            <a:alphaModFix/>
          </a:blip>
          <a:srcRect b="0" l="0" r="0" t="0"/>
          <a:stretch/>
        </p:blipFill>
        <p:spPr>
          <a:xfrm>
            <a:off x="7395284" y="2952751"/>
            <a:ext cx="3070277" cy="3334564"/>
          </a:xfrm>
          <a:prstGeom prst="rect">
            <a:avLst/>
          </a:prstGeom>
          <a:noFill/>
          <a:ln>
            <a:noFill/>
          </a:ln>
        </p:spPr>
      </p:pic>
      <p:sp>
        <p:nvSpPr>
          <p:cNvPr id="455" name="Google Shape;455;p31"/>
          <p:cNvSpPr txBox="1"/>
          <p:nvPr/>
        </p:nvSpPr>
        <p:spPr>
          <a:xfrm>
            <a:off x="7504130" y="5760450"/>
            <a:ext cx="299259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https://thenounproject.com/icon/lecture-1525984/</a:t>
            </a:r>
            <a:endParaRPr/>
          </a:p>
        </p:txBody>
      </p:sp>
      <p:sp>
        <p:nvSpPr>
          <p:cNvPr id="456" name="Google Shape;456;p31"/>
          <p:cNvSpPr/>
          <p:nvPr/>
        </p:nvSpPr>
        <p:spPr>
          <a:xfrm>
            <a:off x="941109" y="2757044"/>
            <a:ext cx="2364434" cy="132343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600">
                <a:solidFill>
                  <a:schemeClr val="dk1"/>
                </a:solidFill>
                <a:latin typeface="Arial"/>
                <a:ea typeface="Arial"/>
                <a:cs typeface="Arial"/>
                <a:sym typeface="Arial"/>
              </a:rPr>
              <a:t>Эзэн хичээвэл </a:t>
            </a:r>
            <a:endParaRPr/>
          </a:p>
          <a:p>
            <a:pPr indent="0" lvl="0" marL="0" marR="0" rtl="0" algn="just">
              <a:spcBef>
                <a:spcPts val="0"/>
              </a:spcBef>
              <a:spcAft>
                <a:spcPts val="0"/>
              </a:spcAft>
              <a:buNone/>
            </a:pPr>
            <a:r>
              <a:rPr b="1" i="1" lang="en-US" sz="1600">
                <a:solidFill>
                  <a:schemeClr val="dk1"/>
                </a:solidFill>
                <a:latin typeface="Arial"/>
                <a:ea typeface="Arial"/>
                <a:cs typeface="Arial"/>
                <a:sym typeface="Arial"/>
              </a:rPr>
              <a:t>заяа хичээнэ</a:t>
            </a:r>
            <a:endParaRPr/>
          </a:p>
          <a:p>
            <a:pPr indent="0" lvl="0" marL="0" marR="0" rtl="0" algn="just">
              <a:spcBef>
                <a:spcPts val="0"/>
              </a:spcBef>
              <a:spcAft>
                <a:spcPts val="0"/>
              </a:spcAft>
              <a:buNone/>
            </a:pPr>
            <a:r>
              <a:t/>
            </a:r>
            <a:endParaRPr b="1" i="1" sz="1600">
              <a:solidFill>
                <a:schemeClr val="dk1"/>
              </a:solidFill>
              <a:latin typeface="Arial"/>
              <a:ea typeface="Arial"/>
              <a:cs typeface="Arial"/>
              <a:sym typeface="Arial"/>
            </a:endParaRPr>
          </a:p>
          <a:p>
            <a:pPr indent="0" lvl="0" marL="0" marR="0" rtl="0" algn="just">
              <a:spcBef>
                <a:spcPts val="0"/>
              </a:spcBef>
              <a:spcAft>
                <a:spcPts val="0"/>
              </a:spcAft>
              <a:buNone/>
            </a:pPr>
            <a:r>
              <a:rPr b="1" i="1" lang="en-US" sz="1600">
                <a:solidFill>
                  <a:schemeClr val="dk1"/>
                </a:solidFill>
                <a:latin typeface="Arial"/>
                <a:ea typeface="Arial"/>
                <a:cs typeface="Arial"/>
                <a:sym typeface="Arial"/>
              </a:rPr>
              <a:t>Эрхийг сурахаар </a:t>
            </a:r>
            <a:endParaRPr/>
          </a:p>
          <a:p>
            <a:pPr indent="0" lvl="0" marL="0" marR="0" rtl="0" algn="just">
              <a:spcBef>
                <a:spcPts val="0"/>
              </a:spcBef>
              <a:spcAft>
                <a:spcPts val="0"/>
              </a:spcAft>
              <a:buNone/>
            </a:pPr>
            <a:r>
              <a:rPr b="1" i="1" lang="en-US" sz="1600">
                <a:solidFill>
                  <a:schemeClr val="dk1"/>
                </a:solidFill>
                <a:latin typeface="Arial"/>
                <a:ea typeface="Arial"/>
                <a:cs typeface="Arial"/>
                <a:sym typeface="Arial"/>
              </a:rPr>
              <a:t>Бэрхийг сур</a:t>
            </a:r>
            <a:endParaRPr sz="1600">
              <a:solidFill>
                <a:schemeClr val="dk1"/>
              </a:solidFill>
              <a:latin typeface="Arial"/>
              <a:ea typeface="Arial"/>
              <a:cs typeface="Arial"/>
              <a:sym typeface="Arial"/>
            </a:endParaRPr>
          </a:p>
        </p:txBody>
      </p:sp>
      <p:sp>
        <p:nvSpPr>
          <p:cNvPr id="457" name="Google Shape;457;p31"/>
          <p:cNvSpPr txBox="1"/>
          <p:nvPr/>
        </p:nvSpPr>
        <p:spPr>
          <a:xfrm>
            <a:off x="289736" y="2153680"/>
            <a:ext cx="3143797"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1800">
                <a:solidFill>
                  <a:schemeClr val="dk1"/>
                </a:solidFill>
                <a:latin typeface="Arial"/>
                <a:ea typeface="Arial"/>
                <a:cs typeface="Arial"/>
                <a:sym typeface="Arial"/>
              </a:rPr>
              <a:t>Зүйр цэцэн үг</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2"/>
                                        </p:tgtEl>
                                        <p:attrNameLst>
                                          <p:attrName>style.visibility</p:attrName>
                                        </p:attrNameLst>
                                      </p:cBhvr>
                                      <p:to>
                                        <p:strVal val="visible"/>
                                      </p:to>
                                    </p:set>
                                    <p:animEffect filter="fade" transition="in">
                                      <p:cBhvr>
                                        <p:cTn dur="500"/>
                                        <p:tgtEl>
                                          <p:spTgt spid="452"/>
                                        </p:tgtEl>
                                      </p:cBhvr>
                                    </p:animEffect>
                                  </p:childTnLst>
                                </p:cTn>
                              </p:par>
                              <p:par>
                                <p:cTn fill="hold" nodeType="withEffect" presetClass="entr" presetID="10" presetSubtype="0">
                                  <p:stCondLst>
                                    <p:cond delay="0"/>
                                  </p:stCondLst>
                                  <p:childTnLst>
                                    <p:set>
                                      <p:cBhvr>
                                        <p:cTn dur="1" fill="hold">
                                          <p:stCondLst>
                                            <p:cond delay="0"/>
                                          </p:stCondLst>
                                        </p:cTn>
                                        <p:tgtEl>
                                          <p:spTgt spid="453"/>
                                        </p:tgtEl>
                                        <p:attrNameLst>
                                          <p:attrName>style.visibility</p:attrName>
                                        </p:attrNameLst>
                                      </p:cBhvr>
                                      <p:to>
                                        <p:strVal val="visible"/>
                                      </p:to>
                                    </p:set>
                                    <p:animEffect filter="fade" transition="in">
                                      <p:cBhvr>
                                        <p:cTn dur="500"/>
                                        <p:tgtEl>
                                          <p:spTgt spid="4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7"/>
                                        </p:tgtEl>
                                        <p:attrNameLst>
                                          <p:attrName>style.visibility</p:attrName>
                                        </p:attrNameLst>
                                      </p:cBhvr>
                                      <p:to>
                                        <p:strVal val="visible"/>
                                      </p:to>
                                    </p:set>
                                    <p:animEffect filter="fade" transition="in">
                                      <p:cBhvr>
                                        <p:cTn dur="500"/>
                                        <p:tgtEl>
                                          <p:spTgt spid="4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6">
                                            <p:txEl>
                                              <p:pRg end="0" st="0"/>
                                            </p:txEl>
                                          </p:spTgt>
                                        </p:tgtEl>
                                        <p:attrNameLst>
                                          <p:attrName>style.visibility</p:attrName>
                                        </p:attrNameLst>
                                      </p:cBhvr>
                                      <p:to>
                                        <p:strVal val="visible"/>
                                      </p:to>
                                    </p:set>
                                    <p:animEffect filter="fade" transition="in">
                                      <p:cBhvr>
                                        <p:cTn dur="500"/>
                                        <p:tgtEl>
                                          <p:spTgt spid="45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6">
                                            <p:txEl>
                                              <p:pRg end="1" st="1"/>
                                            </p:txEl>
                                          </p:spTgt>
                                        </p:tgtEl>
                                        <p:attrNameLst>
                                          <p:attrName>style.visibility</p:attrName>
                                        </p:attrNameLst>
                                      </p:cBhvr>
                                      <p:to>
                                        <p:strVal val="visible"/>
                                      </p:to>
                                    </p:set>
                                    <p:animEffect filter="fade" transition="in">
                                      <p:cBhvr>
                                        <p:cTn dur="500"/>
                                        <p:tgtEl>
                                          <p:spTgt spid="45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6">
                                            <p:txEl>
                                              <p:pRg end="2" st="2"/>
                                            </p:txEl>
                                          </p:spTgt>
                                        </p:tgtEl>
                                        <p:attrNameLst>
                                          <p:attrName>style.visibility</p:attrName>
                                        </p:attrNameLst>
                                      </p:cBhvr>
                                      <p:to>
                                        <p:strVal val="visible"/>
                                      </p:to>
                                    </p:set>
                                    <p:animEffect filter="fade" transition="in">
                                      <p:cBhvr>
                                        <p:cTn dur="500"/>
                                        <p:tgtEl>
                                          <p:spTgt spid="45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6">
                                            <p:txEl>
                                              <p:pRg end="3" st="3"/>
                                            </p:txEl>
                                          </p:spTgt>
                                        </p:tgtEl>
                                        <p:attrNameLst>
                                          <p:attrName>style.visibility</p:attrName>
                                        </p:attrNameLst>
                                      </p:cBhvr>
                                      <p:to>
                                        <p:strVal val="visible"/>
                                      </p:to>
                                    </p:set>
                                    <p:animEffect filter="fade" transition="in">
                                      <p:cBhvr>
                                        <p:cTn dur="500"/>
                                        <p:tgtEl>
                                          <p:spTgt spid="45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6">
                                            <p:txEl>
                                              <p:pRg end="4" st="4"/>
                                            </p:txEl>
                                          </p:spTgt>
                                        </p:tgtEl>
                                        <p:attrNameLst>
                                          <p:attrName>style.visibility</p:attrName>
                                        </p:attrNameLst>
                                      </p:cBhvr>
                                      <p:to>
                                        <p:strVal val="visible"/>
                                      </p:to>
                                    </p:set>
                                    <p:animEffect filter="fade" transition="in">
                                      <p:cBhvr>
                                        <p:cTn dur="500"/>
                                        <p:tgtEl>
                                          <p:spTgt spid="45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8"/>
                                        </p:tgtEl>
                                        <p:attrNameLst>
                                          <p:attrName>style.visibility</p:attrName>
                                        </p:attrNameLst>
                                      </p:cBhvr>
                                      <p:to>
                                        <p:strVal val="visible"/>
                                      </p:to>
                                    </p:set>
                                    <p:animEffect filter="fade" transition="in">
                                      <p:cBhvr>
                                        <p:cTn dur="500"/>
                                        <p:tgtEl>
                                          <p:spTgt spid="4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4"/>
                                        </p:tgtEl>
                                        <p:attrNameLst>
                                          <p:attrName>style.visibility</p:attrName>
                                        </p:attrNameLst>
                                      </p:cBhvr>
                                      <p:to>
                                        <p:strVal val="visible"/>
                                      </p:to>
                                    </p:set>
                                    <p:animEffect filter="fade" transition="in">
                                      <p:cBhvr>
                                        <p:cTn dur="500"/>
                                        <p:tgtEl>
                                          <p:spTgt spid="454"/>
                                        </p:tgtEl>
                                      </p:cBhvr>
                                    </p:animEffect>
                                  </p:childTnLst>
                                </p:cTn>
                              </p:par>
                              <p:par>
                                <p:cTn fill="hold" nodeType="withEffect" presetClass="entr" presetID="10" presetSubtype="0">
                                  <p:stCondLst>
                                    <p:cond delay="0"/>
                                  </p:stCondLst>
                                  <p:childTnLst>
                                    <p:set>
                                      <p:cBhvr>
                                        <p:cTn dur="1" fill="hold">
                                          <p:stCondLst>
                                            <p:cond delay="0"/>
                                          </p:stCondLst>
                                        </p:cTn>
                                        <p:tgtEl>
                                          <p:spTgt spid="455"/>
                                        </p:tgtEl>
                                        <p:attrNameLst>
                                          <p:attrName>style.visibility</p:attrName>
                                        </p:attrNameLst>
                                      </p:cBhvr>
                                      <p:to>
                                        <p:strVal val="visible"/>
                                      </p:to>
                                    </p:set>
                                    <p:animEffect filter="fade" transition="in">
                                      <p:cBhvr>
                                        <p:cTn dur="500"/>
                                        <p:tgtEl>
                                          <p:spTgt spid="4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2020-02-03T04:01:33Z</dcterms:created>
  <dc:creator>Windows User</dc:creator>
</cp:coreProperties>
</file>