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97" r:id="rId2"/>
    <p:sldId id="281" r:id="rId3"/>
    <p:sldId id="339" r:id="rId4"/>
    <p:sldId id="337" r:id="rId5"/>
    <p:sldId id="303" r:id="rId6"/>
    <p:sldId id="358" r:id="rId7"/>
    <p:sldId id="290" r:id="rId8"/>
    <p:sldId id="348" r:id="rId9"/>
    <p:sldId id="349" r:id="rId10"/>
    <p:sldId id="293" r:id="rId11"/>
    <p:sldId id="298" r:id="rId12"/>
    <p:sldId id="363" r:id="rId13"/>
    <p:sldId id="360" r:id="rId14"/>
    <p:sldId id="350" r:id="rId15"/>
    <p:sldId id="345" r:id="rId16"/>
    <p:sldId id="361" r:id="rId17"/>
    <p:sldId id="346" r:id="rId18"/>
    <p:sldId id="351" r:id="rId19"/>
    <p:sldId id="362" r:id="rId20"/>
    <p:sldId id="352" r:id="rId21"/>
    <p:sldId id="367" r:id="rId22"/>
    <p:sldId id="366" r:id="rId23"/>
    <p:sldId id="282" r:id="rId24"/>
    <p:sldId id="353" r:id="rId25"/>
    <p:sldId id="354" r:id="rId26"/>
    <p:sldId id="355" r:id="rId27"/>
    <p:sldId id="317" r:id="rId28"/>
    <p:sldId id="356" r:id="rId29"/>
    <p:sldId id="289" r:id="rId30"/>
    <p:sldId id="313" r:id="rId31"/>
    <p:sldId id="316" r:id="rId32"/>
    <p:sldId id="364" r:id="rId33"/>
    <p:sldId id="365" r:id="rId34"/>
    <p:sldId id="320" r:id="rId35"/>
    <p:sldId id="31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  <a:srgbClr val="2F528F"/>
    <a:srgbClr val="ABE3AB"/>
    <a:srgbClr val="EACBAF"/>
    <a:srgbClr val="8BFFFF"/>
    <a:srgbClr val="00ACA8"/>
    <a:srgbClr val="6A9043"/>
    <a:srgbClr val="4472C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EE602-28CF-4C77-A65A-0D4B3DB25279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AF445-627B-4488-A379-4A91CF7F20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82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232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08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7585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68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356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95" name="Google Shape;495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7734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95" name="Google Shape;495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34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879392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31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CDC64-4197-4D66-B1C2-B1298B166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DF2CCD-B5AF-4277-8033-74732037C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523E5-F207-4695-9DA5-A7DF52667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DB4C6-ABA3-43F3-98C2-169C3D56A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659B4-471E-4866-8E54-93DF26E14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02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4E797-0E76-4887-AC3E-C25CBC876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4CB7-D6A6-4821-B295-6972E1603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7E9F5-4144-4088-81FA-78BE2EBA7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2AE49-C81D-405B-AD10-844E89388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55370-07E7-4815-9414-EEFE47D80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84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BACC9-A503-486A-ABE2-53BD9A16E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C0B10-E0D6-4444-AF33-64A2F1E358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7CFB1-BFE7-4894-AD0F-8EB7FB41A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E5D29-4B6A-4E2C-9326-3D83ABE6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83026-98CD-46E1-8BF1-7D29CBFB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46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078C8-73DA-4AA9-BC69-AA0297453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A69C6-5551-45C8-9339-FB059C0DF0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30EF91-7B42-46F3-BDF1-F100F9FFA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7C2E16-E533-4E8A-A689-01EF5351D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026556-336E-47A9-AA52-DAEF5D8C7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A78849-7EE4-4BE4-8267-D4B65B09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9240-C310-47F1-8AB9-4D03C5B0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212BF6-B8E9-44FD-8CC1-DE85C2327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23801-1175-4A5D-8E96-E6F681591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A0F7B7-0DD8-47BE-8014-6328410C1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D6922C-A07C-4A4E-9BC6-65F3F747F2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444392-5FFB-4DBE-BCAB-12C6EB74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24B53-77AA-4DCC-9F90-9F4B02C9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82F289-30E6-4C64-8701-091E4BDDF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53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1026D-60BB-4D62-96F2-1256EF1A3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736C13-BB8D-4A88-A935-EF20E4501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B40216-5FFC-4428-B0BB-0A09EEF3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91C5C-F2F0-4492-B758-33CF8B9E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77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864125-9EA9-41B8-BD2B-4911C57E0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64B5BE-7881-4ED6-9C32-BFC9629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BCA3B-75C3-4FEE-8590-C4E149746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88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5761-051E-4E30-8DBB-004AE1D63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A1A9B-CCB6-455A-99EB-EB0A9DB95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73028-8E21-456B-AD64-27730176E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9156C-5DDD-4104-AFED-36F5766A9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7EE0DE-36D7-4912-B578-F043D25C0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D77CC-8801-4D75-823E-CAEC3906D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88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7BEC0-060B-4176-962F-42A3E149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20A741-1ED7-47AA-BFB7-7BC4094267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C07F2-CC7B-4FA8-B42A-3737EA166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DEFF0-790B-4C78-9D81-72F624C77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9B2DEA-0B1B-46BE-9D43-949ACE23C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09CBF-9640-473E-897F-94E29992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67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99AEA-368B-440D-8D10-6C1662F06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FC0C4-E73D-4032-B128-1240E74CE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EFD6F-7C25-4139-8595-EAABE276B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C9E70-B15E-4412-A18D-7B84B577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1A75C-EE78-49A9-85F6-042151DD0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0BC680-B479-4F14-B379-5D3FC8137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DE84F7-675D-40C9-B959-A9F66315C9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B5FDD-5439-43A1-B394-569916BE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9DC38-4156-4274-BE6B-42AAE225F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8E522-F3FF-4695-B349-3E72A30D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39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F8C675-7B9D-4E73-A96C-C10F2E5C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765530-CC96-423D-9717-298897B3C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6A181-0910-4CA6-9DEA-011D8FE872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3966A-0EE8-4060-BA2B-39174EDC7B32}" type="datetimeFigureOut">
              <a:rPr lang="en-US" smtClean="0"/>
              <a:t>4/19/2023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9D580-385C-4648-A858-5E01435146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0A1A9-B740-4068-BDAA-21DD98C06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46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mn.wikipedia.org/wiki/%D0%9C%D0%BE%D0%BD%D0%B3%D0%BE%D0%BB_%D1%85%D1%8D%D0%BB#/media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00EAD39-89B2-48A3-9D7B-1D9F59F6C8F4}"/>
              </a:ext>
            </a:extLst>
          </p:cNvPr>
          <p:cNvSpPr txBox="1">
            <a:spLocks/>
          </p:cNvSpPr>
          <p:nvPr/>
        </p:nvSpPr>
        <p:spPr>
          <a:xfrm>
            <a:off x="2323582" y="2470636"/>
            <a:ext cx="8398276" cy="7602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Сэдэв: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 хэл аялгуу 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Topic: Mongolian language and dialect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A2C076-CA55-EE36-CEEB-4E9369A9840B}"/>
              </a:ext>
            </a:extLst>
          </p:cNvPr>
          <p:cNvSpPr txBox="1">
            <a:spLocks/>
          </p:cNvSpPr>
          <p:nvPr/>
        </p:nvSpPr>
        <p:spPr>
          <a:xfrm>
            <a:off x="2286000" y="366447"/>
            <a:ext cx="8319155" cy="7602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language for foreigners –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Week 4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mn-Mong-CN" sz="1600" b="1" dirty="0">
                <a:latin typeface="Arial" panose="020B0604020202020204" pitchFamily="34" charset="0"/>
                <a:cs typeface="Arial" panose="020B0604020202020204" pitchFamily="34" charset="0"/>
              </a:rPr>
              <a:t>№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  <p:sp>
        <p:nvSpPr>
          <p:cNvPr id="6" name="Google Shape;92;p1">
            <a:extLst>
              <a:ext uri="{FF2B5EF4-FFF2-40B4-BE49-F238E27FC236}">
                <a16:creationId xmlns:a16="http://schemas.microsoft.com/office/drawing/2014/main" id="{71E3DF19-C2E4-3222-1FC0-32B1A77C11A7}"/>
              </a:ext>
            </a:extLst>
          </p:cNvPr>
          <p:cNvSpPr txBox="1"/>
          <p:nvPr/>
        </p:nvSpPr>
        <p:spPr>
          <a:xfrm>
            <a:off x="3474720" y="3349214"/>
            <a:ext cx="5730289" cy="61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Сонсох, ярих, унших, бичих</a:t>
            </a:r>
            <a:r>
              <a:rPr lang="mn-MN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чадварыг дээшлүүлэх </a:t>
            </a: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endParaRPr sz="1200" b="1" i="0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listening, speaking, reading, writing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15FB0-715A-369B-4924-C4B7DFE2B235}"/>
              </a:ext>
            </a:extLst>
          </p:cNvPr>
          <p:cNvSpPr txBox="1"/>
          <p:nvPr/>
        </p:nvSpPr>
        <p:spPr>
          <a:xfrm>
            <a:off x="3474720" y="575463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National University Arts And Culture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Professor, Basbish.S</a:t>
            </a:r>
          </a:p>
        </p:txBody>
      </p:sp>
    </p:spTree>
    <p:extLst>
      <p:ext uri="{BB962C8B-B14F-4D97-AF65-F5344CB8AC3E}">
        <p14:creationId xmlns:p14="http://schemas.microsoft.com/office/powerpoint/2010/main" val="414865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/>
      <p:bldP spid="6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503C544-8C87-A927-CB1D-4F62EC37ACAB}"/>
              </a:ext>
            </a:extLst>
          </p:cNvPr>
          <p:cNvSpPr txBox="1"/>
          <p:nvPr/>
        </p:nvSpPr>
        <p:spPr>
          <a:xfrm>
            <a:off x="2181392" y="2258141"/>
            <a:ext cx="8362764" cy="2118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бататгал-</a:t>
            </a:r>
            <a:r>
              <a:rPr lang="mn-MN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– Mongolian language and dialect</a:t>
            </a:r>
            <a:endParaRPr lang="en-US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ажлууд-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Exercises </a:t>
            </a:r>
            <a:endParaRPr lang="mn-MN" dirty="0"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New words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</a:t>
            </a:r>
            <a:endParaRPr lang="mn-MN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4" name="Google Shape;103;p2">
            <a:extLst>
              <a:ext uri="{FF2B5EF4-FFF2-40B4-BE49-F238E27FC236}">
                <a16:creationId xmlns:a16="http://schemas.microsoft.com/office/drawing/2014/main" id="{5A7AB5F1-B227-0F54-9428-9AB623765884}"/>
              </a:ext>
            </a:extLst>
          </p:cNvPr>
          <p:cNvSpPr txBox="1"/>
          <p:nvPr/>
        </p:nvSpPr>
        <p:spPr>
          <a:xfrm>
            <a:off x="4062952" y="342374"/>
            <a:ext cx="494321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Хичээлийн агуулга - </a:t>
            </a:r>
            <a:r>
              <a:rPr lang="en-US" sz="1600" b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Lecture content</a:t>
            </a:r>
            <a:endParaRPr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47492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6ABA9E1-6ED1-9C50-89BA-52F0BBC551EA}"/>
              </a:ext>
            </a:extLst>
          </p:cNvPr>
          <p:cNvSpPr txBox="1"/>
          <p:nvPr/>
        </p:nvSpPr>
        <p:spPr>
          <a:xfrm>
            <a:off x="3604333" y="955001"/>
            <a:ext cx="3961063" cy="416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mn-MN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Мэдлэг шалгах тест</a:t>
            </a:r>
            <a:r>
              <a:rPr lang="en-US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Test</a:t>
            </a:r>
            <a:endParaRPr lang="mn-MN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B9E4B2-E6B6-8F1E-67A4-219285242226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228123-1399-2451-A673-BA11DAD2F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982" y="1716586"/>
            <a:ext cx="11034716" cy="37859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0CEEE70-B57C-9942-62E0-7A4EDEC31DEE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18)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132574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E6ABA9E1-6ED1-9C50-89BA-52F0BBC551EA}"/>
              </a:ext>
            </a:extLst>
          </p:cNvPr>
          <p:cNvSpPr txBox="1"/>
          <p:nvPr/>
        </p:nvSpPr>
        <p:spPr>
          <a:xfrm>
            <a:off x="3604333" y="955001"/>
            <a:ext cx="3961063" cy="416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mn-MN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Мэдлэг шалгах тест</a:t>
            </a:r>
            <a:r>
              <a:rPr lang="en-US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Test</a:t>
            </a:r>
            <a:endParaRPr lang="mn-MN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3CC284-4FCE-A90C-3E27-0ADEAED50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269" y="1716586"/>
            <a:ext cx="11034716" cy="378594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FB9636-C229-AD9B-A253-84F1B99CE94F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400" dirty="0">
                <a:latin typeface="Arial" panose="020B0604020202020204" pitchFamily="34" charset="0"/>
                <a:ea typeface="Arial" panose="020B0604020202020204" pitchFamily="34" charset="0"/>
              </a:rPr>
              <a:t>18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50831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563A7F71-A2E7-EEB1-B544-0830CB3B0FB7}"/>
              </a:ext>
            </a:extLst>
          </p:cNvPr>
          <p:cNvSpPr txBox="1"/>
          <p:nvPr/>
        </p:nvSpPr>
        <p:spPr>
          <a:xfrm>
            <a:off x="3754224" y="156478"/>
            <a:ext cx="6094428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7FAACB2-DD82-7CBC-0BDF-69A00880E1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305" y="1308605"/>
            <a:ext cx="8257880" cy="46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E605EB7-DE22-4168-019D-6EAEC7F74E4C}"/>
              </a:ext>
            </a:extLst>
          </p:cNvPr>
          <p:cNvSpPr txBox="1"/>
          <p:nvPr/>
        </p:nvSpPr>
        <p:spPr>
          <a:xfrm>
            <a:off x="4186518" y="6096035"/>
            <a:ext cx="47692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Цэрэнсодном, Д. (2016,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February 18). 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Нэг үг боловч нэмэр болох </a:t>
            </a:r>
          </a:p>
          <a:p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    юуны магад [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Photograph]. https://gogo.mn/r/179437?i= </a:t>
            </a:r>
          </a:p>
        </p:txBody>
      </p:sp>
    </p:spTree>
    <p:extLst>
      <p:ext uri="{BB962C8B-B14F-4D97-AF65-F5344CB8AC3E}">
        <p14:creationId xmlns:p14="http://schemas.microsoft.com/office/powerpoint/2010/main" val="31824494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Google Shape;112;p3">
            <a:extLst>
              <a:ext uri="{FF2B5EF4-FFF2-40B4-BE49-F238E27FC236}">
                <a16:creationId xmlns:a16="http://schemas.microsoft.com/office/drawing/2014/main" id="{07355407-70AC-DDED-A3B8-8989AF0A019C}"/>
              </a:ext>
            </a:extLst>
          </p:cNvPr>
          <p:cNvSpPr txBox="1"/>
          <p:nvPr/>
        </p:nvSpPr>
        <p:spPr>
          <a:xfrm>
            <a:off x="3142696" y="1384662"/>
            <a:ext cx="7292776" cy="619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1.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Асуултыг уншаарай. </a:t>
            </a:r>
            <a:r>
              <a:rPr lang="mn-MN" sz="16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Arial"/>
              </a:rPr>
              <a:t>-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Read the questions.</a:t>
            </a:r>
            <a:endParaRPr sz="1600" b="0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6F2B72-9A4E-E7B1-85CA-4CEB458EA587}"/>
              </a:ext>
            </a:extLst>
          </p:cNvPr>
          <p:cNvSpPr/>
          <p:nvPr/>
        </p:nvSpPr>
        <p:spPr>
          <a:xfrm>
            <a:off x="1494192" y="2596466"/>
            <a:ext cx="10031767" cy="1985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Монгол хэл хэлний аль язгуурт багтдаг вэ?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Монгол хэлнээс салбарлан хөгжсөн ямар ямар хэл байдаг вэ?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Монгол хэлэнд хичнээн төрлийн аман аялгуу байдаг вэ?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200000"/>
              </a:lnSpc>
              <a:buFont typeface="+mj-lt"/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Монгол хэлний голлох аялгуу аль нь вэ?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63A7F71-A2E7-EEB1-B544-0830CB3B0FB7}"/>
              </a:ext>
            </a:extLst>
          </p:cNvPr>
          <p:cNvSpPr txBox="1"/>
          <p:nvPr/>
        </p:nvSpPr>
        <p:spPr>
          <a:xfrm>
            <a:off x="3754224" y="156478"/>
            <a:ext cx="6094428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8479E7-4B29-A8A9-9659-735D9EF47AB2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4)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79609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F1BC5DF-0F93-DA99-FBE1-220827EB52F1}"/>
              </a:ext>
            </a:extLst>
          </p:cNvPr>
          <p:cNvSpPr/>
          <p:nvPr/>
        </p:nvSpPr>
        <p:spPr>
          <a:xfrm>
            <a:off x="1313789" y="1927031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8D8564-500E-2F0F-F9F1-76FCA1247179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73868C-0C6E-C1C5-5EAA-9532ECC87FBE}"/>
              </a:ext>
            </a:extLst>
          </p:cNvPr>
          <p:cNvSpPr txBox="1"/>
          <p:nvPr/>
        </p:nvSpPr>
        <p:spPr>
          <a:xfrm>
            <a:off x="3754224" y="156478"/>
            <a:ext cx="6094428" cy="6873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2EAC0C-6AD2-A333-C02D-9A40DE510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815" y="2932658"/>
            <a:ext cx="10827434" cy="24325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8AE6AD-15A1-9B17-1815-1E2220C9D241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4)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6850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3EB218A-D467-E39B-A172-97E1D8B840C4}"/>
              </a:ext>
            </a:extLst>
          </p:cNvPr>
          <p:cNvSpPr txBox="1"/>
          <p:nvPr/>
        </p:nvSpPr>
        <p:spPr>
          <a:xfrm>
            <a:off x="746288" y="2437385"/>
            <a:ext cx="10699423" cy="2805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хэл Алтай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элнээс салбарлан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бие даан хөгж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сөн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боловч хэдийд Алтай хэлнээс салбарлан гарав гэд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эг нь тодорхойгүй байна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МЭӨ II зуунд Хүннү гүрний үед түрэг, монгол, манж-түнгүс хэлнүүд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салж,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2) </a:t>
            </a:r>
            <a:r>
              <a:rPr lang="en-US" sz="2000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эл болсон байсан гэдэг.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Дундад зууны үед М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онгол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хэлнээс 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агуур, монгор, баоань, дунсянь зэрэг хэл тасран гарч, халимаг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буриад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хэлнүүд бие даан хөгжих хандлагатай болсон байна.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B77DDF2-3E54-FAC8-8BD1-8DB410CC7A52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4A6388-F21A-DA57-138A-14A960AAF56A}"/>
              </a:ext>
            </a:extLst>
          </p:cNvPr>
          <p:cNvSpPr/>
          <p:nvPr/>
        </p:nvSpPr>
        <p:spPr>
          <a:xfrm>
            <a:off x="1285509" y="1397525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484B06-E956-8432-10ED-0A616A0EE083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4)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7895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6393BBF6-A31A-569C-0B91-9524AD1BE7BD}"/>
              </a:ext>
            </a:extLst>
          </p:cNvPr>
          <p:cNvSpPr txBox="1"/>
          <p:nvPr/>
        </p:nvSpPr>
        <p:spPr>
          <a:xfrm>
            <a:off x="862653" y="2580330"/>
            <a:ext cx="10608297" cy="2805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Одоо бие даасан монгол хэлнүүд хаана Монгол байдаг, х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 олон хүн ярилцдаг талаар товч өгүүлье.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Баоань хэл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Энэ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хэлээр ярилцагчид БНХАУ-ын Гансу муж, Цинхай муж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оршин суудаг. Нийт 3) </a:t>
            </a:r>
            <a:r>
              <a:rPr lang="en-US" sz="2000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нь 1990 он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12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000 гаруй байв.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Дунсян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ь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хэл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БНХАУ-ын Гансу мужид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оршин суудаг.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ийт хүн ам нь 1990 он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374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000 орчим байв.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8DB2F3-0A27-54F2-EA5A-D0E95E8D7657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40CEE03-5A3A-32A7-CE11-AE30533A332E}"/>
              </a:ext>
            </a:extLst>
          </p:cNvPr>
          <p:cNvSpPr/>
          <p:nvPr/>
        </p:nvSpPr>
        <p:spPr>
          <a:xfrm>
            <a:off x="1304362" y="1472350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6B256F-1074-51B6-1EFA-3E60C400B170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4)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0928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F1C5342-E8B2-E438-C888-6BBAC9E6448C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642E6F3-18F5-9D6D-A8F8-48DCD07E9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977" y="880843"/>
            <a:ext cx="10608815" cy="494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20DCFB6-0AED-E52E-2451-DA895A5F38B6}"/>
              </a:ext>
            </a:extLst>
          </p:cNvPr>
          <p:cNvSpPr txBox="1"/>
          <p:nvPr/>
        </p:nvSpPr>
        <p:spPr>
          <a:xfrm>
            <a:off x="2164423" y="5870525"/>
            <a:ext cx="754828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Монгол хэлтнүүд [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Mongolian languages]. (2014, March 18). Wikipedia. Retrieved April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19, 2023, from https://mn.wikipedia.org/wiki/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%D0%9C%D0%BE%D0%BD%D0%B3%D0%BE%D0%BB_%D1%85%D1%8D%D0%BB#/media/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%D0%A4%D0%B0%D0%B9%D0%BB:MongolianLanguages.jpg </a:t>
            </a:r>
          </a:p>
        </p:txBody>
      </p:sp>
    </p:spTree>
    <p:extLst>
      <p:ext uri="{BB962C8B-B14F-4D97-AF65-F5344CB8AC3E}">
        <p14:creationId xmlns:p14="http://schemas.microsoft.com/office/powerpoint/2010/main" val="351188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91CAFE91-140A-40AC-B7CB-95910F01D883}"/>
              </a:ext>
            </a:extLst>
          </p:cNvPr>
          <p:cNvSpPr/>
          <p:nvPr/>
        </p:nvSpPr>
        <p:spPr>
          <a:xfrm>
            <a:off x="685260" y="2818002"/>
            <a:ext cx="11234508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Могол хэл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Афганистаны Херат, Бадак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ан, Маймана зэрэг мужуудад оршин суудаг бөгөөд хүн амын тоо нь 4) </a:t>
            </a:r>
            <a:r>
              <a:rPr lang="en-US" sz="2000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 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байна.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Монгор хэл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БНХАУ-ын Гансу, Цинхай мужид оршин суудаг бөгөөд нийт хүн ам нь 1990 он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191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000 гаруй байв.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613088-7FB8-A167-6E9E-D934C3875931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FAD3D53-ACBB-89F3-1233-35F9E0490E90}"/>
              </a:ext>
            </a:extLst>
          </p:cNvPr>
          <p:cNvSpPr/>
          <p:nvPr/>
        </p:nvSpPr>
        <p:spPr>
          <a:xfrm>
            <a:off x="1294936" y="1738400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6D1817-D77B-4230-125C-97E86ED36565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4)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3645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5F1C5342-E8B2-E438-C888-6BBAC9E6448C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6661904C-5C6D-3579-27E5-5012754F9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362" y="1241579"/>
            <a:ext cx="10085033" cy="437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2F5A8F5-A4CD-368B-509B-45AC26DED4B3}"/>
              </a:ext>
            </a:extLst>
          </p:cNvPr>
          <p:cNvSpPr txBox="1"/>
          <p:nvPr/>
        </p:nvSpPr>
        <p:spPr>
          <a:xfrm>
            <a:off x="1901995" y="5909446"/>
            <a:ext cx="86957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/>
              <a:t>Монгол хэл [</a:t>
            </a:r>
            <a:r>
              <a:rPr lang="en-US" sz="1200" dirty="0"/>
              <a:t>Mongolic]. (2014, April 7). Wikipedia. Retrieved April 19, 2023, from </a:t>
            </a:r>
          </a:p>
          <a:p>
            <a:r>
              <a:rPr lang="en-US" sz="1200" dirty="0"/>
              <a:t>     https://mn.wikipedia.org/wiki/%D0%9C%D0%BE%D0%BD%D0%B3%D0%BE%D0%BB_%D1%85%D1%8D%D0%BB#/media/ </a:t>
            </a:r>
          </a:p>
          <a:p>
            <a:r>
              <a:rPr lang="en-US" sz="1200" dirty="0"/>
              <a:t>     %D0%A4%D0%B0%D0%B9%D0%BB:Mongolic.jpg </a:t>
            </a:r>
          </a:p>
        </p:txBody>
      </p:sp>
    </p:spTree>
    <p:extLst>
      <p:ext uri="{BB962C8B-B14F-4D97-AF65-F5344CB8AC3E}">
        <p14:creationId xmlns:p14="http://schemas.microsoft.com/office/powerpoint/2010/main" val="1776120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3B220B67-C5BB-490A-89D6-A5F8E90DC500}"/>
              </a:ext>
            </a:extLst>
          </p:cNvPr>
          <p:cNvSpPr/>
          <p:nvPr/>
        </p:nvSpPr>
        <p:spPr>
          <a:xfrm>
            <a:off x="1055882" y="2274676"/>
            <a:ext cx="10690816" cy="3266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Дагуур хэл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БНХАУ-ын ӨМӨЗО-ны Хөлөнбуйр аймаг, Хар мөрөн мужийн Хайлар, Чичигар хот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ын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Ноны голын хөндий, Шинжаны Кулжа зэрэг газар оршин суудаг. Хүн ам нь 1990 онд 121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000 гаруй байв.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Халимаг хэл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XVII зууны эхээр баруун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онголоос өрнө зүг нүүж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И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жил мөрний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орчимд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5) </a:t>
            </a:r>
            <a:r>
              <a:rPr lang="en-US" sz="2000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Тэдний ихэнх нь ОХУ-ын Халимагийн автономит улсад суу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даг.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1990 он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Халимаг улсад 174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000 халимаг хэлээр яр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ьдаг хүн байв.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усад газар байдаг Халимагуудын тоо тодорхойгүй байна.</a:t>
            </a:r>
            <a:endParaRPr lang="mn-MN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F1C5342-E8B2-E438-C888-6BBAC9E6448C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7C2544-8655-052E-65C2-6A94645A6B48}"/>
              </a:ext>
            </a:extLst>
          </p:cNvPr>
          <p:cNvSpPr/>
          <p:nvPr/>
        </p:nvSpPr>
        <p:spPr>
          <a:xfrm>
            <a:off x="1284312" y="1341267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7C2F51-301B-0282-B9E3-B246861A2070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5)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5570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3B220B67-C5BB-490A-89D6-A5F8E90DC500}"/>
              </a:ext>
            </a:extLst>
          </p:cNvPr>
          <p:cNvSpPr/>
          <p:nvPr/>
        </p:nvSpPr>
        <p:spPr>
          <a:xfrm>
            <a:off x="750592" y="2578804"/>
            <a:ext cx="10690816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Буриад хэл</a:t>
            </a: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Ихэнх буриад хэлээр ярилцагчид</a:t>
            </a: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ОХУ-ын Б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У-д амь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дардаг.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1989 он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490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000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буриадаар ярьдаг хүн байв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Буриадууд нь ОХУ-ын Эрхүү, Чита муж мөн БНКазах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стан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Улс, БНКиргиз Улс, Узбек, Монгол, БНХАУ-д амьдардаг.</a:t>
            </a:r>
          </a:p>
          <a:p>
            <a:pPr algn="just">
              <a:lnSpc>
                <a:spcPct val="150000"/>
              </a:lnSpc>
            </a:pP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Монгол хэл</a:t>
            </a: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Төв монгол хэлээр ярилцагчдын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ихэнх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нь Монгол улсад амьд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ардаг. Нийт 3,300,000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орчим хүн бий. Өвөрмонгол 5 сая хүн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амтай.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Ордос, Үзэмчин, Түмэд, Хорчин, Баарин гэх мэт олон аялг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тай.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3D3FDF-C160-AF60-CB11-A5C36999FAFC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0FA0F1E-6E71-6997-0B0F-6215484C6EF7}"/>
              </a:ext>
            </a:extLst>
          </p:cNvPr>
          <p:cNvSpPr/>
          <p:nvPr/>
        </p:nvSpPr>
        <p:spPr>
          <a:xfrm>
            <a:off x="1285508" y="1605208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E4A5F0-D090-15D9-D344-545CD762F54A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5)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50100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6C97947-8613-446C-9427-51F598613FC6}"/>
              </a:ext>
            </a:extLst>
          </p:cNvPr>
          <p:cNvSpPr/>
          <p:nvPr/>
        </p:nvSpPr>
        <p:spPr>
          <a:xfrm>
            <a:off x="722721" y="2274676"/>
            <a:ext cx="10746557" cy="3728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улсад байгаа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6) _________ _________ нь өөр хоорондоо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ихээхэн ялгаатай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халх, буриад, ойрд гэсэн 3 том бүлгээс бүрдэх бөгөөд эдгээр аялга нь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олон жижиг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7) _________ _________ болон задарна.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Халх аялг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а: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амгийн олон х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 ярьдаг. Орчин цагийн монгол утга зохиолын хэлний 8) _________  болдог.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Халх аялгыг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Төв халхын аман аялг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endParaRPr lang="en-US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Баруун халхын аман аялга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Зүүн халхын аман аялга гэж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хуваана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CA3BC9-61F6-AD36-8FCC-F865406FC80C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F0C96F-6543-01EC-68DF-970AB25C3724}"/>
              </a:ext>
            </a:extLst>
          </p:cNvPr>
          <p:cNvSpPr/>
          <p:nvPr/>
        </p:nvSpPr>
        <p:spPr>
          <a:xfrm>
            <a:off x="1235323" y="1390357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F8B944-493C-9FE1-0A33-85F2BF0B0B11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5)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54056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D22657F-B885-A9F1-2C85-EAD2F5B03DD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8B13EAE-9D7F-DD01-3CE7-AD87DA694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90" y="1136348"/>
            <a:ext cx="10484528" cy="4937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323F44-2C21-494E-1F3A-ECCEA39EBC00}"/>
              </a:ext>
            </a:extLst>
          </p:cNvPr>
          <p:cNvSpPr txBox="1"/>
          <p:nvPr/>
        </p:nvSpPr>
        <p:spPr>
          <a:xfrm>
            <a:off x="1995678" y="6073366"/>
            <a:ext cx="89037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Mongolian language [Mongol atlas]. (2014, March 18). Wikipedia. Retrieved April 19, 2023, from </a:t>
            </a:r>
          </a:p>
          <a:p>
            <a:r>
              <a:rPr lang="en-US" sz="1200" dirty="0"/>
              <a:t>     https://mn.wikipedia.org/wiki/%D0%9C%D0%BE%D0%BD%D0%B3%D0%BE%D0%BB_%D1%85%D1%8D%D0%BB#/media/ </a:t>
            </a:r>
          </a:p>
          <a:p>
            <a:r>
              <a:rPr lang="en-US" sz="1200" dirty="0"/>
              <a:t>     %D0%A4%D0%B0%D0%B9%D0%BB:Mongol_atlas.jpg </a:t>
            </a:r>
          </a:p>
        </p:txBody>
      </p:sp>
    </p:spTree>
    <p:extLst>
      <p:ext uri="{BB962C8B-B14F-4D97-AF65-F5344CB8AC3E}">
        <p14:creationId xmlns:p14="http://schemas.microsoft.com/office/powerpoint/2010/main" val="3802808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537A91D8-4E86-4790-8156-B478C7305C93}"/>
              </a:ext>
            </a:extLst>
          </p:cNvPr>
          <p:cNvSpPr/>
          <p:nvPr/>
        </p:nvSpPr>
        <p:spPr>
          <a:xfrm>
            <a:off x="1029093" y="2283554"/>
            <a:ext cx="10133813" cy="3728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en-US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Ойрд аялг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а: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Уг аялгаар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ярилцагчдын ихэнх нь Ховд, Увс зэрэг баруун аймгуудад суудаг.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Ойрд аялг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нь дунд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зууны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үеийн монгол хэлтэй зарим талаар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адил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ба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_________ _________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хэлэнд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ойрхон харин буриад, халх аялгаас авиан зүй, хэл зүй, үгсийн сангийн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хувьд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нилээд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ялгаатай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Ойрд аялгыг: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Дөрвөд аман аялга  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Захчин аман аялга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Баяд аман аялга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Торгууд аман аялга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гэж хуваана.</a:t>
            </a:r>
            <a:endParaRPr lang="en-US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4FE787-198A-17E2-0157-04415FF1DE06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0B7108-A55B-5CE9-D38F-270628F8B213}"/>
              </a:ext>
            </a:extLst>
          </p:cNvPr>
          <p:cNvSpPr/>
          <p:nvPr/>
        </p:nvSpPr>
        <p:spPr>
          <a:xfrm>
            <a:off x="1342069" y="1472350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0E9441-3FFE-66A6-C4C6-9C044D3F2EF4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5)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52705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537A91D8-4E86-4790-8156-B478C7305C93}"/>
              </a:ext>
            </a:extLst>
          </p:cNvPr>
          <p:cNvSpPr/>
          <p:nvPr/>
        </p:nvSpPr>
        <p:spPr>
          <a:xfrm>
            <a:off x="1029093" y="2590083"/>
            <a:ext cx="10133813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mn-MN" sz="2000" b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Буриад аялгуу: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Монгол хэлний буриад аялгуугаар Дорнод, Сэлэнгэ, Хөвсгөл, Хэнтий аймгийн зарим суманд суудаг буриадууд ярьдаг.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Дэлхий дээр найман сая гаруй 10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mn-MN" sz="2000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амьдарч байгаа бөгөөд 3,3 сая гаруй нь Монгол улсад, үлдсэн хэсэг нь ОХУ, БНХАУ болон бусад оронд амьдарч байна. БНХАУ-д байгаа Өвөр Монголчуудын 87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нь хятад хэлээр, ОХУ-д байгаа халимаг, тувачуудын 86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%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нь орос хэлээр ярьж байна. </a:t>
            </a:r>
            <a:endParaRPr lang="en-US" sz="20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60BD67-BED7-763F-03A1-A0E98A4F6199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3854515-9454-E6CE-EFCF-4CA7C53AC921}"/>
              </a:ext>
            </a:extLst>
          </p:cNvPr>
          <p:cNvSpPr/>
          <p:nvPr/>
        </p:nvSpPr>
        <p:spPr>
          <a:xfrm>
            <a:off x="1323215" y="1541757"/>
            <a:ext cx="10233955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Алтай язгуурын, нутгийн аялгуу, хүн ам, аман аялгуу,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туургатан, суурьшсан, бие даасан, монгол бичгийн, тодорхойгүй, суурь</a:t>
            </a:r>
            <a:endParaRPr lang="en-US" sz="16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4D84B9-D5CC-CC95-E923-51A1792B48E9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5)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227933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D22657F-B885-A9F1-2C85-EAD2F5B03DD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933B79-164D-7F21-721D-75297D789C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8189" y="880843"/>
            <a:ext cx="9978501" cy="49641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15DC36-1DFA-332F-5CC4-E57DB0CF6EF5}"/>
              </a:ext>
            </a:extLst>
          </p:cNvPr>
          <p:cNvSpPr txBox="1"/>
          <p:nvPr/>
        </p:nvSpPr>
        <p:spPr>
          <a:xfrm>
            <a:off x="1839467" y="5967684"/>
            <a:ext cx="86959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/>
              <a:t>Монгол хэл [</a:t>
            </a:r>
            <a:r>
              <a:rPr lang="en-US" sz="1200" dirty="0"/>
              <a:t>Mongolic Lang-map]. (2014, April 26). Wikipedia. Retrieved April 19, 2023, from </a:t>
            </a:r>
          </a:p>
          <a:p>
            <a:r>
              <a:rPr lang="en-US" sz="1200" dirty="0"/>
              <a:t>     https://mn.wikipedia.org/wiki/%D0%9C%D0%BE%D0%BD%D0%B3%D0%BE%D0%BB_%D1%85%D1%8D%D0%BB#/media/ </a:t>
            </a:r>
          </a:p>
          <a:p>
            <a:r>
              <a:rPr lang="en-US" sz="1200" dirty="0"/>
              <a:t>     %D0%A4%D0%B0%D0%B9%D0%BB:Mongolic_Lang-map.jpg </a:t>
            </a:r>
          </a:p>
        </p:txBody>
      </p:sp>
    </p:spTree>
    <p:extLst>
      <p:ext uri="{BB962C8B-B14F-4D97-AF65-F5344CB8AC3E}">
        <p14:creationId xmlns:p14="http://schemas.microsoft.com/office/powerpoint/2010/main" val="33416071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AC5B1E1-D042-4BC9-A880-3CCEF8569BEC}"/>
              </a:ext>
            </a:extLst>
          </p:cNvPr>
          <p:cNvSpPr/>
          <p:nvPr/>
        </p:nvSpPr>
        <p:spPr>
          <a:xfrm>
            <a:off x="1815327" y="2833095"/>
            <a:ext cx="8207562" cy="1703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Алтай язгуурын хэлэнд ямар ямар хэл багтдаг вэ?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Эдгээр хэлтнүүдийг яагаад Алтай язгуурын хэлтнүүд гэж нэрлэсэн бэ?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 хэл хэзээ бие даасан хэл болон хөгжсөн бэ? 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 язгуурын ямар ямар хэл БНХАУ-д байна вэ?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1931755" y="1351755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3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3. Discuss about following questions and review your understanding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2657F-B885-A9F1-2C85-EAD2F5B03DD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6EC77A-B902-AA91-7547-3F7A1C8414C0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6)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91689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AC5B1E1-D042-4BC9-A880-3CCEF8569BEC}"/>
              </a:ext>
            </a:extLst>
          </p:cNvPr>
          <p:cNvSpPr/>
          <p:nvPr/>
        </p:nvSpPr>
        <p:spPr>
          <a:xfrm>
            <a:off x="1815327" y="2991728"/>
            <a:ext cx="8207562" cy="1703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5. Монгол язгуурын ямар ямар хэл ОХУ-д байна вэ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 язгуурын хэлээр ярьдаг үндэстэн өөр ямар улсад байна вэ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7.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Халх аман аялгууг юу юу гэж ангилдаг вэ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lvl="0">
              <a:lnSpc>
                <a:spcPct val="150000"/>
              </a:lnSpc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8. Ойрад аман аялгууг юу юу гэж ангилдаг вэ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mn-M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403E41-0D2D-626E-64B1-235DF690EC34}"/>
              </a:ext>
            </a:extLst>
          </p:cNvPr>
          <p:cNvSpPr txBox="1"/>
          <p:nvPr/>
        </p:nvSpPr>
        <p:spPr>
          <a:xfrm>
            <a:off x="1931755" y="1351755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3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3. Discuss about following questions and review your understanding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D22657F-B885-A9F1-2C85-EAD2F5B03DD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D771BA-77EE-89FA-8D35-47BC219B028A}"/>
              </a:ext>
            </a:extLst>
          </p:cNvPr>
          <p:cNvSpPr txBox="1"/>
          <p:nvPr/>
        </p:nvSpPr>
        <p:spPr>
          <a:xfrm>
            <a:off x="4131294" y="5700198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6)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75015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D22657F-B885-A9F1-2C85-EAD2F5B03DD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04592903-2400-F951-6D6B-167B617DC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540" y="880843"/>
            <a:ext cx="9294920" cy="4620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BE8F3AF-E241-DF8E-B868-4B9A7CA5BB7E}"/>
              </a:ext>
            </a:extLst>
          </p:cNvPr>
          <p:cNvSpPr txBox="1"/>
          <p:nvPr/>
        </p:nvSpPr>
        <p:spPr>
          <a:xfrm>
            <a:off x="2656016" y="5634398"/>
            <a:ext cx="752642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Монгол овог аймаг ястан [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Mongolia]. (2008, June 6). Wikipedia. Retrieved April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19, 2023, from https://mn.wikipedia.org/wiki/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%D0%9C%D0%BE%D0%BD%D0%B3%D0%BE%D0%BB_%D1%85%D1%8D%D0%BB#/media/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%D0%A4%D0%B0%D0%B9%D0%BB:Atlas_Mongolica.jpg </a:t>
            </a:r>
          </a:p>
        </p:txBody>
      </p:sp>
    </p:spTree>
    <p:extLst>
      <p:ext uri="{BB962C8B-B14F-4D97-AF65-F5344CB8AC3E}">
        <p14:creationId xmlns:p14="http://schemas.microsoft.com/office/powerpoint/2010/main" val="35593697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AC5B1E1-D042-4BC9-A880-3CCEF8569BEC}"/>
              </a:ext>
            </a:extLst>
          </p:cNvPr>
          <p:cNvSpPr/>
          <p:nvPr/>
        </p:nvSpPr>
        <p:spPr>
          <a:xfrm>
            <a:off x="725007" y="2234855"/>
            <a:ext cx="10901779" cy="30880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1. халимагууд нь 1607 оноос ойрадаас тасран ижил мөрний сав газар луу нүүсэн.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.........................................................................................................................................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2. БНХАУ-ЫН ШИНЖААНД ТОРГУУД, ХОШУУД, УРИАНХАЙ, ӨӨЛД УГСААСТНУУД АМЬДАРДАГ.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3. монгол улсын ойрад, буриад, казахаас бусад хэлнүүдийг төв монгол хэл аялгуу гэнэ. 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4. ховд, увс, баян-өлгий аймагт суух баруун монголчууд ойрадын аман аялгуутай.</a:t>
            </a:r>
          </a:p>
          <a:p>
            <a:pPr lvl="0" algn="just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52720B-E9CC-31F3-96D1-1DB37E77B64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63217CF-8B96-B955-8271-EF870D7C6B44}"/>
              </a:ext>
            </a:extLst>
          </p:cNvPr>
          <p:cNvSpPr/>
          <p:nvPr/>
        </p:nvSpPr>
        <p:spPr>
          <a:xfrm>
            <a:off x="2132579" y="1128062"/>
            <a:ext cx="8086637" cy="634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Дасгал</a:t>
            </a:r>
            <a:r>
              <a:rPr lang="en-US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4. </a:t>
            </a:r>
            <a:r>
              <a:rPr lang="mn-MN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Тохирох байранд том үсгийг хэрэглэнэ үү.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 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Put capital letters in appropriate place.</a:t>
            </a:r>
            <a:r>
              <a:rPr lang="en-US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18B25E3-2366-DB83-FAA7-734C3CC8EE4A}"/>
              </a:ext>
            </a:extLst>
          </p:cNvPr>
          <p:cNvSpPr txBox="1"/>
          <p:nvPr/>
        </p:nvSpPr>
        <p:spPr>
          <a:xfrm>
            <a:off x="4308186" y="5823268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6)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3022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9721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2CE86F22-7869-491E-87B8-F49CDE1AA4F7}"/>
              </a:ext>
            </a:extLst>
          </p:cNvPr>
          <p:cNvSpPr/>
          <p:nvPr/>
        </p:nvSpPr>
        <p:spPr>
          <a:xfrm>
            <a:off x="2132579" y="1128062"/>
            <a:ext cx="8086637" cy="634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Дасгал</a:t>
            </a:r>
            <a:r>
              <a:rPr lang="en-US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4. </a:t>
            </a:r>
            <a:r>
              <a:rPr lang="mn-MN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Тохирох байранд том үсгийг хэрэглэнэ үү.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 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Put capital letters in appropriate place.</a:t>
            </a:r>
            <a:r>
              <a:rPr lang="en-US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AC5B1E1-D042-4BC9-A880-3CCEF8569BEC}"/>
              </a:ext>
            </a:extLst>
          </p:cNvPr>
          <p:cNvSpPr/>
          <p:nvPr/>
        </p:nvSpPr>
        <p:spPr>
          <a:xfrm>
            <a:off x="665824" y="2394611"/>
            <a:ext cx="10644327" cy="345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1. төв ба өмнөд аялгууны завсрын аман аялгуу нь альшаа, эзнээ голын болон ховдын ойрад аялгуу юм. 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.............................................................................................................................................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2. ОХУ-ЫН АСТРАХАНЬ, РОСТОВ, ДОН, ВОЛГАГРАД МУЖИД ХАЛИМАГ ХЭЛТНҮҮД БАЙДАГ.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............................................................................................................................................. 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3. монгол улсын дорнод, сэлэнгэ, хөвсгөл, хэнтий аймгууд буриад аман аялгуутай.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.............................................................................................................................................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4. сэнгээ, цүмагари зэрэг эрдэмтэд дагуур хэлний үгсийн 50 хувь нь монгол гэж үзжээ.</a:t>
            </a:r>
          </a:p>
          <a:p>
            <a:pPr lvl="0">
              <a:lnSpc>
                <a:spcPct val="150000"/>
              </a:lnSpc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.............................................................................................................................................  </a:t>
            </a:r>
          </a:p>
          <a:p>
            <a:pPr lvl="0">
              <a:lnSpc>
                <a:spcPct val="150000"/>
              </a:lnSpc>
            </a:pP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842E14-27E0-AE6D-31AB-91D581F89275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DA32B2-BE8E-E7B7-B477-403A267FFF16}"/>
              </a:ext>
            </a:extLst>
          </p:cNvPr>
          <p:cNvSpPr txBox="1"/>
          <p:nvPr/>
        </p:nvSpPr>
        <p:spPr>
          <a:xfrm>
            <a:off x="4231432" y="6155223"/>
            <a:ext cx="39351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36-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7)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212895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9721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BCB4961-E76B-94AB-9C87-D9433BE84B79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44AA93-93B0-6BC6-19D2-2CD5E6FACCBD}"/>
              </a:ext>
            </a:extLst>
          </p:cNvPr>
          <p:cNvSpPr/>
          <p:nvPr/>
        </p:nvSpPr>
        <p:spPr>
          <a:xfrm>
            <a:off x="2559996" y="985956"/>
            <a:ext cx="7072008" cy="56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Дасгал </a:t>
            </a:r>
            <a:r>
              <a:rPr lang="en-US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А. Өгөгдсөн үгсийг тайлбартай нь тохируулна уу.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5</a:t>
            </a: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А. </a:t>
            </a: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Match following words to its explanation </a:t>
            </a:r>
            <a:endParaRPr lang="en-US" sz="1400" b="1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8FCD66-DFEB-B5C3-9700-5776FC1D3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657" y="1929554"/>
            <a:ext cx="10795579" cy="39566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2835CB-2C0A-BE0E-F084-CEC210EA7EE6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7)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2648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9721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BCB4961-E76B-94AB-9C87-D9433BE84B79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B89DE1-D62C-9893-5F9E-27CE151E87B6}"/>
              </a:ext>
            </a:extLst>
          </p:cNvPr>
          <p:cNvSpPr/>
          <p:nvPr/>
        </p:nvSpPr>
        <p:spPr>
          <a:xfrm>
            <a:off x="2559996" y="989351"/>
            <a:ext cx="6557372" cy="56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Дасгал </a:t>
            </a:r>
            <a:r>
              <a:rPr lang="en-US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Б. Дээрх үгсийг ашиглан өгүүлбэрийг гүйцээж бичнэ үү. </a:t>
            </a:r>
          </a:p>
          <a:p>
            <a:pPr>
              <a:lnSpc>
                <a:spcPct val="115000"/>
              </a:lnSpc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5</a:t>
            </a: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</a:t>
            </a:r>
            <a:r>
              <a:rPr lang="mn-MN" sz="14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Complete the sentence using above words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35FF0A-45EB-AD54-A778-A99AC00811F5}"/>
              </a:ext>
            </a:extLst>
          </p:cNvPr>
          <p:cNvSpPr txBox="1"/>
          <p:nvPr/>
        </p:nvSpPr>
        <p:spPr>
          <a:xfrm>
            <a:off x="2524107" y="1567333"/>
            <a:ext cx="68891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Эх хэл, гадаад хэл,бичгийн хэл, ярианы хэл, дохионы хэл, аман аялгуу, аялга  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A414E0-59EE-062D-0079-8FD50D629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939" y="2078694"/>
            <a:ext cx="11376122" cy="38895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C2736F7-05E8-C38C-A8E0-7229CE196179}"/>
              </a:ext>
            </a:extLst>
          </p:cNvPr>
          <p:cNvSpPr txBox="1"/>
          <p:nvPr/>
        </p:nvSpPr>
        <p:spPr>
          <a:xfrm>
            <a:off x="4231432" y="6155223"/>
            <a:ext cx="38457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7-38)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72472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D666EA77-9192-4A04-664B-CBAC1D71D165}"/>
              </a:ext>
            </a:extLst>
          </p:cNvPr>
          <p:cNvSpPr/>
          <p:nvPr/>
        </p:nvSpPr>
        <p:spPr>
          <a:xfrm>
            <a:off x="721175" y="1569877"/>
            <a:ext cx="11236960" cy="5044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...-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аас</a:t>
            </a:r>
            <a:r>
              <a:rPr lang="mn-MN" sz="1200" baseline="30000" dirty="0">
                <a:latin typeface="Arial" panose="020B0604020202020204" pitchFamily="34" charset="0"/>
                <a:cs typeface="Arial" panose="020B0604020202020204" pitchFamily="34" charset="0"/>
              </a:rPr>
              <a:t>4 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... хүртэл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- ...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from … to …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Адил -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same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Автономит улс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autonomous country</a:t>
            </a: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Алтай язгуурын хэл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Altaic language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Аялга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accent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Аялгуу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dialect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Бие даасан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independent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Бүлэг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group 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Гаруй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over, more, than 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Голын хөндий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river value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Дундад зууны үед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in the Middle Ages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Дурсгал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remain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Монгол туургатан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the Mongolia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Муж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province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Нэг гарал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same origin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Олонх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most of 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Орчим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around, about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Орчин цагийн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modern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0FBC03-F153-9A47-9D15-9126C644A821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8)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972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D666EA77-9192-4A04-664B-CBAC1D71D165}"/>
              </a:ext>
            </a:extLst>
          </p:cNvPr>
          <p:cNvSpPr/>
          <p:nvPr/>
        </p:nvSpPr>
        <p:spPr>
          <a:xfrm>
            <a:off x="721176" y="1653672"/>
            <a:ext cx="11236960" cy="5084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Өвөг хэл –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ancestral /parental/ language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Өөрөөр хэлбэл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in other words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Өөр хоорондоо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between each other 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Өргөн уудам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wide 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Хандлагатай болох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to tend 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Салах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to be separated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Салбарлах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to branch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Судлаач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researcher, scientist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Суурь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- fundament</a:t>
            </a: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Тасран гарах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to be separated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Товч өгүүлэх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to tell in brief 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Тодорхойгүй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unclear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Утга зохиол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- literature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Хөгжих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– to develop 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Эрт цагт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– in ancient times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Ялгаатай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different</a:t>
            </a:r>
            <a:endParaRPr lang="mn-MN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AutoNum type="arabicPeriod" startAt="19"/>
            </a:pPr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ярилцагчид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speakers</a:t>
            </a:r>
          </a:p>
          <a:p>
            <a:pPr marL="342900" indent="-342900" algn="just">
              <a:lnSpc>
                <a:spcPct val="150000"/>
              </a:lnSpc>
              <a:buAutoNum type="arabicPeriod"/>
            </a:pP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0FBC03-F153-9A47-9D15-9126C644A821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977348-C659-5159-A9EA-BFD5BD33C14A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3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8)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2859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E29BCD5-EDE6-4194-9309-2F46DB291AEE}"/>
              </a:ext>
            </a:extLst>
          </p:cNvPr>
          <p:cNvSpPr/>
          <p:nvPr/>
        </p:nvSpPr>
        <p:spPr>
          <a:xfrm>
            <a:off x="4843724" y="2915466"/>
            <a:ext cx="5992427" cy="16106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Сэдэвт гарсан шинэ үг хэллэг</a:t>
            </a: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үүдийг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цээжлээрэй.</a:t>
            </a: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Memorize vocabulary in the given topic</a:t>
            </a:r>
            <a:endParaRPr lang="mn-MN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Өөрийн орны хэл аялгууны талаар бичээрэй. 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Write about the dialect of your country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562B8-AF3F-161A-2146-5AFCD86C1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64" y="1819274"/>
            <a:ext cx="3429000" cy="28035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C79D052-3E44-65E5-6189-43F8252FE3F4}"/>
              </a:ext>
            </a:extLst>
          </p:cNvPr>
          <p:cNvSpPr txBox="1"/>
          <p:nvPr/>
        </p:nvSpPr>
        <p:spPr>
          <a:xfrm>
            <a:off x="1089751" y="4279879"/>
            <a:ext cx="30956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https://thenounproject.com/icon/homework-3841940/</a:t>
            </a:r>
          </a:p>
        </p:txBody>
      </p:sp>
      <p:sp>
        <p:nvSpPr>
          <p:cNvPr id="6" name="Google Shape;431;p25">
            <a:extLst>
              <a:ext uri="{FF2B5EF4-FFF2-40B4-BE49-F238E27FC236}">
                <a16:creationId xmlns:a16="http://schemas.microsoft.com/office/drawing/2014/main" id="{A1FE86FD-4FA3-B543-09FA-A67BE6F15233}"/>
              </a:ext>
            </a:extLst>
          </p:cNvPr>
          <p:cNvSpPr txBox="1"/>
          <p:nvPr/>
        </p:nvSpPr>
        <p:spPr>
          <a:xfrm>
            <a:off x="4352064" y="1300474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811F2F4-CD6C-A4D7-FB76-6D4E31DD7182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03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/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D666EA77-9192-4A04-664B-CBAC1D71D165}"/>
              </a:ext>
            </a:extLst>
          </p:cNvPr>
          <p:cNvSpPr/>
          <p:nvPr/>
        </p:nvSpPr>
        <p:spPr>
          <a:xfrm>
            <a:off x="747259" y="1955668"/>
            <a:ext cx="10999439" cy="335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mn-MN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717157" y="1001620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ABA9E1-6ED1-9C50-89BA-52F0BBC551EA}"/>
              </a:ext>
            </a:extLst>
          </p:cNvPr>
          <p:cNvSpPr txBox="1"/>
          <p:nvPr/>
        </p:nvSpPr>
        <p:spPr>
          <a:xfrm>
            <a:off x="4717157" y="1462528"/>
            <a:ext cx="3961063" cy="416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mn-MN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Мэдлэг шалгах тест</a:t>
            </a:r>
            <a:r>
              <a:rPr lang="en-US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Test</a:t>
            </a:r>
            <a:endParaRPr lang="mn-MN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A69C0E-1607-0BEF-1835-F15D82AF5B9B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75B7C6D-D70A-201B-D106-2BDF112025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259" y="2256789"/>
            <a:ext cx="11278578" cy="358475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400" dirty="0">
                <a:latin typeface="Arial" panose="020B0604020202020204" pitchFamily="34" charset="0"/>
                <a:ea typeface="Arial" panose="020B0604020202020204" pitchFamily="34" charset="0"/>
              </a:rPr>
              <a:t>40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0736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57F26B7-AC29-F1F7-FAFD-93503ADE5AA0}"/>
              </a:ext>
            </a:extLst>
          </p:cNvPr>
          <p:cNvSpPr txBox="1"/>
          <p:nvPr/>
        </p:nvSpPr>
        <p:spPr>
          <a:xfrm>
            <a:off x="4560388" y="1523287"/>
            <a:ext cx="3961063" cy="4160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mn-MN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Мэдлэг шалгах тест</a:t>
            </a:r>
            <a:r>
              <a:rPr lang="en-US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Test</a:t>
            </a:r>
            <a:endParaRPr lang="mn-MN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Google Shape;431;p25">
            <a:extLst>
              <a:ext uri="{FF2B5EF4-FFF2-40B4-BE49-F238E27FC236}">
                <a16:creationId xmlns:a16="http://schemas.microsoft.com/office/drawing/2014/main" id="{1D2E55CE-9829-EE63-37EE-8E69E0763BFD}"/>
              </a:ext>
            </a:extLst>
          </p:cNvPr>
          <p:cNvSpPr txBox="1"/>
          <p:nvPr/>
        </p:nvSpPr>
        <p:spPr>
          <a:xfrm>
            <a:off x="4560388" y="1013701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628D9D-0C31-3EB8-4800-851E70B1CFC2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501976-3AAE-3A34-7DA2-3CF73071B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310" y="2103742"/>
            <a:ext cx="10571380" cy="410296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3F7A1C-02C4-1468-A78B-DA8D59B90EAD}"/>
              </a:ext>
            </a:extLst>
          </p:cNvPr>
          <p:cNvSpPr txBox="1"/>
          <p:nvPr/>
        </p:nvSpPr>
        <p:spPr>
          <a:xfrm>
            <a:off x="4231432" y="6155223"/>
            <a:ext cx="35756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4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400" dirty="0">
                <a:latin typeface="Arial" panose="020B0604020202020204" pitchFamily="34" charset="0"/>
                <a:ea typeface="Arial" panose="020B0604020202020204" pitchFamily="34" charset="0"/>
              </a:rPr>
              <a:t>40</a:t>
            </a:r>
            <a:r>
              <a:rPr lang="mn-MN" sz="14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8302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6D22657F-B885-A9F1-2C85-EAD2F5B03DDE}"/>
              </a:ext>
            </a:extLst>
          </p:cNvPr>
          <p:cNvSpPr txBox="1"/>
          <p:nvPr/>
        </p:nvSpPr>
        <p:spPr>
          <a:xfrm>
            <a:off x="3754224" y="156478"/>
            <a:ext cx="6094428" cy="724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mn-MN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МОНГОЛ ХЭЛ АЯЛГУУ</a:t>
            </a:r>
            <a:r>
              <a:rPr lang="en-US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ЛЕКЦ-4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ctr">
              <a:spcAft>
                <a:spcPts val="800"/>
              </a:spcAft>
            </a:pPr>
            <a:r>
              <a:rPr lang="en-US" sz="1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language and dialect lecture -4</a:t>
            </a:r>
            <a:endParaRPr lang="en-US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27D450-B3C9-F973-1ACD-9A56DAC51E93}"/>
              </a:ext>
            </a:extLst>
          </p:cNvPr>
          <p:cNvSpPr txBox="1"/>
          <p:nvPr/>
        </p:nvSpPr>
        <p:spPr>
          <a:xfrm>
            <a:off x="3191435" y="6227078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200" dirty="0">
                <a:latin typeface="Arial" panose="020B0604020202020204" pitchFamily="34" charset="0"/>
                <a:cs typeface="Arial" panose="020B0604020202020204" pitchFamily="34" charset="0"/>
              </a:rPr>
              <a:t>Монгол овог, ястан үндэстэн [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Photograph]. (2019, February 18). </a:t>
            </a:r>
          </a:p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    www.mongolcom.mn. http://www.mongolcom.mn/entertainment/id/16289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A95263-23C1-D950-8998-886D1ABB8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235" y="1013701"/>
            <a:ext cx="10291483" cy="4988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5228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7" name="Google Shape;497;p31"/>
          <p:cNvCxnSpPr/>
          <p:nvPr/>
        </p:nvCxnSpPr>
        <p:spPr>
          <a:xfrm rot="10800000">
            <a:off x="2762545" y="291389"/>
            <a:ext cx="0" cy="504000"/>
          </a:xfrm>
          <a:prstGeom prst="straightConnector1">
            <a:avLst/>
          </a:prstGeom>
          <a:noFill/>
          <a:ln w="9525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98" name="Google Shape;498;p31"/>
          <p:cNvCxnSpPr/>
          <p:nvPr/>
        </p:nvCxnSpPr>
        <p:spPr>
          <a:xfrm>
            <a:off x="130431" y="880843"/>
            <a:ext cx="11616267" cy="0"/>
          </a:xfrm>
          <a:prstGeom prst="straightConnector1">
            <a:avLst/>
          </a:prstGeom>
          <a:noFill/>
          <a:ln w="19050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99" name="Google Shape;499;p31"/>
          <p:cNvSpPr txBox="1"/>
          <p:nvPr/>
        </p:nvSpPr>
        <p:spPr>
          <a:xfrm>
            <a:off x="3252251" y="342374"/>
            <a:ext cx="591838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НОМ ЗҮЙ, АШИГЛАСАН МАТЕРИАЛ-REFERENCES</a:t>
            </a:r>
            <a:endParaRPr sz="16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80B21E-4F66-6725-A37D-AB3F8A5B8B3E}"/>
              </a:ext>
            </a:extLst>
          </p:cNvPr>
          <p:cNvSpPr txBox="1"/>
          <p:nvPr/>
        </p:nvSpPr>
        <p:spPr>
          <a:xfrm>
            <a:off x="609600" y="1473214"/>
            <a:ext cx="10972800" cy="4196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Ном зүй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Мөнхцэцэг, Г., Орхон,Б. (2021). Монгол орон судлал. Улаанбаатар: Линограф ХХК.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Цэрэнсодном, Д. (2016,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February 18). </a:t>
            </a: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Нэг үг боловч нэмэр болох юуны магад [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Photograph]. 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https://gogo.mn/r/179437?i= 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Монгол хэлтнүүд [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Mongolian languages]. (2014, March 18). Wikipedia. Retrieved April 19, 2023, from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https://mn.wikipedia.org/wiki/%D0%9C%D0%BE%D0%BD%D0%B3%D0%BE%D0%BB_%D1%85%D1%8D%D0%BB#/media/ %D0%A4%D0%B0%D0%B9%D0%BB:MongolianLanguages.jpg 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Монгол хэл [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Mongolic]. (2014, April 7). Wikipedia. Retrieved April 19, 2023, from </a:t>
            </a:r>
          </a:p>
          <a:p>
            <a:pPr>
              <a:lnSpc>
                <a:spcPct val="150000"/>
              </a:lnSpc>
            </a:pPr>
            <a:r>
              <a:rPr lang="mn-MN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https://mn.wikipedia.org/wiki/%D0%9C%D0%BE%D0%BD%D0%B3%D0%BE%D0%BB_%D1%85%D1%8D%D0%BB#/media/    %D0%A4%D0%B0%D0%B9%D0%BB:Mongolic.jpg </a:t>
            </a:r>
          </a:p>
        </p:txBody>
      </p:sp>
    </p:spTree>
    <p:extLst>
      <p:ext uri="{BB962C8B-B14F-4D97-AF65-F5344CB8AC3E}">
        <p14:creationId xmlns:p14="http://schemas.microsoft.com/office/powerpoint/2010/main" val="6355735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7" name="Google Shape;497;p31"/>
          <p:cNvCxnSpPr/>
          <p:nvPr/>
        </p:nvCxnSpPr>
        <p:spPr>
          <a:xfrm rot="10800000">
            <a:off x="2762545" y="291389"/>
            <a:ext cx="0" cy="504000"/>
          </a:xfrm>
          <a:prstGeom prst="straightConnector1">
            <a:avLst/>
          </a:prstGeom>
          <a:noFill/>
          <a:ln w="9525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98" name="Google Shape;498;p31"/>
          <p:cNvCxnSpPr/>
          <p:nvPr/>
        </p:nvCxnSpPr>
        <p:spPr>
          <a:xfrm>
            <a:off x="130431" y="880843"/>
            <a:ext cx="11616267" cy="0"/>
          </a:xfrm>
          <a:prstGeom prst="straightConnector1">
            <a:avLst/>
          </a:prstGeom>
          <a:noFill/>
          <a:ln w="19050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99" name="Google Shape;499;p31"/>
          <p:cNvSpPr txBox="1"/>
          <p:nvPr/>
        </p:nvSpPr>
        <p:spPr>
          <a:xfrm>
            <a:off x="3252251" y="342374"/>
            <a:ext cx="591838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НОМ ЗҮЙ, АШИГЛАСАН МАТЕРИАЛ-REFERENCES</a:t>
            </a:r>
            <a:endParaRPr sz="16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CE74E4-9B77-E959-1F96-B91875E54E78}"/>
              </a:ext>
            </a:extLst>
          </p:cNvPr>
          <p:cNvSpPr txBox="1"/>
          <p:nvPr/>
        </p:nvSpPr>
        <p:spPr>
          <a:xfrm>
            <a:off x="510988" y="1625397"/>
            <a:ext cx="11235710" cy="3607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Mongolian language [Mongol atlas]. (2014, March 18). Wikipedia. Retrieved April 19, 2023, from   </a:t>
            </a: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https://mn.wikipedia.org/wiki/%D0%9C%D0%BE%D0%BD%D0%B3%D0%BE%D0%BB_%D1%85%D1%8D%D0%BB#/media/ </a:t>
            </a: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%D0%A4%D0%B0%D0%B9%D0%BB:Mongol_atlas.jpg </a:t>
            </a: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Монгол хэл [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Mongolic Lang-map]. (2014, April 26). Wikipedia. Retrieved April 19, 2023, from </a:t>
            </a: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https://mn.wikipedia.org/wiki/%D0%9C%D0%BE%D0%BD%D0%B3%D0%BE%D0%BB_%D1%85%D1%8D%D0%BB#/media/</a:t>
            </a: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%D0%A4%D0%B0%D0%B9%D0%BB:Mongolic_Lang-map.jpg </a:t>
            </a: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Монгол овог аймаг ястан [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Mongolia]. (2008, June 6). Wikipedia. Retrieved April 19, 2023, from</a:t>
            </a: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https://mn.wikipedia.org/wiki/%D0%9C%D0%BE%D0%BD%D0%B3%D0%BE%D0%BB_%D1%85%D1%8D%D0%BB#/media/</a:t>
            </a: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%D0%A4%D0%B0%D0%B9%D0%BB:Atlas_Mongolica.jpg </a:t>
            </a: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Монгол овог, ястан үндэстэн [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Photograph]. (2019, February 18). www.mongolcom.mn.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mn-MN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http://www.mongolcom.mn/entertainment/id/16289 </a:t>
            </a:r>
          </a:p>
        </p:txBody>
      </p:sp>
    </p:spTree>
    <p:extLst>
      <p:ext uri="{BB962C8B-B14F-4D97-AF65-F5344CB8AC3E}">
        <p14:creationId xmlns:p14="http://schemas.microsoft.com/office/powerpoint/2010/main" val="469418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3CEB75-1C0B-4658-8DD0-E1C06AAFBE24}"/>
              </a:ext>
            </a:extLst>
          </p:cNvPr>
          <p:cNvGrpSpPr/>
          <p:nvPr/>
        </p:nvGrpSpPr>
        <p:grpSpPr>
          <a:xfrm>
            <a:off x="3751248" y="1854760"/>
            <a:ext cx="4965182" cy="1781847"/>
            <a:chOff x="2875280" y="2174244"/>
            <a:chExt cx="5750560" cy="2377436"/>
          </a:xfrm>
        </p:grpSpPr>
        <p:sp>
          <p:nvSpPr>
            <p:cNvPr id="8" name="Speech Bubble: Oval 7">
              <a:extLst>
                <a:ext uri="{FF2B5EF4-FFF2-40B4-BE49-F238E27FC236}">
                  <a16:creationId xmlns:a16="http://schemas.microsoft.com/office/drawing/2014/main" id="{0888DB31-9958-4F48-BB23-A425A8A2C483}"/>
                </a:ext>
              </a:extLst>
            </p:cNvPr>
            <p:cNvSpPr/>
            <p:nvPr/>
          </p:nvSpPr>
          <p:spPr>
            <a:xfrm>
              <a:off x="2875280" y="2174244"/>
              <a:ext cx="5750560" cy="2377436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00FD6A6-C1E6-4BE6-8623-988EED504656}"/>
                </a:ext>
              </a:extLst>
            </p:cNvPr>
            <p:cNvSpPr txBox="1"/>
            <p:nvPr/>
          </p:nvSpPr>
          <p:spPr>
            <a:xfrm>
              <a:off x="3253521" y="2953970"/>
              <a:ext cx="5100320" cy="9445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mn-MN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Дараагийн хичээл хүртэл баяртай</a:t>
              </a: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07D4506C-35F2-971F-C454-B8B75FBC5934}"/>
              </a:ext>
            </a:extLst>
          </p:cNvPr>
          <p:cNvSpPr txBox="1"/>
          <p:nvPr/>
        </p:nvSpPr>
        <p:spPr>
          <a:xfrm>
            <a:off x="4200525" y="358723"/>
            <a:ext cx="40957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800" b="1" dirty="0">
                <a:latin typeface="Arial" panose="020B0604020202020204" pitchFamily="34" charset="0"/>
                <a:cs typeface="Arial" panose="020B0604020202020204" pitchFamily="34" charset="0"/>
              </a:rPr>
              <a:t>Анхаарал хандуулсанд баярлалаа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 descr="Teacher free icon">
            <a:extLst>
              <a:ext uri="{FF2B5EF4-FFF2-40B4-BE49-F238E27FC236}">
                <a16:creationId xmlns:a16="http://schemas.microsoft.com/office/drawing/2014/main" id="{439FB9D5-D2A2-EAEB-F79F-6526F6278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3724170"/>
            <a:ext cx="1747101" cy="174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47DF5CB-05DF-5331-A6CB-17FA4D7DE207}"/>
              </a:ext>
            </a:extLst>
          </p:cNvPr>
          <p:cNvSpPr txBox="1"/>
          <p:nvPr/>
        </p:nvSpPr>
        <p:spPr>
          <a:xfrm>
            <a:off x="2413767" y="5773366"/>
            <a:ext cx="314379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https://www.flaticon.com/free-icon/teacher_1995413</a:t>
            </a:r>
          </a:p>
        </p:txBody>
      </p:sp>
      <p:pic>
        <p:nvPicPr>
          <p:cNvPr id="4098" name="Picture 2" descr="lecture Icon 1525984">
            <a:extLst>
              <a:ext uri="{FF2B5EF4-FFF2-40B4-BE49-F238E27FC236}">
                <a16:creationId xmlns:a16="http://schemas.microsoft.com/office/drawing/2014/main" id="{A6CE308C-8ADE-CC24-CDE5-857F5D8CB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284" y="2952751"/>
            <a:ext cx="3070277" cy="333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0CD849-7E00-14DA-1498-3CCFDE6AC04A}"/>
              </a:ext>
            </a:extLst>
          </p:cNvPr>
          <p:cNvSpPr txBox="1"/>
          <p:nvPr/>
        </p:nvSpPr>
        <p:spPr>
          <a:xfrm>
            <a:off x="7504130" y="5760450"/>
            <a:ext cx="299259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https://thenounproject.com/icon/lecture-1525984/</a:t>
            </a:r>
          </a:p>
        </p:txBody>
      </p:sp>
    </p:spTree>
    <p:extLst>
      <p:ext uri="{BB962C8B-B14F-4D97-AF65-F5344CB8AC3E}">
        <p14:creationId xmlns:p14="http://schemas.microsoft.com/office/powerpoint/2010/main" val="254996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3042</TotalTime>
  <Words>3479</Words>
  <Application>Microsoft Office PowerPoint</Application>
  <PresentationFormat>Widescreen</PresentationFormat>
  <Paragraphs>286</Paragraphs>
  <Slides>35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basbish Sanzaijav</cp:lastModifiedBy>
  <cp:revision>350</cp:revision>
  <dcterms:created xsi:type="dcterms:W3CDTF">2020-02-03T04:01:33Z</dcterms:created>
  <dcterms:modified xsi:type="dcterms:W3CDTF">2023-04-19T11:59:39Z</dcterms:modified>
</cp:coreProperties>
</file>