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5" roundtripDataSignature="AMtx7mh1iUePj2VCIcRNae2VM6f4DLuhZ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2" name="Google Shape;10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7" name="Google Shape;14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9" name="Google Shape;15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1" name="Google Shape;17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1" name="Google Shape;18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3" name="Google Shape;19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5" name="Google Shape;20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3" name="Google Shape;25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5" name="Google Shape;26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7" name="Google Shape;28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7" name="Google Shape;29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8" name="Google Shape;30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8" name="Google Shape;31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9" name="Google Shape;32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0" name="Google Shape;34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1" name="Google Shape;351;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2" name="Google Shape;362;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3" name="Google Shape;363;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5" name="Google Shape;37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387" name="Google Shape;387;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5" name="Google Shape;39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396" name="Google Shape;39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4" name="Google Shape;40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5" name="Google Shape;40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0"/>
          <p:cNvSpPr/>
          <p:nvPr>
            <p:ph idx="2" type="pic"/>
          </p:nvPr>
        </p:nvSpPr>
        <p:spPr>
          <a:xfrm>
            <a:off x="5183188" y="987425"/>
            <a:ext cx="6172200" cy="4873625"/>
          </a:xfrm>
          <a:prstGeom prst="rect">
            <a:avLst/>
          </a:prstGeom>
          <a:noFill/>
          <a:ln>
            <a:noFill/>
          </a:ln>
        </p:spPr>
      </p:sp>
      <p:sp>
        <p:nvSpPr>
          <p:cNvPr id="68" name="Google Shape;68;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8.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0.jp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4.png"/><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4.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2.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23582" y="2470636"/>
            <a:ext cx="8398276"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Сэдэв: Монголчуудын бичиг үсэг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Topic: Mongolian script</a:t>
            </a:r>
            <a:endParaRPr b="0" i="0" sz="1400" u="none" cap="none" strike="noStrike">
              <a:solidFill>
                <a:srgbClr val="000000"/>
              </a:solidFill>
              <a:latin typeface="Arial"/>
              <a:ea typeface="Arial"/>
              <a:cs typeface="Arial"/>
              <a:sym typeface="Arial"/>
            </a:endParaRPr>
          </a:p>
        </p:txBody>
      </p:sp>
      <p:sp>
        <p:nvSpPr>
          <p:cNvPr id="89" name="Google Shape;89;p1"/>
          <p:cNvSpPr txBox="1"/>
          <p:nvPr/>
        </p:nvSpPr>
        <p:spPr>
          <a:xfrm>
            <a:off x="2286000" y="366447"/>
            <a:ext cx="8319155"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Mongolian language for foreigners – Week 5</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Lecture №5</a:t>
            </a:r>
            <a:endParaRPr b="0" i="0" sz="1400" u="none" cap="none" strike="noStrike">
              <a:solidFill>
                <a:srgbClr val="000000"/>
              </a:solidFill>
              <a:latin typeface="Arial"/>
              <a:ea typeface="Arial"/>
              <a:cs typeface="Arial"/>
              <a:sym typeface="Arial"/>
            </a:endParaRPr>
          </a:p>
        </p:txBody>
      </p:sp>
      <p:sp>
        <p:nvSpPr>
          <p:cNvPr id="90" name="Google Shape;90;p1"/>
          <p:cNvSpPr txBox="1"/>
          <p:nvPr/>
        </p:nvSpPr>
        <p:spPr>
          <a:xfrm>
            <a:off x="3474720" y="3349214"/>
            <a:ext cx="5730289"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Сонсох, ярих, унших, бичих чадварыг дээшлүүлэх  </a:t>
            </a:r>
            <a:endParaRPr b="1" i="0" sz="12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listening, speaking, reading, writing</a:t>
            </a:r>
            <a:endParaRPr b="0" i="0" sz="1200" u="none" cap="none" strike="noStrik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Mongolian National University Arts And Culture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Professor, Basbish.S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97" name="Google Shape;97;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98" name="Google Shape;98;p2"/>
          <p:cNvSpPr txBox="1"/>
          <p:nvPr/>
        </p:nvSpPr>
        <p:spPr>
          <a:xfrm>
            <a:off x="2181392" y="2258141"/>
            <a:ext cx="8362764" cy="2118529"/>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Өмнөх хичээлийн бататгал-</a:t>
            </a:r>
            <a:r>
              <a:rPr b="0" i="0" lang="en-US" sz="1800" u="none" cap="none" strike="noStrike">
                <a:solidFill>
                  <a:srgbClr val="050505"/>
                </a:solidFill>
                <a:latin typeface="Arial"/>
                <a:ea typeface="Arial"/>
                <a:cs typeface="Arial"/>
                <a:sym typeface="Arial"/>
              </a:rPr>
              <a:t> Reviewing pervious learning</a:t>
            </a:r>
            <a:endParaRPr b="0" i="0" sz="14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Монголчуудын бичиг үсэг – Mongolian script</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Дасгал ажлууд- Exercises </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Шинэ үг хэллэгүүд- New words</a:t>
            </a:r>
            <a:endParaRPr b="0" i="0" sz="14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Гэрийн даалгавар - Homework</a:t>
            </a:r>
            <a:endParaRPr b="0" i="0" sz="2000" u="none" cap="none" strike="noStrike">
              <a:solidFill>
                <a:schemeClr val="dk1"/>
              </a:solidFill>
              <a:latin typeface="Arial"/>
              <a:ea typeface="Arial"/>
              <a:cs typeface="Arial"/>
              <a:sym typeface="Arial"/>
            </a:endParaRPr>
          </a:p>
        </p:txBody>
      </p:sp>
      <p:sp>
        <p:nvSpPr>
          <p:cNvPr id="99" name="Google Shape;99;p2"/>
          <p:cNvSpPr txBox="1"/>
          <p:nvPr/>
        </p:nvSpPr>
        <p:spPr>
          <a:xfrm>
            <a:off x="4062952" y="342374"/>
            <a:ext cx="494321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r>
              <a:rPr b="1" i="0" lang="en-US" sz="1600" u="none" cap="none" strike="noStrike">
                <a:solidFill>
                  <a:schemeClr val="dk1"/>
                </a:solidFill>
                <a:latin typeface="Arial"/>
                <a:ea typeface="Arial"/>
                <a:cs typeface="Arial"/>
                <a:sym typeface="Arial"/>
              </a:rPr>
              <a:t>Хичээлийн агуулга - Lecture content</a:t>
            </a:r>
            <a:endParaRPr b="1" i="0" sz="16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
                                        </p:tgtEl>
                                        <p:attrNameLst>
                                          <p:attrName>style.visibility</p:attrName>
                                        </p:attrNameLst>
                                      </p:cBhvr>
                                      <p:to>
                                        <p:strVal val="visible"/>
                                      </p:to>
                                    </p:set>
                                    <p:animEffect filter="fade" transition="in">
                                      <p:cBhvr>
                                        <p:cTn dur="500"/>
                                        <p:tgtEl>
                                          <p:spTgt spid="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cxnSp>
        <p:nvCxnSpPr>
          <p:cNvPr id="104" name="Google Shape;104;p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05" name="Google Shape;105;p3"/>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6" name="Google Shape;106;p3"/>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Мэдлэг шалгах тест - Test</a:t>
            </a:r>
            <a:endParaRPr b="1" i="0" sz="1600" u="none" cap="none" strike="noStrike">
              <a:solidFill>
                <a:schemeClr val="dk1"/>
              </a:solidFill>
              <a:latin typeface="Arial"/>
              <a:ea typeface="Arial"/>
              <a:cs typeface="Arial"/>
              <a:sym typeface="Arial"/>
            </a:endParaRPr>
          </a:p>
        </p:txBody>
      </p:sp>
      <p:sp>
        <p:nvSpPr>
          <p:cNvPr id="107" name="Google Shape;107;p3"/>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Өмнөх хичээлийн бататгал буюу гэрийн даалгавар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Reviewing pervious learning and h</a:t>
            </a:r>
            <a:r>
              <a:rPr b="1" i="0" lang="en-US" sz="1600" u="none" cap="none" strike="noStrike">
                <a:solidFill>
                  <a:schemeClr val="dk1"/>
                </a:solidFill>
                <a:latin typeface="Arial"/>
                <a:ea typeface="Arial"/>
                <a:cs typeface="Arial"/>
                <a:sym typeface="Arial"/>
              </a:rPr>
              <a:t>omework </a:t>
            </a:r>
            <a:endParaRPr b="0" i="0" sz="1600" u="none" cap="none" strike="noStrike">
              <a:solidFill>
                <a:schemeClr val="dk1"/>
              </a:solidFill>
              <a:latin typeface="Calibri"/>
              <a:ea typeface="Calibri"/>
              <a:cs typeface="Calibri"/>
              <a:sym typeface="Calibri"/>
            </a:endParaRPr>
          </a:p>
        </p:txBody>
      </p:sp>
      <p:pic>
        <p:nvPicPr>
          <p:cNvPr id="108" name="Google Shape;108;p3"/>
          <p:cNvPicPr preferRelativeResize="0"/>
          <p:nvPr/>
        </p:nvPicPr>
        <p:blipFill rotWithShape="1">
          <a:blip r:embed="rId3">
            <a:alphaModFix/>
          </a:blip>
          <a:srcRect b="0" l="0" r="0" t="0"/>
          <a:stretch/>
        </p:blipFill>
        <p:spPr>
          <a:xfrm>
            <a:off x="711982" y="1808032"/>
            <a:ext cx="11034716" cy="3785944"/>
          </a:xfrm>
          <a:prstGeom prst="rect">
            <a:avLst/>
          </a:prstGeom>
          <a:noFill/>
          <a:ln>
            <a:noFill/>
          </a:ln>
        </p:spPr>
      </p:pic>
      <p:sp>
        <p:nvSpPr>
          <p:cNvPr id="109" name="Google Shape;109;p3"/>
          <p:cNvSpPr txBox="1"/>
          <p:nvPr/>
        </p:nvSpPr>
        <p:spPr>
          <a:xfrm>
            <a:off x="4790280" y="6030996"/>
            <a:ext cx="316615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18)</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500"/>
                                        <p:tgtEl>
                                          <p:spTgt spid="1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500"/>
                                        <p:tgtEl>
                                          <p:spTgt spid="1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cxnSp>
        <p:nvCxnSpPr>
          <p:cNvPr id="114" name="Google Shape;114;p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15" name="Google Shape;115;p4"/>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6" name="Google Shape;116;p4"/>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Мэдлэг шалгах тест - Test</a:t>
            </a:r>
            <a:endParaRPr b="1" i="0" sz="1600" u="none" cap="none" strike="noStrike">
              <a:solidFill>
                <a:schemeClr val="dk1"/>
              </a:solidFill>
              <a:latin typeface="Arial"/>
              <a:ea typeface="Arial"/>
              <a:cs typeface="Arial"/>
              <a:sym typeface="Arial"/>
            </a:endParaRPr>
          </a:p>
        </p:txBody>
      </p:sp>
      <p:sp>
        <p:nvSpPr>
          <p:cNvPr id="117" name="Google Shape;117;p4"/>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Өмнөх хичээлийн бататгал буюу гэрийн даалгавар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Reviewing pervious learning and h</a:t>
            </a:r>
            <a:r>
              <a:rPr b="1" i="0" lang="en-US" sz="1600" u="none" cap="none" strike="noStrike">
                <a:solidFill>
                  <a:schemeClr val="dk1"/>
                </a:solidFill>
                <a:latin typeface="Arial"/>
                <a:ea typeface="Arial"/>
                <a:cs typeface="Arial"/>
                <a:sym typeface="Arial"/>
              </a:rPr>
              <a:t>omework </a:t>
            </a:r>
            <a:endParaRPr b="0" i="0" sz="1600" u="none" cap="none" strike="noStrike">
              <a:solidFill>
                <a:schemeClr val="dk1"/>
              </a:solidFill>
              <a:latin typeface="Calibri"/>
              <a:ea typeface="Calibri"/>
              <a:cs typeface="Calibri"/>
              <a:sym typeface="Calibri"/>
            </a:endParaRPr>
          </a:p>
        </p:txBody>
      </p:sp>
      <p:pic>
        <p:nvPicPr>
          <p:cNvPr id="118" name="Google Shape;118;p4"/>
          <p:cNvPicPr preferRelativeResize="0"/>
          <p:nvPr/>
        </p:nvPicPr>
        <p:blipFill rotWithShape="1">
          <a:blip r:embed="rId3">
            <a:alphaModFix/>
          </a:blip>
          <a:srcRect b="0" l="0" r="0" t="0"/>
          <a:stretch/>
        </p:blipFill>
        <p:spPr>
          <a:xfrm>
            <a:off x="583496" y="1874255"/>
            <a:ext cx="11132261" cy="3785944"/>
          </a:xfrm>
          <a:prstGeom prst="rect">
            <a:avLst/>
          </a:prstGeom>
          <a:noFill/>
          <a:ln>
            <a:noFill/>
          </a:ln>
        </p:spPr>
      </p:pic>
      <p:sp>
        <p:nvSpPr>
          <p:cNvPr id="119" name="Google Shape;119;p4"/>
          <p:cNvSpPr txBox="1"/>
          <p:nvPr/>
        </p:nvSpPr>
        <p:spPr>
          <a:xfrm>
            <a:off x="4302250" y="6011639"/>
            <a:ext cx="358749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18)</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500"/>
                                        <p:tgtEl>
                                          <p:spTgt spid="1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8"/>
                                        </p:tgtEl>
                                        <p:attrNameLst>
                                          <p:attrName>style.visibility</p:attrName>
                                        </p:attrNameLst>
                                      </p:cBhvr>
                                      <p:to>
                                        <p:strVal val="visible"/>
                                      </p:to>
                                    </p:set>
                                    <p:animEffect filter="fade" transition="in">
                                      <p:cBhvr>
                                        <p:cTn dur="500"/>
                                        <p:tgtEl>
                                          <p:spTgt spid="1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cxnSp>
        <p:nvCxnSpPr>
          <p:cNvPr id="124" name="Google Shape;124;p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25" name="Google Shape;125;p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6" name="Google Shape;126;p5"/>
          <p:cNvSpPr txBox="1"/>
          <p:nvPr/>
        </p:nvSpPr>
        <p:spPr>
          <a:xfrm>
            <a:off x="3142696" y="1384662"/>
            <a:ext cx="7292776" cy="61986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 Дасгал 1. Асуултыг уншаарай. </a:t>
            </a:r>
            <a:r>
              <a:rPr b="0" i="0" lang="en-US" sz="1600" u="none" cap="none" strike="noStrike">
                <a:solidFill>
                  <a:srgbClr val="000000"/>
                </a:solidFill>
                <a:latin typeface="Arial"/>
                <a:ea typeface="Arial"/>
                <a:cs typeface="Arial"/>
                <a:sym typeface="Arial"/>
              </a:rPr>
              <a:t>- </a:t>
            </a:r>
            <a:r>
              <a:rPr b="1" i="1" lang="en-US" sz="1600" u="none" cap="none" strike="noStrike">
                <a:solidFill>
                  <a:schemeClr val="dk1"/>
                </a:solidFill>
                <a:latin typeface="Arial"/>
                <a:ea typeface="Arial"/>
                <a:cs typeface="Arial"/>
                <a:sym typeface="Arial"/>
              </a:rPr>
              <a:t>Read the questions.</a:t>
            </a:r>
            <a:endParaRPr b="0" i="0" sz="1600" u="none" cap="none" strike="noStrike">
              <a:solidFill>
                <a:srgbClr val="000000"/>
              </a:solidFill>
              <a:latin typeface="Arial"/>
              <a:ea typeface="Arial"/>
              <a:cs typeface="Arial"/>
              <a:sym typeface="Arial"/>
            </a:endParaRPr>
          </a:p>
        </p:txBody>
      </p:sp>
      <p:sp>
        <p:nvSpPr>
          <p:cNvPr id="127" name="Google Shape;127;p5"/>
          <p:cNvSpPr/>
          <p:nvPr/>
        </p:nvSpPr>
        <p:spPr>
          <a:xfrm>
            <a:off x="999241" y="2475628"/>
            <a:ext cx="5880748" cy="2632003"/>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Монголчууд түүхэндээ хэдэн бичиг үсэгтэй байсан бэ? Нэрлэнэ үү.</a:t>
            </a:r>
            <a:endParaRPr b="0" i="0" sz="1600" u="none" cap="none" strike="noStrike">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Монголчууд яагаад бичиг үсэг шинээр зохиож байсан бэ?</a:t>
            </a:r>
            <a:endParaRPr b="0" i="0" sz="1600" u="none" cap="none" strike="noStrike">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Монголчууд одоо ямар бичиг үсэг хэрэглэж байна вэ?</a:t>
            </a:r>
            <a:endParaRPr b="0" i="0" sz="1600" u="none" cap="none" strike="noStrike">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Монголчуудын хэрэглэж байсан бичиг үсгүүдээр бичигдсэн дурсгалуудаас нэрлэнэ үү?</a:t>
            </a:r>
            <a:endParaRPr b="0" i="0" sz="1600" u="none" cap="none" strike="noStrike">
              <a:solidFill>
                <a:schemeClr val="dk1"/>
              </a:solidFill>
              <a:latin typeface="Arial"/>
              <a:ea typeface="Arial"/>
              <a:cs typeface="Arial"/>
              <a:sym typeface="Arial"/>
            </a:endParaRPr>
          </a:p>
        </p:txBody>
      </p:sp>
      <p:sp>
        <p:nvSpPr>
          <p:cNvPr id="128" name="Google Shape;128;p5"/>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129" name="Google Shape;129;p5"/>
          <p:cNvPicPr preferRelativeResize="0"/>
          <p:nvPr/>
        </p:nvPicPr>
        <p:blipFill rotWithShape="1">
          <a:blip r:embed="rId3">
            <a:alphaModFix/>
          </a:blip>
          <a:srcRect b="0" l="0" r="0" t="0"/>
          <a:stretch/>
        </p:blipFill>
        <p:spPr>
          <a:xfrm>
            <a:off x="6879989" y="2597091"/>
            <a:ext cx="4535871" cy="2442947"/>
          </a:xfrm>
          <a:prstGeom prst="rect">
            <a:avLst/>
          </a:prstGeom>
          <a:noFill/>
          <a:ln>
            <a:noFill/>
          </a:ln>
        </p:spPr>
      </p:pic>
      <p:sp>
        <p:nvSpPr>
          <p:cNvPr id="130" name="Google Shape;130;p5"/>
          <p:cNvSpPr txBox="1"/>
          <p:nvPr/>
        </p:nvSpPr>
        <p:spPr>
          <a:xfrm>
            <a:off x="1819287" y="5533643"/>
            <a:ext cx="3845165"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41)</a:t>
            </a:r>
            <a:endParaRPr b="0" i="0" sz="1200" u="none" cap="none" strike="noStrike">
              <a:solidFill>
                <a:srgbClr val="000000"/>
              </a:solidFill>
              <a:latin typeface="Arial"/>
              <a:ea typeface="Arial"/>
              <a:cs typeface="Arial"/>
              <a:sym typeface="Arial"/>
            </a:endParaRPr>
          </a:p>
        </p:txBody>
      </p:sp>
      <p:sp>
        <p:nvSpPr>
          <p:cNvPr id="131" name="Google Shape;131;p5"/>
          <p:cNvSpPr txBox="1"/>
          <p:nvPr/>
        </p:nvSpPr>
        <p:spPr>
          <a:xfrm>
            <a:off x="6789084" y="5590469"/>
            <a:ext cx="5032989"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Монголчуудын бичиг үсгийн соёл [Photograph]. (2016, September 7). </a:t>
            </a:r>
            <a:endParaRPr/>
          </a:p>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http://www.vom.mn/mn/p/17074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xEl>
                                              <p:pRg end="0" st="0"/>
                                            </p:txEl>
                                          </p:spTgt>
                                        </p:tgtEl>
                                        <p:attrNameLst>
                                          <p:attrName>style.visibility</p:attrName>
                                        </p:attrNameLst>
                                      </p:cBhvr>
                                      <p:to>
                                        <p:strVal val="visible"/>
                                      </p:to>
                                    </p:set>
                                    <p:animEffect filter="fade" transition="in">
                                      <p:cBhvr>
                                        <p:cTn dur="1000"/>
                                        <p:tgtEl>
                                          <p:spTgt spid="12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500"/>
                                        <p:tgtEl>
                                          <p:spTgt spid="1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500"/>
                                        <p:tgtEl>
                                          <p:spTgt spid="1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cxnSp>
        <p:nvCxnSpPr>
          <p:cNvPr id="136" name="Google Shape;136;p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37" name="Google Shape;137;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38" name="Google Shape;138;p6"/>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139" name="Google Shape;139;p6"/>
          <p:cNvSpPr txBox="1"/>
          <p:nvPr/>
        </p:nvSpPr>
        <p:spPr>
          <a:xfrm>
            <a:off x="628122" y="1904993"/>
            <a:ext cx="7365808" cy="1524007"/>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a:t>
            </a:r>
            <a:endParaRPr b="0" i="0" sz="1600" u="none" cap="none" strike="noStrike">
              <a:solidFill>
                <a:schemeClr val="dk1"/>
              </a:solidFill>
              <a:latin typeface="Arial"/>
              <a:ea typeface="Arial"/>
              <a:cs typeface="Arial"/>
              <a:sym typeface="Arial"/>
            </a:endParaRPr>
          </a:p>
        </p:txBody>
      </p:sp>
      <p:pic>
        <p:nvPicPr>
          <p:cNvPr id="140" name="Google Shape;140;p6"/>
          <p:cNvPicPr preferRelativeResize="0"/>
          <p:nvPr/>
        </p:nvPicPr>
        <p:blipFill rotWithShape="1">
          <a:blip r:embed="rId3">
            <a:alphaModFix/>
          </a:blip>
          <a:srcRect b="0" l="0" r="0" t="0"/>
          <a:stretch/>
        </p:blipFill>
        <p:spPr>
          <a:xfrm>
            <a:off x="8346862" y="2395377"/>
            <a:ext cx="3164596" cy="2155680"/>
          </a:xfrm>
          <a:prstGeom prst="rect">
            <a:avLst/>
          </a:prstGeom>
          <a:noFill/>
          <a:ln>
            <a:noFill/>
          </a:ln>
        </p:spPr>
      </p:pic>
      <p:sp>
        <p:nvSpPr>
          <p:cNvPr id="141" name="Google Shape;141;p6"/>
          <p:cNvSpPr txBox="1"/>
          <p:nvPr/>
        </p:nvSpPr>
        <p:spPr>
          <a:xfrm>
            <a:off x="2809672" y="976774"/>
            <a:ext cx="7958824" cy="78534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Times New Roman"/>
              <a:buNone/>
            </a:pPr>
            <a:r>
              <a:rPr b="1" i="1" lang="en-US" sz="1600" u="none" cap="none" strike="noStrike">
                <a:solidFill>
                  <a:schemeClr val="dk1"/>
                </a:solidFill>
                <a:latin typeface="Arial"/>
                <a:ea typeface="Arial"/>
                <a:cs typeface="Arial"/>
                <a:sym typeface="Arial"/>
              </a:rPr>
              <a:t>Дасгал 2. Сонсоод, эхийн орхигдсон үгсийг нөхөж бичнэ үү. </a:t>
            </a:r>
            <a:endParaRPr b="0" i="0" sz="1600" u="none" cap="none" strike="noStrike">
              <a:solidFill>
                <a:schemeClr val="dk1"/>
              </a:solidFill>
              <a:latin typeface="Arial"/>
              <a:ea typeface="Arial"/>
              <a:cs typeface="Arial"/>
              <a:sym typeface="Arial"/>
            </a:endParaRPr>
          </a:p>
          <a:p>
            <a:pPr indent="0" lvl="0" marL="0" marR="0" rtl="0" algn="l">
              <a:lnSpc>
                <a:spcPct val="150000"/>
              </a:lnSpc>
              <a:spcBef>
                <a:spcPts val="0"/>
              </a:spcBef>
              <a:spcAft>
                <a:spcPts val="0"/>
              </a:spcAft>
              <a:buClr>
                <a:schemeClr val="dk1"/>
              </a:buClr>
              <a:buSzPts val="1800"/>
              <a:buFont typeface="Times New Roman"/>
              <a:buNone/>
            </a:pPr>
            <a:r>
              <a:rPr b="1" i="1" lang="en-US" sz="1600" u="none" cap="none" strike="noStrike">
                <a:solidFill>
                  <a:schemeClr val="dk1"/>
                </a:solidFill>
                <a:latin typeface="Arial"/>
                <a:ea typeface="Arial"/>
                <a:cs typeface="Arial"/>
                <a:sym typeface="Arial"/>
              </a:rPr>
              <a:t>Exercise 2. Listen and fill the missing words </a:t>
            </a:r>
            <a:endParaRPr b="0" i="0" sz="1600" u="none" cap="none" strike="noStrike">
              <a:solidFill>
                <a:schemeClr val="dk1"/>
              </a:solidFill>
              <a:latin typeface="Arial"/>
              <a:ea typeface="Arial"/>
              <a:cs typeface="Arial"/>
              <a:sym typeface="Arial"/>
            </a:endParaRPr>
          </a:p>
        </p:txBody>
      </p:sp>
      <p:pic>
        <p:nvPicPr>
          <p:cNvPr id="142" name="Google Shape;142;p6"/>
          <p:cNvPicPr preferRelativeResize="0"/>
          <p:nvPr/>
        </p:nvPicPr>
        <p:blipFill rotWithShape="1">
          <a:blip r:embed="rId4">
            <a:alphaModFix/>
          </a:blip>
          <a:srcRect b="0" l="0" r="0" t="0"/>
          <a:stretch/>
        </p:blipFill>
        <p:spPr>
          <a:xfrm>
            <a:off x="595192" y="3429000"/>
            <a:ext cx="7431668" cy="3054361"/>
          </a:xfrm>
          <a:prstGeom prst="rect">
            <a:avLst/>
          </a:prstGeom>
          <a:noFill/>
          <a:ln>
            <a:noFill/>
          </a:ln>
        </p:spPr>
      </p:pic>
      <p:sp>
        <p:nvSpPr>
          <p:cNvPr id="143" name="Google Shape;143;p6"/>
          <p:cNvSpPr txBox="1"/>
          <p:nvPr/>
        </p:nvSpPr>
        <p:spPr>
          <a:xfrm>
            <a:off x="4199070" y="6344861"/>
            <a:ext cx="3349212"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41)</a:t>
            </a:r>
            <a:endParaRPr b="0" i="0" sz="1200" u="none" cap="none" strike="noStrike">
              <a:solidFill>
                <a:srgbClr val="000000"/>
              </a:solidFill>
              <a:latin typeface="Arial"/>
              <a:ea typeface="Arial"/>
              <a:cs typeface="Arial"/>
              <a:sym typeface="Arial"/>
            </a:endParaRPr>
          </a:p>
        </p:txBody>
      </p:sp>
      <p:sp>
        <p:nvSpPr>
          <p:cNvPr id="144" name="Google Shape;144;p6"/>
          <p:cNvSpPr txBox="1"/>
          <p:nvPr/>
        </p:nvSpPr>
        <p:spPr>
          <a:xfrm>
            <a:off x="8107027" y="4731515"/>
            <a:ext cx="3816031" cy="110799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Мөнгөнтамир. (2021, March 25). Дөрвөлжин үсэг [Photograph].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https://mn.wiktionary.org/wiki/%D0%B4%D3%A9%D1%80%D0%B2%D3%A9%D0%BB%D0%B6%D0%B8%D0%BD_%D2%AF%D1%81%D1%8D%D0%B3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500"/>
                                        <p:tgtEl>
                                          <p:spTgt spid="1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cxnSp>
        <p:nvCxnSpPr>
          <p:cNvPr id="149" name="Google Shape;149;p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50" name="Google Shape;150;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51" name="Google Shape;151;p7"/>
          <p:cNvSpPr/>
          <p:nvPr/>
        </p:nvSpPr>
        <p:spPr>
          <a:xfrm>
            <a:off x="748798" y="2645591"/>
            <a:ext cx="7117901" cy="3739998"/>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	Дөрвөлжин бичиг:</a:t>
            </a:r>
            <a:r>
              <a:rPr b="0" i="0" lang="en-US" sz="16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22860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	Хааны 4)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to decree/ 1260-аад онд "дөрвөлжин бичиг" зохиож, 1269 онд зарлиг гарган улс даяар хэрэглүүлэв. Уг бичгийн хэлбэр нь төвд үсэгтэй адил боловч бичих байдал, эгшиг тэмдэглэх байдал нь монгол бичигтэй ижил байв. Төрийн бичиг хэмээх энэ бичиг 100 орчим жил хэрэглэгдсэн. Энэ бичгээр бичсэн 60 орчим дурсгал олдсон. Эдгээр 5)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/findings/</a:t>
            </a:r>
            <a:endParaRPr b="0" i="0" sz="14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Times New Roman"/>
              <a:buChar char="-"/>
            </a:pPr>
            <a:r>
              <a:rPr b="0" i="0" lang="en-US" sz="1600" u="none" cap="none" strike="noStrike">
                <a:solidFill>
                  <a:schemeClr val="dk1"/>
                </a:solidFill>
                <a:latin typeface="Arial"/>
                <a:ea typeface="Arial"/>
                <a:cs typeface="Arial"/>
                <a:sym typeface="Arial"/>
              </a:rPr>
              <a:t>хөшөө чулууны бичиг </a:t>
            </a:r>
            <a:endParaRPr b="0" i="0" sz="14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Times New Roman"/>
              <a:buChar char="-"/>
            </a:pPr>
            <a:r>
              <a:rPr b="0" i="0" lang="en-US" sz="1600" u="none" cap="none" strike="noStrike">
                <a:solidFill>
                  <a:schemeClr val="dk1"/>
                </a:solidFill>
                <a:latin typeface="Arial"/>
                <a:ea typeface="Arial"/>
                <a:cs typeface="Arial"/>
                <a:sym typeface="Arial"/>
              </a:rPr>
              <a:t>ном бичгийн дурсгал </a:t>
            </a:r>
            <a:endParaRPr b="0" i="0" sz="1400" u="none" cap="none" strike="noStrike">
              <a:solidFill>
                <a:srgbClr val="000000"/>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600"/>
              <a:buFont typeface="Times New Roman"/>
              <a:buChar char="-"/>
            </a:pPr>
            <a:r>
              <a:rPr b="0" i="0" lang="en-US" sz="1600" u="none" cap="none" strike="noStrike">
                <a:solidFill>
                  <a:schemeClr val="dk1"/>
                </a:solidFill>
                <a:latin typeface="Arial"/>
                <a:ea typeface="Arial"/>
                <a:cs typeface="Arial"/>
                <a:sym typeface="Arial"/>
              </a:rPr>
              <a:t>гэрэгэ бичиг гэж ангилдаг. </a:t>
            </a:r>
            <a:endParaRPr b="0" i="0" sz="1600" u="none" cap="none" strike="noStrike">
              <a:solidFill>
                <a:schemeClr val="dk1"/>
              </a:solidFill>
              <a:latin typeface="Arial"/>
              <a:ea typeface="Arial"/>
              <a:cs typeface="Arial"/>
              <a:sym typeface="Arial"/>
            </a:endParaRPr>
          </a:p>
        </p:txBody>
      </p:sp>
      <p:sp>
        <p:nvSpPr>
          <p:cNvPr id="152" name="Google Shape;152;p7"/>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153" name="Google Shape;153;p7"/>
          <p:cNvSpPr txBox="1"/>
          <p:nvPr/>
        </p:nvSpPr>
        <p:spPr>
          <a:xfrm>
            <a:off x="780183" y="1468451"/>
            <a:ext cx="10887959"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 </a:t>
            </a:r>
            <a:endParaRPr b="0" i="0" sz="1600" u="none" cap="none" strike="noStrike">
              <a:solidFill>
                <a:schemeClr val="dk1"/>
              </a:solidFill>
              <a:latin typeface="Arial"/>
              <a:ea typeface="Arial"/>
              <a:cs typeface="Arial"/>
              <a:sym typeface="Arial"/>
            </a:endParaRPr>
          </a:p>
        </p:txBody>
      </p:sp>
      <p:sp>
        <p:nvSpPr>
          <p:cNvPr id="154" name="Google Shape;154;p7"/>
          <p:cNvSpPr txBox="1"/>
          <p:nvPr/>
        </p:nvSpPr>
        <p:spPr>
          <a:xfrm>
            <a:off x="4403464" y="6269554"/>
            <a:ext cx="3385071"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41-42)</a:t>
            </a:r>
            <a:endParaRPr b="0" i="0" sz="1050" u="none" cap="none" strike="noStrike">
              <a:solidFill>
                <a:srgbClr val="000000"/>
              </a:solidFill>
              <a:latin typeface="Arial"/>
              <a:ea typeface="Arial"/>
              <a:cs typeface="Arial"/>
              <a:sym typeface="Arial"/>
            </a:endParaRPr>
          </a:p>
        </p:txBody>
      </p:sp>
      <p:pic>
        <p:nvPicPr>
          <p:cNvPr id="155" name="Google Shape;155;p7"/>
          <p:cNvPicPr preferRelativeResize="0"/>
          <p:nvPr/>
        </p:nvPicPr>
        <p:blipFill rotWithShape="1">
          <a:blip r:embed="rId3">
            <a:alphaModFix/>
          </a:blip>
          <a:srcRect b="0" l="0" r="0" t="0"/>
          <a:stretch/>
        </p:blipFill>
        <p:spPr>
          <a:xfrm>
            <a:off x="7935576" y="2735238"/>
            <a:ext cx="3801443" cy="2370324"/>
          </a:xfrm>
          <a:prstGeom prst="rect">
            <a:avLst/>
          </a:prstGeom>
          <a:noFill/>
          <a:ln>
            <a:noFill/>
          </a:ln>
        </p:spPr>
      </p:pic>
      <p:sp>
        <p:nvSpPr>
          <p:cNvPr id="156" name="Google Shape;156;p7"/>
          <p:cNvSpPr txBox="1"/>
          <p:nvPr/>
        </p:nvSpPr>
        <p:spPr>
          <a:xfrm>
            <a:off x="8194487" y="5389549"/>
            <a:ext cx="3542532"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ЮАНЬ ГҮРНИЙ ҮЕИЙН ДӨРВӨЛЖИН БИЧИГ [Photograph]. (2019, August 24). </a:t>
            </a:r>
            <a:endParaRPr/>
          </a:p>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https://www.24tsag.mn/a/174956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gtEl>
                                        <p:attrNameLst>
                                          <p:attrName>style.visibility</p:attrName>
                                        </p:attrNameLst>
                                      </p:cBhvr>
                                      <p:to>
                                        <p:strVal val="visible"/>
                                      </p:to>
                                    </p:set>
                                    <p:animEffect filter="fade" transition="in">
                                      <p:cBhvr>
                                        <p:cTn dur="500"/>
                                        <p:tgtEl>
                                          <p:spTgt spid="1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500"/>
                                        <p:tgtEl>
                                          <p:spTgt spid="1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cxnSp>
        <p:nvCxnSpPr>
          <p:cNvPr id="161" name="Google Shape;161;p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62" name="Google Shape;162;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3" name="Google Shape;163;p8"/>
          <p:cNvSpPr/>
          <p:nvPr/>
        </p:nvSpPr>
        <p:spPr>
          <a:xfrm>
            <a:off x="583282" y="2748765"/>
            <a:ext cx="6807331" cy="300133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	Али Гали цагаан толгой</a:t>
            </a:r>
            <a:r>
              <a:rPr b="0" i="0" lang="en-US" sz="1600" u="none" cap="none" strike="noStrike">
                <a:solidFill>
                  <a:schemeClr val="dk1"/>
                </a:solidFill>
                <a:latin typeface="Arial"/>
                <a:ea typeface="Arial"/>
                <a:cs typeface="Arial"/>
                <a:sym typeface="Arial"/>
              </a:rPr>
              <a:t> нь 1587 онд Харчины Аюуш гүүш  боловсруулан зохиосон монгол бичгийн 6)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тогтолцоо юм. 16 эгшиг, 34 гийгүүлэгч үсэгтэй. Али гэдэг нь эгшиг, гали гэдэг нь гийгүүлэгч гэсэн утгатай самгарди үг юм. 	</a:t>
            </a:r>
            <a:endParaRPr b="0" i="0" sz="14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	Энэхүү галиг үсэг нь харь хэлний үгийг галиглан буулгах, үсэгчлэн буулгах хоёр үүрэгтэй. Өөрөөр хэлбэл харь хэлний үгийг цаад эх хэлээрээ хэрхэн бичдэгийг үсэг үсгээр нь тэмдэглэх, мөн хэрхэн дууддаг байдлыг нь галиглан бичдэг байсан. 50 үсэгтэй. </a:t>
            </a:r>
            <a:endParaRPr b="0" i="0" sz="1600" u="none" cap="none" strike="noStrike">
              <a:solidFill>
                <a:schemeClr val="dk1"/>
              </a:solidFill>
              <a:latin typeface="Arial"/>
              <a:ea typeface="Arial"/>
              <a:cs typeface="Arial"/>
              <a:sym typeface="Arial"/>
            </a:endParaRPr>
          </a:p>
        </p:txBody>
      </p:sp>
      <p:pic>
        <p:nvPicPr>
          <p:cNvPr id="164" name="Google Shape;164;p8"/>
          <p:cNvPicPr preferRelativeResize="0"/>
          <p:nvPr/>
        </p:nvPicPr>
        <p:blipFill rotWithShape="1">
          <a:blip r:embed="rId3">
            <a:alphaModFix/>
          </a:blip>
          <a:srcRect b="43359" l="4979" r="5403" t="2950"/>
          <a:stretch/>
        </p:blipFill>
        <p:spPr>
          <a:xfrm>
            <a:off x="7503343" y="2290083"/>
            <a:ext cx="3959257" cy="3682155"/>
          </a:xfrm>
          <a:prstGeom prst="rect">
            <a:avLst/>
          </a:prstGeom>
          <a:noFill/>
          <a:ln>
            <a:noFill/>
          </a:ln>
        </p:spPr>
      </p:pic>
      <p:sp>
        <p:nvSpPr>
          <p:cNvPr id="165" name="Google Shape;165;p8"/>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166" name="Google Shape;166;p8"/>
          <p:cNvSpPr txBox="1"/>
          <p:nvPr/>
        </p:nvSpPr>
        <p:spPr>
          <a:xfrm>
            <a:off x="574641" y="1437663"/>
            <a:ext cx="10887959"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 </a:t>
            </a:r>
            <a:endParaRPr b="0" i="0" sz="1600" u="none" cap="none" strike="noStrike">
              <a:solidFill>
                <a:schemeClr val="dk1"/>
              </a:solidFill>
              <a:latin typeface="Arial"/>
              <a:ea typeface="Arial"/>
              <a:cs typeface="Arial"/>
              <a:sym typeface="Arial"/>
            </a:endParaRPr>
          </a:p>
        </p:txBody>
      </p:sp>
      <p:sp>
        <p:nvSpPr>
          <p:cNvPr id="167" name="Google Shape;167;p8"/>
          <p:cNvSpPr txBox="1"/>
          <p:nvPr/>
        </p:nvSpPr>
        <p:spPr>
          <a:xfrm>
            <a:off x="2703644" y="6082498"/>
            <a:ext cx="315030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42)</a:t>
            </a:r>
            <a:endParaRPr b="0" i="0" sz="1050" u="none" cap="none" strike="noStrike">
              <a:solidFill>
                <a:srgbClr val="000000"/>
              </a:solidFill>
              <a:latin typeface="Arial"/>
              <a:ea typeface="Arial"/>
              <a:cs typeface="Arial"/>
              <a:sym typeface="Arial"/>
            </a:endParaRPr>
          </a:p>
        </p:txBody>
      </p:sp>
      <p:sp>
        <p:nvSpPr>
          <p:cNvPr id="168" name="Google Shape;168;p8"/>
          <p:cNvSpPr txBox="1"/>
          <p:nvPr/>
        </p:nvSpPr>
        <p:spPr>
          <a:xfrm>
            <a:off x="6878724" y="6003560"/>
            <a:ext cx="5208493" cy="6001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Али гали үсэг [Photograph]. (2022, March 25). https://mn.wikipedia.org/wiki/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%D0%90%D0%BB%D0%B8 %D0%93%D0%B0%D0%BB%D0%B8_%D2%AF%D1%81%D1%8D%D0%B3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500"/>
                                        <p:tgtEl>
                                          <p:spTgt spid="1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3"/>
                                        </p:tgtEl>
                                        <p:attrNameLst>
                                          <p:attrName>style.visibility</p:attrName>
                                        </p:attrNameLst>
                                      </p:cBhvr>
                                      <p:to>
                                        <p:strVal val="visible"/>
                                      </p:to>
                                    </p:set>
                                    <p:animEffect filter="fade" transition="in">
                                      <p:cBhvr>
                                        <p:cTn dur="500"/>
                                        <p:tgtEl>
                                          <p:spTgt spid="1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4"/>
                                        </p:tgtEl>
                                        <p:attrNameLst>
                                          <p:attrName>style.visibility</p:attrName>
                                        </p:attrNameLst>
                                      </p:cBhvr>
                                      <p:to>
                                        <p:strVal val="visible"/>
                                      </p:to>
                                    </p:set>
                                    <p:animEffect filter="fade" transition="in">
                                      <p:cBhvr>
                                        <p:cTn dur="500"/>
                                        <p:tgtEl>
                                          <p:spTgt spid="1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cxnSp>
        <p:nvCxnSpPr>
          <p:cNvPr id="173" name="Google Shape;173;p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74" name="Google Shape;174;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5" name="Google Shape;175;p9"/>
          <p:cNvSpPr/>
          <p:nvPr/>
        </p:nvSpPr>
        <p:spPr>
          <a:xfrm>
            <a:off x="729630" y="3179582"/>
            <a:ext cx="10732740" cy="226408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	Али Гали үсэг: </a:t>
            </a:r>
            <a:endParaRPr b="0" i="0" sz="14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	Эрдэмтэн Б.Ринчен Али гали үсгээр төвд үсгийг нарийн тэмдэглэхэд бүрэн тохирох төдийгүй нангиад үг үсгийг тэмдэглэхэд тохиромжтой болж өгсөн хэмээн үнэлжээ. Зохиогдох болсон учир нь 16-р зууны сүүлээр Монголд бурхны шашин ихээхэн дэлгэрч, бурхны шашны ном судрыг их хэмжээгээр орчуулах болсон, Ганжуур, Данжуур гэх мэт бурхны шашны том хөлгөн судрын самгарди, төвд хэлний 7)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орчуулахад монгол бичгээр тэр хэвээр нь зөв оновчтой галиглан буулгаж чадахгүй байсантай холбоотой.</a:t>
            </a:r>
            <a:endParaRPr b="0" i="0" sz="1600" u="none" cap="none" strike="noStrike">
              <a:solidFill>
                <a:schemeClr val="dk1"/>
              </a:solidFill>
              <a:latin typeface="Arial"/>
              <a:ea typeface="Arial"/>
              <a:cs typeface="Arial"/>
              <a:sym typeface="Arial"/>
            </a:endParaRPr>
          </a:p>
        </p:txBody>
      </p:sp>
      <p:sp>
        <p:nvSpPr>
          <p:cNvPr id="176" name="Google Shape;176;p9"/>
          <p:cNvSpPr txBox="1"/>
          <p:nvPr/>
        </p:nvSpPr>
        <p:spPr>
          <a:xfrm>
            <a:off x="729630" y="1491414"/>
            <a:ext cx="10732740"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a:t>
            </a:r>
            <a:endParaRPr b="0" i="0" sz="1600" u="none" cap="none" strike="noStrike">
              <a:solidFill>
                <a:schemeClr val="dk1"/>
              </a:solidFill>
              <a:latin typeface="Arial"/>
              <a:ea typeface="Arial"/>
              <a:cs typeface="Arial"/>
              <a:sym typeface="Arial"/>
            </a:endParaRPr>
          </a:p>
        </p:txBody>
      </p:sp>
      <p:sp>
        <p:nvSpPr>
          <p:cNvPr id="177" name="Google Shape;177;p9"/>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178" name="Google Shape;178;p9"/>
          <p:cNvSpPr txBox="1"/>
          <p:nvPr/>
        </p:nvSpPr>
        <p:spPr>
          <a:xfrm>
            <a:off x="4534526" y="5977156"/>
            <a:ext cx="330062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42)</a:t>
            </a:r>
            <a:endParaRPr b="0" i="0" sz="105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500"/>
                                        <p:tgtEl>
                                          <p:spTgt spid="1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500"/>
                                        <p:tgtEl>
                                          <p:spTgt spid="1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cxnSp>
        <p:nvCxnSpPr>
          <p:cNvPr id="183" name="Google Shape;183;p1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84" name="Google Shape;184;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5" name="Google Shape;185;p10"/>
          <p:cNvSpPr/>
          <p:nvPr/>
        </p:nvSpPr>
        <p:spPr>
          <a:xfrm>
            <a:off x="556182" y="2381645"/>
            <a:ext cx="6689889" cy="3739998"/>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Times New Roman"/>
                <a:ea typeface="Times New Roman"/>
                <a:cs typeface="Times New Roman"/>
                <a:sym typeface="Times New Roman"/>
              </a:rPr>
              <a:t>	</a:t>
            </a:r>
            <a:r>
              <a:rPr b="1" i="0" lang="en-US" sz="1600" u="none" cap="none" strike="noStrike">
                <a:solidFill>
                  <a:schemeClr val="dk1"/>
                </a:solidFill>
                <a:latin typeface="Arial"/>
                <a:ea typeface="Arial"/>
                <a:cs typeface="Arial"/>
                <a:sym typeface="Arial"/>
              </a:rPr>
              <a:t>Тод үсэг:</a:t>
            </a:r>
            <a:r>
              <a:rPr b="0" i="0" lang="en-US" sz="1600" u="none" cap="none" strike="noStrike">
                <a:solidFill>
                  <a:schemeClr val="dk1"/>
                </a:solidFill>
                <a:latin typeface="Arial"/>
                <a:ea typeface="Arial"/>
                <a:cs typeface="Arial"/>
                <a:sym typeface="Arial"/>
              </a:rPr>
              <a:t> Зая бандида Намхайжамц 1648 онд монгол бичгийг тодорхой болгох зорилгоор тод үсгийг зохиожээ. Тод үсэг ойрд монгол, халимаг Шинжаан, Хөх нуурын монголчуудын дунд дэлгэрсэн. Монгол бичигт нэг 8)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тэмдэглэж байсан о-у, ө-ү, д-т, ч, ш, ж-з, х-г зэрэг үсгүүдийг тод бичигт ялган тэмдэглэдэг болсон. Мөн урт эгшиг, хос эгшгүүдийг ялган тэмдэглэсэн. Тод үсэг нь XVII зууны монгол хэлний 9)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бичигт тэмдэглэн үлдээсэн бөгөөд энэ бичгээр монголын түүх, уран зохиол, бурхан шашны олон ном зохиол бичигдсэн. Монголын соёлын түүхэнд чухал 10)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оруулсан гэж үздэг. </a:t>
            </a:r>
            <a:endParaRPr b="0" i="0" sz="1400" u="none" cap="none" strike="noStrike">
              <a:solidFill>
                <a:srgbClr val="000000"/>
              </a:solidFill>
              <a:latin typeface="Arial"/>
              <a:ea typeface="Arial"/>
              <a:cs typeface="Arial"/>
              <a:sym typeface="Arial"/>
            </a:endParaRPr>
          </a:p>
        </p:txBody>
      </p:sp>
      <p:sp>
        <p:nvSpPr>
          <p:cNvPr id="186" name="Google Shape;186;p10"/>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187" name="Google Shape;187;p10"/>
          <p:cNvPicPr preferRelativeResize="0"/>
          <p:nvPr/>
        </p:nvPicPr>
        <p:blipFill rotWithShape="1">
          <a:blip r:embed="rId3">
            <a:alphaModFix/>
          </a:blip>
          <a:srcRect b="0" l="0" r="0" t="0"/>
          <a:stretch/>
        </p:blipFill>
        <p:spPr>
          <a:xfrm>
            <a:off x="7539202" y="2102737"/>
            <a:ext cx="4207496" cy="3695308"/>
          </a:xfrm>
          <a:prstGeom prst="rect">
            <a:avLst/>
          </a:prstGeom>
          <a:noFill/>
          <a:ln>
            <a:noFill/>
          </a:ln>
        </p:spPr>
      </p:pic>
      <p:sp>
        <p:nvSpPr>
          <p:cNvPr id="188" name="Google Shape;188;p10"/>
          <p:cNvSpPr txBox="1"/>
          <p:nvPr/>
        </p:nvSpPr>
        <p:spPr>
          <a:xfrm>
            <a:off x="572194" y="1226970"/>
            <a:ext cx="10881373"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a:t>
            </a:r>
            <a:endParaRPr b="0" i="0" sz="1600" u="none" cap="none" strike="noStrike">
              <a:solidFill>
                <a:schemeClr val="dk1"/>
              </a:solidFill>
              <a:latin typeface="Arial"/>
              <a:ea typeface="Arial"/>
              <a:cs typeface="Arial"/>
              <a:sym typeface="Arial"/>
            </a:endParaRPr>
          </a:p>
        </p:txBody>
      </p:sp>
      <p:sp>
        <p:nvSpPr>
          <p:cNvPr id="189" name="Google Shape;189;p10"/>
          <p:cNvSpPr txBox="1"/>
          <p:nvPr/>
        </p:nvSpPr>
        <p:spPr>
          <a:xfrm>
            <a:off x="3032579" y="6265697"/>
            <a:ext cx="3063421"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42)</a:t>
            </a:r>
            <a:endParaRPr b="0" i="0" sz="1200" u="none" cap="none" strike="noStrike">
              <a:solidFill>
                <a:srgbClr val="000000"/>
              </a:solidFill>
              <a:latin typeface="Arial"/>
              <a:ea typeface="Arial"/>
              <a:cs typeface="Arial"/>
              <a:sym typeface="Arial"/>
            </a:endParaRPr>
          </a:p>
        </p:txBody>
      </p:sp>
      <p:sp>
        <p:nvSpPr>
          <p:cNvPr id="190" name="Google Shape;190;p10"/>
          <p:cNvSpPr txBox="1"/>
          <p:nvPr/>
        </p:nvSpPr>
        <p:spPr>
          <a:xfrm>
            <a:off x="6382871" y="5942532"/>
            <a:ext cx="5809129" cy="6001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Тод үсэг [Photograph]. (2021, July 10). https://mn.wikipedia.org/wiki/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%D0%A2%D0%BE%D0%B4_%D0%B1%D0%B8%D1%87%D0%B8%D0%B3#/media/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%D0%A4%D0%B0%D0%B9%D0%BB:Clear-script-19th-ctry.png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8"/>
                                        </p:tgtEl>
                                        <p:attrNameLst>
                                          <p:attrName>style.visibility</p:attrName>
                                        </p:attrNameLst>
                                      </p:cBhvr>
                                      <p:to>
                                        <p:strVal val="visible"/>
                                      </p:to>
                                    </p:set>
                                    <p:animEffect filter="fade" transition="in">
                                      <p:cBhvr>
                                        <p:cTn dur="500"/>
                                        <p:tgtEl>
                                          <p:spTgt spid="1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5"/>
                                        </p:tgtEl>
                                        <p:attrNameLst>
                                          <p:attrName>style.visibility</p:attrName>
                                        </p:attrNameLst>
                                      </p:cBhvr>
                                      <p:to>
                                        <p:strVal val="visible"/>
                                      </p:to>
                                    </p:set>
                                    <p:animEffect filter="fade" transition="in">
                                      <p:cBhvr>
                                        <p:cTn dur="500"/>
                                        <p:tgtEl>
                                          <p:spTgt spid="1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500"/>
                                        <p:tgtEl>
                                          <p:spTgt spid="1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cxnSp>
        <p:nvCxnSpPr>
          <p:cNvPr id="195" name="Google Shape;195;p1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96" name="Google Shape;196;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97" name="Google Shape;197;p11"/>
          <p:cNvSpPr/>
          <p:nvPr/>
        </p:nvSpPr>
        <p:spPr>
          <a:xfrm>
            <a:off x="430307" y="2149516"/>
            <a:ext cx="7431740" cy="410933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	Соёмбо үсэг:</a:t>
            </a:r>
            <a:r>
              <a:rPr b="0" i="0" lang="en-US" sz="1600" u="none" cap="none" strike="noStrike">
                <a:solidFill>
                  <a:schemeClr val="dk1"/>
                </a:solidFill>
                <a:latin typeface="Arial"/>
                <a:ea typeface="Arial"/>
                <a:cs typeface="Arial"/>
                <a:sym typeface="Arial"/>
              </a:rPr>
              <a:t> Өндөр гэгээн Занабазар (1635-1723) 52 насандаа Төвхөн хийдэд сууж байхдаа 1686 онд зохиосон. 11) </a:t>
            </a:r>
            <a:r>
              <a:rPr b="0" i="0" lang="en-US" sz="1600" u="sng" cap="none" strike="noStrike">
                <a:solidFill>
                  <a:schemeClr val="dk1"/>
                </a:solidFill>
                <a:latin typeface="Arial"/>
                <a:ea typeface="Arial"/>
                <a:cs typeface="Arial"/>
                <a:sym typeface="Arial"/>
              </a:rPr>
              <a:t>                     </a:t>
            </a:r>
            <a:r>
              <a:rPr b="0" i="0" lang="en-US" sz="1600" u="none" cap="none" strike="noStrike">
                <a:solidFill>
                  <a:srgbClr val="FF0000"/>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төдийлөн дэлгэрээгүй. Соёмбо үсгийн цагаан толгой нь 90 үсэгтэй. Энэ үсгийг эртний Энэтхэгийн умард хэсэгт өргөн дэлгэрсэн ланз үсэгт тулгуурлан зохиожээ. Соёмбо үсгийг улс төр болон шашин номын тусгай зорилгоор зохиосон гэдэг. Улс төрийн зорилго нь манжийн эзлэн түрэмгийллийн эсрэг үндэсний 12) </a:t>
            </a:r>
            <a:r>
              <a:rPr b="0" i="0" lang="en-US" sz="1600" u="sng" cap="none" strike="noStrike">
                <a:solidFill>
                  <a:schemeClr val="dk1"/>
                </a:solidFill>
                <a:latin typeface="Arial"/>
                <a:ea typeface="Arial"/>
                <a:cs typeface="Arial"/>
                <a:sym typeface="Arial"/>
              </a:rPr>
              <a:t>                                 </a:t>
            </a:r>
            <a:r>
              <a:rPr b="0" i="0" lang="en-US" sz="1600" u="none" cap="none" strike="noStrike">
                <a:solidFill>
                  <a:srgbClr val="FF0000"/>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бэлгэдсэн. </a:t>
            </a:r>
            <a:endParaRPr b="0" i="0" sz="14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	Харин шашин номын зорилго нь тухайн үеийн номын 3 чухал хэл болох монгол, төвд, самгарди хэлний үгийг бүрэн тэмдэглэж чадах үсэг болгон зохиосон. Соёмбо үсгээр хэвлэгдсэн ном судар цөөн. Үсгийн ур хийцийн хувьд онцгой сайн. </a:t>
            </a:r>
            <a:endParaRPr b="0" i="0" sz="1600" u="none" cap="none" strike="noStrike">
              <a:solidFill>
                <a:schemeClr val="dk1"/>
              </a:solidFill>
              <a:latin typeface="Arial"/>
              <a:ea typeface="Arial"/>
              <a:cs typeface="Arial"/>
              <a:sym typeface="Arial"/>
            </a:endParaRPr>
          </a:p>
        </p:txBody>
      </p:sp>
      <p:sp>
        <p:nvSpPr>
          <p:cNvPr id="198" name="Google Shape;198;p11"/>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199" name="Google Shape;199;p11"/>
          <p:cNvPicPr preferRelativeResize="0"/>
          <p:nvPr/>
        </p:nvPicPr>
        <p:blipFill rotWithShape="1">
          <a:blip r:embed="rId3">
            <a:alphaModFix/>
          </a:blip>
          <a:srcRect b="0" l="0" r="0" t="0"/>
          <a:stretch/>
        </p:blipFill>
        <p:spPr>
          <a:xfrm>
            <a:off x="7975076" y="2413469"/>
            <a:ext cx="3676453" cy="3176626"/>
          </a:xfrm>
          <a:prstGeom prst="rect">
            <a:avLst/>
          </a:prstGeom>
          <a:noFill/>
          <a:ln>
            <a:noFill/>
          </a:ln>
        </p:spPr>
      </p:pic>
      <p:sp>
        <p:nvSpPr>
          <p:cNvPr id="200" name="Google Shape;200;p11"/>
          <p:cNvSpPr txBox="1"/>
          <p:nvPr/>
        </p:nvSpPr>
        <p:spPr>
          <a:xfrm>
            <a:off x="742824" y="1086487"/>
            <a:ext cx="10732740"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a:t>
            </a:r>
            <a:endParaRPr b="0" i="0" sz="1600" u="none" cap="none" strike="noStrike">
              <a:solidFill>
                <a:schemeClr val="dk1"/>
              </a:solidFill>
              <a:latin typeface="Arial"/>
              <a:ea typeface="Arial"/>
              <a:cs typeface="Arial"/>
              <a:sym typeface="Arial"/>
            </a:endParaRPr>
          </a:p>
        </p:txBody>
      </p:sp>
      <p:sp>
        <p:nvSpPr>
          <p:cNvPr id="201" name="Google Shape;201;p11"/>
          <p:cNvSpPr txBox="1"/>
          <p:nvPr/>
        </p:nvSpPr>
        <p:spPr>
          <a:xfrm>
            <a:off x="3712728" y="6273258"/>
            <a:ext cx="3347785"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42)</a:t>
            </a:r>
            <a:endParaRPr b="0" i="0" sz="1200" u="none" cap="none" strike="noStrike">
              <a:solidFill>
                <a:srgbClr val="000000"/>
              </a:solidFill>
              <a:latin typeface="Arial"/>
              <a:ea typeface="Arial"/>
              <a:cs typeface="Arial"/>
              <a:sym typeface="Arial"/>
            </a:endParaRPr>
          </a:p>
        </p:txBody>
      </p:sp>
      <p:sp>
        <p:nvSpPr>
          <p:cNvPr id="202" name="Google Shape;202;p11"/>
          <p:cNvSpPr txBox="1"/>
          <p:nvPr/>
        </p:nvSpPr>
        <p:spPr>
          <a:xfrm>
            <a:off x="7180748" y="5970305"/>
            <a:ext cx="4890500" cy="57708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Соёмбо үсэг [Photograph]. (2006, October 5). https://mn.wikipedia.org/wiki/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%D0%A1%D0%BE%D1%91%D0%BC%D0%B1%D0%BE#/media/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%D0%A4%D0%B0%D0%B9%D0%BB:Soyombo_usgiin_tsagaan_tolgoi.jpg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gtEl>
                                        <p:attrNameLst>
                                          <p:attrName>style.visibility</p:attrName>
                                        </p:attrNameLst>
                                      </p:cBhvr>
                                      <p:to>
                                        <p:strVal val="visible"/>
                                      </p:to>
                                    </p:set>
                                    <p:animEffect filter="fade" transition="in">
                                      <p:cBhvr>
                                        <p:cTn dur="500"/>
                                        <p:tgtEl>
                                          <p:spTgt spid="2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7"/>
                                        </p:tgtEl>
                                        <p:attrNameLst>
                                          <p:attrName>style.visibility</p:attrName>
                                        </p:attrNameLst>
                                      </p:cBhvr>
                                      <p:to>
                                        <p:strVal val="visible"/>
                                      </p:to>
                                    </p:set>
                                    <p:animEffect filter="fade" transition="in">
                                      <p:cBhvr>
                                        <p:cTn dur="500"/>
                                        <p:tgtEl>
                                          <p:spTgt spid="1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9"/>
                                        </p:tgtEl>
                                        <p:attrNameLst>
                                          <p:attrName>style.visibility</p:attrName>
                                        </p:attrNameLst>
                                      </p:cBhvr>
                                      <p:to>
                                        <p:strVal val="visible"/>
                                      </p:to>
                                    </p:set>
                                    <p:animEffect filter="fade" transition="in">
                                      <p:cBhvr>
                                        <p:cTn dur="500"/>
                                        <p:tgtEl>
                                          <p:spTgt spid="1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cxnSp>
        <p:nvCxnSpPr>
          <p:cNvPr id="207" name="Google Shape;207;p1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08" name="Google Shape;208;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09" name="Google Shape;209;p12"/>
          <p:cNvSpPr/>
          <p:nvPr/>
        </p:nvSpPr>
        <p:spPr>
          <a:xfrm>
            <a:off x="663385" y="2631472"/>
            <a:ext cx="6284170" cy="3001334"/>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Вагиндра үсэг:</a:t>
            </a:r>
            <a:r>
              <a:rPr b="0" i="0" lang="en-US" sz="1600" u="none" cap="none" strike="noStrike">
                <a:solidFill>
                  <a:schemeClr val="dk1"/>
                </a:solidFill>
                <a:latin typeface="Arial"/>
                <a:ea typeface="Arial"/>
                <a:cs typeface="Arial"/>
                <a:sym typeface="Arial"/>
              </a:rPr>
              <a:t> Буриадын Агваанлхаарамба (1853-1938) 1905 онд буриад аялганд зориулан зохиосон. Агваан гэдэг төвд нэрийг самгардиар Вагиндра гэдэг. Агваанлхаарамба энэ үсгээрээ монгол 13)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бичиг “Зүрхэн тольт”-оо 1908 онд Санкт Петрбург хотод хэвлүүлсэн.</a:t>
            </a:r>
            <a:endParaRPr b="0" i="0" sz="1400" u="none" cap="none" strike="noStrike">
              <a:solidFill>
                <a:srgbClr val="000000"/>
              </a:solidFill>
              <a:latin typeface="Arial"/>
              <a:ea typeface="Arial"/>
              <a:cs typeface="Arial"/>
              <a:sym typeface="Arial"/>
            </a:endParaRPr>
          </a:p>
          <a:p>
            <a:pPr indent="45720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Энэ үсгээр “Монгол, буриад ном бичиг гаргах орон” хэмээх 14)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1906-1910 онд нилээд хэдэн ном судрыг хэвлэн гаргажээ. </a:t>
            </a:r>
            <a:endParaRPr b="0" i="0" sz="1400" u="none" cap="none" strike="noStrike">
              <a:solidFill>
                <a:srgbClr val="000000"/>
              </a:solidFill>
              <a:latin typeface="Arial"/>
              <a:ea typeface="Arial"/>
              <a:cs typeface="Arial"/>
              <a:sym typeface="Arial"/>
            </a:endParaRPr>
          </a:p>
        </p:txBody>
      </p:sp>
      <p:sp>
        <p:nvSpPr>
          <p:cNvPr id="210" name="Google Shape;210;p12"/>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211" name="Google Shape;211;p12"/>
          <p:cNvPicPr preferRelativeResize="0"/>
          <p:nvPr/>
        </p:nvPicPr>
        <p:blipFill rotWithShape="1">
          <a:blip r:embed="rId3">
            <a:alphaModFix/>
          </a:blip>
          <a:srcRect b="0" l="0" r="0" t="0"/>
          <a:stretch/>
        </p:blipFill>
        <p:spPr>
          <a:xfrm>
            <a:off x="7171581" y="2366126"/>
            <a:ext cx="4489376" cy="3544480"/>
          </a:xfrm>
          <a:prstGeom prst="rect">
            <a:avLst/>
          </a:prstGeom>
          <a:noFill/>
          <a:ln>
            <a:noFill/>
          </a:ln>
        </p:spPr>
      </p:pic>
      <p:sp>
        <p:nvSpPr>
          <p:cNvPr id="212" name="Google Shape;212;p12"/>
          <p:cNvSpPr txBox="1"/>
          <p:nvPr/>
        </p:nvSpPr>
        <p:spPr>
          <a:xfrm>
            <a:off x="729630" y="1364231"/>
            <a:ext cx="10732740" cy="1154675"/>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Зарлиг ёсоор, хувь нэмэр, эрдэмтэн, олдворуудыг Олон нийтэд, төрийн бичиг, тусгаар тогтнолыг, аялгыг, галигийн, бичиг соёлын, хэвлэлийн газраас, нэр томъёог, хэл зүйн, дүрсээр</a:t>
            </a:r>
            <a:endParaRPr b="0" i="0" sz="1600" u="none" cap="none" strike="noStrike">
              <a:solidFill>
                <a:schemeClr val="dk1"/>
              </a:solidFill>
              <a:latin typeface="Arial"/>
              <a:ea typeface="Arial"/>
              <a:cs typeface="Arial"/>
              <a:sym typeface="Arial"/>
            </a:endParaRPr>
          </a:p>
        </p:txBody>
      </p:sp>
      <p:sp>
        <p:nvSpPr>
          <p:cNvPr id="213" name="Google Shape;213;p12"/>
          <p:cNvSpPr txBox="1"/>
          <p:nvPr/>
        </p:nvSpPr>
        <p:spPr>
          <a:xfrm>
            <a:off x="2114033" y="6133240"/>
            <a:ext cx="3146010"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42)</a:t>
            </a:r>
            <a:endParaRPr b="0" i="0" sz="1200" u="none" cap="none" strike="noStrike">
              <a:solidFill>
                <a:srgbClr val="000000"/>
              </a:solidFill>
              <a:latin typeface="Arial"/>
              <a:ea typeface="Arial"/>
              <a:cs typeface="Arial"/>
              <a:sym typeface="Arial"/>
            </a:endParaRPr>
          </a:p>
        </p:txBody>
      </p:sp>
      <p:sp>
        <p:nvSpPr>
          <p:cNvPr id="214" name="Google Shape;214;p12"/>
          <p:cNvSpPr txBox="1"/>
          <p:nvPr/>
        </p:nvSpPr>
        <p:spPr>
          <a:xfrm>
            <a:off x="6687982" y="5977157"/>
            <a:ext cx="5456573"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Вагиндрагийн үсэг [Photograph]. (2014, October 31). https://mn.wikipedia.org/wiki/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%D0%92%D0%B0%D0%B3%D0%B8%D0%BD%D0%B4%D1%80%D0%B0%D0%B3%D0%B8%D0%B9%D0%BD_%D2%AF%D1%81%D1%8D%D0%B3</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gtEl>
                                        <p:attrNameLst>
                                          <p:attrName>style.visibility</p:attrName>
                                        </p:attrNameLst>
                                      </p:cBhvr>
                                      <p:to>
                                        <p:strVal val="visible"/>
                                      </p:to>
                                    </p:set>
                                    <p:animEffect filter="fade" transition="in">
                                      <p:cBhvr>
                                        <p:cTn dur="500"/>
                                        <p:tgtEl>
                                          <p:spTgt spid="2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cxnSp>
        <p:nvCxnSpPr>
          <p:cNvPr id="219" name="Google Shape;219;p1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0" name="Google Shape;220;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1" name="Google Shape;221;p13"/>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222" name="Google Shape;222;p13"/>
          <p:cNvPicPr preferRelativeResize="0"/>
          <p:nvPr/>
        </p:nvPicPr>
        <p:blipFill rotWithShape="1">
          <a:blip r:embed="rId3">
            <a:alphaModFix/>
          </a:blip>
          <a:srcRect b="0" l="0" r="0" t="0"/>
          <a:stretch/>
        </p:blipFill>
        <p:spPr>
          <a:xfrm>
            <a:off x="1712536" y="1013702"/>
            <a:ext cx="9144000" cy="5143500"/>
          </a:xfrm>
          <a:prstGeom prst="ellipse">
            <a:avLst/>
          </a:prstGeom>
          <a:noFill/>
          <a:ln>
            <a:noFill/>
          </a:ln>
        </p:spPr>
      </p:pic>
      <p:sp>
        <p:nvSpPr>
          <p:cNvPr id="223" name="Google Shape;223;p13"/>
          <p:cNvSpPr txBox="1"/>
          <p:nvPr/>
        </p:nvSpPr>
        <p:spPr>
          <a:xfrm>
            <a:off x="4280850" y="6157200"/>
            <a:ext cx="3726600" cy="634800"/>
          </a:xfrm>
          <a:prstGeom prst="rect">
            <a:avLst/>
          </a:prstGeom>
          <a:noFill/>
          <a:ln>
            <a:noFill/>
          </a:ln>
        </p:spPr>
        <p:txBody>
          <a:bodyPr anchorCtr="0" anchor="t" bIns="91425" lIns="91425" spcFirstLastPara="1" rIns="91425" wrap="square" tIns="91425">
            <a:spAutoFit/>
          </a:bodyPr>
          <a:lstStyle/>
          <a:p>
            <a:pPr indent="0" lvl="0" marL="0" rtl="0" algn="l">
              <a:lnSpc>
                <a:spcPct val="178571"/>
              </a:lnSpc>
              <a:spcBef>
                <a:spcPts val="0"/>
              </a:spcBef>
              <a:spcAft>
                <a:spcPts val="0"/>
              </a:spcAft>
              <a:buNone/>
            </a:pPr>
            <a:r>
              <a:rPr i="1" lang="en-US" sz="1050">
                <a:solidFill>
                  <a:schemeClr val="dk1"/>
                </a:solidFill>
                <a:highlight>
                  <a:srgbClr val="FFFFFF"/>
                </a:highlight>
              </a:rPr>
              <a:t>Монгол бичиг</a:t>
            </a:r>
            <a:r>
              <a:rPr lang="en-US" sz="1050">
                <a:solidFill>
                  <a:schemeClr val="dk1"/>
                </a:solidFill>
                <a:highlight>
                  <a:srgbClr val="FFFFFF"/>
                </a:highlight>
              </a:rPr>
              <a:t> [Photograph]. (2018, October 29). news.mn. https://news.mn/r/2023273/</a:t>
            </a:r>
            <a:endParaRPr sz="1050">
              <a:solidFill>
                <a:schemeClr val="dk1"/>
              </a:solidFill>
              <a:highlight>
                <a:srgbClr val="FFFFFF"/>
              </a:high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500"/>
                                        <p:tgtEl>
                                          <p:spTgt spid="2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cxnSp>
        <p:nvCxnSpPr>
          <p:cNvPr id="228" name="Google Shape;228;p1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9" name="Google Shape;229;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0" name="Google Shape;230;p14"/>
          <p:cNvSpPr txBox="1"/>
          <p:nvPr/>
        </p:nvSpPr>
        <p:spPr>
          <a:xfrm>
            <a:off x="3741870" y="188536"/>
            <a:ext cx="6094428"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31" name="Google Shape;231;p14"/>
          <p:cNvSpPr txBox="1"/>
          <p:nvPr/>
        </p:nvSpPr>
        <p:spPr>
          <a:xfrm>
            <a:off x="2809672" y="1537763"/>
            <a:ext cx="7958824" cy="78534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Times New Roman"/>
              <a:buNone/>
            </a:pPr>
            <a:r>
              <a:rPr b="1" i="1" lang="en-US" sz="1600" u="none" cap="none" strike="noStrike">
                <a:solidFill>
                  <a:schemeClr val="dk1"/>
                </a:solidFill>
                <a:latin typeface="Arial"/>
                <a:ea typeface="Arial"/>
                <a:cs typeface="Arial"/>
                <a:sym typeface="Arial"/>
              </a:rPr>
              <a:t>Дасгал 2. Сонсоод, эхийн орхигдсон үгсийг нөхөж бичнэ үү. </a:t>
            </a:r>
            <a:endParaRPr b="0" i="0" sz="1600" u="none" cap="none" strike="noStrike">
              <a:solidFill>
                <a:schemeClr val="dk1"/>
              </a:solidFill>
              <a:latin typeface="Arial"/>
              <a:ea typeface="Arial"/>
              <a:cs typeface="Arial"/>
              <a:sym typeface="Arial"/>
            </a:endParaRPr>
          </a:p>
          <a:p>
            <a:pPr indent="0" lvl="0" marL="0" marR="0" rtl="0" algn="l">
              <a:lnSpc>
                <a:spcPct val="150000"/>
              </a:lnSpc>
              <a:spcBef>
                <a:spcPts val="0"/>
              </a:spcBef>
              <a:spcAft>
                <a:spcPts val="0"/>
              </a:spcAft>
              <a:buClr>
                <a:schemeClr val="dk1"/>
              </a:buClr>
              <a:buSzPts val="1800"/>
              <a:buFont typeface="Times New Roman"/>
              <a:buNone/>
            </a:pPr>
            <a:r>
              <a:rPr b="1" i="1" lang="en-US" sz="1600" u="none" cap="none" strike="noStrike">
                <a:solidFill>
                  <a:schemeClr val="dk1"/>
                </a:solidFill>
                <a:latin typeface="Arial"/>
                <a:ea typeface="Arial"/>
                <a:cs typeface="Arial"/>
                <a:sym typeface="Arial"/>
              </a:rPr>
              <a:t>Exercise 2. Listen and fill the missing words </a:t>
            </a:r>
            <a:endParaRPr b="0" i="0" sz="1600" u="none" cap="none" strike="noStrike">
              <a:solidFill>
                <a:schemeClr val="dk1"/>
              </a:solidFill>
              <a:latin typeface="Arial"/>
              <a:ea typeface="Arial"/>
              <a:cs typeface="Arial"/>
              <a:sym typeface="Arial"/>
            </a:endParaRPr>
          </a:p>
        </p:txBody>
      </p:sp>
      <p:sp>
        <p:nvSpPr>
          <p:cNvPr id="232" name="Google Shape;232;p14"/>
          <p:cNvSpPr txBox="1"/>
          <p:nvPr/>
        </p:nvSpPr>
        <p:spPr>
          <a:xfrm>
            <a:off x="641733" y="2371461"/>
            <a:ext cx="10463750" cy="785343"/>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Монголын нууц товчоог, шинэ үсэг, Тамгын бичиг,  дурсгал нь дүрмийг, нэмэлт үсэг</a:t>
            </a:r>
            <a:endParaRPr b="0" i="0" sz="1600" u="none" cap="none" strike="noStrike">
              <a:solidFill>
                <a:schemeClr val="dk1"/>
              </a:solidFill>
              <a:latin typeface="Arial"/>
              <a:ea typeface="Arial"/>
              <a:cs typeface="Arial"/>
              <a:sym typeface="Arial"/>
            </a:endParaRPr>
          </a:p>
        </p:txBody>
      </p:sp>
      <p:pic>
        <p:nvPicPr>
          <p:cNvPr id="233" name="Google Shape;233;p14"/>
          <p:cNvPicPr preferRelativeResize="0"/>
          <p:nvPr/>
        </p:nvPicPr>
        <p:blipFill rotWithShape="1">
          <a:blip r:embed="rId3">
            <a:alphaModFix/>
          </a:blip>
          <a:srcRect b="0" l="0" r="0" t="0"/>
          <a:stretch/>
        </p:blipFill>
        <p:spPr>
          <a:xfrm>
            <a:off x="8823434" y="3423251"/>
            <a:ext cx="2902075" cy="2032426"/>
          </a:xfrm>
          <a:prstGeom prst="rect">
            <a:avLst/>
          </a:prstGeom>
          <a:noFill/>
          <a:ln>
            <a:noFill/>
          </a:ln>
        </p:spPr>
      </p:pic>
      <p:sp>
        <p:nvSpPr>
          <p:cNvPr id="234" name="Google Shape;234;p14"/>
          <p:cNvSpPr txBox="1"/>
          <p:nvPr/>
        </p:nvSpPr>
        <p:spPr>
          <a:xfrm>
            <a:off x="4087352" y="1120076"/>
            <a:ext cx="425823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 II </a:t>
            </a:r>
            <a:endParaRPr b="0" i="0" sz="1800" u="none" cap="none" strike="noStrike">
              <a:solidFill>
                <a:schemeClr val="dk1"/>
              </a:solidFill>
              <a:latin typeface="Calibri"/>
              <a:ea typeface="Calibri"/>
              <a:cs typeface="Calibri"/>
              <a:sym typeface="Calibri"/>
            </a:endParaRPr>
          </a:p>
        </p:txBody>
      </p:sp>
      <p:pic>
        <p:nvPicPr>
          <p:cNvPr id="235" name="Google Shape;235;p14"/>
          <p:cNvPicPr preferRelativeResize="0"/>
          <p:nvPr/>
        </p:nvPicPr>
        <p:blipFill rotWithShape="1">
          <a:blip r:embed="rId4">
            <a:alphaModFix/>
          </a:blip>
          <a:srcRect b="0" l="0" r="0" t="0"/>
          <a:stretch/>
        </p:blipFill>
        <p:spPr>
          <a:xfrm>
            <a:off x="587943" y="3321833"/>
            <a:ext cx="7949873" cy="2688569"/>
          </a:xfrm>
          <a:prstGeom prst="rect">
            <a:avLst/>
          </a:prstGeom>
          <a:noFill/>
          <a:ln>
            <a:noFill/>
          </a:ln>
        </p:spPr>
      </p:pic>
      <p:sp>
        <p:nvSpPr>
          <p:cNvPr id="236" name="Google Shape;236;p14"/>
          <p:cNvSpPr txBox="1"/>
          <p:nvPr/>
        </p:nvSpPr>
        <p:spPr>
          <a:xfrm>
            <a:off x="1043494" y="6072246"/>
            <a:ext cx="3193145"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49)</a:t>
            </a:r>
            <a:endParaRPr b="0" i="0" sz="1050" u="none" cap="none" strike="noStrike">
              <a:solidFill>
                <a:srgbClr val="000000"/>
              </a:solidFill>
              <a:latin typeface="Arial"/>
              <a:ea typeface="Arial"/>
              <a:cs typeface="Arial"/>
              <a:sym typeface="Arial"/>
            </a:endParaRPr>
          </a:p>
        </p:txBody>
      </p:sp>
      <p:sp>
        <p:nvSpPr>
          <p:cNvPr id="237" name="Google Shape;237;p14"/>
          <p:cNvSpPr txBox="1"/>
          <p:nvPr/>
        </p:nvSpPr>
        <p:spPr>
          <a:xfrm>
            <a:off x="5410052" y="5518247"/>
            <a:ext cx="6541146" cy="13849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Гүег хааны тамгын бичээс. (2007, June 25). Wikipedia. Retrieved April 19, 2023,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from Гүег хааны тамгын бичээс [Photograph]. (2007, June 25).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https://mn.wikipedia.org/wiki/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%D0%98%D1%85_%D0%9C%D0%BE%D0%BD%D0%B3%D0%BE%D0%BB_%D1%83%D0%BB%D1%81%D1%8B%D0%BD_%D0%B8%D1%85_%D1%85%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D0%B0%D0%B0%D0%BD%D1%8B_%D1%82%D0%B0%D0%BC%D0%B3%D0%B0#/media/ </a:t>
            </a:r>
            <a:endParaRPr/>
          </a:p>
          <a:p>
            <a:pPr indent="0" lvl="0" marL="0" marR="0" rtl="0" algn="l">
              <a:lnSpc>
                <a:spcPct val="100000"/>
              </a:lnSpc>
              <a:spcBef>
                <a:spcPts val="0"/>
              </a:spcBef>
              <a:spcAft>
                <a:spcPts val="0"/>
              </a:spcAft>
              <a:buNone/>
            </a:pPr>
            <a:r>
              <a:rPr b="0" i="0" lang="en-US" sz="1050" u="none" cap="none" strike="noStrike">
                <a:solidFill>
                  <a:srgbClr val="000000"/>
                </a:solidFill>
                <a:latin typeface="Arial"/>
                <a:ea typeface="Arial"/>
                <a:cs typeface="Arial"/>
                <a:sym typeface="Arial"/>
              </a:rPr>
              <a:t>     %D0%A4%D0%B0%D0%B9%D0%BB:Guyuk_khan's_Stamp_1246.jpg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500"/>
                                        <p:tgtEl>
                                          <p:spTgt spid="23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500"/>
                                        <p:tgtEl>
                                          <p:spTgt spid="2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cxnSp>
        <p:nvCxnSpPr>
          <p:cNvPr id="242" name="Google Shape;242;p1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43" name="Google Shape;243;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4" name="Google Shape;244;p15"/>
          <p:cNvSpPr/>
          <p:nvPr/>
        </p:nvSpPr>
        <p:spPr>
          <a:xfrm>
            <a:off x="688535" y="2238351"/>
            <a:ext cx="6608736" cy="226267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	Монголчуудын бичиг үсгийн хөгжлийн түүхэнд хамгийн удаан хэрэглэж байгаа бичиг бол монгол бичиг юм. Энэ бичиг нь монгол хэлтнүүдийг үсэг бичгээр нь нэгтгэх, ард олныг соён гэгээрүүлж, монгол хэлний нэгдмэл соёлыг бүтээхэд чухал ач холбогдолтой байв. Монгол улс 2025 оноос төрийн хэргийг кирилл болон монгол бичгээр хөтлөн явуулахаар болсон. </a:t>
            </a:r>
            <a:endParaRPr b="0" i="0" sz="1600" u="none" cap="none" strike="noStrike">
              <a:solidFill>
                <a:schemeClr val="dk1"/>
              </a:solidFill>
              <a:latin typeface="Arial"/>
              <a:ea typeface="Arial"/>
              <a:cs typeface="Arial"/>
              <a:sym typeface="Arial"/>
            </a:endParaRPr>
          </a:p>
        </p:txBody>
      </p:sp>
      <p:pic>
        <p:nvPicPr>
          <p:cNvPr descr="Image result for монгол бичиг image" id="245" name="Google Shape;245;p15"/>
          <p:cNvPicPr preferRelativeResize="0"/>
          <p:nvPr/>
        </p:nvPicPr>
        <p:blipFill rotWithShape="1">
          <a:blip r:embed="rId3">
            <a:alphaModFix/>
          </a:blip>
          <a:srcRect b="0" l="0" r="0" t="0"/>
          <a:stretch/>
        </p:blipFill>
        <p:spPr>
          <a:xfrm>
            <a:off x="7542890" y="4076225"/>
            <a:ext cx="4248682" cy="2208142"/>
          </a:xfrm>
          <a:prstGeom prst="rect">
            <a:avLst/>
          </a:prstGeom>
          <a:noFill/>
          <a:ln>
            <a:noFill/>
          </a:ln>
        </p:spPr>
      </p:pic>
      <p:sp>
        <p:nvSpPr>
          <p:cNvPr id="246" name="Google Shape;246;p15"/>
          <p:cNvSpPr txBox="1"/>
          <p:nvPr/>
        </p:nvSpPr>
        <p:spPr>
          <a:xfrm>
            <a:off x="3741870" y="188536"/>
            <a:ext cx="6094428"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47" name="Google Shape;247;p15"/>
          <p:cNvSpPr txBox="1"/>
          <p:nvPr/>
        </p:nvSpPr>
        <p:spPr>
          <a:xfrm>
            <a:off x="2271405" y="5593660"/>
            <a:ext cx="3214996"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49)</a:t>
            </a:r>
            <a:endParaRPr b="0" i="0" sz="1050" u="none" cap="none" strike="noStrike">
              <a:solidFill>
                <a:srgbClr val="000000"/>
              </a:solidFill>
              <a:latin typeface="Arial"/>
              <a:ea typeface="Arial"/>
              <a:cs typeface="Arial"/>
              <a:sym typeface="Arial"/>
            </a:endParaRPr>
          </a:p>
        </p:txBody>
      </p:sp>
      <p:pic>
        <p:nvPicPr>
          <p:cNvPr id="248" name="Google Shape;248;p15"/>
          <p:cNvPicPr preferRelativeResize="0"/>
          <p:nvPr/>
        </p:nvPicPr>
        <p:blipFill rotWithShape="1">
          <a:blip r:embed="rId4">
            <a:alphaModFix/>
          </a:blip>
          <a:srcRect b="0" l="0" r="0" t="0"/>
          <a:stretch/>
        </p:blipFill>
        <p:spPr>
          <a:xfrm>
            <a:off x="7569734" y="1089948"/>
            <a:ext cx="4084384" cy="2208142"/>
          </a:xfrm>
          <a:prstGeom prst="rect">
            <a:avLst/>
          </a:prstGeom>
          <a:noFill/>
          <a:ln>
            <a:noFill/>
          </a:ln>
        </p:spPr>
      </p:pic>
      <p:sp>
        <p:nvSpPr>
          <p:cNvPr id="249" name="Google Shape;249;p15"/>
          <p:cNvSpPr txBox="1"/>
          <p:nvPr/>
        </p:nvSpPr>
        <p:spPr>
          <a:xfrm>
            <a:off x="7439452" y="3506463"/>
            <a:ext cx="4509246"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Монгол бичгийн цагаан толгой [Photograph]. (2015, April 13). </a:t>
            </a:r>
            <a:endParaRPr/>
          </a:p>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https://news.mn/r/692313/ </a:t>
            </a:r>
            <a:endParaRPr/>
          </a:p>
        </p:txBody>
      </p:sp>
      <p:sp>
        <p:nvSpPr>
          <p:cNvPr id="250" name="Google Shape;250;p15"/>
          <p:cNvSpPr txBox="1"/>
          <p:nvPr/>
        </p:nvSpPr>
        <p:spPr>
          <a:xfrm>
            <a:off x="7144871" y="6307994"/>
            <a:ext cx="5047129"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Монгол улсын төрийн дуулал монгол бичгээр [Photograph]. (2010, </a:t>
            </a:r>
            <a:endParaRPr/>
          </a:p>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July 6). https://news.mn/r/524983/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
                                        <p:tgtEl>
                                          <p:spTgt spid="2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cxnSp>
        <p:nvCxnSpPr>
          <p:cNvPr id="255" name="Google Shape;255;p1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56" name="Google Shape;256;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57" name="Google Shape;257;p16"/>
          <p:cNvSpPr/>
          <p:nvPr/>
        </p:nvSpPr>
        <p:spPr>
          <a:xfrm>
            <a:off x="768678" y="2317866"/>
            <a:ext cx="6730736" cy="4109330"/>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Латин үсэг:</a:t>
            </a:r>
            <a:r>
              <a:rPr b="0" i="0" lang="en-US" sz="1600" u="none" cap="none" strike="noStrike">
                <a:solidFill>
                  <a:schemeClr val="dk1"/>
                </a:solidFill>
                <a:latin typeface="Arial"/>
                <a:ea typeface="Arial"/>
                <a:cs typeface="Arial"/>
                <a:sym typeface="Arial"/>
              </a:rPr>
              <a:t> Дэлхий нийтэд хамгийн өргөн дэлгэрсэн үсэг бичиг бол латин үсэг юм. Латин хэлний цагаан толгой YII зуунд үүссэн бөгөөд нийт 29 үсэгтэй. Энэхүү цагаан толгойг үндэслэн 70 гаруй хэлний цагаан толгой зохиогдсон ба эдүгээ дэлхийн хүн амын 35 гару хувь, Европын бараг бүх хэл зээлдэн авч ашиглаж байгаа аж. </a:t>
            </a:r>
            <a:endParaRPr b="0" i="0" sz="1400" u="none" cap="none" strike="noStrike">
              <a:solidFill>
                <a:srgbClr val="000000"/>
              </a:solidFill>
              <a:latin typeface="Arial"/>
              <a:ea typeface="Arial"/>
              <a:cs typeface="Arial"/>
              <a:sym typeface="Arial"/>
            </a:endParaRPr>
          </a:p>
          <a:p>
            <a:pPr indent="457200" lvl="0" marL="0" marR="0" rtl="0" algn="just">
              <a:lnSpc>
                <a:spcPct val="150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Монгол улсад 1930-1940-өөд оны үед латин үсгийг түр зуур хэрэглэж байв. Энэ үсгийн цагаан толгой 29 үсэгтэй байжээ. Латин цагаан толгой нь үсэг цөөн тул олон 4)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хэрэгтэй болсон. Мөн соёл, улс төр, эдийн засгийн талаар хамгийн их харилцаатай орос үндэстэн латин үсэг хэрэглэдэггүй байсан болохоор энэ үсгийг удалгүй кирилл үсгээр сольсон.</a:t>
            </a:r>
            <a:endParaRPr b="0" i="0" sz="1400" u="none" cap="none" strike="noStrike">
              <a:solidFill>
                <a:srgbClr val="000000"/>
              </a:solidFill>
              <a:latin typeface="Arial"/>
              <a:ea typeface="Arial"/>
              <a:cs typeface="Arial"/>
              <a:sym typeface="Arial"/>
            </a:endParaRPr>
          </a:p>
        </p:txBody>
      </p:sp>
      <p:sp>
        <p:nvSpPr>
          <p:cNvPr id="258" name="Google Shape;258;p16"/>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59" name="Google Shape;259;p16"/>
          <p:cNvSpPr txBox="1"/>
          <p:nvPr/>
        </p:nvSpPr>
        <p:spPr>
          <a:xfrm>
            <a:off x="768678" y="1405076"/>
            <a:ext cx="10463750" cy="785343"/>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Монголын нууц товчоог, шинэ үсэг, Тамгын бичиг,  дурсгал нь дүрмийг, нэмэлт үсэг</a:t>
            </a:r>
            <a:endParaRPr b="0" i="0" sz="1600" u="none" cap="none" strike="noStrike">
              <a:solidFill>
                <a:schemeClr val="dk1"/>
              </a:solidFill>
              <a:latin typeface="Arial"/>
              <a:ea typeface="Arial"/>
              <a:cs typeface="Arial"/>
              <a:sym typeface="Arial"/>
            </a:endParaRPr>
          </a:p>
        </p:txBody>
      </p:sp>
      <p:sp>
        <p:nvSpPr>
          <p:cNvPr id="260" name="Google Shape;260;p16"/>
          <p:cNvSpPr txBox="1"/>
          <p:nvPr/>
        </p:nvSpPr>
        <p:spPr>
          <a:xfrm>
            <a:off x="3280508" y="6416143"/>
            <a:ext cx="310543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49)</a:t>
            </a:r>
            <a:endParaRPr b="0" i="0" sz="1200" u="none" cap="none" strike="noStrike">
              <a:solidFill>
                <a:srgbClr val="000000"/>
              </a:solidFill>
              <a:latin typeface="Arial"/>
              <a:ea typeface="Arial"/>
              <a:cs typeface="Arial"/>
              <a:sym typeface="Arial"/>
            </a:endParaRPr>
          </a:p>
        </p:txBody>
      </p:sp>
      <p:sp>
        <p:nvSpPr>
          <p:cNvPr id="261" name="Google Shape;261;p16"/>
          <p:cNvSpPr txBox="1"/>
          <p:nvPr/>
        </p:nvSpPr>
        <p:spPr>
          <a:xfrm>
            <a:off x="7794805" y="5746324"/>
            <a:ext cx="3628517"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Латин цагаан толгой [Photograph]. (n.d.). https://e-surgalt.com/materials/1064 </a:t>
            </a:r>
            <a:endParaRPr/>
          </a:p>
        </p:txBody>
      </p:sp>
      <p:pic>
        <p:nvPicPr>
          <p:cNvPr id="262" name="Google Shape;262;p16"/>
          <p:cNvPicPr preferRelativeResize="0"/>
          <p:nvPr/>
        </p:nvPicPr>
        <p:blipFill rotWithShape="1">
          <a:blip r:embed="rId3">
            <a:alphaModFix/>
          </a:blip>
          <a:srcRect b="0" l="0" r="0" t="0"/>
          <a:stretch/>
        </p:blipFill>
        <p:spPr>
          <a:xfrm>
            <a:off x="7794805" y="2190419"/>
            <a:ext cx="3499691" cy="332793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500"/>
                                        <p:tgtEl>
                                          <p:spTgt spid="2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cxnSp>
        <p:nvCxnSpPr>
          <p:cNvPr id="267" name="Google Shape;267;p1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68" name="Google Shape;268;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69" name="Google Shape;269;p17"/>
          <p:cNvSpPr/>
          <p:nvPr/>
        </p:nvSpPr>
        <p:spPr>
          <a:xfrm>
            <a:off x="633560" y="2644611"/>
            <a:ext cx="6520274" cy="3001334"/>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Кирилл үсэг:</a:t>
            </a:r>
            <a:r>
              <a:rPr b="0" i="0" lang="en-US" sz="1600" u="none" cap="none" strike="noStrike">
                <a:solidFill>
                  <a:schemeClr val="dk1"/>
                </a:solidFill>
                <a:latin typeface="Arial"/>
                <a:ea typeface="Arial"/>
                <a:cs typeface="Arial"/>
                <a:sym typeface="Arial"/>
              </a:rPr>
              <a:t> IX зууны үед Кирилл (826-869), Мефодий (820-885) хэмээх ах дүү 2 анх зохиосон. “Орос үсэгт үндэслэсэн Монгол 5)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батлах тухай” Ардын сайд нарын зөвлөл, МАХН-ын Төв Хорооны тэргүүлэгчдийн 1941 оны 5-р сарын 9-ний хамтарсан 25/27 дугаар тогтоолоор 35 үсэгтэй баталжээ. Орос цагаан толгойн 33 үсэг дээр ө, ү хоёрыг нэмж зохиосон. Шинэ үсгийн анхны 6) </a:t>
            </a:r>
            <a:r>
              <a:rPr b="0" i="0" lang="en-US" sz="1600" u="sng" cap="none" strike="noStrike">
                <a:solidFill>
                  <a:schemeClr val="dk1"/>
                </a:solidFill>
                <a:latin typeface="Arial"/>
                <a:ea typeface="Arial"/>
                <a:cs typeface="Arial"/>
                <a:sym typeface="Arial"/>
              </a:rPr>
              <a:t>                 </a:t>
            </a:r>
            <a:r>
              <a:rPr b="0" i="0" lang="en-US" sz="1600" u="none" cap="none" strike="noStrike">
                <a:solidFill>
                  <a:schemeClr val="dk1"/>
                </a:solidFill>
                <a:latin typeface="Arial"/>
                <a:ea typeface="Arial"/>
                <a:cs typeface="Arial"/>
                <a:sym typeface="Arial"/>
              </a:rPr>
              <a:t> 1942 онд Ц.Дамдинсүрэн (1908-1986) зохиожээ.</a:t>
            </a:r>
            <a:endParaRPr b="0" i="0" sz="1400" u="none" cap="none" strike="noStrike">
              <a:solidFill>
                <a:srgbClr val="000000"/>
              </a:solidFill>
              <a:latin typeface="Arial"/>
              <a:ea typeface="Arial"/>
              <a:cs typeface="Arial"/>
              <a:sym typeface="Arial"/>
            </a:endParaRPr>
          </a:p>
        </p:txBody>
      </p:sp>
      <p:sp>
        <p:nvSpPr>
          <p:cNvPr id="270" name="Google Shape;270;p17"/>
          <p:cNvSpPr txBox="1"/>
          <p:nvPr/>
        </p:nvSpPr>
        <p:spPr>
          <a:xfrm>
            <a:off x="864125" y="1577766"/>
            <a:ext cx="10463750" cy="785343"/>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Нөхөх үгс - Choose from following words :  </a:t>
            </a:r>
            <a:r>
              <a:rPr b="0" i="0" lang="en-US" sz="1600" u="none" cap="none" strike="noStrike">
                <a:solidFill>
                  <a:schemeClr val="dk1"/>
                </a:solidFill>
                <a:latin typeface="Arial"/>
                <a:ea typeface="Arial"/>
                <a:cs typeface="Arial"/>
                <a:sym typeface="Arial"/>
              </a:rPr>
              <a:t>Монголын нууц товчоог, шинэ үсэг, Тамгын бичиг,  дурсгал нь дүрмийг, нэмэлт үсэг</a:t>
            </a:r>
            <a:endParaRPr b="0" i="0" sz="1600" u="none" cap="none" strike="noStrike">
              <a:solidFill>
                <a:schemeClr val="dk1"/>
              </a:solidFill>
              <a:latin typeface="Arial"/>
              <a:ea typeface="Arial"/>
              <a:cs typeface="Arial"/>
              <a:sym typeface="Arial"/>
            </a:endParaRPr>
          </a:p>
        </p:txBody>
      </p:sp>
      <p:sp>
        <p:nvSpPr>
          <p:cNvPr id="271" name="Google Shape;271;p17"/>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72" name="Google Shape;272;p17"/>
          <p:cNvSpPr txBox="1"/>
          <p:nvPr/>
        </p:nvSpPr>
        <p:spPr>
          <a:xfrm>
            <a:off x="2536783" y="6041227"/>
            <a:ext cx="3218560"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49)</a:t>
            </a:r>
            <a:endParaRPr b="0" i="0" sz="1050" u="none" cap="none" strike="noStrike">
              <a:solidFill>
                <a:srgbClr val="000000"/>
              </a:solidFill>
              <a:latin typeface="Arial"/>
              <a:ea typeface="Arial"/>
              <a:cs typeface="Arial"/>
              <a:sym typeface="Arial"/>
            </a:endParaRPr>
          </a:p>
        </p:txBody>
      </p:sp>
      <p:sp>
        <p:nvSpPr>
          <p:cNvPr id="273" name="Google Shape;273;p17"/>
          <p:cNvSpPr txBox="1"/>
          <p:nvPr/>
        </p:nvSpPr>
        <p:spPr>
          <a:xfrm>
            <a:off x="7557762" y="5592892"/>
            <a:ext cx="4634238" cy="110799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Кирилл үсэг [Cyrillicalphabet]. (2007, August 21). Wikipedia. https://mn.wikipedia.org/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wiki/%D0%9A%D0%B8%D1%80%D0%B8%D0%BB%D0%BB_%D2%AF%D1%81%D1%8D%D0%B3#/media/ </a:t>
            </a:r>
            <a:endParaRPr/>
          </a:p>
          <a:p>
            <a:pPr indent="0" lvl="0" marL="0" marR="0" rtl="0" algn="l">
              <a:lnSpc>
                <a:spcPct val="100000"/>
              </a:lnSpc>
              <a:spcBef>
                <a:spcPts val="0"/>
              </a:spcBef>
              <a:spcAft>
                <a:spcPts val="0"/>
              </a:spcAft>
              <a:buNone/>
            </a:pPr>
            <a:r>
              <a:rPr b="0" i="0" lang="en-US" sz="1100" u="none" cap="none" strike="noStrike">
                <a:solidFill>
                  <a:srgbClr val="000000"/>
                </a:solidFill>
                <a:latin typeface="Arial"/>
                <a:ea typeface="Arial"/>
                <a:cs typeface="Arial"/>
                <a:sym typeface="Arial"/>
              </a:rPr>
              <a:t>     %D0%A4%D0%B0%D0%B9%D0%BB:Cyrillicalphabet.jpg </a:t>
            </a:r>
            <a:endParaRPr/>
          </a:p>
        </p:txBody>
      </p:sp>
      <p:pic>
        <p:nvPicPr>
          <p:cNvPr id="274" name="Google Shape;274;p17"/>
          <p:cNvPicPr preferRelativeResize="0"/>
          <p:nvPr/>
        </p:nvPicPr>
        <p:blipFill rotWithShape="1">
          <a:blip r:embed="rId3">
            <a:alphaModFix/>
          </a:blip>
          <a:srcRect b="0" l="0" r="0" t="0"/>
          <a:stretch/>
        </p:blipFill>
        <p:spPr>
          <a:xfrm>
            <a:off x="7499414" y="2380619"/>
            <a:ext cx="4437766" cy="270983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9"/>
                                        </p:tgtEl>
                                        <p:attrNameLst>
                                          <p:attrName>style.visibility</p:attrName>
                                        </p:attrNameLst>
                                      </p:cBhvr>
                                      <p:to>
                                        <p:strVal val="visible"/>
                                      </p:to>
                                    </p:set>
                                    <p:animEffect filter="fade" transition="in">
                                      <p:cBhvr>
                                        <p:cTn dur="500"/>
                                        <p:tgtEl>
                                          <p:spTgt spid="2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cxnSp>
        <p:nvCxnSpPr>
          <p:cNvPr id="279" name="Google Shape;279;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280" name="Google Shape;280;p18"/>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281" name="Google Shape;281;p18"/>
          <p:cNvSpPr/>
          <p:nvPr/>
        </p:nvSpPr>
        <p:spPr>
          <a:xfrm>
            <a:off x="2745765" y="1013702"/>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Exercise 3. Discuss about following questions and review your understanding </a:t>
            </a:r>
            <a:endParaRPr b="0" i="1" sz="1600" u="none" cap="none" strike="noStrike">
              <a:solidFill>
                <a:schemeClr val="dk1"/>
              </a:solidFill>
              <a:latin typeface="Arial"/>
              <a:ea typeface="Arial"/>
              <a:cs typeface="Arial"/>
              <a:sym typeface="Arial"/>
            </a:endParaRPr>
          </a:p>
        </p:txBody>
      </p:sp>
      <p:sp>
        <p:nvSpPr>
          <p:cNvPr id="282" name="Google Shape;282;p18"/>
          <p:cNvSpPr/>
          <p:nvPr/>
        </p:nvSpPr>
        <p:spPr>
          <a:xfrm>
            <a:off x="1329179" y="1935208"/>
            <a:ext cx="10096107" cy="3739998"/>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Тод үсгийг хэн хэзээ зохиосон бэ? </a:t>
            </a:r>
            <a:endParaRPr b="0" i="0" sz="1400" u="none" cap="none" strike="noStrike">
              <a:solidFill>
                <a:srgbClr val="000000"/>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Тод үсэг яагаад зохиогдсон бэ? </a:t>
            </a:r>
            <a:endParaRPr b="0" i="0" sz="1400" u="none" cap="none" strike="noStrike">
              <a:solidFill>
                <a:srgbClr val="000000"/>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Соёмбо үсгийг хэн хэзээ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Соёмбо үсгийг яагаад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Вагиндрагийн үсгийг хэн хэзээ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Вагиндрагийн үсгийг яагаад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Латин үсгийг Монголчууд хэдийд хэрэглэж байсан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Латин үсгийг яагаад кирилл үсгээр сольсон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Кирилл үсгийн цагаан толгой хэдэн үсэгтэй вэ? Орос цагаан толгойноос юугаараа ялгаатай вэ? </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Кирилл үсгийн дүрмийг хэн хэзээ зохиосон бэ?</a:t>
            </a:r>
            <a:endParaRPr b="0" i="0" sz="1600" u="none" cap="none" strike="noStrike">
              <a:solidFill>
                <a:schemeClr val="dk1"/>
              </a:solidFill>
              <a:latin typeface="Arial"/>
              <a:ea typeface="Arial"/>
              <a:cs typeface="Arial"/>
              <a:sym typeface="Arial"/>
            </a:endParaRPr>
          </a:p>
        </p:txBody>
      </p:sp>
      <p:sp>
        <p:nvSpPr>
          <p:cNvPr id="283" name="Google Shape;283;p18"/>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84" name="Google Shape;284;p18"/>
          <p:cNvSpPr txBox="1"/>
          <p:nvPr/>
        </p:nvSpPr>
        <p:spPr>
          <a:xfrm>
            <a:off x="4426948" y="5977157"/>
            <a:ext cx="3202017"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43)</a:t>
            </a:r>
            <a:endParaRPr b="0" i="0" sz="105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500"/>
                                        <p:tgtEl>
                                          <p:spTgt spid="2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gtEl>
                                        <p:attrNameLst>
                                          <p:attrName>style.visibility</p:attrName>
                                        </p:attrNameLst>
                                      </p:cBhvr>
                                      <p:to>
                                        <p:strVal val="visible"/>
                                      </p:to>
                                    </p:set>
                                    <p:animEffect filter="fade" transition="in">
                                      <p:cBhvr>
                                        <p:cTn dur="500"/>
                                        <p:tgtEl>
                                          <p:spTgt spid="2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cxnSp>
        <p:nvCxnSpPr>
          <p:cNvPr id="289" name="Google Shape;289;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290" name="Google Shape;290;p19"/>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291" name="Google Shape;291;p19"/>
          <p:cNvSpPr/>
          <p:nvPr/>
        </p:nvSpPr>
        <p:spPr>
          <a:xfrm>
            <a:off x="1695680" y="2324218"/>
            <a:ext cx="9225682" cy="3370666"/>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 бичгийг анх хэдийд хаанаас авч хэрэглэсэн бэ? </a:t>
            </a:r>
            <a:endParaRPr b="0" i="0" sz="1400" u="none" cap="none" strike="noStrike">
              <a:solidFill>
                <a:srgbClr val="000000"/>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Энэ үсгээр зохиогдсон эртний, томоохон ямар ямар дурсгал байдаг вэ? </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Монгол бичиг ямар ямар тэмдэгтээс бүрддэг вэ?   </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Дөрвөлжин бичиг яагаад зохиогдсон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Дөрвөлжин бичгийг Монголчууд хир удаан хэрэглэсэн бэ?</a:t>
            </a:r>
            <a:endParaRPr b="0" i="0" sz="1400" u="none" cap="none" strike="noStrike">
              <a:solidFill>
                <a:srgbClr val="000000"/>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Энэ үсгээр бичигдсэн дурсгал хир их олдсон бэ? Дурсгалуудыг юу юу гэж ангилдаг вэ? </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Али гали үсгийг хэн хэзээ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Али гали үсгийг яагаад зохиосон бэ?</a:t>
            </a:r>
            <a:endParaRPr b="0" i="0" sz="1600" u="none" cap="none" strike="noStrike">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b="0" i="0" lang="en-US" sz="1600" u="none" cap="none" strike="noStrike">
                <a:solidFill>
                  <a:schemeClr val="dk1"/>
                </a:solidFill>
                <a:latin typeface="Arial"/>
                <a:ea typeface="Arial"/>
                <a:cs typeface="Arial"/>
                <a:sym typeface="Arial"/>
              </a:rPr>
              <a:t>Али гали гэдэг нь ямар утгатай вэ? </a:t>
            </a:r>
            <a:endParaRPr b="0" i="0" sz="1600" u="none" cap="none" strike="noStrike">
              <a:solidFill>
                <a:schemeClr val="dk1"/>
              </a:solidFill>
              <a:latin typeface="Arial"/>
              <a:ea typeface="Arial"/>
              <a:cs typeface="Arial"/>
              <a:sym typeface="Arial"/>
            </a:endParaRPr>
          </a:p>
        </p:txBody>
      </p:sp>
      <p:sp>
        <p:nvSpPr>
          <p:cNvPr id="292" name="Google Shape;292;p19"/>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293" name="Google Shape;293;p19"/>
          <p:cNvSpPr/>
          <p:nvPr/>
        </p:nvSpPr>
        <p:spPr>
          <a:xfrm>
            <a:off x="2745765" y="1285264"/>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Exercise 3. Discuss about following questions and review your understanding </a:t>
            </a:r>
            <a:endParaRPr b="0" i="1" sz="1600" u="none" cap="none" strike="noStrike">
              <a:solidFill>
                <a:schemeClr val="dk1"/>
              </a:solidFill>
              <a:latin typeface="Arial"/>
              <a:ea typeface="Arial"/>
              <a:cs typeface="Arial"/>
              <a:sym typeface="Arial"/>
            </a:endParaRPr>
          </a:p>
        </p:txBody>
      </p:sp>
      <p:sp>
        <p:nvSpPr>
          <p:cNvPr id="294" name="Google Shape;294;p19"/>
          <p:cNvSpPr txBox="1"/>
          <p:nvPr/>
        </p:nvSpPr>
        <p:spPr>
          <a:xfrm>
            <a:off x="4418791" y="5977157"/>
            <a:ext cx="3354417"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50)</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3"/>
                                        </p:tgtEl>
                                        <p:attrNameLst>
                                          <p:attrName>style.visibility</p:attrName>
                                        </p:attrNameLst>
                                      </p:cBhvr>
                                      <p:to>
                                        <p:strVal val="visible"/>
                                      </p:to>
                                    </p:set>
                                    <p:animEffect filter="fade" transition="in">
                                      <p:cBhvr>
                                        <p:cTn dur="500"/>
                                        <p:tgtEl>
                                          <p:spTgt spid="2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gtEl>
                                        <p:attrNameLst>
                                          <p:attrName>style.visibility</p:attrName>
                                        </p:attrNameLst>
                                      </p:cBhvr>
                                      <p:to>
                                        <p:strVal val="visible"/>
                                      </p:to>
                                    </p:set>
                                    <p:animEffect filter="fade" transition="in">
                                      <p:cBhvr>
                                        <p:cTn dur="500"/>
                                        <p:tgtEl>
                                          <p:spTgt spid="2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cxnSp>
        <p:nvCxnSpPr>
          <p:cNvPr id="299" name="Google Shape;299;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00" name="Google Shape;300;p20"/>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01" name="Google Shape;301;p20"/>
          <p:cNvSpPr/>
          <p:nvPr/>
        </p:nvSpPr>
        <p:spPr>
          <a:xfrm>
            <a:off x="2745765" y="1013702"/>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Дасгал 4. А. Өгөгдсөн үгсийг тайлбартай нь тохируулна уу.</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Exercise 4. A. Match following words to its explanation.</a:t>
            </a:r>
            <a:endParaRPr b="1" i="1" sz="1600" u="none" cap="none" strike="noStrike">
              <a:solidFill>
                <a:schemeClr val="dk1"/>
              </a:solidFill>
              <a:latin typeface="Arial"/>
              <a:ea typeface="Arial"/>
              <a:cs typeface="Arial"/>
              <a:sym typeface="Arial"/>
            </a:endParaRPr>
          </a:p>
        </p:txBody>
      </p:sp>
      <p:sp>
        <p:nvSpPr>
          <p:cNvPr id="302" name="Google Shape;302;p20"/>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303" name="Google Shape;303;p20"/>
          <p:cNvPicPr preferRelativeResize="0"/>
          <p:nvPr/>
        </p:nvPicPr>
        <p:blipFill rotWithShape="1">
          <a:blip r:embed="rId3">
            <a:alphaModFix/>
          </a:blip>
          <a:srcRect b="0" l="0" r="0" t="0"/>
          <a:stretch/>
        </p:blipFill>
        <p:spPr>
          <a:xfrm>
            <a:off x="1284550" y="1873625"/>
            <a:ext cx="9984085" cy="4066225"/>
          </a:xfrm>
          <a:prstGeom prst="rect">
            <a:avLst/>
          </a:prstGeom>
          <a:noFill/>
          <a:ln>
            <a:noFill/>
          </a:ln>
        </p:spPr>
      </p:pic>
      <p:pic>
        <p:nvPicPr>
          <p:cNvPr id="304" name="Google Shape;304;p20"/>
          <p:cNvPicPr preferRelativeResize="0"/>
          <p:nvPr/>
        </p:nvPicPr>
        <p:blipFill rotWithShape="1">
          <a:blip r:embed="rId4">
            <a:alphaModFix/>
          </a:blip>
          <a:srcRect b="0" l="0" r="0" t="0"/>
          <a:stretch/>
        </p:blipFill>
        <p:spPr>
          <a:xfrm>
            <a:off x="2745765" y="5912955"/>
            <a:ext cx="6736664" cy="432854"/>
          </a:xfrm>
          <a:prstGeom prst="rect">
            <a:avLst/>
          </a:prstGeom>
          <a:noFill/>
          <a:ln>
            <a:noFill/>
          </a:ln>
        </p:spPr>
      </p:pic>
      <p:sp>
        <p:nvSpPr>
          <p:cNvPr id="305" name="Google Shape;305;p20"/>
          <p:cNvSpPr txBox="1"/>
          <p:nvPr/>
        </p:nvSpPr>
        <p:spPr>
          <a:xfrm>
            <a:off x="4808550" y="6418156"/>
            <a:ext cx="3161074"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44)</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1"/>
                                        </p:tgtEl>
                                        <p:attrNameLst>
                                          <p:attrName>style.visibility</p:attrName>
                                        </p:attrNameLst>
                                      </p:cBhvr>
                                      <p:to>
                                        <p:strVal val="visible"/>
                                      </p:to>
                                    </p:set>
                                    <p:animEffect filter="fade" transition="in">
                                      <p:cBhvr>
                                        <p:cTn dur="500"/>
                                        <p:tgtEl>
                                          <p:spTgt spid="3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gtEl>
                                        <p:attrNameLst>
                                          <p:attrName>style.visibility</p:attrName>
                                        </p:attrNameLst>
                                      </p:cBhvr>
                                      <p:to>
                                        <p:strVal val="visible"/>
                                      </p:to>
                                    </p:set>
                                    <p:animEffect filter="fade" transition="in">
                                      <p:cBhvr>
                                        <p:cTn dur="500"/>
                                        <p:tgtEl>
                                          <p:spTgt spid="3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4"/>
                                        </p:tgtEl>
                                        <p:attrNameLst>
                                          <p:attrName>style.visibility</p:attrName>
                                        </p:attrNameLst>
                                      </p:cBhvr>
                                      <p:to>
                                        <p:strVal val="visible"/>
                                      </p:to>
                                    </p:set>
                                    <p:animEffect filter="fade" transition="in">
                                      <p:cBhvr>
                                        <p:cTn dur="500"/>
                                        <p:tgtEl>
                                          <p:spTgt spid="3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cxnSp>
        <p:nvCxnSpPr>
          <p:cNvPr id="310" name="Google Shape;310;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11" name="Google Shape;311;p21"/>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12" name="Google Shape;312;p21"/>
          <p:cNvSpPr/>
          <p:nvPr/>
        </p:nvSpPr>
        <p:spPr>
          <a:xfrm>
            <a:off x="2745765" y="1013702"/>
            <a:ext cx="7190087" cy="6356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Дасгал 4. Б. Дээрх үгсийг ашиглан өгүүлбэрийг гүйцээж бичнэ үү.</a:t>
            </a:r>
            <a:endParaRPr b="1" i="1" sz="1600" u="none" cap="none" strike="noStrike">
              <a:solidFill>
                <a:schemeClr val="dk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Exercise 4. B. Complete the sentence using above words  </a:t>
            </a:r>
            <a:endParaRPr b="0" i="1" sz="1600" u="none" cap="none" strike="noStrike">
              <a:solidFill>
                <a:schemeClr val="dk1"/>
              </a:solidFill>
              <a:latin typeface="Arial"/>
              <a:ea typeface="Arial"/>
              <a:cs typeface="Arial"/>
              <a:sym typeface="Arial"/>
            </a:endParaRPr>
          </a:p>
        </p:txBody>
      </p:sp>
      <p:sp>
        <p:nvSpPr>
          <p:cNvPr id="313" name="Google Shape;313;p21"/>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314" name="Google Shape;314;p21"/>
          <p:cNvPicPr preferRelativeResize="0"/>
          <p:nvPr/>
        </p:nvPicPr>
        <p:blipFill rotWithShape="1">
          <a:blip r:embed="rId3">
            <a:alphaModFix/>
          </a:blip>
          <a:srcRect b="0" l="0" r="0" t="0"/>
          <a:stretch/>
        </p:blipFill>
        <p:spPr>
          <a:xfrm>
            <a:off x="795068" y="1813228"/>
            <a:ext cx="10601863" cy="4163929"/>
          </a:xfrm>
          <a:prstGeom prst="rect">
            <a:avLst/>
          </a:prstGeom>
          <a:noFill/>
          <a:ln>
            <a:noFill/>
          </a:ln>
        </p:spPr>
      </p:pic>
      <p:sp>
        <p:nvSpPr>
          <p:cNvPr id="315" name="Google Shape;315;p21"/>
          <p:cNvSpPr txBox="1"/>
          <p:nvPr/>
        </p:nvSpPr>
        <p:spPr>
          <a:xfrm>
            <a:off x="4373160" y="5987107"/>
            <a:ext cx="359646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(Мөнхцэцэг,Г., Орхон,Б, 2021, хууд. 45)</a:t>
            </a:r>
            <a:endParaRPr b="0" i="0" sz="11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2"/>
                                        </p:tgtEl>
                                        <p:attrNameLst>
                                          <p:attrName>style.visibility</p:attrName>
                                        </p:attrNameLst>
                                      </p:cBhvr>
                                      <p:to>
                                        <p:strVal val="visible"/>
                                      </p:to>
                                    </p:set>
                                    <p:animEffect filter="fade" transition="in">
                                      <p:cBhvr>
                                        <p:cTn dur="500"/>
                                        <p:tgtEl>
                                          <p:spTgt spid="3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500"/>
                                        <p:tgtEl>
                                          <p:spTgt spid="3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cxnSp>
        <p:nvCxnSpPr>
          <p:cNvPr id="320" name="Google Shape;320;p2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21" name="Google Shape;321;p22"/>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22" name="Google Shape;322;p22"/>
          <p:cNvSpPr/>
          <p:nvPr/>
        </p:nvSpPr>
        <p:spPr>
          <a:xfrm>
            <a:off x="2745765" y="1013702"/>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Дасгал 5. Тохирох холбоос үгийг ашиглан өгүүлбэрийг гүйцээнэ үү.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a:t>
            </a:r>
            <a:endParaRPr b="0" i="0" sz="1600" u="none" cap="none" strike="noStrike">
              <a:solidFill>
                <a:schemeClr val="dk1"/>
              </a:solidFill>
              <a:latin typeface="Arial"/>
              <a:ea typeface="Arial"/>
              <a:cs typeface="Arial"/>
              <a:sym typeface="Arial"/>
            </a:endParaRPr>
          </a:p>
        </p:txBody>
      </p:sp>
      <p:sp>
        <p:nvSpPr>
          <p:cNvPr id="323" name="Google Shape;323;p22"/>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324" name="Google Shape;324;p22"/>
          <p:cNvSpPr txBox="1"/>
          <p:nvPr/>
        </p:nvSpPr>
        <p:spPr>
          <a:xfrm>
            <a:off x="4197284" y="1507324"/>
            <a:ext cx="6822649" cy="351378"/>
          </a:xfrm>
          <a:prstGeom prst="rect">
            <a:avLst/>
          </a:prstGeom>
          <a:noFill/>
          <a:ln>
            <a:noFill/>
          </a:ln>
        </p:spPr>
        <p:txBody>
          <a:bodyPr anchorCtr="0" anchor="t" bIns="45700" lIns="91425" spcFirstLastPara="1" rIns="91425" wrap="square" tIns="45700">
            <a:spAutoFit/>
          </a:bodyPr>
          <a:lstStyle/>
          <a:p>
            <a:pPr indent="0" lvl="0" marL="0" marR="0" rtl="0" algn="r">
              <a:lnSpc>
                <a:spcPct val="115000"/>
              </a:lnSpc>
              <a:spcBef>
                <a:spcPts val="0"/>
              </a:spcBef>
              <a:spcAft>
                <a:spcPts val="0"/>
              </a:spcAft>
              <a:buClr>
                <a:srgbClr val="000000"/>
              </a:buClr>
              <a:buSzPts val="1600"/>
              <a:buFont typeface="Arial"/>
              <a:buNone/>
            </a:pPr>
            <a:r>
              <a:rPr b="1" i="0" lang="en-US" sz="1600" u="none" cap="none" strike="noStrike">
                <a:solidFill>
                  <a:srgbClr val="FF0000"/>
                </a:solidFill>
                <a:latin typeface="Arial"/>
                <a:ea typeface="Arial"/>
                <a:cs typeface="Arial"/>
                <a:sym typeface="Arial"/>
              </a:rPr>
              <a:t>(тул, эсвэл, бөгөөд, яагаад гэвэл, харин бол, болон)</a:t>
            </a:r>
            <a:endParaRPr b="1" i="0" sz="1600" u="none" cap="none" strike="noStrike">
              <a:solidFill>
                <a:srgbClr val="FF0000"/>
              </a:solidFill>
              <a:latin typeface="Arial"/>
              <a:ea typeface="Arial"/>
              <a:cs typeface="Arial"/>
              <a:sym typeface="Arial"/>
            </a:endParaRPr>
          </a:p>
        </p:txBody>
      </p:sp>
      <p:pic>
        <p:nvPicPr>
          <p:cNvPr id="325" name="Google Shape;325;p22"/>
          <p:cNvPicPr preferRelativeResize="0"/>
          <p:nvPr/>
        </p:nvPicPr>
        <p:blipFill rotWithShape="1">
          <a:blip r:embed="rId3">
            <a:alphaModFix/>
          </a:blip>
          <a:srcRect b="0" l="0" r="0" t="0"/>
          <a:stretch/>
        </p:blipFill>
        <p:spPr>
          <a:xfrm>
            <a:off x="983327" y="2131621"/>
            <a:ext cx="10601863" cy="3517697"/>
          </a:xfrm>
          <a:prstGeom prst="rect">
            <a:avLst/>
          </a:prstGeom>
          <a:noFill/>
          <a:ln>
            <a:noFill/>
          </a:ln>
        </p:spPr>
      </p:pic>
      <p:sp>
        <p:nvSpPr>
          <p:cNvPr id="326" name="Google Shape;326;p22"/>
          <p:cNvSpPr txBox="1"/>
          <p:nvPr/>
        </p:nvSpPr>
        <p:spPr>
          <a:xfrm>
            <a:off x="4490508" y="6103508"/>
            <a:ext cx="3587499"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(Мөнхцэцэг,Г., Орхон,Б, 2021, хууд. 51)</a:t>
            </a:r>
            <a:endParaRPr b="0" i="0" sz="11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2"/>
                                        </p:tgtEl>
                                        <p:attrNameLst>
                                          <p:attrName>style.visibility</p:attrName>
                                        </p:attrNameLst>
                                      </p:cBhvr>
                                      <p:to>
                                        <p:strVal val="visible"/>
                                      </p:to>
                                    </p:set>
                                    <p:animEffect filter="fade" transition="in">
                                      <p:cBhvr>
                                        <p:cTn dur="500"/>
                                        <p:tgtEl>
                                          <p:spTgt spid="3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4"/>
                                        </p:tgtEl>
                                        <p:attrNameLst>
                                          <p:attrName>style.visibility</p:attrName>
                                        </p:attrNameLst>
                                      </p:cBhvr>
                                      <p:to>
                                        <p:strVal val="visible"/>
                                      </p:to>
                                    </p:set>
                                    <p:animEffect filter="fade" transition="in">
                                      <p:cBhvr>
                                        <p:cTn dur="500"/>
                                        <p:tgtEl>
                                          <p:spTgt spid="3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500"/>
                                        <p:tgtEl>
                                          <p:spTgt spid="3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cxnSp>
        <p:nvCxnSpPr>
          <p:cNvPr id="331" name="Google Shape;331;p2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32" name="Google Shape;332;p23"/>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33" name="Google Shape;333;p23"/>
          <p:cNvSpPr/>
          <p:nvPr/>
        </p:nvSpPr>
        <p:spPr>
          <a:xfrm>
            <a:off x="2745765" y="1013702"/>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Дасгал 6. А. Өгөгдсөн үгсээр холбоо үг үүсгэнэ үү.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 </a:t>
            </a:r>
            <a:endParaRPr b="0" i="0" sz="1600" u="none" cap="none" strike="noStrike">
              <a:solidFill>
                <a:schemeClr val="dk1"/>
              </a:solidFill>
              <a:latin typeface="Arial"/>
              <a:ea typeface="Arial"/>
              <a:cs typeface="Arial"/>
              <a:sym typeface="Arial"/>
            </a:endParaRPr>
          </a:p>
        </p:txBody>
      </p:sp>
      <p:sp>
        <p:nvSpPr>
          <p:cNvPr id="334" name="Google Shape;334;p23"/>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sp>
        <p:nvSpPr>
          <p:cNvPr id="335" name="Google Shape;335;p23"/>
          <p:cNvSpPr/>
          <p:nvPr/>
        </p:nvSpPr>
        <p:spPr>
          <a:xfrm>
            <a:off x="2185868" y="5227111"/>
            <a:ext cx="6698322" cy="351378"/>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1...в...	2........	3.........	4............	 5...........  	6..........	7.........</a:t>
            </a:r>
            <a:endParaRPr b="0" i="0" sz="1400" u="none" cap="none" strike="noStrike">
              <a:solidFill>
                <a:srgbClr val="000000"/>
              </a:solidFill>
              <a:latin typeface="Arial"/>
              <a:ea typeface="Arial"/>
              <a:cs typeface="Arial"/>
              <a:sym typeface="Arial"/>
            </a:endParaRPr>
          </a:p>
        </p:txBody>
      </p:sp>
      <p:pic>
        <p:nvPicPr>
          <p:cNvPr id="336" name="Google Shape;336;p23"/>
          <p:cNvPicPr preferRelativeResize="0"/>
          <p:nvPr/>
        </p:nvPicPr>
        <p:blipFill rotWithShape="1">
          <a:blip r:embed="rId3">
            <a:alphaModFix/>
          </a:blip>
          <a:srcRect b="0" l="0" r="0" t="0"/>
          <a:stretch/>
        </p:blipFill>
        <p:spPr>
          <a:xfrm>
            <a:off x="2941046" y="2084715"/>
            <a:ext cx="6309907" cy="2688569"/>
          </a:xfrm>
          <a:prstGeom prst="rect">
            <a:avLst/>
          </a:prstGeom>
          <a:noFill/>
          <a:ln>
            <a:noFill/>
          </a:ln>
        </p:spPr>
      </p:pic>
      <p:sp>
        <p:nvSpPr>
          <p:cNvPr id="337" name="Google Shape;337;p23"/>
          <p:cNvSpPr txBox="1"/>
          <p:nvPr/>
        </p:nvSpPr>
        <p:spPr>
          <a:xfrm>
            <a:off x="4099991" y="5992785"/>
            <a:ext cx="3677146"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(Мөнхцэцэг,Г., Орхон,Б, 2021, хууд. 51)</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6"/>
                                        </p:tgtEl>
                                        <p:attrNameLst>
                                          <p:attrName>style.visibility</p:attrName>
                                        </p:attrNameLst>
                                      </p:cBhvr>
                                      <p:to>
                                        <p:strVal val="visible"/>
                                      </p:to>
                                    </p:set>
                                    <p:animEffect filter="fade" transition="in">
                                      <p:cBhvr>
                                        <p:cTn dur="500"/>
                                        <p:tgtEl>
                                          <p:spTgt spid="33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5"/>
                                        </p:tgtEl>
                                        <p:attrNameLst>
                                          <p:attrName>style.visibility</p:attrName>
                                        </p:attrNameLst>
                                      </p:cBhvr>
                                      <p:to>
                                        <p:strVal val="visible"/>
                                      </p:to>
                                    </p:set>
                                    <p:animEffect filter="fade" transition="in">
                                      <p:cBhvr>
                                        <p:cTn dur="500"/>
                                        <p:tgtEl>
                                          <p:spTgt spid="3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cxnSp>
        <p:nvCxnSpPr>
          <p:cNvPr id="342" name="Google Shape;342;p2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43" name="Google Shape;343;p24"/>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44" name="Google Shape;344;p24"/>
          <p:cNvSpPr/>
          <p:nvPr/>
        </p:nvSpPr>
        <p:spPr>
          <a:xfrm>
            <a:off x="2864224" y="1246829"/>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Дасгал 6. Б. Дээрх үгсийг ашиглан өгүүлбэрийг гүйцээж бичнэ үү.</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Exercise 6. B. Complete the sentence using above words </a:t>
            </a:r>
            <a:endParaRPr b="0" i="1" sz="1600" u="none" cap="none" strike="noStrike">
              <a:solidFill>
                <a:schemeClr val="dk1"/>
              </a:solidFill>
              <a:latin typeface="Arial"/>
              <a:ea typeface="Arial"/>
              <a:cs typeface="Arial"/>
              <a:sym typeface="Arial"/>
            </a:endParaRPr>
          </a:p>
        </p:txBody>
      </p:sp>
      <p:sp>
        <p:nvSpPr>
          <p:cNvPr id="345" name="Google Shape;345;p24"/>
          <p:cNvSpPr txBox="1"/>
          <p:nvPr/>
        </p:nvSpPr>
        <p:spPr>
          <a:xfrm>
            <a:off x="3741870" y="188536"/>
            <a:ext cx="609442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МОНГОЛЧУУДЫН БИЧИГ ҮСЭГ ЛЕКЦ -5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Mongolian script lecture - 5</a:t>
            </a:r>
            <a:endParaRPr b="0" i="0" sz="1400" u="none" cap="none" strike="noStrike">
              <a:solidFill>
                <a:srgbClr val="000000"/>
              </a:solidFill>
              <a:latin typeface="Arial"/>
              <a:ea typeface="Arial"/>
              <a:cs typeface="Arial"/>
              <a:sym typeface="Arial"/>
            </a:endParaRPr>
          </a:p>
        </p:txBody>
      </p:sp>
      <p:pic>
        <p:nvPicPr>
          <p:cNvPr id="346" name="Google Shape;346;p24"/>
          <p:cNvPicPr preferRelativeResize="0"/>
          <p:nvPr/>
        </p:nvPicPr>
        <p:blipFill rotWithShape="1">
          <a:blip r:embed="rId3">
            <a:alphaModFix/>
          </a:blip>
          <a:srcRect b="0" l="0" r="0" t="0"/>
          <a:stretch/>
        </p:blipFill>
        <p:spPr>
          <a:xfrm>
            <a:off x="736057" y="2416216"/>
            <a:ext cx="11132261" cy="3011685"/>
          </a:xfrm>
          <a:prstGeom prst="rect">
            <a:avLst/>
          </a:prstGeom>
          <a:noFill/>
          <a:ln>
            <a:noFill/>
          </a:ln>
        </p:spPr>
      </p:pic>
      <p:sp>
        <p:nvSpPr>
          <p:cNvPr id="347" name="Google Shape;347;p24"/>
          <p:cNvSpPr txBox="1"/>
          <p:nvPr/>
        </p:nvSpPr>
        <p:spPr>
          <a:xfrm>
            <a:off x="4279285" y="5715786"/>
            <a:ext cx="331855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52)</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500"/>
                                        <p:tgtEl>
                                          <p:spTgt spid="3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6"/>
                                        </p:tgtEl>
                                        <p:attrNameLst>
                                          <p:attrName>style.visibility</p:attrName>
                                        </p:attrNameLst>
                                      </p:cBhvr>
                                      <p:to>
                                        <p:strVal val="visible"/>
                                      </p:to>
                                    </p:set>
                                    <p:animEffect filter="fade" transition="in">
                                      <p:cBhvr>
                                        <p:cTn dur="500"/>
                                        <p:tgtEl>
                                          <p:spTgt spid="3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cxnSp>
        <p:nvCxnSpPr>
          <p:cNvPr id="353" name="Google Shape;353;p25"/>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54" name="Google Shape;354;p2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55" name="Google Shape;355;p25"/>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Гэрийн даалгавар 1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Homework  1</a:t>
            </a:r>
            <a:endParaRPr b="0" i="0" sz="1600" u="none" cap="none" strike="noStrike">
              <a:solidFill>
                <a:schemeClr val="dk1"/>
              </a:solidFill>
              <a:latin typeface="Arial"/>
              <a:ea typeface="Arial"/>
              <a:cs typeface="Arial"/>
              <a:sym typeface="Arial"/>
            </a:endParaRPr>
          </a:p>
        </p:txBody>
      </p:sp>
      <p:pic>
        <p:nvPicPr>
          <p:cNvPr descr="homework Icon 3841940" id="356" name="Google Shape;356;p25"/>
          <p:cNvPicPr preferRelativeResize="0"/>
          <p:nvPr/>
        </p:nvPicPr>
        <p:blipFill rotWithShape="1">
          <a:blip r:embed="rId3">
            <a:alphaModFix/>
          </a:blip>
          <a:srcRect b="0" l="0" r="0" t="0"/>
          <a:stretch/>
        </p:blipFill>
        <p:spPr>
          <a:xfrm flipH="1">
            <a:off x="7259586" y="209890"/>
            <a:ext cx="833890" cy="591108"/>
          </a:xfrm>
          <a:prstGeom prst="rect">
            <a:avLst/>
          </a:prstGeom>
          <a:noFill/>
          <a:ln>
            <a:noFill/>
          </a:ln>
        </p:spPr>
      </p:pic>
      <p:sp>
        <p:nvSpPr>
          <p:cNvPr id="357" name="Google Shape;357;p25"/>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Мэдлэг шалгах тест - Test</a:t>
            </a:r>
            <a:endParaRPr b="1" i="0" sz="1600" u="none" cap="none" strike="noStrike">
              <a:solidFill>
                <a:schemeClr val="dk1"/>
              </a:solidFill>
              <a:latin typeface="Arial"/>
              <a:ea typeface="Arial"/>
              <a:cs typeface="Arial"/>
              <a:sym typeface="Arial"/>
            </a:endParaRPr>
          </a:p>
        </p:txBody>
      </p:sp>
      <p:pic>
        <p:nvPicPr>
          <p:cNvPr id="358" name="Google Shape;358;p25"/>
          <p:cNvPicPr preferRelativeResize="0"/>
          <p:nvPr/>
        </p:nvPicPr>
        <p:blipFill rotWithShape="1">
          <a:blip r:embed="rId4">
            <a:alphaModFix/>
          </a:blip>
          <a:srcRect b="0" l="0" r="0" t="0"/>
          <a:stretch/>
        </p:blipFill>
        <p:spPr>
          <a:xfrm>
            <a:off x="711982" y="1719288"/>
            <a:ext cx="11034716" cy="3785944"/>
          </a:xfrm>
          <a:prstGeom prst="rect">
            <a:avLst/>
          </a:prstGeom>
          <a:noFill/>
          <a:ln>
            <a:noFill/>
          </a:ln>
        </p:spPr>
      </p:pic>
      <p:sp>
        <p:nvSpPr>
          <p:cNvPr id="359" name="Google Shape;359;p25"/>
          <p:cNvSpPr txBox="1"/>
          <p:nvPr/>
        </p:nvSpPr>
        <p:spPr>
          <a:xfrm>
            <a:off x="4562068" y="5909662"/>
            <a:ext cx="3175122"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(Мөнхцэцэг,Г., Орхон,Б, 2021, хууд. 47)</a:t>
            </a:r>
            <a:endParaRPr b="0" i="0" sz="12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7"/>
                                        </p:tgtEl>
                                        <p:attrNameLst>
                                          <p:attrName>style.visibility</p:attrName>
                                        </p:attrNameLst>
                                      </p:cBhvr>
                                      <p:to>
                                        <p:strVal val="visible"/>
                                      </p:to>
                                    </p:set>
                                    <p:animEffect filter="fade" transition="in">
                                      <p:cBhvr>
                                        <p:cTn dur="500"/>
                                        <p:tgtEl>
                                          <p:spTgt spid="3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gtEl>
                                        <p:attrNameLst>
                                          <p:attrName>style.visibility</p:attrName>
                                        </p:attrNameLst>
                                      </p:cBhvr>
                                      <p:to>
                                        <p:strVal val="visible"/>
                                      </p:to>
                                    </p:set>
                                    <p:animEffect filter="fade" transition="in">
                                      <p:cBhvr>
                                        <p:cTn dur="500"/>
                                        <p:tgtEl>
                                          <p:spTgt spid="3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cxnSp>
        <p:nvCxnSpPr>
          <p:cNvPr id="365" name="Google Shape;365;p26"/>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66" name="Google Shape;366;p2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67" name="Google Shape;367;p26"/>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Гэрийн даалгавар 1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Homework  1</a:t>
            </a:r>
            <a:endParaRPr b="0" i="0" sz="1600" u="none" cap="none" strike="noStrike">
              <a:solidFill>
                <a:schemeClr val="dk1"/>
              </a:solidFill>
              <a:latin typeface="Arial"/>
              <a:ea typeface="Arial"/>
              <a:cs typeface="Arial"/>
              <a:sym typeface="Arial"/>
            </a:endParaRPr>
          </a:p>
        </p:txBody>
      </p:sp>
      <p:pic>
        <p:nvPicPr>
          <p:cNvPr descr="homework Icon 3841940" id="368" name="Google Shape;368;p26"/>
          <p:cNvPicPr preferRelativeResize="0"/>
          <p:nvPr/>
        </p:nvPicPr>
        <p:blipFill rotWithShape="1">
          <a:blip r:embed="rId3">
            <a:alphaModFix/>
          </a:blip>
          <a:srcRect b="0" l="0" r="0" t="0"/>
          <a:stretch/>
        </p:blipFill>
        <p:spPr>
          <a:xfrm flipH="1">
            <a:off x="7259586" y="209890"/>
            <a:ext cx="833890" cy="591108"/>
          </a:xfrm>
          <a:prstGeom prst="rect">
            <a:avLst/>
          </a:prstGeom>
          <a:noFill/>
          <a:ln>
            <a:noFill/>
          </a:ln>
        </p:spPr>
      </p:pic>
      <p:sp>
        <p:nvSpPr>
          <p:cNvPr id="369" name="Google Shape;369;p26"/>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Мэдлэг шалгах тест - Test</a:t>
            </a:r>
            <a:endParaRPr b="1" i="0" sz="1600" u="none" cap="none" strike="noStrike">
              <a:solidFill>
                <a:schemeClr val="dk1"/>
              </a:solidFill>
              <a:latin typeface="Arial"/>
              <a:ea typeface="Arial"/>
              <a:cs typeface="Arial"/>
              <a:sym typeface="Arial"/>
            </a:endParaRPr>
          </a:p>
        </p:txBody>
      </p:sp>
      <p:pic>
        <p:nvPicPr>
          <p:cNvPr id="370" name="Google Shape;370;p26"/>
          <p:cNvPicPr preferRelativeResize="0"/>
          <p:nvPr/>
        </p:nvPicPr>
        <p:blipFill rotWithShape="1">
          <a:blip r:embed="rId4">
            <a:alphaModFix/>
          </a:blip>
          <a:srcRect b="0" l="0" r="0" t="0"/>
          <a:stretch/>
        </p:blipFill>
        <p:spPr>
          <a:xfrm>
            <a:off x="681499" y="1647876"/>
            <a:ext cx="11065199" cy="4151736"/>
          </a:xfrm>
          <a:prstGeom prst="rect">
            <a:avLst/>
          </a:prstGeom>
          <a:noFill/>
          <a:ln>
            <a:noFill/>
          </a:ln>
        </p:spPr>
      </p:pic>
      <p:sp>
        <p:nvSpPr>
          <p:cNvPr id="371" name="Google Shape;371;p26"/>
          <p:cNvSpPr txBox="1"/>
          <p:nvPr/>
        </p:nvSpPr>
        <p:spPr>
          <a:xfrm>
            <a:off x="4104473" y="6056245"/>
            <a:ext cx="366818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(Мөнхцэцэг,Г., Орхон,Б, 2021, хууд. 54)</a:t>
            </a:r>
            <a:endParaRPr b="0" i="0" sz="11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9"/>
                                        </p:tgtEl>
                                        <p:attrNameLst>
                                          <p:attrName>style.visibility</p:attrName>
                                        </p:attrNameLst>
                                      </p:cBhvr>
                                      <p:to>
                                        <p:strVal val="visible"/>
                                      </p:to>
                                    </p:set>
                                    <p:animEffect filter="fade" transition="in">
                                      <p:cBhvr>
                                        <p:cTn dur="500"/>
                                        <p:tgtEl>
                                          <p:spTgt spid="3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cxnSp>
        <p:nvCxnSpPr>
          <p:cNvPr id="377" name="Google Shape;377;p27"/>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78" name="Google Shape;378;p2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79" name="Google Shape;379;p27"/>
          <p:cNvSpPr/>
          <p:nvPr/>
        </p:nvSpPr>
        <p:spPr>
          <a:xfrm>
            <a:off x="4783746" y="3136612"/>
            <a:ext cx="5785570" cy="1564531"/>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600"/>
              <a:buFont typeface="Arial"/>
              <a:buChar char="•"/>
            </a:pPr>
            <a:r>
              <a:rPr b="0" i="1" lang="en-US" sz="1600" u="none" cap="none" strike="noStrike">
                <a:solidFill>
                  <a:schemeClr val="dk1"/>
                </a:solidFill>
                <a:latin typeface="Arial"/>
                <a:ea typeface="Arial"/>
                <a:cs typeface="Arial"/>
                <a:sym typeface="Arial"/>
              </a:rPr>
              <a:t>Сэдэвт гарсан шинэ үг хэллэгүүдийг цээжлээрэй.</a:t>
            </a:r>
            <a:endParaRPr b="0" i="1" sz="1600" u="none" cap="none" strike="noStrike">
              <a:solidFill>
                <a:schemeClr val="dk1"/>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b="0" i="1" lang="en-US" sz="1600" u="none" cap="none" strike="noStrike">
                <a:solidFill>
                  <a:schemeClr val="dk1"/>
                </a:solidFill>
                <a:latin typeface="Arial"/>
                <a:ea typeface="Arial"/>
                <a:cs typeface="Arial"/>
                <a:sym typeface="Arial"/>
              </a:rPr>
              <a:t>	Memorize vocabulary in the given topic</a:t>
            </a:r>
            <a:endParaRPr b="0" i="1" sz="1600" u="none" cap="none" strike="noStrike">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chemeClr val="dk1"/>
              </a:buClr>
              <a:buSzPts val="1600"/>
              <a:buFont typeface="Arial"/>
              <a:buChar char="•"/>
            </a:pPr>
            <a:r>
              <a:rPr b="0" i="1" lang="en-US" sz="1600" u="none" cap="none" strike="noStrike">
                <a:solidFill>
                  <a:schemeClr val="dk1"/>
                </a:solidFill>
                <a:latin typeface="Arial"/>
                <a:ea typeface="Arial"/>
                <a:cs typeface="Arial"/>
                <a:sym typeface="Arial"/>
              </a:rPr>
              <a:t>Өөрийн орны бичиг үсгийн талаар бичнэ үү. </a:t>
            </a:r>
            <a:endParaRPr b="0" i="0" sz="14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b="0" i="1" lang="en-US" sz="1600" u="none" cap="none" strike="noStrike">
                <a:solidFill>
                  <a:schemeClr val="dk1"/>
                </a:solidFill>
                <a:latin typeface="Arial"/>
                <a:ea typeface="Arial"/>
                <a:cs typeface="Arial"/>
                <a:sym typeface="Arial"/>
              </a:rPr>
              <a:t>	Write about the dialect of your country script  </a:t>
            </a:r>
            <a:endParaRPr b="0" i="0" sz="1400" u="none" cap="none" strike="noStrike">
              <a:solidFill>
                <a:srgbClr val="000000"/>
              </a:solidFill>
              <a:latin typeface="Arial"/>
              <a:ea typeface="Arial"/>
              <a:cs typeface="Arial"/>
              <a:sym typeface="Arial"/>
            </a:endParaRPr>
          </a:p>
        </p:txBody>
      </p:sp>
      <p:pic>
        <p:nvPicPr>
          <p:cNvPr id="380" name="Google Shape;380;p27"/>
          <p:cNvPicPr preferRelativeResize="0"/>
          <p:nvPr/>
        </p:nvPicPr>
        <p:blipFill rotWithShape="1">
          <a:blip r:embed="rId3">
            <a:alphaModFix/>
          </a:blip>
          <a:srcRect b="0" l="0" r="0" t="0"/>
          <a:stretch/>
        </p:blipFill>
        <p:spPr>
          <a:xfrm>
            <a:off x="923064" y="1819274"/>
            <a:ext cx="3429000" cy="2803505"/>
          </a:xfrm>
          <a:prstGeom prst="rect">
            <a:avLst/>
          </a:prstGeom>
          <a:noFill/>
          <a:ln>
            <a:noFill/>
          </a:ln>
        </p:spPr>
      </p:pic>
      <p:sp>
        <p:nvSpPr>
          <p:cNvPr id="381" name="Google Shape;381;p27"/>
          <p:cNvSpPr txBox="1"/>
          <p:nvPr/>
        </p:nvSpPr>
        <p:spPr>
          <a:xfrm>
            <a:off x="1089751" y="4279879"/>
            <a:ext cx="3095625"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Calibri"/>
                <a:ea typeface="Calibri"/>
                <a:cs typeface="Calibri"/>
                <a:sym typeface="Calibri"/>
              </a:rPr>
              <a:t>https://thenounproject.com/icon/homework-3841940/</a:t>
            </a:r>
            <a:endParaRPr b="0" i="0" sz="1400" u="none" cap="none" strike="noStrike">
              <a:solidFill>
                <a:srgbClr val="000000"/>
              </a:solidFill>
              <a:latin typeface="Arial"/>
              <a:ea typeface="Arial"/>
              <a:cs typeface="Arial"/>
              <a:sym typeface="Arial"/>
            </a:endParaRPr>
          </a:p>
        </p:txBody>
      </p:sp>
      <p:sp>
        <p:nvSpPr>
          <p:cNvPr id="382" name="Google Shape;382;p27"/>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Гэрийн даалгавар 2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Homework  2</a:t>
            </a:r>
            <a:endParaRPr b="0" i="0" sz="1600" u="none" cap="none" strike="noStrike">
              <a:solidFill>
                <a:schemeClr val="dk1"/>
              </a:solidFill>
              <a:latin typeface="Arial"/>
              <a:ea typeface="Arial"/>
              <a:cs typeface="Arial"/>
              <a:sym typeface="Arial"/>
            </a:endParaRPr>
          </a:p>
        </p:txBody>
      </p:sp>
      <p:pic>
        <p:nvPicPr>
          <p:cNvPr descr="homework Icon 3841940" id="383" name="Google Shape;383;p27"/>
          <p:cNvPicPr preferRelativeResize="0"/>
          <p:nvPr/>
        </p:nvPicPr>
        <p:blipFill rotWithShape="1">
          <a:blip r:embed="rId4">
            <a:alphaModFix/>
          </a:blip>
          <a:srcRect b="0" l="0" r="0" t="0"/>
          <a:stretch/>
        </p:blipFill>
        <p:spPr>
          <a:xfrm flipH="1">
            <a:off x="7259586" y="209890"/>
            <a:ext cx="833890" cy="59110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0"/>
                                        </p:tgtEl>
                                        <p:attrNameLst>
                                          <p:attrName>style.visibility</p:attrName>
                                        </p:attrNameLst>
                                      </p:cBhvr>
                                      <p:to>
                                        <p:strVal val="visible"/>
                                      </p:to>
                                    </p:set>
                                    <p:animEffect filter="fade" transition="in">
                                      <p:cBhvr>
                                        <p:cTn dur="500"/>
                                        <p:tgtEl>
                                          <p:spTgt spid="380"/>
                                        </p:tgtEl>
                                      </p:cBhvr>
                                    </p:animEffect>
                                  </p:childTnLst>
                                </p:cTn>
                              </p:par>
                              <p:par>
                                <p:cTn fill="hold" nodeType="with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cxnSp>
        <p:nvCxnSpPr>
          <p:cNvPr id="389" name="Google Shape;389;p28"/>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90" name="Google Shape;390;p2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91" name="Google Shape;391;p28"/>
          <p:cNvSpPr txBox="1"/>
          <p:nvPr/>
        </p:nvSpPr>
        <p:spPr>
          <a:xfrm>
            <a:off x="3252251" y="342374"/>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392" name="Google Shape;392;p28"/>
          <p:cNvSpPr/>
          <p:nvPr/>
        </p:nvSpPr>
        <p:spPr>
          <a:xfrm>
            <a:off x="793377" y="1013702"/>
            <a:ext cx="10605246" cy="5132703"/>
          </a:xfrm>
          <a:prstGeom prst="rect">
            <a:avLst/>
          </a:prstGeom>
          <a:noFill/>
          <a:ln>
            <a:noFill/>
          </a:ln>
        </p:spPr>
        <p:txBody>
          <a:bodyPr anchorCtr="0" anchor="ctr" bIns="45700" lIns="91425" spcFirstLastPara="1" rIns="91425" wrap="square" tIns="152350">
            <a:spAutoFit/>
          </a:bodyPr>
          <a:lstStyle/>
          <a:p>
            <a:pPr indent="0" lvl="0" marL="0" marR="0" rtl="0" algn="ctr">
              <a:lnSpc>
                <a:spcPct val="150000"/>
              </a:lnSpc>
              <a:spcBef>
                <a:spcPts val="0"/>
              </a:spcBef>
              <a:spcAft>
                <a:spcPts val="0"/>
              </a:spcAft>
              <a:buClr>
                <a:schemeClr val="dk1"/>
              </a:buClr>
              <a:buSzPts val="1200"/>
              <a:buFont typeface="Arial"/>
              <a:buNone/>
            </a:pPr>
            <a:r>
              <a:rPr b="1" i="0" lang="en-US" sz="1200" u="none" cap="none" strike="noStrike">
                <a:solidFill>
                  <a:schemeClr val="dk1"/>
                </a:solidFill>
                <a:latin typeface="Calibri"/>
                <a:ea typeface="Calibri"/>
                <a:cs typeface="Calibri"/>
                <a:sym typeface="Calibri"/>
              </a:rPr>
              <a:t>Ном зүй</a:t>
            </a:r>
            <a:endParaRPr/>
          </a:p>
          <a:p>
            <a:pPr indent="0" lvl="0" marL="0" marR="0" rtl="0" algn="ctr">
              <a:lnSpc>
                <a:spcPct val="150000"/>
              </a:lnSpc>
              <a:spcBef>
                <a:spcPts val="0"/>
              </a:spcBef>
              <a:spcAft>
                <a:spcPts val="0"/>
              </a:spcAft>
              <a:buClr>
                <a:schemeClr val="dk1"/>
              </a:buClr>
              <a:buSzPts val="1200"/>
              <a:buFont typeface="Arial"/>
              <a:buNone/>
            </a:pPr>
            <a:r>
              <a:t/>
            </a:r>
            <a:endParaRPr b="1"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0"/>
              </a:spcBef>
              <a:spcAft>
                <a:spcPts val="0"/>
              </a:spcAft>
              <a:buNone/>
            </a:pPr>
            <a:r>
              <a:rPr b="0" i="0" lang="en-US" sz="1200" u="none" cap="none" strike="noStrike">
                <a:solidFill>
                  <a:schemeClr val="dk1"/>
                </a:solidFill>
                <a:latin typeface="Arial"/>
                <a:ea typeface="Arial"/>
                <a:cs typeface="Arial"/>
                <a:sym typeface="Arial"/>
              </a:rPr>
              <a:t>Мөнхцэцэг,Г., Орхон,Б. (2021). </a:t>
            </a:r>
            <a:r>
              <a:rPr b="0" i="1" lang="en-US" sz="1200" u="none" cap="none" strike="noStrike">
                <a:solidFill>
                  <a:schemeClr val="dk1"/>
                </a:solidFill>
                <a:latin typeface="Arial"/>
                <a:ea typeface="Arial"/>
                <a:cs typeface="Arial"/>
                <a:sym typeface="Arial"/>
              </a:rPr>
              <a:t>Монгол орон судлал.</a:t>
            </a:r>
            <a:r>
              <a:rPr b="0" i="0" lang="en-US" sz="1200" u="none" cap="none" strike="noStrike">
                <a:solidFill>
                  <a:schemeClr val="dk1"/>
                </a:solidFill>
                <a:latin typeface="Arial"/>
                <a:ea typeface="Arial"/>
                <a:cs typeface="Arial"/>
                <a:sym typeface="Arial"/>
              </a:rPr>
              <a:t> Улаанбаатар: Линограф ХХК.</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Монголчуудын бичиг үсгийн соёл [Photograph]. (2016, September 7).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     	http://www.vom.mn/mn/p/17074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Мөнгөнтамир. (2021, March 25). Дөрвөлжин үсэг [Photograph]. </a:t>
            </a:r>
            <a:endParaRPr b="0" i="0" sz="1200" u="none" cap="none" strike="noStrike">
              <a:solidFill>
                <a:schemeClr val="dk1"/>
              </a:solidFill>
              <a:latin typeface="Calibri"/>
              <a:ea typeface="Calibri"/>
              <a:cs typeface="Calibri"/>
              <a:sym typeface="Calibri"/>
            </a:endParaRPr>
          </a:p>
          <a:p>
            <a:pPr indent="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https://mn.wiktionary.org/wiki/%D0%B4%D3%A9%D1%80%D0%B2%D3%A9%D0%BB%D0%B6%D0%B8%D0%BD_%D2%AF%D1%81%D1%8D%D0%B3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ЮАНЬ ГҮРНИЙ ҮЕИЙН ДӨРВӨЛЖИН БИЧИГ [Photograph]. (2019, August 24).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     	https://www.24tsag.mn/a/174956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Али гали үсэг [Photograph]. (2022, March 25).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https://mn.wikipedia.org/wiki/ %D0%90%D0%BB%D0%B8 %D0%93%D0%B0%D0%BB%D0%B8_%D2%AF%D1%81%D1%8D%D0%B3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Тод үсэг [Photograph]. (2021, July 10). </a:t>
            </a:r>
            <a:endParaRPr b="0" i="0" sz="1200" u="none" cap="none" strike="noStrike">
              <a:solidFill>
                <a:schemeClr val="dk1"/>
              </a:solidFill>
              <a:latin typeface="Calibri"/>
              <a:ea typeface="Calibri"/>
              <a:cs typeface="Calibri"/>
              <a:sym typeface="Calibri"/>
            </a:endParaRPr>
          </a:p>
          <a:p>
            <a:pPr indent="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https://mn.wikipedia.org/wiki/ %D0%A2%D0%BE%D0%B4_%D0%B1%D0%B8%D1%87%D0%B8%D0%B3#/media/ %D0%A4%D0%B0%D0%B9%D0%BB:Clear-script-19th-ctry.png </a:t>
            </a:r>
            <a:endParaRPr b="0" i="0" sz="1200" u="none" cap="none" strike="noStrike">
              <a:solidFill>
                <a:schemeClr val="dk1"/>
              </a:solidFill>
              <a:latin typeface="Calibri"/>
              <a:ea typeface="Calibri"/>
              <a:cs typeface="Calibri"/>
              <a:sym typeface="Calibri"/>
            </a:endParaRPr>
          </a:p>
          <a:p>
            <a:pPr indent="-45720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Соёмбо үсэг [Photograph]. (2006, October 5). </a:t>
            </a:r>
            <a:endParaRPr b="0" i="0" sz="1200" u="none" cap="none" strike="noStrike">
              <a:solidFill>
                <a:schemeClr val="dk1"/>
              </a:solidFill>
              <a:latin typeface="Calibri"/>
              <a:ea typeface="Calibri"/>
              <a:cs typeface="Calibri"/>
              <a:sym typeface="Calibri"/>
            </a:endParaRPr>
          </a:p>
          <a:p>
            <a:pPr indent="0" lvl="0" marL="457200" marR="0" rtl="0" algn="l">
              <a:lnSpc>
                <a:spcPct val="107000"/>
              </a:lnSpc>
              <a:spcBef>
                <a:spcPts val="800"/>
              </a:spcBef>
              <a:spcAft>
                <a:spcPts val="0"/>
              </a:spcAft>
              <a:buNone/>
            </a:pPr>
            <a:r>
              <a:rPr b="0" i="0" lang="en-US" sz="1200" u="none" cap="none" strike="noStrike">
                <a:solidFill>
                  <a:schemeClr val="dk1"/>
                </a:solidFill>
                <a:latin typeface="Arial"/>
                <a:ea typeface="Arial"/>
                <a:cs typeface="Arial"/>
                <a:sym typeface="Arial"/>
              </a:rPr>
              <a:t>https://mn.wikipedia.org/wiki/%D0%A1%D0%BE%D1%91%D0%BC%D0%B1%D0%BE#/media/%D0%A4%D0%B0%D0%B9%D0%BB:Soyombo_usgiin_tsagaan_tolgoi.jpg </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cxnSp>
        <p:nvCxnSpPr>
          <p:cNvPr id="398" name="Google Shape;398;p29"/>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99" name="Google Shape;399;p2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00" name="Google Shape;400;p29"/>
          <p:cNvSpPr txBox="1"/>
          <p:nvPr/>
        </p:nvSpPr>
        <p:spPr>
          <a:xfrm>
            <a:off x="3252251" y="342374"/>
            <a:ext cx="6177203"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01" name="Google Shape;401;p29"/>
          <p:cNvSpPr txBox="1"/>
          <p:nvPr/>
        </p:nvSpPr>
        <p:spPr>
          <a:xfrm>
            <a:off x="502024" y="1027550"/>
            <a:ext cx="11187952" cy="532113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Вагиндрагийн үсэг [Photograph]. (2014, October 31).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https://mn.wikipedia.org/wiki/0%92%D0%B0%D0%B3%D0%B8%D0%BD%D0%B4%D1%80%D0%B0%D0%B3%D0%B8%D0%B9%D0%BD_%D2%AF%D1%81%D1%8D%D0%B3</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Монгол бичиг [Photograph]. (n.d.).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https://my.noodletools.com/web2.0/express.html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Гүег хааны тамгын бичээс. (2007, June 25).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Wikipedia. Retrieved April 19, 2023, from Гүег хааны тамгын бичээс [Photograph]. (2007, June 25). 	 	https://mn.wikipedia.org/wiki/%D0%98%D1%85_%D0%9C%D0%BE%D0%BD%D0%B3%D0%BE%D0%BB_%D1%83%D0%BB%D1%81%D1%8B%D0%BD_%D0%B8%D1%85_%D1%85% D0%B0%D0%B0%D0%BD%D1%8B_%D1%82%D0%B0%D0%BC%D0%B3%D0%B0#/media/ %D0%A4%D0%B0%D0%B9%D0%BB:Guyuk_khan's_Stamp_1246.jpg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Монгол бичгийн цагаан толгой [Photograph]. (2015, April 13).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https://news.mn/r/692313/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Монгол улсын төрийн дуулал монгол бичгээр [Photograph]. (2010, July 6). </a:t>
            </a:r>
            <a:endParaRPr b="0" i="0" sz="1200" u="none" cap="none" strike="noStrike">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https://news.mn/r/524983/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Латин цагаан толгой [Photograph]. (n.d.).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https://e-surgalt.com/materials/1064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Кирилл үсэг [Cyrillicalphabet]. (2007, August 21). Wikipedia. </a:t>
            </a:r>
            <a:endParaRPr/>
          </a:p>
          <a:p>
            <a:pPr indent="0" lvl="0" marL="0" marR="0" rtl="0" algn="l">
              <a:lnSpc>
                <a:spcPct val="150000"/>
              </a:lnSpc>
              <a:spcBef>
                <a:spcPts val="0"/>
              </a:spcBef>
              <a:spcAft>
                <a:spcPts val="0"/>
              </a:spcAft>
              <a:buNone/>
            </a:pPr>
            <a:r>
              <a:rPr b="0" i="0" lang="en-US" sz="1200" u="none" cap="none" strike="noStrike">
                <a:solidFill>
                  <a:srgbClr val="000000"/>
                </a:solidFill>
                <a:latin typeface="Arial"/>
                <a:ea typeface="Arial"/>
                <a:cs typeface="Arial"/>
                <a:sym typeface="Arial"/>
              </a:rPr>
              <a:t>	https://mn.wikipedia.org/wiki/%D0%9A%D0%B8%D1%80%D0%B8%D0%BB%D0%BB_%D2%AF%D1%81%D1%8D%D0%B3#/media/%D0%A4%D0%B0%D0%B9%D0%BB:Cyrillicalphabet.jpg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cxnSp>
        <p:nvCxnSpPr>
          <p:cNvPr id="407" name="Google Shape;407;p30"/>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08" name="Google Shape;408;p3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409" name="Google Shape;409;p30"/>
          <p:cNvGrpSpPr/>
          <p:nvPr/>
        </p:nvGrpSpPr>
        <p:grpSpPr>
          <a:xfrm>
            <a:off x="3751248" y="1854760"/>
            <a:ext cx="4965182" cy="1781847"/>
            <a:chOff x="2875280" y="2174244"/>
            <a:chExt cx="5750560" cy="2377436"/>
          </a:xfrm>
        </p:grpSpPr>
        <p:sp>
          <p:nvSpPr>
            <p:cNvPr id="410" name="Google Shape;410;p30"/>
            <p:cNvSpPr/>
            <p:nvPr/>
          </p:nvSpPr>
          <p:spPr>
            <a:xfrm>
              <a:off x="2875280" y="2174244"/>
              <a:ext cx="5750560" cy="237743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1" name="Google Shape;411;p30"/>
            <p:cNvSpPr txBox="1"/>
            <p:nvPr/>
          </p:nvSpPr>
          <p:spPr>
            <a:xfrm>
              <a:off x="3253521" y="2953970"/>
              <a:ext cx="5100320" cy="944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Arial"/>
                  <a:ea typeface="Arial"/>
                  <a:cs typeface="Arial"/>
                  <a:sym typeface="Arial"/>
                </a:rPr>
                <a:t>Дараагийн хичээл хүртэл баяртай!</a:t>
              </a:r>
              <a:endParaRPr b="0" i="0" sz="1400" u="none" cap="none" strike="noStrike">
                <a:solidFill>
                  <a:srgbClr val="000000"/>
                </a:solidFill>
                <a:latin typeface="Arial"/>
                <a:ea typeface="Arial"/>
                <a:cs typeface="Arial"/>
                <a:sym typeface="Arial"/>
              </a:endParaRPr>
            </a:p>
          </p:txBody>
        </p:sp>
      </p:grpSp>
      <p:sp>
        <p:nvSpPr>
          <p:cNvPr id="412" name="Google Shape;412;p30"/>
          <p:cNvSpPr txBox="1"/>
          <p:nvPr/>
        </p:nvSpPr>
        <p:spPr>
          <a:xfrm>
            <a:off x="4200525" y="358723"/>
            <a:ext cx="409575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Анхаарал хандуулсанд баярлалаа</a:t>
            </a:r>
            <a:endParaRPr b="0" i="0" sz="1800" u="none" cap="none" strike="noStrike">
              <a:solidFill>
                <a:schemeClr val="dk1"/>
              </a:solidFill>
              <a:latin typeface="Arial"/>
              <a:ea typeface="Arial"/>
              <a:cs typeface="Arial"/>
              <a:sym typeface="Arial"/>
            </a:endParaRPr>
          </a:p>
        </p:txBody>
      </p:sp>
      <p:pic>
        <p:nvPicPr>
          <p:cNvPr descr="Teacher free icon" id="413" name="Google Shape;413;p30"/>
          <p:cNvPicPr preferRelativeResize="0"/>
          <p:nvPr/>
        </p:nvPicPr>
        <p:blipFill rotWithShape="1">
          <a:blip r:embed="rId3">
            <a:alphaModFix/>
          </a:blip>
          <a:srcRect b="0" l="0" r="0" t="0"/>
          <a:stretch/>
        </p:blipFill>
        <p:spPr>
          <a:xfrm>
            <a:off x="2914650" y="3724170"/>
            <a:ext cx="1747101" cy="1747101"/>
          </a:xfrm>
          <a:prstGeom prst="rect">
            <a:avLst/>
          </a:prstGeom>
          <a:noFill/>
          <a:ln>
            <a:noFill/>
          </a:ln>
        </p:spPr>
      </p:pic>
      <p:sp>
        <p:nvSpPr>
          <p:cNvPr id="414" name="Google Shape;414;p30"/>
          <p:cNvSpPr txBox="1"/>
          <p:nvPr/>
        </p:nvSpPr>
        <p:spPr>
          <a:xfrm>
            <a:off x="2413767" y="5773366"/>
            <a:ext cx="3143797"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Calibri"/>
                <a:ea typeface="Calibri"/>
                <a:cs typeface="Calibri"/>
                <a:sym typeface="Calibri"/>
              </a:rPr>
              <a:t>https://www.flaticon.com/free-icon/teacher_1995413</a:t>
            </a:r>
            <a:endParaRPr b="0" i="0" sz="1400" u="none" cap="none" strike="noStrike">
              <a:solidFill>
                <a:srgbClr val="000000"/>
              </a:solidFill>
              <a:latin typeface="Arial"/>
              <a:ea typeface="Arial"/>
              <a:cs typeface="Arial"/>
              <a:sym typeface="Arial"/>
            </a:endParaRPr>
          </a:p>
        </p:txBody>
      </p:sp>
      <p:pic>
        <p:nvPicPr>
          <p:cNvPr descr="lecture Icon 1525984" id="415" name="Google Shape;415;p30"/>
          <p:cNvPicPr preferRelativeResize="0"/>
          <p:nvPr/>
        </p:nvPicPr>
        <p:blipFill rotWithShape="1">
          <a:blip r:embed="rId4">
            <a:alphaModFix/>
          </a:blip>
          <a:srcRect b="0" l="0" r="0" t="0"/>
          <a:stretch/>
        </p:blipFill>
        <p:spPr>
          <a:xfrm>
            <a:off x="7395284" y="2952751"/>
            <a:ext cx="3070277" cy="3334564"/>
          </a:xfrm>
          <a:prstGeom prst="rect">
            <a:avLst/>
          </a:prstGeom>
          <a:noFill/>
          <a:ln>
            <a:noFill/>
          </a:ln>
        </p:spPr>
      </p:pic>
      <p:sp>
        <p:nvSpPr>
          <p:cNvPr id="416" name="Google Shape;416;p30"/>
          <p:cNvSpPr txBox="1"/>
          <p:nvPr/>
        </p:nvSpPr>
        <p:spPr>
          <a:xfrm>
            <a:off x="7504130" y="5760450"/>
            <a:ext cx="2992595"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Calibri"/>
                <a:ea typeface="Calibri"/>
                <a:cs typeface="Calibri"/>
                <a:sym typeface="Calibri"/>
              </a:rPr>
              <a:t>https://thenounproject.com/icon/lecture-1525984/</a:t>
            </a:r>
            <a:endParaRPr b="0" i="0" sz="1400" u="none" cap="none" strike="noStrike">
              <a:solidFill>
                <a:srgbClr val="000000"/>
              </a:solidFill>
              <a:latin typeface="Arial"/>
              <a:ea typeface="Arial"/>
              <a:cs typeface="Arial"/>
              <a:sym typeface="Arial"/>
            </a:endParaRPr>
          </a:p>
        </p:txBody>
      </p:sp>
      <p:sp>
        <p:nvSpPr>
          <p:cNvPr id="417" name="Google Shape;417;p30"/>
          <p:cNvSpPr/>
          <p:nvPr/>
        </p:nvSpPr>
        <p:spPr>
          <a:xfrm>
            <a:off x="581973" y="2832325"/>
            <a:ext cx="3021097" cy="58477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Мэддэгт мэргэн цоохор</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600"/>
              <a:buFont typeface="Arial"/>
              <a:buNone/>
            </a:pPr>
            <a:r>
              <a:rPr b="1" i="1" lang="en-US" sz="1600" u="none" cap="none" strike="noStrike">
                <a:solidFill>
                  <a:schemeClr val="dk1"/>
                </a:solidFill>
                <a:latin typeface="Arial"/>
                <a:ea typeface="Arial"/>
                <a:cs typeface="Arial"/>
                <a:sym typeface="Arial"/>
              </a:rPr>
              <a:t>Мэддэггүйд эрээн цоохор</a:t>
            </a:r>
            <a:endParaRPr b="0" i="0" sz="1600" u="none" cap="none" strike="noStrike">
              <a:solidFill>
                <a:schemeClr val="dk1"/>
              </a:solidFill>
              <a:latin typeface="Arial"/>
              <a:ea typeface="Arial"/>
              <a:cs typeface="Arial"/>
              <a:sym typeface="Arial"/>
            </a:endParaRPr>
          </a:p>
        </p:txBody>
      </p:sp>
      <p:sp>
        <p:nvSpPr>
          <p:cNvPr id="418" name="Google Shape;418;p30"/>
          <p:cNvSpPr txBox="1"/>
          <p:nvPr/>
        </p:nvSpPr>
        <p:spPr>
          <a:xfrm>
            <a:off x="289736" y="2153680"/>
            <a:ext cx="3143797"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1" lang="en-US" sz="1800" u="none" cap="none" strike="noStrike">
                <a:solidFill>
                  <a:schemeClr val="dk1"/>
                </a:solidFill>
                <a:latin typeface="Arial"/>
                <a:ea typeface="Arial"/>
                <a:cs typeface="Arial"/>
                <a:sym typeface="Arial"/>
              </a:rPr>
              <a:t>Оньсого</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3"/>
                                        </p:tgtEl>
                                        <p:attrNameLst>
                                          <p:attrName>style.visibility</p:attrName>
                                        </p:attrNameLst>
                                      </p:cBhvr>
                                      <p:to>
                                        <p:strVal val="visible"/>
                                      </p:to>
                                    </p:set>
                                    <p:animEffect filter="fade" transition="in">
                                      <p:cBhvr>
                                        <p:cTn dur="500"/>
                                        <p:tgtEl>
                                          <p:spTgt spid="413"/>
                                        </p:tgtEl>
                                      </p:cBhvr>
                                    </p:animEffect>
                                  </p:childTnLst>
                                </p:cTn>
                              </p:par>
                              <p:par>
                                <p:cTn fill="hold" nodeType="withEffect" presetClass="entr" presetID="10" presetSubtype="0">
                                  <p:stCondLst>
                                    <p:cond delay="0"/>
                                  </p:stCondLst>
                                  <p:childTnLst>
                                    <p:set>
                                      <p:cBhvr>
                                        <p:cTn dur="1" fill="hold">
                                          <p:stCondLst>
                                            <p:cond delay="0"/>
                                          </p:stCondLst>
                                        </p:cTn>
                                        <p:tgtEl>
                                          <p:spTgt spid="414"/>
                                        </p:tgtEl>
                                        <p:attrNameLst>
                                          <p:attrName>style.visibility</p:attrName>
                                        </p:attrNameLst>
                                      </p:cBhvr>
                                      <p:to>
                                        <p:strVal val="visible"/>
                                      </p:to>
                                    </p:set>
                                    <p:animEffect filter="fade" transition="in">
                                      <p:cBhvr>
                                        <p:cTn dur="500"/>
                                        <p:tgtEl>
                                          <p:spTgt spid="4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8"/>
                                        </p:tgtEl>
                                        <p:attrNameLst>
                                          <p:attrName>style.visibility</p:attrName>
                                        </p:attrNameLst>
                                      </p:cBhvr>
                                      <p:to>
                                        <p:strVal val="visible"/>
                                      </p:to>
                                    </p:set>
                                    <p:animEffect filter="fade" transition="in">
                                      <p:cBhvr>
                                        <p:cTn dur="500"/>
                                        <p:tgtEl>
                                          <p:spTgt spid="4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xEl>
                                              <p:pRg end="0" st="0"/>
                                            </p:txEl>
                                          </p:spTgt>
                                        </p:tgtEl>
                                        <p:attrNameLst>
                                          <p:attrName>style.visibility</p:attrName>
                                        </p:attrNameLst>
                                      </p:cBhvr>
                                      <p:to>
                                        <p:strVal val="visible"/>
                                      </p:to>
                                    </p:set>
                                    <p:animEffect filter="fade" transition="in">
                                      <p:cBhvr>
                                        <p:cTn dur="500"/>
                                        <p:tgtEl>
                                          <p:spTgt spid="41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xEl>
                                              <p:pRg end="1" st="1"/>
                                            </p:txEl>
                                          </p:spTgt>
                                        </p:tgtEl>
                                        <p:attrNameLst>
                                          <p:attrName>style.visibility</p:attrName>
                                        </p:attrNameLst>
                                      </p:cBhvr>
                                      <p:to>
                                        <p:strVal val="visible"/>
                                      </p:to>
                                    </p:set>
                                    <p:animEffect filter="fade" transition="in">
                                      <p:cBhvr>
                                        <p:cTn dur="500"/>
                                        <p:tgtEl>
                                          <p:spTgt spid="41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500"/>
                                        <p:tgtEl>
                                          <p:spTgt spid="4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5"/>
                                        </p:tgtEl>
                                        <p:attrNameLst>
                                          <p:attrName>style.visibility</p:attrName>
                                        </p:attrNameLst>
                                      </p:cBhvr>
                                      <p:to>
                                        <p:strVal val="visible"/>
                                      </p:to>
                                    </p:set>
                                    <p:animEffect filter="fade" transition="in">
                                      <p:cBhvr>
                                        <p:cTn dur="500"/>
                                        <p:tgtEl>
                                          <p:spTgt spid="415"/>
                                        </p:tgtEl>
                                      </p:cBhvr>
                                    </p:animEffect>
                                  </p:childTnLst>
                                </p:cTn>
                              </p:par>
                              <p:par>
                                <p:cTn fill="hold" nodeType="withEffect" presetClass="entr" presetID="10" presetSubtype="0">
                                  <p:stCondLst>
                                    <p:cond delay="0"/>
                                  </p:stCondLst>
                                  <p:childTnLst>
                                    <p:set>
                                      <p:cBhvr>
                                        <p:cTn dur="1" fill="hold">
                                          <p:stCondLst>
                                            <p:cond delay="0"/>
                                          </p:stCondLst>
                                        </p:cTn>
                                        <p:tgtEl>
                                          <p:spTgt spid="416"/>
                                        </p:tgtEl>
                                        <p:attrNameLst>
                                          <p:attrName>style.visibility</p:attrName>
                                        </p:attrNameLst>
                                      </p:cBhvr>
                                      <p:to>
                                        <p:strVal val="visible"/>
                                      </p:to>
                                    </p:set>
                                    <p:animEffect filter="fade" transition="in">
                                      <p:cBhvr>
                                        <p:cTn dur="500"/>
                                        <p:tgtEl>
                                          <p:spTgt spid="4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