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gKmFZGMginx2HPdrhRs3g5VnoR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4" name="Google Shape;9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6" name="Google Shape;11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1" name="Google Shape;13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3" name="Google Shape;143;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3" name="Google Shape;153;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3" name="Google Shape;163;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5" name="Google Shape;185;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6" name="Google Shape;196;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6" name="Google Shape;206;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8" name="Google Shape;228;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5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9" name="Google Shape;239;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5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2" name="Google Shape;252;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7" name="Google Shape;277;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5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1" name="Google Shape;291;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5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2" name="Google Shape;302;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6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2" name="Google Shape;312;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2" name="Google Shape;32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2" name="Google Shape;33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6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6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6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3" name="Google Shape;363;p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3" name="Google Shape;37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4" name="Google Shape;374;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p6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7" name="Google Shape;387;p6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0" name="Google Shape;400;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2" name="Google Shape;412;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413" name="Google Shape;413;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Calibri"/>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p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2" name="Google Shape;422;p6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423" name="Google Shape;423;p6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Calibri"/>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3" name="Google Shape;433;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3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3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3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3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4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0"/>
          <p:cNvSpPr>
            <a:spLocks noGrp="1"/>
          </p:cNvSpPr>
          <p:nvPr>
            <p:ph type="pic" idx="2"/>
          </p:nvPr>
        </p:nvSpPr>
        <p:spPr>
          <a:xfrm>
            <a:off x="5183188" y="987425"/>
            <a:ext cx="6172200" cy="4873625"/>
          </a:xfrm>
          <a:prstGeom prst="rect">
            <a:avLst/>
          </a:prstGeom>
          <a:noFill/>
          <a:ln>
            <a:noFill/>
          </a:ln>
        </p:spPr>
      </p:sp>
      <p:sp>
        <p:nvSpPr>
          <p:cNvPr id="68" name="Google Shape;68;p4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encr.pw/UeHpB"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p:nvPr/>
        </p:nvSpPr>
        <p:spPr>
          <a:xfrm>
            <a:off x="2323582" y="2470636"/>
            <a:ext cx="8398276" cy="760241"/>
          </a:xfrm>
          <a:prstGeom prst="rect">
            <a:avLst/>
          </a:prstGeom>
          <a:no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Сэдэв: 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Topic: Meanings of symbols</a:t>
            </a:r>
            <a:endParaRPr sz="1400" b="0" i="0" u="none" strike="noStrike" cap="none">
              <a:solidFill>
                <a:srgbClr val="000000"/>
              </a:solidFill>
              <a:latin typeface="Arial"/>
              <a:ea typeface="Arial"/>
              <a:cs typeface="Arial"/>
              <a:sym typeface="Arial"/>
            </a:endParaRPr>
          </a:p>
        </p:txBody>
      </p:sp>
      <p:sp>
        <p:nvSpPr>
          <p:cNvPr id="89" name="Google Shape;89;p1"/>
          <p:cNvSpPr txBox="1"/>
          <p:nvPr/>
        </p:nvSpPr>
        <p:spPr>
          <a:xfrm>
            <a:off x="2286000" y="366447"/>
            <a:ext cx="8319155" cy="760241"/>
          </a:xfrm>
          <a:prstGeom prst="rect">
            <a:avLst/>
          </a:prstGeom>
          <a:no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Mongolian language for foreigners – Week 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Lecture №7</a:t>
            </a:r>
            <a:endParaRPr sz="1400" b="0" i="0" u="none" strike="noStrike" cap="none">
              <a:solidFill>
                <a:srgbClr val="000000"/>
              </a:solidFill>
              <a:latin typeface="Arial"/>
              <a:ea typeface="Arial"/>
              <a:cs typeface="Arial"/>
              <a:sym typeface="Arial"/>
            </a:endParaRPr>
          </a:p>
        </p:txBody>
      </p:sp>
      <p:sp>
        <p:nvSpPr>
          <p:cNvPr id="90" name="Google Shape;90;p1"/>
          <p:cNvSpPr txBox="1"/>
          <p:nvPr/>
        </p:nvSpPr>
        <p:spPr>
          <a:xfrm>
            <a:off x="3474720" y="3349214"/>
            <a:ext cx="5730289"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a:solidFill>
                  <a:schemeClr val="dk1"/>
                </a:solidFill>
                <a:latin typeface="Arial"/>
                <a:ea typeface="Arial"/>
                <a:cs typeface="Arial"/>
                <a:sym typeface="Arial"/>
              </a:rPr>
              <a:t>Сонсох, ярих, унших, бичих чадварыг дээшлүүлэх  </a:t>
            </a:r>
            <a:endParaRPr sz="1200" b="1" i="0" u="none" strike="noStrike" cap="none">
              <a:solidFill>
                <a:schemeClr val="dk1"/>
              </a:solidFill>
              <a:latin typeface="Arial"/>
              <a:ea typeface="Arial"/>
              <a:cs typeface="Arial"/>
              <a:sym typeface="Arial"/>
            </a:endParaRPr>
          </a:p>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a:solidFill>
                  <a:schemeClr val="dk1"/>
                </a:solidFill>
                <a:latin typeface="Arial"/>
                <a:ea typeface="Arial"/>
                <a:cs typeface="Arial"/>
                <a:sym typeface="Arial"/>
              </a:rPr>
              <a:t>listening, speaking, reading, writing</a:t>
            </a:r>
            <a:endParaRPr sz="1200" b="0" i="0" u="none" strike="noStrike" cap="non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200"/>
              <a:buFont typeface="Arial"/>
              <a:buNone/>
            </a:pPr>
            <a:r>
              <a:rPr lang="en-US" sz="1200" b="1" i="0" u="none" strike="noStrike" cap="none">
                <a:solidFill>
                  <a:schemeClr val="dk1"/>
                </a:solidFill>
                <a:latin typeface="Arial"/>
                <a:ea typeface="Arial"/>
                <a:cs typeface="Arial"/>
                <a:sym typeface="Arial"/>
              </a:rPr>
              <a:t>Mongolian National University Arts And Culture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200"/>
              <a:buFont typeface="Arial"/>
              <a:buNone/>
            </a:pPr>
            <a:r>
              <a:rPr lang="en-US" sz="1200" b="1" i="0" u="none" strike="noStrike" cap="none">
                <a:solidFill>
                  <a:schemeClr val="dk1"/>
                </a:solidFill>
                <a:latin typeface="Arial"/>
                <a:ea typeface="Arial"/>
                <a:cs typeface="Arial"/>
                <a:sym typeface="Arial"/>
              </a:rPr>
              <a:t>Professor, Basbish.S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cxnSp>
        <p:nvCxnSpPr>
          <p:cNvPr id="96" name="Google Shape;96;p2"/>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97" name="Google Shape;97;p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98" name="Google Shape;98;p2"/>
          <p:cNvSpPr txBox="1"/>
          <p:nvPr/>
        </p:nvSpPr>
        <p:spPr>
          <a:xfrm>
            <a:off x="2181392" y="2258141"/>
            <a:ext cx="8362764" cy="2169784"/>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Өмнөх хичээлийн бататгал-</a:t>
            </a:r>
            <a:r>
              <a:rPr lang="en-US" sz="1800" b="0" i="0" u="none" strike="noStrike" cap="none">
                <a:solidFill>
                  <a:srgbClr val="050505"/>
                </a:solidFill>
                <a:latin typeface="Arial"/>
                <a:ea typeface="Arial"/>
                <a:cs typeface="Arial"/>
                <a:sym typeface="Arial"/>
              </a:rPr>
              <a:t> Reviewing pervious learning</a:t>
            </a:r>
            <a:endParaRPr sz="14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Монголчуудын өнгөний бэлгэдэл – Meanings of symbols</a:t>
            </a:r>
            <a:endParaRPr sz="1800" b="0" i="0" u="none" strike="noStrike" cap="none">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Дасгал ажлууд- Exercises </a:t>
            </a:r>
            <a:endParaRPr sz="1800" b="0" i="0" u="none" strike="noStrike" cap="none">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Шинэ үг хэллэгүүд- New words</a:t>
            </a:r>
            <a:endParaRPr sz="14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Гэрийн даалгавар - Homework</a:t>
            </a:r>
            <a:endParaRPr sz="2000" b="0" i="0" u="none" strike="noStrike" cap="none">
              <a:solidFill>
                <a:schemeClr val="dk1"/>
              </a:solidFill>
              <a:latin typeface="Arial"/>
              <a:ea typeface="Arial"/>
              <a:cs typeface="Arial"/>
              <a:sym typeface="Arial"/>
            </a:endParaRPr>
          </a:p>
        </p:txBody>
      </p:sp>
      <p:sp>
        <p:nvSpPr>
          <p:cNvPr id="99" name="Google Shape;99;p2"/>
          <p:cNvSpPr txBox="1"/>
          <p:nvPr/>
        </p:nvSpPr>
        <p:spPr>
          <a:xfrm>
            <a:off x="4062952" y="342374"/>
            <a:ext cx="494321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i="0" u="none" strike="noStrike" cap="none">
                <a:solidFill>
                  <a:schemeClr val="dk1"/>
                </a:solidFill>
                <a:latin typeface="Arial"/>
                <a:ea typeface="Arial"/>
                <a:cs typeface="Arial"/>
                <a:sym typeface="Arial"/>
              </a:rPr>
              <a:t>Хичээлийн агуулга - Lecture content</a:t>
            </a:r>
            <a:endParaRPr sz="1600" b="1" i="0" u="none" strike="noStrike" cap="non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cxnSp>
        <p:nvCxnSpPr>
          <p:cNvPr id="104" name="Google Shape;104;p43"/>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05" name="Google Shape;105;p43"/>
          <p:cNvCxnSpPr/>
          <p:nvPr/>
        </p:nvCxnSpPr>
        <p:spPr>
          <a:xfrm>
            <a:off x="130431" y="871416"/>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06" name="Google Shape;106;p43"/>
          <p:cNvSpPr txBox="1"/>
          <p:nvPr/>
        </p:nvSpPr>
        <p:spPr>
          <a:xfrm>
            <a:off x="3604333" y="955001"/>
            <a:ext cx="3961063" cy="41601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Мэдлэг шалгах тест - Test</a:t>
            </a:r>
            <a:endParaRPr sz="1600" b="1" i="0" u="none" strike="noStrike" cap="none">
              <a:solidFill>
                <a:schemeClr val="dk1"/>
              </a:solidFill>
              <a:latin typeface="Arial"/>
              <a:ea typeface="Arial"/>
              <a:cs typeface="Arial"/>
              <a:sym typeface="Arial"/>
            </a:endParaRPr>
          </a:p>
        </p:txBody>
      </p:sp>
      <p:sp>
        <p:nvSpPr>
          <p:cNvPr id="107" name="Google Shape;107;p43"/>
          <p:cNvSpPr txBox="1"/>
          <p:nvPr/>
        </p:nvSpPr>
        <p:spPr>
          <a:xfrm>
            <a:off x="3326145" y="172819"/>
            <a:ext cx="6094428"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50505"/>
              </a:buClr>
              <a:buSzPts val="1600"/>
              <a:buFont typeface="Arial"/>
              <a:buNone/>
            </a:pPr>
            <a:r>
              <a:rPr lang="en-US" sz="1600" b="1" i="0" u="none" strike="noStrike" cap="none">
                <a:solidFill>
                  <a:srgbClr val="050505"/>
                </a:solidFill>
                <a:latin typeface="Arial"/>
                <a:ea typeface="Arial"/>
                <a:cs typeface="Arial"/>
                <a:sym typeface="Arial"/>
              </a:rPr>
              <a:t>Өмнөх хичээлийн бататгал буюу гэрийн даалгавар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50505"/>
              </a:buClr>
              <a:buSzPts val="1600"/>
              <a:buFont typeface="Arial"/>
              <a:buNone/>
            </a:pPr>
            <a:r>
              <a:rPr lang="en-US" sz="1600" b="1" i="0" u="none" strike="noStrike" cap="none">
                <a:solidFill>
                  <a:srgbClr val="050505"/>
                </a:solidFill>
                <a:latin typeface="Arial"/>
                <a:ea typeface="Arial"/>
                <a:cs typeface="Arial"/>
                <a:sym typeface="Arial"/>
              </a:rPr>
              <a:t>Reviewing pervious learning and h</a:t>
            </a:r>
            <a:r>
              <a:rPr lang="en-US" sz="1600" b="1" i="0" u="none" strike="noStrike" cap="none">
                <a:solidFill>
                  <a:schemeClr val="dk1"/>
                </a:solidFill>
                <a:latin typeface="Arial"/>
                <a:ea typeface="Arial"/>
                <a:cs typeface="Arial"/>
                <a:sym typeface="Arial"/>
              </a:rPr>
              <a:t>omework </a:t>
            </a:r>
            <a:endParaRPr sz="1600" b="0" i="0" u="none" strike="noStrike" cap="none">
              <a:solidFill>
                <a:schemeClr val="dk1"/>
              </a:solidFill>
              <a:latin typeface="Calibri"/>
              <a:ea typeface="Calibri"/>
              <a:cs typeface="Calibri"/>
              <a:sym typeface="Calibri"/>
            </a:endParaRPr>
          </a:p>
        </p:txBody>
      </p:sp>
      <p:sp>
        <p:nvSpPr>
          <p:cNvPr id="108" name="Google Shape;108;p43"/>
          <p:cNvSpPr txBox="1"/>
          <p:nvPr/>
        </p:nvSpPr>
        <p:spPr>
          <a:xfrm>
            <a:off x="4876514" y="6189256"/>
            <a:ext cx="320965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18)</a:t>
            </a:r>
            <a:endParaRPr sz="1050" b="0" i="0" u="none" strike="noStrike" cap="none">
              <a:solidFill>
                <a:schemeClr val="dk1"/>
              </a:solidFill>
              <a:latin typeface="Arial"/>
              <a:ea typeface="Arial"/>
              <a:cs typeface="Arial"/>
              <a:sym typeface="Arial"/>
            </a:endParaRPr>
          </a:p>
        </p:txBody>
      </p:sp>
      <p:pic>
        <p:nvPicPr>
          <p:cNvPr id="109" name="Google Shape;109;p43"/>
          <p:cNvPicPr preferRelativeResize="0"/>
          <p:nvPr/>
        </p:nvPicPr>
        <p:blipFill rotWithShape="1">
          <a:blip r:embed="rId3">
            <a:alphaModFix/>
          </a:blip>
          <a:srcRect/>
          <a:stretch/>
        </p:blipFill>
        <p:spPr>
          <a:xfrm>
            <a:off x="563400" y="1521370"/>
            <a:ext cx="11065199" cy="4517528"/>
          </a:xfrm>
          <a:prstGeom prst="rect">
            <a:avLst/>
          </a:prstGeom>
          <a:noFill/>
          <a:ln>
            <a:noFill/>
          </a:ln>
        </p:spPr>
      </p:pic>
      <p:sp>
        <p:nvSpPr>
          <p:cNvPr id="110" name="Google Shape;110;p43"/>
          <p:cNvSpPr/>
          <p:nvPr/>
        </p:nvSpPr>
        <p:spPr>
          <a:xfrm>
            <a:off x="3361763" y="3466368"/>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11" name="Google Shape;111;p43"/>
          <p:cNvSpPr/>
          <p:nvPr/>
        </p:nvSpPr>
        <p:spPr>
          <a:xfrm>
            <a:off x="8812306" y="4195475"/>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12" name="Google Shape;112;p43"/>
          <p:cNvSpPr/>
          <p:nvPr/>
        </p:nvSpPr>
        <p:spPr>
          <a:xfrm>
            <a:off x="6095453" y="4943258"/>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13" name="Google Shape;113;p43"/>
          <p:cNvSpPr/>
          <p:nvPr/>
        </p:nvSpPr>
        <p:spPr>
          <a:xfrm>
            <a:off x="8812306" y="5693310"/>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fade">
                                      <p:cBhvr>
                                        <p:cTn id="12" dur="500"/>
                                        <p:tgtEl>
                                          <p:spTgt spid="10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0"/>
                                        </p:tgtEl>
                                        <p:attrNameLst>
                                          <p:attrName>style.visibility</p:attrName>
                                        </p:attrNameLst>
                                      </p:cBhvr>
                                      <p:to>
                                        <p:strVal val="visible"/>
                                      </p:to>
                                    </p:set>
                                    <p:animEffect transition="in" filter="fade">
                                      <p:cBhvr>
                                        <p:cTn id="17" dur="500"/>
                                        <p:tgtEl>
                                          <p:spTgt spid="1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1"/>
                                        </p:tgtEl>
                                        <p:attrNameLst>
                                          <p:attrName>style.visibility</p:attrName>
                                        </p:attrNameLst>
                                      </p:cBhvr>
                                      <p:to>
                                        <p:strVal val="visible"/>
                                      </p:to>
                                    </p:set>
                                    <p:animEffect transition="in" filter="fade">
                                      <p:cBhvr>
                                        <p:cTn id="22" dur="500"/>
                                        <p:tgtEl>
                                          <p:spTgt spid="1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2"/>
                                        </p:tgtEl>
                                        <p:attrNameLst>
                                          <p:attrName>style.visibility</p:attrName>
                                        </p:attrNameLst>
                                      </p:cBhvr>
                                      <p:to>
                                        <p:strVal val="visible"/>
                                      </p:to>
                                    </p:set>
                                    <p:animEffect transition="in" filter="fade">
                                      <p:cBhvr>
                                        <p:cTn id="27" dur="500"/>
                                        <p:tgtEl>
                                          <p:spTgt spid="1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3"/>
                                        </p:tgtEl>
                                        <p:attrNameLst>
                                          <p:attrName>style.visibility</p:attrName>
                                        </p:attrNameLst>
                                      </p:cBhvr>
                                      <p:to>
                                        <p:strVal val="visible"/>
                                      </p:to>
                                    </p:set>
                                    <p:animEffect transition="in" filter="fade">
                                      <p:cBhvr>
                                        <p:cTn id="32" dur="500"/>
                                        <p:tgtEl>
                                          <p:spTgt spid="1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8"/>
                                        </p:tgtEl>
                                        <p:attrNameLst>
                                          <p:attrName>style.visibility</p:attrName>
                                        </p:attrNameLst>
                                      </p:cBhvr>
                                      <p:to>
                                        <p:strVal val="visible"/>
                                      </p:to>
                                    </p:set>
                                    <p:animEffect transition="in" filter="fade">
                                      <p:cBhvr>
                                        <p:cTn id="37"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cxnSp>
        <p:nvCxnSpPr>
          <p:cNvPr id="118" name="Google Shape;118;p44"/>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19" name="Google Shape;119;p44"/>
          <p:cNvCxnSpPr/>
          <p:nvPr/>
        </p:nvCxnSpPr>
        <p:spPr>
          <a:xfrm>
            <a:off x="130431" y="871416"/>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20" name="Google Shape;120;p44"/>
          <p:cNvSpPr txBox="1"/>
          <p:nvPr/>
        </p:nvSpPr>
        <p:spPr>
          <a:xfrm>
            <a:off x="3604333" y="955001"/>
            <a:ext cx="3961063" cy="41601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Мэдлэг шалгах тест - Test</a:t>
            </a:r>
            <a:endParaRPr sz="1600" b="1" i="0" u="none" strike="noStrike" cap="none">
              <a:solidFill>
                <a:schemeClr val="dk1"/>
              </a:solidFill>
              <a:latin typeface="Arial"/>
              <a:ea typeface="Arial"/>
              <a:cs typeface="Arial"/>
              <a:sym typeface="Arial"/>
            </a:endParaRPr>
          </a:p>
        </p:txBody>
      </p:sp>
      <p:sp>
        <p:nvSpPr>
          <p:cNvPr id="121" name="Google Shape;121;p44"/>
          <p:cNvSpPr txBox="1"/>
          <p:nvPr/>
        </p:nvSpPr>
        <p:spPr>
          <a:xfrm>
            <a:off x="3326145" y="172819"/>
            <a:ext cx="6094428"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50505"/>
              </a:buClr>
              <a:buSzPts val="1600"/>
              <a:buFont typeface="Arial"/>
              <a:buNone/>
            </a:pPr>
            <a:r>
              <a:rPr lang="en-US" sz="1600" b="1" i="0" u="none" strike="noStrike" cap="none">
                <a:solidFill>
                  <a:srgbClr val="050505"/>
                </a:solidFill>
                <a:latin typeface="Arial"/>
                <a:ea typeface="Arial"/>
                <a:cs typeface="Arial"/>
                <a:sym typeface="Arial"/>
              </a:rPr>
              <a:t>Өмнөх хичээлийн бататгал буюу гэрийн даалгавар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50505"/>
              </a:buClr>
              <a:buSzPts val="1600"/>
              <a:buFont typeface="Arial"/>
              <a:buNone/>
            </a:pPr>
            <a:r>
              <a:rPr lang="en-US" sz="1600" b="1" i="0" u="none" strike="noStrike" cap="none">
                <a:solidFill>
                  <a:srgbClr val="050505"/>
                </a:solidFill>
                <a:latin typeface="Arial"/>
                <a:ea typeface="Arial"/>
                <a:cs typeface="Arial"/>
                <a:sym typeface="Arial"/>
              </a:rPr>
              <a:t>Reviewing pervious learning and h</a:t>
            </a:r>
            <a:r>
              <a:rPr lang="en-US" sz="1600" b="1" i="0" u="none" strike="noStrike" cap="none">
                <a:solidFill>
                  <a:schemeClr val="dk1"/>
                </a:solidFill>
                <a:latin typeface="Arial"/>
                <a:ea typeface="Arial"/>
                <a:cs typeface="Arial"/>
                <a:sym typeface="Arial"/>
              </a:rPr>
              <a:t>omework </a:t>
            </a:r>
            <a:endParaRPr sz="1600" b="0" i="0" u="none" strike="noStrike" cap="none">
              <a:solidFill>
                <a:schemeClr val="dk1"/>
              </a:solidFill>
              <a:latin typeface="Calibri"/>
              <a:ea typeface="Calibri"/>
              <a:cs typeface="Calibri"/>
              <a:sym typeface="Calibri"/>
            </a:endParaRPr>
          </a:p>
        </p:txBody>
      </p:sp>
      <p:sp>
        <p:nvSpPr>
          <p:cNvPr id="122" name="Google Shape;122;p44"/>
          <p:cNvSpPr txBox="1"/>
          <p:nvPr/>
        </p:nvSpPr>
        <p:spPr>
          <a:xfrm>
            <a:off x="4825070" y="6223686"/>
            <a:ext cx="315505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18)</a:t>
            </a:r>
            <a:endParaRPr sz="1050" b="0" i="0" u="none" strike="noStrike" cap="none">
              <a:solidFill>
                <a:schemeClr val="dk1"/>
              </a:solidFill>
              <a:latin typeface="Arial"/>
              <a:ea typeface="Arial"/>
              <a:cs typeface="Arial"/>
              <a:sym typeface="Arial"/>
            </a:endParaRPr>
          </a:p>
        </p:txBody>
      </p:sp>
      <p:pic>
        <p:nvPicPr>
          <p:cNvPr id="123" name="Google Shape;123;p44"/>
          <p:cNvPicPr preferRelativeResize="0"/>
          <p:nvPr/>
        </p:nvPicPr>
        <p:blipFill rotWithShape="1">
          <a:blip r:embed="rId3">
            <a:alphaModFix/>
          </a:blip>
          <a:srcRect/>
          <a:stretch/>
        </p:blipFill>
        <p:spPr>
          <a:xfrm>
            <a:off x="681499" y="1410356"/>
            <a:ext cx="10886387" cy="4576228"/>
          </a:xfrm>
          <a:prstGeom prst="rect">
            <a:avLst/>
          </a:prstGeom>
          <a:noFill/>
          <a:ln>
            <a:noFill/>
          </a:ln>
        </p:spPr>
      </p:pic>
      <p:sp>
        <p:nvSpPr>
          <p:cNvPr id="124" name="Google Shape;124;p44"/>
          <p:cNvSpPr/>
          <p:nvPr/>
        </p:nvSpPr>
        <p:spPr>
          <a:xfrm>
            <a:off x="726142" y="1882580"/>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5" name="Google Shape;125;p44"/>
          <p:cNvSpPr/>
          <p:nvPr/>
        </p:nvSpPr>
        <p:spPr>
          <a:xfrm>
            <a:off x="726323" y="2895593"/>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6" name="Google Shape;126;p44"/>
          <p:cNvSpPr/>
          <p:nvPr/>
        </p:nvSpPr>
        <p:spPr>
          <a:xfrm>
            <a:off x="726142" y="3934582"/>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7" name="Google Shape;127;p44"/>
          <p:cNvSpPr/>
          <p:nvPr/>
        </p:nvSpPr>
        <p:spPr>
          <a:xfrm>
            <a:off x="6124692" y="4957475"/>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8" name="Google Shape;128;p44"/>
          <p:cNvSpPr/>
          <p:nvPr/>
        </p:nvSpPr>
        <p:spPr>
          <a:xfrm>
            <a:off x="3438485" y="5634058"/>
            <a:ext cx="277906" cy="277906"/>
          </a:xfrm>
          <a:prstGeom prst="ellipse">
            <a:avLst/>
          </a:prstGeom>
          <a:noFill/>
          <a:ln w="25400" cap="flat" cmpd="sng">
            <a:solidFill>
              <a:srgbClr val="C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fade">
                                      <p:cBhvr>
                                        <p:cTn id="7" dur="500"/>
                                        <p:tgtEl>
                                          <p:spTgt spid="1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3"/>
                                        </p:tgtEl>
                                        <p:attrNameLst>
                                          <p:attrName>style.visibility</p:attrName>
                                        </p:attrNameLst>
                                      </p:cBhvr>
                                      <p:to>
                                        <p:strVal val="visible"/>
                                      </p:to>
                                    </p:set>
                                    <p:animEffect transition="in" filter="fade">
                                      <p:cBhvr>
                                        <p:cTn id="12" dur="500"/>
                                        <p:tgtEl>
                                          <p:spTgt spid="1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4"/>
                                        </p:tgtEl>
                                        <p:attrNameLst>
                                          <p:attrName>style.visibility</p:attrName>
                                        </p:attrNameLst>
                                      </p:cBhvr>
                                      <p:to>
                                        <p:strVal val="visible"/>
                                      </p:to>
                                    </p:set>
                                    <p:animEffect transition="in" filter="fade">
                                      <p:cBhvr>
                                        <p:cTn id="17" dur="500"/>
                                        <p:tgtEl>
                                          <p:spTgt spid="1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5"/>
                                        </p:tgtEl>
                                        <p:attrNameLst>
                                          <p:attrName>style.visibility</p:attrName>
                                        </p:attrNameLst>
                                      </p:cBhvr>
                                      <p:to>
                                        <p:strVal val="visible"/>
                                      </p:to>
                                    </p:set>
                                    <p:animEffect transition="in" filter="fade">
                                      <p:cBhvr>
                                        <p:cTn id="22" dur="500"/>
                                        <p:tgtEl>
                                          <p:spTgt spid="1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6"/>
                                        </p:tgtEl>
                                        <p:attrNameLst>
                                          <p:attrName>style.visibility</p:attrName>
                                        </p:attrNameLst>
                                      </p:cBhvr>
                                      <p:to>
                                        <p:strVal val="visible"/>
                                      </p:to>
                                    </p:set>
                                    <p:animEffect transition="in" filter="fade">
                                      <p:cBhvr>
                                        <p:cTn id="27" dur="500"/>
                                        <p:tgtEl>
                                          <p:spTgt spid="12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7"/>
                                        </p:tgtEl>
                                        <p:attrNameLst>
                                          <p:attrName>style.visibility</p:attrName>
                                        </p:attrNameLst>
                                      </p:cBhvr>
                                      <p:to>
                                        <p:strVal val="visible"/>
                                      </p:to>
                                    </p:set>
                                    <p:animEffect transition="in" filter="fade">
                                      <p:cBhvr>
                                        <p:cTn id="32" dur="500"/>
                                        <p:tgtEl>
                                          <p:spTgt spid="1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8"/>
                                        </p:tgtEl>
                                        <p:attrNameLst>
                                          <p:attrName>style.visibility</p:attrName>
                                        </p:attrNameLst>
                                      </p:cBhvr>
                                      <p:to>
                                        <p:strVal val="visible"/>
                                      </p:to>
                                    </p:set>
                                    <p:animEffect transition="in" filter="fade">
                                      <p:cBhvr>
                                        <p:cTn id="37" dur="500"/>
                                        <p:tgtEl>
                                          <p:spTgt spid="1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2"/>
                                        </p:tgtEl>
                                        <p:attrNameLst>
                                          <p:attrName>style.visibility</p:attrName>
                                        </p:attrNameLst>
                                      </p:cBhvr>
                                      <p:to>
                                        <p:strVal val="visible"/>
                                      </p:to>
                                    </p:set>
                                    <p:animEffect transition="in" filter="fade">
                                      <p:cBhvr>
                                        <p:cTn id="42"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cxnSp>
        <p:nvCxnSpPr>
          <p:cNvPr id="133" name="Google Shape;133;p5"/>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34" name="Google Shape;134;p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35" name="Google Shape;135;p5"/>
          <p:cNvSpPr txBox="1"/>
          <p:nvPr/>
        </p:nvSpPr>
        <p:spPr>
          <a:xfrm>
            <a:off x="3142696" y="1384662"/>
            <a:ext cx="7292776"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i="1" u="none" strike="noStrike" cap="none">
                <a:solidFill>
                  <a:schemeClr val="dk1"/>
                </a:solidFill>
                <a:latin typeface="Arial"/>
                <a:ea typeface="Arial"/>
                <a:cs typeface="Arial"/>
                <a:sym typeface="Arial"/>
              </a:rPr>
              <a:t> Дасгал 1. Асуултыг уншаарай. </a:t>
            </a:r>
            <a:r>
              <a:rPr lang="en-US" sz="1600" b="0" i="0" u="none" strike="noStrike" cap="none">
                <a:solidFill>
                  <a:srgbClr val="000000"/>
                </a:solidFill>
                <a:latin typeface="Arial"/>
                <a:ea typeface="Arial"/>
                <a:cs typeface="Arial"/>
                <a:sym typeface="Arial"/>
              </a:rPr>
              <a:t>- </a:t>
            </a:r>
            <a:r>
              <a:rPr lang="en-US" sz="1600" b="1" i="1" u="none" strike="noStrike" cap="none">
                <a:solidFill>
                  <a:schemeClr val="dk1"/>
                </a:solidFill>
                <a:latin typeface="Arial"/>
                <a:ea typeface="Arial"/>
                <a:cs typeface="Arial"/>
                <a:sym typeface="Arial"/>
              </a:rPr>
              <a:t>Read the questions.</a:t>
            </a:r>
            <a:endParaRPr sz="1600" b="0" i="0" u="none" strike="noStrike" cap="none">
              <a:solidFill>
                <a:srgbClr val="000000"/>
              </a:solidFill>
              <a:latin typeface="Arial"/>
              <a:ea typeface="Arial"/>
              <a:cs typeface="Arial"/>
              <a:sym typeface="Arial"/>
            </a:endParaRPr>
          </a:p>
        </p:txBody>
      </p:sp>
      <p:sp>
        <p:nvSpPr>
          <p:cNvPr id="136" name="Google Shape;136;p5"/>
          <p:cNvSpPr txBox="1"/>
          <p:nvPr/>
        </p:nvSpPr>
        <p:spPr>
          <a:xfrm>
            <a:off x="1553958" y="4879819"/>
            <a:ext cx="372604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400" b="0" i="0" u="none" strike="noStrike" cap="none">
                <a:solidFill>
                  <a:schemeClr val="dk1"/>
                </a:solidFill>
                <a:latin typeface="Arial"/>
                <a:ea typeface="Arial"/>
                <a:cs typeface="Arial"/>
                <a:sym typeface="Arial"/>
              </a:rPr>
              <a:t> (Мөнхцэцэг,Г., Орхон,Б, 2021, хууд. 134)</a:t>
            </a:r>
            <a:endParaRPr sz="1100" b="0" i="0" u="none" strike="noStrike" cap="none">
              <a:solidFill>
                <a:schemeClr val="dk1"/>
              </a:solidFill>
              <a:latin typeface="Arial"/>
              <a:ea typeface="Arial"/>
              <a:cs typeface="Arial"/>
              <a:sym typeface="Arial"/>
            </a:endParaRPr>
          </a:p>
        </p:txBody>
      </p:sp>
      <p:sp>
        <p:nvSpPr>
          <p:cNvPr id="137" name="Google Shape;137;p5"/>
          <p:cNvSpPr/>
          <p:nvPr/>
        </p:nvSpPr>
        <p:spPr>
          <a:xfrm>
            <a:off x="1059233" y="2738640"/>
            <a:ext cx="5036767" cy="1843518"/>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200000"/>
              </a:lnSpc>
              <a:spcBef>
                <a:spcPts val="0"/>
              </a:spcBef>
              <a:spcAft>
                <a:spcPts val="0"/>
              </a:spcAft>
              <a:buClr>
                <a:srgbClr val="000000"/>
              </a:buClr>
              <a:buSzPts val="2000"/>
              <a:buFont typeface="Arial"/>
              <a:buAutoNum type="arabicPeriod"/>
            </a:pPr>
            <a:r>
              <a:rPr lang="en-US" sz="2000" b="0" i="0" u="none" strike="noStrike" cap="none">
                <a:solidFill>
                  <a:srgbClr val="000000"/>
                </a:solidFill>
                <a:latin typeface="Arial"/>
                <a:ea typeface="Arial"/>
                <a:cs typeface="Arial"/>
                <a:sym typeface="Arial"/>
              </a:rPr>
              <a:t>Ямар ямар өнгө байдаг вэ? </a:t>
            </a:r>
            <a:endParaRPr sz="2000" b="0" i="0" u="none" strike="noStrike" cap="none">
              <a:solidFill>
                <a:srgbClr val="000000"/>
              </a:solidFill>
              <a:latin typeface="Arial"/>
              <a:ea typeface="Arial"/>
              <a:cs typeface="Arial"/>
              <a:sym typeface="Arial"/>
            </a:endParaRPr>
          </a:p>
          <a:p>
            <a:pPr marL="342900" marR="0" lvl="0" indent="-342900" algn="just" rtl="0">
              <a:lnSpc>
                <a:spcPct val="200000"/>
              </a:lnSpc>
              <a:spcBef>
                <a:spcPts val="0"/>
              </a:spcBef>
              <a:spcAft>
                <a:spcPts val="0"/>
              </a:spcAft>
              <a:buClr>
                <a:srgbClr val="000000"/>
              </a:buClr>
              <a:buSzPts val="2000"/>
              <a:buFont typeface="Arial"/>
              <a:buAutoNum type="arabicPeriod"/>
            </a:pPr>
            <a:r>
              <a:rPr lang="en-US" sz="2000" b="0" i="0" u="none" strike="noStrike" cap="none">
                <a:solidFill>
                  <a:srgbClr val="000000"/>
                </a:solidFill>
                <a:latin typeface="Arial"/>
                <a:ea typeface="Arial"/>
                <a:cs typeface="Arial"/>
                <a:sym typeface="Arial"/>
              </a:rPr>
              <a:t>Чи ямар өнгөнд дуртай вэ? Яагаад?</a:t>
            </a:r>
            <a:endParaRPr sz="2000" b="0" i="0" u="none" strike="noStrike" cap="none">
              <a:solidFill>
                <a:srgbClr val="000000"/>
              </a:solidFill>
              <a:latin typeface="Arial"/>
              <a:ea typeface="Arial"/>
              <a:cs typeface="Arial"/>
              <a:sym typeface="Arial"/>
            </a:endParaRPr>
          </a:p>
          <a:p>
            <a:pPr marL="342900" marR="0" lvl="0" indent="-342900" algn="just" rtl="0">
              <a:lnSpc>
                <a:spcPct val="200000"/>
              </a:lnSpc>
              <a:spcBef>
                <a:spcPts val="0"/>
              </a:spcBef>
              <a:spcAft>
                <a:spcPts val="0"/>
              </a:spcAft>
              <a:buClr>
                <a:srgbClr val="000000"/>
              </a:buClr>
              <a:buSzPts val="2000"/>
              <a:buFont typeface="Arial"/>
              <a:buAutoNum type="arabicPeriod"/>
            </a:pPr>
            <a:r>
              <a:rPr lang="en-US" sz="2000" b="0" i="0" u="none" strike="noStrike" cap="none">
                <a:solidFill>
                  <a:srgbClr val="000000"/>
                </a:solidFill>
                <a:latin typeface="Arial"/>
                <a:ea typeface="Arial"/>
                <a:cs typeface="Arial"/>
                <a:sym typeface="Arial"/>
              </a:rPr>
              <a:t>Өнгө ямар нэг зүйлийг бэлгэддэг үү?</a:t>
            </a:r>
            <a:endParaRPr sz="2000" b="0" i="0" u="none" strike="noStrike" cap="none">
              <a:solidFill>
                <a:srgbClr val="000000"/>
              </a:solidFill>
              <a:latin typeface="Arial"/>
              <a:ea typeface="Arial"/>
              <a:cs typeface="Arial"/>
              <a:sym typeface="Arial"/>
            </a:endParaRPr>
          </a:p>
        </p:txBody>
      </p:sp>
      <p:sp>
        <p:nvSpPr>
          <p:cNvPr id="138" name="Google Shape;138;p5"/>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pic>
        <p:nvPicPr>
          <p:cNvPr id="139" name="Google Shape;139;p5"/>
          <p:cNvPicPr preferRelativeResize="0"/>
          <p:nvPr/>
        </p:nvPicPr>
        <p:blipFill rotWithShape="1">
          <a:blip r:embed="rId3">
            <a:alphaModFix/>
          </a:blip>
          <a:srcRect/>
          <a:stretch/>
        </p:blipFill>
        <p:spPr>
          <a:xfrm>
            <a:off x="6278144" y="2345883"/>
            <a:ext cx="5380455" cy="2705086"/>
          </a:xfrm>
          <a:prstGeom prst="rect">
            <a:avLst/>
          </a:prstGeom>
          <a:noFill/>
          <a:ln>
            <a:noFill/>
          </a:ln>
        </p:spPr>
      </p:pic>
      <p:sp>
        <p:nvSpPr>
          <p:cNvPr id="140" name="Google Shape;140;p5"/>
          <p:cNvSpPr txBox="1"/>
          <p:nvPr/>
        </p:nvSpPr>
        <p:spPr>
          <a:xfrm>
            <a:off x="7455868" y="5296205"/>
            <a:ext cx="3194203"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000" b="0" i="0" u="none" strike="noStrike" cap="none" dirty="0" err="1">
                <a:solidFill>
                  <a:srgbClr val="000000"/>
                </a:solidFill>
                <a:latin typeface="Arial"/>
                <a:ea typeface="Arial"/>
                <a:cs typeface="Arial"/>
                <a:sym typeface="Arial"/>
              </a:rPr>
              <a:t>Ганзул</a:t>
            </a:r>
            <a:r>
              <a:rPr lang="en-US" sz="1000" b="0" i="0" u="none" strike="noStrike" cap="none" dirty="0">
                <a:solidFill>
                  <a:srgbClr val="000000"/>
                </a:solidFill>
                <a:latin typeface="Arial"/>
                <a:ea typeface="Arial"/>
                <a:cs typeface="Arial"/>
                <a:sym typeface="Arial"/>
              </a:rPr>
              <a:t>. (2016, October 15). </a:t>
            </a:r>
            <a:r>
              <a:rPr lang="en-US" sz="1000" b="0" i="0" u="none" strike="noStrike" cap="none" dirty="0" err="1">
                <a:solidFill>
                  <a:srgbClr val="000000"/>
                </a:solidFill>
                <a:latin typeface="Arial"/>
                <a:ea typeface="Arial"/>
                <a:cs typeface="Arial"/>
                <a:sym typeface="Arial"/>
              </a:rPr>
              <a:t>Өнгөний</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сэтгэл</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зүй</a:t>
            </a:r>
            <a:r>
              <a:rPr lang="en-US" sz="1000" b="0" i="0" u="none" strike="noStrike" cap="none" dirty="0">
                <a:solidFill>
                  <a:srgbClr val="000000"/>
                </a:solidFill>
                <a:latin typeface="Arial"/>
                <a:ea typeface="Arial"/>
                <a:cs typeface="Arial"/>
                <a:sym typeface="Arial"/>
              </a:rPr>
              <a:t> [Photograph]. setgelmn.wordpress.com.</a:t>
            </a:r>
          </a:p>
          <a:p>
            <a:pPr marL="0" marR="0" lvl="0" indent="0" algn="l" rtl="0">
              <a:lnSpc>
                <a:spcPct val="100000"/>
              </a:lnSpc>
              <a:spcBef>
                <a:spcPts val="0"/>
              </a:spcBef>
              <a:spcAft>
                <a:spcPts val="0"/>
              </a:spcAft>
              <a:buNone/>
            </a:pPr>
            <a:r>
              <a:rPr lang="en-US" sz="1000" b="0" i="0" u="none" strike="noStrike" cap="none" dirty="0">
                <a:solidFill>
                  <a:srgbClr val="000000"/>
                </a:solidFill>
                <a:latin typeface="Arial"/>
                <a:ea typeface="Arial"/>
                <a:cs typeface="Arial"/>
                <a:sym typeface="Arial"/>
              </a:rPr>
              <a:t>       https://l1nq.com/UdwcW </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cxnSp>
        <p:nvCxnSpPr>
          <p:cNvPr id="145" name="Google Shape;145;p45"/>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46" name="Google Shape;146;p4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47" name="Google Shape;147;p45"/>
          <p:cNvSpPr txBox="1"/>
          <p:nvPr/>
        </p:nvSpPr>
        <p:spPr>
          <a:xfrm>
            <a:off x="3104596" y="943690"/>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148" name="Google Shape;148;p45"/>
          <p:cNvSpPr/>
          <p:nvPr/>
        </p:nvSpPr>
        <p:spPr>
          <a:xfrm>
            <a:off x="1660227" y="3274703"/>
            <a:ext cx="9303607" cy="1924629"/>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en-US" sz="1800" b="1" i="0" u="none" strike="noStrike" cap="none">
                <a:solidFill>
                  <a:srgbClr val="000000"/>
                </a:solidFill>
                <a:latin typeface="Arial"/>
                <a:ea typeface="Arial"/>
                <a:cs typeface="Arial"/>
                <a:sym typeface="Arial"/>
              </a:rPr>
              <a:t>Монголчуудын өнгөний бэлгэдэл</a:t>
            </a:r>
            <a:endParaRPr sz="1800" b="1" i="0" u="none" strike="noStrike" cap="none">
              <a:solidFill>
                <a:srgbClr val="000000"/>
              </a:solidFill>
              <a:latin typeface="Arial"/>
              <a:ea typeface="Arial"/>
              <a:cs typeface="Arial"/>
              <a:sym typeface="Arial"/>
            </a:endParaRPr>
          </a:p>
          <a:p>
            <a:pPr marL="0" marR="0" lvl="0" indent="0" algn="ctr" rtl="0">
              <a:lnSpc>
                <a:spcPct val="115000"/>
              </a:lnSpc>
              <a:spcBef>
                <a:spcPts val="0"/>
              </a:spcBef>
              <a:spcAft>
                <a:spcPts val="0"/>
              </a:spcAft>
              <a:buNone/>
            </a:pP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	Монголчууд өнгө бүрийг бэлгэдэлт утгатай гэж үздэг бөгөөд 1)_______ _______ өнгийг сонгохын тулд бэлгэдлийг нь  харгалздаг. Монголчуудын өнгөний бэлгэдэл өргөн утга агуулгыг илэрхийлдэг. </a:t>
            </a:r>
            <a:r>
              <a:rPr lang="en-US" sz="1800" b="0" i="0" u="none" strike="noStrike" cap="none">
                <a:solidFill>
                  <a:schemeClr val="dk1"/>
                </a:solidFill>
                <a:latin typeface="Arial"/>
                <a:ea typeface="Arial"/>
                <a:cs typeface="Arial"/>
                <a:sym typeface="Arial"/>
              </a:rPr>
              <a:t>(Мөнхцэцэг,Г., Орхон,Б, 2021, хууд. 134)</a:t>
            </a:r>
            <a:endParaRPr sz="1800" b="0" i="0" u="none" strike="noStrike" cap="none">
              <a:solidFill>
                <a:srgbClr val="000000"/>
              </a:solidFill>
              <a:latin typeface="Arial"/>
              <a:ea typeface="Arial"/>
              <a:cs typeface="Arial"/>
              <a:sym typeface="Arial"/>
            </a:endParaRPr>
          </a:p>
        </p:txBody>
      </p:sp>
      <p:sp>
        <p:nvSpPr>
          <p:cNvPr id="149" name="Google Shape;149;p45"/>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150" name="Google Shape;150;p45"/>
          <p:cNvSpPr txBox="1"/>
          <p:nvPr/>
        </p:nvSpPr>
        <p:spPr>
          <a:xfrm>
            <a:off x="1983041" y="2063855"/>
            <a:ext cx="8225917"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cxnSp>
        <p:nvCxnSpPr>
          <p:cNvPr id="155" name="Google Shape;155;p46"/>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56" name="Google Shape;156;p4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57" name="Google Shape;157;p46"/>
          <p:cNvSpPr txBox="1"/>
          <p:nvPr/>
        </p:nvSpPr>
        <p:spPr>
          <a:xfrm>
            <a:off x="3142696" y="1013702"/>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158" name="Google Shape;158;p46"/>
          <p:cNvSpPr/>
          <p:nvPr/>
        </p:nvSpPr>
        <p:spPr>
          <a:xfrm>
            <a:off x="437519" y="3210252"/>
            <a:ext cx="11496255" cy="253402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0" i="0" u="none" strike="noStrike" cap="none">
                <a:solidFill>
                  <a:srgbClr val="000000"/>
                </a:solidFill>
                <a:latin typeface="Times New Roman"/>
                <a:ea typeface="Times New Roman"/>
                <a:cs typeface="Times New Roman"/>
                <a:sym typeface="Times New Roman"/>
              </a:rPr>
              <a:t>	</a:t>
            </a:r>
            <a:r>
              <a:rPr lang="en-US" sz="1800" b="1" i="0" u="none" strike="noStrike" cap="none">
                <a:solidFill>
                  <a:srgbClr val="000000"/>
                </a:solidFill>
                <a:latin typeface="Arial"/>
                <a:ea typeface="Arial"/>
                <a:cs typeface="Arial"/>
                <a:sym typeface="Arial"/>
              </a:rPr>
              <a:t>Цагаан:</a:t>
            </a:r>
            <a:r>
              <a:rPr lang="en-US" sz="1800" b="0" i="0" u="none" strike="noStrike" cap="none">
                <a:solidFill>
                  <a:srgbClr val="000000"/>
                </a:solidFill>
                <a:latin typeface="Arial"/>
                <a:ea typeface="Arial"/>
                <a:cs typeface="Arial"/>
                <a:sym typeface="Arial"/>
              </a:rPr>
              <a:t> Монголчууд эхийн цагаан 2) _______ хамгийн ариун нандин зүйл гэж бэлгэшээн дээдэлдэг бөгөөд цагаан өнгөөр сүүг төлөөлүүлж үздэг. Тийм учраас өнгө өнгөний дундаас цагаан өнгийг ихэд эрхэмлэдэг. </a:t>
            </a: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	Цагаан өнгөөр ариун нандин, ариун журамт сэтгэл, хиргүй тунгалаг гэх мэт бүхий л сайн сайхан зүйлийг бэлгэддэг. Мөн төрийн сүлдний их цагаан тугийг цагаан адууны хялгасаар хийдэг. Цагаан 3)   _______   хамгийн эрхэм дээд, хүндэтгэдэг хүндээ өргөн барина. </a:t>
            </a:r>
            <a:r>
              <a:rPr lang="en-US" sz="1800" b="0" i="0" u="none" strike="noStrike" cap="none">
                <a:solidFill>
                  <a:schemeClr val="dk1"/>
                </a:solidFill>
                <a:latin typeface="Arial"/>
                <a:ea typeface="Arial"/>
                <a:cs typeface="Arial"/>
                <a:sym typeface="Arial"/>
              </a:rPr>
              <a:t>(Мөнхцэцэг,Г., Орхон,Б, 2021, хууд. 134)</a:t>
            </a:r>
            <a:r>
              <a:rPr lang="en-US" sz="1800" b="0" i="0" u="none" strike="noStrike" cap="none">
                <a:solidFill>
                  <a:srgbClr val="000000"/>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p:txBody>
      </p:sp>
      <p:sp>
        <p:nvSpPr>
          <p:cNvPr id="159" name="Google Shape;159;p46"/>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160" name="Google Shape;160;p46"/>
          <p:cNvSpPr txBox="1"/>
          <p:nvPr/>
        </p:nvSpPr>
        <p:spPr>
          <a:xfrm>
            <a:off x="1577959" y="1894971"/>
            <a:ext cx="961255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cxnSp>
        <p:nvCxnSpPr>
          <p:cNvPr id="165" name="Google Shape;165;p47"/>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66" name="Google Shape;166;p4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67" name="Google Shape;167;p47"/>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pic>
        <p:nvPicPr>
          <p:cNvPr id="168" name="Google Shape;168;p47"/>
          <p:cNvPicPr preferRelativeResize="0"/>
          <p:nvPr/>
        </p:nvPicPr>
        <p:blipFill rotWithShape="1">
          <a:blip r:embed="rId3">
            <a:alphaModFix/>
          </a:blip>
          <a:srcRect/>
          <a:stretch/>
        </p:blipFill>
        <p:spPr>
          <a:xfrm>
            <a:off x="1055915" y="1373494"/>
            <a:ext cx="5040085" cy="3920671"/>
          </a:xfrm>
          <a:prstGeom prst="rect">
            <a:avLst/>
          </a:prstGeom>
          <a:noFill/>
          <a:ln>
            <a:noFill/>
          </a:ln>
        </p:spPr>
      </p:pic>
      <p:pic>
        <p:nvPicPr>
          <p:cNvPr id="169" name="Google Shape;169;p47"/>
          <p:cNvPicPr preferRelativeResize="0"/>
          <p:nvPr/>
        </p:nvPicPr>
        <p:blipFill rotWithShape="1">
          <a:blip r:embed="rId4">
            <a:alphaModFix/>
          </a:blip>
          <a:srcRect/>
          <a:stretch/>
        </p:blipFill>
        <p:spPr>
          <a:xfrm>
            <a:off x="6447012" y="1357533"/>
            <a:ext cx="4980265" cy="3920671"/>
          </a:xfrm>
          <a:prstGeom prst="rect">
            <a:avLst/>
          </a:prstGeom>
          <a:noFill/>
          <a:ln>
            <a:noFill/>
          </a:ln>
        </p:spPr>
      </p:pic>
      <p:sp>
        <p:nvSpPr>
          <p:cNvPr id="170" name="Google Shape;170;p47"/>
          <p:cNvSpPr txBox="1"/>
          <p:nvPr/>
        </p:nvSpPr>
        <p:spPr>
          <a:xfrm>
            <a:off x="978754" y="5703050"/>
            <a:ext cx="5183519"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000" b="0" i="0" u="none" strike="noStrike" cap="none" dirty="0" err="1">
                <a:solidFill>
                  <a:srgbClr val="000000"/>
                </a:solidFill>
                <a:latin typeface="Arial"/>
                <a:ea typeface="Arial"/>
                <a:cs typeface="Arial"/>
                <a:sym typeface="Arial"/>
              </a:rPr>
              <a:t>Таван</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өнгийн</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хадаг</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юуг</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бэлгэддэг</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вэ</a:t>
            </a:r>
            <a:r>
              <a:rPr lang="en-US" sz="1000" b="0" i="0" u="none" strike="noStrike" cap="none" dirty="0">
                <a:solidFill>
                  <a:srgbClr val="000000"/>
                </a:solidFill>
                <a:latin typeface="Arial"/>
                <a:ea typeface="Arial"/>
                <a:cs typeface="Arial"/>
                <a:sym typeface="Arial"/>
              </a:rPr>
              <a:t>? [Photograph]. (2016, February 7). </a:t>
            </a:r>
            <a:endParaRPr dirty="0"/>
          </a:p>
          <a:p>
            <a:pPr marL="0" marR="0" lvl="0" indent="0" algn="l" rtl="0">
              <a:lnSpc>
                <a:spcPct val="100000"/>
              </a:lnSpc>
              <a:spcBef>
                <a:spcPts val="0"/>
              </a:spcBef>
              <a:spcAft>
                <a:spcPts val="0"/>
              </a:spcAft>
              <a:buNone/>
            </a:pPr>
            <a:r>
              <a:rPr lang="en-US" sz="1000" b="0" i="0" u="none" strike="noStrike" cap="none" dirty="0">
                <a:solidFill>
                  <a:srgbClr val="000000"/>
                </a:solidFill>
                <a:latin typeface="Arial"/>
                <a:ea typeface="Arial"/>
                <a:cs typeface="Arial"/>
                <a:sym typeface="Arial"/>
              </a:rPr>
              <a:t>     https://www.infomongol.mn/a/65935 </a:t>
            </a:r>
            <a:endParaRPr dirty="0"/>
          </a:p>
        </p:txBody>
      </p:sp>
      <p:sp>
        <p:nvSpPr>
          <p:cNvPr id="171" name="Google Shape;171;p47"/>
          <p:cNvSpPr txBox="1"/>
          <p:nvPr/>
        </p:nvSpPr>
        <p:spPr>
          <a:xfrm>
            <a:off x="6822142" y="5703051"/>
            <a:ext cx="4815967"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000" b="0" i="0" u="none" strike="noStrike" cap="none" dirty="0" err="1">
                <a:solidFill>
                  <a:srgbClr val="000000"/>
                </a:solidFill>
                <a:latin typeface="Arial"/>
                <a:ea typeface="Arial"/>
                <a:cs typeface="Arial"/>
                <a:sym typeface="Arial"/>
              </a:rPr>
              <a:t>Цэнгэл</a:t>
            </a:r>
            <a:r>
              <a:rPr lang="en-US" sz="1000" b="0" i="0" u="none" strike="noStrike" cap="none" dirty="0">
                <a:solidFill>
                  <a:srgbClr val="000000"/>
                </a:solidFill>
                <a:latin typeface="Arial"/>
                <a:ea typeface="Arial"/>
                <a:cs typeface="Arial"/>
                <a:sym typeface="Arial"/>
              </a:rPr>
              <a:t>, Б. (2018, February 12). </a:t>
            </a:r>
            <a:r>
              <a:rPr lang="en-US" sz="1000" b="0" i="0" u="none" strike="noStrike" cap="none" dirty="0" err="1">
                <a:solidFill>
                  <a:srgbClr val="000000"/>
                </a:solidFill>
                <a:latin typeface="Arial"/>
                <a:ea typeface="Arial"/>
                <a:cs typeface="Arial"/>
                <a:sym typeface="Arial"/>
              </a:rPr>
              <a:t>Хадагтай</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золгох</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ёс</a:t>
            </a:r>
            <a:r>
              <a:rPr lang="en-US" sz="1000" b="0" i="0" u="none" strike="noStrike" cap="none" dirty="0">
                <a:solidFill>
                  <a:srgbClr val="000000"/>
                </a:solidFill>
                <a:latin typeface="Arial"/>
                <a:ea typeface="Arial"/>
                <a:cs typeface="Arial"/>
                <a:sym typeface="Arial"/>
              </a:rPr>
              <a:t> [Photograph]. </a:t>
            </a:r>
            <a:endParaRPr dirty="0"/>
          </a:p>
          <a:p>
            <a:pPr marL="0" marR="0" lvl="0" indent="0" algn="l" rtl="0">
              <a:lnSpc>
                <a:spcPct val="100000"/>
              </a:lnSpc>
              <a:spcBef>
                <a:spcPts val="0"/>
              </a:spcBef>
              <a:spcAft>
                <a:spcPts val="0"/>
              </a:spcAft>
              <a:buNone/>
            </a:pPr>
            <a:r>
              <a:rPr lang="en-US" sz="1000" b="0" i="0" u="none" strike="noStrike" cap="none" dirty="0">
                <a:solidFill>
                  <a:srgbClr val="000000"/>
                </a:solidFill>
                <a:latin typeface="Arial"/>
                <a:ea typeface="Arial"/>
                <a:cs typeface="Arial"/>
                <a:sym typeface="Arial"/>
              </a:rPr>
              <a:t>     https://www.unen.mn/a/81328 </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cxnSp>
        <p:nvCxnSpPr>
          <p:cNvPr id="176" name="Google Shape;176;p48"/>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77" name="Google Shape;177;p4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78" name="Google Shape;178;p48"/>
          <p:cNvSpPr txBox="1"/>
          <p:nvPr/>
        </p:nvSpPr>
        <p:spPr>
          <a:xfrm>
            <a:off x="3142696" y="1013702"/>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179" name="Google Shape;179;p48"/>
          <p:cNvSpPr txBox="1"/>
          <p:nvPr/>
        </p:nvSpPr>
        <p:spPr>
          <a:xfrm>
            <a:off x="590550" y="3281684"/>
            <a:ext cx="11156148" cy="188199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i="0" u="none" strike="noStrike" cap="none">
                <a:solidFill>
                  <a:srgbClr val="000000"/>
                </a:solidFill>
                <a:latin typeface="Arial"/>
                <a:ea typeface="Arial"/>
                <a:cs typeface="Arial"/>
                <a:sym typeface="Arial"/>
              </a:rPr>
              <a:t>	Хөх:</a:t>
            </a:r>
            <a:r>
              <a:rPr lang="en-US" sz="2000" b="0" i="0" u="none" strike="noStrike" cap="none">
                <a:solidFill>
                  <a:srgbClr val="000000"/>
                </a:solidFill>
                <a:latin typeface="Arial"/>
                <a:ea typeface="Arial"/>
                <a:cs typeface="Arial"/>
                <a:sym typeface="Arial"/>
              </a:rPr>
              <a:t> Хөх өнгийг мөнх хөх 4)  _______  өнгө гэж бэлгэшээн дээдэлж, энэ өнгийг хүндлэлийн дээд гэж үздэг. Тийм ч учраас төрийн далбаанд мөнх хөх тэнгэрийг бэлгэдэн хөх өнгийг оруулсан. Хөх, цэнхэр өнгө нь мөн 5) _______ ёсыг илэрхийлдэг тул хөх, цэнхэр өнгийн хадгийг ихэвчлэн ах дүүсдээ барьж, мэнд мэдэн золгодог.  </a:t>
            </a:r>
            <a:endParaRPr sz="2000" b="0" i="0" u="none" strike="noStrike" cap="none">
              <a:solidFill>
                <a:srgbClr val="000000"/>
              </a:solidFill>
              <a:latin typeface="Arial"/>
              <a:ea typeface="Arial"/>
              <a:cs typeface="Arial"/>
              <a:sym typeface="Arial"/>
            </a:endParaRPr>
          </a:p>
        </p:txBody>
      </p:sp>
      <p:sp>
        <p:nvSpPr>
          <p:cNvPr id="180" name="Google Shape;180;p48"/>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181" name="Google Shape;181;p48"/>
          <p:cNvSpPr txBox="1"/>
          <p:nvPr/>
        </p:nvSpPr>
        <p:spPr>
          <a:xfrm>
            <a:off x="1738215" y="2023216"/>
            <a:ext cx="8697257"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
        <p:nvSpPr>
          <p:cNvPr id="182" name="Google Shape;182;p48"/>
          <p:cNvSpPr txBox="1"/>
          <p:nvPr/>
        </p:nvSpPr>
        <p:spPr>
          <a:xfrm>
            <a:off x="4561787" y="5634859"/>
            <a:ext cx="329736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134)</a:t>
            </a:r>
            <a:endParaRPr sz="1050" b="0" i="0" u="none" strike="noStrike" cap="none">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cxnSp>
        <p:nvCxnSpPr>
          <p:cNvPr id="187" name="Google Shape;187;p49"/>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88" name="Google Shape;188;p4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89" name="Google Shape;189;p49"/>
          <p:cNvSpPr txBox="1"/>
          <p:nvPr/>
        </p:nvSpPr>
        <p:spPr>
          <a:xfrm>
            <a:off x="3142696" y="1038605"/>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190" name="Google Shape;190;p49"/>
          <p:cNvSpPr/>
          <p:nvPr/>
        </p:nvSpPr>
        <p:spPr>
          <a:xfrm>
            <a:off x="1187777" y="3429000"/>
            <a:ext cx="10209229" cy="142032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i="0" u="none" strike="noStrike" cap="none">
                <a:solidFill>
                  <a:srgbClr val="000000"/>
                </a:solidFill>
                <a:latin typeface="Arial"/>
                <a:ea typeface="Arial"/>
                <a:cs typeface="Arial"/>
                <a:sym typeface="Arial"/>
              </a:rPr>
              <a:t>	Улаан: </a:t>
            </a:r>
            <a:r>
              <a:rPr lang="en-US" sz="2000" b="0" i="0" u="none" strike="noStrike" cap="none">
                <a:solidFill>
                  <a:srgbClr val="000000"/>
                </a:solidFill>
                <a:latin typeface="Arial"/>
                <a:ea typeface="Arial"/>
                <a:cs typeface="Arial"/>
                <a:sym typeface="Arial"/>
              </a:rPr>
              <a:t>Улаан өнгийг 6) _______ _______ өнгө, өөдлөн дэвжих, ялан дийлэхийн бэлгэ тэмдэг гэж бэлгэшээдэг. Улаан хадгийг бурхны шашны таван махбодын тусгай үйлд хэрэглэдэг бөгөөд хүмүүст барьж золгодоггүй. </a:t>
            </a:r>
            <a:endParaRPr sz="2000" b="0" i="0" u="none" strike="noStrike" cap="none">
              <a:solidFill>
                <a:srgbClr val="000000"/>
              </a:solidFill>
              <a:latin typeface="Arial"/>
              <a:ea typeface="Arial"/>
              <a:cs typeface="Arial"/>
              <a:sym typeface="Arial"/>
            </a:endParaRPr>
          </a:p>
        </p:txBody>
      </p:sp>
      <p:sp>
        <p:nvSpPr>
          <p:cNvPr id="191" name="Google Shape;191;p49"/>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192" name="Google Shape;192;p49"/>
          <p:cNvSpPr txBox="1"/>
          <p:nvPr/>
        </p:nvSpPr>
        <p:spPr>
          <a:xfrm>
            <a:off x="1610616" y="2093256"/>
            <a:ext cx="961255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
        <p:nvSpPr>
          <p:cNvPr id="193" name="Google Shape;193;p49"/>
          <p:cNvSpPr txBox="1"/>
          <p:nvPr/>
        </p:nvSpPr>
        <p:spPr>
          <a:xfrm>
            <a:off x="4512940" y="5819395"/>
            <a:ext cx="316611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134)</a:t>
            </a:r>
            <a:endParaRPr sz="1050" b="0" i="0" u="none" strike="noStrike" cap="none">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cxnSp>
        <p:nvCxnSpPr>
          <p:cNvPr id="198" name="Google Shape;198;p50"/>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99" name="Google Shape;199;p5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00" name="Google Shape;200;p50"/>
          <p:cNvSpPr txBox="1"/>
          <p:nvPr/>
        </p:nvSpPr>
        <p:spPr>
          <a:xfrm>
            <a:off x="3133731" y="967460"/>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201" name="Google Shape;201;p50"/>
          <p:cNvSpPr/>
          <p:nvPr/>
        </p:nvSpPr>
        <p:spPr>
          <a:xfrm>
            <a:off x="1069607" y="2650644"/>
            <a:ext cx="10452259" cy="346883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i="0" u="none" strike="noStrike" cap="none">
                <a:solidFill>
                  <a:srgbClr val="000000"/>
                </a:solidFill>
                <a:latin typeface="Arial"/>
                <a:ea typeface="Arial"/>
                <a:cs typeface="Arial"/>
                <a:sym typeface="Arial"/>
              </a:rPr>
              <a:t>	</a:t>
            </a:r>
            <a:r>
              <a:rPr lang="en-US" sz="1600" b="1" i="0" u="none" strike="noStrike" cap="none">
                <a:solidFill>
                  <a:srgbClr val="000000"/>
                </a:solidFill>
                <a:latin typeface="Arial"/>
                <a:ea typeface="Arial"/>
                <a:cs typeface="Arial"/>
                <a:sym typeface="Arial"/>
              </a:rPr>
              <a:t>Ногоон:</a:t>
            </a:r>
            <a:r>
              <a:rPr lang="en-US" sz="1600" b="0" i="0" u="none" strike="noStrike" cap="none">
                <a:solidFill>
                  <a:srgbClr val="000000"/>
                </a:solidFill>
                <a:latin typeface="Arial"/>
                <a:ea typeface="Arial"/>
                <a:cs typeface="Arial"/>
                <a:sym typeface="Arial"/>
              </a:rPr>
              <a:t> Ногоон өнгө нь 7) _______ _______, үржил хөгжлийг бэлгэдсэн өнгө бөгөөд санаа сэтгэлийн амар амгалан байдал, хүнд итгэл төрүүлдэг байна.</a:t>
            </a:r>
            <a:r>
              <a:rPr lang="en-US" sz="1600" b="0" i="0" u="none" strike="noStrike" cap="none">
                <a:solidFill>
                  <a:schemeClr val="dk1"/>
                </a:solidFill>
                <a:latin typeface="Arial"/>
                <a:ea typeface="Arial"/>
                <a:cs typeface="Arial"/>
                <a:sym typeface="Arial"/>
              </a:rPr>
              <a:t> (Мөнхцэцэг,Г., Орхон,Б, 2021, хууд. 134)</a:t>
            </a:r>
            <a:endParaRPr sz="16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600" b="0" i="0" u="none" strike="noStrike" cap="none">
                <a:solidFill>
                  <a:srgbClr val="000000"/>
                </a:solidFill>
                <a:latin typeface="Arial"/>
                <a:ea typeface="Arial"/>
                <a:cs typeface="Arial"/>
                <a:sym typeface="Arial"/>
              </a:rPr>
              <a:t>	Ногоон өнгөний бэлгэдлийн уг язгуур гарвал нь байгаль, ертөнцийн эх үзэгдэл /өвс ногоо/ цэцэг навчны урган төлжих, цэцэглэн дэлгэрэх үйл, цаг хугацаа, нөхцөл байдалтай шууд холбоотой. Байгаль ертөнцийн юм үзэгдлийг мэдрэхгүйн туршлагаар танин мэдсэнээ уран сайхнаар нэвтрүүлэсн илэрхийлэл болох “ертөнцийн гурван ногоон” гэдгийг олон янзын хувилбараар өгүүлэх боловч энд ихэнхдээ мөнх ногоон ургамлууд /арц, хуш, зээргэнэ/ эсвэл ургамлын ерөнхий болон тусгай зүйлүүд /дэлхийн ногоо, усны замаг, хадны хөгц/ хааяа бие эрхтний болон чулуулгийн зүйл /цөс, номин/ оролцож дурдагдана. </a:t>
            </a:r>
            <a:endParaRPr/>
          </a:p>
          <a:p>
            <a:pPr marL="0" marR="0" lvl="0" indent="0" algn="just" rtl="0">
              <a:lnSpc>
                <a:spcPct val="150000"/>
              </a:lnSpc>
              <a:spcBef>
                <a:spcPts val="0"/>
              </a:spcBef>
              <a:spcAft>
                <a:spcPts val="0"/>
              </a:spcAft>
              <a:buNone/>
            </a:pPr>
            <a:r>
              <a:rPr lang="en-US" sz="1600" b="0" i="0" u="none" strike="noStrike" cap="none">
                <a:solidFill>
                  <a:srgbClr val="000000"/>
                </a:solidFill>
                <a:latin typeface="Arial"/>
                <a:ea typeface="Arial"/>
                <a:cs typeface="Arial"/>
                <a:sym typeface="Arial"/>
              </a:rPr>
              <a:t>(Дулам.С, 2011, хууд. 27)</a:t>
            </a:r>
            <a:endParaRPr sz="1600" b="0" i="0" u="none" strike="noStrike" cap="none">
              <a:solidFill>
                <a:srgbClr val="000000"/>
              </a:solidFill>
              <a:latin typeface="Calibri"/>
              <a:ea typeface="Calibri"/>
              <a:cs typeface="Calibri"/>
              <a:sym typeface="Calibri"/>
            </a:endParaRPr>
          </a:p>
        </p:txBody>
      </p:sp>
      <p:sp>
        <p:nvSpPr>
          <p:cNvPr id="202" name="Google Shape;202;p50"/>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03" name="Google Shape;203;p50"/>
          <p:cNvSpPr txBox="1"/>
          <p:nvPr/>
        </p:nvSpPr>
        <p:spPr>
          <a:xfrm>
            <a:off x="1638971" y="1778706"/>
            <a:ext cx="961255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cxnSp>
        <p:nvCxnSpPr>
          <p:cNvPr id="208" name="Google Shape;208;p51"/>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09" name="Google Shape;209;p5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10" name="Google Shape;210;p51"/>
          <p:cNvSpPr txBox="1"/>
          <p:nvPr/>
        </p:nvSpPr>
        <p:spPr>
          <a:xfrm>
            <a:off x="3120924" y="1121498"/>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211" name="Google Shape;211;p51"/>
          <p:cNvSpPr/>
          <p:nvPr/>
        </p:nvSpPr>
        <p:spPr>
          <a:xfrm>
            <a:off x="504591" y="3198514"/>
            <a:ext cx="11182818"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i="0" u="none" strike="noStrike" cap="none">
                <a:solidFill>
                  <a:srgbClr val="000000"/>
                </a:solidFill>
                <a:latin typeface="Arial"/>
                <a:ea typeface="Arial"/>
                <a:cs typeface="Arial"/>
                <a:sym typeface="Arial"/>
              </a:rPr>
              <a:t>	Шар:</a:t>
            </a:r>
            <a:r>
              <a:rPr lang="en-US" sz="2000" b="0" i="0" u="none" strike="noStrike" cap="none">
                <a:solidFill>
                  <a:srgbClr val="FFCC00"/>
                </a:solidFill>
                <a:latin typeface="Arial"/>
                <a:ea typeface="Arial"/>
                <a:cs typeface="Arial"/>
                <a:sym typeface="Arial"/>
              </a:rPr>
              <a:t> </a:t>
            </a:r>
            <a:r>
              <a:rPr lang="en-US" sz="2000" b="0" i="0" u="none" strike="noStrike" cap="none">
                <a:solidFill>
                  <a:srgbClr val="000000"/>
                </a:solidFill>
                <a:latin typeface="Arial"/>
                <a:ea typeface="Arial"/>
                <a:cs typeface="Arial"/>
                <a:sym typeface="Arial"/>
              </a:rPr>
              <a:t>Шар өнгө бол амьдралыг тэтгэгч алтан шар 8) _______ өнгө юм. Монголчууд шар өнгийг мөн эрдэм оюуны өнгө гэж үздэг бөгөөд шар өнгийн хадгийг багшдаа барьдаг. Алтан шар өнгө нь оюуны гэрэл гэгээ, итгэл найдвар, аз жаргал, баяр баясгалан, баян тансаг, сүрлэг бадрангуй, сүр хүчийг харуулна. Улбар шар нь амар тайван, баяр баясгалан, хангалуун байдлын бэлгэдэл болно. </a:t>
            </a:r>
            <a:endParaRPr sz="2000" b="0" i="0" u="none" strike="noStrike" cap="none">
              <a:solidFill>
                <a:srgbClr val="000000"/>
              </a:solidFill>
              <a:latin typeface="Arial"/>
              <a:ea typeface="Arial"/>
              <a:cs typeface="Arial"/>
              <a:sym typeface="Arial"/>
            </a:endParaRPr>
          </a:p>
        </p:txBody>
      </p:sp>
      <p:sp>
        <p:nvSpPr>
          <p:cNvPr id="212" name="Google Shape;212;p51"/>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13" name="Google Shape;213;p51"/>
          <p:cNvSpPr txBox="1"/>
          <p:nvPr/>
        </p:nvSpPr>
        <p:spPr>
          <a:xfrm>
            <a:off x="4692303" y="5890949"/>
            <a:ext cx="319793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134)</a:t>
            </a:r>
            <a:endParaRPr sz="1050" b="0" i="0" u="none" strike="noStrike" cap="none">
              <a:solidFill>
                <a:schemeClr val="dk1"/>
              </a:solidFill>
              <a:latin typeface="Arial"/>
              <a:ea typeface="Arial"/>
              <a:cs typeface="Arial"/>
              <a:sym typeface="Arial"/>
            </a:endParaRPr>
          </a:p>
        </p:txBody>
      </p:sp>
      <p:sp>
        <p:nvSpPr>
          <p:cNvPr id="214" name="Google Shape;214;p51"/>
          <p:cNvSpPr txBox="1"/>
          <p:nvPr/>
        </p:nvSpPr>
        <p:spPr>
          <a:xfrm>
            <a:off x="1610616" y="2093256"/>
            <a:ext cx="961255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cxnSp>
        <p:nvCxnSpPr>
          <p:cNvPr id="219" name="Google Shape;219;p52"/>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20" name="Google Shape;220;p5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21" name="Google Shape;221;p52"/>
          <p:cNvSpPr txBox="1"/>
          <p:nvPr/>
        </p:nvSpPr>
        <p:spPr>
          <a:xfrm>
            <a:off x="3142696" y="1219202"/>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222" name="Google Shape;222;p52"/>
          <p:cNvSpPr/>
          <p:nvPr/>
        </p:nvSpPr>
        <p:spPr>
          <a:xfrm>
            <a:off x="538970" y="3632792"/>
            <a:ext cx="11207728" cy="14279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0" i="0" u="none" strike="noStrike" cap="none">
                <a:solidFill>
                  <a:srgbClr val="000000"/>
                </a:solidFill>
                <a:latin typeface="Arial"/>
                <a:ea typeface="Arial"/>
                <a:cs typeface="Arial"/>
                <a:sym typeface="Arial"/>
              </a:rPr>
              <a:t>	</a:t>
            </a:r>
            <a:r>
              <a:rPr lang="en-US" sz="2000" b="1" i="0" u="none" strike="noStrike" cap="none">
                <a:solidFill>
                  <a:srgbClr val="000000"/>
                </a:solidFill>
                <a:latin typeface="Arial"/>
                <a:ea typeface="Arial"/>
                <a:cs typeface="Arial"/>
                <a:sym typeface="Arial"/>
              </a:rPr>
              <a:t>Хар:</a:t>
            </a:r>
            <a:r>
              <a:rPr lang="en-US" sz="2000" b="0" i="0" u="none" strike="noStrike" cap="none">
                <a:solidFill>
                  <a:srgbClr val="000000"/>
                </a:solidFill>
                <a:latin typeface="Arial"/>
                <a:ea typeface="Arial"/>
                <a:cs typeface="Arial"/>
                <a:sym typeface="Arial"/>
              </a:rPr>
              <a:t> Монголчууд хар өнгийг дийлдэж давагдашгүй 9) _______ _______  бэлгэдэл хэмээн үздэг. Тийм учраас хар өнгө нь дэг журам, эв нэгдэл, эрх мэдэл, хүч чадал, хүсэл зориг, эрч хүчийг бэлгэддэг. </a:t>
            </a:r>
            <a:endParaRPr sz="2000" b="0" i="0" u="none" strike="noStrike" cap="none">
              <a:solidFill>
                <a:srgbClr val="000000"/>
              </a:solidFill>
              <a:latin typeface="Arial"/>
              <a:ea typeface="Arial"/>
              <a:cs typeface="Arial"/>
              <a:sym typeface="Arial"/>
            </a:endParaRPr>
          </a:p>
        </p:txBody>
      </p:sp>
      <p:sp>
        <p:nvSpPr>
          <p:cNvPr id="223" name="Google Shape;223;p52"/>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24" name="Google Shape;224;p52"/>
          <p:cNvSpPr txBox="1"/>
          <p:nvPr/>
        </p:nvSpPr>
        <p:spPr>
          <a:xfrm>
            <a:off x="4975107" y="5673447"/>
            <a:ext cx="3235639"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134)</a:t>
            </a:r>
            <a:endParaRPr sz="1050" b="0" i="0" u="none" strike="noStrike" cap="none">
              <a:solidFill>
                <a:schemeClr val="dk1"/>
              </a:solidFill>
              <a:latin typeface="Arial"/>
              <a:ea typeface="Arial"/>
              <a:cs typeface="Arial"/>
              <a:sym typeface="Arial"/>
            </a:endParaRPr>
          </a:p>
        </p:txBody>
      </p:sp>
      <p:sp>
        <p:nvSpPr>
          <p:cNvPr id="225" name="Google Shape;225;p52"/>
          <p:cNvSpPr txBox="1"/>
          <p:nvPr/>
        </p:nvSpPr>
        <p:spPr>
          <a:xfrm>
            <a:off x="1704884" y="2376253"/>
            <a:ext cx="8730588"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cxnSp>
        <p:nvCxnSpPr>
          <p:cNvPr id="230" name="Google Shape;230;p53"/>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31" name="Google Shape;231;p53"/>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32" name="Google Shape;232;p53"/>
          <p:cNvSpPr txBox="1"/>
          <p:nvPr/>
        </p:nvSpPr>
        <p:spPr>
          <a:xfrm>
            <a:off x="3120925" y="1089313"/>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2. Сонсоод, эхийн орхигдсон үгсийг нөхөж бичнэ үү.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2. Listen and fill the missing words </a:t>
            </a:r>
            <a:endParaRPr sz="16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sp>
        <p:nvSpPr>
          <p:cNvPr id="233" name="Google Shape;233;p53"/>
          <p:cNvSpPr/>
          <p:nvPr/>
        </p:nvSpPr>
        <p:spPr>
          <a:xfrm>
            <a:off x="1079184" y="3670014"/>
            <a:ext cx="10166992" cy="105862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b="0" i="0" u="none" strike="noStrike" cap="none">
                <a:solidFill>
                  <a:srgbClr val="000000"/>
                </a:solidFill>
                <a:latin typeface="Times New Roman"/>
                <a:ea typeface="Times New Roman"/>
                <a:cs typeface="Times New Roman"/>
                <a:sym typeface="Times New Roman"/>
              </a:rPr>
              <a:t>	</a:t>
            </a:r>
            <a:r>
              <a:rPr lang="en-US" sz="2000" b="1" i="0" u="none" strike="noStrike" cap="none">
                <a:solidFill>
                  <a:srgbClr val="000000"/>
                </a:solidFill>
                <a:latin typeface="Arial"/>
                <a:ea typeface="Arial"/>
                <a:cs typeface="Arial"/>
                <a:sym typeface="Arial"/>
              </a:rPr>
              <a:t>Бор:</a:t>
            </a:r>
            <a:r>
              <a:rPr lang="en-US" sz="2000" b="0" i="0" u="none" strike="noStrike" cap="none">
                <a:solidFill>
                  <a:srgbClr val="993300"/>
                </a:solidFill>
                <a:latin typeface="Arial"/>
                <a:ea typeface="Arial"/>
                <a:cs typeface="Arial"/>
                <a:sym typeface="Arial"/>
              </a:rPr>
              <a:t> </a:t>
            </a:r>
            <a:r>
              <a:rPr lang="en-US" sz="2000" b="0" i="0" u="none" strike="noStrike" cap="none">
                <a:solidFill>
                  <a:srgbClr val="000000"/>
                </a:solidFill>
                <a:latin typeface="Arial"/>
                <a:ea typeface="Arial"/>
                <a:cs typeface="Arial"/>
                <a:sym typeface="Arial"/>
              </a:rPr>
              <a:t>10) _______ _______, таван махбодийг илэрхийлэх бөгөөд төр тогтвортой, хариуцлагатай байхын бэлгэдэл болдог.</a:t>
            </a:r>
            <a:endParaRPr sz="2400" b="0" i="0" u="none" strike="noStrike" cap="none">
              <a:solidFill>
                <a:srgbClr val="000000"/>
              </a:solidFill>
              <a:latin typeface="Arial"/>
              <a:ea typeface="Arial"/>
              <a:cs typeface="Arial"/>
              <a:sym typeface="Arial"/>
            </a:endParaRPr>
          </a:p>
        </p:txBody>
      </p:sp>
      <p:sp>
        <p:nvSpPr>
          <p:cNvPr id="234" name="Google Shape;234;p53"/>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35" name="Google Shape;235;p53"/>
          <p:cNvSpPr txBox="1"/>
          <p:nvPr/>
        </p:nvSpPr>
        <p:spPr>
          <a:xfrm>
            <a:off x="4906884" y="5700158"/>
            <a:ext cx="3247301"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134)</a:t>
            </a:r>
            <a:endParaRPr sz="1050" b="0" i="0" u="none" strike="noStrike" cap="none">
              <a:solidFill>
                <a:schemeClr val="dk1"/>
              </a:solidFill>
              <a:latin typeface="Arial"/>
              <a:ea typeface="Arial"/>
              <a:cs typeface="Arial"/>
              <a:sym typeface="Arial"/>
            </a:endParaRPr>
          </a:p>
        </p:txBody>
      </p:sp>
      <p:sp>
        <p:nvSpPr>
          <p:cNvPr id="236" name="Google Shape;236;p53"/>
          <p:cNvSpPr txBox="1"/>
          <p:nvPr/>
        </p:nvSpPr>
        <p:spPr>
          <a:xfrm>
            <a:off x="1839807" y="2205681"/>
            <a:ext cx="8645747"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rgbClr val="000000"/>
                </a:solidFill>
                <a:latin typeface="Arial"/>
                <a:ea typeface="Arial"/>
                <a:cs typeface="Arial"/>
                <a:sym typeface="Arial"/>
              </a:rPr>
              <a:t>Нөхөх үгс: Choose from following words: </a:t>
            </a:r>
            <a:r>
              <a:rPr lang="en-US" sz="1600" b="1" i="1" u="none" strike="noStrike" cap="none">
                <a:solidFill>
                  <a:schemeClr val="dk1"/>
                </a:solidFill>
                <a:latin typeface="Arial"/>
                <a:ea typeface="Arial"/>
                <a:cs typeface="Arial"/>
                <a:sym typeface="Arial"/>
              </a:rPr>
              <a:t>эд зүйлийн, үнэнч, газар шороо, газар дэлхий, хадгийг, нарны, тэнгэрийн, сүүг, сүр хүчний, гал голомтны </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cxnSp>
        <p:nvCxnSpPr>
          <p:cNvPr id="241" name="Google Shape;241;p54"/>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42" name="Google Shape;242;p5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43" name="Google Shape;243;p54"/>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44" name="Google Shape;244;p54"/>
          <p:cNvSpPr txBox="1"/>
          <p:nvPr/>
        </p:nvSpPr>
        <p:spPr>
          <a:xfrm>
            <a:off x="2197288" y="3209542"/>
            <a:ext cx="3629921" cy="20108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1800" b="1" i="0" u="none" strike="noStrike" cap="none">
                <a:solidFill>
                  <a:srgbClr val="000000"/>
                </a:solidFill>
                <a:latin typeface="Arial"/>
                <a:ea typeface="Arial"/>
                <a:cs typeface="Arial"/>
                <a:sym typeface="Arial"/>
              </a:rPr>
              <a:t>Ертөнцийн гурван цагаан</a:t>
            </a:r>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Өсөхөд шүд нэг цагаан</a:t>
            </a:r>
            <a:endParaRPr sz="1800" b="0"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Өтлөхөд үс нэг цагаан</a:t>
            </a:r>
            <a:endParaRPr sz="1800" b="0"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Үхэхэд яс нэг цагаан</a:t>
            </a:r>
            <a:endParaRPr sz="1800" b="0" i="0" u="none" strike="noStrike" cap="none">
              <a:solidFill>
                <a:srgbClr val="000000"/>
              </a:solidFill>
              <a:latin typeface="Arial"/>
              <a:ea typeface="Arial"/>
              <a:cs typeface="Arial"/>
              <a:sym typeface="Arial"/>
            </a:endParaRPr>
          </a:p>
        </p:txBody>
      </p:sp>
      <p:sp>
        <p:nvSpPr>
          <p:cNvPr id="245" name="Google Shape;245;p54"/>
          <p:cNvSpPr txBox="1"/>
          <p:nvPr/>
        </p:nvSpPr>
        <p:spPr>
          <a:xfrm>
            <a:off x="3120925" y="1089313"/>
            <a:ext cx="7292776" cy="78532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 </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Дасгал 3. Ертөнцийн гурвыг уншаад цээжлээрэй.</a:t>
            </a:r>
            <a:endParaRPr/>
          </a:p>
          <a:p>
            <a:pPr marL="0" marR="0" lvl="0" indent="0" algn="l" rtl="0">
              <a:lnSpc>
                <a:spcPct val="150000"/>
              </a:lnSpc>
              <a:spcBef>
                <a:spcPts val="0"/>
              </a:spcBef>
              <a:spcAft>
                <a:spcPts val="0"/>
              </a:spcAft>
              <a:buNone/>
            </a:pPr>
            <a:r>
              <a:rPr lang="en-US" sz="1600" b="1" i="1" u="none" strike="noStrike" cap="none">
                <a:solidFill>
                  <a:schemeClr val="dk1"/>
                </a:solidFill>
                <a:latin typeface="Arial"/>
                <a:ea typeface="Arial"/>
                <a:cs typeface="Arial"/>
                <a:sym typeface="Arial"/>
              </a:rPr>
              <a:t>Exercise 3. </a:t>
            </a:r>
            <a:r>
              <a:rPr lang="en-US" sz="1600" b="1" i="1" u="none" strike="noStrike" cap="none">
                <a:solidFill>
                  <a:srgbClr val="050505"/>
                </a:solidFill>
                <a:latin typeface="Arial"/>
                <a:ea typeface="Arial"/>
                <a:cs typeface="Arial"/>
                <a:sym typeface="Arial"/>
              </a:rPr>
              <a:t>Memorize The triads of the Universe</a:t>
            </a:r>
            <a:endParaRPr sz="1600" b="1" i="1"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000"/>
              <a:buFont typeface="Times New Roman"/>
              <a:buNone/>
            </a:pPr>
            <a:endParaRPr sz="1600" b="0" i="0" u="none" strike="noStrike" cap="none">
              <a:solidFill>
                <a:srgbClr val="000000"/>
              </a:solidFill>
              <a:latin typeface="Arial"/>
              <a:ea typeface="Arial"/>
              <a:cs typeface="Arial"/>
              <a:sym typeface="Arial"/>
            </a:endParaRPr>
          </a:p>
        </p:txBody>
      </p:sp>
      <p:grpSp>
        <p:nvGrpSpPr>
          <p:cNvPr id="246" name="Google Shape;246;p54"/>
          <p:cNvGrpSpPr/>
          <p:nvPr/>
        </p:nvGrpSpPr>
        <p:grpSpPr>
          <a:xfrm>
            <a:off x="5938564" y="2378593"/>
            <a:ext cx="4288933" cy="1661898"/>
            <a:chOff x="1717040" y="1737360"/>
            <a:chExt cx="3952240" cy="2072626"/>
          </a:xfrm>
        </p:grpSpPr>
        <p:sp>
          <p:nvSpPr>
            <p:cNvPr id="247" name="Google Shape;247;p54"/>
            <p:cNvSpPr/>
            <p:nvPr/>
          </p:nvSpPr>
          <p:spPr>
            <a:xfrm>
              <a:off x="1717040" y="1737360"/>
              <a:ext cx="3952240" cy="2072626"/>
            </a:xfrm>
            <a:prstGeom prst="wedgeEllipseCallout">
              <a:avLst>
                <a:gd name="adj1" fmla="val -20833"/>
                <a:gd name="adj2" fmla="val 62500"/>
              </a:avLst>
            </a:prstGeom>
            <a:no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48" name="Google Shape;248;p54"/>
            <p:cNvSpPr txBox="1"/>
            <p:nvPr/>
          </p:nvSpPr>
          <p:spPr>
            <a:xfrm>
              <a:off x="1819652" y="2280675"/>
              <a:ext cx="3747014" cy="145859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400" b="0" i="0" u="none" strike="noStrike" cap="none">
                  <a:solidFill>
                    <a:srgbClr val="000000"/>
                  </a:solidFill>
                  <a:latin typeface="Arial"/>
                  <a:ea typeface="Arial"/>
                  <a:cs typeface="Arial"/>
                  <a:sym typeface="Arial"/>
                </a:rPr>
                <a:t>Байгаль, ертөнцийн юмс үзэгдлийн дотроос шинж, төлвөөрөө нийтлэг гурван зүйлийг онцлон гурван мөрөөр илэрхийлсэн уран шүлэглэлийг ертөнцийн гурав гэнэ. </a:t>
              </a:r>
              <a:endParaRPr sz="1400" b="0" i="0" u="none" strike="noStrike" cap="none">
                <a:solidFill>
                  <a:srgbClr val="000000"/>
                </a:solidFill>
                <a:latin typeface="Arial"/>
                <a:ea typeface="Arial"/>
                <a:cs typeface="Arial"/>
                <a:sym typeface="Arial"/>
              </a:endParaRPr>
            </a:p>
          </p:txBody>
        </p:sp>
      </p:grpSp>
      <p:sp>
        <p:nvSpPr>
          <p:cNvPr id="249" name="Google Shape;249;p54"/>
          <p:cNvSpPr txBox="1"/>
          <p:nvPr/>
        </p:nvSpPr>
        <p:spPr>
          <a:xfrm>
            <a:off x="4921624" y="5838657"/>
            <a:ext cx="257287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(Ариунжаргал.Г, 2008, хууд. 30)</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cxnSp>
        <p:nvCxnSpPr>
          <p:cNvPr id="254" name="Google Shape;254;p55"/>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55" name="Google Shape;255;p5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56" name="Google Shape;256;p55"/>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pic>
        <p:nvPicPr>
          <p:cNvPr id="257" name="Google Shape;257;p55"/>
          <p:cNvPicPr preferRelativeResize="0"/>
          <p:nvPr/>
        </p:nvPicPr>
        <p:blipFill rotWithShape="1">
          <a:blip r:embed="rId3">
            <a:alphaModFix/>
          </a:blip>
          <a:srcRect/>
          <a:stretch/>
        </p:blipFill>
        <p:spPr>
          <a:xfrm>
            <a:off x="7063276" y="1735150"/>
            <a:ext cx="4591050" cy="3038475"/>
          </a:xfrm>
          <a:prstGeom prst="rect">
            <a:avLst/>
          </a:prstGeom>
          <a:noFill/>
          <a:ln>
            <a:noFill/>
          </a:ln>
        </p:spPr>
      </p:pic>
      <p:sp>
        <p:nvSpPr>
          <p:cNvPr id="258" name="Google Shape;258;p55"/>
          <p:cNvSpPr txBox="1"/>
          <p:nvPr/>
        </p:nvSpPr>
        <p:spPr>
          <a:xfrm>
            <a:off x="789432" y="1605589"/>
            <a:ext cx="6096000" cy="4769511"/>
          </a:xfrm>
          <a:prstGeom prst="rect">
            <a:avLst/>
          </a:prstGeom>
          <a:noFill/>
          <a:ln>
            <a:noFill/>
          </a:ln>
        </p:spPr>
        <p:txBody>
          <a:bodyPr spcFirstLastPara="1" wrap="square" lIns="91425" tIns="45700" rIns="91425" bIns="45700" anchor="t" anchorCtr="0">
            <a:spAutoFit/>
          </a:bodyPr>
          <a:lstStyle/>
          <a:p>
            <a:pPr marL="0" marR="0" lvl="0" indent="0" algn="just" rtl="0">
              <a:lnSpc>
                <a:spcPct val="107000"/>
              </a:lnSpc>
              <a:spcBef>
                <a:spcPts val="0"/>
              </a:spcBef>
              <a:spcAft>
                <a:spcPts val="0"/>
              </a:spcAft>
              <a:buNone/>
            </a:pPr>
            <a:r>
              <a:rPr lang="en-US" sz="1400" b="0" i="0" u="none" strike="noStrike" cap="none">
                <a:solidFill>
                  <a:srgbClr val="000000"/>
                </a:solidFill>
                <a:latin typeface="Arial"/>
                <a:ea typeface="Arial"/>
                <a:cs typeface="Arial"/>
                <a:sym typeface="Arial"/>
              </a:rPr>
              <a:t>Монгол ертөнцийн гуравт /хөх юмуу цэнхэрт/ заавал багтаж ордог нь тэнгэр, ус, утаа, галын дөл, холын уул зэрэг болно. </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Уудам дэлхийн тэнгэр нэг хөх</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Унтрах галын дөл нэг хөх</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Урсах голын ус нэг хөх (Хорлоо.П, 1966, хууд. 117)</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Уудам огторгуй нэг цэнхэр</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Урсах ус нэг цэнхэр</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Уугих утаа нэг цэнхэр</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Холоос харагдаж байгаа уул нэг цэнхэр</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Хонхорт харагдаж байгаа ус нэг цэнхэр</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Хорвоод байгаа тэнгэр нэг цэнхэр (Дулам.С, 2011, хууд. 26)</a:t>
            </a:r>
            <a:endParaRPr sz="1400" b="0" i="0" u="none" strike="noStrike" cap="none">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a:solidFill>
                  <a:srgbClr val="000000"/>
                </a:solidFill>
                <a:latin typeface="Arial"/>
                <a:ea typeface="Arial"/>
                <a:cs typeface="Arial"/>
                <a:sym typeface="Arial"/>
              </a:rPr>
              <a:t>Энэхүү ертөнцийн гурван хөх, цэнхрүүд нь голдуу байгалийн юмс үзэгдлийн өнгө байгаа учраас бэлгэдлийн утга гэж үгүй. </a:t>
            </a:r>
            <a:endParaRPr sz="1400" b="0" i="0" u="none" strike="noStrike" cap="none">
              <a:solidFill>
                <a:srgbClr val="000000"/>
              </a:solidFill>
              <a:latin typeface="Calibri"/>
              <a:ea typeface="Calibri"/>
              <a:cs typeface="Calibri"/>
              <a:sym typeface="Calibri"/>
            </a:endParaRPr>
          </a:p>
        </p:txBody>
      </p:sp>
      <p:sp>
        <p:nvSpPr>
          <p:cNvPr id="259" name="Google Shape;259;p55"/>
          <p:cNvSpPr txBox="1"/>
          <p:nvPr/>
        </p:nvSpPr>
        <p:spPr>
          <a:xfrm>
            <a:off x="7235341" y="4972635"/>
            <a:ext cx="4246920" cy="5539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000" b="0" i="0" u="none" strike="noStrike" cap="none" dirty="0" err="1">
                <a:solidFill>
                  <a:srgbClr val="000000"/>
                </a:solidFill>
                <a:latin typeface="Arial"/>
                <a:ea typeface="Arial"/>
                <a:cs typeface="Arial"/>
                <a:sym typeface="Arial"/>
              </a:rPr>
              <a:t>Тэшигийн</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буган</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хөшөө</a:t>
            </a:r>
            <a:r>
              <a:rPr lang="en-US" sz="1000" b="0" i="0" u="none" strike="noStrike" cap="none" dirty="0">
                <a:solidFill>
                  <a:srgbClr val="000000"/>
                </a:solidFill>
                <a:latin typeface="Arial"/>
                <a:ea typeface="Arial"/>
                <a:cs typeface="Arial"/>
                <a:sym typeface="Arial"/>
              </a:rPr>
              <a:t> - </a:t>
            </a:r>
            <a:r>
              <a:rPr lang="en-US" sz="1000" b="0" i="0" u="none" strike="noStrike" cap="none" dirty="0" err="1">
                <a:solidFill>
                  <a:srgbClr val="000000"/>
                </a:solidFill>
                <a:latin typeface="Arial"/>
                <a:ea typeface="Arial"/>
                <a:cs typeface="Arial"/>
                <a:sym typeface="Arial"/>
              </a:rPr>
              <a:t>Монголын</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сайхан</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орон</a:t>
            </a:r>
            <a:r>
              <a:rPr lang="en-US" sz="1000" b="0" i="0" u="none" strike="noStrike" cap="none" dirty="0">
                <a:solidFill>
                  <a:srgbClr val="000000"/>
                </a:solidFill>
                <a:latin typeface="Arial"/>
                <a:ea typeface="Arial"/>
                <a:cs typeface="Arial"/>
                <a:sym typeface="Arial"/>
              </a:rPr>
              <a:t> [Photograph]. (2015, November 29). </a:t>
            </a:r>
            <a:endParaRPr sz="10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1000" b="0" i="0" u="none" strike="noStrike" cap="none" dirty="0">
                <a:solidFill>
                  <a:srgbClr val="000000"/>
                </a:solidFill>
                <a:latin typeface="Arial"/>
                <a:ea typeface="Arial"/>
                <a:cs typeface="Arial"/>
                <a:sym typeface="Arial"/>
              </a:rPr>
              <a:t>	https://www.assa.mn/a/34334 </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cxnSp>
        <p:nvCxnSpPr>
          <p:cNvPr id="264" name="Google Shape;264;p56"/>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65" name="Google Shape;265;p5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66" name="Google Shape;266;p56"/>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67" name="Google Shape;267;p56"/>
          <p:cNvSpPr txBox="1"/>
          <p:nvPr/>
        </p:nvSpPr>
        <p:spPr>
          <a:xfrm>
            <a:off x="895592" y="2725740"/>
            <a:ext cx="4130168" cy="201734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1800" b="1" i="0" u="none" strike="noStrike" cap="none">
                <a:solidFill>
                  <a:srgbClr val="000000"/>
                </a:solidFill>
                <a:latin typeface="Arial"/>
                <a:ea typeface="Arial"/>
                <a:cs typeface="Arial"/>
                <a:sym typeface="Arial"/>
              </a:rPr>
              <a:t>Ертөнцийн гурван улаан</a:t>
            </a:r>
            <a:endParaRPr sz="1800" b="1"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Жавартай тэнгэрийн хаяа нэг улаан</a:t>
            </a:r>
            <a:endParaRPr sz="1800" b="0"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Жаргалтай хатны хацар нэг улаан</a:t>
            </a:r>
            <a:endParaRPr sz="1800" b="0"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Жалганд ургасан сухай нэг улаан</a:t>
            </a:r>
            <a:endParaRPr sz="2400" b="0" i="0" u="none" strike="noStrike" cap="none">
              <a:solidFill>
                <a:srgbClr val="000000"/>
              </a:solidFill>
              <a:latin typeface="Calibri"/>
              <a:ea typeface="Calibri"/>
              <a:cs typeface="Calibri"/>
              <a:sym typeface="Calibri"/>
            </a:endParaRPr>
          </a:p>
        </p:txBody>
      </p:sp>
      <p:pic>
        <p:nvPicPr>
          <p:cNvPr id="268" name="Google Shape;268;p56"/>
          <p:cNvPicPr preferRelativeResize="0"/>
          <p:nvPr/>
        </p:nvPicPr>
        <p:blipFill rotWithShape="1">
          <a:blip r:embed="rId3">
            <a:alphaModFix/>
          </a:blip>
          <a:srcRect/>
          <a:stretch/>
        </p:blipFill>
        <p:spPr>
          <a:xfrm>
            <a:off x="8556046" y="1183348"/>
            <a:ext cx="2740362" cy="2017346"/>
          </a:xfrm>
          <a:prstGeom prst="rect">
            <a:avLst/>
          </a:prstGeom>
          <a:noFill/>
          <a:ln>
            <a:noFill/>
          </a:ln>
        </p:spPr>
      </p:pic>
      <p:pic>
        <p:nvPicPr>
          <p:cNvPr id="269" name="Google Shape;269;p56"/>
          <p:cNvPicPr preferRelativeResize="0"/>
          <p:nvPr/>
        </p:nvPicPr>
        <p:blipFill rotWithShape="1">
          <a:blip r:embed="rId4">
            <a:alphaModFix/>
          </a:blip>
          <a:srcRect/>
          <a:stretch/>
        </p:blipFill>
        <p:spPr>
          <a:xfrm>
            <a:off x="7487590" y="3805110"/>
            <a:ext cx="1911117" cy="2195016"/>
          </a:xfrm>
          <a:prstGeom prst="rect">
            <a:avLst/>
          </a:prstGeom>
          <a:noFill/>
          <a:ln>
            <a:noFill/>
          </a:ln>
        </p:spPr>
      </p:pic>
      <p:sp>
        <p:nvSpPr>
          <p:cNvPr id="270" name="Google Shape;270;p56"/>
          <p:cNvSpPr txBox="1"/>
          <p:nvPr/>
        </p:nvSpPr>
        <p:spPr>
          <a:xfrm>
            <a:off x="1674241" y="4974830"/>
            <a:ext cx="257287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(Ариунжаргал.Г, 2008, хууд. 55)</a:t>
            </a:r>
            <a:endParaRPr sz="1200" b="0" i="0" u="none" strike="noStrike" cap="none">
              <a:solidFill>
                <a:srgbClr val="000000"/>
              </a:solidFill>
              <a:latin typeface="Arial"/>
              <a:ea typeface="Arial"/>
              <a:cs typeface="Arial"/>
              <a:sym typeface="Arial"/>
            </a:endParaRPr>
          </a:p>
        </p:txBody>
      </p:sp>
      <p:pic>
        <p:nvPicPr>
          <p:cNvPr id="271" name="Google Shape;271;p56"/>
          <p:cNvPicPr preferRelativeResize="0"/>
          <p:nvPr/>
        </p:nvPicPr>
        <p:blipFill rotWithShape="1">
          <a:blip r:embed="rId5">
            <a:alphaModFix/>
          </a:blip>
          <a:srcRect/>
          <a:stretch/>
        </p:blipFill>
        <p:spPr>
          <a:xfrm>
            <a:off x="5351766" y="1183348"/>
            <a:ext cx="2824045" cy="2017050"/>
          </a:xfrm>
          <a:prstGeom prst="rect">
            <a:avLst/>
          </a:prstGeom>
          <a:noFill/>
          <a:ln>
            <a:noFill/>
          </a:ln>
        </p:spPr>
      </p:pic>
      <p:sp>
        <p:nvSpPr>
          <p:cNvPr id="272" name="Google Shape;272;p56"/>
          <p:cNvSpPr txBox="1"/>
          <p:nvPr/>
        </p:nvSpPr>
        <p:spPr>
          <a:xfrm>
            <a:off x="5212812" y="3333625"/>
            <a:ext cx="3101952"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800" b="0" i="0" u="none" strike="noStrike" cap="none" dirty="0" err="1">
                <a:solidFill>
                  <a:srgbClr val="000000"/>
                </a:solidFill>
                <a:latin typeface="Arial"/>
                <a:ea typeface="Arial"/>
                <a:cs typeface="Arial"/>
                <a:sym typeface="Arial"/>
              </a:rPr>
              <a:t>Долгор</a:t>
            </a:r>
            <a:r>
              <a:rPr lang="en-US" sz="800" b="0" i="0" u="none" strike="noStrike" cap="none" dirty="0">
                <a:solidFill>
                  <a:srgbClr val="000000"/>
                </a:solidFill>
                <a:latin typeface="Arial"/>
                <a:ea typeface="Arial"/>
                <a:cs typeface="Arial"/>
                <a:sym typeface="Arial"/>
              </a:rPr>
              <a:t>, Д. (2022, July 1). </a:t>
            </a:r>
            <a:r>
              <a:rPr lang="en-US" sz="800" b="0" i="0" u="none" strike="noStrike" cap="none" dirty="0" err="1">
                <a:solidFill>
                  <a:srgbClr val="000000"/>
                </a:solidFill>
                <a:latin typeface="Arial"/>
                <a:ea typeface="Arial"/>
                <a:cs typeface="Arial"/>
                <a:sym typeface="Arial"/>
              </a:rPr>
              <a:t>Тэнгэрийн</a:t>
            </a:r>
            <a:r>
              <a:rPr lang="en-US" sz="800" b="0" i="0" u="none" strike="noStrike" cap="none" dirty="0">
                <a:solidFill>
                  <a:srgbClr val="000000"/>
                </a:solidFill>
                <a:latin typeface="Arial"/>
                <a:ea typeface="Arial"/>
                <a:cs typeface="Arial"/>
                <a:sym typeface="Arial"/>
              </a:rPr>
              <a:t> </a:t>
            </a:r>
            <a:r>
              <a:rPr lang="en-US" sz="800" b="0" i="0" u="none" strike="noStrike" cap="none" dirty="0" err="1">
                <a:solidFill>
                  <a:srgbClr val="000000"/>
                </a:solidFill>
                <a:latin typeface="Arial"/>
                <a:ea typeface="Arial"/>
                <a:cs typeface="Arial"/>
                <a:sym typeface="Arial"/>
              </a:rPr>
              <a:t>улбар</a:t>
            </a:r>
            <a:r>
              <a:rPr lang="en-US" sz="800" b="0" i="0" u="none" strike="noStrike" cap="none" dirty="0">
                <a:solidFill>
                  <a:srgbClr val="000000"/>
                </a:solidFill>
                <a:latin typeface="Arial"/>
                <a:ea typeface="Arial"/>
                <a:cs typeface="Arial"/>
                <a:sym typeface="Arial"/>
              </a:rPr>
              <a:t> </a:t>
            </a:r>
            <a:r>
              <a:rPr lang="en-US" sz="800" b="0" i="0" u="none" strike="noStrike" cap="none" dirty="0" err="1">
                <a:solidFill>
                  <a:srgbClr val="000000"/>
                </a:solidFill>
                <a:latin typeface="Arial"/>
                <a:ea typeface="Arial"/>
                <a:cs typeface="Arial"/>
                <a:sym typeface="Arial"/>
              </a:rPr>
              <a:t>туяа</a:t>
            </a:r>
            <a:r>
              <a:rPr lang="en-US" sz="800" b="0" i="0" u="none" strike="noStrike" cap="none" dirty="0">
                <a:solidFill>
                  <a:srgbClr val="000000"/>
                </a:solidFill>
                <a:latin typeface="Arial"/>
                <a:ea typeface="Arial"/>
                <a:cs typeface="Arial"/>
                <a:sym typeface="Arial"/>
              </a:rPr>
              <a:t> [Photograph]. </a:t>
            </a:r>
            <a:endParaRPr dirty="0"/>
          </a:p>
          <a:p>
            <a:pPr marL="0" marR="0" lvl="0" indent="0" algn="l" rtl="0">
              <a:lnSpc>
                <a:spcPct val="100000"/>
              </a:lnSpc>
              <a:spcBef>
                <a:spcPts val="0"/>
              </a:spcBef>
              <a:spcAft>
                <a:spcPts val="0"/>
              </a:spcAft>
              <a:buNone/>
            </a:pPr>
            <a:r>
              <a:rPr lang="en-US" sz="800" b="0" i="0" u="none" strike="noStrike" cap="none" dirty="0">
                <a:solidFill>
                  <a:srgbClr val="000000"/>
                </a:solidFill>
                <a:latin typeface="Arial"/>
                <a:ea typeface="Arial"/>
                <a:cs typeface="Arial"/>
                <a:sym typeface="Arial"/>
              </a:rPr>
              <a:t>     https://www.inews.mn/a/27568 </a:t>
            </a:r>
            <a:endParaRPr dirty="0"/>
          </a:p>
        </p:txBody>
      </p:sp>
      <p:sp>
        <p:nvSpPr>
          <p:cNvPr id="273" name="Google Shape;273;p56"/>
          <p:cNvSpPr txBox="1"/>
          <p:nvPr/>
        </p:nvSpPr>
        <p:spPr>
          <a:xfrm>
            <a:off x="8897008" y="3360290"/>
            <a:ext cx="2058437"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800" b="0" i="0" u="none" strike="noStrike" cap="none" dirty="0" err="1">
                <a:solidFill>
                  <a:srgbClr val="000000"/>
                </a:solidFill>
                <a:latin typeface="Arial"/>
                <a:ea typeface="Arial"/>
                <a:cs typeface="Arial"/>
                <a:sym typeface="Arial"/>
              </a:rPr>
              <a:t>Сухай</a:t>
            </a:r>
            <a:r>
              <a:rPr lang="en-US" sz="800" b="0" i="0" u="none" strike="noStrike" cap="none" dirty="0">
                <a:solidFill>
                  <a:srgbClr val="000000"/>
                </a:solidFill>
                <a:latin typeface="Arial"/>
                <a:ea typeface="Arial"/>
                <a:cs typeface="Arial"/>
                <a:sym typeface="Arial"/>
              </a:rPr>
              <a:t>. (n.d.). </a:t>
            </a:r>
          </a:p>
          <a:p>
            <a:pPr marL="0" marR="0" lvl="0" indent="0" algn="l" rtl="0">
              <a:lnSpc>
                <a:spcPct val="100000"/>
              </a:lnSpc>
              <a:spcBef>
                <a:spcPts val="0"/>
              </a:spcBef>
              <a:spcAft>
                <a:spcPts val="0"/>
              </a:spcAft>
              <a:buNone/>
            </a:pPr>
            <a:r>
              <a:rPr lang="en-US" sz="800" dirty="0"/>
              <a:t>         </a:t>
            </a:r>
            <a:r>
              <a:rPr lang="en-US" sz="800" b="0" i="0" u="none" strike="noStrike" cap="none" dirty="0">
                <a:solidFill>
                  <a:srgbClr val="000000"/>
                </a:solidFill>
                <a:latin typeface="Arial"/>
                <a:ea typeface="Arial"/>
                <a:cs typeface="Arial"/>
                <a:sym typeface="Arial"/>
              </a:rPr>
              <a:t>https://ubtgarden.mn/product/suhai/</a:t>
            </a:r>
            <a:endParaRPr sz="800" b="0" i="0" u="none" strike="noStrike" cap="none" dirty="0">
              <a:solidFill>
                <a:srgbClr val="000000"/>
              </a:solidFill>
              <a:latin typeface="Arial"/>
              <a:ea typeface="Arial"/>
              <a:cs typeface="Arial"/>
              <a:sym typeface="Arial"/>
            </a:endParaRPr>
          </a:p>
        </p:txBody>
      </p:sp>
      <p:sp>
        <p:nvSpPr>
          <p:cNvPr id="274" name="Google Shape;274;p56"/>
          <p:cNvSpPr txBox="1"/>
          <p:nvPr/>
        </p:nvSpPr>
        <p:spPr>
          <a:xfrm>
            <a:off x="6763788" y="6151513"/>
            <a:ext cx="3693459"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800" b="0" i="0" u="none" strike="noStrike" cap="none" dirty="0">
                <a:solidFill>
                  <a:srgbClr val="000000"/>
                </a:solidFill>
                <a:latin typeface="Arial"/>
                <a:ea typeface="Arial"/>
                <a:cs typeface="Arial"/>
                <a:sym typeface="Arial"/>
              </a:rPr>
              <a:t>Unknown. (2017, August 9). БӨРТЭ ҮЖИН ХАТАН. my.noodletools.com. </a:t>
            </a:r>
            <a:endParaRPr dirty="0"/>
          </a:p>
          <a:p>
            <a:pPr marL="0" marR="0" lvl="0" indent="0" algn="l" rtl="0">
              <a:lnSpc>
                <a:spcPct val="100000"/>
              </a:lnSpc>
              <a:spcBef>
                <a:spcPts val="0"/>
              </a:spcBef>
              <a:spcAft>
                <a:spcPts val="0"/>
              </a:spcAft>
              <a:buNone/>
            </a:pPr>
            <a:r>
              <a:rPr lang="en-US" sz="800" b="0" i="0" u="none" strike="noStrike" cap="none" dirty="0">
                <a:solidFill>
                  <a:srgbClr val="000000"/>
                </a:solidFill>
                <a:latin typeface="Arial"/>
                <a:ea typeface="Arial"/>
                <a:cs typeface="Arial"/>
                <a:sym typeface="Arial"/>
              </a:rPr>
              <a:t>     http://nuutstovchoo.blogspot.com/2017/08/blog-post.html </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cxnSp>
        <p:nvCxnSpPr>
          <p:cNvPr id="279" name="Google Shape;279;p57"/>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80" name="Google Shape;280;p5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81" name="Google Shape;281;p57"/>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pic>
        <p:nvPicPr>
          <p:cNvPr id="282" name="Google Shape;282;p57"/>
          <p:cNvPicPr preferRelativeResize="0"/>
          <p:nvPr/>
        </p:nvPicPr>
        <p:blipFill rotWithShape="1">
          <a:blip r:embed="rId3">
            <a:alphaModFix/>
          </a:blip>
          <a:srcRect/>
          <a:stretch/>
        </p:blipFill>
        <p:spPr>
          <a:xfrm flipH="1">
            <a:off x="5917070" y="1372906"/>
            <a:ext cx="2476920" cy="1857690"/>
          </a:xfrm>
          <a:prstGeom prst="rect">
            <a:avLst/>
          </a:prstGeom>
          <a:noFill/>
          <a:ln>
            <a:noFill/>
          </a:ln>
        </p:spPr>
      </p:pic>
      <p:pic>
        <p:nvPicPr>
          <p:cNvPr id="283" name="Google Shape;283;p57"/>
          <p:cNvPicPr preferRelativeResize="0"/>
          <p:nvPr/>
        </p:nvPicPr>
        <p:blipFill rotWithShape="1">
          <a:blip r:embed="rId4">
            <a:alphaModFix/>
          </a:blip>
          <a:srcRect/>
          <a:stretch/>
        </p:blipFill>
        <p:spPr>
          <a:xfrm>
            <a:off x="5917070" y="4024214"/>
            <a:ext cx="2476920" cy="1834256"/>
          </a:xfrm>
          <a:prstGeom prst="rect">
            <a:avLst/>
          </a:prstGeom>
          <a:noFill/>
          <a:ln>
            <a:noFill/>
          </a:ln>
        </p:spPr>
      </p:pic>
      <p:pic>
        <p:nvPicPr>
          <p:cNvPr id="284" name="Google Shape;284;p57"/>
          <p:cNvPicPr preferRelativeResize="0"/>
          <p:nvPr/>
        </p:nvPicPr>
        <p:blipFill rotWithShape="1">
          <a:blip r:embed="rId5">
            <a:alphaModFix/>
          </a:blip>
          <a:srcRect/>
          <a:stretch/>
        </p:blipFill>
        <p:spPr>
          <a:xfrm>
            <a:off x="8927759" y="2829091"/>
            <a:ext cx="2484311" cy="1863233"/>
          </a:xfrm>
          <a:prstGeom prst="rect">
            <a:avLst/>
          </a:prstGeom>
          <a:noFill/>
          <a:ln>
            <a:noFill/>
          </a:ln>
        </p:spPr>
      </p:pic>
      <p:sp>
        <p:nvSpPr>
          <p:cNvPr id="285" name="Google Shape;285;p57"/>
          <p:cNvSpPr txBox="1"/>
          <p:nvPr/>
        </p:nvSpPr>
        <p:spPr>
          <a:xfrm>
            <a:off x="524038" y="1773016"/>
            <a:ext cx="5264921" cy="3975384"/>
          </a:xfrm>
          <a:prstGeom prst="rect">
            <a:avLst/>
          </a:prstGeom>
          <a:noFill/>
          <a:ln>
            <a:noFill/>
          </a:ln>
        </p:spPr>
        <p:txBody>
          <a:bodyPr spcFirstLastPara="1" wrap="square" lIns="91425" tIns="45700" rIns="91425" bIns="45700" anchor="t" anchorCtr="0">
            <a:spAutoFit/>
          </a:bodyPr>
          <a:lstStyle/>
          <a:p>
            <a:pPr marL="0" marR="0" lvl="0" indent="0" algn="just" rtl="0">
              <a:lnSpc>
                <a:spcPct val="107000"/>
              </a:lnSpc>
              <a:spcBef>
                <a:spcPts val="0"/>
              </a:spcBef>
              <a:spcAft>
                <a:spcPts val="0"/>
              </a:spcAft>
              <a:buNone/>
            </a:pPr>
            <a:r>
              <a:rPr lang="en-US" sz="1400" b="1" i="0" u="none" strike="noStrike" cap="none" dirty="0" err="1">
                <a:solidFill>
                  <a:srgbClr val="000000"/>
                </a:solidFill>
                <a:latin typeface="Arial"/>
                <a:ea typeface="Arial"/>
                <a:cs typeface="Arial"/>
                <a:sym typeface="Arial"/>
              </a:rPr>
              <a:t>Ертөнцийн</a:t>
            </a:r>
            <a:r>
              <a:rPr lang="en-US" sz="1400" b="1" i="0" u="none" strike="noStrike" cap="none" dirty="0">
                <a:solidFill>
                  <a:srgbClr val="000000"/>
                </a:solidFill>
                <a:latin typeface="Arial"/>
                <a:ea typeface="Arial"/>
                <a:cs typeface="Arial"/>
                <a:sym typeface="Arial"/>
              </a:rPr>
              <a:t> </a:t>
            </a:r>
            <a:r>
              <a:rPr lang="en-US" sz="1400" b="1" i="0" u="none" strike="noStrike" cap="none" dirty="0" err="1">
                <a:solidFill>
                  <a:srgbClr val="000000"/>
                </a:solidFill>
                <a:latin typeface="Arial"/>
                <a:ea typeface="Arial"/>
                <a:cs typeface="Arial"/>
                <a:sym typeface="Arial"/>
              </a:rPr>
              <a:t>гурван</a:t>
            </a:r>
            <a:r>
              <a:rPr lang="en-US" sz="1400" b="1" i="0" u="none" strike="noStrike" cap="none" dirty="0">
                <a:solidFill>
                  <a:srgbClr val="000000"/>
                </a:solidFill>
                <a:latin typeface="Arial"/>
                <a:ea typeface="Arial"/>
                <a:cs typeface="Arial"/>
                <a:sym typeface="Arial"/>
              </a:rPr>
              <a:t> </a:t>
            </a:r>
            <a:r>
              <a:rPr lang="en-US" sz="1400" b="1"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Усанд</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замаг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Хаданд</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хөгц</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Дэлхийд</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r>
              <a:rPr lang="en-US" sz="1400" b="0" i="0" u="none" strike="noStrike" cap="none" dirty="0">
                <a:solidFill>
                  <a:srgbClr val="000000"/>
                </a:solidFill>
                <a:latin typeface="Arial"/>
                <a:ea typeface="Arial"/>
                <a:cs typeface="Arial"/>
                <a:sym typeface="Arial"/>
              </a:rPr>
              <a:t> </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a:solidFill>
                  <a:srgbClr val="000000"/>
                </a:solidFill>
                <a:latin typeface="Arial"/>
                <a:ea typeface="Arial"/>
                <a:cs typeface="Arial"/>
                <a:sym typeface="Arial"/>
              </a:rPr>
              <a:t> </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Хад</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нь</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хар</a:t>
            </a:r>
            <a:r>
              <a:rPr lang="en-US" sz="1400" b="0" i="0" u="none" strike="noStrike" cap="none" dirty="0">
                <a:solidFill>
                  <a:srgbClr val="000000"/>
                </a:solidFill>
                <a:latin typeface="Arial"/>
                <a:ea typeface="Arial"/>
                <a:cs typeface="Arial"/>
                <a:sym typeface="Arial"/>
              </a:rPr>
              <a:t> ч </a:t>
            </a:r>
            <a:r>
              <a:rPr lang="en-US" sz="1400" b="0" i="0" u="none" strike="noStrike" cap="none" dirty="0" err="1">
                <a:solidFill>
                  <a:srgbClr val="000000"/>
                </a:solidFill>
                <a:latin typeface="Arial"/>
                <a:ea typeface="Arial"/>
                <a:cs typeface="Arial"/>
                <a:sym typeface="Arial"/>
              </a:rPr>
              <a:t>хаг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нь</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Элэг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нь</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хар</a:t>
            </a:r>
            <a:r>
              <a:rPr lang="en-US" sz="1400" b="0" i="0" u="none" strike="noStrike" cap="none" dirty="0">
                <a:solidFill>
                  <a:srgbClr val="000000"/>
                </a:solidFill>
                <a:latin typeface="Arial"/>
                <a:ea typeface="Arial"/>
                <a:cs typeface="Arial"/>
                <a:sym typeface="Arial"/>
              </a:rPr>
              <a:t> ч </a:t>
            </a:r>
            <a:r>
              <a:rPr lang="en-US" sz="1400" b="0" i="0" u="none" strike="noStrike" cap="none" dirty="0" err="1">
                <a:solidFill>
                  <a:srgbClr val="000000"/>
                </a:solidFill>
                <a:latin typeface="Arial"/>
                <a:ea typeface="Arial"/>
                <a:cs typeface="Arial"/>
                <a:sym typeface="Arial"/>
              </a:rPr>
              <a:t>цөс</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нь</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Ус</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нь</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хар</a:t>
            </a:r>
            <a:r>
              <a:rPr lang="en-US" sz="1400" b="0" i="0" u="none" strike="noStrike" cap="none" dirty="0">
                <a:solidFill>
                  <a:srgbClr val="000000"/>
                </a:solidFill>
                <a:latin typeface="Arial"/>
                <a:ea typeface="Arial"/>
                <a:cs typeface="Arial"/>
                <a:sym typeface="Arial"/>
              </a:rPr>
              <a:t> ч </a:t>
            </a:r>
            <a:r>
              <a:rPr lang="en-US" sz="1400" b="0" i="0" u="none" strike="noStrike" cap="none" dirty="0" err="1">
                <a:solidFill>
                  <a:srgbClr val="000000"/>
                </a:solidFill>
                <a:latin typeface="Arial"/>
                <a:ea typeface="Arial"/>
                <a:cs typeface="Arial"/>
                <a:sym typeface="Arial"/>
              </a:rPr>
              <a:t>замаг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нь</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a:solidFill>
                  <a:srgbClr val="000000"/>
                </a:solidFill>
                <a:latin typeface="Arial"/>
                <a:ea typeface="Arial"/>
                <a:cs typeface="Arial"/>
                <a:sym typeface="Arial"/>
              </a:rPr>
              <a:t> </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Тагт</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ургасан</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арц</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Тайгад</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ургасан</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хуш</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endParaRPr sz="1400" b="0" i="0" u="none" strike="noStrike" cap="none" dirty="0">
              <a:solidFill>
                <a:srgbClr val="000000"/>
              </a:solidFill>
              <a:latin typeface="Calibri"/>
              <a:ea typeface="Calibri"/>
              <a:cs typeface="Calibri"/>
              <a:sym typeface="Calibri"/>
            </a:endParaRPr>
          </a:p>
          <a:p>
            <a:pPr marL="0" marR="0" lvl="0" indent="0" algn="just" rtl="0">
              <a:lnSpc>
                <a:spcPct val="107000"/>
              </a:lnSpc>
              <a:spcBef>
                <a:spcPts val="800"/>
              </a:spcBef>
              <a:spcAft>
                <a:spcPts val="0"/>
              </a:spcAft>
              <a:buNone/>
            </a:pPr>
            <a:r>
              <a:rPr lang="en-US" sz="1400" b="0" i="0" u="none" strike="noStrike" cap="none" dirty="0" err="1">
                <a:solidFill>
                  <a:srgbClr val="000000"/>
                </a:solidFill>
                <a:latin typeface="Arial"/>
                <a:ea typeface="Arial"/>
                <a:cs typeface="Arial"/>
                <a:sym typeface="Arial"/>
              </a:rPr>
              <a:t>Талд</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ургасан</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зээргэнэ</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нэг</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ногоон</a:t>
            </a:r>
            <a:r>
              <a:rPr lang="en-US" sz="1400" b="0" i="0" u="none" strike="noStrike" cap="none" dirty="0">
                <a:solidFill>
                  <a:srgbClr val="000000"/>
                </a:solidFill>
                <a:latin typeface="Arial"/>
                <a:ea typeface="Arial"/>
                <a:cs typeface="Arial"/>
                <a:sym typeface="Arial"/>
              </a:rPr>
              <a:t> (</a:t>
            </a:r>
            <a:r>
              <a:rPr lang="en-US" sz="1400" b="0" i="0" u="none" strike="noStrike" cap="none" dirty="0" err="1">
                <a:solidFill>
                  <a:srgbClr val="000000"/>
                </a:solidFill>
                <a:latin typeface="Arial"/>
                <a:ea typeface="Arial"/>
                <a:cs typeface="Arial"/>
                <a:sym typeface="Arial"/>
              </a:rPr>
              <a:t>Дулам.С</a:t>
            </a:r>
            <a:r>
              <a:rPr lang="en-US" sz="1400" b="0" i="0" u="none" strike="noStrike" cap="none" dirty="0">
                <a:solidFill>
                  <a:srgbClr val="000000"/>
                </a:solidFill>
                <a:latin typeface="Arial"/>
                <a:ea typeface="Arial"/>
                <a:cs typeface="Arial"/>
                <a:sym typeface="Arial"/>
              </a:rPr>
              <a:t>, 2011, </a:t>
            </a:r>
            <a:r>
              <a:rPr lang="en-US" sz="1400" b="0" i="0" u="none" strike="noStrike" cap="none" dirty="0" err="1">
                <a:solidFill>
                  <a:srgbClr val="000000"/>
                </a:solidFill>
                <a:latin typeface="Arial"/>
                <a:ea typeface="Arial"/>
                <a:cs typeface="Arial"/>
                <a:sym typeface="Arial"/>
              </a:rPr>
              <a:t>хууд</a:t>
            </a:r>
            <a:r>
              <a:rPr lang="en-US" sz="1400" b="0" i="0" u="none" strike="noStrike" cap="none" dirty="0">
                <a:solidFill>
                  <a:srgbClr val="000000"/>
                </a:solidFill>
                <a:latin typeface="Arial"/>
                <a:ea typeface="Arial"/>
                <a:cs typeface="Arial"/>
                <a:sym typeface="Arial"/>
              </a:rPr>
              <a:t>. 27)</a:t>
            </a:r>
            <a:endParaRPr sz="1400" b="0" i="0" u="none" strike="noStrike" cap="none" dirty="0">
              <a:solidFill>
                <a:srgbClr val="000000"/>
              </a:solidFill>
              <a:latin typeface="Calibri"/>
              <a:ea typeface="Calibri"/>
              <a:cs typeface="Calibri"/>
              <a:sym typeface="Calibri"/>
            </a:endParaRPr>
          </a:p>
        </p:txBody>
      </p:sp>
      <p:sp>
        <p:nvSpPr>
          <p:cNvPr id="286" name="Google Shape;286;p57"/>
          <p:cNvSpPr txBox="1"/>
          <p:nvPr/>
        </p:nvSpPr>
        <p:spPr>
          <a:xfrm>
            <a:off x="5938563" y="6056641"/>
            <a:ext cx="2476920"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800" b="0" i="0" u="none" strike="noStrike" cap="none" dirty="0" err="1">
                <a:solidFill>
                  <a:srgbClr val="000000"/>
                </a:solidFill>
                <a:latin typeface="Arial"/>
                <a:ea typeface="Arial"/>
                <a:cs typeface="Arial"/>
                <a:sym typeface="Arial"/>
              </a:rPr>
              <a:t>tengeruhaan</a:t>
            </a:r>
            <a:r>
              <a:rPr lang="en-US" sz="800" b="0" i="0" u="none" strike="noStrike" cap="none" dirty="0">
                <a:solidFill>
                  <a:srgbClr val="000000"/>
                </a:solidFill>
                <a:latin typeface="Arial"/>
                <a:ea typeface="Arial"/>
                <a:cs typeface="Arial"/>
                <a:sym typeface="Arial"/>
              </a:rPr>
              <a:t>. (2019, May 14). </a:t>
            </a:r>
            <a:r>
              <a:rPr lang="en-US" sz="800" b="0" i="0" u="none" strike="noStrike" cap="none" dirty="0" err="1">
                <a:solidFill>
                  <a:srgbClr val="000000"/>
                </a:solidFill>
                <a:latin typeface="Arial"/>
                <a:ea typeface="Arial"/>
                <a:cs typeface="Arial"/>
                <a:sym typeface="Arial"/>
              </a:rPr>
              <a:t>Арц</a:t>
            </a:r>
            <a:r>
              <a:rPr lang="en-US" sz="800" b="0" i="0" u="none" strike="noStrike" cap="none" dirty="0">
                <a:solidFill>
                  <a:srgbClr val="000000"/>
                </a:solidFill>
                <a:latin typeface="Arial"/>
                <a:ea typeface="Arial"/>
                <a:cs typeface="Arial"/>
                <a:sym typeface="Arial"/>
              </a:rPr>
              <a:t> [Photograph].</a:t>
            </a:r>
            <a:endParaRPr sz="8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800" b="0" i="0" u="none" strike="noStrike" cap="none" dirty="0">
                <a:solidFill>
                  <a:srgbClr val="000000"/>
                </a:solidFill>
                <a:latin typeface="Arial"/>
                <a:ea typeface="Arial"/>
                <a:cs typeface="Arial"/>
                <a:sym typeface="Arial"/>
              </a:rPr>
              <a:t>     https://encr.pw/sw821</a:t>
            </a:r>
            <a:endParaRPr dirty="0"/>
          </a:p>
        </p:txBody>
      </p:sp>
      <p:sp>
        <p:nvSpPr>
          <p:cNvPr id="287" name="Google Shape;287;p57"/>
          <p:cNvSpPr txBox="1"/>
          <p:nvPr/>
        </p:nvSpPr>
        <p:spPr>
          <a:xfrm>
            <a:off x="5806544" y="3384104"/>
            <a:ext cx="2740959"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800" b="0" i="0" u="none" strike="noStrike" cap="none" dirty="0" err="1">
                <a:solidFill>
                  <a:srgbClr val="000000"/>
                </a:solidFill>
                <a:latin typeface="Arial"/>
                <a:ea typeface="Arial"/>
                <a:cs typeface="Arial"/>
                <a:sym typeface="Arial"/>
              </a:rPr>
              <a:t>tengeruhaan</a:t>
            </a:r>
            <a:r>
              <a:rPr lang="en-US" sz="800" b="0" i="0" u="none" strike="noStrike" cap="none" dirty="0">
                <a:solidFill>
                  <a:srgbClr val="000000"/>
                </a:solidFill>
                <a:latin typeface="Arial"/>
                <a:ea typeface="Arial"/>
                <a:cs typeface="Arial"/>
                <a:sym typeface="Arial"/>
              </a:rPr>
              <a:t>. (2019, May 13). </a:t>
            </a:r>
            <a:r>
              <a:rPr lang="en-US" sz="800" b="0" i="0" u="none" strike="noStrike" cap="none" dirty="0" err="1">
                <a:solidFill>
                  <a:srgbClr val="000000"/>
                </a:solidFill>
                <a:latin typeface="Arial"/>
                <a:ea typeface="Arial"/>
                <a:cs typeface="Arial"/>
                <a:sym typeface="Arial"/>
              </a:rPr>
              <a:t>Хадны</a:t>
            </a:r>
            <a:r>
              <a:rPr lang="en-US" sz="800" b="0" i="0" u="none" strike="noStrike" cap="none" dirty="0">
                <a:solidFill>
                  <a:srgbClr val="000000"/>
                </a:solidFill>
                <a:latin typeface="Arial"/>
                <a:ea typeface="Arial"/>
                <a:cs typeface="Arial"/>
                <a:sym typeface="Arial"/>
              </a:rPr>
              <a:t> </a:t>
            </a:r>
            <a:r>
              <a:rPr lang="en-US" sz="800" b="0" i="0" u="none" strike="noStrike" cap="none" dirty="0" err="1">
                <a:solidFill>
                  <a:srgbClr val="000000"/>
                </a:solidFill>
                <a:latin typeface="Arial"/>
                <a:ea typeface="Arial"/>
                <a:cs typeface="Arial"/>
                <a:sym typeface="Arial"/>
              </a:rPr>
              <a:t>хаг</a:t>
            </a:r>
            <a:r>
              <a:rPr lang="en-US" sz="800" b="0" i="0" u="none" strike="noStrike" cap="none" dirty="0">
                <a:solidFill>
                  <a:srgbClr val="000000"/>
                </a:solidFill>
                <a:latin typeface="Arial"/>
                <a:ea typeface="Arial"/>
                <a:cs typeface="Arial"/>
                <a:sym typeface="Arial"/>
              </a:rPr>
              <a:t> [Photograph].</a:t>
            </a:r>
            <a:endParaRPr sz="8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US" sz="800" b="0" i="0" u="none" strike="noStrike" cap="none" dirty="0">
                <a:solidFill>
                  <a:srgbClr val="000000"/>
                </a:solidFill>
                <a:latin typeface="Arial"/>
                <a:ea typeface="Arial"/>
                <a:cs typeface="Arial"/>
                <a:sym typeface="Arial"/>
              </a:rPr>
              <a:t>        https://encr.pw/UeHpB</a:t>
            </a:r>
            <a:endParaRPr dirty="0"/>
          </a:p>
        </p:txBody>
      </p:sp>
      <p:sp>
        <p:nvSpPr>
          <p:cNvPr id="3" name="TextBox 2">
            <a:extLst>
              <a:ext uri="{FF2B5EF4-FFF2-40B4-BE49-F238E27FC236}">
                <a16:creationId xmlns:a16="http://schemas.microsoft.com/office/drawing/2014/main" id="{AD77938F-B65B-73B9-857F-FF013EA64F0A}"/>
              </a:ext>
            </a:extLst>
          </p:cNvPr>
          <p:cNvSpPr txBox="1"/>
          <p:nvPr/>
        </p:nvSpPr>
        <p:spPr>
          <a:xfrm>
            <a:off x="8689176" y="4898070"/>
            <a:ext cx="3191992" cy="830997"/>
          </a:xfrm>
          <a:prstGeom prst="rect">
            <a:avLst/>
          </a:prstGeom>
          <a:noFill/>
        </p:spPr>
        <p:txBody>
          <a:bodyPr wrap="square">
            <a:spAutoFit/>
          </a:bodyPr>
          <a:lstStyle/>
          <a:p>
            <a:r>
              <a:rPr lang="en-US" sz="800" dirty="0"/>
              <a:t>Drew Avery. (2009, April 24). </a:t>
            </a:r>
            <a:r>
              <a:rPr lang="mn-MN" sz="800" dirty="0"/>
              <a:t>Зээргэнэ [</a:t>
            </a:r>
            <a:r>
              <a:rPr lang="en-US" sz="800" dirty="0"/>
              <a:t>Photograph]. Wikipedia. </a:t>
            </a:r>
            <a:endParaRPr lang="mn-MN" sz="800" dirty="0"/>
          </a:p>
          <a:p>
            <a:r>
              <a:rPr lang="mn-MN" sz="800" dirty="0"/>
              <a:t> </a:t>
            </a:r>
            <a:r>
              <a:rPr lang="en-US" sz="800" dirty="0"/>
              <a:t>https://mn.wikipedia.org/w/index.php?title=%D0%9C%D0%BE%D1%80%D0%B8%D0%BD_%D0%B7%D1%8D%D1%8D%D1%80%D0%B3%D1%8D%D0%BD%D1%8D&amp;oldid=507862.#/media/%D0%A4%D0%B0%D0%B9%D0%BB:Ephedra_equisetina_2.jpg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cxnSp>
        <p:nvCxnSpPr>
          <p:cNvPr id="293" name="Google Shape;293;p58"/>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94" name="Google Shape;294;p5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95" name="Google Shape;295;p58"/>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296" name="Google Shape;296;p58"/>
          <p:cNvSpPr txBox="1"/>
          <p:nvPr/>
        </p:nvSpPr>
        <p:spPr>
          <a:xfrm>
            <a:off x="1375528" y="2342463"/>
            <a:ext cx="4563036" cy="201080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1800" b="1" i="0" u="none" strike="noStrike" cap="none">
                <a:solidFill>
                  <a:srgbClr val="000000"/>
                </a:solidFill>
                <a:latin typeface="Arial"/>
                <a:ea typeface="Arial"/>
                <a:cs typeface="Arial"/>
                <a:sym typeface="Arial"/>
              </a:rPr>
              <a:t>Ертөнцийн гурван хар</a:t>
            </a:r>
            <a:endParaRPr sz="1800" b="1"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Айраг цагаанаас гарч байвч архи нэг хар</a:t>
            </a:r>
            <a:endParaRPr sz="1800" b="0"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Арчиж зүлгэж байвч тогоо нэг хар</a:t>
            </a:r>
            <a:endParaRPr sz="1800" b="0" i="0" u="none" strike="noStrike" cap="none">
              <a:solidFill>
                <a:srgbClr val="000000"/>
              </a:solidFill>
              <a:latin typeface="Calibri"/>
              <a:ea typeface="Calibri"/>
              <a:cs typeface="Calibri"/>
              <a:sym typeface="Calibri"/>
            </a:endParaRPr>
          </a:p>
          <a:p>
            <a:pPr marL="0" marR="0" lvl="0" indent="0" algn="l" rtl="0">
              <a:lnSpc>
                <a:spcPct val="150000"/>
              </a:lnSpc>
              <a:spcBef>
                <a:spcPts val="800"/>
              </a:spcBef>
              <a:spcAft>
                <a:spcPts val="0"/>
              </a:spcAft>
              <a:buNone/>
            </a:pPr>
            <a:r>
              <a:rPr lang="en-US" sz="1800" b="0" i="0" u="none" strike="noStrike" cap="none">
                <a:solidFill>
                  <a:srgbClr val="000000"/>
                </a:solidFill>
                <a:latin typeface="Arial"/>
                <a:ea typeface="Arial"/>
                <a:cs typeface="Arial"/>
                <a:sym typeface="Arial"/>
              </a:rPr>
              <a:t>Алт мөнгөөр чимж байвч үс нэг хар</a:t>
            </a:r>
            <a:endParaRPr/>
          </a:p>
        </p:txBody>
      </p:sp>
      <p:pic>
        <p:nvPicPr>
          <p:cNvPr id="297" name="Google Shape;297;p58"/>
          <p:cNvPicPr preferRelativeResize="0"/>
          <p:nvPr/>
        </p:nvPicPr>
        <p:blipFill rotWithShape="1">
          <a:blip r:embed="rId3">
            <a:alphaModFix/>
          </a:blip>
          <a:srcRect/>
          <a:stretch/>
        </p:blipFill>
        <p:spPr>
          <a:xfrm>
            <a:off x="6096000" y="1402525"/>
            <a:ext cx="5177674" cy="3890681"/>
          </a:xfrm>
          <a:prstGeom prst="rect">
            <a:avLst/>
          </a:prstGeom>
          <a:noFill/>
          <a:ln>
            <a:noFill/>
          </a:ln>
        </p:spPr>
      </p:pic>
      <p:sp>
        <p:nvSpPr>
          <p:cNvPr id="298" name="Google Shape;298;p58"/>
          <p:cNvSpPr txBox="1"/>
          <p:nvPr/>
        </p:nvSpPr>
        <p:spPr>
          <a:xfrm>
            <a:off x="1972236" y="4655315"/>
            <a:ext cx="257287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(Ариунжаргал.Г, 2008, хууд. 70)</a:t>
            </a:r>
            <a:endParaRPr sz="1200" b="0" i="0" u="none" strike="noStrike" cap="none">
              <a:solidFill>
                <a:srgbClr val="000000"/>
              </a:solidFill>
              <a:latin typeface="Arial"/>
              <a:ea typeface="Arial"/>
              <a:cs typeface="Arial"/>
              <a:sym typeface="Arial"/>
            </a:endParaRPr>
          </a:p>
        </p:txBody>
      </p:sp>
      <p:sp>
        <p:nvSpPr>
          <p:cNvPr id="299" name="Google Shape;299;p58"/>
          <p:cNvSpPr txBox="1"/>
          <p:nvPr/>
        </p:nvSpPr>
        <p:spPr>
          <a:xfrm>
            <a:off x="7091084" y="5455475"/>
            <a:ext cx="3525648"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000" b="0" i="0" u="none" strike="noStrike" cap="none" dirty="0" err="1">
                <a:solidFill>
                  <a:srgbClr val="000000"/>
                </a:solidFill>
                <a:latin typeface="Arial"/>
                <a:ea typeface="Arial"/>
                <a:cs typeface="Arial"/>
                <a:sym typeface="Arial"/>
              </a:rPr>
              <a:t>Админ</a:t>
            </a:r>
            <a:r>
              <a:rPr lang="en-US" sz="1000" b="0" i="0" u="none" strike="noStrike" cap="none" dirty="0">
                <a:solidFill>
                  <a:srgbClr val="000000"/>
                </a:solidFill>
                <a:latin typeface="Arial"/>
                <a:ea typeface="Arial"/>
                <a:cs typeface="Arial"/>
                <a:sym typeface="Arial"/>
              </a:rPr>
              <a:t>. (2021, February 19). </a:t>
            </a:r>
            <a:r>
              <a:rPr lang="en-US" sz="1000" b="0" i="0" u="none" strike="noStrike" cap="none" dirty="0" err="1">
                <a:solidFill>
                  <a:srgbClr val="000000"/>
                </a:solidFill>
                <a:latin typeface="Arial"/>
                <a:ea typeface="Arial"/>
                <a:cs typeface="Arial"/>
                <a:sym typeface="Arial"/>
              </a:rPr>
              <a:t>Архи</a:t>
            </a:r>
            <a:r>
              <a:rPr lang="en-US" sz="1000" b="0" i="0" u="none" strike="noStrike" cap="none" dirty="0">
                <a:solidFill>
                  <a:srgbClr val="000000"/>
                </a:solidFill>
                <a:latin typeface="Arial"/>
                <a:ea typeface="Arial"/>
                <a:cs typeface="Arial"/>
                <a:sym typeface="Arial"/>
              </a:rPr>
              <a:t> </a:t>
            </a:r>
            <a:r>
              <a:rPr lang="en-US" sz="1000" b="0" i="0" u="none" strike="noStrike" cap="none" dirty="0" err="1">
                <a:solidFill>
                  <a:srgbClr val="000000"/>
                </a:solidFill>
                <a:latin typeface="Arial"/>
                <a:ea typeface="Arial"/>
                <a:cs typeface="Arial"/>
                <a:sym typeface="Arial"/>
              </a:rPr>
              <a:t>нэрэх</a:t>
            </a:r>
            <a:r>
              <a:rPr lang="en-US" sz="1000" b="0" i="0" u="none" strike="noStrike" cap="none" dirty="0">
                <a:solidFill>
                  <a:srgbClr val="000000"/>
                </a:solidFill>
                <a:latin typeface="Arial"/>
                <a:ea typeface="Arial"/>
                <a:cs typeface="Arial"/>
                <a:sym typeface="Arial"/>
              </a:rPr>
              <a:t> [Photograph].</a:t>
            </a:r>
            <a:endParaRPr dirty="0"/>
          </a:p>
          <a:p>
            <a:pPr marL="0" marR="0" lvl="0" indent="0" algn="l" rtl="0">
              <a:lnSpc>
                <a:spcPct val="100000"/>
              </a:lnSpc>
              <a:spcBef>
                <a:spcPts val="0"/>
              </a:spcBef>
              <a:spcAft>
                <a:spcPts val="0"/>
              </a:spcAft>
              <a:buNone/>
            </a:pPr>
            <a:r>
              <a:rPr lang="en-US" sz="1000" b="0" i="0" u="none" strike="noStrike" cap="none" dirty="0">
                <a:solidFill>
                  <a:srgbClr val="000000"/>
                </a:solidFill>
                <a:latin typeface="Arial"/>
                <a:ea typeface="Arial"/>
                <a:cs typeface="Arial"/>
                <a:sym typeface="Arial"/>
              </a:rPr>
              <a:t>             https://mongoliax.mn/read/post/1976348</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cxnSp>
        <p:nvCxnSpPr>
          <p:cNvPr id="304" name="Google Shape;304;p59"/>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05" name="Google Shape;305;p5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06" name="Google Shape;306;p59"/>
          <p:cNvSpPr txBox="1"/>
          <p:nvPr/>
        </p:nvSpPr>
        <p:spPr>
          <a:xfrm>
            <a:off x="3741869" y="6100982"/>
            <a:ext cx="466870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135)</a:t>
            </a:r>
            <a:endParaRPr sz="1050" b="0" i="0" u="none" strike="noStrike" cap="none">
              <a:solidFill>
                <a:schemeClr val="dk1"/>
              </a:solidFill>
              <a:latin typeface="Arial"/>
              <a:ea typeface="Arial"/>
              <a:cs typeface="Arial"/>
              <a:sym typeface="Arial"/>
            </a:endParaRPr>
          </a:p>
        </p:txBody>
      </p:sp>
      <p:sp>
        <p:nvSpPr>
          <p:cNvPr id="307" name="Google Shape;307;p59"/>
          <p:cNvSpPr/>
          <p:nvPr/>
        </p:nvSpPr>
        <p:spPr>
          <a:xfrm>
            <a:off x="1119237" y="2006469"/>
            <a:ext cx="8865882" cy="336502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1. Монголчууд эд зүйлийн өнгийг сонгохдоо юуг харгалздаг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a:t>
            </a: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2. Монголчууд яагаад цагаан өнгийг хамгаас эрхэмлэн дээдэлдэг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3. Хөх өнгө юуг бэлгэддэг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4. Улаан өнгө юуг бэлгэддэг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a:t>
            </a:r>
            <a:endParaRPr sz="1800" b="0" i="0" u="none" strike="noStrike" cap="none">
              <a:solidFill>
                <a:srgbClr val="000000"/>
              </a:solidFill>
              <a:latin typeface="Arial"/>
              <a:ea typeface="Arial"/>
              <a:cs typeface="Arial"/>
              <a:sym typeface="Arial"/>
            </a:endParaRPr>
          </a:p>
        </p:txBody>
      </p:sp>
      <p:sp>
        <p:nvSpPr>
          <p:cNvPr id="308" name="Google Shape;308;p59"/>
          <p:cNvSpPr/>
          <p:nvPr/>
        </p:nvSpPr>
        <p:spPr>
          <a:xfrm>
            <a:off x="2745765" y="1013702"/>
            <a:ext cx="8086637"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4.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4. Discuss about following questions and review your understanding </a:t>
            </a:r>
            <a:endParaRPr sz="1600" b="0" i="1" u="none" strike="noStrike" cap="none">
              <a:solidFill>
                <a:schemeClr val="dk1"/>
              </a:solidFill>
              <a:latin typeface="Arial"/>
              <a:ea typeface="Arial"/>
              <a:cs typeface="Arial"/>
              <a:sym typeface="Arial"/>
            </a:endParaRPr>
          </a:p>
        </p:txBody>
      </p:sp>
      <p:sp>
        <p:nvSpPr>
          <p:cNvPr id="309" name="Google Shape;309;p59"/>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cxnSp>
        <p:nvCxnSpPr>
          <p:cNvPr id="314" name="Google Shape;314;p60"/>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15" name="Google Shape;315;p6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16" name="Google Shape;316;p60"/>
          <p:cNvSpPr txBox="1"/>
          <p:nvPr/>
        </p:nvSpPr>
        <p:spPr>
          <a:xfrm>
            <a:off x="3741869" y="6100982"/>
            <a:ext cx="466870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135)</a:t>
            </a:r>
            <a:endParaRPr sz="1050" b="0" i="0" u="none" strike="noStrike" cap="none">
              <a:solidFill>
                <a:schemeClr val="dk1"/>
              </a:solidFill>
              <a:latin typeface="Arial"/>
              <a:ea typeface="Arial"/>
              <a:cs typeface="Arial"/>
              <a:sym typeface="Arial"/>
            </a:endParaRPr>
          </a:p>
        </p:txBody>
      </p:sp>
      <p:sp>
        <p:nvSpPr>
          <p:cNvPr id="317" name="Google Shape;317;p60"/>
          <p:cNvSpPr/>
          <p:nvPr/>
        </p:nvSpPr>
        <p:spPr>
          <a:xfrm>
            <a:off x="1505623" y="2204130"/>
            <a:ext cx="8865882" cy="3365024"/>
          </a:xfrm>
          <a:prstGeom prst="rect">
            <a:avLst/>
          </a:prstGeom>
          <a:noFill/>
          <a:ln>
            <a:noFill/>
          </a:ln>
        </p:spPr>
        <p:txBody>
          <a:bodyPr spcFirstLastPara="1" wrap="square" lIns="91425" tIns="45700" rIns="91425" bIns="45700" anchor="t" anchorCtr="0">
            <a:spAutoFit/>
          </a:bodyPr>
          <a:lstStyle/>
          <a:p>
            <a:pPr marL="457200" marR="0" lvl="0" indent="-4572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Ногоон өнгө юуг бэлгэддэг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2. Шар өнгө юуг бэлгэддэг вэ? </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a:t>
            </a: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3. Хар өнгө юуг бэлгэддэг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a:t>
            </a:r>
            <a:endParaRPr sz="1800" b="0" i="0" u="none" strike="noStrike" cap="none">
              <a:solidFill>
                <a:srgbClr val="000000"/>
              </a:solidFill>
              <a:latin typeface="Arial"/>
              <a:ea typeface="Arial"/>
              <a:cs typeface="Arial"/>
              <a:sym typeface="Arial"/>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4. Бор өнгө юуг бэлгэддэг вэ?</a:t>
            </a:r>
            <a:endParaRPr/>
          </a:p>
          <a:p>
            <a:pPr marL="0" marR="0" lvl="0" indent="0" algn="just" rtl="0">
              <a:lnSpc>
                <a:spcPct val="150000"/>
              </a:lnSpc>
              <a:spcBef>
                <a:spcPts val="0"/>
              </a:spcBef>
              <a:spcAft>
                <a:spcPts val="0"/>
              </a:spcAft>
              <a:buNone/>
            </a:pPr>
            <a:r>
              <a:rPr lang="en-US" sz="1800" b="0" i="0" u="none" strike="noStrike" cap="none">
                <a:solidFill>
                  <a:srgbClr val="000000"/>
                </a:solidFill>
                <a:latin typeface="Arial"/>
                <a:ea typeface="Arial"/>
                <a:cs typeface="Arial"/>
                <a:sym typeface="Arial"/>
              </a:rPr>
              <a:t>.............................................................................................................</a:t>
            </a:r>
            <a:endParaRPr sz="1800" b="0" i="0" u="none" strike="noStrike" cap="none">
              <a:solidFill>
                <a:srgbClr val="000000"/>
              </a:solidFill>
              <a:latin typeface="Arial"/>
              <a:ea typeface="Arial"/>
              <a:cs typeface="Arial"/>
              <a:sym typeface="Arial"/>
            </a:endParaRPr>
          </a:p>
        </p:txBody>
      </p:sp>
      <p:sp>
        <p:nvSpPr>
          <p:cNvPr id="318" name="Google Shape;318;p60"/>
          <p:cNvSpPr/>
          <p:nvPr/>
        </p:nvSpPr>
        <p:spPr>
          <a:xfrm>
            <a:off x="2745765" y="1013702"/>
            <a:ext cx="8086637"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4. Дараах асуултын дагуу ярилцаж, ойлголтоо шалгаарай.</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4. Discuss about following questions and review your understanding </a:t>
            </a:r>
            <a:endParaRPr sz="1600" b="0" i="1" u="none" strike="noStrike" cap="none">
              <a:solidFill>
                <a:schemeClr val="dk1"/>
              </a:solidFill>
              <a:latin typeface="Arial"/>
              <a:ea typeface="Arial"/>
              <a:cs typeface="Arial"/>
              <a:sym typeface="Arial"/>
            </a:endParaRPr>
          </a:p>
        </p:txBody>
      </p:sp>
      <p:sp>
        <p:nvSpPr>
          <p:cNvPr id="319" name="Google Shape;319;p60"/>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cxnSp>
        <p:nvCxnSpPr>
          <p:cNvPr id="324" name="Google Shape;324;p2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325" name="Google Shape;325;p20"/>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26" name="Google Shape;326;p20"/>
          <p:cNvSpPr/>
          <p:nvPr/>
        </p:nvSpPr>
        <p:spPr>
          <a:xfrm>
            <a:off x="2857466" y="966507"/>
            <a:ext cx="6736664"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5. Өгөгдсөн үгсийг тайлбартай нь тохируулна уу.</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5. Match following words to its explanation.</a:t>
            </a:r>
            <a:endParaRPr sz="1600" b="1" i="1" u="none" strike="noStrike" cap="none">
              <a:solidFill>
                <a:schemeClr val="dk1"/>
              </a:solidFill>
              <a:latin typeface="Arial"/>
              <a:ea typeface="Arial"/>
              <a:cs typeface="Arial"/>
              <a:sym typeface="Arial"/>
            </a:endParaRPr>
          </a:p>
        </p:txBody>
      </p:sp>
      <p:sp>
        <p:nvSpPr>
          <p:cNvPr id="327" name="Google Shape;327;p20"/>
          <p:cNvSpPr txBox="1"/>
          <p:nvPr/>
        </p:nvSpPr>
        <p:spPr>
          <a:xfrm>
            <a:off x="4527224" y="5891493"/>
            <a:ext cx="3372438"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(Мөнхцэцэг,Г., Орхон,Б, 2021, хууд. 136)</a:t>
            </a:r>
            <a:endParaRPr sz="1050" b="0" i="0" u="none" strike="noStrike" cap="none">
              <a:solidFill>
                <a:srgbClr val="000000"/>
              </a:solidFill>
              <a:latin typeface="Arial"/>
              <a:ea typeface="Arial"/>
              <a:cs typeface="Arial"/>
              <a:sym typeface="Arial"/>
            </a:endParaRPr>
          </a:p>
        </p:txBody>
      </p:sp>
      <p:sp>
        <p:nvSpPr>
          <p:cNvPr id="328" name="Google Shape;328;p20"/>
          <p:cNvSpPr/>
          <p:nvPr/>
        </p:nvSpPr>
        <p:spPr>
          <a:xfrm>
            <a:off x="1413189" y="1986176"/>
            <a:ext cx="9050747" cy="3323946"/>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Өнгө орох				а) үзэмж сайтай болох</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Өнгөө алдах			б) дээлэнд гадар оёх, солих</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Өнгө татах				в) таарах зохицох, сайхан харагдах </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Өнгө хорших			г) зүс царай, үзэмжээ сайжруулах</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Өнгө засах				д) тухайн цаг үеийн нөхцөл байдал</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Өнгө сайтай				е) үзэмж сайтай</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Цагийн өнгө 			ё) зүс царай доройтох, муу болох</a:t>
            </a:r>
            <a:endParaRPr sz="2000" b="0" i="0" u="none" strike="noStrike" cap="none">
              <a:solidFill>
                <a:schemeClr val="dk1"/>
              </a:solidFill>
              <a:latin typeface="Arial"/>
              <a:ea typeface="Arial"/>
              <a:cs typeface="Arial"/>
              <a:sym typeface="Arial"/>
            </a:endParaRPr>
          </a:p>
        </p:txBody>
      </p:sp>
      <p:sp>
        <p:nvSpPr>
          <p:cNvPr id="329" name="Google Shape;329;p20"/>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cxnSp>
        <p:nvCxnSpPr>
          <p:cNvPr id="334" name="Google Shape;334;p2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335" name="Google Shape;335;p21"/>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36" name="Google Shape;336;p21"/>
          <p:cNvSpPr/>
          <p:nvPr/>
        </p:nvSpPr>
        <p:spPr>
          <a:xfrm>
            <a:off x="2745766" y="1013702"/>
            <a:ext cx="7062264"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6. Дээрх үгсийг ашиглан өгүүлбэрийг гүйцээж бичнэ үү.</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6. Complete the sentence using above words  </a:t>
            </a:r>
            <a:endParaRPr sz="1600" b="0" i="1" u="none" strike="noStrike" cap="none">
              <a:solidFill>
                <a:schemeClr val="dk1"/>
              </a:solidFill>
              <a:latin typeface="Arial"/>
              <a:ea typeface="Arial"/>
              <a:cs typeface="Arial"/>
              <a:sym typeface="Arial"/>
            </a:endParaRPr>
          </a:p>
        </p:txBody>
      </p:sp>
      <p:sp>
        <p:nvSpPr>
          <p:cNvPr id="337" name="Google Shape;337;p21"/>
          <p:cNvSpPr txBox="1"/>
          <p:nvPr/>
        </p:nvSpPr>
        <p:spPr>
          <a:xfrm>
            <a:off x="4710046" y="5950497"/>
            <a:ext cx="317111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(Мөнхцэцэг,Г., Орхон,Б, 2021, хууд. 136)</a:t>
            </a:r>
            <a:endParaRPr sz="1050" b="0" i="0" u="none" strike="noStrike" cap="none">
              <a:solidFill>
                <a:srgbClr val="000000"/>
              </a:solidFill>
              <a:latin typeface="Arial"/>
              <a:ea typeface="Arial"/>
              <a:cs typeface="Arial"/>
              <a:sym typeface="Arial"/>
            </a:endParaRPr>
          </a:p>
        </p:txBody>
      </p:sp>
      <p:sp>
        <p:nvSpPr>
          <p:cNvPr id="338" name="Google Shape;338;p21"/>
          <p:cNvSpPr/>
          <p:nvPr/>
        </p:nvSpPr>
        <p:spPr>
          <a:xfrm>
            <a:off x="627530" y="2144796"/>
            <a:ext cx="10865224" cy="3323946"/>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Цагаан хувцсыг лимонтой усаар угаавал сайн ..........................      ......................... –дог.</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   .................... –сан мөнгөн эдлэлийг шүдний оогоор угаадаг. </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Чиний улаан туфль цагаан цүнх хоёр сайхан ......................     ...................... –ж байна. </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   .................... бүхэн чанартай байдаггүй. </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Хэдэн өдөр бороо орсны ачаар байгаль дэлхий .................   .................... –чээ.</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Манай нутгийн намар .............................   ........................... хэчнээн сайхан гэж санана.</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Эмээ миний хурган дээлэнд шинэ .......................   ....................... –ж өглөө.</a:t>
            </a:r>
            <a:endParaRPr sz="1600" b="0" i="0" u="none" strike="noStrike" cap="none">
              <a:solidFill>
                <a:schemeClr val="dk1"/>
              </a:solidFill>
              <a:latin typeface="Arial"/>
              <a:ea typeface="Arial"/>
              <a:cs typeface="Arial"/>
              <a:sym typeface="Arial"/>
            </a:endParaRPr>
          </a:p>
        </p:txBody>
      </p:sp>
      <p:sp>
        <p:nvSpPr>
          <p:cNvPr id="339" name="Google Shape;339;p21"/>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cxnSp>
        <p:nvCxnSpPr>
          <p:cNvPr id="344" name="Google Shape;344;p6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345" name="Google Shape;345;p61"/>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46" name="Google Shape;346;p61"/>
          <p:cNvSpPr/>
          <p:nvPr/>
        </p:nvSpPr>
        <p:spPr>
          <a:xfrm>
            <a:off x="2745765" y="1013702"/>
            <a:ext cx="7900464" cy="658601"/>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Дасгал 7. Тохирох нөхцөлүүдийг ашиглан өгүүлбэрийг гүйцээж бичнэ үү.</a:t>
            </a:r>
            <a:endParaRPr sz="1600" b="1" i="1" u="none" strike="noStrike" cap="none">
              <a:solidFill>
                <a:schemeClr val="dk1"/>
              </a:solidFill>
              <a:latin typeface="Arial"/>
              <a:ea typeface="Arial"/>
              <a:cs typeface="Arial"/>
              <a:sym typeface="Arial"/>
            </a:endParaRPr>
          </a:p>
          <a:p>
            <a:pPr marL="0" marR="0" lvl="0" indent="0" algn="just" rtl="0">
              <a:lnSpc>
                <a:spcPct val="115000"/>
              </a:lnSpc>
              <a:spcBef>
                <a:spcPts val="0"/>
              </a:spcBef>
              <a:spcAft>
                <a:spcPts val="0"/>
              </a:spcAft>
              <a:buClr>
                <a:srgbClr val="000000"/>
              </a:buClr>
              <a:buSzPts val="1600"/>
              <a:buFont typeface="Arial"/>
              <a:buNone/>
            </a:pPr>
            <a:r>
              <a:rPr lang="en-US" sz="1600" b="1" i="1" u="none" strike="noStrike" cap="none">
                <a:solidFill>
                  <a:schemeClr val="dk1"/>
                </a:solidFill>
                <a:latin typeface="Arial"/>
                <a:ea typeface="Arial"/>
                <a:cs typeface="Arial"/>
                <a:sym typeface="Arial"/>
              </a:rPr>
              <a:t>Exercise 7. Complete the sentence using above words  </a:t>
            </a:r>
            <a:endParaRPr sz="1600" b="0" i="1" u="none" strike="noStrike" cap="none">
              <a:solidFill>
                <a:schemeClr val="dk1"/>
              </a:solidFill>
              <a:latin typeface="Arial"/>
              <a:ea typeface="Arial"/>
              <a:cs typeface="Arial"/>
              <a:sym typeface="Arial"/>
            </a:endParaRPr>
          </a:p>
        </p:txBody>
      </p:sp>
      <p:sp>
        <p:nvSpPr>
          <p:cNvPr id="347" name="Google Shape;347;p61"/>
          <p:cNvSpPr txBox="1"/>
          <p:nvPr/>
        </p:nvSpPr>
        <p:spPr>
          <a:xfrm>
            <a:off x="4680048" y="5964267"/>
            <a:ext cx="329999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(Мөнхцэцэг,Г., Орхон,Б, 2021, хууд. 136)</a:t>
            </a:r>
            <a:endParaRPr sz="1050" b="0" i="0" u="none" strike="noStrike" cap="none">
              <a:solidFill>
                <a:srgbClr val="000000"/>
              </a:solidFill>
              <a:latin typeface="Arial"/>
              <a:ea typeface="Arial"/>
              <a:cs typeface="Arial"/>
              <a:sym typeface="Arial"/>
            </a:endParaRPr>
          </a:p>
        </p:txBody>
      </p:sp>
      <p:sp>
        <p:nvSpPr>
          <p:cNvPr id="348" name="Google Shape;348;p61"/>
          <p:cNvSpPr/>
          <p:nvPr/>
        </p:nvSpPr>
        <p:spPr>
          <a:xfrm>
            <a:off x="703021" y="2394738"/>
            <a:ext cx="11043677" cy="3323946"/>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Зуны цагт цагаан идээ сайн ид ................................</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Энэ цагаан луувангаас ид ............................ Муудчихсан шүү!</a:t>
            </a:r>
            <a:endParaRPr sz="2000" b="0" i="0" u="none" strike="noStrike" cap="none">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Цэнхэр үзгээр бич................... яагаад улаанаар бичээд байгаа юм бэ?</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Би чамтай хамт Улаанбаатар луу яв....................</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Дахиад улаан лооль ....................... хий................</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Бат өнөөдөр хүрэн дээлээ өмс............ Бүгд хүрэн дээл өмсөхөөр болсон. </a:t>
            </a:r>
            <a:endParaRPr/>
          </a:p>
          <a:p>
            <a:pPr marL="342900" marR="0" lvl="0" indent="-342900" algn="just" rtl="0">
              <a:lnSpc>
                <a:spcPct val="150000"/>
              </a:lnSpc>
              <a:spcBef>
                <a:spcPts val="0"/>
              </a:spcBef>
              <a:spcAft>
                <a:spcPts val="0"/>
              </a:spcAft>
              <a:buClr>
                <a:srgbClr val="000000"/>
              </a:buClr>
              <a:buSzPts val="2000"/>
              <a:buFont typeface="Arial"/>
              <a:buAutoNum type="arabicPeriod"/>
            </a:pPr>
            <a:r>
              <a:rPr lang="en-US" sz="2000" b="0" i="0" u="none" strike="noStrike" cap="none">
                <a:solidFill>
                  <a:schemeClr val="dk1"/>
                </a:solidFill>
                <a:latin typeface="Arial"/>
                <a:ea typeface="Arial"/>
                <a:cs typeface="Arial"/>
                <a:sym typeface="Arial"/>
              </a:rPr>
              <a:t>Аав надад шаргал цув авч өг...............</a:t>
            </a:r>
            <a:endParaRPr sz="2000" b="0" i="0" u="none" strike="noStrike" cap="none">
              <a:solidFill>
                <a:schemeClr val="dk1"/>
              </a:solidFill>
              <a:latin typeface="Arial"/>
              <a:ea typeface="Arial"/>
              <a:cs typeface="Arial"/>
              <a:sym typeface="Arial"/>
            </a:endParaRPr>
          </a:p>
        </p:txBody>
      </p:sp>
      <p:sp>
        <p:nvSpPr>
          <p:cNvPr id="349" name="Google Shape;349;p61"/>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350" name="Google Shape;350;p61"/>
          <p:cNvSpPr/>
          <p:nvPr/>
        </p:nvSpPr>
        <p:spPr>
          <a:xfrm>
            <a:off x="2492988" y="1760819"/>
            <a:ext cx="6879611" cy="375447"/>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u="none" strike="noStrike" cap="none">
                <a:solidFill>
                  <a:schemeClr val="dk1"/>
                </a:solidFill>
                <a:latin typeface="Arial"/>
                <a:ea typeface="Arial"/>
                <a:cs typeface="Arial"/>
                <a:sym typeface="Arial"/>
              </a:rPr>
              <a:t>Нөхцөлүүд: </a:t>
            </a:r>
            <a:r>
              <a:rPr lang="en-US" sz="1600" b="1" i="1" u="none" strike="noStrike" cap="none">
                <a:solidFill>
                  <a:srgbClr val="000000"/>
                </a:solidFill>
                <a:latin typeface="Arial"/>
                <a:ea typeface="Arial"/>
                <a:cs typeface="Arial"/>
                <a:sym typeface="Arial"/>
              </a:rPr>
              <a:t>(-аарай</a:t>
            </a:r>
            <a:r>
              <a:rPr lang="en-US" sz="1600" b="1" i="1" u="none" strike="noStrike" cap="none" baseline="30000">
                <a:solidFill>
                  <a:srgbClr val="000000"/>
                </a:solidFill>
                <a:latin typeface="Arial"/>
                <a:ea typeface="Arial"/>
                <a:cs typeface="Arial"/>
                <a:sym typeface="Arial"/>
              </a:rPr>
              <a:t>4</a:t>
            </a:r>
            <a:r>
              <a:rPr lang="en-US" sz="1600" b="1" i="1" u="none" strike="noStrike" cap="none">
                <a:solidFill>
                  <a:srgbClr val="000000"/>
                </a:solidFill>
                <a:latin typeface="Arial"/>
                <a:ea typeface="Arial"/>
                <a:cs typeface="Arial"/>
                <a:sym typeface="Arial"/>
              </a:rPr>
              <a:t>, -аасай</a:t>
            </a:r>
            <a:r>
              <a:rPr lang="en-US" sz="1600" b="1" i="1" u="none" strike="noStrike" cap="none" baseline="30000">
                <a:solidFill>
                  <a:srgbClr val="000000"/>
                </a:solidFill>
                <a:latin typeface="Arial"/>
                <a:ea typeface="Arial"/>
                <a:cs typeface="Arial"/>
                <a:sym typeface="Arial"/>
              </a:rPr>
              <a:t>4</a:t>
            </a:r>
            <a:r>
              <a:rPr lang="en-US" sz="1600" b="1" i="1" u="none" strike="noStrike" cap="none">
                <a:solidFill>
                  <a:srgbClr val="000000"/>
                </a:solidFill>
                <a:latin typeface="Arial"/>
                <a:ea typeface="Arial"/>
                <a:cs typeface="Arial"/>
                <a:sym typeface="Arial"/>
              </a:rPr>
              <a:t>, -аач</a:t>
            </a:r>
            <a:r>
              <a:rPr lang="en-US" sz="1600" b="1" i="1" u="none" strike="noStrike" cap="none" baseline="30000">
                <a:solidFill>
                  <a:srgbClr val="000000"/>
                </a:solidFill>
                <a:latin typeface="Arial"/>
                <a:ea typeface="Arial"/>
                <a:cs typeface="Arial"/>
                <a:sym typeface="Arial"/>
              </a:rPr>
              <a:t>4</a:t>
            </a:r>
            <a:r>
              <a:rPr lang="en-US" sz="1600" b="1" i="1" u="none" strike="noStrike" cap="none">
                <a:solidFill>
                  <a:srgbClr val="000000"/>
                </a:solidFill>
                <a:latin typeface="Arial"/>
                <a:ea typeface="Arial"/>
                <a:cs typeface="Arial"/>
                <a:sym typeface="Arial"/>
              </a:rPr>
              <a:t>, -уузай</a:t>
            </a:r>
            <a:r>
              <a:rPr lang="en-US" sz="1600" b="1" i="1" u="none" strike="noStrike" cap="none" baseline="30000">
                <a:solidFill>
                  <a:srgbClr val="000000"/>
                </a:solidFill>
                <a:latin typeface="Arial"/>
                <a:ea typeface="Arial"/>
                <a:cs typeface="Arial"/>
                <a:sym typeface="Arial"/>
              </a:rPr>
              <a:t>2</a:t>
            </a:r>
            <a:r>
              <a:rPr lang="en-US" sz="1600" b="1" i="1" u="none" strike="noStrike" cap="none">
                <a:solidFill>
                  <a:srgbClr val="000000"/>
                </a:solidFill>
                <a:latin typeface="Arial"/>
                <a:ea typeface="Arial"/>
                <a:cs typeface="Arial"/>
                <a:sym typeface="Arial"/>
              </a:rPr>
              <a:t>, -г, -я</a:t>
            </a:r>
            <a:r>
              <a:rPr lang="en-US" sz="1600" b="1" i="1" u="none" strike="noStrike" cap="none" baseline="30000">
                <a:solidFill>
                  <a:srgbClr val="000000"/>
                </a:solidFill>
                <a:latin typeface="Arial"/>
                <a:ea typeface="Arial"/>
                <a:cs typeface="Arial"/>
                <a:sym typeface="Arial"/>
              </a:rPr>
              <a:t>3</a:t>
            </a:r>
            <a:r>
              <a:rPr lang="en-US" sz="1600" b="1" i="1" u="none" strike="noStrike" cap="none">
                <a:solidFill>
                  <a:srgbClr val="000000"/>
                </a:solidFill>
                <a:latin typeface="Arial"/>
                <a:ea typeface="Arial"/>
                <a:cs typeface="Arial"/>
                <a:sym typeface="Arial"/>
              </a:rPr>
              <a:t>, битгий-аарай</a:t>
            </a:r>
            <a:r>
              <a:rPr lang="en-US" sz="1600" b="1" i="1" u="none" strike="noStrike" cap="none" baseline="30000">
                <a:solidFill>
                  <a:srgbClr val="000000"/>
                </a:solidFill>
                <a:latin typeface="Arial"/>
                <a:ea typeface="Arial"/>
                <a:cs typeface="Arial"/>
                <a:sym typeface="Arial"/>
              </a:rPr>
              <a:t>4</a:t>
            </a:r>
            <a:r>
              <a:rPr lang="en-US" sz="1600" b="1" i="1" u="none" strike="noStrike" cap="none">
                <a:solidFill>
                  <a:srgbClr val="000000"/>
                </a:solidFill>
                <a:latin typeface="Arial"/>
                <a:ea typeface="Arial"/>
                <a:cs typeface="Arial"/>
                <a:sym typeface="Arial"/>
              </a:rPr>
              <a:t>)</a:t>
            </a:r>
            <a:r>
              <a:rPr lang="en-US" sz="1600" b="1" i="1" u="none" strike="noStrike" cap="none">
                <a:solidFill>
                  <a:schemeClr val="dk1"/>
                </a:solidFill>
                <a:latin typeface="Arial"/>
                <a:ea typeface="Arial"/>
                <a:cs typeface="Arial"/>
                <a:sym typeface="Arial"/>
              </a:rPr>
              <a:t> </a:t>
            </a:r>
            <a:endParaRPr sz="1600" b="1" i="1" u="none" strike="noStrike" cap="none">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cxnSp>
        <p:nvCxnSpPr>
          <p:cNvPr id="355" name="Google Shape;355;p62"/>
          <p:cNvCxnSpPr/>
          <p:nvPr/>
        </p:nvCxnSpPr>
        <p:spPr>
          <a:xfrm>
            <a:off x="130431" y="880843"/>
            <a:ext cx="11616267" cy="0"/>
          </a:xfrm>
          <a:prstGeom prst="straightConnector1">
            <a:avLst/>
          </a:prstGeom>
          <a:noFill/>
          <a:ln w="38100" cap="flat" cmpd="sng">
            <a:solidFill>
              <a:srgbClr val="007E5D"/>
            </a:solidFill>
            <a:prstDash val="solid"/>
            <a:round/>
            <a:headEnd type="none" w="sm" len="sm"/>
            <a:tailEnd type="none" w="sm" len="sm"/>
          </a:ln>
          <a:effectLst>
            <a:outerShdw blurRad="40000" dist="23000" dir="5400000" rotWithShape="0">
              <a:srgbClr val="000000">
                <a:alpha val="34901"/>
              </a:srgbClr>
            </a:outerShdw>
          </a:effectLst>
        </p:spPr>
      </p:cxnSp>
      <p:cxnSp>
        <p:nvCxnSpPr>
          <p:cNvPr id="356" name="Google Shape;356;p62"/>
          <p:cNvCxnSpPr/>
          <p:nvPr/>
        </p:nvCxnSpPr>
        <p:spPr>
          <a:xfrm rot="10800000">
            <a:off x="2656016" y="243985"/>
            <a:ext cx="0" cy="504000"/>
          </a:xfrm>
          <a:prstGeom prst="straightConnector1">
            <a:avLst/>
          </a:prstGeom>
          <a:noFill/>
          <a:ln w="9525" cap="flat" cmpd="sng">
            <a:solidFill>
              <a:srgbClr val="007E5D"/>
            </a:solidFill>
            <a:prstDash val="solid"/>
            <a:round/>
            <a:headEnd type="none" w="sm" len="sm"/>
            <a:tailEnd type="none" w="sm" len="sm"/>
          </a:ln>
          <a:effectLst>
            <a:outerShdw blurRad="40000" dist="23000" dir="5400000" rotWithShape="0">
              <a:srgbClr val="000000">
                <a:alpha val="34901"/>
              </a:srgbClr>
            </a:outerShdw>
          </a:effectLst>
        </p:spPr>
      </p:cxnSp>
      <p:sp>
        <p:nvSpPr>
          <p:cNvPr id="357" name="Google Shape;357;p62"/>
          <p:cNvSpPr txBox="1"/>
          <p:nvPr/>
        </p:nvSpPr>
        <p:spPr>
          <a:xfrm>
            <a:off x="2541315" y="1013702"/>
            <a:ext cx="7668088"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a:solidFill>
                  <a:schemeClr val="dk1"/>
                </a:solidFill>
                <a:latin typeface="Arial"/>
                <a:ea typeface="Arial"/>
                <a:cs typeface="Arial"/>
                <a:sym typeface="Arial"/>
              </a:rPr>
              <a:t>Шинэ үг хэллэгүүдийг цээжилж, утгыг ойлгоорой.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a:solidFill>
                  <a:schemeClr val="dk1"/>
                </a:solidFill>
                <a:latin typeface="Arial"/>
                <a:ea typeface="Arial"/>
                <a:cs typeface="Arial"/>
                <a:sym typeface="Arial"/>
              </a:rPr>
              <a:t>Memorize the new vocabularies and understand the meaning</a:t>
            </a:r>
            <a:endParaRPr sz="1400" b="0" i="0" u="none" strike="noStrike" cap="none">
              <a:solidFill>
                <a:srgbClr val="000000"/>
              </a:solidFill>
              <a:latin typeface="Arial"/>
              <a:ea typeface="Arial"/>
              <a:cs typeface="Arial"/>
              <a:sym typeface="Arial"/>
            </a:endParaRPr>
          </a:p>
        </p:txBody>
      </p:sp>
      <p:sp>
        <p:nvSpPr>
          <p:cNvPr id="358" name="Google Shape;358;p62"/>
          <p:cNvSpPr txBox="1"/>
          <p:nvPr/>
        </p:nvSpPr>
        <p:spPr>
          <a:xfrm>
            <a:off x="1320413" y="1669780"/>
            <a:ext cx="10426285" cy="4611519"/>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Ариун нандин- sacred</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Ариун журамт сэтгэл – pure mind</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Бурхны шашны таван махбод – the five elements of Buddhism (fire, earth, metal, water, wood) </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Бэлгэшээх – to consider as a good omen</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Дийлдэж давагдашгүй - supernatural</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Дэг журам - principle</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Дээдлэх – to revere</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Мөнх хөх тэнгэр – eternal blue heaven (eternal blue sky)</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Өөдлөн дэвжих – to thrive, to flourish</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Сүрлэг бадрангуй - majestic</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Тогтвортой – stable, steady</a:t>
            </a:r>
            <a:endParaRPr sz="1800" b="0" i="0" u="none" strike="noStrike" cap="none">
              <a:solidFill>
                <a:srgbClr val="000000"/>
              </a:solidFill>
              <a:latin typeface="Arial"/>
              <a:ea typeface="Arial"/>
              <a:cs typeface="Arial"/>
              <a:sym typeface="Arial"/>
            </a:endParaRPr>
          </a:p>
        </p:txBody>
      </p:sp>
      <p:sp>
        <p:nvSpPr>
          <p:cNvPr id="359" name="Google Shape;359;p62"/>
          <p:cNvSpPr txBox="1"/>
          <p:nvPr/>
        </p:nvSpPr>
        <p:spPr>
          <a:xfrm>
            <a:off x="4118049" y="6438141"/>
            <a:ext cx="483101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200" b="0" i="0" u="none" strike="noStrike" cap="none">
                <a:solidFill>
                  <a:srgbClr val="000000"/>
                </a:solidFill>
                <a:latin typeface="Arial"/>
                <a:ea typeface="Arial"/>
                <a:cs typeface="Arial"/>
                <a:sym typeface="Arial"/>
              </a:rPr>
              <a:t> (Мөнхцэцэг,Г., Орхон,Б, 2021, хууд.137)</a:t>
            </a:r>
            <a:endParaRPr sz="1000" b="0" i="0" u="none" strike="noStrike" cap="none">
              <a:solidFill>
                <a:srgbClr val="000000"/>
              </a:solidFill>
              <a:latin typeface="Arial"/>
              <a:ea typeface="Arial"/>
              <a:cs typeface="Arial"/>
              <a:sym typeface="Arial"/>
            </a:endParaRPr>
          </a:p>
        </p:txBody>
      </p:sp>
      <p:sp>
        <p:nvSpPr>
          <p:cNvPr id="360" name="Google Shape;360;p62"/>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cxnSp>
        <p:nvCxnSpPr>
          <p:cNvPr id="365" name="Google Shape;365;p63"/>
          <p:cNvCxnSpPr/>
          <p:nvPr/>
        </p:nvCxnSpPr>
        <p:spPr>
          <a:xfrm>
            <a:off x="130431" y="880843"/>
            <a:ext cx="11616267" cy="0"/>
          </a:xfrm>
          <a:prstGeom prst="straightConnector1">
            <a:avLst/>
          </a:prstGeom>
          <a:noFill/>
          <a:ln w="38100" cap="flat" cmpd="sng">
            <a:solidFill>
              <a:srgbClr val="007E5D"/>
            </a:solidFill>
            <a:prstDash val="solid"/>
            <a:round/>
            <a:headEnd type="none" w="sm" len="sm"/>
            <a:tailEnd type="none" w="sm" len="sm"/>
          </a:ln>
          <a:effectLst>
            <a:outerShdw blurRad="40000" dist="23000" dir="5400000" rotWithShape="0">
              <a:srgbClr val="000000">
                <a:alpha val="34901"/>
              </a:srgbClr>
            </a:outerShdw>
          </a:effectLst>
        </p:spPr>
      </p:cxnSp>
      <p:cxnSp>
        <p:nvCxnSpPr>
          <p:cNvPr id="366" name="Google Shape;366;p63"/>
          <p:cNvCxnSpPr/>
          <p:nvPr/>
        </p:nvCxnSpPr>
        <p:spPr>
          <a:xfrm rot="10800000">
            <a:off x="2656016" y="243985"/>
            <a:ext cx="0" cy="504000"/>
          </a:xfrm>
          <a:prstGeom prst="straightConnector1">
            <a:avLst/>
          </a:prstGeom>
          <a:noFill/>
          <a:ln w="9525" cap="flat" cmpd="sng">
            <a:solidFill>
              <a:srgbClr val="007E5D"/>
            </a:solidFill>
            <a:prstDash val="solid"/>
            <a:round/>
            <a:headEnd type="none" w="sm" len="sm"/>
            <a:tailEnd type="none" w="sm" len="sm"/>
          </a:ln>
          <a:effectLst>
            <a:outerShdw blurRad="40000" dist="23000" dir="5400000" rotWithShape="0">
              <a:srgbClr val="000000">
                <a:alpha val="34901"/>
              </a:srgbClr>
            </a:outerShdw>
          </a:effectLst>
        </p:spPr>
      </p:cxnSp>
      <p:sp>
        <p:nvSpPr>
          <p:cNvPr id="367" name="Google Shape;367;p63"/>
          <p:cNvSpPr txBox="1"/>
          <p:nvPr/>
        </p:nvSpPr>
        <p:spPr>
          <a:xfrm>
            <a:off x="2656016" y="999246"/>
            <a:ext cx="7668088"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a:solidFill>
                  <a:schemeClr val="dk1"/>
                </a:solidFill>
                <a:latin typeface="Arial"/>
                <a:ea typeface="Arial"/>
                <a:cs typeface="Arial"/>
                <a:sym typeface="Arial"/>
              </a:rPr>
              <a:t>Шинэ үг хэллэгүүдийг цээжилж, утгыг ойлгоорой.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US" sz="1400" b="1" i="0" u="none" strike="noStrike" cap="none">
                <a:solidFill>
                  <a:schemeClr val="dk1"/>
                </a:solidFill>
                <a:latin typeface="Arial"/>
                <a:ea typeface="Arial"/>
                <a:cs typeface="Arial"/>
                <a:sym typeface="Arial"/>
              </a:rPr>
              <a:t>Memorize the new vocabularies and understand the meaning</a:t>
            </a:r>
            <a:endParaRPr sz="1400" b="0" i="0" u="none" strike="noStrike" cap="none">
              <a:solidFill>
                <a:srgbClr val="000000"/>
              </a:solidFill>
              <a:latin typeface="Arial"/>
              <a:ea typeface="Arial"/>
              <a:cs typeface="Arial"/>
              <a:sym typeface="Arial"/>
            </a:endParaRPr>
          </a:p>
        </p:txBody>
      </p:sp>
      <p:sp>
        <p:nvSpPr>
          <p:cNvPr id="368" name="Google Shape;368;p63"/>
          <p:cNvSpPr txBox="1"/>
          <p:nvPr/>
        </p:nvSpPr>
        <p:spPr>
          <a:xfrm>
            <a:off x="1221429" y="1688143"/>
            <a:ext cx="9749141" cy="4611519"/>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Үржил хөгжил - multiplication</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Хадаг – ceremonial scarf</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Хангалуун – replete,rich</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Харгалзах – to take into account </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Хариуцлагатай - responsible</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Хиргүй тунгалаг – pure, sacred</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Хүсэл зориг - aspiration</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Хүч чадал - strength</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Эв нэгдэл- unity</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Эрч хүч - exuberance</a:t>
            </a:r>
            <a:endParaRPr sz="1800" b="0" i="0" u="none" strike="noStrike" cap="none">
              <a:solidFill>
                <a:srgbClr val="000000"/>
              </a:solidFill>
              <a:latin typeface="Arial"/>
              <a:ea typeface="Arial"/>
              <a:cs typeface="Arial"/>
              <a:sym typeface="Arial"/>
            </a:endParaRPr>
          </a:p>
          <a:p>
            <a:pPr marL="342900" marR="0" lvl="0" indent="-342900" algn="just" rtl="0">
              <a:lnSpc>
                <a:spcPct val="150000"/>
              </a:lnSpc>
              <a:spcBef>
                <a:spcPts val="0"/>
              </a:spcBef>
              <a:spcAft>
                <a:spcPts val="0"/>
              </a:spcAft>
              <a:buClr>
                <a:srgbClr val="000000"/>
              </a:buClr>
              <a:buSzPts val="1800"/>
              <a:buFont typeface="Arial"/>
              <a:buAutoNum type="arabicPeriod"/>
            </a:pPr>
            <a:r>
              <a:rPr lang="en-US" sz="1800" b="0" i="0" u="none" strike="noStrike" cap="none">
                <a:solidFill>
                  <a:srgbClr val="000000"/>
                </a:solidFill>
                <a:latin typeface="Arial"/>
                <a:ea typeface="Arial"/>
                <a:cs typeface="Arial"/>
                <a:sym typeface="Arial"/>
              </a:rPr>
              <a:t>Ялан дийлэх – to triumph (over), to defeat</a:t>
            </a:r>
            <a:endParaRPr sz="1800" b="0" i="0" u="none" strike="noStrike" cap="none">
              <a:solidFill>
                <a:srgbClr val="000000"/>
              </a:solidFill>
              <a:latin typeface="Arial"/>
              <a:ea typeface="Arial"/>
              <a:cs typeface="Arial"/>
              <a:sym typeface="Arial"/>
            </a:endParaRPr>
          </a:p>
        </p:txBody>
      </p:sp>
      <p:sp>
        <p:nvSpPr>
          <p:cNvPr id="369" name="Google Shape;369;p63"/>
          <p:cNvSpPr txBox="1"/>
          <p:nvPr/>
        </p:nvSpPr>
        <p:spPr>
          <a:xfrm>
            <a:off x="4130182" y="6299662"/>
            <a:ext cx="483101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200" b="0" i="0" u="none" strike="noStrike" cap="none">
                <a:solidFill>
                  <a:srgbClr val="000000"/>
                </a:solidFill>
                <a:latin typeface="Arial"/>
                <a:ea typeface="Arial"/>
                <a:cs typeface="Arial"/>
                <a:sym typeface="Arial"/>
              </a:rPr>
              <a:t> (Мөнхцэцэг,Г., Орхон,Б, 2021, хууд.137)</a:t>
            </a:r>
            <a:endParaRPr sz="1000" b="0" i="0" u="none" strike="noStrike" cap="none">
              <a:solidFill>
                <a:srgbClr val="000000"/>
              </a:solidFill>
              <a:latin typeface="Arial"/>
              <a:ea typeface="Arial"/>
              <a:cs typeface="Arial"/>
              <a:sym typeface="Arial"/>
            </a:endParaRPr>
          </a:p>
        </p:txBody>
      </p:sp>
      <p:sp>
        <p:nvSpPr>
          <p:cNvPr id="370" name="Google Shape;370;p63"/>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cxnSp>
        <p:nvCxnSpPr>
          <p:cNvPr id="376" name="Google Shape;376;p25"/>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77" name="Google Shape;377;p2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78" name="Google Shape;378;p25"/>
          <p:cNvSpPr txBox="1"/>
          <p:nvPr/>
        </p:nvSpPr>
        <p:spPr>
          <a:xfrm>
            <a:off x="3961598" y="823045"/>
            <a:ext cx="4168562" cy="5847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Гэрийн даалгавар 1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Homework  1</a:t>
            </a:r>
            <a:endParaRPr sz="1600" b="0" i="0" u="none" strike="noStrike" cap="none">
              <a:solidFill>
                <a:schemeClr val="dk1"/>
              </a:solidFill>
              <a:latin typeface="Arial"/>
              <a:ea typeface="Arial"/>
              <a:cs typeface="Arial"/>
              <a:sym typeface="Arial"/>
            </a:endParaRPr>
          </a:p>
        </p:txBody>
      </p:sp>
      <p:pic>
        <p:nvPicPr>
          <p:cNvPr id="379" name="Google Shape;379;p25" descr="homework Icon 3841940"/>
          <p:cNvPicPr preferRelativeResize="0"/>
          <p:nvPr/>
        </p:nvPicPr>
        <p:blipFill rotWithShape="1">
          <a:blip r:embed="rId3">
            <a:alphaModFix/>
          </a:blip>
          <a:srcRect/>
          <a:stretch/>
        </p:blipFill>
        <p:spPr>
          <a:xfrm flipH="1">
            <a:off x="7098221" y="706798"/>
            <a:ext cx="833890" cy="591108"/>
          </a:xfrm>
          <a:prstGeom prst="rect">
            <a:avLst/>
          </a:prstGeom>
          <a:noFill/>
          <a:ln>
            <a:noFill/>
          </a:ln>
        </p:spPr>
      </p:pic>
      <p:sp>
        <p:nvSpPr>
          <p:cNvPr id="380" name="Google Shape;380;p25"/>
          <p:cNvSpPr txBox="1"/>
          <p:nvPr/>
        </p:nvSpPr>
        <p:spPr>
          <a:xfrm>
            <a:off x="3996835" y="1285228"/>
            <a:ext cx="3961063" cy="41601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Мэдлэг шалгах тест - Test</a:t>
            </a:r>
            <a:endParaRPr sz="1600" b="1" i="0" u="none" strike="noStrike" cap="none">
              <a:solidFill>
                <a:schemeClr val="dk1"/>
              </a:solidFill>
              <a:latin typeface="Arial"/>
              <a:ea typeface="Arial"/>
              <a:cs typeface="Arial"/>
              <a:sym typeface="Arial"/>
            </a:endParaRPr>
          </a:p>
        </p:txBody>
      </p:sp>
      <p:sp>
        <p:nvSpPr>
          <p:cNvPr id="381" name="Google Shape;381;p25"/>
          <p:cNvSpPr txBox="1"/>
          <p:nvPr/>
        </p:nvSpPr>
        <p:spPr>
          <a:xfrm>
            <a:off x="4461273" y="6467017"/>
            <a:ext cx="4234879"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(Мөнхцэцэг,Г., Орхон,Б, 2021, хууд. 138)</a:t>
            </a:r>
            <a:endParaRPr sz="1050" b="0" i="0" u="none" strike="noStrike" cap="none">
              <a:solidFill>
                <a:srgbClr val="000000"/>
              </a:solidFill>
              <a:latin typeface="Arial"/>
              <a:ea typeface="Arial"/>
              <a:cs typeface="Arial"/>
              <a:sym typeface="Arial"/>
            </a:endParaRPr>
          </a:p>
        </p:txBody>
      </p:sp>
      <p:pic>
        <p:nvPicPr>
          <p:cNvPr id="382" name="Google Shape;382;p25"/>
          <p:cNvPicPr preferRelativeResize="0"/>
          <p:nvPr/>
        </p:nvPicPr>
        <p:blipFill rotWithShape="1">
          <a:blip r:embed="rId4">
            <a:alphaModFix/>
          </a:blip>
          <a:srcRect/>
          <a:stretch/>
        </p:blipFill>
        <p:spPr>
          <a:xfrm>
            <a:off x="995082" y="1779939"/>
            <a:ext cx="10403382" cy="4583380"/>
          </a:xfrm>
          <a:prstGeom prst="rect">
            <a:avLst/>
          </a:prstGeom>
          <a:noFill/>
          <a:ln>
            <a:noFill/>
          </a:ln>
        </p:spPr>
      </p:pic>
      <p:sp>
        <p:nvSpPr>
          <p:cNvPr id="383" name="Google Shape;383;p25"/>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cxnSp>
        <p:nvCxnSpPr>
          <p:cNvPr id="389" name="Google Shape;389;p64"/>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90" name="Google Shape;390;p6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91" name="Google Shape;391;p64"/>
          <p:cNvSpPr txBox="1"/>
          <p:nvPr/>
        </p:nvSpPr>
        <p:spPr>
          <a:xfrm>
            <a:off x="3924914" y="829521"/>
            <a:ext cx="4168562" cy="5847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Гэрийн даалгавар 1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Homework  1</a:t>
            </a:r>
            <a:endParaRPr sz="1600" b="0" i="0" u="none" strike="noStrike" cap="none">
              <a:solidFill>
                <a:schemeClr val="dk1"/>
              </a:solidFill>
              <a:latin typeface="Arial"/>
              <a:ea typeface="Arial"/>
              <a:cs typeface="Arial"/>
              <a:sym typeface="Arial"/>
            </a:endParaRPr>
          </a:p>
        </p:txBody>
      </p:sp>
      <p:pic>
        <p:nvPicPr>
          <p:cNvPr id="392" name="Google Shape;392;p64" descr="homework Icon 3841940"/>
          <p:cNvPicPr preferRelativeResize="0"/>
          <p:nvPr/>
        </p:nvPicPr>
        <p:blipFill rotWithShape="1">
          <a:blip r:embed="rId3">
            <a:alphaModFix/>
          </a:blip>
          <a:srcRect/>
          <a:stretch/>
        </p:blipFill>
        <p:spPr>
          <a:xfrm flipH="1">
            <a:off x="7222113" y="785400"/>
            <a:ext cx="833890" cy="591108"/>
          </a:xfrm>
          <a:prstGeom prst="rect">
            <a:avLst/>
          </a:prstGeom>
          <a:noFill/>
          <a:ln>
            <a:noFill/>
          </a:ln>
        </p:spPr>
      </p:pic>
      <p:sp>
        <p:nvSpPr>
          <p:cNvPr id="393" name="Google Shape;393;p64"/>
          <p:cNvSpPr txBox="1"/>
          <p:nvPr/>
        </p:nvSpPr>
        <p:spPr>
          <a:xfrm>
            <a:off x="3839053" y="1322817"/>
            <a:ext cx="3961063" cy="416011"/>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Clr>
                <a:srgbClr val="000000"/>
              </a:buClr>
              <a:buSzPts val="1600"/>
              <a:buFont typeface="Arial"/>
              <a:buNone/>
            </a:pPr>
            <a:r>
              <a:rPr lang="en-US" sz="1600" b="1" i="0" u="none" strike="noStrike" cap="none">
                <a:solidFill>
                  <a:schemeClr val="dk1"/>
                </a:solidFill>
                <a:latin typeface="Arial"/>
                <a:ea typeface="Arial"/>
                <a:cs typeface="Arial"/>
                <a:sym typeface="Arial"/>
              </a:rPr>
              <a:t>Мэдлэг шалгах тест - Test</a:t>
            </a:r>
            <a:endParaRPr sz="1600" b="1" i="0" u="none" strike="noStrike" cap="none">
              <a:solidFill>
                <a:schemeClr val="dk1"/>
              </a:solidFill>
              <a:latin typeface="Arial"/>
              <a:ea typeface="Arial"/>
              <a:cs typeface="Arial"/>
              <a:sym typeface="Arial"/>
            </a:endParaRPr>
          </a:p>
        </p:txBody>
      </p:sp>
      <p:sp>
        <p:nvSpPr>
          <p:cNvPr id="394" name="Google Shape;394;p64"/>
          <p:cNvSpPr txBox="1"/>
          <p:nvPr/>
        </p:nvSpPr>
        <p:spPr>
          <a:xfrm>
            <a:off x="3978560" y="6243680"/>
            <a:ext cx="4234879"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200" b="0" i="0" u="none" strike="noStrike" cap="none">
                <a:solidFill>
                  <a:srgbClr val="000000"/>
                </a:solidFill>
                <a:latin typeface="Arial"/>
                <a:ea typeface="Arial"/>
                <a:cs typeface="Arial"/>
                <a:sym typeface="Arial"/>
              </a:rPr>
              <a:t> (Мөнхцэцэг,Г., Орхон,Б, 2021, хууд. 138)</a:t>
            </a:r>
            <a:endParaRPr sz="1050" b="0" i="0" u="none" strike="noStrike" cap="none">
              <a:solidFill>
                <a:srgbClr val="000000"/>
              </a:solidFill>
              <a:latin typeface="Arial"/>
              <a:ea typeface="Arial"/>
              <a:cs typeface="Arial"/>
              <a:sym typeface="Arial"/>
            </a:endParaRPr>
          </a:p>
        </p:txBody>
      </p:sp>
      <p:pic>
        <p:nvPicPr>
          <p:cNvPr id="395" name="Google Shape;395;p64"/>
          <p:cNvPicPr preferRelativeResize="0"/>
          <p:nvPr/>
        </p:nvPicPr>
        <p:blipFill rotWithShape="1">
          <a:blip r:embed="rId4">
            <a:alphaModFix/>
          </a:blip>
          <a:srcRect/>
          <a:stretch/>
        </p:blipFill>
        <p:spPr>
          <a:xfrm>
            <a:off x="632727" y="1822350"/>
            <a:ext cx="11113971" cy="4151736"/>
          </a:xfrm>
          <a:prstGeom prst="rect">
            <a:avLst/>
          </a:prstGeom>
          <a:noFill/>
          <a:ln>
            <a:noFill/>
          </a:ln>
        </p:spPr>
      </p:pic>
      <p:sp>
        <p:nvSpPr>
          <p:cNvPr id="396" name="Google Shape;396;p64"/>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cxnSp>
        <p:nvCxnSpPr>
          <p:cNvPr id="402" name="Google Shape;402;p27"/>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03" name="Google Shape;403;p2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04" name="Google Shape;404;p27"/>
          <p:cNvSpPr/>
          <p:nvPr/>
        </p:nvSpPr>
        <p:spPr>
          <a:xfrm>
            <a:off x="4783746" y="3136612"/>
            <a:ext cx="5785570" cy="156453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1600"/>
              <a:buFont typeface="Arial"/>
              <a:buChar char="•"/>
            </a:pPr>
            <a:r>
              <a:rPr lang="en-US" sz="1600" b="0" i="1" u="none" strike="noStrike" cap="none">
                <a:solidFill>
                  <a:schemeClr val="dk1"/>
                </a:solidFill>
                <a:latin typeface="Arial"/>
                <a:ea typeface="Arial"/>
                <a:cs typeface="Arial"/>
                <a:sym typeface="Arial"/>
              </a:rPr>
              <a:t>Сэдэвт гарсан шинэ үг хэллэгүүдийг цээжлээрэй.</a:t>
            </a:r>
            <a:endParaRPr sz="1600" b="0" i="1"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600"/>
              <a:buFont typeface="Arial"/>
              <a:buNone/>
            </a:pPr>
            <a:r>
              <a:rPr lang="en-US" sz="1600" b="0" i="1" u="none" strike="noStrike" cap="none">
                <a:solidFill>
                  <a:schemeClr val="dk1"/>
                </a:solidFill>
                <a:latin typeface="Arial"/>
                <a:ea typeface="Arial"/>
                <a:cs typeface="Arial"/>
                <a:sym typeface="Arial"/>
              </a:rPr>
              <a:t>	Memorize vocabulary in the given topic</a:t>
            </a:r>
            <a:endParaRPr sz="1600" b="0" i="1" u="none" strike="noStrike" cap="none">
              <a:solidFill>
                <a:schemeClr val="dk1"/>
              </a:solidFill>
              <a:latin typeface="Arial"/>
              <a:ea typeface="Arial"/>
              <a:cs typeface="Arial"/>
              <a:sym typeface="Arial"/>
            </a:endParaRPr>
          </a:p>
          <a:p>
            <a:pPr marL="285750" marR="0" lvl="0" indent="-285750" algn="l" rtl="0">
              <a:lnSpc>
                <a:spcPct val="150000"/>
              </a:lnSpc>
              <a:spcBef>
                <a:spcPts val="0"/>
              </a:spcBef>
              <a:spcAft>
                <a:spcPts val="0"/>
              </a:spcAft>
              <a:buClr>
                <a:schemeClr val="dk1"/>
              </a:buClr>
              <a:buSzPts val="1600"/>
              <a:buFont typeface="Arial"/>
              <a:buChar char="•"/>
            </a:pPr>
            <a:r>
              <a:rPr lang="en-US" sz="1600" b="0" i="1" u="none" strike="noStrike" cap="none">
                <a:solidFill>
                  <a:schemeClr val="dk1"/>
                </a:solidFill>
                <a:latin typeface="Arial"/>
                <a:ea typeface="Arial"/>
                <a:cs typeface="Arial"/>
                <a:sym typeface="Arial"/>
              </a:rPr>
              <a:t>Өөрийн орны өнгөний бэлгэдлийн талаар бичнэ үү. </a:t>
            </a:r>
            <a:endParaRPr sz="1400" b="0" i="0" u="none" strike="noStrike" cap="none">
              <a:solidFill>
                <a:srgbClr val="000000"/>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600"/>
              <a:buFont typeface="Arial"/>
              <a:buNone/>
            </a:pPr>
            <a:r>
              <a:rPr lang="en-US" sz="1600" b="0" i="1" u="none" strike="noStrike" cap="none">
                <a:solidFill>
                  <a:schemeClr val="dk1"/>
                </a:solidFill>
                <a:latin typeface="Arial"/>
                <a:ea typeface="Arial"/>
                <a:cs typeface="Arial"/>
                <a:sym typeface="Arial"/>
              </a:rPr>
              <a:t>	Write about the color simbols of your country   </a:t>
            </a:r>
            <a:endParaRPr sz="1400" b="0" i="0" u="none" strike="noStrike" cap="none">
              <a:solidFill>
                <a:srgbClr val="000000"/>
              </a:solidFill>
              <a:latin typeface="Arial"/>
              <a:ea typeface="Arial"/>
              <a:cs typeface="Arial"/>
              <a:sym typeface="Arial"/>
            </a:endParaRPr>
          </a:p>
        </p:txBody>
      </p:sp>
      <p:pic>
        <p:nvPicPr>
          <p:cNvPr id="405" name="Google Shape;405;p27"/>
          <p:cNvPicPr preferRelativeResize="0"/>
          <p:nvPr/>
        </p:nvPicPr>
        <p:blipFill rotWithShape="1">
          <a:blip r:embed="rId3">
            <a:alphaModFix/>
          </a:blip>
          <a:srcRect/>
          <a:stretch/>
        </p:blipFill>
        <p:spPr>
          <a:xfrm>
            <a:off x="923064" y="1819274"/>
            <a:ext cx="3429000" cy="2803505"/>
          </a:xfrm>
          <a:prstGeom prst="rect">
            <a:avLst/>
          </a:prstGeom>
          <a:noFill/>
          <a:ln>
            <a:noFill/>
          </a:ln>
        </p:spPr>
      </p:pic>
      <p:sp>
        <p:nvSpPr>
          <p:cNvPr id="406" name="Google Shape;406;p27"/>
          <p:cNvSpPr txBox="1"/>
          <p:nvPr/>
        </p:nvSpPr>
        <p:spPr>
          <a:xfrm>
            <a:off x="1089751" y="4279879"/>
            <a:ext cx="3095625"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a:solidFill>
                  <a:schemeClr val="dk1"/>
                </a:solidFill>
                <a:latin typeface="Calibri"/>
                <a:ea typeface="Calibri"/>
                <a:cs typeface="Calibri"/>
                <a:sym typeface="Calibri"/>
              </a:rPr>
              <a:t>https://thenounproject.com/icon/homework-3841940/</a:t>
            </a:r>
            <a:endParaRPr sz="1400" b="0" i="0" u="none" strike="noStrike" cap="none">
              <a:solidFill>
                <a:srgbClr val="000000"/>
              </a:solidFill>
              <a:latin typeface="Arial"/>
              <a:ea typeface="Arial"/>
              <a:cs typeface="Arial"/>
              <a:sym typeface="Arial"/>
            </a:endParaRPr>
          </a:p>
        </p:txBody>
      </p:sp>
      <p:sp>
        <p:nvSpPr>
          <p:cNvPr id="407" name="Google Shape;407;p27"/>
          <p:cNvSpPr txBox="1"/>
          <p:nvPr/>
        </p:nvSpPr>
        <p:spPr>
          <a:xfrm>
            <a:off x="4011719" y="1029207"/>
            <a:ext cx="4168562" cy="5847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Гэрийн даалгавар 2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Homework  2</a:t>
            </a:r>
            <a:endParaRPr sz="1600" b="0" i="0" u="none" strike="noStrike" cap="none">
              <a:solidFill>
                <a:schemeClr val="dk1"/>
              </a:solidFill>
              <a:latin typeface="Arial"/>
              <a:ea typeface="Arial"/>
              <a:cs typeface="Arial"/>
              <a:sym typeface="Arial"/>
            </a:endParaRPr>
          </a:p>
        </p:txBody>
      </p:sp>
      <p:pic>
        <p:nvPicPr>
          <p:cNvPr id="408" name="Google Shape;408;p27" descr="homework Icon 3841940"/>
          <p:cNvPicPr preferRelativeResize="0"/>
          <p:nvPr/>
        </p:nvPicPr>
        <p:blipFill rotWithShape="1">
          <a:blip r:embed="rId4">
            <a:alphaModFix/>
          </a:blip>
          <a:srcRect/>
          <a:stretch/>
        </p:blipFill>
        <p:spPr>
          <a:xfrm flipH="1">
            <a:off x="7259586" y="966298"/>
            <a:ext cx="833890" cy="591108"/>
          </a:xfrm>
          <a:prstGeom prst="rect">
            <a:avLst/>
          </a:prstGeom>
          <a:noFill/>
          <a:ln>
            <a:noFill/>
          </a:ln>
        </p:spPr>
      </p:pic>
      <p:sp>
        <p:nvSpPr>
          <p:cNvPr id="409" name="Google Shape;409;p27"/>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cxnSp>
        <p:nvCxnSpPr>
          <p:cNvPr id="415" name="Google Shape;415;p28"/>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16" name="Google Shape;416;p2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17" name="Google Shape;417;p28"/>
          <p:cNvSpPr txBox="1"/>
          <p:nvPr/>
        </p:nvSpPr>
        <p:spPr>
          <a:xfrm>
            <a:off x="3252251" y="1272737"/>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a:solidFill>
                  <a:schemeClr val="dk1"/>
                </a:solidFill>
                <a:latin typeface="Arial"/>
                <a:ea typeface="Arial"/>
                <a:cs typeface="Arial"/>
                <a:sym typeface="Arial"/>
              </a:rPr>
              <a:t>НОМ ЗҮЙ, АШИГЛАСАН МАТЕРИАЛ-REFERENCES</a:t>
            </a:r>
            <a:endParaRPr sz="1600" b="0" i="0" u="none" strike="noStrike" cap="none">
              <a:solidFill>
                <a:schemeClr val="dk1"/>
              </a:solidFill>
              <a:latin typeface="Arial"/>
              <a:ea typeface="Arial"/>
              <a:cs typeface="Arial"/>
              <a:sym typeface="Arial"/>
            </a:endParaRPr>
          </a:p>
        </p:txBody>
      </p:sp>
      <p:sp>
        <p:nvSpPr>
          <p:cNvPr id="418" name="Google Shape;418;p28"/>
          <p:cNvSpPr/>
          <p:nvPr/>
        </p:nvSpPr>
        <p:spPr>
          <a:xfrm>
            <a:off x="1040889" y="2354262"/>
            <a:ext cx="10341106" cy="2529940"/>
          </a:xfrm>
          <a:prstGeom prst="rect">
            <a:avLst/>
          </a:prstGeom>
          <a:noFill/>
          <a:ln>
            <a:noFill/>
          </a:ln>
        </p:spPr>
        <p:txBody>
          <a:bodyPr spcFirstLastPara="1" wrap="square" lIns="91425" tIns="152350" rIns="91425" bIns="45700" anchor="ctr" anchorCtr="0">
            <a:spAutoFit/>
          </a:bodyPr>
          <a:lstStyle/>
          <a:p>
            <a:pPr marL="0" marR="0" lvl="0" indent="0" algn="ctr" rtl="0">
              <a:lnSpc>
                <a:spcPct val="100000"/>
              </a:lnSpc>
              <a:spcBef>
                <a:spcPts val="0"/>
              </a:spcBef>
              <a:spcAft>
                <a:spcPts val="0"/>
              </a:spcAft>
              <a:buClr>
                <a:schemeClr val="dk1"/>
              </a:buClr>
              <a:buSzPts val="1400"/>
              <a:buFont typeface="Arial"/>
              <a:buNone/>
            </a:pPr>
            <a:r>
              <a:rPr lang="en-US" sz="1400" b="1" i="0" u="none" strike="noStrike" cap="none">
                <a:solidFill>
                  <a:schemeClr val="dk1"/>
                </a:solidFill>
                <a:latin typeface="Arial"/>
                <a:ea typeface="Arial"/>
                <a:cs typeface="Arial"/>
                <a:sym typeface="Arial"/>
              </a:rPr>
              <a:t>НОМ ЗҮЙ</a:t>
            </a:r>
            <a:endParaRPr/>
          </a:p>
          <a:p>
            <a:pPr marL="0" marR="0" lvl="0" indent="0" algn="ctr" rtl="0">
              <a:lnSpc>
                <a:spcPct val="100000"/>
              </a:lnSpc>
              <a:spcBef>
                <a:spcPts val="0"/>
              </a:spcBef>
              <a:spcAft>
                <a:spcPts val="0"/>
              </a:spcAft>
              <a:buClr>
                <a:schemeClr val="dk1"/>
              </a:buClr>
              <a:buSzPts val="1400"/>
              <a:buFont typeface="Arial"/>
              <a:buNone/>
            </a:pPr>
            <a:endParaRPr sz="1400" b="0" i="0" u="none" strike="noStrike" cap="none">
              <a:solidFill>
                <a:srgbClr val="2F5496"/>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Ариунжаргал.Г. (2008). Монгол хэлний зөв бичих зүйн дүрэм дасгал. Улаанбаатар: </a:t>
            </a:r>
            <a:endParaRPr/>
          </a:p>
          <a:p>
            <a:pPr marL="0" marR="0" lvl="0" indent="0" algn="l" rtl="0">
              <a:lnSpc>
                <a:spcPct val="150000"/>
              </a:lnSpc>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	ТЗҮААЭГ-ийн харьяа хэвлэх үйлдвэр.</a:t>
            </a:r>
            <a:endParaRPr sz="14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Дулам.С. (2011). Монгол бэлгэдэл зүй-II Өнгийн бэлгэдэл зүй, Зүг чигийн бэлгэдэл зүй. Улаанбаатар: </a:t>
            </a:r>
            <a:endParaRPr/>
          </a:p>
          <a:p>
            <a:pPr marL="0" marR="0" lvl="0" indent="0" algn="l" rtl="0">
              <a:lnSpc>
                <a:spcPct val="150000"/>
              </a:lnSpc>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	Битпресс.ХХК.</a:t>
            </a:r>
            <a:endParaRPr sz="14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Мөнхцэцэг,Г.,Орхон,Б. (2021). Монгол орон судлал. Улаанбаатар: Линограф.</a:t>
            </a:r>
            <a:endParaRPr sz="1400" b="0" i="0" u="none" strike="noStrike" cap="none">
              <a:solidFill>
                <a:schemeClr val="dk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1400"/>
              <a:buFont typeface="Arial"/>
              <a:buNone/>
            </a:pPr>
            <a:r>
              <a:rPr lang="en-US" sz="1400" b="0" i="0" u="none" strike="noStrike" cap="none">
                <a:solidFill>
                  <a:schemeClr val="dk1"/>
                </a:solidFill>
                <a:latin typeface="Arial"/>
                <a:ea typeface="Arial"/>
                <a:cs typeface="Arial"/>
                <a:sym typeface="Arial"/>
              </a:rPr>
              <a:t>Хорлоо.П. (1966). Монгол ардын цэцэн зүйр үгүүд ба оньсогууд. Улаанбаатар: ШУАХ.</a:t>
            </a:r>
            <a:endParaRPr/>
          </a:p>
        </p:txBody>
      </p:sp>
      <p:sp>
        <p:nvSpPr>
          <p:cNvPr id="419" name="Google Shape;419;p28"/>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cxnSp>
        <p:nvCxnSpPr>
          <p:cNvPr id="425" name="Google Shape;425;p65"/>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26" name="Google Shape;426;p6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427" name="Google Shape;427;p65"/>
          <p:cNvSpPr txBox="1"/>
          <p:nvPr/>
        </p:nvSpPr>
        <p:spPr>
          <a:xfrm>
            <a:off x="3422580" y="891523"/>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dirty="0">
                <a:solidFill>
                  <a:schemeClr val="dk1"/>
                </a:solidFill>
                <a:latin typeface="Arial"/>
                <a:ea typeface="Arial"/>
                <a:cs typeface="Arial"/>
                <a:sym typeface="Arial"/>
              </a:rPr>
              <a:t>НОМ ЗҮЙ, АШИГЛАСАН МАТЕРИАЛ-REFERENCES</a:t>
            </a:r>
            <a:endParaRPr sz="1600" b="0" i="0" u="none" strike="noStrike" cap="none" dirty="0">
              <a:solidFill>
                <a:schemeClr val="dk1"/>
              </a:solidFill>
              <a:latin typeface="Arial"/>
              <a:ea typeface="Arial"/>
              <a:cs typeface="Arial"/>
              <a:sym typeface="Arial"/>
            </a:endParaRPr>
          </a:p>
        </p:txBody>
      </p:sp>
      <p:sp>
        <p:nvSpPr>
          <p:cNvPr id="428" name="Google Shape;428;p65"/>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
        <p:nvSpPr>
          <p:cNvPr id="429" name="Google Shape;429;p65"/>
          <p:cNvSpPr txBox="1"/>
          <p:nvPr/>
        </p:nvSpPr>
        <p:spPr>
          <a:xfrm>
            <a:off x="932400" y="1094328"/>
            <a:ext cx="10327200" cy="563227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Таван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өнгийн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хадаг</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юуг</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бэлгэддэг</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вэ</a:t>
            </a:r>
            <a:r>
              <a:rPr lang="en-US" sz="1200" b="0" i="0" u="none" strike="noStrike" cap="none" dirty="0">
                <a:solidFill>
                  <a:srgbClr val="000000"/>
                </a:solidFill>
                <a:latin typeface="Arial"/>
                <a:ea typeface="Arial"/>
                <a:cs typeface="Arial"/>
                <a:sym typeface="Arial"/>
              </a:rPr>
              <a:t>? [Photograph]. (2016, February 7).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     https://www.infomongol.mn/a/65935 </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Цэнгэл</a:t>
            </a:r>
            <a:r>
              <a:rPr lang="en-US" sz="1200" b="0" i="0" u="none" strike="noStrike" cap="none" dirty="0">
                <a:solidFill>
                  <a:srgbClr val="000000"/>
                </a:solidFill>
                <a:latin typeface="Arial"/>
                <a:ea typeface="Arial"/>
                <a:cs typeface="Arial"/>
                <a:sym typeface="Arial"/>
              </a:rPr>
              <a:t>, Б. (2018, February 12). </a:t>
            </a:r>
            <a:r>
              <a:rPr lang="en-US" sz="1200" b="0" i="0" u="none" strike="noStrike" cap="none" dirty="0" err="1">
                <a:solidFill>
                  <a:srgbClr val="000000"/>
                </a:solidFill>
                <a:latin typeface="Arial"/>
                <a:ea typeface="Arial"/>
                <a:cs typeface="Arial"/>
                <a:sym typeface="Arial"/>
              </a:rPr>
              <a:t>Хадагтай</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золгох</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ёс</a:t>
            </a:r>
            <a:r>
              <a:rPr lang="en-US" sz="1200" b="0" i="0" u="none" strike="noStrike" cap="none" dirty="0">
                <a:solidFill>
                  <a:srgbClr val="000000"/>
                </a:solidFill>
                <a:latin typeface="Arial"/>
                <a:ea typeface="Arial"/>
                <a:cs typeface="Arial"/>
                <a:sym typeface="Arial"/>
              </a:rPr>
              <a:t> [Photograph].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     https://www.unen.mn/a/81328 </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Ганзул</a:t>
            </a:r>
            <a:r>
              <a:rPr lang="en-US" sz="1200" b="0" i="0" u="none" strike="noStrike" cap="none" dirty="0">
                <a:solidFill>
                  <a:srgbClr val="000000"/>
                </a:solidFill>
                <a:latin typeface="Arial"/>
                <a:ea typeface="Arial"/>
                <a:cs typeface="Arial"/>
                <a:sym typeface="Arial"/>
              </a:rPr>
              <a:t>. (2016, October 15). </a:t>
            </a:r>
            <a:r>
              <a:rPr lang="en-US" sz="1200" b="0" i="0" u="none" strike="noStrike" cap="none" dirty="0" err="1">
                <a:solidFill>
                  <a:srgbClr val="000000"/>
                </a:solidFill>
                <a:latin typeface="Arial"/>
                <a:ea typeface="Arial"/>
                <a:cs typeface="Arial"/>
                <a:sym typeface="Arial"/>
              </a:rPr>
              <a:t>Өнгөний</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сэтгэл</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зүй</a:t>
            </a:r>
            <a:r>
              <a:rPr lang="en-US" sz="1200" b="0" i="0" u="none" strike="noStrike" cap="none" dirty="0">
                <a:solidFill>
                  <a:srgbClr val="000000"/>
                </a:solidFill>
                <a:latin typeface="Arial"/>
                <a:ea typeface="Arial"/>
                <a:cs typeface="Arial"/>
                <a:sym typeface="Arial"/>
              </a:rPr>
              <a:t> [Photograph].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     setgelmn.wordpress.com. https://l1nq.com/UdwcW </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Тэшигийн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буган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хөшөө</a:t>
            </a:r>
            <a:r>
              <a:rPr lang="en-US" sz="1200" b="0" i="0" u="none" strike="noStrike" cap="none" dirty="0">
                <a:solidFill>
                  <a:srgbClr val="000000"/>
                </a:solidFill>
                <a:latin typeface="Arial"/>
                <a:ea typeface="Arial"/>
                <a:cs typeface="Arial"/>
                <a:sym typeface="Arial"/>
              </a:rPr>
              <a:t> - </a:t>
            </a:r>
            <a:r>
              <a:rPr lang="en-US" sz="1200" b="0" i="0" u="none" strike="noStrike" cap="none" dirty="0" err="1">
                <a:solidFill>
                  <a:srgbClr val="000000"/>
                </a:solidFill>
                <a:latin typeface="Arial"/>
                <a:ea typeface="Arial"/>
                <a:cs typeface="Arial"/>
                <a:sym typeface="Arial"/>
              </a:rPr>
              <a:t>Монголын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сайхан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орон</a:t>
            </a:r>
            <a:r>
              <a:rPr lang="en-US" sz="1200" b="0" i="0" u="none" strike="noStrike" cap="none" dirty="0">
                <a:solidFill>
                  <a:srgbClr val="000000"/>
                </a:solidFill>
                <a:latin typeface="Arial"/>
                <a:ea typeface="Arial"/>
                <a:cs typeface="Arial"/>
                <a:sym typeface="Arial"/>
              </a:rPr>
              <a:t> [Photograph]. (2015,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     November 29). https://www.assa.mn/a/34334 </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Долгор</a:t>
            </a:r>
            <a:r>
              <a:rPr lang="en-US" sz="1200" b="0" i="0" u="none" strike="noStrike" cap="none" dirty="0">
                <a:solidFill>
                  <a:srgbClr val="000000"/>
                </a:solidFill>
                <a:latin typeface="Arial"/>
                <a:ea typeface="Arial"/>
                <a:cs typeface="Arial"/>
                <a:sym typeface="Arial"/>
              </a:rPr>
              <a:t>, Д. (2022, July 1). </a:t>
            </a:r>
            <a:r>
              <a:rPr lang="en-US" sz="1200" b="0" i="0" u="none" strike="noStrike" cap="none" dirty="0" err="1">
                <a:solidFill>
                  <a:srgbClr val="000000"/>
                </a:solidFill>
                <a:latin typeface="Arial"/>
                <a:ea typeface="Arial"/>
                <a:cs typeface="Arial"/>
                <a:sym typeface="Arial"/>
              </a:rPr>
              <a:t>Тэнгэрийн</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улбар</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туяа</a:t>
            </a:r>
            <a:r>
              <a:rPr lang="en-US" sz="1200" b="0" i="0" u="none" strike="noStrike" cap="none" dirty="0">
                <a:solidFill>
                  <a:srgbClr val="000000"/>
                </a:solidFill>
                <a:latin typeface="Arial"/>
                <a:ea typeface="Arial"/>
                <a:cs typeface="Arial"/>
                <a:sym typeface="Arial"/>
              </a:rPr>
              <a:t> [Photograph].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     https://www.inews.mn/a/27568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Unknown. (2017, August 9). БӨРТЭ ҮЖИН ХАТАН. my.noodletools.com. </a:t>
            </a:r>
            <a:endParaRPr sz="1200" dirty="0"/>
          </a:p>
          <a:p>
            <a:pPr marL="0" marR="0" lvl="0" indent="0" algn="l" rtl="0">
              <a:lnSpc>
                <a:spcPct val="150000"/>
              </a:lnSpc>
              <a:spcBef>
                <a:spcPts val="0"/>
              </a:spcBef>
              <a:spcAft>
                <a:spcPts val="0"/>
              </a:spcAft>
              <a:buNone/>
            </a:pPr>
            <a:r>
              <a:rPr lang="en-US" sz="1200" b="0" i="0" u="none" strike="noStrike" cap="none" dirty="0">
                <a:solidFill>
                  <a:srgbClr val="000000"/>
                </a:solidFill>
                <a:latin typeface="Arial"/>
                <a:ea typeface="Arial"/>
                <a:cs typeface="Arial"/>
                <a:sym typeface="Arial"/>
              </a:rPr>
              <a:t>     http://nuutstovchoo.blogspot.com/2017/08/blog-post.html </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tengeruhaan</a:t>
            </a:r>
            <a:r>
              <a:rPr lang="en-US" sz="1200" b="0" i="0" u="none" strike="noStrike" cap="none" dirty="0">
                <a:solidFill>
                  <a:srgbClr val="000000"/>
                </a:solidFill>
                <a:latin typeface="Arial"/>
                <a:ea typeface="Arial"/>
                <a:cs typeface="Arial"/>
                <a:sym typeface="Arial"/>
              </a:rPr>
              <a:t>. (2019, May 13). </a:t>
            </a:r>
            <a:r>
              <a:rPr lang="en-US" sz="1200" b="0" i="0" u="none" strike="noStrike" cap="none" dirty="0" err="1">
                <a:solidFill>
                  <a:srgbClr val="000000"/>
                </a:solidFill>
                <a:latin typeface="Arial"/>
                <a:ea typeface="Arial"/>
                <a:cs typeface="Arial"/>
                <a:sym typeface="Arial"/>
              </a:rPr>
              <a:t>Хадны</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хаг</a:t>
            </a:r>
            <a:r>
              <a:rPr lang="en-US" sz="1200" b="0" i="0" u="none" strike="noStrike" cap="none" dirty="0">
                <a:solidFill>
                  <a:srgbClr val="000000"/>
                </a:solidFill>
                <a:latin typeface="Arial"/>
                <a:ea typeface="Arial"/>
                <a:cs typeface="Arial"/>
                <a:sym typeface="Arial"/>
              </a:rPr>
              <a:t> [Photograph]. </a:t>
            </a:r>
            <a:r>
              <a:rPr lang="en-US" sz="1200" b="0" i="0" u="none" strike="noStrike" cap="none" dirty="0">
                <a:solidFill>
                  <a:srgbClr val="000000"/>
                </a:solidFill>
                <a:latin typeface="Arial"/>
                <a:ea typeface="Arial"/>
                <a:cs typeface="Arial"/>
                <a:sym typeface="Arial"/>
                <a:hlinkClick r:id="rId3"/>
              </a:rPr>
              <a:t>https://encr.pw/UeHpB</a:t>
            </a:r>
            <a:endParaRPr lang="en-US" sz="1200" b="0" i="0" u="none" strike="noStrike" cap="none" dirty="0">
              <a:solidFill>
                <a:srgbClr val="000000"/>
              </a:solidFill>
              <a:latin typeface="Arial"/>
              <a:ea typeface="Arial"/>
              <a:cs typeface="Arial"/>
              <a:sym typeface="Arial"/>
            </a:endParaRPr>
          </a:p>
          <a:p>
            <a:pPr>
              <a:lnSpc>
                <a:spcPct val="150000"/>
              </a:lnSpc>
            </a:pPr>
            <a:r>
              <a:rPr lang="en-US" sz="1200" dirty="0"/>
              <a:t>Drew Avery. (2009, April 24). </a:t>
            </a:r>
            <a:r>
              <a:rPr lang="mn-MN" sz="1200" dirty="0"/>
              <a:t>Зээргэнэ [</a:t>
            </a:r>
            <a:r>
              <a:rPr lang="en-US" sz="1200" dirty="0"/>
              <a:t>Photograph]. Wikipedia.       https://mn.wikipedia.org/w/index.php?title=%D0%9C%D0%BE%D1%80%D0%B8%D0%BD_%D0%B7%D1%8D%D1%8D%D1%80%D0%B3%D1%8D%D0%BD%D1%8D&amp;oldid=507862.#/media/%D0%A4%D0%B0%D0%B9%D0%BB:Ephedra_equisetina_2.jpg </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tengeruhaan</a:t>
            </a:r>
            <a:r>
              <a:rPr lang="en-US" sz="1200" b="0" i="0" u="none" strike="noStrike" cap="none" dirty="0">
                <a:solidFill>
                  <a:srgbClr val="000000"/>
                </a:solidFill>
                <a:latin typeface="Arial"/>
                <a:ea typeface="Arial"/>
                <a:cs typeface="Arial"/>
                <a:sym typeface="Arial"/>
              </a:rPr>
              <a:t>. (2019, May 14). </a:t>
            </a:r>
            <a:r>
              <a:rPr lang="en-US" sz="1200" b="0" i="0" u="none" strike="noStrike" cap="none" dirty="0" err="1">
                <a:solidFill>
                  <a:srgbClr val="000000"/>
                </a:solidFill>
                <a:latin typeface="Arial"/>
                <a:ea typeface="Arial"/>
                <a:cs typeface="Arial"/>
                <a:sym typeface="Arial"/>
              </a:rPr>
              <a:t>Арц</a:t>
            </a:r>
            <a:r>
              <a:rPr lang="en-US" sz="1200" b="0" i="0" u="none" strike="noStrike" cap="none" dirty="0">
                <a:solidFill>
                  <a:srgbClr val="000000"/>
                </a:solidFill>
                <a:latin typeface="Arial"/>
                <a:ea typeface="Arial"/>
                <a:cs typeface="Arial"/>
                <a:sym typeface="Arial"/>
              </a:rPr>
              <a:t> [Photograph]. </a:t>
            </a:r>
          </a:p>
          <a:p>
            <a:pPr marL="0" marR="0" lvl="0" indent="0" algn="l" rtl="0">
              <a:lnSpc>
                <a:spcPct val="150000"/>
              </a:lnSpc>
              <a:spcBef>
                <a:spcPts val="0"/>
              </a:spcBef>
              <a:spcAft>
                <a:spcPts val="0"/>
              </a:spcAft>
              <a:buNone/>
            </a:pPr>
            <a:r>
              <a:rPr lang="en-US" sz="1200" dirty="0"/>
              <a:t>      </a:t>
            </a:r>
            <a:r>
              <a:rPr lang="en-US" sz="1200" b="0" i="0" u="none" strike="noStrike" cap="none" dirty="0">
                <a:solidFill>
                  <a:srgbClr val="000000"/>
                </a:solidFill>
                <a:latin typeface="Arial"/>
                <a:ea typeface="Arial"/>
                <a:cs typeface="Arial"/>
                <a:sym typeface="Arial"/>
              </a:rPr>
              <a:t>https://encr.pw/sw821</a:t>
            </a:r>
            <a:endParaRPr sz="1200" dirty="0"/>
          </a:p>
          <a:p>
            <a:pPr marL="0" marR="0" lvl="0" indent="0" algn="l" rtl="0">
              <a:lnSpc>
                <a:spcPct val="150000"/>
              </a:lnSpc>
              <a:spcBef>
                <a:spcPts val="0"/>
              </a:spcBef>
              <a:spcAft>
                <a:spcPts val="0"/>
              </a:spcAft>
              <a:buNone/>
            </a:pPr>
            <a:r>
              <a:rPr lang="en-US" sz="1200" b="0" i="0" u="none" strike="noStrike" cap="none" dirty="0" err="1">
                <a:solidFill>
                  <a:srgbClr val="000000"/>
                </a:solidFill>
                <a:latin typeface="Arial"/>
                <a:ea typeface="Arial"/>
                <a:cs typeface="Arial"/>
                <a:sym typeface="Arial"/>
              </a:rPr>
              <a:t>Админ</a:t>
            </a:r>
            <a:r>
              <a:rPr lang="en-US" sz="1200" b="0" i="0" u="none" strike="noStrike" cap="none" dirty="0">
                <a:solidFill>
                  <a:srgbClr val="000000"/>
                </a:solidFill>
                <a:latin typeface="Arial"/>
                <a:ea typeface="Arial"/>
                <a:cs typeface="Arial"/>
                <a:sym typeface="Arial"/>
              </a:rPr>
              <a:t>. (2021, February 19). </a:t>
            </a:r>
            <a:r>
              <a:rPr lang="en-US" sz="1200" b="0" i="0" u="none" strike="noStrike" cap="none" dirty="0" err="1">
                <a:solidFill>
                  <a:srgbClr val="000000"/>
                </a:solidFill>
                <a:latin typeface="Arial"/>
                <a:ea typeface="Arial"/>
                <a:cs typeface="Arial"/>
                <a:sym typeface="Arial"/>
              </a:rPr>
              <a:t>Архи</a:t>
            </a:r>
            <a:r>
              <a:rPr lang="en-US" sz="1200" b="0" i="0" u="none" strike="noStrike" cap="none" dirty="0">
                <a:solidFill>
                  <a:srgbClr val="000000"/>
                </a:solidFill>
                <a:latin typeface="Arial"/>
                <a:ea typeface="Arial"/>
                <a:cs typeface="Arial"/>
                <a:sym typeface="Arial"/>
              </a:rPr>
              <a:t> </a:t>
            </a:r>
            <a:r>
              <a:rPr lang="en-US" sz="1200" b="0" i="0" u="none" strike="noStrike" cap="none" dirty="0" err="1">
                <a:solidFill>
                  <a:srgbClr val="000000"/>
                </a:solidFill>
                <a:latin typeface="Arial"/>
                <a:ea typeface="Arial"/>
                <a:cs typeface="Arial"/>
                <a:sym typeface="Arial"/>
              </a:rPr>
              <a:t>нэрэх</a:t>
            </a:r>
            <a:r>
              <a:rPr lang="en-US" sz="1200" b="0" i="0" u="none" strike="noStrike" cap="none" dirty="0">
                <a:solidFill>
                  <a:srgbClr val="000000"/>
                </a:solidFill>
                <a:latin typeface="Arial"/>
                <a:ea typeface="Arial"/>
                <a:cs typeface="Arial"/>
                <a:sym typeface="Arial"/>
              </a:rPr>
              <a:t> [Photograph]. </a:t>
            </a:r>
          </a:p>
          <a:p>
            <a:pPr marL="0" marR="0" lvl="0" indent="0" algn="l" rtl="0">
              <a:lnSpc>
                <a:spcPct val="150000"/>
              </a:lnSpc>
              <a:spcBef>
                <a:spcPts val="0"/>
              </a:spcBef>
              <a:spcAft>
                <a:spcPts val="0"/>
              </a:spcAft>
              <a:buNone/>
            </a:pPr>
            <a:r>
              <a:rPr lang="en-US" sz="1200" dirty="0"/>
              <a:t>      </a:t>
            </a:r>
            <a:r>
              <a:rPr lang="en-US" sz="1200" b="0" i="0" u="none" strike="noStrike" cap="none" dirty="0">
                <a:solidFill>
                  <a:srgbClr val="000000"/>
                </a:solidFill>
                <a:latin typeface="Arial"/>
                <a:ea typeface="Arial"/>
                <a:cs typeface="Arial"/>
                <a:sym typeface="Arial"/>
              </a:rPr>
              <a:t>https://mongoliax.mn/read/post/1976348</a:t>
            </a:r>
            <a:endParaRPr sz="12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cxnSp>
        <p:nvCxnSpPr>
          <p:cNvPr id="435" name="Google Shape;435;p30"/>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36" name="Google Shape;436;p3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437" name="Google Shape;437;p30"/>
          <p:cNvGrpSpPr/>
          <p:nvPr/>
        </p:nvGrpSpPr>
        <p:grpSpPr>
          <a:xfrm>
            <a:off x="3751248" y="1854760"/>
            <a:ext cx="4965182" cy="1781847"/>
            <a:chOff x="2875280" y="2174244"/>
            <a:chExt cx="5750560" cy="2377436"/>
          </a:xfrm>
        </p:grpSpPr>
        <p:sp>
          <p:nvSpPr>
            <p:cNvPr id="438" name="Google Shape;438;p30"/>
            <p:cNvSpPr/>
            <p:nvPr/>
          </p:nvSpPr>
          <p:spPr>
            <a:xfrm>
              <a:off x="2875280" y="2174244"/>
              <a:ext cx="5750560" cy="237743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9" name="Google Shape;439;p30"/>
            <p:cNvSpPr txBox="1"/>
            <p:nvPr/>
          </p:nvSpPr>
          <p:spPr>
            <a:xfrm>
              <a:off x="3289943" y="3399633"/>
              <a:ext cx="5100320" cy="49272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Arial"/>
                  <a:ea typeface="Arial"/>
                  <a:cs typeface="Arial"/>
                  <a:sym typeface="Arial"/>
                </a:rPr>
                <a:t>Дараагийн хичээл хүртэл баяртай!</a:t>
              </a:r>
              <a:endParaRPr sz="1200" b="0" i="0" u="none" strike="noStrike" cap="none">
                <a:solidFill>
                  <a:srgbClr val="000000"/>
                </a:solidFill>
                <a:latin typeface="Arial"/>
                <a:ea typeface="Arial"/>
                <a:cs typeface="Arial"/>
                <a:sym typeface="Arial"/>
              </a:endParaRPr>
            </a:p>
          </p:txBody>
        </p:sp>
      </p:grpSp>
      <p:sp>
        <p:nvSpPr>
          <p:cNvPr id="440" name="Google Shape;440;p30"/>
          <p:cNvSpPr txBox="1"/>
          <p:nvPr/>
        </p:nvSpPr>
        <p:spPr>
          <a:xfrm>
            <a:off x="4263278" y="2343441"/>
            <a:ext cx="409575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Arial"/>
                <a:ea typeface="Arial"/>
                <a:cs typeface="Arial"/>
                <a:sym typeface="Arial"/>
              </a:rPr>
              <a:t>Анхаарал хандуулсанд баярлалаа</a:t>
            </a:r>
            <a:endParaRPr sz="1800" b="0" i="0" u="none" strike="noStrike" cap="none">
              <a:solidFill>
                <a:schemeClr val="dk1"/>
              </a:solidFill>
              <a:latin typeface="Arial"/>
              <a:ea typeface="Arial"/>
              <a:cs typeface="Arial"/>
              <a:sym typeface="Arial"/>
            </a:endParaRPr>
          </a:p>
        </p:txBody>
      </p:sp>
      <p:pic>
        <p:nvPicPr>
          <p:cNvPr id="441" name="Google Shape;441;p30" descr="Teacher free icon"/>
          <p:cNvPicPr preferRelativeResize="0"/>
          <p:nvPr/>
        </p:nvPicPr>
        <p:blipFill rotWithShape="1">
          <a:blip r:embed="rId3">
            <a:alphaModFix/>
          </a:blip>
          <a:srcRect/>
          <a:stretch/>
        </p:blipFill>
        <p:spPr>
          <a:xfrm>
            <a:off x="2914650" y="3724170"/>
            <a:ext cx="1747101" cy="1747101"/>
          </a:xfrm>
          <a:prstGeom prst="rect">
            <a:avLst/>
          </a:prstGeom>
          <a:noFill/>
          <a:ln>
            <a:noFill/>
          </a:ln>
        </p:spPr>
      </p:pic>
      <p:sp>
        <p:nvSpPr>
          <p:cNvPr id="442" name="Google Shape;442;p30"/>
          <p:cNvSpPr txBox="1"/>
          <p:nvPr/>
        </p:nvSpPr>
        <p:spPr>
          <a:xfrm>
            <a:off x="2413767" y="5773366"/>
            <a:ext cx="3143797"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a:solidFill>
                  <a:schemeClr val="dk1"/>
                </a:solidFill>
                <a:latin typeface="Calibri"/>
                <a:ea typeface="Calibri"/>
                <a:cs typeface="Calibri"/>
                <a:sym typeface="Calibri"/>
              </a:rPr>
              <a:t>https://www.flaticon.com/free-icon/teacher_1995413</a:t>
            </a:r>
            <a:endParaRPr sz="1400" b="0" i="0" u="none" strike="noStrike" cap="none">
              <a:solidFill>
                <a:srgbClr val="000000"/>
              </a:solidFill>
              <a:latin typeface="Arial"/>
              <a:ea typeface="Arial"/>
              <a:cs typeface="Arial"/>
              <a:sym typeface="Arial"/>
            </a:endParaRPr>
          </a:p>
        </p:txBody>
      </p:sp>
      <p:pic>
        <p:nvPicPr>
          <p:cNvPr id="443" name="Google Shape;443;p30" descr="lecture Icon 1525984"/>
          <p:cNvPicPr preferRelativeResize="0"/>
          <p:nvPr/>
        </p:nvPicPr>
        <p:blipFill rotWithShape="1">
          <a:blip r:embed="rId4">
            <a:alphaModFix/>
          </a:blip>
          <a:srcRect/>
          <a:stretch/>
        </p:blipFill>
        <p:spPr>
          <a:xfrm>
            <a:off x="7395284" y="2952751"/>
            <a:ext cx="3070277" cy="3334564"/>
          </a:xfrm>
          <a:prstGeom prst="rect">
            <a:avLst/>
          </a:prstGeom>
          <a:noFill/>
          <a:ln>
            <a:noFill/>
          </a:ln>
        </p:spPr>
      </p:pic>
      <p:sp>
        <p:nvSpPr>
          <p:cNvPr id="444" name="Google Shape;444;p30"/>
          <p:cNvSpPr txBox="1"/>
          <p:nvPr/>
        </p:nvSpPr>
        <p:spPr>
          <a:xfrm>
            <a:off x="7504130" y="5760450"/>
            <a:ext cx="2992595"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none" strike="noStrike" cap="none">
                <a:solidFill>
                  <a:schemeClr val="dk1"/>
                </a:solidFill>
                <a:latin typeface="Calibri"/>
                <a:ea typeface="Calibri"/>
                <a:cs typeface="Calibri"/>
                <a:sym typeface="Calibri"/>
              </a:rPr>
              <a:t>https://thenounproject.com/icon/lecture-1525984/</a:t>
            </a:r>
            <a:endParaRPr sz="1400" b="0" i="0" u="none" strike="noStrike" cap="none">
              <a:solidFill>
                <a:srgbClr val="000000"/>
              </a:solidFill>
              <a:latin typeface="Arial"/>
              <a:ea typeface="Arial"/>
              <a:cs typeface="Arial"/>
              <a:sym typeface="Arial"/>
            </a:endParaRPr>
          </a:p>
        </p:txBody>
      </p:sp>
      <p:sp>
        <p:nvSpPr>
          <p:cNvPr id="445" name="Google Shape;445;p30"/>
          <p:cNvSpPr txBox="1"/>
          <p:nvPr/>
        </p:nvSpPr>
        <p:spPr>
          <a:xfrm>
            <a:off x="3570514" y="224765"/>
            <a:ext cx="6096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МОНГОЛЧУУДЫН ӨНГӨНИЙ БЭЛГЭДЭЛ</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400" b="1" i="0" u="none" strike="noStrike" cap="none">
                <a:solidFill>
                  <a:schemeClr val="dk1"/>
                </a:solidFill>
                <a:latin typeface="Arial"/>
                <a:ea typeface="Arial"/>
                <a:cs typeface="Arial"/>
                <a:sym typeface="Arial"/>
              </a:rPr>
              <a:t>Meanings of symbols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3315</Words>
  <Application>Microsoft Office PowerPoint</Application>
  <PresentationFormat>Widescreen</PresentationFormat>
  <Paragraphs>333</Paragraphs>
  <Slides>32</Slides>
  <Notes>32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cp:lastModifiedBy>
  <cp:revision>1</cp:revision>
  <dcterms:created xsi:type="dcterms:W3CDTF">2020-02-03T04:01:33Z</dcterms:created>
  <dcterms:modified xsi:type="dcterms:W3CDTF">2023-05-22T11:11:44Z</dcterms:modified>
</cp:coreProperties>
</file>