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97" r:id="rId2"/>
    <p:sldId id="281" r:id="rId3"/>
    <p:sldId id="414" r:id="rId4"/>
    <p:sldId id="415" r:id="rId5"/>
    <p:sldId id="303" r:id="rId6"/>
    <p:sldId id="396" r:id="rId7"/>
    <p:sldId id="400" r:id="rId8"/>
    <p:sldId id="290" r:id="rId9"/>
    <p:sldId id="368" r:id="rId10"/>
    <p:sldId id="384" r:id="rId11"/>
    <p:sldId id="385" r:id="rId12"/>
    <p:sldId id="386" r:id="rId13"/>
    <p:sldId id="352" r:id="rId14"/>
    <p:sldId id="397" r:id="rId15"/>
    <p:sldId id="387" r:id="rId16"/>
    <p:sldId id="389" r:id="rId17"/>
    <p:sldId id="388" r:id="rId18"/>
    <p:sldId id="398" r:id="rId19"/>
    <p:sldId id="390" r:id="rId20"/>
    <p:sldId id="391" r:id="rId21"/>
    <p:sldId id="392" r:id="rId22"/>
    <p:sldId id="393" r:id="rId23"/>
    <p:sldId id="399" r:id="rId24"/>
    <p:sldId id="394" r:id="rId25"/>
    <p:sldId id="395" r:id="rId26"/>
    <p:sldId id="401" r:id="rId27"/>
    <p:sldId id="402" r:id="rId28"/>
    <p:sldId id="413" r:id="rId29"/>
    <p:sldId id="289" r:id="rId30"/>
    <p:sldId id="365" r:id="rId31"/>
    <p:sldId id="31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FFCC"/>
    <a:srgbClr val="2F528F"/>
    <a:srgbClr val="ABE3AB"/>
    <a:srgbClr val="EACBAF"/>
    <a:srgbClr val="8BFFFF"/>
    <a:srgbClr val="00ACA8"/>
    <a:srgbClr val="6A9043"/>
    <a:srgbClr val="4472C4"/>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60" autoAdjust="0"/>
    <p:restoredTop sz="94660"/>
  </p:normalViewPr>
  <p:slideViewPr>
    <p:cSldViewPr snapToGrid="0">
      <p:cViewPr varScale="1">
        <p:scale>
          <a:sx n="107" d="100"/>
          <a:sy n="107" d="100"/>
        </p:scale>
        <p:origin x="69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0EE602-28CF-4C77-A65A-0D4B3DB25279}" type="datetimeFigureOut">
              <a:rPr lang="en-US" smtClean="0"/>
              <a:t>5/22/2023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DAF445-627B-4488-A379-4A91CF7F201F}" type="slidenum">
              <a:rPr lang="en-US" smtClean="0"/>
              <a:t>‹#›</a:t>
            </a:fld>
            <a:endParaRPr lang="en-US" dirty="0"/>
          </a:p>
        </p:txBody>
      </p:sp>
    </p:spTree>
    <p:extLst>
      <p:ext uri="{BB962C8B-B14F-4D97-AF65-F5344CB8AC3E}">
        <p14:creationId xmlns:p14="http://schemas.microsoft.com/office/powerpoint/2010/main" val="3666682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4</a:t>
            </a:fld>
            <a:endParaRPr lang="en-US" dirty="0"/>
          </a:p>
        </p:txBody>
      </p:sp>
    </p:spTree>
    <p:extLst>
      <p:ext uri="{BB962C8B-B14F-4D97-AF65-F5344CB8AC3E}">
        <p14:creationId xmlns:p14="http://schemas.microsoft.com/office/powerpoint/2010/main" val="1411232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8</a:t>
            </a:fld>
            <a:endParaRPr lang="en-US" dirty="0"/>
          </a:p>
        </p:txBody>
      </p:sp>
    </p:spTree>
    <p:extLst>
      <p:ext uri="{BB962C8B-B14F-4D97-AF65-F5344CB8AC3E}">
        <p14:creationId xmlns:p14="http://schemas.microsoft.com/office/powerpoint/2010/main" val="9498927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28</a:t>
            </a:fld>
            <a:endParaRPr lang="en-US" dirty="0"/>
          </a:p>
        </p:txBody>
      </p:sp>
    </p:spTree>
    <p:extLst>
      <p:ext uri="{BB962C8B-B14F-4D97-AF65-F5344CB8AC3E}">
        <p14:creationId xmlns:p14="http://schemas.microsoft.com/office/powerpoint/2010/main" val="2951899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29</a:t>
            </a:fld>
            <a:endParaRPr lang="en-US" dirty="0"/>
          </a:p>
        </p:txBody>
      </p:sp>
    </p:spTree>
    <p:extLst>
      <p:ext uri="{BB962C8B-B14F-4D97-AF65-F5344CB8AC3E}">
        <p14:creationId xmlns:p14="http://schemas.microsoft.com/office/powerpoint/2010/main" val="1581356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495" name="Google Shape;495;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30</a:t>
            </a:fld>
            <a:endParaRPr dirty="0"/>
          </a:p>
        </p:txBody>
      </p:sp>
    </p:spTree>
    <p:extLst>
      <p:ext uri="{BB962C8B-B14F-4D97-AF65-F5344CB8AC3E}">
        <p14:creationId xmlns:p14="http://schemas.microsoft.com/office/powerpoint/2010/main" val="4047734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31</a:t>
            </a:fld>
            <a:endParaRPr lang="en-US" dirty="0"/>
          </a:p>
        </p:txBody>
      </p:sp>
    </p:spTree>
    <p:extLst>
      <p:ext uri="{BB962C8B-B14F-4D97-AF65-F5344CB8AC3E}">
        <p14:creationId xmlns:p14="http://schemas.microsoft.com/office/powerpoint/2010/main" val="3693315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CDC64-4197-4D66-B1C2-B1298B1662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BDF2CCD-B5AF-4277-8033-74732037C9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06523E5-F207-4695-9DA5-A7DF52667C4E}"/>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5" name="Footer Placeholder 4">
            <a:extLst>
              <a:ext uri="{FF2B5EF4-FFF2-40B4-BE49-F238E27FC236}">
                <a16:creationId xmlns:a16="http://schemas.microsoft.com/office/drawing/2014/main" id="{202DB4C6-ABA3-43F3-98C2-169C3D56AEB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DD659B4-471E-4866-8E54-93DF26E141B8}"/>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3994024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4E797-0E76-4887-AC3E-C25CBC87640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F24CB7-D6A6-4821-B295-6972E16031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77E9F5-4144-4088-81FA-78BE2EBA7E1A}"/>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5" name="Footer Placeholder 4">
            <a:extLst>
              <a:ext uri="{FF2B5EF4-FFF2-40B4-BE49-F238E27FC236}">
                <a16:creationId xmlns:a16="http://schemas.microsoft.com/office/drawing/2014/main" id="{9832AE49-C81D-405B-AD10-844E89388C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3155370-07E7-4815-9414-EEFE47D807E2}"/>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277841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BACC9-A503-486A-ABE2-53BD9A16E2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A7C0B10-E0D6-4444-AF33-64A2F1E358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B7CFB1-BFE7-4894-AD0F-8EB7FB41A55E}"/>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5" name="Footer Placeholder 4">
            <a:extLst>
              <a:ext uri="{FF2B5EF4-FFF2-40B4-BE49-F238E27FC236}">
                <a16:creationId xmlns:a16="http://schemas.microsoft.com/office/drawing/2014/main" id="{0E9E5D29-4B6A-4E2C-9326-3D83ABE6CBA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E383026-98CD-46E1-8BF1-7D29CBFBDD3D}"/>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3927446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078C8-73DA-4AA9-BC69-AA02974537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4A69C6-5551-45C8-9339-FB059C0DF0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530EF91-7B42-46F3-BDF1-F100F9FFA55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C7C2E16-E533-4E8A-A689-01EF5351D537}"/>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6" name="Footer Placeholder 5">
            <a:extLst>
              <a:ext uri="{FF2B5EF4-FFF2-40B4-BE49-F238E27FC236}">
                <a16:creationId xmlns:a16="http://schemas.microsoft.com/office/drawing/2014/main" id="{2F026556-336E-47A9-AA52-DAEF5D8C7C4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A78849-7EE4-4BE4-8267-D4B65B094173}"/>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1392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09240-C310-47F1-8AB9-4D03C5B00EC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7212BF6-B8E9-44FD-8CC1-DE85C23278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A23801-1175-4A5D-8E96-E6F6815919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BA0F7B7-0DD8-47BE-8014-6328410C16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D6922C-A07C-4A4E-9BC6-65F3F747F2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444392-5FFB-4DBE-BCAB-12C6EB74757E}"/>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8" name="Footer Placeholder 7">
            <a:extLst>
              <a:ext uri="{FF2B5EF4-FFF2-40B4-BE49-F238E27FC236}">
                <a16:creationId xmlns:a16="http://schemas.microsoft.com/office/drawing/2014/main" id="{B3124B53-77AA-4DCC-9F90-9F4B02C9800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382F289-30E6-4C64-8701-091E4BDDF6F4}"/>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503535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1026D-60BB-4D62-96F2-1256EF1A39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0736C13-BB8D-4A88-A935-EF20E4501A1B}"/>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4" name="Footer Placeholder 3">
            <a:extLst>
              <a:ext uri="{FF2B5EF4-FFF2-40B4-BE49-F238E27FC236}">
                <a16:creationId xmlns:a16="http://schemas.microsoft.com/office/drawing/2014/main" id="{52B40216-5FFC-4428-B0BB-0A09EEF3E69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1791C5C-F2F0-4492-B758-33CF8B9E7DCF}"/>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869779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864125-9EA9-41B8-BD2B-4911C57E023E}"/>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3" name="Footer Placeholder 2">
            <a:extLst>
              <a:ext uri="{FF2B5EF4-FFF2-40B4-BE49-F238E27FC236}">
                <a16:creationId xmlns:a16="http://schemas.microsoft.com/office/drawing/2014/main" id="{8664B5BE-7881-4ED6-9C32-BFC9629B779E}"/>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0C1BCA3B-75C3-4FEE-8590-C4E149746EBC}"/>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573888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D5761-051E-4E30-8DBB-004AE1D63B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9CA1A9B-CCB6-455A-99EB-EB0A9DB953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C273028-8E21-456B-AD64-27730176EF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F9156C-5DDD-4104-AFED-36F5766A9606}"/>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6" name="Footer Placeholder 5">
            <a:extLst>
              <a:ext uri="{FF2B5EF4-FFF2-40B4-BE49-F238E27FC236}">
                <a16:creationId xmlns:a16="http://schemas.microsoft.com/office/drawing/2014/main" id="{B37EE0DE-36D7-4912-B578-F043D25C03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53D77CC-8801-4D75-823E-CAEC3906DAE1}"/>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514884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7BEC0-060B-4176-962F-42A3E14961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220A741-1ED7-47AA-BFB7-7BC4094267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896C07F2-CC7B-4FA8-B42A-3737EA1665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0DEFF0-790B-4C78-9D81-72F624C77888}"/>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6" name="Footer Placeholder 5">
            <a:extLst>
              <a:ext uri="{FF2B5EF4-FFF2-40B4-BE49-F238E27FC236}">
                <a16:creationId xmlns:a16="http://schemas.microsoft.com/office/drawing/2014/main" id="{979B2DEA-0B1B-46BE-9D43-949ACE23C78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A09CBF-9640-473E-897F-94E29992B8A0}"/>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4180671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99AEA-368B-440D-8D10-6C1662F06E8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0AFC0C4-E73D-4032-B128-1240E74CEA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EEFD6F-7C25-4139-8595-EAABE276BDF5}"/>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5" name="Footer Placeholder 4">
            <a:extLst>
              <a:ext uri="{FF2B5EF4-FFF2-40B4-BE49-F238E27FC236}">
                <a16:creationId xmlns:a16="http://schemas.microsoft.com/office/drawing/2014/main" id="{819C9E70-B15E-4412-A18D-7B84B577225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581A75C-EE78-49A9-85F6-042151DD0F3A}"/>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78885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0BC680-B479-4F14-B379-5D3FC81377A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ADE84F7-675D-40C9-B959-A9F66315C9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AB5FDD-5439-43A1-B394-569916BEB3F2}"/>
              </a:ext>
            </a:extLst>
          </p:cNvPr>
          <p:cNvSpPr>
            <a:spLocks noGrp="1"/>
          </p:cNvSpPr>
          <p:nvPr>
            <p:ph type="dt" sz="half" idx="10"/>
          </p:nvPr>
        </p:nvSpPr>
        <p:spPr/>
        <p:txBody>
          <a:bodyPr/>
          <a:lstStyle/>
          <a:p>
            <a:fld id="{2553966A-0EE8-4060-BA2B-39174EDC7B32}" type="datetimeFigureOut">
              <a:rPr lang="en-US" smtClean="0"/>
              <a:t>5/22/2023</a:t>
            </a:fld>
            <a:endParaRPr lang="en-US" dirty="0"/>
          </a:p>
        </p:txBody>
      </p:sp>
      <p:sp>
        <p:nvSpPr>
          <p:cNvPr id="5" name="Footer Placeholder 4">
            <a:extLst>
              <a:ext uri="{FF2B5EF4-FFF2-40B4-BE49-F238E27FC236}">
                <a16:creationId xmlns:a16="http://schemas.microsoft.com/office/drawing/2014/main" id="{8709DC38-4156-4274-BE6B-42AAE225F8B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A38E522-F3FF-4695-B349-3E72A30D650F}"/>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4197391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F8C675-7B9D-4E73-A96C-C10F2E5C80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8765530-CC96-423D-9717-298897B3C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66A181-0910-4CA6-9DEA-011D8FE872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53966A-0EE8-4060-BA2B-39174EDC7B32}" type="datetimeFigureOut">
              <a:rPr lang="en-US" smtClean="0"/>
              <a:t>5/22/2023</a:t>
            </a:fld>
            <a:endParaRPr lang="en-US" dirty="0"/>
          </a:p>
        </p:txBody>
      </p:sp>
      <p:sp>
        <p:nvSpPr>
          <p:cNvPr id="5" name="Footer Placeholder 4">
            <a:extLst>
              <a:ext uri="{FF2B5EF4-FFF2-40B4-BE49-F238E27FC236}">
                <a16:creationId xmlns:a16="http://schemas.microsoft.com/office/drawing/2014/main" id="{D1C9D580-385C-4648-A858-5E014351469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8E0A1A9-B740-4068-BDAA-21DD98C06A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87750A-2059-42C2-9BCC-00A8239D3C0A}" type="slidenum">
              <a:rPr lang="en-US" smtClean="0"/>
              <a:t>‹#›</a:t>
            </a:fld>
            <a:endParaRPr lang="en-US" dirty="0"/>
          </a:p>
        </p:txBody>
      </p:sp>
    </p:spTree>
    <p:extLst>
      <p:ext uri="{BB962C8B-B14F-4D97-AF65-F5344CB8AC3E}">
        <p14:creationId xmlns:p14="http://schemas.microsoft.com/office/powerpoint/2010/main" val="26224614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mn.wikipedia.org/wiki/%D0%91%D1%83%D0%B4%D0%B4%D1%8B%D0%BD_%D1%88%D0%B0%D1%88%D0%B8%D0%BD" TargetMode="External"/><Relationship Id="rId2" Type="http://schemas.openxmlformats.org/officeDocument/2006/relationships/hyperlink" Target="https://mn.wikipedia.org/wiki/%D0%91%D3%A9%D3%A9_%D0%BC%D3%A9%D1%80%D0%B3%D3%A9%D0%BB"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hog-egshig.blogspot.com/2017/03/blog-post_39.html"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00EAD39-89B2-48A3-9D7B-1D9F59F6C8F4}"/>
              </a:ext>
            </a:extLst>
          </p:cNvPr>
          <p:cNvSpPr txBox="1">
            <a:spLocks/>
          </p:cNvSpPr>
          <p:nvPr/>
        </p:nvSpPr>
        <p:spPr>
          <a:xfrm>
            <a:off x="2323582" y="2470636"/>
            <a:ext cx="8398276" cy="61947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mn-MN" sz="1600" b="1" dirty="0">
                <a:latin typeface="Arial" panose="020B0604020202020204" pitchFamily="34" charset="0"/>
                <a:cs typeface="Arial" panose="020B0604020202020204" pitchFamily="34" charset="0"/>
              </a:rPr>
              <a:t>Сэдэв:</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Монголчуудын шашин </a:t>
            </a:r>
          </a:p>
          <a:p>
            <a:pPr>
              <a:lnSpc>
                <a:spcPct val="100000"/>
              </a:lnSpc>
            </a:pPr>
            <a:r>
              <a:rPr lang="en-US" sz="1600" b="1" dirty="0">
                <a:latin typeface="Arial" panose="020B0604020202020204" pitchFamily="34" charset="0"/>
                <a:cs typeface="Arial" panose="020B0604020202020204" pitchFamily="34" charset="0"/>
              </a:rPr>
              <a:t>Topic: Mongolian religion</a:t>
            </a:r>
          </a:p>
        </p:txBody>
      </p:sp>
      <p:sp>
        <p:nvSpPr>
          <p:cNvPr id="3" name="Title 1">
            <a:extLst>
              <a:ext uri="{FF2B5EF4-FFF2-40B4-BE49-F238E27FC236}">
                <a16:creationId xmlns:a16="http://schemas.microsoft.com/office/drawing/2014/main" id="{C4A2C076-CA55-EE36-CEEB-4E9369A9840B}"/>
              </a:ext>
            </a:extLst>
          </p:cNvPr>
          <p:cNvSpPr txBox="1">
            <a:spLocks/>
          </p:cNvSpPr>
          <p:nvPr/>
        </p:nvSpPr>
        <p:spPr>
          <a:xfrm>
            <a:off x="2286000" y="366447"/>
            <a:ext cx="8319155" cy="76024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1600" b="1" dirty="0">
                <a:latin typeface="Arial" panose="020B0604020202020204" pitchFamily="34" charset="0"/>
                <a:ea typeface="Times New Roman"/>
                <a:cs typeface="Arial" panose="020B0604020202020204" pitchFamily="34" charset="0"/>
                <a:sym typeface="Times New Roman"/>
              </a:rPr>
              <a:t>Mongolian language for foreigners – </a:t>
            </a:r>
            <a:r>
              <a:rPr lang="en-US" sz="1600" b="1" dirty="0">
                <a:latin typeface="Arial" panose="020B0604020202020204" pitchFamily="34" charset="0"/>
                <a:cs typeface="Arial" panose="020B0604020202020204" pitchFamily="34" charset="0"/>
              </a:rPr>
              <a:t>Week 9</a:t>
            </a:r>
          </a:p>
          <a:p>
            <a:pPr>
              <a:lnSpc>
                <a:spcPct val="100000"/>
              </a:lnSpc>
            </a:pPr>
            <a:r>
              <a:rPr lang="en-US" sz="1600" b="1" dirty="0">
                <a:latin typeface="Arial" panose="020B0604020202020204" pitchFamily="34" charset="0"/>
                <a:cs typeface="Arial" panose="020B0604020202020204" pitchFamily="34" charset="0"/>
              </a:rPr>
              <a:t>Lecture </a:t>
            </a:r>
            <a:r>
              <a:rPr lang="mn-Mong-CN" sz="1600" b="1" dirty="0">
                <a:latin typeface="Arial" panose="020B0604020202020204" pitchFamily="34" charset="0"/>
                <a:cs typeface="Arial" panose="020B0604020202020204" pitchFamily="34" charset="0"/>
              </a:rPr>
              <a:t>№</a:t>
            </a:r>
            <a:r>
              <a:rPr lang="en-US" sz="1600" b="1" dirty="0">
                <a:latin typeface="Arial" panose="020B0604020202020204" pitchFamily="34" charset="0"/>
                <a:cs typeface="Arial" panose="020B0604020202020204" pitchFamily="34" charset="0"/>
              </a:rPr>
              <a:t>9</a:t>
            </a:r>
          </a:p>
        </p:txBody>
      </p:sp>
      <p:sp>
        <p:nvSpPr>
          <p:cNvPr id="6" name="Google Shape;92;p1">
            <a:extLst>
              <a:ext uri="{FF2B5EF4-FFF2-40B4-BE49-F238E27FC236}">
                <a16:creationId xmlns:a16="http://schemas.microsoft.com/office/drawing/2014/main" id="{71E3DF19-C2E4-3222-1FC0-32B1A77C11A7}"/>
              </a:ext>
            </a:extLst>
          </p:cNvPr>
          <p:cNvSpPr txBox="1"/>
          <p:nvPr/>
        </p:nvSpPr>
        <p:spPr>
          <a:xfrm>
            <a:off x="3474720" y="3349214"/>
            <a:ext cx="5730289" cy="619471"/>
          </a:xfrm>
          <a:prstGeom prst="rect">
            <a:avLst/>
          </a:prstGeom>
          <a:noFill/>
          <a:ln>
            <a:noFill/>
          </a:ln>
        </p:spPr>
        <p:txBody>
          <a:bodyPr spcFirstLastPara="1" wrap="square" lIns="91425" tIns="45700" rIns="91425" bIns="45700" anchor="b" anchorCtr="0">
            <a:noAutofit/>
          </a:bodyPr>
          <a:lstStyle/>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dirty="0">
                <a:latin typeface="Arial" panose="020B0604020202020204" pitchFamily="34" charset="0"/>
                <a:ea typeface="Times New Roman"/>
                <a:cs typeface="Arial" panose="020B0604020202020204" pitchFamily="34" charset="0"/>
                <a:sym typeface="Times New Roman"/>
              </a:rPr>
              <a:t>Сонсох, ярих, унших, бичих</a:t>
            </a:r>
            <a:r>
              <a:rPr lang="mn-MN" sz="1200" b="1" i="0" u="none" strike="noStrike" cap="none" dirty="0">
                <a:latin typeface="Arial" panose="020B0604020202020204" pitchFamily="34" charset="0"/>
                <a:ea typeface="Times New Roman"/>
                <a:cs typeface="Arial" panose="020B0604020202020204" pitchFamily="34" charset="0"/>
                <a:sym typeface="Times New Roman"/>
              </a:rPr>
              <a:t> чадварыг дээшлүүлэх </a:t>
            </a:r>
            <a:r>
              <a:rPr lang="en-US" sz="1200" b="1" i="0" u="none" strike="noStrike" cap="none" dirty="0">
                <a:latin typeface="Arial" panose="020B0604020202020204" pitchFamily="34" charset="0"/>
                <a:ea typeface="Times New Roman"/>
                <a:cs typeface="Arial" panose="020B0604020202020204" pitchFamily="34" charset="0"/>
                <a:sym typeface="Times New Roman"/>
              </a:rPr>
              <a:t> </a:t>
            </a:r>
            <a:endParaRPr sz="1200" b="1" i="0" u="none" strike="noStrike" cap="none" dirty="0">
              <a:latin typeface="Arial" panose="020B0604020202020204" pitchFamily="34" charset="0"/>
              <a:ea typeface="Times New Roman"/>
              <a:cs typeface="Arial" panose="020B0604020202020204" pitchFamily="34" charset="0"/>
              <a:sym typeface="Times New Roman"/>
            </a:endParaRPr>
          </a:p>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dirty="0">
                <a:latin typeface="Arial" panose="020B0604020202020204" pitchFamily="34" charset="0"/>
                <a:ea typeface="Times New Roman"/>
                <a:cs typeface="Arial" panose="020B0604020202020204" pitchFamily="34" charset="0"/>
                <a:sym typeface="Times New Roman"/>
              </a:rPr>
              <a:t>listening, speaking, reading, writing</a:t>
            </a:r>
            <a:endParaRPr sz="12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DF15FB0-715A-369B-4924-C4B7DFE2B235}"/>
              </a:ext>
            </a:extLst>
          </p:cNvPr>
          <p:cNvSpPr txBox="1"/>
          <p:nvPr/>
        </p:nvSpPr>
        <p:spPr>
          <a:xfrm>
            <a:off x="3474720" y="5754635"/>
            <a:ext cx="6096000" cy="461665"/>
          </a:xfrm>
          <a:prstGeom prst="rect">
            <a:avLst/>
          </a:prstGeom>
          <a:noFill/>
        </p:spPr>
        <p:txBody>
          <a:bodyPr wrap="square">
            <a:spAutoFit/>
          </a:bodyPr>
          <a:lstStyle/>
          <a:p>
            <a:pPr marL="0" marR="0" lvl="0" indent="0" algn="ctr" rtl="0">
              <a:spcBef>
                <a:spcPts val="0"/>
              </a:spcBef>
              <a:spcAft>
                <a:spcPts val="0"/>
              </a:spcAft>
              <a:buNone/>
            </a:pPr>
            <a:r>
              <a:rPr lang="en-US" sz="12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Mongolian National University Arts And Culture </a:t>
            </a:r>
          </a:p>
          <a:p>
            <a:pPr marL="0" marR="0" lvl="0" indent="0" algn="ctr" rtl="0">
              <a:spcBef>
                <a:spcPts val="0"/>
              </a:spcBef>
              <a:spcAft>
                <a:spcPts val="0"/>
              </a:spcAft>
              <a:buNone/>
            </a:pPr>
            <a:r>
              <a:rPr lang="en-US" sz="12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Professor, Basbish.S</a:t>
            </a:r>
          </a:p>
        </p:txBody>
      </p:sp>
    </p:spTree>
    <p:extLst>
      <p:ext uri="{BB962C8B-B14F-4D97-AF65-F5344CB8AC3E}">
        <p14:creationId xmlns:p14="http://schemas.microsoft.com/office/powerpoint/2010/main" val="4148650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P spid="6"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3" name="TextBox 12">
            <a:extLst>
              <a:ext uri="{FF2B5EF4-FFF2-40B4-BE49-F238E27FC236}">
                <a16:creationId xmlns:a16="http://schemas.microsoft.com/office/drawing/2014/main" id="{D503C544-8C87-A927-CB1D-4F62EC37ACAB}"/>
              </a:ext>
            </a:extLst>
          </p:cNvPr>
          <p:cNvSpPr txBox="1"/>
          <p:nvPr/>
        </p:nvSpPr>
        <p:spPr>
          <a:xfrm>
            <a:off x="2181392" y="2258141"/>
            <a:ext cx="8362764" cy="2118529"/>
          </a:xfrm>
          <a:prstGeom prst="rect">
            <a:avLst/>
          </a:prstGeom>
          <a:noFill/>
        </p:spPr>
        <p:txBody>
          <a:bodyPr wrap="square">
            <a:spAutoFit/>
          </a:bodyPr>
          <a:lstStyle/>
          <a:p>
            <a:pPr marL="342900" lvl="0" indent="-342900" algn="just" rtl="0">
              <a:lnSpc>
                <a:spcPct val="150000"/>
              </a:lnSpc>
              <a:spcBef>
                <a:spcPts val="0"/>
              </a:spcBef>
              <a:spcAft>
                <a:spcPts val="0"/>
              </a:spcAft>
              <a:buClr>
                <a:schemeClr val="dk1"/>
              </a:buClr>
              <a:buSzPct val="100000"/>
              <a:buAutoNum type="arabicPeriod"/>
            </a:pPr>
            <a:r>
              <a:rPr lang="mn-MN" dirty="0">
                <a:latin typeface="Arial" panose="020B0604020202020204" pitchFamily="34" charset="0"/>
                <a:ea typeface="Times New Roman"/>
                <a:cs typeface="Arial" panose="020B0604020202020204" pitchFamily="34" charset="0"/>
                <a:sym typeface="Times New Roman"/>
              </a:rPr>
              <a:t>Өмнөх хичээлийн бататгал-</a:t>
            </a:r>
            <a:r>
              <a:rPr lang="mn-MN" dirty="0">
                <a:solidFill>
                  <a:srgbClr val="050505"/>
                </a:solidFill>
                <a:latin typeface="Arial" panose="020B0604020202020204" pitchFamily="34" charset="0"/>
                <a:ea typeface="Times New Roman"/>
                <a:cs typeface="Arial" panose="020B0604020202020204" pitchFamily="34" charset="0"/>
                <a:sym typeface="Times New Roman"/>
              </a:rPr>
              <a:t> </a:t>
            </a:r>
            <a:r>
              <a:rPr lang="en-US" dirty="0">
                <a:solidFill>
                  <a:srgbClr val="050505"/>
                </a:solidFill>
                <a:latin typeface="Arial" panose="020B0604020202020204" pitchFamily="34" charset="0"/>
                <a:ea typeface="Times New Roman"/>
                <a:cs typeface="Arial" panose="020B0604020202020204" pitchFamily="34" charset="0"/>
                <a:sym typeface="Times New Roman"/>
              </a:rPr>
              <a:t>Reviewing pervious learning</a:t>
            </a:r>
          </a:p>
          <a:p>
            <a:pPr marL="342900" lvl="0" indent="-342900" algn="just" rtl="0">
              <a:lnSpc>
                <a:spcPct val="150000"/>
              </a:lnSpc>
              <a:spcBef>
                <a:spcPts val="0"/>
              </a:spcBef>
              <a:spcAft>
                <a:spcPts val="0"/>
              </a:spcAft>
              <a:buClr>
                <a:schemeClr val="dk1"/>
              </a:buClr>
              <a:buSzPct val="100000"/>
              <a:buAutoNum type="arabicPeriod"/>
            </a:pPr>
            <a:r>
              <a:rPr lang="mn-MN" dirty="0">
                <a:latin typeface="Arial" panose="020B0604020202020204" pitchFamily="34" charset="0"/>
                <a:cs typeface="Arial" panose="020B0604020202020204" pitchFamily="34" charset="0"/>
              </a:rPr>
              <a:t>Монголчуудын шашин</a:t>
            </a:r>
            <a:r>
              <a:rPr lang="en-US" dirty="0">
                <a:latin typeface="Arial" panose="020B0604020202020204" pitchFamily="34" charset="0"/>
                <a:cs typeface="Arial" panose="020B0604020202020204" pitchFamily="34" charset="0"/>
              </a:rPr>
              <a:t> – Mongolian religion</a:t>
            </a:r>
            <a:endParaRPr lang="en-US" dirty="0">
              <a:solidFill>
                <a:schemeClr val="dk1"/>
              </a:solidFill>
              <a:latin typeface="Arial" panose="020B0604020202020204" pitchFamily="34" charset="0"/>
              <a:ea typeface="Times New Roman"/>
              <a:cs typeface="Arial" panose="020B0604020202020204" pitchFamily="34" charset="0"/>
              <a:sym typeface="Times New Roman"/>
            </a:endParaRP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Дасгал ажлууд- </a:t>
            </a:r>
            <a:r>
              <a:rPr lang="en-US" dirty="0">
                <a:solidFill>
                  <a:schemeClr val="dk1"/>
                </a:solidFill>
                <a:latin typeface="Arial" panose="020B0604020202020204" pitchFamily="34" charset="0"/>
                <a:ea typeface="Times New Roman"/>
                <a:cs typeface="Arial" panose="020B0604020202020204" pitchFamily="34" charset="0"/>
                <a:sym typeface="Times New Roman"/>
              </a:rPr>
              <a:t>Exercises </a:t>
            </a:r>
            <a:endParaRPr lang="mn-MN" dirty="0">
              <a:latin typeface="Arial" panose="020B0604020202020204" pitchFamily="34" charset="0"/>
              <a:cs typeface="Arial" panose="020B0604020202020204" pitchFamily="34" charset="0"/>
              <a:sym typeface="Times New Roman"/>
            </a:endParaRP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Шинэ үг хэллэгүүд- </a:t>
            </a:r>
            <a:r>
              <a:rPr lang="en-US" dirty="0">
                <a:solidFill>
                  <a:schemeClr val="dk1"/>
                </a:solidFill>
                <a:latin typeface="Arial" panose="020B0604020202020204" pitchFamily="34" charset="0"/>
                <a:ea typeface="Times New Roman"/>
                <a:cs typeface="Arial" panose="020B0604020202020204" pitchFamily="34" charset="0"/>
                <a:sym typeface="Times New Roman"/>
              </a:rPr>
              <a:t>New words</a:t>
            </a: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 </a:t>
            </a:r>
            <a:r>
              <a:rPr lang="en-US" dirty="0">
                <a:solidFill>
                  <a:schemeClr val="dk1"/>
                </a:solidFill>
                <a:latin typeface="Arial" panose="020B0604020202020204" pitchFamily="34" charset="0"/>
                <a:ea typeface="Times New Roman"/>
                <a:cs typeface="Arial" panose="020B0604020202020204" pitchFamily="34" charset="0"/>
                <a:sym typeface="Times New Roman"/>
              </a:rPr>
              <a:t>Homework</a:t>
            </a:r>
            <a:endParaRPr lang="mn-MN"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14" name="Google Shape;103;p2">
            <a:extLst>
              <a:ext uri="{FF2B5EF4-FFF2-40B4-BE49-F238E27FC236}">
                <a16:creationId xmlns:a16="http://schemas.microsoft.com/office/drawing/2014/main" id="{5A7AB5F1-B227-0F54-9428-9AB623765884}"/>
              </a:ext>
            </a:extLst>
          </p:cNvPr>
          <p:cNvSpPr txBox="1"/>
          <p:nvPr/>
        </p:nvSpPr>
        <p:spPr>
          <a:xfrm>
            <a:off x="4062952" y="342374"/>
            <a:ext cx="494321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2800"/>
              <a:buFont typeface="Times New Roman"/>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Хичээлийн агуулга - </a:t>
            </a:r>
            <a:r>
              <a:rPr lang="en-US" sz="1600" b="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Lecture content</a:t>
            </a:r>
            <a:endParaRPr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847492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E6ABA9E1-6ED1-9C50-89BA-52F0BBC551EA}"/>
              </a:ext>
            </a:extLst>
          </p:cNvPr>
          <p:cNvSpPr txBox="1"/>
          <p:nvPr/>
        </p:nvSpPr>
        <p:spPr>
          <a:xfrm>
            <a:off x="3604333" y="955001"/>
            <a:ext cx="3961063" cy="416011"/>
          </a:xfrm>
          <a:prstGeom prst="rect">
            <a:avLst/>
          </a:prstGeom>
          <a:noFill/>
        </p:spPr>
        <p:txBody>
          <a:bodyPr wrap="square">
            <a:spAutoFit/>
          </a:bodyPr>
          <a:lstStyle/>
          <a:p>
            <a:pPr algn="ctr">
              <a:lnSpc>
                <a:spcPct val="150000"/>
              </a:lnSpc>
              <a:spcAft>
                <a:spcPts val="0"/>
              </a:spcAft>
            </a:pPr>
            <a:r>
              <a:rPr lang="mn-MN" sz="1600" b="1" dirty="0">
                <a:latin typeface="Arial" panose="020B0604020202020204" pitchFamily="34" charset="0"/>
                <a:ea typeface="Calibri" panose="020F0502020204030204" pitchFamily="34" charset="0"/>
                <a:cs typeface="Arial" panose="020B0604020202020204" pitchFamily="34" charset="0"/>
              </a:rPr>
              <a:t>Мэдлэг шалгах тест</a:t>
            </a:r>
            <a:r>
              <a:rPr lang="en-US" sz="1600" b="1" dirty="0">
                <a:latin typeface="Arial" panose="020B0604020202020204" pitchFamily="34" charset="0"/>
                <a:ea typeface="Calibri" panose="020F0502020204030204" pitchFamily="34" charset="0"/>
                <a:cs typeface="Arial" panose="020B0604020202020204" pitchFamily="34" charset="0"/>
              </a:rPr>
              <a:t> - Test</a:t>
            </a:r>
            <a:endParaRPr lang="mn-MN" sz="1600" b="1" dirty="0">
              <a:latin typeface="Arial" panose="020B060402020202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A54E318F-C8B7-44A6-89DB-4E2883067A3C}"/>
              </a:ext>
            </a:extLst>
          </p:cNvPr>
          <p:cNvSpPr txBox="1"/>
          <p:nvPr/>
        </p:nvSpPr>
        <p:spPr>
          <a:xfrm>
            <a:off x="3326145" y="172819"/>
            <a:ext cx="6094428" cy="584775"/>
          </a:xfrm>
          <a:prstGeom prst="rect">
            <a:avLst/>
          </a:prstGeom>
          <a:noFill/>
        </p:spPr>
        <p:txBody>
          <a:bodyPr wrap="square">
            <a:spAutoFit/>
          </a:bodyPr>
          <a:lstStyle/>
          <a:p>
            <a:pPr marL="0" marR="0" lvl="0" indent="0" algn="ctr" rtl="0">
              <a:spcBef>
                <a:spcPts val="0"/>
              </a:spcBef>
              <a:spcAft>
                <a:spcPts val="0"/>
              </a:spcAft>
              <a:buNone/>
            </a:pP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Өмнөх хичээлийн бататгал буюу гэрийн даалгавар</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  </a:t>
            </a:r>
          </a:p>
          <a:p>
            <a:pPr marL="0" marR="0" lvl="0" indent="0" algn="ctr" rtl="0">
              <a:spcBef>
                <a:spcPts val="0"/>
              </a:spcBef>
              <a:spcAft>
                <a:spcPts val="0"/>
              </a:spcAft>
              <a:buNone/>
            </a:pP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Reviewing pervious learning and</a:t>
            </a: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 </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h</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omework </a:t>
            </a:r>
            <a:endParaRPr lang="en-US" sz="1600" dirty="0"/>
          </a:p>
        </p:txBody>
      </p:sp>
      <p:sp>
        <p:nvSpPr>
          <p:cNvPr id="2" name="Google Shape;312;p21">
            <a:extLst>
              <a:ext uri="{FF2B5EF4-FFF2-40B4-BE49-F238E27FC236}">
                <a16:creationId xmlns:a16="http://schemas.microsoft.com/office/drawing/2014/main" id="{390492E7-2FEC-AC35-AEF9-95B04D9FBD1F}"/>
              </a:ext>
            </a:extLst>
          </p:cNvPr>
          <p:cNvSpPr/>
          <p:nvPr/>
        </p:nvSpPr>
        <p:spPr>
          <a:xfrm>
            <a:off x="713319" y="1639626"/>
            <a:ext cx="11043677" cy="4154943"/>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Font typeface="+mj-lt"/>
              <a:buAutoNum type="arabicPeriod"/>
            </a:pPr>
            <a:r>
              <a:rPr lang="mn-MN" sz="1600" b="1" dirty="0">
                <a:solidFill>
                  <a:schemeClr val="dk1"/>
                </a:solidFill>
                <a:latin typeface="Arial" panose="020B0604020202020204" pitchFamily="34" charset="0"/>
                <a:cs typeface="Arial" panose="020B0604020202020204" pitchFamily="34" charset="0"/>
              </a:rPr>
              <a:t>Монголчуудын найр наадмыг хөгжөөдөг гол зүйлс нь ................      .................., уртын дуу юм. </a:t>
            </a:r>
          </a:p>
          <a:p>
            <a:pPr marR="0" lvl="0" algn="just" rtl="0">
              <a:lnSpc>
                <a:spcPct val="150000"/>
              </a:lnSpc>
              <a:spcBef>
                <a:spcPts val="0"/>
              </a:spcBef>
              <a:spcAft>
                <a:spcPts val="0"/>
              </a:spcAft>
            </a:pPr>
            <a:r>
              <a:rPr lang="mn-MN" sz="1600" dirty="0">
                <a:solidFill>
                  <a:schemeClr val="dk1"/>
                </a:solidFill>
                <a:latin typeface="Arial" panose="020B0604020202020204" pitchFamily="34" charset="0"/>
                <a:cs typeface="Arial" panose="020B0604020202020204" pitchFamily="34" charset="0"/>
              </a:rPr>
              <a:t>	А. Төгөлдөр хуур		Б. Их хуур		В. Морин хуур		Г. Аман хуур</a:t>
            </a:r>
          </a:p>
          <a:p>
            <a:pPr marL="342900" marR="0" lvl="0" indent="-342900" algn="just" rtl="0">
              <a:lnSpc>
                <a:spcPct val="150000"/>
              </a:lnSpc>
              <a:spcBef>
                <a:spcPts val="0"/>
              </a:spcBef>
              <a:spcAft>
                <a:spcPts val="0"/>
              </a:spcAft>
              <a:buFont typeface="+mj-lt"/>
              <a:buAutoNum type="arabicPeriod" startAt="2"/>
            </a:pPr>
            <a:r>
              <a:rPr lang="mn-MN" sz="1600" b="1" dirty="0">
                <a:solidFill>
                  <a:schemeClr val="dk1"/>
                </a:solidFill>
                <a:latin typeface="Arial" panose="020B0604020202020204" pitchFamily="34" charset="0"/>
                <a:cs typeface="Arial" panose="020B0604020202020204" pitchFamily="34" charset="0"/>
              </a:rPr>
              <a:t>Морин хуур нь морин толгойтой, .......................чавхдастай хөгжмийн зэмсэг.</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Хос 			Б. Гурван			В. Дөрвөн 		Г. Таван </a:t>
            </a:r>
          </a:p>
          <a:p>
            <a:pPr marL="342900" indent="-342900" algn="just">
              <a:lnSpc>
                <a:spcPct val="150000"/>
              </a:lnSpc>
              <a:buFont typeface="+mj-lt"/>
              <a:buAutoNum type="arabicPeriod" startAt="3"/>
            </a:pPr>
            <a:r>
              <a:rPr lang="mn-MN" sz="1600" b="1" dirty="0">
                <a:solidFill>
                  <a:schemeClr val="dk1"/>
                </a:solidFill>
                <a:latin typeface="Arial" panose="020B0604020202020204" pitchFamily="34" charset="0"/>
                <a:cs typeface="Arial" panose="020B0604020202020204" pitchFamily="34" charset="0"/>
              </a:rPr>
              <a:t>Монголчууд морин хуурын ..................  ...................талаар олон үлгэр домог хэлэлцсээр ирсэн. </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Гарал үүслийн		Б. Хөгжил дэвшлийн	В. Өөрчлөлт шинэчлэлийн	Г. ая эгшгийн</a:t>
            </a:r>
          </a:p>
          <a:p>
            <a:pPr marL="342900" indent="-342900" algn="just">
              <a:lnSpc>
                <a:spcPct val="150000"/>
              </a:lnSpc>
              <a:buFont typeface="+mj-lt"/>
              <a:buAutoNum type="arabicPeriod" startAt="4"/>
            </a:pPr>
            <a:r>
              <a:rPr lang="mn-MN" sz="1600" b="1" dirty="0">
                <a:solidFill>
                  <a:schemeClr val="dk1"/>
                </a:solidFill>
                <a:latin typeface="Arial" panose="020B0604020202020204" pitchFamily="34" charset="0"/>
                <a:cs typeface="Arial" panose="020B0604020202020204" pitchFamily="34" charset="0"/>
              </a:rPr>
              <a:t>Морин хуурыг эрт үед мөн адууны хялгасаар хийсэн ..................хөрөөдөн тоглодог байжээ.</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Дээсээр		Б. Нумаар 		В. бариулаар		Г. цохиураар</a:t>
            </a:r>
          </a:p>
          <a:p>
            <a:pPr marL="342900" indent="-342900" algn="just">
              <a:lnSpc>
                <a:spcPct val="150000"/>
              </a:lnSpc>
              <a:buFont typeface="+mj-lt"/>
              <a:buAutoNum type="arabicPeriod" startAt="5"/>
            </a:pPr>
            <a:r>
              <a:rPr lang="mn-MN" sz="1600" b="1" dirty="0">
                <a:solidFill>
                  <a:schemeClr val="dk1"/>
                </a:solidFill>
                <a:latin typeface="Arial" panose="020B0604020202020204" pitchFamily="34" charset="0"/>
                <a:cs typeface="Arial" panose="020B0604020202020204" pitchFamily="34" charset="0"/>
              </a:rPr>
              <a:t>Монголын эзэнт гүрнийг байгуулсан эзэн Чингис хааны үед ...................   .................., хүндэтгэлийн найр цэнгээнийг морин хуур хөгжмөөр эхлүүлдэг байжээ. </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Эмэгтэйчүүдийн баяр	Б. Цэргийн баяр		В. Хүүхдийн баяр		Г. Төрийн ёслол</a:t>
            </a:r>
          </a:p>
        </p:txBody>
      </p:sp>
      <p:sp>
        <p:nvSpPr>
          <p:cNvPr id="10" name="TextBox 9">
            <a:extLst>
              <a:ext uri="{FF2B5EF4-FFF2-40B4-BE49-F238E27FC236}">
                <a16:creationId xmlns:a16="http://schemas.microsoft.com/office/drawing/2014/main" id="{C6AC1FF3-A42F-839F-B7A9-C2223F3576BC}"/>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112)</a:t>
            </a:r>
            <a:endParaRPr lang="en-US" sz="1400" dirty="0"/>
          </a:p>
        </p:txBody>
      </p:sp>
      <p:sp>
        <p:nvSpPr>
          <p:cNvPr id="3" name="Oval 2">
            <a:extLst>
              <a:ext uri="{FF2B5EF4-FFF2-40B4-BE49-F238E27FC236}">
                <a16:creationId xmlns:a16="http://schemas.microsoft.com/office/drawing/2014/main" id="{0A633E49-BD19-B266-CFF4-BC02763D4177}"/>
              </a:ext>
            </a:extLst>
          </p:cNvPr>
          <p:cNvSpPr/>
          <p:nvPr/>
        </p:nvSpPr>
        <p:spPr>
          <a:xfrm>
            <a:off x="7135904" y="2121291"/>
            <a:ext cx="277906" cy="27790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Oval 3">
            <a:extLst>
              <a:ext uri="{FF2B5EF4-FFF2-40B4-BE49-F238E27FC236}">
                <a16:creationId xmlns:a16="http://schemas.microsoft.com/office/drawing/2014/main" id="{A71A47B9-799C-7303-79B6-CAA7AA11307E}"/>
              </a:ext>
            </a:extLst>
          </p:cNvPr>
          <p:cNvSpPr/>
          <p:nvPr/>
        </p:nvSpPr>
        <p:spPr>
          <a:xfrm>
            <a:off x="1667434" y="2847803"/>
            <a:ext cx="277906" cy="27790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C543D3A3-1341-A9E7-525B-6F6383858348}"/>
              </a:ext>
            </a:extLst>
          </p:cNvPr>
          <p:cNvSpPr/>
          <p:nvPr/>
        </p:nvSpPr>
        <p:spPr>
          <a:xfrm>
            <a:off x="1667434" y="3616012"/>
            <a:ext cx="277906" cy="27790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E3F7E9BA-46A1-EB4B-FC46-CEACA03FF760}"/>
              </a:ext>
            </a:extLst>
          </p:cNvPr>
          <p:cNvSpPr/>
          <p:nvPr/>
        </p:nvSpPr>
        <p:spPr>
          <a:xfrm>
            <a:off x="4383739" y="4300086"/>
            <a:ext cx="277906" cy="27790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1D1231DF-B9ED-1C18-7127-0CC38668FEE0}"/>
              </a:ext>
            </a:extLst>
          </p:cNvPr>
          <p:cNvSpPr/>
          <p:nvPr/>
        </p:nvSpPr>
        <p:spPr>
          <a:xfrm>
            <a:off x="9852210" y="5384815"/>
            <a:ext cx="277906" cy="27790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8180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P spid="10" grpId="0"/>
      <p:bldP spid="3" grpId="0" animBg="1"/>
      <p:bldP spid="4" grpId="0" animBg="1"/>
      <p:bldP spid="7" grpId="0" animBg="1"/>
      <p:bldP spid="9"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E6ABA9E1-6ED1-9C50-89BA-52F0BBC551EA}"/>
              </a:ext>
            </a:extLst>
          </p:cNvPr>
          <p:cNvSpPr txBox="1"/>
          <p:nvPr/>
        </p:nvSpPr>
        <p:spPr>
          <a:xfrm>
            <a:off x="3685015" y="821242"/>
            <a:ext cx="3961063" cy="416011"/>
          </a:xfrm>
          <a:prstGeom prst="rect">
            <a:avLst/>
          </a:prstGeom>
          <a:noFill/>
        </p:spPr>
        <p:txBody>
          <a:bodyPr wrap="square">
            <a:spAutoFit/>
          </a:bodyPr>
          <a:lstStyle/>
          <a:p>
            <a:pPr algn="ctr">
              <a:lnSpc>
                <a:spcPct val="150000"/>
              </a:lnSpc>
              <a:spcAft>
                <a:spcPts val="0"/>
              </a:spcAft>
            </a:pPr>
            <a:r>
              <a:rPr lang="mn-MN" sz="1600" b="1" dirty="0">
                <a:latin typeface="Arial" panose="020B0604020202020204" pitchFamily="34" charset="0"/>
                <a:ea typeface="Calibri" panose="020F0502020204030204" pitchFamily="34" charset="0"/>
                <a:cs typeface="Arial" panose="020B0604020202020204" pitchFamily="34" charset="0"/>
              </a:rPr>
              <a:t>Мэдлэг шалгах тест</a:t>
            </a:r>
            <a:r>
              <a:rPr lang="en-US" sz="1600" b="1" dirty="0">
                <a:latin typeface="Arial" panose="020B0604020202020204" pitchFamily="34" charset="0"/>
                <a:ea typeface="Calibri" panose="020F0502020204030204" pitchFamily="34" charset="0"/>
                <a:cs typeface="Arial" panose="020B0604020202020204" pitchFamily="34" charset="0"/>
              </a:rPr>
              <a:t> - Test</a:t>
            </a:r>
            <a:endParaRPr lang="mn-MN" sz="1600" b="1" dirty="0">
              <a:latin typeface="Arial" panose="020B060402020202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8AB9E4B2-E6B6-8F1E-67A4-219285242226}"/>
              </a:ext>
            </a:extLst>
          </p:cNvPr>
          <p:cNvSpPr txBox="1"/>
          <p:nvPr/>
        </p:nvSpPr>
        <p:spPr>
          <a:xfrm>
            <a:off x="3326145" y="172819"/>
            <a:ext cx="6094428" cy="584775"/>
          </a:xfrm>
          <a:prstGeom prst="rect">
            <a:avLst/>
          </a:prstGeom>
          <a:noFill/>
        </p:spPr>
        <p:txBody>
          <a:bodyPr wrap="square">
            <a:spAutoFit/>
          </a:bodyPr>
          <a:lstStyle/>
          <a:p>
            <a:pPr marL="0" marR="0" lvl="0" indent="0" algn="ctr" rtl="0">
              <a:spcBef>
                <a:spcPts val="0"/>
              </a:spcBef>
              <a:spcAft>
                <a:spcPts val="0"/>
              </a:spcAft>
              <a:buNone/>
            </a:pP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Өмнөх хичээлийн бататгал буюу гэрийн даалгавар</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  </a:t>
            </a:r>
          </a:p>
          <a:p>
            <a:pPr marL="0" marR="0" lvl="0" indent="0" algn="ctr" rtl="0">
              <a:spcBef>
                <a:spcPts val="0"/>
              </a:spcBef>
              <a:spcAft>
                <a:spcPts val="0"/>
              </a:spcAft>
              <a:buNone/>
            </a:pP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Reviewing pervious learning and</a:t>
            </a: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 </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h</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omework </a:t>
            </a:r>
            <a:endParaRPr lang="en-US" sz="1600" dirty="0"/>
          </a:p>
        </p:txBody>
      </p:sp>
      <p:sp>
        <p:nvSpPr>
          <p:cNvPr id="2" name="TextBox 1">
            <a:extLst>
              <a:ext uri="{FF2B5EF4-FFF2-40B4-BE49-F238E27FC236}">
                <a16:creationId xmlns:a16="http://schemas.microsoft.com/office/drawing/2014/main" id="{0A48E456-082E-A050-7587-84EDAFBC3325}"/>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112)</a:t>
            </a:r>
            <a:endParaRPr lang="en-US" sz="1400" dirty="0"/>
          </a:p>
        </p:txBody>
      </p:sp>
      <p:sp>
        <p:nvSpPr>
          <p:cNvPr id="3" name="Google Shape;312;p21">
            <a:extLst>
              <a:ext uri="{FF2B5EF4-FFF2-40B4-BE49-F238E27FC236}">
                <a16:creationId xmlns:a16="http://schemas.microsoft.com/office/drawing/2014/main" id="{22C7F8EC-0EA2-1F6A-FD1A-BAC6FFD3CA1D}"/>
              </a:ext>
            </a:extLst>
          </p:cNvPr>
          <p:cNvSpPr/>
          <p:nvPr/>
        </p:nvSpPr>
        <p:spPr>
          <a:xfrm>
            <a:off x="713319" y="1639626"/>
            <a:ext cx="11043677" cy="4154943"/>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Font typeface="+mj-lt"/>
              <a:buAutoNum type="arabicPeriod" startAt="6"/>
            </a:pPr>
            <a:r>
              <a:rPr lang="mn-MN" sz="1600" b="1" dirty="0">
                <a:solidFill>
                  <a:schemeClr val="dk1"/>
                </a:solidFill>
                <a:latin typeface="Arial" panose="020B0604020202020204" pitchFamily="34" charset="0"/>
                <a:cs typeface="Arial" panose="020B0604020202020204" pitchFamily="34" charset="0"/>
              </a:rPr>
              <a:t>................   .................хэлэх, үлгэр тууль хайлахад ч морин хуур чухал үүрэгтэй. </a:t>
            </a:r>
          </a:p>
          <a:p>
            <a:pPr marR="0" lvl="0" algn="just" rtl="0">
              <a:lnSpc>
                <a:spcPct val="150000"/>
              </a:lnSpc>
              <a:spcBef>
                <a:spcPts val="0"/>
              </a:spcBef>
              <a:spcAft>
                <a:spcPts val="0"/>
              </a:spcAft>
            </a:pPr>
            <a:r>
              <a:rPr lang="mn-MN" sz="1600" dirty="0">
                <a:solidFill>
                  <a:schemeClr val="dk1"/>
                </a:solidFill>
                <a:latin typeface="Arial" panose="020B0604020202020204" pitchFamily="34" charset="0"/>
                <a:cs typeface="Arial" panose="020B0604020202020204" pitchFamily="34" charset="0"/>
              </a:rPr>
              <a:t>	А. Ерөөл магтаал		Б. Оньсого таавар		В. Түргэн хэллэг		Г. Зүйр үг</a:t>
            </a:r>
          </a:p>
          <a:p>
            <a:pPr marL="342900" marR="0" lvl="0" indent="-342900" algn="just" rtl="0">
              <a:lnSpc>
                <a:spcPct val="150000"/>
              </a:lnSpc>
              <a:spcBef>
                <a:spcPts val="0"/>
              </a:spcBef>
              <a:spcAft>
                <a:spcPts val="0"/>
              </a:spcAft>
              <a:buFont typeface="+mj-lt"/>
              <a:buAutoNum type="arabicPeriod" startAt="7"/>
            </a:pPr>
            <a:r>
              <a:rPr lang="mn-MN" sz="1600" b="1" dirty="0">
                <a:solidFill>
                  <a:schemeClr val="dk1"/>
                </a:solidFill>
                <a:latin typeface="Arial" panose="020B0604020202020204" pitchFamily="34" charset="0"/>
                <a:cs typeface="Arial" panose="020B0604020202020204" pitchFamily="34" charset="0"/>
              </a:rPr>
              <a:t>Монголчууд морин хуурыг гэрийнхээ хамгийн .................   ................тавьдаг.</a:t>
            </a:r>
          </a:p>
          <a:p>
            <a:pPr algn="just">
              <a:lnSpc>
                <a:spcPct val="150000"/>
              </a:lnSpc>
            </a:pPr>
            <a:r>
              <a:rPr lang="mn-MN" sz="1600" b="1" dirty="0">
                <a:solidFill>
                  <a:schemeClr val="dk1"/>
                </a:solidFill>
                <a:latin typeface="Arial" panose="020B0604020202020204" pitchFamily="34" charset="0"/>
                <a:cs typeface="Arial" panose="020B0604020202020204" pitchFamily="34" charset="0"/>
              </a:rPr>
              <a:t>	</a:t>
            </a:r>
            <a:r>
              <a:rPr lang="mn-MN" sz="1600" dirty="0">
                <a:solidFill>
                  <a:schemeClr val="dk1"/>
                </a:solidFill>
                <a:latin typeface="Arial" panose="020B0604020202020204" pitchFamily="34" charset="0"/>
                <a:cs typeface="Arial" panose="020B0604020202020204" pitchFamily="34" charset="0"/>
              </a:rPr>
              <a:t>А. Баруун талд		Б. Зүүн талд		В. Хүндтэй байранд	Г. Хүнгүй газарт</a:t>
            </a:r>
            <a:endParaRPr lang="mn-MN" sz="1600" b="1" dirty="0">
              <a:solidFill>
                <a:schemeClr val="dk1"/>
              </a:solidFill>
              <a:latin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Font typeface="+mj-lt"/>
              <a:buAutoNum type="arabicPeriod" startAt="8"/>
            </a:pPr>
            <a:r>
              <a:rPr lang="mn-MN" sz="1600" b="1" dirty="0">
                <a:solidFill>
                  <a:schemeClr val="dk1"/>
                </a:solidFill>
                <a:latin typeface="Arial" panose="020B0604020202020204" pitchFamily="34" charset="0"/>
                <a:cs typeface="Arial" panose="020B0604020202020204" pitchFamily="34" charset="0"/>
              </a:rPr>
              <a:t>Уртын дууг 2000-гаад жилийн өмнө Монгол нутагт хүчирхэгчсэн Хүннү гүрний хаан...............холбоотой үүссэн гэж үздэг. </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Модун Шаньютай	Б. Түмэн Шаньютай	В. Чингис хаантай		Г. Богд хаантай </a:t>
            </a:r>
          </a:p>
          <a:p>
            <a:pPr marL="342900" indent="-342900" algn="just">
              <a:lnSpc>
                <a:spcPct val="150000"/>
              </a:lnSpc>
              <a:buFont typeface="+mj-lt"/>
              <a:buAutoNum type="arabicPeriod" startAt="9"/>
            </a:pPr>
            <a:r>
              <a:rPr lang="mn-MN" sz="1600" b="1" dirty="0">
                <a:solidFill>
                  <a:schemeClr val="dk1"/>
                </a:solidFill>
                <a:latin typeface="Arial" panose="020B0604020202020204" pitchFamily="34" charset="0"/>
                <a:cs typeface="Arial" panose="020B0604020202020204" pitchFamily="34" charset="0"/>
              </a:rPr>
              <a:t>Уртын дуу нь ард түмний амьдрал дундаас урган гарсан утга агуулгатай бөгөөд....................байдаггүй. </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Шүлэг			Б. Үзэгч			В. Зохиогч		Г. Дуучин</a:t>
            </a:r>
          </a:p>
          <a:p>
            <a:pPr marL="342900" indent="-342900" algn="just">
              <a:lnSpc>
                <a:spcPct val="150000"/>
              </a:lnSpc>
              <a:buFont typeface="+mj-lt"/>
              <a:buAutoNum type="arabicPeriod" startAt="10"/>
            </a:pPr>
            <a:r>
              <a:rPr lang="mn-MN" sz="1600" b="1" dirty="0">
                <a:solidFill>
                  <a:schemeClr val="dk1"/>
                </a:solidFill>
                <a:latin typeface="Arial" panose="020B0604020202020204" pitchFamily="34" charset="0"/>
                <a:cs typeface="Arial" panose="020B0604020202020204" pitchFamily="34" charset="0"/>
              </a:rPr>
              <a:t>Судлаачид ................гаруй уртын дуу байдгаас 60 орчим дууг байнга дуулж байна гэж үздэг. </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5000			Б. 6000	 		В. 7000			Г. 8000</a:t>
            </a:r>
          </a:p>
        </p:txBody>
      </p:sp>
      <p:sp>
        <p:nvSpPr>
          <p:cNvPr id="4" name="Oval 3">
            <a:extLst>
              <a:ext uri="{FF2B5EF4-FFF2-40B4-BE49-F238E27FC236}">
                <a16:creationId xmlns:a16="http://schemas.microsoft.com/office/drawing/2014/main" id="{29D2B275-9058-C94F-78F3-1E23B32EAAB7}"/>
              </a:ext>
            </a:extLst>
          </p:cNvPr>
          <p:cNvSpPr/>
          <p:nvPr/>
        </p:nvSpPr>
        <p:spPr>
          <a:xfrm>
            <a:off x="1640540" y="2121662"/>
            <a:ext cx="277906" cy="27790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8AB63CEA-9264-B65F-7732-DD79BC3ED907}"/>
              </a:ext>
            </a:extLst>
          </p:cNvPr>
          <p:cNvSpPr/>
          <p:nvPr/>
        </p:nvSpPr>
        <p:spPr>
          <a:xfrm>
            <a:off x="7153833" y="2847803"/>
            <a:ext cx="277906" cy="27790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0AA66167-9BCC-EE10-0CB9-41C171329522}"/>
              </a:ext>
            </a:extLst>
          </p:cNvPr>
          <p:cNvSpPr/>
          <p:nvPr/>
        </p:nvSpPr>
        <p:spPr>
          <a:xfrm>
            <a:off x="1640540" y="3958115"/>
            <a:ext cx="277906" cy="27790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A109CD34-1164-7B7D-0350-A674DC1367C3}"/>
              </a:ext>
            </a:extLst>
          </p:cNvPr>
          <p:cNvSpPr/>
          <p:nvPr/>
        </p:nvSpPr>
        <p:spPr>
          <a:xfrm>
            <a:off x="7153833" y="4667639"/>
            <a:ext cx="277906" cy="27790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8D130B74-8E43-3DE9-228D-CFF32AC613B1}"/>
              </a:ext>
            </a:extLst>
          </p:cNvPr>
          <p:cNvSpPr/>
          <p:nvPr/>
        </p:nvSpPr>
        <p:spPr>
          <a:xfrm>
            <a:off x="4401669" y="5393780"/>
            <a:ext cx="277906" cy="27790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9192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P spid="4" grpId="0" animBg="1"/>
      <p:bldP spid="7" grpId="0" animBg="1"/>
      <p:bldP spid="9" grpId="0" animBg="1"/>
      <p:bldP spid="10"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Google Shape;112;p3">
            <a:extLst>
              <a:ext uri="{FF2B5EF4-FFF2-40B4-BE49-F238E27FC236}">
                <a16:creationId xmlns:a16="http://schemas.microsoft.com/office/drawing/2014/main" id="{AECD2DDB-B8E4-0B2B-0BE4-4359C2E8D508}"/>
              </a:ext>
            </a:extLst>
          </p:cNvPr>
          <p:cNvSpPr txBox="1"/>
          <p:nvPr/>
        </p:nvSpPr>
        <p:spPr>
          <a:xfrm>
            <a:off x="2771427" y="1196403"/>
            <a:ext cx="7292776" cy="61986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Clr>
                <a:schemeClr val="dk1"/>
              </a:buClr>
              <a:buSzPts val="2000"/>
              <a:buFont typeface="Times New Roman"/>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1.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Асуултыг уншаарай. </a:t>
            </a:r>
            <a:r>
              <a:rPr lang="mn-MN" sz="1600" dirty="0">
                <a:solidFill>
                  <a:srgbClr val="000000"/>
                </a:solidFill>
                <a:latin typeface="Arial" panose="020B0604020202020204" pitchFamily="34" charset="0"/>
                <a:ea typeface="Times New Roman"/>
                <a:cs typeface="Arial" panose="020B0604020202020204" pitchFamily="34" charset="0"/>
                <a:sym typeface="Arial"/>
              </a:rPr>
              <a:t>-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Read the questions.</a:t>
            </a:r>
            <a:endParaRPr sz="1600" b="0" i="0" u="none" strike="noStrike" cap="none" dirty="0">
              <a:solidFill>
                <a:srgbClr val="000000"/>
              </a:solidFill>
              <a:latin typeface="Arial" panose="020B0604020202020204" pitchFamily="34" charset="0"/>
              <a:ea typeface="Arial"/>
              <a:cs typeface="Arial" panose="020B0604020202020204" pitchFamily="34" charset="0"/>
              <a:sym typeface="Arial"/>
            </a:endParaRPr>
          </a:p>
        </p:txBody>
      </p:sp>
      <p:sp>
        <p:nvSpPr>
          <p:cNvPr id="10" name="TextBox 9">
            <a:extLst>
              <a:ext uri="{FF2B5EF4-FFF2-40B4-BE49-F238E27FC236}">
                <a16:creationId xmlns:a16="http://schemas.microsoft.com/office/drawing/2014/main" id="{F57BDD65-18C1-E5ED-C26D-536BD77A7DD0}"/>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2" name="Rectangle 1">
            <a:extLst>
              <a:ext uri="{FF2B5EF4-FFF2-40B4-BE49-F238E27FC236}">
                <a16:creationId xmlns:a16="http://schemas.microsoft.com/office/drawing/2014/main" id="{C71B2D3E-13D4-0F77-4C50-91F924DBDE87}"/>
              </a:ext>
            </a:extLst>
          </p:cNvPr>
          <p:cNvSpPr/>
          <p:nvPr/>
        </p:nvSpPr>
        <p:spPr>
          <a:xfrm>
            <a:off x="1462210" y="2488209"/>
            <a:ext cx="6597059" cy="1881990"/>
          </a:xfrm>
          <a:prstGeom prst="rect">
            <a:avLst/>
          </a:prstGeom>
        </p:spPr>
        <p:txBody>
          <a:bodyPr wrap="square">
            <a:spAutoFit/>
          </a:bodyPr>
          <a:lstStyle/>
          <a:p>
            <a:pPr marL="457200" lvl="0" indent="-457200">
              <a:lnSpc>
                <a:spcPct val="150000"/>
              </a:lnSpc>
              <a:buFont typeface="+mj-lt"/>
              <a:buAutoNum type="arabicPeriod"/>
            </a:pPr>
            <a:r>
              <a:rPr lang="mn-MN" sz="2000" dirty="0">
                <a:latin typeface="Arial" panose="020B0604020202020204" pitchFamily="34" charset="0"/>
                <a:cs typeface="Arial" panose="020B0604020202020204" pitchFamily="34" charset="0"/>
              </a:rPr>
              <a:t>Шашин гэж юу вэ?</a:t>
            </a:r>
            <a:endParaRPr lang="en-US" sz="2000"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sz="2000" dirty="0">
                <a:latin typeface="Arial" panose="020B0604020202020204" pitchFamily="34" charset="0"/>
                <a:cs typeface="Arial" panose="020B0604020202020204" pitchFamily="34" charset="0"/>
              </a:rPr>
              <a:t>Ямар ямар шашин байдаг вэ?</a:t>
            </a:r>
            <a:endParaRPr lang="en-US" sz="2000"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sz="2000" dirty="0">
                <a:latin typeface="Arial" panose="020B0604020202020204" pitchFamily="34" charset="0"/>
                <a:cs typeface="Arial" panose="020B0604020202020204" pitchFamily="34" charset="0"/>
              </a:rPr>
              <a:t>Бөө мөргөл гэж юу вэ?</a:t>
            </a:r>
            <a:endParaRPr lang="en-US" sz="2000"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sz="2000" dirty="0">
                <a:latin typeface="Arial" panose="020B0604020202020204" pitchFamily="34" charset="0"/>
                <a:cs typeface="Arial" panose="020B0604020202020204" pitchFamily="34" charset="0"/>
              </a:rPr>
              <a:t>Бөө мөргөлийн зан үйлийн талаар юу мэдэх вэ?</a:t>
            </a:r>
            <a:endParaRPr lang="en-US" sz="20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1BB3A9D6-20B0-ECE6-979E-8AA43705BA7F}"/>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Tree>
    <p:extLst>
      <p:ext uri="{BB962C8B-B14F-4D97-AF65-F5344CB8AC3E}">
        <p14:creationId xmlns:p14="http://schemas.microsoft.com/office/powerpoint/2010/main" val="318244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4" name="TextBox 3">
            <a:extLst>
              <a:ext uri="{FF2B5EF4-FFF2-40B4-BE49-F238E27FC236}">
                <a16:creationId xmlns:a16="http://schemas.microsoft.com/office/drawing/2014/main" id="{52441BCC-1DFB-527A-38BE-7EFC0C376CED}"/>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6" name="TextBox 5">
            <a:extLst>
              <a:ext uri="{FF2B5EF4-FFF2-40B4-BE49-F238E27FC236}">
                <a16:creationId xmlns:a16="http://schemas.microsoft.com/office/drawing/2014/main" id="{3C061916-ABC4-EC2A-0ED0-6BCADD5BC8FF}"/>
              </a:ext>
            </a:extLst>
          </p:cNvPr>
          <p:cNvSpPr txBox="1"/>
          <p:nvPr/>
        </p:nvSpPr>
        <p:spPr>
          <a:xfrm>
            <a:off x="1455445" y="2890391"/>
            <a:ext cx="5265150" cy="1077218"/>
          </a:xfrm>
          <a:prstGeom prst="rect">
            <a:avLst/>
          </a:prstGeom>
          <a:noFill/>
        </p:spPr>
        <p:txBody>
          <a:bodyPr wrap="square">
            <a:spAutoFit/>
          </a:bodyPr>
          <a:lstStyle/>
          <a:p>
            <a:pPr algn="ctr"/>
            <a:r>
              <a:rPr lang="mn-MN" sz="3200" b="1" dirty="0">
                <a:solidFill>
                  <a:srgbClr val="FFC000"/>
                </a:solidFill>
                <a:latin typeface="Arial" panose="020B0604020202020204" pitchFamily="34" charset="0"/>
                <a:cs typeface="Arial" panose="020B0604020202020204" pitchFamily="34" charset="0"/>
              </a:rPr>
              <a:t>Монголчуудын шашин  Бөө мөргөл-</a:t>
            </a:r>
            <a:r>
              <a:rPr lang="en-US" sz="3200" b="1" i="0" dirty="0">
                <a:solidFill>
                  <a:srgbClr val="FFC000"/>
                </a:solidFill>
                <a:effectLst/>
                <a:latin typeface="arial" panose="020B0604020202020204" pitchFamily="34" charset="0"/>
              </a:rPr>
              <a:t>Shamanism</a:t>
            </a:r>
            <a:endParaRPr lang="en-US" sz="3200" b="1" dirty="0">
              <a:solidFill>
                <a:srgbClr val="FFC000"/>
              </a:solidFill>
            </a:endParaRPr>
          </a:p>
        </p:txBody>
      </p:sp>
      <p:pic>
        <p:nvPicPr>
          <p:cNvPr id="2" name="Picture 1">
            <a:extLst>
              <a:ext uri="{FF2B5EF4-FFF2-40B4-BE49-F238E27FC236}">
                <a16:creationId xmlns:a16="http://schemas.microsoft.com/office/drawing/2014/main" id="{7EB36249-0533-1C63-34E6-B9061324F82F}"/>
              </a:ext>
            </a:extLst>
          </p:cNvPr>
          <p:cNvPicPr>
            <a:picLocks noChangeAspect="1"/>
          </p:cNvPicPr>
          <p:nvPr/>
        </p:nvPicPr>
        <p:blipFill>
          <a:blip r:embed="rId2"/>
          <a:stretch>
            <a:fillRect/>
          </a:stretch>
        </p:blipFill>
        <p:spPr>
          <a:xfrm>
            <a:off x="6866966" y="1098903"/>
            <a:ext cx="4463022" cy="4878254"/>
          </a:xfrm>
          <a:prstGeom prst="rect">
            <a:avLst/>
          </a:prstGeom>
          <a:ln>
            <a:noFill/>
          </a:ln>
          <a:effectLst>
            <a:softEdge rad="112500"/>
          </a:effectLst>
        </p:spPr>
      </p:pic>
      <p:sp>
        <p:nvSpPr>
          <p:cNvPr id="10" name="TextBox 9">
            <a:extLst>
              <a:ext uri="{FF2B5EF4-FFF2-40B4-BE49-F238E27FC236}">
                <a16:creationId xmlns:a16="http://schemas.microsoft.com/office/drawing/2014/main" id="{B6360C06-6580-8DB8-EBF0-404DBF6FA280}"/>
              </a:ext>
            </a:extLst>
          </p:cNvPr>
          <p:cNvSpPr txBox="1"/>
          <p:nvPr/>
        </p:nvSpPr>
        <p:spPr>
          <a:xfrm>
            <a:off x="6628700" y="5980326"/>
            <a:ext cx="4939553" cy="707886"/>
          </a:xfrm>
          <a:prstGeom prst="rect">
            <a:avLst/>
          </a:prstGeom>
          <a:noFill/>
        </p:spPr>
        <p:txBody>
          <a:bodyPr wrap="square">
            <a:spAutoFit/>
          </a:bodyPr>
          <a:lstStyle/>
          <a:p>
            <a:r>
              <a:rPr lang="en-US" sz="800" dirty="0">
                <a:latin typeface="Arial" panose="020B0604020202020204" pitchFamily="34" charset="0"/>
                <a:cs typeface="Arial" panose="020B0604020202020204" pitchFamily="34" charset="0"/>
              </a:rPr>
              <a:t>Borisov, S. (2010, March 8). </a:t>
            </a:r>
            <a:r>
              <a:rPr lang="mn-MN" sz="800" dirty="0">
                <a:latin typeface="Arial" panose="020B0604020202020204" pitchFamily="34" charset="0"/>
                <a:cs typeface="Arial" panose="020B0604020202020204" pitchFamily="34" charset="0"/>
              </a:rPr>
              <a:t>Алтайн уулын бөө, (1911-1914 оны үеийн зураг) [</a:t>
            </a:r>
            <a:r>
              <a:rPr lang="en-US" sz="800" dirty="0">
                <a:latin typeface="Arial" panose="020B0604020202020204" pitchFamily="34" charset="0"/>
                <a:cs typeface="Arial" panose="020B0604020202020204" pitchFamily="34" charset="0"/>
              </a:rPr>
              <a:t>Photograph]. Wikipedia.</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https://mn.wikipedia.org/w/index.php?title=%D0%91%D3%A9%D3%A9_%D0%BC%D3%A9%D1%80%D0%B3%D3%A9%D0%BB&amp;oldid=728573.#/media/ %D0%A4%D0%B0%D0%B9%D0%BB:SB_-_Altay_shaman_with_drum.jpg </a:t>
            </a:r>
          </a:p>
        </p:txBody>
      </p:sp>
    </p:spTree>
    <p:extLst>
      <p:ext uri="{BB962C8B-B14F-4D97-AF65-F5344CB8AC3E}">
        <p14:creationId xmlns:p14="http://schemas.microsoft.com/office/powerpoint/2010/main" val="3306701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4" name="TextBox 3">
            <a:extLst>
              <a:ext uri="{FF2B5EF4-FFF2-40B4-BE49-F238E27FC236}">
                <a16:creationId xmlns:a16="http://schemas.microsoft.com/office/drawing/2014/main" id="{52441BCC-1DFB-527A-38BE-7EFC0C376CED}"/>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6" name="TextBox 5">
            <a:extLst>
              <a:ext uri="{FF2B5EF4-FFF2-40B4-BE49-F238E27FC236}">
                <a16:creationId xmlns:a16="http://schemas.microsoft.com/office/drawing/2014/main" id="{3C061916-ABC4-EC2A-0ED0-6BCADD5BC8FF}"/>
              </a:ext>
            </a:extLst>
          </p:cNvPr>
          <p:cNvSpPr txBox="1"/>
          <p:nvPr/>
        </p:nvSpPr>
        <p:spPr>
          <a:xfrm>
            <a:off x="840276" y="1683759"/>
            <a:ext cx="6094428" cy="4484497"/>
          </a:xfrm>
          <a:prstGeom prst="rect">
            <a:avLst/>
          </a:prstGeom>
          <a:noFill/>
        </p:spPr>
        <p:txBody>
          <a:bodyPr wrap="square">
            <a:spAutoFit/>
          </a:bodyPr>
          <a:lstStyle/>
          <a:p>
            <a:pPr algn="just">
              <a:lnSpc>
                <a:spcPct val="150000"/>
              </a:lnSpc>
            </a:pPr>
            <a:r>
              <a:rPr lang="mn-MN" sz="1600" b="0" i="0" dirty="0">
                <a:solidFill>
                  <a:srgbClr val="202122"/>
                </a:solidFill>
                <a:effectLst/>
                <a:latin typeface="Helvetica Neue"/>
              </a:rPr>
              <a:t>Төв Азийн өвөрмөц соёл иргэншлийг бүрдүүлсэн нүүдэлчин монголчуудын эртний шүтлэг бол </a:t>
            </a:r>
            <a:r>
              <a:rPr lang="mn-MN" sz="1600" b="1" i="0" u="none" strike="noStrike" dirty="0">
                <a:solidFill>
                  <a:srgbClr val="3366CC"/>
                </a:solidFill>
                <a:effectLst/>
                <a:latin typeface="Helvetica Neue"/>
                <a:hlinkClick r:id="rId2" tooltip="Бөө мөргөл"/>
              </a:rPr>
              <a:t>бөө мөргөл</a:t>
            </a:r>
            <a:r>
              <a:rPr lang="mn-MN" sz="1600" b="0" i="0" dirty="0">
                <a:solidFill>
                  <a:srgbClr val="202122"/>
                </a:solidFill>
                <a:effectLst/>
                <a:latin typeface="Helvetica Neue"/>
              </a:rPr>
              <a:t> юм. Бөө мөргөл нь Мөнх хөх тэнгэр, Байгаль дэлхий, Өвөг дээдсээ дээдлэн шүтдэг. Гадаад түүхэн эх сурвалжаас авч үзвэл Хүн анх бий болохоос үүссэн байсан ба Монголын алтан ургийн сүүл хүртэл бөө мөргөл гол шүтлэг нь байсаар иржээ. Монголд Шарын </a:t>
            </a:r>
            <a:r>
              <a:rPr lang="mn-MN" sz="1600" b="0" i="0" u="none" strike="noStrike" dirty="0">
                <a:solidFill>
                  <a:srgbClr val="3366CC"/>
                </a:solidFill>
                <a:effectLst/>
                <a:latin typeface="Helvetica Neue"/>
                <a:hlinkClick r:id="rId3" tooltip="Буддын шашин"/>
              </a:rPr>
              <a:t>шашин</a:t>
            </a:r>
            <a:r>
              <a:rPr lang="mn-MN" sz="1600" b="0" i="0" dirty="0">
                <a:solidFill>
                  <a:srgbClr val="202122"/>
                </a:solidFill>
                <a:effectLst/>
                <a:latin typeface="Helvetica Neue"/>
              </a:rPr>
              <a:t> /Хинаян/ нэвтэрснээс хойш уламжлалт байдлаа цөөнх нь хадгалан үлдсэн ба бөөгийн зан үйлийг авч үлдэхийн тулд шарын шашны эд зүйлсийг хэрэглэх болсноор шарын бөө гэх өрөөсгөл ойлголт бий болж үүнээс үүдэн хоорондоо эрс ялгаатай болсон байна. Бөө мөргөлийг онго тэнгэр, улаач, түшээ нар авч явдаг.</a:t>
            </a:r>
            <a:endParaRPr lang="en-US" sz="1600" b="1" dirty="0">
              <a:solidFill>
                <a:srgbClr val="FFC000"/>
              </a:solidFill>
            </a:endParaRPr>
          </a:p>
        </p:txBody>
      </p:sp>
      <p:sp>
        <p:nvSpPr>
          <p:cNvPr id="8" name="TextBox 7">
            <a:extLst>
              <a:ext uri="{FF2B5EF4-FFF2-40B4-BE49-F238E27FC236}">
                <a16:creationId xmlns:a16="http://schemas.microsoft.com/office/drawing/2014/main" id="{5709C4F6-D6EE-10C2-E418-223DC54D1A59}"/>
              </a:ext>
            </a:extLst>
          </p:cNvPr>
          <p:cNvSpPr txBox="1"/>
          <p:nvPr/>
        </p:nvSpPr>
        <p:spPr>
          <a:xfrm>
            <a:off x="3207471" y="1013702"/>
            <a:ext cx="6094428" cy="369332"/>
          </a:xfrm>
          <a:prstGeom prst="rect">
            <a:avLst/>
          </a:prstGeom>
          <a:noFill/>
        </p:spPr>
        <p:txBody>
          <a:bodyPr wrap="square">
            <a:spAutoFit/>
          </a:bodyPr>
          <a:lstStyle/>
          <a:p>
            <a:r>
              <a:rPr lang="mn-MN" sz="1800" b="1" dirty="0">
                <a:latin typeface="Arial" panose="020B0604020202020204" pitchFamily="34" charset="0"/>
                <a:cs typeface="Arial" panose="020B0604020202020204" pitchFamily="34" charset="0"/>
              </a:rPr>
              <a:t>Монголчуудын шашин – Бөө мөргөл</a:t>
            </a:r>
            <a:endParaRPr lang="en-US" dirty="0"/>
          </a:p>
        </p:txBody>
      </p:sp>
      <p:pic>
        <p:nvPicPr>
          <p:cNvPr id="9" name="Picture 8">
            <a:extLst>
              <a:ext uri="{FF2B5EF4-FFF2-40B4-BE49-F238E27FC236}">
                <a16:creationId xmlns:a16="http://schemas.microsoft.com/office/drawing/2014/main" id="{F1ABF9CA-C0BD-B807-74D1-DE221B8C7296}"/>
              </a:ext>
            </a:extLst>
          </p:cNvPr>
          <p:cNvPicPr>
            <a:picLocks noChangeAspect="1"/>
          </p:cNvPicPr>
          <p:nvPr/>
        </p:nvPicPr>
        <p:blipFill>
          <a:blip r:embed="rId4"/>
          <a:stretch>
            <a:fillRect/>
          </a:stretch>
        </p:blipFill>
        <p:spPr>
          <a:xfrm>
            <a:off x="7098384" y="1825559"/>
            <a:ext cx="4192066" cy="3575997"/>
          </a:xfrm>
          <a:prstGeom prst="rect">
            <a:avLst/>
          </a:prstGeom>
          <a:ln>
            <a:noFill/>
          </a:ln>
          <a:effectLst>
            <a:softEdge rad="112500"/>
          </a:effectLst>
        </p:spPr>
      </p:pic>
      <p:sp>
        <p:nvSpPr>
          <p:cNvPr id="12" name="TextBox 11">
            <a:extLst>
              <a:ext uri="{FF2B5EF4-FFF2-40B4-BE49-F238E27FC236}">
                <a16:creationId xmlns:a16="http://schemas.microsoft.com/office/drawing/2014/main" id="{CBC3181D-7CF0-3AE5-DB92-33843BEA4E1B}"/>
              </a:ext>
            </a:extLst>
          </p:cNvPr>
          <p:cNvSpPr txBox="1"/>
          <p:nvPr/>
        </p:nvSpPr>
        <p:spPr>
          <a:xfrm>
            <a:off x="7682753" y="5700158"/>
            <a:ext cx="3607697" cy="553998"/>
          </a:xfrm>
          <a:prstGeom prst="rect">
            <a:avLst/>
          </a:prstGeom>
          <a:noFill/>
        </p:spPr>
        <p:txBody>
          <a:bodyPr wrap="square">
            <a:spAutoFit/>
          </a:bodyPr>
          <a:lstStyle/>
          <a:p>
            <a:r>
              <a:rPr lang="mn-MN" sz="1000" dirty="0"/>
              <a:t>Бөө мөргөл. (2023). </a:t>
            </a:r>
            <a:r>
              <a:rPr lang="en-US" sz="1000" dirty="0"/>
              <a:t>touristinfocenter.mn. http://www.touristinfocenter.mn/ </a:t>
            </a:r>
          </a:p>
          <a:p>
            <a:r>
              <a:rPr lang="en-US" sz="1000" dirty="0"/>
              <a:t>     cate15_more.aspx?ItemID=2 </a:t>
            </a:r>
          </a:p>
        </p:txBody>
      </p:sp>
    </p:spTree>
    <p:extLst>
      <p:ext uri="{BB962C8B-B14F-4D97-AF65-F5344CB8AC3E}">
        <p14:creationId xmlns:p14="http://schemas.microsoft.com/office/powerpoint/2010/main" val="1946098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2" name="Rectangle 1">
            <a:extLst>
              <a:ext uri="{FF2B5EF4-FFF2-40B4-BE49-F238E27FC236}">
                <a16:creationId xmlns:a16="http://schemas.microsoft.com/office/drawing/2014/main" id="{2A785FE8-BBE8-667A-DC30-7E07034719ED}"/>
              </a:ext>
            </a:extLst>
          </p:cNvPr>
          <p:cNvSpPr/>
          <p:nvPr/>
        </p:nvSpPr>
        <p:spPr>
          <a:xfrm>
            <a:off x="843138" y="2572123"/>
            <a:ext cx="10678056" cy="3266985"/>
          </a:xfrm>
          <a:prstGeom prst="rect">
            <a:avLst/>
          </a:prstGeom>
        </p:spPr>
        <p:txBody>
          <a:bodyPr wrap="square">
            <a:spAutoFit/>
          </a:bodyPr>
          <a:lstStyle/>
          <a:p>
            <a:pPr algn="ctr">
              <a:lnSpc>
                <a:spcPct val="150000"/>
              </a:lnSpc>
            </a:pPr>
            <a:r>
              <a:rPr lang="en-US" sz="2000" b="1" dirty="0">
                <a:latin typeface="Arial" panose="020B0604020202020204" pitchFamily="34" charset="0"/>
                <a:ea typeface="Calibri" panose="020F0502020204030204" pitchFamily="34" charset="0"/>
                <a:cs typeface="Arial" panose="020B0604020202020204" pitchFamily="34" charset="0"/>
              </a:rPr>
              <a:t> </a:t>
            </a:r>
            <a:r>
              <a:rPr lang="mn-MN" sz="2000" b="1" dirty="0">
                <a:latin typeface="Arial" panose="020B0604020202020204" pitchFamily="34" charset="0"/>
                <a:cs typeface="Arial" panose="020B0604020202020204" pitchFamily="34" charset="0"/>
              </a:rPr>
              <a:t>Монголчуудын шашин – Бөө мөргөл</a:t>
            </a:r>
            <a:endParaRPr lang="en-US" sz="2000" b="1" dirty="0">
              <a:latin typeface="Arial" panose="020B0604020202020204" pitchFamily="34" charset="0"/>
              <a:cs typeface="Arial" panose="020B0604020202020204" pitchFamily="34" charset="0"/>
            </a:endParaRPr>
          </a:p>
          <a:p>
            <a:pPr algn="ctr">
              <a:lnSpc>
                <a:spcPct val="150000"/>
              </a:lnSpc>
            </a:pPr>
            <a:endParaRPr lang="en-US" sz="2000" dirty="0">
              <a:latin typeface="Arial" panose="020B0604020202020204" pitchFamily="34" charset="0"/>
              <a:cs typeface="Arial" panose="020B0604020202020204" pitchFamily="34" charset="0"/>
            </a:endParaRPr>
          </a:p>
          <a:p>
            <a:pPr algn="just">
              <a:lnSpc>
                <a:spcPct val="150000"/>
              </a:lnSpc>
            </a:pP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мөргөл</a:t>
            </a:r>
            <a:r>
              <a:rPr lang="mn-MN" sz="2000" dirty="0">
                <a:latin typeface="Arial" panose="020B0604020202020204" pitchFamily="34" charset="0"/>
                <a:cs typeface="Arial" panose="020B0604020202020204" pitchFamily="34" charset="0"/>
              </a:rPr>
              <a:t> 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хүмүүс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ан</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хийж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ургамал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жимс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түүн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амьдарч</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байсан</a:t>
            </a:r>
            <a:r>
              <a:rPr lang="en-US" sz="2000" dirty="0">
                <a:latin typeface="Arial" panose="020B0604020202020204" pitchFamily="34" charset="0"/>
                <a:cs typeface="Arial" panose="020B0604020202020204" pitchFamily="34" charset="0"/>
              </a:rPr>
              <a:t> 1)______ ______ </a:t>
            </a:r>
            <a:r>
              <a:rPr lang="en-US" sz="2000" dirty="0" err="1">
                <a:latin typeface="Arial" panose="020B0604020202020204" pitchFamily="34" charset="0"/>
                <a:cs typeface="Arial" panose="020B0604020202020204" pitchFamily="34" charset="0"/>
              </a:rPr>
              <a:t>үед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болжээ</a:t>
            </a:r>
            <a:r>
              <a:rPr lang="en-US" sz="2000" dirty="0">
                <a:latin typeface="Arial" panose="020B0604020202020204" pitchFamily="34" charset="0"/>
                <a:cs typeface="Arial" panose="020B0604020202020204" pitchFamily="34" charset="0"/>
              </a:rPr>
              <a:t>.</a:t>
            </a:r>
          </a:p>
          <a:p>
            <a:pPr algn="just">
              <a:lnSpc>
                <a:spcPct val="150000"/>
              </a:lnSpc>
            </a:pPr>
            <a:r>
              <a:rPr lang="en-US" sz="2000" dirty="0">
                <a:latin typeface="Arial" panose="020B0604020202020204" pitchFamily="34" charset="0"/>
                <a:cs typeface="Arial" panose="020B0604020202020204" pitchFamily="34" charset="0"/>
              </a:rPr>
              <a:t>“</a:t>
            </a: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өөрийн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биеэс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сүнсээ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салган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гаргаж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тэнгэр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доод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ертөнцөөр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аялдаг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эсвэл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өөрийн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биедээ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өөр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бусад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сүнс</a:t>
            </a:r>
            <a:r>
              <a:rPr lang="en-US" sz="2000" dirty="0">
                <a:latin typeface="Arial" panose="020B0604020202020204" pitchFamily="34" charset="0"/>
                <a:cs typeface="Arial" panose="020B0604020202020204" pitchFamily="34" charset="0"/>
              </a:rPr>
              <a:t>, 2) ______ </a:t>
            </a:r>
            <a:r>
              <a:rPr lang="en-US" sz="2000" dirty="0" err="1">
                <a:latin typeface="Arial" panose="020B0604020202020204" pitchFamily="34" charset="0"/>
                <a:cs typeface="Arial" panose="020B0604020202020204" pitchFamily="34" charset="0"/>
              </a:rPr>
              <a:t>урин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залж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оруулдаг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тусгай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чадвартай</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хүмүүс” гэж үздэг.  </a:t>
            </a:r>
            <a:endParaRPr lang="en-US" sz="20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ACE3956F-AE7C-BDD4-BA93-C16B88EAF044}"/>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7" name="Rectangle 6">
            <a:extLst>
              <a:ext uri="{FF2B5EF4-FFF2-40B4-BE49-F238E27FC236}">
                <a16:creationId xmlns:a16="http://schemas.microsoft.com/office/drawing/2014/main" id="{0650705D-EF9D-B147-64B1-6E57ABA133F2}"/>
              </a:ext>
            </a:extLst>
          </p:cNvPr>
          <p:cNvSpPr/>
          <p:nvPr/>
        </p:nvSpPr>
        <p:spPr>
          <a:xfrm>
            <a:off x="1152339" y="1774358"/>
            <a:ext cx="9887322"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балар эртний, онгон, тахил, тахидаг, өвөг дээдэс,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цан, зан үйлийг, залж, буцаах, өргөл </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6850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2" name="Rectangle 1">
            <a:extLst>
              <a:ext uri="{FF2B5EF4-FFF2-40B4-BE49-F238E27FC236}">
                <a16:creationId xmlns:a16="http://schemas.microsoft.com/office/drawing/2014/main" id="{CE6592BE-ACA6-7A09-7800-CAF324E6B634}"/>
              </a:ext>
            </a:extLst>
          </p:cNvPr>
          <p:cNvSpPr/>
          <p:nvPr/>
        </p:nvSpPr>
        <p:spPr>
          <a:xfrm>
            <a:off x="718315" y="2571505"/>
            <a:ext cx="10755369" cy="3268652"/>
          </a:xfrm>
          <a:prstGeom prst="rect">
            <a:avLst/>
          </a:prstGeom>
        </p:spPr>
        <p:txBody>
          <a:bodyPr wrap="square">
            <a:spAutoFit/>
          </a:bodyPr>
          <a:lstStyle/>
          <a:p>
            <a:pPr algn="ctr">
              <a:lnSpc>
                <a:spcPct val="150000"/>
              </a:lnSpc>
              <a:spcAft>
                <a:spcPts val="0"/>
              </a:spcAft>
            </a:pPr>
            <a:r>
              <a:rPr lang="en-US" sz="2000" b="1" dirty="0">
                <a:latin typeface="Arial" panose="020B0604020202020204" pitchFamily="34" charset="0"/>
                <a:ea typeface="Calibri" panose="020F0502020204030204" pitchFamily="34" charset="0"/>
                <a:cs typeface="Arial" panose="020B0604020202020204" pitchFamily="34" charset="0"/>
              </a:rPr>
              <a:t> </a:t>
            </a:r>
            <a:r>
              <a:rPr lang="mn-MN" sz="2000" b="1" dirty="0">
                <a:latin typeface="Arial" panose="020B0604020202020204" pitchFamily="34" charset="0"/>
                <a:cs typeface="Arial" panose="020B0604020202020204" pitchFamily="34" charset="0"/>
              </a:rPr>
              <a:t>Монголчуудын шашин – Бөө мөргөл</a:t>
            </a:r>
            <a:endParaRPr lang="en-US" sz="2000" dirty="0">
              <a:latin typeface="Arial" panose="020B0604020202020204" pitchFamily="34" charset="0"/>
              <a:ea typeface="Calibri" panose="020F0502020204030204" pitchFamily="34" charset="0"/>
              <a:cs typeface="Arial" panose="020B0604020202020204" pitchFamily="34" charset="0"/>
            </a:endParaRPr>
          </a:p>
          <a:p>
            <a:pPr algn="just">
              <a:lnSpc>
                <a:spcPct val="150000"/>
              </a:lnSpc>
            </a:pP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нар нь </a:t>
            </a:r>
            <a:r>
              <a:rPr lang="en-US" sz="2000" dirty="0" err="1">
                <a:latin typeface="Arial" panose="020B0604020202020204" pitchFamily="34" charset="0"/>
                <a:cs typeface="Arial" panose="020B0604020202020204" pitchFamily="34" charset="0"/>
              </a:rPr>
              <a:t>тэнгэр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шүтээнд</a:t>
            </a:r>
            <a:r>
              <a:rPr lang="mn-MN" sz="2000" dirty="0">
                <a:latin typeface="Arial" panose="020B0604020202020204" pitchFamily="34" charset="0"/>
                <a:cs typeface="Arial" panose="020B0604020202020204" pitchFamily="34" charset="0"/>
              </a:rPr>
              <a:t>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захирагд</a:t>
            </a:r>
            <a:r>
              <a:rPr lang="mn-MN" sz="2000" dirty="0">
                <a:latin typeface="Arial" panose="020B0604020202020204" pitchFamily="34" charset="0"/>
                <a:cs typeface="Arial" panose="020B0604020202020204" pitchFamily="34" charset="0"/>
              </a:rPr>
              <a:t>даг бөгөөд </a:t>
            </a:r>
            <a:r>
              <a:rPr lang="en-US" sz="2000" dirty="0" err="1">
                <a:latin typeface="Arial" panose="020B0604020202020204" pitchFamily="34" charset="0"/>
                <a:cs typeface="Arial" panose="020B0604020202020204" pitchFamily="34" charset="0"/>
              </a:rPr>
              <a:t>хүмүүсийг</a:t>
            </a:r>
            <a:r>
              <a:rPr lang="en-US" sz="2000" dirty="0">
                <a:latin typeface="Arial" panose="020B0604020202020204" pitchFamily="34" charset="0"/>
                <a:cs typeface="Arial" panose="020B0604020202020204" pitchFamily="34" charset="0"/>
              </a:rPr>
              <a:t> 3) ______ ______, </a:t>
            </a:r>
            <a:r>
              <a:rPr lang="en-US" sz="2000" dirty="0" err="1">
                <a:latin typeface="Arial" panose="020B0604020202020204" pitchFamily="34" charset="0"/>
                <a:cs typeface="Arial" panose="020B0604020202020204" pitchFamily="34" charset="0"/>
              </a:rPr>
              <a:t>тэнгэр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онгодтой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холбо</a:t>
            </a:r>
            <a:r>
              <a:rPr lang="mn-MN" sz="2000" dirty="0">
                <a:latin typeface="Arial" panose="020B0604020202020204" pitchFamily="34" charset="0"/>
                <a:cs typeface="Arial" panose="020B0604020202020204" pitchFamily="34" charset="0"/>
              </a:rPr>
              <a:t>дог. Хүн бүр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чадахгүй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Тэнгэр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a:t>
            </a:r>
            <a:r>
              <a:rPr lang="mn-MN" sz="2000" dirty="0">
                <a:latin typeface="Arial" panose="020B0604020202020204" pitchFamily="34" charset="0"/>
                <a:cs typeface="Arial" panose="020B0604020202020204" pitchFamily="34" charset="0"/>
              </a:rPr>
              <a:t>оос сонгогдсон тусгай </a:t>
            </a:r>
            <a:r>
              <a:rPr lang="en-US" sz="2000" dirty="0" err="1">
                <a:latin typeface="Arial" panose="020B0604020202020204" pitchFamily="34" charset="0"/>
                <a:cs typeface="Arial" panose="020B0604020202020204" pitchFamily="34" charset="0"/>
              </a:rPr>
              <a:t>хүн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болдог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Тэд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тэнгэр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өмнө</a:t>
            </a:r>
            <a:r>
              <a:rPr lang="en-US" sz="2000" dirty="0">
                <a:latin typeface="Arial" panose="020B0604020202020204" pitchFamily="34" charset="0"/>
                <a:cs typeface="Arial" panose="020B0604020202020204" pitchFamily="34" charset="0"/>
              </a:rPr>
              <a:t> 4) ______ </a:t>
            </a:r>
            <a:r>
              <a:rPr lang="en-US" sz="2000" dirty="0" err="1">
                <a:latin typeface="Arial" panose="020B0604020202020204" pitchFamily="34" charset="0"/>
                <a:cs typeface="Arial" panose="020B0604020202020204" pitchFamily="34" charset="0"/>
              </a:rPr>
              <a:t>өргөдөг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бөгөөд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тангаргаа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зөрчвөл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шийтгэ</a:t>
            </a:r>
            <a:r>
              <a:rPr lang="mn-MN" sz="2000" dirty="0">
                <a:latin typeface="Arial" panose="020B0604020202020204" pitchFamily="34" charset="0"/>
                <a:cs typeface="Arial" panose="020B0604020202020204" pitchFamily="34" charset="0"/>
              </a:rPr>
              <a:t>гдэнэ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мөргөлийн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хамгийн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чухал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зүйл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юм</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Онгоныг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бүх</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гай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зовлонгоос</a:t>
            </a:r>
            <a:r>
              <a:rPr lang="mn-MN" sz="2000" dirty="0">
                <a:latin typeface="Arial" panose="020B0604020202020204" pitchFamily="34" charset="0"/>
                <a:cs typeface="Arial" panose="020B0604020202020204" pitchFamily="34" charset="0"/>
              </a:rPr>
              <a:t> хамг</a:t>
            </a:r>
            <a:r>
              <a:rPr lang="en-US" sz="2000" dirty="0" err="1">
                <a:latin typeface="Arial" panose="020B0604020202020204" pitchFamily="34" charset="0"/>
                <a:cs typeface="Arial" panose="020B0604020202020204" pitchFamily="34" charset="0"/>
              </a:rPr>
              <a:t>аалж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чаддаг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сахиус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үздэг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удган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бүгд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гэртээ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онгоны</a:t>
            </a:r>
            <a:r>
              <a:rPr lang="mn-MN" sz="2000" dirty="0">
                <a:latin typeface="Arial" panose="020B0604020202020204" pitchFamily="34" charset="0"/>
                <a:cs typeface="Arial" panose="020B0604020202020204" pitchFamily="34" charset="0"/>
              </a:rPr>
              <a:t>хоо</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дүрс</a:t>
            </a:r>
            <a:r>
              <a:rPr lang="mn-MN" sz="2000" dirty="0">
                <a:latin typeface="Arial" panose="020B0604020202020204" pitchFamily="34" charset="0"/>
                <a:cs typeface="Arial" panose="020B0604020202020204" pitchFamily="34" charset="0"/>
              </a:rPr>
              <a:t>ийг төмөр эсвэл мөнгөөр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тавиад</a:t>
            </a:r>
            <a:r>
              <a:rPr lang="en-US" sz="2000" dirty="0">
                <a:latin typeface="Arial" panose="020B0604020202020204" pitchFamily="34" charset="0"/>
                <a:cs typeface="Arial" panose="020B0604020202020204" pitchFamily="34" charset="0"/>
              </a:rPr>
              <a:t> 5) ______</a:t>
            </a: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D932CF8B-29C6-ED04-153A-F7A153779692}"/>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8" name="Rectangle 7">
            <a:extLst>
              <a:ext uri="{FF2B5EF4-FFF2-40B4-BE49-F238E27FC236}">
                <a16:creationId xmlns:a16="http://schemas.microsoft.com/office/drawing/2014/main" id="{95A00DCD-8FF3-4BD1-E7DB-1D48FB6F4C1D}"/>
              </a:ext>
            </a:extLst>
          </p:cNvPr>
          <p:cNvSpPr/>
          <p:nvPr/>
        </p:nvSpPr>
        <p:spPr>
          <a:xfrm>
            <a:off x="1152339" y="1774358"/>
            <a:ext cx="9887322"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балар эртний, онгон, тахил, тахидаг, өвөг дээдэс,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цан, зан үйлийг, залж, буцаах, өргөл </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77882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2" name="Rectangle 1">
            <a:extLst>
              <a:ext uri="{FF2B5EF4-FFF2-40B4-BE49-F238E27FC236}">
                <a16:creationId xmlns:a16="http://schemas.microsoft.com/office/drawing/2014/main" id="{02CC923E-97D4-E062-070E-7FF8C889388C}"/>
              </a:ext>
            </a:extLst>
          </p:cNvPr>
          <p:cNvSpPr/>
          <p:nvPr/>
        </p:nvSpPr>
        <p:spPr>
          <a:xfrm>
            <a:off x="971800" y="2563716"/>
            <a:ext cx="10248400" cy="3266985"/>
          </a:xfrm>
          <a:prstGeom prst="rect">
            <a:avLst/>
          </a:prstGeom>
        </p:spPr>
        <p:txBody>
          <a:bodyPr wrap="square">
            <a:spAutoFit/>
          </a:bodyPr>
          <a:lstStyle/>
          <a:p>
            <a:pPr algn="ctr">
              <a:lnSpc>
                <a:spcPct val="150000"/>
              </a:lnSpc>
              <a:spcAft>
                <a:spcPts val="0"/>
              </a:spcAft>
            </a:pPr>
            <a:r>
              <a:rPr lang="mn-MN" sz="2000" b="1" dirty="0">
                <a:latin typeface="Arial" panose="020B0604020202020204" pitchFamily="34" charset="0"/>
                <a:cs typeface="Arial" panose="020B0604020202020204" pitchFamily="34" charset="0"/>
              </a:rPr>
              <a:t>Монголчуудын шашин – Бөө мөргөл</a:t>
            </a:r>
          </a:p>
          <a:p>
            <a:pPr algn="ctr">
              <a:lnSpc>
                <a:spcPct val="150000"/>
              </a:lnSpc>
              <a:spcAft>
                <a:spcPts val="0"/>
              </a:spcAft>
            </a:pPr>
            <a:r>
              <a:rPr lang="mn-MN" sz="2000" b="1" dirty="0">
                <a:latin typeface="Arial" panose="020B0604020202020204" pitchFamily="34" charset="0"/>
                <a:cs typeface="Arial" panose="020B0604020202020204" pitchFamily="34" charset="0"/>
              </a:rPr>
              <a:t> </a:t>
            </a:r>
            <a:endParaRPr lang="en-US" sz="2000" b="1" dirty="0">
              <a:latin typeface="Arial" panose="020B0604020202020204" pitchFamily="34" charset="0"/>
              <a:cs typeface="Arial" panose="020B0604020202020204" pitchFamily="34" charset="0"/>
            </a:endParaRPr>
          </a:p>
          <a:p>
            <a:pPr algn="just">
              <a:lnSpc>
                <a:spcPct val="150000"/>
              </a:lnSpc>
            </a:pPr>
            <a:r>
              <a:rPr lang="mn-MN" sz="2000" dirty="0">
                <a:latin typeface="Arial" panose="020B0604020202020204" pitchFamily="34" charset="0"/>
                <a:cs typeface="Arial" panose="020B0604020202020204" pitchFamily="34" charset="0"/>
              </a:rPr>
              <a:t>Онгодыг залж байгаа эрэгтэй хүнийг заарин, эмэгтэй хүнийг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удган</a:t>
            </a:r>
            <a:r>
              <a:rPr lang="mn-MN" sz="2000" dirty="0">
                <a:latin typeface="Arial" panose="020B0604020202020204" pitchFamily="34" charset="0"/>
                <a:cs typeface="Arial" panose="020B0604020202020204" pitchFamily="34" charset="0"/>
              </a:rPr>
              <a:t> гэнэ. Бөө, удган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бөөлөхдөө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тусгай</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өмсгөл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өмсдөг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Хоёр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гартаа</a:t>
            </a:r>
            <a:r>
              <a:rPr lang="en-US" sz="2000" dirty="0">
                <a:latin typeface="Arial" panose="020B0604020202020204" pitchFamily="34" charset="0"/>
                <a:cs typeface="Arial" panose="020B0604020202020204" pitchFamily="34" charset="0"/>
              </a:rPr>
              <a:t> 6) ______, </a:t>
            </a:r>
            <a:r>
              <a:rPr lang="mn-MN" sz="2000" dirty="0">
                <a:latin typeface="Arial" panose="020B0604020202020204" pitchFamily="34" charset="0"/>
                <a:cs typeface="Arial" panose="020B0604020202020204" pitchFamily="34" charset="0"/>
              </a:rPr>
              <a:t>хэнгэрэгийн модон цохиур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барьдаг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Заарин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гурын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арьсаар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удган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согооны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арьсаар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хэнгэргээ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бүрдэг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удган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бөөлж</a:t>
            </a:r>
            <a:r>
              <a:rPr lang="mn-MN" sz="2000" dirty="0">
                <a:latin typeface="Arial" panose="020B0604020202020204" pitchFamily="34" charset="0"/>
                <a:cs typeface="Arial" panose="020B0604020202020204" pitchFamily="34" charset="0"/>
              </a:rPr>
              <a:t>, т</a:t>
            </a:r>
            <a:r>
              <a:rPr lang="en-US" sz="2000" dirty="0" err="1">
                <a:latin typeface="Arial" panose="020B0604020202020204" pitchFamily="34" charset="0"/>
                <a:cs typeface="Arial" panose="020B0604020202020204" pitchFamily="34" charset="0"/>
              </a:rPr>
              <a:t>энгэр</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сахиусандаа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очиход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хэнгэрэг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хөлөг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болдог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байна</a:t>
            </a:r>
            <a:r>
              <a:rPr lang="en-US" sz="2000" dirty="0">
                <a:latin typeface="Arial" panose="020B0604020202020204" pitchFamily="34" charset="0"/>
                <a:cs typeface="Arial" panose="020B0604020202020204" pitchFamily="34" charset="0"/>
              </a:rPr>
              <a:t>.  </a:t>
            </a:r>
          </a:p>
        </p:txBody>
      </p:sp>
      <p:sp>
        <p:nvSpPr>
          <p:cNvPr id="3" name="TextBox 2">
            <a:extLst>
              <a:ext uri="{FF2B5EF4-FFF2-40B4-BE49-F238E27FC236}">
                <a16:creationId xmlns:a16="http://schemas.microsoft.com/office/drawing/2014/main" id="{68B359FE-26B0-99F4-CC3B-D73924ADAD40}"/>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8" name="Rectangle 7">
            <a:extLst>
              <a:ext uri="{FF2B5EF4-FFF2-40B4-BE49-F238E27FC236}">
                <a16:creationId xmlns:a16="http://schemas.microsoft.com/office/drawing/2014/main" id="{E8F0150C-6546-7CBB-4521-0DE659FBF47E}"/>
              </a:ext>
            </a:extLst>
          </p:cNvPr>
          <p:cNvSpPr/>
          <p:nvPr/>
        </p:nvSpPr>
        <p:spPr>
          <a:xfrm>
            <a:off x="1152339" y="1774358"/>
            <a:ext cx="9887322"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балар эртний, онгон, тахил, тахидаг, өвөг дээдэс,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цан, зан үйлийг, залж, буцаах, өргөл </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9602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771427" y="1013702"/>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2" name="Rectangle 1">
            <a:extLst>
              <a:ext uri="{FF2B5EF4-FFF2-40B4-BE49-F238E27FC236}">
                <a16:creationId xmlns:a16="http://schemas.microsoft.com/office/drawing/2014/main" id="{C9045275-6F47-DBA3-7A83-64E6E0671253}"/>
              </a:ext>
            </a:extLst>
          </p:cNvPr>
          <p:cNvSpPr/>
          <p:nvPr/>
        </p:nvSpPr>
        <p:spPr>
          <a:xfrm>
            <a:off x="562123" y="2151569"/>
            <a:ext cx="11067753" cy="4190314"/>
          </a:xfrm>
          <a:prstGeom prst="rect">
            <a:avLst/>
          </a:prstGeom>
        </p:spPr>
        <p:txBody>
          <a:bodyPr wrap="square">
            <a:spAutoFit/>
          </a:bodyPr>
          <a:lstStyle/>
          <a:p>
            <a:pPr algn="ctr">
              <a:lnSpc>
                <a:spcPct val="150000"/>
              </a:lnSpc>
            </a:pPr>
            <a:r>
              <a:rPr lang="en-US" sz="2000" b="1" dirty="0">
                <a:latin typeface="Arial" panose="020B0604020202020204" pitchFamily="34" charset="0"/>
                <a:ea typeface="Calibri" panose="020F0502020204030204" pitchFamily="34" charset="0"/>
                <a:cs typeface="Arial" panose="020B0604020202020204" pitchFamily="34" charset="0"/>
              </a:rPr>
              <a:t> </a:t>
            </a:r>
            <a:r>
              <a:rPr lang="mn-MN" sz="2000" b="1" dirty="0">
                <a:latin typeface="Arial" panose="020B0604020202020204" pitchFamily="34" charset="0"/>
                <a:cs typeface="Arial" panose="020B0604020202020204" pitchFamily="34" charset="0"/>
              </a:rPr>
              <a:t>Монголчуудын шашин – Бөө мөргөл </a:t>
            </a:r>
            <a:endParaRPr lang="en-US" sz="2000" b="1" dirty="0">
              <a:latin typeface="Arial" panose="020B0604020202020204" pitchFamily="34" charset="0"/>
              <a:cs typeface="Arial" panose="020B0604020202020204" pitchFamily="34" charset="0"/>
            </a:endParaRPr>
          </a:p>
          <a:p>
            <a:pPr algn="just">
              <a:lnSpc>
                <a:spcPct val="150000"/>
              </a:lnSpc>
            </a:pPr>
            <a:r>
              <a:rPr lang="en-US" sz="2000" b="1" dirty="0" err="1">
                <a:latin typeface="Arial" panose="020B0604020202020204" pitchFamily="34" charset="0"/>
                <a:cs typeface="Arial" panose="020B0604020202020204" pitchFamily="34" charset="0"/>
              </a:rPr>
              <a:t>Бөө</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бөөлөх</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зан</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үйл</a:t>
            </a:r>
            <a:r>
              <a:rPr lang="mn-MN" sz="2000" b="1" dirty="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lnSpc>
                <a:spcPct val="150000"/>
              </a:lnSpc>
            </a:pP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бөөлөх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явц</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нарийн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байдаг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Ерөнхийдөө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лус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тэнгэр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газрын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эзэд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онгоддоо</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талархлаа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илэрхийлэх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тусламж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хүсэх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гэсэн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хоёр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үндсэн</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зорилготой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a:t>
            </a:r>
            <a:r>
              <a:rPr lang="mn-MN" sz="2000" dirty="0">
                <a:latin typeface="Arial" panose="020B0604020202020204" pitchFamily="34" charset="0"/>
                <a:cs typeface="Arial" panose="020B0604020202020204" pitchFamily="34" charset="0"/>
              </a:rPr>
              <a:t> нар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энэ</a:t>
            </a:r>
            <a:r>
              <a:rPr lang="en-US" sz="2000" dirty="0">
                <a:latin typeface="Arial" panose="020B0604020202020204" pitchFamily="34" charset="0"/>
                <a:cs typeface="Arial" panose="020B0604020202020204" pitchFamily="34" charset="0"/>
              </a:rPr>
              <a:t> 7) ______ ______</a:t>
            </a:r>
            <a:r>
              <a:rPr lang="mn-MN" sz="2000" dirty="0">
                <a:latin typeface="Arial" panose="020B0604020202020204" pitchFamily="34" charset="0"/>
                <a:cs typeface="Arial" panose="020B0604020202020204" pitchFamily="34" charset="0"/>
              </a:rPr>
              <a:t> үйлдэхдээ үгээ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шүлэглэн</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хэлдэг</a:t>
            </a:r>
            <a:r>
              <a:rPr lang="en-US" sz="2000" dirty="0">
                <a:latin typeface="Arial" panose="020B0604020202020204" pitchFamily="34" charset="0"/>
                <a:cs typeface="Arial" panose="020B0604020202020204" pitchFamily="34" charset="0"/>
              </a:rPr>
              <a:t>.</a:t>
            </a:r>
          </a:p>
          <a:p>
            <a:pPr algn="just">
              <a:lnSpc>
                <a:spcPct val="150000"/>
              </a:lnSpc>
            </a:pP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өөрийн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онгодоо</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залахдаа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эхлээд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тэнгэр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газар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усны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эздийг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магтан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талархаад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дараа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өөрийн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онгодоо</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дууддаг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a:t>
            </a:r>
            <a:r>
              <a:rPr lang="mn-MN" sz="2000" dirty="0">
                <a:latin typeface="Arial" panose="020B0604020202020204" pitchFamily="34" charset="0"/>
                <a:cs typeface="Arial" panose="020B0604020202020204" pitchFamily="34" charset="0"/>
              </a:rPr>
              <a:t>ыг урин залснаар онгод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бөөгийн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биед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ор</a:t>
            </a:r>
            <a:r>
              <a:rPr lang="mn-MN" sz="2000" dirty="0">
                <a:latin typeface="Arial" panose="020B0604020202020204" pitchFamily="34" charset="0"/>
                <a:cs typeface="Arial" panose="020B0604020202020204" pitchFamily="34" charset="0"/>
              </a:rPr>
              <a:t>но.  </a:t>
            </a:r>
            <a:r>
              <a:rPr lang="en-US" sz="2000" dirty="0" err="1">
                <a:latin typeface="Arial" panose="020B0604020202020204" pitchFamily="34" charset="0"/>
                <a:cs typeface="Arial" panose="020B0604020202020204" pitchFamily="34" charset="0"/>
              </a:rPr>
              <a:t>Онгод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ирээд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байхдаа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дуртай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юмаа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нэхдэг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Эдгээр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ихэвчлэн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архи</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цай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тамхи</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байдаг</a:t>
            </a:r>
            <a:r>
              <a:rPr lang="en-US" sz="2000" dirty="0">
                <a:latin typeface="Arial" panose="020B0604020202020204" pitchFamily="34" charset="0"/>
                <a:cs typeface="Arial" panose="020B0604020202020204" pitchFamily="34" charset="0"/>
              </a:rPr>
              <a:t>.</a:t>
            </a:r>
          </a:p>
        </p:txBody>
      </p:sp>
      <p:sp>
        <p:nvSpPr>
          <p:cNvPr id="3" name="TextBox 2">
            <a:extLst>
              <a:ext uri="{FF2B5EF4-FFF2-40B4-BE49-F238E27FC236}">
                <a16:creationId xmlns:a16="http://schemas.microsoft.com/office/drawing/2014/main" id="{99104368-C9C3-828A-8181-B1C3479D29B9}"/>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8" name="Rectangle 7">
            <a:extLst>
              <a:ext uri="{FF2B5EF4-FFF2-40B4-BE49-F238E27FC236}">
                <a16:creationId xmlns:a16="http://schemas.microsoft.com/office/drawing/2014/main" id="{21F4004A-EEE1-93BE-E50C-603DB3E28765}"/>
              </a:ext>
            </a:extLst>
          </p:cNvPr>
          <p:cNvSpPr/>
          <p:nvPr/>
        </p:nvSpPr>
        <p:spPr>
          <a:xfrm>
            <a:off x="1152339" y="1595246"/>
            <a:ext cx="9887322"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балар эртний, онгон, тахил, тахидаг, өвөг дээдэс,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цан, зан үйлийг, залж, буцаах, өргөл </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90835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2" name="Rectangle 1">
            <a:extLst>
              <a:ext uri="{FF2B5EF4-FFF2-40B4-BE49-F238E27FC236}">
                <a16:creationId xmlns:a16="http://schemas.microsoft.com/office/drawing/2014/main" id="{34D3625D-6114-B2EF-1C50-37F753C046E8}"/>
              </a:ext>
            </a:extLst>
          </p:cNvPr>
          <p:cNvSpPr/>
          <p:nvPr/>
        </p:nvSpPr>
        <p:spPr>
          <a:xfrm>
            <a:off x="588615" y="2578548"/>
            <a:ext cx="10993239" cy="3266985"/>
          </a:xfrm>
          <a:prstGeom prst="rect">
            <a:avLst/>
          </a:prstGeom>
        </p:spPr>
        <p:txBody>
          <a:bodyPr wrap="square">
            <a:spAutoFit/>
          </a:bodyPr>
          <a:lstStyle/>
          <a:p>
            <a:pPr algn="ctr">
              <a:lnSpc>
                <a:spcPct val="150000"/>
              </a:lnSpc>
              <a:spcAft>
                <a:spcPts val="0"/>
              </a:spcAft>
            </a:pPr>
            <a:r>
              <a:rPr lang="mn-MN" sz="2000" b="1" dirty="0">
                <a:latin typeface="Arial" panose="020B0604020202020204" pitchFamily="34" charset="0"/>
                <a:cs typeface="Arial" panose="020B0604020202020204" pitchFamily="34" charset="0"/>
              </a:rPr>
              <a:t>Монголчуудын шашин – Бөө мөргөл</a:t>
            </a:r>
          </a:p>
          <a:p>
            <a:pPr algn="ctr">
              <a:lnSpc>
                <a:spcPct val="150000"/>
              </a:lnSpc>
              <a:spcAft>
                <a:spcPts val="0"/>
              </a:spcAft>
            </a:pPr>
            <a:r>
              <a:rPr lang="mn-MN" sz="2000" b="1" dirty="0">
                <a:latin typeface="Arial" panose="020B0604020202020204" pitchFamily="34" charset="0"/>
                <a:cs typeface="Arial" panose="020B0604020202020204" pitchFamily="34" charset="0"/>
              </a:rPr>
              <a:t> </a:t>
            </a:r>
            <a:endParaRPr lang="en-US" sz="2000" b="1" dirty="0">
              <a:latin typeface="Arial" panose="020B0604020202020204" pitchFamily="34" charset="0"/>
              <a:cs typeface="Arial" panose="020B0604020202020204" pitchFamily="34" charset="0"/>
            </a:endParaRPr>
          </a:p>
          <a:p>
            <a:pPr algn="just">
              <a:lnSpc>
                <a:spcPct val="150000"/>
              </a:lnSpc>
              <a:spcAft>
                <a:spcPts val="0"/>
              </a:spcAft>
            </a:pPr>
            <a:r>
              <a:rPr lang="mn-MN" sz="2000" dirty="0">
                <a:latin typeface="Arial" panose="020B0604020202020204" pitchFamily="34" charset="0"/>
                <a:cs typeface="Arial" panose="020B0604020202020204" pitchFamily="34" charset="0"/>
              </a:rPr>
              <a:t>Онгодыг </a:t>
            </a:r>
            <a:r>
              <a:rPr lang="en-US" sz="2000" dirty="0">
                <a:latin typeface="Arial" panose="020B0604020202020204" pitchFamily="34" charset="0"/>
                <a:cs typeface="Arial" panose="020B0604020202020204" pitchFamily="34" charset="0"/>
              </a:rPr>
              <a:t>8) ______</a:t>
            </a:r>
            <a:r>
              <a:rPr lang="mn-MN" sz="2000" dirty="0">
                <a:latin typeface="Arial" panose="020B0604020202020204" pitchFamily="34" charset="0"/>
                <a:cs typeface="Arial" panose="020B0604020202020204" pitchFamily="34" charset="0"/>
              </a:rPr>
              <a:t> дууссаны дараа түүнийг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дуудсан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учраа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хэлдэг</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Яах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хэрэгтэйг</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о</a:t>
            </a:r>
            <a:r>
              <a:rPr lang="en-US" sz="2000" dirty="0" err="1">
                <a:latin typeface="Arial" panose="020B0604020202020204" pitchFamily="34" charset="0"/>
                <a:cs typeface="Arial" panose="020B0604020202020204" pitchFamily="34" charset="0"/>
              </a:rPr>
              <a:t>нгод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бөөгөөр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дамжуулан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тусламж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хүссэн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хэлдэг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Дараа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дахин хэнгэргээ цохиж, </a:t>
            </a:r>
            <a:r>
              <a:rPr lang="en-US" sz="2000" dirty="0" err="1">
                <a:latin typeface="Arial" panose="020B0604020202020204" pitchFamily="34" charset="0"/>
                <a:cs typeface="Arial" panose="020B0604020202020204" pitchFamily="34" charset="0"/>
              </a:rPr>
              <a:t>онгодоо</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биеэсээ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гаргаж</a:t>
            </a:r>
            <a:r>
              <a:rPr lang="en-US" sz="2000" dirty="0">
                <a:latin typeface="Arial" panose="020B0604020202020204" pitchFamily="34" charset="0"/>
                <a:cs typeface="Arial" panose="020B0604020202020204" pitchFamily="34" charset="0"/>
              </a:rPr>
              <a:t>, 9) ______ </a:t>
            </a:r>
            <a:r>
              <a:rPr lang="en-US" sz="2000" dirty="0" err="1">
                <a:latin typeface="Arial" panose="020B0604020202020204" pitchFamily="34" charset="0"/>
                <a:cs typeface="Arial" panose="020B0604020202020204" pitchFamily="34" charset="0"/>
              </a:rPr>
              <a:t>зан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үйл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Онгодоо</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буцаагаад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араас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сүү</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архиар</a:t>
            </a:r>
            <a:r>
              <a:rPr lang="en-US" sz="2000" dirty="0">
                <a:latin typeface="Arial" panose="020B0604020202020204" pitchFamily="34" charset="0"/>
                <a:cs typeface="Arial" panose="020B0604020202020204" pitchFamily="34" charset="0"/>
              </a:rPr>
              <a:t> 10) ______ </a:t>
            </a:r>
            <a:r>
              <a:rPr lang="en-US" sz="2000" dirty="0" err="1">
                <a:latin typeface="Arial" panose="020B0604020202020204" pitchFamily="34" charset="0"/>
                <a:cs typeface="Arial" panose="020B0604020202020204" pitchFamily="34" charset="0"/>
              </a:rPr>
              <a:t>өргөдөг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буцсаны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дараа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хэвийн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байдалдаа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эргэж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ордог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Зарим</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дотор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онгод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ороод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хэлсэн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зүйлүүдийг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мэддэг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зарим</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мэддэггүй</a:t>
            </a:r>
            <a:r>
              <a:rPr lang="en-US" sz="2000" dirty="0">
                <a:latin typeface="Arial" panose="020B0604020202020204" pitchFamily="34" charset="0"/>
                <a:cs typeface="Arial" panose="020B0604020202020204" pitchFamily="34" charset="0"/>
              </a:rPr>
              <a:t>. </a:t>
            </a:r>
          </a:p>
        </p:txBody>
      </p:sp>
      <p:sp>
        <p:nvSpPr>
          <p:cNvPr id="3" name="TextBox 2">
            <a:extLst>
              <a:ext uri="{FF2B5EF4-FFF2-40B4-BE49-F238E27FC236}">
                <a16:creationId xmlns:a16="http://schemas.microsoft.com/office/drawing/2014/main" id="{33D73D85-F48B-C18C-98D5-E3A84BC9467F}"/>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7" name="Rectangle 6">
            <a:extLst>
              <a:ext uri="{FF2B5EF4-FFF2-40B4-BE49-F238E27FC236}">
                <a16:creationId xmlns:a16="http://schemas.microsoft.com/office/drawing/2014/main" id="{EEA297C6-C501-516D-A262-B033B80B69D0}"/>
              </a:ext>
            </a:extLst>
          </p:cNvPr>
          <p:cNvSpPr/>
          <p:nvPr/>
        </p:nvSpPr>
        <p:spPr>
          <a:xfrm>
            <a:off x="1152339" y="1774358"/>
            <a:ext cx="9887322"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балар эртний, онгон, тахил, тахидаг, өвөг дээдэс,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цан, зан үйлийг, залж, буцаах, өргөл </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14893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892997" y="1049695"/>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3</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Дараах асуултын дагуу ярилцаж, ойлголтоо шалгаарай.</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3. Discuss about following questions and review your understanding </a:t>
            </a:r>
          </a:p>
        </p:txBody>
      </p:sp>
      <p:sp>
        <p:nvSpPr>
          <p:cNvPr id="6" name="TextBox 5">
            <a:extLst>
              <a:ext uri="{FF2B5EF4-FFF2-40B4-BE49-F238E27FC236}">
                <a16:creationId xmlns:a16="http://schemas.microsoft.com/office/drawing/2014/main" id="{9E6EC77A-B902-AA91-7547-3F7A1C8414C0}"/>
              </a:ext>
            </a:extLst>
          </p:cNvPr>
          <p:cNvSpPr txBox="1"/>
          <p:nvPr/>
        </p:nvSpPr>
        <p:spPr>
          <a:xfrm>
            <a:off x="4308186" y="6097506"/>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3</a:t>
            </a:r>
            <a:r>
              <a:rPr lang="mn-MN" sz="1400" b="0" dirty="0">
                <a:effectLst/>
                <a:latin typeface="Arial" panose="020B0604020202020204" pitchFamily="34" charset="0"/>
                <a:ea typeface="Arial" panose="020B0604020202020204" pitchFamily="34" charset="0"/>
              </a:rPr>
              <a:t>6)</a:t>
            </a:r>
            <a:endParaRPr lang="en-US" sz="1400" dirty="0"/>
          </a:p>
        </p:txBody>
      </p:sp>
      <p:sp>
        <p:nvSpPr>
          <p:cNvPr id="2" name="Rectangle 1">
            <a:extLst>
              <a:ext uri="{FF2B5EF4-FFF2-40B4-BE49-F238E27FC236}">
                <a16:creationId xmlns:a16="http://schemas.microsoft.com/office/drawing/2014/main" id="{C7A3ECCD-C485-E2AD-9D5F-23A57ECCD51F}"/>
              </a:ext>
            </a:extLst>
          </p:cNvPr>
          <p:cNvSpPr/>
          <p:nvPr/>
        </p:nvSpPr>
        <p:spPr>
          <a:xfrm>
            <a:off x="2036432" y="2020868"/>
            <a:ext cx="6712335" cy="3739998"/>
          </a:xfrm>
          <a:prstGeom prst="rect">
            <a:avLst/>
          </a:prstGeom>
        </p:spPr>
        <p:txBody>
          <a:bodyPr wrap="square" numCol="1">
            <a:spAutoFit/>
          </a:bodyPr>
          <a:lstStyle/>
          <a:p>
            <a:pPr marL="457200" lvl="0" indent="-457200">
              <a:lnSpc>
                <a:spcPct val="150000"/>
              </a:lnSpc>
              <a:buFont typeface="+mj-lt"/>
              <a:buAutoNum type="arabicPeriod"/>
            </a:pPr>
            <a:r>
              <a:rPr lang="mn-MN" sz="1600" dirty="0">
                <a:latin typeface="Arial" panose="020B0604020202020204" pitchFamily="34" charset="0"/>
                <a:cs typeface="Arial" panose="020B0604020202020204" pitchFamily="34" charset="0"/>
              </a:rPr>
              <a:t>Бөө мөргөл хэзээ үүссэн бэ</a:t>
            </a:r>
            <a:r>
              <a:rPr lang="en-US" sz="1600" dirty="0">
                <a:latin typeface="Arial" panose="020B0604020202020204" pitchFamily="34" charset="0"/>
                <a:cs typeface="Arial" panose="020B0604020202020204" pitchFamily="34" charset="0"/>
              </a:rPr>
              <a:t>?</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 </a:t>
            </a:r>
          </a:p>
          <a:p>
            <a:pPr lvl="0">
              <a:lnSpc>
                <a:spcPct val="150000"/>
              </a:lnSpc>
            </a:pPr>
            <a:r>
              <a:rPr lang="mn-MN" sz="1600" dirty="0">
                <a:latin typeface="Arial" panose="020B0604020202020204" pitchFamily="34" charset="0"/>
                <a:cs typeface="Arial" panose="020B0604020202020204" pitchFamily="34" charset="0"/>
              </a:rPr>
              <a:t>2.     Бөө гэж ямар хүмүүс вэ</a:t>
            </a:r>
            <a:r>
              <a:rPr lang="en-US" sz="1600" dirty="0">
                <a:latin typeface="Arial" panose="020B0604020202020204" pitchFamily="34" charset="0"/>
                <a:cs typeface="Arial" panose="020B0604020202020204" pitchFamily="34" charset="0"/>
              </a:rPr>
              <a:t>?</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 </a:t>
            </a:r>
          </a:p>
          <a:p>
            <a:pPr lvl="0">
              <a:lnSpc>
                <a:spcPct val="150000"/>
              </a:lnSpc>
            </a:pPr>
            <a:r>
              <a:rPr lang="mn-MN" sz="1600" dirty="0">
                <a:latin typeface="Arial" panose="020B0604020202020204" pitchFamily="34" charset="0"/>
                <a:cs typeface="Arial" panose="020B0604020202020204" pitchFamily="34" charset="0"/>
              </a:rPr>
              <a:t>3.     Хүн бүр бөө болж чадах уу?</a:t>
            </a:r>
          </a:p>
          <a:p>
            <a:pPr lvl="0">
              <a:lnSpc>
                <a:spcPct val="150000"/>
              </a:lnSpc>
            </a:pPr>
            <a:r>
              <a:rPr lang="mn-MN" sz="1600" dirty="0">
                <a:latin typeface="Arial" panose="020B0604020202020204" pitchFamily="34" charset="0"/>
                <a:cs typeface="Arial" panose="020B0604020202020204" pitchFamily="34" charset="0"/>
              </a:rPr>
              <a:t>      	......................................................</a:t>
            </a:r>
            <a:endParaRPr lang="en-US"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4.     Онгон гэж юу вэ?</a:t>
            </a:r>
          </a:p>
          <a:p>
            <a:pPr lvl="0">
              <a:lnSpc>
                <a:spcPct val="150000"/>
              </a:lnSpc>
            </a:pPr>
            <a:r>
              <a:rPr lang="mn-MN" sz="1600" dirty="0">
                <a:latin typeface="Arial" panose="020B0604020202020204" pitchFamily="34" charset="0"/>
                <a:cs typeface="Arial" panose="020B0604020202020204" pitchFamily="34" charset="0"/>
              </a:rPr>
              <a:t>      	.......................................................</a:t>
            </a:r>
            <a:endParaRPr lang="en-US"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5.     Бөө, удган хоёр ямар ялгаатай вэ?</a:t>
            </a:r>
          </a:p>
          <a:p>
            <a:pPr lvl="0">
              <a:lnSpc>
                <a:spcPct val="150000"/>
              </a:lnSpc>
            </a:pPr>
            <a:r>
              <a:rPr lang="mn-MN" sz="1600" dirty="0">
                <a:latin typeface="Arial" panose="020B0604020202020204" pitchFamily="34" charset="0"/>
                <a:cs typeface="Arial" panose="020B0604020202020204" pitchFamily="34" charset="0"/>
              </a:rPr>
              <a:t>	.........................................................</a:t>
            </a:r>
            <a:endParaRPr lang="en-US" sz="16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3E1C49CC-8058-9CE9-B350-F084483AE16F}"/>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Tree>
    <p:extLst>
      <p:ext uri="{BB962C8B-B14F-4D97-AF65-F5344CB8AC3E}">
        <p14:creationId xmlns:p14="http://schemas.microsoft.com/office/powerpoint/2010/main" val="191689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892997" y="1049695"/>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3</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Дараах асуултын дагуу ярилцаж, ойлголтоо шалгаарай.</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3. Discuss about following questions and review your understanding </a:t>
            </a:r>
          </a:p>
        </p:txBody>
      </p:sp>
      <p:sp>
        <p:nvSpPr>
          <p:cNvPr id="6" name="TextBox 5">
            <a:extLst>
              <a:ext uri="{FF2B5EF4-FFF2-40B4-BE49-F238E27FC236}">
                <a16:creationId xmlns:a16="http://schemas.microsoft.com/office/drawing/2014/main" id="{9E6EC77A-B902-AA91-7547-3F7A1C8414C0}"/>
              </a:ext>
            </a:extLst>
          </p:cNvPr>
          <p:cNvSpPr txBox="1"/>
          <p:nvPr/>
        </p:nvSpPr>
        <p:spPr>
          <a:xfrm>
            <a:off x="4308186" y="6287731"/>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3</a:t>
            </a:r>
            <a:r>
              <a:rPr lang="mn-MN" sz="1400" b="0" dirty="0">
                <a:effectLst/>
                <a:latin typeface="Arial" panose="020B0604020202020204" pitchFamily="34" charset="0"/>
                <a:ea typeface="Arial" panose="020B0604020202020204" pitchFamily="34" charset="0"/>
              </a:rPr>
              <a:t>6)</a:t>
            </a:r>
            <a:endParaRPr lang="en-US" sz="1400" dirty="0"/>
          </a:p>
        </p:txBody>
      </p:sp>
      <p:sp>
        <p:nvSpPr>
          <p:cNvPr id="2" name="Rectangle 1">
            <a:extLst>
              <a:ext uri="{FF2B5EF4-FFF2-40B4-BE49-F238E27FC236}">
                <a16:creationId xmlns:a16="http://schemas.microsoft.com/office/drawing/2014/main" id="{C7A3ECCD-C485-E2AD-9D5F-23A57ECCD51F}"/>
              </a:ext>
            </a:extLst>
          </p:cNvPr>
          <p:cNvSpPr/>
          <p:nvPr/>
        </p:nvSpPr>
        <p:spPr>
          <a:xfrm>
            <a:off x="2057477" y="2084503"/>
            <a:ext cx="6712335" cy="3728649"/>
          </a:xfrm>
          <a:prstGeom prst="rect">
            <a:avLst/>
          </a:prstGeom>
        </p:spPr>
        <p:txBody>
          <a:bodyPr wrap="square" numCol="1">
            <a:spAutoFit/>
          </a:bodyPr>
          <a:lstStyle/>
          <a:p>
            <a:pPr marL="457200" lvl="0" indent="-457200">
              <a:lnSpc>
                <a:spcPct val="150000"/>
              </a:lnSpc>
              <a:buFont typeface="+mj-lt"/>
              <a:buAutoNum type="arabicPeriod"/>
            </a:pPr>
            <a:r>
              <a:rPr lang="mn-MN" sz="2000" dirty="0">
                <a:latin typeface="Arial" panose="020B0604020202020204" pitchFamily="34" charset="0"/>
                <a:cs typeface="Arial" panose="020B0604020202020204" pitchFamily="34" charset="0"/>
              </a:rPr>
              <a:t>Бөө нар яагаад онгод сахиусаа дууддаг вэ?</a:t>
            </a:r>
          </a:p>
          <a:p>
            <a:pPr lvl="0">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0">
              <a:lnSpc>
                <a:spcPct val="150000"/>
              </a:lnSpc>
            </a:pPr>
            <a:r>
              <a:rPr lang="mn-MN" sz="2000" dirty="0">
                <a:latin typeface="Arial" panose="020B0604020202020204" pitchFamily="34" charset="0"/>
                <a:cs typeface="Arial" panose="020B0604020202020204" pitchFamily="34" charset="0"/>
              </a:rPr>
              <a:t>2.   Бөөгийн хэнгэрэг ямар үүрэгтэй вэ?</a:t>
            </a:r>
          </a:p>
          <a:p>
            <a:pPr lvl="0">
              <a:lnSpc>
                <a:spcPct val="150000"/>
              </a:lnSpc>
            </a:pPr>
            <a:r>
              <a:rPr lang="mn-MN" sz="2000" dirty="0">
                <a:latin typeface="Arial" panose="020B0604020202020204" pitchFamily="34" charset="0"/>
                <a:cs typeface="Arial" panose="020B0604020202020204" pitchFamily="34" charset="0"/>
              </a:rPr>
              <a:t>	................................................................</a:t>
            </a:r>
          </a:p>
          <a:p>
            <a:pPr lvl="0">
              <a:lnSpc>
                <a:spcPct val="150000"/>
              </a:lnSpc>
            </a:pPr>
            <a:r>
              <a:rPr lang="mn-MN" sz="2000" dirty="0">
                <a:latin typeface="Arial" panose="020B0604020202020204" pitchFamily="34" charset="0"/>
                <a:cs typeface="Arial" panose="020B0604020202020204" pitchFamily="34" charset="0"/>
              </a:rPr>
              <a:t>3.   Онгод сахиусыг яаж дууддаг вэ?</a:t>
            </a:r>
          </a:p>
          <a:p>
            <a:pPr lvl="0">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a:lnSpc>
                <a:spcPct val="150000"/>
              </a:lnSpc>
            </a:pPr>
            <a:r>
              <a:rPr lang="mn-MN" sz="2000" dirty="0">
                <a:latin typeface="Arial" panose="020B0604020202020204" pitchFamily="34" charset="0"/>
                <a:cs typeface="Arial" panose="020B0604020202020204" pitchFamily="34" charset="0"/>
              </a:rPr>
              <a:t>4.   Онгод сахиусыг яаж үддэг вэ?</a:t>
            </a:r>
          </a:p>
          <a:p>
            <a:pPr>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3E1C49CC-8058-9CE9-B350-F084483AE16F}"/>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Tree>
    <p:extLst>
      <p:ext uri="{BB962C8B-B14F-4D97-AF65-F5344CB8AC3E}">
        <p14:creationId xmlns:p14="http://schemas.microsoft.com/office/powerpoint/2010/main" val="243474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Title 1">
            <a:extLst>
              <a:ext uri="{FF2B5EF4-FFF2-40B4-BE49-F238E27FC236}">
                <a16:creationId xmlns:a16="http://schemas.microsoft.com/office/drawing/2014/main" id="{DD615ADB-42E2-964E-FA1C-0D6280C068B7}"/>
              </a:ext>
            </a:extLst>
          </p:cNvPr>
          <p:cNvSpPr txBox="1">
            <a:spLocks/>
          </p:cNvSpPr>
          <p:nvPr/>
        </p:nvSpPr>
        <p:spPr>
          <a:xfrm>
            <a:off x="735665" y="2799019"/>
            <a:ext cx="5889252" cy="125996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mn-MN" sz="4000" b="1" dirty="0">
                <a:solidFill>
                  <a:schemeClr val="accent4"/>
                </a:solidFill>
                <a:latin typeface="Times New Roman" panose="02020603050405020304" pitchFamily="18" charset="0"/>
                <a:cs typeface="Times New Roman" panose="02020603050405020304" pitchFamily="18" charset="0"/>
              </a:rPr>
              <a:t>Монголчуудын шашин Бурхны шашин</a:t>
            </a:r>
            <a:endParaRPr lang="en-US" sz="4000" b="1" dirty="0">
              <a:solidFill>
                <a:schemeClr val="accent4"/>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2441BCC-1DFB-527A-38BE-7EFC0C376CED}"/>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pic>
        <p:nvPicPr>
          <p:cNvPr id="6" name="Picture 5">
            <a:extLst>
              <a:ext uri="{FF2B5EF4-FFF2-40B4-BE49-F238E27FC236}">
                <a16:creationId xmlns:a16="http://schemas.microsoft.com/office/drawing/2014/main" id="{42825589-CD75-65E0-6774-D653D1ED5520}"/>
              </a:ext>
            </a:extLst>
          </p:cNvPr>
          <p:cNvPicPr>
            <a:picLocks noChangeAspect="1"/>
          </p:cNvPicPr>
          <p:nvPr/>
        </p:nvPicPr>
        <p:blipFill>
          <a:blip r:embed="rId2"/>
          <a:stretch>
            <a:fillRect/>
          </a:stretch>
        </p:blipFill>
        <p:spPr>
          <a:xfrm>
            <a:off x="6970060" y="983466"/>
            <a:ext cx="4486275" cy="4872335"/>
          </a:xfrm>
          <a:prstGeom prst="rect">
            <a:avLst/>
          </a:prstGeom>
          <a:ln>
            <a:noFill/>
          </a:ln>
          <a:effectLst>
            <a:softEdge rad="112500"/>
          </a:effectLst>
        </p:spPr>
      </p:pic>
      <p:sp>
        <p:nvSpPr>
          <p:cNvPr id="8" name="TextBox 7">
            <a:extLst>
              <a:ext uri="{FF2B5EF4-FFF2-40B4-BE49-F238E27FC236}">
                <a16:creationId xmlns:a16="http://schemas.microsoft.com/office/drawing/2014/main" id="{8CFCEB77-540F-4988-6819-113DE29B356F}"/>
              </a:ext>
            </a:extLst>
          </p:cNvPr>
          <p:cNvSpPr txBox="1"/>
          <p:nvPr/>
        </p:nvSpPr>
        <p:spPr>
          <a:xfrm>
            <a:off x="7611035" y="5977157"/>
            <a:ext cx="3532094" cy="400110"/>
          </a:xfrm>
          <a:prstGeom prst="rect">
            <a:avLst/>
          </a:prstGeom>
          <a:noFill/>
        </p:spPr>
        <p:txBody>
          <a:bodyPr wrap="square">
            <a:spAutoFit/>
          </a:bodyPr>
          <a:lstStyle/>
          <a:p>
            <a:r>
              <a:rPr lang="mn-MN" sz="1000" dirty="0"/>
              <a:t>Шаарийбуу, Б. (2017). Бурханы шашин [</a:t>
            </a:r>
            <a:r>
              <a:rPr lang="en-US" sz="1000" dirty="0"/>
              <a:t>Photograph]. </a:t>
            </a:r>
          </a:p>
          <a:p>
            <a:r>
              <a:rPr lang="en-US" sz="1000" dirty="0"/>
              <a:t>     http://hog-egshig.blogspot.com/2017/03/blog-post_39.html </a:t>
            </a:r>
          </a:p>
        </p:txBody>
      </p:sp>
    </p:spTree>
    <p:extLst>
      <p:ext uri="{BB962C8B-B14F-4D97-AF65-F5344CB8AC3E}">
        <p14:creationId xmlns:p14="http://schemas.microsoft.com/office/powerpoint/2010/main" val="40261100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Google Shape;112;p3">
            <a:extLst>
              <a:ext uri="{FF2B5EF4-FFF2-40B4-BE49-F238E27FC236}">
                <a16:creationId xmlns:a16="http://schemas.microsoft.com/office/drawing/2014/main" id="{AECD2DDB-B8E4-0B2B-0BE4-4359C2E8D508}"/>
              </a:ext>
            </a:extLst>
          </p:cNvPr>
          <p:cNvSpPr txBox="1"/>
          <p:nvPr/>
        </p:nvSpPr>
        <p:spPr>
          <a:xfrm>
            <a:off x="2771427" y="1196403"/>
            <a:ext cx="7292776" cy="61986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Clr>
                <a:schemeClr val="dk1"/>
              </a:buClr>
              <a:buSzPts val="2000"/>
              <a:buFont typeface="Times New Roman"/>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1.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Асуултыг уншаарай. </a:t>
            </a:r>
            <a:r>
              <a:rPr lang="mn-MN" sz="1600" dirty="0">
                <a:solidFill>
                  <a:srgbClr val="000000"/>
                </a:solidFill>
                <a:latin typeface="Arial" panose="020B0604020202020204" pitchFamily="34" charset="0"/>
                <a:ea typeface="Times New Roman"/>
                <a:cs typeface="Arial" panose="020B0604020202020204" pitchFamily="34" charset="0"/>
                <a:sym typeface="Arial"/>
              </a:rPr>
              <a:t>-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Read the questions.</a:t>
            </a:r>
            <a:endParaRPr sz="1600" b="0" i="0" u="none" strike="noStrike" cap="none" dirty="0">
              <a:solidFill>
                <a:srgbClr val="000000"/>
              </a:solidFill>
              <a:latin typeface="Arial" panose="020B0604020202020204" pitchFamily="34" charset="0"/>
              <a:ea typeface="Arial"/>
              <a:cs typeface="Arial" panose="020B0604020202020204" pitchFamily="34" charset="0"/>
              <a:sym typeface="Arial"/>
            </a:endParaRPr>
          </a:p>
        </p:txBody>
      </p:sp>
      <p:sp>
        <p:nvSpPr>
          <p:cNvPr id="10" name="TextBox 9">
            <a:extLst>
              <a:ext uri="{FF2B5EF4-FFF2-40B4-BE49-F238E27FC236}">
                <a16:creationId xmlns:a16="http://schemas.microsoft.com/office/drawing/2014/main" id="{F57BDD65-18C1-E5ED-C26D-536BD77A7DD0}"/>
              </a:ext>
            </a:extLst>
          </p:cNvPr>
          <p:cNvSpPr txBox="1"/>
          <p:nvPr/>
        </p:nvSpPr>
        <p:spPr>
          <a:xfrm>
            <a:off x="4231432" y="6164650"/>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3" name="Rectangle 2">
            <a:extLst>
              <a:ext uri="{FF2B5EF4-FFF2-40B4-BE49-F238E27FC236}">
                <a16:creationId xmlns:a16="http://schemas.microsoft.com/office/drawing/2014/main" id="{ABC81B56-F5E7-FCC8-44B2-85B3CFE67225}"/>
              </a:ext>
            </a:extLst>
          </p:cNvPr>
          <p:cNvSpPr/>
          <p:nvPr/>
        </p:nvSpPr>
        <p:spPr>
          <a:xfrm>
            <a:off x="2356751" y="2488005"/>
            <a:ext cx="6939650" cy="1881990"/>
          </a:xfrm>
          <a:prstGeom prst="rect">
            <a:avLst/>
          </a:prstGeom>
        </p:spPr>
        <p:txBody>
          <a:bodyPr wrap="square">
            <a:spAutoFit/>
          </a:bodyPr>
          <a:lstStyle/>
          <a:p>
            <a:pPr marL="342900" lvl="0" indent="-342900">
              <a:lnSpc>
                <a:spcPct val="150000"/>
              </a:lnSpc>
              <a:buFont typeface="+mj-lt"/>
              <a:buAutoNum type="arabicPeriod"/>
            </a:pPr>
            <a:r>
              <a:rPr lang="mn-MN" sz="2000" dirty="0">
                <a:latin typeface="Arial" panose="020B0604020202020204" pitchFamily="34" charset="0"/>
                <a:cs typeface="Arial" panose="020B0604020202020204" pitchFamily="34" charset="0"/>
              </a:rPr>
              <a:t>Бурхны шашинг анх хэн үндэслэсэн бэ?</a:t>
            </a:r>
            <a:endParaRPr lang="en-US" sz="2000" dirty="0">
              <a:latin typeface="Arial" panose="020B0604020202020204" pitchFamily="34" charset="0"/>
              <a:cs typeface="Arial" panose="020B0604020202020204" pitchFamily="34" charset="0"/>
            </a:endParaRPr>
          </a:p>
          <a:p>
            <a:pPr marL="342900" lvl="0" indent="-342900">
              <a:lnSpc>
                <a:spcPct val="150000"/>
              </a:lnSpc>
              <a:buFont typeface="+mj-lt"/>
              <a:buAutoNum type="arabicPeriod"/>
            </a:pPr>
            <a:r>
              <a:rPr lang="mn-MN" sz="2000" dirty="0">
                <a:latin typeface="Arial" panose="020B0604020202020204" pitchFamily="34" charset="0"/>
                <a:cs typeface="Arial" panose="020B0604020202020204" pitchFamily="34" charset="0"/>
              </a:rPr>
              <a:t>Сиддхарта Гаутама гэж хэн бэ?</a:t>
            </a:r>
            <a:endParaRPr lang="en-US" sz="2000" dirty="0">
              <a:latin typeface="Arial" panose="020B0604020202020204" pitchFamily="34" charset="0"/>
              <a:cs typeface="Arial" panose="020B0604020202020204" pitchFamily="34" charset="0"/>
            </a:endParaRPr>
          </a:p>
          <a:p>
            <a:pPr marL="342900" lvl="0" indent="-342900">
              <a:lnSpc>
                <a:spcPct val="150000"/>
              </a:lnSpc>
              <a:buFont typeface="+mj-lt"/>
              <a:buAutoNum type="arabicPeriod"/>
            </a:pPr>
            <a:r>
              <a:rPr lang="mn-MN" sz="2000" dirty="0">
                <a:latin typeface="Arial" panose="020B0604020202020204" pitchFamily="34" charset="0"/>
                <a:cs typeface="Arial" panose="020B0604020202020204" pitchFamily="34" charset="0"/>
              </a:rPr>
              <a:t>Бурхны шашны үндсэн сургааль юу вэ?</a:t>
            </a:r>
            <a:endParaRPr lang="en-US" sz="2000" dirty="0">
              <a:latin typeface="Arial" panose="020B0604020202020204" pitchFamily="34" charset="0"/>
              <a:cs typeface="Arial" panose="020B0604020202020204" pitchFamily="34" charset="0"/>
            </a:endParaRPr>
          </a:p>
          <a:p>
            <a:pPr marL="342900" indent="-342900">
              <a:lnSpc>
                <a:spcPct val="150000"/>
              </a:lnSpc>
              <a:buFont typeface="+mj-lt"/>
              <a:buAutoNum type="arabicPeriod"/>
            </a:pPr>
            <a:r>
              <a:rPr lang="mn-MN" sz="2000" dirty="0">
                <a:latin typeface="Arial" panose="020B0604020202020204" pitchFamily="34" charset="0"/>
                <a:cs typeface="Arial" panose="020B0604020202020204" pitchFamily="34" charset="0"/>
              </a:rPr>
              <a:t>Бурхны шашин Монголд хэзээ, яаж дэлгэрсэн бэ?</a:t>
            </a:r>
            <a:endParaRPr lang="en-US" sz="20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67CDFD8E-645D-940C-8456-7D5EF7F1F68E}"/>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Tree>
    <p:extLst>
      <p:ext uri="{BB962C8B-B14F-4D97-AF65-F5344CB8AC3E}">
        <p14:creationId xmlns:p14="http://schemas.microsoft.com/office/powerpoint/2010/main" val="2826493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3" name="Rectangle 2">
            <a:extLst>
              <a:ext uri="{FF2B5EF4-FFF2-40B4-BE49-F238E27FC236}">
                <a16:creationId xmlns:a16="http://schemas.microsoft.com/office/drawing/2014/main" id="{9143296E-B70D-4AE2-9BD1-19A375E26A7F}"/>
              </a:ext>
            </a:extLst>
          </p:cNvPr>
          <p:cNvSpPr/>
          <p:nvPr/>
        </p:nvSpPr>
        <p:spPr>
          <a:xfrm>
            <a:off x="727813" y="3061221"/>
            <a:ext cx="11103726" cy="1881990"/>
          </a:xfrm>
          <a:prstGeom prst="rect">
            <a:avLst/>
          </a:prstGeom>
        </p:spPr>
        <p:txBody>
          <a:bodyPr wrap="square">
            <a:spAutoFit/>
          </a:bodyPr>
          <a:lstStyle/>
          <a:p>
            <a:pPr>
              <a:lnSpc>
                <a:spcPct val="150000"/>
              </a:lnSpc>
            </a:pPr>
            <a:r>
              <a:rPr lang="mn-MN" sz="2000" b="1" dirty="0">
                <a:latin typeface="Arial" panose="020B0604020202020204" pitchFamily="34" charset="0"/>
                <a:cs typeface="Arial" panose="020B0604020202020204" pitchFamily="34" charset="0"/>
              </a:rPr>
              <a:t>Буддын шашин үүссэн нь:</a:t>
            </a:r>
            <a:endParaRPr lang="en-US" sz="2000" dirty="0">
              <a:latin typeface="Arial" panose="020B0604020202020204" pitchFamily="34" charset="0"/>
              <a:cs typeface="Arial" panose="020B0604020202020204" pitchFamily="34" charset="0"/>
            </a:endParaRPr>
          </a:p>
          <a:p>
            <a:pPr algn="just">
              <a:lnSpc>
                <a:spcPct val="150000"/>
              </a:lnSpc>
            </a:pPr>
            <a:r>
              <a:rPr lang="en-US" sz="2000" dirty="0" err="1">
                <a:latin typeface="Arial" panose="020B0604020202020204" pitchFamily="34" charset="0"/>
                <a:cs typeface="Arial" panose="020B0604020202020204" pitchFamily="34" charset="0"/>
              </a:rPr>
              <a:t>Буддын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шашныг</a:t>
            </a:r>
            <a:r>
              <a:rPr lang="en-US" sz="2000" dirty="0">
                <a:latin typeface="Arial" panose="020B0604020202020204" pitchFamily="34" charset="0"/>
                <a:cs typeface="Arial" panose="020B0604020202020204" pitchFamily="34" charset="0"/>
              </a:rPr>
              <a:t> 1) __________ </a:t>
            </a:r>
            <a:r>
              <a:rPr lang="mn-MN" sz="2000" dirty="0">
                <a:latin typeface="Arial" panose="020B0604020202020204" pitchFamily="34" charset="0"/>
                <a:cs typeface="Arial" panose="020B0604020202020204" pitchFamily="34" charset="0"/>
              </a:rPr>
              <a:t>Сиддхарта Гаутама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бодит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бөгөөд</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эртний Энэтхэг орны </a:t>
            </a:r>
            <a:r>
              <a:rPr lang="en-US" sz="2000" dirty="0" err="1">
                <a:latin typeface="Arial" panose="020B0604020202020204" pitchFamily="34" charset="0"/>
                <a:cs typeface="Arial" panose="020B0604020202020204" pitchFamily="34" charset="0"/>
              </a:rPr>
              <a:t>умар</a:t>
            </a:r>
            <a:r>
              <a:rPr lang="mn-MN" sz="2000" dirty="0">
                <a:latin typeface="Arial" panose="020B0604020202020204" pitchFamily="34" charset="0"/>
                <a:cs typeface="Arial" panose="020B0604020202020204" pitchFamily="34" charset="0"/>
              </a:rPr>
              <a:t>д </a:t>
            </a:r>
            <a:r>
              <a:rPr lang="en-US" sz="2000" dirty="0" err="1">
                <a:latin typeface="Arial" panose="020B0604020202020204" pitchFamily="34" charset="0"/>
                <a:cs typeface="Arial" panose="020B0604020202020204" pitchFamily="34" charset="0"/>
              </a:rPr>
              <a:t>зүгт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орших</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Балбын Лүмбинид </a:t>
            </a:r>
            <a:r>
              <a:rPr lang="en-US" sz="2000" dirty="0" err="1">
                <a:latin typeface="Arial" panose="020B0604020202020204" pitchFamily="34" charset="0"/>
                <a:cs typeface="Arial" panose="020B0604020202020204" pitchFamily="34" charset="0"/>
              </a:rPr>
              <a:t>хаан</a:t>
            </a:r>
            <a:r>
              <a:rPr lang="mn-MN" sz="2000" dirty="0">
                <a:latin typeface="Arial" panose="020B0604020202020204" pitchFamily="34" charset="0"/>
                <a:cs typeface="Arial" panose="020B0604020202020204" pitchFamily="34" charset="0"/>
              </a:rPr>
              <a:t>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хөвгүүн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мэндэл</a:t>
            </a:r>
            <a:r>
              <a:rPr lang="mn-MN" sz="2000" dirty="0">
                <a:latin typeface="Arial" panose="020B0604020202020204" pitchFamily="34" charset="0"/>
                <a:cs typeface="Arial" panose="020B0604020202020204" pitchFamily="34" charset="0"/>
              </a:rPr>
              <a:t>жээ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Тэр</a:t>
            </a:r>
            <a:r>
              <a:rPr lang="en-US" sz="2000" dirty="0">
                <a:latin typeface="Arial" panose="020B0604020202020204" pitchFamily="34" charset="0"/>
                <a:cs typeface="Arial" panose="020B0604020202020204" pitchFamily="34" charset="0"/>
              </a:rPr>
              <a:t> 29 </a:t>
            </a:r>
            <a:r>
              <a:rPr lang="en-US" sz="2000" dirty="0" err="1">
                <a:latin typeface="Arial" panose="020B0604020202020204" pitchFamily="34" charset="0"/>
                <a:cs typeface="Arial" panose="020B0604020202020204" pitchFamily="34" charset="0"/>
              </a:rPr>
              <a:t>нас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хүртлээ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хааны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ордонд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амьд</a:t>
            </a:r>
            <a:r>
              <a:rPr lang="mn-MN" sz="2000" dirty="0">
                <a:latin typeface="Arial" panose="020B0604020202020204" pitchFamily="34" charset="0"/>
                <a:cs typeface="Arial" panose="020B0604020202020204" pitchFamily="34" charset="0"/>
              </a:rPr>
              <a:t>арч,</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эхнэр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хүүхэдтэй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болс</a:t>
            </a:r>
            <a:r>
              <a:rPr lang="mn-MN" sz="2000" dirty="0">
                <a:latin typeface="Arial" panose="020B0604020202020204" pitchFamily="34" charset="0"/>
                <a:cs typeface="Arial" panose="020B0604020202020204" pitchFamily="34" charset="0"/>
              </a:rPr>
              <a:t>он байна. </a:t>
            </a:r>
            <a:endParaRPr lang="en-US" sz="20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F3C94325-4B51-B306-1399-A7282C46C750}"/>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8" name="Rectangle 7">
            <a:extLst>
              <a:ext uri="{FF2B5EF4-FFF2-40B4-BE49-F238E27FC236}">
                <a16:creationId xmlns:a16="http://schemas.microsoft.com/office/drawing/2014/main" id="{3453E323-1627-E258-346E-C9E894A736C5}"/>
              </a:ext>
            </a:extLst>
          </p:cNvPr>
          <p:cNvSpPr/>
          <p:nvPr/>
        </p:nvSpPr>
        <p:spPr>
          <a:xfrm>
            <a:off x="1236721" y="1955993"/>
            <a:ext cx="9718558"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үндэслэгч, үнэнийг, бясалгал, шавьдаа, орчуулах,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дэлгэрүүлэх, богд, тайлбар, арга зам</a:t>
            </a:r>
          </a:p>
        </p:txBody>
      </p:sp>
    </p:spTree>
    <p:extLst>
      <p:ext uri="{BB962C8B-B14F-4D97-AF65-F5344CB8AC3E}">
        <p14:creationId xmlns:p14="http://schemas.microsoft.com/office/powerpoint/2010/main" val="360754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308186" y="600619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3" name="Rectangle 2">
            <a:extLst>
              <a:ext uri="{FF2B5EF4-FFF2-40B4-BE49-F238E27FC236}">
                <a16:creationId xmlns:a16="http://schemas.microsoft.com/office/drawing/2014/main" id="{9143296E-B70D-4AE2-9BD1-19A375E26A7F}"/>
              </a:ext>
            </a:extLst>
          </p:cNvPr>
          <p:cNvSpPr/>
          <p:nvPr/>
        </p:nvSpPr>
        <p:spPr>
          <a:xfrm>
            <a:off x="642972" y="3069931"/>
            <a:ext cx="11103726" cy="2343655"/>
          </a:xfrm>
          <a:prstGeom prst="rect">
            <a:avLst/>
          </a:prstGeom>
        </p:spPr>
        <p:txBody>
          <a:bodyPr wrap="square">
            <a:spAutoFit/>
          </a:bodyPr>
          <a:lstStyle/>
          <a:p>
            <a:pPr>
              <a:lnSpc>
                <a:spcPct val="150000"/>
              </a:lnSpc>
            </a:pPr>
            <a:r>
              <a:rPr lang="mn-MN" sz="2000" b="1" dirty="0">
                <a:latin typeface="Arial" panose="020B0604020202020204" pitchFamily="34" charset="0"/>
                <a:cs typeface="Arial" panose="020B0604020202020204" pitchFamily="34" charset="0"/>
              </a:rPr>
              <a:t>Буддын шашин үүссэн нь:</a:t>
            </a:r>
            <a:endParaRPr lang="en-US" sz="2000" dirty="0">
              <a:latin typeface="Arial" panose="020B0604020202020204" pitchFamily="34" charset="0"/>
              <a:cs typeface="Arial" panose="020B0604020202020204" pitchFamily="34" charset="0"/>
            </a:endParaRPr>
          </a:p>
          <a:p>
            <a:pPr algn="just">
              <a:lnSpc>
                <a:spcPct val="150000"/>
              </a:lnSpc>
            </a:pPr>
            <a:r>
              <a:rPr lang="mn-MN" sz="2000" dirty="0">
                <a:latin typeface="Arial" panose="020B0604020202020204" pitchFamily="34" charset="0"/>
                <a:cs typeface="Arial" panose="020B0604020202020204" pitchFamily="34" charset="0"/>
              </a:rPr>
              <a:t>Сиддхарта </a:t>
            </a:r>
            <a:r>
              <a:rPr lang="en-US" sz="2000" dirty="0" err="1">
                <a:latin typeface="Arial" panose="020B0604020202020204" pitchFamily="34" charset="0"/>
                <a:cs typeface="Arial" panose="020B0604020202020204" pitchFamily="34" charset="0"/>
              </a:rPr>
              <a:t>амьдралы</a:t>
            </a:r>
            <a:r>
              <a:rPr lang="mn-MN" sz="2000" dirty="0">
                <a:latin typeface="Arial" panose="020B0604020202020204" pitchFamily="34" charset="0"/>
                <a:cs typeface="Arial" panose="020B0604020202020204" pitchFamily="34" charset="0"/>
              </a:rPr>
              <a:t>н </a:t>
            </a:r>
            <a:r>
              <a:rPr lang="en-US" sz="2000" dirty="0">
                <a:latin typeface="Arial" panose="020B0604020202020204" pitchFamily="34" charset="0"/>
                <a:cs typeface="Arial" panose="020B0604020202020204" pitchFamily="34" charset="0"/>
              </a:rPr>
              <a:t>2) __________</a:t>
            </a:r>
            <a:r>
              <a:rPr lang="mn-MN" sz="2000" dirty="0">
                <a:latin typeface="Arial" panose="020B0604020202020204" pitchFamily="34" charset="0"/>
                <a:cs typeface="Arial" panose="020B0604020202020204" pitchFamily="34" charset="0"/>
              </a:rPr>
              <a:t> судлахаар тансаг ордон, эхнэр, хүүхдээ орхин явж,</a:t>
            </a:r>
            <a:r>
              <a:rPr lang="en-US" sz="2000" dirty="0">
                <a:latin typeface="Arial" panose="020B0604020202020204" pitchFamily="34" charset="0"/>
                <a:cs typeface="Arial" panose="020B0604020202020204" pitchFamily="34" charset="0"/>
              </a:rPr>
              <a:t> 6 </a:t>
            </a:r>
            <a:r>
              <a:rPr lang="en-US" sz="2000" dirty="0" err="1">
                <a:latin typeface="Arial" panose="020B0604020202020204" pitchFamily="34" charset="0"/>
                <a:cs typeface="Arial" panose="020B0604020202020204" pitchFamily="34" charset="0"/>
              </a:rPr>
              <a:t>жил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ууланд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суун</a:t>
            </a:r>
            <a:r>
              <a:rPr lang="en-US" sz="2000" dirty="0">
                <a:latin typeface="Arial" panose="020B0604020202020204" pitchFamily="34" charset="0"/>
                <a:cs typeface="Arial" panose="020B0604020202020204" pitchFamily="34" charset="0"/>
              </a:rPr>
              <a:t> 3) __________ </a:t>
            </a:r>
            <a:r>
              <a:rPr lang="en-US" sz="2000" dirty="0" err="1">
                <a:latin typeface="Arial" panose="020B0604020202020204" pitchFamily="34" charset="0"/>
                <a:cs typeface="Arial" panose="020B0604020202020204" pitchFamily="34" charset="0"/>
              </a:rPr>
              <a:t>хий</a:t>
            </a:r>
            <a:r>
              <a:rPr lang="mn-MN" sz="2000" dirty="0">
                <a:latin typeface="Arial" panose="020B0604020202020204" pitchFamily="34" charset="0"/>
                <a:cs typeface="Arial" panose="020B0604020202020204" pitchFamily="34" charset="0"/>
              </a:rPr>
              <a:t>жээ. Тэр </a:t>
            </a:r>
            <a:r>
              <a:rPr lang="en-US" sz="2000" dirty="0" err="1">
                <a:latin typeface="Arial" panose="020B0604020202020204" pitchFamily="34" charset="0"/>
                <a:cs typeface="Arial" panose="020B0604020202020204" pitchFamily="34" charset="0"/>
              </a:rPr>
              <a:t>гэгээрч</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хутагтын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дүрийг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олон</a:t>
            </a:r>
            <a:r>
              <a:rPr lang="mn-MN" sz="2000"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Хутагтын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Дөрвөн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Үнэн</a:t>
            </a:r>
            <a:r>
              <a:rPr lang="en-US" sz="2000" dirty="0">
                <a:latin typeface="Arial" panose="020B0604020202020204" pitchFamily="34" charset="0"/>
                <a:cs typeface="Arial" panose="020B0604020202020204" pitchFamily="34" charset="0"/>
              </a:rPr>
              <a:t>"-</a:t>
            </a:r>
            <a:r>
              <a:rPr lang="en-US" sz="2000" dirty="0" err="1">
                <a:latin typeface="Arial" panose="020B0604020202020204" pitchFamily="34" charset="0"/>
                <a:cs typeface="Arial" panose="020B0604020202020204" pitchFamily="34" charset="0"/>
              </a:rPr>
              <a:t>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сургаалийг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айлд</a:t>
            </a:r>
            <a:r>
              <a:rPr lang="mn-MN" sz="2000" dirty="0">
                <a:latin typeface="Arial" panose="020B0604020202020204" pitchFamily="34" charset="0"/>
                <a:cs typeface="Arial" panose="020B0604020202020204" pitchFamily="34" charset="0"/>
              </a:rPr>
              <a:t>ав. Тэрээр сургаалиа анх </a:t>
            </a:r>
            <a:r>
              <a:rPr lang="en-US" sz="2000" dirty="0" err="1">
                <a:latin typeface="Arial" panose="020B0604020202020204" pitchFamily="34" charset="0"/>
                <a:cs typeface="Arial" panose="020B0604020202020204" pitchFamily="34" charset="0"/>
              </a:rPr>
              <a:t>хоёр</a:t>
            </a:r>
            <a:r>
              <a:rPr lang="en-US" sz="2000" dirty="0">
                <a:latin typeface="Arial" panose="020B0604020202020204" pitchFamily="34" charset="0"/>
                <a:cs typeface="Arial" panose="020B0604020202020204" pitchFamily="34" charset="0"/>
              </a:rPr>
              <a:t> 4) __________ </a:t>
            </a:r>
            <a:r>
              <a:rPr lang="en-US" sz="2000" dirty="0" err="1">
                <a:latin typeface="Arial" panose="020B0604020202020204" pitchFamily="34" charset="0"/>
                <a:cs typeface="Arial" panose="020B0604020202020204" pitchFamily="34" charset="0"/>
              </a:rPr>
              <a:t>айл</a:t>
            </a:r>
            <a:r>
              <a:rPr lang="mn-MN" sz="2000" dirty="0">
                <a:latin typeface="Arial" panose="020B0604020202020204" pitchFamily="34" charset="0"/>
                <a:cs typeface="Arial" panose="020B0604020202020204" pitchFamily="34" charset="0"/>
              </a:rPr>
              <a:t>д</a:t>
            </a:r>
            <a:r>
              <a:rPr lang="en-US" sz="2000" dirty="0" err="1">
                <a:latin typeface="Arial" panose="020B0604020202020204" pitchFamily="34" charset="0"/>
                <a:cs typeface="Arial" panose="020B0604020202020204" pitchFamily="34" charset="0"/>
              </a:rPr>
              <a:t>сан</a:t>
            </a:r>
            <a:r>
              <a:rPr lang="mn-MN" sz="2000" dirty="0">
                <a:latin typeface="Arial" panose="020B0604020202020204" pitchFamily="34" charset="0"/>
                <a:cs typeface="Arial" panose="020B0604020202020204" pitchFamily="34" charset="0"/>
              </a:rPr>
              <a:t> тухай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домог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байдаг</a:t>
            </a:r>
            <a:r>
              <a:rPr lang="mn-MN" sz="2000" dirty="0">
                <a:latin typeface="Arial" panose="020B0604020202020204" pitchFamily="34" charset="0"/>
                <a:cs typeface="Arial" panose="020B0604020202020204" pitchFamily="34" charset="0"/>
              </a:rPr>
              <a:t>. Түүний энэ сургааль б</a:t>
            </a:r>
            <a:r>
              <a:rPr lang="en-US" sz="2000" dirty="0" err="1">
                <a:latin typeface="Arial" panose="020B0604020202020204" pitchFamily="34" charset="0"/>
                <a:cs typeface="Arial" panose="020B0604020202020204" pitchFamily="34" charset="0"/>
              </a:rPr>
              <a:t>уддын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ухааны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үндэс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болсон</a:t>
            </a: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F3C94325-4B51-B306-1399-A7282C46C750}"/>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8" name="Rectangle 7">
            <a:extLst>
              <a:ext uri="{FF2B5EF4-FFF2-40B4-BE49-F238E27FC236}">
                <a16:creationId xmlns:a16="http://schemas.microsoft.com/office/drawing/2014/main" id="{2DE14203-85F3-4962-0B0B-45B969E83C13}"/>
              </a:ext>
            </a:extLst>
          </p:cNvPr>
          <p:cNvSpPr/>
          <p:nvPr/>
        </p:nvSpPr>
        <p:spPr>
          <a:xfrm>
            <a:off x="1236721" y="1901339"/>
            <a:ext cx="9718558"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үндэслэгч, үнэнийг, бясалгал, шавьдаа, орчуулах,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дэлгэрүүлэх, богд, тайлбар, арга зам</a:t>
            </a:r>
          </a:p>
        </p:txBody>
      </p:sp>
    </p:spTree>
    <p:extLst>
      <p:ext uri="{BB962C8B-B14F-4D97-AF65-F5344CB8AC3E}">
        <p14:creationId xmlns:p14="http://schemas.microsoft.com/office/powerpoint/2010/main" val="3534711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929128" y="100396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8" name="Rectangle 7">
            <a:extLst>
              <a:ext uri="{FF2B5EF4-FFF2-40B4-BE49-F238E27FC236}">
                <a16:creationId xmlns:a16="http://schemas.microsoft.com/office/drawing/2014/main" id="{28421AF3-8438-2209-FA25-E388DC9CC7E1}"/>
              </a:ext>
            </a:extLst>
          </p:cNvPr>
          <p:cNvSpPr/>
          <p:nvPr/>
        </p:nvSpPr>
        <p:spPr>
          <a:xfrm>
            <a:off x="659939" y="2424906"/>
            <a:ext cx="10872122" cy="3730317"/>
          </a:xfrm>
          <a:prstGeom prst="rect">
            <a:avLst/>
          </a:prstGeom>
        </p:spPr>
        <p:txBody>
          <a:bodyPr wrap="square">
            <a:spAutoFit/>
          </a:bodyPr>
          <a:lstStyle/>
          <a:p>
            <a:pPr algn="just">
              <a:lnSpc>
                <a:spcPct val="150000"/>
              </a:lnSpc>
            </a:pPr>
            <a:r>
              <a:rPr lang="mn-MN" sz="2000" b="1" dirty="0">
                <a:latin typeface="Arial" panose="020B0604020202020204" pitchFamily="34" charset="0"/>
                <a:cs typeface="Arial" panose="020B0604020202020204" pitchFamily="34" charset="0"/>
              </a:rPr>
              <a:t>Буддын шашин монголд дэлгэрсэн нь:</a:t>
            </a:r>
            <a:endParaRPr lang="en-US" sz="2000" dirty="0">
              <a:latin typeface="Arial" panose="020B0604020202020204" pitchFamily="34" charset="0"/>
              <a:cs typeface="Arial" panose="020B0604020202020204" pitchFamily="34" charset="0"/>
            </a:endParaRPr>
          </a:p>
          <a:p>
            <a:pPr algn="just">
              <a:lnSpc>
                <a:spcPct val="150000"/>
              </a:lnSpc>
            </a:pPr>
            <a:r>
              <a:rPr lang="en-US" sz="2000" dirty="0" err="1">
                <a:latin typeface="Arial" panose="020B0604020202020204" pitchFamily="34" charset="0"/>
                <a:cs typeface="Arial" panose="020B0604020202020204" pitchFamily="34" charset="0"/>
              </a:rPr>
              <a:t>Буддын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шашин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газар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нутагт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анх</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МЭӨ </a:t>
            </a:r>
            <a:r>
              <a:rPr lang="en-US" sz="2000" dirty="0">
                <a:latin typeface="Arial" panose="020B0604020202020204" pitchFamily="34" charset="0"/>
                <a:cs typeface="Arial" panose="020B0604020202020204" pitchFamily="34" charset="0"/>
              </a:rPr>
              <a:t>III – II </a:t>
            </a:r>
            <a:r>
              <a:rPr lang="mn-MN" sz="2000" dirty="0">
                <a:latin typeface="Arial" panose="020B0604020202020204" pitchFamily="34" charset="0"/>
                <a:cs typeface="Arial" panose="020B0604020202020204" pitchFamily="34" charset="0"/>
              </a:rPr>
              <a:t>зуунд дэлгэрсэн. Энэ нь Модун Шаньюгийн үе юм. </a:t>
            </a:r>
            <a:r>
              <a:rPr lang="en-US" sz="2000" dirty="0" err="1">
                <a:latin typeface="Arial" panose="020B0604020202020204" pitchFamily="34" charset="0"/>
                <a:cs typeface="Arial" panose="020B0604020202020204" pitchFamily="34" charset="0"/>
              </a:rPr>
              <a:t>Энэ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үеэс</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хойш буддын шашин Монголд </a:t>
            </a:r>
            <a:r>
              <a:rPr lang="en-US" sz="2000" dirty="0" err="1">
                <a:latin typeface="Arial" panose="020B0604020202020204" pitchFamily="34" charset="0"/>
                <a:cs typeface="Arial" panose="020B0604020202020204" pitchFamily="34" charset="0"/>
              </a:rPr>
              <a:t>цэцэглэн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хөгжин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буур</a:t>
            </a:r>
            <a:r>
              <a:rPr lang="mn-MN" sz="2000" dirty="0">
                <a:latin typeface="Arial" panose="020B0604020202020204" pitchFamily="34" charset="0"/>
                <a:cs typeface="Arial" panose="020B0604020202020204" pitchFamily="34" charset="0"/>
              </a:rPr>
              <a:t>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доройто</a:t>
            </a:r>
            <a:r>
              <a:rPr lang="mn-MN" sz="2000" dirty="0">
                <a:latin typeface="Arial" panose="020B0604020202020204" pitchFamily="34" charset="0"/>
                <a:cs typeface="Arial" panose="020B0604020202020204" pitchFamily="34" charset="0"/>
              </a:rPr>
              <a:t>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ирсэн</a:t>
            </a:r>
            <a:r>
              <a:rPr lang="en-US" sz="2000" dirty="0">
                <a:latin typeface="Arial" panose="020B0604020202020204" pitchFamily="34" charset="0"/>
                <a:cs typeface="Arial" panose="020B0604020202020204" pitchFamily="34" charset="0"/>
              </a:rPr>
              <a:t> ч </a:t>
            </a:r>
            <a:r>
              <a:rPr lang="en-US" sz="2000" dirty="0" err="1">
                <a:latin typeface="Arial" panose="020B0604020202020204" pitchFamily="34" charset="0"/>
                <a:cs typeface="Arial" panose="020B0604020202020204" pitchFamily="34" charset="0"/>
              </a:rPr>
              <a:t>сэтгэгчид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ном</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зохиолоо</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тасралтгүй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туурви</a:t>
            </a:r>
            <a:r>
              <a:rPr lang="mn-MN" sz="2000" dirty="0">
                <a:latin typeface="Arial" panose="020B0604020202020204" pitchFamily="34" charset="0"/>
                <a:cs typeface="Arial" panose="020B0604020202020204" pitchFamily="34" charset="0"/>
              </a:rPr>
              <a:t>саар байжээ.</a:t>
            </a:r>
          </a:p>
          <a:p>
            <a:pPr algn="just">
              <a:lnSpc>
                <a:spcPct val="150000"/>
              </a:lnSpc>
            </a:pPr>
            <a:r>
              <a:rPr lang="mn-MN" sz="2000" dirty="0">
                <a:latin typeface="Arial" panose="020B0604020202020204" pitchFamily="34" charset="0"/>
                <a:cs typeface="Arial" panose="020B0604020202020204" pitchFamily="34" charset="0"/>
              </a:rPr>
              <a:t>Б</a:t>
            </a:r>
            <a:r>
              <a:rPr lang="en-US" sz="2000" dirty="0" err="1">
                <a:latin typeface="Arial" panose="020B0604020202020204" pitchFamily="34" charset="0"/>
                <a:cs typeface="Arial" panose="020B0604020202020204" pitchFamily="34" charset="0"/>
              </a:rPr>
              <a:t>уддын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ухааны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зохиолуудыг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хэлнээ</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6</a:t>
            </a:r>
            <a:r>
              <a:rPr lang="en-US" sz="2000" dirty="0">
                <a:latin typeface="Arial" panose="020B0604020202020204" pitchFamily="34" charset="0"/>
                <a:cs typeface="Arial" panose="020B0604020202020204" pitchFamily="34" charset="0"/>
              </a:rPr>
              <a:t>) __________ </a:t>
            </a:r>
            <a:r>
              <a:rPr lang="en-US" sz="2000" dirty="0" err="1">
                <a:latin typeface="Arial" panose="020B0604020202020204" pitchFamily="34" charset="0"/>
                <a:cs typeface="Arial" panose="020B0604020202020204" pitchFamily="34" charset="0"/>
              </a:rPr>
              <a:t>ажил</a:t>
            </a:r>
            <a:r>
              <a:rPr lang="en-US" sz="2000" dirty="0">
                <a:latin typeface="Arial" panose="020B0604020202020204" pitchFamily="34" charset="0"/>
                <a:cs typeface="Arial" panose="020B0604020202020204" pitchFamily="34" charset="0"/>
              </a:rPr>
              <a:t> XII </a:t>
            </a:r>
            <a:r>
              <a:rPr lang="mn-MN" sz="2000" dirty="0">
                <a:latin typeface="Arial" panose="020B0604020202020204" pitchFamily="34" charset="0"/>
                <a:cs typeface="Arial" panose="020B0604020202020204" pitchFamily="34" charset="0"/>
              </a:rPr>
              <a:t>зууны сүүл үеэс эхэлж, </a:t>
            </a:r>
            <a:r>
              <a:rPr lang="en-US" sz="2000" dirty="0">
                <a:latin typeface="Arial" panose="020B0604020202020204" pitchFamily="34" charset="0"/>
                <a:cs typeface="Arial" panose="020B0604020202020204" pitchFamily="34" charset="0"/>
              </a:rPr>
              <a:t>XIV </a:t>
            </a:r>
            <a:r>
              <a:rPr lang="en-US" sz="2000" dirty="0" err="1">
                <a:latin typeface="Arial" panose="020B0604020202020204" pitchFamily="34" charset="0"/>
                <a:cs typeface="Arial" panose="020B0604020202020204" pitchFamily="34" charset="0"/>
              </a:rPr>
              <a:t>зууны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сүүл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гэхэд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ухааны</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гол чухал, томоохон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судрууд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бараг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орчуулагдаж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дууссан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байна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Ингэснээр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Буддын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шашны</a:t>
            </a:r>
            <a:r>
              <a:rPr lang="mn-MN" sz="2000" dirty="0">
                <a:latin typeface="Arial" panose="020B0604020202020204" pitchFamily="34" charset="0"/>
                <a:cs typeface="Arial" panose="020B0604020202020204" pitchFamily="34" charset="0"/>
              </a:rPr>
              <a:t>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үндэстнүүдэд</a:t>
            </a:r>
            <a:r>
              <a:rPr lang="en-US" sz="2000" dirty="0">
                <a:latin typeface="Arial" panose="020B0604020202020204" pitchFamily="34" charset="0"/>
                <a:cs typeface="Arial" panose="020B0604020202020204" pitchFamily="34" charset="0"/>
              </a:rPr>
              <a:t> 7) __________ </a:t>
            </a:r>
            <a:r>
              <a:rPr lang="en-US" sz="2000" dirty="0" err="1">
                <a:latin typeface="Arial" panose="020B0604020202020204" pitchFamily="34" charset="0"/>
                <a:cs typeface="Arial" panose="020B0604020202020204" pitchFamily="34" charset="0"/>
              </a:rPr>
              <a:t>нөхцөл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бүрдж</a:t>
            </a:r>
            <a:r>
              <a:rPr lang="mn-MN" sz="2000" dirty="0">
                <a:latin typeface="Arial" panose="020B0604020202020204" pitchFamily="34" charset="0"/>
                <a:cs typeface="Arial" panose="020B0604020202020204" pitchFamily="34" charset="0"/>
              </a:rPr>
              <a:t>ээ</a:t>
            </a:r>
            <a:r>
              <a:rPr lang="en-US" sz="2000" dirty="0">
                <a:latin typeface="Arial" panose="020B060402020202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E3F4E06B-6FA3-341B-6F43-E701CDFCEA84}"/>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7" name="Rectangle 6">
            <a:extLst>
              <a:ext uri="{FF2B5EF4-FFF2-40B4-BE49-F238E27FC236}">
                <a16:creationId xmlns:a16="http://schemas.microsoft.com/office/drawing/2014/main" id="{A9F96053-3A73-BB9A-BE92-A08742E115DE}"/>
              </a:ext>
            </a:extLst>
          </p:cNvPr>
          <p:cNvSpPr/>
          <p:nvPr/>
        </p:nvSpPr>
        <p:spPr>
          <a:xfrm>
            <a:off x="1159967" y="1667254"/>
            <a:ext cx="9718558"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үндэслэгч, үнэнийг, бясалгал, шавьдаа, орчуулах,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дэлгэрүүлэх, богд, тайлбар, арга зам</a:t>
            </a:r>
          </a:p>
        </p:txBody>
      </p:sp>
    </p:spTree>
    <p:extLst>
      <p:ext uri="{BB962C8B-B14F-4D97-AF65-F5344CB8AC3E}">
        <p14:creationId xmlns:p14="http://schemas.microsoft.com/office/powerpoint/2010/main" val="976902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3" name="Rectangle 2">
            <a:extLst>
              <a:ext uri="{FF2B5EF4-FFF2-40B4-BE49-F238E27FC236}">
                <a16:creationId xmlns:a16="http://schemas.microsoft.com/office/drawing/2014/main" id="{96790799-007E-5E8B-9AB6-FD17C54939D7}"/>
              </a:ext>
            </a:extLst>
          </p:cNvPr>
          <p:cNvSpPr/>
          <p:nvPr/>
        </p:nvSpPr>
        <p:spPr>
          <a:xfrm>
            <a:off x="678945" y="2734248"/>
            <a:ext cx="11067753" cy="2806987"/>
          </a:xfrm>
          <a:prstGeom prst="rect">
            <a:avLst/>
          </a:prstGeom>
        </p:spPr>
        <p:txBody>
          <a:bodyPr wrap="square">
            <a:spAutoFit/>
          </a:bodyPr>
          <a:lstStyle/>
          <a:p>
            <a:pPr algn="just">
              <a:lnSpc>
                <a:spcPct val="150000"/>
              </a:lnSpc>
            </a:pPr>
            <a:r>
              <a:rPr lang="mn-MN" sz="2000" b="1" dirty="0">
                <a:latin typeface="Arial" panose="020B0604020202020204" pitchFamily="34" charset="0"/>
                <a:cs typeface="Arial" panose="020B0604020202020204" pitchFamily="34" charset="0"/>
              </a:rPr>
              <a:t>Буддын шашин монголд дэлгэрсэн нь:</a:t>
            </a:r>
            <a:endParaRPr lang="en-US" sz="2000" dirty="0">
              <a:latin typeface="Arial" panose="020B0604020202020204" pitchFamily="34" charset="0"/>
              <a:cs typeface="Arial" panose="020B0604020202020204" pitchFamily="34" charset="0"/>
            </a:endParaRPr>
          </a:p>
          <a:p>
            <a:pPr algn="just">
              <a:lnSpc>
                <a:spcPct val="150000"/>
              </a:lnSpc>
            </a:pPr>
            <a:r>
              <a:rPr lang="en-US" sz="2000" dirty="0" err="1">
                <a:latin typeface="Arial" panose="020B0604020202020204" pitchFamily="34" charset="0"/>
                <a:cs typeface="Arial" panose="020B0604020202020204" pitchFamily="34" charset="0"/>
              </a:rPr>
              <a:t>Буддын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ухаан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Монголд</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Хүннүгийн </a:t>
            </a:r>
            <a:r>
              <a:rPr lang="en-US" sz="2000" dirty="0" err="1">
                <a:latin typeface="Arial" panose="020B0604020202020204" pitchFamily="34" charset="0"/>
                <a:cs typeface="Arial" panose="020B0604020202020204" pitchFamily="34" charset="0"/>
              </a:rPr>
              <a:t>үе</a:t>
            </a:r>
            <a:r>
              <a:rPr lang="mn-MN" sz="2000" dirty="0">
                <a:latin typeface="Arial" panose="020B0604020202020204" pitchFamily="34" charset="0"/>
                <a:cs typeface="Arial" panose="020B0604020202020204" pitchFamily="34" charset="0"/>
              </a:rPr>
              <a:t>д </a:t>
            </a:r>
            <a:r>
              <a:rPr lang="en-US" sz="2000" dirty="0" err="1">
                <a:latin typeface="Arial" panose="020B0604020202020204" pitchFamily="34" charset="0"/>
                <a:cs typeface="Arial" panose="020B0604020202020204" pitchFamily="34" charset="0"/>
              </a:rPr>
              <a:t>дэлгэрснээс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хойш</a:t>
            </a:r>
            <a:r>
              <a:rPr lang="mn-MN" sz="2000" dirty="0">
                <a:latin typeface="Arial" panose="020B0604020202020204" pitchFamily="34" charset="0"/>
                <a:cs typeface="Arial" panose="020B0604020202020204" pitchFamily="34" charset="0"/>
              </a:rPr>
              <a:t> түрүү дэлгэрэлтийн үе, дунд дэлгэрэлтийн үе, хожуу дэлгэрэлтийн үе хэмээх </a:t>
            </a:r>
            <a:r>
              <a:rPr lang="en-US" sz="2000" dirty="0" err="1">
                <a:latin typeface="Arial" panose="020B0604020202020204" pitchFamily="34" charset="0"/>
                <a:cs typeface="Arial" panose="020B0604020202020204" pitchFamily="34" charset="0"/>
              </a:rPr>
              <a:t>хөгжлийн</a:t>
            </a:r>
            <a:r>
              <a:rPr lang="en-US" sz="2000" dirty="0">
                <a:latin typeface="Arial" panose="020B0604020202020204" pitchFamily="34" charset="0"/>
                <a:cs typeface="Arial" panose="020B0604020202020204" pitchFamily="34" charset="0"/>
              </a:rPr>
              <a:t> 3 </a:t>
            </a:r>
            <a:r>
              <a:rPr lang="en-US" sz="2000" dirty="0" err="1">
                <a:latin typeface="Arial" panose="020B0604020202020204" pitchFamily="34" charset="0"/>
                <a:cs typeface="Arial" panose="020B0604020202020204" pitchFamily="34" charset="0"/>
              </a:rPr>
              <a:t>үе</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туулсан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үздэг</a:t>
            </a:r>
            <a:r>
              <a:rPr lang="mn-MN"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Буддын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шашин</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Монголд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олон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нийтэд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түгэн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дэлгэрсэн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бодитой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тоолол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Түшээт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Гомбодоржийн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хүү</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Занабазарыг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анхдугаар</a:t>
            </a:r>
            <a:r>
              <a:rPr lang="en-US" sz="2000" dirty="0">
                <a:latin typeface="Arial" panose="020B0604020202020204" pitchFamily="34" charset="0"/>
                <a:cs typeface="Arial" panose="020B0604020202020204" pitchFamily="34" charset="0"/>
              </a:rPr>
              <a:t> 8) __________ </a:t>
            </a:r>
            <a:r>
              <a:rPr lang="en-US" sz="2000" dirty="0" err="1">
                <a:latin typeface="Arial" panose="020B0604020202020204" pitchFamily="34" charset="0"/>
                <a:cs typeface="Arial" panose="020B0604020202020204" pitchFamily="34" charset="0"/>
              </a:rPr>
              <a:t>гэж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зарла</a:t>
            </a:r>
            <a:r>
              <a:rPr lang="mn-MN" sz="2000" dirty="0">
                <a:latin typeface="Arial" panose="020B0604020202020204" pitchFamily="34" charset="0"/>
                <a:cs typeface="Arial" panose="020B0604020202020204" pitchFamily="34" charset="0"/>
              </a:rPr>
              <a:t>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шарын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шашны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тэргүүнээр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өргөмжилсөн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үеэс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эх</a:t>
            </a:r>
            <a:r>
              <a:rPr lang="mn-MN" sz="2000" dirty="0">
                <a:latin typeface="Arial" panose="020B0604020202020204" pitchFamily="34" charset="0"/>
                <a:cs typeface="Arial" panose="020B0604020202020204" pitchFamily="34" charset="0"/>
              </a:rPr>
              <a:t>элдэг</a:t>
            </a:r>
            <a:r>
              <a:rPr lang="en-US" sz="2000" dirty="0">
                <a:latin typeface="Arial" panose="020B0604020202020204" pitchFamily="34" charset="0"/>
                <a:cs typeface="Arial" panose="020B0604020202020204" pitchFamily="34" charset="0"/>
              </a:rPr>
              <a:t>.</a:t>
            </a:r>
          </a:p>
        </p:txBody>
      </p:sp>
      <p:sp>
        <p:nvSpPr>
          <p:cNvPr id="2" name="TextBox 1">
            <a:extLst>
              <a:ext uri="{FF2B5EF4-FFF2-40B4-BE49-F238E27FC236}">
                <a16:creationId xmlns:a16="http://schemas.microsoft.com/office/drawing/2014/main" id="{72BE70C6-4861-BD5F-DCDE-81EE6C499416}"/>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8" name="Rectangle 7">
            <a:extLst>
              <a:ext uri="{FF2B5EF4-FFF2-40B4-BE49-F238E27FC236}">
                <a16:creationId xmlns:a16="http://schemas.microsoft.com/office/drawing/2014/main" id="{25B85004-FB0B-1DF5-2EB9-7D5BF98B7E11}"/>
              </a:ext>
            </a:extLst>
          </p:cNvPr>
          <p:cNvSpPr/>
          <p:nvPr/>
        </p:nvSpPr>
        <p:spPr>
          <a:xfrm>
            <a:off x="1159967" y="1868552"/>
            <a:ext cx="9718558"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үндэслэгч, үнэнийг, бясалгал, шавьдаа, орчуулах,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дэлгэрүүлэх, богд, тайлбар, арга зам</a:t>
            </a:r>
          </a:p>
        </p:txBody>
      </p:sp>
    </p:spTree>
    <p:extLst>
      <p:ext uri="{BB962C8B-B14F-4D97-AF65-F5344CB8AC3E}">
        <p14:creationId xmlns:p14="http://schemas.microsoft.com/office/powerpoint/2010/main" val="1521704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4" name="TextBox 3">
            <a:extLst>
              <a:ext uri="{FF2B5EF4-FFF2-40B4-BE49-F238E27FC236}">
                <a16:creationId xmlns:a16="http://schemas.microsoft.com/office/drawing/2014/main" id="{618AE6AD-15A1-9B17-1815-1E2220C9D241}"/>
              </a:ext>
            </a:extLst>
          </p:cNvPr>
          <p:cNvSpPr txBox="1"/>
          <p:nvPr/>
        </p:nvSpPr>
        <p:spPr>
          <a:xfrm>
            <a:off x="4231432" y="615522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2" name="Rectangle 1">
            <a:extLst>
              <a:ext uri="{FF2B5EF4-FFF2-40B4-BE49-F238E27FC236}">
                <a16:creationId xmlns:a16="http://schemas.microsoft.com/office/drawing/2014/main" id="{97A6ADFF-A95E-2B05-6426-27136262C6AC}"/>
              </a:ext>
            </a:extLst>
          </p:cNvPr>
          <p:cNvSpPr/>
          <p:nvPr/>
        </p:nvSpPr>
        <p:spPr>
          <a:xfrm>
            <a:off x="522626" y="2191505"/>
            <a:ext cx="10993239" cy="3785652"/>
          </a:xfrm>
          <a:prstGeom prst="rect">
            <a:avLst/>
          </a:prstGeom>
        </p:spPr>
        <p:txBody>
          <a:bodyPr wrap="square">
            <a:spAutoFit/>
          </a:bodyPr>
          <a:lstStyle/>
          <a:p>
            <a:pPr algn="just"/>
            <a:r>
              <a:rPr lang="mn-MN" sz="2000" b="1" dirty="0">
                <a:latin typeface="Arial" panose="020B0604020202020204" pitchFamily="34" charset="0"/>
                <a:cs typeface="Arial" panose="020B0604020202020204" pitchFamily="34" charset="0"/>
              </a:rPr>
              <a:t>Буддын шашны сургаал:  </a:t>
            </a:r>
            <a:endParaRPr lang="en-US" sz="2000" dirty="0">
              <a:latin typeface="Arial" panose="020B0604020202020204" pitchFamily="34" charset="0"/>
              <a:cs typeface="Arial" panose="020B0604020202020204" pitchFamily="34" charset="0"/>
            </a:endParaRPr>
          </a:p>
          <a:p>
            <a:pPr algn="just"/>
            <a:r>
              <a:rPr lang="mn-MN" sz="2000" b="1" u="sng" dirty="0">
                <a:latin typeface="Arial" panose="020B0604020202020204" pitchFamily="34" charset="0"/>
                <a:cs typeface="Arial" panose="020B0604020202020204" pitchFamily="34" charset="0"/>
              </a:rPr>
              <a:t>“</a:t>
            </a:r>
            <a:r>
              <a:rPr lang="en-US" sz="2000" b="1" u="sng" dirty="0" err="1">
                <a:latin typeface="Arial" panose="020B0604020202020204" pitchFamily="34" charset="0"/>
                <a:cs typeface="Arial" panose="020B0604020202020204" pitchFamily="34" charset="0"/>
              </a:rPr>
              <a:t>Хутагтын</a:t>
            </a:r>
            <a:r>
              <a:rPr lang="en-US" sz="2000" b="1" u="sng" dirty="0">
                <a:latin typeface="Arial" panose="020B0604020202020204" pitchFamily="34" charset="0"/>
                <a:cs typeface="Arial" panose="020B0604020202020204" pitchFamily="34" charset="0"/>
              </a:rPr>
              <a:t> </a:t>
            </a:r>
            <a:r>
              <a:rPr lang="en-US" sz="2000" b="1" u="sng" dirty="0" err="1">
                <a:latin typeface="Arial" panose="020B0604020202020204" pitchFamily="34" charset="0"/>
                <a:cs typeface="Arial" panose="020B0604020202020204" pitchFamily="34" charset="0"/>
              </a:rPr>
              <a:t>дөрвөн</a:t>
            </a:r>
            <a:r>
              <a:rPr lang="en-US" sz="2000" b="1" u="sng" dirty="0">
                <a:latin typeface="Arial" panose="020B0604020202020204" pitchFamily="34" charset="0"/>
                <a:cs typeface="Arial" panose="020B0604020202020204" pitchFamily="34" charset="0"/>
              </a:rPr>
              <a:t> </a:t>
            </a:r>
            <a:r>
              <a:rPr lang="en-US" sz="2000" b="1" u="sng" dirty="0" err="1">
                <a:latin typeface="Arial" panose="020B0604020202020204" pitchFamily="34" charset="0"/>
                <a:cs typeface="Arial" panose="020B0604020202020204" pitchFamily="34" charset="0"/>
              </a:rPr>
              <a:t>үнэн</a:t>
            </a:r>
            <a:r>
              <a:rPr lang="mn-MN" sz="2000" b="1" u="sng" dirty="0">
                <a:latin typeface="Arial" panose="020B0604020202020204" pitchFamily="34" charset="0"/>
                <a:cs typeface="Arial" panose="020B0604020202020204" pitchFamily="34" charset="0"/>
              </a:rPr>
              <a:t>”</a:t>
            </a:r>
            <a:r>
              <a:rPr lang="en-US" sz="2000" b="1" u="sng" dirty="0">
                <a:latin typeface="Arial" panose="020B0604020202020204" pitchFamily="34" charset="0"/>
                <a:cs typeface="Arial" panose="020B0604020202020204" pitchFamily="34" charset="0"/>
              </a:rPr>
              <a:t> </a:t>
            </a:r>
            <a:endParaRPr lang="en-US" sz="2000" b="1" dirty="0">
              <a:latin typeface="Arial" panose="020B0604020202020204" pitchFamily="34" charset="0"/>
              <a:cs typeface="Arial" panose="020B0604020202020204" pitchFamily="34" charset="0"/>
            </a:endParaRPr>
          </a:p>
          <a:p>
            <a:pPr algn="just"/>
            <a:r>
              <a:rPr lang="en-US" sz="2000" dirty="0" err="1">
                <a:latin typeface="Arial" panose="020B0604020202020204" pitchFamily="34" charset="0"/>
                <a:cs typeface="Arial" panose="020B0604020202020204" pitchFamily="34" charset="0"/>
              </a:rPr>
              <a:t>Хутагтын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дөрвөн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үнэнд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бүрчлэн</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9</a:t>
            </a:r>
            <a:r>
              <a:rPr lang="en-US" sz="2000" dirty="0">
                <a:latin typeface="Arial" panose="020B0604020202020204" pitchFamily="34" charset="0"/>
                <a:cs typeface="Arial" panose="020B0604020202020204" pitchFamily="34" charset="0"/>
              </a:rPr>
              <a:t>) __________ </a:t>
            </a:r>
            <a:r>
              <a:rPr lang="en-US" sz="2000" dirty="0" err="1">
                <a:latin typeface="Arial" panose="020B0604020202020204" pitchFamily="34" charset="0"/>
                <a:cs typeface="Arial" panose="020B0604020202020204" pitchFamily="34" charset="0"/>
              </a:rPr>
              <a:t>хийсэн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байд</a:t>
            </a:r>
            <a:r>
              <a:rPr lang="mn-MN" sz="2000" dirty="0">
                <a:latin typeface="Arial" panose="020B0604020202020204" pitchFamily="34" charset="0"/>
                <a:cs typeface="Arial" panose="020B0604020202020204" pitchFamily="34" charset="0"/>
              </a:rPr>
              <a:t>аг. Үүнийг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товчлон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үзүүлбэл</a:t>
            </a:r>
            <a:r>
              <a:rPr lang="en-US" sz="2000" dirty="0">
                <a:latin typeface="Arial" panose="020B0604020202020204" pitchFamily="34" charset="0"/>
                <a:cs typeface="Arial" panose="020B0604020202020204" pitchFamily="34" charset="0"/>
              </a:rPr>
              <a:t>:</a:t>
            </a:r>
          </a:p>
          <a:p>
            <a:pPr marL="457200" lvl="0" indent="-457200" algn="just">
              <a:buAutoNum type="arabicPeriod"/>
            </a:pPr>
            <a:r>
              <a:rPr lang="mn-MN" sz="2000" dirty="0">
                <a:latin typeface="Arial" panose="020B0604020202020204" pitchFamily="34" charset="0"/>
                <a:cs typeface="Arial" panose="020B0604020202020204" pitchFamily="34" charset="0"/>
              </a:rPr>
              <a:t>Зовлон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үнэн</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Хүн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аливаа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амьд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бүхэн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энэ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ертөнцөд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төрөн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болсноос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эхлэн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зовлон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эдэлнэ</a:t>
            </a:r>
            <a:r>
              <a:rPr lang="en-US" sz="2000" dirty="0">
                <a:latin typeface="Arial" panose="020B0604020202020204" pitchFamily="34" charset="0"/>
                <a:cs typeface="Arial" panose="020B0604020202020204" pitchFamily="34" charset="0"/>
              </a:rPr>
              <a:t>.</a:t>
            </a:r>
            <a:endParaRPr lang="mn-MN" sz="2000" dirty="0">
              <a:latin typeface="Arial" panose="020B0604020202020204" pitchFamily="34" charset="0"/>
              <a:cs typeface="Arial" panose="020B0604020202020204" pitchFamily="34" charset="0"/>
            </a:endParaRPr>
          </a:p>
          <a:p>
            <a:pPr marL="457200" lvl="0" indent="-457200" algn="just">
              <a:buAutoNum type="arabicPeriod"/>
            </a:pPr>
            <a:r>
              <a:rPr lang="en-US" sz="2000" dirty="0" err="1">
                <a:latin typeface="Arial" panose="020B0604020202020204" pitchFamily="34" charset="0"/>
                <a:cs typeface="Arial" panose="020B0604020202020204" pitchFamily="34" charset="0"/>
              </a:rPr>
              <a:t>Зовлонгийн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шалтгаан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үнэн</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Хүн</a:t>
            </a:r>
            <a:r>
              <a:rPr lang="mn-MN"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амьтан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амьдралынхаа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хугацаанд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амьдралд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шунан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зовлонгийн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шалтгааныг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болгож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байдаг</a:t>
            </a:r>
            <a:r>
              <a:rPr lang="en-US" sz="2000" dirty="0">
                <a:latin typeface="Arial" panose="020B0604020202020204" pitchFamily="34" charset="0"/>
                <a:cs typeface="Arial" panose="020B0604020202020204" pitchFamily="34" charset="0"/>
              </a:rPr>
              <a:t>.</a:t>
            </a:r>
            <a:endParaRPr lang="mn-MN" sz="2000" dirty="0">
              <a:latin typeface="Arial" panose="020B0604020202020204" pitchFamily="34" charset="0"/>
              <a:cs typeface="Arial" panose="020B0604020202020204" pitchFamily="34" charset="0"/>
            </a:endParaRPr>
          </a:p>
          <a:p>
            <a:pPr marL="457200" lvl="0" indent="-457200" algn="just">
              <a:buAutoNum type="arabicPeriod"/>
            </a:pPr>
            <a:r>
              <a:rPr lang="en-US" sz="2000" dirty="0" err="1">
                <a:latin typeface="Arial" panose="020B0604020202020204" pitchFamily="34" charset="0"/>
                <a:cs typeface="Arial" panose="020B0604020202020204" pitchFamily="34" charset="0"/>
              </a:rPr>
              <a:t>Зовлонг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гэтлэх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үнэн</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Сансарын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хүрднээс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гарвал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зовлонгоос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бүрмөсөн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ангиж</a:t>
            </a:r>
            <a:r>
              <a:rPr lang="mn-MN" sz="2000" dirty="0">
                <a:latin typeface="Arial" panose="020B0604020202020204" pitchFamily="34" charset="0"/>
                <a:cs typeface="Arial" panose="020B0604020202020204" pitchFamily="34" charset="0"/>
              </a:rPr>
              <a:t>ирна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үздэг</a:t>
            </a:r>
            <a:r>
              <a:rPr lang="en-US" sz="2000" dirty="0">
                <a:latin typeface="Arial" panose="020B0604020202020204" pitchFamily="34" charset="0"/>
                <a:cs typeface="Arial" panose="020B0604020202020204" pitchFamily="34" charset="0"/>
              </a:rPr>
              <a:t>.</a:t>
            </a:r>
            <a:endParaRPr lang="mn-MN" sz="2000" dirty="0">
              <a:latin typeface="Arial" panose="020B0604020202020204" pitchFamily="34" charset="0"/>
              <a:cs typeface="Arial" panose="020B0604020202020204" pitchFamily="34" charset="0"/>
            </a:endParaRPr>
          </a:p>
          <a:p>
            <a:pPr marL="457200" lvl="0" indent="-457200" algn="just">
              <a:buAutoNum type="arabicPeriod"/>
            </a:pPr>
            <a:r>
              <a:rPr lang="en-US" sz="2000" dirty="0" err="1">
                <a:latin typeface="Arial" panose="020B0604020202020204" pitchFamily="34" charset="0"/>
                <a:cs typeface="Arial" panose="020B0604020202020204" pitchFamily="34" charset="0"/>
              </a:rPr>
              <a:t>Зовлонг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гэтлэ</a:t>
            </a:r>
            <a:r>
              <a:rPr lang="mn-MN" sz="2000" dirty="0">
                <a:latin typeface="Arial" panose="020B0604020202020204" pitchFamily="34" charset="0"/>
                <a:cs typeface="Arial" panose="020B0604020202020204" pitchFamily="34" charset="0"/>
              </a:rPr>
              <a:t>х </a:t>
            </a:r>
            <a:r>
              <a:rPr lang="en-US" sz="2000" dirty="0">
                <a:latin typeface="Arial" panose="020B0604020202020204" pitchFamily="34" charset="0"/>
                <a:cs typeface="Arial" panose="020B0604020202020204" pitchFamily="34" charset="0"/>
              </a:rPr>
              <a:t>10) __________ __________ </a:t>
            </a:r>
            <a:r>
              <a:rPr lang="en-US" sz="2000" dirty="0" err="1">
                <a:latin typeface="Arial" panose="020B0604020202020204" pitchFamily="34" charset="0"/>
                <a:cs typeface="Arial" panose="020B0604020202020204" pitchFamily="34" charset="0"/>
              </a:rPr>
              <a:t>үнэн</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Зовлонгоос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ангижрах</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н</a:t>
            </a:r>
            <a:r>
              <a:rPr lang="en-US" sz="2000" dirty="0" err="1">
                <a:latin typeface="Arial" panose="020B0604020202020204" pitchFamily="34" charset="0"/>
                <a:cs typeface="Arial" panose="020B0604020202020204" pitchFamily="34" charset="0"/>
              </a:rPr>
              <a:t>айман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зам</a:t>
            </a:r>
            <a:r>
              <a:rPr lang="mn-MN" sz="2000" dirty="0">
                <a:latin typeface="Arial" panose="020B0604020202020204" pitchFamily="34" charset="0"/>
                <a:cs typeface="Arial" panose="020B0604020202020204" pitchFamily="34" charset="0"/>
              </a:rPr>
              <a:t>. Эдгээр н</a:t>
            </a:r>
            <a:r>
              <a:rPr lang="en-US" sz="2000" dirty="0" err="1">
                <a:latin typeface="Arial" panose="020B0604020202020204" pitchFamily="34" charset="0"/>
                <a:cs typeface="Arial" panose="020B0604020202020204" pitchFamily="34" charset="0"/>
              </a:rPr>
              <a:t>айман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замаар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явбал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зовлонгоос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ангижир</a:t>
            </a:r>
            <a:r>
              <a:rPr lang="mn-MN" sz="2000" dirty="0">
                <a:latin typeface="Arial" panose="020B0604020202020204" pitchFamily="34" charset="0"/>
                <a:cs typeface="Arial" panose="020B0604020202020204" pitchFamily="34" charset="0"/>
              </a:rPr>
              <a:t>на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үздэг</a:t>
            </a:r>
            <a:r>
              <a:rPr lang="en-US" sz="2000" dirty="0">
                <a:latin typeface="Arial" panose="020B0604020202020204" pitchFamily="34" charset="0"/>
                <a:cs typeface="Arial" panose="020B0604020202020204" pitchFamily="34" charset="0"/>
              </a:rPr>
              <a:t>. </a:t>
            </a:r>
          </a:p>
        </p:txBody>
      </p:sp>
      <p:sp>
        <p:nvSpPr>
          <p:cNvPr id="3" name="TextBox 2">
            <a:extLst>
              <a:ext uri="{FF2B5EF4-FFF2-40B4-BE49-F238E27FC236}">
                <a16:creationId xmlns:a16="http://schemas.microsoft.com/office/drawing/2014/main" id="{D798F510-DC5A-38AD-232F-E9B218F547F5}"/>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7" name="Rectangle 6">
            <a:extLst>
              <a:ext uri="{FF2B5EF4-FFF2-40B4-BE49-F238E27FC236}">
                <a16:creationId xmlns:a16="http://schemas.microsoft.com/office/drawing/2014/main" id="{52742A7B-0599-E5FC-8832-0E06B79EA73A}"/>
              </a:ext>
            </a:extLst>
          </p:cNvPr>
          <p:cNvSpPr/>
          <p:nvPr/>
        </p:nvSpPr>
        <p:spPr>
          <a:xfrm>
            <a:off x="1159966" y="1250728"/>
            <a:ext cx="9718558"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a:t>
            </a:r>
            <a:r>
              <a:rPr lang="mn-MN" sz="1600" b="1" i="1" dirty="0">
                <a:latin typeface="Arial" panose="020B0604020202020204" pitchFamily="34" charset="0"/>
                <a:ea typeface="Calibri" panose="020F0502020204030204" pitchFamily="34" charset="0"/>
                <a:cs typeface="Arial" panose="020B0604020202020204" pitchFamily="34" charset="0"/>
              </a:rPr>
              <a:t>үндэслэгч, үнэнийг, бясалгал, шавьдаа, орчуулах,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дэлгэрүүлэх, богд, тайлбар, арга зам</a:t>
            </a:r>
          </a:p>
        </p:txBody>
      </p:sp>
    </p:spTree>
    <p:extLst>
      <p:ext uri="{BB962C8B-B14F-4D97-AF65-F5344CB8AC3E}">
        <p14:creationId xmlns:p14="http://schemas.microsoft.com/office/powerpoint/2010/main" val="68291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4" name="TextBox 3">
            <a:extLst>
              <a:ext uri="{FF2B5EF4-FFF2-40B4-BE49-F238E27FC236}">
                <a16:creationId xmlns:a16="http://schemas.microsoft.com/office/drawing/2014/main" id="{618AE6AD-15A1-9B17-1815-1E2220C9D241}"/>
              </a:ext>
            </a:extLst>
          </p:cNvPr>
          <p:cNvSpPr txBox="1"/>
          <p:nvPr/>
        </p:nvSpPr>
        <p:spPr>
          <a:xfrm>
            <a:off x="2017149" y="6263763"/>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dirty="0">
                <a:latin typeface="Arial" panose="020B0604020202020204" pitchFamily="34" charset="0"/>
                <a:ea typeface="Arial" panose="020B0604020202020204" pitchFamily="34" charset="0"/>
              </a:rPr>
              <a:t>106</a:t>
            </a:r>
            <a:r>
              <a:rPr lang="mn-MN" sz="1400" b="0" dirty="0">
                <a:effectLst/>
                <a:latin typeface="Arial" panose="020B0604020202020204" pitchFamily="34" charset="0"/>
                <a:ea typeface="Arial" panose="020B0604020202020204" pitchFamily="34" charset="0"/>
              </a:rPr>
              <a:t>)</a:t>
            </a:r>
            <a:endParaRPr lang="en-US" sz="1400" dirty="0"/>
          </a:p>
        </p:txBody>
      </p:sp>
      <p:sp>
        <p:nvSpPr>
          <p:cNvPr id="3" name="Rectangle 2">
            <a:extLst>
              <a:ext uri="{FF2B5EF4-FFF2-40B4-BE49-F238E27FC236}">
                <a16:creationId xmlns:a16="http://schemas.microsoft.com/office/drawing/2014/main" id="{42AF9371-D341-D2BF-AA56-1730529DBC7B}"/>
              </a:ext>
            </a:extLst>
          </p:cNvPr>
          <p:cNvSpPr/>
          <p:nvPr/>
        </p:nvSpPr>
        <p:spPr>
          <a:xfrm>
            <a:off x="744071" y="1199929"/>
            <a:ext cx="5656729" cy="4651979"/>
          </a:xfrm>
          <a:prstGeom prst="rect">
            <a:avLst/>
          </a:prstGeom>
        </p:spPr>
        <p:txBody>
          <a:bodyPr wrap="square">
            <a:spAutoFit/>
          </a:bodyPr>
          <a:lstStyle/>
          <a:p>
            <a:pPr lvl="0">
              <a:lnSpc>
                <a:spcPct val="150000"/>
              </a:lnSpc>
            </a:pPr>
            <a:r>
              <a:rPr lang="mn-MN" sz="2000" dirty="0">
                <a:latin typeface="Arial" panose="020B0604020202020204" pitchFamily="34" charset="0"/>
                <a:cs typeface="Arial" panose="020B0604020202020204" pitchFamily="34" charset="0"/>
              </a:rPr>
              <a:t>Үүнд:</a:t>
            </a:r>
            <a:endParaRPr lang="en-US" sz="2000" dirty="0">
              <a:latin typeface="Arial" panose="020B0604020202020204" pitchFamily="34" charset="0"/>
              <a:cs typeface="Arial" panose="020B0604020202020204" pitchFamily="34" charset="0"/>
            </a:endParaRPr>
          </a:p>
          <a:p>
            <a:pPr marL="800100" lvl="1" indent="-342900">
              <a:lnSpc>
                <a:spcPct val="150000"/>
              </a:lnSpc>
              <a:buFont typeface="+mj-lt"/>
              <a:buAutoNum type="arabicPeriod"/>
            </a:pP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сэтгэхүй</a:t>
            </a:r>
            <a:endParaRPr lang="en-US" sz="2000" dirty="0">
              <a:latin typeface="Arial" panose="020B0604020202020204" pitchFamily="34" charset="0"/>
              <a:cs typeface="Arial" panose="020B0604020202020204" pitchFamily="34" charset="0"/>
            </a:endParaRPr>
          </a:p>
          <a:p>
            <a:pPr marL="800100" lvl="1" indent="-342900">
              <a:lnSpc>
                <a:spcPct val="150000"/>
              </a:lnSpc>
              <a:buFont typeface="+mj-lt"/>
              <a:buAutoNum type="arabicPeriod"/>
            </a:pP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санаа</a:t>
            </a:r>
            <a:endParaRPr lang="en-US" sz="2000" dirty="0">
              <a:latin typeface="Arial" panose="020B0604020202020204" pitchFamily="34" charset="0"/>
              <a:cs typeface="Arial" panose="020B0604020202020204" pitchFamily="34" charset="0"/>
            </a:endParaRPr>
          </a:p>
          <a:p>
            <a:pPr marL="800100" lvl="1" indent="-342900">
              <a:lnSpc>
                <a:spcPct val="150000"/>
              </a:lnSpc>
              <a:buFont typeface="+mj-lt"/>
              <a:buAutoNum type="arabicPeriod"/>
            </a:pP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яриа</a:t>
            </a:r>
            <a:endParaRPr lang="en-US" sz="2000" dirty="0">
              <a:latin typeface="Arial" panose="020B0604020202020204" pitchFamily="34" charset="0"/>
              <a:cs typeface="Arial" panose="020B0604020202020204" pitchFamily="34" charset="0"/>
            </a:endParaRPr>
          </a:p>
          <a:p>
            <a:pPr marL="800100" lvl="1" indent="-342900">
              <a:lnSpc>
                <a:spcPct val="150000"/>
              </a:lnSpc>
              <a:buFont typeface="+mj-lt"/>
              <a:buAutoNum type="arabicPeriod"/>
            </a:pP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үйлдэл</a:t>
            </a:r>
            <a:endParaRPr lang="en-US" sz="2000" dirty="0">
              <a:latin typeface="Arial" panose="020B0604020202020204" pitchFamily="34" charset="0"/>
              <a:cs typeface="Arial" panose="020B0604020202020204" pitchFamily="34" charset="0"/>
            </a:endParaRPr>
          </a:p>
          <a:p>
            <a:pPr marL="800100" lvl="1" indent="-342900">
              <a:lnSpc>
                <a:spcPct val="150000"/>
              </a:lnSpc>
              <a:buFont typeface="+mj-lt"/>
              <a:buAutoNum type="arabicPeriod"/>
            </a:pP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амьдрал</a:t>
            </a:r>
            <a:endParaRPr lang="en-US" sz="2000" dirty="0">
              <a:latin typeface="Arial" panose="020B0604020202020204" pitchFamily="34" charset="0"/>
              <a:cs typeface="Arial" panose="020B0604020202020204" pitchFamily="34" charset="0"/>
            </a:endParaRPr>
          </a:p>
          <a:p>
            <a:pPr marL="800100" lvl="1" indent="-342900">
              <a:lnSpc>
                <a:spcPct val="150000"/>
              </a:lnSpc>
              <a:buFont typeface="+mj-lt"/>
              <a:buAutoNum type="arabicPeriod"/>
            </a:pP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зүтгэл</a:t>
            </a:r>
            <a:endParaRPr lang="en-US" sz="2000" dirty="0">
              <a:latin typeface="Arial" panose="020B0604020202020204" pitchFamily="34" charset="0"/>
              <a:cs typeface="Arial" panose="020B0604020202020204" pitchFamily="34" charset="0"/>
            </a:endParaRPr>
          </a:p>
          <a:p>
            <a:pPr marL="800100" lvl="1" indent="-342900">
              <a:lnSpc>
                <a:spcPct val="150000"/>
              </a:lnSpc>
              <a:buFont typeface="+mj-lt"/>
              <a:buAutoNum type="arabicPeriod"/>
            </a:pP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ойлголт</a:t>
            </a:r>
            <a:endParaRPr lang="mn-MN" sz="2000" dirty="0">
              <a:latin typeface="Arial" panose="020B0604020202020204" pitchFamily="34" charset="0"/>
              <a:cs typeface="Arial" panose="020B0604020202020204" pitchFamily="34" charset="0"/>
            </a:endParaRPr>
          </a:p>
          <a:p>
            <a:pPr marL="800100" lvl="1" indent="-342900">
              <a:lnSpc>
                <a:spcPct val="150000"/>
              </a:lnSpc>
              <a:buFont typeface="+mj-lt"/>
              <a:buAutoNum type="arabicPeriod"/>
            </a:pP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төвлөрөл</a:t>
            </a:r>
            <a:r>
              <a:rPr lang="mn-MN" sz="2000" dirty="0">
                <a:latin typeface="Arial" panose="020B0604020202020204" pitchFamily="34" charset="0"/>
                <a:cs typeface="Arial" panose="020B0604020202020204" pitchFamily="34" charset="0"/>
              </a:rPr>
              <a:t>. Энэхүү найман зөв замаар явбал зовлонгоос ангижирна. </a:t>
            </a:r>
            <a:endParaRPr lang="en-US" sz="20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229D7F8-D1B4-9416-AEB0-11A01AFB00BF}"/>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pic>
        <p:nvPicPr>
          <p:cNvPr id="7" name="Picture 6">
            <a:extLst>
              <a:ext uri="{FF2B5EF4-FFF2-40B4-BE49-F238E27FC236}">
                <a16:creationId xmlns:a16="http://schemas.microsoft.com/office/drawing/2014/main" id="{646490B3-9B72-6099-FC6C-80D0703EBEAD}"/>
              </a:ext>
            </a:extLst>
          </p:cNvPr>
          <p:cNvPicPr>
            <a:picLocks noChangeAspect="1"/>
          </p:cNvPicPr>
          <p:nvPr/>
        </p:nvPicPr>
        <p:blipFill>
          <a:blip r:embed="rId2"/>
          <a:stretch>
            <a:fillRect/>
          </a:stretch>
        </p:blipFill>
        <p:spPr>
          <a:xfrm>
            <a:off x="6704401" y="1607282"/>
            <a:ext cx="4151858" cy="4096871"/>
          </a:xfrm>
          <a:prstGeom prst="rect">
            <a:avLst/>
          </a:prstGeom>
        </p:spPr>
      </p:pic>
      <p:sp>
        <p:nvSpPr>
          <p:cNvPr id="8" name="TextBox 7">
            <a:extLst>
              <a:ext uri="{FF2B5EF4-FFF2-40B4-BE49-F238E27FC236}">
                <a16:creationId xmlns:a16="http://schemas.microsoft.com/office/drawing/2014/main" id="{5B6DAACA-8058-FCAD-FAC8-29D558480241}"/>
              </a:ext>
            </a:extLst>
          </p:cNvPr>
          <p:cNvSpPr txBox="1"/>
          <p:nvPr/>
        </p:nvSpPr>
        <p:spPr>
          <a:xfrm>
            <a:off x="7388859" y="1078851"/>
            <a:ext cx="2782942"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8 зөв замыг илтгэсэн хүрд</a:t>
            </a:r>
            <a:endParaRPr lang="en-US" sz="1400" b="1" dirty="0"/>
          </a:p>
        </p:txBody>
      </p:sp>
      <p:sp>
        <p:nvSpPr>
          <p:cNvPr id="11" name="TextBox 10">
            <a:extLst>
              <a:ext uri="{FF2B5EF4-FFF2-40B4-BE49-F238E27FC236}">
                <a16:creationId xmlns:a16="http://schemas.microsoft.com/office/drawing/2014/main" id="{FB49AA82-2C1C-1B4F-96CF-CA302DBC4CA3}"/>
              </a:ext>
            </a:extLst>
          </p:cNvPr>
          <p:cNvSpPr txBox="1"/>
          <p:nvPr/>
        </p:nvSpPr>
        <p:spPr>
          <a:xfrm>
            <a:off x="7198659" y="5779149"/>
            <a:ext cx="3720353" cy="830997"/>
          </a:xfrm>
          <a:prstGeom prst="rect">
            <a:avLst/>
          </a:prstGeom>
          <a:noFill/>
        </p:spPr>
        <p:txBody>
          <a:bodyPr wrap="square">
            <a:spAutoFit/>
          </a:bodyPr>
          <a:lstStyle/>
          <a:p>
            <a:r>
              <a:rPr lang="en-US" sz="800" dirty="0" err="1">
                <a:latin typeface="Arial" panose="020B0604020202020204" pitchFamily="34" charset="0"/>
                <a:cs typeface="Arial" panose="020B0604020202020204" pitchFamily="34" charset="0"/>
              </a:rPr>
              <a:t>Shazz</a:t>
            </a:r>
            <a:r>
              <a:rPr lang="en-US" sz="800" dirty="0">
                <a:latin typeface="Arial" panose="020B0604020202020204" pitchFamily="34" charset="0"/>
                <a:cs typeface="Arial" panose="020B0604020202020204" pitchFamily="34" charset="0"/>
              </a:rPr>
              <a:t> / </a:t>
            </a:r>
            <a:r>
              <a:rPr lang="en-US" sz="800" dirty="0" err="1">
                <a:latin typeface="Arial" panose="020B0604020202020204" pitchFamily="34" charset="0"/>
                <a:cs typeface="Arial" panose="020B0604020202020204" pitchFamily="34" charset="0"/>
              </a:rPr>
              <a:t>pl.wiki</a:t>
            </a:r>
            <a:r>
              <a:rPr lang="en-US" sz="800" dirty="0">
                <a:latin typeface="Arial" panose="020B0604020202020204" pitchFamily="34" charset="0"/>
                <a:cs typeface="Arial" panose="020B0604020202020204" pitchFamily="34" charset="0"/>
              </a:rPr>
              <a:t>: </a:t>
            </a:r>
            <a:r>
              <a:rPr lang="en-US" sz="800" dirty="0" err="1">
                <a:latin typeface="Arial" panose="020B0604020202020204" pitchFamily="34" charset="0"/>
                <a:cs typeface="Arial" panose="020B0604020202020204" pitchFamily="34" charset="0"/>
              </a:rPr>
              <a:t>Shazz</a:t>
            </a:r>
            <a:r>
              <a:rPr lang="en-US" sz="800" dirty="0">
                <a:latin typeface="Arial" panose="020B0604020202020204" pitchFamily="34" charset="0"/>
                <a:cs typeface="Arial" panose="020B0604020202020204" pitchFamily="34" charset="0"/>
              </a:rPr>
              <a:t>. (2022, November 30). </a:t>
            </a:r>
            <a:r>
              <a:rPr lang="mn-MN" sz="800" dirty="0">
                <a:latin typeface="Arial" panose="020B0604020202020204" pitchFamily="34" charset="0"/>
                <a:cs typeface="Arial" panose="020B0604020202020204" pitchFamily="34" charset="0"/>
              </a:rPr>
              <a:t>Найман зөв замыг илтгэсэн хүрд [</a:t>
            </a:r>
            <a:r>
              <a:rPr lang="en-US" sz="800" dirty="0">
                <a:latin typeface="Arial" panose="020B0604020202020204" pitchFamily="34" charset="0"/>
                <a:cs typeface="Arial" panose="020B0604020202020204" pitchFamily="34" charset="0"/>
              </a:rPr>
              <a:t>Photograph]. Wikipedia. </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https://mn.wikipedia.org/w/index.php?title=%D0%91%D1%83%D0%B4%D0%B4%D1%8B%D0%BD_%D1%88%D0%B0%D1%88%D0%B8%D0%BD&amp;oldid=725332.#/media/%D0%A4%D0%B0%D0%B9%D0%BB:Dharma_Wheel.svg </a:t>
            </a:r>
          </a:p>
        </p:txBody>
      </p:sp>
    </p:spTree>
    <p:extLst>
      <p:ext uri="{BB962C8B-B14F-4D97-AF65-F5344CB8AC3E}">
        <p14:creationId xmlns:p14="http://schemas.microsoft.com/office/powerpoint/2010/main" val="41738783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42AF9371-D341-D2BF-AA56-1730529DBC7B}"/>
              </a:ext>
            </a:extLst>
          </p:cNvPr>
          <p:cNvSpPr/>
          <p:nvPr/>
        </p:nvSpPr>
        <p:spPr>
          <a:xfrm>
            <a:off x="632846" y="1665232"/>
            <a:ext cx="6540952" cy="4651979"/>
          </a:xfrm>
          <a:prstGeom prst="rect">
            <a:avLst/>
          </a:prstGeom>
        </p:spPr>
        <p:txBody>
          <a:bodyPr wrap="square">
            <a:spAutoFit/>
          </a:bodyPr>
          <a:lstStyle/>
          <a:p>
            <a:pPr lvl="0" algn="just">
              <a:lnSpc>
                <a:spcPct val="150000"/>
              </a:lnSpc>
            </a:pPr>
            <a:r>
              <a:rPr lang="mn-MN" sz="2000" dirty="0">
                <a:latin typeface="Arial" panose="020B0604020202020204" pitchFamily="34" charset="0"/>
                <a:cs typeface="Arial" panose="020B0604020202020204" pitchFamily="34" charset="0"/>
              </a:rPr>
              <a:t>Бурханы шашин Монголд дэлгэрснээр нүүдэлчин Монголчуудын оюуны амьдралд дэвшилтэт өөрчлөлт гарсан юм. Юуны өмнө Бурхан шашны ном судар орчуулах, зохиох, барлах, хэвлэх, шашны сургууль, сүм хийд байгуулах ажил өрнөлөө. Үүнийг дагаад гүн ухаан, анагаах ухаан, дуун ухаан, урлахуй ухаан, учир шалтгааны ухаан хөгжин дэлгэрчээ. </a:t>
            </a:r>
            <a:r>
              <a:rPr lang="en-US" sz="2000" dirty="0">
                <a:latin typeface="Arial" panose="020B0604020202020204" pitchFamily="34" charset="0"/>
                <a:cs typeface="Arial" panose="020B0604020202020204" pitchFamily="34" charset="0"/>
              </a:rPr>
              <a:t>XYI</a:t>
            </a:r>
            <a:r>
              <a:rPr lang="mn-MN" sz="2000" dirty="0">
                <a:latin typeface="Arial" panose="020B0604020202020204" pitchFamily="34" charset="0"/>
                <a:cs typeface="Arial" panose="020B0604020202020204" pitchFamily="34" charset="0"/>
              </a:rPr>
              <a:t> зуунаас 1930-аад он хүртэл Монгол оронд 800 орчим сүм хийд баригдсанаас хамгийн анхных нь Бат-Эрдэнэ зуу хийд юм. </a:t>
            </a:r>
            <a:endParaRPr lang="en-US" sz="20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229D7F8-D1B4-9416-AEB0-11A01AFB00BF}"/>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11" name="TextBox 10">
            <a:extLst>
              <a:ext uri="{FF2B5EF4-FFF2-40B4-BE49-F238E27FC236}">
                <a16:creationId xmlns:a16="http://schemas.microsoft.com/office/drawing/2014/main" id="{41E760B8-3A76-A405-B1E6-3DD362306A12}"/>
              </a:ext>
            </a:extLst>
          </p:cNvPr>
          <p:cNvSpPr txBox="1"/>
          <p:nvPr/>
        </p:nvSpPr>
        <p:spPr>
          <a:xfrm>
            <a:off x="1280312" y="912022"/>
            <a:ext cx="6094428" cy="456535"/>
          </a:xfrm>
          <a:prstGeom prst="rect">
            <a:avLst/>
          </a:prstGeom>
          <a:noFill/>
        </p:spPr>
        <p:txBody>
          <a:bodyPr wrap="square">
            <a:spAutoFit/>
          </a:bodyPr>
          <a:lstStyle/>
          <a:p>
            <a:pPr algn="just">
              <a:lnSpc>
                <a:spcPct val="150000"/>
              </a:lnSpc>
            </a:pPr>
            <a:r>
              <a:rPr lang="mn-MN" sz="1800" b="1" dirty="0">
                <a:latin typeface="Arial" panose="020B0604020202020204" pitchFamily="34" charset="0"/>
                <a:cs typeface="Arial" panose="020B0604020202020204" pitchFamily="34" charset="0"/>
              </a:rPr>
              <a:t>Буддын шашин монголд дэлгэрсэн нь:</a:t>
            </a:r>
            <a:endParaRPr lang="en-US" sz="1800"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2F5D1D3F-F979-3019-919E-2C752BC93018}"/>
              </a:ext>
            </a:extLst>
          </p:cNvPr>
          <p:cNvPicPr>
            <a:picLocks noChangeAspect="1"/>
          </p:cNvPicPr>
          <p:nvPr/>
        </p:nvPicPr>
        <p:blipFill>
          <a:blip r:embed="rId2"/>
          <a:stretch>
            <a:fillRect/>
          </a:stretch>
        </p:blipFill>
        <p:spPr>
          <a:xfrm>
            <a:off x="7690035" y="1368557"/>
            <a:ext cx="3869119" cy="4608599"/>
          </a:xfrm>
          <a:prstGeom prst="rect">
            <a:avLst/>
          </a:prstGeom>
          <a:ln>
            <a:noFill/>
          </a:ln>
          <a:effectLst>
            <a:softEdge rad="112500"/>
          </a:effectLst>
        </p:spPr>
      </p:pic>
      <p:sp>
        <p:nvSpPr>
          <p:cNvPr id="8" name="TextBox 7">
            <a:extLst>
              <a:ext uri="{FF2B5EF4-FFF2-40B4-BE49-F238E27FC236}">
                <a16:creationId xmlns:a16="http://schemas.microsoft.com/office/drawing/2014/main" id="{17B6901A-217D-1A6D-B5A6-29AA7416C5C4}"/>
              </a:ext>
            </a:extLst>
          </p:cNvPr>
          <p:cNvSpPr txBox="1"/>
          <p:nvPr/>
        </p:nvSpPr>
        <p:spPr>
          <a:xfrm>
            <a:off x="7580641" y="5963268"/>
            <a:ext cx="4087906" cy="707886"/>
          </a:xfrm>
          <a:prstGeom prst="rect">
            <a:avLst/>
          </a:prstGeom>
          <a:noFill/>
        </p:spPr>
        <p:txBody>
          <a:bodyPr wrap="square">
            <a:spAutoFit/>
          </a:bodyPr>
          <a:lstStyle/>
          <a:p>
            <a:r>
              <a:rPr lang="en-US" sz="800" dirty="0">
                <a:latin typeface="Arial" panose="020B0604020202020204" pitchFamily="34" charset="0"/>
                <a:cs typeface="Arial" panose="020B0604020202020204" pitchFamily="34" charset="0"/>
              </a:rPr>
              <a:t>Christopher, J. (1984, January 1). </a:t>
            </a:r>
            <a:r>
              <a:rPr lang="mn-MN" sz="800" dirty="0">
                <a:latin typeface="Arial" panose="020B0604020202020204" pitchFamily="34" charset="0"/>
                <a:cs typeface="Arial" panose="020B0604020202020204" pitchFamily="34" charset="0"/>
              </a:rPr>
              <a:t>Буддын шашин [</a:t>
            </a:r>
            <a:r>
              <a:rPr lang="en-US" sz="800" dirty="0">
                <a:latin typeface="Arial" panose="020B0604020202020204" pitchFamily="34" charset="0"/>
                <a:cs typeface="Arial" panose="020B0604020202020204" pitchFamily="34" charset="0"/>
              </a:rPr>
              <a:t>Photograph]. Wikipedia. </a:t>
            </a:r>
          </a:p>
          <a:p>
            <a:r>
              <a:rPr lang="en-US" sz="800" dirty="0">
                <a:latin typeface="Arial" panose="020B0604020202020204" pitchFamily="34" charset="0"/>
                <a:cs typeface="Arial" panose="020B0604020202020204" pitchFamily="34" charset="0"/>
              </a:rPr>
              <a:t>     https://mn.wikipedia.org/w/index.php?title=%D0%91%D1%83%D0%B4%D0%B4%D1%8B%D0%BD_%D1%88%D0%B0%D1%88%D0%B8%D0%BD&amp;oldid=725332.#/ </a:t>
            </a:r>
          </a:p>
          <a:p>
            <a:r>
              <a:rPr lang="en-US" sz="800" dirty="0">
                <a:latin typeface="Arial" panose="020B0604020202020204" pitchFamily="34" charset="0"/>
                <a:cs typeface="Arial" panose="020B0604020202020204" pitchFamily="34" charset="0"/>
              </a:rPr>
              <a:t> media/%D0%A4%D0%B0%D0%B9%D0%BB:Buddha_Bodhgaya.JPG </a:t>
            </a:r>
          </a:p>
        </p:txBody>
      </p:sp>
    </p:spTree>
    <p:extLst>
      <p:ext uri="{BB962C8B-B14F-4D97-AF65-F5344CB8AC3E}">
        <p14:creationId xmlns:p14="http://schemas.microsoft.com/office/powerpoint/2010/main" val="24459052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973679" y="1012869"/>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3</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Дараах асуултын дагуу ярилцаж, ойлголтоо шалгаарай.</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3. Discuss about following questions and review your understanding </a:t>
            </a:r>
          </a:p>
        </p:txBody>
      </p:sp>
      <p:sp>
        <p:nvSpPr>
          <p:cNvPr id="6" name="TextBox 5">
            <a:extLst>
              <a:ext uri="{FF2B5EF4-FFF2-40B4-BE49-F238E27FC236}">
                <a16:creationId xmlns:a16="http://schemas.microsoft.com/office/drawing/2014/main" id="{9E6EC77A-B902-AA91-7547-3F7A1C8414C0}"/>
              </a:ext>
            </a:extLst>
          </p:cNvPr>
          <p:cNvSpPr txBox="1"/>
          <p:nvPr/>
        </p:nvSpPr>
        <p:spPr>
          <a:xfrm>
            <a:off x="4231432" y="6336285"/>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3</a:t>
            </a:r>
            <a:r>
              <a:rPr lang="mn-MN" sz="1400" b="0" dirty="0">
                <a:effectLst/>
                <a:latin typeface="Arial" panose="020B0604020202020204" pitchFamily="34" charset="0"/>
                <a:ea typeface="Arial" panose="020B0604020202020204" pitchFamily="34" charset="0"/>
              </a:rPr>
              <a:t>6)</a:t>
            </a:r>
            <a:endParaRPr lang="en-US" sz="1400" dirty="0"/>
          </a:p>
        </p:txBody>
      </p:sp>
      <p:sp>
        <p:nvSpPr>
          <p:cNvPr id="3" name="Rectangle 2">
            <a:extLst>
              <a:ext uri="{FF2B5EF4-FFF2-40B4-BE49-F238E27FC236}">
                <a16:creationId xmlns:a16="http://schemas.microsoft.com/office/drawing/2014/main" id="{CF0A1B85-029E-8232-7FAC-D85C2C9DF6C0}"/>
              </a:ext>
            </a:extLst>
          </p:cNvPr>
          <p:cNvSpPr/>
          <p:nvPr/>
        </p:nvSpPr>
        <p:spPr>
          <a:xfrm>
            <a:off x="1089366" y="1736431"/>
            <a:ext cx="10013267" cy="4651979"/>
          </a:xfrm>
          <a:prstGeom prst="rect">
            <a:avLst/>
          </a:prstGeom>
        </p:spPr>
        <p:txBody>
          <a:bodyPr wrap="square" numCol="1">
            <a:spAutoFit/>
          </a:bodyPr>
          <a:lstStyle/>
          <a:p>
            <a:pPr marL="457200" lvl="0" indent="-457200">
              <a:lnSpc>
                <a:spcPct val="150000"/>
              </a:lnSpc>
              <a:buFont typeface="+mj-lt"/>
              <a:buAutoNum type="arabicPeriod"/>
            </a:pPr>
            <a:r>
              <a:rPr lang="mn-MN" sz="2000" dirty="0">
                <a:latin typeface="Arial" panose="020B0604020202020204" pitchFamily="34" charset="0"/>
                <a:cs typeface="Arial" panose="020B0604020202020204" pitchFamily="34" charset="0"/>
              </a:rPr>
              <a:t>Сиддхарта Гаутама гэж хэн бэ</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Тэр яаж гэгээрсэн бэ?</a:t>
            </a:r>
          </a:p>
          <a:p>
            <a:pPr lvl="0">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0">
              <a:lnSpc>
                <a:spcPct val="150000"/>
              </a:lnSpc>
            </a:pPr>
            <a:r>
              <a:rPr lang="mn-MN" sz="2000" dirty="0">
                <a:latin typeface="Arial" panose="020B0604020202020204" pitchFamily="34" charset="0"/>
                <a:cs typeface="Arial" panose="020B0604020202020204" pitchFamily="34" charset="0"/>
              </a:rPr>
              <a:t>2.   Тэр гэгээрээд ямар сургааль айлдсан бэ</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Тэр сургаалиа анх хэнд айлдсан бэ?</a:t>
            </a:r>
          </a:p>
          <a:p>
            <a:pPr lvl="0">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0">
              <a:lnSpc>
                <a:spcPct val="150000"/>
              </a:lnSpc>
            </a:pPr>
            <a:r>
              <a:rPr lang="mn-MN" sz="2000" dirty="0">
                <a:latin typeface="Arial" panose="020B0604020202020204" pitchFamily="34" charset="0"/>
                <a:cs typeface="Arial" panose="020B0604020202020204" pitchFamily="34" charset="0"/>
              </a:rPr>
              <a:t>3.   Буддын гүн ухаан ямар шинжлэх ухааны суурь болсон бэ?</a:t>
            </a:r>
          </a:p>
          <a:p>
            <a:pPr lvl="0">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0">
              <a:lnSpc>
                <a:spcPct val="150000"/>
              </a:lnSpc>
            </a:pPr>
            <a:r>
              <a:rPr lang="mn-MN" sz="2000" dirty="0">
                <a:latin typeface="Arial" panose="020B0604020202020204" pitchFamily="34" charset="0"/>
                <a:cs typeface="Arial" panose="020B0604020202020204" pitchFamily="34" charset="0"/>
              </a:rPr>
              <a:t>4.   Буддын шашин хаана их тархсан бэ? </a:t>
            </a:r>
          </a:p>
          <a:p>
            <a:pPr lvl="0">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marL="457200" lvl="0" indent="-457200">
              <a:lnSpc>
                <a:spcPct val="150000"/>
              </a:lnSpc>
              <a:buAutoNum type="arabicPeriod" startAt="5"/>
            </a:pPr>
            <a:r>
              <a:rPr lang="mn-MN" sz="2000" dirty="0">
                <a:latin typeface="Arial" panose="020B0604020202020204" pitchFamily="34" charset="0"/>
                <a:cs typeface="Arial" panose="020B0604020202020204" pitchFamily="34" charset="0"/>
              </a:rPr>
              <a:t>Буддын шашин Монголд анх хэзээ дэлгэрсэн бэ?</a:t>
            </a:r>
          </a:p>
          <a:p>
            <a:pPr lvl="0">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24A68433-360F-3EF2-A1F5-03153EB320F8}"/>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Tree>
    <p:extLst>
      <p:ext uri="{BB962C8B-B14F-4D97-AF65-F5344CB8AC3E}">
        <p14:creationId xmlns:p14="http://schemas.microsoft.com/office/powerpoint/2010/main" val="96840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973679" y="886255"/>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3</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Дараах асуултын дагуу ярилцаж, ойлголтоо шалгаарай.</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3. Discuss about following questions and review your understanding </a:t>
            </a:r>
          </a:p>
        </p:txBody>
      </p:sp>
      <p:sp>
        <p:nvSpPr>
          <p:cNvPr id="6" name="TextBox 5">
            <a:extLst>
              <a:ext uri="{FF2B5EF4-FFF2-40B4-BE49-F238E27FC236}">
                <a16:creationId xmlns:a16="http://schemas.microsoft.com/office/drawing/2014/main" id="{9E6EC77A-B902-AA91-7547-3F7A1C8414C0}"/>
              </a:ext>
            </a:extLst>
          </p:cNvPr>
          <p:cNvSpPr txBox="1"/>
          <p:nvPr/>
        </p:nvSpPr>
        <p:spPr>
          <a:xfrm>
            <a:off x="4231432" y="6211785"/>
            <a:ext cx="3575628" cy="307777"/>
          </a:xfrm>
          <a:prstGeom prst="rect">
            <a:avLst/>
          </a:prstGeom>
          <a:noFill/>
        </p:spPr>
        <p:txBody>
          <a:bodyPr wrap="square">
            <a:spAutoFit/>
          </a:bodyPr>
          <a:lstStyle/>
          <a:p>
            <a:r>
              <a:rPr lang="mn-MN" sz="1400" b="1" dirty="0">
                <a:effectLst/>
                <a:latin typeface="Arial" panose="020B0604020202020204" pitchFamily="34" charset="0"/>
                <a:ea typeface="Arial" panose="020B0604020202020204" pitchFamily="34" charset="0"/>
              </a:rPr>
              <a:t> </a:t>
            </a:r>
            <a:r>
              <a:rPr lang="mn-MN" sz="1400" b="0" dirty="0">
                <a:effectLst/>
                <a:latin typeface="Arial" panose="020B0604020202020204" pitchFamily="34" charset="0"/>
                <a:ea typeface="Arial" panose="020B0604020202020204" pitchFamily="34" charset="0"/>
              </a:rPr>
              <a:t>(Мөнхцэцэг, Г., Орхон,Б, 2021, хууд. </a:t>
            </a:r>
            <a:r>
              <a:rPr lang="en-US" sz="1400" b="0" dirty="0">
                <a:effectLst/>
                <a:latin typeface="Arial" panose="020B0604020202020204" pitchFamily="34" charset="0"/>
                <a:ea typeface="Arial" panose="020B0604020202020204" pitchFamily="34" charset="0"/>
              </a:rPr>
              <a:t>3</a:t>
            </a:r>
            <a:r>
              <a:rPr lang="mn-MN" sz="1400" b="0" dirty="0">
                <a:effectLst/>
                <a:latin typeface="Arial" panose="020B0604020202020204" pitchFamily="34" charset="0"/>
                <a:ea typeface="Arial" panose="020B0604020202020204" pitchFamily="34" charset="0"/>
              </a:rPr>
              <a:t>6)</a:t>
            </a:r>
            <a:endParaRPr lang="en-US" sz="1400" dirty="0"/>
          </a:p>
        </p:txBody>
      </p:sp>
      <p:sp>
        <p:nvSpPr>
          <p:cNvPr id="2" name="Rectangle 1">
            <a:extLst>
              <a:ext uri="{FF2B5EF4-FFF2-40B4-BE49-F238E27FC236}">
                <a16:creationId xmlns:a16="http://schemas.microsoft.com/office/drawing/2014/main" id="{DC57D2CD-76FE-1DB2-E121-3C6D7B1CFE1D}"/>
              </a:ext>
            </a:extLst>
          </p:cNvPr>
          <p:cNvSpPr/>
          <p:nvPr/>
        </p:nvSpPr>
        <p:spPr>
          <a:xfrm>
            <a:off x="918328" y="1559806"/>
            <a:ext cx="10040471" cy="4651979"/>
          </a:xfrm>
          <a:prstGeom prst="rect">
            <a:avLst/>
          </a:prstGeom>
        </p:spPr>
        <p:txBody>
          <a:bodyPr wrap="square" numCol="1">
            <a:spAutoFit/>
          </a:bodyPr>
          <a:lstStyle/>
          <a:p>
            <a:pPr marL="457200" lvl="0" indent="-457200">
              <a:lnSpc>
                <a:spcPct val="150000"/>
              </a:lnSpc>
              <a:buFont typeface="+mj-lt"/>
              <a:buAutoNum type="arabicPeriod" startAt="6"/>
            </a:pPr>
            <a:r>
              <a:rPr lang="mn-MN" sz="2000" dirty="0">
                <a:latin typeface="Arial" panose="020B0604020202020204" pitchFamily="34" charset="0"/>
                <a:cs typeface="Arial" panose="020B0604020202020204" pitchFamily="34" charset="0"/>
              </a:rPr>
              <a:t>Буддын шашны ном, сургаалийг Монголд хэзээ орчуулж эхэлсэн бэ?</a:t>
            </a:r>
          </a:p>
          <a:p>
            <a:pPr lvl="0">
              <a:lnSpc>
                <a:spcPct val="150000"/>
              </a:lnSpc>
            </a:pPr>
            <a:r>
              <a:rPr lang="mn-MN" sz="2000" dirty="0">
                <a:latin typeface="Arial" panose="020B0604020202020204" pitchFamily="34" charset="0"/>
                <a:cs typeface="Arial" panose="020B0604020202020204" pitchFamily="34" charset="0"/>
              </a:rPr>
              <a:t>       .............................................................................................................................</a:t>
            </a:r>
          </a:p>
          <a:p>
            <a:pPr lvl="0">
              <a:lnSpc>
                <a:spcPct val="150000"/>
              </a:lnSpc>
            </a:pPr>
            <a:r>
              <a:rPr lang="mn-MN" sz="2000" dirty="0">
                <a:latin typeface="Arial" panose="020B0604020202020204" pitchFamily="34" charset="0"/>
                <a:cs typeface="Arial" panose="020B0604020202020204" pitchFamily="34" charset="0"/>
              </a:rPr>
              <a:t>7.   Буддын шашин Монголд дэлгэрч, хөгжсөн үеийг юу юу гэж ангилдаг вэ?</a:t>
            </a:r>
          </a:p>
          <a:p>
            <a:pPr lvl="0">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0">
              <a:lnSpc>
                <a:spcPct val="150000"/>
              </a:lnSpc>
            </a:pPr>
            <a:r>
              <a:rPr lang="mn-MN" sz="2000" dirty="0">
                <a:latin typeface="Arial" panose="020B0604020202020204" pitchFamily="34" charset="0"/>
                <a:cs typeface="Arial" panose="020B0604020202020204" pitchFamily="34" charset="0"/>
              </a:rPr>
              <a:t>8.   Занабазар гэж хэн бэ?</a:t>
            </a:r>
          </a:p>
          <a:p>
            <a:pPr lvl="0">
              <a:lnSpc>
                <a:spcPct val="150000"/>
              </a:lnSpc>
            </a:pPr>
            <a:r>
              <a:rPr lang="mn-MN" sz="2000" dirty="0">
                <a:latin typeface="Arial" panose="020B0604020202020204" pitchFamily="34" charset="0"/>
                <a:cs typeface="Arial" panose="020B0604020202020204" pitchFamily="34" charset="0"/>
              </a:rPr>
              <a:t>       .............................................................................................................................</a:t>
            </a:r>
          </a:p>
          <a:p>
            <a:pPr lvl="0">
              <a:lnSpc>
                <a:spcPct val="150000"/>
              </a:lnSpc>
            </a:pPr>
            <a:r>
              <a:rPr lang="mn-MN" sz="2000" dirty="0">
                <a:latin typeface="Arial" panose="020B0604020202020204" pitchFamily="34" charset="0"/>
                <a:cs typeface="Arial" panose="020B0604020202020204" pitchFamily="34" charset="0"/>
              </a:rPr>
              <a:t>9.   Бурхан багшийн “Хутагтын дөрвөн үнэн” гэж ямар сургааль байдаг вэ?</a:t>
            </a:r>
          </a:p>
          <a:p>
            <a:pPr lvl="0">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a:lnSpc>
                <a:spcPct val="150000"/>
              </a:lnSpc>
            </a:pPr>
            <a:r>
              <a:rPr lang="mn-MN" sz="2000" dirty="0">
                <a:latin typeface="Arial" panose="020B0604020202020204" pitchFamily="34" charset="0"/>
                <a:cs typeface="Arial" panose="020B0604020202020204" pitchFamily="34" charset="0"/>
              </a:rPr>
              <a:t>10. Зовлонгоос ангижрах 8 зөв зам юу вэ? Чи үүнтэй санал нийлж байна уу?</a:t>
            </a:r>
          </a:p>
          <a:p>
            <a:pPr>
              <a:lnSpc>
                <a:spcPct val="150000"/>
              </a:lnSpc>
            </a:pPr>
            <a:r>
              <a:rPr lang="mn-MN"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A83E638-4A81-DA45-09AB-2BF2B23E0577}"/>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Tree>
    <p:extLst>
      <p:ext uri="{BB962C8B-B14F-4D97-AF65-F5344CB8AC3E}">
        <p14:creationId xmlns:p14="http://schemas.microsoft.com/office/powerpoint/2010/main" val="147272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973679" y="886255"/>
            <a:ext cx="8091134" cy="673518"/>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4</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Зүйр цэцэн үгийг уншаад утгыг ойлгоорой</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a:t>
            </a:r>
          </a:p>
          <a:p>
            <a:pPr lvl="0" algn="just">
              <a:lnSpc>
                <a:spcPct val="115000"/>
              </a:lnSpc>
              <a:buClr>
                <a:srgbClr val="000000"/>
              </a:buClr>
              <a:buSzPts val="1800"/>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4</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en-US" b="1" i="1" dirty="0"/>
              <a:t>Read the proverb and comprehend its meaning.</a:t>
            </a:r>
            <a:endPar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3" name="TextBox 2">
            <a:extLst>
              <a:ext uri="{FF2B5EF4-FFF2-40B4-BE49-F238E27FC236}">
                <a16:creationId xmlns:a16="http://schemas.microsoft.com/office/drawing/2014/main" id="{2A83E638-4A81-DA45-09AB-2BF2B23E0577}"/>
              </a:ext>
            </a:extLst>
          </p:cNvPr>
          <p:cNvSpPr txBox="1"/>
          <p:nvPr/>
        </p:nvSpPr>
        <p:spPr>
          <a:xfrm>
            <a:off x="4903695" y="169598"/>
            <a:ext cx="3155575" cy="646331"/>
          </a:xfrm>
          <a:prstGeom prst="rect">
            <a:avLst/>
          </a:prstGeom>
          <a:noFill/>
        </p:spPr>
        <p:txBody>
          <a:bodyPr wrap="square">
            <a:spAutoFit/>
          </a:bodyPr>
          <a:lstStyle/>
          <a:p>
            <a:pPr algn="ctr">
              <a:lnSpc>
                <a:spcPct val="100000"/>
              </a:lnSpc>
            </a:pPr>
            <a:r>
              <a:rPr lang="mn-MN" sz="1800" b="1" dirty="0">
                <a:latin typeface="Arial" panose="020B0604020202020204" pitchFamily="34" charset="0"/>
                <a:cs typeface="Arial" panose="020B0604020202020204" pitchFamily="34" charset="0"/>
              </a:rPr>
              <a:t>Монголчуудын шашин </a:t>
            </a:r>
          </a:p>
          <a:p>
            <a:pPr algn="ctr">
              <a:lnSpc>
                <a:spcPct val="100000"/>
              </a:lnSpc>
            </a:pPr>
            <a:r>
              <a:rPr lang="en-US" sz="1800" b="1" dirty="0">
                <a:latin typeface="Arial" panose="020B0604020202020204" pitchFamily="34" charset="0"/>
                <a:cs typeface="Arial" panose="020B0604020202020204" pitchFamily="34" charset="0"/>
              </a:rPr>
              <a:t>Mongolian religion</a:t>
            </a:r>
          </a:p>
        </p:txBody>
      </p:sp>
      <p:sp>
        <p:nvSpPr>
          <p:cNvPr id="4" name="TextBox 3">
            <a:extLst>
              <a:ext uri="{FF2B5EF4-FFF2-40B4-BE49-F238E27FC236}">
                <a16:creationId xmlns:a16="http://schemas.microsoft.com/office/drawing/2014/main" id="{8B296E76-DCC0-7CE5-AA9D-7188E15CF294}"/>
              </a:ext>
            </a:extLst>
          </p:cNvPr>
          <p:cNvSpPr txBox="1"/>
          <p:nvPr/>
        </p:nvSpPr>
        <p:spPr>
          <a:xfrm>
            <a:off x="1892997" y="1790676"/>
            <a:ext cx="8091134" cy="4315540"/>
          </a:xfrm>
          <a:prstGeom prst="rect">
            <a:avLst/>
          </a:prstGeom>
          <a:noFill/>
        </p:spPr>
        <p:txBody>
          <a:bodyPr wrap="square">
            <a:spAutoFit/>
          </a:bodyPr>
          <a:lstStyle/>
          <a:p>
            <a:pPr marL="0" marR="0" lvl="0" indent="0" algn="ctr" rtl="0">
              <a:lnSpc>
                <a:spcPct val="115000"/>
              </a:lnSpc>
              <a:spcBef>
                <a:spcPts val="0"/>
              </a:spcBef>
              <a:spcAft>
                <a:spcPts val="0"/>
              </a:spcAft>
              <a:buClr>
                <a:srgbClr val="000000"/>
              </a:buClr>
              <a:buSzPts val="1800"/>
              <a:buFont typeface="Arial"/>
              <a:buNone/>
            </a:pPr>
            <a:r>
              <a:rPr lang="mn-MN" sz="1600" b="1" dirty="0">
                <a:solidFill>
                  <a:schemeClr val="dk1"/>
                </a:solidFill>
                <a:latin typeface="Arial" panose="020B0604020202020204" pitchFamily="34" charset="0"/>
                <a:ea typeface="Times New Roman"/>
                <a:cs typeface="Arial" panose="020B0604020202020204" pitchFamily="34" charset="0"/>
                <a:sym typeface="Times New Roman"/>
              </a:rPr>
              <a:t>Зүйр цэцэн үг</a:t>
            </a:r>
          </a:p>
          <a:p>
            <a:pPr marL="0" marR="0" lvl="0" indent="0" algn="just" rtl="0">
              <a:lnSpc>
                <a:spcPct val="115000"/>
              </a:lnSpc>
              <a:spcBef>
                <a:spcPts val="0"/>
              </a:spcBef>
              <a:spcAft>
                <a:spcPts val="0"/>
              </a:spcAft>
              <a:buClr>
                <a:srgbClr val="000000"/>
              </a:buClr>
              <a:buSzPts val="1800"/>
              <a:buFont typeface="Arial"/>
              <a:buNone/>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Эрдэмтэй хүн даруу</a:t>
            </a:r>
          </a:p>
          <a:p>
            <a:pPr marL="0" marR="0" lvl="0" indent="0" algn="just" rtl="0">
              <a:lnSpc>
                <a:spcPct val="115000"/>
              </a:lnSpc>
              <a:spcBef>
                <a:spcPts val="0"/>
              </a:spcBef>
              <a:spcAft>
                <a:spcPts val="0"/>
              </a:spcAft>
              <a:buClr>
                <a:srgbClr val="000000"/>
              </a:buClr>
              <a:buSzPts val="1800"/>
              <a:buFont typeface="Arial"/>
              <a:buNone/>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Их мөрөн дөлгөөн</a:t>
            </a:r>
          </a:p>
          <a:p>
            <a:pPr marL="0" marR="0" lvl="0" indent="0" algn="just" rtl="0">
              <a:lnSpc>
                <a:spcPct val="115000"/>
              </a:lnSpc>
              <a:spcBef>
                <a:spcPts val="0"/>
              </a:spcBef>
              <a:spcAft>
                <a:spcPts val="0"/>
              </a:spcAft>
              <a:buClr>
                <a:srgbClr val="000000"/>
              </a:buClr>
              <a:buSzPts val="1800"/>
              <a:buFont typeface="Arial"/>
              <a:buNone/>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dirty="0">
                <a:solidFill>
                  <a:schemeClr val="dk1"/>
                </a:solidFill>
                <a:latin typeface="Arial" panose="020B0604020202020204" pitchFamily="34" charset="0"/>
                <a:ea typeface="Times New Roman"/>
                <a:cs typeface="Arial" panose="020B0604020202020204" pitchFamily="34" charset="0"/>
                <a:sym typeface="Times New Roman"/>
              </a:rPr>
              <a:t>Ш</a:t>
            </a: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ударга үг чихэнд хатуу боловч</a:t>
            </a:r>
          </a:p>
          <a:p>
            <a:pPr marL="0" marR="0" lvl="0" indent="0" algn="just" rtl="0">
              <a:lnSpc>
                <a:spcPct val="115000"/>
              </a:lnSpc>
              <a:spcBef>
                <a:spcPts val="0"/>
              </a:spcBef>
              <a:spcAft>
                <a:spcPts val="0"/>
              </a:spcAft>
              <a:buClr>
                <a:srgbClr val="000000"/>
              </a:buClr>
              <a:buSzPts val="1800"/>
              <a:buFont typeface="Arial"/>
              <a:buNone/>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Явдалд тустай</a:t>
            </a:r>
          </a:p>
          <a:p>
            <a:pPr marL="0" marR="0" lvl="0" indent="0" algn="just" rtl="0">
              <a:lnSpc>
                <a:spcPct val="115000"/>
              </a:lnSpc>
              <a:spcBef>
                <a:spcPts val="0"/>
              </a:spcBef>
              <a:spcAft>
                <a:spcPts val="0"/>
              </a:spcAft>
              <a:buClr>
                <a:srgbClr val="000000"/>
              </a:buClr>
              <a:buSzPts val="1800"/>
              <a:buFont typeface="Arial"/>
              <a:buNone/>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Хүний эрээн дотроо</a:t>
            </a:r>
          </a:p>
          <a:p>
            <a:pPr marL="0" marR="0" lvl="0" indent="0" algn="just" rtl="0">
              <a:lnSpc>
                <a:spcPct val="115000"/>
              </a:lnSpc>
              <a:spcBef>
                <a:spcPts val="0"/>
              </a:spcBef>
              <a:spcAft>
                <a:spcPts val="0"/>
              </a:spcAft>
              <a:buClr>
                <a:srgbClr val="000000"/>
              </a:buClr>
              <a:buSzPts val="1800"/>
              <a:buFont typeface="Arial"/>
              <a:buNone/>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Могойн эрээн гаднаа</a:t>
            </a:r>
          </a:p>
          <a:p>
            <a:pPr marL="0" marR="0" lvl="0" indent="0" algn="just" rtl="0">
              <a:lnSpc>
                <a:spcPct val="115000"/>
              </a:lnSpc>
              <a:spcBef>
                <a:spcPts val="0"/>
              </a:spcBef>
              <a:spcAft>
                <a:spcPts val="0"/>
              </a:spcAft>
              <a:buClr>
                <a:srgbClr val="000000"/>
              </a:buClr>
              <a:buSzPts val="1800"/>
              <a:buFont typeface="Arial"/>
              <a:buNone/>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Уншиж мэдэхэд ном сайхан</a:t>
            </a:r>
          </a:p>
          <a:p>
            <a:pPr marL="0" marR="0" lvl="0" indent="0" algn="just" rtl="0">
              <a:lnSpc>
                <a:spcPct val="115000"/>
              </a:lnSpc>
              <a:spcBef>
                <a:spcPts val="0"/>
              </a:spcBef>
              <a:spcAft>
                <a:spcPts val="0"/>
              </a:spcAft>
              <a:buClr>
                <a:srgbClr val="000000"/>
              </a:buClr>
              <a:buSzPts val="1800"/>
              <a:buFont typeface="Arial"/>
              <a:buNone/>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Уулзаж ярилцахад нөхөд сайхан</a:t>
            </a:r>
          </a:p>
          <a:p>
            <a:pPr marL="0" marR="0" lvl="0" indent="0" algn="just" rtl="0">
              <a:lnSpc>
                <a:spcPct val="115000"/>
              </a:lnSpc>
              <a:spcBef>
                <a:spcPts val="0"/>
              </a:spcBef>
              <a:spcAft>
                <a:spcPts val="0"/>
              </a:spcAft>
              <a:buClr>
                <a:srgbClr val="000000"/>
              </a:buClr>
              <a:buSzPts val="1800"/>
              <a:buFont typeface="Arial"/>
              <a:buNone/>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Бүгдээрээ хэлэлцвэл буруугүй</a:t>
            </a:r>
          </a:p>
          <a:p>
            <a:pPr marL="0" marR="0" lvl="0" indent="0" algn="just" rtl="0">
              <a:lnSpc>
                <a:spcPct val="115000"/>
              </a:lnSpc>
              <a:spcBef>
                <a:spcPts val="0"/>
              </a:spcBef>
              <a:spcAft>
                <a:spcPts val="0"/>
              </a:spcAft>
              <a:buClr>
                <a:srgbClr val="000000"/>
              </a:buClr>
              <a:buSzPts val="1800"/>
              <a:buFont typeface="Arial"/>
              <a:buNone/>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Бүлээн усаар угаавал хиргүй</a:t>
            </a:r>
          </a:p>
          <a:p>
            <a:pPr marL="0" marR="0" lvl="0" indent="0" algn="just" rtl="0">
              <a:lnSpc>
                <a:spcPct val="115000"/>
              </a:lnSpc>
              <a:spcBef>
                <a:spcPts val="0"/>
              </a:spcBef>
              <a:spcAft>
                <a:spcPts val="0"/>
              </a:spcAft>
              <a:buClr>
                <a:srgbClr val="000000"/>
              </a:buClr>
              <a:buSzPts val="1800"/>
              <a:buFont typeface="Arial"/>
              <a:buNone/>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dirty="0">
                <a:solidFill>
                  <a:schemeClr val="dk1"/>
                </a:solidFill>
                <a:latin typeface="Arial" panose="020B0604020202020204" pitchFamily="34" charset="0"/>
                <a:ea typeface="Times New Roman"/>
                <a:cs typeface="Arial" panose="020B0604020202020204" pitchFamily="34" charset="0"/>
                <a:sym typeface="Times New Roman"/>
              </a:rPr>
              <a:t>З</a:t>
            </a: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ээлийн үгээр цэцэн болохгүй</a:t>
            </a:r>
          </a:p>
          <a:p>
            <a:pPr marL="0" marR="0" lvl="0" indent="0" algn="just" rtl="0">
              <a:lnSpc>
                <a:spcPct val="115000"/>
              </a:lnSpc>
              <a:spcBef>
                <a:spcPts val="0"/>
              </a:spcBef>
              <a:spcAft>
                <a:spcPts val="0"/>
              </a:spcAft>
              <a:buClr>
                <a:srgbClr val="000000"/>
              </a:buClr>
              <a:buSzPts val="1800"/>
              <a:buFont typeface="Arial"/>
              <a:buNone/>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Жасын малаар баян болохгүй</a:t>
            </a:r>
          </a:p>
          <a:p>
            <a:pPr marL="0" marR="0" lvl="0" indent="0" algn="just" rtl="0">
              <a:lnSpc>
                <a:spcPct val="115000"/>
              </a:lnSpc>
              <a:spcBef>
                <a:spcPts val="0"/>
              </a:spcBef>
              <a:spcAft>
                <a:spcPts val="0"/>
              </a:spcAft>
              <a:buClr>
                <a:srgbClr val="000000"/>
              </a:buClr>
              <a:buSzPts val="1800"/>
              <a:buFont typeface="Arial"/>
              <a:buNone/>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Бардам зан балаг тарих</a:t>
            </a:r>
          </a:p>
          <a:p>
            <a:pPr marL="0" marR="0" lvl="0" indent="0" algn="just" rtl="0">
              <a:lnSpc>
                <a:spcPct val="115000"/>
              </a:lnSpc>
              <a:spcBef>
                <a:spcPts val="0"/>
              </a:spcBef>
              <a:spcAft>
                <a:spcPts val="0"/>
              </a:spcAft>
              <a:buClr>
                <a:srgbClr val="000000"/>
              </a:buClr>
              <a:buSzPts val="1800"/>
              <a:buFont typeface="Arial"/>
              <a:buNone/>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Бариу гутал хөл барих</a:t>
            </a:r>
            <a:endPar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Tree>
    <p:extLst>
      <p:ext uri="{BB962C8B-B14F-4D97-AF65-F5344CB8AC3E}">
        <p14:creationId xmlns:p14="http://schemas.microsoft.com/office/powerpoint/2010/main" val="258314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TextBox 1">
            <a:extLst>
              <a:ext uri="{FF2B5EF4-FFF2-40B4-BE49-F238E27FC236}">
                <a16:creationId xmlns:a16="http://schemas.microsoft.com/office/drawing/2014/main" id="{0A2BADF6-F847-CBEE-8162-B95477635939}"/>
              </a:ext>
            </a:extLst>
          </p:cNvPr>
          <p:cNvSpPr txBox="1"/>
          <p:nvPr/>
        </p:nvSpPr>
        <p:spPr>
          <a:xfrm>
            <a:off x="3604333" y="955001"/>
            <a:ext cx="3961063" cy="416011"/>
          </a:xfrm>
          <a:prstGeom prst="rect">
            <a:avLst/>
          </a:prstGeom>
          <a:noFill/>
        </p:spPr>
        <p:txBody>
          <a:bodyPr wrap="square">
            <a:spAutoFit/>
          </a:bodyPr>
          <a:lstStyle/>
          <a:p>
            <a:pPr algn="ctr">
              <a:lnSpc>
                <a:spcPct val="150000"/>
              </a:lnSpc>
              <a:spcAft>
                <a:spcPts val="0"/>
              </a:spcAft>
            </a:pPr>
            <a:r>
              <a:rPr lang="mn-MN" sz="1600" b="1" dirty="0">
                <a:latin typeface="Arial" panose="020B0604020202020204" pitchFamily="34" charset="0"/>
                <a:ea typeface="Calibri" panose="020F0502020204030204" pitchFamily="34" charset="0"/>
                <a:cs typeface="Arial" panose="020B0604020202020204" pitchFamily="34" charset="0"/>
              </a:rPr>
              <a:t>Мэдлэг шалгах тест</a:t>
            </a:r>
            <a:r>
              <a:rPr lang="en-US" sz="1600" b="1" dirty="0">
                <a:latin typeface="Arial" panose="020B0604020202020204" pitchFamily="34" charset="0"/>
                <a:ea typeface="Calibri" panose="020F0502020204030204" pitchFamily="34" charset="0"/>
                <a:cs typeface="Arial" panose="020B0604020202020204" pitchFamily="34" charset="0"/>
              </a:rPr>
              <a:t> - Test</a:t>
            </a:r>
            <a:endParaRPr lang="mn-MN" sz="1600" b="1" dirty="0">
              <a:latin typeface="Arial" panose="020B0604020202020204" pitchFamily="34" charset="0"/>
              <a:ea typeface="Calibri" panose="020F0502020204030204" pitchFamily="34" charset="0"/>
              <a:cs typeface="Arial" panose="020B0604020202020204" pitchFamily="34" charset="0"/>
            </a:endParaRPr>
          </a:p>
        </p:txBody>
      </p:sp>
      <p:sp>
        <p:nvSpPr>
          <p:cNvPr id="3" name="Google Shape;312;p21">
            <a:extLst>
              <a:ext uri="{FF2B5EF4-FFF2-40B4-BE49-F238E27FC236}">
                <a16:creationId xmlns:a16="http://schemas.microsoft.com/office/drawing/2014/main" id="{596AA121-6DCD-5426-685E-5E3A42DBFC1E}"/>
              </a:ext>
            </a:extLst>
          </p:cNvPr>
          <p:cNvSpPr/>
          <p:nvPr/>
        </p:nvSpPr>
        <p:spPr>
          <a:xfrm>
            <a:off x="703021" y="1870312"/>
            <a:ext cx="11043677" cy="3785611"/>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Font typeface="+mj-lt"/>
              <a:buAutoNum type="arabicPeriod"/>
            </a:pPr>
            <a:r>
              <a:rPr lang="mn-MN" sz="1600" b="1" dirty="0">
                <a:solidFill>
                  <a:schemeClr val="dk1"/>
                </a:solidFill>
                <a:latin typeface="Arial" panose="020B0604020202020204" pitchFamily="34" charset="0"/>
                <a:cs typeface="Arial" panose="020B0604020202020204" pitchFamily="34" charset="0"/>
              </a:rPr>
              <a:t>Онгод залж байгаа эрэгтэй хүнийг..............................</a:t>
            </a:r>
          </a:p>
          <a:p>
            <a:pPr marR="0" lvl="0" algn="just" rtl="0">
              <a:lnSpc>
                <a:spcPct val="150000"/>
              </a:lnSpc>
              <a:spcBef>
                <a:spcPts val="0"/>
              </a:spcBef>
              <a:spcAft>
                <a:spcPts val="0"/>
              </a:spcAft>
            </a:pPr>
            <a:r>
              <a:rPr lang="mn-MN" sz="1600" dirty="0">
                <a:solidFill>
                  <a:schemeClr val="dk1"/>
                </a:solidFill>
                <a:latin typeface="Arial" panose="020B0604020202020204" pitchFamily="34" charset="0"/>
                <a:cs typeface="Arial" panose="020B0604020202020204" pitchFamily="34" charset="0"/>
              </a:rPr>
              <a:t>	А. Заарин		Б. Удган			В. Бөө			Г. Улаач </a:t>
            </a:r>
          </a:p>
          <a:p>
            <a:pPr marL="342900" marR="0" lvl="0" indent="-342900" algn="just" rtl="0">
              <a:lnSpc>
                <a:spcPct val="150000"/>
              </a:lnSpc>
              <a:spcBef>
                <a:spcPts val="0"/>
              </a:spcBef>
              <a:spcAft>
                <a:spcPts val="0"/>
              </a:spcAft>
              <a:buFont typeface="+mj-lt"/>
              <a:buAutoNum type="arabicPeriod" startAt="2"/>
            </a:pPr>
            <a:r>
              <a:rPr lang="mn-MN" sz="1600" b="1" dirty="0">
                <a:solidFill>
                  <a:schemeClr val="dk1"/>
                </a:solidFill>
                <a:latin typeface="Arial" panose="020B0604020202020204" pitchFamily="34" charset="0"/>
                <a:cs typeface="Arial" panose="020B0604020202020204" pitchFamily="34" charset="0"/>
              </a:rPr>
              <a:t>Онгод залж байгаа эмэгтэй хүнийг </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Заарин		Б. Удган			В. Бөө			Г. Улаач </a:t>
            </a:r>
          </a:p>
          <a:p>
            <a:pPr marL="342900" indent="-342900" algn="just">
              <a:lnSpc>
                <a:spcPct val="150000"/>
              </a:lnSpc>
              <a:buFont typeface="+mj-lt"/>
              <a:buAutoNum type="arabicPeriod" startAt="3"/>
            </a:pPr>
            <a:r>
              <a:rPr lang="mn-MN" sz="1600" b="1" dirty="0">
                <a:solidFill>
                  <a:schemeClr val="dk1"/>
                </a:solidFill>
                <a:latin typeface="Arial" panose="020B0604020202020204" pitchFamily="34" charset="0"/>
                <a:cs typeface="Arial" panose="020B0604020202020204" pitchFamily="34" charset="0"/>
              </a:rPr>
              <a:t>Заарин хүн хэнгэргээ юуны арьсаар бүрдэг вэ</a:t>
            </a:r>
            <a:r>
              <a:rPr lang="en-US" sz="1600" b="1" dirty="0">
                <a:solidFill>
                  <a:schemeClr val="dk1"/>
                </a:solidFill>
                <a:latin typeface="Arial" panose="020B0604020202020204" pitchFamily="34" charset="0"/>
                <a:cs typeface="Arial" panose="020B0604020202020204" pitchFamily="34" charset="0"/>
              </a:rPr>
              <a:t>?</a:t>
            </a:r>
            <a:endParaRPr lang="mn-MN" sz="1600" b="1" dirty="0">
              <a:solidFill>
                <a:schemeClr val="dk1"/>
              </a:solidFill>
              <a:latin typeface="Arial" panose="020B0604020202020204" pitchFamily="34" charset="0"/>
              <a:cs typeface="Arial" panose="020B0604020202020204" pitchFamily="34" charset="0"/>
            </a:endParaRP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Буга			Б. Согоо			В.Зээр			Г. Гур</a:t>
            </a:r>
          </a:p>
          <a:p>
            <a:pPr marL="342900" indent="-342900" algn="just">
              <a:lnSpc>
                <a:spcPct val="150000"/>
              </a:lnSpc>
              <a:buFont typeface="+mj-lt"/>
              <a:buAutoNum type="arabicPeriod" startAt="4"/>
            </a:pPr>
            <a:r>
              <a:rPr lang="mn-MN" sz="1600" b="1" dirty="0">
                <a:solidFill>
                  <a:schemeClr val="dk1"/>
                </a:solidFill>
                <a:latin typeface="Arial" panose="020B0604020202020204" pitchFamily="34" charset="0"/>
                <a:cs typeface="Arial" panose="020B0604020202020204" pitchFamily="34" charset="0"/>
              </a:rPr>
              <a:t>Удган хүн хэнгэргээ юуны арьсаар бүрдэг вэ</a:t>
            </a:r>
            <a:r>
              <a:rPr lang="en-US" sz="1600" b="1" dirty="0">
                <a:solidFill>
                  <a:schemeClr val="dk1"/>
                </a:solidFill>
                <a:latin typeface="Arial" panose="020B0604020202020204" pitchFamily="34" charset="0"/>
                <a:cs typeface="Arial" panose="020B0604020202020204" pitchFamily="34" charset="0"/>
              </a:rPr>
              <a:t>?</a:t>
            </a:r>
            <a:endParaRPr lang="mn-MN" sz="1600" b="1" dirty="0">
              <a:solidFill>
                <a:schemeClr val="dk1"/>
              </a:solidFill>
              <a:latin typeface="Arial" panose="020B0604020202020204" pitchFamily="34" charset="0"/>
              <a:cs typeface="Arial" panose="020B0604020202020204" pitchFamily="34" charset="0"/>
            </a:endParaRP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Буга			Б. Согоо			В.Зээр			Г. Гур</a:t>
            </a:r>
          </a:p>
          <a:p>
            <a:pPr marL="342900" indent="-342900" algn="just">
              <a:lnSpc>
                <a:spcPct val="150000"/>
              </a:lnSpc>
              <a:buFont typeface="+mj-lt"/>
              <a:buAutoNum type="arabicPeriod" startAt="5"/>
            </a:pPr>
            <a:r>
              <a:rPr lang="mn-MN" sz="1600" b="1" dirty="0">
                <a:solidFill>
                  <a:schemeClr val="dk1"/>
                </a:solidFill>
                <a:latin typeface="Arial" panose="020B0604020202020204" pitchFamily="34" charset="0"/>
                <a:cs typeface="Arial" panose="020B0604020202020204" pitchFamily="34" charset="0"/>
              </a:rPr>
              <a:t>Бөө, удган бөөлж, тэнгэр сахиусандаа очиход хэнгэрэг .............................юу болдог вэ</a:t>
            </a:r>
            <a:r>
              <a:rPr lang="en-US" sz="1600" b="1" dirty="0">
                <a:solidFill>
                  <a:schemeClr val="dk1"/>
                </a:solidFill>
                <a:latin typeface="Arial" panose="020B0604020202020204" pitchFamily="34" charset="0"/>
                <a:cs typeface="Arial" panose="020B0604020202020204" pitchFamily="34" charset="0"/>
              </a:rPr>
              <a:t>?</a:t>
            </a:r>
            <a:endParaRPr lang="mn-MN" sz="1600" b="1" dirty="0">
              <a:solidFill>
                <a:schemeClr val="dk1"/>
              </a:solidFill>
              <a:latin typeface="Arial" panose="020B0604020202020204" pitchFamily="34" charset="0"/>
              <a:cs typeface="Arial" panose="020B0604020202020204" pitchFamily="34" charset="0"/>
            </a:endParaRP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Хөлөг			Б. Сахиус		В. Онгон			Г. Улаач</a:t>
            </a:r>
          </a:p>
        </p:txBody>
      </p:sp>
      <p:sp>
        <p:nvSpPr>
          <p:cNvPr id="4" name="Google Shape;431;p25">
            <a:extLst>
              <a:ext uri="{FF2B5EF4-FFF2-40B4-BE49-F238E27FC236}">
                <a16:creationId xmlns:a16="http://schemas.microsoft.com/office/drawing/2014/main" id="{ABE33714-488B-5F74-13B5-9C366E039C11}"/>
              </a:ext>
            </a:extLst>
          </p:cNvPr>
          <p:cNvSpPr txBox="1"/>
          <p:nvPr/>
        </p:nvSpPr>
        <p:spPr>
          <a:xfrm>
            <a:off x="4509658" y="243985"/>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1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1</a:t>
            </a:r>
            <a:endParaRPr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2161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2" name="TextBox 1">
            <a:extLst>
              <a:ext uri="{FF2B5EF4-FFF2-40B4-BE49-F238E27FC236}">
                <a16:creationId xmlns:a16="http://schemas.microsoft.com/office/drawing/2014/main" id="{0A2BADF6-F847-CBEE-8162-B95477635939}"/>
              </a:ext>
            </a:extLst>
          </p:cNvPr>
          <p:cNvSpPr txBox="1"/>
          <p:nvPr/>
        </p:nvSpPr>
        <p:spPr>
          <a:xfrm>
            <a:off x="3604333" y="955001"/>
            <a:ext cx="3961063" cy="416011"/>
          </a:xfrm>
          <a:prstGeom prst="rect">
            <a:avLst/>
          </a:prstGeom>
          <a:noFill/>
        </p:spPr>
        <p:txBody>
          <a:bodyPr wrap="square">
            <a:spAutoFit/>
          </a:bodyPr>
          <a:lstStyle/>
          <a:p>
            <a:pPr algn="ctr">
              <a:lnSpc>
                <a:spcPct val="150000"/>
              </a:lnSpc>
              <a:spcAft>
                <a:spcPts val="0"/>
              </a:spcAft>
            </a:pPr>
            <a:r>
              <a:rPr lang="mn-MN" sz="1600" b="1" dirty="0">
                <a:latin typeface="Arial" panose="020B0604020202020204" pitchFamily="34" charset="0"/>
                <a:ea typeface="Calibri" panose="020F0502020204030204" pitchFamily="34" charset="0"/>
                <a:cs typeface="Arial" panose="020B0604020202020204" pitchFamily="34" charset="0"/>
              </a:rPr>
              <a:t>Мэдлэг шалгах тест</a:t>
            </a:r>
            <a:r>
              <a:rPr lang="en-US" sz="1600" b="1" dirty="0">
                <a:latin typeface="Arial" panose="020B0604020202020204" pitchFamily="34" charset="0"/>
                <a:ea typeface="Calibri" panose="020F0502020204030204" pitchFamily="34" charset="0"/>
                <a:cs typeface="Arial" panose="020B0604020202020204" pitchFamily="34" charset="0"/>
              </a:rPr>
              <a:t> - Test</a:t>
            </a:r>
            <a:endParaRPr lang="mn-MN" sz="1600" b="1" dirty="0">
              <a:latin typeface="Arial" panose="020B0604020202020204" pitchFamily="34" charset="0"/>
              <a:ea typeface="Calibri" panose="020F0502020204030204" pitchFamily="34" charset="0"/>
              <a:cs typeface="Arial" panose="020B0604020202020204" pitchFamily="34" charset="0"/>
            </a:endParaRPr>
          </a:p>
        </p:txBody>
      </p:sp>
      <p:sp>
        <p:nvSpPr>
          <p:cNvPr id="3" name="Google Shape;312;p21">
            <a:extLst>
              <a:ext uri="{FF2B5EF4-FFF2-40B4-BE49-F238E27FC236}">
                <a16:creationId xmlns:a16="http://schemas.microsoft.com/office/drawing/2014/main" id="{596AA121-6DCD-5426-685E-5E3A42DBFC1E}"/>
              </a:ext>
            </a:extLst>
          </p:cNvPr>
          <p:cNvSpPr/>
          <p:nvPr/>
        </p:nvSpPr>
        <p:spPr>
          <a:xfrm>
            <a:off x="703021" y="1610335"/>
            <a:ext cx="11043677" cy="4524275"/>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mn-MN" sz="1600" b="1" dirty="0">
                <a:solidFill>
                  <a:schemeClr val="dk1"/>
                </a:solidFill>
                <a:latin typeface="Arial" panose="020B0604020202020204" pitchFamily="34" charset="0"/>
                <a:cs typeface="Arial" panose="020B0604020202020204" pitchFamily="34" charset="0"/>
              </a:rPr>
              <a:t>6.  Бурханы шашныг анх хэн үндэслэсэн бэ</a:t>
            </a:r>
            <a:r>
              <a:rPr lang="en-US" sz="1600" b="1" dirty="0">
                <a:solidFill>
                  <a:schemeClr val="dk1"/>
                </a:solidFill>
                <a:latin typeface="Arial" panose="020B0604020202020204" pitchFamily="34" charset="0"/>
                <a:cs typeface="Arial" panose="020B0604020202020204" pitchFamily="34" charset="0"/>
              </a:rPr>
              <a:t>?</a:t>
            </a:r>
            <a:endParaRPr lang="mn-MN" sz="1600" b="1" dirty="0">
              <a:solidFill>
                <a:schemeClr val="dk1"/>
              </a:solidFill>
              <a:latin typeface="Arial" panose="020B0604020202020204" pitchFamily="34" charset="0"/>
              <a:cs typeface="Arial" panose="020B0604020202020204" pitchFamily="34" charset="0"/>
            </a:endParaRPr>
          </a:p>
          <a:p>
            <a:pPr marR="0" lvl="0" algn="just" rtl="0">
              <a:lnSpc>
                <a:spcPct val="150000"/>
              </a:lnSpc>
              <a:spcBef>
                <a:spcPts val="0"/>
              </a:spcBef>
              <a:spcAft>
                <a:spcPts val="0"/>
              </a:spcAft>
            </a:pPr>
            <a:r>
              <a:rPr lang="mn-MN" sz="1600" dirty="0">
                <a:solidFill>
                  <a:schemeClr val="dk1"/>
                </a:solidFill>
                <a:latin typeface="Arial" panose="020B0604020202020204" pitchFamily="34" charset="0"/>
                <a:cs typeface="Arial" panose="020B0604020202020204" pitchFamily="34" charset="0"/>
              </a:rPr>
              <a:t>	А. Сиддхарта Гаутама	Б. Ананд			В. Занабазар 		Г.  Агваанхайдав</a:t>
            </a:r>
          </a:p>
          <a:p>
            <a:pPr marR="0" lvl="0" algn="just" rtl="0">
              <a:lnSpc>
                <a:spcPct val="150000"/>
              </a:lnSpc>
              <a:spcBef>
                <a:spcPts val="0"/>
              </a:spcBef>
              <a:spcAft>
                <a:spcPts val="0"/>
              </a:spcAft>
            </a:pPr>
            <a:r>
              <a:rPr lang="mn-MN" sz="1600" b="1" dirty="0">
                <a:solidFill>
                  <a:schemeClr val="dk1"/>
                </a:solidFill>
                <a:latin typeface="Arial" panose="020B0604020202020204" pitchFamily="34" charset="0"/>
                <a:cs typeface="Arial" panose="020B0604020202020204" pitchFamily="34" charset="0"/>
              </a:rPr>
              <a:t>7.  Бурханы шашин монголд хэдэн удаа дэлгэрсэн бэ</a:t>
            </a:r>
            <a:r>
              <a:rPr lang="en-US" sz="1600" b="1" dirty="0">
                <a:solidFill>
                  <a:schemeClr val="dk1"/>
                </a:solidFill>
                <a:latin typeface="Arial" panose="020B0604020202020204" pitchFamily="34" charset="0"/>
                <a:cs typeface="Arial" panose="020B0604020202020204" pitchFamily="34" charset="0"/>
              </a:rPr>
              <a:t>?</a:t>
            </a:r>
            <a:r>
              <a:rPr lang="mn-MN" sz="1600" b="1" dirty="0">
                <a:solidFill>
                  <a:schemeClr val="dk1"/>
                </a:solidFill>
                <a:latin typeface="Arial" panose="020B0604020202020204" pitchFamily="34" charset="0"/>
                <a:cs typeface="Arial" panose="020B0604020202020204" pitchFamily="34" charset="0"/>
              </a:rPr>
              <a:t> </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4			Б. 3			В. 2			Г. 1 </a:t>
            </a:r>
          </a:p>
          <a:p>
            <a:pPr algn="just">
              <a:lnSpc>
                <a:spcPct val="150000"/>
              </a:lnSpc>
            </a:pPr>
            <a:r>
              <a:rPr lang="mn-MN" sz="1600" b="1" dirty="0">
                <a:solidFill>
                  <a:schemeClr val="dk1"/>
                </a:solidFill>
                <a:latin typeface="Arial" panose="020B0604020202020204" pitchFamily="34" charset="0"/>
                <a:cs typeface="Arial" panose="020B0604020202020204" pitchFamily="34" charset="0"/>
              </a:rPr>
              <a:t>8.  Монголд шарын шашны тэргүүнээр хэнийг өргөмжилсөн бэ</a:t>
            </a:r>
            <a:r>
              <a:rPr lang="en-US" sz="1600" b="1" dirty="0">
                <a:solidFill>
                  <a:schemeClr val="dk1"/>
                </a:solidFill>
                <a:latin typeface="Arial" panose="020B0604020202020204" pitchFamily="34" charset="0"/>
                <a:cs typeface="Arial" panose="020B0604020202020204" pitchFamily="34" charset="0"/>
              </a:rPr>
              <a:t>?</a:t>
            </a:r>
            <a:endParaRPr lang="mn-MN" sz="1600" b="1" dirty="0">
              <a:solidFill>
                <a:schemeClr val="dk1"/>
              </a:solidFill>
              <a:latin typeface="Arial" panose="020B0604020202020204" pitchFamily="34" charset="0"/>
              <a:cs typeface="Arial" panose="020B0604020202020204" pitchFamily="34" charset="0"/>
            </a:endParaRP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Сиддхарта Гаутама	Б. Ананд			В. Занабазар 		Г.  Агваанхайдав </a:t>
            </a:r>
            <a:endParaRPr lang="en-US" sz="1600" dirty="0">
              <a:solidFill>
                <a:schemeClr val="dk1"/>
              </a:solidFill>
              <a:latin typeface="Arial" panose="020B0604020202020204" pitchFamily="34" charset="0"/>
              <a:cs typeface="Arial" panose="020B0604020202020204" pitchFamily="34" charset="0"/>
            </a:endParaRPr>
          </a:p>
          <a:p>
            <a:pPr algn="just">
              <a:lnSpc>
                <a:spcPct val="150000"/>
              </a:lnSpc>
            </a:pPr>
            <a:r>
              <a:rPr lang="mn-MN" sz="1600" b="1" dirty="0">
                <a:solidFill>
                  <a:schemeClr val="dk1"/>
                </a:solidFill>
                <a:latin typeface="Arial" panose="020B0604020202020204" pitchFamily="34" charset="0"/>
                <a:cs typeface="Arial" panose="020B0604020202020204" pitchFamily="34" charset="0"/>
              </a:rPr>
              <a:t>9.  Сиддхарта гэгээрч, хутагтын дүрийг олж, ..........................................сургаалийг айлдсан бэ</a:t>
            </a:r>
            <a:r>
              <a:rPr lang="en-US" sz="1600" b="1" dirty="0">
                <a:solidFill>
                  <a:schemeClr val="dk1"/>
                </a:solidFill>
                <a:latin typeface="Arial" panose="020B0604020202020204" pitchFamily="34" charset="0"/>
                <a:cs typeface="Arial" panose="020B0604020202020204" pitchFamily="34" charset="0"/>
              </a:rPr>
              <a:t>?</a:t>
            </a:r>
            <a:endParaRPr lang="mn-MN" sz="1600" b="1" dirty="0">
              <a:solidFill>
                <a:schemeClr val="dk1"/>
              </a:solidFill>
              <a:latin typeface="Arial" panose="020B0604020202020204" pitchFamily="34" charset="0"/>
              <a:cs typeface="Arial" panose="020B0604020202020204" pitchFamily="34" charset="0"/>
            </a:endParaRPr>
          </a:p>
          <a:p>
            <a:pPr algn="just">
              <a:lnSpc>
                <a:spcPct val="150000"/>
              </a:lnSpc>
            </a:pPr>
            <a:r>
              <a:rPr lang="mn-MN" sz="1600" dirty="0">
                <a:solidFill>
                  <a:schemeClr val="dk1"/>
                </a:solidFill>
                <a:latin typeface="Arial" panose="020B0604020202020204" pitchFamily="34" charset="0"/>
                <a:cs typeface="Arial" panose="020B0604020202020204" pitchFamily="34" charset="0"/>
              </a:rPr>
              <a:t>А. Зовлонгоос ангижрах 8 зам		Б. Хутагтын 4 үнэн		</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В. 10 цагаан буяны тухай			Г. 10 хар нүглийн тухай</a:t>
            </a:r>
          </a:p>
          <a:p>
            <a:pPr algn="just">
              <a:lnSpc>
                <a:spcPct val="150000"/>
              </a:lnSpc>
            </a:pPr>
            <a:r>
              <a:rPr lang="mn-MN" sz="1600" b="1" dirty="0">
                <a:solidFill>
                  <a:schemeClr val="dk1"/>
                </a:solidFill>
                <a:latin typeface="Arial" panose="020B0604020202020204" pitchFamily="34" charset="0"/>
                <a:cs typeface="Arial" panose="020B0604020202020204" pitchFamily="34" charset="0"/>
              </a:rPr>
              <a:t>10.  Монголчуудын голлох шашин нь ..............................................</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А. Буддын шашин, христийн шашин		Б. Буддын шашин, лалын шашин</a:t>
            </a:r>
          </a:p>
          <a:p>
            <a:pPr algn="just">
              <a:lnSpc>
                <a:spcPct val="150000"/>
              </a:lnSpc>
            </a:pPr>
            <a:r>
              <a:rPr lang="mn-MN" sz="1600" dirty="0">
                <a:solidFill>
                  <a:schemeClr val="dk1"/>
                </a:solidFill>
                <a:latin typeface="Arial" panose="020B0604020202020204" pitchFamily="34" charset="0"/>
                <a:cs typeface="Arial" panose="020B0604020202020204" pitchFamily="34" charset="0"/>
              </a:rPr>
              <a:t>	В. Буддын шашин, бөө мөргөл		Г.  Буддын шашин, католик</a:t>
            </a:r>
          </a:p>
        </p:txBody>
      </p:sp>
      <p:sp>
        <p:nvSpPr>
          <p:cNvPr id="11" name="Google Shape;431;p25">
            <a:extLst>
              <a:ext uri="{FF2B5EF4-FFF2-40B4-BE49-F238E27FC236}">
                <a16:creationId xmlns:a16="http://schemas.microsoft.com/office/drawing/2014/main" id="{BA588142-8B76-5EBE-CFA6-193CB2ED14AC}"/>
              </a:ext>
            </a:extLst>
          </p:cNvPr>
          <p:cNvSpPr txBox="1"/>
          <p:nvPr/>
        </p:nvSpPr>
        <p:spPr>
          <a:xfrm>
            <a:off x="4509658" y="243985"/>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1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1</a:t>
            </a:r>
            <a:endParaRPr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771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62545" y="291389"/>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7" name="Rectangle 6">
            <a:extLst>
              <a:ext uri="{FF2B5EF4-FFF2-40B4-BE49-F238E27FC236}">
                <a16:creationId xmlns:a16="http://schemas.microsoft.com/office/drawing/2014/main" id="{8E29BCD5-EDE6-4194-9309-2F46DB291AEE}"/>
              </a:ext>
            </a:extLst>
          </p:cNvPr>
          <p:cNvSpPr/>
          <p:nvPr/>
        </p:nvSpPr>
        <p:spPr>
          <a:xfrm>
            <a:off x="4843724" y="2915466"/>
            <a:ext cx="5992427" cy="1610634"/>
          </a:xfrm>
          <a:prstGeom prst="rect">
            <a:avLst/>
          </a:prstGeom>
        </p:spPr>
        <p:txBody>
          <a:bodyPr wrap="square">
            <a:spAutoFit/>
          </a:bodyPr>
          <a:lstStyle/>
          <a:p>
            <a:pPr marL="285750" indent="-285750">
              <a:lnSpc>
                <a:spcPct val="150000"/>
              </a:lnSpc>
              <a:buFont typeface="Arial" panose="020B0604020202020204" pitchFamily="34" charset="0"/>
              <a:buChar char="•"/>
            </a:pPr>
            <a:r>
              <a:rPr lang="en-US" sz="1600" b="1" i="1" dirty="0">
                <a:latin typeface="Arial" panose="020B0604020202020204" pitchFamily="34" charset="0"/>
                <a:cs typeface="Arial" panose="020B0604020202020204" pitchFamily="34" charset="0"/>
              </a:rPr>
              <a:t>Сэдэвт гарсан шинэ үг хэллэг</a:t>
            </a:r>
            <a:r>
              <a:rPr lang="mn-MN" sz="1600" b="1" i="1" dirty="0">
                <a:latin typeface="Arial" panose="020B0604020202020204" pitchFamily="34" charset="0"/>
                <a:cs typeface="Arial" panose="020B0604020202020204" pitchFamily="34" charset="0"/>
              </a:rPr>
              <a:t>үүдийг</a:t>
            </a:r>
            <a:r>
              <a:rPr lang="en-US" sz="1600" b="1" i="1" dirty="0">
                <a:latin typeface="Arial" panose="020B0604020202020204" pitchFamily="34" charset="0"/>
                <a:cs typeface="Arial" panose="020B0604020202020204" pitchFamily="34" charset="0"/>
              </a:rPr>
              <a:t> цээжлээрэй.</a:t>
            </a:r>
          </a:p>
          <a:p>
            <a:pPr>
              <a:lnSpc>
                <a:spcPct val="150000"/>
              </a:lnSpc>
            </a:pPr>
            <a:r>
              <a:rPr lang="en-US" i="1" dirty="0">
                <a:latin typeface="Arial" panose="020B0604020202020204" pitchFamily="34" charset="0"/>
                <a:cs typeface="Arial" panose="020B0604020202020204" pitchFamily="34" charset="0"/>
              </a:rPr>
              <a:t>Memorize vocabulary in the given topic</a:t>
            </a:r>
            <a:endParaRPr lang="mn-MN" sz="1600" b="1" i="1"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mn-MN" sz="1600" b="1" i="1" dirty="0">
                <a:latin typeface="Arial" panose="020B0604020202020204" pitchFamily="34" charset="0"/>
                <a:cs typeface="Arial" panose="020B0604020202020204" pitchFamily="34" charset="0"/>
              </a:rPr>
              <a:t>Өөрийн орны шашны талаар бичээрэй. </a:t>
            </a:r>
            <a:endParaRPr lang="en-US" sz="1600" b="1" i="1" dirty="0">
              <a:latin typeface="Arial" panose="020B0604020202020204" pitchFamily="34" charset="0"/>
              <a:cs typeface="Arial" panose="020B0604020202020204" pitchFamily="34" charset="0"/>
            </a:endParaRPr>
          </a:p>
          <a:p>
            <a:pPr>
              <a:lnSpc>
                <a:spcPct val="150000"/>
              </a:lnSpc>
            </a:pPr>
            <a:r>
              <a:rPr lang="en-US" i="1" dirty="0">
                <a:latin typeface="Arial" panose="020B0604020202020204" pitchFamily="34" charset="0"/>
                <a:cs typeface="Arial" panose="020B0604020202020204" pitchFamily="34" charset="0"/>
              </a:rPr>
              <a:t>Write about the dialect of your country</a:t>
            </a:r>
            <a:endParaRPr lang="en-US" sz="1600" b="1" i="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628562B8-AF3F-161A-2146-5AFCD86C12A1}"/>
              </a:ext>
            </a:extLst>
          </p:cNvPr>
          <p:cNvPicPr>
            <a:picLocks noChangeAspect="1"/>
          </p:cNvPicPr>
          <p:nvPr/>
        </p:nvPicPr>
        <p:blipFill>
          <a:blip r:embed="rId3"/>
          <a:stretch>
            <a:fillRect/>
          </a:stretch>
        </p:blipFill>
        <p:spPr>
          <a:xfrm>
            <a:off x="923064" y="1819274"/>
            <a:ext cx="3429000" cy="2803505"/>
          </a:xfrm>
          <a:prstGeom prst="rect">
            <a:avLst/>
          </a:prstGeom>
        </p:spPr>
      </p:pic>
      <p:sp>
        <p:nvSpPr>
          <p:cNvPr id="13" name="TextBox 12">
            <a:extLst>
              <a:ext uri="{FF2B5EF4-FFF2-40B4-BE49-F238E27FC236}">
                <a16:creationId xmlns:a16="http://schemas.microsoft.com/office/drawing/2014/main" id="{BC79D052-3E44-65E5-6189-43F8252FE3F4}"/>
              </a:ext>
            </a:extLst>
          </p:cNvPr>
          <p:cNvSpPr txBox="1"/>
          <p:nvPr/>
        </p:nvSpPr>
        <p:spPr>
          <a:xfrm>
            <a:off x="1089751" y="4279879"/>
            <a:ext cx="3095625" cy="246221"/>
          </a:xfrm>
          <a:prstGeom prst="rect">
            <a:avLst/>
          </a:prstGeom>
          <a:noFill/>
        </p:spPr>
        <p:txBody>
          <a:bodyPr wrap="square">
            <a:spAutoFit/>
          </a:bodyPr>
          <a:lstStyle/>
          <a:p>
            <a:r>
              <a:rPr lang="en-US" sz="1000" dirty="0"/>
              <a:t>https://thenounproject.com/icon/homework-3841940/</a:t>
            </a:r>
          </a:p>
        </p:txBody>
      </p:sp>
      <p:sp>
        <p:nvSpPr>
          <p:cNvPr id="6" name="Google Shape;431;p25">
            <a:extLst>
              <a:ext uri="{FF2B5EF4-FFF2-40B4-BE49-F238E27FC236}">
                <a16:creationId xmlns:a16="http://schemas.microsoft.com/office/drawing/2014/main" id="{A1FE86FD-4FA3-B543-09FA-A67BE6F15233}"/>
              </a:ext>
            </a:extLst>
          </p:cNvPr>
          <p:cNvSpPr txBox="1"/>
          <p:nvPr/>
        </p:nvSpPr>
        <p:spPr>
          <a:xfrm>
            <a:off x="4185376" y="251021"/>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a:t>
            </a:r>
            <a:r>
              <a:rPr lang="en-US" sz="1600" b="1" dirty="0" err="1">
                <a:solidFill>
                  <a:schemeClr val="dk1"/>
                </a:solidFill>
                <a:latin typeface="Arial" panose="020B0604020202020204" pitchFamily="34" charset="0"/>
                <a:ea typeface="Times New Roman"/>
                <a:cs typeface="Arial" panose="020B0604020202020204" pitchFamily="34" charset="0"/>
                <a:sym typeface="Times New Roman"/>
              </a:rPr>
              <a:t>даалгавар</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 2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2</a:t>
            </a:r>
            <a:endParaRPr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3030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cxnSp>
        <p:nvCxnSpPr>
          <p:cNvPr id="497" name="Google Shape;497;p31"/>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98" name="Google Shape;498;p3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99" name="Google Shape;499;p31"/>
          <p:cNvSpPr txBox="1"/>
          <p:nvPr/>
        </p:nvSpPr>
        <p:spPr>
          <a:xfrm>
            <a:off x="3252251" y="342374"/>
            <a:ext cx="591838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НОМ ЗҮЙ, АШИГЛАСАН МАТЕРИАЛ-REFERENCES</a:t>
            </a:r>
            <a:endParaRPr sz="1600" b="0" i="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3" name="TextBox 2">
            <a:extLst>
              <a:ext uri="{FF2B5EF4-FFF2-40B4-BE49-F238E27FC236}">
                <a16:creationId xmlns:a16="http://schemas.microsoft.com/office/drawing/2014/main" id="{E780B21E-4F66-6725-A37D-AB3F8A5B8B3E}"/>
              </a:ext>
            </a:extLst>
          </p:cNvPr>
          <p:cNvSpPr txBox="1"/>
          <p:nvPr/>
        </p:nvSpPr>
        <p:spPr>
          <a:xfrm>
            <a:off x="609600" y="1473214"/>
            <a:ext cx="10972800" cy="4498091"/>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Ном зүй</a:t>
            </a:r>
          </a:p>
          <a:p>
            <a:pPr>
              <a:lnSpc>
                <a:spcPct val="150000"/>
              </a:lnSpc>
            </a:pPr>
            <a:r>
              <a:rPr lang="mn-MN" sz="1200" dirty="0">
                <a:latin typeface="Arial" panose="020B0604020202020204" pitchFamily="34" charset="0"/>
                <a:cs typeface="Arial" panose="020B0604020202020204" pitchFamily="34" charset="0"/>
              </a:rPr>
              <a:t>Мөнхцэцэг, Г., Орхон,Б. (2021). Монгол орон судлал. Улаанбаатар: Линограф ХХК.</a:t>
            </a:r>
          </a:p>
          <a:p>
            <a:pPr>
              <a:lnSpc>
                <a:spcPct val="150000"/>
              </a:lnSpc>
            </a:pPr>
            <a:endParaRPr lang="mn-MN" sz="1200" dirty="0">
              <a:latin typeface="Arial" panose="020B0604020202020204" pitchFamily="34" charset="0"/>
              <a:cs typeface="Arial" panose="020B0604020202020204" pitchFamily="34" charset="0"/>
            </a:endParaRPr>
          </a:p>
          <a:p>
            <a:pPr algn="just">
              <a:lnSpc>
                <a:spcPct val="107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Borisov, S. (2010, March 8).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Алтайн уулын бөө, (1911-1914 оны үеийн зураг)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Wikipedia.</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marL="180340" algn="just">
              <a:lnSpc>
                <a:spcPct val="107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https://mn.wikipedia.org/w/index.php?title=%D0%91%D3%A9%D3%A9_%D0%BC%D3%A9%D1%80%D0%B3%D3%A9%D0%BB&amp;oldid=728573.#/media/ %D0%A4%D0%B0%D0%B9%D0%BB:SB_-_Altay_shaman_with_drum.jpg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07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Бөө мөргөл. (2023).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touristinfocenter.mn.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indent="180340" algn="just">
              <a:lnSpc>
                <a:spcPct val="107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http://www.touristinfocenter.mn/cate15_more.aspx?ItemID=2</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07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Шаарийбуу, Б. (2017). Бурханы шашин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07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200" u="sng" kern="100" dirty="0">
                <a:solidFill>
                  <a:srgbClr val="0563C1"/>
                </a:solidFill>
                <a:effectLst/>
                <a:latin typeface="Arial" panose="020B0604020202020204" pitchFamily="34" charset="0"/>
                <a:ea typeface="Calibri" panose="020F0502020204030204" pitchFamily="34" charset="0"/>
                <a:cs typeface="Mongolian Baiti" panose="03000500000000000000" pitchFamily="66" charset="0"/>
                <a:hlinkClick r:id="rId3"/>
              </a:rPr>
              <a:t>http://hog-egshig.blogspot.com/2017/03/blog-post_39.html</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07000"/>
              </a:lnSpc>
              <a:spcAft>
                <a:spcPts val="800"/>
              </a:spcAft>
            </a:pPr>
            <a:r>
              <a:rPr lang="en-US" sz="1200" kern="100" dirty="0" err="1">
                <a:effectLst/>
                <a:latin typeface="Arial" panose="020B0604020202020204" pitchFamily="34" charset="0"/>
                <a:ea typeface="Calibri" panose="020F0502020204030204" pitchFamily="34" charset="0"/>
                <a:cs typeface="Mongolian Baiti" panose="03000500000000000000" pitchFamily="66" charset="0"/>
              </a:rPr>
              <a:t>Shazz</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 / </a:t>
            </a:r>
            <a:r>
              <a:rPr lang="en-US" sz="1200" kern="100" dirty="0" err="1">
                <a:effectLst/>
                <a:latin typeface="Arial" panose="020B0604020202020204" pitchFamily="34" charset="0"/>
                <a:ea typeface="Calibri" panose="020F0502020204030204" pitchFamily="34" charset="0"/>
                <a:cs typeface="Mongolian Baiti" panose="03000500000000000000" pitchFamily="66" charset="0"/>
              </a:rPr>
              <a:t>pl.wiki</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200" kern="100" dirty="0" err="1">
                <a:effectLst/>
                <a:latin typeface="Arial" panose="020B0604020202020204" pitchFamily="34" charset="0"/>
                <a:ea typeface="Calibri" panose="020F0502020204030204" pitchFamily="34" charset="0"/>
                <a:cs typeface="Mongolian Baiti" panose="03000500000000000000" pitchFamily="66" charset="0"/>
              </a:rPr>
              <a:t>Shazz</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 (2022, November 30).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Найман зөв замыг илтгэсэн хүрд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Wikipedia.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marL="180340" algn="just">
              <a:lnSpc>
                <a:spcPct val="107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https://mn.wikipedia.org/w/index.php?title=%D0%91%D1%83%D0%B4%D0%B4%D1%8B%D0%BD_%D1%88%D0%B0%D1%88%D0%B8%D0%BD&amp;oldid=725332.#/media/%D0%A4%D0%B0%D0%B9%D0%BB:Dharma_Wheel.svg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07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Christopher, J. (1984, January 1).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Буддын шашин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Wikipedia.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marL="180340" algn="just">
              <a:lnSpc>
                <a:spcPct val="107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https://mn.wikipedia.org/w/index.php?title=%D0%91%D1%83%D0%B4%D0%B4%D1%8B%D0%BD_%D1%88%D0%B0%D1%88%D0%B8%D0%BD&amp;oldid=725332.#/ media/%D0%A4%D0%B0%D0%B9%D0%BB:Buddha_Bodhgaya.JPG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p:txBody>
      </p:sp>
    </p:spTree>
    <p:extLst>
      <p:ext uri="{BB962C8B-B14F-4D97-AF65-F5344CB8AC3E}">
        <p14:creationId xmlns:p14="http://schemas.microsoft.com/office/powerpoint/2010/main" val="6355735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62545" y="291389"/>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grpSp>
        <p:nvGrpSpPr>
          <p:cNvPr id="10" name="Group 9">
            <a:extLst>
              <a:ext uri="{FF2B5EF4-FFF2-40B4-BE49-F238E27FC236}">
                <a16:creationId xmlns:a16="http://schemas.microsoft.com/office/drawing/2014/main" id="{993CEB75-1C0B-4658-8DD0-E1C06AAFBE24}"/>
              </a:ext>
            </a:extLst>
          </p:cNvPr>
          <p:cNvGrpSpPr/>
          <p:nvPr/>
        </p:nvGrpSpPr>
        <p:grpSpPr>
          <a:xfrm>
            <a:off x="3751248" y="1854760"/>
            <a:ext cx="4965182" cy="1781847"/>
            <a:chOff x="2875280" y="2174244"/>
            <a:chExt cx="5750560" cy="2377436"/>
          </a:xfrm>
        </p:grpSpPr>
        <p:sp>
          <p:nvSpPr>
            <p:cNvPr id="8" name="Speech Bubble: Oval 7">
              <a:extLst>
                <a:ext uri="{FF2B5EF4-FFF2-40B4-BE49-F238E27FC236}">
                  <a16:creationId xmlns:a16="http://schemas.microsoft.com/office/drawing/2014/main" id="{0888DB31-9958-4F48-BB23-A425A8A2C483}"/>
                </a:ext>
              </a:extLst>
            </p:cNvPr>
            <p:cNvSpPr/>
            <p:nvPr/>
          </p:nvSpPr>
          <p:spPr>
            <a:xfrm>
              <a:off x="2875280" y="2174244"/>
              <a:ext cx="5750560" cy="2377436"/>
            </a:xfrm>
            <a:prstGeom prst="wedgeEllipse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700FD6A6-C1E6-4BE6-8623-988EED504656}"/>
                </a:ext>
              </a:extLst>
            </p:cNvPr>
            <p:cNvSpPr txBox="1"/>
            <p:nvPr/>
          </p:nvSpPr>
          <p:spPr>
            <a:xfrm>
              <a:off x="3253521" y="2953970"/>
              <a:ext cx="5100320" cy="944500"/>
            </a:xfrm>
            <a:prstGeom prst="rect">
              <a:avLst/>
            </a:prstGeom>
            <a:noFill/>
          </p:spPr>
          <p:txBody>
            <a:bodyPr wrap="square" rtlCol="0">
              <a:spAutoFit/>
            </a:bodyPr>
            <a:lstStyle/>
            <a:p>
              <a:pPr algn="ctr"/>
              <a:r>
                <a:rPr lang="mn-MN" sz="2000" b="1" dirty="0">
                  <a:latin typeface="Arial" panose="020B0604020202020204" pitchFamily="34" charset="0"/>
                  <a:cs typeface="Arial" panose="020B0604020202020204" pitchFamily="34" charset="0"/>
                </a:rPr>
                <a:t>Дараагийн хичээл хүртэл баяртай</a:t>
              </a:r>
              <a:r>
                <a:rPr lang="en-US" sz="2000" b="1" dirty="0">
                  <a:latin typeface="Arial" panose="020B0604020202020204" pitchFamily="34" charset="0"/>
                  <a:cs typeface="Arial" panose="020B0604020202020204" pitchFamily="34" charset="0"/>
                </a:rPr>
                <a:t>!</a:t>
              </a:r>
            </a:p>
          </p:txBody>
        </p:sp>
      </p:grpSp>
      <p:sp>
        <p:nvSpPr>
          <p:cNvPr id="11" name="TextBox 10">
            <a:extLst>
              <a:ext uri="{FF2B5EF4-FFF2-40B4-BE49-F238E27FC236}">
                <a16:creationId xmlns:a16="http://schemas.microsoft.com/office/drawing/2014/main" id="{07D4506C-35F2-971F-C454-B8B75FBC5934}"/>
              </a:ext>
            </a:extLst>
          </p:cNvPr>
          <p:cNvSpPr txBox="1"/>
          <p:nvPr/>
        </p:nvSpPr>
        <p:spPr>
          <a:xfrm>
            <a:off x="4200525" y="358723"/>
            <a:ext cx="4095750" cy="369332"/>
          </a:xfrm>
          <a:prstGeom prst="rect">
            <a:avLst/>
          </a:prstGeom>
          <a:noFill/>
        </p:spPr>
        <p:txBody>
          <a:bodyPr wrap="square">
            <a:spAutoFit/>
          </a:bodyPr>
          <a:lstStyle/>
          <a:p>
            <a:r>
              <a:rPr lang="mn-MN" sz="1800" b="1" dirty="0">
                <a:latin typeface="Arial" panose="020B0604020202020204" pitchFamily="34" charset="0"/>
                <a:cs typeface="Arial" panose="020B0604020202020204" pitchFamily="34" charset="0"/>
              </a:rPr>
              <a:t>Анхаарал хандуулсанд баярлалаа</a:t>
            </a:r>
            <a:endParaRPr lang="en-US" dirty="0">
              <a:latin typeface="Arial" panose="020B0604020202020204" pitchFamily="34" charset="0"/>
              <a:cs typeface="Arial" panose="020B0604020202020204" pitchFamily="34" charset="0"/>
            </a:endParaRPr>
          </a:p>
        </p:txBody>
      </p:sp>
      <p:pic>
        <p:nvPicPr>
          <p:cNvPr id="12" name="Picture 2" descr="Teacher free icon">
            <a:extLst>
              <a:ext uri="{FF2B5EF4-FFF2-40B4-BE49-F238E27FC236}">
                <a16:creationId xmlns:a16="http://schemas.microsoft.com/office/drawing/2014/main" id="{439FB9D5-D2A2-EAEB-F79F-6526F62787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4650" y="3724170"/>
            <a:ext cx="1747101" cy="174710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447DF5CB-05DF-5331-A6CB-17FA4D7DE207}"/>
              </a:ext>
            </a:extLst>
          </p:cNvPr>
          <p:cNvSpPr txBox="1"/>
          <p:nvPr/>
        </p:nvSpPr>
        <p:spPr>
          <a:xfrm>
            <a:off x="2413767" y="5773366"/>
            <a:ext cx="3143797" cy="246221"/>
          </a:xfrm>
          <a:prstGeom prst="rect">
            <a:avLst/>
          </a:prstGeom>
          <a:noFill/>
        </p:spPr>
        <p:txBody>
          <a:bodyPr wrap="square">
            <a:spAutoFit/>
          </a:bodyPr>
          <a:lstStyle/>
          <a:p>
            <a:r>
              <a:rPr lang="en-US" sz="1000" dirty="0"/>
              <a:t>https://www.flaticon.com/free-icon/teacher_1995413</a:t>
            </a:r>
          </a:p>
        </p:txBody>
      </p:sp>
      <p:pic>
        <p:nvPicPr>
          <p:cNvPr id="4098" name="Picture 2" descr="lecture Icon 1525984">
            <a:extLst>
              <a:ext uri="{FF2B5EF4-FFF2-40B4-BE49-F238E27FC236}">
                <a16:creationId xmlns:a16="http://schemas.microsoft.com/office/drawing/2014/main" id="{A6CE308C-8ADE-CC24-CDE5-857F5D8CBC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5284" y="2952751"/>
            <a:ext cx="3070277" cy="3334564"/>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F30CD849-7E00-14DA-1498-3CCFDE6AC04A}"/>
              </a:ext>
            </a:extLst>
          </p:cNvPr>
          <p:cNvSpPr txBox="1"/>
          <p:nvPr/>
        </p:nvSpPr>
        <p:spPr>
          <a:xfrm>
            <a:off x="7504130" y="5760450"/>
            <a:ext cx="2992595" cy="246221"/>
          </a:xfrm>
          <a:prstGeom prst="rect">
            <a:avLst/>
          </a:prstGeom>
          <a:noFill/>
        </p:spPr>
        <p:txBody>
          <a:bodyPr wrap="square">
            <a:spAutoFit/>
          </a:bodyPr>
          <a:lstStyle/>
          <a:p>
            <a:r>
              <a:rPr lang="en-US" sz="1000" dirty="0"/>
              <a:t>https://thenounproject.com/icon/lecture-1525984/</a:t>
            </a:r>
          </a:p>
        </p:txBody>
      </p:sp>
    </p:spTree>
    <p:extLst>
      <p:ext uri="{BB962C8B-B14F-4D97-AF65-F5344CB8AC3E}">
        <p14:creationId xmlns:p14="http://schemas.microsoft.com/office/powerpoint/2010/main" val="2549966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098"/>
                                        </p:tgtEl>
                                        <p:attrNameLst>
                                          <p:attrName>style.visibility</p:attrName>
                                        </p:attrNameLst>
                                      </p:cBhvr>
                                      <p:to>
                                        <p:strVal val="visible"/>
                                      </p:to>
                                    </p:set>
                                    <p:animEffect transition="in" filter="fade">
                                      <p:cBhvr>
                                        <p:cTn id="20" dur="500"/>
                                        <p:tgtEl>
                                          <p:spTgt spid="409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3542</TotalTime>
  <Words>4002</Words>
  <Application>Microsoft Office PowerPoint</Application>
  <PresentationFormat>Widescreen</PresentationFormat>
  <Paragraphs>334</Paragraphs>
  <Slides>31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Arial</vt:lpstr>
      <vt:lpstr>Calibri</vt:lpstr>
      <vt:lpstr>Calibri Light</vt:lpstr>
      <vt:lpstr>Helvetica Neue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basbish</cp:lastModifiedBy>
  <cp:revision>404</cp:revision>
  <dcterms:created xsi:type="dcterms:W3CDTF">2020-02-03T04:01:33Z</dcterms:created>
  <dcterms:modified xsi:type="dcterms:W3CDTF">2023-05-22T11:44:31Z</dcterms:modified>
</cp:coreProperties>
</file>