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97" r:id="rId2"/>
    <p:sldId id="281" r:id="rId3"/>
    <p:sldId id="337" r:id="rId4"/>
    <p:sldId id="414" r:id="rId5"/>
    <p:sldId id="303" r:id="rId6"/>
    <p:sldId id="317" r:id="rId7"/>
    <p:sldId id="403" r:id="rId8"/>
    <p:sldId id="290" r:id="rId9"/>
    <p:sldId id="368" r:id="rId10"/>
    <p:sldId id="409" r:id="rId11"/>
    <p:sldId id="398" r:id="rId12"/>
    <p:sldId id="410" r:id="rId13"/>
    <p:sldId id="384" r:id="rId14"/>
    <p:sldId id="412" r:id="rId15"/>
    <p:sldId id="399" r:id="rId16"/>
    <p:sldId id="385" r:id="rId17"/>
    <p:sldId id="400" r:id="rId18"/>
    <p:sldId id="386" r:id="rId19"/>
    <p:sldId id="401" r:id="rId20"/>
    <p:sldId id="405" r:id="rId21"/>
    <p:sldId id="406" r:id="rId22"/>
    <p:sldId id="408" r:id="rId23"/>
    <p:sldId id="352" r:id="rId24"/>
    <p:sldId id="402" r:id="rId25"/>
    <p:sldId id="404" r:id="rId26"/>
    <p:sldId id="407" r:id="rId27"/>
    <p:sldId id="313" r:id="rId28"/>
    <p:sldId id="381" r:id="rId29"/>
    <p:sldId id="289" r:id="rId30"/>
    <p:sldId id="365" r:id="rId31"/>
    <p:sldId id="319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CC"/>
    <a:srgbClr val="2F528F"/>
    <a:srgbClr val="ABE3AB"/>
    <a:srgbClr val="EACBAF"/>
    <a:srgbClr val="8BFFFF"/>
    <a:srgbClr val="00ACA8"/>
    <a:srgbClr val="6A9043"/>
    <a:srgbClr val="4472C4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0EE602-28CF-4C77-A65A-0D4B3DB25279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DAF445-627B-4488-A379-4A91CF7F20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682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899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892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3569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4" name="Google Shape;49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95" name="Google Shape;495;p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30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477340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315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CDC64-4197-4D66-B1C2-B1298B1662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DF2CCD-B5AF-4277-8033-74732037C9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523E5-F207-4695-9DA5-A7DF52667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2DB4C6-ABA3-43F3-98C2-169C3D56A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659B4-471E-4866-8E54-93DF26E14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024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4E797-0E76-4887-AC3E-C25CBC876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24CB7-D6A6-4821-B295-6972E16031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7E9F5-4144-4088-81FA-78BE2EBA7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2AE49-C81D-405B-AD10-844E89388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55370-07E7-4815-9414-EEFE47D80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841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BACC9-A503-486A-ABE2-53BD9A16E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7C0B10-E0D6-4444-AF33-64A2F1E358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B7CFB1-BFE7-4894-AD0F-8EB7FB41A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9E5D29-4B6A-4E2C-9326-3D83ABE6C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83026-98CD-46E1-8BF1-7D29CBFBD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446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078C8-73DA-4AA9-BC69-AA0297453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4A69C6-5551-45C8-9339-FB059C0DF0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30EF91-7B42-46F3-BDF1-F100F9FFA5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7C2E16-E533-4E8A-A689-01EF5351D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026556-336E-47A9-AA52-DAEF5D8C7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A78849-7EE4-4BE4-8267-D4B65B09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29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09240-C310-47F1-8AB9-4D03C5B00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212BF6-B8E9-44FD-8CC1-DE85C2327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A23801-1175-4A5D-8E96-E6F6815919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A0F7B7-0DD8-47BE-8014-6328410C16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D6922C-A07C-4A4E-9BC6-65F3F747F2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444392-5FFB-4DBE-BCAB-12C6EB747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124B53-77AA-4DCC-9F90-9F4B02C98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82F289-30E6-4C64-8701-091E4BDDF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535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1026D-60BB-4D62-96F2-1256EF1A3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736C13-BB8D-4A88-A935-EF20E4501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B40216-5FFC-4428-B0BB-0A09EEF3E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791C5C-F2F0-4492-B758-33CF8B9E7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77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864125-9EA9-41B8-BD2B-4911C57E0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64B5BE-7881-4ED6-9C32-BFC9629B7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1BCA3B-75C3-4FEE-8590-C4E149746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888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D5761-051E-4E30-8DBB-004AE1D63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CA1A9B-CCB6-455A-99EB-EB0A9DB95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273028-8E21-456B-AD64-27730176EF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F9156C-5DDD-4104-AFED-36F5766A9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7EE0DE-36D7-4912-B578-F043D25C0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3D77CC-8801-4D75-823E-CAEC3906D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884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7BEC0-060B-4176-962F-42A3E1496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20A741-1ED7-47AA-BFB7-7BC4094267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6C07F2-CC7B-4FA8-B42A-3737EA1665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0DEFF0-790B-4C78-9D81-72F624C77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9B2DEA-0B1B-46BE-9D43-949ACE23C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A09CBF-9640-473E-897F-94E29992B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671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99AEA-368B-440D-8D10-6C1662F06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AFC0C4-E73D-4032-B128-1240E74CEA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EEFD6F-7C25-4139-8595-EAABE276B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9C9E70-B15E-4412-A18D-7B84B5772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81A75C-EE78-49A9-85F6-042151DD0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85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0BC680-B479-4F14-B379-5D3FC81377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DE84F7-675D-40C9-B959-A9F66315C9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AB5FDD-5439-43A1-B394-569916BE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09DC38-4156-4274-BE6B-42AAE225F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8E522-F3FF-4695-B349-3E72A30D6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391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F8C675-7B9D-4E73-A96C-C10F2E5C8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765530-CC96-423D-9717-298897B3C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66A181-0910-4CA6-9DEA-011D8FE872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3966A-0EE8-4060-BA2B-39174EDC7B32}" type="datetimeFigureOut">
              <a:rPr lang="en-US" smtClean="0"/>
              <a:t>5/22/2023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C9D580-385C-4648-A858-5E01435146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0A1A9-B740-4068-BDAA-21DD98C06A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461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00EAD39-89B2-48A3-9D7B-1D9F59F6C8F4}"/>
              </a:ext>
            </a:extLst>
          </p:cNvPr>
          <p:cNvSpPr txBox="1">
            <a:spLocks/>
          </p:cNvSpPr>
          <p:nvPr/>
        </p:nvSpPr>
        <p:spPr>
          <a:xfrm>
            <a:off x="2323582" y="2470636"/>
            <a:ext cx="8398276" cy="6194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Сэдэв: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гэр</a:t>
            </a:r>
          </a:p>
          <a:p>
            <a:pPr>
              <a:lnSpc>
                <a:spcPct val="100000"/>
              </a:lnSpc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Topic: Mongolian ger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4A2C076-CA55-EE36-CEEB-4E9369A9840B}"/>
              </a:ext>
            </a:extLst>
          </p:cNvPr>
          <p:cNvSpPr txBox="1">
            <a:spLocks/>
          </p:cNvSpPr>
          <p:nvPr/>
        </p:nvSpPr>
        <p:spPr>
          <a:xfrm>
            <a:off x="2286000" y="366447"/>
            <a:ext cx="8319155" cy="76024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6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Mongolian language for foreigners –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Week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mn-Mong-CN" sz="1600" b="1" dirty="0">
                <a:latin typeface="Arial" panose="020B0604020202020204" pitchFamily="34" charset="0"/>
                <a:cs typeface="Arial" panose="020B0604020202020204" pitchFamily="34" charset="0"/>
              </a:rPr>
              <a:t>№10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Google Shape;92;p1">
            <a:extLst>
              <a:ext uri="{FF2B5EF4-FFF2-40B4-BE49-F238E27FC236}">
                <a16:creationId xmlns:a16="http://schemas.microsoft.com/office/drawing/2014/main" id="{71E3DF19-C2E4-3222-1FC0-32B1A77C11A7}"/>
              </a:ext>
            </a:extLst>
          </p:cNvPr>
          <p:cNvSpPr txBox="1"/>
          <p:nvPr/>
        </p:nvSpPr>
        <p:spPr>
          <a:xfrm>
            <a:off x="3474720" y="3349214"/>
            <a:ext cx="5730289" cy="6194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7E5D"/>
              </a:buClr>
              <a:buSzPts val="1800"/>
              <a:buFont typeface="Times New Roman"/>
              <a:buNone/>
            </a:pPr>
            <a:r>
              <a:rPr lang="en-US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Сонсох, ярих, унших, бичих</a:t>
            </a:r>
            <a:r>
              <a:rPr lang="mn-MN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чадварыг дээшлүүлэх </a:t>
            </a:r>
            <a:r>
              <a:rPr lang="en-US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endParaRPr sz="1200" b="1" i="0" u="none" strike="noStrike" cap="none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7E5D"/>
              </a:buClr>
              <a:buSzPts val="1800"/>
              <a:buFont typeface="Times New Roman"/>
              <a:buNone/>
            </a:pPr>
            <a:r>
              <a:rPr lang="en-US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listening, speaking, reading, writing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F15FB0-715A-369B-4924-C4B7DFE2B235}"/>
              </a:ext>
            </a:extLst>
          </p:cNvPr>
          <p:cNvSpPr txBox="1"/>
          <p:nvPr/>
        </p:nvSpPr>
        <p:spPr>
          <a:xfrm>
            <a:off x="3474720" y="5754635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Mongolian National University Arts And Culture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Professor, Basbish.S</a:t>
            </a:r>
          </a:p>
        </p:txBody>
      </p:sp>
    </p:spTree>
    <p:extLst>
      <p:ext uri="{BB962C8B-B14F-4D97-AF65-F5344CB8AC3E}">
        <p14:creationId xmlns:p14="http://schemas.microsoft.com/office/powerpoint/2010/main" val="4148650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D503C544-8C87-A927-CB1D-4F62EC37ACAB}"/>
              </a:ext>
            </a:extLst>
          </p:cNvPr>
          <p:cNvSpPr txBox="1"/>
          <p:nvPr/>
        </p:nvSpPr>
        <p:spPr>
          <a:xfrm>
            <a:off x="841268" y="2405845"/>
            <a:ext cx="6443367" cy="2118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Өмнөх хичээлийн бататгал-</a:t>
            </a:r>
            <a:r>
              <a:rPr lang="mn-MN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en-US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Reviewing pervious learning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– Mongolian ger</a:t>
            </a:r>
            <a:endParaRPr lang="en-US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ажлууд- </a:t>
            </a:r>
            <a:r>
              <a:rPr lang="en-US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Exercises </a:t>
            </a:r>
            <a:endParaRPr lang="mn-MN" dirty="0"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Шинэ үг хэллэгүүд- </a:t>
            </a:r>
            <a:r>
              <a:rPr lang="en-US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New words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- </a:t>
            </a:r>
            <a:r>
              <a:rPr lang="en-US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</a:t>
            </a:r>
            <a:endParaRPr lang="mn-MN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14" name="Google Shape;103;p2">
            <a:extLst>
              <a:ext uri="{FF2B5EF4-FFF2-40B4-BE49-F238E27FC236}">
                <a16:creationId xmlns:a16="http://schemas.microsoft.com/office/drawing/2014/main" id="{5A7AB5F1-B227-0F54-9428-9AB623765884}"/>
              </a:ext>
            </a:extLst>
          </p:cNvPr>
          <p:cNvSpPr txBox="1"/>
          <p:nvPr/>
        </p:nvSpPr>
        <p:spPr>
          <a:xfrm>
            <a:off x="4062952" y="342374"/>
            <a:ext cx="4943212" cy="40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Хичээлийн агуулга - </a:t>
            </a:r>
            <a:r>
              <a:rPr lang="en-US" sz="1600" b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Lecture content</a:t>
            </a:r>
            <a:endParaRPr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DFD817C-FD3B-51A4-B83A-296C8F1A73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294" y="2333624"/>
            <a:ext cx="3810000" cy="21907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9A3E43A-B350-6DBC-52A1-FEB8CF5F47E4}"/>
              </a:ext>
            </a:extLst>
          </p:cNvPr>
          <p:cNvSpPr txBox="1"/>
          <p:nvPr/>
        </p:nvSpPr>
        <p:spPr>
          <a:xfrm>
            <a:off x="7185211" y="4831994"/>
            <a:ext cx="427616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Баярсайхан. (2021,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April 10). </a:t>
            </a:r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Монгол гэр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naadbrand.com. </a:t>
            </a:r>
          </a:p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    https://naadbrand.com/post/65182# </a:t>
            </a:r>
          </a:p>
        </p:txBody>
      </p:sp>
    </p:spTree>
    <p:extLst>
      <p:ext uri="{BB962C8B-B14F-4D97-AF65-F5344CB8AC3E}">
        <p14:creationId xmlns:p14="http://schemas.microsoft.com/office/powerpoint/2010/main" val="847492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A54E318F-C8B7-44A6-89DB-4E2883067A3C}"/>
              </a:ext>
            </a:extLst>
          </p:cNvPr>
          <p:cNvSpPr txBox="1"/>
          <p:nvPr/>
        </p:nvSpPr>
        <p:spPr>
          <a:xfrm>
            <a:off x="3326145" y="172819"/>
            <a:ext cx="60944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Өмнөх хичээлийн бататгал буюу гэрийн даалгавар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Reviewing pervious learning and</a:t>
            </a: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omework </a:t>
            </a:r>
            <a:endParaRPr lang="en-US" sz="1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DDB35F7-7806-F9CA-C639-A07FD96FEC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402" y="1222224"/>
            <a:ext cx="11071296" cy="470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313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A54E318F-C8B7-44A6-89DB-4E2883067A3C}"/>
              </a:ext>
            </a:extLst>
          </p:cNvPr>
          <p:cNvSpPr txBox="1"/>
          <p:nvPr/>
        </p:nvSpPr>
        <p:spPr>
          <a:xfrm>
            <a:off x="3326145" y="172819"/>
            <a:ext cx="60944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Өмнөх хичээлийн бататгал буюу гэрийн даалгавар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Reviewing pervious learning and</a:t>
            </a: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omework </a:t>
            </a:r>
            <a:endParaRPr lang="en-US" sz="16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DDA587A-210D-283B-FAB9-BD2D44F183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98" y="1104194"/>
            <a:ext cx="11077392" cy="5438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191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Google Shape;112;p3">
            <a:extLst>
              <a:ext uri="{FF2B5EF4-FFF2-40B4-BE49-F238E27FC236}">
                <a16:creationId xmlns:a16="http://schemas.microsoft.com/office/drawing/2014/main" id="{AECD2DDB-B8E4-0B2B-0BE4-4359C2E8D508}"/>
              </a:ext>
            </a:extLst>
          </p:cNvPr>
          <p:cNvSpPr txBox="1"/>
          <p:nvPr/>
        </p:nvSpPr>
        <p:spPr>
          <a:xfrm>
            <a:off x="2771427" y="1196403"/>
            <a:ext cx="7292776" cy="619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1. 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Асуултыг уншаарай. </a:t>
            </a:r>
            <a:r>
              <a:rPr lang="mn-MN" sz="16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Arial"/>
              </a:rPr>
              <a:t>- 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Read the questions.</a:t>
            </a:r>
            <a:endParaRPr sz="1600" b="0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7BDD65-18C1-E5ED-C26D-536BD77A7DD0}"/>
              </a:ext>
            </a:extLst>
          </p:cNvPr>
          <p:cNvSpPr txBox="1"/>
          <p:nvPr/>
        </p:nvSpPr>
        <p:spPr>
          <a:xfrm>
            <a:off x="4308186" y="5838655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77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B3A9D6-20B0-ECE6-979E-8AA43705BA7F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D07FB02-268F-2629-E127-9FE602291F15}"/>
              </a:ext>
            </a:extLst>
          </p:cNvPr>
          <p:cNvSpPr/>
          <p:nvPr/>
        </p:nvSpPr>
        <p:spPr>
          <a:xfrm>
            <a:off x="1880057" y="2718837"/>
            <a:ext cx="8671402" cy="1420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mn-MN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Монголчуудын уламжлалт сууц юу вэ? Хэзээ үүссэн бэ? 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mn-MN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Уламжлалт монгол сууцыг юу, юугаар барьдаг вэ? 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mn-MN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сууцтай холбоотой ямар ямар уламжлал, заншил байдаг вэ?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449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D666EA77-9192-4A04-664B-CBAC1D71D165}"/>
              </a:ext>
            </a:extLst>
          </p:cNvPr>
          <p:cNvSpPr/>
          <p:nvPr/>
        </p:nvSpPr>
        <p:spPr>
          <a:xfrm>
            <a:off x="1119868" y="1764016"/>
            <a:ext cx="4787296" cy="4213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Авдар –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chest/trunk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Агаарын солилцоо –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air circulation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Алдлах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stretch the arms wide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Аргал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dried cow dung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Баримжаалах –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to estimate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Босго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threshold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Бурхан шүтээн –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image of deities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Буух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put up at…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Бүдрэх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stumble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Гал голомт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hearth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Гарз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loss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Гэр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Mongolian traditional dwelling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Гэрийн багана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the supporting poles of a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Гэр барих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erect a ‘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Гэр буулгах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take a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down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D3603D-C331-D336-3615-EE70FEA3EBEC}"/>
              </a:ext>
            </a:extLst>
          </p:cNvPr>
          <p:cNvSpPr txBox="1"/>
          <p:nvPr/>
        </p:nvSpPr>
        <p:spPr>
          <a:xfrm>
            <a:off x="2505612" y="992859"/>
            <a:ext cx="76680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Шинэ үг хэллэгүүдийг цээжилж, утгыг ойлгоорой. </a:t>
            </a:r>
            <a:endParaRPr lang="mn-M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Memorize the new vocabularies and understand the meaning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83597D-8DC0-FFC2-A273-0ED639A671F7}"/>
              </a:ext>
            </a:extLst>
          </p:cNvPr>
          <p:cNvSpPr txBox="1"/>
          <p:nvPr/>
        </p:nvSpPr>
        <p:spPr>
          <a:xfrm>
            <a:off x="4308186" y="6371921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81)</a:t>
            </a:r>
            <a:endParaRPr lang="en-US" sz="1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F9E6CD-D82D-11F8-0F78-71CF2AA8F663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B01064-846E-2FA7-9811-03E9A31A4F95}"/>
              </a:ext>
            </a:extLst>
          </p:cNvPr>
          <p:cNvSpPr/>
          <p:nvPr/>
        </p:nvSpPr>
        <p:spPr>
          <a:xfrm>
            <a:off x="6779481" y="1803344"/>
            <a:ext cx="4787296" cy="4490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Гэрийн буурь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the site of a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Гэрийн бүрээс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the covering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og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Гэрийн бүслүүр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the girth-rope of a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Гэрийн оосор бүч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ties used to fasten the coverings of a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Гэрийн хоймор –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honoured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part of the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behind the hearth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Гэрийн яс мод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wooden frame of a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Ивээл өдөр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compatible day /regarding the sign of the twelve years according to Buddhist astrological calculations/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Малын бэлчээр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pasture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Махир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curved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Налах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lean against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Найрлах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feast, to celebrate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Нүүдлийн амьдрал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nomadic life style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Нүүх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move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Нүүдэллэх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migrate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Овор багатай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small-sized-scale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25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D666EA77-9192-4A04-664B-CBAC1D71D165}"/>
              </a:ext>
            </a:extLst>
          </p:cNvPr>
          <p:cNvSpPr/>
          <p:nvPr/>
        </p:nvSpPr>
        <p:spPr>
          <a:xfrm>
            <a:off x="1205763" y="2396058"/>
            <a:ext cx="4787296" cy="2828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Олз –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gains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Өрх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бүтээх/татах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the felt used for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coering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the roof-ring of a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/to pull the roof flap over/ to pull back the roof flap/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Тогтвортой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stable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Тооно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wooden ring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Тотго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lintel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Төлөөлөх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represent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Түлээ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wood for fire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Түүхэн сурвалж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historical source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Унь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rafter /of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D3603D-C331-D336-3615-EE70FEA3EBEC}"/>
              </a:ext>
            </a:extLst>
          </p:cNvPr>
          <p:cNvSpPr txBox="1"/>
          <p:nvPr/>
        </p:nvSpPr>
        <p:spPr>
          <a:xfrm>
            <a:off x="2505612" y="992859"/>
            <a:ext cx="76680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Шинэ үг хэллэгүүдийг цээжилж, утгыг ойлгоорой. </a:t>
            </a:r>
            <a:endParaRPr lang="mn-M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Memorize the new vocabularies and understand the meaning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83597D-8DC0-FFC2-A273-0ED639A671F7}"/>
              </a:ext>
            </a:extLst>
          </p:cNvPr>
          <p:cNvSpPr txBox="1"/>
          <p:nvPr/>
        </p:nvSpPr>
        <p:spPr>
          <a:xfrm>
            <a:off x="4308186" y="6104183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81)</a:t>
            </a:r>
            <a:endParaRPr lang="en-US" sz="1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F9E6CD-D82D-11F8-0F78-71CF2AA8F663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083EF27-E1DA-96FD-D8D2-02843BCA2C8E}"/>
              </a:ext>
            </a:extLst>
          </p:cNvPr>
          <p:cNvSpPr/>
          <p:nvPr/>
        </p:nvSpPr>
        <p:spPr>
          <a:xfrm>
            <a:off x="6779481" y="2534557"/>
            <a:ext cx="4787296" cy="2551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Унины сагалдарга –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thong of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rafters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Үзэх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consider, to suppose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Хадны сүг зураг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rock paintings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Хамаарах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to relate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Хана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section of the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gher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wall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Хогшил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furniture, property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Хүнхэр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arched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Хүрэл зэвсгийн үе –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Bronze Age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Цээрлэх ёс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forbidding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3066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F1BC5DF-0F93-DA99-FBE1-220827EB52F1}"/>
              </a:ext>
            </a:extLst>
          </p:cNvPr>
          <p:cNvSpPr/>
          <p:nvPr/>
        </p:nvSpPr>
        <p:spPr>
          <a:xfrm>
            <a:off x="1798267" y="1835591"/>
            <a:ext cx="859549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Эрдэнэ зуу, ханын, хоймор, хадны зураг,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зүүн өмнө, гишгэх, суух, тав/зургаан, бэлчээрийг, олз, тооно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231432" y="6155223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77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2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9156964-742E-9A2C-E6EF-2515B7712726}"/>
              </a:ext>
            </a:extLst>
          </p:cNvPr>
          <p:cNvSpPr/>
          <p:nvPr/>
        </p:nvSpPr>
        <p:spPr>
          <a:xfrm>
            <a:off x="347872" y="2355306"/>
            <a:ext cx="11496255" cy="3422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</a:t>
            </a: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endParaRPr lang="en-US" sz="20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72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гэрий</a:t>
            </a:r>
            <a:r>
              <a:rPr lang="mn-MN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2500-3000</a:t>
            </a:r>
            <a:r>
              <a:rPr lang="mn-MN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жилийн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түүхтэй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гэж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үздэг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Гэрийг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дүрсэлсэн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1)_______ _______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Сибирь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Монголын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Говь-Алтай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аймгийн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Цагаан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гол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Өмнөговийн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Гурван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сайхан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Өвөрхангай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аймгийн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Богд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сумын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Тэвш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уул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Архангай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аймгийн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Чулуут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голоос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олдсон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Эдгээр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зураг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хүрэл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зэвсгийн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үед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холбогдоно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гэж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эрдэмтэд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тогтоожээ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(МЭӨ </a:t>
            </a:r>
            <a:r>
              <a:rPr lang="mn-MN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2000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жил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r>
              <a:rPr lang="mn-MN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Түүх</a:t>
            </a:r>
            <a:r>
              <a:rPr lang="mn-MN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эн сурвалжид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тэмдэглэгдсэнээр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хамгийн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том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бол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1651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онд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2)_______ _______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хийдэд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байсан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80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гэрийн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хэмжээтэй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үлэмж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том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Бат-Өлзий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юм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US" sz="2000" kern="0" dirty="0">
              <a:solidFill>
                <a:srgbClr val="2F5496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331027-05BB-F7DE-E9EE-88714D825B05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</p:spTree>
    <p:extLst>
      <p:ext uri="{BB962C8B-B14F-4D97-AF65-F5344CB8AC3E}">
        <p14:creationId xmlns:p14="http://schemas.microsoft.com/office/powerpoint/2010/main" val="28685088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525226" y="6137838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77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41FA81-C27B-25B9-5807-A1EDCEF564C5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638975-E024-3F0C-A799-A93A899D05D1}"/>
              </a:ext>
            </a:extLst>
          </p:cNvPr>
          <p:cNvSpPr/>
          <p:nvPr/>
        </p:nvSpPr>
        <p:spPr>
          <a:xfrm>
            <a:off x="520452" y="2991313"/>
            <a:ext cx="11151096" cy="2343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эрийг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эртнээс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түрэг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гэж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ялган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үздэг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байв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Түрэг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хүнхэр,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жижигхэн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тоонотой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унь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урт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сагалдаргатай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тал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ахир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хана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намхан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байдаг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Харин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том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тоонотой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богино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шулуун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уньтай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хана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ө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ндөр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байдаг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Монголчууд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жилийн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дөрвөн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улиралд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малынхаа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3)_______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даган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нүүдэллэ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дэг бөгөөд м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онгол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барьж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буулгах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ад хялбар, зөөж нүүхэд хөнгөн учраас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нүүдлийн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амьдрал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 маш тохиромжтой.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771B65-5233-B695-9570-4A8F80615830}"/>
              </a:ext>
            </a:extLst>
          </p:cNvPr>
          <p:cNvSpPr/>
          <p:nvPr/>
        </p:nvSpPr>
        <p:spPr>
          <a:xfrm>
            <a:off x="1798267" y="1835591"/>
            <a:ext cx="859549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Эрдэнэ зуу, ханын, хоймор, хадны зураг,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зүүн өмнө, гишгэх, суух, тав/зургаан, бэлчээрийг, олз, тооно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1778824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41FA81-C27B-25B9-5807-A1EDCEF564C5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70A1BD-6541-759E-71D0-41B50AF871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0340" y="2526432"/>
            <a:ext cx="4223012" cy="28484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85C998E-B291-8AE3-9263-3FEB1569AC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886" y="2758724"/>
            <a:ext cx="3389354" cy="260173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E9D9F79-FD56-A2E8-91F0-1E32D8D70CD5}"/>
              </a:ext>
            </a:extLst>
          </p:cNvPr>
          <p:cNvSpPr txBox="1"/>
          <p:nvPr/>
        </p:nvSpPr>
        <p:spPr>
          <a:xfrm>
            <a:off x="4903695" y="6031097"/>
            <a:ext cx="3204936" cy="281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mn-MN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 (Батсайхан.Х, Ундрахбаяр.Р, 2015, хууд. 14)</a:t>
            </a:r>
            <a:endParaRPr lang="en-US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0630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991667" y="5977157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200" dirty="0">
                <a:latin typeface="Arial" panose="020B0604020202020204" pitchFamily="34" charset="0"/>
                <a:ea typeface="Arial" panose="020B0604020202020204" pitchFamily="34" charset="0"/>
              </a:rPr>
              <a:t>106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41FA81-C27B-25B9-5807-A1EDCEF564C5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638975-E024-3F0C-A799-A93A899D05D1}"/>
              </a:ext>
            </a:extLst>
          </p:cNvPr>
          <p:cNvSpPr/>
          <p:nvPr/>
        </p:nvSpPr>
        <p:spPr>
          <a:xfrm>
            <a:off x="1081481" y="3195807"/>
            <a:ext cx="10665217" cy="2343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 нь о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багатай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боловч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дотоод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талбай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ихтэй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салхинд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тогтвортой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агаарын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солилцоо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сайтай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яс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мод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бүрээс, оосор бүч, бүслүүрээс бүрддэг.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Яс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модонд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тооно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унь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хана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багана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хаалга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орно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Бүр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ээ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дотуур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гадуур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бүрээс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эсгий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дээвэр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туурга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өрх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хаяавч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хөшиг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орно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528CF1B-CE96-BC17-39DD-F7579955347B}"/>
              </a:ext>
            </a:extLst>
          </p:cNvPr>
          <p:cNvSpPr/>
          <p:nvPr/>
        </p:nvSpPr>
        <p:spPr>
          <a:xfrm>
            <a:off x="1798252" y="2092130"/>
            <a:ext cx="859549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Эрдэнэ зуу, ханын, хоймор, хадны зураг,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зүүн өмнө, гишгэх, суух, тав/зургаан, бэлчээрийг, олз, тооно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425868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4017284" y="1236916"/>
            <a:ext cx="3979234" cy="31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МОНГОЛ ГЭРИЙН БҮРДЭЛ, ХЭСГҮҮД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41FA81-C27B-25B9-5807-A1EDCEF564C5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D52297-BC4E-D714-6BD7-6D983D4EA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6393" y="2014478"/>
            <a:ext cx="5744341" cy="385561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D3D4B39-AD4B-7B34-9BCE-53A7F571C0CD}"/>
              </a:ext>
            </a:extLst>
          </p:cNvPr>
          <p:cNvSpPr txBox="1"/>
          <p:nvPr/>
        </p:nvSpPr>
        <p:spPr>
          <a:xfrm>
            <a:off x="4645932" y="6076705"/>
            <a:ext cx="3350586" cy="2756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mn-MN" sz="12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(Батсайхан.Х, Ундрахбаяр.Р, 2015, хууд. 20)</a:t>
            </a:r>
            <a:endParaRPr lang="en-US" sz="12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548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706561" y="5977157"/>
            <a:ext cx="308376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77)</a:t>
            </a:r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39B665-8AAB-CAA9-29E0-E03264156445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635DCC-9E56-5F14-472B-731994CB509E}"/>
              </a:ext>
            </a:extLst>
          </p:cNvPr>
          <p:cNvSpPr/>
          <p:nvPr/>
        </p:nvSpPr>
        <p:spPr>
          <a:xfrm>
            <a:off x="563880" y="3008698"/>
            <a:ext cx="11182818" cy="2343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Монголчууд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гэрийнх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ээ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ү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дийг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ургах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4)_______ _______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зүг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рүү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харуулан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барьдаг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 гэрийн өрх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бол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гэрийг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төлөөлдөг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чухал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хэсэг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Тийм учраас Монголчууд айлыг өрхөөр нь төлөөлүүлэн өрх гэр, айл өрх гэж ярьдаг.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Орой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унтахдаа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өрхөө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бүтээ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н,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өглөө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гэрийн эзэгтэй эрт босож, өрхөө татдаг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Өрхөөр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тухайн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айл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эрт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босдог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орой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босдогийг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мэдэж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болно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C565EA4-D8BD-2EF8-4B38-191D528DE5A2}"/>
              </a:ext>
            </a:extLst>
          </p:cNvPr>
          <p:cNvSpPr/>
          <p:nvPr/>
        </p:nvSpPr>
        <p:spPr>
          <a:xfrm>
            <a:off x="1798252" y="1972730"/>
            <a:ext cx="859549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Эрдэнэ зуу, ханын, хоймор, хадны зураг,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зүүн өмнө, гишгэх, суух, тав/зургаан, бэлчээрийг, олз, тооно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696022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F439B665-8AAB-CAA9-29E0-E03264156445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C4034B-4C9D-8AE1-8A97-BD9434B36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104" y="1373841"/>
            <a:ext cx="6667500" cy="41103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CECCEA9-09D7-6A57-E6C8-CF988158B357}"/>
              </a:ext>
            </a:extLst>
          </p:cNvPr>
          <p:cNvSpPr txBox="1"/>
          <p:nvPr/>
        </p:nvSpPr>
        <p:spPr>
          <a:xfrm>
            <a:off x="3546176" y="5656331"/>
            <a:ext cx="60944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Mongolian National Broadcaster. (2016, April 7). </a:t>
            </a:r>
            <a:r>
              <a:rPr lang="mn-MN" sz="1200" dirty="0"/>
              <a:t>Монгол гэрийн түүх [</a:t>
            </a:r>
            <a:r>
              <a:rPr lang="en-US" sz="1200" dirty="0"/>
              <a:t>Photograph]. </a:t>
            </a:r>
          </a:p>
          <a:p>
            <a:r>
              <a:rPr lang="en-US" sz="1200" dirty="0"/>
              <a:t>     https://www.mnb.mn/i/83460</a:t>
            </a:r>
          </a:p>
        </p:txBody>
      </p:sp>
    </p:spTree>
    <p:extLst>
      <p:ext uri="{BB962C8B-B14F-4D97-AF65-F5344CB8AC3E}">
        <p14:creationId xmlns:p14="http://schemas.microsoft.com/office/powerpoint/2010/main" val="11020727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903695" y="6045612"/>
            <a:ext cx="305687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78)</a:t>
            </a:r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39B665-8AAB-CAA9-29E0-E03264156445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635DCC-9E56-5F14-472B-731994CB509E}"/>
              </a:ext>
            </a:extLst>
          </p:cNvPr>
          <p:cNvSpPr/>
          <p:nvPr/>
        </p:nvSpPr>
        <p:spPr>
          <a:xfrm>
            <a:off x="1000986" y="3188732"/>
            <a:ext cx="10588214" cy="2343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Гэрий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их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бага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нь 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5)_______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тооноос хамаардаг бөгөөд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4, 5, 6, 8, 9, 10, 12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ханатай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гэж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ангилан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үзнэ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эр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ийн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хана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тутам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нэг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хогшил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ойгоо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багтдаг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 үздэг бөгөөд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12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ханатай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гэрт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12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найрлахад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30-40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багтана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Хамгийн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түгээмэл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бол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6) _______, _______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ханатай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юм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Монголчууд эрт дээр үеэс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тооноор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туссан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нараар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цагийг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баримжаалдаг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байжээ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1E713D1-6BBD-FE88-90E4-4FDC56A72EF1}"/>
              </a:ext>
            </a:extLst>
          </p:cNvPr>
          <p:cNvSpPr/>
          <p:nvPr/>
        </p:nvSpPr>
        <p:spPr>
          <a:xfrm>
            <a:off x="1798252" y="2040974"/>
            <a:ext cx="859549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Эрдэнэ зуу, ханын, хоймор, хадны зураг,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зүүн өмнө, гишгэх, суух, тав/зургаан, бэлчээрийг, олз, тооно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2896013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903695" y="6101434"/>
            <a:ext cx="310169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78)</a:t>
            </a:r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11CB88-6460-259A-BEFA-ACAFAB95C7E7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B7F6A46-23A9-74A3-155C-0AF7F0895FF1}"/>
              </a:ext>
            </a:extLst>
          </p:cNvPr>
          <p:cNvSpPr/>
          <p:nvPr/>
        </p:nvSpPr>
        <p:spPr>
          <a:xfrm>
            <a:off x="738207" y="3152189"/>
            <a:ext cx="11207728" cy="2343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Монголчуудын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гэртэй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холбоотой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цээрлэх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ёс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олон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байдаг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Тухайлбал гэрийн хаалганы б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осгон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дээр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7)_______, _______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цээрлэдэг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Хаалга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алдалж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зогсох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тотгоноос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зүүгдэх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багана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налах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тэврэхийг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цээрлэдэг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Мөн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буулгасан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үед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ийн мод, бүрээс, бүслүүр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дээгүүр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алхах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дээр нь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гишгэхийг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ц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эрлэдэг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Айлд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орохдоо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босгонд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тээглэж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бүдэрвэл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тийм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хэмжээний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8)_______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орох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гэж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бэлгэ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шээдэг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US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AE47018-3E75-19AE-545A-536D68B9329E}"/>
              </a:ext>
            </a:extLst>
          </p:cNvPr>
          <p:cNvSpPr/>
          <p:nvPr/>
        </p:nvSpPr>
        <p:spPr>
          <a:xfrm>
            <a:off x="1798252" y="2092455"/>
            <a:ext cx="859549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Эрдэнэ зуу, ханын, хоймор, хадны зураг,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зүүн өмнө, гишгэх, суух, тав/зургаан, бэлчээрийг, олз, тооно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5908355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903695" y="5977157"/>
            <a:ext cx="30927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78)</a:t>
            </a:r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11CB88-6460-259A-BEFA-ACAFAB95C7E7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B7F6A46-23A9-74A3-155C-0AF7F0895FF1}"/>
              </a:ext>
            </a:extLst>
          </p:cNvPr>
          <p:cNvSpPr/>
          <p:nvPr/>
        </p:nvSpPr>
        <p:spPr>
          <a:xfrm>
            <a:off x="769736" y="2917613"/>
            <a:ext cx="11207728" cy="2343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Харин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гарахдаа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бүдэрвэл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тийм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хэмжээний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гар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гарах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гэж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үздэг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учраас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буцаж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ороод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алд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аргал, түлээ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хий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гээд гардаг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Гэрийн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доторх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зайг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хоймор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гал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голомт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эрэгтэйн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тал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mn-MN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баруун тал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эмэгтэйн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тал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mn-MN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зүүн тал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гэж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ерөнхийд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хуваадаг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Хоймрын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авдар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дээр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бурхан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шүтээнээ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залдаг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Гэрийн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эзэн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9)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_______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талдаа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суудаг</a:t>
            </a:r>
            <a:r>
              <a:rPr lang="mn-MN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Мөн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хамгийн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хүндтэй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зочноо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хоймортоо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урьж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суулгана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AF3BE6C-FA79-0728-6E18-E52BA85C62B3}"/>
              </a:ext>
            </a:extLst>
          </p:cNvPr>
          <p:cNvSpPr/>
          <p:nvPr/>
        </p:nvSpPr>
        <p:spPr>
          <a:xfrm>
            <a:off x="1798252" y="1950743"/>
            <a:ext cx="859549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Эрдэнэ зуу, ханын, хоймор, хадны зураг,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зүүн өмнө, гишгэх, суух, тав/зургаан, бэлчээрийг, олз, тооно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5152921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903695" y="5977157"/>
            <a:ext cx="30479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78)</a:t>
            </a:r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2C9995-D75D-0F8F-8CE9-FF18A4283E20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E4689F-1042-BAC2-1441-9A84C1E8D50D}"/>
              </a:ext>
            </a:extLst>
          </p:cNvPr>
          <p:cNvSpPr/>
          <p:nvPr/>
        </p:nvSpPr>
        <p:spPr>
          <a:xfrm>
            <a:off x="701040" y="3420241"/>
            <a:ext cx="11045658" cy="1883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Монголчууд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нүүх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буух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өдрөө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маш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сайн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бодож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сонгодог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Ихэвчлэн гэрийн эзний ивээл сайн өдөр нүүдэг. 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10)_______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гэрийн орой, толгой хэсэг учраас М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онголчууд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их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хүндэ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тгэн үздэг бөгөөд нүүхдээ ачааны хамгийн дээр тавина. А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йлын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хуучин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буурин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дээр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гэрээ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барьдаггүй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Заавал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шинэ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газар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барьдаг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2E80157-86B1-8042-D35B-E8B9E9B6A155}"/>
              </a:ext>
            </a:extLst>
          </p:cNvPr>
          <p:cNvSpPr/>
          <p:nvPr/>
        </p:nvSpPr>
        <p:spPr>
          <a:xfrm>
            <a:off x="1798252" y="2199426"/>
            <a:ext cx="859549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Эрдэнэ зуу, ханын, хоймор, хадны зураг,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зүүн өмнө, гишгэх, суух, тав/зургаан, бэлчээрийг, олз, тооно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8148936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1910773" y="5838657"/>
            <a:ext cx="307360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78)</a:t>
            </a:r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2C9995-D75D-0F8F-8CE9-FF18A4283E20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E4689F-1042-BAC2-1441-9A84C1E8D50D}"/>
              </a:ext>
            </a:extLst>
          </p:cNvPr>
          <p:cNvSpPr/>
          <p:nvPr/>
        </p:nvSpPr>
        <p:spPr>
          <a:xfrm>
            <a:off x="893936" y="2141968"/>
            <a:ext cx="4839148" cy="3266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түмний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энэхүү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гайхамшигт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сууц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“Монгол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</a:t>
            </a:r>
            <a:r>
              <a:rPr lang="mn-MN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-ийг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2013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оны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12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сарын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07-</a:t>
            </a:r>
            <a:r>
              <a:rPr lang="mn-MN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нд 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ЮНЕСКО-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гийн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төрөлхтний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соёлын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биет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бус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өвийн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төлөөллийн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жагсаалтад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“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гэрийн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уламжлалт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урлал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зан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үйл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000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нэртэйгээр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б</a:t>
            </a:r>
            <a:r>
              <a:rPr lang="mn-MN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үртгэж баталжээ</a:t>
            </a:r>
            <a:r>
              <a:rPr lang="en-US" sz="2000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000" kern="0" dirty="0">
              <a:solidFill>
                <a:srgbClr val="2F5496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7C966D0-8822-73D1-E09F-3669AE0AC7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564" y="2366686"/>
            <a:ext cx="5944115" cy="297627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08AA973-D7AC-FED3-D1D2-28B3606DEFB3}"/>
              </a:ext>
            </a:extLst>
          </p:cNvPr>
          <p:cNvSpPr txBox="1"/>
          <p:nvPr/>
        </p:nvSpPr>
        <p:spPr>
          <a:xfrm>
            <a:off x="7227470" y="5803888"/>
            <a:ext cx="336630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(Батсайхан.Х, Ундрахбаяр.Р, 2015, хууд. 11)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013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4616824" y="964182"/>
            <a:ext cx="3181375" cy="31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Монгол гэр барих дараалал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2C9995-D75D-0F8F-8CE9-FF18A4283E20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8AA973-D7AC-FED3-D1D2-28B3606DEFB3}"/>
              </a:ext>
            </a:extLst>
          </p:cNvPr>
          <p:cNvSpPr txBox="1"/>
          <p:nvPr/>
        </p:nvSpPr>
        <p:spPr>
          <a:xfrm>
            <a:off x="4346645" y="6337492"/>
            <a:ext cx="33630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(Батсайхан.Х, Ундрахбаяр.Р, 2015, хууд. </a:t>
            </a:r>
            <a:r>
              <a:rPr lang="mn-M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36</a:t>
            </a:r>
            <a:r>
              <a:rPr lang="mn-MN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DC8A3BF-59B5-D3F9-B81D-323702DEE5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7716" y="1361452"/>
            <a:ext cx="4961695" cy="4892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2396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4616824" y="964182"/>
            <a:ext cx="3181375" cy="31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Монгол гэр барих дараалал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2C9995-D75D-0F8F-8CE9-FF18A4283E20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8AA973-D7AC-FED3-D1D2-28B3606DEFB3}"/>
              </a:ext>
            </a:extLst>
          </p:cNvPr>
          <p:cNvSpPr txBox="1"/>
          <p:nvPr/>
        </p:nvSpPr>
        <p:spPr>
          <a:xfrm>
            <a:off x="4526628" y="6325220"/>
            <a:ext cx="33617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(Батсайхан.Х, Ундрахбаяр.Р, 2015, хууд. </a:t>
            </a:r>
            <a:r>
              <a:rPr lang="mn-M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37</a:t>
            </a:r>
            <a:r>
              <a:rPr lang="mn-MN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94F6A8-5743-1280-A4FE-B9552EF2E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4889" y="1278114"/>
            <a:ext cx="4941934" cy="4871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23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1973568" y="1114574"/>
            <a:ext cx="8975271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3. Монгол гэр барих дарааллыг бичээрэй.</a:t>
            </a:r>
          </a:p>
          <a:p>
            <a:pPr lvl="0">
              <a:lnSpc>
                <a:spcPct val="90000"/>
              </a:lnSpc>
              <a:buClr>
                <a:schemeClr val="dk1"/>
              </a:buClr>
              <a:buSzPts val="1800"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3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</a:t>
            </a:r>
            <a:r>
              <a:rPr lang="en-US" sz="1600" b="1" i="1" dirty="0">
                <a:solidFill>
                  <a:srgbClr val="05050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Could you write down the step-by-step process of building a Mongolian Ger?</a:t>
            </a:r>
            <a:endParaRPr lang="mn-MN" sz="1600" b="1" i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2C9995-D75D-0F8F-8CE9-FF18A4283E20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4B55534-5BAB-107A-E6C7-3C3C2A1D4F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5154" y="2005601"/>
            <a:ext cx="2929905" cy="121772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4795EF-4D56-A00F-A735-F89CFC7829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310" y="4163978"/>
            <a:ext cx="2203791" cy="125868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5BC084F-CB11-4793-2463-C35CC04037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4145" y="2182255"/>
            <a:ext cx="2013130" cy="132297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BAB8E45-99D2-FA92-7C21-2DFD076239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49195" y="2181469"/>
            <a:ext cx="1912427" cy="132297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3315542-AE22-46ED-053D-65F78397E9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2978" y="4232519"/>
            <a:ext cx="2393006" cy="121030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B74BD08-4668-9D03-8DF1-93798E9F4B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05721" y="4005234"/>
            <a:ext cx="2355901" cy="141492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45092A8B-D568-C35B-81AB-92CB068C9B43}"/>
              </a:ext>
            </a:extLst>
          </p:cNvPr>
          <p:cNvSpPr txBox="1"/>
          <p:nvPr/>
        </p:nvSpPr>
        <p:spPr>
          <a:xfrm>
            <a:off x="4903695" y="6170105"/>
            <a:ext cx="343458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(Батсайхан.Х, Ундрахбаяр.Р, 2015, хууд. </a:t>
            </a:r>
            <a:r>
              <a:rPr lang="mn-M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36</a:t>
            </a:r>
            <a:r>
              <a:rPr lang="mn-MN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0102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F403E41-0D2D-626E-64B1-235DF690EC34}"/>
              </a:ext>
            </a:extLst>
          </p:cNvPr>
          <p:cNvSpPr txBox="1"/>
          <p:nvPr/>
        </p:nvSpPr>
        <p:spPr>
          <a:xfrm>
            <a:off x="1931755" y="1351755"/>
            <a:ext cx="8091134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4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Дараах асуултын дагуу ярилцаж, ойлголтоо шалгаарай.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4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Discuss about following questions and review your understanding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6EC77A-B902-AA91-7547-3F7A1C8414C0}"/>
              </a:ext>
            </a:extLst>
          </p:cNvPr>
          <p:cNvSpPr txBox="1"/>
          <p:nvPr/>
        </p:nvSpPr>
        <p:spPr>
          <a:xfrm>
            <a:off x="4231432" y="6155223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6)</a:t>
            </a:r>
            <a:endParaRPr lang="en-US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98F8D4-0992-E943-E956-3E1C67BF12BA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5665C6F-DBB1-07B5-3487-445542DC1494}"/>
              </a:ext>
            </a:extLst>
          </p:cNvPr>
          <p:cNvSpPr/>
          <p:nvPr/>
        </p:nvSpPr>
        <p:spPr>
          <a:xfrm>
            <a:off x="1303181" y="2585195"/>
            <a:ext cx="9348282" cy="2345322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 гэр анх хэзээ үүссэн бэ? 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 гэр, түрэг гэр ямар ялгаатай вэ?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 гэрийг яагаад нүүдлийн амьдралд тохиромжтой гэж үздэг вэ?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 юу юунаас бүрддэг вэ? 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 гэрийн үүдийг хаашаа харуулж барьдаг вэ? 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8911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F403E41-0D2D-626E-64B1-235DF690EC34}"/>
              </a:ext>
            </a:extLst>
          </p:cNvPr>
          <p:cNvSpPr txBox="1"/>
          <p:nvPr/>
        </p:nvSpPr>
        <p:spPr>
          <a:xfrm>
            <a:off x="1931755" y="1351755"/>
            <a:ext cx="8091134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4. Дараах асуултын дагуу ярилцаж, ойлголтоо шалгаарай.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4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Discuss about following questions and review your understanding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6EC77A-B902-AA91-7547-3F7A1C8414C0}"/>
              </a:ext>
            </a:extLst>
          </p:cNvPr>
          <p:cNvSpPr txBox="1"/>
          <p:nvPr/>
        </p:nvSpPr>
        <p:spPr>
          <a:xfrm>
            <a:off x="4231432" y="6155223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6)</a:t>
            </a:r>
            <a:endParaRPr lang="en-US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98F8D4-0992-E943-E956-3E1C67BF12BA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5665C6F-DBB1-07B5-3487-445542DC1494}"/>
              </a:ext>
            </a:extLst>
          </p:cNvPr>
          <p:cNvSpPr/>
          <p:nvPr/>
        </p:nvSpPr>
        <p:spPr>
          <a:xfrm>
            <a:off x="1174776" y="2797299"/>
            <a:ext cx="9348282" cy="2343655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 гэрийн том, жижгийг юугаар нь ялгадаг вэ?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 гэртэй холбоотой ямар ямар уламжлал, заншил байдаг вэ?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Гэрийн доторх зайг юу юу гэж хуваадаг вэ?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Монголчууд ямар өдрийг сонгож нүүдэг вэ?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2013 онд монгол гэртэй холбоотой ямар үйл явдал болсон бэ?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07861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F403E41-0D2D-626E-64B1-235DF690EC34}"/>
              </a:ext>
            </a:extLst>
          </p:cNvPr>
          <p:cNvSpPr txBox="1"/>
          <p:nvPr/>
        </p:nvSpPr>
        <p:spPr>
          <a:xfrm>
            <a:off x="3437826" y="1048456"/>
            <a:ext cx="8091134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4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Монгол гэрийн бүрдлүүдийг нэрлээрэй.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4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</a:t>
            </a:r>
            <a:r>
              <a:rPr lang="en-US" sz="1600" b="1" i="1" dirty="0">
                <a:solidFill>
                  <a:srgbClr val="05050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Please provide the names of Mongolian Ger parts.</a:t>
            </a:r>
            <a:endParaRPr lang="en-US" sz="1600" b="1" i="1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98F8D4-0992-E943-E956-3E1C67BF12BA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C4BB6C-912A-D8B5-3B1D-7456B44F58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1628" y="2241178"/>
            <a:ext cx="2088776" cy="16046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18FEFA2-D663-0080-F9FB-623FD4C1CE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5707" y="2158706"/>
            <a:ext cx="1880133" cy="176962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C58322A-59F4-0A82-8D65-84A5AA23AD34}"/>
              </a:ext>
            </a:extLst>
          </p:cNvPr>
          <p:cNvSpPr txBox="1"/>
          <p:nvPr/>
        </p:nvSpPr>
        <p:spPr>
          <a:xfrm>
            <a:off x="4734336" y="6252687"/>
            <a:ext cx="422140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(Батсайхан.Х, Ундрахбаяр.Р, 2015, хууд. 16,17,18,19)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8E8FB96-5E41-B85C-D164-2EBD4C9476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5075" y="2152217"/>
            <a:ext cx="2394072" cy="167997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E700B48-BEF6-6F0D-D943-27849936BF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3573" y="4116033"/>
            <a:ext cx="2418452" cy="194895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C3726D5-16D7-C934-811D-9E5DEB0CFA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5840" y="4144243"/>
            <a:ext cx="2210108" cy="176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7456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F403E41-0D2D-626E-64B1-235DF690EC34}"/>
              </a:ext>
            </a:extLst>
          </p:cNvPr>
          <p:cNvSpPr txBox="1"/>
          <p:nvPr/>
        </p:nvSpPr>
        <p:spPr>
          <a:xfrm>
            <a:off x="3717488" y="1040183"/>
            <a:ext cx="5937499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5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Оньсогыг уншаад таагаарай.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5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</a:t>
            </a:r>
            <a:r>
              <a:rPr lang="en-US" sz="1600" b="1" i="1" dirty="0">
                <a:solidFill>
                  <a:srgbClr val="05050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Read the riddle and try to guess the answer.</a:t>
            </a:r>
            <a:endParaRPr lang="en-US" sz="1600" b="1" i="1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98F8D4-0992-E943-E956-3E1C67BF12BA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58322A-59F4-0A82-8D65-84A5AA23AD34}"/>
              </a:ext>
            </a:extLst>
          </p:cNvPr>
          <p:cNvSpPr txBox="1"/>
          <p:nvPr/>
        </p:nvSpPr>
        <p:spPr>
          <a:xfrm>
            <a:off x="5105290" y="6239789"/>
            <a:ext cx="366263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(Батсайхан.Х, Ундрахбаяр.Р, 2015, хууд. </a:t>
            </a:r>
            <a:r>
              <a:rPr lang="mn-M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54</a:t>
            </a:r>
            <a:r>
              <a:rPr lang="mn-MN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A50B9E-938B-3E64-B941-ADEF2F2F9FE1}"/>
              </a:ext>
            </a:extLst>
          </p:cNvPr>
          <p:cNvSpPr txBox="1"/>
          <p:nvPr/>
        </p:nvSpPr>
        <p:spPr>
          <a:xfrm>
            <a:off x="1346094" y="2124421"/>
            <a:ext cx="4442150" cy="12008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Би үүгээр явъя</a:t>
            </a:r>
          </a:p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Чи түүгээр яв</a:t>
            </a:r>
          </a:p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Билүүтийн гол дээр уулзъя</a:t>
            </a:r>
          </a:p>
          <a:p>
            <a:pPr marR="0" lvl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Тэр юу вэ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?</a:t>
            </a:r>
            <a:endParaRPr lang="mn-MN" sz="1600" i="1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E7C487-CF7B-CB5F-5312-BE8972F5C637}"/>
              </a:ext>
            </a:extLst>
          </p:cNvPr>
          <p:cNvSpPr txBox="1"/>
          <p:nvPr/>
        </p:nvSpPr>
        <p:spPr>
          <a:xfrm>
            <a:off x="1346094" y="3940057"/>
            <a:ext cx="4442150" cy="12008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Бургасан дээр нарс</a:t>
            </a:r>
          </a:p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Нарсан дээр хус</a:t>
            </a:r>
          </a:p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Хусан дээр хонь</a:t>
            </a:r>
            <a:endParaRPr lang="en-US" sz="1600" i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R="0" lvl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en-US" sz="1600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			</a:t>
            </a: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Т</a:t>
            </a:r>
            <a:r>
              <a:rPr lang="mn-MN" sz="1600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эр юу вэ</a:t>
            </a:r>
            <a:r>
              <a:rPr lang="en-US" sz="1600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?</a:t>
            </a:r>
            <a:endParaRPr lang="mn-MN" sz="1600" i="1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FBA4E7-618F-F86F-AB91-CD7A9902E032}"/>
              </a:ext>
            </a:extLst>
          </p:cNvPr>
          <p:cNvSpPr txBox="1"/>
          <p:nvPr/>
        </p:nvSpPr>
        <p:spPr>
          <a:xfrm>
            <a:off x="6434193" y="2124421"/>
            <a:ext cx="4442150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Баруун талд бамбай цэцэг</a:t>
            </a:r>
          </a:p>
          <a:p>
            <a:pPr marR="0" lvl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Тэр юу вэ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?</a:t>
            </a:r>
            <a:endParaRPr lang="mn-MN" sz="1600" i="1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46F3E3-B1A2-2895-5E3E-BE356A37AE00}"/>
              </a:ext>
            </a:extLst>
          </p:cNvPr>
          <p:cNvSpPr txBox="1"/>
          <p:nvPr/>
        </p:nvSpPr>
        <p:spPr>
          <a:xfrm>
            <a:off x="6434193" y="4132879"/>
            <a:ext cx="4442150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Зүүн талд зүрхэн цэцэг</a:t>
            </a:r>
            <a:endParaRPr lang="en-US" sz="1600" i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R="0" lvl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en-US" sz="1600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			</a:t>
            </a: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Т</a:t>
            </a:r>
            <a:r>
              <a:rPr lang="mn-MN" sz="1600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эр юу вэ</a:t>
            </a:r>
            <a:r>
              <a:rPr lang="en-US" sz="1600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?</a:t>
            </a:r>
            <a:endParaRPr lang="mn-MN" sz="1600" i="1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1475BF-81E1-066A-A45C-8C53F3C44FBB}"/>
              </a:ext>
            </a:extLst>
          </p:cNvPr>
          <p:cNvSpPr txBox="1"/>
          <p:nvPr/>
        </p:nvSpPr>
        <p:spPr>
          <a:xfrm>
            <a:off x="1496414" y="3398135"/>
            <a:ext cx="4442150" cy="351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Хариу: Гэрийн бүслүүр татах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F430DD6-1936-C2F3-1181-5815952FEF84}"/>
              </a:ext>
            </a:extLst>
          </p:cNvPr>
          <p:cNvSpPr txBox="1"/>
          <p:nvPr/>
        </p:nvSpPr>
        <p:spPr>
          <a:xfrm>
            <a:off x="6779481" y="3347211"/>
            <a:ext cx="4442150" cy="351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Хариу: Гэрийн эзэн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15DAC7C-A337-A21E-F404-598F74E63898}"/>
              </a:ext>
            </a:extLst>
          </p:cNvPr>
          <p:cNvSpPr txBox="1"/>
          <p:nvPr/>
        </p:nvSpPr>
        <p:spPr>
          <a:xfrm>
            <a:off x="1496414" y="5259396"/>
            <a:ext cx="4442150" cy="351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Хариу: Гэр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E419122-BFC5-F63D-D485-19FCF5C5EBE1}"/>
              </a:ext>
            </a:extLst>
          </p:cNvPr>
          <p:cNvSpPr txBox="1"/>
          <p:nvPr/>
        </p:nvSpPr>
        <p:spPr>
          <a:xfrm>
            <a:off x="6842634" y="5142956"/>
            <a:ext cx="4442150" cy="351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Хариу: Гэрийн эзэгтэй</a:t>
            </a:r>
          </a:p>
        </p:txBody>
      </p:sp>
    </p:spTree>
    <p:extLst>
      <p:ext uri="{BB962C8B-B14F-4D97-AF65-F5344CB8AC3E}">
        <p14:creationId xmlns:p14="http://schemas.microsoft.com/office/powerpoint/2010/main" val="2861936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Google Shape;431;p25">
            <a:extLst>
              <a:ext uri="{FF2B5EF4-FFF2-40B4-BE49-F238E27FC236}">
                <a16:creationId xmlns:a16="http://schemas.microsoft.com/office/drawing/2014/main" id="{9F7AD5E9-CB02-43A3-D558-80B683115CF5}"/>
              </a:ext>
            </a:extLst>
          </p:cNvPr>
          <p:cNvSpPr txBox="1"/>
          <p:nvPr/>
        </p:nvSpPr>
        <p:spPr>
          <a:xfrm>
            <a:off x="4394427" y="1057238"/>
            <a:ext cx="416856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1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  1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FFF7DA-B6AA-9526-388B-2BBEB3EE9FBE}"/>
              </a:ext>
            </a:extLst>
          </p:cNvPr>
          <p:cNvSpPr txBox="1"/>
          <p:nvPr/>
        </p:nvSpPr>
        <p:spPr>
          <a:xfrm>
            <a:off x="4308186" y="6101538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200" dirty="0">
                <a:latin typeface="Arial" panose="020B0604020202020204" pitchFamily="34" charset="0"/>
                <a:ea typeface="Arial" panose="020B0604020202020204" pitchFamily="34" charset="0"/>
              </a:rPr>
              <a:t>83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200" dirty="0"/>
          </a:p>
        </p:txBody>
      </p:sp>
      <p:sp>
        <p:nvSpPr>
          <p:cNvPr id="11" name="Google Shape;312;p21">
            <a:extLst>
              <a:ext uri="{FF2B5EF4-FFF2-40B4-BE49-F238E27FC236}">
                <a16:creationId xmlns:a16="http://schemas.microsoft.com/office/drawing/2014/main" id="{212A89B5-05E9-4E48-A0D5-5253FA4A148A}"/>
              </a:ext>
            </a:extLst>
          </p:cNvPr>
          <p:cNvSpPr/>
          <p:nvPr/>
        </p:nvSpPr>
        <p:spPr>
          <a:xfrm>
            <a:off x="796597" y="1645819"/>
            <a:ext cx="11043677" cy="4154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mn-MN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Мэдлэг шалгах тест</a:t>
            </a:r>
            <a:r>
              <a:rPr lang="en-US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Test</a:t>
            </a:r>
            <a:endParaRPr lang="mn-MN" sz="1600" b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Монгол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гэрийг дүрсэлсэн хадны зураг хэдий үед холбогдох вэ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mn-MN" sz="1600" b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Хүй нэгдлийн үе		Б. Хүрэл зэвсгийн үе	В. Төмөр зэвсгийн үе	Г. Дундад зууны үе</a:t>
            </a: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2"/>
            </a:pP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Гэрийг эртнээс монгол гэр,...................   .....................гэж ялгаж үздэг байв.</a:t>
            </a:r>
          </a:p>
          <a:p>
            <a:pPr algn="just">
              <a:lnSpc>
                <a:spcPct val="150000"/>
              </a:lnSpc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А. Орчин үеийн гэр		Б. Түрэг гэр	В. Орос гэр 		Г. Хятад гэр 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 startAt="3"/>
            </a:pP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Монголчууд жилийн дөрвөн улиралд малынхаа .....................даган нүүдэллэдэг.</a:t>
            </a:r>
          </a:p>
          <a:p>
            <a:pPr algn="just">
              <a:lnSpc>
                <a:spcPct val="150000"/>
              </a:lnSpc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А. Бэлчээрийг		Б. Хотыг		В. Хашааг		Г. Нутгийг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 startAt="4"/>
            </a:pP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Монгол гэр ................    .................,бүрээс, оосор бүч, бүслүүрээс бүрддэг.</a:t>
            </a:r>
          </a:p>
          <a:p>
            <a:pPr algn="just">
              <a:lnSpc>
                <a:spcPct val="150000"/>
              </a:lnSpc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А. Тулгуур мод		Б. Суурь мод	В. Хүрээ мод		Г. Яс мод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 startAt="5"/>
            </a:pP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Монгол гэрийн .................   .................тооно, унь, хана, багана, хаалга орно.</a:t>
            </a:r>
          </a:p>
          <a:p>
            <a:pPr algn="just">
              <a:lnSpc>
                <a:spcPct val="150000"/>
              </a:lnSpc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А. Тулгуур модонд		Б. Суурь модонд	В. Хүрээ модонд		Г. Яс модонд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9CC6FD-8DFD-0AAC-2870-9EB7EAA985A6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</p:spTree>
    <p:extLst>
      <p:ext uri="{BB962C8B-B14F-4D97-AF65-F5344CB8AC3E}">
        <p14:creationId xmlns:p14="http://schemas.microsoft.com/office/powerpoint/2010/main" val="22073626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Google Shape;431;p25">
            <a:extLst>
              <a:ext uri="{FF2B5EF4-FFF2-40B4-BE49-F238E27FC236}">
                <a16:creationId xmlns:a16="http://schemas.microsoft.com/office/drawing/2014/main" id="{9F7AD5E9-CB02-43A3-D558-80B683115CF5}"/>
              </a:ext>
            </a:extLst>
          </p:cNvPr>
          <p:cNvSpPr txBox="1"/>
          <p:nvPr/>
        </p:nvSpPr>
        <p:spPr>
          <a:xfrm>
            <a:off x="4384152" y="874564"/>
            <a:ext cx="416856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1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  1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FFF7DA-B6AA-9526-388B-2BBEB3EE9FBE}"/>
              </a:ext>
            </a:extLst>
          </p:cNvPr>
          <p:cNvSpPr txBox="1"/>
          <p:nvPr/>
        </p:nvSpPr>
        <p:spPr>
          <a:xfrm>
            <a:off x="4231432" y="6155223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84)</a:t>
            </a:r>
            <a:endParaRPr lang="en-US" sz="1200" dirty="0"/>
          </a:p>
        </p:txBody>
      </p:sp>
      <p:sp>
        <p:nvSpPr>
          <p:cNvPr id="7" name="Google Shape;312;p21">
            <a:extLst>
              <a:ext uri="{FF2B5EF4-FFF2-40B4-BE49-F238E27FC236}">
                <a16:creationId xmlns:a16="http://schemas.microsoft.com/office/drawing/2014/main" id="{4161C307-AB22-23AE-8E7A-041FB7CBF6E8}"/>
              </a:ext>
            </a:extLst>
          </p:cNvPr>
          <p:cNvSpPr/>
          <p:nvPr/>
        </p:nvSpPr>
        <p:spPr>
          <a:xfrm>
            <a:off x="713319" y="1639626"/>
            <a:ext cx="11043677" cy="4154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Монголчууд гэрийнхээ үүдийг нар ургах ...............  ............зүг рүү харуулан барьдаг.</a:t>
            </a:r>
          </a:p>
          <a:p>
            <a:pPr marR="0" lvl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А. Баруун хойд		Б. Зүүн хойд		В. Баруун өмнө		Г. Зүүн өмнө</a:t>
            </a: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7"/>
            </a:pP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Гэрийн их бага нь .................тооноос хамаардаг бөгөөд 4,5,6,8,9,10,12.....................гэр гэж ангилан үзнэ. </a:t>
            </a:r>
          </a:p>
          <a:p>
            <a:pPr algn="just">
              <a:lnSpc>
                <a:spcPct val="150000"/>
              </a:lnSpc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Унины,уньтай		Б. Хананы, ханатай	В. Тоононы тоонотой	Г. Хаалганы, хаалгатай</a:t>
            </a:r>
            <a:endParaRPr lang="mn-MN" sz="1600" b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8"/>
            </a:pP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Хамгийн түгээмэл гэр бол............,.............ханатай гэр юм. </a:t>
            </a:r>
          </a:p>
          <a:p>
            <a:pPr algn="just">
              <a:lnSpc>
                <a:spcPct val="150000"/>
              </a:lnSpc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А. 3,4		Б. 5,6		В. 7,8		Г. 9,10 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 startAt="9"/>
            </a:pP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Айлд орохдоо босгонд тээглэж бүдэрвэл тийм хэмжээний.................орох нь гэж бэлгэшээдэг. </a:t>
            </a:r>
          </a:p>
          <a:p>
            <a:pPr algn="just">
              <a:lnSpc>
                <a:spcPct val="150000"/>
              </a:lnSpc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А. Олз 		Б. Гарз 		В. олдвор	Г. Ашиг 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 startAt="10"/>
            </a:pP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Гэрийн .......................хамгийн хүндтэй хэсэг бөгөөд энэ хэсэгт бурхан шүтээнээ залж, гэрийн эзэн сууна. Мөн хүндтэй зочдыг энэ хэсэгт урьж суулгадаг </a:t>
            </a:r>
          </a:p>
          <a:p>
            <a:pPr algn="just">
              <a:lnSpc>
                <a:spcPct val="150000"/>
              </a:lnSpc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А. баруун			Б. зүүн	 		В. хоймор		Г. хана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B8502B-6381-2276-B0A4-D244E7E5EB8C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</p:spTree>
    <p:extLst>
      <p:ext uri="{BB962C8B-B14F-4D97-AF65-F5344CB8AC3E}">
        <p14:creationId xmlns:p14="http://schemas.microsoft.com/office/powerpoint/2010/main" val="5692996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62545" y="291389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8E29BCD5-EDE6-4194-9309-2F46DB291AEE}"/>
              </a:ext>
            </a:extLst>
          </p:cNvPr>
          <p:cNvSpPr/>
          <p:nvPr/>
        </p:nvSpPr>
        <p:spPr>
          <a:xfrm>
            <a:off x="4843724" y="2915466"/>
            <a:ext cx="5992427" cy="1610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Сэдэвт гарсан шинэ үг хэллэг</a:t>
            </a:r>
            <a:r>
              <a:rPr lang="mn-MN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үүдийг</a:t>
            </a: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 цээжлээрэй.</a:t>
            </a:r>
          </a:p>
          <a:p>
            <a:pPr>
              <a:lnSpc>
                <a:spcPct val="150000"/>
              </a:lnSpc>
            </a:pP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Memorize vocabulary in the given topic</a:t>
            </a:r>
            <a:endParaRPr lang="mn-MN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mn-MN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Өөрийн орны орон сууцны талаар бичээрэй. </a:t>
            </a:r>
            <a:endParaRPr lang="en-US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Write about the housing in your country</a:t>
            </a:r>
            <a:endParaRPr lang="en-US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8562B8-AF3F-161A-2146-5AFCD86C12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064" y="1819274"/>
            <a:ext cx="3429000" cy="280350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C79D052-3E44-65E5-6189-43F8252FE3F4}"/>
              </a:ext>
            </a:extLst>
          </p:cNvPr>
          <p:cNvSpPr txBox="1"/>
          <p:nvPr/>
        </p:nvSpPr>
        <p:spPr>
          <a:xfrm>
            <a:off x="1089751" y="4279879"/>
            <a:ext cx="309562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https://thenounproject.com/icon/homework-3841940/</a:t>
            </a:r>
          </a:p>
        </p:txBody>
      </p:sp>
      <p:sp>
        <p:nvSpPr>
          <p:cNvPr id="6" name="Google Shape;431;p25">
            <a:extLst>
              <a:ext uri="{FF2B5EF4-FFF2-40B4-BE49-F238E27FC236}">
                <a16:creationId xmlns:a16="http://schemas.microsoft.com/office/drawing/2014/main" id="{A1FE86FD-4FA3-B543-09FA-A67BE6F15233}"/>
              </a:ext>
            </a:extLst>
          </p:cNvPr>
          <p:cNvSpPr txBox="1"/>
          <p:nvPr/>
        </p:nvSpPr>
        <p:spPr>
          <a:xfrm>
            <a:off x="4352064" y="1300474"/>
            <a:ext cx="416856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</a:t>
            </a:r>
            <a:r>
              <a:rPr lang="en-US" sz="1600" b="1" dirty="0" err="1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даалгавар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  </a:t>
            </a: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7C7748-95AE-EE26-A2FD-74F439C1AEC5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</p:spTree>
    <p:extLst>
      <p:ext uri="{BB962C8B-B14F-4D97-AF65-F5344CB8AC3E}">
        <p14:creationId xmlns:p14="http://schemas.microsoft.com/office/powerpoint/2010/main" val="28730303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7" name="Google Shape;497;p31"/>
          <p:cNvCxnSpPr/>
          <p:nvPr/>
        </p:nvCxnSpPr>
        <p:spPr>
          <a:xfrm rot="10800000">
            <a:off x="2762545" y="291389"/>
            <a:ext cx="0" cy="504000"/>
          </a:xfrm>
          <a:prstGeom prst="straightConnector1">
            <a:avLst/>
          </a:prstGeom>
          <a:noFill/>
          <a:ln w="9525" cap="flat" cmpd="sng">
            <a:solidFill>
              <a:srgbClr val="007E5D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98" name="Google Shape;498;p31"/>
          <p:cNvCxnSpPr/>
          <p:nvPr/>
        </p:nvCxnSpPr>
        <p:spPr>
          <a:xfrm>
            <a:off x="130431" y="880843"/>
            <a:ext cx="11616267" cy="0"/>
          </a:xfrm>
          <a:prstGeom prst="straightConnector1">
            <a:avLst/>
          </a:prstGeom>
          <a:noFill/>
          <a:ln w="19050" cap="flat" cmpd="sng">
            <a:solidFill>
              <a:srgbClr val="007E5D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99" name="Google Shape;499;p31"/>
          <p:cNvSpPr txBox="1"/>
          <p:nvPr/>
        </p:nvSpPr>
        <p:spPr>
          <a:xfrm>
            <a:off x="3252251" y="1267325"/>
            <a:ext cx="5918382" cy="40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НОМ ЗҮЙ, АШИГЛАСАН МАТЕРИАЛ-REFERENCES</a:t>
            </a:r>
            <a:endParaRPr sz="1600" b="0" i="0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B2619375-E9AC-AE7D-DDDB-0B4EFAE970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4994" y="2199746"/>
            <a:ext cx="10094259" cy="2745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52352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Батсайхан.Х,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Ундрахбаяр.Р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. (2015). </a:t>
            </a:r>
            <a:r>
              <a:rPr kumimoji="0" lang="en-US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Монгол </a:t>
            </a:r>
            <a:r>
              <a:rPr kumimoji="0" lang="en-US" altLang="en-US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гэр</a:t>
            </a:r>
            <a:r>
              <a:rPr kumimoji="0" lang="en-US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Улаанбаатар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: BCI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хэвлэл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mn-MN" sz="1400" dirty="0">
                <a:cs typeface="Arial" panose="020B0604020202020204" pitchFamily="34" charset="0"/>
              </a:rPr>
              <a:t>Мөнхцэцэг, Г., Орхон,Б. (2021). Монгол орон судлал. Улаанбаатар: Линограф ХХК.</a:t>
            </a:r>
          </a:p>
          <a:p>
            <a:pPr>
              <a:lnSpc>
                <a:spcPct val="150000"/>
              </a:lnSpc>
            </a:pPr>
            <a:endParaRPr lang="en-US" sz="1400" dirty="0"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Баярсайхан. (2021,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April 10). </a:t>
            </a: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Монгол гэр [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Photograph]. naadbrand.com.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    https://naadbrand.com/post/65182# </a:t>
            </a:r>
            <a:endParaRPr lang="en-US" sz="1400" dirty="0"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http://www.touristinfocenter.mn/cate16_more.aspx?ItemID=12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Mongolian National Broadcaster. (2016, April 7). </a:t>
            </a: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Монгол гэрийн түүх [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Photograph].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    https://www.mnb.mn/i/83460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41EA23-EB1D-2DE3-4598-B352956AE09B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</p:spTree>
    <p:extLst>
      <p:ext uri="{BB962C8B-B14F-4D97-AF65-F5344CB8AC3E}">
        <p14:creationId xmlns:p14="http://schemas.microsoft.com/office/powerpoint/2010/main" val="6355735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62545" y="291389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993CEB75-1C0B-4658-8DD0-E1C06AAFBE24}"/>
              </a:ext>
            </a:extLst>
          </p:cNvPr>
          <p:cNvGrpSpPr/>
          <p:nvPr/>
        </p:nvGrpSpPr>
        <p:grpSpPr>
          <a:xfrm>
            <a:off x="3751248" y="1854760"/>
            <a:ext cx="4965182" cy="1781847"/>
            <a:chOff x="2875280" y="2174244"/>
            <a:chExt cx="5750560" cy="2377436"/>
          </a:xfrm>
        </p:grpSpPr>
        <p:sp>
          <p:nvSpPr>
            <p:cNvPr id="8" name="Speech Bubble: Oval 7">
              <a:extLst>
                <a:ext uri="{FF2B5EF4-FFF2-40B4-BE49-F238E27FC236}">
                  <a16:creationId xmlns:a16="http://schemas.microsoft.com/office/drawing/2014/main" id="{0888DB31-9958-4F48-BB23-A425A8A2C483}"/>
                </a:ext>
              </a:extLst>
            </p:cNvPr>
            <p:cNvSpPr/>
            <p:nvPr/>
          </p:nvSpPr>
          <p:spPr>
            <a:xfrm>
              <a:off x="2875280" y="2174244"/>
              <a:ext cx="5750560" cy="2377436"/>
            </a:xfrm>
            <a:prstGeom prst="wedgeEllipseCallou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00FD6A6-C1E6-4BE6-8623-988EED504656}"/>
                </a:ext>
              </a:extLst>
            </p:cNvPr>
            <p:cNvSpPr txBox="1"/>
            <p:nvPr/>
          </p:nvSpPr>
          <p:spPr>
            <a:xfrm>
              <a:off x="3200400" y="2528257"/>
              <a:ext cx="5100320" cy="17658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mn-MN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Анхаарал хандуулсанд баярлалаа. </a:t>
              </a:r>
            </a:p>
            <a:p>
              <a:pPr algn="ctr"/>
              <a:r>
                <a:rPr lang="mn-MN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Дараагийн хичээл хүртэл баяртай</a:t>
              </a:r>
              <a:r>
                <a:rPr lang="en-US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!</a:t>
              </a:r>
            </a:p>
          </p:txBody>
        </p:sp>
      </p:grpSp>
      <p:pic>
        <p:nvPicPr>
          <p:cNvPr id="12" name="Picture 2" descr="Teacher free icon">
            <a:extLst>
              <a:ext uri="{FF2B5EF4-FFF2-40B4-BE49-F238E27FC236}">
                <a16:creationId xmlns:a16="http://schemas.microsoft.com/office/drawing/2014/main" id="{439FB9D5-D2A2-EAEB-F79F-6526F6278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650" y="3724170"/>
            <a:ext cx="1747101" cy="174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47DF5CB-05DF-5331-A6CB-17FA4D7DE207}"/>
              </a:ext>
            </a:extLst>
          </p:cNvPr>
          <p:cNvSpPr txBox="1"/>
          <p:nvPr/>
        </p:nvSpPr>
        <p:spPr>
          <a:xfrm>
            <a:off x="2413767" y="5773366"/>
            <a:ext cx="314379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https://www.flaticon.com/free-icon/teacher_1995413</a:t>
            </a:r>
          </a:p>
        </p:txBody>
      </p:sp>
      <p:pic>
        <p:nvPicPr>
          <p:cNvPr id="4098" name="Picture 2" descr="lecture Icon 1525984">
            <a:extLst>
              <a:ext uri="{FF2B5EF4-FFF2-40B4-BE49-F238E27FC236}">
                <a16:creationId xmlns:a16="http://schemas.microsoft.com/office/drawing/2014/main" id="{A6CE308C-8ADE-CC24-CDE5-857F5D8CB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284" y="2952751"/>
            <a:ext cx="3070277" cy="333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30CD849-7E00-14DA-1498-3CCFDE6AC04A}"/>
              </a:ext>
            </a:extLst>
          </p:cNvPr>
          <p:cNvSpPr txBox="1"/>
          <p:nvPr/>
        </p:nvSpPr>
        <p:spPr>
          <a:xfrm>
            <a:off x="7504130" y="5760450"/>
            <a:ext cx="299259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https://thenounproject.com/icon/lecture-1525984/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97935B-5A2E-5BB2-6943-798C5C2574EA}"/>
              </a:ext>
            </a:extLst>
          </p:cNvPr>
          <p:cNvSpPr txBox="1"/>
          <p:nvPr/>
        </p:nvSpPr>
        <p:spPr>
          <a:xfrm>
            <a:off x="4903695" y="169598"/>
            <a:ext cx="37515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</a:t>
            </a:r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гэр, орон сууц</a:t>
            </a:r>
            <a:endParaRPr lang="mn-MN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Mongolian ger</a:t>
            </a:r>
          </a:p>
        </p:txBody>
      </p:sp>
    </p:spTree>
    <p:extLst>
      <p:ext uri="{BB962C8B-B14F-4D97-AF65-F5344CB8AC3E}">
        <p14:creationId xmlns:p14="http://schemas.microsoft.com/office/powerpoint/2010/main" val="2549966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3698</TotalTime>
  <Words>3035</Words>
  <Application>Microsoft Office PowerPoint</Application>
  <PresentationFormat>Widescreen</PresentationFormat>
  <Paragraphs>292</Paragraphs>
  <Slides>31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basbish</cp:lastModifiedBy>
  <cp:revision>419</cp:revision>
  <dcterms:created xsi:type="dcterms:W3CDTF">2020-02-03T04:01:33Z</dcterms:created>
  <dcterms:modified xsi:type="dcterms:W3CDTF">2023-05-22T11:56:41Z</dcterms:modified>
</cp:coreProperties>
</file>