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97" r:id="rId2"/>
    <p:sldId id="281" r:id="rId3"/>
    <p:sldId id="337" r:id="rId4"/>
    <p:sldId id="414" r:id="rId5"/>
    <p:sldId id="303" r:id="rId6"/>
    <p:sldId id="317" r:id="rId7"/>
    <p:sldId id="290" r:id="rId8"/>
    <p:sldId id="431" r:id="rId9"/>
    <p:sldId id="442" r:id="rId10"/>
    <p:sldId id="432" r:id="rId11"/>
    <p:sldId id="443" r:id="rId12"/>
    <p:sldId id="433" r:id="rId13"/>
    <p:sldId id="434" r:id="rId14"/>
    <p:sldId id="444" r:id="rId15"/>
    <p:sldId id="450" r:id="rId16"/>
    <p:sldId id="352" r:id="rId17"/>
    <p:sldId id="403" r:id="rId18"/>
    <p:sldId id="437" r:id="rId19"/>
    <p:sldId id="436" r:id="rId20"/>
    <p:sldId id="438" r:id="rId21"/>
    <p:sldId id="439" r:id="rId22"/>
    <p:sldId id="447" r:id="rId23"/>
    <p:sldId id="440" r:id="rId24"/>
    <p:sldId id="448" r:id="rId25"/>
    <p:sldId id="441" r:id="rId26"/>
    <p:sldId id="452" r:id="rId27"/>
    <p:sldId id="451" r:id="rId28"/>
    <p:sldId id="381" r:id="rId29"/>
    <p:sldId id="313" r:id="rId30"/>
    <p:sldId id="289" r:id="rId31"/>
    <p:sldId id="365" r:id="rId32"/>
    <p:sldId id="453" r:id="rId33"/>
    <p:sldId id="31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dows User" initials="WU" lastIdx="1" clrIdx="0">
    <p:extLst>
      <p:ext uri="{19B8F6BF-5375-455C-9EA6-DF929625EA0E}">
        <p15:presenceInfo xmlns:p15="http://schemas.microsoft.com/office/powerpoint/2012/main" userId="Windows 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FFFFCC"/>
    <a:srgbClr val="2F528F"/>
    <a:srgbClr val="ABE3AB"/>
    <a:srgbClr val="EACBAF"/>
    <a:srgbClr val="8BFFFF"/>
    <a:srgbClr val="00ACA8"/>
    <a:srgbClr val="6A9043"/>
    <a:srgbClr val="4472C4"/>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60" autoAdjust="0"/>
    <p:restoredTop sz="94660"/>
  </p:normalViewPr>
  <p:slideViewPr>
    <p:cSldViewPr snapToGrid="0">
      <p:cViewPr varScale="1">
        <p:scale>
          <a:sx n="81" d="100"/>
          <a:sy n="81" d="100"/>
        </p:scale>
        <p:origin x="710"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0EE602-28CF-4C77-A65A-0D4B3DB25279}" type="datetimeFigureOut">
              <a:rPr lang="en-US" smtClean="0"/>
              <a:t>6/4/2023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DAF445-627B-4488-A379-4A91CF7F201F}" type="slidenum">
              <a:rPr lang="en-US" smtClean="0"/>
              <a:t>‹#›</a:t>
            </a:fld>
            <a:endParaRPr lang="en-US" dirty="0"/>
          </a:p>
        </p:txBody>
      </p:sp>
    </p:spTree>
    <p:extLst>
      <p:ext uri="{BB962C8B-B14F-4D97-AF65-F5344CB8AC3E}">
        <p14:creationId xmlns:p14="http://schemas.microsoft.com/office/powerpoint/2010/main" val="36666820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4</a:t>
            </a:fld>
            <a:endParaRPr lang="en-US" dirty="0"/>
          </a:p>
        </p:txBody>
      </p:sp>
    </p:spTree>
    <p:extLst>
      <p:ext uri="{BB962C8B-B14F-4D97-AF65-F5344CB8AC3E}">
        <p14:creationId xmlns:p14="http://schemas.microsoft.com/office/powerpoint/2010/main" val="29518995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6</a:t>
            </a:fld>
            <a:endParaRPr lang="en-US" dirty="0"/>
          </a:p>
        </p:txBody>
      </p:sp>
    </p:spTree>
    <p:extLst>
      <p:ext uri="{BB962C8B-B14F-4D97-AF65-F5344CB8AC3E}">
        <p14:creationId xmlns:p14="http://schemas.microsoft.com/office/powerpoint/2010/main" val="9502159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7</a:t>
            </a:fld>
            <a:endParaRPr lang="en-US" dirty="0"/>
          </a:p>
        </p:txBody>
      </p:sp>
    </p:spTree>
    <p:extLst>
      <p:ext uri="{BB962C8B-B14F-4D97-AF65-F5344CB8AC3E}">
        <p14:creationId xmlns:p14="http://schemas.microsoft.com/office/powerpoint/2010/main" val="9498927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8</a:t>
            </a:fld>
            <a:endParaRPr lang="en-US" dirty="0"/>
          </a:p>
        </p:txBody>
      </p:sp>
    </p:spTree>
    <p:extLst>
      <p:ext uri="{BB962C8B-B14F-4D97-AF65-F5344CB8AC3E}">
        <p14:creationId xmlns:p14="http://schemas.microsoft.com/office/powerpoint/2010/main" val="13731691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9</a:t>
            </a:fld>
            <a:endParaRPr lang="en-US" dirty="0"/>
          </a:p>
        </p:txBody>
      </p:sp>
    </p:spTree>
    <p:extLst>
      <p:ext uri="{BB962C8B-B14F-4D97-AF65-F5344CB8AC3E}">
        <p14:creationId xmlns:p14="http://schemas.microsoft.com/office/powerpoint/2010/main" val="26378506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10</a:t>
            </a:fld>
            <a:endParaRPr lang="en-US" dirty="0"/>
          </a:p>
        </p:txBody>
      </p:sp>
    </p:spTree>
    <p:extLst>
      <p:ext uri="{BB962C8B-B14F-4D97-AF65-F5344CB8AC3E}">
        <p14:creationId xmlns:p14="http://schemas.microsoft.com/office/powerpoint/2010/main" val="4297244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11</a:t>
            </a:fld>
            <a:endParaRPr lang="en-US" dirty="0"/>
          </a:p>
        </p:txBody>
      </p:sp>
    </p:spTree>
    <p:extLst>
      <p:ext uri="{BB962C8B-B14F-4D97-AF65-F5344CB8AC3E}">
        <p14:creationId xmlns:p14="http://schemas.microsoft.com/office/powerpoint/2010/main" val="41124252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12</a:t>
            </a:fld>
            <a:endParaRPr lang="en-US" dirty="0"/>
          </a:p>
        </p:txBody>
      </p:sp>
    </p:spTree>
    <p:extLst>
      <p:ext uri="{BB962C8B-B14F-4D97-AF65-F5344CB8AC3E}">
        <p14:creationId xmlns:p14="http://schemas.microsoft.com/office/powerpoint/2010/main" val="27791977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13</a:t>
            </a:fld>
            <a:endParaRPr lang="en-US" dirty="0"/>
          </a:p>
        </p:txBody>
      </p:sp>
    </p:spTree>
    <p:extLst>
      <p:ext uri="{BB962C8B-B14F-4D97-AF65-F5344CB8AC3E}">
        <p14:creationId xmlns:p14="http://schemas.microsoft.com/office/powerpoint/2010/main" val="8691257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14</a:t>
            </a:fld>
            <a:endParaRPr lang="en-US" dirty="0"/>
          </a:p>
        </p:txBody>
      </p:sp>
    </p:spTree>
    <p:extLst>
      <p:ext uri="{BB962C8B-B14F-4D97-AF65-F5344CB8AC3E}">
        <p14:creationId xmlns:p14="http://schemas.microsoft.com/office/powerpoint/2010/main" val="12287647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18</a:t>
            </a:fld>
            <a:endParaRPr lang="en-US" dirty="0"/>
          </a:p>
        </p:txBody>
      </p:sp>
    </p:spTree>
    <p:extLst>
      <p:ext uri="{BB962C8B-B14F-4D97-AF65-F5344CB8AC3E}">
        <p14:creationId xmlns:p14="http://schemas.microsoft.com/office/powerpoint/2010/main" val="35710947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19</a:t>
            </a:fld>
            <a:endParaRPr lang="en-US" dirty="0"/>
          </a:p>
        </p:txBody>
      </p:sp>
    </p:spTree>
    <p:extLst>
      <p:ext uri="{BB962C8B-B14F-4D97-AF65-F5344CB8AC3E}">
        <p14:creationId xmlns:p14="http://schemas.microsoft.com/office/powerpoint/2010/main" val="2508555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20</a:t>
            </a:fld>
            <a:endParaRPr lang="en-US" dirty="0"/>
          </a:p>
        </p:txBody>
      </p:sp>
    </p:spTree>
    <p:extLst>
      <p:ext uri="{BB962C8B-B14F-4D97-AF65-F5344CB8AC3E}">
        <p14:creationId xmlns:p14="http://schemas.microsoft.com/office/powerpoint/2010/main" val="3296000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21</a:t>
            </a:fld>
            <a:endParaRPr lang="en-US" dirty="0"/>
          </a:p>
        </p:txBody>
      </p:sp>
    </p:spTree>
    <p:extLst>
      <p:ext uri="{BB962C8B-B14F-4D97-AF65-F5344CB8AC3E}">
        <p14:creationId xmlns:p14="http://schemas.microsoft.com/office/powerpoint/2010/main" val="24263858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22</a:t>
            </a:fld>
            <a:endParaRPr lang="en-US" dirty="0"/>
          </a:p>
        </p:txBody>
      </p:sp>
    </p:spTree>
    <p:extLst>
      <p:ext uri="{BB962C8B-B14F-4D97-AF65-F5344CB8AC3E}">
        <p14:creationId xmlns:p14="http://schemas.microsoft.com/office/powerpoint/2010/main" val="23929040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23</a:t>
            </a:fld>
            <a:endParaRPr lang="en-US" dirty="0"/>
          </a:p>
        </p:txBody>
      </p:sp>
    </p:spTree>
    <p:extLst>
      <p:ext uri="{BB962C8B-B14F-4D97-AF65-F5344CB8AC3E}">
        <p14:creationId xmlns:p14="http://schemas.microsoft.com/office/powerpoint/2010/main" val="1723698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24</a:t>
            </a:fld>
            <a:endParaRPr lang="en-US" dirty="0"/>
          </a:p>
        </p:txBody>
      </p:sp>
    </p:spTree>
    <p:extLst>
      <p:ext uri="{BB962C8B-B14F-4D97-AF65-F5344CB8AC3E}">
        <p14:creationId xmlns:p14="http://schemas.microsoft.com/office/powerpoint/2010/main" val="11592432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25</a:t>
            </a:fld>
            <a:endParaRPr lang="en-US" dirty="0"/>
          </a:p>
        </p:txBody>
      </p:sp>
    </p:spTree>
    <p:extLst>
      <p:ext uri="{BB962C8B-B14F-4D97-AF65-F5344CB8AC3E}">
        <p14:creationId xmlns:p14="http://schemas.microsoft.com/office/powerpoint/2010/main" val="30146594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30</a:t>
            </a:fld>
            <a:endParaRPr lang="en-US" dirty="0"/>
          </a:p>
        </p:txBody>
      </p:sp>
    </p:spTree>
    <p:extLst>
      <p:ext uri="{BB962C8B-B14F-4D97-AF65-F5344CB8AC3E}">
        <p14:creationId xmlns:p14="http://schemas.microsoft.com/office/powerpoint/2010/main" val="15813569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2"/>
        <p:cNvGrpSpPr/>
        <p:nvPr/>
      </p:nvGrpSpPr>
      <p:grpSpPr>
        <a:xfrm>
          <a:off x="0" y="0"/>
          <a:ext cx="0" cy="0"/>
          <a:chOff x="0" y="0"/>
          <a:chExt cx="0" cy="0"/>
        </a:xfrm>
      </p:grpSpPr>
      <p:sp>
        <p:nvSpPr>
          <p:cNvPr id="493" name="Google Shape;493;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4" name="Google Shape;494;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495" name="Google Shape;495;p3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31</a:t>
            </a:fld>
            <a:endParaRPr dirty="0"/>
          </a:p>
        </p:txBody>
      </p:sp>
    </p:spTree>
    <p:extLst>
      <p:ext uri="{BB962C8B-B14F-4D97-AF65-F5344CB8AC3E}">
        <p14:creationId xmlns:p14="http://schemas.microsoft.com/office/powerpoint/2010/main" val="40477340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2"/>
        <p:cNvGrpSpPr/>
        <p:nvPr/>
      </p:nvGrpSpPr>
      <p:grpSpPr>
        <a:xfrm>
          <a:off x="0" y="0"/>
          <a:ext cx="0" cy="0"/>
          <a:chOff x="0" y="0"/>
          <a:chExt cx="0" cy="0"/>
        </a:xfrm>
      </p:grpSpPr>
      <p:sp>
        <p:nvSpPr>
          <p:cNvPr id="493" name="Google Shape;493;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4" name="Google Shape;494;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495" name="Google Shape;495;p3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32</a:t>
            </a:fld>
            <a:endParaRPr dirty="0"/>
          </a:p>
        </p:txBody>
      </p:sp>
    </p:spTree>
    <p:extLst>
      <p:ext uri="{BB962C8B-B14F-4D97-AF65-F5344CB8AC3E}">
        <p14:creationId xmlns:p14="http://schemas.microsoft.com/office/powerpoint/2010/main" val="25228591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33</a:t>
            </a:fld>
            <a:endParaRPr lang="en-US" dirty="0"/>
          </a:p>
        </p:txBody>
      </p:sp>
    </p:spTree>
    <p:extLst>
      <p:ext uri="{BB962C8B-B14F-4D97-AF65-F5344CB8AC3E}">
        <p14:creationId xmlns:p14="http://schemas.microsoft.com/office/powerpoint/2010/main" val="36933151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CDC64-4197-4D66-B1C2-B1298B1662D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BDF2CCD-B5AF-4277-8033-74732037C93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06523E5-F207-4695-9DA5-A7DF52667C4E}"/>
              </a:ext>
            </a:extLst>
          </p:cNvPr>
          <p:cNvSpPr>
            <a:spLocks noGrp="1"/>
          </p:cNvSpPr>
          <p:nvPr>
            <p:ph type="dt" sz="half" idx="10"/>
          </p:nvPr>
        </p:nvSpPr>
        <p:spPr/>
        <p:txBody>
          <a:bodyPr/>
          <a:lstStyle/>
          <a:p>
            <a:fld id="{2553966A-0EE8-4060-BA2B-39174EDC7B32}" type="datetimeFigureOut">
              <a:rPr lang="en-US" smtClean="0"/>
              <a:t>6/4/2023</a:t>
            </a:fld>
            <a:endParaRPr lang="en-US" dirty="0"/>
          </a:p>
        </p:txBody>
      </p:sp>
      <p:sp>
        <p:nvSpPr>
          <p:cNvPr id="5" name="Footer Placeholder 4">
            <a:extLst>
              <a:ext uri="{FF2B5EF4-FFF2-40B4-BE49-F238E27FC236}">
                <a16:creationId xmlns:a16="http://schemas.microsoft.com/office/drawing/2014/main" id="{202DB4C6-ABA3-43F3-98C2-169C3D56AEB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DD659B4-471E-4866-8E54-93DF26E141B8}"/>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39940249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34E797-0E76-4887-AC3E-C25CBC87640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BF24CB7-D6A6-4821-B295-6972E16031E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577E9F5-4144-4088-81FA-78BE2EBA7E1A}"/>
              </a:ext>
            </a:extLst>
          </p:cNvPr>
          <p:cNvSpPr>
            <a:spLocks noGrp="1"/>
          </p:cNvSpPr>
          <p:nvPr>
            <p:ph type="dt" sz="half" idx="10"/>
          </p:nvPr>
        </p:nvSpPr>
        <p:spPr/>
        <p:txBody>
          <a:bodyPr/>
          <a:lstStyle/>
          <a:p>
            <a:fld id="{2553966A-0EE8-4060-BA2B-39174EDC7B32}" type="datetimeFigureOut">
              <a:rPr lang="en-US" smtClean="0"/>
              <a:t>6/4/2023</a:t>
            </a:fld>
            <a:endParaRPr lang="en-US" dirty="0"/>
          </a:p>
        </p:txBody>
      </p:sp>
      <p:sp>
        <p:nvSpPr>
          <p:cNvPr id="5" name="Footer Placeholder 4">
            <a:extLst>
              <a:ext uri="{FF2B5EF4-FFF2-40B4-BE49-F238E27FC236}">
                <a16:creationId xmlns:a16="http://schemas.microsoft.com/office/drawing/2014/main" id="{9832AE49-C81D-405B-AD10-844E89388C0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3155370-07E7-4815-9414-EEFE47D807E2}"/>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22778418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BACC9-A503-486A-ABE2-53BD9A16E2C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A7C0B10-E0D6-4444-AF33-64A2F1E3583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CB7CFB1-BFE7-4894-AD0F-8EB7FB41A55E}"/>
              </a:ext>
            </a:extLst>
          </p:cNvPr>
          <p:cNvSpPr>
            <a:spLocks noGrp="1"/>
          </p:cNvSpPr>
          <p:nvPr>
            <p:ph type="dt" sz="half" idx="10"/>
          </p:nvPr>
        </p:nvSpPr>
        <p:spPr/>
        <p:txBody>
          <a:bodyPr/>
          <a:lstStyle/>
          <a:p>
            <a:fld id="{2553966A-0EE8-4060-BA2B-39174EDC7B32}" type="datetimeFigureOut">
              <a:rPr lang="en-US" smtClean="0"/>
              <a:t>6/4/2023</a:t>
            </a:fld>
            <a:endParaRPr lang="en-US" dirty="0"/>
          </a:p>
        </p:txBody>
      </p:sp>
      <p:sp>
        <p:nvSpPr>
          <p:cNvPr id="5" name="Footer Placeholder 4">
            <a:extLst>
              <a:ext uri="{FF2B5EF4-FFF2-40B4-BE49-F238E27FC236}">
                <a16:creationId xmlns:a16="http://schemas.microsoft.com/office/drawing/2014/main" id="{0E9E5D29-4B6A-4E2C-9326-3D83ABE6CBA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E383026-98CD-46E1-8BF1-7D29CBFBDD3D}"/>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39274466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8078C8-73DA-4AA9-BC69-AA02974537A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4A69C6-5551-45C8-9339-FB059C0DF07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530EF91-7B42-46F3-BDF1-F100F9FFA55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C7C2E16-E533-4E8A-A689-01EF5351D537}"/>
              </a:ext>
            </a:extLst>
          </p:cNvPr>
          <p:cNvSpPr>
            <a:spLocks noGrp="1"/>
          </p:cNvSpPr>
          <p:nvPr>
            <p:ph type="dt" sz="half" idx="10"/>
          </p:nvPr>
        </p:nvSpPr>
        <p:spPr/>
        <p:txBody>
          <a:bodyPr/>
          <a:lstStyle/>
          <a:p>
            <a:fld id="{2553966A-0EE8-4060-BA2B-39174EDC7B32}" type="datetimeFigureOut">
              <a:rPr lang="en-US" smtClean="0"/>
              <a:t>6/4/2023</a:t>
            </a:fld>
            <a:endParaRPr lang="en-US" dirty="0"/>
          </a:p>
        </p:txBody>
      </p:sp>
      <p:sp>
        <p:nvSpPr>
          <p:cNvPr id="6" name="Footer Placeholder 5">
            <a:extLst>
              <a:ext uri="{FF2B5EF4-FFF2-40B4-BE49-F238E27FC236}">
                <a16:creationId xmlns:a16="http://schemas.microsoft.com/office/drawing/2014/main" id="{2F026556-336E-47A9-AA52-DAEF5D8C7C4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2A78849-7EE4-4BE4-8267-D4B65B094173}"/>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2139296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09240-C310-47F1-8AB9-4D03C5B00EC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7212BF6-B8E9-44FD-8CC1-DE85C232786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8A23801-1175-4A5D-8E96-E6F6815919E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BA0F7B7-0DD8-47BE-8014-6328410C16E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5D6922C-A07C-4A4E-9BC6-65F3F747F2C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A444392-5FFB-4DBE-BCAB-12C6EB74757E}"/>
              </a:ext>
            </a:extLst>
          </p:cNvPr>
          <p:cNvSpPr>
            <a:spLocks noGrp="1"/>
          </p:cNvSpPr>
          <p:nvPr>
            <p:ph type="dt" sz="half" idx="10"/>
          </p:nvPr>
        </p:nvSpPr>
        <p:spPr/>
        <p:txBody>
          <a:bodyPr/>
          <a:lstStyle/>
          <a:p>
            <a:fld id="{2553966A-0EE8-4060-BA2B-39174EDC7B32}" type="datetimeFigureOut">
              <a:rPr lang="en-US" smtClean="0"/>
              <a:t>6/4/2023</a:t>
            </a:fld>
            <a:endParaRPr lang="en-US" dirty="0"/>
          </a:p>
        </p:txBody>
      </p:sp>
      <p:sp>
        <p:nvSpPr>
          <p:cNvPr id="8" name="Footer Placeholder 7">
            <a:extLst>
              <a:ext uri="{FF2B5EF4-FFF2-40B4-BE49-F238E27FC236}">
                <a16:creationId xmlns:a16="http://schemas.microsoft.com/office/drawing/2014/main" id="{B3124B53-77AA-4DCC-9F90-9F4B02C9800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2382F289-30E6-4C64-8701-091E4BDDF6F4}"/>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2503535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01026D-60BB-4D62-96F2-1256EF1A39E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0736C13-BB8D-4A88-A935-EF20E4501A1B}"/>
              </a:ext>
            </a:extLst>
          </p:cNvPr>
          <p:cNvSpPr>
            <a:spLocks noGrp="1"/>
          </p:cNvSpPr>
          <p:nvPr>
            <p:ph type="dt" sz="half" idx="10"/>
          </p:nvPr>
        </p:nvSpPr>
        <p:spPr/>
        <p:txBody>
          <a:bodyPr/>
          <a:lstStyle/>
          <a:p>
            <a:fld id="{2553966A-0EE8-4060-BA2B-39174EDC7B32}" type="datetimeFigureOut">
              <a:rPr lang="en-US" smtClean="0"/>
              <a:t>6/4/2023</a:t>
            </a:fld>
            <a:endParaRPr lang="en-US" dirty="0"/>
          </a:p>
        </p:txBody>
      </p:sp>
      <p:sp>
        <p:nvSpPr>
          <p:cNvPr id="4" name="Footer Placeholder 3">
            <a:extLst>
              <a:ext uri="{FF2B5EF4-FFF2-40B4-BE49-F238E27FC236}">
                <a16:creationId xmlns:a16="http://schemas.microsoft.com/office/drawing/2014/main" id="{52B40216-5FFC-4428-B0BB-0A09EEF3E699}"/>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E1791C5C-F2F0-4492-B758-33CF8B9E7DCF}"/>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18697799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B864125-9EA9-41B8-BD2B-4911C57E023E}"/>
              </a:ext>
            </a:extLst>
          </p:cNvPr>
          <p:cNvSpPr>
            <a:spLocks noGrp="1"/>
          </p:cNvSpPr>
          <p:nvPr>
            <p:ph type="dt" sz="half" idx="10"/>
          </p:nvPr>
        </p:nvSpPr>
        <p:spPr/>
        <p:txBody>
          <a:bodyPr/>
          <a:lstStyle/>
          <a:p>
            <a:fld id="{2553966A-0EE8-4060-BA2B-39174EDC7B32}" type="datetimeFigureOut">
              <a:rPr lang="en-US" smtClean="0"/>
              <a:t>6/4/2023</a:t>
            </a:fld>
            <a:endParaRPr lang="en-US" dirty="0"/>
          </a:p>
        </p:txBody>
      </p:sp>
      <p:sp>
        <p:nvSpPr>
          <p:cNvPr id="3" name="Footer Placeholder 2">
            <a:extLst>
              <a:ext uri="{FF2B5EF4-FFF2-40B4-BE49-F238E27FC236}">
                <a16:creationId xmlns:a16="http://schemas.microsoft.com/office/drawing/2014/main" id="{8664B5BE-7881-4ED6-9C32-BFC9629B779E}"/>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0C1BCA3B-75C3-4FEE-8590-C4E149746EBC}"/>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15738885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D5761-051E-4E30-8DBB-004AE1D63BD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9CA1A9B-CCB6-455A-99EB-EB0A9DB9531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C273028-8E21-456B-AD64-27730176EF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2F9156C-5DDD-4104-AFED-36F5766A9606}"/>
              </a:ext>
            </a:extLst>
          </p:cNvPr>
          <p:cNvSpPr>
            <a:spLocks noGrp="1"/>
          </p:cNvSpPr>
          <p:nvPr>
            <p:ph type="dt" sz="half" idx="10"/>
          </p:nvPr>
        </p:nvSpPr>
        <p:spPr/>
        <p:txBody>
          <a:bodyPr/>
          <a:lstStyle/>
          <a:p>
            <a:fld id="{2553966A-0EE8-4060-BA2B-39174EDC7B32}" type="datetimeFigureOut">
              <a:rPr lang="en-US" smtClean="0"/>
              <a:t>6/4/2023</a:t>
            </a:fld>
            <a:endParaRPr lang="en-US" dirty="0"/>
          </a:p>
        </p:txBody>
      </p:sp>
      <p:sp>
        <p:nvSpPr>
          <p:cNvPr id="6" name="Footer Placeholder 5">
            <a:extLst>
              <a:ext uri="{FF2B5EF4-FFF2-40B4-BE49-F238E27FC236}">
                <a16:creationId xmlns:a16="http://schemas.microsoft.com/office/drawing/2014/main" id="{B37EE0DE-36D7-4912-B578-F043D25C03A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53D77CC-8801-4D75-823E-CAEC3906DAE1}"/>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15148849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7BEC0-060B-4176-962F-42A3E14961D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220A741-1ED7-47AA-BFB7-7BC4094267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896C07F2-CC7B-4FA8-B42A-3737EA1665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0DEFF0-790B-4C78-9D81-72F624C77888}"/>
              </a:ext>
            </a:extLst>
          </p:cNvPr>
          <p:cNvSpPr>
            <a:spLocks noGrp="1"/>
          </p:cNvSpPr>
          <p:nvPr>
            <p:ph type="dt" sz="half" idx="10"/>
          </p:nvPr>
        </p:nvSpPr>
        <p:spPr/>
        <p:txBody>
          <a:bodyPr/>
          <a:lstStyle/>
          <a:p>
            <a:fld id="{2553966A-0EE8-4060-BA2B-39174EDC7B32}" type="datetimeFigureOut">
              <a:rPr lang="en-US" smtClean="0"/>
              <a:t>6/4/2023</a:t>
            </a:fld>
            <a:endParaRPr lang="en-US" dirty="0"/>
          </a:p>
        </p:txBody>
      </p:sp>
      <p:sp>
        <p:nvSpPr>
          <p:cNvPr id="6" name="Footer Placeholder 5">
            <a:extLst>
              <a:ext uri="{FF2B5EF4-FFF2-40B4-BE49-F238E27FC236}">
                <a16:creationId xmlns:a16="http://schemas.microsoft.com/office/drawing/2014/main" id="{979B2DEA-0B1B-46BE-9D43-949ACE23C78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CA09CBF-9640-473E-897F-94E29992B8A0}"/>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41806714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99AEA-368B-440D-8D10-6C1662F06E8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0AFC0C4-E73D-4032-B128-1240E74CEA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5EEFD6F-7C25-4139-8595-EAABE276BDF5}"/>
              </a:ext>
            </a:extLst>
          </p:cNvPr>
          <p:cNvSpPr>
            <a:spLocks noGrp="1"/>
          </p:cNvSpPr>
          <p:nvPr>
            <p:ph type="dt" sz="half" idx="10"/>
          </p:nvPr>
        </p:nvSpPr>
        <p:spPr/>
        <p:txBody>
          <a:bodyPr/>
          <a:lstStyle/>
          <a:p>
            <a:fld id="{2553966A-0EE8-4060-BA2B-39174EDC7B32}" type="datetimeFigureOut">
              <a:rPr lang="en-US" smtClean="0"/>
              <a:t>6/4/2023</a:t>
            </a:fld>
            <a:endParaRPr lang="en-US" dirty="0"/>
          </a:p>
        </p:txBody>
      </p:sp>
      <p:sp>
        <p:nvSpPr>
          <p:cNvPr id="5" name="Footer Placeholder 4">
            <a:extLst>
              <a:ext uri="{FF2B5EF4-FFF2-40B4-BE49-F238E27FC236}">
                <a16:creationId xmlns:a16="http://schemas.microsoft.com/office/drawing/2014/main" id="{819C9E70-B15E-4412-A18D-7B84B577225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581A75C-EE78-49A9-85F6-042151DD0F3A}"/>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1788858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E0BC680-B479-4F14-B379-5D3FC81377A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ADE84F7-675D-40C9-B959-A9F66315C91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0AB5FDD-5439-43A1-B394-569916BEB3F2}"/>
              </a:ext>
            </a:extLst>
          </p:cNvPr>
          <p:cNvSpPr>
            <a:spLocks noGrp="1"/>
          </p:cNvSpPr>
          <p:nvPr>
            <p:ph type="dt" sz="half" idx="10"/>
          </p:nvPr>
        </p:nvSpPr>
        <p:spPr/>
        <p:txBody>
          <a:bodyPr/>
          <a:lstStyle/>
          <a:p>
            <a:fld id="{2553966A-0EE8-4060-BA2B-39174EDC7B32}" type="datetimeFigureOut">
              <a:rPr lang="en-US" smtClean="0"/>
              <a:t>6/4/2023</a:t>
            </a:fld>
            <a:endParaRPr lang="en-US" dirty="0"/>
          </a:p>
        </p:txBody>
      </p:sp>
      <p:sp>
        <p:nvSpPr>
          <p:cNvPr id="5" name="Footer Placeholder 4">
            <a:extLst>
              <a:ext uri="{FF2B5EF4-FFF2-40B4-BE49-F238E27FC236}">
                <a16:creationId xmlns:a16="http://schemas.microsoft.com/office/drawing/2014/main" id="{8709DC38-4156-4274-BE6B-42AAE225F8B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A38E522-F3FF-4695-B349-3E72A30D650F}"/>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41973914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3F8C675-7B9D-4E73-A96C-C10F2E5C80A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8765530-CC96-423D-9717-298897B3C98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466A181-0910-4CA6-9DEA-011D8FE872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53966A-0EE8-4060-BA2B-39174EDC7B32}" type="datetimeFigureOut">
              <a:rPr lang="en-US" smtClean="0"/>
              <a:t>6/4/2023</a:t>
            </a:fld>
            <a:endParaRPr lang="en-US" dirty="0"/>
          </a:p>
        </p:txBody>
      </p:sp>
      <p:sp>
        <p:nvSpPr>
          <p:cNvPr id="5" name="Footer Placeholder 4">
            <a:extLst>
              <a:ext uri="{FF2B5EF4-FFF2-40B4-BE49-F238E27FC236}">
                <a16:creationId xmlns:a16="http://schemas.microsoft.com/office/drawing/2014/main" id="{D1C9D580-385C-4648-A858-5E014351469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8E0A1A9-B740-4068-BDAA-21DD98C06AE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87750A-2059-42C2-9BCC-00A8239D3C0A}" type="slidenum">
              <a:rPr lang="en-US" smtClean="0"/>
              <a:t>‹#›</a:t>
            </a:fld>
            <a:endParaRPr lang="en-US" dirty="0"/>
          </a:p>
        </p:txBody>
      </p:sp>
    </p:spTree>
    <p:extLst>
      <p:ext uri="{BB962C8B-B14F-4D97-AF65-F5344CB8AC3E}">
        <p14:creationId xmlns:p14="http://schemas.microsoft.com/office/powerpoint/2010/main" val="26224614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00EAD39-89B2-48A3-9D7B-1D9F59F6C8F4}"/>
              </a:ext>
            </a:extLst>
          </p:cNvPr>
          <p:cNvSpPr txBox="1">
            <a:spLocks/>
          </p:cNvSpPr>
          <p:nvPr/>
        </p:nvSpPr>
        <p:spPr>
          <a:xfrm>
            <a:off x="2323582" y="2470636"/>
            <a:ext cx="8398276" cy="619471"/>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mn-MN" sz="1600" b="1" dirty="0">
                <a:latin typeface="Arial" panose="020B0604020202020204" pitchFamily="34" charset="0"/>
                <a:cs typeface="Arial" panose="020B0604020202020204" pitchFamily="34" charset="0"/>
              </a:rPr>
              <a:t>Сэдэв:</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Монголчуудын идээ ундаа</a:t>
            </a:r>
          </a:p>
          <a:p>
            <a:pPr>
              <a:lnSpc>
                <a:spcPct val="100000"/>
              </a:lnSpc>
            </a:pPr>
            <a:r>
              <a:rPr lang="en-US" sz="1600" b="1" dirty="0">
                <a:latin typeface="Arial" panose="020B0604020202020204" pitchFamily="34" charset="0"/>
                <a:cs typeface="Arial" panose="020B0604020202020204" pitchFamily="34" charset="0"/>
              </a:rPr>
              <a:t>Topic: Foods and drinks of Mongolians</a:t>
            </a:r>
          </a:p>
        </p:txBody>
      </p:sp>
      <p:sp>
        <p:nvSpPr>
          <p:cNvPr id="3" name="Title 1">
            <a:extLst>
              <a:ext uri="{FF2B5EF4-FFF2-40B4-BE49-F238E27FC236}">
                <a16:creationId xmlns:a16="http://schemas.microsoft.com/office/drawing/2014/main" id="{C4A2C076-CA55-EE36-CEEB-4E9369A9840B}"/>
              </a:ext>
            </a:extLst>
          </p:cNvPr>
          <p:cNvSpPr txBox="1">
            <a:spLocks/>
          </p:cNvSpPr>
          <p:nvPr/>
        </p:nvSpPr>
        <p:spPr>
          <a:xfrm>
            <a:off x="2286000" y="366447"/>
            <a:ext cx="8319155" cy="760241"/>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1600" b="1" dirty="0">
                <a:latin typeface="Arial" panose="020B0604020202020204" pitchFamily="34" charset="0"/>
                <a:ea typeface="Times New Roman"/>
                <a:cs typeface="Arial" panose="020B0604020202020204" pitchFamily="34" charset="0"/>
                <a:sym typeface="Times New Roman"/>
              </a:rPr>
              <a:t>Mongolian language for foreigners – </a:t>
            </a:r>
            <a:r>
              <a:rPr lang="en-US" sz="1600" b="1" dirty="0">
                <a:latin typeface="Arial" panose="020B0604020202020204" pitchFamily="34" charset="0"/>
                <a:cs typeface="Arial" panose="020B0604020202020204" pitchFamily="34" charset="0"/>
              </a:rPr>
              <a:t>Week </a:t>
            </a:r>
            <a:r>
              <a:rPr lang="mn-MN" sz="1600" b="1" dirty="0">
                <a:latin typeface="Arial" panose="020B0604020202020204" pitchFamily="34" charset="0"/>
                <a:cs typeface="Arial" panose="020B0604020202020204" pitchFamily="34" charset="0"/>
              </a:rPr>
              <a:t>1</a:t>
            </a:r>
            <a:r>
              <a:rPr lang="en-US" sz="1600" b="1" dirty="0">
                <a:latin typeface="Arial" panose="020B0604020202020204" pitchFamily="34" charset="0"/>
                <a:cs typeface="Arial" panose="020B0604020202020204" pitchFamily="34" charset="0"/>
              </a:rPr>
              <a:t>2</a:t>
            </a:r>
          </a:p>
          <a:p>
            <a:pPr>
              <a:lnSpc>
                <a:spcPct val="100000"/>
              </a:lnSpc>
            </a:pPr>
            <a:r>
              <a:rPr lang="en-US" sz="1600" b="1" dirty="0">
                <a:latin typeface="Arial" panose="020B0604020202020204" pitchFamily="34" charset="0"/>
                <a:cs typeface="Arial" panose="020B0604020202020204" pitchFamily="34" charset="0"/>
              </a:rPr>
              <a:t>Lecture </a:t>
            </a:r>
            <a:r>
              <a:rPr lang="mn-Mong-CN" sz="1600" b="1" dirty="0">
                <a:latin typeface="Arial" panose="020B0604020202020204" pitchFamily="34" charset="0"/>
                <a:cs typeface="Arial" panose="020B0604020202020204" pitchFamily="34" charset="0"/>
              </a:rPr>
              <a:t>№1</a:t>
            </a:r>
            <a:r>
              <a:rPr lang="en-US" sz="1600" b="1" dirty="0">
                <a:latin typeface="Arial" panose="020B0604020202020204" pitchFamily="34" charset="0"/>
                <a:cs typeface="Arial" panose="020B0604020202020204" pitchFamily="34" charset="0"/>
              </a:rPr>
              <a:t>2</a:t>
            </a:r>
          </a:p>
        </p:txBody>
      </p:sp>
      <p:sp>
        <p:nvSpPr>
          <p:cNvPr id="6" name="Google Shape;92;p1">
            <a:extLst>
              <a:ext uri="{FF2B5EF4-FFF2-40B4-BE49-F238E27FC236}">
                <a16:creationId xmlns:a16="http://schemas.microsoft.com/office/drawing/2014/main" id="{71E3DF19-C2E4-3222-1FC0-32B1A77C11A7}"/>
              </a:ext>
            </a:extLst>
          </p:cNvPr>
          <p:cNvSpPr txBox="1"/>
          <p:nvPr/>
        </p:nvSpPr>
        <p:spPr>
          <a:xfrm>
            <a:off x="3474720" y="3349214"/>
            <a:ext cx="5730289" cy="619471"/>
          </a:xfrm>
          <a:prstGeom prst="rect">
            <a:avLst/>
          </a:prstGeom>
          <a:noFill/>
          <a:ln>
            <a:noFill/>
          </a:ln>
        </p:spPr>
        <p:txBody>
          <a:bodyPr spcFirstLastPara="1" wrap="square" lIns="91425" tIns="45700" rIns="91425" bIns="45700" anchor="b" anchorCtr="0">
            <a:noAutofit/>
          </a:bodyPr>
          <a:lstStyle/>
          <a:p>
            <a:pPr marL="0" marR="0" lvl="0" indent="0" algn="ctr" rtl="0">
              <a:lnSpc>
                <a:spcPct val="150000"/>
              </a:lnSpc>
              <a:spcBef>
                <a:spcPts val="0"/>
              </a:spcBef>
              <a:spcAft>
                <a:spcPts val="0"/>
              </a:spcAft>
              <a:buClr>
                <a:srgbClr val="007E5D"/>
              </a:buClr>
              <a:buSzPts val="1800"/>
              <a:buFont typeface="Times New Roman"/>
              <a:buNone/>
            </a:pPr>
            <a:r>
              <a:rPr lang="en-US" sz="1200" b="1" i="0" u="none" strike="noStrike" cap="none" dirty="0">
                <a:latin typeface="Arial" panose="020B0604020202020204" pitchFamily="34" charset="0"/>
                <a:ea typeface="Times New Roman"/>
                <a:cs typeface="Arial" panose="020B0604020202020204" pitchFamily="34" charset="0"/>
                <a:sym typeface="Times New Roman"/>
              </a:rPr>
              <a:t>Сонсох, ярих, унших, бичих</a:t>
            </a:r>
            <a:r>
              <a:rPr lang="mn-MN" sz="1200" b="1" i="0" u="none" strike="noStrike" cap="none" dirty="0">
                <a:latin typeface="Arial" panose="020B0604020202020204" pitchFamily="34" charset="0"/>
                <a:ea typeface="Times New Roman"/>
                <a:cs typeface="Arial" panose="020B0604020202020204" pitchFamily="34" charset="0"/>
                <a:sym typeface="Times New Roman"/>
              </a:rPr>
              <a:t> чадварыг дээшлүүлэх </a:t>
            </a:r>
            <a:r>
              <a:rPr lang="en-US" sz="1200" b="1" i="0" u="none" strike="noStrike" cap="none" dirty="0">
                <a:latin typeface="Arial" panose="020B0604020202020204" pitchFamily="34" charset="0"/>
                <a:ea typeface="Times New Roman"/>
                <a:cs typeface="Arial" panose="020B0604020202020204" pitchFamily="34" charset="0"/>
                <a:sym typeface="Times New Roman"/>
              </a:rPr>
              <a:t> </a:t>
            </a:r>
            <a:endParaRPr sz="1200" b="1" i="0" u="none" strike="noStrike" cap="none" dirty="0">
              <a:latin typeface="Arial" panose="020B0604020202020204" pitchFamily="34" charset="0"/>
              <a:ea typeface="Times New Roman"/>
              <a:cs typeface="Arial" panose="020B0604020202020204" pitchFamily="34" charset="0"/>
              <a:sym typeface="Times New Roman"/>
            </a:endParaRPr>
          </a:p>
          <a:p>
            <a:pPr marL="0" marR="0" lvl="0" indent="0" algn="ctr" rtl="0">
              <a:lnSpc>
                <a:spcPct val="150000"/>
              </a:lnSpc>
              <a:spcBef>
                <a:spcPts val="0"/>
              </a:spcBef>
              <a:spcAft>
                <a:spcPts val="0"/>
              </a:spcAft>
              <a:buClr>
                <a:srgbClr val="007E5D"/>
              </a:buClr>
              <a:buSzPts val="1800"/>
              <a:buFont typeface="Times New Roman"/>
              <a:buNone/>
            </a:pPr>
            <a:r>
              <a:rPr lang="en-US" sz="1200" b="1" i="0" u="none" strike="noStrike" cap="none" dirty="0">
                <a:latin typeface="Arial" panose="020B0604020202020204" pitchFamily="34" charset="0"/>
                <a:ea typeface="Times New Roman"/>
                <a:cs typeface="Arial" panose="020B0604020202020204" pitchFamily="34" charset="0"/>
                <a:sym typeface="Times New Roman"/>
              </a:rPr>
              <a:t>listening, speaking, reading, writing</a:t>
            </a:r>
            <a:endParaRPr sz="1200" dirty="0">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5DF15FB0-715A-369B-4924-C4B7DFE2B235}"/>
              </a:ext>
            </a:extLst>
          </p:cNvPr>
          <p:cNvSpPr txBox="1"/>
          <p:nvPr/>
        </p:nvSpPr>
        <p:spPr>
          <a:xfrm>
            <a:off x="3474720" y="5754635"/>
            <a:ext cx="6096000" cy="461665"/>
          </a:xfrm>
          <a:prstGeom prst="rect">
            <a:avLst/>
          </a:prstGeom>
          <a:noFill/>
        </p:spPr>
        <p:txBody>
          <a:bodyPr wrap="square">
            <a:spAutoFit/>
          </a:bodyPr>
          <a:lstStyle/>
          <a:p>
            <a:pPr marL="0" marR="0" lvl="0" indent="0" algn="ctr" rtl="0">
              <a:spcBef>
                <a:spcPts val="0"/>
              </a:spcBef>
              <a:spcAft>
                <a:spcPts val="0"/>
              </a:spcAft>
              <a:buNone/>
            </a:pPr>
            <a:r>
              <a:rPr lang="en-US" sz="1200" b="1" i="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Mongolian National University Arts And Culture </a:t>
            </a:r>
          </a:p>
          <a:p>
            <a:pPr marL="0" marR="0" lvl="0" indent="0" algn="ctr" rtl="0">
              <a:spcBef>
                <a:spcPts val="0"/>
              </a:spcBef>
              <a:spcAft>
                <a:spcPts val="0"/>
              </a:spcAft>
              <a:buNone/>
            </a:pPr>
            <a:r>
              <a:rPr lang="en-US" sz="1200" b="1" i="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Professor, Basbish.S</a:t>
            </a:r>
          </a:p>
        </p:txBody>
      </p:sp>
    </p:spTree>
    <p:extLst>
      <p:ext uri="{BB962C8B-B14F-4D97-AF65-F5344CB8AC3E}">
        <p14:creationId xmlns:p14="http://schemas.microsoft.com/office/powerpoint/2010/main" val="41486505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6A474A43-EAE8-4354-BF0E-4D317FDF42B6}"/>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4" name="Google Shape;103;p2">
            <a:extLst>
              <a:ext uri="{FF2B5EF4-FFF2-40B4-BE49-F238E27FC236}">
                <a16:creationId xmlns:a16="http://schemas.microsoft.com/office/drawing/2014/main" id="{5A7AB5F1-B227-0F54-9428-9AB623765884}"/>
              </a:ext>
            </a:extLst>
          </p:cNvPr>
          <p:cNvSpPr txBox="1"/>
          <p:nvPr/>
        </p:nvSpPr>
        <p:spPr>
          <a:xfrm>
            <a:off x="4062952" y="342374"/>
            <a:ext cx="4943212" cy="405611"/>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2800"/>
              <a:buFont typeface="Times New Roman"/>
              <a:buNone/>
            </a:pPr>
            <a:r>
              <a:rPr lang="en-US" sz="1600" b="1" dirty="0">
                <a:solidFill>
                  <a:schemeClr val="dk1"/>
                </a:solidFill>
                <a:latin typeface="Arial" panose="020B0604020202020204" pitchFamily="34" charset="0"/>
                <a:ea typeface="Times New Roman"/>
                <a:cs typeface="Arial" panose="020B0604020202020204" pitchFamily="34" charset="0"/>
                <a:sym typeface="Times New Roman"/>
              </a:rPr>
              <a:t>Хичээлийн агуулга - </a:t>
            </a:r>
            <a:r>
              <a:rPr lang="en-US" sz="1600" b="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Lecture content</a:t>
            </a:r>
            <a:endParaRPr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7" name="TextBox 6">
            <a:extLst>
              <a:ext uri="{FF2B5EF4-FFF2-40B4-BE49-F238E27FC236}">
                <a16:creationId xmlns:a16="http://schemas.microsoft.com/office/drawing/2014/main" id="{3CDFCE07-9124-19EA-BC50-D75ED2EC21CD}"/>
              </a:ext>
            </a:extLst>
          </p:cNvPr>
          <p:cNvSpPr txBox="1"/>
          <p:nvPr/>
        </p:nvSpPr>
        <p:spPr>
          <a:xfrm>
            <a:off x="992955" y="2289092"/>
            <a:ext cx="5541603" cy="2949525"/>
          </a:xfrm>
          <a:prstGeom prst="rect">
            <a:avLst/>
          </a:prstGeom>
          <a:noFill/>
        </p:spPr>
        <p:txBody>
          <a:bodyPr wrap="square">
            <a:spAutoFit/>
          </a:bodyPr>
          <a:lstStyle/>
          <a:p>
            <a:pPr marL="342900" lvl="0" indent="-342900" algn="just" rtl="0">
              <a:lnSpc>
                <a:spcPct val="150000"/>
              </a:lnSpc>
              <a:spcBef>
                <a:spcPts val="0"/>
              </a:spcBef>
              <a:spcAft>
                <a:spcPts val="0"/>
              </a:spcAft>
              <a:buClr>
                <a:schemeClr val="dk1"/>
              </a:buClr>
              <a:buSzPct val="100000"/>
              <a:buAutoNum type="arabicPeriod"/>
            </a:pPr>
            <a:r>
              <a:rPr lang="mn-MN" dirty="0">
                <a:latin typeface="Arial" panose="020B0604020202020204" pitchFamily="34" charset="0"/>
                <a:ea typeface="Times New Roman"/>
                <a:cs typeface="Arial" panose="020B0604020202020204" pitchFamily="34" charset="0"/>
                <a:sym typeface="Times New Roman"/>
              </a:rPr>
              <a:t>Өмнөх хичээлийн бататгал-</a:t>
            </a:r>
            <a:r>
              <a:rPr lang="mn-MN" dirty="0">
                <a:solidFill>
                  <a:srgbClr val="050505"/>
                </a:solidFill>
                <a:latin typeface="Arial" panose="020B0604020202020204" pitchFamily="34" charset="0"/>
                <a:ea typeface="Times New Roman"/>
                <a:cs typeface="Arial" panose="020B0604020202020204" pitchFamily="34" charset="0"/>
                <a:sym typeface="Times New Roman"/>
              </a:rPr>
              <a:t> </a:t>
            </a:r>
            <a:r>
              <a:rPr lang="en-US" dirty="0">
                <a:solidFill>
                  <a:srgbClr val="050505"/>
                </a:solidFill>
                <a:latin typeface="Arial" panose="020B0604020202020204" pitchFamily="34" charset="0"/>
                <a:ea typeface="Times New Roman"/>
                <a:cs typeface="Arial" panose="020B0604020202020204" pitchFamily="34" charset="0"/>
                <a:sym typeface="Times New Roman"/>
              </a:rPr>
              <a:t>Reviewing pervious learning</a:t>
            </a:r>
          </a:p>
          <a:p>
            <a:pPr marL="342900" lvl="0" indent="-342900" algn="just" rtl="0">
              <a:lnSpc>
                <a:spcPct val="150000"/>
              </a:lnSpc>
              <a:spcBef>
                <a:spcPts val="0"/>
              </a:spcBef>
              <a:spcAft>
                <a:spcPts val="0"/>
              </a:spcAft>
              <a:buClr>
                <a:schemeClr val="dk1"/>
              </a:buClr>
              <a:buSzPct val="100000"/>
              <a:buAutoNum type="arabicPeriod"/>
            </a:pPr>
            <a:r>
              <a:rPr lang="mn-MN" dirty="0">
                <a:latin typeface="Arial" panose="020B0604020202020204" pitchFamily="34" charset="0"/>
                <a:cs typeface="Arial" panose="020B0604020202020204" pitchFamily="34" charset="0"/>
              </a:rPr>
              <a:t>Монголчуудын</a:t>
            </a:r>
            <a:r>
              <a:rPr lang="en-US" dirty="0">
                <a:latin typeface="Arial" panose="020B0604020202020204" pitchFamily="34" charset="0"/>
                <a:cs typeface="Arial" panose="020B0604020202020204" pitchFamily="34" charset="0"/>
              </a:rPr>
              <a:t> </a:t>
            </a:r>
            <a:r>
              <a:rPr lang="mn-MN" dirty="0">
                <a:latin typeface="Arial" panose="020B0604020202020204" pitchFamily="34" charset="0"/>
                <a:cs typeface="Arial" panose="020B0604020202020204" pitchFamily="34" charset="0"/>
              </a:rPr>
              <a:t>идээ, ундаа</a:t>
            </a:r>
            <a:r>
              <a:rPr lang="en-US" dirty="0">
                <a:latin typeface="Arial" panose="020B0604020202020204" pitchFamily="34" charset="0"/>
                <a:cs typeface="Arial" panose="020B0604020202020204" pitchFamily="34" charset="0"/>
              </a:rPr>
              <a:t> –</a:t>
            </a:r>
            <a:r>
              <a:rPr lang="mn-MN"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Foods and drinks of Mongolians- Meat dishes, Milk products</a:t>
            </a:r>
            <a:endParaRPr lang="en-US" dirty="0">
              <a:solidFill>
                <a:schemeClr val="dk1"/>
              </a:solidFill>
              <a:latin typeface="Arial" panose="020B0604020202020204" pitchFamily="34" charset="0"/>
              <a:ea typeface="Times New Roman"/>
              <a:cs typeface="Arial" panose="020B0604020202020204" pitchFamily="34" charset="0"/>
              <a:sym typeface="Times New Roman"/>
            </a:endParaRPr>
          </a:p>
          <a:p>
            <a:pPr marL="342900" lvl="0" indent="-342900" algn="just" rtl="0">
              <a:lnSpc>
                <a:spcPct val="150000"/>
              </a:lnSpc>
              <a:spcBef>
                <a:spcPts val="0"/>
              </a:spcBef>
              <a:spcAft>
                <a:spcPts val="0"/>
              </a:spcAft>
              <a:buClr>
                <a:schemeClr val="dk1"/>
              </a:buClr>
              <a:buSzPct val="100000"/>
              <a:buAutoNum type="arabicPeriod"/>
            </a:pPr>
            <a:r>
              <a:rPr lang="mn-MN" dirty="0">
                <a:solidFill>
                  <a:schemeClr val="dk1"/>
                </a:solidFill>
                <a:latin typeface="Arial" panose="020B0604020202020204" pitchFamily="34" charset="0"/>
                <a:ea typeface="Times New Roman"/>
                <a:cs typeface="Arial" panose="020B0604020202020204" pitchFamily="34" charset="0"/>
                <a:sym typeface="Times New Roman"/>
              </a:rPr>
              <a:t>Дасгал ажлууд- </a:t>
            </a:r>
            <a:r>
              <a:rPr lang="en-US" dirty="0">
                <a:solidFill>
                  <a:schemeClr val="dk1"/>
                </a:solidFill>
                <a:latin typeface="Arial" panose="020B0604020202020204" pitchFamily="34" charset="0"/>
                <a:ea typeface="Times New Roman"/>
                <a:cs typeface="Arial" panose="020B0604020202020204" pitchFamily="34" charset="0"/>
                <a:sym typeface="Times New Roman"/>
              </a:rPr>
              <a:t>Exercises </a:t>
            </a:r>
            <a:endParaRPr lang="mn-MN" dirty="0">
              <a:latin typeface="Arial" panose="020B0604020202020204" pitchFamily="34" charset="0"/>
              <a:cs typeface="Arial" panose="020B0604020202020204" pitchFamily="34" charset="0"/>
              <a:sym typeface="Times New Roman"/>
            </a:endParaRPr>
          </a:p>
          <a:p>
            <a:pPr marL="342900" lvl="0" indent="-342900" algn="just" rtl="0">
              <a:lnSpc>
                <a:spcPct val="150000"/>
              </a:lnSpc>
              <a:spcBef>
                <a:spcPts val="0"/>
              </a:spcBef>
              <a:spcAft>
                <a:spcPts val="0"/>
              </a:spcAft>
              <a:buClr>
                <a:schemeClr val="dk1"/>
              </a:buClr>
              <a:buSzPct val="100000"/>
              <a:buAutoNum type="arabicPeriod"/>
            </a:pPr>
            <a:r>
              <a:rPr lang="mn-MN" dirty="0">
                <a:solidFill>
                  <a:schemeClr val="dk1"/>
                </a:solidFill>
                <a:latin typeface="Arial" panose="020B0604020202020204" pitchFamily="34" charset="0"/>
                <a:ea typeface="Times New Roman"/>
                <a:cs typeface="Arial" panose="020B0604020202020204" pitchFamily="34" charset="0"/>
                <a:sym typeface="Times New Roman"/>
              </a:rPr>
              <a:t>Шинэ үг хэллэгүүд- </a:t>
            </a:r>
            <a:r>
              <a:rPr lang="en-US" dirty="0">
                <a:solidFill>
                  <a:schemeClr val="dk1"/>
                </a:solidFill>
                <a:latin typeface="Arial" panose="020B0604020202020204" pitchFamily="34" charset="0"/>
                <a:ea typeface="Times New Roman"/>
                <a:cs typeface="Arial" panose="020B0604020202020204" pitchFamily="34" charset="0"/>
                <a:sym typeface="Times New Roman"/>
              </a:rPr>
              <a:t>New words</a:t>
            </a:r>
          </a:p>
          <a:p>
            <a:pPr marL="342900" lvl="0" indent="-342900" algn="just" rtl="0">
              <a:lnSpc>
                <a:spcPct val="150000"/>
              </a:lnSpc>
              <a:spcBef>
                <a:spcPts val="0"/>
              </a:spcBef>
              <a:spcAft>
                <a:spcPts val="0"/>
              </a:spcAft>
              <a:buClr>
                <a:schemeClr val="dk1"/>
              </a:buClr>
              <a:buSzPct val="100000"/>
              <a:buAutoNum type="arabicPeriod"/>
            </a:pPr>
            <a:r>
              <a:rPr lang="mn-MN" dirty="0">
                <a:solidFill>
                  <a:schemeClr val="dk1"/>
                </a:solidFill>
                <a:latin typeface="Arial" panose="020B0604020202020204" pitchFamily="34" charset="0"/>
                <a:ea typeface="Times New Roman"/>
                <a:cs typeface="Arial" panose="020B0604020202020204" pitchFamily="34" charset="0"/>
                <a:sym typeface="Times New Roman"/>
              </a:rPr>
              <a:t>Гэрийн даалгавар - </a:t>
            </a:r>
            <a:r>
              <a:rPr lang="en-US" dirty="0">
                <a:solidFill>
                  <a:schemeClr val="dk1"/>
                </a:solidFill>
                <a:latin typeface="Arial" panose="020B0604020202020204" pitchFamily="34" charset="0"/>
                <a:ea typeface="Times New Roman"/>
                <a:cs typeface="Arial" panose="020B0604020202020204" pitchFamily="34" charset="0"/>
                <a:sym typeface="Times New Roman"/>
              </a:rPr>
              <a:t>Homework</a:t>
            </a:r>
            <a:endParaRPr lang="mn-MN" dirty="0">
              <a:solidFill>
                <a:schemeClr val="dk1"/>
              </a:solidFill>
              <a:latin typeface="Arial" panose="020B0604020202020204" pitchFamily="34" charset="0"/>
              <a:ea typeface="Times New Roman"/>
              <a:cs typeface="Arial" panose="020B0604020202020204" pitchFamily="34" charset="0"/>
              <a:sym typeface="Times New Roman"/>
            </a:endParaRPr>
          </a:p>
        </p:txBody>
      </p:sp>
      <p:pic>
        <p:nvPicPr>
          <p:cNvPr id="3" name="Picture 2">
            <a:extLst>
              <a:ext uri="{FF2B5EF4-FFF2-40B4-BE49-F238E27FC236}">
                <a16:creationId xmlns:a16="http://schemas.microsoft.com/office/drawing/2014/main" id="{5EBD364E-2321-18F9-2B5A-E1C0BA17322E}"/>
              </a:ext>
            </a:extLst>
          </p:cNvPr>
          <p:cNvPicPr>
            <a:picLocks noChangeAspect="1"/>
          </p:cNvPicPr>
          <p:nvPr/>
        </p:nvPicPr>
        <p:blipFill>
          <a:blip r:embed="rId2"/>
          <a:stretch>
            <a:fillRect/>
          </a:stretch>
        </p:blipFill>
        <p:spPr>
          <a:xfrm>
            <a:off x="6732330" y="2056009"/>
            <a:ext cx="4934958" cy="3279691"/>
          </a:xfrm>
          <a:prstGeom prst="rect">
            <a:avLst/>
          </a:prstGeom>
          <a:ln>
            <a:noFill/>
          </a:ln>
          <a:effectLst>
            <a:softEdge rad="112500"/>
          </a:effectLst>
        </p:spPr>
      </p:pic>
      <p:sp>
        <p:nvSpPr>
          <p:cNvPr id="8" name="TextBox 7">
            <a:extLst>
              <a:ext uri="{FF2B5EF4-FFF2-40B4-BE49-F238E27FC236}">
                <a16:creationId xmlns:a16="http://schemas.microsoft.com/office/drawing/2014/main" id="{A3DCEC9A-E290-5667-CB1C-59CB9161198F}"/>
              </a:ext>
            </a:extLst>
          </p:cNvPr>
          <p:cNvSpPr txBox="1"/>
          <p:nvPr/>
        </p:nvSpPr>
        <p:spPr>
          <a:xfrm>
            <a:off x="7264345" y="5533747"/>
            <a:ext cx="4482353" cy="400110"/>
          </a:xfrm>
          <a:prstGeom prst="rect">
            <a:avLst/>
          </a:prstGeom>
          <a:noFill/>
        </p:spPr>
        <p:txBody>
          <a:bodyPr wrap="square">
            <a:spAutoFit/>
          </a:bodyPr>
          <a:lstStyle/>
          <a:p>
            <a:r>
              <a:rPr lang="en-US" sz="1000" dirty="0"/>
              <a:t>Admin. (2022, January 9). </a:t>
            </a:r>
            <a:r>
              <a:rPr lang="mn-MN" sz="1000" dirty="0"/>
              <a:t>Монгол хоол хүнс [</a:t>
            </a:r>
            <a:r>
              <a:rPr lang="en-US" sz="1000" dirty="0"/>
              <a:t>Photograph]. zarig.mn. </a:t>
            </a:r>
            <a:r>
              <a:rPr lang="mn-MN" sz="1000" dirty="0"/>
              <a:t>      </a:t>
            </a:r>
            <a:r>
              <a:rPr lang="en-US" sz="1000" dirty="0"/>
              <a:t>https://zarig.mn/v2r </a:t>
            </a:r>
          </a:p>
        </p:txBody>
      </p:sp>
    </p:spTree>
    <p:extLst>
      <p:ext uri="{BB962C8B-B14F-4D97-AF65-F5344CB8AC3E}">
        <p14:creationId xmlns:p14="http://schemas.microsoft.com/office/powerpoint/2010/main" val="8474921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71416"/>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3" name="TextBox 12">
            <a:extLst>
              <a:ext uri="{FF2B5EF4-FFF2-40B4-BE49-F238E27FC236}">
                <a16:creationId xmlns:a16="http://schemas.microsoft.com/office/drawing/2014/main" id="{A54E318F-C8B7-44A6-89DB-4E2883067A3C}"/>
              </a:ext>
            </a:extLst>
          </p:cNvPr>
          <p:cNvSpPr txBox="1"/>
          <p:nvPr/>
        </p:nvSpPr>
        <p:spPr>
          <a:xfrm>
            <a:off x="3326145" y="172819"/>
            <a:ext cx="6094428" cy="584775"/>
          </a:xfrm>
          <a:prstGeom prst="rect">
            <a:avLst/>
          </a:prstGeom>
          <a:noFill/>
        </p:spPr>
        <p:txBody>
          <a:bodyPr wrap="square">
            <a:spAutoFit/>
          </a:bodyPr>
          <a:lstStyle/>
          <a:p>
            <a:pPr marL="0" marR="0" lvl="0" indent="0" algn="ctr" rtl="0">
              <a:spcBef>
                <a:spcPts val="0"/>
              </a:spcBef>
              <a:spcAft>
                <a:spcPts val="0"/>
              </a:spcAft>
              <a:buNone/>
            </a:pPr>
            <a:r>
              <a:rPr lang="mn-MN" sz="1600" b="1" dirty="0">
                <a:solidFill>
                  <a:srgbClr val="050505"/>
                </a:solidFill>
                <a:latin typeface="Arial" panose="020B0604020202020204" pitchFamily="34" charset="0"/>
                <a:ea typeface="Times New Roman"/>
                <a:cs typeface="Arial" panose="020B0604020202020204" pitchFamily="34" charset="0"/>
                <a:sym typeface="Times New Roman"/>
              </a:rPr>
              <a:t>Өмнөх хичээлийн бататгал буюу гэрийн даалгавар</a:t>
            </a:r>
            <a:r>
              <a:rPr lang="en-US" sz="1600" b="1" dirty="0">
                <a:solidFill>
                  <a:srgbClr val="050505"/>
                </a:solidFill>
                <a:latin typeface="Arial" panose="020B0604020202020204" pitchFamily="34" charset="0"/>
                <a:ea typeface="Times New Roman"/>
                <a:cs typeface="Arial" panose="020B0604020202020204" pitchFamily="34" charset="0"/>
                <a:sym typeface="Times New Roman"/>
              </a:rPr>
              <a:t>  </a:t>
            </a:r>
          </a:p>
          <a:p>
            <a:pPr marL="0" marR="0" lvl="0" indent="0" algn="ctr" rtl="0">
              <a:spcBef>
                <a:spcPts val="0"/>
              </a:spcBef>
              <a:spcAft>
                <a:spcPts val="0"/>
              </a:spcAft>
              <a:buNone/>
            </a:pPr>
            <a:r>
              <a:rPr lang="en-US" sz="1600" b="1" dirty="0">
                <a:solidFill>
                  <a:srgbClr val="050505"/>
                </a:solidFill>
                <a:latin typeface="Arial" panose="020B0604020202020204" pitchFamily="34" charset="0"/>
                <a:ea typeface="Times New Roman"/>
                <a:cs typeface="Arial" panose="020B0604020202020204" pitchFamily="34" charset="0"/>
                <a:sym typeface="Times New Roman"/>
              </a:rPr>
              <a:t>Reviewing pervious learning and</a:t>
            </a:r>
            <a:r>
              <a:rPr lang="mn-MN" sz="1600" b="1" dirty="0">
                <a:solidFill>
                  <a:srgbClr val="050505"/>
                </a:solidFill>
                <a:latin typeface="Arial" panose="020B0604020202020204" pitchFamily="34" charset="0"/>
                <a:ea typeface="Times New Roman"/>
                <a:cs typeface="Arial" panose="020B0604020202020204" pitchFamily="34" charset="0"/>
                <a:sym typeface="Times New Roman"/>
              </a:rPr>
              <a:t> </a:t>
            </a:r>
            <a:r>
              <a:rPr lang="en-US" sz="1600" b="1" dirty="0">
                <a:solidFill>
                  <a:srgbClr val="050505"/>
                </a:solidFill>
                <a:latin typeface="Arial" panose="020B0604020202020204" pitchFamily="34" charset="0"/>
                <a:ea typeface="Times New Roman"/>
                <a:cs typeface="Arial" panose="020B0604020202020204" pitchFamily="34" charset="0"/>
                <a:sym typeface="Times New Roman"/>
              </a:rPr>
              <a:t>h</a:t>
            </a:r>
            <a:r>
              <a:rPr lang="en-US" sz="1600" b="1" dirty="0">
                <a:solidFill>
                  <a:schemeClr val="dk1"/>
                </a:solidFill>
                <a:latin typeface="Arial" panose="020B0604020202020204" pitchFamily="34" charset="0"/>
                <a:ea typeface="Times New Roman"/>
                <a:cs typeface="Arial" panose="020B0604020202020204" pitchFamily="34" charset="0"/>
                <a:sym typeface="Times New Roman"/>
              </a:rPr>
              <a:t>omework </a:t>
            </a:r>
            <a:endParaRPr lang="en-US" sz="1600" dirty="0"/>
          </a:p>
        </p:txBody>
      </p:sp>
      <p:pic>
        <p:nvPicPr>
          <p:cNvPr id="10" name="Picture 9">
            <a:extLst>
              <a:ext uri="{FF2B5EF4-FFF2-40B4-BE49-F238E27FC236}">
                <a16:creationId xmlns:a16="http://schemas.microsoft.com/office/drawing/2014/main" id="{5968FE26-1F97-52A1-5960-27D2A4D41ABC}"/>
              </a:ext>
            </a:extLst>
          </p:cNvPr>
          <p:cNvPicPr>
            <a:picLocks noChangeAspect="1"/>
          </p:cNvPicPr>
          <p:nvPr/>
        </p:nvPicPr>
        <p:blipFill>
          <a:blip r:embed="rId2"/>
          <a:stretch>
            <a:fillRect/>
          </a:stretch>
        </p:blipFill>
        <p:spPr>
          <a:xfrm>
            <a:off x="340349" y="1353132"/>
            <a:ext cx="11851651" cy="4151736"/>
          </a:xfrm>
          <a:prstGeom prst="rect">
            <a:avLst/>
          </a:prstGeom>
        </p:spPr>
      </p:pic>
    </p:spTree>
    <p:extLst>
      <p:ext uri="{BB962C8B-B14F-4D97-AF65-F5344CB8AC3E}">
        <p14:creationId xmlns:p14="http://schemas.microsoft.com/office/powerpoint/2010/main" val="5083131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71416"/>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3" name="TextBox 12">
            <a:extLst>
              <a:ext uri="{FF2B5EF4-FFF2-40B4-BE49-F238E27FC236}">
                <a16:creationId xmlns:a16="http://schemas.microsoft.com/office/drawing/2014/main" id="{A54E318F-C8B7-44A6-89DB-4E2883067A3C}"/>
              </a:ext>
            </a:extLst>
          </p:cNvPr>
          <p:cNvSpPr txBox="1"/>
          <p:nvPr/>
        </p:nvSpPr>
        <p:spPr>
          <a:xfrm>
            <a:off x="3326145" y="172819"/>
            <a:ext cx="6094428" cy="584775"/>
          </a:xfrm>
          <a:prstGeom prst="rect">
            <a:avLst/>
          </a:prstGeom>
          <a:noFill/>
        </p:spPr>
        <p:txBody>
          <a:bodyPr wrap="square">
            <a:spAutoFit/>
          </a:bodyPr>
          <a:lstStyle/>
          <a:p>
            <a:pPr marL="0" marR="0" lvl="0" indent="0" algn="ctr" rtl="0">
              <a:spcBef>
                <a:spcPts val="0"/>
              </a:spcBef>
              <a:spcAft>
                <a:spcPts val="0"/>
              </a:spcAft>
              <a:buNone/>
            </a:pPr>
            <a:r>
              <a:rPr lang="mn-MN" sz="1600" b="1" dirty="0">
                <a:solidFill>
                  <a:srgbClr val="050505"/>
                </a:solidFill>
                <a:latin typeface="Arial" panose="020B0604020202020204" pitchFamily="34" charset="0"/>
                <a:ea typeface="Times New Roman"/>
                <a:cs typeface="Arial" panose="020B0604020202020204" pitchFamily="34" charset="0"/>
                <a:sym typeface="Times New Roman"/>
              </a:rPr>
              <a:t>Өмнөх хичээлийн бататгал буюу гэрийн даалгавар</a:t>
            </a:r>
            <a:r>
              <a:rPr lang="en-US" sz="1600" b="1" dirty="0">
                <a:solidFill>
                  <a:srgbClr val="050505"/>
                </a:solidFill>
                <a:latin typeface="Arial" panose="020B0604020202020204" pitchFamily="34" charset="0"/>
                <a:ea typeface="Times New Roman"/>
                <a:cs typeface="Arial" panose="020B0604020202020204" pitchFamily="34" charset="0"/>
                <a:sym typeface="Times New Roman"/>
              </a:rPr>
              <a:t>  </a:t>
            </a:r>
          </a:p>
          <a:p>
            <a:pPr marL="0" marR="0" lvl="0" indent="0" algn="ctr" rtl="0">
              <a:spcBef>
                <a:spcPts val="0"/>
              </a:spcBef>
              <a:spcAft>
                <a:spcPts val="0"/>
              </a:spcAft>
              <a:buNone/>
            </a:pPr>
            <a:r>
              <a:rPr lang="en-US" sz="1600" b="1" dirty="0">
                <a:solidFill>
                  <a:srgbClr val="050505"/>
                </a:solidFill>
                <a:latin typeface="Arial" panose="020B0604020202020204" pitchFamily="34" charset="0"/>
                <a:ea typeface="Times New Roman"/>
                <a:cs typeface="Arial" panose="020B0604020202020204" pitchFamily="34" charset="0"/>
                <a:sym typeface="Times New Roman"/>
              </a:rPr>
              <a:t>Reviewing pervious learning and</a:t>
            </a:r>
            <a:r>
              <a:rPr lang="mn-MN" sz="1600" b="1" dirty="0">
                <a:solidFill>
                  <a:srgbClr val="050505"/>
                </a:solidFill>
                <a:latin typeface="Arial" panose="020B0604020202020204" pitchFamily="34" charset="0"/>
                <a:ea typeface="Times New Roman"/>
                <a:cs typeface="Arial" panose="020B0604020202020204" pitchFamily="34" charset="0"/>
                <a:sym typeface="Times New Roman"/>
              </a:rPr>
              <a:t> </a:t>
            </a:r>
            <a:r>
              <a:rPr lang="en-US" sz="1600" b="1" dirty="0">
                <a:solidFill>
                  <a:srgbClr val="050505"/>
                </a:solidFill>
                <a:latin typeface="Arial" panose="020B0604020202020204" pitchFamily="34" charset="0"/>
                <a:ea typeface="Times New Roman"/>
                <a:cs typeface="Arial" panose="020B0604020202020204" pitchFamily="34" charset="0"/>
                <a:sym typeface="Times New Roman"/>
              </a:rPr>
              <a:t>h</a:t>
            </a:r>
            <a:r>
              <a:rPr lang="en-US" sz="1600" b="1" dirty="0">
                <a:solidFill>
                  <a:schemeClr val="dk1"/>
                </a:solidFill>
                <a:latin typeface="Arial" panose="020B0604020202020204" pitchFamily="34" charset="0"/>
                <a:ea typeface="Times New Roman"/>
                <a:cs typeface="Arial" panose="020B0604020202020204" pitchFamily="34" charset="0"/>
                <a:sym typeface="Times New Roman"/>
              </a:rPr>
              <a:t>omework </a:t>
            </a:r>
            <a:endParaRPr lang="en-US" sz="1600" dirty="0"/>
          </a:p>
        </p:txBody>
      </p:sp>
      <p:pic>
        <p:nvPicPr>
          <p:cNvPr id="10" name="Picture 9">
            <a:extLst>
              <a:ext uri="{FF2B5EF4-FFF2-40B4-BE49-F238E27FC236}">
                <a16:creationId xmlns:a16="http://schemas.microsoft.com/office/drawing/2014/main" id="{489237DD-F6D9-77E8-1D7C-043E37E7F53D}"/>
              </a:ext>
            </a:extLst>
          </p:cNvPr>
          <p:cNvPicPr>
            <a:picLocks noChangeAspect="1"/>
          </p:cNvPicPr>
          <p:nvPr/>
        </p:nvPicPr>
        <p:blipFill>
          <a:blip r:embed="rId3"/>
          <a:stretch>
            <a:fillRect/>
          </a:stretch>
        </p:blipFill>
        <p:spPr>
          <a:xfrm>
            <a:off x="353070" y="1448300"/>
            <a:ext cx="11485859" cy="4413887"/>
          </a:xfrm>
          <a:prstGeom prst="rect">
            <a:avLst/>
          </a:prstGeom>
        </p:spPr>
      </p:pic>
    </p:spTree>
    <p:extLst>
      <p:ext uri="{BB962C8B-B14F-4D97-AF65-F5344CB8AC3E}">
        <p14:creationId xmlns:p14="http://schemas.microsoft.com/office/powerpoint/2010/main" val="39701919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6A474A43-EAE8-4354-BF0E-4D317FDF42B6}"/>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8" name="Google Shape;112;p3">
            <a:extLst>
              <a:ext uri="{FF2B5EF4-FFF2-40B4-BE49-F238E27FC236}">
                <a16:creationId xmlns:a16="http://schemas.microsoft.com/office/drawing/2014/main" id="{AECD2DDB-B8E4-0B2B-0BE4-4359C2E8D508}"/>
              </a:ext>
            </a:extLst>
          </p:cNvPr>
          <p:cNvSpPr txBox="1"/>
          <p:nvPr/>
        </p:nvSpPr>
        <p:spPr>
          <a:xfrm>
            <a:off x="2771427" y="1196403"/>
            <a:ext cx="7292776" cy="619862"/>
          </a:xfrm>
          <a:prstGeom prst="rect">
            <a:avLst/>
          </a:prstGeom>
          <a:noFill/>
          <a:ln>
            <a:noFill/>
          </a:ln>
        </p:spPr>
        <p:txBody>
          <a:bodyPr spcFirstLastPara="1" wrap="square" lIns="91425" tIns="45700" rIns="91425" bIns="45700" anchor="ctr" anchorCtr="0">
            <a:noAutofit/>
          </a:bodyPr>
          <a:lstStyle/>
          <a:p>
            <a:pPr marL="0" marR="0" lvl="0" indent="0" algn="l" rtl="0">
              <a:lnSpc>
                <a:spcPct val="150000"/>
              </a:lnSpc>
              <a:spcBef>
                <a:spcPts val="0"/>
              </a:spcBef>
              <a:spcAft>
                <a:spcPts val="0"/>
              </a:spcAft>
              <a:buClr>
                <a:schemeClr val="dk1"/>
              </a:buClr>
              <a:buSzPts val="2000"/>
              <a:buFont typeface="Times New Roman"/>
              <a:buNone/>
            </a:pP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a:t>
            </a:r>
            <a:r>
              <a:rPr lang="mn-MN"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Дасгал 1. </a:t>
            </a: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Асуултыг уншаарай. </a:t>
            </a:r>
            <a:r>
              <a:rPr lang="mn-MN" sz="1600" dirty="0">
                <a:solidFill>
                  <a:srgbClr val="000000"/>
                </a:solidFill>
                <a:latin typeface="Arial" panose="020B0604020202020204" pitchFamily="34" charset="0"/>
                <a:ea typeface="Times New Roman"/>
                <a:cs typeface="Arial" panose="020B0604020202020204" pitchFamily="34" charset="0"/>
                <a:sym typeface="Arial"/>
              </a:rPr>
              <a:t>- </a:t>
            </a: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Read the questions.</a:t>
            </a:r>
            <a:endParaRPr sz="1600" b="0" i="0" u="none" strike="noStrike" cap="none" dirty="0">
              <a:solidFill>
                <a:srgbClr val="000000"/>
              </a:solidFill>
              <a:latin typeface="Arial" panose="020B0604020202020204" pitchFamily="34" charset="0"/>
              <a:ea typeface="Arial"/>
              <a:cs typeface="Arial" panose="020B0604020202020204" pitchFamily="34" charset="0"/>
              <a:sym typeface="Arial"/>
            </a:endParaRPr>
          </a:p>
        </p:txBody>
      </p:sp>
      <p:sp>
        <p:nvSpPr>
          <p:cNvPr id="10" name="TextBox 9">
            <a:extLst>
              <a:ext uri="{FF2B5EF4-FFF2-40B4-BE49-F238E27FC236}">
                <a16:creationId xmlns:a16="http://schemas.microsoft.com/office/drawing/2014/main" id="{F57BDD65-18C1-E5ED-C26D-536BD77A7DD0}"/>
              </a:ext>
            </a:extLst>
          </p:cNvPr>
          <p:cNvSpPr txBox="1"/>
          <p:nvPr/>
        </p:nvSpPr>
        <p:spPr>
          <a:xfrm>
            <a:off x="4308186" y="5838655"/>
            <a:ext cx="3575628"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 95)</a:t>
            </a:r>
            <a:endParaRPr lang="en-US" sz="1000" dirty="0"/>
          </a:p>
        </p:txBody>
      </p:sp>
      <p:sp>
        <p:nvSpPr>
          <p:cNvPr id="3" name="Rectangle 2">
            <a:extLst>
              <a:ext uri="{FF2B5EF4-FFF2-40B4-BE49-F238E27FC236}">
                <a16:creationId xmlns:a16="http://schemas.microsoft.com/office/drawing/2014/main" id="{E5DC86BA-B129-0068-76B7-7970B67CC9E4}"/>
              </a:ext>
            </a:extLst>
          </p:cNvPr>
          <p:cNvSpPr/>
          <p:nvPr/>
        </p:nvSpPr>
        <p:spPr>
          <a:xfrm>
            <a:off x="2015501" y="2557912"/>
            <a:ext cx="8806469" cy="1881990"/>
          </a:xfrm>
          <a:prstGeom prst="rect">
            <a:avLst/>
          </a:prstGeom>
        </p:spPr>
        <p:txBody>
          <a:bodyPr wrap="square">
            <a:spAutoFit/>
          </a:bodyPr>
          <a:lstStyle/>
          <a:p>
            <a:pPr marL="457200" lvl="0" indent="-457200">
              <a:lnSpc>
                <a:spcPct val="150000"/>
              </a:lnSpc>
              <a:buFont typeface="+mj-lt"/>
              <a:buAutoNum type="arabicPeriod"/>
            </a:pPr>
            <a:r>
              <a:rPr lang="mn-MN" sz="2000" dirty="0">
                <a:latin typeface="Arial" panose="020B0604020202020204" pitchFamily="34" charset="0"/>
                <a:cs typeface="Arial" panose="020B0604020202020204" pitchFamily="34" charset="0"/>
              </a:rPr>
              <a:t>Монголчуудын хоол, хүнсэнд ямар бүтээгдэхүүн голлодог вэ?</a:t>
            </a:r>
            <a:endParaRPr lang="en-US" sz="2000" dirty="0">
              <a:latin typeface="Arial" panose="020B0604020202020204" pitchFamily="34" charset="0"/>
              <a:cs typeface="Arial" panose="020B0604020202020204" pitchFamily="34" charset="0"/>
            </a:endParaRPr>
          </a:p>
          <a:p>
            <a:pPr marL="457200" lvl="0" indent="-457200">
              <a:lnSpc>
                <a:spcPct val="150000"/>
              </a:lnSpc>
              <a:buFont typeface="+mj-lt"/>
              <a:buAutoNum type="arabicPeriod"/>
            </a:pPr>
            <a:r>
              <a:rPr lang="mn-MN" sz="2000" dirty="0">
                <a:latin typeface="Arial" panose="020B0604020202020204" pitchFamily="34" charset="0"/>
                <a:cs typeface="Arial" panose="020B0604020202020204" pitchFamily="34" charset="0"/>
              </a:rPr>
              <a:t>Сүүгээр ямар ямар хоол, цагаан идээ хийдэг вэ? </a:t>
            </a:r>
            <a:endParaRPr lang="en-US" sz="2000" dirty="0">
              <a:latin typeface="Arial" panose="020B0604020202020204" pitchFamily="34" charset="0"/>
              <a:cs typeface="Arial" panose="020B0604020202020204" pitchFamily="34" charset="0"/>
            </a:endParaRPr>
          </a:p>
          <a:p>
            <a:pPr marL="457200" lvl="0" indent="-457200">
              <a:lnSpc>
                <a:spcPct val="150000"/>
              </a:lnSpc>
              <a:buFont typeface="+mj-lt"/>
              <a:buAutoNum type="arabicPeriod"/>
            </a:pPr>
            <a:r>
              <a:rPr lang="mn-MN" sz="2000" dirty="0">
                <a:latin typeface="Arial" panose="020B0604020202020204" pitchFamily="34" charset="0"/>
                <a:cs typeface="Arial" panose="020B0604020202020204" pitchFamily="34" charset="0"/>
              </a:rPr>
              <a:t>Махаар ямар ямар хоол хийдэг вэ?</a:t>
            </a:r>
            <a:endParaRPr lang="en-US" sz="2000" dirty="0">
              <a:latin typeface="Arial" panose="020B0604020202020204" pitchFamily="34" charset="0"/>
              <a:cs typeface="Arial" panose="020B0604020202020204" pitchFamily="34" charset="0"/>
            </a:endParaRPr>
          </a:p>
          <a:p>
            <a:pPr marL="457200" indent="-457200">
              <a:lnSpc>
                <a:spcPct val="150000"/>
              </a:lnSpc>
              <a:buFont typeface="+mj-lt"/>
              <a:buAutoNum type="arabicPeriod"/>
            </a:pPr>
            <a:r>
              <a:rPr lang="mn-MN" sz="2000" dirty="0">
                <a:latin typeface="Arial" panose="020B0604020202020204" pitchFamily="34" charset="0"/>
                <a:cs typeface="Arial" panose="020B0604020202020204" pitchFamily="34" charset="0"/>
              </a:rPr>
              <a:t>Монгол хоол идэж үзсэн үү? Таалагдсан уу? Яагаад?</a:t>
            </a:r>
            <a:endParaRPr lang="en-US" sz="2000"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2964ED07-59C4-01C8-80A9-763F7846D821}"/>
              </a:ext>
            </a:extLst>
          </p:cNvPr>
          <p:cNvSpPr txBox="1"/>
          <p:nvPr/>
        </p:nvSpPr>
        <p:spPr>
          <a:xfrm>
            <a:off x="4222378" y="217632"/>
            <a:ext cx="4580964" cy="584775"/>
          </a:xfrm>
          <a:prstGeom prst="rect">
            <a:avLst/>
          </a:prstGeom>
          <a:noFill/>
        </p:spPr>
        <p:txBody>
          <a:bodyPr wrap="square">
            <a:spAutoFit/>
          </a:bodyPr>
          <a:lstStyle/>
          <a:p>
            <a:pPr lvl="0" algn="ctr" rtl="0">
              <a:spcBef>
                <a:spcPts val="0"/>
              </a:spcBef>
              <a:spcAft>
                <a:spcPts val="0"/>
              </a:spcAft>
              <a:buClr>
                <a:schemeClr val="dk1"/>
              </a:buClr>
              <a:buSzPct val="100000"/>
            </a:pPr>
            <a:r>
              <a:rPr lang="mn-MN" sz="1600" b="1" dirty="0">
                <a:latin typeface="Arial" panose="020B0604020202020204" pitchFamily="34" charset="0"/>
                <a:cs typeface="Arial" panose="020B0604020202020204" pitchFamily="34" charset="0"/>
              </a:rPr>
              <a:t>Монголчуудын</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идээ, ундаа</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 </a:t>
            </a:r>
            <a:endParaRPr lang="en-US" sz="1600" b="1" dirty="0">
              <a:latin typeface="Arial" panose="020B0604020202020204" pitchFamily="34" charset="0"/>
              <a:cs typeface="Arial" panose="020B0604020202020204" pitchFamily="34" charset="0"/>
            </a:endParaRPr>
          </a:p>
          <a:p>
            <a:pPr lvl="0" algn="ctr" rtl="0">
              <a:spcBef>
                <a:spcPts val="0"/>
              </a:spcBef>
              <a:spcAft>
                <a:spcPts val="0"/>
              </a:spcAft>
              <a:buClr>
                <a:schemeClr val="dk1"/>
              </a:buClr>
              <a:buSzPct val="100000"/>
            </a:pPr>
            <a:r>
              <a:rPr lang="en-US" sz="1600" b="1" dirty="0">
                <a:latin typeface="Arial" panose="020B0604020202020204" pitchFamily="34" charset="0"/>
                <a:cs typeface="Arial" panose="020B0604020202020204" pitchFamily="34" charset="0"/>
              </a:rPr>
              <a:t>Foods and drinks of Mongolians</a:t>
            </a:r>
            <a:endParaRPr lang="en-US"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spTree>
    <p:extLst>
      <p:ext uri="{BB962C8B-B14F-4D97-AF65-F5344CB8AC3E}">
        <p14:creationId xmlns:p14="http://schemas.microsoft.com/office/powerpoint/2010/main" val="31824494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3" name="TextBox 2">
            <a:extLst>
              <a:ext uri="{FF2B5EF4-FFF2-40B4-BE49-F238E27FC236}">
                <a16:creationId xmlns:a16="http://schemas.microsoft.com/office/drawing/2014/main" id="{C4D3603D-C331-D336-3615-EE70FEA3EBEC}"/>
              </a:ext>
            </a:extLst>
          </p:cNvPr>
          <p:cNvSpPr txBox="1"/>
          <p:nvPr/>
        </p:nvSpPr>
        <p:spPr>
          <a:xfrm>
            <a:off x="2505612" y="992859"/>
            <a:ext cx="7668088" cy="523220"/>
          </a:xfrm>
          <a:prstGeom prst="rect">
            <a:avLst/>
          </a:prstGeom>
          <a:noFill/>
        </p:spPr>
        <p:txBody>
          <a:bodyPr wrap="square">
            <a:spAutoFit/>
          </a:bodyPr>
          <a:lstStyle/>
          <a:p>
            <a:pPr marL="0" marR="0" lvl="0" indent="0" algn="ctr" rtl="0">
              <a:spcBef>
                <a:spcPts val="0"/>
              </a:spcBef>
              <a:spcAft>
                <a:spcPts val="0"/>
              </a:spcAft>
              <a:buNone/>
            </a:pPr>
            <a:r>
              <a:rPr lang="mn-MN" sz="1400" b="1" i="1" dirty="0">
                <a:solidFill>
                  <a:schemeClr val="dk1"/>
                </a:solidFill>
                <a:latin typeface="Arial" panose="020B0604020202020204" pitchFamily="34" charset="0"/>
                <a:ea typeface="Times New Roman"/>
                <a:cs typeface="Arial" panose="020B0604020202020204" pitchFamily="34" charset="0"/>
                <a:sym typeface="Times New Roman"/>
              </a:rPr>
              <a:t>Шинэ үг хэллэгүүдийг цээжилж, утгыг ойлгоорой. </a:t>
            </a:r>
            <a:endParaRPr lang="mn-MN" sz="1400" dirty="0">
              <a:latin typeface="Arial" panose="020B0604020202020204" pitchFamily="34" charset="0"/>
              <a:cs typeface="Arial" panose="020B0604020202020204" pitchFamily="34" charset="0"/>
            </a:endParaRPr>
          </a:p>
          <a:p>
            <a:pPr marL="0" marR="0" lvl="0" indent="0" algn="ctr" rtl="0">
              <a:spcBef>
                <a:spcPts val="0"/>
              </a:spcBef>
              <a:spcAft>
                <a:spcPts val="0"/>
              </a:spcAft>
              <a:buNone/>
            </a:pPr>
            <a:r>
              <a:rPr lang="en-US" sz="1400" b="1" i="1" dirty="0">
                <a:solidFill>
                  <a:schemeClr val="dk1"/>
                </a:solidFill>
                <a:latin typeface="Arial" panose="020B0604020202020204" pitchFamily="34" charset="0"/>
                <a:ea typeface="Times New Roman"/>
                <a:cs typeface="Arial" panose="020B0604020202020204" pitchFamily="34" charset="0"/>
                <a:sym typeface="Times New Roman"/>
              </a:rPr>
              <a:t>Memorize the new vocabularies and understand the meaning</a:t>
            </a:r>
            <a:endParaRPr lang="en-US" sz="1400"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B583597D-8DC0-FFC2-A273-0ED639A671F7}"/>
              </a:ext>
            </a:extLst>
          </p:cNvPr>
          <p:cNvSpPr txBox="1"/>
          <p:nvPr/>
        </p:nvSpPr>
        <p:spPr>
          <a:xfrm>
            <a:off x="4308186" y="6371921"/>
            <a:ext cx="3575628"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 98)</a:t>
            </a:r>
            <a:endParaRPr lang="en-US" sz="1000" dirty="0"/>
          </a:p>
        </p:txBody>
      </p:sp>
      <p:sp>
        <p:nvSpPr>
          <p:cNvPr id="2" name="TextBox 1">
            <a:extLst>
              <a:ext uri="{FF2B5EF4-FFF2-40B4-BE49-F238E27FC236}">
                <a16:creationId xmlns:a16="http://schemas.microsoft.com/office/drawing/2014/main" id="{CF06A9B3-EA2A-3626-1D88-5D0BBF106DDA}"/>
              </a:ext>
            </a:extLst>
          </p:cNvPr>
          <p:cNvSpPr txBox="1"/>
          <p:nvPr/>
        </p:nvSpPr>
        <p:spPr>
          <a:xfrm>
            <a:off x="4222378" y="217632"/>
            <a:ext cx="4580964" cy="584775"/>
          </a:xfrm>
          <a:prstGeom prst="rect">
            <a:avLst/>
          </a:prstGeom>
          <a:noFill/>
        </p:spPr>
        <p:txBody>
          <a:bodyPr wrap="square">
            <a:spAutoFit/>
          </a:bodyPr>
          <a:lstStyle/>
          <a:p>
            <a:pPr lvl="0" algn="ctr" rtl="0">
              <a:spcBef>
                <a:spcPts val="0"/>
              </a:spcBef>
              <a:spcAft>
                <a:spcPts val="0"/>
              </a:spcAft>
              <a:buClr>
                <a:schemeClr val="dk1"/>
              </a:buClr>
              <a:buSzPct val="100000"/>
            </a:pPr>
            <a:r>
              <a:rPr lang="mn-MN" sz="1600" b="1" dirty="0">
                <a:latin typeface="Arial" panose="020B0604020202020204" pitchFamily="34" charset="0"/>
                <a:cs typeface="Arial" panose="020B0604020202020204" pitchFamily="34" charset="0"/>
              </a:rPr>
              <a:t>Монголчуудын</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идээ, ундаа</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 </a:t>
            </a:r>
            <a:endParaRPr lang="en-US" sz="1600" b="1" dirty="0">
              <a:latin typeface="Arial" panose="020B0604020202020204" pitchFamily="34" charset="0"/>
              <a:cs typeface="Arial" panose="020B0604020202020204" pitchFamily="34" charset="0"/>
            </a:endParaRPr>
          </a:p>
          <a:p>
            <a:pPr lvl="0" algn="ctr" rtl="0">
              <a:spcBef>
                <a:spcPts val="0"/>
              </a:spcBef>
              <a:spcAft>
                <a:spcPts val="0"/>
              </a:spcAft>
              <a:buClr>
                <a:schemeClr val="dk1"/>
              </a:buClr>
              <a:buSzPct val="100000"/>
            </a:pPr>
            <a:r>
              <a:rPr lang="en-US" sz="1600" b="1" dirty="0">
                <a:latin typeface="Arial" panose="020B0604020202020204" pitchFamily="34" charset="0"/>
                <a:cs typeface="Arial" panose="020B0604020202020204" pitchFamily="34" charset="0"/>
              </a:rPr>
              <a:t>Foods and drinks of Mongolians</a:t>
            </a:r>
            <a:endParaRPr lang="en-US"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4" name="TextBox 3">
            <a:extLst>
              <a:ext uri="{FF2B5EF4-FFF2-40B4-BE49-F238E27FC236}">
                <a16:creationId xmlns:a16="http://schemas.microsoft.com/office/drawing/2014/main" id="{F437B830-C1FD-3575-167A-D14FDAA801AC}"/>
              </a:ext>
            </a:extLst>
          </p:cNvPr>
          <p:cNvSpPr txBox="1"/>
          <p:nvPr/>
        </p:nvSpPr>
        <p:spPr>
          <a:xfrm>
            <a:off x="1167379" y="1914811"/>
            <a:ext cx="4300168" cy="4253537"/>
          </a:xfrm>
          <a:prstGeom prst="rect">
            <a:avLst/>
          </a:prstGeom>
          <a:noFill/>
        </p:spPr>
        <p:txBody>
          <a:bodyPr wrap="square">
            <a:spAutoFit/>
          </a:bodyPr>
          <a:lstStyle/>
          <a:p>
            <a:pPr marL="342900" marR="0" lvl="0" indent="-342900"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Аарц – </a:t>
            </a:r>
            <a:r>
              <a:rPr lang="en-US" sz="1400" dirty="0">
                <a:latin typeface="Arial" panose="020B0604020202020204" pitchFamily="34" charset="0"/>
                <a:cs typeface="Arial" panose="020B0604020202020204" pitchFamily="34" charset="0"/>
              </a:rPr>
              <a:t>curd</a:t>
            </a:r>
            <a:endParaRPr lang="mn-MN" sz="1400" dirty="0">
              <a:latin typeface="Arial" panose="020B0604020202020204" pitchFamily="34" charset="0"/>
              <a:cs typeface="Arial" panose="020B0604020202020204" pitchFamily="34" charset="0"/>
            </a:endParaRPr>
          </a:p>
          <a:p>
            <a:pPr marL="342900" marR="0" lvl="0" indent="-342900" algn="just"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Ааруул</a:t>
            </a:r>
            <a:r>
              <a:rPr lang="en-US" sz="1400" dirty="0">
                <a:latin typeface="Arial" panose="020B0604020202020204" pitchFamily="34" charset="0"/>
                <a:cs typeface="Arial" panose="020B0604020202020204" pitchFamily="34" charset="0"/>
              </a:rPr>
              <a:t>-dried curd</a:t>
            </a:r>
            <a:endParaRPr lang="mn-MN" sz="1400" dirty="0">
              <a:latin typeface="Arial" panose="020B0604020202020204" pitchFamily="34" charset="0"/>
              <a:cs typeface="Arial" panose="020B0604020202020204" pitchFamily="34" charset="0"/>
            </a:endParaRPr>
          </a:p>
          <a:p>
            <a:pPr marL="342900" marR="0" lvl="0" indent="-342900" algn="just"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Айраг </a:t>
            </a:r>
            <a:r>
              <a:rPr lang="en-US" sz="1400" dirty="0">
                <a:latin typeface="Arial" panose="020B0604020202020204" pitchFamily="34" charset="0"/>
                <a:cs typeface="Arial" panose="020B0604020202020204" pitchFamily="34" charset="0"/>
              </a:rPr>
              <a:t>– yoghurt made of raw milk</a:t>
            </a:r>
            <a:endParaRPr lang="mn-MN" sz="1400" dirty="0">
              <a:latin typeface="Arial" panose="020B0604020202020204" pitchFamily="34" charset="0"/>
              <a:cs typeface="Arial" panose="020B0604020202020204" pitchFamily="34" charset="0"/>
            </a:endParaRPr>
          </a:p>
          <a:p>
            <a:pPr marL="342900" marR="0" lvl="0" indent="-342900" algn="just"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Амин дэм</a:t>
            </a:r>
            <a:r>
              <a:rPr lang="en-US" sz="1400" dirty="0">
                <a:latin typeface="Arial" panose="020B0604020202020204" pitchFamily="34" charset="0"/>
                <a:cs typeface="Arial" panose="020B0604020202020204" pitchFamily="34" charset="0"/>
              </a:rPr>
              <a:t> - vitamin</a:t>
            </a:r>
            <a:endParaRPr lang="mn-MN" sz="1400" dirty="0">
              <a:latin typeface="Arial" panose="020B0604020202020204" pitchFamily="34" charset="0"/>
              <a:cs typeface="Arial" panose="020B0604020202020204" pitchFamily="34" charset="0"/>
            </a:endParaRPr>
          </a:p>
          <a:p>
            <a:pPr marL="342900" marR="0" lvl="0" indent="-342900" algn="just"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Ан агнах</a:t>
            </a:r>
            <a:r>
              <a:rPr lang="en-US" sz="1400" dirty="0">
                <a:latin typeface="Arial" panose="020B0604020202020204" pitchFamily="34" charset="0"/>
                <a:cs typeface="Arial" panose="020B0604020202020204" pitchFamily="34" charset="0"/>
              </a:rPr>
              <a:t> – to hunt</a:t>
            </a:r>
            <a:endParaRPr lang="mn-MN" sz="1400" dirty="0">
              <a:latin typeface="Arial" panose="020B0604020202020204" pitchFamily="34" charset="0"/>
              <a:cs typeface="Arial" panose="020B0604020202020204" pitchFamily="34" charset="0"/>
            </a:endParaRPr>
          </a:p>
          <a:p>
            <a:pPr marL="342900" marR="0" lvl="0" indent="-342900" algn="just"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Боловсруулах </a:t>
            </a:r>
            <a:r>
              <a:rPr lang="en-US" sz="1400" dirty="0">
                <a:latin typeface="Arial" panose="020B0604020202020204" pitchFamily="34" charset="0"/>
                <a:cs typeface="Arial" panose="020B0604020202020204" pitchFamily="34" charset="0"/>
              </a:rPr>
              <a:t>– to process</a:t>
            </a:r>
            <a:endParaRPr lang="mn-MN" sz="1400" dirty="0">
              <a:latin typeface="Arial" panose="020B0604020202020204" pitchFamily="34" charset="0"/>
              <a:cs typeface="Arial" panose="020B0604020202020204" pitchFamily="34" charset="0"/>
            </a:endParaRPr>
          </a:p>
          <a:p>
            <a:pPr marL="342900" marR="0" lvl="0" indent="-342900" algn="just"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Бяслаг </a:t>
            </a:r>
            <a:r>
              <a:rPr lang="en-US" sz="1400" dirty="0">
                <a:latin typeface="Arial" panose="020B0604020202020204" pitchFamily="34" charset="0"/>
                <a:cs typeface="Arial" panose="020B0604020202020204" pitchFamily="34" charset="0"/>
              </a:rPr>
              <a:t>- cheese</a:t>
            </a:r>
            <a:endParaRPr lang="mn-MN" sz="1400" dirty="0">
              <a:latin typeface="Arial" panose="020B0604020202020204" pitchFamily="34" charset="0"/>
              <a:cs typeface="Arial" panose="020B0604020202020204" pitchFamily="34" charset="0"/>
            </a:endParaRPr>
          </a:p>
          <a:p>
            <a:pPr marL="342900" marR="0" lvl="0" indent="-342900" algn="just"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Жимс, ургамал түүх </a:t>
            </a:r>
            <a:r>
              <a:rPr lang="en-US" sz="1400" dirty="0">
                <a:latin typeface="Arial" panose="020B0604020202020204" pitchFamily="34" charset="0"/>
                <a:cs typeface="Arial" panose="020B0604020202020204" pitchFamily="34" charset="0"/>
              </a:rPr>
              <a:t>– to gather fruit and herb</a:t>
            </a:r>
            <a:endParaRPr lang="mn-MN" sz="1400" dirty="0">
              <a:latin typeface="Arial" panose="020B0604020202020204" pitchFamily="34" charset="0"/>
              <a:cs typeface="Arial" panose="020B0604020202020204" pitchFamily="34" charset="0"/>
            </a:endParaRPr>
          </a:p>
          <a:p>
            <a:pPr marL="342900" marR="0" lvl="0" indent="-342900" algn="just"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Зөөхий</a:t>
            </a:r>
            <a:r>
              <a:rPr lang="en-US" sz="1400" dirty="0">
                <a:latin typeface="Arial" panose="020B0604020202020204" pitchFamily="34" charset="0"/>
                <a:cs typeface="Arial" panose="020B0604020202020204" pitchFamily="34" charset="0"/>
              </a:rPr>
              <a:t> – clotted cream</a:t>
            </a:r>
            <a:endParaRPr lang="mn-MN" sz="1400" dirty="0">
              <a:latin typeface="Arial" panose="020B0604020202020204" pitchFamily="34" charset="0"/>
              <a:cs typeface="Arial" panose="020B0604020202020204" pitchFamily="34" charset="0"/>
            </a:endParaRPr>
          </a:p>
          <a:p>
            <a:pPr marL="342900" marR="0" lvl="0" indent="-342900" algn="just"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Нэрмэл архи</a:t>
            </a:r>
            <a:r>
              <a:rPr lang="en-US" sz="1400" dirty="0">
                <a:latin typeface="Arial" panose="020B0604020202020204" pitchFamily="34" charset="0"/>
                <a:cs typeface="Arial" panose="020B0604020202020204" pitchFamily="34" charset="0"/>
              </a:rPr>
              <a:t> – home-distilled spirits</a:t>
            </a:r>
            <a:endParaRPr lang="mn-MN" sz="1400" dirty="0">
              <a:latin typeface="Arial" panose="020B0604020202020204" pitchFamily="34" charset="0"/>
              <a:cs typeface="Arial" panose="020B0604020202020204" pitchFamily="34" charset="0"/>
            </a:endParaRPr>
          </a:p>
          <a:p>
            <a:pPr marL="342900" marR="0" lvl="0" indent="-342900" algn="just"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Өрөм</a:t>
            </a:r>
            <a:r>
              <a:rPr lang="en-US" sz="1400" dirty="0">
                <a:latin typeface="Arial" panose="020B0604020202020204" pitchFamily="34" charset="0"/>
                <a:cs typeface="Arial" panose="020B0604020202020204" pitchFamily="34" charset="0"/>
              </a:rPr>
              <a:t> – clotted cream</a:t>
            </a:r>
            <a:endParaRPr lang="mn-MN" sz="1400" dirty="0">
              <a:latin typeface="Arial" panose="020B0604020202020204" pitchFamily="34" charset="0"/>
              <a:cs typeface="Arial" panose="020B0604020202020204" pitchFamily="34" charset="0"/>
            </a:endParaRPr>
          </a:p>
          <a:p>
            <a:pPr marL="342900" marR="0" lvl="0" indent="-342900" algn="just"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Судалгаа явуулах</a:t>
            </a:r>
            <a:r>
              <a:rPr lang="en-US" sz="1400" dirty="0">
                <a:latin typeface="Arial" panose="020B0604020202020204" pitchFamily="34" charset="0"/>
                <a:cs typeface="Arial" panose="020B0604020202020204" pitchFamily="34" charset="0"/>
              </a:rPr>
              <a:t> – to carry survey</a:t>
            </a:r>
          </a:p>
          <a:p>
            <a:pPr marL="342900" marR="0" lvl="0" indent="-342900" algn="just"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Тааран уут</a:t>
            </a:r>
            <a:r>
              <a:rPr lang="en-US" sz="1400" dirty="0">
                <a:latin typeface="Arial" panose="020B0604020202020204" pitchFamily="34" charset="0"/>
                <a:cs typeface="Arial" panose="020B0604020202020204" pitchFamily="34" charset="0"/>
              </a:rPr>
              <a:t> – sackcloth bag</a:t>
            </a:r>
            <a:endParaRPr lang="mn-MN" sz="1400"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BC10A99B-627C-E7EF-0444-10562E339F17}"/>
              </a:ext>
            </a:extLst>
          </p:cNvPr>
          <p:cNvSpPr txBox="1"/>
          <p:nvPr/>
        </p:nvSpPr>
        <p:spPr>
          <a:xfrm>
            <a:off x="5739181" y="1914811"/>
            <a:ext cx="5459862" cy="4253537"/>
          </a:xfrm>
          <a:prstGeom prst="rect">
            <a:avLst/>
          </a:prstGeom>
          <a:noFill/>
        </p:spPr>
        <p:txBody>
          <a:bodyPr wrap="square">
            <a:spAutoFit/>
          </a:bodyPr>
          <a:lstStyle/>
          <a:p>
            <a:pPr marL="342900" marR="0" lvl="0" indent="-342900" algn="just" rtl="0">
              <a:lnSpc>
                <a:spcPct val="150000"/>
              </a:lnSpc>
              <a:spcBef>
                <a:spcPts val="0"/>
              </a:spcBef>
              <a:spcAft>
                <a:spcPts val="0"/>
              </a:spcAft>
              <a:buFont typeface="+mj-lt"/>
              <a:buAutoNum type="arabicPeriod" startAt="13"/>
            </a:pPr>
            <a:r>
              <a:rPr lang="mn-MN" sz="1400" dirty="0">
                <a:latin typeface="Arial" panose="020B0604020202020204" pitchFamily="34" charset="0"/>
                <a:cs typeface="Arial" panose="020B0604020202020204" pitchFamily="34" charset="0"/>
              </a:rPr>
              <a:t>Тараг бүрэх</a:t>
            </a:r>
            <a:r>
              <a:rPr lang="en-US" sz="1400" dirty="0">
                <a:latin typeface="Arial" panose="020B0604020202020204" pitchFamily="34" charset="0"/>
                <a:cs typeface="Arial" panose="020B0604020202020204" pitchFamily="34" charset="0"/>
              </a:rPr>
              <a:t> – make yoghurt</a:t>
            </a:r>
            <a:endParaRPr lang="mn-MN" sz="1400" dirty="0">
              <a:latin typeface="Arial" panose="020B0604020202020204" pitchFamily="34" charset="0"/>
              <a:cs typeface="Arial" panose="020B0604020202020204" pitchFamily="34" charset="0"/>
            </a:endParaRPr>
          </a:p>
          <a:p>
            <a:pPr marL="342900" marR="0" lvl="0" indent="-342900" algn="just" rtl="0">
              <a:lnSpc>
                <a:spcPct val="150000"/>
              </a:lnSpc>
              <a:spcBef>
                <a:spcPts val="0"/>
              </a:spcBef>
              <a:spcAft>
                <a:spcPts val="0"/>
              </a:spcAft>
              <a:buAutoNum type="arabicPeriod" startAt="13"/>
            </a:pPr>
            <a:r>
              <a:rPr lang="mn-MN" sz="1400" dirty="0">
                <a:latin typeface="Arial" panose="020B0604020202020204" pitchFamily="34" charset="0"/>
                <a:cs typeface="Arial" panose="020B0604020202020204" pitchFamily="34" charset="0"/>
              </a:rPr>
              <a:t>Тариа будаа тарих</a:t>
            </a:r>
            <a:r>
              <a:rPr lang="en-US" sz="1400" dirty="0">
                <a:latin typeface="Arial" panose="020B0604020202020204" pitchFamily="34" charset="0"/>
                <a:cs typeface="Arial" panose="020B0604020202020204" pitchFamily="34" charset="0"/>
              </a:rPr>
              <a:t>- to plant grains</a:t>
            </a:r>
            <a:endParaRPr lang="mn-MN" sz="1400" dirty="0">
              <a:latin typeface="Arial" panose="020B0604020202020204" pitchFamily="34" charset="0"/>
              <a:cs typeface="Arial" panose="020B0604020202020204" pitchFamily="34" charset="0"/>
            </a:endParaRPr>
          </a:p>
          <a:p>
            <a:pPr marL="342900" marR="0" lvl="0" indent="-342900" algn="just" rtl="0">
              <a:lnSpc>
                <a:spcPct val="150000"/>
              </a:lnSpc>
              <a:spcBef>
                <a:spcPts val="0"/>
              </a:spcBef>
              <a:spcAft>
                <a:spcPts val="0"/>
              </a:spcAft>
              <a:buAutoNum type="arabicPeriod" startAt="13"/>
            </a:pPr>
            <a:r>
              <a:rPr lang="mn-MN" sz="1400" dirty="0">
                <a:latin typeface="Arial" panose="020B0604020202020204" pitchFamily="34" charset="0"/>
                <a:cs typeface="Arial" panose="020B0604020202020204" pitchFamily="34" charset="0"/>
              </a:rPr>
              <a:t>Хоормог </a:t>
            </a:r>
            <a:r>
              <a:rPr lang="en-US" sz="1400" dirty="0">
                <a:latin typeface="Arial" panose="020B0604020202020204" pitchFamily="34" charset="0"/>
                <a:cs typeface="Arial" panose="020B0604020202020204" pitchFamily="34" charset="0"/>
              </a:rPr>
              <a:t>– fermented milk of camel cow</a:t>
            </a:r>
            <a:endParaRPr lang="mn-MN" sz="1400" dirty="0">
              <a:latin typeface="Arial" panose="020B0604020202020204" pitchFamily="34" charset="0"/>
              <a:cs typeface="Arial" panose="020B0604020202020204" pitchFamily="34" charset="0"/>
            </a:endParaRPr>
          </a:p>
          <a:p>
            <a:pPr marL="342900" marR="0" lvl="0" indent="-342900" algn="just" rtl="0">
              <a:lnSpc>
                <a:spcPct val="150000"/>
              </a:lnSpc>
              <a:spcBef>
                <a:spcPts val="0"/>
              </a:spcBef>
              <a:spcAft>
                <a:spcPts val="0"/>
              </a:spcAft>
              <a:buAutoNum type="arabicPeriod" startAt="13"/>
            </a:pPr>
            <a:r>
              <a:rPr lang="mn-MN" sz="1400" dirty="0">
                <a:latin typeface="Arial" panose="020B0604020202020204" pitchFamily="34" charset="0"/>
                <a:cs typeface="Arial" panose="020B0604020202020204" pitchFamily="34" charset="0"/>
              </a:rPr>
              <a:t>Хөөрүүлсэн сүү </a:t>
            </a:r>
            <a:r>
              <a:rPr lang="en-US" sz="1400" dirty="0">
                <a:latin typeface="Arial" panose="020B0604020202020204" pitchFamily="34" charset="0"/>
                <a:cs typeface="Arial" panose="020B0604020202020204" pitchFamily="34" charset="0"/>
              </a:rPr>
              <a:t>– boiled milk </a:t>
            </a:r>
            <a:r>
              <a:rPr lang="mn-MN" sz="1400" dirty="0">
                <a:latin typeface="Arial" panose="020B0604020202020204" pitchFamily="34" charset="0"/>
                <a:cs typeface="Arial" panose="020B0604020202020204" pitchFamily="34" charset="0"/>
              </a:rPr>
              <a:t> </a:t>
            </a:r>
          </a:p>
          <a:p>
            <a:pPr marL="342900" marR="0" lvl="0" indent="-342900" algn="just" rtl="0">
              <a:lnSpc>
                <a:spcPct val="150000"/>
              </a:lnSpc>
              <a:spcBef>
                <a:spcPts val="0"/>
              </a:spcBef>
              <a:spcAft>
                <a:spcPts val="0"/>
              </a:spcAft>
              <a:buAutoNum type="arabicPeriod" startAt="13"/>
            </a:pPr>
            <a:r>
              <a:rPr lang="mn-MN" sz="1400" dirty="0">
                <a:latin typeface="Arial" panose="020B0604020202020204" pitchFamily="34" charset="0"/>
                <a:cs typeface="Arial" panose="020B0604020202020204" pitchFamily="34" charset="0"/>
              </a:rPr>
              <a:t>Цагаан идээ</a:t>
            </a:r>
            <a:r>
              <a:rPr lang="en-US" sz="1400" dirty="0">
                <a:latin typeface="Arial" panose="020B0604020202020204" pitchFamily="34" charset="0"/>
                <a:cs typeface="Arial" panose="020B0604020202020204" pitchFamily="34" charset="0"/>
              </a:rPr>
              <a:t> – dairy products </a:t>
            </a:r>
            <a:endParaRPr lang="mn-MN" sz="1400" dirty="0">
              <a:latin typeface="Arial" panose="020B0604020202020204" pitchFamily="34" charset="0"/>
              <a:cs typeface="Arial" panose="020B0604020202020204" pitchFamily="34" charset="0"/>
            </a:endParaRPr>
          </a:p>
          <a:p>
            <a:pPr marL="342900" marR="0" lvl="0" indent="-342900" algn="just" rtl="0">
              <a:lnSpc>
                <a:spcPct val="150000"/>
              </a:lnSpc>
              <a:spcBef>
                <a:spcPts val="0"/>
              </a:spcBef>
              <a:spcAft>
                <a:spcPts val="0"/>
              </a:spcAft>
              <a:buAutoNum type="arabicPeriod" startAt="13"/>
            </a:pPr>
            <a:r>
              <a:rPr lang="mn-MN" sz="1400" dirty="0">
                <a:latin typeface="Arial" panose="020B0604020202020204" pitchFamily="34" charset="0"/>
                <a:cs typeface="Arial" panose="020B0604020202020204" pitchFamily="34" charset="0"/>
              </a:rPr>
              <a:t>Цагаан хоол</a:t>
            </a:r>
            <a:r>
              <a:rPr lang="en-US" sz="1400" dirty="0">
                <a:latin typeface="Arial" panose="020B0604020202020204" pitchFamily="34" charset="0"/>
                <a:cs typeface="Arial" panose="020B0604020202020204" pitchFamily="34" charset="0"/>
              </a:rPr>
              <a:t> – meal made of milk</a:t>
            </a:r>
            <a:endParaRPr lang="mn-MN" sz="1400" dirty="0">
              <a:latin typeface="Arial" panose="020B0604020202020204" pitchFamily="34" charset="0"/>
              <a:cs typeface="Arial" panose="020B0604020202020204" pitchFamily="34" charset="0"/>
            </a:endParaRPr>
          </a:p>
          <a:p>
            <a:pPr marL="342900" marR="0" lvl="0" indent="-342900" algn="just" rtl="0">
              <a:lnSpc>
                <a:spcPct val="150000"/>
              </a:lnSpc>
              <a:spcBef>
                <a:spcPts val="0"/>
              </a:spcBef>
              <a:spcAft>
                <a:spcPts val="0"/>
              </a:spcAft>
              <a:buAutoNum type="arabicPeriod" startAt="13"/>
            </a:pPr>
            <a:r>
              <a:rPr lang="mn-MN" sz="1400" dirty="0">
                <a:latin typeface="Arial" panose="020B0604020202020204" pitchFamily="34" charset="0"/>
                <a:cs typeface="Arial" panose="020B0604020202020204" pitchFamily="34" charset="0"/>
              </a:rPr>
              <a:t>Цагаан тос</a:t>
            </a:r>
            <a:r>
              <a:rPr lang="en-US" sz="1400" dirty="0">
                <a:latin typeface="Arial" panose="020B0604020202020204" pitchFamily="34" charset="0"/>
                <a:cs typeface="Arial" panose="020B0604020202020204" pitchFamily="34" charset="0"/>
              </a:rPr>
              <a:t> – leftovers after butter has been extracted from clotted milk </a:t>
            </a:r>
            <a:endParaRPr lang="mn-MN" sz="1400" dirty="0">
              <a:latin typeface="Arial" panose="020B0604020202020204" pitchFamily="34" charset="0"/>
              <a:cs typeface="Arial" panose="020B0604020202020204" pitchFamily="34" charset="0"/>
            </a:endParaRPr>
          </a:p>
          <a:p>
            <a:pPr marL="342900" marR="0" lvl="0" indent="-342900" algn="just" rtl="0">
              <a:lnSpc>
                <a:spcPct val="150000"/>
              </a:lnSpc>
              <a:spcBef>
                <a:spcPts val="0"/>
              </a:spcBef>
              <a:spcAft>
                <a:spcPts val="0"/>
              </a:spcAft>
              <a:buAutoNum type="arabicPeriod" startAt="13"/>
            </a:pPr>
            <a:r>
              <a:rPr lang="mn-MN" sz="1400" dirty="0">
                <a:latin typeface="Arial" panose="020B0604020202020204" pitchFamily="34" charset="0"/>
                <a:cs typeface="Arial" panose="020B0604020202020204" pitchFamily="34" charset="0"/>
              </a:rPr>
              <a:t>Цөцгий</a:t>
            </a:r>
            <a:r>
              <a:rPr lang="en-US" sz="1400" dirty="0">
                <a:latin typeface="Arial" panose="020B0604020202020204" pitchFamily="34" charset="0"/>
                <a:cs typeface="Arial" panose="020B0604020202020204" pitchFamily="34" charset="0"/>
              </a:rPr>
              <a:t> – </a:t>
            </a:r>
            <a:r>
              <a:rPr lang="en-US" sz="1400" dirty="0" err="1">
                <a:latin typeface="Arial" panose="020B0604020202020204" pitchFamily="34" charset="0"/>
                <a:cs typeface="Arial" panose="020B0604020202020204" pitchFamily="34" charset="0"/>
              </a:rPr>
              <a:t>soure</a:t>
            </a:r>
            <a:r>
              <a:rPr lang="en-US" sz="1400" dirty="0">
                <a:latin typeface="Arial" panose="020B0604020202020204" pitchFamily="34" charset="0"/>
                <a:cs typeface="Arial" panose="020B0604020202020204" pitchFamily="34" charset="0"/>
              </a:rPr>
              <a:t> cream</a:t>
            </a:r>
            <a:endParaRPr lang="mn-MN" sz="1400" dirty="0">
              <a:latin typeface="Arial" panose="020B0604020202020204" pitchFamily="34" charset="0"/>
              <a:cs typeface="Arial" panose="020B0604020202020204" pitchFamily="34" charset="0"/>
            </a:endParaRPr>
          </a:p>
          <a:p>
            <a:pPr marL="342900" marR="0" lvl="0" indent="-342900" algn="just" rtl="0">
              <a:lnSpc>
                <a:spcPct val="150000"/>
              </a:lnSpc>
              <a:spcBef>
                <a:spcPts val="0"/>
              </a:spcBef>
              <a:spcAft>
                <a:spcPts val="0"/>
              </a:spcAft>
              <a:buAutoNum type="arabicPeriod" startAt="13"/>
            </a:pPr>
            <a:r>
              <a:rPr lang="mn-MN" sz="1400" dirty="0">
                <a:latin typeface="Arial" panose="020B0604020202020204" pitchFamily="34" charset="0"/>
                <a:cs typeface="Arial" panose="020B0604020202020204" pitchFamily="34" charset="0"/>
              </a:rPr>
              <a:t>Шар тос</a:t>
            </a:r>
            <a:r>
              <a:rPr lang="en-US" sz="1400" dirty="0">
                <a:latin typeface="Arial" panose="020B0604020202020204" pitchFamily="34" charset="0"/>
                <a:cs typeface="Arial" panose="020B0604020202020204" pitchFamily="34" charset="0"/>
              </a:rPr>
              <a:t> - butter</a:t>
            </a:r>
            <a:endParaRPr lang="mn-MN" sz="1400" dirty="0">
              <a:latin typeface="Arial" panose="020B0604020202020204" pitchFamily="34" charset="0"/>
              <a:cs typeface="Arial" panose="020B0604020202020204" pitchFamily="34" charset="0"/>
            </a:endParaRPr>
          </a:p>
          <a:p>
            <a:pPr marL="342900" marR="0" lvl="0" indent="-342900" algn="just" rtl="0">
              <a:lnSpc>
                <a:spcPct val="150000"/>
              </a:lnSpc>
              <a:spcBef>
                <a:spcPts val="0"/>
              </a:spcBef>
              <a:spcAft>
                <a:spcPts val="0"/>
              </a:spcAft>
              <a:buAutoNum type="arabicPeriod" startAt="13"/>
            </a:pPr>
            <a:r>
              <a:rPr lang="mn-MN" sz="1400" dirty="0">
                <a:latin typeface="Arial" panose="020B0604020202020204" pitchFamily="34" charset="0"/>
                <a:cs typeface="Arial" panose="020B0604020202020204" pitchFamily="34" charset="0"/>
              </a:rPr>
              <a:t>Шим тэжээлтэй</a:t>
            </a:r>
            <a:r>
              <a:rPr lang="en-US" sz="1400" dirty="0">
                <a:latin typeface="Arial" panose="020B0604020202020204" pitchFamily="34" charset="0"/>
                <a:cs typeface="Arial" panose="020B0604020202020204" pitchFamily="34" charset="0"/>
              </a:rPr>
              <a:t> - nutritious</a:t>
            </a:r>
            <a:endParaRPr lang="mn-MN" sz="1400" dirty="0">
              <a:latin typeface="Arial" panose="020B0604020202020204" pitchFamily="34" charset="0"/>
              <a:cs typeface="Arial" panose="020B0604020202020204" pitchFamily="34" charset="0"/>
            </a:endParaRPr>
          </a:p>
          <a:p>
            <a:pPr marL="342900" marR="0" lvl="0" indent="-342900" algn="just" rtl="0">
              <a:lnSpc>
                <a:spcPct val="150000"/>
              </a:lnSpc>
              <a:spcBef>
                <a:spcPts val="0"/>
              </a:spcBef>
              <a:spcAft>
                <a:spcPts val="0"/>
              </a:spcAft>
              <a:buAutoNum type="arabicPeriod" startAt="13"/>
            </a:pPr>
            <a:r>
              <a:rPr lang="mn-MN" sz="1400" dirty="0">
                <a:latin typeface="Arial" panose="020B0604020202020204" pitchFamily="34" charset="0"/>
                <a:cs typeface="Arial" panose="020B0604020202020204" pitchFamily="34" charset="0"/>
              </a:rPr>
              <a:t>Ээдэм </a:t>
            </a:r>
            <a:r>
              <a:rPr lang="en-US" sz="1400" dirty="0">
                <a:latin typeface="Arial" panose="020B0604020202020204" pitchFamily="34" charset="0"/>
                <a:cs typeface="Arial" panose="020B0604020202020204" pitchFamily="34" charset="0"/>
              </a:rPr>
              <a:t>– curded milk</a:t>
            </a:r>
            <a:endParaRPr lang="mn-MN" sz="1400" dirty="0">
              <a:latin typeface="Arial" panose="020B0604020202020204" pitchFamily="34" charset="0"/>
              <a:cs typeface="Arial" panose="020B0604020202020204" pitchFamily="34" charset="0"/>
            </a:endParaRPr>
          </a:p>
          <a:p>
            <a:pPr marL="342900" marR="0" lvl="0" indent="-342900" algn="just" rtl="0">
              <a:lnSpc>
                <a:spcPct val="150000"/>
              </a:lnSpc>
              <a:spcBef>
                <a:spcPts val="0"/>
              </a:spcBef>
              <a:spcAft>
                <a:spcPts val="0"/>
              </a:spcAft>
              <a:buAutoNum type="arabicPeriod" startAt="13"/>
            </a:pPr>
            <a:r>
              <a:rPr lang="mn-MN" sz="1400" dirty="0">
                <a:latin typeface="Arial" panose="020B0604020202020204" pitchFamily="34" charset="0"/>
                <a:cs typeface="Arial" panose="020B0604020202020204" pitchFamily="34" charset="0"/>
              </a:rPr>
              <a:t>Ээзгий </a:t>
            </a:r>
            <a:r>
              <a:rPr lang="en-US" sz="1400" dirty="0">
                <a:latin typeface="Arial" panose="020B0604020202020204" pitchFamily="34" charset="0"/>
                <a:cs typeface="Arial" panose="020B0604020202020204" pitchFamily="34" charset="0"/>
              </a:rPr>
              <a:t>– curds cheese</a:t>
            </a:r>
          </a:p>
        </p:txBody>
      </p:sp>
    </p:spTree>
    <p:extLst>
      <p:ext uri="{BB962C8B-B14F-4D97-AF65-F5344CB8AC3E}">
        <p14:creationId xmlns:p14="http://schemas.microsoft.com/office/powerpoint/2010/main" val="249725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3" name="Rectangle 2">
            <a:extLst>
              <a:ext uri="{FF2B5EF4-FFF2-40B4-BE49-F238E27FC236}">
                <a16:creationId xmlns:a16="http://schemas.microsoft.com/office/drawing/2014/main" id="{9F1BC5DF-0F93-DA99-FBE1-220827EB52F1}"/>
              </a:ext>
            </a:extLst>
          </p:cNvPr>
          <p:cNvSpPr/>
          <p:nvPr/>
        </p:nvSpPr>
        <p:spPr>
          <a:xfrm>
            <a:off x="2410277" y="1525022"/>
            <a:ext cx="7217938" cy="634533"/>
          </a:xfrm>
          <a:prstGeom prst="rect">
            <a:avLst/>
          </a:prstGeom>
        </p:spPr>
        <p:txBody>
          <a:bodyPr wrap="squar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5</a:t>
            </a:r>
            <a:r>
              <a:rPr lang="mn-MN" sz="1600" b="1" i="1" dirty="0">
                <a:latin typeface="Arial" panose="020B0604020202020204" pitchFamily="34" charset="0"/>
                <a:ea typeface="Calibri" panose="020F0502020204030204" pitchFamily="34" charset="0"/>
                <a:cs typeface="Arial" panose="020B0604020202020204" pitchFamily="34" charset="0"/>
              </a:rPr>
              <a:t>5.3, 350, нэрмэл, хоормог,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цагаан хоол, нүүдлийн, с амин дэмээр, таргийг, бяслаг, шар тос</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578D8564-500E-2F0F-F9F1-76FCA1247179}"/>
              </a:ext>
            </a:extLst>
          </p:cNvPr>
          <p:cNvSpPr txBox="1"/>
          <p:nvPr/>
        </p:nvSpPr>
        <p:spPr>
          <a:xfrm>
            <a:off x="2804782" y="967625"/>
            <a:ext cx="6612595"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618AE6AD-15A1-9B17-1815-1E2220C9D241}"/>
              </a:ext>
            </a:extLst>
          </p:cNvPr>
          <p:cNvSpPr txBox="1"/>
          <p:nvPr/>
        </p:nvSpPr>
        <p:spPr>
          <a:xfrm>
            <a:off x="4473647" y="6268345"/>
            <a:ext cx="3575628"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a:t>
            </a:r>
            <a:r>
              <a:rPr lang="en-US" sz="1000" b="0" dirty="0">
                <a:effectLst/>
                <a:latin typeface="Arial" panose="020B0604020202020204" pitchFamily="34" charset="0"/>
                <a:ea typeface="Arial" panose="020B0604020202020204" pitchFamily="34" charset="0"/>
              </a:rPr>
              <a:t> </a:t>
            </a:r>
            <a:r>
              <a:rPr lang="mn-MN" sz="1000" dirty="0">
                <a:latin typeface="Arial" panose="020B0604020202020204" pitchFamily="34" charset="0"/>
                <a:ea typeface="Arial" panose="020B0604020202020204" pitchFamily="34" charset="0"/>
              </a:rPr>
              <a:t>95</a:t>
            </a:r>
            <a:r>
              <a:rPr lang="mn-MN" sz="1000" b="0" dirty="0">
                <a:effectLst/>
                <a:latin typeface="Arial" panose="020B0604020202020204" pitchFamily="34" charset="0"/>
                <a:ea typeface="Arial" panose="020B0604020202020204" pitchFamily="34" charset="0"/>
              </a:rPr>
              <a:t>)</a:t>
            </a:r>
            <a:endParaRPr lang="en-US" sz="1000" dirty="0"/>
          </a:p>
        </p:txBody>
      </p:sp>
      <p:sp>
        <p:nvSpPr>
          <p:cNvPr id="7" name="Rectangle 6">
            <a:extLst>
              <a:ext uri="{FF2B5EF4-FFF2-40B4-BE49-F238E27FC236}">
                <a16:creationId xmlns:a16="http://schemas.microsoft.com/office/drawing/2014/main" id="{9933EBB4-5BBD-B188-5786-6E897348F361}"/>
              </a:ext>
            </a:extLst>
          </p:cNvPr>
          <p:cNvSpPr/>
          <p:nvPr/>
        </p:nvSpPr>
        <p:spPr>
          <a:xfrm>
            <a:off x="453328" y="2212249"/>
            <a:ext cx="11616266" cy="3919022"/>
          </a:xfrm>
          <a:prstGeom prst="rect">
            <a:avLst/>
          </a:prstGeom>
        </p:spPr>
        <p:txBody>
          <a:bodyPr wrap="square">
            <a:spAutoFit/>
          </a:bodyPr>
          <a:lstStyle/>
          <a:p>
            <a:pPr algn="ctr">
              <a:lnSpc>
                <a:spcPct val="200000"/>
              </a:lnSpc>
            </a:pPr>
            <a:r>
              <a:rPr lang="en-US" b="1" dirty="0">
                <a:latin typeface="Arial" panose="020B0604020202020204" pitchFamily="34" charset="0"/>
                <a:cs typeface="Arial" panose="020B0604020202020204" pitchFamily="34" charset="0"/>
              </a:rPr>
              <a:t>МОНГОЛЧУУДЫН ИДЭЭ</a:t>
            </a:r>
            <a:r>
              <a:rPr lang="mn-MN" b="1" dirty="0">
                <a:latin typeface="Arial" panose="020B0604020202020204" pitchFamily="34" charset="0"/>
                <a:cs typeface="Arial" panose="020B0604020202020204" pitchFamily="34" charset="0"/>
              </a:rPr>
              <a:t> </a:t>
            </a:r>
            <a:r>
              <a:rPr lang="en-US" b="1" dirty="0">
                <a:latin typeface="Arial" panose="020B0604020202020204" pitchFamily="34" charset="0"/>
                <a:cs typeface="Arial" panose="020B0604020202020204" pitchFamily="34" charset="0"/>
              </a:rPr>
              <a:t>УНДАА</a:t>
            </a:r>
            <a:endParaRPr lang="en-US" dirty="0">
              <a:latin typeface="Arial" panose="020B0604020202020204" pitchFamily="34" charset="0"/>
              <a:cs typeface="Arial" panose="020B0604020202020204" pitchFamily="34" charset="0"/>
            </a:endParaRPr>
          </a:p>
          <a:p>
            <a:pPr algn="just">
              <a:lnSpc>
                <a:spcPct val="150000"/>
              </a:lnSpc>
            </a:pPr>
            <a:r>
              <a:rPr lang="mn-MN"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Монголчууд</a:t>
            </a:r>
            <a:r>
              <a:rPr lang="mn-MN" dirty="0">
                <a:latin typeface="Arial" panose="020B0604020202020204" pitchFamily="34" charset="0"/>
                <a:cs typeface="Arial" panose="020B0604020202020204" pitchFamily="34" charset="0"/>
              </a:rPr>
              <a:t>ын уламжлалт аж ахуй нь 1</a:t>
            </a:r>
            <a:r>
              <a:rPr lang="en-US" dirty="0">
                <a:latin typeface="Arial" panose="020B0604020202020204" pitchFamily="34" charset="0"/>
                <a:cs typeface="Arial" panose="020B0604020202020204" pitchFamily="34" charset="0"/>
              </a:rPr>
              <a:t>) ________ </a:t>
            </a:r>
            <a:r>
              <a:rPr lang="en-US" dirty="0" err="1">
                <a:latin typeface="Arial" panose="020B0604020202020204" pitchFamily="34" charset="0"/>
                <a:cs typeface="Arial" panose="020B0604020202020204" pitchFamily="34" charset="0"/>
              </a:rPr>
              <a:t>мал</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аж</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ахуй</a:t>
            </a:r>
            <a:r>
              <a:rPr lang="en-US" dirty="0">
                <a:latin typeface="Arial" panose="020B0604020202020204" pitchFamily="34" charset="0"/>
                <a:cs typeface="Arial" panose="020B0604020202020204" pitchFamily="34" charset="0"/>
              </a:rPr>
              <a:t> </a:t>
            </a:r>
            <a:r>
              <a:rPr lang="mn-MN" dirty="0">
                <a:latin typeface="Arial" panose="020B0604020202020204" pitchFamily="34" charset="0"/>
                <a:cs typeface="Arial" panose="020B0604020202020204" pitchFamily="34" charset="0"/>
              </a:rPr>
              <a:t>учраас эрт дээр үеэс </a:t>
            </a:r>
            <a:r>
              <a:rPr lang="en-US" dirty="0" err="1">
                <a:latin typeface="Arial" panose="020B0604020202020204" pitchFamily="34" charset="0"/>
                <a:cs typeface="Arial" panose="020B0604020202020204" pitchFamily="34" charset="0"/>
              </a:rPr>
              <a:t>малын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сүү</a:t>
            </a:r>
            <a:r>
              <a:rPr lang="mn-MN" dirty="0">
                <a:latin typeface="Arial" panose="020B0604020202020204" pitchFamily="34" charset="0"/>
                <a:cs typeface="Arial" panose="020B0604020202020204" pitchFamily="34" charset="0"/>
              </a:rPr>
              <a:t>, махыг боловсруулж </a:t>
            </a:r>
            <a:r>
              <a:rPr lang="en-US" dirty="0" err="1">
                <a:latin typeface="Arial" panose="020B0604020202020204" pitchFamily="34" charset="0"/>
                <a:cs typeface="Arial" panose="020B0604020202020204" pitchFamily="34" charset="0"/>
              </a:rPr>
              <a:t>хоол</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хүнс</a:t>
            </a:r>
            <a:r>
              <a:rPr lang="mn-MN" dirty="0">
                <a:latin typeface="Arial" panose="020B0604020202020204" pitchFamily="34" charset="0"/>
                <a:cs typeface="Arial" panose="020B0604020202020204" pitchFamily="34" charset="0"/>
              </a:rPr>
              <a:t>эндээ хэрэглэсээр ирсэн. Үүний зэрэгцээ </a:t>
            </a:r>
            <a:r>
              <a:rPr lang="en-US" dirty="0" err="1">
                <a:latin typeface="Arial" panose="020B0604020202020204" pitchFamily="34" charset="0"/>
                <a:cs typeface="Arial" panose="020B0604020202020204" pitchFamily="34" charset="0"/>
              </a:rPr>
              <a:t>ан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агнаж</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тариа</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будаа</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тар</a:t>
            </a:r>
            <a:r>
              <a:rPr lang="mn-MN" dirty="0">
                <a:latin typeface="Arial" panose="020B0604020202020204" pitchFamily="34" charset="0"/>
                <a:cs typeface="Arial" panose="020B0604020202020204" pitchFamily="34" charset="0"/>
              </a:rPr>
              <a:t>ьж</a:t>
            </a:r>
            <a:r>
              <a:rPr lang="en-US" dirty="0">
                <a:latin typeface="Arial" panose="020B0604020202020204" pitchFamily="34" charset="0"/>
                <a:cs typeface="Arial" panose="020B0604020202020204" pitchFamily="34" charset="0"/>
              </a:rPr>
              <a:t>, </a:t>
            </a:r>
            <a:r>
              <a:rPr lang="mn-MN" dirty="0">
                <a:latin typeface="Arial" panose="020B0604020202020204" pitchFamily="34" charset="0"/>
                <a:cs typeface="Arial" panose="020B0604020202020204" pitchFamily="34" charset="0"/>
              </a:rPr>
              <a:t>байгалийн жимс, </a:t>
            </a:r>
            <a:r>
              <a:rPr lang="en-US" dirty="0" err="1">
                <a:latin typeface="Arial" panose="020B0604020202020204" pitchFamily="34" charset="0"/>
                <a:cs typeface="Arial" panose="020B0604020202020204" pitchFamily="34" charset="0"/>
              </a:rPr>
              <a:t>ургам</a:t>
            </a:r>
            <a:r>
              <a:rPr lang="mn-MN" dirty="0">
                <a:latin typeface="Arial" panose="020B0604020202020204" pitchFamily="34" charset="0"/>
                <a:cs typeface="Arial" panose="020B0604020202020204" pitchFamily="34" charset="0"/>
              </a:rPr>
              <a:t>ал түүн, хоол </a:t>
            </a:r>
            <a:r>
              <a:rPr lang="en-US" dirty="0" err="1">
                <a:latin typeface="Arial" panose="020B0604020202020204" pitchFamily="34" charset="0"/>
                <a:cs typeface="Arial" panose="020B0604020202020204" pitchFamily="34" charset="0"/>
              </a:rPr>
              <a:t>хүнсэнд</a:t>
            </a:r>
            <a:r>
              <a:rPr lang="mn-MN" dirty="0">
                <a:latin typeface="Arial" panose="020B0604020202020204" pitchFamily="34" charset="0"/>
                <a:cs typeface="Arial" panose="020B0604020202020204" pitchFamily="34" charset="0"/>
              </a:rPr>
              <a:t>ээ</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хэрэг</a:t>
            </a:r>
            <a:r>
              <a:rPr lang="mn-MN" dirty="0">
                <a:latin typeface="Arial" panose="020B0604020202020204" pitchFamily="34" charset="0"/>
                <a:cs typeface="Arial" panose="020B0604020202020204" pitchFamily="34" charset="0"/>
              </a:rPr>
              <a:t>лэдэг</a:t>
            </a:r>
            <a:r>
              <a:rPr lang="en-US" dirty="0">
                <a:latin typeface="Arial" panose="020B0604020202020204" pitchFamily="34" charset="0"/>
                <a:cs typeface="Arial" panose="020B0604020202020204" pitchFamily="34" charset="0"/>
              </a:rPr>
              <a:t>. </a:t>
            </a:r>
          </a:p>
          <a:p>
            <a:pPr algn="just">
              <a:lnSpc>
                <a:spcPct val="150000"/>
              </a:lnSpc>
            </a:pPr>
            <a:r>
              <a:rPr lang="mn-MN"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1918 </a:t>
            </a:r>
            <a:r>
              <a:rPr lang="en-US" dirty="0" err="1">
                <a:latin typeface="Arial" panose="020B0604020202020204" pitchFamily="34" charset="0"/>
                <a:cs typeface="Arial" panose="020B0604020202020204" pitchFamily="34" charset="0"/>
              </a:rPr>
              <a:t>онд</a:t>
            </a:r>
            <a:r>
              <a:rPr lang="en-US" dirty="0">
                <a:latin typeface="Arial" panose="020B0604020202020204" pitchFamily="34" charset="0"/>
                <a:cs typeface="Arial" panose="020B0604020202020204" pitchFamily="34" charset="0"/>
              </a:rPr>
              <a:t> </a:t>
            </a:r>
            <a:r>
              <a:rPr lang="mn-MN" dirty="0">
                <a:latin typeface="Arial" panose="020B0604020202020204" pitchFamily="34" charset="0"/>
                <a:cs typeface="Arial" panose="020B0604020202020204" pitchFamily="34" charset="0"/>
              </a:rPr>
              <a:t>Монголчуудын дунд </a:t>
            </a:r>
            <a:r>
              <a:rPr lang="en-US" dirty="0" err="1">
                <a:latin typeface="Arial" panose="020B0604020202020204" pitchFamily="34" charset="0"/>
                <a:cs typeface="Arial" panose="020B0604020202020204" pitchFamily="34" charset="0"/>
              </a:rPr>
              <a:t>судалгаа</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явуулж</a:t>
            </a:r>
            <a:r>
              <a:rPr lang="mn-MN" dirty="0">
                <a:latin typeface="Arial" panose="020B0604020202020204" pitchFamily="34" charset="0"/>
                <a:cs typeface="Arial" panose="020B0604020202020204" pitchFamily="34" charset="0"/>
              </a:rPr>
              <a:t>, нийт </a:t>
            </a:r>
            <a:r>
              <a:rPr lang="en-US" dirty="0" err="1">
                <a:latin typeface="Arial" panose="020B0604020202020204" pitchFamily="34" charset="0"/>
                <a:cs typeface="Arial" panose="020B0604020202020204" pitchFamily="34" charset="0"/>
              </a:rPr>
              <a:t>хүнсний</a:t>
            </a:r>
            <a:r>
              <a:rPr lang="en-US" dirty="0">
                <a:latin typeface="Arial" panose="020B0604020202020204" pitchFamily="34" charset="0"/>
                <a:cs typeface="Arial" panose="020B0604020202020204" pitchFamily="34" charset="0"/>
              </a:rPr>
              <a:t> </a:t>
            </a:r>
            <a:r>
              <a:rPr lang="mn-MN" dirty="0">
                <a:latin typeface="Arial" panose="020B0604020202020204" pitchFamily="34" charset="0"/>
                <a:cs typeface="Arial" panose="020B0604020202020204" pitchFamily="34" charset="0"/>
              </a:rPr>
              <a:t>бүтээгдэхүүний </a:t>
            </a:r>
            <a:r>
              <a:rPr lang="en-US" dirty="0">
                <a:latin typeface="Arial" panose="020B0604020202020204" pitchFamily="34" charset="0"/>
                <a:cs typeface="Arial" panose="020B0604020202020204" pitchFamily="34" charset="0"/>
              </a:rPr>
              <a:t>2) ________ </a:t>
            </a:r>
            <a:r>
              <a:rPr lang="en-US" dirty="0" err="1">
                <a:latin typeface="Arial" panose="020B0604020202020204" pitchFamily="34" charset="0"/>
                <a:cs typeface="Arial" panose="020B0604020202020204" pitchFamily="34" charset="0"/>
              </a:rPr>
              <a:t>хувийг</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сүү</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цагаан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идээ</a:t>
            </a:r>
            <a:r>
              <a:rPr lang="en-US" dirty="0">
                <a:latin typeface="Arial" panose="020B0604020202020204" pitchFamily="34" charset="0"/>
                <a:cs typeface="Arial" panose="020B0604020202020204" pitchFamily="34" charset="0"/>
              </a:rPr>
              <a:t>, 20.3 </a:t>
            </a:r>
            <a:r>
              <a:rPr lang="en-US" dirty="0" err="1">
                <a:latin typeface="Arial" panose="020B0604020202020204" pitchFamily="34" charset="0"/>
                <a:cs typeface="Arial" panose="020B0604020202020204" pitchFamily="34" charset="0"/>
              </a:rPr>
              <a:t>хувийг</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мах</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эзэлж</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байсныг</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тогтоожээ</a:t>
            </a:r>
            <a:r>
              <a:rPr lang="en-US" dirty="0">
                <a:latin typeface="Arial" panose="020B0604020202020204" pitchFamily="34" charset="0"/>
                <a:cs typeface="Arial" panose="020B0604020202020204" pitchFamily="34" charset="0"/>
              </a:rPr>
              <a:t>. </a:t>
            </a:r>
          </a:p>
          <a:p>
            <a:pPr algn="just">
              <a:lnSpc>
                <a:spcPct val="150000"/>
              </a:lnSpc>
            </a:pPr>
            <a:r>
              <a:rPr lang="en-US" dirty="0">
                <a:latin typeface="Arial" panose="020B0604020202020204" pitchFamily="34" charset="0"/>
                <a:cs typeface="Arial" panose="020B0604020202020204" pitchFamily="34" charset="0"/>
              </a:rPr>
              <a:t>	Судлаач Я. </a:t>
            </a:r>
            <a:r>
              <a:rPr lang="en-US" dirty="0" err="1">
                <a:latin typeface="Arial" panose="020B0604020202020204" pitchFamily="34" charset="0"/>
                <a:cs typeface="Arial" panose="020B0604020202020204" pitchFamily="34" charset="0"/>
              </a:rPr>
              <a:t>Цэвэл</a:t>
            </a:r>
            <a:r>
              <a:rPr lang="en-US" dirty="0">
                <a:latin typeface="Arial" panose="020B0604020202020204" pitchFamily="34" charset="0"/>
                <a:cs typeface="Arial" panose="020B0604020202020204" pitchFamily="34" charset="0"/>
              </a:rPr>
              <a:t> </a:t>
            </a:r>
            <a:r>
              <a:rPr lang="mn-MN" dirty="0">
                <a:latin typeface="Arial" panose="020B0604020202020204" pitchFamily="34" charset="0"/>
                <a:cs typeface="Arial" panose="020B0604020202020204" pitchFamily="34" charset="0"/>
              </a:rPr>
              <a:t>“...Ерөнхийдөө </a:t>
            </a:r>
            <a:r>
              <a:rPr lang="en-US" dirty="0">
                <a:latin typeface="Arial" panose="020B0604020202020204" pitchFamily="34" charset="0"/>
                <a:cs typeface="Arial" panose="020B0604020202020204" pitchFamily="34" charset="0"/>
              </a:rPr>
              <a:t>180 </a:t>
            </a:r>
            <a:r>
              <a:rPr lang="en-US" dirty="0" err="1">
                <a:latin typeface="Arial" panose="020B0604020202020204" pitchFamily="34" charset="0"/>
                <a:cs typeface="Arial" panose="020B0604020202020204" pitchFamily="34" charset="0"/>
              </a:rPr>
              <a:t>гаруй</a:t>
            </a:r>
            <a:r>
              <a:rPr lang="en-US" dirty="0">
                <a:latin typeface="Arial" panose="020B0604020202020204" pitchFamily="34" charset="0"/>
                <a:cs typeface="Arial" panose="020B0604020202020204" pitchFamily="34" charset="0"/>
              </a:rPr>
              <a:t> </a:t>
            </a:r>
            <a:r>
              <a:rPr lang="mn-MN" dirty="0">
                <a:latin typeface="Arial" panose="020B0604020202020204" pitchFamily="34" charset="0"/>
                <a:cs typeface="Arial" panose="020B0604020202020204" pitchFamily="34" charset="0"/>
              </a:rPr>
              <a:t>төрлийн </a:t>
            </a:r>
            <a:r>
              <a:rPr lang="en-US" dirty="0" err="1">
                <a:latin typeface="Arial" panose="020B0604020202020204" pitchFamily="34" charset="0"/>
                <a:cs typeface="Arial" panose="020B0604020202020204" pitchFamily="34" charset="0"/>
              </a:rPr>
              <a:t>махан</a:t>
            </a:r>
            <a:r>
              <a:rPr lang="mn-MN" dirty="0">
                <a:latin typeface="Arial" panose="020B0604020202020204" pitchFamily="34" charset="0"/>
                <a:cs typeface="Arial" panose="020B0604020202020204" pitchFamily="34" charset="0"/>
              </a:rPr>
              <a:t> хоол,</a:t>
            </a:r>
            <a:r>
              <a:rPr lang="en-US" dirty="0">
                <a:latin typeface="Arial" panose="020B0604020202020204" pitchFamily="34" charset="0"/>
                <a:cs typeface="Arial" panose="020B0604020202020204" pitchFamily="34" charset="0"/>
              </a:rPr>
              <a:t> 130 </a:t>
            </a:r>
            <a:r>
              <a:rPr lang="en-US" dirty="0" err="1">
                <a:latin typeface="Arial" panose="020B0604020202020204" pitchFamily="34" charset="0"/>
                <a:cs typeface="Arial" panose="020B0604020202020204" pitchFamily="34" charset="0"/>
              </a:rPr>
              <a:t>гаруй</a:t>
            </a:r>
            <a:r>
              <a:rPr lang="mn-MN" dirty="0">
                <a:latin typeface="Arial" panose="020B0604020202020204" pitchFamily="34" charset="0"/>
                <a:cs typeface="Arial" panose="020B0604020202020204" pitchFamily="34" charset="0"/>
              </a:rPr>
              <a:t> төрлийн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цагаан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идээ</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ба</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цагаан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хоол</a:t>
            </a:r>
            <a:r>
              <a:rPr lang="en-US" dirty="0">
                <a:latin typeface="Arial" panose="020B0604020202020204" pitchFamily="34" charset="0"/>
                <a:cs typeface="Arial" panose="020B0604020202020204" pitchFamily="34" charset="0"/>
              </a:rPr>
              <a:t>, 30</a:t>
            </a:r>
            <a:r>
              <a:rPr lang="mn-MN" dirty="0">
                <a:latin typeface="Arial" panose="020B0604020202020204" pitchFamily="34" charset="0"/>
                <a:cs typeface="Arial" panose="020B0604020202020204" pitchFamily="34" charset="0"/>
              </a:rPr>
              <a:t> гаруй төрлийн </a:t>
            </a:r>
            <a:r>
              <a:rPr lang="en-US" dirty="0" err="1">
                <a:latin typeface="Arial" panose="020B0604020202020204" pitchFamily="34" charset="0"/>
                <a:cs typeface="Arial" panose="020B0604020202020204" pitchFamily="34" charset="0"/>
              </a:rPr>
              <a:t>боов</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идээ</a:t>
            </a:r>
            <a:r>
              <a:rPr lang="mn-MN" dirty="0">
                <a:latin typeface="Arial" panose="020B0604020202020204" pitchFamily="34" charset="0"/>
                <a:cs typeface="Arial" panose="020B0604020202020204" pitchFamily="34" charset="0"/>
              </a:rPr>
              <a: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бүгд</a:t>
            </a:r>
            <a:r>
              <a:rPr lang="en-US" dirty="0">
                <a:latin typeface="Arial" panose="020B0604020202020204" pitchFamily="34" charset="0"/>
                <a:cs typeface="Arial" panose="020B0604020202020204" pitchFamily="34" charset="0"/>
              </a:rPr>
              <a:t> </a:t>
            </a:r>
            <a:r>
              <a:rPr lang="mn-MN" dirty="0">
                <a:latin typeface="Arial" panose="020B0604020202020204" pitchFamily="34" charset="0"/>
                <a:cs typeface="Arial" panose="020B0604020202020204" pitchFamily="34" charset="0"/>
              </a:rPr>
              <a:t>3</a:t>
            </a:r>
            <a:r>
              <a:rPr lang="en-US" dirty="0">
                <a:latin typeface="Arial" panose="020B0604020202020204" pitchFamily="34" charset="0"/>
                <a:cs typeface="Arial" panose="020B0604020202020204" pitchFamily="34" charset="0"/>
              </a:rPr>
              <a:t>) ________  </a:t>
            </a:r>
            <a:r>
              <a:rPr lang="mn-MN" dirty="0">
                <a:latin typeface="Arial" panose="020B0604020202020204" pitchFamily="34" charset="0"/>
                <a:cs typeface="Arial" panose="020B0604020202020204" pitchFamily="34" charset="0"/>
              </a:rPr>
              <a:t>орчим </a:t>
            </a:r>
            <a:r>
              <a:rPr lang="en-US" dirty="0" err="1">
                <a:latin typeface="Arial" panose="020B0604020202020204" pitchFamily="34" charset="0"/>
                <a:cs typeface="Arial" panose="020B0604020202020204" pitchFamily="34" charset="0"/>
              </a:rPr>
              <a:t>төрлийн</a:t>
            </a:r>
            <a:r>
              <a:rPr lang="en-US" dirty="0">
                <a:latin typeface="Arial" panose="020B0604020202020204" pitchFamily="34" charset="0"/>
                <a:cs typeface="Arial" panose="020B0604020202020204" pitchFamily="34" charset="0"/>
              </a:rPr>
              <a:t> </a:t>
            </a:r>
            <a:r>
              <a:rPr lang="mn-MN" dirty="0">
                <a:latin typeface="Arial" panose="020B0604020202020204" pitchFamily="34" charset="0"/>
                <a:cs typeface="Arial" panose="020B0604020202020204" pitchFamily="34" charset="0"/>
              </a:rPr>
              <a:t>м</a:t>
            </a:r>
            <a:r>
              <a:rPr lang="en-US" dirty="0" err="1">
                <a:latin typeface="Arial" panose="020B0604020202020204" pitchFamily="34" charset="0"/>
                <a:cs typeface="Arial" panose="020B0604020202020204" pitchFamily="34" charset="0"/>
              </a:rPr>
              <a:t>онгол</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хоол</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байд</a:t>
            </a:r>
            <a:r>
              <a:rPr lang="mn-MN" dirty="0">
                <a:latin typeface="Arial" panose="020B0604020202020204" pitchFamily="34" charset="0"/>
                <a:cs typeface="Arial" panose="020B0604020202020204" pitchFamily="34" charset="0"/>
              </a:rPr>
              <a:t>аг” хэмээн тэмдэглэжээ.</a:t>
            </a:r>
            <a:endParaRPr lang="en-US"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95E68D3A-4483-6566-BB5F-388C2D2FBF83}"/>
              </a:ext>
            </a:extLst>
          </p:cNvPr>
          <p:cNvSpPr txBox="1"/>
          <p:nvPr/>
        </p:nvSpPr>
        <p:spPr>
          <a:xfrm>
            <a:off x="4222377" y="217632"/>
            <a:ext cx="4948515" cy="584775"/>
          </a:xfrm>
          <a:prstGeom prst="rect">
            <a:avLst/>
          </a:prstGeom>
          <a:noFill/>
        </p:spPr>
        <p:txBody>
          <a:bodyPr wrap="square">
            <a:spAutoFit/>
          </a:bodyPr>
          <a:lstStyle/>
          <a:p>
            <a:pPr lvl="0" algn="ctr" rtl="0">
              <a:spcBef>
                <a:spcPts val="0"/>
              </a:spcBef>
              <a:spcAft>
                <a:spcPts val="0"/>
              </a:spcAft>
              <a:buClr>
                <a:schemeClr val="dk1"/>
              </a:buClr>
              <a:buSzPct val="100000"/>
            </a:pPr>
            <a:r>
              <a:rPr lang="mn-MN" sz="1600" b="1" dirty="0">
                <a:latin typeface="Arial" panose="020B0604020202020204" pitchFamily="34" charset="0"/>
                <a:cs typeface="Arial" panose="020B0604020202020204" pitchFamily="34" charset="0"/>
              </a:rPr>
              <a:t>Монголчуудын</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идээ, ундаа</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 </a:t>
            </a:r>
            <a:endParaRPr lang="en-US" sz="1600" b="1" dirty="0">
              <a:latin typeface="Arial" panose="020B0604020202020204" pitchFamily="34" charset="0"/>
              <a:cs typeface="Arial" panose="020B0604020202020204" pitchFamily="34" charset="0"/>
            </a:endParaRPr>
          </a:p>
          <a:p>
            <a:pPr lvl="0" algn="ctr" rtl="0">
              <a:spcBef>
                <a:spcPts val="0"/>
              </a:spcBef>
              <a:spcAft>
                <a:spcPts val="0"/>
              </a:spcAft>
              <a:buClr>
                <a:schemeClr val="dk1"/>
              </a:buClr>
              <a:buSzPct val="100000"/>
            </a:pPr>
            <a:r>
              <a:rPr lang="en-US" sz="1600" b="1" dirty="0">
                <a:latin typeface="Arial" panose="020B0604020202020204" pitchFamily="34" charset="0"/>
                <a:cs typeface="Arial" panose="020B0604020202020204" pitchFamily="34" charset="0"/>
              </a:rPr>
              <a:t>Foods and drinks of Mongolians – Milk products</a:t>
            </a:r>
            <a:endParaRPr lang="en-US"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spTree>
    <p:extLst>
      <p:ext uri="{BB962C8B-B14F-4D97-AF65-F5344CB8AC3E}">
        <p14:creationId xmlns:p14="http://schemas.microsoft.com/office/powerpoint/2010/main" val="28685088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3" name="Rectangle 2">
            <a:extLst>
              <a:ext uri="{FF2B5EF4-FFF2-40B4-BE49-F238E27FC236}">
                <a16:creationId xmlns:a16="http://schemas.microsoft.com/office/drawing/2014/main" id="{9F1BC5DF-0F93-DA99-FBE1-220827EB52F1}"/>
              </a:ext>
            </a:extLst>
          </p:cNvPr>
          <p:cNvSpPr/>
          <p:nvPr/>
        </p:nvSpPr>
        <p:spPr>
          <a:xfrm>
            <a:off x="2487077" y="1835591"/>
            <a:ext cx="7217938"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5</a:t>
            </a:r>
            <a:r>
              <a:rPr lang="mn-MN" sz="1600" b="1" i="1" dirty="0">
                <a:latin typeface="Arial" panose="020B0604020202020204" pitchFamily="34" charset="0"/>
                <a:ea typeface="Calibri" panose="020F0502020204030204" pitchFamily="34" charset="0"/>
                <a:cs typeface="Arial" panose="020B0604020202020204" pitchFamily="34" charset="0"/>
              </a:rPr>
              <a:t>5.3, 350, нэрмэл, хоормог,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цагаан хоол, нүүдлийн, с амин дэмээр, таргийг, бяслаг, шар тос</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618AE6AD-15A1-9B17-1815-1E2220C9D241}"/>
              </a:ext>
            </a:extLst>
          </p:cNvPr>
          <p:cNvSpPr txBox="1"/>
          <p:nvPr/>
        </p:nvSpPr>
        <p:spPr>
          <a:xfrm>
            <a:off x="4231432" y="6155223"/>
            <a:ext cx="3575628"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a:t>
            </a:r>
            <a:r>
              <a:rPr lang="en-US" sz="1000" b="0" dirty="0">
                <a:effectLst/>
                <a:latin typeface="Arial" panose="020B0604020202020204" pitchFamily="34" charset="0"/>
                <a:ea typeface="Arial" panose="020B0604020202020204" pitchFamily="34" charset="0"/>
              </a:rPr>
              <a:t> </a:t>
            </a:r>
            <a:r>
              <a:rPr lang="mn-MN" sz="1000" dirty="0">
                <a:latin typeface="Arial" panose="020B0604020202020204" pitchFamily="34" charset="0"/>
                <a:ea typeface="Arial" panose="020B0604020202020204" pitchFamily="34" charset="0"/>
              </a:rPr>
              <a:t>95</a:t>
            </a:r>
            <a:r>
              <a:rPr lang="mn-MN" sz="1000" b="0" dirty="0">
                <a:effectLst/>
                <a:latin typeface="Arial" panose="020B0604020202020204" pitchFamily="34" charset="0"/>
                <a:ea typeface="Arial" panose="020B0604020202020204" pitchFamily="34" charset="0"/>
              </a:rPr>
              <a:t>)</a:t>
            </a:r>
            <a:endParaRPr lang="en-US" sz="1000" dirty="0"/>
          </a:p>
        </p:txBody>
      </p:sp>
      <p:sp>
        <p:nvSpPr>
          <p:cNvPr id="2" name="Rectangle 1">
            <a:extLst>
              <a:ext uri="{FF2B5EF4-FFF2-40B4-BE49-F238E27FC236}">
                <a16:creationId xmlns:a16="http://schemas.microsoft.com/office/drawing/2014/main" id="{4A75C993-6E80-8A1A-61CF-EC5DE657F92B}"/>
              </a:ext>
            </a:extLst>
          </p:cNvPr>
          <p:cNvSpPr/>
          <p:nvPr/>
        </p:nvSpPr>
        <p:spPr>
          <a:xfrm>
            <a:off x="1036298" y="2788981"/>
            <a:ext cx="10294720" cy="2805320"/>
          </a:xfrm>
          <a:prstGeom prst="rect">
            <a:avLst/>
          </a:prstGeom>
        </p:spPr>
        <p:txBody>
          <a:bodyPr wrap="square">
            <a:spAutoFit/>
          </a:bodyPr>
          <a:lstStyle/>
          <a:p>
            <a:pPr algn="just">
              <a:lnSpc>
                <a:spcPct val="150000"/>
              </a:lnSpc>
            </a:pPr>
            <a:r>
              <a:rPr lang="mn-MN" sz="2000" dirty="0">
                <a:latin typeface="Arial" panose="020B0604020202020204" pitchFamily="34" charset="0"/>
                <a:cs typeface="Arial" panose="020B0604020202020204" pitchFamily="34" charset="0"/>
              </a:rPr>
              <a:t>	</a:t>
            </a:r>
            <a:r>
              <a:rPr lang="mn-MN" sz="2000" u="sng" dirty="0">
                <a:latin typeface="Arial" panose="020B0604020202020204" pitchFamily="34" charset="0"/>
                <a:cs typeface="Arial" panose="020B0604020202020204" pitchFamily="34" charset="0"/>
              </a:rPr>
              <a:t>Сүү, цагаан идээ:</a:t>
            </a:r>
            <a:r>
              <a:rPr lang="mn-MN" sz="2000" dirty="0">
                <a:latin typeface="Arial" panose="020B0604020202020204" pitchFamily="34" charset="0"/>
                <a:cs typeface="Arial" panose="020B0604020202020204" pitchFamily="34" charset="0"/>
              </a:rPr>
              <a:t> Цагаан идээ боловсруулах арга нутаг нутагт өөр өөр. Эдгээрээс тараг, айраг, өрөм, шар тос, цагаан тос, аарц, ааруул, бяслаг, ээзгий, цөцгий, зөөхий, хоормог зэргийг бараг бүх нутагт хийдэг. </a:t>
            </a:r>
            <a:r>
              <a:rPr lang="en-US" sz="2000" dirty="0">
                <a:latin typeface="Arial" panose="020B0604020202020204" pitchFamily="34" charset="0"/>
                <a:cs typeface="Arial" panose="020B0604020202020204" pitchFamily="34" charset="0"/>
              </a:rPr>
              <a:t>4) ________  </a:t>
            </a:r>
            <a:r>
              <a:rPr lang="en-US" sz="2000" dirty="0" err="1">
                <a:latin typeface="Arial" panose="020B0604020202020204" pitchFamily="34" charset="0"/>
                <a:cs typeface="Arial" panose="020B0604020202020204" pitchFamily="34" charset="0"/>
              </a:rPr>
              <a:t>үхэр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хонь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ямааны</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хөөрүүлсэн </a:t>
            </a:r>
            <a:r>
              <a:rPr lang="en-US" sz="2000" dirty="0" err="1">
                <a:latin typeface="Arial" panose="020B0604020202020204" pitchFamily="34" charset="0"/>
                <a:cs typeface="Arial" panose="020B0604020202020204" pitchFamily="34" charset="0"/>
              </a:rPr>
              <a:t>сүүгээр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бүр</a:t>
            </a:r>
            <a:r>
              <a:rPr lang="mn-MN" sz="2000" dirty="0">
                <a:latin typeface="Arial" panose="020B0604020202020204" pitchFamily="34" charset="0"/>
                <a:cs typeface="Arial" panose="020B0604020202020204" pitchFamily="34" charset="0"/>
              </a:rPr>
              <a:t>дэг бөгөөд зун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цагт</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ихэвчлэн </a:t>
            </a:r>
            <a:r>
              <a:rPr lang="en-US" sz="2000" dirty="0" err="1">
                <a:latin typeface="Arial" panose="020B0604020202020204" pitchFamily="34" charset="0"/>
                <a:cs typeface="Arial" panose="020B0604020202020204" pitchFamily="34" charset="0"/>
              </a:rPr>
              <a:t>оройн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хоол</a:t>
            </a:r>
            <a:r>
              <a:rPr lang="mn-MN" sz="2000" dirty="0">
                <a:latin typeface="Arial" panose="020B0604020202020204" pitchFamily="34" charset="0"/>
                <a:cs typeface="Arial" panose="020B0604020202020204" pitchFamily="34" charset="0"/>
              </a:rPr>
              <a:t>онд хэрэглэдэг. Зарим нутагт </a:t>
            </a:r>
            <a:r>
              <a:rPr lang="en-US" sz="2000" dirty="0" err="1">
                <a:latin typeface="Arial" panose="020B0604020202020204" pitchFamily="34" charset="0"/>
                <a:cs typeface="Arial" panose="020B0604020202020204" pitchFamily="34" charset="0"/>
              </a:rPr>
              <a:t>үхэр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хонь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ямааны</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түүхий сүүг исгэн айраг хийх бөгөөд үүнээс </a:t>
            </a:r>
            <a:r>
              <a:rPr lang="en-US" sz="2000" dirty="0">
                <a:latin typeface="Arial" panose="020B0604020202020204" pitchFamily="34" charset="0"/>
                <a:cs typeface="Arial" panose="020B0604020202020204" pitchFamily="34" charset="0"/>
              </a:rPr>
              <a:t>5) ________ ________ </a:t>
            </a:r>
            <a:r>
              <a:rPr lang="mn-MN" sz="2000" dirty="0">
                <a:latin typeface="Arial" panose="020B0604020202020204" pitchFamily="34" charset="0"/>
                <a:cs typeface="Arial" panose="020B0604020202020204" pitchFamily="34" charset="0"/>
              </a:rPr>
              <a:t>гаргаж авдаг. </a:t>
            </a:r>
            <a:endParaRPr lang="en-US" sz="2000" dirty="0">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C1FC7A56-9E5B-C238-D5AE-2257D4FDC60F}"/>
              </a:ext>
            </a:extLst>
          </p:cNvPr>
          <p:cNvSpPr txBox="1"/>
          <p:nvPr/>
        </p:nvSpPr>
        <p:spPr>
          <a:xfrm>
            <a:off x="4222377" y="217632"/>
            <a:ext cx="4948515" cy="584775"/>
          </a:xfrm>
          <a:prstGeom prst="rect">
            <a:avLst/>
          </a:prstGeom>
          <a:noFill/>
        </p:spPr>
        <p:txBody>
          <a:bodyPr wrap="square">
            <a:spAutoFit/>
          </a:bodyPr>
          <a:lstStyle/>
          <a:p>
            <a:pPr lvl="0" algn="ctr" rtl="0">
              <a:spcBef>
                <a:spcPts val="0"/>
              </a:spcBef>
              <a:spcAft>
                <a:spcPts val="0"/>
              </a:spcAft>
              <a:buClr>
                <a:schemeClr val="dk1"/>
              </a:buClr>
              <a:buSzPct val="100000"/>
            </a:pPr>
            <a:r>
              <a:rPr lang="mn-MN" sz="1600" b="1" dirty="0">
                <a:latin typeface="Arial" panose="020B0604020202020204" pitchFamily="34" charset="0"/>
                <a:cs typeface="Arial" panose="020B0604020202020204" pitchFamily="34" charset="0"/>
              </a:rPr>
              <a:t>Монголчуудын</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идээ, ундаа</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 </a:t>
            </a:r>
            <a:endParaRPr lang="en-US" sz="1600" b="1" dirty="0">
              <a:latin typeface="Arial" panose="020B0604020202020204" pitchFamily="34" charset="0"/>
              <a:cs typeface="Arial" panose="020B0604020202020204" pitchFamily="34" charset="0"/>
            </a:endParaRPr>
          </a:p>
          <a:p>
            <a:pPr lvl="0" algn="ctr" rtl="0">
              <a:spcBef>
                <a:spcPts val="0"/>
              </a:spcBef>
              <a:spcAft>
                <a:spcPts val="0"/>
              </a:spcAft>
              <a:buClr>
                <a:schemeClr val="dk1"/>
              </a:buClr>
              <a:buSzPct val="100000"/>
            </a:pPr>
            <a:r>
              <a:rPr lang="en-US" sz="1600" b="1" dirty="0">
                <a:latin typeface="Arial" panose="020B0604020202020204" pitchFamily="34" charset="0"/>
                <a:cs typeface="Arial" panose="020B0604020202020204" pitchFamily="34" charset="0"/>
              </a:rPr>
              <a:t>Foods and drinks of Mongolians – Milk products</a:t>
            </a:r>
            <a:endParaRPr lang="en-US"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spTree>
    <p:extLst>
      <p:ext uri="{BB962C8B-B14F-4D97-AF65-F5344CB8AC3E}">
        <p14:creationId xmlns:p14="http://schemas.microsoft.com/office/powerpoint/2010/main" val="2010317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2" name="TextBox 11">
            <a:extLst>
              <a:ext uri="{FF2B5EF4-FFF2-40B4-BE49-F238E27FC236}">
                <a16:creationId xmlns:a16="http://schemas.microsoft.com/office/drawing/2014/main" id="{C1FC7A56-9E5B-C238-D5AE-2257D4FDC60F}"/>
              </a:ext>
            </a:extLst>
          </p:cNvPr>
          <p:cNvSpPr txBox="1"/>
          <p:nvPr/>
        </p:nvSpPr>
        <p:spPr>
          <a:xfrm>
            <a:off x="4222377" y="217632"/>
            <a:ext cx="4948515" cy="584775"/>
          </a:xfrm>
          <a:prstGeom prst="rect">
            <a:avLst/>
          </a:prstGeom>
          <a:noFill/>
        </p:spPr>
        <p:txBody>
          <a:bodyPr wrap="square">
            <a:spAutoFit/>
          </a:bodyPr>
          <a:lstStyle/>
          <a:p>
            <a:pPr lvl="0" algn="ctr" rtl="0">
              <a:spcBef>
                <a:spcPts val="0"/>
              </a:spcBef>
              <a:spcAft>
                <a:spcPts val="0"/>
              </a:spcAft>
              <a:buClr>
                <a:schemeClr val="dk1"/>
              </a:buClr>
              <a:buSzPct val="100000"/>
            </a:pPr>
            <a:r>
              <a:rPr lang="mn-MN" sz="1600" b="1" dirty="0">
                <a:latin typeface="Arial" panose="020B0604020202020204" pitchFamily="34" charset="0"/>
                <a:cs typeface="Arial" panose="020B0604020202020204" pitchFamily="34" charset="0"/>
              </a:rPr>
              <a:t>Монголчуудын</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идээ, ундаа</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 </a:t>
            </a:r>
            <a:endParaRPr lang="en-US" sz="1600" b="1" dirty="0">
              <a:latin typeface="Arial" panose="020B0604020202020204" pitchFamily="34" charset="0"/>
              <a:cs typeface="Arial" panose="020B0604020202020204" pitchFamily="34" charset="0"/>
            </a:endParaRPr>
          </a:p>
          <a:p>
            <a:pPr lvl="0" algn="ctr" rtl="0">
              <a:spcBef>
                <a:spcPts val="0"/>
              </a:spcBef>
              <a:spcAft>
                <a:spcPts val="0"/>
              </a:spcAft>
              <a:buClr>
                <a:schemeClr val="dk1"/>
              </a:buClr>
              <a:buSzPct val="100000"/>
            </a:pPr>
            <a:r>
              <a:rPr lang="en-US" sz="1600" b="1" dirty="0">
                <a:latin typeface="Arial" panose="020B0604020202020204" pitchFamily="34" charset="0"/>
                <a:cs typeface="Arial" panose="020B0604020202020204" pitchFamily="34" charset="0"/>
              </a:rPr>
              <a:t>Foods and drinks of Mongolians – Milk products</a:t>
            </a:r>
            <a:endParaRPr lang="en-US"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pic>
        <p:nvPicPr>
          <p:cNvPr id="2" name="Picture 1">
            <a:extLst>
              <a:ext uri="{FF2B5EF4-FFF2-40B4-BE49-F238E27FC236}">
                <a16:creationId xmlns:a16="http://schemas.microsoft.com/office/drawing/2014/main" id="{EF600F46-7AC2-EADB-7A73-1387182FF128}"/>
              </a:ext>
            </a:extLst>
          </p:cNvPr>
          <p:cNvPicPr>
            <a:picLocks noChangeAspect="1"/>
          </p:cNvPicPr>
          <p:nvPr/>
        </p:nvPicPr>
        <p:blipFill>
          <a:blip r:embed="rId3"/>
          <a:stretch>
            <a:fillRect/>
          </a:stretch>
        </p:blipFill>
        <p:spPr>
          <a:xfrm>
            <a:off x="1035983" y="1308143"/>
            <a:ext cx="5660651" cy="4241714"/>
          </a:xfrm>
          <a:prstGeom prst="rect">
            <a:avLst/>
          </a:prstGeom>
        </p:spPr>
      </p:pic>
      <p:sp>
        <p:nvSpPr>
          <p:cNvPr id="4" name="TextBox 3">
            <a:extLst>
              <a:ext uri="{FF2B5EF4-FFF2-40B4-BE49-F238E27FC236}">
                <a16:creationId xmlns:a16="http://schemas.microsoft.com/office/drawing/2014/main" id="{14980DAE-C852-E712-16B6-0B45D6931AB4}"/>
              </a:ext>
            </a:extLst>
          </p:cNvPr>
          <p:cNvSpPr txBox="1"/>
          <p:nvPr/>
        </p:nvSpPr>
        <p:spPr>
          <a:xfrm>
            <a:off x="1815912" y="5707778"/>
            <a:ext cx="3571876" cy="400110"/>
          </a:xfrm>
          <a:prstGeom prst="rect">
            <a:avLst/>
          </a:prstGeom>
          <a:noFill/>
        </p:spPr>
        <p:txBody>
          <a:bodyPr wrap="square">
            <a:spAutoFit/>
          </a:bodyPr>
          <a:lstStyle/>
          <a:p>
            <a:r>
              <a:rPr lang="mn-MN" sz="1000" dirty="0">
                <a:latin typeface="Arial" panose="020B0604020202020204" pitchFamily="34" charset="0"/>
                <a:cs typeface="Arial" panose="020B0604020202020204" pitchFamily="34" charset="0"/>
              </a:rPr>
              <a:t>Таван хошуу мал [</a:t>
            </a:r>
            <a:r>
              <a:rPr lang="en-US" sz="1000" dirty="0">
                <a:latin typeface="Arial" panose="020B0604020202020204" pitchFamily="34" charset="0"/>
                <a:cs typeface="Arial" panose="020B0604020202020204" pitchFamily="34" charset="0"/>
              </a:rPr>
              <a:t>Photograph]. (2018, May 11). chuhal.mn. http://chuhal.mn/r/33337 </a:t>
            </a:r>
          </a:p>
        </p:txBody>
      </p:sp>
      <p:pic>
        <p:nvPicPr>
          <p:cNvPr id="7" name="Picture 6">
            <a:extLst>
              <a:ext uri="{FF2B5EF4-FFF2-40B4-BE49-F238E27FC236}">
                <a16:creationId xmlns:a16="http://schemas.microsoft.com/office/drawing/2014/main" id="{6283D223-211E-62B9-C7B1-E38B3C6AE61C}"/>
              </a:ext>
            </a:extLst>
          </p:cNvPr>
          <p:cNvPicPr>
            <a:picLocks noChangeAspect="1"/>
          </p:cNvPicPr>
          <p:nvPr/>
        </p:nvPicPr>
        <p:blipFill>
          <a:blip r:embed="rId4"/>
          <a:stretch>
            <a:fillRect/>
          </a:stretch>
        </p:blipFill>
        <p:spPr>
          <a:xfrm>
            <a:off x="6786282" y="1380565"/>
            <a:ext cx="4814047" cy="3989294"/>
          </a:xfrm>
          <a:prstGeom prst="rect">
            <a:avLst/>
          </a:prstGeom>
        </p:spPr>
      </p:pic>
      <p:sp>
        <p:nvSpPr>
          <p:cNvPr id="9" name="TextBox 8">
            <a:extLst>
              <a:ext uri="{FF2B5EF4-FFF2-40B4-BE49-F238E27FC236}">
                <a16:creationId xmlns:a16="http://schemas.microsoft.com/office/drawing/2014/main" id="{D38BF4F2-B46C-1117-8840-EFEB15F63D3F}"/>
              </a:ext>
            </a:extLst>
          </p:cNvPr>
          <p:cNvSpPr txBox="1"/>
          <p:nvPr/>
        </p:nvSpPr>
        <p:spPr>
          <a:xfrm>
            <a:off x="7216589" y="5623214"/>
            <a:ext cx="4177553" cy="707886"/>
          </a:xfrm>
          <a:prstGeom prst="rect">
            <a:avLst/>
          </a:prstGeom>
          <a:noFill/>
        </p:spPr>
        <p:txBody>
          <a:bodyPr wrap="square">
            <a:spAutoFit/>
          </a:bodyPr>
          <a:lstStyle/>
          <a:p>
            <a:pPr algn="just"/>
            <a:r>
              <a:rPr lang="mn-MN" sz="1000" dirty="0">
                <a:latin typeface="Arial" panose="020B0604020202020204" pitchFamily="34" charset="0"/>
                <a:cs typeface="Arial" panose="020B0604020202020204" pitchFamily="34" charset="0"/>
              </a:rPr>
              <a:t>Цагаан идээ [</a:t>
            </a:r>
            <a:r>
              <a:rPr lang="en-US" sz="1000" dirty="0">
                <a:latin typeface="Arial" panose="020B0604020202020204" pitchFamily="34" charset="0"/>
                <a:cs typeface="Arial" panose="020B0604020202020204" pitchFamily="34" charset="0"/>
              </a:rPr>
              <a:t>Photograph]. (2011, December 3). mn.wikipedia.org. https://mn.wikipedia.org/wiki/%D0%A6%D0%B0%D0%B3%D0%B0%D0%B0%D0%BD_%D0%B8%D0%B4%D1%8D%D1%8D#/media/%D0%A4%D0%B0%D0%B9%D0%BB:Tsagaan_idee_olon.jpg </a:t>
            </a:r>
          </a:p>
        </p:txBody>
      </p:sp>
    </p:spTree>
    <p:extLst>
      <p:ext uri="{BB962C8B-B14F-4D97-AF65-F5344CB8AC3E}">
        <p14:creationId xmlns:p14="http://schemas.microsoft.com/office/powerpoint/2010/main" val="10122138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3" name="Rectangle 2">
            <a:extLst>
              <a:ext uri="{FF2B5EF4-FFF2-40B4-BE49-F238E27FC236}">
                <a16:creationId xmlns:a16="http://schemas.microsoft.com/office/drawing/2014/main" id="{9F1BC5DF-0F93-DA99-FBE1-220827EB52F1}"/>
              </a:ext>
            </a:extLst>
          </p:cNvPr>
          <p:cNvSpPr/>
          <p:nvPr/>
        </p:nvSpPr>
        <p:spPr>
          <a:xfrm>
            <a:off x="2487077" y="1835591"/>
            <a:ext cx="7217938"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5</a:t>
            </a:r>
            <a:r>
              <a:rPr lang="mn-MN" sz="1600" b="1" i="1" dirty="0">
                <a:latin typeface="Arial" panose="020B0604020202020204" pitchFamily="34" charset="0"/>
                <a:ea typeface="Calibri" panose="020F0502020204030204" pitchFamily="34" charset="0"/>
                <a:cs typeface="Arial" panose="020B0604020202020204" pitchFamily="34" charset="0"/>
              </a:rPr>
              <a:t>5.3, 350, нэрмэл, хоормог,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цагаан хоол, нүүдлийн, с амин дэмээр, таргийг, бяслаг, шар тос</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618AE6AD-15A1-9B17-1815-1E2220C9D241}"/>
              </a:ext>
            </a:extLst>
          </p:cNvPr>
          <p:cNvSpPr txBox="1"/>
          <p:nvPr/>
        </p:nvSpPr>
        <p:spPr>
          <a:xfrm>
            <a:off x="4231432" y="6155223"/>
            <a:ext cx="3575628"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a:t>
            </a:r>
            <a:r>
              <a:rPr lang="en-US" sz="1000" b="0" dirty="0">
                <a:effectLst/>
                <a:latin typeface="Arial" panose="020B0604020202020204" pitchFamily="34" charset="0"/>
                <a:ea typeface="Arial" panose="020B0604020202020204" pitchFamily="34" charset="0"/>
              </a:rPr>
              <a:t> </a:t>
            </a:r>
            <a:r>
              <a:rPr lang="mn-MN" sz="1000" dirty="0">
                <a:latin typeface="Arial" panose="020B0604020202020204" pitchFamily="34" charset="0"/>
                <a:ea typeface="Arial" panose="020B0604020202020204" pitchFamily="34" charset="0"/>
              </a:rPr>
              <a:t>95</a:t>
            </a:r>
            <a:r>
              <a:rPr lang="mn-MN" sz="1000" b="0" dirty="0">
                <a:effectLst/>
                <a:latin typeface="Arial" panose="020B0604020202020204" pitchFamily="34" charset="0"/>
                <a:ea typeface="Arial" panose="020B0604020202020204" pitchFamily="34" charset="0"/>
              </a:rPr>
              <a:t>)</a:t>
            </a:r>
            <a:endParaRPr lang="en-US" sz="1000" dirty="0"/>
          </a:p>
        </p:txBody>
      </p:sp>
      <p:sp>
        <p:nvSpPr>
          <p:cNvPr id="2" name="Rectangle 1">
            <a:extLst>
              <a:ext uri="{FF2B5EF4-FFF2-40B4-BE49-F238E27FC236}">
                <a16:creationId xmlns:a16="http://schemas.microsoft.com/office/drawing/2014/main" id="{4A75C993-6E80-8A1A-61CF-EC5DE657F92B}"/>
              </a:ext>
            </a:extLst>
          </p:cNvPr>
          <p:cNvSpPr/>
          <p:nvPr/>
        </p:nvSpPr>
        <p:spPr>
          <a:xfrm>
            <a:off x="746686" y="2808144"/>
            <a:ext cx="10698627" cy="2805320"/>
          </a:xfrm>
          <a:prstGeom prst="rect">
            <a:avLst/>
          </a:prstGeom>
        </p:spPr>
        <p:txBody>
          <a:bodyPr wrap="square">
            <a:spAutoFit/>
          </a:bodyPr>
          <a:lstStyle/>
          <a:p>
            <a:pPr algn="just">
              <a:lnSpc>
                <a:spcPct val="150000"/>
              </a:lnSpc>
            </a:pPr>
            <a:r>
              <a:rPr lang="mn-MN" sz="2000" dirty="0">
                <a:latin typeface="Arial" panose="020B0604020202020204" pitchFamily="34" charset="0"/>
                <a:cs typeface="Arial" panose="020B0604020202020204" pitchFamily="34" charset="0"/>
              </a:rPr>
              <a:t>	Шар тосыг хонины гүзээнд хийж хадгалах бөгөөд голдуу сүүтэй цайнд хийх, арвайн гурил зуурах, боорцог хийх зэргээр хэрэглэдэг. Шар тос нь илчлэг ихтэй учраас өвөл, хаврын улиралд хоол хүнсэндээ ихээхэн хэрэглэдэг бөгөөд эрүүл мэндэд маш тустай.</a:t>
            </a:r>
            <a:endParaRPr lang="en-US" sz="2000" dirty="0">
              <a:latin typeface="Arial" panose="020B0604020202020204" pitchFamily="34" charset="0"/>
              <a:cs typeface="Arial" panose="020B0604020202020204" pitchFamily="34" charset="0"/>
            </a:endParaRPr>
          </a:p>
          <a:p>
            <a:pPr algn="just">
              <a:lnSpc>
                <a:spcPct val="150000"/>
              </a:lnSpc>
            </a:pP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Шар тосыг нь ялгаж авсан айргаа битүү буцалгаж </a:t>
            </a:r>
            <a:r>
              <a:rPr lang="en-US" sz="2000" dirty="0">
                <a:latin typeface="Arial" panose="020B0604020202020204" pitchFamily="34" charset="0"/>
                <a:cs typeface="Arial" panose="020B0604020202020204" pitchFamily="34" charset="0"/>
              </a:rPr>
              <a:t>6) ________ ________</a:t>
            </a:r>
            <a:r>
              <a:rPr lang="mn-MN" sz="2000" dirty="0">
                <a:latin typeface="Arial" panose="020B0604020202020204" pitchFamily="34" charset="0"/>
                <a:cs typeface="Arial" panose="020B0604020202020204" pitchFamily="34" charset="0"/>
              </a:rPr>
              <a:t> гаргаж авах бөгөөд буцалгасан айргаа хөргөөж, тааран уутанд хийж шүүгээд аарц гаргаж авна.</a:t>
            </a:r>
            <a:endParaRPr lang="en-US" sz="2000" dirty="0">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C1A7B6C3-9C4D-A516-9C65-B0A29C13312D}"/>
              </a:ext>
            </a:extLst>
          </p:cNvPr>
          <p:cNvSpPr txBox="1"/>
          <p:nvPr/>
        </p:nvSpPr>
        <p:spPr>
          <a:xfrm>
            <a:off x="4222377" y="217632"/>
            <a:ext cx="4948515" cy="584775"/>
          </a:xfrm>
          <a:prstGeom prst="rect">
            <a:avLst/>
          </a:prstGeom>
          <a:noFill/>
        </p:spPr>
        <p:txBody>
          <a:bodyPr wrap="square">
            <a:spAutoFit/>
          </a:bodyPr>
          <a:lstStyle/>
          <a:p>
            <a:pPr lvl="0" algn="ctr" rtl="0">
              <a:spcBef>
                <a:spcPts val="0"/>
              </a:spcBef>
              <a:spcAft>
                <a:spcPts val="0"/>
              </a:spcAft>
              <a:buClr>
                <a:schemeClr val="dk1"/>
              </a:buClr>
              <a:buSzPct val="100000"/>
            </a:pPr>
            <a:r>
              <a:rPr lang="mn-MN" sz="1600" b="1" dirty="0">
                <a:latin typeface="Arial" panose="020B0604020202020204" pitchFamily="34" charset="0"/>
                <a:cs typeface="Arial" panose="020B0604020202020204" pitchFamily="34" charset="0"/>
              </a:rPr>
              <a:t>Монголчуудын</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идээ, ундаа</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 </a:t>
            </a:r>
            <a:endParaRPr lang="en-US" sz="1600" b="1" dirty="0">
              <a:latin typeface="Arial" panose="020B0604020202020204" pitchFamily="34" charset="0"/>
              <a:cs typeface="Arial" panose="020B0604020202020204" pitchFamily="34" charset="0"/>
            </a:endParaRPr>
          </a:p>
          <a:p>
            <a:pPr lvl="0" algn="ctr" rtl="0">
              <a:spcBef>
                <a:spcPts val="0"/>
              </a:spcBef>
              <a:spcAft>
                <a:spcPts val="0"/>
              </a:spcAft>
              <a:buClr>
                <a:schemeClr val="dk1"/>
              </a:buClr>
              <a:buSzPct val="100000"/>
            </a:pPr>
            <a:r>
              <a:rPr lang="en-US" sz="1600" b="1" dirty="0">
                <a:latin typeface="Arial" panose="020B0604020202020204" pitchFamily="34" charset="0"/>
                <a:cs typeface="Arial" panose="020B0604020202020204" pitchFamily="34" charset="0"/>
              </a:rPr>
              <a:t>Foods and drinks of Mongolians – Milk products</a:t>
            </a:r>
            <a:endParaRPr lang="en-US"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spTree>
    <p:extLst>
      <p:ext uri="{BB962C8B-B14F-4D97-AF65-F5344CB8AC3E}">
        <p14:creationId xmlns:p14="http://schemas.microsoft.com/office/powerpoint/2010/main" val="35316025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2" name="TextBox 11">
            <a:extLst>
              <a:ext uri="{FF2B5EF4-FFF2-40B4-BE49-F238E27FC236}">
                <a16:creationId xmlns:a16="http://schemas.microsoft.com/office/drawing/2014/main" id="{C1A7B6C3-9C4D-A516-9C65-B0A29C13312D}"/>
              </a:ext>
            </a:extLst>
          </p:cNvPr>
          <p:cNvSpPr txBox="1"/>
          <p:nvPr/>
        </p:nvSpPr>
        <p:spPr>
          <a:xfrm>
            <a:off x="4222377" y="217632"/>
            <a:ext cx="4948515" cy="584775"/>
          </a:xfrm>
          <a:prstGeom prst="rect">
            <a:avLst/>
          </a:prstGeom>
          <a:noFill/>
        </p:spPr>
        <p:txBody>
          <a:bodyPr wrap="square">
            <a:spAutoFit/>
          </a:bodyPr>
          <a:lstStyle/>
          <a:p>
            <a:pPr lvl="0" algn="ctr" rtl="0">
              <a:spcBef>
                <a:spcPts val="0"/>
              </a:spcBef>
              <a:spcAft>
                <a:spcPts val="0"/>
              </a:spcAft>
              <a:buClr>
                <a:schemeClr val="dk1"/>
              </a:buClr>
              <a:buSzPct val="100000"/>
            </a:pPr>
            <a:r>
              <a:rPr lang="mn-MN" sz="1600" b="1" dirty="0">
                <a:latin typeface="Arial" panose="020B0604020202020204" pitchFamily="34" charset="0"/>
                <a:cs typeface="Arial" panose="020B0604020202020204" pitchFamily="34" charset="0"/>
              </a:rPr>
              <a:t>Монголчуудын</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идээ, ундаа</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 </a:t>
            </a:r>
            <a:endParaRPr lang="en-US" sz="1600" b="1" dirty="0">
              <a:latin typeface="Arial" panose="020B0604020202020204" pitchFamily="34" charset="0"/>
              <a:cs typeface="Arial" panose="020B0604020202020204" pitchFamily="34" charset="0"/>
            </a:endParaRPr>
          </a:p>
          <a:p>
            <a:pPr lvl="0" algn="ctr" rtl="0">
              <a:spcBef>
                <a:spcPts val="0"/>
              </a:spcBef>
              <a:spcAft>
                <a:spcPts val="0"/>
              </a:spcAft>
              <a:buClr>
                <a:schemeClr val="dk1"/>
              </a:buClr>
              <a:buSzPct val="100000"/>
            </a:pPr>
            <a:r>
              <a:rPr lang="en-US" sz="1600" b="1" dirty="0">
                <a:latin typeface="Arial" panose="020B0604020202020204" pitchFamily="34" charset="0"/>
                <a:cs typeface="Arial" panose="020B0604020202020204" pitchFamily="34" charset="0"/>
              </a:rPr>
              <a:t>Foods and drinks of Mongolians – Milk products</a:t>
            </a:r>
            <a:endParaRPr lang="en-US"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3" name="TextBox 2">
            <a:extLst>
              <a:ext uri="{FF2B5EF4-FFF2-40B4-BE49-F238E27FC236}">
                <a16:creationId xmlns:a16="http://schemas.microsoft.com/office/drawing/2014/main" id="{F30CB5D2-AB19-9593-90C4-2C379981721F}"/>
              </a:ext>
            </a:extLst>
          </p:cNvPr>
          <p:cNvSpPr txBox="1"/>
          <p:nvPr/>
        </p:nvSpPr>
        <p:spPr>
          <a:xfrm>
            <a:off x="1341554" y="5277271"/>
            <a:ext cx="3899647" cy="400110"/>
          </a:xfrm>
          <a:prstGeom prst="rect">
            <a:avLst/>
          </a:prstGeom>
          <a:noFill/>
        </p:spPr>
        <p:txBody>
          <a:bodyPr wrap="square">
            <a:spAutoFit/>
          </a:bodyPr>
          <a:lstStyle/>
          <a:p>
            <a:r>
              <a:rPr lang="mn-MN" sz="1000" dirty="0">
                <a:latin typeface="Arial" panose="020B0604020202020204" pitchFamily="34" charset="0"/>
                <a:cs typeface="Arial" panose="020B0604020202020204" pitchFamily="34" charset="0"/>
              </a:rPr>
              <a:t>Уламжлалт анагаах ухаан сонин. (2022, </a:t>
            </a:r>
            <a:r>
              <a:rPr lang="en-US" sz="1000" dirty="0">
                <a:latin typeface="Arial" panose="020B0604020202020204" pitchFamily="34" charset="0"/>
                <a:cs typeface="Arial" panose="020B0604020202020204" pitchFamily="34" charset="0"/>
              </a:rPr>
              <a:t>January 17). </a:t>
            </a:r>
            <a:r>
              <a:rPr lang="mn-MN" sz="1000" dirty="0">
                <a:latin typeface="Arial" panose="020B0604020202020204" pitchFamily="34" charset="0"/>
                <a:cs typeface="Arial" panose="020B0604020202020204" pitchFamily="34" charset="0"/>
              </a:rPr>
              <a:t>Шар тос </a:t>
            </a:r>
          </a:p>
          <a:p>
            <a:r>
              <a:rPr lang="mn-MN" sz="1000" dirty="0">
                <a:latin typeface="Arial" panose="020B0604020202020204" pitchFamily="34" charset="0"/>
                <a:cs typeface="Arial" panose="020B0604020202020204" pitchFamily="34" charset="0"/>
              </a:rPr>
              <a:t>     [</a:t>
            </a:r>
            <a:r>
              <a:rPr lang="en-US" sz="1000" dirty="0">
                <a:latin typeface="Arial" panose="020B0604020202020204" pitchFamily="34" charset="0"/>
                <a:cs typeface="Arial" panose="020B0604020202020204" pitchFamily="34" charset="0"/>
              </a:rPr>
              <a:t>Photograph]. www.mnb.mn. https://www.mnb.mn/i/254560 </a:t>
            </a:r>
          </a:p>
        </p:txBody>
      </p:sp>
      <p:pic>
        <p:nvPicPr>
          <p:cNvPr id="4" name="Picture 3">
            <a:extLst>
              <a:ext uri="{FF2B5EF4-FFF2-40B4-BE49-F238E27FC236}">
                <a16:creationId xmlns:a16="http://schemas.microsoft.com/office/drawing/2014/main" id="{D32AF8CA-870E-79C1-DB59-4BEBF18D96A7}"/>
              </a:ext>
            </a:extLst>
          </p:cNvPr>
          <p:cNvPicPr>
            <a:picLocks noChangeAspect="1"/>
          </p:cNvPicPr>
          <p:nvPr/>
        </p:nvPicPr>
        <p:blipFill>
          <a:blip r:embed="rId3"/>
          <a:stretch>
            <a:fillRect/>
          </a:stretch>
        </p:blipFill>
        <p:spPr>
          <a:xfrm>
            <a:off x="1081578" y="1678667"/>
            <a:ext cx="4419600" cy="3331274"/>
          </a:xfrm>
          <a:prstGeom prst="rect">
            <a:avLst/>
          </a:prstGeom>
        </p:spPr>
      </p:pic>
      <p:pic>
        <p:nvPicPr>
          <p:cNvPr id="7" name="Picture 6">
            <a:extLst>
              <a:ext uri="{FF2B5EF4-FFF2-40B4-BE49-F238E27FC236}">
                <a16:creationId xmlns:a16="http://schemas.microsoft.com/office/drawing/2014/main" id="{C3D3BE1A-B135-5BA9-1C8F-2ABDFEBBB584}"/>
              </a:ext>
            </a:extLst>
          </p:cNvPr>
          <p:cNvPicPr>
            <a:picLocks noChangeAspect="1"/>
          </p:cNvPicPr>
          <p:nvPr/>
        </p:nvPicPr>
        <p:blipFill>
          <a:blip r:embed="rId4"/>
          <a:stretch>
            <a:fillRect/>
          </a:stretch>
        </p:blipFill>
        <p:spPr>
          <a:xfrm>
            <a:off x="6690824" y="1678667"/>
            <a:ext cx="4324140" cy="3331274"/>
          </a:xfrm>
          <a:prstGeom prst="rect">
            <a:avLst/>
          </a:prstGeom>
        </p:spPr>
      </p:pic>
      <p:sp>
        <p:nvSpPr>
          <p:cNvPr id="9" name="TextBox 8">
            <a:extLst>
              <a:ext uri="{FF2B5EF4-FFF2-40B4-BE49-F238E27FC236}">
                <a16:creationId xmlns:a16="http://schemas.microsoft.com/office/drawing/2014/main" id="{934D84FE-AAFF-57F8-F9C3-D029D281D61B}"/>
              </a:ext>
            </a:extLst>
          </p:cNvPr>
          <p:cNvSpPr txBox="1"/>
          <p:nvPr/>
        </p:nvSpPr>
        <p:spPr>
          <a:xfrm>
            <a:off x="6807365" y="5277271"/>
            <a:ext cx="4091058" cy="400110"/>
          </a:xfrm>
          <a:prstGeom prst="rect">
            <a:avLst/>
          </a:prstGeom>
          <a:noFill/>
        </p:spPr>
        <p:txBody>
          <a:bodyPr wrap="square">
            <a:spAutoFit/>
          </a:bodyPr>
          <a:lstStyle/>
          <a:p>
            <a:r>
              <a:rPr lang="en-US" sz="1000" dirty="0">
                <a:latin typeface="Arial" panose="020B0604020202020204" pitchFamily="34" charset="0"/>
                <a:cs typeface="Arial" panose="020B0604020202020204" pitchFamily="34" charset="0"/>
              </a:rPr>
              <a:t>mn.wikipedia.org. (2017, July 12). </a:t>
            </a:r>
            <a:r>
              <a:rPr lang="mn-MN" sz="1000" dirty="0">
                <a:latin typeface="Arial" panose="020B0604020202020204" pitchFamily="34" charset="0"/>
                <a:cs typeface="Arial" panose="020B0604020202020204" pitchFamily="34" charset="0"/>
              </a:rPr>
              <a:t>Айраг [</a:t>
            </a:r>
            <a:r>
              <a:rPr lang="en-US" sz="1000" dirty="0">
                <a:latin typeface="Arial" panose="020B0604020202020204" pitchFamily="34" charset="0"/>
                <a:cs typeface="Arial" panose="020B0604020202020204" pitchFamily="34" charset="0"/>
              </a:rPr>
              <a:t>Photograph]. www.mnb.mn. https://www.mnb.mn/i/180033</a:t>
            </a:r>
          </a:p>
        </p:txBody>
      </p:sp>
      <p:sp>
        <p:nvSpPr>
          <p:cNvPr id="2" name="TextBox 1">
            <a:extLst>
              <a:ext uri="{FF2B5EF4-FFF2-40B4-BE49-F238E27FC236}">
                <a16:creationId xmlns:a16="http://schemas.microsoft.com/office/drawing/2014/main" id="{ADA2218F-5A51-92D5-2C5B-1F8DDAB91A67}"/>
              </a:ext>
            </a:extLst>
          </p:cNvPr>
          <p:cNvSpPr txBox="1"/>
          <p:nvPr/>
        </p:nvSpPr>
        <p:spPr>
          <a:xfrm>
            <a:off x="1081577" y="1024929"/>
            <a:ext cx="4419601" cy="338554"/>
          </a:xfrm>
          <a:prstGeom prst="rect">
            <a:avLst/>
          </a:prstGeom>
          <a:noFill/>
        </p:spPr>
        <p:txBody>
          <a:bodyPr wrap="square">
            <a:spAutoFit/>
          </a:bodyPr>
          <a:lstStyle/>
          <a:p>
            <a:pPr lvl="0" algn="ctr" rtl="0">
              <a:spcBef>
                <a:spcPts val="0"/>
              </a:spcBef>
              <a:spcAft>
                <a:spcPts val="0"/>
              </a:spcAft>
              <a:buClr>
                <a:schemeClr val="dk1"/>
              </a:buClr>
              <a:buSzPct val="100000"/>
            </a:pPr>
            <a:r>
              <a:rPr lang="mn-MN" sz="1600" b="1" dirty="0">
                <a:solidFill>
                  <a:schemeClr val="dk1"/>
                </a:solidFill>
                <a:latin typeface="Arial" panose="020B0604020202020204" pitchFamily="34" charset="0"/>
                <a:ea typeface="Times New Roman"/>
                <a:cs typeface="Arial" panose="020B0604020202020204" pitchFamily="34" charset="0"/>
                <a:sym typeface="Times New Roman"/>
              </a:rPr>
              <a:t>Шар тос</a:t>
            </a:r>
            <a:endParaRPr lang="en-US"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8" name="TextBox 7">
            <a:extLst>
              <a:ext uri="{FF2B5EF4-FFF2-40B4-BE49-F238E27FC236}">
                <a16:creationId xmlns:a16="http://schemas.microsoft.com/office/drawing/2014/main" id="{42284B4E-7E75-BD68-B50B-01ADE0746900}"/>
              </a:ext>
            </a:extLst>
          </p:cNvPr>
          <p:cNvSpPr txBox="1"/>
          <p:nvPr/>
        </p:nvSpPr>
        <p:spPr>
          <a:xfrm>
            <a:off x="6595363" y="1072783"/>
            <a:ext cx="4419601" cy="338554"/>
          </a:xfrm>
          <a:prstGeom prst="rect">
            <a:avLst/>
          </a:prstGeom>
          <a:noFill/>
        </p:spPr>
        <p:txBody>
          <a:bodyPr wrap="square">
            <a:spAutoFit/>
          </a:bodyPr>
          <a:lstStyle/>
          <a:p>
            <a:pPr lvl="0" algn="ctr" rtl="0">
              <a:spcBef>
                <a:spcPts val="0"/>
              </a:spcBef>
              <a:spcAft>
                <a:spcPts val="0"/>
              </a:spcAft>
              <a:buClr>
                <a:schemeClr val="dk1"/>
              </a:buClr>
              <a:buSzPct val="100000"/>
            </a:pPr>
            <a:r>
              <a:rPr lang="mn-MN" sz="1600" b="1" dirty="0">
                <a:solidFill>
                  <a:schemeClr val="dk1"/>
                </a:solidFill>
                <a:latin typeface="Arial" panose="020B0604020202020204" pitchFamily="34" charset="0"/>
                <a:ea typeface="Times New Roman"/>
                <a:cs typeface="Arial" panose="020B0604020202020204" pitchFamily="34" charset="0"/>
                <a:sym typeface="Times New Roman"/>
              </a:rPr>
              <a:t>Айраг</a:t>
            </a:r>
            <a:endParaRPr lang="en-US"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spTree>
    <p:extLst>
      <p:ext uri="{BB962C8B-B14F-4D97-AF65-F5344CB8AC3E}">
        <p14:creationId xmlns:p14="http://schemas.microsoft.com/office/powerpoint/2010/main" val="3386058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3" name="Rectangle 2">
            <a:extLst>
              <a:ext uri="{FF2B5EF4-FFF2-40B4-BE49-F238E27FC236}">
                <a16:creationId xmlns:a16="http://schemas.microsoft.com/office/drawing/2014/main" id="{9F1BC5DF-0F93-DA99-FBE1-220827EB52F1}"/>
              </a:ext>
            </a:extLst>
          </p:cNvPr>
          <p:cNvSpPr/>
          <p:nvPr/>
        </p:nvSpPr>
        <p:spPr>
          <a:xfrm>
            <a:off x="2487077" y="1835591"/>
            <a:ext cx="7217938"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5</a:t>
            </a:r>
            <a:r>
              <a:rPr lang="mn-MN" sz="1600" b="1" i="1" dirty="0">
                <a:latin typeface="Arial" panose="020B0604020202020204" pitchFamily="34" charset="0"/>
                <a:ea typeface="Calibri" panose="020F0502020204030204" pitchFamily="34" charset="0"/>
                <a:cs typeface="Arial" panose="020B0604020202020204" pitchFamily="34" charset="0"/>
              </a:rPr>
              <a:t>5.3, 350, нэрмэл, хоормог,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цагаан хоол, нүүдлийн, с амин дэмээр, таргийг, бяслаг, шар тос</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618AE6AD-15A1-9B17-1815-1E2220C9D241}"/>
              </a:ext>
            </a:extLst>
          </p:cNvPr>
          <p:cNvSpPr txBox="1"/>
          <p:nvPr/>
        </p:nvSpPr>
        <p:spPr>
          <a:xfrm>
            <a:off x="4665065" y="6013484"/>
            <a:ext cx="3575628"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a:t>
            </a:r>
            <a:r>
              <a:rPr lang="en-US" sz="1000" b="0" dirty="0">
                <a:effectLst/>
                <a:latin typeface="Arial" panose="020B0604020202020204" pitchFamily="34" charset="0"/>
                <a:ea typeface="Arial" panose="020B0604020202020204" pitchFamily="34" charset="0"/>
              </a:rPr>
              <a:t> </a:t>
            </a:r>
            <a:r>
              <a:rPr lang="mn-MN" sz="1000" dirty="0">
                <a:latin typeface="Arial" panose="020B0604020202020204" pitchFamily="34" charset="0"/>
                <a:ea typeface="Arial" panose="020B0604020202020204" pitchFamily="34" charset="0"/>
              </a:rPr>
              <a:t>95</a:t>
            </a:r>
            <a:r>
              <a:rPr lang="mn-MN" sz="1000" b="0" dirty="0">
                <a:effectLst/>
                <a:latin typeface="Arial" panose="020B0604020202020204" pitchFamily="34" charset="0"/>
                <a:ea typeface="Arial" panose="020B0604020202020204" pitchFamily="34" charset="0"/>
              </a:rPr>
              <a:t>)</a:t>
            </a:r>
            <a:endParaRPr lang="en-US" sz="1000" dirty="0"/>
          </a:p>
        </p:txBody>
      </p:sp>
      <p:sp>
        <p:nvSpPr>
          <p:cNvPr id="7" name="Rectangle 6">
            <a:extLst>
              <a:ext uri="{FF2B5EF4-FFF2-40B4-BE49-F238E27FC236}">
                <a16:creationId xmlns:a16="http://schemas.microsoft.com/office/drawing/2014/main" id="{5FC97109-05FD-137E-F995-4AE9CB4DEA1F}"/>
              </a:ext>
            </a:extLst>
          </p:cNvPr>
          <p:cNvSpPr/>
          <p:nvPr/>
        </p:nvSpPr>
        <p:spPr>
          <a:xfrm>
            <a:off x="548639" y="3021651"/>
            <a:ext cx="11198059" cy="1883657"/>
          </a:xfrm>
          <a:prstGeom prst="rect">
            <a:avLst/>
          </a:prstGeom>
        </p:spPr>
        <p:txBody>
          <a:bodyPr wrap="square">
            <a:spAutoFit/>
          </a:bodyPr>
          <a:lstStyle/>
          <a:p>
            <a:pPr indent="457200" algn="just">
              <a:lnSpc>
                <a:spcPct val="150000"/>
              </a:lnSpc>
              <a:spcAft>
                <a:spcPts val="0"/>
              </a:spcAft>
            </a:pPr>
            <a:r>
              <a:rPr lang="mn-MN" sz="2000" dirty="0">
                <a:latin typeface="Arial" panose="020B0604020202020204" pitchFamily="34" charset="0"/>
                <a:cs typeface="Arial" panose="020B0604020202020204" pitchFamily="34" charset="0"/>
              </a:rPr>
              <a:t>Аарцаа шахаж, ямар ч шүүсгүй болгосны дараа нарийхан утсаар зүсч, жижиглэн хатаагаад, ааруул болгодог. Намар цаг агаар сэрүүсч, хүйтэрсэн үед аарцыг хурааж хөлдөөгөөд, өвөл, хаврын улиралд буцалгаж уудаг. Буцалгасан аарц </a:t>
            </a:r>
            <a:r>
              <a:rPr lang="en-US" sz="2000" dirty="0">
                <a:latin typeface="Arial" panose="020B0604020202020204" pitchFamily="34" charset="0"/>
                <a:cs typeface="Arial" panose="020B0604020202020204" pitchFamily="34" charset="0"/>
              </a:rPr>
              <a:t>7) ________ ________</a:t>
            </a:r>
            <a:r>
              <a:rPr lang="mn-MN" sz="2000" dirty="0">
                <a:latin typeface="Arial" panose="020B0604020202020204" pitchFamily="34" charset="0"/>
                <a:cs typeface="Arial" panose="020B0604020202020204" pitchFamily="34" charset="0"/>
              </a:rPr>
              <a:t> баялаг учир ханиаданд маш сайн. Мөн сүүгээ хөөрүүлж хөргөөхөд дээр нь өрөм тогтдог. </a:t>
            </a:r>
            <a:endParaRPr lang="en-US" sz="2000" dirty="0">
              <a:effectLst/>
              <a:latin typeface="Arial" panose="020B0604020202020204" pitchFamily="34" charset="0"/>
              <a:ea typeface="Calibri" panose="020F050202020403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75336474-9C82-AC47-2C27-C2C369993E56}"/>
              </a:ext>
            </a:extLst>
          </p:cNvPr>
          <p:cNvSpPr txBox="1"/>
          <p:nvPr/>
        </p:nvSpPr>
        <p:spPr>
          <a:xfrm>
            <a:off x="4222377" y="217632"/>
            <a:ext cx="4948515" cy="584775"/>
          </a:xfrm>
          <a:prstGeom prst="rect">
            <a:avLst/>
          </a:prstGeom>
          <a:noFill/>
        </p:spPr>
        <p:txBody>
          <a:bodyPr wrap="square">
            <a:spAutoFit/>
          </a:bodyPr>
          <a:lstStyle/>
          <a:p>
            <a:pPr lvl="0" algn="ctr" rtl="0">
              <a:spcBef>
                <a:spcPts val="0"/>
              </a:spcBef>
              <a:spcAft>
                <a:spcPts val="0"/>
              </a:spcAft>
              <a:buClr>
                <a:schemeClr val="dk1"/>
              </a:buClr>
              <a:buSzPct val="100000"/>
            </a:pPr>
            <a:r>
              <a:rPr lang="mn-MN" sz="1600" b="1" dirty="0">
                <a:latin typeface="Arial" panose="020B0604020202020204" pitchFamily="34" charset="0"/>
                <a:cs typeface="Arial" panose="020B0604020202020204" pitchFamily="34" charset="0"/>
              </a:rPr>
              <a:t>Монголчуудын</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идээ, ундаа</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 </a:t>
            </a:r>
            <a:endParaRPr lang="en-US" sz="1600" b="1" dirty="0">
              <a:latin typeface="Arial" panose="020B0604020202020204" pitchFamily="34" charset="0"/>
              <a:cs typeface="Arial" panose="020B0604020202020204" pitchFamily="34" charset="0"/>
            </a:endParaRPr>
          </a:p>
          <a:p>
            <a:pPr lvl="0" algn="ctr" rtl="0">
              <a:spcBef>
                <a:spcPts val="0"/>
              </a:spcBef>
              <a:spcAft>
                <a:spcPts val="0"/>
              </a:spcAft>
              <a:buClr>
                <a:schemeClr val="dk1"/>
              </a:buClr>
              <a:buSzPct val="100000"/>
            </a:pPr>
            <a:r>
              <a:rPr lang="en-US" sz="1600" b="1" dirty="0">
                <a:latin typeface="Arial" panose="020B0604020202020204" pitchFamily="34" charset="0"/>
                <a:cs typeface="Arial" panose="020B0604020202020204" pitchFamily="34" charset="0"/>
              </a:rPr>
              <a:t>Foods and drinks of Mongolians – Milk products</a:t>
            </a:r>
            <a:endParaRPr lang="en-US"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spTree>
    <p:extLst>
      <p:ext uri="{BB962C8B-B14F-4D97-AF65-F5344CB8AC3E}">
        <p14:creationId xmlns:p14="http://schemas.microsoft.com/office/powerpoint/2010/main" val="24739075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3" name="Rectangle 2">
            <a:extLst>
              <a:ext uri="{FF2B5EF4-FFF2-40B4-BE49-F238E27FC236}">
                <a16:creationId xmlns:a16="http://schemas.microsoft.com/office/drawing/2014/main" id="{9F1BC5DF-0F93-DA99-FBE1-220827EB52F1}"/>
              </a:ext>
            </a:extLst>
          </p:cNvPr>
          <p:cNvSpPr/>
          <p:nvPr/>
        </p:nvSpPr>
        <p:spPr>
          <a:xfrm>
            <a:off x="2487077" y="1835591"/>
            <a:ext cx="7217938"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5</a:t>
            </a:r>
            <a:r>
              <a:rPr lang="mn-MN" sz="1600" b="1" i="1" dirty="0">
                <a:latin typeface="Arial" panose="020B0604020202020204" pitchFamily="34" charset="0"/>
                <a:ea typeface="Calibri" panose="020F0502020204030204" pitchFamily="34" charset="0"/>
                <a:cs typeface="Arial" panose="020B0604020202020204" pitchFamily="34" charset="0"/>
              </a:rPr>
              <a:t>5.3, 350, нэрмэл, хоормог,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цагаан хоол, нүүдлийн, с амин дэмээр, таргийг, бяслаг, шар тос</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618AE6AD-15A1-9B17-1815-1E2220C9D241}"/>
              </a:ext>
            </a:extLst>
          </p:cNvPr>
          <p:cNvSpPr txBox="1"/>
          <p:nvPr/>
        </p:nvSpPr>
        <p:spPr>
          <a:xfrm>
            <a:off x="4231432" y="6155223"/>
            <a:ext cx="3575628"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a:t>
            </a:r>
            <a:r>
              <a:rPr lang="en-US" sz="1000" b="0" dirty="0">
                <a:effectLst/>
                <a:latin typeface="Arial" panose="020B0604020202020204" pitchFamily="34" charset="0"/>
                <a:ea typeface="Arial" panose="020B0604020202020204" pitchFamily="34" charset="0"/>
              </a:rPr>
              <a:t> </a:t>
            </a:r>
            <a:r>
              <a:rPr lang="mn-MN" sz="1000" dirty="0">
                <a:latin typeface="Arial" panose="020B0604020202020204" pitchFamily="34" charset="0"/>
                <a:ea typeface="Arial" panose="020B0604020202020204" pitchFamily="34" charset="0"/>
              </a:rPr>
              <a:t>96</a:t>
            </a:r>
            <a:r>
              <a:rPr lang="mn-MN" sz="1000" b="0" dirty="0">
                <a:effectLst/>
                <a:latin typeface="Arial" panose="020B0604020202020204" pitchFamily="34" charset="0"/>
                <a:ea typeface="Arial" panose="020B0604020202020204" pitchFamily="34" charset="0"/>
              </a:rPr>
              <a:t>)</a:t>
            </a:r>
            <a:endParaRPr lang="en-US" sz="1000" dirty="0"/>
          </a:p>
        </p:txBody>
      </p:sp>
      <p:sp>
        <p:nvSpPr>
          <p:cNvPr id="2" name="Rectangle 1">
            <a:extLst>
              <a:ext uri="{FF2B5EF4-FFF2-40B4-BE49-F238E27FC236}">
                <a16:creationId xmlns:a16="http://schemas.microsoft.com/office/drawing/2014/main" id="{EEAD704A-AE74-143B-83BD-C174FD0948B7}"/>
              </a:ext>
            </a:extLst>
          </p:cNvPr>
          <p:cNvSpPr/>
          <p:nvPr/>
        </p:nvSpPr>
        <p:spPr>
          <a:xfrm>
            <a:off x="757232" y="2875403"/>
            <a:ext cx="10848064" cy="2345322"/>
          </a:xfrm>
          <a:prstGeom prst="rect">
            <a:avLst/>
          </a:prstGeom>
        </p:spPr>
        <p:txBody>
          <a:bodyPr wrap="square">
            <a:spAutoFit/>
          </a:bodyPr>
          <a:lstStyle/>
          <a:p>
            <a:pPr algn="just">
              <a:lnSpc>
                <a:spcPct val="150000"/>
              </a:lnSpc>
            </a:pPr>
            <a:r>
              <a:rPr lang="mn-MN" sz="2000" dirty="0">
                <a:latin typeface="Arial" panose="020B0604020202020204" pitchFamily="34" charset="0"/>
                <a:cs typeface="Arial" panose="020B0604020202020204" pitchFamily="34" charset="0"/>
              </a:rPr>
              <a:t>	Гүүний сүүг исгэн айраг гаргаж авдаг. </a:t>
            </a:r>
            <a:r>
              <a:rPr lang="en-US" sz="2000" dirty="0" err="1">
                <a:latin typeface="Arial" panose="020B0604020202020204" pitchFamily="34" charset="0"/>
                <a:cs typeface="Arial" panose="020B0604020202020204" pitchFamily="34" charset="0"/>
              </a:rPr>
              <a:t>Айргийг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өдөр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тутам</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уухаас</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гадна</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найр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наадам</a:t>
            </a:r>
            <a:r>
              <a:rPr lang="mn-MN" sz="2000" dirty="0">
                <a:latin typeface="Arial" panose="020B0604020202020204" pitchFamily="34" charset="0"/>
                <a:cs typeface="Arial" panose="020B0604020202020204" pitchFamily="34" charset="0"/>
              </a:rPr>
              <a:t>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эрхэм</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хүндтэй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ундаанд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тооцогддог</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Харин ингэний сүүг исгэн хоормог гаргаж авна. Ингэний хоормог, гүүний айраг нь калци, бусад аминдэмээр баялаг учраас хүний биед сайн нөлөөтэй. Тийм учраас зарим өвчинд эмчилгээ болгон уудаг. Сүүг мөн исгэж хөөрүүлэн ээдэм, ээдмээ шүүж, шахаж хатаагаад, бяслаг хийдэг. </a:t>
            </a:r>
            <a:endParaRPr lang="en-US" sz="2000"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34F3D6C9-9942-D069-7A23-1483F76E3F65}"/>
              </a:ext>
            </a:extLst>
          </p:cNvPr>
          <p:cNvSpPr txBox="1"/>
          <p:nvPr/>
        </p:nvSpPr>
        <p:spPr>
          <a:xfrm>
            <a:off x="4222377" y="217632"/>
            <a:ext cx="4948515" cy="584775"/>
          </a:xfrm>
          <a:prstGeom prst="rect">
            <a:avLst/>
          </a:prstGeom>
          <a:noFill/>
        </p:spPr>
        <p:txBody>
          <a:bodyPr wrap="square">
            <a:spAutoFit/>
          </a:bodyPr>
          <a:lstStyle/>
          <a:p>
            <a:pPr lvl="0" algn="ctr" rtl="0">
              <a:spcBef>
                <a:spcPts val="0"/>
              </a:spcBef>
              <a:spcAft>
                <a:spcPts val="0"/>
              </a:spcAft>
              <a:buClr>
                <a:schemeClr val="dk1"/>
              </a:buClr>
              <a:buSzPct val="100000"/>
            </a:pPr>
            <a:r>
              <a:rPr lang="mn-MN" sz="1600" b="1" dirty="0">
                <a:latin typeface="Arial" panose="020B0604020202020204" pitchFamily="34" charset="0"/>
                <a:cs typeface="Arial" panose="020B0604020202020204" pitchFamily="34" charset="0"/>
              </a:rPr>
              <a:t>Монголчуудын</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идээ, ундаа</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 </a:t>
            </a:r>
            <a:endParaRPr lang="en-US" sz="1600" b="1" dirty="0">
              <a:latin typeface="Arial" panose="020B0604020202020204" pitchFamily="34" charset="0"/>
              <a:cs typeface="Arial" panose="020B0604020202020204" pitchFamily="34" charset="0"/>
            </a:endParaRPr>
          </a:p>
          <a:p>
            <a:pPr lvl="0" algn="ctr" rtl="0">
              <a:spcBef>
                <a:spcPts val="0"/>
              </a:spcBef>
              <a:spcAft>
                <a:spcPts val="0"/>
              </a:spcAft>
              <a:buClr>
                <a:schemeClr val="dk1"/>
              </a:buClr>
              <a:buSzPct val="100000"/>
            </a:pPr>
            <a:r>
              <a:rPr lang="en-US" sz="1600" b="1" dirty="0">
                <a:latin typeface="Arial" panose="020B0604020202020204" pitchFamily="34" charset="0"/>
                <a:cs typeface="Arial" panose="020B0604020202020204" pitchFamily="34" charset="0"/>
              </a:rPr>
              <a:t>Foods and drinks of Mongolians – Milk products</a:t>
            </a:r>
            <a:endParaRPr lang="en-US"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spTree>
    <p:extLst>
      <p:ext uri="{BB962C8B-B14F-4D97-AF65-F5344CB8AC3E}">
        <p14:creationId xmlns:p14="http://schemas.microsoft.com/office/powerpoint/2010/main" val="21803359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1" name="TextBox 10">
            <a:extLst>
              <a:ext uri="{FF2B5EF4-FFF2-40B4-BE49-F238E27FC236}">
                <a16:creationId xmlns:a16="http://schemas.microsoft.com/office/drawing/2014/main" id="{34F3D6C9-9942-D069-7A23-1483F76E3F65}"/>
              </a:ext>
            </a:extLst>
          </p:cNvPr>
          <p:cNvSpPr txBox="1"/>
          <p:nvPr/>
        </p:nvSpPr>
        <p:spPr>
          <a:xfrm>
            <a:off x="4222377" y="217632"/>
            <a:ext cx="4948515" cy="584775"/>
          </a:xfrm>
          <a:prstGeom prst="rect">
            <a:avLst/>
          </a:prstGeom>
          <a:noFill/>
        </p:spPr>
        <p:txBody>
          <a:bodyPr wrap="square">
            <a:spAutoFit/>
          </a:bodyPr>
          <a:lstStyle/>
          <a:p>
            <a:pPr lvl="0" algn="ctr" rtl="0">
              <a:spcBef>
                <a:spcPts val="0"/>
              </a:spcBef>
              <a:spcAft>
                <a:spcPts val="0"/>
              </a:spcAft>
              <a:buClr>
                <a:schemeClr val="dk1"/>
              </a:buClr>
              <a:buSzPct val="100000"/>
            </a:pPr>
            <a:r>
              <a:rPr lang="mn-MN" sz="1600" b="1" dirty="0">
                <a:latin typeface="Arial" panose="020B0604020202020204" pitchFamily="34" charset="0"/>
                <a:cs typeface="Arial" panose="020B0604020202020204" pitchFamily="34" charset="0"/>
              </a:rPr>
              <a:t>Монголчуудын</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идээ, ундаа</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 </a:t>
            </a:r>
            <a:endParaRPr lang="en-US" sz="1600" b="1" dirty="0">
              <a:latin typeface="Arial" panose="020B0604020202020204" pitchFamily="34" charset="0"/>
              <a:cs typeface="Arial" panose="020B0604020202020204" pitchFamily="34" charset="0"/>
            </a:endParaRPr>
          </a:p>
          <a:p>
            <a:pPr lvl="0" algn="ctr" rtl="0">
              <a:spcBef>
                <a:spcPts val="0"/>
              </a:spcBef>
              <a:spcAft>
                <a:spcPts val="0"/>
              </a:spcAft>
              <a:buClr>
                <a:schemeClr val="dk1"/>
              </a:buClr>
              <a:buSzPct val="100000"/>
            </a:pPr>
            <a:r>
              <a:rPr lang="en-US" sz="1600" b="1" dirty="0">
                <a:latin typeface="Arial" panose="020B0604020202020204" pitchFamily="34" charset="0"/>
                <a:cs typeface="Arial" panose="020B0604020202020204" pitchFamily="34" charset="0"/>
              </a:rPr>
              <a:t>Foods and drinks of Mongolians – Milk products</a:t>
            </a:r>
            <a:endParaRPr lang="en-US"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pic>
        <p:nvPicPr>
          <p:cNvPr id="2" name="Picture 1">
            <a:extLst>
              <a:ext uri="{FF2B5EF4-FFF2-40B4-BE49-F238E27FC236}">
                <a16:creationId xmlns:a16="http://schemas.microsoft.com/office/drawing/2014/main" id="{A34D5661-2DB7-2BD9-C49D-42A5FBD6E93F}"/>
              </a:ext>
            </a:extLst>
          </p:cNvPr>
          <p:cNvPicPr>
            <a:picLocks noChangeAspect="1"/>
          </p:cNvPicPr>
          <p:nvPr/>
        </p:nvPicPr>
        <p:blipFill>
          <a:blip r:embed="rId3"/>
          <a:stretch>
            <a:fillRect/>
          </a:stretch>
        </p:blipFill>
        <p:spPr>
          <a:xfrm>
            <a:off x="671550" y="1685365"/>
            <a:ext cx="5083794" cy="3564431"/>
          </a:xfrm>
          <a:prstGeom prst="rect">
            <a:avLst/>
          </a:prstGeom>
        </p:spPr>
      </p:pic>
      <p:sp>
        <p:nvSpPr>
          <p:cNvPr id="4" name="TextBox 3">
            <a:extLst>
              <a:ext uri="{FF2B5EF4-FFF2-40B4-BE49-F238E27FC236}">
                <a16:creationId xmlns:a16="http://schemas.microsoft.com/office/drawing/2014/main" id="{0FC8F56A-827F-8789-BB1B-C9A3C4CFDAD7}"/>
              </a:ext>
            </a:extLst>
          </p:cNvPr>
          <p:cNvSpPr txBox="1"/>
          <p:nvPr/>
        </p:nvSpPr>
        <p:spPr>
          <a:xfrm>
            <a:off x="745406" y="5526740"/>
            <a:ext cx="5020236" cy="400110"/>
          </a:xfrm>
          <a:prstGeom prst="rect">
            <a:avLst/>
          </a:prstGeom>
          <a:noFill/>
        </p:spPr>
        <p:txBody>
          <a:bodyPr wrap="square">
            <a:spAutoFit/>
          </a:bodyPr>
          <a:lstStyle/>
          <a:p>
            <a:r>
              <a:rPr lang="en-US" sz="1000" dirty="0">
                <a:latin typeface="Arial" panose="020B0604020202020204" pitchFamily="34" charset="0"/>
                <a:cs typeface="Arial" panose="020B0604020202020204" pitchFamily="34" charset="0"/>
              </a:rPr>
              <a:t>Mongolian national broadcaster. (2021, April 5). </a:t>
            </a:r>
            <a:r>
              <a:rPr lang="en-US" sz="1000" dirty="0" err="1">
                <a:latin typeface="Arial" panose="020B0604020202020204" pitchFamily="34" charset="0"/>
                <a:cs typeface="Arial" panose="020B0604020202020204" pitchFamily="34" charset="0"/>
              </a:rPr>
              <a:t>Хоормог</a:t>
            </a:r>
            <a:r>
              <a:rPr lang="en-US" sz="1000" dirty="0">
                <a:latin typeface="Arial" panose="020B0604020202020204" pitchFamily="34" charset="0"/>
                <a:cs typeface="Arial" panose="020B0604020202020204" pitchFamily="34" charset="0"/>
              </a:rPr>
              <a:t> [Photograph]. www.mnb.mn. </a:t>
            </a:r>
          </a:p>
          <a:p>
            <a:r>
              <a:rPr lang="en-US" sz="1000" dirty="0">
                <a:latin typeface="Arial" panose="020B0604020202020204" pitchFamily="34" charset="0"/>
                <a:cs typeface="Arial" panose="020B0604020202020204" pitchFamily="34" charset="0"/>
              </a:rPr>
              <a:t>     https://www.mnb.mn/i/233008 </a:t>
            </a:r>
          </a:p>
        </p:txBody>
      </p:sp>
      <p:pic>
        <p:nvPicPr>
          <p:cNvPr id="7" name="Picture 6">
            <a:extLst>
              <a:ext uri="{FF2B5EF4-FFF2-40B4-BE49-F238E27FC236}">
                <a16:creationId xmlns:a16="http://schemas.microsoft.com/office/drawing/2014/main" id="{22A3E345-EACF-D238-9390-C37868A43C2D}"/>
              </a:ext>
            </a:extLst>
          </p:cNvPr>
          <p:cNvPicPr>
            <a:picLocks noChangeAspect="1"/>
          </p:cNvPicPr>
          <p:nvPr/>
        </p:nvPicPr>
        <p:blipFill>
          <a:blip r:embed="rId4"/>
          <a:stretch>
            <a:fillRect/>
          </a:stretch>
        </p:blipFill>
        <p:spPr>
          <a:xfrm>
            <a:off x="6571127" y="1685366"/>
            <a:ext cx="4643719" cy="3564430"/>
          </a:xfrm>
          <a:prstGeom prst="rect">
            <a:avLst/>
          </a:prstGeom>
        </p:spPr>
      </p:pic>
      <p:sp>
        <p:nvSpPr>
          <p:cNvPr id="9" name="TextBox 8">
            <a:extLst>
              <a:ext uri="{FF2B5EF4-FFF2-40B4-BE49-F238E27FC236}">
                <a16:creationId xmlns:a16="http://schemas.microsoft.com/office/drawing/2014/main" id="{15DF5131-E808-1841-0CFC-415C6639D222}"/>
              </a:ext>
            </a:extLst>
          </p:cNvPr>
          <p:cNvSpPr txBox="1"/>
          <p:nvPr/>
        </p:nvSpPr>
        <p:spPr>
          <a:xfrm>
            <a:off x="6750420" y="5500320"/>
            <a:ext cx="4546440" cy="553998"/>
          </a:xfrm>
          <a:prstGeom prst="rect">
            <a:avLst/>
          </a:prstGeom>
          <a:noFill/>
        </p:spPr>
        <p:txBody>
          <a:bodyPr wrap="square">
            <a:spAutoFit/>
          </a:bodyPr>
          <a:lstStyle/>
          <a:p>
            <a:r>
              <a:rPr lang="mn-MN" sz="1000" dirty="0">
                <a:latin typeface="Arial" panose="020B0604020202020204" pitchFamily="34" charset="0"/>
                <a:cs typeface="Arial" panose="020B0604020202020204" pitchFamily="34" charset="0"/>
              </a:rPr>
              <a:t>Бяслаг [</a:t>
            </a:r>
            <a:r>
              <a:rPr lang="en-US" sz="1000" dirty="0">
                <a:latin typeface="Arial" panose="020B0604020202020204" pitchFamily="34" charset="0"/>
                <a:cs typeface="Arial" panose="020B0604020202020204" pitchFamily="34" charset="0"/>
              </a:rPr>
              <a:t>Photograph]. (2011, October 24). mn.wikipedia.org. https://mn.wikipedia.org/wiki/%D0%91%D1%8F%D1%81%D0%BB%D0%B0%D0%B3#/media/%D0%A4%D0%B0%D0%B9%D0%BB:Cheese_platter.jpg </a:t>
            </a:r>
          </a:p>
        </p:txBody>
      </p:sp>
      <p:sp>
        <p:nvSpPr>
          <p:cNvPr id="3" name="TextBox 2">
            <a:extLst>
              <a:ext uri="{FF2B5EF4-FFF2-40B4-BE49-F238E27FC236}">
                <a16:creationId xmlns:a16="http://schemas.microsoft.com/office/drawing/2014/main" id="{57EF75FF-8665-46DC-59FC-CBA684039768}"/>
              </a:ext>
            </a:extLst>
          </p:cNvPr>
          <p:cNvSpPr txBox="1"/>
          <p:nvPr/>
        </p:nvSpPr>
        <p:spPr>
          <a:xfrm>
            <a:off x="896286" y="1024929"/>
            <a:ext cx="4948515" cy="338554"/>
          </a:xfrm>
          <a:prstGeom prst="rect">
            <a:avLst/>
          </a:prstGeom>
          <a:noFill/>
        </p:spPr>
        <p:txBody>
          <a:bodyPr wrap="square">
            <a:spAutoFit/>
          </a:bodyPr>
          <a:lstStyle/>
          <a:p>
            <a:pPr lvl="0" algn="ctr" rtl="0">
              <a:spcBef>
                <a:spcPts val="0"/>
              </a:spcBef>
              <a:spcAft>
                <a:spcPts val="0"/>
              </a:spcAft>
              <a:buClr>
                <a:schemeClr val="dk1"/>
              </a:buClr>
              <a:buSzPct val="100000"/>
            </a:pPr>
            <a:r>
              <a:rPr lang="mn-MN" sz="1600" b="1" dirty="0">
                <a:solidFill>
                  <a:schemeClr val="dk1"/>
                </a:solidFill>
                <a:latin typeface="Arial" panose="020B0604020202020204" pitchFamily="34" charset="0"/>
                <a:ea typeface="Times New Roman"/>
                <a:cs typeface="Arial" panose="020B0604020202020204" pitchFamily="34" charset="0"/>
                <a:sym typeface="Times New Roman"/>
              </a:rPr>
              <a:t>Хоормог</a:t>
            </a:r>
            <a:endParaRPr lang="en-US"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8" name="TextBox 7">
            <a:extLst>
              <a:ext uri="{FF2B5EF4-FFF2-40B4-BE49-F238E27FC236}">
                <a16:creationId xmlns:a16="http://schemas.microsoft.com/office/drawing/2014/main" id="{3AC29DFE-96A6-DA95-3C96-33F91471B465}"/>
              </a:ext>
            </a:extLst>
          </p:cNvPr>
          <p:cNvSpPr txBox="1"/>
          <p:nvPr/>
        </p:nvSpPr>
        <p:spPr>
          <a:xfrm>
            <a:off x="6347199" y="1054674"/>
            <a:ext cx="4948515" cy="338554"/>
          </a:xfrm>
          <a:prstGeom prst="rect">
            <a:avLst/>
          </a:prstGeom>
          <a:noFill/>
        </p:spPr>
        <p:txBody>
          <a:bodyPr wrap="square">
            <a:spAutoFit/>
          </a:bodyPr>
          <a:lstStyle/>
          <a:p>
            <a:pPr lvl="0" algn="ctr" rtl="0">
              <a:spcBef>
                <a:spcPts val="0"/>
              </a:spcBef>
              <a:spcAft>
                <a:spcPts val="0"/>
              </a:spcAft>
              <a:buClr>
                <a:schemeClr val="dk1"/>
              </a:buClr>
              <a:buSzPct val="100000"/>
            </a:pPr>
            <a:r>
              <a:rPr lang="mn-MN" sz="1600" b="1" dirty="0">
                <a:solidFill>
                  <a:schemeClr val="dk1"/>
                </a:solidFill>
                <a:latin typeface="Arial" panose="020B0604020202020204" pitchFamily="34" charset="0"/>
                <a:ea typeface="Times New Roman"/>
                <a:cs typeface="Arial" panose="020B0604020202020204" pitchFamily="34" charset="0"/>
                <a:sym typeface="Times New Roman"/>
              </a:rPr>
              <a:t>Бяслаг </a:t>
            </a:r>
            <a:endParaRPr lang="en-US"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spTree>
    <p:extLst>
      <p:ext uri="{BB962C8B-B14F-4D97-AF65-F5344CB8AC3E}">
        <p14:creationId xmlns:p14="http://schemas.microsoft.com/office/powerpoint/2010/main" val="40145614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13" name="Straight Connector 12">
            <a:extLst>
              <a:ext uri="{FF2B5EF4-FFF2-40B4-BE49-F238E27FC236}">
                <a16:creationId xmlns:a16="http://schemas.microsoft.com/office/drawing/2014/main" id="{57655810-1E26-473D-9A43-12A5F844C7F0}"/>
              </a:ext>
            </a:extLst>
          </p:cNvPr>
          <p:cNvCxnSpPr/>
          <p:nvPr/>
        </p:nvCxnSpPr>
        <p:spPr>
          <a:xfrm flipV="1">
            <a:off x="2656016"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sp>
        <p:nvSpPr>
          <p:cNvPr id="8" name="TextBox 7">
            <a:extLst>
              <a:ext uri="{FF2B5EF4-FFF2-40B4-BE49-F238E27FC236}">
                <a16:creationId xmlns:a16="http://schemas.microsoft.com/office/drawing/2014/main" id="{1F403E41-0D2D-626E-64B1-235DF690EC34}"/>
              </a:ext>
            </a:extLst>
          </p:cNvPr>
          <p:cNvSpPr txBox="1"/>
          <p:nvPr/>
        </p:nvSpPr>
        <p:spPr>
          <a:xfrm>
            <a:off x="1973679" y="1110290"/>
            <a:ext cx="8091134" cy="634533"/>
          </a:xfrm>
          <a:prstGeom prst="rect">
            <a:avLst/>
          </a:prstGeom>
          <a:noFill/>
        </p:spPr>
        <p:txBody>
          <a:bodyPr wrap="square">
            <a:spAutoFit/>
          </a:bodyPr>
          <a:lstStyle/>
          <a:p>
            <a:pPr marL="0" marR="0" lvl="0" indent="0" algn="just" rtl="0">
              <a:lnSpc>
                <a:spcPct val="115000"/>
              </a:lnSpc>
              <a:spcBef>
                <a:spcPts val="0"/>
              </a:spcBef>
              <a:spcAft>
                <a:spcPts val="0"/>
              </a:spcAft>
              <a:buClr>
                <a:srgbClr val="000000"/>
              </a:buClr>
              <a:buSzPts val="1800"/>
              <a:buFont typeface="Arial"/>
              <a:buNone/>
            </a:pPr>
            <a:r>
              <a:rPr lang="mn-MN"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Дасгал 3. Дараах үгсийг ашиглан холбоо үг бүтээгээрэй. </a:t>
            </a:r>
          </a:p>
          <a:p>
            <a:pPr marL="0" marR="0" lvl="0" indent="0" algn="just" rtl="0">
              <a:lnSpc>
                <a:spcPct val="115000"/>
              </a:lnSpc>
              <a:spcBef>
                <a:spcPts val="0"/>
              </a:spcBef>
              <a:spcAft>
                <a:spcPts val="0"/>
              </a:spcAft>
              <a:buClr>
                <a:srgbClr val="000000"/>
              </a:buClr>
              <a:buSzPts val="1800"/>
              <a:buFont typeface="Arial"/>
              <a:buNone/>
            </a:pP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3</a:t>
            </a: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a:t>
            </a:r>
            <a:r>
              <a:rPr lang="en-US" sz="1600" b="1" i="1" u="none" strike="noStrike" cap="none" dirty="0">
                <a:latin typeface="Arial" panose="020B0604020202020204" pitchFamily="34" charset="0"/>
                <a:ea typeface="Times New Roman"/>
                <a:cs typeface="Arial" panose="020B0604020202020204" pitchFamily="34" charset="0"/>
                <a:sym typeface="Times New Roman"/>
              </a:rPr>
              <a:t>Match following words to its explanation.</a:t>
            </a: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a:t>
            </a:r>
          </a:p>
        </p:txBody>
      </p:sp>
      <p:sp>
        <p:nvSpPr>
          <p:cNvPr id="6" name="TextBox 5">
            <a:extLst>
              <a:ext uri="{FF2B5EF4-FFF2-40B4-BE49-F238E27FC236}">
                <a16:creationId xmlns:a16="http://schemas.microsoft.com/office/drawing/2014/main" id="{9E6EC77A-B902-AA91-7547-3F7A1C8414C0}"/>
              </a:ext>
            </a:extLst>
          </p:cNvPr>
          <p:cNvSpPr txBox="1"/>
          <p:nvPr/>
        </p:nvSpPr>
        <p:spPr>
          <a:xfrm>
            <a:off x="4231432" y="6155223"/>
            <a:ext cx="3575628"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 </a:t>
            </a:r>
            <a:r>
              <a:rPr lang="mn-MN" sz="1000" dirty="0">
                <a:latin typeface="Arial" panose="020B0604020202020204" pitchFamily="34" charset="0"/>
                <a:ea typeface="Arial" panose="020B0604020202020204" pitchFamily="34" charset="0"/>
              </a:rPr>
              <a:t>97</a:t>
            </a:r>
            <a:r>
              <a:rPr lang="mn-MN" sz="1000" b="0" dirty="0">
                <a:effectLst/>
                <a:latin typeface="Arial" panose="020B0604020202020204" pitchFamily="34" charset="0"/>
                <a:ea typeface="Arial" panose="020B0604020202020204" pitchFamily="34" charset="0"/>
              </a:rPr>
              <a:t>)</a:t>
            </a:r>
            <a:endParaRPr lang="en-US" sz="1000" dirty="0"/>
          </a:p>
        </p:txBody>
      </p:sp>
      <p:sp>
        <p:nvSpPr>
          <p:cNvPr id="2" name="Rectangle 1">
            <a:extLst>
              <a:ext uri="{FF2B5EF4-FFF2-40B4-BE49-F238E27FC236}">
                <a16:creationId xmlns:a16="http://schemas.microsoft.com/office/drawing/2014/main" id="{9240F3D3-ABFB-2E2A-D349-95B7C4D9A969}"/>
              </a:ext>
            </a:extLst>
          </p:cNvPr>
          <p:cNvSpPr/>
          <p:nvPr/>
        </p:nvSpPr>
        <p:spPr>
          <a:xfrm>
            <a:off x="1738362" y="2019061"/>
            <a:ext cx="9300424" cy="3728649"/>
          </a:xfrm>
          <a:prstGeom prst="rect">
            <a:avLst/>
          </a:prstGeom>
        </p:spPr>
        <p:txBody>
          <a:bodyPr wrap="square" numCol="1">
            <a:spAutoFit/>
          </a:bodyPr>
          <a:lstStyle/>
          <a:p>
            <a:pPr marL="457200" lvl="0" indent="-457200">
              <a:lnSpc>
                <a:spcPct val="150000"/>
              </a:lnSpc>
              <a:buAutoNum type="arabicPeriod"/>
            </a:pPr>
            <a:r>
              <a:rPr lang="mn-MN" sz="2000" dirty="0">
                <a:latin typeface="Arial" panose="020B0604020202020204" pitchFamily="34" charset="0"/>
                <a:cs typeface="Arial" panose="020B0604020202020204" pitchFamily="34" charset="0"/>
              </a:rPr>
              <a:t>Тараг				а. Шүүх  </a:t>
            </a:r>
          </a:p>
          <a:p>
            <a:pPr marL="457200" lvl="0" indent="-457200">
              <a:lnSpc>
                <a:spcPct val="150000"/>
              </a:lnSpc>
              <a:buAutoNum type="arabicPeriod"/>
            </a:pPr>
            <a:r>
              <a:rPr lang="mn-MN" sz="2000" dirty="0">
                <a:latin typeface="Arial" panose="020B0604020202020204" pitchFamily="34" charset="0"/>
                <a:cs typeface="Arial" panose="020B0604020202020204" pitchFamily="34" charset="0"/>
              </a:rPr>
              <a:t>Сүү 				б. Буцалгах </a:t>
            </a:r>
          </a:p>
          <a:p>
            <a:pPr marL="457200" lvl="0" indent="-457200">
              <a:lnSpc>
                <a:spcPct val="150000"/>
              </a:lnSpc>
              <a:buAutoNum type="arabicPeriod"/>
            </a:pPr>
            <a:r>
              <a:rPr lang="mn-MN" sz="2000" dirty="0">
                <a:latin typeface="Arial" panose="020B0604020202020204" pitchFamily="34" charset="0"/>
                <a:cs typeface="Arial" panose="020B0604020202020204" pitchFamily="34" charset="0"/>
              </a:rPr>
              <a:t>Бяслаг 				в. Загсаах </a:t>
            </a:r>
          </a:p>
          <a:p>
            <a:pPr marL="457200" lvl="0" indent="-457200">
              <a:lnSpc>
                <a:spcPct val="150000"/>
              </a:lnSpc>
              <a:buAutoNum type="arabicPeriod"/>
            </a:pPr>
            <a:r>
              <a:rPr lang="mn-MN" sz="2000" dirty="0">
                <a:latin typeface="Arial" panose="020B0604020202020204" pitchFamily="34" charset="0"/>
                <a:cs typeface="Arial" panose="020B0604020202020204" pitchFamily="34" charset="0"/>
              </a:rPr>
              <a:t>Айраг 				г.  Шахах </a:t>
            </a:r>
          </a:p>
          <a:p>
            <a:pPr marL="457200" lvl="0" indent="-457200">
              <a:lnSpc>
                <a:spcPct val="150000"/>
              </a:lnSpc>
              <a:buAutoNum type="arabicPeriod"/>
            </a:pPr>
            <a:r>
              <a:rPr lang="mn-MN" sz="2000" dirty="0">
                <a:latin typeface="Arial" panose="020B0604020202020204" pitchFamily="34" charset="0"/>
                <a:cs typeface="Arial" panose="020B0604020202020204" pitchFamily="34" charset="0"/>
              </a:rPr>
              <a:t>Аарц 				д. Бүрэх 	</a:t>
            </a:r>
          </a:p>
          <a:p>
            <a:pPr marL="457200" lvl="0" indent="-457200">
              <a:lnSpc>
                <a:spcPct val="150000"/>
              </a:lnSpc>
              <a:buAutoNum type="arabicPeriod"/>
            </a:pPr>
            <a:r>
              <a:rPr lang="mn-MN" sz="2000" dirty="0">
                <a:latin typeface="Arial" panose="020B0604020202020204" pitchFamily="34" charset="0"/>
                <a:cs typeface="Arial" panose="020B0604020202020204" pitchFamily="34" charset="0"/>
              </a:rPr>
              <a:t>Ааруул 				е. Исгэх </a:t>
            </a:r>
          </a:p>
          <a:p>
            <a:pPr marL="457200" lvl="0" indent="-457200">
              <a:lnSpc>
                <a:spcPct val="150000"/>
              </a:lnSpc>
              <a:buAutoNum type="arabicPeriod"/>
            </a:pPr>
            <a:r>
              <a:rPr lang="mn-MN" sz="2000" dirty="0">
                <a:latin typeface="Arial" panose="020B0604020202020204" pitchFamily="34" charset="0"/>
                <a:cs typeface="Arial" panose="020B0604020202020204" pitchFamily="34" charset="0"/>
              </a:rPr>
              <a:t>Өрөм 				ё. Хөөрүүлэх </a:t>
            </a:r>
          </a:p>
          <a:p>
            <a:pPr marL="457200" lvl="0" indent="-457200">
              <a:lnSpc>
                <a:spcPct val="150000"/>
              </a:lnSpc>
              <a:buAutoNum type="arabicPeriod"/>
            </a:pPr>
            <a:r>
              <a:rPr lang="mn-MN" sz="2000" dirty="0">
                <a:latin typeface="Arial" panose="020B0604020202020204" pitchFamily="34" charset="0"/>
                <a:cs typeface="Arial" panose="020B0604020202020204" pitchFamily="34" charset="0"/>
              </a:rPr>
              <a:t>Ээзгий 				ж. Зүсэх </a:t>
            </a:r>
            <a:endParaRPr lang="en-US" sz="20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9B679BF9-3EA9-66B8-AF8C-9A17E07E93EF}"/>
              </a:ext>
            </a:extLst>
          </p:cNvPr>
          <p:cNvSpPr txBox="1"/>
          <p:nvPr/>
        </p:nvSpPr>
        <p:spPr>
          <a:xfrm>
            <a:off x="4222377" y="217632"/>
            <a:ext cx="4760253" cy="584775"/>
          </a:xfrm>
          <a:prstGeom prst="rect">
            <a:avLst/>
          </a:prstGeom>
          <a:noFill/>
        </p:spPr>
        <p:txBody>
          <a:bodyPr wrap="square">
            <a:spAutoFit/>
          </a:bodyPr>
          <a:lstStyle/>
          <a:p>
            <a:pPr lvl="0" algn="ctr" rtl="0">
              <a:spcBef>
                <a:spcPts val="0"/>
              </a:spcBef>
              <a:spcAft>
                <a:spcPts val="0"/>
              </a:spcAft>
              <a:buClr>
                <a:schemeClr val="dk1"/>
              </a:buClr>
              <a:buSzPct val="100000"/>
            </a:pPr>
            <a:r>
              <a:rPr lang="mn-MN" sz="1600" b="1" dirty="0">
                <a:latin typeface="Arial" panose="020B0604020202020204" pitchFamily="34" charset="0"/>
                <a:cs typeface="Arial" panose="020B0604020202020204" pitchFamily="34" charset="0"/>
              </a:rPr>
              <a:t>Монголчуудын</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идээ, ундаа</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 </a:t>
            </a:r>
            <a:endParaRPr lang="en-US" sz="1600" b="1" dirty="0">
              <a:latin typeface="Arial" panose="020B0604020202020204" pitchFamily="34" charset="0"/>
              <a:cs typeface="Arial" panose="020B0604020202020204" pitchFamily="34" charset="0"/>
            </a:endParaRPr>
          </a:p>
          <a:p>
            <a:pPr lvl="0" algn="ctr" rtl="0">
              <a:spcBef>
                <a:spcPts val="0"/>
              </a:spcBef>
              <a:spcAft>
                <a:spcPts val="0"/>
              </a:spcAft>
              <a:buClr>
                <a:schemeClr val="dk1"/>
              </a:buClr>
              <a:buSzPct val="100000"/>
            </a:pPr>
            <a:r>
              <a:rPr lang="en-US" sz="1600" b="1" dirty="0">
                <a:latin typeface="Arial" panose="020B0604020202020204" pitchFamily="34" charset="0"/>
                <a:cs typeface="Arial" panose="020B0604020202020204" pitchFamily="34" charset="0"/>
              </a:rPr>
              <a:t>Foods and drinks of Mongolians</a:t>
            </a:r>
            <a:endParaRPr lang="en-US"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spTree>
    <p:extLst>
      <p:ext uri="{BB962C8B-B14F-4D97-AF65-F5344CB8AC3E}">
        <p14:creationId xmlns:p14="http://schemas.microsoft.com/office/powerpoint/2010/main" val="33217230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13" name="Straight Connector 12">
            <a:extLst>
              <a:ext uri="{FF2B5EF4-FFF2-40B4-BE49-F238E27FC236}">
                <a16:creationId xmlns:a16="http://schemas.microsoft.com/office/drawing/2014/main" id="{57655810-1E26-473D-9A43-12A5F844C7F0}"/>
              </a:ext>
            </a:extLst>
          </p:cNvPr>
          <p:cNvCxnSpPr/>
          <p:nvPr/>
        </p:nvCxnSpPr>
        <p:spPr>
          <a:xfrm flipV="1">
            <a:off x="2656016"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sp>
        <p:nvSpPr>
          <p:cNvPr id="8" name="TextBox 7">
            <a:extLst>
              <a:ext uri="{FF2B5EF4-FFF2-40B4-BE49-F238E27FC236}">
                <a16:creationId xmlns:a16="http://schemas.microsoft.com/office/drawing/2014/main" id="{1F403E41-0D2D-626E-64B1-235DF690EC34}"/>
              </a:ext>
            </a:extLst>
          </p:cNvPr>
          <p:cNvSpPr txBox="1"/>
          <p:nvPr/>
        </p:nvSpPr>
        <p:spPr>
          <a:xfrm>
            <a:off x="1973679" y="1110290"/>
            <a:ext cx="8091134" cy="634533"/>
          </a:xfrm>
          <a:prstGeom prst="rect">
            <a:avLst/>
          </a:prstGeom>
          <a:noFill/>
        </p:spPr>
        <p:txBody>
          <a:bodyPr wrap="square">
            <a:spAutoFit/>
          </a:bodyPr>
          <a:lstStyle/>
          <a:p>
            <a:pPr marL="0" marR="0" lvl="0" indent="0" algn="just" rtl="0">
              <a:lnSpc>
                <a:spcPct val="115000"/>
              </a:lnSpc>
              <a:spcBef>
                <a:spcPts val="0"/>
              </a:spcBef>
              <a:spcAft>
                <a:spcPts val="0"/>
              </a:spcAft>
              <a:buClr>
                <a:srgbClr val="000000"/>
              </a:buClr>
              <a:buSzPts val="1800"/>
              <a:buFont typeface="Arial"/>
              <a:buNone/>
            </a:pPr>
            <a:r>
              <a:rPr lang="mn-MN"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Дасгал 4. Дараах асуултын дагуу ярилцаж, ойлголтоо шалгаарай.</a:t>
            </a:r>
          </a:p>
          <a:p>
            <a:pPr marL="0" marR="0" lvl="0" indent="0" algn="just" rtl="0">
              <a:lnSpc>
                <a:spcPct val="115000"/>
              </a:lnSpc>
              <a:spcBef>
                <a:spcPts val="0"/>
              </a:spcBef>
              <a:spcAft>
                <a:spcPts val="0"/>
              </a:spcAft>
              <a:buClr>
                <a:srgbClr val="000000"/>
              </a:buClr>
              <a:buSzPts val="1800"/>
              <a:buFont typeface="Arial"/>
              <a:buNone/>
            </a:pP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4</a:t>
            </a: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Discuss about following questions and review your understanding </a:t>
            </a:r>
          </a:p>
        </p:txBody>
      </p:sp>
      <p:sp>
        <p:nvSpPr>
          <p:cNvPr id="6" name="TextBox 5">
            <a:extLst>
              <a:ext uri="{FF2B5EF4-FFF2-40B4-BE49-F238E27FC236}">
                <a16:creationId xmlns:a16="http://schemas.microsoft.com/office/drawing/2014/main" id="{9E6EC77A-B902-AA91-7547-3F7A1C8414C0}"/>
              </a:ext>
            </a:extLst>
          </p:cNvPr>
          <p:cNvSpPr txBox="1"/>
          <p:nvPr/>
        </p:nvSpPr>
        <p:spPr>
          <a:xfrm>
            <a:off x="4231432" y="6155223"/>
            <a:ext cx="3575628"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 </a:t>
            </a:r>
            <a:r>
              <a:rPr lang="en-US" sz="1000" dirty="0">
                <a:latin typeface="Arial" panose="020B0604020202020204" pitchFamily="34" charset="0"/>
                <a:ea typeface="Arial" panose="020B0604020202020204" pitchFamily="34" charset="0"/>
              </a:rPr>
              <a:t>96</a:t>
            </a:r>
            <a:r>
              <a:rPr lang="mn-MN" sz="1000" b="0" dirty="0">
                <a:effectLst/>
                <a:latin typeface="Arial" panose="020B0604020202020204" pitchFamily="34" charset="0"/>
                <a:ea typeface="Arial" panose="020B0604020202020204" pitchFamily="34" charset="0"/>
              </a:rPr>
              <a:t>)</a:t>
            </a:r>
            <a:endParaRPr lang="en-US" sz="1000" dirty="0"/>
          </a:p>
        </p:txBody>
      </p:sp>
      <p:sp>
        <p:nvSpPr>
          <p:cNvPr id="3" name="Rectangle 2">
            <a:extLst>
              <a:ext uri="{FF2B5EF4-FFF2-40B4-BE49-F238E27FC236}">
                <a16:creationId xmlns:a16="http://schemas.microsoft.com/office/drawing/2014/main" id="{EF09C852-6C4F-EBB6-16E2-C13886936670}"/>
              </a:ext>
            </a:extLst>
          </p:cNvPr>
          <p:cNvSpPr/>
          <p:nvPr/>
        </p:nvSpPr>
        <p:spPr>
          <a:xfrm>
            <a:off x="1206475" y="2024259"/>
            <a:ext cx="9464177" cy="3728649"/>
          </a:xfrm>
          <a:prstGeom prst="rect">
            <a:avLst/>
          </a:prstGeom>
        </p:spPr>
        <p:txBody>
          <a:bodyPr wrap="square" numCol="1">
            <a:spAutoFit/>
          </a:bodyPr>
          <a:lstStyle/>
          <a:p>
            <a:pPr marL="342900" lvl="0" indent="-342900">
              <a:lnSpc>
                <a:spcPct val="150000"/>
              </a:lnSpc>
              <a:buFont typeface="+mj-lt"/>
              <a:buAutoNum type="arabicPeriod"/>
            </a:pPr>
            <a:r>
              <a:rPr lang="mn-MN" sz="2000" dirty="0">
                <a:latin typeface="Arial" panose="020B0604020202020204" pitchFamily="34" charset="0"/>
                <a:cs typeface="Arial" panose="020B0604020202020204" pitchFamily="34" charset="0"/>
              </a:rPr>
              <a:t>Монголчууд яагаад мах, сүүг ихэвчлэн хоол хүнсэндээ хэрэглэдэг вэ?</a:t>
            </a:r>
            <a:endParaRPr lang="en-US" sz="2000" dirty="0">
              <a:latin typeface="Arial" panose="020B0604020202020204" pitchFamily="34" charset="0"/>
              <a:cs typeface="Arial" panose="020B0604020202020204" pitchFamily="34" charset="0"/>
            </a:endParaRPr>
          </a:p>
          <a:p>
            <a:pPr marL="342900" lvl="0" indent="-342900">
              <a:lnSpc>
                <a:spcPct val="150000"/>
              </a:lnSpc>
              <a:buFont typeface="+mj-lt"/>
              <a:buAutoNum type="arabicPeriod"/>
            </a:pPr>
            <a:r>
              <a:rPr lang="mn-MN" sz="2000" dirty="0">
                <a:latin typeface="Arial" panose="020B0604020202020204" pitchFamily="34" charset="0"/>
                <a:cs typeface="Arial" panose="020B0604020202020204" pitchFamily="34" charset="0"/>
              </a:rPr>
              <a:t>Хичнээн төрлийн монгол хоол байдаг вэ?</a:t>
            </a:r>
            <a:endParaRPr lang="en-US" sz="2000" dirty="0">
              <a:latin typeface="Arial" panose="020B0604020202020204" pitchFamily="34" charset="0"/>
              <a:cs typeface="Arial" panose="020B0604020202020204" pitchFamily="34" charset="0"/>
            </a:endParaRPr>
          </a:p>
          <a:p>
            <a:pPr marL="342900" lvl="0" indent="-342900">
              <a:lnSpc>
                <a:spcPct val="150000"/>
              </a:lnSpc>
              <a:buFont typeface="+mj-lt"/>
              <a:buAutoNum type="arabicPeriod"/>
            </a:pPr>
            <a:r>
              <a:rPr lang="mn-MN" sz="2000" dirty="0">
                <a:latin typeface="Arial" panose="020B0604020202020204" pitchFamily="34" charset="0"/>
                <a:cs typeface="Arial" panose="020B0604020202020204" pitchFamily="34" charset="0"/>
              </a:rPr>
              <a:t>Сүүгээр ямар ямар бүтээгдэхүүн хийдэг вэ?</a:t>
            </a:r>
            <a:endParaRPr lang="en-US" sz="2000" dirty="0">
              <a:latin typeface="Arial" panose="020B0604020202020204" pitchFamily="34" charset="0"/>
              <a:cs typeface="Arial" panose="020B0604020202020204" pitchFamily="34" charset="0"/>
            </a:endParaRPr>
          </a:p>
          <a:p>
            <a:pPr marL="342900" lvl="0" indent="-342900">
              <a:lnSpc>
                <a:spcPct val="150000"/>
              </a:lnSpc>
              <a:buFont typeface="+mj-lt"/>
              <a:buAutoNum type="arabicPeriod"/>
            </a:pPr>
            <a:r>
              <a:rPr lang="mn-MN" sz="2000" dirty="0">
                <a:latin typeface="Arial" panose="020B0604020202020204" pitchFamily="34" charset="0"/>
                <a:cs typeface="Arial" panose="020B0604020202020204" pitchFamily="34" charset="0"/>
              </a:rPr>
              <a:t>Таргийг юуны сүүгээр хийдэг вэ? </a:t>
            </a:r>
            <a:endParaRPr lang="en-US" sz="2000" dirty="0">
              <a:latin typeface="Arial" panose="020B0604020202020204" pitchFamily="34" charset="0"/>
              <a:cs typeface="Arial" panose="020B0604020202020204" pitchFamily="34" charset="0"/>
            </a:endParaRPr>
          </a:p>
          <a:p>
            <a:pPr marL="342900" lvl="0" indent="-342900">
              <a:lnSpc>
                <a:spcPct val="150000"/>
              </a:lnSpc>
              <a:buFont typeface="+mj-lt"/>
              <a:buAutoNum type="arabicPeriod"/>
            </a:pPr>
            <a:r>
              <a:rPr lang="mn-MN" sz="2000" dirty="0">
                <a:latin typeface="Arial" panose="020B0604020202020204" pitchFamily="34" charset="0"/>
                <a:cs typeface="Arial" panose="020B0604020202020204" pitchFamily="34" charset="0"/>
              </a:rPr>
              <a:t>Шар тосыг яаж хийдэг вэ? Ямар ямар хоол хүнсэнд хэрэглэдэг вэ?</a:t>
            </a:r>
            <a:endParaRPr lang="en-US" sz="2000" dirty="0">
              <a:latin typeface="Arial" panose="020B0604020202020204" pitchFamily="34" charset="0"/>
              <a:cs typeface="Arial" panose="020B0604020202020204" pitchFamily="34" charset="0"/>
            </a:endParaRPr>
          </a:p>
          <a:p>
            <a:pPr marL="342900" lvl="0" indent="-342900">
              <a:lnSpc>
                <a:spcPct val="150000"/>
              </a:lnSpc>
              <a:buFont typeface="+mj-lt"/>
              <a:buAutoNum type="arabicPeriod"/>
            </a:pPr>
            <a:r>
              <a:rPr lang="mn-MN" sz="2000" dirty="0">
                <a:latin typeface="Arial" panose="020B0604020202020204" pitchFamily="34" charset="0"/>
                <a:cs typeface="Arial" panose="020B0604020202020204" pitchFamily="34" charset="0"/>
              </a:rPr>
              <a:t>Аарц, ааруулыг яаж хийдэг вэ? Юунд сайн бэ? </a:t>
            </a:r>
          </a:p>
          <a:p>
            <a:pPr marL="342900" indent="-342900">
              <a:lnSpc>
                <a:spcPct val="150000"/>
              </a:lnSpc>
              <a:buFont typeface="+mj-lt"/>
              <a:buAutoNum type="arabicPeriod"/>
            </a:pPr>
            <a:r>
              <a:rPr lang="mn-MN" sz="2000" dirty="0">
                <a:latin typeface="Arial" panose="020B0604020202020204" pitchFamily="34" charset="0"/>
                <a:cs typeface="Arial" panose="020B0604020202020204" pitchFamily="34" charset="0"/>
              </a:rPr>
              <a:t>Гүүний айраг, ингэний хоормогийг яагаад эмчилгээнд хэрэглэдэг вэ?</a:t>
            </a:r>
          </a:p>
          <a:p>
            <a:pPr marL="342900" indent="-342900">
              <a:lnSpc>
                <a:spcPct val="150000"/>
              </a:lnSpc>
              <a:buFont typeface="+mj-lt"/>
              <a:buAutoNum type="arabicPeriod"/>
            </a:pPr>
            <a:r>
              <a:rPr lang="mn-MN" sz="2000" dirty="0">
                <a:latin typeface="Arial" panose="020B0604020202020204" pitchFamily="34" charset="0"/>
                <a:cs typeface="Arial" panose="020B0604020202020204" pitchFamily="34" charset="0"/>
              </a:rPr>
              <a:t>Бяслагийг яаж хийдэг вэ</a:t>
            </a:r>
            <a:r>
              <a:rPr lang="en-US" sz="2000" dirty="0">
                <a:latin typeface="Arial" panose="020B0604020202020204" pitchFamily="34" charset="0"/>
                <a:cs typeface="Arial" panose="020B0604020202020204" pitchFamily="34" charset="0"/>
              </a:rPr>
              <a:t>?</a:t>
            </a:r>
            <a:r>
              <a:rPr lang="mn-MN" sz="2000" dirty="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51888654-B114-EE8D-88A8-DDBD45A9A946}"/>
              </a:ext>
            </a:extLst>
          </p:cNvPr>
          <p:cNvSpPr txBox="1"/>
          <p:nvPr/>
        </p:nvSpPr>
        <p:spPr>
          <a:xfrm>
            <a:off x="4222377" y="217632"/>
            <a:ext cx="4760253" cy="584775"/>
          </a:xfrm>
          <a:prstGeom prst="rect">
            <a:avLst/>
          </a:prstGeom>
          <a:noFill/>
        </p:spPr>
        <p:txBody>
          <a:bodyPr wrap="square">
            <a:spAutoFit/>
          </a:bodyPr>
          <a:lstStyle/>
          <a:p>
            <a:pPr lvl="0" algn="ctr" rtl="0">
              <a:spcBef>
                <a:spcPts val="0"/>
              </a:spcBef>
              <a:spcAft>
                <a:spcPts val="0"/>
              </a:spcAft>
              <a:buClr>
                <a:schemeClr val="dk1"/>
              </a:buClr>
              <a:buSzPct val="100000"/>
            </a:pPr>
            <a:r>
              <a:rPr lang="mn-MN" sz="1600" b="1" dirty="0">
                <a:latin typeface="Arial" panose="020B0604020202020204" pitchFamily="34" charset="0"/>
                <a:cs typeface="Arial" panose="020B0604020202020204" pitchFamily="34" charset="0"/>
              </a:rPr>
              <a:t>Монголчуудын</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идээ, ундаа</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 </a:t>
            </a:r>
            <a:endParaRPr lang="en-US" sz="1600" b="1" dirty="0">
              <a:latin typeface="Arial" panose="020B0604020202020204" pitchFamily="34" charset="0"/>
              <a:cs typeface="Arial" panose="020B0604020202020204" pitchFamily="34" charset="0"/>
            </a:endParaRPr>
          </a:p>
          <a:p>
            <a:pPr lvl="0" algn="ctr" rtl="0">
              <a:spcBef>
                <a:spcPts val="0"/>
              </a:spcBef>
              <a:spcAft>
                <a:spcPts val="0"/>
              </a:spcAft>
              <a:buClr>
                <a:schemeClr val="dk1"/>
              </a:buClr>
              <a:buSzPct val="100000"/>
            </a:pPr>
            <a:r>
              <a:rPr lang="en-US" sz="1600" b="1" dirty="0">
                <a:latin typeface="Arial" panose="020B0604020202020204" pitchFamily="34" charset="0"/>
                <a:cs typeface="Arial" panose="020B0604020202020204" pitchFamily="34" charset="0"/>
              </a:rPr>
              <a:t>Foods and drinks of Mongolians</a:t>
            </a:r>
            <a:endParaRPr lang="en-US"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spTree>
    <p:extLst>
      <p:ext uri="{BB962C8B-B14F-4D97-AF65-F5344CB8AC3E}">
        <p14:creationId xmlns:p14="http://schemas.microsoft.com/office/powerpoint/2010/main" val="19168911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3" name="TextBox 2">
            <a:extLst>
              <a:ext uri="{FF2B5EF4-FFF2-40B4-BE49-F238E27FC236}">
                <a16:creationId xmlns:a16="http://schemas.microsoft.com/office/drawing/2014/main" id="{C4D3603D-C331-D336-3615-EE70FEA3EBEC}"/>
              </a:ext>
            </a:extLst>
          </p:cNvPr>
          <p:cNvSpPr txBox="1"/>
          <p:nvPr/>
        </p:nvSpPr>
        <p:spPr>
          <a:xfrm>
            <a:off x="2505612" y="992859"/>
            <a:ext cx="7668088" cy="523220"/>
          </a:xfrm>
          <a:prstGeom prst="rect">
            <a:avLst/>
          </a:prstGeom>
          <a:noFill/>
        </p:spPr>
        <p:txBody>
          <a:bodyPr wrap="square">
            <a:spAutoFit/>
          </a:bodyPr>
          <a:lstStyle/>
          <a:p>
            <a:pPr marL="0" marR="0" lvl="0" indent="0" algn="ctr" rtl="0">
              <a:spcBef>
                <a:spcPts val="0"/>
              </a:spcBef>
              <a:spcAft>
                <a:spcPts val="0"/>
              </a:spcAft>
              <a:buNone/>
            </a:pPr>
            <a:r>
              <a:rPr lang="mn-MN" sz="1400" b="1" i="1" dirty="0">
                <a:solidFill>
                  <a:schemeClr val="dk1"/>
                </a:solidFill>
                <a:latin typeface="Arial" panose="020B0604020202020204" pitchFamily="34" charset="0"/>
                <a:ea typeface="Times New Roman"/>
                <a:cs typeface="Arial" panose="020B0604020202020204" pitchFamily="34" charset="0"/>
                <a:sym typeface="Times New Roman"/>
              </a:rPr>
              <a:t>Шинэ үг хэллэгүүдийг цээжилж, утгыг ойлгоорой. </a:t>
            </a:r>
            <a:endParaRPr lang="mn-MN" sz="1400" dirty="0">
              <a:latin typeface="Arial" panose="020B0604020202020204" pitchFamily="34" charset="0"/>
              <a:cs typeface="Arial" panose="020B0604020202020204" pitchFamily="34" charset="0"/>
            </a:endParaRPr>
          </a:p>
          <a:p>
            <a:pPr marL="0" marR="0" lvl="0" indent="0" algn="ctr" rtl="0">
              <a:spcBef>
                <a:spcPts val="0"/>
              </a:spcBef>
              <a:spcAft>
                <a:spcPts val="0"/>
              </a:spcAft>
              <a:buNone/>
            </a:pPr>
            <a:r>
              <a:rPr lang="en-US" sz="1400" b="1" i="1" dirty="0">
                <a:solidFill>
                  <a:schemeClr val="dk1"/>
                </a:solidFill>
                <a:latin typeface="Arial" panose="020B0604020202020204" pitchFamily="34" charset="0"/>
                <a:ea typeface="Times New Roman"/>
                <a:cs typeface="Arial" panose="020B0604020202020204" pitchFamily="34" charset="0"/>
                <a:sym typeface="Times New Roman"/>
              </a:rPr>
              <a:t>Memorize the new vocabularies and understand the meaning</a:t>
            </a:r>
            <a:endParaRPr lang="en-US" sz="1400"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B583597D-8DC0-FFC2-A273-0ED639A671F7}"/>
              </a:ext>
            </a:extLst>
          </p:cNvPr>
          <p:cNvSpPr txBox="1"/>
          <p:nvPr/>
        </p:nvSpPr>
        <p:spPr>
          <a:xfrm>
            <a:off x="4222378" y="6511938"/>
            <a:ext cx="3575628"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 </a:t>
            </a:r>
            <a:r>
              <a:rPr lang="en-US" sz="1000" dirty="0">
                <a:latin typeface="Arial" panose="020B0604020202020204" pitchFamily="34" charset="0"/>
                <a:ea typeface="Arial" panose="020B0604020202020204" pitchFamily="34" charset="0"/>
              </a:rPr>
              <a:t>104</a:t>
            </a:r>
            <a:r>
              <a:rPr lang="mn-MN" sz="1000" b="0" dirty="0">
                <a:effectLst/>
                <a:latin typeface="Arial" panose="020B0604020202020204" pitchFamily="34" charset="0"/>
                <a:ea typeface="Arial" panose="020B0604020202020204" pitchFamily="34" charset="0"/>
              </a:rPr>
              <a:t>)</a:t>
            </a:r>
            <a:endParaRPr lang="en-US" sz="1000" dirty="0"/>
          </a:p>
        </p:txBody>
      </p:sp>
      <p:sp>
        <p:nvSpPr>
          <p:cNvPr id="2" name="TextBox 1">
            <a:extLst>
              <a:ext uri="{FF2B5EF4-FFF2-40B4-BE49-F238E27FC236}">
                <a16:creationId xmlns:a16="http://schemas.microsoft.com/office/drawing/2014/main" id="{65FE94D7-9E92-46A5-FD38-70EB8E54C3B3}"/>
              </a:ext>
            </a:extLst>
          </p:cNvPr>
          <p:cNvSpPr txBox="1"/>
          <p:nvPr/>
        </p:nvSpPr>
        <p:spPr>
          <a:xfrm>
            <a:off x="4222378" y="217632"/>
            <a:ext cx="4814046" cy="584775"/>
          </a:xfrm>
          <a:prstGeom prst="rect">
            <a:avLst/>
          </a:prstGeom>
          <a:noFill/>
        </p:spPr>
        <p:txBody>
          <a:bodyPr wrap="square">
            <a:spAutoFit/>
          </a:bodyPr>
          <a:lstStyle/>
          <a:p>
            <a:pPr lvl="0" algn="ctr" rtl="0">
              <a:spcBef>
                <a:spcPts val="0"/>
              </a:spcBef>
              <a:spcAft>
                <a:spcPts val="0"/>
              </a:spcAft>
              <a:buClr>
                <a:schemeClr val="dk1"/>
              </a:buClr>
              <a:buSzPct val="100000"/>
            </a:pPr>
            <a:r>
              <a:rPr lang="mn-MN" sz="1600" b="1" dirty="0">
                <a:latin typeface="Arial" panose="020B0604020202020204" pitchFamily="34" charset="0"/>
                <a:cs typeface="Arial" panose="020B0604020202020204" pitchFamily="34" charset="0"/>
              </a:rPr>
              <a:t>Монголчуудын</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идээ, ундаа</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 </a:t>
            </a:r>
            <a:endParaRPr lang="en-US" sz="1600" b="1" dirty="0">
              <a:latin typeface="Arial" panose="020B0604020202020204" pitchFamily="34" charset="0"/>
              <a:cs typeface="Arial" panose="020B0604020202020204" pitchFamily="34" charset="0"/>
            </a:endParaRPr>
          </a:p>
          <a:p>
            <a:pPr lvl="0" algn="ctr" rtl="0">
              <a:spcBef>
                <a:spcPts val="0"/>
              </a:spcBef>
              <a:spcAft>
                <a:spcPts val="0"/>
              </a:spcAft>
              <a:buClr>
                <a:schemeClr val="dk1"/>
              </a:buClr>
              <a:buSzPct val="100000"/>
            </a:pPr>
            <a:r>
              <a:rPr lang="en-US" sz="1600" b="1" dirty="0">
                <a:latin typeface="Arial" panose="020B0604020202020204" pitchFamily="34" charset="0"/>
                <a:cs typeface="Arial" panose="020B0604020202020204" pitchFamily="34" charset="0"/>
              </a:rPr>
              <a:t>Foods and drinks of Mongolians – Meat dishes</a:t>
            </a:r>
            <a:endParaRPr lang="en-US"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4" name="TextBox 3">
            <a:extLst>
              <a:ext uri="{FF2B5EF4-FFF2-40B4-BE49-F238E27FC236}">
                <a16:creationId xmlns:a16="http://schemas.microsoft.com/office/drawing/2014/main" id="{B722A634-923C-4A68-7BB0-467353E822A3}"/>
              </a:ext>
            </a:extLst>
          </p:cNvPr>
          <p:cNvSpPr txBox="1"/>
          <p:nvPr/>
        </p:nvSpPr>
        <p:spPr>
          <a:xfrm>
            <a:off x="1063684" y="1516079"/>
            <a:ext cx="4300168" cy="4899868"/>
          </a:xfrm>
          <a:prstGeom prst="rect">
            <a:avLst/>
          </a:prstGeom>
          <a:noFill/>
        </p:spPr>
        <p:txBody>
          <a:bodyPr wrap="square">
            <a:spAutoFit/>
          </a:bodyPr>
          <a:lstStyle/>
          <a:p>
            <a:pPr marL="342900" marR="0" lvl="0" indent="-342900"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Ан агнуур –</a:t>
            </a:r>
            <a:r>
              <a:rPr lang="en-US" sz="1400" dirty="0">
                <a:latin typeface="Arial" panose="020B0604020202020204" pitchFamily="34" charset="0"/>
                <a:cs typeface="Arial" panose="020B0604020202020204" pitchFamily="34" charset="0"/>
              </a:rPr>
              <a:t>hunting </a:t>
            </a:r>
            <a:endParaRPr lang="mn-MN" sz="1400" dirty="0">
              <a:latin typeface="Arial" panose="020B0604020202020204" pitchFamily="34" charset="0"/>
              <a:cs typeface="Arial" panose="020B0604020202020204" pitchFamily="34" charset="0"/>
            </a:endParaRPr>
          </a:p>
          <a:p>
            <a:pPr marL="342900" marR="0" lvl="0" indent="-342900"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Аргаль </a:t>
            </a:r>
            <a:r>
              <a:rPr lang="en-US" sz="1400" dirty="0">
                <a:latin typeface="Arial" panose="020B0604020202020204" pitchFamily="34" charset="0"/>
                <a:cs typeface="Arial" panose="020B0604020202020204" pitchFamily="34" charset="0"/>
              </a:rPr>
              <a:t>– Argali, an Asiatic wild sheep with large</a:t>
            </a:r>
            <a:endParaRPr lang="mn-MN" sz="1400" dirty="0">
              <a:latin typeface="Arial" panose="020B0604020202020204" pitchFamily="34" charset="0"/>
              <a:cs typeface="Arial" panose="020B0604020202020204" pitchFamily="34" charset="0"/>
            </a:endParaRPr>
          </a:p>
          <a:p>
            <a:pPr marL="342900" marR="0" lvl="0" indent="-342900"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Борцлох </a:t>
            </a:r>
            <a:r>
              <a:rPr lang="en-US" sz="1400" dirty="0">
                <a:latin typeface="Arial" panose="020B0604020202020204" pitchFamily="34" charset="0"/>
                <a:cs typeface="Arial" panose="020B0604020202020204" pitchFamily="34" charset="0"/>
              </a:rPr>
              <a:t>– to dry meat in strips</a:t>
            </a:r>
            <a:endParaRPr lang="mn-MN" sz="1400" dirty="0">
              <a:latin typeface="Arial" panose="020B0604020202020204" pitchFamily="34" charset="0"/>
              <a:cs typeface="Arial" panose="020B0604020202020204" pitchFamily="34" charset="0"/>
            </a:endParaRPr>
          </a:p>
          <a:p>
            <a:pPr marL="342900" marR="0" lvl="0" indent="-342900"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Бөөр</a:t>
            </a:r>
            <a:r>
              <a:rPr lang="en-US" sz="1400" dirty="0">
                <a:latin typeface="Arial" panose="020B0604020202020204" pitchFamily="34" charset="0"/>
                <a:cs typeface="Arial" panose="020B0604020202020204" pitchFamily="34" charset="0"/>
              </a:rPr>
              <a:t> – kidney </a:t>
            </a:r>
            <a:endParaRPr lang="mn-MN" sz="1400" dirty="0">
              <a:latin typeface="Arial" panose="020B0604020202020204" pitchFamily="34" charset="0"/>
              <a:cs typeface="Arial" panose="020B0604020202020204" pitchFamily="34" charset="0"/>
            </a:endParaRPr>
          </a:p>
          <a:p>
            <a:pPr marL="342900" marR="0" lvl="0" indent="-342900"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Буга</a:t>
            </a:r>
            <a:r>
              <a:rPr lang="en-US" sz="1400" dirty="0">
                <a:latin typeface="Arial" panose="020B0604020202020204" pitchFamily="34" charset="0"/>
                <a:cs typeface="Arial" panose="020B0604020202020204" pitchFamily="34" charset="0"/>
              </a:rPr>
              <a:t> - deer  </a:t>
            </a:r>
            <a:endParaRPr lang="mn-MN" sz="1400" dirty="0">
              <a:latin typeface="Arial" panose="020B0604020202020204" pitchFamily="34" charset="0"/>
              <a:cs typeface="Arial" panose="020B0604020202020204" pitchFamily="34" charset="0"/>
            </a:endParaRPr>
          </a:p>
          <a:p>
            <a:pPr marL="342900" marR="0" lvl="0" indent="-342900"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Бүхэл махан хоол</a:t>
            </a:r>
            <a:r>
              <a:rPr lang="en-US" sz="1400" dirty="0">
                <a:latin typeface="Arial" panose="020B0604020202020204" pitchFamily="34" charset="0"/>
                <a:cs typeface="Arial" panose="020B0604020202020204" pitchFamily="34" charset="0"/>
              </a:rPr>
              <a:t> – boiled meat by cutting up into joints</a:t>
            </a:r>
            <a:endParaRPr lang="mn-MN" sz="1400" dirty="0">
              <a:latin typeface="Arial" panose="020B0604020202020204" pitchFamily="34" charset="0"/>
              <a:cs typeface="Arial" panose="020B0604020202020204" pitchFamily="34" charset="0"/>
            </a:endParaRPr>
          </a:p>
          <a:p>
            <a:pPr marL="342900" marR="0" lvl="0" indent="-342900"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Гахай </a:t>
            </a:r>
            <a:r>
              <a:rPr lang="en-US" sz="1400" dirty="0">
                <a:latin typeface="Arial" panose="020B0604020202020204" pitchFamily="34" charset="0"/>
                <a:cs typeface="Arial" panose="020B0604020202020204" pitchFamily="34" charset="0"/>
              </a:rPr>
              <a:t>-pig</a:t>
            </a:r>
            <a:endParaRPr lang="mn-MN" sz="1400" dirty="0">
              <a:latin typeface="Arial" panose="020B0604020202020204" pitchFamily="34" charset="0"/>
              <a:cs typeface="Arial" panose="020B0604020202020204" pitchFamily="34" charset="0"/>
            </a:endParaRPr>
          </a:p>
          <a:p>
            <a:pPr marL="342900" marR="0" lvl="0" indent="-342900"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Гүзээ </a:t>
            </a:r>
            <a:r>
              <a:rPr lang="en-US" sz="1400" dirty="0">
                <a:latin typeface="Arial" panose="020B0604020202020204" pitchFamily="34" charset="0"/>
                <a:cs typeface="Arial" panose="020B0604020202020204" pitchFamily="34" charset="0"/>
              </a:rPr>
              <a:t>- rumen</a:t>
            </a:r>
            <a:endParaRPr lang="mn-MN" sz="1400" dirty="0">
              <a:latin typeface="Arial" panose="020B0604020202020204" pitchFamily="34" charset="0"/>
              <a:cs typeface="Arial" panose="020B0604020202020204" pitchFamily="34" charset="0"/>
            </a:endParaRPr>
          </a:p>
          <a:p>
            <a:pPr marL="342900" marR="0" lvl="0" indent="-342900"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Гөрөөс</a:t>
            </a:r>
            <a:r>
              <a:rPr lang="en-US" sz="1400" dirty="0">
                <a:latin typeface="Arial" panose="020B0604020202020204" pitchFamily="34" charset="0"/>
                <a:cs typeface="Arial" panose="020B0604020202020204" pitchFamily="34" charset="0"/>
              </a:rPr>
              <a:t> - antelope</a:t>
            </a:r>
            <a:endParaRPr lang="mn-MN" sz="1400" dirty="0">
              <a:latin typeface="Arial" panose="020B0604020202020204" pitchFamily="34" charset="0"/>
              <a:cs typeface="Arial" panose="020B0604020202020204" pitchFamily="34" charset="0"/>
            </a:endParaRPr>
          </a:p>
          <a:p>
            <a:pPr marL="342900" marR="0" lvl="0" indent="-342900"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Дотор мах</a:t>
            </a:r>
            <a:r>
              <a:rPr lang="en-US" sz="1400" dirty="0">
                <a:latin typeface="Arial" panose="020B0604020202020204" pitchFamily="34" charset="0"/>
                <a:cs typeface="Arial" panose="020B0604020202020204" pitchFamily="34" charset="0"/>
              </a:rPr>
              <a:t> – internal argan</a:t>
            </a:r>
            <a:endParaRPr lang="mn-MN" sz="1400" dirty="0">
              <a:latin typeface="Arial" panose="020B0604020202020204" pitchFamily="34" charset="0"/>
              <a:cs typeface="Arial" panose="020B0604020202020204" pitchFamily="34" charset="0"/>
            </a:endParaRPr>
          </a:p>
          <a:p>
            <a:pPr marL="342900" marR="0" lvl="0" indent="-342900"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Зүрх </a:t>
            </a:r>
            <a:r>
              <a:rPr lang="en-US" sz="1400" dirty="0">
                <a:latin typeface="Arial" panose="020B0604020202020204" pitchFamily="34" charset="0"/>
                <a:cs typeface="Arial" panose="020B0604020202020204" pitchFamily="34" charset="0"/>
              </a:rPr>
              <a:t>- heart</a:t>
            </a:r>
            <a:endParaRPr lang="mn-MN" sz="1400" dirty="0">
              <a:latin typeface="Arial" panose="020B0604020202020204" pitchFamily="34" charset="0"/>
              <a:cs typeface="Arial" panose="020B0604020202020204" pitchFamily="34" charset="0"/>
            </a:endParaRPr>
          </a:p>
          <a:p>
            <a:pPr marL="342900" marR="0" lvl="0" indent="-342900"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Зээр </a:t>
            </a:r>
            <a:r>
              <a:rPr lang="en-US" sz="1400" dirty="0">
                <a:latin typeface="Arial" panose="020B0604020202020204" pitchFamily="34" charset="0"/>
                <a:cs typeface="Arial" panose="020B0604020202020204" pitchFamily="34" charset="0"/>
              </a:rPr>
              <a:t>- gazelle</a:t>
            </a:r>
            <a:endParaRPr lang="mn-MN" sz="1400" dirty="0">
              <a:latin typeface="Arial" panose="020B0604020202020204" pitchFamily="34" charset="0"/>
              <a:cs typeface="Arial" panose="020B0604020202020204" pitchFamily="34" charset="0"/>
            </a:endParaRPr>
          </a:p>
          <a:p>
            <a:pPr marL="342900" marR="0" lvl="0" indent="-342900"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Нөөцлөх </a:t>
            </a:r>
            <a:r>
              <a:rPr lang="en-US" sz="1400" dirty="0">
                <a:latin typeface="Arial" panose="020B0604020202020204" pitchFamily="34" charset="0"/>
                <a:cs typeface="Arial" panose="020B0604020202020204" pitchFamily="34" charset="0"/>
              </a:rPr>
              <a:t>- reserve</a:t>
            </a:r>
            <a:endParaRPr lang="mn-MN" sz="1400" dirty="0">
              <a:latin typeface="Arial" panose="020B0604020202020204" pitchFamily="34" charset="0"/>
              <a:cs typeface="Arial" panose="020B0604020202020204" pitchFamily="34" charset="0"/>
            </a:endParaRPr>
          </a:p>
          <a:p>
            <a:pPr marL="342900" marR="0" lvl="0" indent="-342900"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Өвчүү </a:t>
            </a:r>
            <a:r>
              <a:rPr lang="en-US" sz="1400" dirty="0">
                <a:latin typeface="Arial" panose="020B0604020202020204" pitchFamily="34" charset="0"/>
                <a:cs typeface="Arial" panose="020B0604020202020204" pitchFamily="34" charset="0"/>
              </a:rPr>
              <a:t>- sternum</a:t>
            </a:r>
            <a:endParaRPr lang="mn-MN" sz="1400"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3EA6B53B-F42D-6919-818B-55E1A385EDA4}"/>
              </a:ext>
            </a:extLst>
          </p:cNvPr>
          <p:cNvSpPr txBox="1"/>
          <p:nvPr/>
        </p:nvSpPr>
        <p:spPr>
          <a:xfrm>
            <a:off x="6096000" y="1625630"/>
            <a:ext cx="5175289" cy="4899868"/>
          </a:xfrm>
          <a:prstGeom prst="rect">
            <a:avLst/>
          </a:prstGeom>
          <a:noFill/>
        </p:spPr>
        <p:txBody>
          <a:bodyPr wrap="square">
            <a:spAutoFit/>
          </a:bodyPr>
          <a:lstStyle/>
          <a:p>
            <a:pPr marL="342900" marR="0" lvl="0" indent="-342900"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Хуйхлах </a:t>
            </a:r>
            <a:r>
              <a:rPr lang="en-US" sz="1400" dirty="0">
                <a:latin typeface="Arial" panose="020B0604020202020204" pitchFamily="34" charset="0"/>
                <a:cs typeface="Arial" panose="020B0604020202020204" pitchFamily="34" charset="0"/>
              </a:rPr>
              <a:t>– to singe</a:t>
            </a:r>
            <a:endParaRPr lang="mn-MN" sz="1400" dirty="0">
              <a:latin typeface="Arial" panose="020B0604020202020204" pitchFamily="34" charset="0"/>
              <a:cs typeface="Arial" panose="020B0604020202020204" pitchFamily="34" charset="0"/>
            </a:endParaRPr>
          </a:p>
          <a:p>
            <a:pPr marL="342900" marR="0" lvl="0" indent="-342900"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Сэмж</a:t>
            </a:r>
            <a:r>
              <a:rPr lang="en-US" sz="1400" dirty="0">
                <a:latin typeface="Arial" panose="020B0604020202020204" pitchFamily="34" charset="0"/>
                <a:cs typeface="Arial" panose="020B0604020202020204" pitchFamily="34" charset="0"/>
              </a:rPr>
              <a:t> - epiploon</a:t>
            </a:r>
            <a:endParaRPr lang="mn-MN" sz="1400" dirty="0">
              <a:latin typeface="Arial" panose="020B0604020202020204" pitchFamily="34" charset="0"/>
              <a:cs typeface="Arial" panose="020B0604020202020204" pitchFamily="34" charset="0"/>
            </a:endParaRPr>
          </a:p>
          <a:p>
            <a:pPr marL="342900" marR="0" lvl="0" indent="-342900"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Тарвага </a:t>
            </a:r>
            <a:r>
              <a:rPr lang="en-US" sz="1400" dirty="0">
                <a:latin typeface="Arial" panose="020B0604020202020204" pitchFamily="34" charset="0"/>
                <a:cs typeface="Arial" panose="020B0604020202020204" pitchFamily="34" charset="0"/>
              </a:rPr>
              <a:t>- marmot</a:t>
            </a:r>
            <a:endParaRPr lang="mn-MN" sz="1400" dirty="0">
              <a:latin typeface="Arial" panose="020B0604020202020204" pitchFamily="34" charset="0"/>
              <a:cs typeface="Arial" panose="020B0604020202020204" pitchFamily="34" charset="0"/>
            </a:endParaRPr>
          </a:p>
          <a:p>
            <a:pPr marL="342900" marR="0" lvl="0" indent="-342900"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Толгой </a:t>
            </a:r>
            <a:r>
              <a:rPr lang="en-US" sz="1400" dirty="0">
                <a:latin typeface="Arial" panose="020B0604020202020204" pitchFamily="34" charset="0"/>
                <a:cs typeface="Arial" panose="020B0604020202020204" pitchFamily="34" charset="0"/>
              </a:rPr>
              <a:t>- head</a:t>
            </a:r>
            <a:endParaRPr lang="mn-MN" sz="1400" dirty="0">
              <a:latin typeface="Arial" panose="020B0604020202020204" pitchFamily="34" charset="0"/>
              <a:cs typeface="Arial" panose="020B0604020202020204" pitchFamily="34" charset="0"/>
            </a:endParaRPr>
          </a:p>
          <a:p>
            <a:pPr marL="342900" marR="0" lvl="0" indent="-342900"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Туулай </a:t>
            </a:r>
            <a:r>
              <a:rPr lang="en-US" sz="1400" dirty="0">
                <a:latin typeface="Arial" panose="020B0604020202020204" pitchFamily="34" charset="0"/>
                <a:cs typeface="Arial" panose="020B0604020202020204" pitchFamily="34" charset="0"/>
              </a:rPr>
              <a:t>- rabbit</a:t>
            </a:r>
            <a:endParaRPr lang="mn-MN" sz="1400" dirty="0">
              <a:latin typeface="Arial" panose="020B0604020202020204" pitchFamily="34" charset="0"/>
              <a:cs typeface="Arial" panose="020B0604020202020204" pitchFamily="34" charset="0"/>
            </a:endParaRPr>
          </a:p>
          <a:p>
            <a:pPr marL="342900" marR="0" lvl="0" indent="-342900"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Улайсгах </a:t>
            </a:r>
            <a:r>
              <a:rPr lang="en-US" sz="1400" dirty="0">
                <a:latin typeface="Arial" panose="020B0604020202020204" pitchFamily="34" charset="0"/>
                <a:cs typeface="Arial" panose="020B0604020202020204" pitchFamily="34" charset="0"/>
              </a:rPr>
              <a:t>– to get red hot </a:t>
            </a:r>
            <a:endParaRPr lang="mn-MN" sz="1400" dirty="0">
              <a:latin typeface="Arial" panose="020B0604020202020204" pitchFamily="34" charset="0"/>
              <a:cs typeface="Arial" panose="020B0604020202020204" pitchFamily="34" charset="0"/>
            </a:endParaRPr>
          </a:p>
          <a:p>
            <a:pPr marL="342900" marR="0" lvl="0" indent="-342900"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Урин дулаан цаг </a:t>
            </a:r>
            <a:r>
              <a:rPr lang="en-US" sz="1400" dirty="0">
                <a:latin typeface="Arial" panose="020B0604020202020204" pitchFamily="34" charset="0"/>
                <a:cs typeface="Arial" panose="020B0604020202020204" pitchFamily="34" charset="0"/>
              </a:rPr>
              <a:t>– warm season</a:t>
            </a:r>
            <a:endParaRPr lang="mn-MN" sz="1400" dirty="0">
              <a:latin typeface="Arial" panose="020B0604020202020204" pitchFamily="34" charset="0"/>
              <a:cs typeface="Arial" panose="020B0604020202020204" pitchFamily="34" charset="0"/>
            </a:endParaRPr>
          </a:p>
          <a:p>
            <a:pPr marL="342900" marR="0" lvl="0" indent="-342900" rtl="0">
              <a:lnSpc>
                <a:spcPct val="150000"/>
              </a:lnSpc>
              <a:spcBef>
                <a:spcPts val="0"/>
              </a:spcBef>
              <a:spcAft>
                <a:spcPts val="0"/>
              </a:spcAft>
              <a:buAutoNum type="arabicPeriod"/>
            </a:pPr>
            <a:r>
              <a:rPr lang="mn-MN" sz="1400" dirty="0">
                <a:latin typeface="Arial" panose="020B0604020202020204" pitchFamily="34" charset="0"/>
                <a:cs typeface="Arial" panose="020B0604020202020204" pitchFamily="34" charset="0"/>
              </a:rPr>
              <a:t>Уушги </a:t>
            </a:r>
            <a:r>
              <a:rPr lang="en-US" sz="1400" dirty="0">
                <a:latin typeface="Arial" panose="020B0604020202020204" pitchFamily="34" charset="0"/>
                <a:cs typeface="Arial" panose="020B0604020202020204" pitchFamily="34" charset="0"/>
              </a:rPr>
              <a:t>– lung </a:t>
            </a:r>
            <a:endParaRPr lang="mn-MN" sz="1400" dirty="0">
              <a:latin typeface="Arial" panose="020B0604020202020204" pitchFamily="34" charset="0"/>
              <a:cs typeface="Arial" panose="020B0604020202020204" pitchFamily="34" charset="0"/>
            </a:endParaRPr>
          </a:p>
          <a:p>
            <a:pPr marL="342900" marR="0" lvl="0" indent="-342900" rtl="0">
              <a:lnSpc>
                <a:spcPct val="150000"/>
              </a:lnSpc>
              <a:spcBef>
                <a:spcPts val="0"/>
              </a:spcBef>
              <a:spcAft>
                <a:spcPts val="0"/>
              </a:spcAft>
              <a:buFont typeface="+mj-lt"/>
              <a:buAutoNum type="arabicPeriod" startAt="15"/>
            </a:pPr>
            <a:r>
              <a:rPr lang="mn-MN" sz="1400" dirty="0">
                <a:latin typeface="Arial" panose="020B0604020202020204" pitchFamily="34" charset="0"/>
                <a:cs typeface="Arial" panose="020B0604020202020204" pitchFamily="34" charset="0"/>
              </a:rPr>
              <a:t>Үхрийн тагалцаг</a:t>
            </a:r>
            <a:r>
              <a:rPr lang="en-US" sz="1400" dirty="0">
                <a:latin typeface="Arial" panose="020B0604020202020204" pitchFamily="34" charset="0"/>
                <a:cs typeface="Arial" panose="020B0604020202020204" pitchFamily="34" charset="0"/>
              </a:rPr>
              <a:t> – pastern bone</a:t>
            </a:r>
            <a:r>
              <a:rPr lang="mn-MN" sz="1400" dirty="0">
                <a:latin typeface="Arial" panose="020B0604020202020204" pitchFamily="34" charset="0"/>
                <a:cs typeface="Arial" panose="020B0604020202020204" pitchFamily="34" charset="0"/>
              </a:rPr>
              <a:t> </a:t>
            </a:r>
          </a:p>
          <a:p>
            <a:pPr marL="342900" marR="0" lvl="0" indent="-342900" rtl="0">
              <a:lnSpc>
                <a:spcPct val="150000"/>
              </a:lnSpc>
              <a:spcBef>
                <a:spcPts val="0"/>
              </a:spcBef>
              <a:spcAft>
                <a:spcPts val="0"/>
              </a:spcAft>
              <a:buAutoNum type="arabicPeriod" startAt="15"/>
            </a:pPr>
            <a:r>
              <a:rPr lang="mn-MN" sz="1400" dirty="0">
                <a:latin typeface="Arial" panose="020B0604020202020204" pitchFamily="34" charset="0"/>
                <a:cs typeface="Arial" panose="020B0604020202020204" pitchFamily="34" charset="0"/>
              </a:rPr>
              <a:t>Шийр </a:t>
            </a:r>
            <a:r>
              <a:rPr lang="en-US" sz="1400" dirty="0">
                <a:latin typeface="Arial" panose="020B0604020202020204" pitchFamily="34" charset="0"/>
                <a:cs typeface="Arial" panose="020B0604020202020204" pitchFamily="34" charset="0"/>
              </a:rPr>
              <a:t>– shin </a:t>
            </a:r>
            <a:endParaRPr lang="mn-MN" sz="1400" dirty="0">
              <a:latin typeface="Arial" panose="020B0604020202020204" pitchFamily="34" charset="0"/>
              <a:cs typeface="Arial" panose="020B0604020202020204" pitchFamily="34" charset="0"/>
            </a:endParaRPr>
          </a:p>
          <a:p>
            <a:pPr marL="342900" marR="0" lvl="0" indent="-342900" rtl="0">
              <a:lnSpc>
                <a:spcPct val="150000"/>
              </a:lnSpc>
              <a:spcBef>
                <a:spcPts val="0"/>
              </a:spcBef>
              <a:spcAft>
                <a:spcPts val="0"/>
              </a:spcAft>
              <a:buAutoNum type="arabicPeriod" startAt="15"/>
            </a:pPr>
            <a:r>
              <a:rPr lang="mn-MN" sz="1400" dirty="0">
                <a:latin typeface="Arial" panose="020B0604020202020204" pitchFamily="34" charset="0"/>
                <a:cs typeface="Arial" panose="020B0604020202020204" pitchFamily="34" charset="0"/>
              </a:rPr>
              <a:t>Шуузлах </a:t>
            </a:r>
            <a:r>
              <a:rPr lang="en-US" sz="1400" dirty="0">
                <a:latin typeface="Arial" panose="020B0604020202020204" pitchFamily="34" charset="0"/>
                <a:cs typeface="Arial" panose="020B0604020202020204" pitchFamily="34" charset="0"/>
              </a:rPr>
              <a:t>– cook meat in its juice</a:t>
            </a:r>
            <a:endParaRPr lang="mn-MN" sz="1400" dirty="0">
              <a:latin typeface="Arial" panose="020B0604020202020204" pitchFamily="34" charset="0"/>
              <a:cs typeface="Arial" panose="020B0604020202020204" pitchFamily="34" charset="0"/>
            </a:endParaRPr>
          </a:p>
          <a:p>
            <a:pPr marL="342900" marR="0" lvl="0" indent="-342900" rtl="0">
              <a:lnSpc>
                <a:spcPct val="150000"/>
              </a:lnSpc>
              <a:spcBef>
                <a:spcPts val="0"/>
              </a:spcBef>
              <a:spcAft>
                <a:spcPts val="0"/>
              </a:spcAft>
              <a:buAutoNum type="arabicPeriod" startAt="15"/>
            </a:pPr>
            <a:r>
              <a:rPr lang="mn-MN" sz="1400" dirty="0">
                <a:latin typeface="Arial" panose="020B0604020202020204" pitchFamily="34" charset="0"/>
                <a:cs typeface="Arial" panose="020B0604020202020204" pitchFamily="34" charset="0"/>
              </a:rPr>
              <a:t>Элэг </a:t>
            </a:r>
            <a:r>
              <a:rPr lang="en-US" sz="1400" dirty="0">
                <a:latin typeface="Arial" panose="020B0604020202020204" pitchFamily="34" charset="0"/>
                <a:cs typeface="Arial" panose="020B0604020202020204" pitchFamily="34" charset="0"/>
              </a:rPr>
              <a:t>– liver </a:t>
            </a:r>
            <a:endParaRPr lang="mn-MN" sz="1400" dirty="0">
              <a:latin typeface="Arial" panose="020B0604020202020204" pitchFamily="34" charset="0"/>
              <a:cs typeface="Arial" panose="020B0604020202020204" pitchFamily="34" charset="0"/>
            </a:endParaRPr>
          </a:p>
          <a:p>
            <a:pPr marL="342900" marR="0" lvl="0" indent="-342900" rtl="0">
              <a:lnSpc>
                <a:spcPct val="150000"/>
              </a:lnSpc>
              <a:spcBef>
                <a:spcPts val="0"/>
              </a:spcBef>
              <a:spcAft>
                <a:spcPts val="0"/>
              </a:spcAft>
              <a:buAutoNum type="arabicPeriod" startAt="15"/>
            </a:pPr>
            <a:r>
              <a:rPr lang="mn-MN" sz="1400" dirty="0">
                <a:latin typeface="Arial" panose="020B0604020202020204" pitchFamily="34" charset="0"/>
                <a:cs typeface="Arial" panose="020B0604020202020204" pitchFamily="34" charset="0"/>
              </a:rPr>
              <a:t>Эрдэс</a:t>
            </a:r>
            <a:r>
              <a:rPr lang="en-US" sz="1400" dirty="0">
                <a:latin typeface="Arial" panose="020B0604020202020204" pitchFamily="34" charset="0"/>
                <a:cs typeface="Arial" panose="020B0604020202020204" pitchFamily="34" charset="0"/>
              </a:rPr>
              <a:t> – mineral </a:t>
            </a:r>
            <a:endParaRPr lang="mn-MN" sz="1400" dirty="0">
              <a:latin typeface="Arial" panose="020B0604020202020204" pitchFamily="34" charset="0"/>
              <a:cs typeface="Arial" panose="020B0604020202020204" pitchFamily="34" charset="0"/>
            </a:endParaRPr>
          </a:p>
          <a:p>
            <a:pPr marL="342900" marR="0" lvl="0" indent="-342900" rtl="0">
              <a:lnSpc>
                <a:spcPct val="150000"/>
              </a:lnSpc>
              <a:spcBef>
                <a:spcPts val="0"/>
              </a:spcBef>
              <a:spcAft>
                <a:spcPts val="0"/>
              </a:spcAft>
              <a:buAutoNum type="arabicPeriod" startAt="15"/>
            </a:pPr>
            <a:r>
              <a:rPr lang="mn-MN" sz="1400" dirty="0">
                <a:latin typeface="Arial" panose="020B0604020202020204" pitchFamily="34" charset="0"/>
                <a:cs typeface="Arial" panose="020B0604020202020204" pitchFamily="34" charset="0"/>
              </a:rPr>
              <a:t>Янгир </a:t>
            </a:r>
            <a:r>
              <a:rPr lang="en-US" sz="1400" dirty="0">
                <a:latin typeface="Arial" panose="020B0604020202020204" pitchFamily="34" charset="0"/>
                <a:cs typeface="Arial" panose="020B0604020202020204" pitchFamily="34" charset="0"/>
              </a:rPr>
              <a:t>– ibex</a:t>
            </a:r>
          </a:p>
          <a:p>
            <a:pPr marL="342900" indent="-342900">
              <a:lnSpc>
                <a:spcPct val="150000"/>
              </a:lnSpc>
              <a:buFontTx/>
              <a:buAutoNum type="arabicPeriod" startAt="15"/>
            </a:pPr>
            <a:r>
              <a:rPr lang="mn-MN" sz="1400" dirty="0">
                <a:latin typeface="Arial" panose="020B0604020202020204" pitchFamily="34" charset="0"/>
                <a:cs typeface="Arial" panose="020B0604020202020204" pitchFamily="34" charset="0"/>
              </a:rPr>
              <a:t>Хандгай </a:t>
            </a:r>
            <a:r>
              <a:rPr lang="en-US" sz="1400" dirty="0">
                <a:latin typeface="Arial" panose="020B0604020202020204" pitchFamily="34" charset="0"/>
                <a:cs typeface="Arial" panose="020B0604020202020204" pitchFamily="34" charset="0"/>
              </a:rPr>
              <a:t>- elk</a:t>
            </a:r>
            <a:endParaRPr lang="mn-MN"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530663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618AE6AD-15A1-9B17-1815-1E2220C9D241}"/>
              </a:ext>
            </a:extLst>
          </p:cNvPr>
          <p:cNvSpPr txBox="1"/>
          <p:nvPr/>
        </p:nvSpPr>
        <p:spPr>
          <a:xfrm>
            <a:off x="4655638" y="5977157"/>
            <a:ext cx="3575628"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a:t>
            </a:r>
            <a:r>
              <a:rPr lang="en-US" sz="1000" b="0" dirty="0">
                <a:effectLst/>
                <a:latin typeface="Arial" panose="020B0604020202020204" pitchFamily="34" charset="0"/>
                <a:ea typeface="Arial" panose="020B0604020202020204" pitchFamily="34" charset="0"/>
              </a:rPr>
              <a:t> 77</a:t>
            </a:r>
            <a:r>
              <a:rPr lang="mn-MN" sz="1000" b="0" dirty="0">
                <a:effectLst/>
                <a:latin typeface="Arial" panose="020B0604020202020204" pitchFamily="34" charset="0"/>
                <a:ea typeface="Arial" panose="020B0604020202020204" pitchFamily="34" charset="0"/>
              </a:rPr>
              <a:t>)</a:t>
            </a:r>
            <a:endParaRPr lang="en-US" sz="1000" dirty="0"/>
          </a:p>
        </p:txBody>
      </p:sp>
      <p:sp>
        <p:nvSpPr>
          <p:cNvPr id="7" name="Rectangle 6">
            <a:extLst>
              <a:ext uri="{FF2B5EF4-FFF2-40B4-BE49-F238E27FC236}">
                <a16:creationId xmlns:a16="http://schemas.microsoft.com/office/drawing/2014/main" id="{EE3DC5B2-86E2-347A-4EF0-54E3A2145E94}"/>
              </a:ext>
            </a:extLst>
          </p:cNvPr>
          <p:cNvSpPr/>
          <p:nvPr/>
        </p:nvSpPr>
        <p:spPr>
          <a:xfrm>
            <a:off x="732295" y="2825208"/>
            <a:ext cx="10947515" cy="2343655"/>
          </a:xfrm>
          <a:prstGeom prst="rect">
            <a:avLst/>
          </a:prstGeom>
        </p:spPr>
        <p:txBody>
          <a:bodyPr wrap="square">
            <a:spAutoFit/>
          </a:bodyPr>
          <a:lstStyle/>
          <a:p>
            <a:pPr indent="457200" algn="just">
              <a:lnSpc>
                <a:spcPct val="150000"/>
              </a:lnSpc>
              <a:spcAft>
                <a:spcPts val="0"/>
              </a:spcAft>
            </a:pPr>
            <a:r>
              <a:rPr lang="en-US" sz="2000" u="sng" dirty="0">
                <a:latin typeface="Arial" panose="020B0604020202020204" pitchFamily="34" charset="0"/>
                <a:ea typeface="Times New Roman" panose="02020603050405020304" pitchFamily="18" charset="0"/>
                <a:cs typeface="Arial" panose="020B0604020202020204" pitchFamily="34" charset="0"/>
              </a:rPr>
              <a:t>Махан </a:t>
            </a:r>
            <a:r>
              <a:rPr lang="en-US" sz="2000" u="sng" dirty="0" err="1">
                <a:latin typeface="Arial" panose="020B0604020202020204" pitchFamily="34" charset="0"/>
                <a:ea typeface="Times New Roman" panose="02020603050405020304" pitchFamily="18" charset="0"/>
                <a:cs typeface="Arial" panose="020B0604020202020204" pitchFamily="34" charset="0"/>
              </a:rPr>
              <a:t>хоол</a:t>
            </a:r>
            <a:r>
              <a:rPr lang="mn-MN" sz="2000" u="sng" dirty="0">
                <a:latin typeface="Arial" panose="020B0604020202020204" pitchFamily="34" charset="0"/>
                <a:ea typeface="Times New Roman" panose="02020603050405020304" pitchFamily="18" charset="0"/>
                <a:cs typeface="Arial" panose="020B0604020202020204" pitchFamily="34" charset="0"/>
              </a:rPr>
              <a:t>:</a:t>
            </a:r>
            <a:r>
              <a:rPr lang="mn-MN" sz="2000" dirty="0">
                <a:latin typeface="Arial" panose="020B0604020202020204" pitchFamily="34" charset="0"/>
                <a:ea typeface="Times New Roman" panose="02020603050405020304" pitchFamily="18" charset="0"/>
                <a:cs typeface="Arial" panose="020B0604020202020204" pitchFamily="34" charset="0"/>
              </a:rPr>
              <a:t> Монголчуудын э</a:t>
            </a:r>
            <a:r>
              <a:rPr lang="en-US" sz="2000" dirty="0" err="1">
                <a:latin typeface="Arial" panose="020B0604020202020204" pitchFamily="34" charset="0"/>
                <a:ea typeface="Times New Roman" panose="02020603050405020304" pitchFamily="18" charset="0"/>
                <a:cs typeface="Arial" panose="020B0604020202020204" pitchFamily="34" charset="0"/>
              </a:rPr>
              <a:t>рт</a:t>
            </a:r>
            <a:r>
              <a:rPr lang="mn-MN" sz="2000" dirty="0">
                <a:latin typeface="Arial" panose="020B0604020202020204" pitchFamily="34" charset="0"/>
                <a:ea typeface="Times New Roman" panose="02020603050405020304" pitchFamily="18" charset="0"/>
                <a:cs typeface="Arial" panose="020B0604020202020204" pitchFamily="34" charset="0"/>
              </a:rPr>
              <a:t> дээр үеэс</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эрхэлж</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ирсэн</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мал</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аж</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ахуй</a:t>
            </a:r>
            <a:r>
              <a:rPr lang="en-US" sz="2000" dirty="0">
                <a:latin typeface="Arial" panose="020B0604020202020204" pitchFamily="34" charset="0"/>
                <a:ea typeface="Times New Roman" panose="02020603050405020304" pitchFamily="18" charset="0"/>
                <a:cs typeface="Arial" panose="020B0604020202020204" pitchFamily="34" charset="0"/>
              </a:rPr>
              <a:t>, 8) ________ ________ </a:t>
            </a:r>
            <a:r>
              <a:rPr lang="en-US" sz="2000" dirty="0" err="1">
                <a:latin typeface="Arial" panose="020B0604020202020204" pitchFamily="34" charset="0"/>
                <a:ea typeface="Times New Roman" panose="02020603050405020304" pitchFamily="18" charset="0"/>
                <a:cs typeface="Arial" panose="020B0604020202020204" pitchFamily="34" charset="0"/>
              </a:rPr>
              <a:t>хоол</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mn-MN" sz="2000" dirty="0">
                <a:latin typeface="Arial" panose="020B0604020202020204" pitchFamily="34" charset="0"/>
                <a:ea typeface="Times New Roman" panose="02020603050405020304" pitchFamily="18" charset="0"/>
                <a:cs typeface="Arial" panose="020B0604020202020204" pitchFamily="34" charset="0"/>
              </a:rPr>
              <a:t>хүнсний гол</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эх</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үүсвэр</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юм</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Намар</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цагт</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ангийн</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мах</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өв</a:t>
            </a:r>
            <a:r>
              <a:rPr lang="mn-MN" sz="2000" dirty="0">
                <a:latin typeface="Arial" panose="020B0604020202020204" pitchFamily="34" charset="0"/>
                <a:ea typeface="Times New Roman" panose="02020603050405020304" pitchFamily="18" charset="0"/>
                <a:cs typeface="Arial" panose="020B0604020202020204" pitchFamily="34" charset="0"/>
              </a:rPr>
              <a:t>өл цагт бэлдэж нөөцөлсөн малын мах гол хоол хүнс болдог. Махаар хорхог, боодог, бууз, хуушуур гэх мэт олон төрлийн хоол хийнэ. </a:t>
            </a:r>
            <a:r>
              <a:rPr lang="en-US" sz="2000" dirty="0" err="1">
                <a:latin typeface="Arial" panose="020B0604020202020204" pitchFamily="34" charset="0"/>
                <a:ea typeface="Times New Roman" panose="02020603050405020304" pitchFamily="18" charset="0"/>
                <a:cs typeface="Arial" panose="020B0604020202020204" pitchFamily="34" charset="0"/>
              </a:rPr>
              <a:t>Махыг</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жижиглэн</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чанаж</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идэх</a:t>
            </a:r>
            <a:r>
              <a:rPr lang="mn-MN" sz="2000" dirty="0">
                <a:latin typeface="Arial" panose="020B0604020202020204" pitchFamily="34" charset="0"/>
                <a:ea typeface="Times New Roman" panose="02020603050405020304" pitchFamily="18" charset="0"/>
                <a:cs typeface="Arial" panose="020B0604020202020204" pitchFamily="34" charset="0"/>
              </a:rPr>
              <a:t> нь</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элбэг</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бөгөөд</a:t>
            </a:r>
            <a:r>
              <a:rPr lang="mn-MN" sz="2000" dirty="0">
                <a:latin typeface="Arial" panose="020B0604020202020204" pitchFamily="34" charset="0"/>
                <a:ea typeface="Times New Roman" panose="02020603050405020304" pitchFamily="18" charset="0"/>
                <a:cs typeface="Arial" panose="020B0604020202020204" pitchFamily="34" charset="0"/>
              </a:rPr>
              <a:t> үүнийг</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бүхэл</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махан</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хоол</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гэдэг</a:t>
            </a:r>
            <a:r>
              <a:rPr lang="en-US" sz="2000" dirty="0">
                <a:latin typeface="Arial" panose="020B0604020202020204" pitchFamily="34" charset="0"/>
                <a:ea typeface="Times New Roman" panose="02020603050405020304" pitchFamily="18" charset="0"/>
                <a:cs typeface="Arial" panose="020B0604020202020204" pitchFamily="34" charset="0"/>
              </a:rPr>
              <a:t>.</a:t>
            </a:r>
            <a:endParaRPr lang="en-US" sz="2000" dirty="0">
              <a:latin typeface="Arial" panose="020B0604020202020204" pitchFamily="34" charset="0"/>
              <a:ea typeface="Calibri" panose="020F050202020403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0D6115AE-74B7-95B1-12B1-CAA514AA8CF0}"/>
              </a:ext>
            </a:extLst>
          </p:cNvPr>
          <p:cNvSpPr txBox="1"/>
          <p:nvPr/>
        </p:nvSpPr>
        <p:spPr>
          <a:xfrm>
            <a:off x="4222377" y="217632"/>
            <a:ext cx="4760253" cy="584775"/>
          </a:xfrm>
          <a:prstGeom prst="rect">
            <a:avLst/>
          </a:prstGeom>
          <a:noFill/>
        </p:spPr>
        <p:txBody>
          <a:bodyPr wrap="square">
            <a:spAutoFit/>
          </a:bodyPr>
          <a:lstStyle/>
          <a:p>
            <a:pPr lvl="0" algn="ctr" rtl="0">
              <a:spcBef>
                <a:spcPts val="0"/>
              </a:spcBef>
              <a:spcAft>
                <a:spcPts val="0"/>
              </a:spcAft>
              <a:buClr>
                <a:schemeClr val="dk1"/>
              </a:buClr>
              <a:buSzPct val="100000"/>
            </a:pPr>
            <a:r>
              <a:rPr lang="mn-MN" sz="1600" b="1" dirty="0">
                <a:latin typeface="Arial" panose="020B0604020202020204" pitchFamily="34" charset="0"/>
                <a:cs typeface="Arial" panose="020B0604020202020204" pitchFamily="34" charset="0"/>
              </a:rPr>
              <a:t>Монголчуудын</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идээ, ундаа</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 </a:t>
            </a:r>
            <a:endParaRPr lang="en-US" sz="1600" b="1" dirty="0">
              <a:latin typeface="Arial" panose="020B0604020202020204" pitchFamily="34" charset="0"/>
              <a:cs typeface="Arial" panose="020B0604020202020204" pitchFamily="34" charset="0"/>
            </a:endParaRPr>
          </a:p>
          <a:p>
            <a:pPr lvl="0" algn="ctr" rtl="0">
              <a:spcBef>
                <a:spcPts val="0"/>
              </a:spcBef>
              <a:spcAft>
                <a:spcPts val="0"/>
              </a:spcAft>
              <a:buClr>
                <a:schemeClr val="dk1"/>
              </a:buClr>
              <a:buSzPct val="100000"/>
            </a:pPr>
            <a:r>
              <a:rPr lang="en-US" sz="1600" b="1" dirty="0">
                <a:latin typeface="Arial" panose="020B0604020202020204" pitchFamily="34" charset="0"/>
                <a:cs typeface="Arial" panose="020B0604020202020204" pitchFamily="34" charset="0"/>
              </a:rPr>
              <a:t>Foods and drinks of Mongolians – Meat dishes</a:t>
            </a:r>
            <a:endParaRPr lang="en-US"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2" name="Rectangle 1">
            <a:extLst>
              <a:ext uri="{FF2B5EF4-FFF2-40B4-BE49-F238E27FC236}">
                <a16:creationId xmlns:a16="http://schemas.microsoft.com/office/drawing/2014/main" id="{B95AD6F5-1BCD-E7A6-23A1-9993424E037A}"/>
              </a:ext>
            </a:extLst>
          </p:cNvPr>
          <p:cNvSpPr/>
          <p:nvPr/>
        </p:nvSpPr>
        <p:spPr>
          <a:xfrm>
            <a:off x="2049923" y="1835591"/>
            <a:ext cx="8092280"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 халуун уураар, ан агнуур, шүүсэнд,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дотор, чулуу, борцлох/шуузлах, хярамцаг, хорхог/боодог, бүхэл</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748518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3" name="Rectangle 2">
            <a:extLst>
              <a:ext uri="{FF2B5EF4-FFF2-40B4-BE49-F238E27FC236}">
                <a16:creationId xmlns:a16="http://schemas.microsoft.com/office/drawing/2014/main" id="{9F1BC5DF-0F93-DA99-FBE1-220827EB52F1}"/>
              </a:ext>
            </a:extLst>
          </p:cNvPr>
          <p:cNvSpPr/>
          <p:nvPr/>
        </p:nvSpPr>
        <p:spPr>
          <a:xfrm>
            <a:off x="2049923" y="1835591"/>
            <a:ext cx="8092280"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 халуун уураар, ан агнуур, шүүсэнд,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дотор, чулуу, борцлох/шуузлах, хярамцаг, хорхог/боодог, бүхэл</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618AE6AD-15A1-9B17-1815-1E2220C9D241}"/>
              </a:ext>
            </a:extLst>
          </p:cNvPr>
          <p:cNvSpPr txBox="1"/>
          <p:nvPr/>
        </p:nvSpPr>
        <p:spPr>
          <a:xfrm>
            <a:off x="4561370" y="6098662"/>
            <a:ext cx="3575628"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a:t>
            </a:r>
            <a:r>
              <a:rPr lang="en-US" sz="1000" b="0" dirty="0">
                <a:effectLst/>
                <a:latin typeface="Arial" panose="020B0604020202020204" pitchFamily="34" charset="0"/>
                <a:ea typeface="Arial" panose="020B0604020202020204" pitchFamily="34" charset="0"/>
              </a:rPr>
              <a:t> 77</a:t>
            </a:r>
            <a:r>
              <a:rPr lang="mn-MN" sz="1000" b="0" dirty="0">
                <a:effectLst/>
                <a:latin typeface="Arial" panose="020B0604020202020204" pitchFamily="34" charset="0"/>
                <a:ea typeface="Arial" panose="020B0604020202020204" pitchFamily="34" charset="0"/>
              </a:rPr>
              <a:t>)</a:t>
            </a:r>
            <a:endParaRPr lang="en-US" sz="1000" dirty="0"/>
          </a:p>
        </p:txBody>
      </p:sp>
      <p:sp>
        <p:nvSpPr>
          <p:cNvPr id="7" name="Rectangle 6">
            <a:extLst>
              <a:ext uri="{FF2B5EF4-FFF2-40B4-BE49-F238E27FC236}">
                <a16:creationId xmlns:a16="http://schemas.microsoft.com/office/drawing/2014/main" id="{EE3DC5B2-86E2-347A-4EF0-54E3A2145E94}"/>
              </a:ext>
            </a:extLst>
          </p:cNvPr>
          <p:cNvSpPr/>
          <p:nvPr/>
        </p:nvSpPr>
        <p:spPr>
          <a:xfrm>
            <a:off x="624840" y="2892381"/>
            <a:ext cx="11121858" cy="2345322"/>
          </a:xfrm>
          <a:prstGeom prst="rect">
            <a:avLst/>
          </a:prstGeom>
        </p:spPr>
        <p:txBody>
          <a:bodyPr wrap="square">
            <a:spAutoFit/>
          </a:bodyPr>
          <a:lstStyle/>
          <a:p>
            <a:pPr algn="just">
              <a:lnSpc>
                <a:spcPct val="150000"/>
              </a:lnSpc>
            </a:pPr>
            <a:r>
              <a:rPr lang="mn-MN"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Монголчууд</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mn-MN" sz="2000" dirty="0">
                <a:latin typeface="Arial" panose="020B0604020202020204" pitchFamily="34" charset="0"/>
                <a:ea typeface="Times New Roman" panose="02020603050405020304" pitchFamily="18" charset="0"/>
                <a:cs typeface="Arial" panose="020B0604020202020204" pitchFamily="34" charset="0"/>
              </a:rPr>
              <a:t>голдуу </a:t>
            </a:r>
            <a:r>
              <a:rPr lang="en-US" sz="2000" dirty="0" err="1">
                <a:latin typeface="Arial" panose="020B0604020202020204" pitchFamily="34" charset="0"/>
                <a:ea typeface="Times New Roman" panose="02020603050405020304" pitchFamily="18" charset="0"/>
                <a:cs typeface="Arial" panose="020B0604020202020204" pitchFamily="34" charset="0"/>
              </a:rPr>
              <a:t>зээр</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гөрөөс</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аргал</a:t>
            </a:r>
            <a:r>
              <a:rPr lang="mn-MN" sz="2000" dirty="0">
                <a:latin typeface="Arial" panose="020B0604020202020204" pitchFamily="34" charset="0"/>
                <a:ea typeface="Times New Roman" panose="02020603050405020304" pitchFamily="18" charset="0"/>
                <a:cs typeface="Arial" panose="020B0604020202020204" pitchFamily="34" charset="0"/>
              </a:rPr>
              <a:t>ь</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янгир</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гахай</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туулай</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тарвага</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буга</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хандгай</a:t>
            </a:r>
            <a:r>
              <a:rPr lang="mn-MN" sz="2000" dirty="0">
                <a:latin typeface="Arial" panose="020B0604020202020204" pitchFamily="34" charset="0"/>
                <a:ea typeface="Times New Roman" panose="02020603050405020304" pitchFamily="18" charset="0"/>
                <a:cs typeface="Arial" panose="020B0604020202020204" pitchFamily="34" charset="0"/>
              </a:rPr>
              <a:t> агнадаг. Ш</a:t>
            </a:r>
            <a:r>
              <a:rPr lang="en-US" sz="2000" dirty="0" err="1">
                <a:latin typeface="Arial" panose="020B0604020202020204" pitchFamily="34" charset="0"/>
                <a:ea typeface="Times New Roman" panose="02020603050405020304" pitchFamily="18" charset="0"/>
                <a:cs typeface="Arial" panose="020B0604020202020204" pitchFamily="34" charset="0"/>
              </a:rPr>
              <a:t>увуу</a:t>
            </a:r>
            <a:r>
              <a:rPr lang="mn-MN" sz="2000" dirty="0">
                <a:latin typeface="Arial" panose="020B0604020202020204" pitchFamily="34" charset="0"/>
                <a:ea typeface="Times New Roman" panose="02020603050405020304" pitchFamily="18" charset="0"/>
                <a:cs typeface="Arial" panose="020B0604020202020204" pitchFamily="34" charset="0"/>
              </a:rPr>
              <a:t>,</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загасны</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махыг</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бага</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хэрэгл</a:t>
            </a:r>
            <a:r>
              <a:rPr lang="mn-MN" sz="2000" dirty="0">
                <a:latin typeface="Arial" panose="020B0604020202020204" pitchFamily="34" charset="0"/>
                <a:ea typeface="Times New Roman" panose="02020603050405020304" pitchFamily="18" charset="0"/>
                <a:cs typeface="Arial" panose="020B0604020202020204" pitchFamily="34" charset="0"/>
              </a:rPr>
              <a:t>эдэг</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mn-MN" sz="2000" dirty="0">
                <a:latin typeface="Arial" panose="020B0604020202020204" pitchFamily="34" charset="0"/>
                <a:ea typeface="Times New Roman" panose="02020603050405020304" pitchFamily="18" charset="0"/>
                <a:cs typeface="Arial" panose="020B0604020202020204" pitchFamily="34" charset="0"/>
              </a:rPr>
              <a:t>М</a:t>
            </a:r>
            <a:r>
              <a:rPr lang="en-US" sz="2000" dirty="0" err="1">
                <a:latin typeface="Arial" panose="020B0604020202020204" pitchFamily="34" charset="0"/>
                <a:ea typeface="Times New Roman" panose="02020603050405020304" pitchFamily="18" charset="0"/>
                <a:cs typeface="Arial" panose="020B0604020202020204" pitchFamily="34" charset="0"/>
              </a:rPr>
              <a:t>ал</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болон</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ангийн</a:t>
            </a:r>
            <a:r>
              <a:rPr lang="en-US" sz="2000" dirty="0">
                <a:latin typeface="Arial" panose="020B0604020202020204" pitchFamily="34" charset="0"/>
                <a:ea typeface="Times New Roman" panose="02020603050405020304" pitchFamily="18" charset="0"/>
                <a:cs typeface="Arial" panose="020B0604020202020204" pitchFamily="34" charset="0"/>
              </a:rPr>
              <a:t> 9) ________ </a:t>
            </a:r>
            <a:r>
              <a:rPr lang="mn-MN" sz="2000" dirty="0">
                <a:latin typeface="Arial" panose="020B0604020202020204" pitchFamily="34" charset="0"/>
                <a:ea typeface="Times New Roman" panose="02020603050405020304" pitchFamily="18" charset="0"/>
                <a:cs typeface="Arial" panose="020B0604020202020204" pitchFamily="34" charset="0"/>
              </a:rPr>
              <a:t>махыг ч хоол хүнсэндээ хэрэглэдэг</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mn-MN" sz="2000" dirty="0">
                <a:latin typeface="Arial" panose="020B0604020202020204" pitchFamily="34" charset="0"/>
                <a:ea typeface="Times New Roman" panose="02020603050405020304" pitchFamily="18" charset="0"/>
                <a:cs typeface="Arial" panose="020B0604020202020204" pitchFamily="34" charset="0"/>
              </a:rPr>
              <a:t>А</a:t>
            </a:r>
            <a:r>
              <a:rPr lang="en-US" sz="2000" dirty="0" err="1">
                <a:latin typeface="Arial" panose="020B0604020202020204" pitchFamily="34" charset="0"/>
                <a:ea typeface="Times New Roman" panose="02020603050405020304" pitchFamily="18" charset="0"/>
                <a:cs typeface="Arial" panose="020B0604020202020204" pitchFamily="34" charset="0"/>
              </a:rPr>
              <a:t>нгийн</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дотор</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махнаас</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mn-MN" sz="2000" dirty="0">
                <a:latin typeface="Arial" panose="020B0604020202020204" pitchFamily="34" charset="0"/>
                <a:ea typeface="Times New Roman" panose="02020603050405020304" pitchFamily="18" charset="0"/>
                <a:cs typeface="Arial" panose="020B0604020202020204" pitchFamily="34" charset="0"/>
              </a:rPr>
              <a:t>ихэвчлэн </a:t>
            </a:r>
            <a:r>
              <a:rPr lang="en-US" sz="2000" dirty="0" err="1">
                <a:latin typeface="Arial" panose="020B0604020202020204" pitchFamily="34" charset="0"/>
                <a:ea typeface="Times New Roman" panose="02020603050405020304" pitchFamily="18" charset="0"/>
                <a:cs typeface="Arial" panose="020B0604020202020204" pitchFamily="34" charset="0"/>
              </a:rPr>
              <a:t>элэг</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сэмж</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бөөр</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зүрxийг</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mn-MN" sz="2000" dirty="0">
                <a:latin typeface="Arial" panose="020B0604020202020204" pitchFamily="34" charset="0"/>
                <a:ea typeface="Times New Roman" panose="02020603050405020304" pitchFamily="18" charset="0"/>
                <a:cs typeface="Arial" panose="020B0604020202020204" pitchFamily="34" charset="0"/>
              </a:rPr>
              <a:t>нь, харин </a:t>
            </a:r>
            <a:r>
              <a:rPr lang="en-US" sz="2000" dirty="0" err="1">
                <a:latin typeface="Arial" panose="020B0604020202020204" pitchFamily="34" charset="0"/>
                <a:ea typeface="Times New Roman" panose="02020603050405020304" pitchFamily="18" charset="0"/>
                <a:cs typeface="Arial" panose="020B0604020202020204" pitchFamily="34" charset="0"/>
              </a:rPr>
              <a:t>малын</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гэдэс</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дотрыг</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mn-MN" sz="2000" dirty="0">
                <a:latin typeface="Arial" panose="020B0604020202020204" pitchFamily="34" charset="0"/>
                <a:ea typeface="Times New Roman" panose="02020603050405020304" pitchFamily="18" charset="0"/>
                <a:cs typeface="Arial" panose="020B0604020202020204" pitchFamily="34" charset="0"/>
              </a:rPr>
              <a:t>бүгдийг нь </a:t>
            </a:r>
            <a:r>
              <a:rPr lang="en-US" sz="2000" dirty="0" err="1">
                <a:latin typeface="Arial" panose="020B0604020202020204" pitchFamily="34" charset="0"/>
                <a:ea typeface="Times New Roman" panose="02020603050405020304" pitchFamily="18" charset="0"/>
                <a:cs typeface="Arial" panose="020B0604020202020204" pitchFamily="34" charset="0"/>
              </a:rPr>
              <a:t>цэвэрлэн</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чанаж</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ид</a:t>
            </a:r>
            <a:r>
              <a:rPr lang="mn-MN" sz="2000" dirty="0">
                <a:latin typeface="Arial" panose="020B0604020202020204" pitchFamily="34" charset="0"/>
                <a:ea typeface="Times New Roman" panose="02020603050405020304" pitchFamily="18" charset="0"/>
                <a:cs typeface="Arial" panose="020B0604020202020204" pitchFamily="34" charset="0"/>
              </a:rPr>
              <a:t>нэ. У</a:t>
            </a:r>
            <a:r>
              <a:rPr lang="en-US" sz="2000" dirty="0" err="1">
                <a:latin typeface="Arial" panose="020B0604020202020204" pitchFamily="34" charset="0"/>
                <a:ea typeface="Times New Roman" panose="02020603050405020304" pitchFamily="18" charset="0"/>
                <a:cs typeface="Arial" panose="020B0604020202020204" pitchFamily="34" charset="0"/>
              </a:rPr>
              <a:t>уш</a:t>
            </a:r>
            <a:r>
              <a:rPr lang="mn-MN" sz="2000" dirty="0">
                <a:latin typeface="Arial" panose="020B0604020202020204" pitchFamily="34" charset="0"/>
                <a:ea typeface="Times New Roman" panose="02020603050405020304" pitchFamily="18" charset="0"/>
                <a:cs typeface="Arial" panose="020B0604020202020204" pitchFamily="34" charset="0"/>
              </a:rPr>
              <a:t>ги</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гүзээ</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mn-MN" sz="2000" dirty="0">
                <a:latin typeface="Arial" panose="020B0604020202020204" pitchFamily="34" charset="0"/>
                <a:ea typeface="Times New Roman" panose="02020603050405020304" pitchFamily="18" charset="0"/>
                <a:cs typeface="Arial" panose="020B0604020202020204" pitchFamily="34" charset="0"/>
              </a:rPr>
              <a:t>хоёрыг</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борцолж</a:t>
            </a:r>
            <a:r>
              <a:rPr lang="mn-MN" sz="2000" dirty="0">
                <a:latin typeface="Arial" panose="020B0604020202020204" pitchFamily="34" charset="0"/>
                <a:ea typeface="Times New Roman" panose="02020603050405020304" pitchFamily="18" charset="0"/>
                <a:cs typeface="Arial" panose="020B0604020202020204" pitchFamily="34" charset="0"/>
              </a:rPr>
              <a:t>, бусад</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хоолны</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хольц</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болгоно</a:t>
            </a:r>
            <a:r>
              <a:rPr lang="en-US" sz="2000" dirty="0">
                <a:latin typeface="Arial" panose="020B0604020202020204" pitchFamily="34" charset="0"/>
                <a:ea typeface="Times New Roman" panose="02020603050405020304" pitchFamily="18"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48467B19-5325-AB25-8873-B15BC99461AA}"/>
              </a:ext>
            </a:extLst>
          </p:cNvPr>
          <p:cNvSpPr txBox="1"/>
          <p:nvPr/>
        </p:nvSpPr>
        <p:spPr>
          <a:xfrm>
            <a:off x="4222377" y="217632"/>
            <a:ext cx="4760253" cy="584775"/>
          </a:xfrm>
          <a:prstGeom prst="rect">
            <a:avLst/>
          </a:prstGeom>
          <a:noFill/>
        </p:spPr>
        <p:txBody>
          <a:bodyPr wrap="square">
            <a:spAutoFit/>
          </a:bodyPr>
          <a:lstStyle/>
          <a:p>
            <a:pPr lvl="0" algn="ctr" rtl="0">
              <a:spcBef>
                <a:spcPts val="0"/>
              </a:spcBef>
              <a:spcAft>
                <a:spcPts val="0"/>
              </a:spcAft>
              <a:buClr>
                <a:schemeClr val="dk1"/>
              </a:buClr>
              <a:buSzPct val="100000"/>
            </a:pPr>
            <a:r>
              <a:rPr lang="mn-MN" sz="1600" b="1" dirty="0">
                <a:latin typeface="Arial" panose="020B0604020202020204" pitchFamily="34" charset="0"/>
                <a:cs typeface="Arial" panose="020B0604020202020204" pitchFamily="34" charset="0"/>
              </a:rPr>
              <a:t>Монголчуудын</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идээ, ундаа</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 </a:t>
            </a:r>
            <a:endParaRPr lang="en-US" sz="1600" b="1" dirty="0">
              <a:latin typeface="Arial" panose="020B0604020202020204" pitchFamily="34" charset="0"/>
              <a:cs typeface="Arial" panose="020B0604020202020204" pitchFamily="34" charset="0"/>
            </a:endParaRPr>
          </a:p>
          <a:p>
            <a:pPr lvl="0" algn="ctr" rtl="0">
              <a:spcBef>
                <a:spcPts val="0"/>
              </a:spcBef>
              <a:spcAft>
                <a:spcPts val="0"/>
              </a:spcAft>
              <a:buClr>
                <a:schemeClr val="dk1"/>
              </a:buClr>
              <a:buSzPct val="100000"/>
            </a:pPr>
            <a:r>
              <a:rPr lang="en-US" sz="1600" b="1" dirty="0">
                <a:latin typeface="Arial" panose="020B0604020202020204" pitchFamily="34" charset="0"/>
                <a:cs typeface="Arial" panose="020B0604020202020204" pitchFamily="34" charset="0"/>
              </a:rPr>
              <a:t>Foods and drinks of Mongolians – Meat dishes</a:t>
            </a:r>
            <a:endParaRPr lang="en-US"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spTree>
    <p:extLst>
      <p:ext uri="{BB962C8B-B14F-4D97-AF65-F5344CB8AC3E}">
        <p14:creationId xmlns:p14="http://schemas.microsoft.com/office/powerpoint/2010/main" val="11093963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618AE6AD-15A1-9B17-1815-1E2220C9D241}"/>
              </a:ext>
            </a:extLst>
          </p:cNvPr>
          <p:cNvSpPr txBox="1"/>
          <p:nvPr/>
        </p:nvSpPr>
        <p:spPr>
          <a:xfrm>
            <a:off x="4231432" y="6155223"/>
            <a:ext cx="3575628"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a:t>
            </a:r>
            <a:r>
              <a:rPr lang="en-US" sz="1000" b="0" dirty="0">
                <a:effectLst/>
                <a:latin typeface="Arial" panose="020B0604020202020204" pitchFamily="34" charset="0"/>
                <a:ea typeface="Arial" panose="020B0604020202020204" pitchFamily="34" charset="0"/>
              </a:rPr>
              <a:t> 77</a:t>
            </a:r>
            <a:r>
              <a:rPr lang="mn-MN" sz="1000" b="0" dirty="0">
                <a:effectLst/>
                <a:latin typeface="Arial" panose="020B0604020202020204" pitchFamily="34" charset="0"/>
                <a:ea typeface="Arial" panose="020B0604020202020204" pitchFamily="34" charset="0"/>
              </a:rPr>
              <a:t>)</a:t>
            </a:r>
            <a:endParaRPr lang="en-US" sz="1000" dirty="0"/>
          </a:p>
        </p:txBody>
      </p:sp>
      <p:sp>
        <p:nvSpPr>
          <p:cNvPr id="2" name="Rectangle 1">
            <a:extLst>
              <a:ext uri="{FF2B5EF4-FFF2-40B4-BE49-F238E27FC236}">
                <a16:creationId xmlns:a16="http://schemas.microsoft.com/office/drawing/2014/main" id="{E3DD6E6D-779C-0730-07D9-0A17B7EE9B9F}"/>
              </a:ext>
            </a:extLst>
          </p:cNvPr>
          <p:cNvSpPr/>
          <p:nvPr/>
        </p:nvSpPr>
        <p:spPr>
          <a:xfrm>
            <a:off x="574510" y="2818916"/>
            <a:ext cx="11415622" cy="2805320"/>
          </a:xfrm>
          <a:prstGeom prst="rect">
            <a:avLst/>
          </a:prstGeom>
        </p:spPr>
        <p:txBody>
          <a:bodyPr wrap="square">
            <a:spAutoFit/>
          </a:bodyPr>
          <a:lstStyle/>
          <a:p>
            <a:pPr algn="just">
              <a:lnSpc>
                <a:spcPct val="150000"/>
              </a:lnSpc>
            </a:pP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Өвөл идэш бэлдэх үед ү</a:t>
            </a:r>
            <a:r>
              <a:rPr lang="en-US" sz="2000" dirty="0" err="1">
                <a:latin typeface="Arial" panose="020B0604020202020204" pitchFamily="34" charset="0"/>
                <a:cs typeface="Arial" panose="020B0604020202020204" pitchFamily="34" charset="0"/>
              </a:rPr>
              <a:t>хэр</a:t>
            </a:r>
            <a:r>
              <a:rPr lang="mn-MN" sz="2000" dirty="0">
                <a:latin typeface="Arial" panose="020B0604020202020204" pitchFamily="34" charset="0"/>
                <a:cs typeface="Arial" panose="020B0604020202020204" pitchFamily="34" charset="0"/>
              </a:rPr>
              <a:t> болон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бог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малын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цусыг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бөөр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зүрх</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элэг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ууш</a:t>
            </a:r>
            <a:r>
              <a:rPr lang="mn-MN" sz="2000" dirty="0">
                <a:latin typeface="Arial" panose="020B0604020202020204" pitchFamily="34" charset="0"/>
                <a:cs typeface="Arial" panose="020B0604020202020204" pitchFamily="34" charset="0"/>
              </a:rPr>
              <a:t>ги</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д</a:t>
            </a:r>
            <a:r>
              <a:rPr lang="en-US" sz="2000" dirty="0" err="1">
                <a:latin typeface="Arial" panose="020B0604020202020204" pitchFamily="34" charset="0"/>
                <a:cs typeface="Arial" panose="020B0604020202020204" pitchFamily="34" charset="0"/>
              </a:rPr>
              <a:t>отор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өөх</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зэрэгтэй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хольж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гүзээнд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хийж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хөлдөөн</a:t>
            </a:r>
            <a:r>
              <a:rPr lang="mn-MN" sz="2000" dirty="0">
                <a:latin typeface="Arial" panose="020B0604020202020204" pitchFamily="34" charset="0"/>
                <a:cs typeface="Arial" panose="020B0604020202020204" pitchFamily="34" charset="0"/>
              </a:rPr>
              <a:t>ө. Үүнийг </a:t>
            </a:r>
            <a:r>
              <a:rPr lang="en-US" sz="2000" dirty="0">
                <a:latin typeface="Arial" panose="020B0604020202020204" pitchFamily="34" charset="0"/>
                <a:cs typeface="Arial" panose="020B0604020202020204" pitchFamily="34" charset="0"/>
              </a:rPr>
              <a:t>10) ________ </a:t>
            </a:r>
            <a:r>
              <a:rPr lang="mn-MN" sz="2000" dirty="0">
                <a:latin typeface="Arial" panose="020B0604020202020204" pitchFamily="34" charset="0"/>
                <a:cs typeface="Arial" panose="020B0604020202020204" pitchFamily="34" charset="0"/>
              </a:rPr>
              <a:t>гэх бөгөөд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шөлтэй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хоол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хуурга</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хий</a:t>
            </a:r>
            <a:r>
              <a:rPr lang="mn-MN" sz="2000" dirty="0">
                <a:latin typeface="Arial" panose="020B0604020202020204" pitchFamily="34" charset="0"/>
                <a:cs typeface="Arial" panose="020B0604020202020204" pitchFamily="34" charset="0"/>
              </a:rPr>
              <a:t>дэг</a:t>
            </a:r>
            <a:r>
              <a:rPr lang="en-US" sz="2000" dirty="0">
                <a:latin typeface="Arial" panose="020B0604020202020204" pitchFamily="34" charset="0"/>
                <a:cs typeface="Arial" panose="020B0604020202020204" pitchFamily="34" charset="0"/>
              </a:rPr>
              <a:t>.</a:t>
            </a:r>
            <a:r>
              <a:rPr lang="mn-MN" sz="2000" dirty="0">
                <a:latin typeface="Arial" panose="020B0604020202020204" pitchFamily="34" charset="0"/>
                <a:cs typeface="Arial" panose="020B0604020202020204" pitchFamily="34" charset="0"/>
              </a:rPr>
              <a:t> Малын толгой, шийрээр ч мөн хоол хийдэг. Тухайлбал, х</a:t>
            </a:r>
            <a:r>
              <a:rPr lang="en-US" sz="2000" dirty="0" err="1">
                <a:latin typeface="Arial" panose="020B0604020202020204" pitchFamily="34" charset="0"/>
                <a:cs typeface="Arial" panose="020B0604020202020204" pitchFamily="34" charset="0"/>
              </a:rPr>
              <a:t>онь</a:t>
            </a:r>
            <a:r>
              <a:rPr lang="mn-MN" sz="2000"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ямааны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толгой</a:t>
            </a:r>
            <a:r>
              <a:rPr lang="mn-MN" sz="2000"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шийр</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өвчүү, сүүл, </a:t>
            </a:r>
            <a:r>
              <a:rPr lang="en-US" sz="2000" dirty="0" err="1">
                <a:latin typeface="Arial" panose="020B0604020202020204" pitchFamily="34" charset="0"/>
                <a:cs typeface="Arial" panose="020B0604020202020204" pitchFamily="34" charset="0"/>
              </a:rPr>
              <a:t>үхрийн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тагалцг</a:t>
            </a:r>
            <a:r>
              <a:rPr lang="mn-MN" sz="2000" dirty="0">
                <a:latin typeface="Arial" panose="020B0604020202020204" pitchFamily="34" charset="0"/>
                <a:cs typeface="Arial" panose="020B0604020202020204" pitchFamily="34" charset="0"/>
              </a:rPr>
              <a:t>ийг </a:t>
            </a:r>
            <a:r>
              <a:rPr lang="en-US" sz="2000" dirty="0" err="1">
                <a:latin typeface="Arial" panose="020B0604020202020204" pitchFamily="34" charset="0"/>
                <a:cs typeface="Arial" panose="020B0604020202020204" pitchFamily="34" charset="0"/>
              </a:rPr>
              <a:t>арьстай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аваад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үсийг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хуйхалж</a:t>
            </a:r>
            <a:r>
              <a:rPr lang="mn-MN" sz="2000" dirty="0">
                <a:latin typeface="Arial" panose="020B0604020202020204" pitchFamily="34" charset="0"/>
                <a:cs typeface="Arial" panose="020B0604020202020204" pitchFamily="34" charset="0"/>
              </a:rPr>
              <a:t> угаагаад </a:t>
            </a:r>
            <a:r>
              <a:rPr lang="en-US" sz="2000" dirty="0" err="1">
                <a:latin typeface="Arial" panose="020B0604020202020204" pitchFamily="34" charset="0"/>
                <a:cs typeface="Arial" panose="020B0604020202020204" pitchFamily="34" charset="0"/>
              </a:rPr>
              <a:t>чанаж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иднэ</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Малын дотор мах, толгой, шийр нь эрдэс, аминдэмээр баялаг учир Монголчуудын аминдэмээ нөхөх гол хоол хүнс нь болдог байжээ.</a:t>
            </a:r>
            <a:endParaRPr lang="en-US" sz="2000" dirty="0">
              <a:latin typeface="Arial" panose="020B0604020202020204" pitchFamily="34" charset="0"/>
              <a:cs typeface="Arial" panose="020B0604020202020204" pitchFamily="34" charset="0"/>
            </a:endParaRPr>
          </a:p>
        </p:txBody>
      </p:sp>
      <p:sp>
        <p:nvSpPr>
          <p:cNvPr id="8" name="Rectangle 7">
            <a:extLst>
              <a:ext uri="{FF2B5EF4-FFF2-40B4-BE49-F238E27FC236}">
                <a16:creationId xmlns:a16="http://schemas.microsoft.com/office/drawing/2014/main" id="{F5B99539-A446-294A-8D97-A37AF24E9AB4}"/>
              </a:ext>
            </a:extLst>
          </p:cNvPr>
          <p:cNvSpPr/>
          <p:nvPr/>
        </p:nvSpPr>
        <p:spPr>
          <a:xfrm>
            <a:off x="2049923" y="1835591"/>
            <a:ext cx="8092280"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 халуун уураар, ан агнуур, шүүсэнд,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дотор, чулуу, борцлох/шуузлах, хярамцаг, хорхог/боодог, бүхэл</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
        <p:nvSpPr>
          <p:cNvPr id="9" name="TextBox 8">
            <a:extLst>
              <a:ext uri="{FF2B5EF4-FFF2-40B4-BE49-F238E27FC236}">
                <a16:creationId xmlns:a16="http://schemas.microsoft.com/office/drawing/2014/main" id="{26A2799F-63F5-9765-A262-1D9B41C2AC19}"/>
              </a:ext>
            </a:extLst>
          </p:cNvPr>
          <p:cNvSpPr txBox="1"/>
          <p:nvPr/>
        </p:nvSpPr>
        <p:spPr>
          <a:xfrm>
            <a:off x="4222377" y="217632"/>
            <a:ext cx="4760253" cy="584775"/>
          </a:xfrm>
          <a:prstGeom prst="rect">
            <a:avLst/>
          </a:prstGeom>
          <a:noFill/>
        </p:spPr>
        <p:txBody>
          <a:bodyPr wrap="square">
            <a:spAutoFit/>
          </a:bodyPr>
          <a:lstStyle/>
          <a:p>
            <a:pPr lvl="0" algn="ctr" rtl="0">
              <a:spcBef>
                <a:spcPts val="0"/>
              </a:spcBef>
              <a:spcAft>
                <a:spcPts val="0"/>
              </a:spcAft>
              <a:buClr>
                <a:schemeClr val="dk1"/>
              </a:buClr>
              <a:buSzPct val="100000"/>
            </a:pPr>
            <a:r>
              <a:rPr lang="mn-MN" sz="1600" b="1" dirty="0">
                <a:latin typeface="Arial" panose="020B0604020202020204" pitchFamily="34" charset="0"/>
                <a:cs typeface="Arial" panose="020B0604020202020204" pitchFamily="34" charset="0"/>
              </a:rPr>
              <a:t>Монголчуудын</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идээ, ундаа</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 </a:t>
            </a:r>
            <a:endParaRPr lang="en-US" sz="1600" b="1" dirty="0">
              <a:latin typeface="Arial" panose="020B0604020202020204" pitchFamily="34" charset="0"/>
              <a:cs typeface="Arial" panose="020B0604020202020204" pitchFamily="34" charset="0"/>
            </a:endParaRPr>
          </a:p>
          <a:p>
            <a:pPr lvl="0" algn="ctr" rtl="0">
              <a:spcBef>
                <a:spcPts val="0"/>
              </a:spcBef>
              <a:spcAft>
                <a:spcPts val="0"/>
              </a:spcAft>
              <a:buClr>
                <a:schemeClr val="dk1"/>
              </a:buClr>
              <a:buSzPct val="100000"/>
            </a:pPr>
            <a:r>
              <a:rPr lang="en-US" sz="1600" b="1" dirty="0">
                <a:latin typeface="Arial" panose="020B0604020202020204" pitchFamily="34" charset="0"/>
                <a:cs typeface="Arial" panose="020B0604020202020204" pitchFamily="34" charset="0"/>
              </a:rPr>
              <a:t>Foods and drinks of Mongolians – Meat dishes</a:t>
            </a:r>
            <a:endParaRPr lang="en-US"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spTree>
    <p:extLst>
      <p:ext uri="{BB962C8B-B14F-4D97-AF65-F5344CB8AC3E}">
        <p14:creationId xmlns:p14="http://schemas.microsoft.com/office/powerpoint/2010/main" val="29304657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618AE6AD-15A1-9B17-1815-1E2220C9D241}"/>
              </a:ext>
            </a:extLst>
          </p:cNvPr>
          <p:cNvSpPr txBox="1"/>
          <p:nvPr/>
        </p:nvSpPr>
        <p:spPr>
          <a:xfrm>
            <a:off x="4627357" y="5977157"/>
            <a:ext cx="3575628"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a:t>
            </a:r>
            <a:r>
              <a:rPr lang="en-US" sz="1000" b="0" dirty="0">
                <a:effectLst/>
                <a:latin typeface="Arial" panose="020B0604020202020204" pitchFamily="34" charset="0"/>
                <a:ea typeface="Arial" panose="020B0604020202020204" pitchFamily="34" charset="0"/>
              </a:rPr>
              <a:t> 77</a:t>
            </a:r>
            <a:r>
              <a:rPr lang="mn-MN" sz="1000" b="0" dirty="0">
                <a:effectLst/>
                <a:latin typeface="Arial" panose="020B0604020202020204" pitchFamily="34" charset="0"/>
                <a:ea typeface="Arial" panose="020B0604020202020204" pitchFamily="34" charset="0"/>
              </a:rPr>
              <a:t>)</a:t>
            </a:r>
            <a:endParaRPr lang="en-US" sz="1000" dirty="0"/>
          </a:p>
        </p:txBody>
      </p:sp>
      <p:sp>
        <p:nvSpPr>
          <p:cNvPr id="7" name="Rectangle 6">
            <a:extLst>
              <a:ext uri="{FF2B5EF4-FFF2-40B4-BE49-F238E27FC236}">
                <a16:creationId xmlns:a16="http://schemas.microsoft.com/office/drawing/2014/main" id="{FB4BCEAD-B562-923A-ACFF-5F71E539FAA4}"/>
              </a:ext>
            </a:extLst>
          </p:cNvPr>
          <p:cNvSpPr/>
          <p:nvPr/>
        </p:nvSpPr>
        <p:spPr>
          <a:xfrm>
            <a:off x="748000" y="3266345"/>
            <a:ext cx="11142134" cy="1883657"/>
          </a:xfrm>
          <a:prstGeom prst="rect">
            <a:avLst/>
          </a:prstGeom>
        </p:spPr>
        <p:txBody>
          <a:bodyPr wrap="square">
            <a:spAutoFit/>
          </a:bodyPr>
          <a:lstStyle/>
          <a:p>
            <a:pPr algn="just">
              <a:lnSpc>
                <a:spcPct val="150000"/>
              </a:lnSpc>
            </a:pPr>
            <a:r>
              <a:rPr lang="mn-MN" sz="2000" dirty="0">
                <a:latin typeface="Arial" panose="020B0604020202020204" pitchFamily="34" charset="0"/>
                <a:cs typeface="Arial" panose="020B0604020202020204" pitchFamily="34" charset="0"/>
              </a:rPr>
              <a:t>	Махыг удаан хадгалах гол арга нь хатааж </a:t>
            </a:r>
            <a:r>
              <a:rPr lang="en-US" sz="2000" dirty="0">
                <a:latin typeface="Arial" panose="020B0604020202020204" pitchFamily="34" charset="0"/>
                <a:cs typeface="Arial" panose="020B0604020202020204" pitchFamily="34" charset="0"/>
              </a:rPr>
              <a:t>11) ________, ________</a:t>
            </a:r>
            <a:r>
              <a:rPr lang="mn-MN" sz="2000" dirty="0">
                <a:latin typeface="Arial" panose="020B0604020202020204" pitchFamily="34" charset="0"/>
                <a:cs typeface="Arial" panose="020B0604020202020204" pitchFamily="34" charset="0"/>
              </a:rPr>
              <a:t> юм.</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Үхэр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хонь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ямаа</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тэмээний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махыг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өвөл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борцлон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хатааж</a:t>
            </a:r>
            <a:r>
              <a:rPr lang="mn-MN" sz="2000"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урин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дулаан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цагт</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иднэ</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Махыг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зөөлөн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галаар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өөрийн</a:t>
            </a:r>
            <a:r>
              <a:rPr lang="mn-MN" sz="2000" dirty="0">
                <a:latin typeface="Arial" panose="020B0604020202020204" pitchFamily="34" charset="0"/>
                <a:cs typeface="Arial" panose="020B0604020202020204" pitchFamily="34" charset="0"/>
              </a:rPr>
              <a:t>х</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шүүсэнд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болго</a:t>
            </a:r>
            <a:r>
              <a:rPr lang="mn-MN" sz="2000" dirty="0">
                <a:latin typeface="Arial" panose="020B0604020202020204" pitchFamily="34" charset="0"/>
                <a:cs typeface="Arial" panose="020B0604020202020204" pitchFamily="34" charset="0"/>
              </a:rPr>
              <a:t>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шүүсийг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маханд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шингээн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ширгээж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битүү</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саванд</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агаар оруулахгүйгээр </a:t>
            </a:r>
            <a:r>
              <a:rPr lang="en-US" sz="2000" dirty="0" err="1">
                <a:latin typeface="Arial" panose="020B0604020202020204" pitchFamily="34" charset="0"/>
                <a:cs typeface="Arial" panose="020B0604020202020204" pitchFamily="34" charset="0"/>
              </a:rPr>
              <a:t>нягт</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дарж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хадгалдаг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Үүнийг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шууз</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гэнэ</a:t>
            </a:r>
            <a:r>
              <a:rPr lang="en-US" sz="2000" dirty="0">
                <a:latin typeface="Arial" panose="020B0604020202020204" pitchFamily="34" charset="0"/>
                <a:cs typeface="Arial" panose="020B0604020202020204" pitchFamily="34" charset="0"/>
              </a:rPr>
              <a:t>.</a:t>
            </a:r>
            <a:r>
              <a:rPr lang="mn-MN" sz="2000" dirty="0">
                <a:latin typeface="Arial" panose="020B0604020202020204" pitchFamily="34" charset="0"/>
                <a:cs typeface="Arial" panose="020B0604020202020204" pitchFamily="34" charset="0"/>
              </a:rPr>
              <a:t> Шуузаар бүх төрлийн хоол хийнэ.</a:t>
            </a:r>
            <a:endParaRPr lang="en-US" sz="2000" dirty="0">
              <a:latin typeface="Arial" panose="020B0604020202020204" pitchFamily="34" charset="0"/>
              <a:cs typeface="Arial" panose="020B0604020202020204" pitchFamily="34" charset="0"/>
            </a:endParaRPr>
          </a:p>
        </p:txBody>
      </p:sp>
      <p:sp>
        <p:nvSpPr>
          <p:cNvPr id="8" name="Rectangle 7">
            <a:extLst>
              <a:ext uri="{FF2B5EF4-FFF2-40B4-BE49-F238E27FC236}">
                <a16:creationId xmlns:a16="http://schemas.microsoft.com/office/drawing/2014/main" id="{E4279844-0E8A-FE0B-153A-45DA4D8F37F8}"/>
              </a:ext>
            </a:extLst>
          </p:cNvPr>
          <p:cNvSpPr/>
          <p:nvPr/>
        </p:nvSpPr>
        <p:spPr>
          <a:xfrm>
            <a:off x="2049860" y="2029809"/>
            <a:ext cx="8092280"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 халуун уураар, ан агнуур, шүүсэнд,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дотор, чулуу, борцлох/шуузлах, хярамцаг, хорхог/боодог, бүхэл</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
        <p:nvSpPr>
          <p:cNvPr id="9" name="TextBox 8">
            <a:extLst>
              <a:ext uri="{FF2B5EF4-FFF2-40B4-BE49-F238E27FC236}">
                <a16:creationId xmlns:a16="http://schemas.microsoft.com/office/drawing/2014/main" id="{9F2554B1-47EE-6870-5850-C98EADF62ECC}"/>
              </a:ext>
            </a:extLst>
          </p:cNvPr>
          <p:cNvSpPr txBox="1"/>
          <p:nvPr/>
        </p:nvSpPr>
        <p:spPr>
          <a:xfrm>
            <a:off x="4222377" y="217632"/>
            <a:ext cx="4760253" cy="584775"/>
          </a:xfrm>
          <a:prstGeom prst="rect">
            <a:avLst/>
          </a:prstGeom>
          <a:noFill/>
        </p:spPr>
        <p:txBody>
          <a:bodyPr wrap="square">
            <a:spAutoFit/>
          </a:bodyPr>
          <a:lstStyle/>
          <a:p>
            <a:pPr lvl="0" algn="ctr" rtl="0">
              <a:spcBef>
                <a:spcPts val="0"/>
              </a:spcBef>
              <a:spcAft>
                <a:spcPts val="0"/>
              </a:spcAft>
              <a:buClr>
                <a:schemeClr val="dk1"/>
              </a:buClr>
              <a:buSzPct val="100000"/>
            </a:pPr>
            <a:r>
              <a:rPr lang="mn-MN" sz="1600" b="1" dirty="0">
                <a:latin typeface="Arial" panose="020B0604020202020204" pitchFamily="34" charset="0"/>
                <a:cs typeface="Arial" panose="020B0604020202020204" pitchFamily="34" charset="0"/>
              </a:rPr>
              <a:t>Монголчуудын</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идээ, ундаа</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 </a:t>
            </a:r>
            <a:endParaRPr lang="en-US" sz="1600" b="1" dirty="0">
              <a:latin typeface="Arial" panose="020B0604020202020204" pitchFamily="34" charset="0"/>
              <a:cs typeface="Arial" panose="020B0604020202020204" pitchFamily="34" charset="0"/>
            </a:endParaRPr>
          </a:p>
          <a:p>
            <a:pPr lvl="0" algn="ctr" rtl="0">
              <a:spcBef>
                <a:spcPts val="0"/>
              </a:spcBef>
              <a:spcAft>
                <a:spcPts val="0"/>
              </a:spcAft>
              <a:buClr>
                <a:schemeClr val="dk1"/>
              </a:buClr>
              <a:buSzPct val="100000"/>
            </a:pPr>
            <a:r>
              <a:rPr lang="en-US" sz="1600" b="1" dirty="0">
                <a:latin typeface="Arial" panose="020B0604020202020204" pitchFamily="34" charset="0"/>
                <a:cs typeface="Arial" panose="020B0604020202020204" pitchFamily="34" charset="0"/>
              </a:rPr>
              <a:t>Foods and drinks of Mongolians – Meat dishes</a:t>
            </a:r>
            <a:endParaRPr lang="en-US"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spTree>
    <p:extLst>
      <p:ext uri="{BB962C8B-B14F-4D97-AF65-F5344CB8AC3E}">
        <p14:creationId xmlns:p14="http://schemas.microsoft.com/office/powerpoint/2010/main" val="29040571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0" name="TextBox 9">
            <a:extLst>
              <a:ext uri="{FF2B5EF4-FFF2-40B4-BE49-F238E27FC236}">
                <a16:creationId xmlns:a16="http://schemas.microsoft.com/office/drawing/2014/main" id="{578D8564-500E-2F0F-F9F1-76FCA1247179}"/>
              </a:ext>
            </a:extLst>
          </p:cNvPr>
          <p:cNvSpPr txBox="1"/>
          <p:nvPr/>
        </p:nvSpPr>
        <p:spPr>
          <a:xfrm>
            <a:off x="4313119" y="958664"/>
            <a:ext cx="3393272" cy="313932"/>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cs typeface="Arial" panose="020B0604020202020204" pitchFamily="34" charset="0"/>
                <a:sym typeface="Times New Roman"/>
              </a:rPr>
              <a:t>Мах хадгалах арга, борц, шууз </a:t>
            </a:r>
            <a:endParaRPr lang="en-US" sz="1600"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48467B19-5325-AB25-8873-B15BC99461AA}"/>
              </a:ext>
            </a:extLst>
          </p:cNvPr>
          <p:cNvSpPr txBox="1"/>
          <p:nvPr/>
        </p:nvSpPr>
        <p:spPr>
          <a:xfrm>
            <a:off x="4222377" y="217632"/>
            <a:ext cx="4760253" cy="584775"/>
          </a:xfrm>
          <a:prstGeom prst="rect">
            <a:avLst/>
          </a:prstGeom>
          <a:noFill/>
        </p:spPr>
        <p:txBody>
          <a:bodyPr wrap="square">
            <a:spAutoFit/>
          </a:bodyPr>
          <a:lstStyle/>
          <a:p>
            <a:pPr lvl="0" algn="ctr" rtl="0">
              <a:spcBef>
                <a:spcPts val="0"/>
              </a:spcBef>
              <a:spcAft>
                <a:spcPts val="0"/>
              </a:spcAft>
              <a:buClr>
                <a:schemeClr val="dk1"/>
              </a:buClr>
              <a:buSzPct val="100000"/>
            </a:pPr>
            <a:r>
              <a:rPr lang="mn-MN" sz="1600" b="1" dirty="0">
                <a:latin typeface="Arial" panose="020B0604020202020204" pitchFamily="34" charset="0"/>
                <a:cs typeface="Arial" panose="020B0604020202020204" pitchFamily="34" charset="0"/>
              </a:rPr>
              <a:t>Монголчуудын</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идээ, ундаа</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 </a:t>
            </a:r>
            <a:endParaRPr lang="en-US" sz="1600" b="1" dirty="0">
              <a:latin typeface="Arial" panose="020B0604020202020204" pitchFamily="34" charset="0"/>
              <a:cs typeface="Arial" panose="020B0604020202020204" pitchFamily="34" charset="0"/>
            </a:endParaRPr>
          </a:p>
          <a:p>
            <a:pPr lvl="0" algn="ctr" rtl="0">
              <a:spcBef>
                <a:spcPts val="0"/>
              </a:spcBef>
              <a:spcAft>
                <a:spcPts val="0"/>
              </a:spcAft>
              <a:buClr>
                <a:schemeClr val="dk1"/>
              </a:buClr>
              <a:buSzPct val="100000"/>
            </a:pPr>
            <a:r>
              <a:rPr lang="en-US" sz="1600" b="1" dirty="0">
                <a:latin typeface="Arial" panose="020B0604020202020204" pitchFamily="34" charset="0"/>
                <a:cs typeface="Arial" panose="020B0604020202020204" pitchFamily="34" charset="0"/>
              </a:rPr>
              <a:t>Foods and drinks of Mongolians – Meat dishes</a:t>
            </a:r>
            <a:endParaRPr lang="en-US"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pic>
        <p:nvPicPr>
          <p:cNvPr id="2" name="Picture 1">
            <a:extLst>
              <a:ext uri="{FF2B5EF4-FFF2-40B4-BE49-F238E27FC236}">
                <a16:creationId xmlns:a16="http://schemas.microsoft.com/office/drawing/2014/main" id="{A02AF94F-9B70-2870-FBA1-9BDB467DBCF2}"/>
              </a:ext>
            </a:extLst>
          </p:cNvPr>
          <p:cNvPicPr>
            <a:picLocks noChangeAspect="1"/>
          </p:cNvPicPr>
          <p:nvPr/>
        </p:nvPicPr>
        <p:blipFill>
          <a:blip r:embed="rId3"/>
          <a:stretch>
            <a:fillRect/>
          </a:stretch>
        </p:blipFill>
        <p:spPr>
          <a:xfrm>
            <a:off x="4436152" y="1272647"/>
            <a:ext cx="3110206" cy="2050580"/>
          </a:xfrm>
          <a:prstGeom prst="rect">
            <a:avLst/>
          </a:prstGeom>
          <a:ln>
            <a:noFill/>
          </a:ln>
          <a:effectLst>
            <a:softEdge rad="112500"/>
          </a:effectLst>
        </p:spPr>
      </p:pic>
      <p:pic>
        <p:nvPicPr>
          <p:cNvPr id="3" name="Picture 2">
            <a:extLst>
              <a:ext uri="{FF2B5EF4-FFF2-40B4-BE49-F238E27FC236}">
                <a16:creationId xmlns:a16="http://schemas.microsoft.com/office/drawing/2014/main" id="{D126F109-FACE-C5FB-5E0B-5540830A82D4}"/>
              </a:ext>
            </a:extLst>
          </p:cNvPr>
          <p:cNvPicPr>
            <a:picLocks noChangeAspect="1"/>
          </p:cNvPicPr>
          <p:nvPr/>
        </p:nvPicPr>
        <p:blipFill>
          <a:blip r:embed="rId4"/>
          <a:stretch>
            <a:fillRect/>
          </a:stretch>
        </p:blipFill>
        <p:spPr>
          <a:xfrm>
            <a:off x="610147" y="2593138"/>
            <a:ext cx="3110206" cy="2050580"/>
          </a:xfrm>
          <a:prstGeom prst="rect">
            <a:avLst/>
          </a:prstGeom>
          <a:ln>
            <a:noFill/>
          </a:ln>
          <a:effectLst>
            <a:softEdge rad="112500"/>
          </a:effectLst>
        </p:spPr>
      </p:pic>
      <p:pic>
        <p:nvPicPr>
          <p:cNvPr id="7" name="Picture 6">
            <a:extLst>
              <a:ext uri="{FF2B5EF4-FFF2-40B4-BE49-F238E27FC236}">
                <a16:creationId xmlns:a16="http://schemas.microsoft.com/office/drawing/2014/main" id="{778EAEA9-EB1E-C86F-ECCD-336844EEF19E}"/>
              </a:ext>
            </a:extLst>
          </p:cNvPr>
          <p:cNvPicPr>
            <a:picLocks noChangeAspect="1"/>
          </p:cNvPicPr>
          <p:nvPr/>
        </p:nvPicPr>
        <p:blipFill>
          <a:blip r:embed="rId5"/>
          <a:stretch>
            <a:fillRect/>
          </a:stretch>
        </p:blipFill>
        <p:spPr>
          <a:xfrm>
            <a:off x="8169845" y="2611377"/>
            <a:ext cx="3110207" cy="2014102"/>
          </a:xfrm>
          <a:prstGeom prst="rect">
            <a:avLst/>
          </a:prstGeom>
          <a:ln>
            <a:noFill/>
          </a:ln>
          <a:effectLst>
            <a:softEdge rad="112500"/>
          </a:effectLst>
        </p:spPr>
      </p:pic>
      <p:sp>
        <p:nvSpPr>
          <p:cNvPr id="11" name="TextBox 10">
            <a:extLst>
              <a:ext uri="{FF2B5EF4-FFF2-40B4-BE49-F238E27FC236}">
                <a16:creationId xmlns:a16="http://schemas.microsoft.com/office/drawing/2014/main" id="{ABE5CEB6-2D89-C3BA-469F-2624DB775C1C}"/>
              </a:ext>
            </a:extLst>
          </p:cNvPr>
          <p:cNvSpPr txBox="1"/>
          <p:nvPr/>
        </p:nvSpPr>
        <p:spPr>
          <a:xfrm>
            <a:off x="4399364" y="3460578"/>
            <a:ext cx="3393272" cy="707886"/>
          </a:xfrm>
          <a:prstGeom prst="rect">
            <a:avLst/>
          </a:prstGeom>
          <a:noFill/>
        </p:spPr>
        <p:txBody>
          <a:bodyPr wrap="square">
            <a:spAutoFit/>
          </a:bodyPr>
          <a:lstStyle/>
          <a:p>
            <a:r>
              <a:rPr lang="mn-MN" sz="1000" dirty="0">
                <a:latin typeface="Arial" panose="020B0604020202020204" pitchFamily="34" charset="0"/>
                <a:cs typeface="Arial" panose="020B0604020202020204" pitchFamily="34" charset="0"/>
              </a:rPr>
              <a:t>МОНГОЛ НҮҮДЭЛЧДИЙН ТАЙЛБАР ТОЛЬ-</a:t>
            </a:r>
            <a:r>
              <a:rPr lang="en-US" sz="1000" dirty="0">
                <a:latin typeface="Arial" panose="020B0604020202020204" pitchFamily="34" charset="0"/>
                <a:cs typeface="Arial" panose="020B0604020202020204" pitchFamily="34" charset="0"/>
              </a:rPr>
              <a:t>I. (2015, December 19). </a:t>
            </a:r>
            <a:r>
              <a:rPr lang="mn-MN" sz="1000" dirty="0">
                <a:latin typeface="Arial" panose="020B0604020202020204" pitchFamily="34" charset="0"/>
                <a:cs typeface="Arial" panose="020B0604020202020204" pitchFamily="34" charset="0"/>
              </a:rPr>
              <a:t>Мах </a:t>
            </a:r>
          </a:p>
          <a:p>
            <a:r>
              <a:rPr lang="mn-MN" sz="1000" dirty="0">
                <a:latin typeface="Arial" panose="020B0604020202020204" pitchFamily="34" charset="0"/>
                <a:cs typeface="Arial" panose="020B0604020202020204" pitchFamily="34" charset="0"/>
              </a:rPr>
              <a:t>     борцлох арга [</a:t>
            </a:r>
            <a:r>
              <a:rPr lang="en-US" sz="1000" dirty="0">
                <a:latin typeface="Arial" panose="020B0604020202020204" pitchFamily="34" charset="0"/>
                <a:cs typeface="Arial" panose="020B0604020202020204" pitchFamily="34" charset="0"/>
              </a:rPr>
              <a:t>Photograph]. ikon.mn. https://ikon.mn/n/mhh</a:t>
            </a:r>
          </a:p>
        </p:txBody>
      </p:sp>
      <p:pic>
        <p:nvPicPr>
          <p:cNvPr id="12" name="Picture 11">
            <a:extLst>
              <a:ext uri="{FF2B5EF4-FFF2-40B4-BE49-F238E27FC236}">
                <a16:creationId xmlns:a16="http://schemas.microsoft.com/office/drawing/2014/main" id="{31D96F29-CFC6-A9D4-5057-FC5FC817423C}"/>
              </a:ext>
            </a:extLst>
          </p:cNvPr>
          <p:cNvPicPr>
            <a:picLocks noChangeAspect="1"/>
          </p:cNvPicPr>
          <p:nvPr/>
        </p:nvPicPr>
        <p:blipFill>
          <a:blip r:embed="rId6"/>
          <a:stretch>
            <a:fillRect/>
          </a:stretch>
        </p:blipFill>
        <p:spPr>
          <a:xfrm>
            <a:off x="4623079" y="4140801"/>
            <a:ext cx="3083312" cy="1888722"/>
          </a:xfrm>
          <a:prstGeom prst="rect">
            <a:avLst/>
          </a:prstGeom>
          <a:ln>
            <a:noFill/>
          </a:ln>
          <a:effectLst>
            <a:softEdge rad="112500"/>
          </a:effectLst>
        </p:spPr>
      </p:pic>
      <p:sp>
        <p:nvSpPr>
          <p:cNvPr id="14" name="TextBox 13">
            <a:extLst>
              <a:ext uri="{FF2B5EF4-FFF2-40B4-BE49-F238E27FC236}">
                <a16:creationId xmlns:a16="http://schemas.microsoft.com/office/drawing/2014/main" id="{702CDF83-29D5-B9A6-9390-5B2A63F9894B}"/>
              </a:ext>
            </a:extLst>
          </p:cNvPr>
          <p:cNvSpPr txBox="1"/>
          <p:nvPr/>
        </p:nvSpPr>
        <p:spPr>
          <a:xfrm>
            <a:off x="4623079" y="6155748"/>
            <a:ext cx="3307027" cy="553998"/>
          </a:xfrm>
          <a:prstGeom prst="rect">
            <a:avLst/>
          </a:prstGeom>
          <a:noFill/>
        </p:spPr>
        <p:txBody>
          <a:bodyPr wrap="square">
            <a:spAutoFit/>
          </a:bodyPr>
          <a:lstStyle/>
          <a:p>
            <a:r>
              <a:rPr lang="mn-MN" sz="1000" dirty="0">
                <a:latin typeface="Arial" panose="020B0604020202020204" pitchFamily="34" charset="0"/>
                <a:cs typeface="Arial" panose="020B0604020202020204" pitchFamily="34" charset="0"/>
              </a:rPr>
              <a:t>Монгол нүүдэлчдийн тайлбар толь </a:t>
            </a:r>
            <a:r>
              <a:rPr lang="en-US" sz="1000" dirty="0">
                <a:latin typeface="Arial" panose="020B0604020202020204" pitchFamily="34" charset="0"/>
                <a:cs typeface="Arial" panose="020B0604020202020204" pitchFamily="34" charset="0"/>
              </a:rPr>
              <a:t>II </a:t>
            </a:r>
            <a:r>
              <a:rPr lang="mn-MN" sz="1000" dirty="0">
                <a:latin typeface="Arial" panose="020B0604020202020204" pitchFamily="34" charset="0"/>
                <a:cs typeface="Arial" panose="020B0604020202020204" pitchFamily="34" charset="0"/>
              </a:rPr>
              <a:t>боть. (2016, </a:t>
            </a:r>
            <a:r>
              <a:rPr lang="en-US" sz="1000" dirty="0">
                <a:latin typeface="Arial" panose="020B0604020202020204" pitchFamily="34" charset="0"/>
                <a:cs typeface="Arial" panose="020B0604020202020204" pitchFamily="34" charset="0"/>
              </a:rPr>
              <a:t>May 4). </a:t>
            </a:r>
            <a:r>
              <a:rPr lang="mn-MN" sz="1000" dirty="0">
                <a:latin typeface="Arial" panose="020B0604020202020204" pitchFamily="34" charset="0"/>
                <a:cs typeface="Arial" panose="020B0604020202020204" pitchFamily="34" charset="0"/>
              </a:rPr>
              <a:t>Мах шуузлах арга [</a:t>
            </a:r>
            <a:r>
              <a:rPr lang="en-US" sz="1000" dirty="0">
                <a:latin typeface="Arial" panose="020B0604020202020204" pitchFamily="34" charset="0"/>
                <a:cs typeface="Arial" panose="020B0604020202020204" pitchFamily="34" charset="0"/>
              </a:rPr>
              <a:t>Photograph]. ikon.mn. https://ikon.mn/n/q9b </a:t>
            </a:r>
          </a:p>
        </p:txBody>
      </p:sp>
      <p:sp>
        <p:nvSpPr>
          <p:cNvPr id="4" name="TextBox 3">
            <a:extLst>
              <a:ext uri="{FF2B5EF4-FFF2-40B4-BE49-F238E27FC236}">
                <a16:creationId xmlns:a16="http://schemas.microsoft.com/office/drawing/2014/main" id="{E37B9BB0-731B-BB5E-F59F-9009882ADE6E}"/>
              </a:ext>
            </a:extLst>
          </p:cNvPr>
          <p:cNvSpPr txBox="1"/>
          <p:nvPr/>
        </p:nvSpPr>
        <p:spPr>
          <a:xfrm>
            <a:off x="610147" y="5074270"/>
            <a:ext cx="3393272" cy="707886"/>
          </a:xfrm>
          <a:prstGeom prst="rect">
            <a:avLst/>
          </a:prstGeom>
          <a:noFill/>
        </p:spPr>
        <p:txBody>
          <a:bodyPr wrap="square">
            <a:spAutoFit/>
          </a:bodyPr>
          <a:lstStyle/>
          <a:p>
            <a:r>
              <a:rPr lang="mn-MN" sz="1000" dirty="0">
                <a:latin typeface="Arial" panose="020B0604020202020204" pitchFamily="34" charset="0"/>
                <a:cs typeface="Arial" panose="020B0604020202020204" pitchFamily="34" charset="0"/>
              </a:rPr>
              <a:t>МОНГОЛ НҮҮДЭЛЧДИЙН ТАЙЛБАР ТОЛЬ-</a:t>
            </a:r>
            <a:r>
              <a:rPr lang="en-US" sz="1000" dirty="0">
                <a:latin typeface="Arial" panose="020B0604020202020204" pitchFamily="34" charset="0"/>
                <a:cs typeface="Arial" panose="020B0604020202020204" pitchFamily="34" charset="0"/>
              </a:rPr>
              <a:t>I. (2015, December 19). </a:t>
            </a:r>
            <a:r>
              <a:rPr lang="mn-MN" sz="1000" dirty="0">
                <a:latin typeface="Arial" panose="020B0604020202020204" pitchFamily="34" charset="0"/>
                <a:cs typeface="Arial" panose="020B0604020202020204" pitchFamily="34" charset="0"/>
              </a:rPr>
              <a:t>Мах </a:t>
            </a:r>
          </a:p>
          <a:p>
            <a:r>
              <a:rPr lang="mn-MN" sz="1000" dirty="0">
                <a:latin typeface="Arial" panose="020B0604020202020204" pitchFamily="34" charset="0"/>
                <a:cs typeface="Arial" panose="020B0604020202020204" pitchFamily="34" charset="0"/>
              </a:rPr>
              <a:t>     борцлох арга [</a:t>
            </a:r>
            <a:r>
              <a:rPr lang="en-US" sz="1000" dirty="0">
                <a:latin typeface="Arial" panose="020B0604020202020204" pitchFamily="34" charset="0"/>
                <a:cs typeface="Arial" panose="020B0604020202020204" pitchFamily="34" charset="0"/>
              </a:rPr>
              <a:t>Photograph]. ikon.mn. https://ikon.mn/n/mhh</a:t>
            </a:r>
          </a:p>
        </p:txBody>
      </p:sp>
      <p:sp>
        <p:nvSpPr>
          <p:cNvPr id="8" name="TextBox 7">
            <a:extLst>
              <a:ext uri="{FF2B5EF4-FFF2-40B4-BE49-F238E27FC236}">
                <a16:creationId xmlns:a16="http://schemas.microsoft.com/office/drawing/2014/main" id="{E33204C0-3119-A88A-D4BB-E4C171991F93}"/>
              </a:ext>
            </a:extLst>
          </p:cNvPr>
          <p:cNvSpPr txBox="1"/>
          <p:nvPr/>
        </p:nvSpPr>
        <p:spPr>
          <a:xfrm>
            <a:off x="8197998" y="4979864"/>
            <a:ext cx="3393272" cy="707886"/>
          </a:xfrm>
          <a:prstGeom prst="rect">
            <a:avLst/>
          </a:prstGeom>
          <a:noFill/>
        </p:spPr>
        <p:txBody>
          <a:bodyPr wrap="square">
            <a:spAutoFit/>
          </a:bodyPr>
          <a:lstStyle/>
          <a:p>
            <a:r>
              <a:rPr lang="mn-MN" sz="1000" dirty="0">
                <a:latin typeface="Arial" panose="020B0604020202020204" pitchFamily="34" charset="0"/>
                <a:cs typeface="Arial" panose="020B0604020202020204" pitchFamily="34" charset="0"/>
              </a:rPr>
              <a:t>МОНГОЛ НҮҮДЭЛЧДИЙН ТАЙЛБАР ТОЛЬ-</a:t>
            </a:r>
            <a:r>
              <a:rPr lang="en-US" sz="1000" dirty="0">
                <a:latin typeface="Arial" panose="020B0604020202020204" pitchFamily="34" charset="0"/>
                <a:cs typeface="Arial" panose="020B0604020202020204" pitchFamily="34" charset="0"/>
              </a:rPr>
              <a:t>I. (2015, December 19). </a:t>
            </a:r>
            <a:r>
              <a:rPr lang="mn-MN" sz="1000" dirty="0">
                <a:latin typeface="Arial" panose="020B0604020202020204" pitchFamily="34" charset="0"/>
                <a:cs typeface="Arial" panose="020B0604020202020204" pitchFamily="34" charset="0"/>
              </a:rPr>
              <a:t>Мах </a:t>
            </a:r>
          </a:p>
          <a:p>
            <a:r>
              <a:rPr lang="mn-MN" sz="1000" dirty="0">
                <a:latin typeface="Arial" panose="020B0604020202020204" pitchFamily="34" charset="0"/>
                <a:cs typeface="Arial" panose="020B0604020202020204" pitchFamily="34" charset="0"/>
              </a:rPr>
              <a:t>     борцлох арга [</a:t>
            </a:r>
            <a:r>
              <a:rPr lang="en-US" sz="1000" dirty="0">
                <a:latin typeface="Arial" panose="020B0604020202020204" pitchFamily="34" charset="0"/>
                <a:cs typeface="Arial" panose="020B0604020202020204" pitchFamily="34" charset="0"/>
              </a:rPr>
              <a:t>Photograph]. ikon.mn. https://ikon.mn/n/mhh</a:t>
            </a:r>
          </a:p>
        </p:txBody>
      </p:sp>
    </p:spTree>
    <p:extLst>
      <p:ext uri="{BB962C8B-B14F-4D97-AF65-F5344CB8AC3E}">
        <p14:creationId xmlns:p14="http://schemas.microsoft.com/office/powerpoint/2010/main" val="27058447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618AE6AD-15A1-9B17-1815-1E2220C9D241}"/>
              </a:ext>
            </a:extLst>
          </p:cNvPr>
          <p:cNvSpPr txBox="1"/>
          <p:nvPr/>
        </p:nvSpPr>
        <p:spPr>
          <a:xfrm>
            <a:off x="4231432" y="6155223"/>
            <a:ext cx="3575628" cy="276999"/>
          </a:xfrm>
          <a:prstGeom prst="rect">
            <a:avLst/>
          </a:prstGeom>
          <a:noFill/>
        </p:spPr>
        <p:txBody>
          <a:bodyPr wrap="square">
            <a:spAutoFit/>
          </a:bodyPr>
          <a:lstStyle/>
          <a:p>
            <a:r>
              <a:rPr lang="mn-MN" sz="1200" b="1" dirty="0">
                <a:effectLst/>
                <a:latin typeface="Arial" panose="020B0604020202020204" pitchFamily="34" charset="0"/>
                <a:ea typeface="Arial" panose="020B0604020202020204" pitchFamily="34" charset="0"/>
              </a:rPr>
              <a:t> </a:t>
            </a:r>
            <a:r>
              <a:rPr lang="mn-MN" sz="1200" b="0" dirty="0">
                <a:effectLst/>
                <a:latin typeface="Arial" panose="020B0604020202020204" pitchFamily="34" charset="0"/>
                <a:ea typeface="Arial" panose="020B0604020202020204" pitchFamily="34" charset="0"/>
              </a:rPr>
              <a:t>(Мөнхцэцэг, Г., Орхон,Б, 2021, хууд.</a:t>
            </a:r>
            <a:r>
              <a:rPr lang="en-US" sz="1200" b="0" dirty="0">
                <a:effectLst/>
                <a:latin typeface="Arial" panose="020B0604020202020204" pitchFamily="34" charset="0"/>
                <a:ea typeface="Arial" panose="020B0604020202020204" pitchFamily="34" charset="0"/>
              </a:rPr>
              <a:t> 77</a:t>
            </a:r>
            <a:r>
              <a:rPr lang="mn-MN" sz="1200" b="0" dirty="0">
                <a:effectLst/>
                <a:latin typeface="Arial" panose="020B0604020202020204" pitchFamily="34" charset="0"/>
                <a:ea typeface="Arial" panose="020B0604020202020204" pitchFamily="34" charset="0"/>
              </a:rPr>
              <a:t>)</a:t>
            </a:r>
            <a:endParaRPr lang="en-US" sz="1200" dirty="0"/>
          </a:p>
        </p:txBody>
      </p:sp>
      <p:sp>
        <p:nvSpPr>
          <p:cNvPr id="2" name="Rectangle 1">
            <a:extLst>
              <a:ext uri="{FF2B5EF4-FFF2-40B4-BE49-F238E27FC236}">
                <a16:creationId xmlns:a16="http://schemas.microsoft.com/office/drawing/2014/main" id="{FC4B8060-6A2A-62CA-9ECD-4F9F551DFC64}"/>
              </a:ext>
            </a:extLst>
          </p:cNvPr>
          <p:cNvSpPr/>
          <p:nvPr/>
        </p:nvSpPr>
        <p:spPr>
          <a:xfrm>
            <a:off x="496020" y="2764633"/>
            <a:ext cx="11475720" cy="2805320"/>
          </a:xfrm>
          <a:prstGeom prst="rect">
            <a:avLst/>
          </a:prstGeom>
        </p:spPr>
        <p:txBody>
          <a:bodyPr wrap="square">
            <a:spAutoFit/>
          </a:bodyPr>
          <a:lstStyle/>
          <a:p>
            <a:pPr algn="just">
              <a:lnSpc>
                <a:spcPct val="150000"/>
              </a:lnSpc>
            </a:pPr>
            <a:r>
              <a:rPr lang="mn-MN" sz="2000" dirty="0">
                <a:latin typeface="Arial" panose="020B0604020202020204" pitchFamily="34" charset="0"/>
                <a:cs typeface="Arial" panose="020B0604020202020204" pitchFamily="34" charset="0"/>
              </a:rPr>
              <a:t>	Монголчуудын хийдэг өвөрмөц махан хоол нь </a:t>
            </a:r>
            <a:r>
              <a:rPr lang="en-US" sz="2000" dirty="0">
                <a:latin typeface="Arial" panose="020B0604020202020204" pitchFamily="34" charset="0"/>
                <a:cs typeface="Arial" panose="020B0604020202020204" pitchFamily="34" charset="0"/>
              </a:rPr>
              <a:t>12) ________, ________</a:t>
            </a:r>
            <a:r>
              <a:rPr lang="mn-MN" sz="2000" dirty="0">
                <a:latin typeface="Arial" panose="020B0604020202020204" pitchFamily="34" charset="0"/>
                <a:cs typeface="Arial" panose="020B0604020202020204" pitchFamily="34" charset="0"/>
              </a:rPr>
              <a:t> юм. </a:t>
            </a:r>
            <a:r>
              <a:rPr lang="en-US" sz="2000" dirty="0" err="1">
                <a:latin typeface="Arial" panose="020B0604020202020204" pitchFamily="34" charset="0"/>
                <a:cs typeface="Arial" panose="020B0604020202020204" pitchFamily="34" charset="0"/>
              </a:rPr>
              <a:t>Хорхог</a:t>
            </a:r>
            <a:r>
              <a:rPr lang="mn-MN" sz="2000" dirty="0">
                <a:latin typeface="Arial" panose="020B0604020202020204" pitchFamily="34" charset="0"/>
                <a:cs typeface="Arial" panose="020B0604020202020204" pitchFamily="34" charset="0"/>
              </a:rPr>
              <a:t>ийг хийхдээ х</a:t>
            </a:r>
            <a:r>
              <a:rPr lang="en-US" sz="2000" dirty="0" err="1">
                <a:latin typeface="Arial" panose="020B0604020202020204" pitchFamily="34" charset="0"/>
                <a:cs typeface="Arial" panose="020B0604020202020204" pitchFamily="34" charset="0"/>
              </a:rPr>
              <a:t>онь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ямааны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махыг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үе</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мөчөөр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эвдэж</a:t>
            </a:r>
            <a:r>
              <a:rPr lang="mn-MN" sz="2000" dirty="0">
                <a:latin typeface="Arial" panose="020B0604020202020204" pitchFamily="34" charset="0"/>
                <a:cs typeface="Arial" panose="020B0604020202020204" pitchFamily="34" charset="0"/>
              </a:rPr>
              <a:t> жижиглэн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битүү</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саванд</a:t>
            </a:r>
            <a:r>
              <a:rPr lang="mn-MN" sz="2000" dirty="0">
                <a:latin typeface="Arial" panose="020B0604020202020204" pitchFamily="34" charset="0"/>
                <a:cs typeface="Arial" panose="020B0604020202020204" pitchFamily="34" charset="0"/>
              </a:rPr>
              <a:t> улайсгасан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чулуутай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хамт</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хийж</a:t>
            </a:r>
            <a:r>
              <a:rPr lang="mn-MN" sz="2000"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халуун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уураар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жигнэн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болго</a:t>
            </a:r>
            <a:r>
              <a:rPr lang="mn-MN" sz="2000" dirty="0">
                <a:latin typeface="Arial" panose="020B0604020202020204" pitchFamily="34" charset="0"/>
                <a:cs typeface="Arial" panose="020B0604020202020204" pitchFamily="34" charset="0"/>
              </a:rPr>
              <a:t>д</a:t>
            </a:r>
            <a:r>
              <a:rPr lang="en-US" sz="2000" dirty="0">
                <a:latin typeface="Arial" panose="020B0604020202020204" pitchFamily="34" charset="0"/>
                <a:cs typeface="Arial" panose="020B0604020202020204" pitchFamily="34" charset="0"/>
              </a:rPr>
              <a:t>о</a:t>
            </a:r>
            <a:r>
              <a:rPr lang="mn-MN" sz="2000" dirty="0">
                <a:latin typeface="Arial" panose="020B0604020202020204" pitchFamily="34" charset="0"/>
                <a:cs typeface="Arial" panose="020B0604020202020204" pitchFamily="34" charset="0"/>
              </a:rPr>
              <a:t>г. Харин боодгийг хийхдээ т</a:t>
            </a:r>
            <a:r>
              <a:rPr lang="en-US" sz="2000" dirty="0" err="1">
                <a:latin typeface="Arial" panose="020B0604020202020204" pitchFamily="34" charset="0"/>
                <a:cs typeface="Arial" panose="020B0604020202020204" pitchFamily="34" charset="0"/>
              </a:rPr>
              <a:t>арвага</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зэрэг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зарим</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ангийн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махыг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арьсыг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хуулалгүй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махыг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арьсанд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дагуулан</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үлдээж, </a:t>
            </a:r>
            <a:r>
              <a:rPr lang="en-US" sz="2000" dirty="0" err="1">
                <a:latin typeface="Arial" panose="020B0604020202020204" pitchFamily="34" charset="0"/>
                <a:cs typeface="Arial" panose="020B0604020202020204" pitchFamily="34" charset="0"/>
              </a:rPr>
              <a:t>ясыг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нь</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салгаж </a:t>
            </a:r>
            <a:r>
              <a:rPr lang="en-US" sz="2000" dirty="0" err="1">
                <a:latin typeface="Arial" panose="020B0604020202020204" pitchFamily="34" charset="0"/>
                <a:cs typeface="Arial" panose="020B0604020202020204" pitchFamily="34" charset="0"/>
              </a:rPr>
              <a:t>ав</a:t>
            </a:r>
            <a:r>
              <a:rPr lang="mn-MN" sz="2000" dirty="0">
                <a:latin typeface="Arial" panose="020B0604020202020204" pitchFamily="34" charset="0"/>
                <a:cs typeface="Arial" panose="020B0604020202020204" pitchFamily="34" charset="0"/>
              </a:rPr>
              <a:t>аад,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тулман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дотор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чулуу</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улайсган</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хийж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гаднаас</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галаар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шар</a:t>
            </a:r>
            <a:r>
              <a:rPr lang="mn-MN" sz="2000" dirty="0">
                <a:latin typeface="Arial" panose="020B0604020202020204" pitchFamily="34" charset="0"/>
                <a:cs typeface="Arial" panose="020B0604020202020204" pitchFamily="34" charset="0"/>
              </a:rPr>
              <a:t>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хийдэг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хоол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Ямаагаар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бас</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боодог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хийдэг</a:t>
            </a:r>
            <a:r>
              <a:rPr lang="en-US" sz="2000" dirty="0">
                <a:latin typeface="Arial" panose="020B0604020202020204" pitchFamily="34" charset="0"/>
                <a:cs typeface="Arial" panose="020B0604020202020204" pitchFamily="34" charset="0"/>
              </a:rPr>
              <a:t>.</a:t>
            </a:r>
          </a:p>
        </p:txBody>
      </p:sp>
      <p:sp>
        <p:nvSpPr>
          <p:cNvPr id="8" name="Rectangle 7">
            <a:extLst>
              <a:ext uri="{FF2B5EF4-FFF2-40B4-BE49-F238E27FC236}">
                <a16:creationId xmlns:a16="http://schemas.microsoft.com/office/drawing/2014/main" id="{023CDFF8-C4AF-EC10-124C-DDA3C83D7CEA}"/>
              </a:ext>
            </a:extLst>
          </p:cNvPr>
          <p:cNvSpPr/>
          <p:nvPr/>
        </p:nvSpPr>
        <p:spPr>
          <a:xfrm>
            <a:off x="2049923" y="1835591"/>
            <a:ext cx="8092280"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 халуун уураар, ан агнуур, шүүсэнд,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дотор, чулуу, борцлох/шуузлах, хярамцаг, хорхог/боодог, бүхэл</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081A8B9C-D2CE-74F6-C90D-68BA8B665883}"/>
              </a:ext>
            </a:extLst>
          </p:cNvPr>
          <p:cNvSpPr txBox="1"/>
          <p:nvPr/>
        </p:nvSpPr>
        <p:spPr>
          <a:xfrm>
            <a:off x="4222377" y="217632"/>
            <a:ext cx="4760253" cy="584775"/>
          </a:xfrm>
          <a:prstGeom prst="rect">
            <a:avLst/>
          </a:prstGeom>
          <a:noFill/>
        </p:spPr>
        <p:txBody>
          <a:bodyPr wrap="square">
            <a:spAutoFit/>
          </a:bodyPr>
          <a:lstStyle/>
          <a:p>
            <a:pPr lvl="0" algn="ctr" rtl="0">
              <a:spcBef>
                <a:spcPts val="0"/>
              </a:spcBef>
              <a:spcAft>
                <a:spcPts val="0"/>
              </a:spcAft>
              <a:buClr>
                <a:schemeClr val="dk1"/>
              </a:buClr>
              <a:buSzPct val="100000"/>
            </a:pPr>
            <a:r>
              <a:rPr lang="mn-MN" sz="1600" b="1" dirty="0">
                <a:latin typeface="Arial" panose="020B0604020202020204" pitchFamily="34" charset="0"/>
                <a:cs typeface="Arial" panose="020B0604020202020204" pitchFamily="34" charset="0"/>
              </a:rPr>
              <a:t>Монголчуудын</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идээ, ундаа</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 </a:t>
            </a:r>
            <a:endParaRPr lang="en-US" sz="1600" b="1" dirty="0">
              <a:latin typeface="Arial" panose="020B0604020202020204" pitchFamily="34" charset="0"/>
              <a:cs typeface="Arial" panose="020B0604020202020204" pitchFamily="34" charset="0"/>
            </a:endParaRPr>
          </a:p>
          <a:p>
            <a:pPr lvl="0" algn="ctr" rtl="0">
              <a:spcBef>
                <a:spcPts val="0"/>
              </a:spcBef>
              <a:spcAft>
                <a:spcPts val="0"/>
              </a:spcAft>
              <a:buClr>
                <a:schemeClr val="dk1"/>
              </a:buClr>
              <a:buSzPct val="100000"/>
            </a:pPr>
            <a:r>
              <a:rPr lang="en-US" sz="1600" b="1" dirty="0">
                <a:latin typeface="Arial" panose="020B0604020202020204" pitchFamily="34" charset="0"/>
                <a:cs typeface="Arial" panose="020B0604020202020204" pitchFamily="34" charset="0"/>
              </a:rPr>
              <a:t>Foods and drinks of Mongolians – Meat dishes</a:t>
            </a:r>
            <a:endParaRPr lang="en-US"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spTree>
    <p:extLst>
      <p:ext uri="{BB962C8B-B14F-4D97-AF65-F5344CB8AC3E}">
        <p14:creationId xmlns:p14="http://schemas.microsoft.com/office/powerpoint/2010/main" val="27074204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0" name="TextBox 9">
            <a:extLst>
              <a:ext uri="{FF2B5EF4-FFF2-40B4-BE49-F238E27FC236}">
                <a16:creationId xmlns:a16="http://schemas.microsoft.com/office/drawing/2014/main" id="{578D8564-500E-2F0F-F9F1-76FCA1247179}"/>
              </a:ext>
            </a:extLst>
          </p:cNvPr>
          <p:cNvSpPr txBox="1"/>
          <p:nvPr/>
        </p:nvSpPr>
        <p:spPr>
          <a:xfrm>
            <a:off x="2920861" y="1197730"/>
            <a:ext cx="1020757" cy="313932"/>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cs typeface="Arial" panose="020B0604020202020204" pitchFamily="34" charset="0"/>
                <a:sym typeface="Times New Roman"/>
              </a:rPr>
              <a:t>Боодог </a:t>
            </a:r>
            <a:endParaRPr lang="en-US" sz="1600"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48467B19-5325-AB25-8873-B15BC99461AA}"/>
              </a:ext>
            </a:extLst>
          </p:cNvPr>
          <p:cNvSpPr txBox="1"/>
          <p:nvPr/>
        </p:nvSpPr>
        <p:spPr>
          <a:xfrm>
            <a:off x="4222377" y="217632"/>
            <a:ext cx="4760253" cy="584775"/>
          </a:xfrm>
          <a:prstGeom prst="rect">
            <a:avLst/>
          </a:prstGeom>
          <a:noFill/>
        </p:spPr>
        <p:txBody>
          <a:bodyPr wrap="square">
            <a:spAutoFit/>
          </a:bodyPr>
          <a:lstStyle/>
          <a:p>
            <a:pPr lvl="0" algn="ctr" rtl="0">
              <a:spcBef>
                <a:spcPts val="0"/>
              </a:spcBef>
              <a:spcAft>
                <a:spcPts val="0"/>
              </a:spcAft>
              <a:buClr>
                <a:schemeClr val="dk1"/>
              </a:buClr>
              <a:buSzPct val="100000"/>
            </a:pPr>
            <a:r>
              <a:rPr lang="mn-MN" sz="1600" b="1" dirty="0">
                <a:latin typeface="Arial" panose="020B0604020202020204" pitchFamily="34" charset="0"/>
                <a:cs typeface="Arial" panose="020B0604020202020204" pitchFamily="34" charset="0"/>
              </a:rPr>
              <a:t>Монголчуудын</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идээ, ундаа</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 </a:t>
            </a:r>
            <a:endParaRPr lang="en-US" sz="1600" b="1" dirty="0">
              <a:latin typeface="Arial" panose="020B0604020202020204" pitchFamily="34" charset="0"/>
              <a:cs typeface="Arial" panose="020B0604020202020204" pitchFamily="34" charset="0"/>
            </a:endParaRPr>
          </a:p>
          <a:p>
            <a:pPr lvl="0" algn="ctr" rtl="0">
              <a:spcBef>
                <a:spcPts val="0"/>
              </a:spcBef>
              <a:spcAft>
                <a:spcPts val="0"/>
              </a:spcAft>
              <a:buClr>
                <a:schemeClr val="dk1"/>
              </a:buClr>
              <a:buSzPct val="100000"/>
            </a:pPr>
            <a:r>
              <a:rPr lang="en-US" sz="1600" b="1" dirty="0">
                <a:latin typeface="Arial" panose="020B0604020202020204" pitchFamily="34" charset="0"/>
                <a:cs typeface="Arial" panose="020B0604020202020204" pitchFamily="34" charset="0"/>
              </a:rPr>
              <a:t>Foods and drinks of Mongolians – Meat dishes</a:t>
            </a:r>
            <a:endParaRPr lang="en-US"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pic>
        <p:nvPicPr>
          <p:cNvPr id="2" name="Picture 1">
            <a:extLst>
              <a:ext uri="{FF2B5EF4-FFF2-40B4-BE49-F238E27FC236}">
                <a16:creationId xmlns:a16="http://schemas.microsoft.com/office/drawing/2014/main" id="{83C43D12-C969-7DF2-976E-D76E546EC9CF}"/>
              </a:ext>
            </a:extLst>
          </p:cNvPr>
          <p:cNvPicPr>
            <a:picLocks noChangeAspect="1"/>
          </p:cNvPicPr>
          <p:nvPr/>
        </p:nvPicPr>
        <p:blipFill>
          <a:blip r:embed="rId3"/>
          <a:stretch>
            <a:fillRect/>
          </a:stretch>
        </p:blipFill>
        <p:spPr>
          <a:xfrm>
            <a:off x="990598" y="1768252"/>
            <a:ext cx="4881285" cy="32605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a:extLst>
              <a:ext uri="{FF2B5EF4-FFF2-40B4-BE49-F238E27FC236}">
                <a16:creationId xmlns:a16="http://schemas.microsoft.com/office/drawing/2014/main" id="{8A8BBC81-5F71-A83F-7588-83FABF263112}"/>
              </a:ext>
            </a:extLst>
          </p:cNvPr>
          <p:cNvSpPr txBox="1"/>
          <p:nvPr/>
        </p:nvSpPr>
        <p:spPr>
          <a:xfrm>
            <a:off x="1596199" y="5842108"/>
            <a:ext cx="3670080" cy="707886"/>
          </a:xfrm>
          <a:prstGeom prst="rect">
            <a:avLst/>
          </a:prstGeom>
          <a:noFill/>
        </p:spPr>
        <p:txBody>
          <a:bodyPr wrap="square">
            <a:spAutoFit/>
          </a:bodyPr>
          <a:lstStyle/>
          <a:p>
            <a:r>
              <a:rPr lang="en-US" sz="1000" dirty="0" err="1">
                <a:latin typeface="Arial" panose="020B0604020202020204" pitchFamily="34" charset="0"/>
                <a:cs typeface="Arial" panose="020B0604020202020204" pitchFamily="34" charset="0"/>
              </a:rPr>
              <a:t>Densmaa</a:t>
            </a:r>
            <a:r>
              <a:rPr lang="en-US" sz="1000" dirty="0">
                <a:latin typeface="Arial" panose="020B0604020202020204" pitchFamily="34" charset="0"/>
                <a:cs typeface="Arial" panose="020B0604020202020204" pitchFamily="34" charset="0"/>
              </a:rPr>
              <a:t>. (2018, January 31). </a:t>
            </a:r>
            <a:r>
              <a:rPr lang="mn-MN" sz="1000" dirty="0">
                <a:latin typeface="Arial" panose="020B0604020202020204" pitchFamily="34" charset="0"/>
                <a:cs typeface="Arial" panose="020B0604020202020204" pitchFamily="34" charset="0"/>
              </a:rPr>
              <a:t>Монголчуудын Уламжлалт Хоол "Хорхог" </a:t>
            </a:r>
          </a:p>
          <a:p>
            <a:r>
              <a:rPr lang="mn-MN" sz="1000" dirty="0">
                <a:latin typeface="Arial" panose="020B0604020202020204" pitchFamily="34" charset="0"/>
                <a:cs typeface="Arial" panose="020B0604020202020204" pitchFamily="34" charset="0"/>
              </a:rPr>
              <a:t>     [</a:t>
            </a:r>
            <a:r>
              <a:rPr lang="en-US" sz="1000" dirty="0">
                <a:latin typeface="Arial" panose="020B0604020202020204" pitchFamily="34" charset="0"/>
                <a:cs typeface="Arial" panose="020B0604020202020204" pitchFamily="34" charset="0"/>
              </a:rPr>
              <a:t>Photograph]. www.vom.mn. http://www.vom.mn/mn/p/38955 </a:t>
            </a:r>
          </a:p>
        </p:txBody>
      </p:sp>
      <p:pic>
        <p:nvPicPr>
          <p:cNvPr id="8" name="Picture 7">
            <a:extLst>
              <a:ext uri="{FF2B5EF4-FFF2-40B4-BE49-F238E27FC236}">
                <a16:creationId xmlns:a16="http://schemas.microsoft.com/office/drawing/2014/main" id="{3461037F-1DAA-E0FB-6901-38A0F0AA8A50}"/>
              </a:ext>
            </a:extLst>
          </p:cNvPr>
          <p:cNvPicPr>
            <a:picLocks noChangeAspect="1"/>
          </p:cNvPicPr>
          <p:nvPr/>
        </p:nvPicPr>
        <p:blipFill>
          <a:blip r:embed="rId4"/>
          <a:stretch>
            <a:fillRect/>
          </a:stretch>
        </p:blipFill>
        <p:spPr>
          <a:xfrm>
            <a:off x="6642847" y="1774669"/>
            <a:ext cx="4419594" cy="33425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TextBox 3">
            <a:extLst>
              <a:ext uri="{FF2B5EF4-FFF2-40B4-BE49-F238E27FC236}">
                <a16:creationId xmlns:a16="http://schemas.microsoft.com/office/drawing/2014/main" id="{CCDB4503-5727-1129-7B7D-FDC91EF1F4F5}"/>
              </a:ext>
            </a:extLst>
          </p:cNvPr>
          <p:cNvSpPr txBox="1"/>
          <p:nvPr/>
        </p:nvSpPr>
        <p:spPr>
          <a:xfrm>
            <a:off x="8472251" y="1157975"/>
            <a:ext cx="1020757" cy="369332"/>
          </a:xfrm>
          <a:prstGeom prst="rect">
            <a:avLst/>
          </a:prstGeom>
          <a:noFill/>
        </p:spPr>
        <p:txBody>
          <a:bodyPr wrap="square">
            <a:spAutoFit/>
          </a:bodyPr>
          <a:lstStyle/>
          <a:p>
            <a:r>
              <a:rPr lang="mn-MN" sz="1800" b="1" i="1" dirty="0">
                <a:solidFill>
                  <a:schemeClr val="dk1"/>
                </a:solidFill>
                <a:latin typeface="Arial" panose="020B0604020202020204" pitchFamily="34" charset="0"/>
                <a:cs typeface="Arial" panose="020B0604020202020204" pitchFamily="34" charset="0"/>
                <a:sym typeface="Times New Roman"/>
              </a:rPr>
              <a:t>Хорхог </a:t>
            </a:r>
            <a:endParaRPr lang="en-US" dirty="0"/>
          </a:p>
        </p:txBody>
      </p:sp>
      <p:sp>
        <p:nvSpPr>
          <p:cNvPr id="12" name="TextBox 11">
            <a:extLst>
              <a:ext uri="{FF2B5EF4-FFF2-40B4-BE49-F238E27FC236}">
                <a16:creationId xmlns:a16="http://schemas.microsoft.com/office/drawing/2014/main" id="{9CEA9D0E-D38E-4197-0F49-47ED3BCF671D}"/>
              </a:ext>
            </a:extLst>
          </p:cNvPr>
          <p:cNvSpPr txBox="1"/>
          <p:nvPr/>
        </p:nvSpPr>
        <p:spPr>
          <a:xfrm>
            <a:off x="6895797" y="5851784"/>
            <a:ext cx="3913694" cy="400110"/>
          </a:xfrm>
          <a:prstGeom prst="rect">
            <a:avLst/>
          </a:prstGeom>
          <a:noFill/>
        </p:spPr>
        <p:txBody>
          <a:bodyPr wrap="square">
            <a:spAutoFit/>
          </a:bodyPr>
          <a:lstStyle/>
          <a:p>
            <a:r>
              <a:rPr lang="mn-MN" sz="1000" dirty="0">
                <a:latin typeface="Arial" panose="020B0604020202020204" pitchFamily="34" charset="0"/>
                <a:cs typeface="Arial" panose="020B0604020202020204" pitchFamily="34" charset="0"/>
              </a:rPr>
              <a:t>Аззаяа, Т. (2010, </a:t>
            </a:r>
            <a:r>
              <a:rPr lang="en-US" sz="1000" dirty="0">
                <a:latin typeface="Arial" panose="020B0604020202020204" pitchFamily="34" charset="0"/>
                <a:cs typeface="Arial" panose="020B0604020202020204" pitchFamily="34" charset="0"/>
              </a:rPr>
              <a:t>August 2). </a:t>
            </a:r>
            <a:r>
              <a:rPr lang="mn-MN" sz="1000" dirty="0">
                <a:latin typeface="Arial" panose="020B0604020202020204" pitchFamily="34" charset="0"/>
                <a:cs typeface="Arial" panose="020B0604020202020204" pitchFamily="34" charset="0"/>
              </a:rPr>
              <a:t>Монгол хоол [</a:t>
            </a:r>
            <a:r>
              <a:rPr lang="en-US" sz="1000" dirty="0">
                <a:latin typeface="Arial" panose="020B0604020202020204" pitchFamily="34" charset="0"/>
                <a:cs typeface="Arial" panose="020B0604020202020204" pitchFamily="34" charset="0"/>
              </a:rPr>
              <a:t>Photograph]. gogo.mn. https://gogo.mn/r/74559 </a:t>
            </a:r>
          </a:p>
        </p:txBody>
      </p:sp>
    </p:spTree>
    <p:extLst>
      <p:ext uri="{BB962C8B-B14F-4D97-AF65-F5344CB8AC3E}">
        <p14:creationId xmlns:p14="http://schemas.microsoft.com/office/powerpoint/2010/main" val="41731429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4" name="TextBox 3">
            <a:extLst>
              <a:ext uri="{FF2B5EF4-FFF2-40B4-BE49-F238E27FC236}">
                <a16:creationId xmlns:a16="http://schemas.microsoft.com/office/drawing/2014/main" id="{618AE6AD-15A1-9B17-1815-1E2220C9D241}"/>
              </a:ext>
            </a:extLst>
          </p:cNvPr>
          <p:cNvSpPr txBox="1"/>
          <p:nvPr/>
        </p:nvSpPr>
        <p:spPr>
          <a:xfrm>
            <a:off x="5043688" y="3290500"/>
            <a:ext cx="3575628"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a:t>
            </a:r>
            <a:r>
              <a:rPr lang="en-US" sz="1000" b="0" dirty="0">
                <a:effectLst/>
                <a:latin typeface="Arial" panose="020B0604020202020204" pitchFamily="34" charset="0"/>
                <a:ea typeface="Arial" panose="020B0604020202020204" pitchFamily="34" charset="0"/>
              </a:rPr>
              <a:t> 77</a:t>
            </a:r>
            <a:r>
              <a:rPr lang="mn-MN" sz="1000" b="0" dirty="0">
                <a:effectLst/>
                <a:latin typeface="Arial" panose="020B0604020202020204" pitchFamily="34" charset="0"/>
                <a:ea typeface="Arial" panose="020B0604020202020204" pitchFamily="34" charset="0"/>
              </a:rPr>
              <a:t>)</a:t>
            </a:r>
            <a:endParaRPr lang="en-US" sz="1000" dirty="0"/>
          </a:p>
        </p:txBody>
      </p:sp>
      <p:sp>
        <p:nvSpPr>
          <p:cNvPr id="2" name="Rectangle 1">
            <a:extLst>
              <a:ext uri="{FF2B5EF4-FFF2-40B4-BE49-F238E27FC236}">
                <a16:creationId xmlns:a16="http://schemas.microsoft.com/office/drawing/2014/main" id="{FC4B8060-6A2A-62CA-9ECD-4F9F551DFC64}"/>
              </a:ext>
            </a:extLst>
          </p:cNvPr>
          <p:cNvSpPr/>
          <p:nvPr/>
        </p:nvSpPr>
        <p:spPr>
          <a:xfrm>
            <a:off x="344600" y="1534749"/>
            <a:ext cx="11316698" cy="1420325"/>
          </a:xfrm>
          <a:prstGeom prst="rect">
            <a:avLst/>
          </a:prstGeom>
        </p:spPr>
        <p:txBody>
          <a:bodyPr wrap="square">
            <a:spAutoFit/>
          </a:bodyPr>
          <a:lstStyle/>
          <a:p>
            <a:pPr algn="just">
              <a:lnSpc>
                <a:spcPct val="150000"/>
              </a:lnSpc>
            </a:pPr>
            <a:r>
              <a:rPr lang="mn-MN"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Монголчууд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гурил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будаа</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ногоо</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ургамлы</a:t>
            </a:r>
            <a:r>
              <a:rPr lang="mn-MN" sz="2000" dirty="0">
                <a:latin typeface="Arial" panose="020B0604020202020204" pitchFamily="34" charset="0"/>
                <a:cs typeface="Arial" panose="020B0604020202020204" pitchFamily="34" charset="0"/>
              </a:rPr>
              <a:t>г хоол хүнсэндээ </a:t>
            </a:r>
            <a:r>
              <a:rPr lang="en-US" sz="2000" dirty="0" err="1">
                <a:latin typeface="Arial" panose="020B0604020202020204" pitchFamily="34" charset="0"/>
                <a:cs typeface="Arial" panose="020B0604020202020204" pitchFamily="34" charset="0"/>
              </a:rPr>
              <a:t>өргөн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хэрэглэдэг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Жишээ</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гурилтай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хоол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элдсэн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гурилтай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чанасан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мах</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будаатай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шөл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будаатай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хуурга</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цуйван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бууз</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хуушуур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банш</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бантан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ногоотой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шөл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гэх</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мэт</a:t>
            </a:r>
            <a:r>
              <a:rPr lang="en-US" sz="2000" dirty="0">
                <a:latin typeface="Arial" panose="020B0604020202020204" pitchFamily="34" charset="0"/>
                <a:cs typeface="Arial" panose="020B0604020202020204" pitchFamily="34" charset="0"/>
              </a:rPr>
              <a:t>.</a:t>
            </a:r>
          </a:p>
        </p:txBody>
      </p:sp>
      <p:sp>
        <p:nvSpPr>
          <p:cNvPr id="8" name="TextBox 7">
            <a:extLst>
              <a:ext uri="{FF2B5EF4-FFF2-40B4-BE49-F238E27FC236}">
                <a16:creationId xmlns:a16="http://schemas.microsoft.com/office/drawing/2014/main" id="{EF35306A-7367-7E31-0468-025202EBB0C8}"/>
              </a:ext>
            </a:extLst>
          </p:cNvPr>
          <p:cNvSpPr txBox="1"/>
          <p:nvPr/>
        </p:nvSpPr>
        <p:spPr>
          <a:xfrm>
            <a:off x="4222377" y="217632"/>
            <a:ext cx="4760253" cy="584775"/>
          </a:xfrm>
          <a:prstGeom prst="rect">
            <a:avLst/>
          </a:prstGeom>
          <a:noFill/>
        </p:spPr>
        <p:txBody>
          <a:bodyPr wrap="square">
            <a:spAutoFit/>
          </a:bodyPr>
          <a:lstStyle/>
          <a:p>
            <a:pPr lvl="0" algn="ctr" rtl="0">
              <a:spcBef>
                <a:spcPts val="0"/>
              </a:spcBef>
              <a:spcAft>
                <a:spcPts val="0"/>
              </a:spcAft>
              <a:buClr>
                <a:schemeClr val="dk1"/>
              </a:buClr>
              <a:buSzPct val="100000"/>
            </a:pPr>
            <a:r>
              <a:rPr lang="mn-MN" sz="1600" b="1" dirty="0">
                <a:latin typeface="Arial" panose="020B0604020202020204" pitchFamily="34" charset="0"/>
                <a:cs typeface="Arial" panose="020B0604020202020204" pitchFamily="34" charset="0"/>
              </a:rPr>
              <a:t>Монголчуудын</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идээ, ундаа</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 </a:t>
            </a:r>
            <a:endParaRPr lang="en-US" sz="1600" b="1" dirty="0">
              <a:latin typeface="Arial" panose="020B0604020202020204" pitchFamily="34" charset="0"/>
              <a:cs typeface="Arial" panose="020B0604020202020204" pitchFamily="34" charset="0"/>
            </a:endParaRPr>
          </a:p>
          <a:p>
            <a:pPr lvl="0" algn="ctr" rtl="0">
              <a:spcBef>
                <a:spcPts val="0"/>
              </a:spcBef>
              <a:spcAft>
                <a:spcPts val="0"/>
              </a:spcAft>
              <a:buClr>
                <a:schemeClr val="dk1"/>
              </a:buClr>
              <a:buSzPct val="100000"/>
            </a:pPr>
            <a:r>
              <a:rPr lang="en-US" sz="1600" b="1" dirty="0">
                <a:latin typeface="Arial" panose="020B0604020202020204" pitchFamily="34" charset="0"/>
                <a:cs typeface="Arial" panose="020B0604020202020204" pitchFamily="34" charset="0"/>
              </a:rPr>
              <a:t>Foods and drinks of Mongolians – Meat dishes</a:t>
            </a:r>
            <a:endParaRPr lang="en-US"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pic>
        <p:nvPicPr>
          <p:cNvPr id="9" name="Picture 8">
            <a:extLst>
              <a:ext uri="{FF2B5EF4-FFF2-40B4-BE49-F238E27FC236}">
                <a16:creationId xmlns:a16="http://schemas.microsoft.com/office/drawing/2014/main" id="{8AA8C8AE-E223-1416-EB71-DF99935E61DC}"/>
              </a:ext>
            </a:extLst>
          </p:cNvPr>
          <p:cNvPicPr>
            <a:picLocks noChangeAspect="1"/>
          </p:cNvPicPr>
          <p:nvPr/>
        </p:nvPicPr>
        <p:blipFill>
          <a:blip r:embed="rId3"/>
          <a:stretch>
            <a:fillRect/>
          </a:stretch>
        </p:blipFill>
        <p:spPr>
          <a:xfrm>
            <a:off x="430000" y="3951627"/>
            <a:ext cx="2341427" cy="1769220"/>
          </a:xfrm>
          <a:prstGeom prst="rect">
            <a:avLst/>
          </a:prstGeom>
        </p:spPr>
      </p:pic>
      <p:pic>
        <p:nvPicPr>
          <p:cNvPr id="10" name="Picture 9">
            <a:extLst>
              <a:ext uri="{FF2B5EF4-FFF2-40B4-BE49-F238E27FC236}">
                <a16:creationId xmlns:a16="http://schemas.microsoft.com/office/drawing/2014/main" id="{AF0E6731-569E-BC2C-662F-E7F589F2653E}"/>
              </a:ext>
            </a:extLst>
          </p:cNvPr>
          <p:cNvPicPr>
            <a:picLocks noChangeAspect="1"/>
          </p:cNvPicPr>
          <p:nvPr/>
        </p:nvPicPr>
        <p:blipFill>
          <a:blip r:embed="rId4"/>
          <a:stretch>
            <a:fillRect/>
          </a:stretch>
        </p:blipFill>
        <p:spPr>
          <a:xfrm>
            <a:off x="3248153" y="3951627"/>
            <a:ext cx="2358961" cy="1769220"/>
          </a:xfrm>
          <a:prstGeom prst="rect">
            <a:avLst/>
          </a:prstGeom>
        </p:spPr>
      </p:pic>
      <p:pic>
        <p:nvPicPr>
          <p:cNvPr id="11" name="Picture 10">
            <a:extLst>
              <a:ext uri="{FF2B5EF4-FFF2-40B4-BE49-F238E27FC236}">
                <a16:creationId xmlns:a16="http://schemas.microsoft.com/office/drawing/2014/main" id="{2CD0B941-B950-315D-A017-BBED6BA6827F}"/>
              </a:ext>
            </a:extLst>
          </p:cNvPr>
          <p:cNvPicPr>
            <a:picLocks noChangeAspect="1"/>
          </p:cNvPicPr>
          <p:nvPr/>
        </p:nvPicPr>
        <p:blipFill>
          <a:blip r:embed="rId5"/>
          <a:stretch>
            <a:fillRect/>
          </a:stretch>
        </p:blipFill>
        <p:spPr>
          <a:xfrm>
            <a:off x="6177665" y="3951627"/>
            <a:ext cx="2358961" cy="1769220"/>
          </a:xfrm>
          <a:prstGeom prst="rect">
            <a:avLst/>
          </a:prstGeom>
        </p:spPr>
      </p:pic>
      <p:pic>
        <p:nvPicPr>
          <p:cNvPr id="12" name="Picture 11">
            <a:extLst>
              <a:ext uri="{FF2B5EF4-FFF2-40B4-BE49-F238E27FC236}">
                <a16:creationId xmlns:a16="http://schemas.microsoft.com/office/drawing/2014/main" id="{73F6D924-BFD8-2214-CBBC-374DD1FF3C7A}"/>
              </a:ext>
            </a:extLst>
          </p:cNvPr>
          <p:cNvPicPr>
            <a:picLocks noChangeAspect="1"/>
          </p:cNvPicPr>
          <p:nvPr/>
        </p:nvPicPr>
        <p:blipFill>
          <a:blip r:embed="rId6"/>
          <a:stretch>
            <a:fillRect/>
          </a:stretch>
        </p:blipFill>
        <p:spPr>
          <a:xfrm>
            <a:off x="9107178" y="3951627"/>
            <a:ext cx="2513107" cy="1769220"/>
          </a:xfrm>
          <a:prstGeom prst="rect">
            <a:avLst/>
          </a:prstGeom>
        </p:spPr>
      </p:pic>
      <p:sp>
        <p:nvSpPr>
          <p:cNvPr id="14" name="TextBox 13">
            <a:extLst>
              <a:ext uri="{FF2B5EF4-FFF2-40B4-BE49-F238E27FC236}">
                <a16:creationId xmlns:a16="http://schemas.microsoft.com/office/drawing/2014/main" id="{B9971D05-2728-EB27-A637-1DBEAC6E0B09}"/>
              </a:ext>
            </a:extLst>
          </p:cNvPr>
          <p:cNvSpPr txBox="1"/>
          <p:nvPr/>
        </p:nvSpPr>
        <p:spPr>
          <a:xfrm>
            <a:off x="9107178" y="5859996"/>
            <a:ext cx="2715402" cy="707886"/>
          </a:xfrm>
          <a:prstGeom prst="rect">
            <a:avLst/>
          </a:prstGeom>
          <a:noFill/>
        </p:spPr>
        <p:txBody>
          <a:bodyPr wrap="square">
            <a:spAutoFit/>
          </a:bodyPr>
          <a:lstStyle/>
          <a:p>
            <a:r>
              <a:rPr lang="en-US" sz="800" dirty="0">
                <a:latin typeface="Arial" panose="020B0604020202020204" pitchFamily="34" charset="0"/>
                <a:cs typeface="Arial" panose="020B0604020202020204" pitchFamily="34" charset="0"/>
              </a:rPr>
              <a:t>Vidor. (2006, July 1). </a:t>
            </a:r>
            <a:r>
              <a:rPr lang="en-US" sz="800" dirty="0" err="1">
                <a:latin typeface="Arial" panose="020B0604020202020204" pitchFamily="34" charset="0"/>
                <a:cs typeface="Arial" panose="020B0604020202020204" pitchFamily="34" charset="0"/>
              </a:rPr>
              <a:t>Khorkhog</a:t>
            </a:r>
            <a:r>
              <a:rPr lang="en-US" sz="800" dirty="0">
                <a:latin typeface="Arial" panose="020B0604020202020204" pitchFamily="34" charset="0"/>
                <a:cs typeface="Arial" panose="020B0604020202020204" pitchFamily="34" charset="0"/>
              </a:rPr>
              <a:t> [Photograph]. mn.wikipedia.org. https://mn.wikipedia.org/wiki/  %D0%9C%D0%BE%D0%BD%D0%B3%D0%BE%D0%BB_%D1%85%D0%BE%D0%BE%D0%BB#/media/ %D0%A4%D0%B0%D0%B9%D0%BB:Khorkhog.JPG </a:t>
            </a:r>
          </a:p>
        </p:txBody>
      </p:sp>
      <p:sp>
        <p:nvSpPr>
          <p:cNvPr id="18" name="TextBox 17">
            <a:extLst>
              <a:ext uri="{FF2B5EF4-FFF2-40B4-BE49-F238E27FC236}">
                <a16:creationId xmlns:a16="http://schemas.microsoft.com/office/drawing/2014/main" id="{34048E2C-21A1-6560-1A8C-FA7BC569AD39}"/>
              </a:ext>
            </a:extLst>
          </p:cNvPr>
          <p:cNvSpPr txBox="1"/>
          <p:nvPr/>
        </p:nvSpPr>
        <p:spPr>
          <a:xfrm>
            <a:off x="6002949" y="5839045"/>
            <a:ext cx="2616367" cy="830997"/>
          </a:xfrm>
          <a:prstGeom prst="rect">
            <a:avLst/>
          </a:prstGeom>
          <a:noFill/>
        </p:spPr>
        <p:txBody>
          <a:bodyPr wrap="square">
            <a:spAutoFit/>
          </a:bodyPr>
          <a:lstStyle/>
          <a:p>
            <a:r>
              <a:rPr lang="en-US" sz="800" dirty="0">
                <a:latin typeface="Arial" panose="020B0604020202020204" pitchFamily="34" charset="0"/>
                <a:cs typeface="Arial" panose="020B0604020202020204" pitchFamily="34" charset="0"/>
              </a:rPr>
              <a:t>Vidor. (2007, June 14). mn.wikipedia.org [Photograph]. mn.wikipedia.org. https://mn.wikipedia.org/wiki/%D0%9C%D0%BE%D0%BD%D0%B3%D0%BE%D0%BB_%D1%85%D0%BE%D0%BE%D0%BB#/media/%D0%A4%D0%B0%D0%B9%D0%BB:MongolianKhuushuur.JPG</a:t>
            </a:r>
          </a:p>
        </p:txBody>
      </p:sp>
      <p:sp>
        <p:nvSpPr>
          <p:cNvPr id="20" name="TextBox 19">
            <a:extLst>
              <a:ext uri="{FF2B5EF4-FFF2-40B4-BE49-F238E27FC236}">
                <a16:creationId xmlns:a16="http://schemas.microsoft.com/office/drawing/2014/main" id="{94B08EEB-8CE2-A12E-1962-9048FF777AC7}"/>
              </a:ext>
            </a:extLst>
          </p:cNvPr>
          <p:cNvSpPr txBox="1"/>
          <p:nvPr/>
        </p:nvSpPr>
        <p:spPr>
          <a:xfrm>
            <a:off x="3055064" y="5839145"/>
            <a:ext cx="2883500" cy="707886"/>
          </a:xfrm>
          <a:prstGeom prst="rect">
            <a:avLst/>
          </a:prstGeom>
          <a:noFill/>
        </p:spPr>
        <p:txBody>
          <a:bodyPr wrap="square">
            <a:spAutoFit/>
          </a:bodyPr>
          <a:lstStyle/>
          <a:p>
            <a:r>
              <a:rPr lang="en-US" sz="800" dirty="0"/>
              <a:t>Vidor. (2007, March 20). </a:t>
            </a:r>
            <a:r>
              <a:rPr lang="en-US" sz="800" dirty="0" err="1"/>
              <a:t>MongolianBuuz</a:t>
            </a:r>
            <a:r>
              <a:rPr lang="en-US" sz="800" dirty="0"/>
              <a:t> [Photograph]. mn.wikipedia.org. https://mn.wikipedia.org/wiki/%D0%9C%D0%BE%D0%BD%D0%B3%D0%BE%D0%BB_%D1%85%D0%BE%D0%BE%D0%BB#/media/%D0%A4%D0%B0%D0%B9%D0%BB:MongolianBuuz.JPG </a:t>
            </a:r>
          </a:p>
        </p:txBody>
      </p:sp>
      <p:sp>
        <p:nvSpPr>
          <p:cNvPr id="22" name="TextBox 21">
            <a:extLst>
              <a:ext uri="{FF2B5EF4-FFF2-40B4-BE49-F238E27FC236}">
                <a16:creationId xmlns:a16="http://schemas.microsoft.com/office/drawing/2014/main" id="{19D5C9C3-20D2-E402-8256-B2DC66F26BE5}"/>
              </a:ext>
            </a:extLst>
          </p:cNvPr>
          <p:cNvSpPr txBox="1"/>
          <p:nvPr/>
        </p:nvSpPr>
        <p:spPr>
          <a:xfrm>
            <a:off x="251012" y="5783018"/>
            <a:ext cx="2739667" cy="830997"/>
          </a:xfrm>
          <a:prstGeom prst="rect">
            <a:avLst/>
          </a:prstGeom>
          <a:noFill/>
        </p:spPr>
        <p:txBody>
          <a:bodyPr wrap="square">
            <a:spAutoFit/>
          </a:bodyPr>
          <a:lstStyle/>
          <a:p>
            <a:r>
              <a:rPr lang="en-US" sz="800" dirty="0" err="1">
                <a:latin typeface="Arial" panose="020B0604020202020204" pitchFamily="34" charset="0"/>
                <a:cs typeface="Arial" panose="020B0604020202020204" pitchFamily="34" charset="0"/>
              </a:rPr>
              <a:t>Tamorlan</a:t>
            </a:r>
            <a:r>
              <a:rPr lang="en-US" sz="800" dirty="0">
                <a:latin typeface="Arial" panose="020B0604020202020204" pitchFamily="34" charset="0"/>
                <a:cs typeface="Arial" panose="020B0604020202020204" pitchFamily="34" charset="0"/>
              </a:rPr>
              <a:t>. (n.d.). MongolianStew01 [Photograph]. mn.wikipedia.org. https://mn.wikipedia.org/wiki/%D0%9C%D0%BE%D0%BD%D0%B3%D0%BE%D0%BB_%D1%85%D0%BE%D0%BE%D0%BB#/media/%D0%A4%D0%B0%D0%B9%D0%BB:MongolianStew01.JPG</a:t>
            </a:r>
          </a:p>
        </p:txBody>
      </p:sp>
    </p:spTree>
    <p:extLst>
      <p:ext uri="{BB962C8B-B14F-4D97-AF65-F5344CB8AC3E}">
        <p14:creationId xmlns:p14="http://schemas.microsoft.com/office/powerpoint/2010/main" val="10696766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13" name="Straight Connector 12">
            <a:extLst>
              <a:ext uri="{FF2B5EF4-FFF2-40B4-BE49-F238E27FC236}">
                <a16:creationId xmlns:a16="http://schemas.microsoft.com/office/drawing/2014/main" id="{57655810-1E26-473D-9A43-12A5F844C7F0}"/>
              </a:ext>
            </a:extLst>
          </p:cNvPr>
          <p:cNvCxnSpPr/>
          <p:nvPr/>
        </p:nvCxnSpPr>
        <p:spPr>
          <a:xfrm flipV="1">
            <a:off x="2656016"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sp>
        <p:nvSpPr>
          <p:cNvPr id="8" name="TextBox 7">
            <a:extLst>
              <a:ext uri="{FF2B5EF4-FFF2-40B4-BE49-F238E27FC236}">
                <a16:creationId xmlns:a16="http://schemas.microsoft.com/office/drawing/2014/main" id="{1F403E41-0D2D-626E-64B1-235DF690EC34}"/>
              </a:ext>
            </a:extLst>
          </p:cNvPr>
          <p:cNvSpPr txBox="1"/>
          <p:nvPr/>
        </p:nvSpPr>
        <p:spPr>
          <a:xfrm>
            <a:off x="1973679" y="1110290"/>
            <a:ext cx="8091134" cy="634533"/>
          </a:xfrm>
          <a:prstGeom prst="rect">
            <a:avLst/>
          </a:prstGeom>
          <a:noFill/>
        </p:spPr>
        <p:txBody>
          <a:bodyPr wrap="square">
            <a:spAutoFit/>
          </a:bodyPr>
          <a:lstStyle/>
          <a:p>
            <a:pPr marL="0" marR="0" lvl="0" indent="0" algn="just" rtl="0">
              <a:lnSpc>
                <a:spcPct val="115000"/>
              </a:lnSpc>
              <a:spcBef>
                <a:spcPts val="0"/>
              </a:spcBef>
              <a:spcAft>
                <a:spcPts val="0"/>
              </a:spcAft>
              <a:buClr>
                <a:srgbClr val="000000"/>
              </a:buClr>
              <a:buSzPts val="1800"/>
              <a:buFont typeface="Arial"/>
              <a:buNone/>
            </a:pPr>
            <a:r>
              <a:rPr lang="mn-MN"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Дасгал 3. Дараах үгсийг ашиглан холбоо үг бүтээгээрэй. </a:t>
            </a:r>
          </a:p>
          <a:p>
            <a:pPr marL="0" marR="0" lvl="0" indent="0" algn="just" rtl="0">
              <a:lnSpc>
                <a:spcPct val="115000"/>
              </a:lnSpc>
              <a:spcBef>
                <a:spcPts val="0"/>
              </a:spcBef>
              <a:spcAft>
                <a:spcPts val="0"/>
              </a:spcAft>
              <a:buClr>
                <a:srgbClr val="000000"/>
              </a:buClr>
              <a:buSzPts val="1800"/>
              <a:buFont typeface="Arial"/>
              <a:buNone/>
            </a:pP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3</a:t>
            </a: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a:t>
            </a:r>
            <a:r>
              <a:rPr lang="en-US" sz="1600" b="1" i="1" u="none" strike="noStrike" cap="none" dirty="0">
                <a:latin typeface="Arial" panose="020B0604020202020204" pitchFamily="34" charset="0"/>
                <a:ea typeface="Times New Roman"/>
                <a:cs typeface="Arial" panose="020B0604020202020204" pitchFamily="34" charset="0"/>
                <a:sym typeface="Times New Roman"/>
              </a:rPr>
              <a:t>Match following words to its explanation.</a:t>
            </a:r>
            <a:endPar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6" name="TextBox 5">
            <a:extLst>
              <a:ext uri="{FF2B5EF4-FFF2-40B4-BE49-F238E27FC236}">
                <a16:creationId xmlns:a16="http://schemas.microsoft.com/office/drawing/2014/main" id="{9E6EC77A-B902-AA91-7547-3F7A1C8414C0}"/>
              </a:ext>
            </a:extLst>
          </p:cNvPr>
          <p:cNvSpPr txBox="1"/>
          <p:nvPr/>
        </p:nvSpPr>
        <p:spPr>
          <a:xfrm>
            <a:off x="4231432" y="6155223"/>
            <a:ext cx="3575628"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 103)</a:t>
            </a:r>
            <a:endParaRPr lang="en-US" sz="1000" dirty="0"/>
          </a:p>
        </p:txBody>
      </p:sp>
      <p:sp>
        <p:nvSpPr>
          <p:cNvPr id="2" name="Rectangle 1">
            <a:extLst>
              <a:ext uri="{FF2B5EF4-FFF2-40B4-BE49-F238E27FC236}">
                <a16:creationId xmlns:a16="http://schemas.microsoft.com/office/drawing/2014/main" id="{9240F3D3-ABFB-2E2A-D349-95B7C4D9A969}"/>
              </a:ext>
            </a:extLst>
          </p:cNvPr>
          <p:cNvSpPr/>
          <p:nvPr/>
        </p:nvSpPr>
        <p:spPr>
          <a:xfrm>
            <a:off x="1738362" y="2019061"/>
            <a:ext cx="9300424" cy="3728649"/>
          </a:xfrm>
          <a:prstGeom prst="rect">
            <a:avLst/>
          </a:prstGeom>
        </p:spPr>
        <p:txBody>
          <a:bodyPr wrap="square" numCol="1">
            <a:spAutoFit/>
          </a:bodyPr>
          <a:lstStyle/>
          <a:p>
            <a:pPr marL="457200" lvl="0" indent="-457200">
              <a:lnSpc>
                <a:spcPct val="150000"/>
              </a:lnSpc>
              <a:buAutoNum type="arabicPeriod"/>
            </a:pPr>
            <a:r>
              <a:rPr lang="mn-MN" sz="2000" dirty="0">
                <a:latin typeface="Arial" panose="020B0604020202020204" pitchFamily="34" charset="0"/>
                <a:cs typeface="Arial" panose="020B0604020202020204" pitchFamily="34" charset="0"/>
              </a:rPr>
              <a:t>Бууз 				а. Чимхэх   </a:t>
            </a:r>
          </a:p>
          <a:p>
            <a:pPr marL="457200" lvl="0" indent="-457200">
              <a:lnSpc>
                <a:spcPct val="150000"/>
              </a:lnSpc>
              <a:buAutoNum type="arabicPeriod"/>
            </a:pPr>
            <a:r>
              <a:rPr lang="mn-MN" sz="2000" dirty="0">
                <a:latin typeface="Arial" panose="020B0604020202020204" pitchFamily="34" charset="0"/>
                <a:cs typeface="Arial" panose="020B0604020202020204" pitchFamily="34" charset="0"/>
              </a:rPr>
              <a:t>Хуушуур 				б. Буцалгах  </a:t>
            </a:r>
          </a:p>
          <a:p>
            <a:pPr marL="457200" lvl="0" indent="-457200">
              <a:lnSpc>
                <a:spcPct val="150000"/>
              </a:lnSpc>
              <a:buAutoNum type="arabicPeriod"/>
            </a:pPr>
            <a:r>
              <a:rPr lang="mn-MN" sz="2000" dirty="0">
                <a:latin typeface="Arial" panose="020B0604020202020204" pitchFamily="34" charset="0"/>
                <a:cs typeface="Arial" panose="020B0604020202020204" pitchFamily="34" charset="0"/>
              </a:rPr>
              <a:t>Гурил 				в. Чанах </a:t>
            </a:r>
          </a:p>
          <a:p>
            <a:pPr marL="457200" lvl="0" indent="-457200">
              <a:lnSpc>
                <a:spcPct val="150000"/>
              </a:lnSpc>
              <a:buAutoNum type="arabicPeriod"/>
            </a:pPr>
            <a:r>
              <a:rPr lang="mn-MN" sz="2000" dirty="0">
                <a:latin typeface="Arial" panose="020B0604020202020204" pitchFamily="34" charset="0"/>
                <a:cs typeface="Arial" panose="020B0604020202020204" pitchFamily="34" charset="0"/>
              </a:rPr>
              <a:t>Будаа 				г.  Зуурах  </a:t>
            </a:r>
          </a:p>
          <a:p>
            <a:pPr marL="457200" lvl="0" indent="-457200">
              <a:lnSpc>
                <a:spcPct val="150000"/>
              </a:lnSpc>
              <a:buAutoNum type="arabicPeriod"/>
            </a:pPr>
            <a:r>
              <a:rPr lang="mn-MN" sz="2000" dirty="0">
                <a:latin typeface="Arial" panose="020B0604020202020204" pitchFamily="34" charset="0"/>
                <a:cs typeface="Arial" panose="020B0604020202020204" pitchFamily="34" charset="0"/>
              </a:rPr>
              <a:t>Мах 				д. Агшаах 	</a:t>
            </a:r>
          </a:p>
          <a:p>
            <a:pPr marL="457200" lvl="0" indent="-457200">
              <a:lnSpc>
                <a:spcPct val="150000"/>
              </a:lnSpc>
              <a:buAutoNum type="arabicPeriod"/>
            </a:pPr>
            <a:r>
              <a:rPr lang="mn-MN" sz="2000" dirty="0">
                <a:latin typeface="Arial" panose="020B0604020202020204" pitchFamily="34" charset="0"/>
                <a:cs typeface="Arial" panose="020B0604020202020204" pitchFamily="34" charset="0"/>
              </a:rPr>
              <a:t>Ногоо 				е. Хайрах </a:t>
            </a:r>
          </a:p>
          <a:p>
            <a:pPr marL="457200" lvl="0" indent="-457200">
              <a:lnSpc>
                <a:spcPct val="150000"/>
              </a:lnSpc>
              <a:buAutoNum type="arabicPeriod"/>
            </a:pPr>
            <a:r>
              <a:rPr lang="mn-MN" sz="2000" dirty="0">
                <a:latin typeface="Arial" panose="020B0604020202020204" pitchFamily="34" charset="0"/>
                <a:cs typeface="Arial" panose="020B0604020202020204" pitchFamily="34" charset="0"/>
              </a:rPr>
              <a:t>Цай 				ё. Хальслах  </a:t>
            </a:r>
          </a:p>
          <a:p>
            <a:pPr marL="457200" lvl="0" indent="-457200">
              <a:lnSpc>
                <a:spcPct val="150000"/>
              </a:lnSpc>
              <a:buAutoNum type="arabicPeriod"/>
            </a:pPr>
            <a:r>
              <a:rPr lang="mn-MN" sz="2000" dirty="0">
                <a:latin typeface="Arial" panose="020B0604020202020204" pitchFamily="34" charset="0"/>
                <a:cs typeface="Arial" panose="020B0604020202020204" pitchFamily="34" charset="0"/>
              </a:rPr>
              <a:t>Банш  				ж. Жигнэх </a:t>
            </a:r>
            <a:endParaRPr lang="en-US" sz="20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9B679BF9-3EA9-66B8-AF8C-9A17E07E93EF}"/>
              </a:ext>
            </a:extLst>
          </p:cNvPr>
          <p:cNvSpPr txBox="1"/>
          <p:nvPr/>
        </p:nvSpPr>
        <p:spPr>
          <a:xfrm>
            <a:off x="4222377" y="217632"/>
            <a:ext cx="4760253" cy="584775"/>
          </a:xfrm>
          <a:prstGeom prst="rect">
            <a:avLst/>
          </a:prstGeom>
          <a:noFill/>
        </p:spPr>
        <p:txBody>
          <a:bodyPr wrap="square">
            <a:spAutoFit/>
          </a:bodyPr>
          <a:lstStyle/>
          <a:p>
            <a:pPr lvl="0" algn="ctr" rtl="0">
              <a:spcBef>
                <a:spcPts val="0"/>
              </a:spcBef>
              <a:spcAft>
                <a:spcPts val="0"/>
              </a:spcAft>
              <a:buClr>
                <a:schemeClr val="dk1"/>
              </a:buClr>
              <a:buSzPct val="100000"/>
            </a:pPr>
            <a:r>
              <a:rPr lang="mn-MN" sz="1600" b="1" dirty="0">
                <a:latin typeface="Arial" panose="020B0604020202020204" pitchFamily="34" charset="0"/>
                <a:cs typeface="Arial" panose="020B0604020202020204" pitchFamily="34" charset="0"/>
              </a:rPr>
              <a:t>Монголчуудын</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идээ, ундаа</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 </a:t>
            </a:r>
            <a:endParaRPr lang="en-US" sz="1600" b="1" dirty="0">
              <a:latin typeface="Arial" panose="020B0604020202020204" pitchFamily="34" charset="0"/>
              <a:cs typeface="Arial" panose="020B0604020202020204" pitchFamily="34" charset="0"/>
            </a:endParaRPr>
          </a:p>
          <a:p>
            <a:pPr lvl="0" algn="ctr" rtl="0">
              <a:spcBef>
                <a:spcPts val="0"/>
              </a:spcBef>
              <a:spcAft>
                <a:spcPts val="0"/>
              </a:spcAft>
              <a:buClr>
                <a:schemeClr val="dk1"/>
              </a:buClr>
              <a:buSzPct val="100000"/>
            </a:pPr>
            <a:r>
              <a:rPr lang="en-US" sz="1600" b="1" dirty="0">
                <a:latin typeface="Arial" panose="020B0604020202020204" pitchFamily="34" charset="0"/>
                <a:cs typeface="Arial" panose="020B0604020202020204" pitchFamily="34" charset="0"/>
              </a:rPr>
              <a:t>Foods and drinks of Mongolians</a:t>
            </a:r>
            <a:endParaRPr lang="en-US"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spTree>
    <p:extLst>
      <p:ext uri="{BB962C8B-B14F-4D97-AF65-F5344CB8AC3E}">
        <p14:creationId xmlns:p14="http://schemas.microsoft.com/office/powerpoint/2010/main" val="804697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13" name="Straight Connector 12">
            <a:extLst>
              <a:ext uri="{FF2B5EF4-FFF2-40B4-BE49-F238E27FC236}">
                <a16:creationId xmlns:a16="http://schemas.microsoft.com/office/drawing/2014/main" id="{57655810-1E26-473D-9A43-12A5F844C7F0}"/>
              </a:ext>
            </a:extLst>
          </p:cNvPr>
          <p:cNvCxnSpPr/>
          <p:nvPr/>
        </p:nvCxnSpPr>
        <p:spPr>
          <a:xfrm flipV="1">
            <a:off x="2656016"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sp>
        <p:nvSpPr>
          <p:cNvPr id="8" name="TextBox 7">
            <a:extLst>
              <a:ext uri="{FF2B5EF4-FFF2-40B4-BE49-F238E27FC236}">
                <a16:creationId xmlns:a16="http://schemas.microsoft.com/office/drawing/2014/main" id="{1F403E41-0D2D-626E-64B1-235DF690EC34}"/>
              </a:ext>
            </a:extLst>
          </p:cNvPr>
          <p:cNvSpPr txBox="1"/>
          <p:nvPr/>
        </p:nvSpPr>
        <p:spPr>
          <a:xfrm>
            <a:off x="1973679" y="1110290"/>
            <a:ext cx="8091134" cy="634533"/>
          </a:xfrm>
          <a:prstGeom prst="rect">
            <a:avLst/>
          </a:prstGeom>
          <a:noFill/>
        </p:spPr>
        <p:txBody>
          <a:bodyPr wrap="square">
            <a:spAutoFit/>
          </a:bodyPr>
          <a:lstStyle/>
          <a:p>
            <a:pPr marL="0" marR="0" lvl="0" indent="0" algn="just" rtl="0">
              <a:lnSpc>
                <a:spcPct val="115000"/>
              </a:lnSpc>
              <a:spcBef>
                <a:spcPts val="0"/>
              </a:spcBef>
              <a:spcAft>
                <a:spcPts val="0"/>
              </a:spcAft>
              <a:buClr>
                <a:srgbClr val="000000"/>
              </a:buClr>
              <a:buSzPts val="1800"/>
              <a:buFont typeface="Arial"/>
              <a:buNone/>
            </a:pPr>
            <a:r>
              <a:rPr lang="mn-MN"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Дасгал 4. Дараах асуултын дагуу ярилцаж, ойлголтоо шалгаарай.</a:t>
            </a:r>
          </a:p>
          <a:p>
            <a:pPr marL="0" marR="0" lvl="0" indent="0" algn="just" rtl="0">
              <a:lnSpc>
                <a:spcPct val="115000"/>
              </a:lnSpc>
              <a:spcBef>
                <a:spcPts val="0"/>
              </a:spcBef>
              <a:spcAft>
                <a:spcPts val="0"/>
              </a:spcAft>
              <a:buClr>
                <a:srgbClr val="000000"/>
              </a:buClr>
              <a:buSzPts val="1800"/>
              <a:buFont typeface="Arial"/>
              <a:buNone/>
            </a:pP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4</a:t>
            </a: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Discuss about following questions and review your understanding </a:t>
            </a:r>
          </a:p>
        </p:txBody>
      </p:sp>
      <p:sp>
        <p:nvSpPr>
          <p:cNvPr id="6" name="TextBox 5">
            <a:extLst>
              <a:ext uri="{FF2B5EF4-FFF2-40B4-BE49-F238E27FC236}">
                <a16:creationId xmlns:a16="http://schemas.microsoft.com/office/drawing/2014/main" id="{9E6EC77A-B902-AA91-7547-3F7A1C8414C0}"/>
              </a:ext>
            </a:extLst>
          </p:cNvPr>
          <p:cNvSpPr txBox="1"/>
          <p:nvPr/>
        </p:nvSpPr>
        <p:spPr>
          <a:xfrm>
            <a:off x="4231432" y="6155223"/>
            <a:ext cx="3575628"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 </a:t>
            </a:r>
            <a:r>
              <a:rPr lang="en-US" sz="1000" b="0" dirty="0">
                <a:effectLst/>
                <a:latin typeface="Arial" panose="020B0604020202020204" pitchFamily="34" charset="0"/>
                <a:ea typeface="Arial" panose="020B0604020202020204" pitchFamily="34" charset="0"/>
              </a:rPr>
              <a:t>3</a:t>
            </a:r>
            <a:r>
              <a:rPr lang="mn-MN" sz="1000" b="0" dirty="0">
                <a:effectLst/>
                <a:latin typeface="Arial" panose="020B0604020202020204" pitchFamily="34" charset="0"/>
                <a:ea typeface="Arial" panose="020B0604020202020204" pitchFamily="34" charset="0"/>
              </a:rPr>
              <a:t>6)</a:t>
            </a:r>
            <a:endParaRPr lang="en-US" sz="1000" dirty="0"/>
          </a:p>
        </p:txBody>
      </p:sp>
      <p:sp>
        <p:nvSpPr>
          <p:cNvPr id="2" name="Rectangle 1">
            <a:extLst>
              <a:ext uri="{FF2B5EF4-FFF2-40B4-BE49-F238E27FC236}">
                <a16:creationId xmlns:a16="http://schemas.microsoft.com/office/drawing/2014/main" id="{9240F3D3-ABFB-2E2A-D349-95B7C4D9A969}"/>
              </a:ext>
            </a:extLst>
          </p:cNvPr>
          <p:cNvSpPr/>
          <p:nvPr/>
        </p:nvSpPr>
        <p:spPr>
          <a:xfrm>
            <a:off x="1182181" y="2220230"/>
            <a:ext cx="9300424" cy="2805320"/>
          </a:xfrm>
          <a:prstGeom prst="rect">
            <a:avLst/>
          </a:prstGeom>
        </p:spPr>
        <p:txBody>
          <a:bodyPr wrap="square" numCol="1">
            <a:spAutoFit/>
          </a:bodyPr>
          <a:lstStyle/>
          <a:p>
            <a:pPr marL="457200" lvl="0" indent="-457200">
              <a:lnSpc>
                <a:spcPct val="150000"/>
              </a:lnSpc>
              <a:buAutoNum type="arabicPeriod"/>
            </a:pPr>
            <a:r>
              <a:rPr lang="mn-MN" sz="2000" dirty="0">
                <a:latin typeface="Arial" panose="020B0604020202020204" pitchFamily="34" charset="0"/>
                <a:cs typeface="Arial" panose="020B0604020202020204" pitchFamily="34" charset="0"/>
              </a:rPr>
              <a:t>Монголчууд ихэвчлэн ямар улиралд малын мах, ямар улиралд ангийн мах иддэг байсан бэ? </a:t>
            </a:r>
          </a:p>
          <a:p>
            <a:pPr marL="457200" lvl="0" indent="-457200">
              <a:lnSpc>
                <a:spcPct val="150000"/>
              </a:lnSpc>
              <a:buAutoNum type="arabicPeriod"/>
            </a:pPr>
            <a:r>
              <a:rPr lang="mn-MN" sz="2000" dirty="0">
                <a:latin typeface="Arial" panose="020B0604020202020204" pitchFamily="34" charset="0"/>
                <a:cs typeface="Arial" panose="020B0604020202020204" pitchFamily="34" charset="0"/>
              </a:rPr>
              <a:t>Ямар маханд аминдэм ихээр агуулагддаг вэ?</a:t>
            </a:r>
          </a:p>
          <a:p>
            <a:pPr marL="457200" lvl="0" indent="-457200">
              <a:lnSpc>
                <a:spcPct val="150000"/>
              </a:lnSpc>
              <a:buAutoNum type="arabicPeriod"/>
            </a:pPr>
            <a:r>
              <a:rPr lang="mn-MN" sz="2000" dirty="0">
                <a:latin typeface="Arial" panose="020B0604020202020204" pitchFamily="34" charset="0"/>
                <a:cs typeface="Arial" panose="020B0604020202020204" pitchFamily="34" charset="0"/>
              </a:rPr>
              <a:t>Монголчууд махыг яаж удаан хадгалдаг вэ?</a:t>
            </a:r>
          </a:p>
          <a:p>
            <a:pPr marL="457200" lvl="0" indent="-457200">
              <a:lnSpc>
                <a:spcPct val="150000"/>
              </a:lnSpc>
              <a:buAutoNum type="arabicPeriod"/>
            </a:pPr>
            <a:r>
              <a:rPr lang="mn-MN" sz="2000" dirty="0">
                <a:latin typeface="Arial" panose="020B0604020202020204" pitchFamily="34" charset="0"/>
                <a:cs typeface="Arial" panose="020B0604020202020204" pitchFamily="34" charset="0"/>
              </a:rPr>
              <a:t>Хорхогийг яаж хийдэг вэ?</a:t>
            </a:r>
          </a:p>
          <a:p>
            <a:pPr marL="457200" lvl="0" indent="-457200">
              <a:lnSpc>
                <a:spcPct val="150000"/>
              </a:lnSpc>
              <a:buAutoNum type="arabicPeriod"/>
            </a:pPr>
            <a:r>
              <a:rPr lang="mn-MN" sz="2000" dirty="0">
                <a:latin typeface="Arial" panose="020B0604020202020204" pitchFamily="34" charset="0"/>
                <a:cs typeface="Arial" panose="020B0604020202020204" pitchFamily="34" charset="0"/>
              </a:rPr>
              <a:t>Боодгийг яаж хийдэг вэ?</a:t>
            </a:r>
            <a:endParaRPr lang="en-US" sz="20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9B679BF9-3EA9-66B8-AF8C-9A17E07E93EF}"/>
              </a:ext>
            </a:extLst>
          </p:cNvPr>
          <p:cNvSpPr txBox="1"/>
          <p:nvPr/>
        </p:nvSpPr>
        <p:spPr>
          <a:xfrm>
            <a:off x="4222377" y="217632"/>
            <a:ext cx="4760253" cy="584775"/>
          </a:xfrm>
          <a:prstGeom prst="rect">
            <a:avLst/>
          </a:prstGeom>
          <a:noFill/>
        </p:spPr>
        <p:txBody>
          <a:bodyPr wrap="square">
            <a:spAutoFit/>
          </a:bodyPr>
          <a:lstStyle/>
          <a:p>
            <a:pPr lvl="0" algn="ctr" rtl="0">
              <a:spcBef>
                <a:spcPts val="0"/>
              </a:spcBef>
              <a:spcAft>
                <a:spcPts val="0"/>
              </a:spcAft>
              <a:buClr>
                <a:schemeClr val="dk1"/>
              </a:buClr>
              <a:buSzPct val="100000"/>
            </a:pPr>
            <a:r>
              <a:rPr lang="mn-MN" sz="1600" b="1" dirty="0">
                <a:latin typeface="Arial" panose="020B0604020202020204" pitchFamily="34" charset="0"/>
                <a:cs typeface="Arial" panose="020B0604020202020204" pitchFamily="34" charset="0"/>
              </a:rPr>
              <a:t>Монголчуудын</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идээ, ундаа</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 </a:t>
            </a:r>
            <a:endParaRPr lang="en-US" sz="1600" b="1" dirty="0">
              <a:latin typeface="Arial" panose="020B0604020202020204" pitchFamily="34" charset="0"/>
              <a:cs typeface="Arial" panose="020B0604020202020204" pitchFamily="34" charset="0"/>
            </a:endParaRPr>
          </a:p>
          <a:p>
            <a:pPr lvl="0" algn="ctr" rtl="0">
              <a:spcBef>
                <a:spcPts val="0"/>
              </a:spcBef>
              <a:spcAft>
                <a:spcPts val="0"/>
              </a:spcAft>
              <a:buClr>
                <a:schemeClr val="dk1"/>
              </a:buClr>
              <a:buSzPct val="100000"/>
            </a:pPr>
            <a:r>
              <a:rPr lang="en-US" sz="1600" b="1" dirty="0">
                <a:latin typeface="Arial" panose="020B0604020202020204" pitchFamily="34" charset="0"/>
                <a:cs typeface="Arial" panose="020B0604020202020204" pitchFamily="34" charset="0"/>
              </a:rPr>
              <a:t>Foods and drinks of Mongolians</a:t>
            </a:r>
            <a:endParaRPr lang="en-US"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spTree>
    <p:extLst>
      <p:ext uri="{BB962C8B-B14F-4D97-AF65-F5344CB8AC3E}">
        <p14:creationId xmlns:p14="http://schemas.microsoft.com/office/powerpoint/2010/main" val="5299795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71416"/>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3" name="Google Shape;431;p25">
            <a:extLst>
              <a:ext uri="{FF2B5EF4-FFF2-40B4-BE49-F238E27FC236}">
                <a16:creationId xmlns:a16="http://schemas.microsoft.com/office/drawing/2014/main" id="{9F7AD5E9-CB02-43A3-D558-80B683115CF5}"/>
              </a:ext>
            </a:extLst>
          </p:cNvPr>
          <p:cNvSpPr txBox="1"/>
          <p:nvPr/>
        </p:nvSpPr>
        <p:spPr>
          <a:xfrm>
            <a:off x="4384152" y="874564"/>
            <a:ext cx="4168562"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dk1"/>
                </a:solidFill>
                <a:latin typeface="Arial" panose="020B0604020202020204" pitchFamily="34" charset="0"/>
                <a:ea typeface="Times New Roman"/>
                <a:cs typeface="Arial" panose="020B0604020202020204" pitchFamily="34" charset="0"/>
                <a:sym typeface="Times New Roman"/>
              </a:rPr>
              <a:t>Гэрийн даалгавар 1 </a:t>
            </a:r>
          </a:p>
          <a:p>
            <a:pPr marL="0" marR="0" lvl="0" indent="0" algn="ctr" rtl="0">
              <a:spcBef>
                <a:spcPts val="0"/>
              </a:spcBef>
              <a:spcAft>
                <a:spcPts val="0"/>
              </a:spcAft>
              <a:buNone/>
            </a:pPr>
            <a:r>
              <a:rPr lang="en-US" sz="1600" b="1" dirty="0">
                <a:solidFill>
                  <a:schemeClr val="dk1"/>
                </a:solidFill>
                <a:latin typeface="Arial" panose="020B0604020202020204" pitchFamily="34" charset="0"/>
                <a:ea typeface="Times New Roman"/>
                <a:cs typeface="Arial" panose="020B0604020202020204" pitchFamily="34" charset="0"/>
                <a:sym typeface="Times New Roman"/>
              </a:rPr>
              <a:t>Homework  1</a:t>
            </a:r>
            <a:endParaRPr sz="16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FBFFF7DA-B6AA-9526-388B-2BBEB3EE9FBE}"/>
              </a:ext>
            </a:extLst>
          </p:cNvPr>
          <p:cNvSpPr txBox="1"/>
          <p:nvPr/>
        </p:nvSpPr>
        <p:spPr>
          <a:xfrm>
            <a:off x="4308186" y="6275804"/>
            <a:ext cx="3575628"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 84)</a:t>
            </a:r>
            <a:endParaRPr lang="en-US" sz="1000" dirty="0"/>
          </a:p>
        </p:txBody>
      </p:sp>
      <p:sp>
        <p:nvSpPr>
          <p:cNvPr id="4" name="TextBox 3">
            <a:extLst>
              <a:ext uri="{FF2B5EF4-FFF2-40B4-BE49-F238E27FC236}">
                <a16:creationId xmlns:a16="http://schemas.microsoft.com/office/drawing/2014/main" id="{7D664E06-D184-84EC-A393-99844293BDDF}"/>
              </a:ext>
            </a:extLst>
          </p:cNvPr>
          <p:cNvSpPr txBox="1"/>
          <p:nvPr/>
        </p:nvSpPr>
        <p:spPr>
          <a:xfrm>
            <a:off x="4222377" y="217632"/>
            <a:ext cx="4760253" cy="584775"/>
          </a:xfrm>
          <a:prstGeom prst="rect">
            <a:avLst/>
          </a:prstGeom>
          <a:noFill/>
        </p:spPr>
        <p:txBody>
          <a:bodyPr wrap="square">
            <a:spAutoFit/>
          </a:bodyPr>
          <a:lstStyle/>
          <a:p>
            <a:pPr lvl="0" algn="ctr" rtl="0">
              <a:spcBef>
                <a:spcPts val="0"/>
              </a:spcBef>
              <a:spcAft>
                <a:spcPts val="0"/>
              </a:spcAft>
              <a:buClr>
                <a:schemeClr val="dk1"/>
              </a:buClr>
              <a:buSzPct val="100000"/>
            </a:pPr>
            <a:r>
              <a:rPr lang="mn-MN" sz="1600" b="1" dirty="0">
                <a:latin typeface="Arial" panose="020B0604020202020204" pitchFamily="34" charset="0"/>
                <a:cs typeface="Arial" panose="020B0604020202020204" pitchFamily="34" charset="0"/>
              </a:rPr>
              <a:t>Монголчуудын</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идээ, ундаа</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 </a:t>
            </a:r>
            <a:endParaRPr lang="en-US" sz="1600" b="1" dirty="0">
              <a:latin typeface="Arial" panose="020B0604020202020204" pitchFamily="34" charset="0"/>
              <a:cs typeface="Arial" panose="020B0604020202020204" pitchFamily="34" charset="0"/>
            </a:endParaRPr>
          </a:p>
          <a:p>
            <a:pPr lvl="0" algn="ctr" rtl="0">
              <a:spcBef>
                <a:spcPts val="0"/>
              </a:spcBef>
              <a:spcAft>
                <a:spcPts val="0"/>
              </a:spcAft>
              <a:buClr>
                <a:schemeClr val="dk1"/>
              </a:buClr>
              <a:buSzPct val="100000"/>
            </a:pPr>
            <a:r>
              <a:rPr lang="en-US" sz="1600" b="1" dirty="0">
                <a:latin typeface="Arial" panose="020B0604020202020204" pitchFamily="34" charset="0"/>
                <a:cs typeface="Arial" panose="020B0604020202020204" pitchFamily="34" charset="0"/>
              </a:rPr>
              <a:t>Foods and drinks of Mongolians</a:t>
            </a:r>
            <a:endParaRPr lang="en-US"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10" name="TextBox 9">
            <a:extLst>
              <a:ext uri="{FF2B5EF4-FFF2-40B4-BE49-F238E27FC236}">
                <a16:creationId xmlns:a16="http://schemas.microsoft.com/office/drawing/2014/main" id="{BCB5F708-D006-43DC-C172-D302CE67E58B}"/>
              </a:ext>
            </a:extLst>
          </p:cNvPr>
          <p:cNvSpPr txBox="1"/>
          <p:nvPr/>
        </p:nvSpPr>
        <p:spPr>
          <a:xfrm>
            <a:off x="970962" y="1463909"/>
            <a:ext cx="10696280" cy="4688463"/>
          </a:xfrm>
          <a:prstGeom prst="rect">
            <a:avLst/>
          </a:prstGeom>
          <a:noFill/>
        </p:spPr>
        <p:txBody>
          <a:bodyPr wrap="square">
            <a:spAutoFit/>
          </a:bodyPr>
          <a:lstStyle/>
          <a:p>
            <a:pPr algn="ctr"/>
            <a:r>
              <a:rPr lang="mn-MN" sz="1600" b="1" dirty="0">
                <a:latin typeface="Arial" panose="020B0604020202020204" pitchFamily="34" charset="0"/>
                <a:cs typeface="Arial" panose="020B0604020202020204" pitchFamily="34" charset="0"/>
              </a:rPr>
              <a:t>Мэдлэг шалгах тест</a:t>
            </a:r>
          </a:p>
          <a:p>
            <a:endParaRPr lang="mn-MN" sz="1600" dirty="0">
              <a:latin typeface="Arial" panose="020B0604020202020204" pitchFamily="34" charset="0"/>
              <a:cs typeface="Arial" panose="020B0604020202020204" pitchFamily="34" charset="0"/>
            </a:endParaRPr>
          </a:p>
          <a:p>
            <a:pPr>
              <a:lnSpc>
                <a:spcPct val="150000"/>
              </a:lnSpc>
            </a:pPr>
            <a:r>
              <a:rPr lang="mn-MN" sz="1600" b="1" dirty="0">
                <a:latin typeface="Arial" panose="020B0604020202020204" pitchFamily="34" charset="0"/>
                <a:cs typeface="Arial" panose="020B0604020202020204" pitchFamily="34" charset="0"/>
              </a:rPr>
              <a:t>1.</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Монголчуудын уламжлалт аж ахуй нь ............................мал аж ахуй юм. </a:t>
            </a:r>
          </a:p>
          <a:p>
            <a:pPr>
              <a:lnSpc>
                <a:spcPct val="150000"/>
              </a:lnSpc>
            </a:pPr>
            <a:r>
              <a:rPr lang="mn-MN" sz="1600" dirty="0">
                <a:latin typeface="Arial" panose="020B0604020202020204" pitchFamily="34" charset="0"/>
                <a:cs typeface="Arial" panose="020B0604020202020204" pitchFamily="34" charset="0"/>
              </a:rPr>
              <a:t>	А. Нүүдлийн 	Б. Суурин 	В. Хашааны	Г. Уулын </a:t>
            </a:r>
          </a:p>
          <a:p>
            <a:pPr>
              <a:lnSpc>
                <a:spcPct val="150000"/>
              </a:lnSpc>
            </a:pPr>
            <a:r>
              <a:rPr lang="mn-MN" sz="1600" b="1" dirty="0">
                <a:latin typeface="Arial" panose="020B0604020202020204" pitchFamily="34" charset="0"/>
                <a:cs typeface="Arial" panose="020B0604020202020204" pitchFamily="34" charset="0"/>
              </a:rPr>
              <a:t>2....................үхэр, хонь, ямааны хөөрүүлсэн сүүгээр бүрдэг бөгөөд зун цагт ихэвчлэн оройн хоолонд хэрэглэдэг. </a:t>
            </a:r>
          </a:p>
          <a:p>
            <a:pPr>
              <a:lnSpc>
                <a:spcPct val="150000"/>
              </a:lnSpc>
            </a:pPr>
            <a:r>
              <a:rPr lang="mn-MN" sz="1600" dirty="0">
                <a:latin typeface="Arial" panose="020B0604020202020204" pitchFamily="34" charset="0"/>
                <a:cs typeface="Arial" panose="020B0604020202020204" pitchFamily="34" charset="0"/>
              </a:rPr>
              <a:t>	А. Таргийг  	Б. Хоормогийг  	В. Ээзгийг 	Г. Айргийг </a:t>
            </a:r>
          </a:p>
          <a:p>
            <a:pPr>
              <a:lnSpc>
                <a:spcPct val="150000"/>
              </a:lnSpc>
            </a:pPr>
            <a:r>
              <a:rPr lang="mn-MN" sz="1600" b="1" dirty="0">
                <a:latin typeface="Arial" panose="020B0604020202020204" pitchFamily="34" charset="0"/>
                <a:cs typeface="Arial" panose="020B0604020202020204" pitchFamily="34" charset="0"/>
              </a:rPr>
              <a:t>3.</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Шар тос нь ..................ихтэй учраас эрүүл мэндэд маш тустай. </a:t>
            </a:r>
          </a:p>
          <a:p>
            <a:pPr>
              <a:lnSpc>
                <a:spcPct val="150000"/>
              </a:lnSpc>
            </a:pPr>
            <a:r>
              <a:rPr lang="mn-MN" sz="1600" dirty="0">
                <a:latin typeface="Arial" panose="020B0604020202020204" pitchFamily="34" charset="0"/>
                <a:cs typeface="Arial" panose="020B0604020202020204" pitchFamily="34" charset="0"/>
              </a:rPr>
              <a:t>	А. Илчлэг		Б. Нүүрс ус	В. Уураг 		Г. Эрдэс </a:t>
            </a:r>
          </a:p>
          <a:p>
            <a:pPr>
              <a:lnSpc>
                <a:spcPct val="150000"/>
              </a:lnSpc>
            </a:pPr>
            <a:r>
              <a:rPr lang="mn-MN" sz="1600" b="1" dirty="0">
                <a:latin typeface="Arial" panose="020B0604020202020204" pitchFamily="34" charset="0"/>
                <a:cs typeface="Arial" panose="020B0604020202020204" pitchFamily="34" charset="0"/>
              </a:rPr>
              <a:t>4.</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Буцалгасан айргаа хөргөж, тааран уутанд хийж шүүгээд ...............гаргаж авна</a:t>
            </a:r>
            <a:r>
              <a:rPr lang="en-US" sz="1600" b="1" dirty="0">
                <a:latin typeface="Arial" panose="020B0604020202020204" pitchFamily="34" charset="0"/>
                <a:cs typeface="Arial" panose="020B0604020202020204" pitchFamily="34" charset="0"/>
              </a:rPr>
              <a:t>.</a:t>
            </a:r>
            <a:endParaRPr lang="mn-MN" sz="1600" b="1" dirty="0">
              <a:latin typeface="Arial" panose="020B0604020202020204" pitchFamily="34" charset="0"/>
              <a:cs typeface="Arial" panose="020B0604020202020204" pitchFamily="34" charset="0"/>
            </a:endParaRPr>
          </a:p>
          <a:p>
            <a:pPr>
              <a:lnSpc>
                <a:spcPct val="150000"/>
              </a:lnSpc>
            </a:pPr>
            <a:r>
              <a:rPr lang="mn-MN" sz="1600" dirty="0">
                <a:latin typeface="Arial" panose="020B0604020202020204" pitchFamily="34" charset="0"/>
                <a:cs typeface="Arial" panose="020B0604020202020204" pitchFamily="34" charset="0"/>
              </a:rPr>
              <a:t>	А. Ааруул  	Б. Ээзгий  	В. Аарц 		Г. Ээдэм </a:t>
            </a:r>
          </a:p>
          <a:p>
            <a:pPr>
              <a:lnSpc>
                <a:spcPct val="150000"/>
              </a:lnSpc>
            </a:pPr>
            <a:r>
              <a:rPr lang="mn-MN" sz="1600" b="1" dirty="0">
                <a:latin typeface="Arial" panose="020B0604020202020204" pitchFamily="34" charset="0"/>
                <a:cs typeface="Arial" panose="020B0604020202020204" pitchFamily="34" charset="0"/>
              </a:rPr>
              <a:t>5.</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Гүүний сүүг исгэн ...................гаргаж авдаг. </a:t>
            </a:r>
          </a:p>
          <a:p>
            <a:pPr>
              <a:lnSpc>
                <a:spcPct val="150000"/>
              </a:lnSpc>
            </a:pPr>
            <a:r>
              <a:rPr lang="mn-MN" sz="1600" dirty="0">
                <a:latin typeface="Arial" panose="020B0604020202020204" pitchFamily="34" charset="0"/>
                <a:cs typeface="Arial" panose="020B0604020202020204" pitchFamily="34" charset="0"/>
              </a:rPr>
              <a:t>	А. Архи  		Б. Хоормог  	В. Тараг 		Г. Айраг </a:t>
            </a:r>
          </a:p>
        </p:txBody>
      </p:sp>
    </p:spTree>
    <p:extLst>
      <p:ext uri="{BB962C8B-B14F-4D97-AF65-F5344CB8AC3E}">
        <p14:creationId xmlns:p14="http://schemas.microsoft.com/office/powerpoint/2010/main" val="5692996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71416"/>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3" name="Google Shape;431;p25">
            <a:extLst>
              <a:ext uri="{FF2B5EF4-FFF2-40B4-BE49-F238E27FC236}">
                <a16:creationId xmlns:a16="http://schemas.microsoft.com/office/drawing/2014/main" id="{9F7AD5E9-CB02-43A3-D558-80B683115CF5}"/>
              </a:ext>
            </a:extLst>
          </p:cNvPr>
          <p:cNvSpPr txBox="1"/>
          <p:nvPr/>
        </p:nvSpPr>
        <p:spPr>
          <a:xfrm>
            <a:off x="4394427" y="1057238"/>
            <a:ext cx="4168562"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dk1"/>
                </a:solidFill>
                <a:latin typeface="Arial" panose="020B0604020202020204" pitchFamily="34" charset="0"/>
                <a:ea typeface="Times New Roman"/>
                <a:cs typeface="Arial" panose="020B0604020202020204" pitchFamily="34" charset="0"/>
                <a:sym typeface="Times New Roman"/>
              </a:rPr>
              <a:t>Гэрийн даалгавар 1 </a:t>
            </a:r>
          </a:p>
          <a:p>
            <a:pPr marL="0" marR="0" lvl="0" indent="0" algn="ctr" rtl="0">
              <a:spcBef>
                <a:spcPts val="0"/>
              </a:spcBef>
              <a:spcAft>
                <a:spcPts val="0"/>
              </a:spcAft>
              <a:buNone/>
            </a:pPr>
            <a:r>
              <a:rPr lang="en-US" sz="1600" b="1" dirty="0">
                <a:solidFill>
                  <a:schemeClr val="dk1"/>
                </a:solidFill>
                <a:latin typeface="Arial" panose="020B0604020202020204" pitchFamily="34" charset="0"/>
                <a:ea typeface="Times New Roman"/>
                <a:cs typeface="Arial" panose="020B0604020202020204" pitchFamily="34" charset="0"/>
                <a:sym typeface="Times New Roman"/>
              </a:rPr>
              <a:t>Homework  1</a:t>
            </a:r>
            <a:endParaRPr sz="16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FBFFF7DA-B6AA-9526-388B-2BBEB3EE9FBE}"/>
              </a:ext>
            </a:extLst>
          </p:cNvPr>
          <p:cNvSpPr txBox="1"/>
          <p:nvPr/>
        </p:nvSpPr>
        <p:spPr>
          <a:xfrm>
            <a:off x="4394427" y="6233514"/>
            <a:ext cx="3575628"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 </a:t>
            </a:r>
            <a:r>
              <a:rPr lang="mn-MN" sz="1000" dirty="0">
                <a:latin typeface="Arial" panose="020B0604020202020204" pitchFamily="34" charset="0"/>
                <a:ea typeface="Arial" panose="020B0604020202020204" pitchFamily="34" charset="0"/>
              </a:rPr>
              <a:t>83</a:t>
            </a:r>
            <a:r>
              <a:rPr lang="mn-MN" sz="1000" b="0" dirty="0">
                <a:effectLst/>
                <a:latin typeface="Arial" panose="020B0604020202020204" pitchFamily="34" charset="0"/>
                <a:ea typeface="Arial" panose="020B0604020202020204" pitchFamily="34" charset="0"/>
              </a:rPr>
              <a:t>)</a:t>
            </a:r>
            <a:endParaRPr lang="en-US" sz="1000" dirty="0"/>
          </a:p>
        </p:txBody>
      </p:sp>
      <p:sp>
        <p:nvSpPr>
          <p:cNvPr id="4" name="TextBox 3">
            <a:extLst>
              <a:ext uri="{FF2B5EF4-FFF2-40B4-BE49-F238E27FC236}">
                <a16:creationId xmlns:a16="http://schemas.microsoft.com/office/drawing/2014/main" id="{07E1F98D-D927-C032-60C5-B2319A592119}"/>
              </a:ext>
            </a:extLst>
          </p:cNvPr>
          <p:cNvSpPr txBox="1"/>
          <p:nvPr/>
        </p:nvSpPr>
        <p:spPr>
          <a:xfrm>
            <a:off x="4222377" y="217632"/>
            <a:ext cx="4760253" cy="584775"/>
          </a:xfrm>
          <a:prstGeom prst="rect">
            <a:avLst/>
          </a:prstGeom>
          <a:noFill/>
        </p:spPr>
        <p:txBody>
          <a:bodyPr wrap="square">
            <a:spAutoFit/>
          </a:bodyPr>
          <a:lstStyle/>
          <a:p>
            <a:pPr lvl="0" algn="ctr" rtl="0">
              <a:spcBef>
                <a:spcPts val="0"/>
              </a:spcBef>
              <a:spcAft>
                <a:spcPts val="0"/>
              </a:spcAft>
              <a:buClr>
                <a:schemeClr val="dk1"/>
              </a:buClr>
              <a:buSzPct val="100000"/>
            </a:pPr>
            <a:r>
              <a:rPr lang="mn-MN" sz="1600" b="1" dirty="0">
                <a:latin typeface="Arial" panose="020B0604020202020204" pitchFamily="34" charset="0"/>
                <a:cs typeface="Arial" panose="020B0604020202020204" pitchFamily="34" charset="0"/>
              </a:rPr>
              <a:t>Монголчуудын</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идээ, ундаа</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 </a:t>
            </a:r>
            <a:endParaRPr lang="en-US" sz="1600" b="1" dirty="0">
              <a:latin typeface="Arial" panose="020B0604020202020204" pitchFamily="34" charset="0"/>
              <a:cs typeface="Arial" panose="020B0604020202020204" pitchFamily="34" charset="0"/>
            </a:endParaRPr>
          </a:p>
          <a:p>
            <a:pPr lvl="0" algn="ctr" rtl="0">
              <a:spcBef>
                <a:spcPts val="0"/>
              </a:spcBef>
              <a:spcAft>
                <a:spcPts val="0"/>
              </a:spcAft>
              <a:buClr>
                <a:schemeClr val="dk1"/>
              </a:buClr>
              <a:buSzPct val="100000"/>
            </a:pPr>
            <a:r>
              <a:rPr lang="en-US" sz="1600" b="1" dirty="0">
                <a:latin typeface="Arial" panose="020B0604020202020204" pitchFamily="34" charset="0"/>
                <a:cs typeface="Arial" panose="020B0604020202020204" pitchFamily="34" charset="0"/>
              </a:rPr>
              <a:t>Foods and drinks of Mongolians</a:t>
            </a:r>
            <a:endParaRPr lang="en-US"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10" name="TextBox 9">
            <a:extLst>
              <a:ext uri="{FF2B5EF4-FFF2-40B4-BE49-F238E27FC236}">
                <a16:creationId xmlns:a16="http://schemas.microsoft.com/office/drawing/2014/main" id="{F1DC3992-F256-6577-4DC8-9C8CE9B0ACA0}"/>
              </a:ext>
            </a:extLst>
          </p:cNvPr>
          <p:cNvSpPr txBox="1"/>
          <p:nvPr/>
        </p:nvSpPr>
        <p:spPr>
          <a:xfrm>
            <a:off x="989814" y="1823729"/>
            <a:ext cx="10143242" cy="4109330"/>
          </a:xfrm>
          <a:prstGeom prst="rect">
            <a:avLst/>
          </a:prstGeom>
          <a:noFill/>
        </p:spPr>
        <p:txBody>
          <a:bodyPr wrap="square">
            <a:spAutoFit/>
          </a:bodyPr>
          <a:lstStyle/>
          <a:p>
            <a:pPr>
              <a:lnSpc>
                <a:spcPct val="150000"/>
              </a:lnSpc>
            </a:pPr>
            <a:r>
              <a:rPr lang="mn-MN" sz="1600" b="1" dirty="0">
                <a:latin typeface="Arial" panose="020B0604020202020204" pitchFamily="34" charset="0"/>
                <a:cs typeface="Arial" panose="020B0604020202020204" pitchFamily="34" charset="0"/>
              </a:rPr>
              <a:t>1. Намар цагт ангийн мах, өвөл цагт бэлдэж нөөцөлсөн .............махаа хоол хүнсэнд ашигладаг. </a:t>
            </a:r>
          </a:p>
          <a:p>
            <a:pPr>
              <a:lnSpc>
                <a:spcPct val="150000"/>
              </a:lnSpc>
            </a:pPr>
            <a:r>
              <a:rPr lang="mn-MN" sz="1600" dirty="0">
                <a:latin typeface="Arial" panose="020B0604020202020204" pitchFamily="34" charset="0"/>
                <a:cs typeface="Arial" panose="020B0604020202020204" pitchFamily="34" charset="0"/>
              </a:rPr>
              <a:t>	А. Малын  	Б. Шувууны  	В. Загасны 	Г. Ангийн </a:t>
            </a:r>
          </a:p>
          <a:p>
            <a:pPr>
              <a:lnSpc>
                <a:spcPct val="150000"/>
              </a:lnSpc>
            </a:pPr>
            <a:r>
              <a:rPr lang="mn-MN" sz="1600" b="1" dirty="0">
                <a:latin typeface="Arial" panose="020B0604020202020204" pitchFamily="34" charset="0"/>
                <a:cs typeface="Arial" panose="020B0604020202020204" pitchFamily="34" charset="0"/>
              </a:rPr>
              <a:t>2. Махыг жижиглэн чанаж идэх нь элбэг бөгөөд үүнийг ...................махан хоол гэдэг. </a:t>
            </a:r>
          </a:p>
          <a:p>
            <a:pPr>
              <a:lnSpc>
                <a:spcPct val="150000"/>
              </a:lnSpc>
            </a:pPr>
            <a:r>
              <a:rPr lang="mn-MN" sz="1600" dirty="0">
                <a:latin typeface="Arial" panose="020B0604020202020204" pitchFamily="34" charset="0"/>
                <a:cs typeface="Arial" panose="020B0604020202020204" pitchFamily="34" charset="0"/>
              </a:rPr>
              <a:t>	А. Бүтэн  		Б. Бүхэл  	В. Хагас 		Г. Хуваасан  </a:t>
            </a:r>
          </a:p>
          <a:p>
            <a:pPr>
              <a:lnSpc>
                <a:spcPct val="150000"/>
              </a:lnSpc>
            </a:pPr>
            <a:r>
              <a:rPr lang="mn-MN" sz="1600" b="1" dirty="0">
                <a:latin typeface="Arial" panose="020B0604020202020204" pitchFamily="34" charset="0"/>
                <a:cs typeface="Arial" panose="020B0604020202020204" pitchFamily="34" charset="0"/>
              </a:rPr>
              <a:t>3. Махыг удаан хадгалах уламжлалт арга нь ......................,.....................юм.</a:t>
            </a:r>
          </a:p>
          <a:p>
            <a:pPr>
              <a:lnSpc>
                <a:spcPct val="150000"/>
              </a:lnSpc>
            </a:pPr>
            <a:r>
              <a:rPr lang="mn-MN" sz="1600" dirty="0">
                <a:latin typeface="Arial" panose="020B0604020202020204" pitchFamily="34" charset="0"/>
                <a:cs typeface="Arial" panose="020B0604020202020204" pitchFamily="34" charset="0"/>
              </a:rPr>
              <a:t>	А. Борцлох, шуузлах 		Б. Чанах, жигнэх  		</a:t>
            </a:r>
          </a:p>
          <a:p>
            <a:pPr>
              <a:lnSpc>
                <a:spcPct val="150000"/>
              </a:lnSpc>
            </a:pPr>
            <a:r>
              <a:rPr lang="mn-MN" sz="1600" dirty="0">
                <a:latin typeface="Arial" panose="020B0604020202020204" pitchFamily="34" charset="0"/>
                <a:cs typeface="Arial" panose="020B0604020202020204" pitchFamily="34" charset="0"/>
              </a:rPr>
              <a:t>	В. Чанах, жигнэх			Г. Давслах, утах</a:t>
            </a:r>
          </a:p>
          <a:p>
            <a:pPr>
              <a:lnSpc>
                <a:spcPct val="150000"/>
              </a:lnSpc>
            </a:pPr>
            <a:r>
              <a:rPr lang="mn-MN" sz="1600" b="1" dirty="0">
                <a:latin typeface="Arial" panose="020B0604020202020204" pitchFamily="34" charset="0"/>
                <a:cs typeface="Arial" panose="020B0604020202020204" pitchFamily="34" charset="0"/>
              </a:rPr>
              <a:t>4. Монголчууд мал болон ................дотор махыг ч хоол хүнсэндээ хэрэглэнэ. </a:t>
            </a:r>
          </a:p>
          <a:p>
            <a:pPr>
              <a:lnSpc>
                <a:spcPct val="150000"/>
              </a:lnSpc>
            </a:pPr>
            <a:r>
              <a:rPr lang="mn-MN" sz="1600" dirty="0">
                <a:latin typeface="Arial" panose="020B0604020202020204" pitchFamily="34" charset="0"/>
                <a:cs typeface="Arial" panose="020B0604020202020204" pitchFamily="34" charset="0"/>
              </a:rPr>
              <a:t>	А. Малын 	Б. Шувууны 	В. Загасны 	Г. Ангийн </a:t>
            </a:r>
          </a:p>
          <a:p>
            <a:pPr>
              <a:lnSpc>
                <a:spcPct val="150000"/>
              </a:lnSpc>
            </a:pPr>
            <a:r>
              <a:rPr lang="mn-MN" sz="1600" b="1" dirty="0">
                <a:latin typeface="Arial" panose="020B0604020202020204" pitchFamily="34" charset="0"/>
                <a:cs typeface="Arial" panose="020B0604020202020204" pitchFamily="34" charset="0"/>
              </a:rPr>
              <a:t>5. Монголчуудын хорхог, боодог хийдэг гол арга нь улайсгасан...............юм. </a:t>
            </a:r>
          </a:p>
          <a:p>
            <a:pPr>
              <a:lnSpc>
                <a:spcPct val="150000"/>
              </a:lnSpc>
            </a:pPr>
            <a:r>
              <a:rPr lang="mn-MN" sz="1600" dirty="0">
                <a:latin typeface="Arial" panose="020B0604020202020204" pitchFamily="34" charset="0"/>
                <a:cs typeface="Arial" panose="020B0604020202020204" pitchFamily="34" charset="0"/>
              </a:rPr>
              <a:t>	А. Мод  		Б. Чулуу 		В. Төмөр 		Г. Аргал  </a:t>
            </a:r>
          </a:p>
        </p:txBody>
      </p:sp>
    </p:spTree>
    <p:extLst>
      <p:ext uri="{BB962C8B-B14F-4D97-AF65-F5344CB8AC3E}">
        <p14:creationId xmlns:p14="http://schemas.microsoft.com/office/powerpoint/2010/main" val="22073626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6A474A43-EAE8-4354-BF0E-4D317FDF42B6}"/>
              </a:ext>
            </a:extLst>
          </p:cNvPr>
          <p:cNvCxnSpPr/>
          <p:nvPr/>
        </p:nvCxnSpPr>
        <p:spPr>
          <a:xfrm flipV="1">
            <a:off x="2762545" y="291389"/>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7" name="Rectangle 6">
            <a:extLst>
              <a:ext uri="{FF2B5EF4-FFF2-40B4-BE49-F238E27FC236}">
                <a16:creationId xmlns:a16="http://schemas.microsoft.com/office/drawing/2014/main" id="{8E29BCD5-EDE6-4194-9309-2F46DB291AEE}"/>
              </a:ext>
            </a:extLst>
          </p:cNvPr>
          <p:cNvSpPr/>
          <p:nvPr/>
        </p:nvSpPr>
        <p:spPr>
          <a:xfrm>
            <a:off x="4843724" y="2915466"/>
            <a:ext cx="5992427" cy="1610634"/>
          </a:xfrm>
          <a:prstGeom prst="rect">
            <a:avLst/>
          </a:prstGeom>
        </p:spPr>
        <p:txBody>
          <a:bodyPr wrap="square">
            <a:spAutoFit/>
          </a:bodyPr>
          <a:lstStyle/>
          <a:p>
            <a:pPr marL="285750" indent="-285750">
              <a:lnSpc>
                <a:spcPct val="150000"/>
              </a:lnSpc>
              <a:buFont typeface="Arial" panose="020B0604020202020204" pitchFamily="34" charset="0"/>
              <a:buChar char="•"/>
            </a:pPr>
            <a:r>
              <a:rPr lang="en-US" sz="1600" b="1" i="1" dirty="0">
                <a:latin typeface="Arial" panose="020B0604020202020204" pitchFamily="34" charset="0"/>
                <a:cs typeface="Arial" panose="020B0604020202020204" pitchFamily="34" charset="0"/>
              </a:rPr>
              <a:t>Сэдэвт гарсан шинэ үг хэллэг</a:t>
            </a:r>
            <a:r>
              <a:rPr lang="mn-MN" sz="1600" b="1" i="1" dirty="0">
                <a:latin typeface="Arial" panose="020B0604020202020204" pitchFamily="34" charset="0"/>
                <a:cs typeface="Arial" panose="020B0604020202020204" pitchFamily="34" charset="0"/>
              </a:rPr>
              <a:t>үүдийг</a:t>
            </a:r>
            <a:r>
              <a:rPr lang="en-US" sz="1600" b="1" i="1" dirty="0">
                <a:latin typeface="Arial" panose="020B0604020202020204" pitchFamily="34" charset="0"/>
                <a:cs typeface="Arial" panose="020B0604020202020204" pitchFamily="34" charset="0"/>
              </a:rPr>
              <a:t> цээжлээрэй.</a:t>
            </a:r>
          </a:p>
          <a:p>
            <a:pPr>
              <a:lnSpc>
                <a:spcPct val="150000"/>
              </a:lnSpc>
            </a:pPr>
            <a:r>
              <a:rPr lang="en-US" i="1" dirty="0">
                <a:latin typeface="Arial" panose="020B0604020202020204" pitchFamily="34" charset="0"/>
                <a:cs typeface="Arial" panose="020B0604020202020204" pitchFamily="34" charset="0"/>
              </a:rPr>
              <a:t>Memorize vocabulary in the given topic</a:t>
            </a:r>
            <a:endParaRPr lang="mn-MN" sz="1600" b="1" i="1"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mn-MN" sz="1600" b="1" i="1" dirty="0">
                <a:latin typeface="Arial" panose="020B0604020202020204" pitchFamily="34" charset="0"/>
                <a:cs typeface="Arial" panose="020B0604020202020204" pitchFamily="34" charset="0"/>
              </a:rPr>
              <a:t>Өөрийн орны идээ, ундааны талаар бичээрэй. </a:t>
            </a:r>
            <a:endParaRPr lang="en-US" sz="1600" b="1" i="1" dirty="0">
              <a:latin typeface="Arial" panose="020B0604020202020204" pitchFamily="34" charset="0"/>
              <a:cs typeface="Arial" panose="020B0604020202020204" pitchFamily="34" charset="0"/>
            </a:endParaRPr>
          </a:p>
          <a:p>
            <a:pPr>
              <a:lnSpc>
                <a:spcPct val="150000"/>
              </a:lnSpc>
            </a:pPr>
            <a:r>
              <a:rPr lang="en-US" i="1" dirty="0">
                <a:latin typeface="Arial" panose="020B0604020202020204" pitchFamily="34" charset="0"/>
                <a:cs typeface="Arial" panose="020B0604020202020204" pitchFamily="34" charset="0"/>
              </a:rPr>
              <a:t>Write about the foods and drinks in your country</a:t>
            </a:r>
            <a:endParaRPr lang="en-US" sz="1600" b="1" i="1"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628562B8-AF3F-161A-2146-5AFCD86C12A1}"/>
              </a:ext>
            </a:extLst>
          </p:cNvPr>
          <p:cNvPicPr>
            <a:picLocks noChangeAspect="1"/>
          </p:cNvPicPr>
          <p:nvPr/>
        </p:nvPicPr>
        <p:blipFill>
          <a:blip r:embed="rId3"/>
          <a:stretch>
            <a:fillRect/>
          </a:stretch>
        </p:blipFill>
        <p:spPr>
          <a:xfrm>
            <a:off x="923064" y="1819274"/>
            <a:ext cx="3429000" cy="2803505"/>
          </a:xfrm>
          <a:prstGeom prst="rect">
            <a:avLst/>
          </a:prstGeom>
        </p:spPr>
      </p:pic>
      <p:sp>
        <p:nvSpPr>
          <p:cNvPr id="13" name="TextBox 12">
            <a:extLst>
              <a:ext uri="{FF2B5EF4-FFF2-40B4-BE49-F238E27FC236}">
                <a16:creationId xmlns:a16="http://schemas.microsoft.com/office/drawing/2014/main" id="{BC79D052-3E44-65E5-6189-43F8252FE3F4}"/>
              </a:ext>
            </a:extLst>
          </p:cNvPr>
          <p:cNvSpPr txBox="1"/>
          <p:nvPr/>
        </p:nvSpPr>
        <p:spPr>
          <a:xfrm>
            <a:off x="1089751" y="4279879"/>
            <a:ext cx="3095625" cy="246221"/>
          </a:xfrm>
          <a:prstGeom prst="rect">
            <a:avLst/>
          </a:prstGeom>
          <a:noFill/>
        </p:spPr>
        <p:txBody>
          <a:bodyPr wrap="square">
            <a:spAutoFit/>
          </a:bodyPr>
          <a:lstStyle/>
          <a:p>
            <a:r>
              <a:rPr lang="en-US" sz="1000" dirty="0"/>
              <a:t>https://thenounproject.com/icon/homework-3841940/</a:t>
            </a:r>
          </a:p>
        </p:txBody>
      </p:sp>
      <p:sp>
        <p:nvSpPr>
          <p:cNvPr id="6" name="Google Shape;431;p25">
            <a:extLst>
              <a:ext uri="{FF2B5EF4-FFF2-40B4-BE49-F238E27FC236}">
                <a16:creationId xmlns:a16="http://schemas.microsoft.com/office/drawing/2014/main" id="{A1FE86FD-4FA3-B543-09FA-A67BE6F15233}"/>
              </a:ext>
            </a:extLst>
          </p:cNvPr>
          <p:cNvSpPr txBox="1"/>
          <p:nvPr/>
        </p:nvSpPr>
        <p:spPr>
          <a:xfrm>
            <a:off x="4352064" y="1300474"/>
            <a:ext cx="4168562"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dk1"/>
                </a:solidFill>
                <a:latin typeface="Arial" panose="020B0604020202020204" pitchFamily="34" charset="0"/>
                <a:ea typeface="Times New Roman"/>
                <a:cs typeface="Arial" panose="020B0604020202020204" pitchFamily="34" charset="0"/>
                <a:sym typeface="Times New Roman"/>
              </a:rPr>
              <a:t>Гэрийн </a:t>
            </a:r>
            <a:r>
              <a:rPr lang="en-US" sz="1600" b="1" dirty="0" err="1">
                <a:solidFill>
                  <a:schemeClr val="dk1"/>
                </a:solidFill>
                <a:latin typeface="Arial" panose="020B0604020202020204" pitchFamily="34" charset="0"/>
                <a:ea typeface="Times New Roman"/>
                <a:cs typeface="Arial" panose="020B0604020202020204" pitchFamily="34" charset="0"/>
                <a:sym typeface="Times New Roman"/>
              </a:rPr>
              <a:t>даалгавар</a:t>
            </a:r>
            <a:r>
              <a:rPr lang="en-US" sz="1600" b="1" dirty="0">
                <a:solidFill>
                  <a:schemeClr val="dk1"/>
                </a:solidFill>
                <a:latin typeface="Arial" panose="020B0604020202020204" pitchFamily="34" charset="0"/>
                <a:ea typeface="Times New Roman"/>
                <a:cs typeface="Arial" panose="020B0604020202020204" pitchFamily="34" charset="0"/>
                <a:sym typeface="Times New Roman"/>
              </a:rPr>
              <a:t> </a:t>
            </a:r>
            <a:r>
              <a:rPr lang="mn-MN" sz="1600" b="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dirty="0">
                <a:solidFill>
                  <a:schemeClr val="dk1"/>
                </a:solidFill>
                <a:latin typeface="Arial" panose="020B0604020202020204" pitchFamily="34" charset="0"/>
                <a:ea typeface="Times New Roman"/>
                <a:cs typeface="Arial" panose="020B0604020202020204" pitchFamily="34" charset="0"/>
                <a:sym typeface="Times New Roman"/>
              </a:rPr>
              <a:t> </a:t>
            </a:r>
          </a:p>
          <a:p>
            <a:pPr marL="0" marR="0" lvl="0" indent="0" algn="ctr" rtl="0">
              <a:spcBef>
                <a:spcPts val="0"/>
              </a:spcBef>
              <a:spcAft>
                <a:spcPts val="0"/>
              </a:spcAft>
              <a:buNone/>
            </a:pPr>
            <a:r>
              <a:rPr lang="en-US" sz="1600" b="1" dirty="0">
                <a:solidFill>
                  <a:schemeClr val="dk1"/>
                </a:solidFill>
                <a:latin typeface="Arial" panose="020B0604020202020204" pitchFamily="34" charset="0"/>
                <a:ea typeface="Times New Roman"/>
                <a:cs typeface="Arial" panose="020B0604020202020204" pitchFamily="34" charset="0"/>
                <a:sym typeface="Times New Roman"/>
              </a:rPr>
              <a:t>Homework  </a:t>
            </a:r>
            <a:r>
              <a:rPr lang="mn-MN" sz="1600" b="1" dirty="0">
                <a:solidFill>
                  <a:schemeClr val="dk1"/>
                </a:solidFill>
                <a:latin typeface="Arial" panose="020B0604020202020204" pitchFamily="34" charset="0"/>
                <a:ea typeface="Times New Roman"/>
                <a:cs typeface="Arial" panose="020B0604020202020204" pitchFamily="34" charset="0"/>
                <a:sym typeface="Times New Roman"/>
              </a:rPr>
              <a:t>2</a:t>
            </a:r>
            <a:endParaRPr sz="16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DBEBB098-CA51-F802-A516-0D6F4C3A38A2}"/>
              </a:ext>
            </a:extLst>
          </p:cNvPr>
          <p:cNvSpPr txBox="1"/>
          <p:nvPr/>
        </p:nvSpPr>
        <p:spPr>
          <a:xfrm>
            <a:off x="4222377" y="217632"/>
            <a:ext cx="4760253" cy="584775"/>
          </a:xfrm>
          <a:prstGeom prst="rect">
            <a:avLst/>
          </a:prstGeom>
          <a:noFill/>
        </p:spPr>
        <p:txBody>
          <a:bodyPr wrap="square">
            <a:spAutoFit/>
          </a:bodyPr>
          <a:lstStyle/>
          <a:p>
            <a:pPr lvl="0" algn="ctr" rtl="0">
              <a:spcBef>
                <a:spcPts val="0"/>
              </a:spcBef>
              <a:spcAft>
                <a:spcPts val="0"/>
              </a:spcAft>
              <a:buClr>
                <a:schemeClr val="dk1"/>
              </a:buClr>
              <a:buSzPct val="100000"/>
            </a:pPr>
            <a:r>
              <a:rPr lang="mn-MN" sz="1600" b="1" dirty="0">
                <a:latin typeface="Arial" panose="020B0604020202020204" pitchFamily="34" charset="0"/>
                <a:cs typeface="Arial" panose="020B0604020202020204" pitchFamily="34" charset="0"/>
              </a:rPr>
              <a:t>Монголчуудын</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идээ, ундаа</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 </a:t>
            </a:r>
            <a:endParaRPr lang="en-US" sz="1600" b="1" dirty="0">
              <a:latin typeface="Arial" panose="020B0604020202020204" pitchFamily="34" charset="0"/>
              <a:cs typeface="Arial" panose="020B0604020202020204" pitchFamily="34" charset="0"/>
            </a:endParaRPr>
          </a:p>
          <a:p>
            <a:pPr lvl="0" algn="ctr" rtl="0">
              <a:spcBef>
                <a:spcPts val="0"/>
              </a:spcBef>
              <a:spcAft>
                <a:spcPts val="0"/>
              </a:spcAft>
              <a:buClr>
                <a:schemeClr val="dk1"/>
              </a:buClr>
              <a:buSzPct val="100000"/>
            </a:pPr>
            <a:r>
              <a:rPr lang="en-US" sz="1600" b="1" dirty="0">
                <a:latin typeface="Arial" panose="020B0604020202020204" pitchFamily="34" charset="0"/>
                <a:cs typeface="Arial" panose="020B0604020202020204" pitchFamily="34" charset="0"/>
              </a:rPr>
              <a:t>Foods and drinks of Mongolians</a:t>
            </a:r>
            <a:endParaRPr lang="en-US"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spTree>
    <p:extLst>
      <p:ext uri="{BB962C8B-B14F-4D97-AF65-F5344CB8AC3E}">
        <p14:creationId xmlns:p14="http://schemas.microsoft.com/office/powerpoint/2010/main" val="28730303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96"/>
        <p:cNvGrpSpPr/>
        <p:nvPr/>
      </p:nvGrpSpPr>
      <p:grpSpPr>
        <a:xfrm>
          <a:off x="0" y="0"/>
          <a:ext cx="0" cy="0"/>
          <a:chOff x="0" y="0"/>
          <a:chExt cx="0" cy="0"/>
        </a:xfrm>
      </p:grpSpPr>
      <p:cxnSp>
        <p:nvCxnSpPr>
          <p:cNvPr id="497" name="Google Shape;497;p31"/>
          <p:cNvCxnSpPr/>
          <p:nvPr/>
        </p:nvCxnSpPr>
        <p:spPr>
          <a:xfrm rot="10800000">
            <a:off x="2762545" y="291389"/>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498" name="Google Shape;498;p31"/>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499" name="Google Shape;499;p31"/>
          <p:cNvSpPr txBox="1"/>
          <p:nvPr/>
        </p:nvSpPr>
        <p:spPr>
          <a:xfrm>
            <a:off x="3413615" y="389778"/>
            <a:ext cx="5918382" cy="405611"/>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НОМ ЗҮЙ, АШИГЛАСАН МАТЕРИАЛ-REFERENCES</a:t>
            </a:r>
            <a:endParaRPr sz="1600" b="0" i="0" u="none" strike="noStrike" cap="none"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4" name="TextBox 3">
            <a:extLst>
              <a:ext uri="{FF2B5EF4-FFF2-40B4-BE49-F238E27FC236}">
                <a16:creationId xmlns:a16="http://schemas.microsoft.com/office/drawing/2014/main" id="{40153CB5-2E3E-F404-5851-21225C3E06BB}"/>
              </a:ext>
            </a:extLst>
          </p:cNvPr>
          <p:cNvSpPr txBox="1"/>
          <p:nvPr/>
        </p:nvSpPr>
        <p:spPr>
          <a:xfrm>
            <a:off x="1236575" y="1155285"/>
            <a:ext cx="9403977" cy="5221942"/>
          </a:xfrm>
          <a:prstGeom prst="rect">
            <a:avLst/>
          </a:prstGeom>
          <a:noFill/>
        </p:spPr>
        <p:txBody>
          <a:bodyPr wrap="square">
            <a:spAutoFit/>
          </a:bodyPr>
          <a:lstStyle/>
          <a:p>
            <a:pPr>
              <a:lnSpc>
                <a:spcPct val="150000"/>
              </a:lnSpc>
            </a:pPr>
            <a:r>
              <a:rPr lang="mn-MN" sz="1200" dirty="0">
                <a:latin typeface="Arial" panose="020B0604020202020204" pitchFamily="34" charset="0"/>
                <a:cs typeface="Arial" panose="020B0604020202020204" pitchFamily="34" charset="0"/>
              </a:rPr>
              <a:t>Мөнхцэцэг, Г., Орхон,Б. (2021). Монгол орон судлал. Улаанбаатар: Линограф ХХК.</a:t>
            </a:r>
          </a:p>
          <a:p>
            <a:pPr>
              <a:lnSpc>
                <a:spcPct val="150000"/>
              </a:lnSpc>
            </a:pPr>
            <a:r>
              <a:rPr lang="mn-MN" sz="1200" dirty="0">
                <a:latin typeface="Arial" panose="020B0604020202020204" pitchFamily="34" charset="0"/>
                <a:cs typeface="Arial" panose="020B0604020202020204" pitchFamily="34" charset="0"/>
              </a:rPr>
              <a:t>Баттулга, Ч </a:t>
            </a:r>
            <a:r>
              <a:rPr lang="en-US" sz="1200" dirty="0">
                <a:latin typeface="Arial" panose="020B0604020202020204" pitchFamily="34" charset="0"/>
                <a:cs typeface="Arial" panose="020B0604020202020204" pitchFamily="34" charset="0"/>
              </a:rPr>
              <a:t>(2020). </a:t>
            </a:r>
            <a:r>
              <a:rPr lang="mn-MN" sz="1200" dirty="0">
                <a:latin typeface="Arial" panose="020B0604020202020204" pitchFamily="34" charset="0"/>
                <a:cs typeface="Arial" panose="020B0604020202020204" pitchFamily="34" charset="0"/>
              </a:rPr>
              <a:t>Монгол орон судлал. Улаанбаатар: Удам соёл ХХК.</a:t>
            </a:r>
          </a:p>
          <a:p>
            <a:pPr algn="just">
              <a:spcAft>
                <a:spcPts val="800"/>
              </a:spcAft>
            </a:pPr>
            <a:endParaRPr lang="en-US" sz="1200" kern="100" dirty="0">
              <a:effectLst/>
              <a:latin typeface="Arial" panose="020B0604020202020204" pitchFamily="34" charset="0"/>
              <a:ea typeface="Calibri" panose="020F0502020204030204" pitchFamily="34" charset="0"/>
              <a:cs typeface="Mongolian Baiti" panose="03000500000000000000" pitchFamily="66" charset="0"/>
            </a:endParaRPr>
          </a:p>
          <a:p>
            <a:pPr algn="just">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Admin. (2022, January 9). </a:t>
            </a:r>
            <a:r>
              <a:rPr lang="mn-MN" sz="1200" kern="100" dirty="0">
                <a:effectLst/>
                <a:latin typeface="Arial" panose="020B0604020202020204" pitchFamily="34" charset="0"/>
                <a:ea typeface="Calibri" panose="020F0502020204030204" pitchFamily="34" charset="0"/>
                <a:cs typeface="Mongolian Baiti" panose="03000500000000000000" pitchFamily="66" charset="0"/>
              </a:rPr>
              <a:t>Монгол хоол хүнс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Photograph]. zarig.mn. </a:t>
            </a:r>
            <a:r>
              <a:rPr lang="mn-MN" sz="1200" kern="100" dirty="0">
                <a:effectLst/>
                <a:latin typeface="Arial" panose="020B0604020202020204" pitchFamily="34" charset="0"/>
                <a:ea typeface="Calibri" panose="020F0502020204030204" pitchFamily="34" charset="0"/>
                <a:cs typeface="Mongolian Baiti" panose="03000500000000000000" pitchFamily="66" charset="0"/>
              </a:rPr>
              <a:t>      </a:t>
            </a:r>
            <a:endParaRPr lang="en-US" sz="1200" kern="100" dirty="0">
              <a:effectLst/>
              <a:latin typeface="Arial" panose="020B0604020202020204" pitchFamily="34" charset="0"/>
              <a:ea typeface="Calibri" panose="020F0502020204030204" pitchFamily="34" charset="0"/>
              <a:cs typeface="Mongolian Baiti" panose="03000500000000000000" pitchFamily="66" charset="0"/>
            </a:endParaRPr>
          </a:p>
          <a:p>
            <a:pPr algn="just">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      https://zarig.mn/v2r </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spcAft>
                <a:spcPts val="800"/>
              </a:spcAft>
            </a:pPr>
            <a:r>
              <a:rPr lang="mn-MN" sz="1200" kern="100" dirty="0">
                <a:effectLst/>
                <a:latin typeface="Arial" panose="020B0604020202020204" pitchFamily="34" charset="0"/>
                <a:ea typeface="Calibri" panose="020F0502020204030204" pitchFamily="34" charset="0"/>
                <a:cs typeface="Mongolian Baiti" panose="03000500000000000000" pitchFamily="66" charset="0"/>
              </a:rPr>
              <a:t>Цагаан идээ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Photograph]. (2011, December 3). mn.wikipedia.org.</a:t>
            </a:r>
          </a:p>
          <a:p>
            <a:pPr algn="just">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https://mn.wikipedia.org/wiki/%D0%A6%D0%B0%D0%B3%D0%B0%D0%B0%D0%BD_%D0%B8%D0%B4%D1%8D%D1%8D#/media/%D0%A4%D0%B0%D0%B9%D0%BB:Tsagaan_idee_olon.jpg </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spcAft>
                <a:spcPts val="800"/>
              </a:spcAft>
            </a:pPr>
            <a:r>
              <a:rPr lang="mn-MN" sz="1200" kern="100" dirty="0">
                <a:effectLst/>
                <a:latin typeface="Arial" panose="020B0604020202020204" pitchFamily="34" charset="0"/>
                <a:ea typeface="Calibri" panose="020F0502020204030204" pitchFamily="34" charset="0"/>
                <a:cs typeface="Mongolian Baiti" panose="03000500000000000000" pitchFamily="66" charset="0"/>
              </a:rPr>
              <a:t>Уламжлалт анагаах ухаан сонин. (2022,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January 17). </a:t>
            </a:r>
            <a:r>
              <a:rPr lang="mn-MN" sz="1200" kern="100" dirty="0">
                <a:effectLst/>
                <a:latin typeface="Arial" panose="020B0604020202020204" pitchFamily="34" charset="0"/>
                <a:ea typeface="Calibri" panose="020F0502020204030204" pitchFamily="34" charset="0"/>
                <a:cs typeface="Mongolian Baiti" panose="03000500000000000000" pitchFamily="66" charset="0"/>
              </a:rPr>
              <a:t>Шар тос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Photograph]. www.mnb.mn. </a:t>
            </a:r>
          </a:p>
          <a:p>
            <a:pPr algn="just">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      https://www.mnb.mn/i/254560 </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mn.wikipedia.org. (2017, July 12). </a:t>
            </a:r>
            <a:r>
              <a:rPr lang="mn-MN" sz="1200" kern="100" dirty="0">
                <a:effectLst/>
                <a:latin typeface="Arial" panose="020B0604020202020204" pitchFamily="34" charset="0"/>
                <a:ea typeface="Calibri" panose="020F0502020204030204" pitchFamily="34" charset="0"/>
                <a:cs typeface="Mongolian Baiti" panose="03000500000000000000" pitchFamily="66" charset="0"/>
              </a:rPr>
              <a:t>Айраг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Photograph]. www.mnb.mn. </a:t>
            </a:r>
          </a:p>
          <a:p>
            <a:pPr algn="just">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      https://www.mnb.mn/i/180033</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Mongolian national broadcaster. (2021, April 5). </a:t>
            </a:r>
            <a:r>
              <a:rPr lang="en-US" sz="1200" kern="100" dirty="0" err="1">
                <a:effectLst/>
                <a:latin typeface="Arial" panose="020B0604020202020204" pitchFamily="34" charset="0"/>
                <a:ea typeface="Calibri" panose="020F0502020204030204" pitchFamily="34" charset="0"/>
                <a:cs typeface="Mongolian Baiti" panose="03000500000000000000" pitchFamily="66" charset="0"/>
              </a:rPr>
              <a:t>Хоормог</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 [Photograph]. www.mnb.mn. </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     https://www.mnb.mn/i/233008 </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spcAft>
                <a:spcPts val="800"/>
              </a:spcAft>
            </a:pPr>
            <a:r>
              <a:rPr lang="mn-MN" sz="1200" kern="100" dirty="0">
                <a:effectLst/>
                <a:latin typeface="Arial" panose="020B0604020202020204" pitchFamily="34" charset="0"/>
                <a:ea typeface="Calibri" panose="020F0502020204030204" pitchFamily="34" charset="0"/>
                <a:cs typeface="Mongolian Baiti" panose="03000500000000000000" pitchFamily="66" charset="0"/>
              </a:rPr>
              <a:t>Бяслаг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Photograph]. (2011, October 24). mn.wikipedia.org.</a:t>
            </a:r>
          </a:p>
          <a:p>
            <a:pPr algn="just">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https://mn.wikipedia.org/wiki/%D0%91%D1%8F%D1%81%D0%BB%D0%B0%D0%B3#/media/%D0%A4%D0%B0%D0%B9%D0%BB:Cheese_platter.jpg </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spcAft>
                <a:spcPts val="800"/>
              </a:spcAft>
            </a:pPr>
            <a:r>
              <a:rPr lang="mn-MN" sz="1200" kern="100" dirty="0">
                <a:effectLst/>
                <a:latin typeface="Arial" panose="020B0604020202020204" pitchFamily="34" charset="0"/>
                <a:ea typeface="Calibri" panose="020F0502020204030204" pitchFamily="34" charset="0"/>
                <a:cs typeface="Mongolian Baiti" panose="03000500000000000000" pitchFamily="66" charset="0"/>
              </a:rPr>
              <a:t>МОНГОЛ НҮҮДЭЛЧДИЙН ТАЙЛБАР ТОЛЬ-</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I. (2015, December 19). </a:t>
            </a:r>
            <a:r>
              <a:rPr lang="mn-MN" sz="1200" kern="100" dirty="0">
                <a:effectLst/>
                <a:latin typeface="Arial" panose="020B0604020202020204" pitchFamily="34" charset="0"/>
                <a:ea typeface="Calibri" panose="020F0502020204030204" pitchFamily="34" charset="0"/>
                <a:cs typeface="Mongolian Baiti" panose="03000500000000000000" pitchFamily="66" charset="0"/>
              </a:rPr>
              <a:t>Мах борцлох арга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Photograph]. ikon.mn. </a:t>
            </a:r>
          </a:p>
          <a:p>
            <a:pPr algn="just">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     https://ikon.mn/n/mhh</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p:txBody>
      </p:sp>
    </p:spTree>
    <p:extLst>
      <p:ext uri="{BB962C8B-B14F-4D97-AF65-F5344CB8AC3E}">
        <p14:creationId xmlns:p14="http://schemas.microsoft.com/office/powerpoint/2010/main" val="6355735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96"/>
        <p:cNvGrpSpPr/>
        <p:nvPr/>
      </p:nvGrpSpPr>
      <p:grpSpPr>
        <a:xfrm>
          <a:off x="0" y="0"/>
          <a:ext cx="0" cy="0"/>
          <a:chOff x="0" y="0"/>
          <a:chExt cx="0" cy="0"/>
        </a:xfrm>
      </p:grpSpPr>
      <p:cxnSp>
        <p:nvCxnSpPr>
          <p:cNvPr id="497" name="Google Shape;497;p31"/>
          <p:cNvCxnSpPr/>
          <p:nvPr/>
        </p:nvCxnSpPr>
        <p:spPr>
          <a:xfrm rot="10800000">
            <a:off x="2762545" y="291389"/>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498" name="Google Shape;498;p31"/>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499" name="Google Shape;499;p31"/>
          <p:cNvSpPr txBox="1"/>
          <p:nvPr/>
        </p:nvSpPr>
        <p:spPr>
          <a:xfrm>
            <a:off x="3368793" y="340582"/>
            <a:ext cx="5918382" cy="405611"/>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НОМ ЗҮЙ, АШИГЛАСАН МАТЕРИАЛ-REFERENCES</a:t>
            </a:r>
            <a:endParaRPr sz="1600" b="0" i="0" u="none" strike="noStrike" cap="none"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5" name="TextBox 4">
            <a:extLst>
              <a:ext uri="{FF2B5EF4-FFF2-40B4-BE49-F238E27FC236}">
                <a16:creationId xmlns:a16="http://schemas.microsoft.com/office/drawing/2014/main" id="{6474E48F-E726-10DD-D25C-5B940C32D063}"/>
              </a:ext>
            </a:extLst>
          </p:cNvPr>
          <p:cNvSpPr txBox="1"/>
          <p:nvPr/>
        </p:nvSpPr>
        <p:spPr>
          <a:xfrm>
            <a:off x="1178305" y="1015494"/>
            <a:ext cx="9520518" cy="5623014"/>
          </a:xfrm>
          <a:prstGeom prst="rect">
            <a:avLst/>
          </a:prstGeom>
          <a:noFill/>
        </p:spPr>
        <p:txBody>
          <a:bodyPr wrap="square">
            <a:spAutoFit/>
          </a:bodyPr>
          <a:lstStyle/>
          <a:p>
            <a:pPr algn="just">
              <a:lnSpc>
                <a:spcPct val="150000"/>
              </a:lnSpc>
              <a:spcAft>
                <a:spcPts val="800"/>
              </a:spcAft>
            </a:pPr>
            <a:r>
              <a:rPr lang="mn-MN" sz="1200" kern="100" dirty="0">
                <a:effectLst/>
                <a:latin typeface="Arial" panose="020B0604020202020204" pitchFamily="34" charset="0"/>
                <a:ea typeface="Calibri" panose="020F0502020204030204" pitchFamily="34" charset="0"/>
                <a:cs typeface="Mongolian Baiti" panose="03000500000000000000" pitchFamily="66" charset="0"/>
              </a:rPr>
              <a:t>Монгол нүүдэлчдийн тайлбар толь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II </a:t>
            </a:r>
            <a:r>
              <a:rPr lang="mn-MN" sz="1200" kern="100" dirty="0">
                <a:effectLst/>
                <a:latin typeface="Arial" panose="020B0604020202020204" pitchFamily="34" charset="0"/>
                <a:ea typeface="Calibri" panose="020F0502020204030204" pitchFamily="34" charset="0"/>
                <a:cs typeface="Mongolian Baiti" panose="03000500000000000000" pitchFamily="66" charset="0"/>
              </a:rPr>
              <a:t>боть. (2016,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May 4). </a:t>
            </a:r>
            <a:r>
              <a:rPr lang="mn-MN" sz="1200" kern="100" dirty="0">
                <a:effectLst/>
                <a:latin typeface="Arial" panose="020B0604020202020204" pitchFamily="34" charset="0"/>
                <a:ea typeface="Calibri" panose="020F0502020204030204" pitchFamily="34" charset="0"/>
                <a:cs typeface="Mongolian Baiti" panose="03000500000000000000" pitchFamily="66" charset="0"/>
              </a:rPr>
              <a:t>Мах шуузлах арга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Photograph]. ikon.mn. </a:t>
            </a:r>
          </a:p>
          <a:p>
            <a:pPr algn="just">
              <a:lnSpc>
                <a:spcPct val="150000"/>
              </a:lnSpc>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        https://ikon.mn/n/q9b </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en-US" sz="1200" kern="100" dirty="0" err="1">
                <a:effectLst/>
                <a:latin typeface="Arial" panose="020B0604020202020204" pitchFamily="34" charset="0"/>
                <a:ea typeface="Calibri" panose="020F0502020204030204" pitchFamily="34" charset="0"/>
                <a:cs typeface="Mongolian Baiti" panose="03000500000000000000" pitchFamily="66" charset="0"/>
              </a:rPr>
              <a:t>Densmaa</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 (2018, January 31). </a:t>
            </a:r>
            <a:r>
              <a:rPr lang="mn-MN" sz="1200" kern="100" dirty="0">
                <a:effectLst/>
                <a:latin typeface="Arial" panose="020B0604020202020204" pitchFamily="34" charset="0"/>
                <a:ea typeface="Calibri" panose="020F0502020204030204" pitchFamily="34" charset="0"/>
                <a:cs typeface="Mongolian Baiti" panose="03000500000000000000" pitchFamily="66" charset="0"/>
              </a:rPr>
              <a:t>Монголчуудын Уламжлалт Хоол "Хорхог"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Photograph]. www.vom.mn. </a:t>
            </a:r>
          </a:p>
          <a:p>
            <a:pPr algn="just">
              <a:lnSpc>
                <a:spcPct val="150000"/>
              </a:lnSpc>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       http://www.vom.mn/mn/p/38955 </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mn-MN" sz="1200" kern="100" dirty="0">
                <a:effectLst/>
                <a:latin typeface="Arial" panose="020B0604020202020204" pitchFamily="34" charset="0"/>
                <a:ea typeface="Calibri" panose="020F0502020204030204" pitchFamily="34" charset="0"/>
                <a:cs typeface="Mongolian Baiti" panose="03000500000000000000" pitchFamily="66" charset="0"/>
              </a:rPr>
              <a:t>Аззаяа, Т. (2010,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August 12). </a:t>
            </a:r>
            <a:r>
              <a:rPr lang="mn-MN" sz="1200" kern="100" dirty="0">
                <a:effectLst/>
                <a:latin typeface="Arial" panose="020B0604020202020204" pitchFamily="34" charset="0"/>
                <a:ea typeface="Calibri" panose="020F0502020204030204" pitchFamily="34" charset="0"/>
                <a:cs typeface="Mongolian Baiti" panose="03000500000000000000" pitchFamily="66" charset="0"/>
              </a:rPr>
              <a:t>Монгол хоол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Photograph]. gogo.mn</a:t>
            </a:r>
            <a:r>
              <a:rPr lang="en-US" sz="1200" kern="100" dirty="0">
                <a:latin typeface="Calibri" panose="020F0502020204030204" pitchFamily="34" charset="0"/>
                <a:ea typeface="Calibri" panose="020F0502020204030204" pitchFamily="34" charset="0"/>
                <a:cs typeface="Mongolian Baiti" panose="03000500000000000000" pitchFamily="66" charset="0"/>
              </a:rPr>
              <a:t> </a:t>
            </a:r>
            <a:r>
              <a:rPr lang="en-US" sz="1200" kern="100" dirty="0" err="1">
                <a:effectLst/>
                <a:latin typeface="Arial" panose="020B0604020202020204" pitchFamily="34" charset="0"/>
                <a:ea typeface="Calibri" panose="020F0502020204030204" pitchFamily="34" charset="0"/>
                <a:cs typeface="Mongolian Baiti" panose="03000500000000000000" pitchFamily="66" charset="0"/>
              </a:rPr>
              <a:t>Tamorlan</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 (n.d.). MongolianStew01 [Photograph]. mn.wikipedia.org.</a:t>
            </a:r>
          </a:p>
          <a:p>
            <a:pPr algn="just">
              <a:lnSpc>
                <a:spcPct val="150000"/>
              </a:lnSpc>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https://mn.wikipedia.org/wiki/%D0%9C%D0%BE%D0%BD%D0%B3%D0%BE%D0%BB_%D1%85%D0%BE%D0%BE%D0%BB#/media/%D0%A4%D0%B0%D0%B9%D0%BB:MongolianStew01.JPG</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Vidor. (2007, March 20). </a:t>
            </a:r>
            <a:r>
              <a:rPr lang="en-US" sz="1200" kern="100" dirty="0" err="1">
                <a:effectLst/>
                <a:latin typeface="Arial" panose="020B0604020202020204" pitchFamily="34" charset="0"/>
                <a:ea typeface="Calibri" panose="020F0502020204030204" pitchFamily="34" charset="0"/>
                <a:cs typeface="Mongolian Baiti" panose="03000500000000000000" pitchFamily="66" charset="0"/>
              </a:rPr>
              <a:t>MongolianBuuz</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 [Photograph]. mn.wikipedia.org.</a:t>
            </a:r>
          </a:p>
          <a:p>
            <a:pPr algn="just">
              <a:lnSpc>
                <a:spcPct val="150000"/>
              </a:lnSpc>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https://mn.wikipedia.org/wiki/%D0%9C%D0%BE%D0%BD%D0%B3%D0%BE%D0%BB_%D1%85%D0%BE%D0%BE%D0%BB#/media/%D0%A4%D0%B0%D0%B9%D0%BB:MongolianBuuz.JPG </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Vidor. (2007, June 14). mn.wikipedia.org [Photograph]. mn.wikipedia.org.</a:t>
            </a:r>
          </a:p>
          <a:p>
            <a:pPr algn="just">
              <a:lnSpc>
                <a:spcPct val="150000"/>
              </a:lnSpc>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https://mn.wikipedia.org/wiki/%D0%9C%D0%BE%D0%BD%D0%B3%D0%BE%D0%BB_%D1%85%D0%BE%D0%BE%D0%BB#/media/%D0%A4%D0%B0%D0%B9%D0%BB:MongolianKhuushuur.JPG</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Vidor. (2006, July 1). </a:t>
            </a:r>
            <a:r>
              <a:rPr lang="en-US" sz="1200" kern="100" dirty="0" err="1">
                <a:effectLst/>
                <a:latin typeface="Arial" panose="020B0604020202020204" pitchFamily="34" charset="0"/>
                <a:ea typeface="Calibri" panose="020F0502020204030204" pitchFamily="34" charset="0"/>
                <a:cs typeface="Mongolian Baiti" panose="03000500000000000000" pitchFamily="66" charset="0"/>
              </a:rPr>
              <a:t>Khorkhog</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 [Photograph]. mn.wikipedia.org.</a:t>
            </a:r>
          </a:p>
          <a:p>
            <a:pPr algn="just">
              <a:lnSpc>
                <a:spcPct val="150000"/>
              </a:lnSpc>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https://mn.wikipedia.org/wiki/%D0%9C%D0%BE%D0%BD%D0%B3%D0%BE%D0%BB_%D1%85%D0%BE%D0%BE%D0%BB#/media/ %D0%A4%D0%B0%D0%B9%D0%BB:Khorkhog.JPG </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p:txBody>
      </p:sp>
    </p:spTree>
    <p:extLst>
      <p:ext uri="{BB962C8B-B14F-4D97-AF65-F5344CB8AC3E}">
        <p14:creationId xmlns:p14="http://schemas.microsoft.com/office/powerpoint/2010/main" val="39032314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6A474A43-EAE8-4354-BF0E-4D317FDF42B6}"/>
              </a:ext>
            </a:extLst>
          </p:cNvPr>
          <p:cNvCxnSpPr/>
          <p:nvPr/>
        </p:nvCxnSpPr>
        <p:spPr>
          <a:xfrm flipV="1">
            <a:off x="2762545" y="291389"/>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grpSp>
        <p:nvGrpSpPr>
          <p:cNvPr id="10" name="Group 9">
            <a:extLst>
              <a:ext uri="{FF2B5EF4-FFF2-40B4-BE49-F238E27FC236}">
                <a16:creationId xmlns:a16="http://schemas.microsoft.com/office/drawing/2014/main" id="{993CEB75-1C0B-4658-8DD0-E1C06AAFBE24}"/>
              </a:ext>
            </a:extLst>
          </p:cNvPr>
          <p:cNvGrpSpPr/>
          <p:nvPr/>
        </p:nvGrpSpPr>
        <p:grpSpPr>
          <a:xfrm>
            <a:off x="1662459" y="1854760"/>
            <a:ext cx="3752211" cy="1484347"/>
            <a:chOff x="2875280" y="2174244"/>
            <a:chExt cx="5750560" cy="2377436"/>
          </a:xfrm>
        </p:grpSpPr>
        <p:sp>
          <p:nvSpPr>
            <p:cNvPr id="8" name="Speech Bubble: Oval 7">
              <a:extLst>
                <a:ext uri="{FF2B5EF4-FFF2-40B4-BE49-F238E27FC236}">
                  <a16:creationId xmlns:a16="http://schemas.microsoft.com/office/drawing/2014/main" id="{0888DB31-9958-4F48-BB23-A425A8A2C483}"/>
                </a:ext>
              </a:extLst>
            </p:cNvPr>
            <p:cNvSpPr/>
            <p:nvPr/>
          </p:nvSpPr>
          <p:spPr>
            <a:xfrm>
              <a:off x="2875280" y="2174244"/>
              <a:ext cx="5750560" cy="2377436"/>
            </a:xfrm>
            <a:prstGeom prst="wedgeEllipseCallou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700FD6A6-C1E6-4BE6-8623-988EED504656}"/>
                </a:ext>
              </a:extLst>
            </p:cNvPr>
            <p:cNvSpPr txBox="1"/>
            <p:nvPr/>
          </p:nvSpPr>
          <p:spPr>
            <a:xfrm>
              <a:off x="3200400" y="2899057"/>
              <a:ext cx="5100320" cy="944500"/>
            </a:xfrm>
            <a:prstGeom prst="rect">
              <a:avLst/>
            </a:prstGeom>
            <a:noFill/>
          </p:spPr>
          <p:txBody>
            <a:bodyPr wrap="square" rtlCol="0">
              <a:spAutoFit/>
            </a:bodyPr>
            <a:lstStyle/>
            <a:p>
              <a:pPr algn="ctr"/>
              <a:r>
                <a:rPr lang="mn-MN" sz="2000" b="1" dirty="0">
                  <a:latin typeface="Arial" panose="020B0604020202020204" pitchFamily="34" charset="0"/>
                  <a:cs typeface="Arial" panose="020B0604020202020204" pitchFamily="34" charset="0"/>
                </a:rPr>
                <a:t>Анхаарал хандуулсанд баярлалаа. </a:t>
              </a:r>
            </a:p>
          </p:txBody>
        </p:sp>
      </p:grpSp>
      <p:pic>
        <p:nvPicPr>
          <p:cNvPr id="12" name="Picture 2" descr="Teacher free icon">
            <a:extLst>
              <a:ext uri="{FF2B5EF4-FFF2-40B4-BE49-F238E27FC236}">
                <a16:creationId xmlns:a16="http://schemas.microsoft.com/office/drawing/2014/main" id="{439FB9D5-D2A2-EAEB-F79F-6526F62787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1662" y="3724170"/>
            <a:ext cx="1747101" cy="1747101"/>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447DF5CB-05DF-5331-A6CB-17FA4D7DE207}"/>
              </a:ext>
            </a:extLst>
          </p:cNvPr>
          <p:cNvSpPr txBox="1"/>
          <p:nvPr/>
        </p:nvSpPr>
        <p:spPr>
          <a:xfrm>
            <a:off x="1140779" y="5773366"/>
            <a:ext cx="3143797" cy="246221"/>
          </a:xfrm>
          <a:prstGeom prst="rect">
            <a:avLst/>
          </a:prstGeom>
          <a:noFill/>
        </p:spPr>
        <p:txBody>
          <a:bodyPr wrap="square">
            <a:spAutoFit/>
          </a:bodyPr>
          <a:lstStyle/>
          <a:p>
            <a:r>
              <a:rPr lang="en-US" sz="1000" dirty="0"/>
              <a:t>https://www.flaticon.com/free-icon/teacher_1995413</a:t>
            </a:r>
          </a:p>
        </p:txBody>
      </p:sp>
      <p:pic>
        <p:nvPicPr>
          <p:cNvPr id="4098" name="Picture 2" descr="lecture Icon 1525984">
            <a:extLst>
              <a:ext uri="{FF2B5EF4-FFF2-40B4-BE49-F238E27FC236}">
                <a16:creationId xmlns:a16="http://schemas.microsoft.com/office/drawing/2014/main" id="{A6CE308C-8ADE-CC24-CDE5-857F5D8CBC7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75330" y="2952751"/>
            <a:ext cx="3070277" cy="3334564"/>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F30CD849-7E00-14DA-1498-3CCFDE6AC04A}"/>
              </a:ext>
            </a:extLst>
          </p:cNvPr>
          <p:cNvSpPr txBox="1"/>
          <p:nvPr/>
        </p:nvSpPr>
        <p:spPr>
          <a:xfrm>
            <a:off x="7504130" y="5760450"/>
            <a:ext cx="2992595" cy="246221"/>
          </a:xfrm>
          <a:prstGeom prst="rect">
            <a:avLst/>
          </a:prstGeom>
          <a:noFill/>
        </p:spPr>
        <p:txBody>
          <a:bodyPr wrap="square">
            <a:spAutoFit/>
          </a:bodyPr>
          <a:lstStyle/>
          <a:p>
            <a:r>
              <a:rPr lang="en-US" sz="1000" dirty="0"/>
              <a:t>https://thenounproject.com/icon/lecture-1525984/</a:t>
            </a:r>
          </a:p>
        </p:txBody>
      </p:sp>
      <p:sp>
        <p:nvSpPr>
          <p:cNvPr id="3" name="Speech Bubble: Oval 2">
            <a:extLst>
              <a:ext uri="{FF2B5EF4-FFF2-40B4-BE49-F238E27FC236}">
                <a16:creationId xmlns:a16="http://schemas.microsoft.com/office/drawing/2014/main" id="{A8A5C980-D56C-A618-44CD-CA578630D73E}"/>
              </a:ext>
            </a:extLst>
          </p:cNvPr>
          <p:cNvSpPr/>
          <p:nvPr/>
        </p:nvSpPr>
        <p:spPr>
          <a:xfrm>
            <a:off x="7504130" y="1944652"/>
            <a:ext cx="3902137" cy="1484347"/>
          </a:xfrm>
          <a:prstGeom prst="wedgeEllipseCallou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1F634FD3-1669-063F-6EF9-F49E45EDD958}"/>
              </a:ext>
            </a:extLst>
          </p:cNvPr>
          <p:cNvSpPr txBox="1"/>
          <p:nvPr/>
        </p:nvSpPr>
        <p:spPr>
          <a:xfrm>
            <a:off x="7930187" y="2287936"/>
            <a:ext cx="3181972" cy="707886"/>
          </a:xfrm>
          <a:prstGeom prst="rect">
            <a:avLst/>
          </a:prstGeom>
          <a:noFill/>
        </p:spPr>
        <p:txBody>
          <a:bodyPr wrap="square" rtlCol="0">
            <a:spAutoFit/>
          </a:bodyPr>
          <a:lstStyle/>
          <a:p>
            <a:pPr algn="ctr"/>
            <a:r>
              <a:rPr lang="mn-MN" sz="2000" b="1" dirty="0">
                <a:latin typeface="Arial" panose="020B0604020202020204" pitchFamily="34" charset="0"/>
                <a:cs typeface="Arial" panose="020B0604020202020204" pitchFamily="34" charset="0"/>
              </a:rPr>
              <a:t>Дараагийн хичээл хүртэл баяртай</a:t>
            </a:r>
            <a:r>
              <a:rPr lang="en-US" sz="2000" b="1" dirty="0">
                <a:latin typeface="Arial" panose="020B0604020202020204" pitchFamily="34" charset="0"/>
                <a:cs typeface="Arial" panose="020B0604020202020204" pitchFamily="34" charset="0"/>
              </a:rPr>
              <a:t>!</a:t>
            </a:r>
          </a:p>
        </p:txBody>
      </p:sp>
      <p:sp>
        <p:nvSpPr>
          <p:cNvPr id="2" name="TextBox 1">
            <a:extLst>
              <a:ext uri="{FF2B5EF4-FFF2-40B4-BE49-F238E27FC236}">
                <a16:creationId xmlns:a16="http://schemas.microsoft.com/office/drawing/2014/main" id="{92E4C1BB-2628-5186-D455-4D99E11D6CD3}"/>
              </a:ext>
            </a:extLst>
          </p:cNvPr>
          <p:cNvSpPr txBox="1"/>
          <p:nvPr/>
        </p:nvSpPr>
        <p:spPr>
          <a:xfrm>
            <a:off x="4222377" y="217632"/>
            <a:ext cx="4760253" cy="584775"/>
          </a:xfrm>
          <a:prstGeom prst="rect">
            <a:avLst/>
          </a:prstGeom>
          <a:noFill/>
        </p:spPr>
        <p:txBody>
          <a:bodyPr wrap="square">
            <a:spAutoFit/>
          </a:bodyPr>
          <a:lstStyle/>
          <a:p>
            <a:pPr lvl="0" algn="ctr" rtl="0">
              <a:spcBef>
                <a:spcPts val="0"/>
              </a:spcBef>
              <a:spcAft>
                <a:spcPts val="0"/>
              </a:spcAft>
              <a:buClr>
                <a:schemeClr val="dk1"/>
              </a:buClr>
              <a:buSzPct val="100000"/>
            </a:pPr>
            <a:r>
              <a:rPr lang="mn-MN" sz="1600" b="1" dirty="0">
                <a:latin typeface="Arial" panose="020B0604020202020204" pitchFamily="34" charset="0"/>
                <a:cs typeface="Arial" panose="020B0604020202020204" pitchFamily="34" charset="0"/>
              </a:rPr>
              <a:t>Монголчуудын</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идээ, ундаа</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 </a:t>
            </a:r>
            <a:endParaRPr lang="en-US" sz="1600" b="1" dirty="0">
              <a:latin typeface="Arial" panose="020B0604020202020204" pitchFamily="34" charset="0"/>
              <a:cs typeface="Arial" panose="020B0604020202020204" pitchFamily="34" charset="0"/>
            </a:endParaRPr>
          </a:p>
          <a:p>
            <a:pPr lvl="0" algn="ctr" rtl="0">
              <a:spcBef>
                <a:spcPts val="0"/>
              </a:spcBef>
              <a:spcAft>
                <a:spcPts val="0"/>
              </a:spcAft>
              <a:buClr>
                <a:schemeClr val="dk1"/>
              </a:buClr>
              <a:buSzPct val="100000"/>
            </a:pPr>
            <a:r>
              <a:rPr lang="en-US" sz="1600" b="1" dirty="0">
                <a:latin typeface="Arial" panose="020B0604020202020204" pitchFamily="34" charset="0"/>
                <a:cs typeface="Arial" panose="020B0604020202020204" pitchFamily="34" charset="0"/>
              </a:rPr>
              <a:t>Foods and drinks of Mongolians</a:t>
            </a:r>
            <a:endParaRPr lang="en-US"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spTree>
    <p:extLst>
      <p:ext uri="{BB962C8B-B14F-4D97-AF65-F5344CB8AC3E}">
        <p14:creationId xmlns:p14="http://schemas.microsoft.com/office/powerpoint/2010/main" val="25499662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4186</TotalTime>
  <Words>4854</Words>
  <Application>Microsoft Office PowerPoint</Application>
  <PresentationFormat>Widescreen</PresentationFormat>
  <Paragraphs>368</Paragraphs>
  <Slides>33</Slides>
  <Notes>22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basbish Sanzaijav</cp:lastModifiedBy>
  <cp:revision>461</cp:revision>
  <dcterms:created xsi:type="dcterms:W3CDTF">2020-02-03T04:01:33Z</dcterms:created>
  <dcterms:modified xsi:type="dcterms:W3CDTF">2023-06-04T14:58:32Z</dcterms:modified>
</cp:coreProperties>
</file>