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7" r:id="rId2"/>
    <p:sldId id="281" r:id="rId3"/>
    <p:sldId id="337" r:id="rId4"/>
    <p:sldId id="414" r:id="rId5"/>
    <p:sldId id="303" r:id="rId6"/>
    <p:sldId id="317" r:id="rId7"/>
    <p:sldId id="445" r:id="rId8"/>
    <p:sldId id="290" r:id="rId9"/>
    <p:sldId id="438" r:id="rId10"/>
    <p:sldId id="430" r:id="rId11"/>
    <p:sldId id="431" r:id="rId12"/>
    <p:sldId id="441" r:id="rId13"/>
    <p:sldId id="432" r:id="rId14"/>
    <p:sldId id="433" r:id="rId15"/>
    <p:sldId id="439" r:id="rId16"/>
    <p:sldId id="434" r:id="rId17"/>
    <p:sldId id="435" r:id="rId18"/>
    <p:sldId id="436" r:id="rId19"/>
    <p:sldId id="437" r:id="rId20"/>
    <p:sldId id="442" r:id="rId21"/>
    <p:sldId id="440" r:id="rId22"/>
    <p:sldId id="443" r:id="rId23"/>
    <p:sldId id="352" r:id="rId24"/>
    <p:sldId id="429" r:id="rId25"/>
    <p:sldId id="444" r:id="rId26"/>
    <p:sldId id="313" r:id="rId27"/>
    <p:sldId id="381" r:id="rId28"/>
    <p:sldId id="289" r:id="rId29"/>
    <p:sldId id="365" r:id="rId30"/>
    <p:sldId id="31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2F528F"/>
    <a:srgbClr val="ABE3AB"/>
    <a:srgbClr val="EACBAF"/>
    <a:srgbClr val="8BFFFF"/>
    <a:srgbClr val="00ACA8"/>
    <a:srgbClr val="6A9043"/>
    <a:srgbClr val="4472C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0" autoAdjust="0"/>
    <p:restoredTop sz="94660"/>
  </p:normalViewPr>
  <p:slideViewPr>
    <p:cSldViewPr snapToGrid="0">
      <p:cViewPr varScale="1">
        <p:scale>
          <a:sx n="81" d="100"/>
          <a:sy n="81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EE602-28CF-4C77-A65A-0D4B3DB25279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AF445-627B-4488-A379-4A91CF7F20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82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899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892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314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693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5203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605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2818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911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055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0887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729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9324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710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3175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4249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8593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120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356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95" name="Google Shape;495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7734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31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CDC64-4197-4D66-B1C2-B1298B166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DF2CCD-B5AF-4277-8033-74732037C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523E5-F207-4695-9DA5-A7DF52667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DB4C6-ABA3-43F3-98C2-169C3D56A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659B4-471E-4866-8E54-93DF26E14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02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4E797-0E76-4887-AC3E-C25CBC876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4CB7-D6A6-4821-B295-6972E1603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7E9F5-4144-4088-81FA-78BE2EBA7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2AE49-C81D-405B-AD10-844E89388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55370-07E7-4815-9414-EEFE47D80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84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BACC9-A503-486A-ABE2-53BD9A16E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C0B10-E0D6-4444-AF33-64A2F1E358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7CFB1-BFE7-4894-AD0F-8EB7FB41A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E5D29-4B6A-4E2C-9326-3D83ABE6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83026-98CD-46E1-8BF1-7D29CBFB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46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078C8-73DA-4AA9-BC69-AA0297453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A69C6-5551-45C8-9339-FB059C0DF0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30EF91-7B42-46F3-BDF1-F100F9FFA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7C2E16-E533-4E8A-A689-01EF5351D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026556-336E-47A9-AA52-DAEF5D8C7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A78849-7EE4-4BE4-8267-D4B65B09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9240-C310-47F1-8AB9-4D03C5B0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212BF6-B8E9-44FD-8CC1-DE85C2327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23801-1175-4A5D-8E96-E6F681591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A0F7B7-0DD8-47BE-8014-6328410C1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D6922C-A07C-4A4E-9BC6-65F3F747F2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444392-5FFB-4DBE-BCAB-12C6EB74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24B53-77AA-4DCC-9F90-9F4B02C9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82F289-30E6-4C64-8701-091E4BDDF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53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1026D-60BB-4D62-96F2-1256EF1A3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736C13-BB8D-4A88-A935-EF20E4501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B40216-5FFC-4428-B0BB-0A09EEF3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91C5C-F2F0-4492-B758-33CF8B9E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77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864125-9EA9-41B8-BD2B-4911C57E0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64B5BE-7881-4ED6-9C32-BFC9629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BCA3B-75C3-4FEE-8590-C4E149746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88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5761-051E-4E30-8DBB-004AE1D63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A1A9B-CCB6-455A-99EB-EB0A9DB95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73028-8E21-456B-AD64-27730176E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9156C-5DDD-4104-AFED-36F5766A9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7EE0DE-36D7-4912-B578-F043D25C0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D77CC-8801-4D75-823E-CAEC3906D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88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7BEC0-060B-4176-962F-42A3E149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20A741-1ED7-47AA-BFB7-7BC4094267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C07F2-CC7B-4FA8-B42A-3737EA166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DEFF0-790B-4C78-9D81-72F624C77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9B2DEA-0B1B-46BE-9D43-949ACE23C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09CBF-9640-473E-897F-94E29992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67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99AEA-368B-440D-8D10-6C1662F06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FC0C4-E73D-4032-B128-1240E74CE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EFD6F-7C25-4139-8595-EAABE276B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C9E70-B15E-4412-A18D-7B84B577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1A75C-EE78-49A9-85F6-042151DD0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0BC680-B479-4F14-B379-5D3FC8137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DE84F7-675D-40C9-B959-A9F66315C9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B5FDD-5439-43A1-B394-569916BE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9DC38-4156-4274-BE6B-42AAE225F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8E522-F3FF-4695-B349-3E72A30D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39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F8C675-7B9D-4E73-A96C-C10F2E5C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765530-CC96-423D-9717-298897B3C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6A181-0910-4CA6-9DEA-011D8FE872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9D580-385C-4648-A858-5E01435146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0A1A9-B740-4068-BDAA-21DD98C06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46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gluu.mn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00EAD39-89B2-48A3-9D7B-1D9F59F6C8F4}"/>
              </a:ext>
            </a:extLst>
          </p:cNvPr>
          <p:cNvSpPr txBox="1">
            <a:spLocks/>
          </p:cNvSpPr>
          <p:nvPr/>
        </p:nvSpPr>
        <p:spPr>
          <a:xfrm>
            <a:off x="2323582" y="2470636"/>
            <a:ext cx="8398276" cy="6194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Сэдэв: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баяр- Цагаан сар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Topic: Mongolian National Festival-Lunar New Year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A2C076-CA55-EE36-CEEB-4E9369A9840B}"/>
              </a:ext>
            </a:extLst>
          </p:cNvPr>
          <p:cNvSpPr txBox="1">
            <a:spLocks/>
          </p:cNvSpPr>
          <p:nvPr/>
        </p:nvSpPr>
        <p:spPr>
          <a:xfrm>
            <a:off x="2286000" y="366447"/>
            <a:ext cx="8319155" cy="7602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language for foreigners –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Week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mn-Mong-CN" sz="1600" b="1" dirty="0">
                <a:latin typeface="Arial" panose="020B0604020202020204" pitchFamily="34" charset="0"/>
                <a:cs typeface="Arial" panose="020B0604020202020204" pitchFamily="34" charset="0"/>
              </a:rPr>
              <a:t>№1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" name="Google Shape;92;p1">
            <a:extLst>
              <a:ext uri="{FF2B5EF4-FFF2-40B4-BE49-F238E27FC236}">
                <a16:creationId xmlns:a16="http://schemas.microsoft.com/office/drawing/2014/main" id="{71E3DF19-C2E4-3222-1FC0-32B1A77C11A7}"/>
              </a:ext>
            </a:extLst>
          </p:cNvPr>
          <p:cNvSpPr txBox="1"/>
          <p:nvPr/>
        </p:nvSpPr>
        <p:spPr>
          <a:xfrm>
            <a:off x="3474720" y="3349214"/>
            <a:ext cx="5730289" cy="61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Сонсох, ярих, унших, бичих</a:t>
            </a:r>
            <a:r>
              <a:rPr lang="mn-MN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чадварыг дээшлүүлэх </a:t>
            </a: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endParaRPr sz="1200" b="1" i="0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listening, speaking, reading, writing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15FB0-715A-369B-4924-C4B7DFE2B235}"/>
              </a:ext>
            </a:extLst>
          </p:cNvPr>
          <p:cNvSpPr txBox="1"/>
          <p:nvPr/>
        </p:nvSpPr>
        <p:spPr>
          <a:xfrm>
            <a:off x="3474720" y="575463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National University Arts And Culture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Professor, Basbish.S</a:t>
            </a:r>
          </a:p>
        </p:txBody>
      </p:sp>
    </p:spTree>
    <p:extLst>
      <p:ext uri="{BB962C8B-B14F-4D97-AF65-F5344CB8AC3E}">
        <p14:creationId xmlns:p14="http://schemas.microsoft.com/office/powerpoint/2010/main" val="4148650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503C544-8C87-A927-CB1D-4F62EC37ACAB}"/>
              </a:ext>
            </a:extLst>
          </p:cNvPr>
          <p:cNvSpPr txBox="1"/>
          <p:nvPr/>
        </p:nvSpPr>
        <p:spPr>
          <a:xfrm>
            <a:off x="682647" y="2588509"/>
            <a:ext cx="6443367" cy="2303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бататгал-</a:t>
            </a:r>
            <a:r>
              <a:rPr lang="mn-MN" sz="1600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үндэсний баяр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– Mongolian National Festival-Lunar New Year</a:t>
            </a:r>
            <a:endParaRPr lang="en-US" sz="1600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ажлууд- </a:t>
            </a:r>
            <a:r>
              <a:rPr lang="en-US" sz="1600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Exercises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хэллэгүүд- </a:t>
            </a:r>
            <a:r>
              <a:rPr lang="en-US" sz="1600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New words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sz="1600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- </a:t>
            </a:r>
            <a:r>
              <a:rPr lang="en-US" sz="1600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</a:t>
            </a:r>
            <a:endParaRPr lang="mn-MN" sz="1600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4" name="Google Shape;103;p2">
            <a:extLst>
              <a:ext uri="{FF2B5EF4-FFF2-40B4-BE49-F238E27FC236}">
                <a16:creationId xmlns:a16="http://schemas.microsoft.com/office/drawing/2014/main" id="{5A7AB5F1-B227-0F54-9428-9AB623765884}"/>
              </a:ext>
            </a:extLst>
          </p:cNvPr>
          <p:cNvSpPr txBox="1"/>
          <p:nvPr/>
        </p:nvSpPr>
        <p:spPr>
          <a:xfrm>
            <a:off x="4062952" y="342374"/>
            <a:ext cx="494321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Хичээлийн агуулга - </a:t>
            </a:r>
            <a:r>
              <a:rPr lang="en-US" sz="1600" b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Lecture content</a:t>
            </a:r>
            <a:endParaRPr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173B6E-D890-530D-41E7-AB8B28E40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349" y="1633682"/>
            <a:ext cx="4572000" cy="3390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BA1FB7-A891-B2C1-02BD-48044C39DE60}"/>
              </a:ext>
            </a:extLst>
          </p:cNvPr>
          <p:cNvSpPr txBox="1"/>
          <p:nvPr/>
        </p:nvSpPr>
        <p:spPr>
          <a:xfrm>
            <a:off x="7421707" y="5147128"/>
            <a:ext cx="3847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(2013, January 13). mn.wikipedia.org. https://mn.wikipedia.org/wiki/%D0%A6%D0%B0%D0%B3%D0%B0%D0%B0%D0%BD_%D1%81%D0%B0%D1%80#/media/%D0%A4%D0%B0%D0%B9%D0%BB:Chagaan_sar_5.jpg</a:t>
            </a:r>
          </a:p>
        </p:txBody>
      </p:sp>
    </p:spTree>
    <p:extLst>
      <p:ext uri="{BB962C8B-B14F-4D97-AF65-F5344CB8AC3E}">
        <p14:creationId xmlns:p14="http://schemas.microsoft.com/office/powerpoint/2010/main" val="847492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65E813-1918-EFA4-C9FF-5EF887204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414" y="1280064"/>
            <a:ext cx="10729890" cy="470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1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B018E46-6C8A-8393-FF96-D7BA5AB3A0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667" y="1551095"/>
            <a:ext cx="10181202" cy="415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191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Google Shape;112;p3">
            <a:extLst>
              <a:ext uri="{FF2B5EF4-FFF2-40B4-BE49-F238E27FC236}">
                <a16:creationId xmlns:a16="http://schemas.microsoft.com/office/drawing/2014/main" id="{AECD2DDB-B8E4-0B2B-0BE4-4359C2E8D508}"/>
              </a:ext>
            </a:extLst>
          </p:cNvPr>
          <p:cNvSpPr txBox="1"/>
          <p:nvPr/>
        </p:nvSpPr>
        <p:spPr>
          <a:xfrm>
            <a:off x="2771427" y="1196403"/>
            <a:ext cx="7292776" cy="619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1.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Асуултыг уншаарай. </a:t>
            </a:r>
            <a:r>
              <a:rPr lang="mn-MN" sz="16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Arial"/>
              </a:rPr>
              <a:t>-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Read the questions.</a:t>
            </a:r>
            <a:endParaRPr sz="1600" b="0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7BDD65-18C1-E5ED-C26D-536BD77A7DD0}"/>
              </a:ext>
            </a:extLst>
          </p:cNvPr>
          <p:cNvSpPr txBox="1"/>
          <p:nvPr/>
        </p:nvSpPr>
        <p:spPr>
          <a:xfrm>
            <a:off x="4308186" y="5838655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63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AD3877-1296-E3EC-892D-D03433D037EA}"/>
              </a:ext>
            </a:extLst>
          </p:cNvPr>
          <p:cNvSpPr/>
          <p:nvPr/>
        </p:nvSpPr>
        <p:spPr>
          <a:xfrm>
            <a:off x="2443607" y="2657829"/>
            <a:ext cx="6989913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уламжлалт ямар ямар баяр байдаг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 хэзээ болдог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Монголчууд цагаан сарыг яаж тэмдэглэдэг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 яагаад чухал баяр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E04617-8701-3AFF-93FC-C95140C49C0F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82449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308186" y="6371921"/>
            <a:ext cx="313252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67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4D2578-183C-E38D-7421-62CBE2F48E3B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5151AB-9DF5-7EA1-86D2-FD12C143D431}"/>
              </a:ext>
            </a:extLst>
          </p:cNvPr>
          <p:cNvSpPr txBox="1"/>
          <p:nvPr/>
        </p:nvSpPr>
        <p:spPr>
          <a:xfrm>
            <a:off x="2771427" y="1889335"/>
            <a:ext cx="5401259" cy="4109330"/>
          </a:xfrm>
          <a:prstGeom prst="rect">
            <a:avLst/>
          </a:prstGeom>
          <a:noFill/>
        </p:spPr>
        <p:txBody>
          <a:bodyPr wrap="square" numCol="1">
            <a:spAutoFit/>
          </a:bodyPr>
          <a:lstStyle/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Айл хотол – </a:t>
            </a:r>
            <a:r>
              <a:rPr lang="en-US" sz="1600" i="1" dirty="0" err="1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neighbours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Албан ёсоор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officially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Амар мэндийг нь мэдэх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to greet respectfully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Ардын ёс заншил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traditional custom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Бэлгэтэй сайхан үг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good words custom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Зарлиг гаргах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to issue a decree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Золгох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to greet and kiss each other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Идээ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food set for guests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Мөрөө гаргах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to make a first step of the new year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Өвлийг давах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to survive winter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Өндөр настай хүмүүс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senior citizens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9725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372304" y="6264344"/>
            <a:ext cx="313252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67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4D2578-183C-E38D-7421-62CBE2F48E3B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0D5E98-605E-2DD4-2F04-FEF4A95A80F4}"/>
              </a:ext>
            </a:extLst>
          </p:cNvPr>
          <p:cNvSpPr txBox="1"/>
          <p:nvPr/>
        </p:nvSpPr>
        <p:spPr>
          <a:xfrm>
            <a:off x="2251473" y="1749975"/>
            <a:ext cx="7995185" cy="4115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Төрөл садан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i="1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relstives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Тэмдэглэх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to record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Уул, овоондоо мөргөх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to pray </a:t>
            </a:r>
            <a:r>
              <a:rPr lang="en-US" sz="1600" i="1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mountans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and </a:t>
            </a:r>
            <a:r>
              <a:rPr lang="en-US" sz="1600" i="1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Ovoos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Үе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layer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Хаан ширээнд суух ёслол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the Coronation Ceremony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Хавартай золгох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to see spring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Хүндэтгэлтэй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respectful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Цагаан идээ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dairy products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Цагаалга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special food made of </a:t>
            </a:r>
            <a:r>
              <a:rPr lang="en-US" sz="1600" i="1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mairy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products for Tsagaan Sar ceremony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Шүүс зоог –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 feast </a:t>
            </a:r>
            <a:endParaRPr lang="mn-MN" sz="1600" i="1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2"/>
            </a:pPr>
            <a:r>
              <a:rPr lang="mn-MN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Элбэг хоол унд – </a:t>
            </a:r>
            <a:r>
              <a:rPr lang="en-US" sz="1600" i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Times New Roman"/>
              </a:rPr>
              <a:t>plenty of meal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722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63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D246CF-8C4C-F768-FC55-CD8CF0CD8C5E}"/>
              </a:ext>
            </a:extLst>
          </p:cNvPr>
          <p:cNvSpPr/>
          <p:nvPr/>
        </p:nvSpPr>
        <p:spPr>
          <a:xfrm>
            <a:off x="642972" y="2916186"/>
            <a:ext cx="11103726" cy="2118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сар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бол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Монгол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үндэстний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хамгийн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1)________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том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баяр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юм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сарыг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анх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 намар тэмдэглэдэг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байжээ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Намар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сүү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идээ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хоол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хүнсээр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элбэг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байдаг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болохоор байгаль дэл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хийдээ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талархаж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2) ________ ________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баяр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хийдэг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байжээ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XIII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зууны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эхээр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 Чингис х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аан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олон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аймгуудыг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нэгтгэн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Их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монгол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улсыг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байгуулаад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 гуравдугаар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жарны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хөхөгчин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үхэр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жилийн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өвлийн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сүүл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сарын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эцсээр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хаан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ширээнд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суух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3)________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хийжээ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BD2522-3C1D-AA3F-1330-400719F03180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68508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5BD2522-3C1D-AA3F-1330-400719F03180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4989FA-F6B0-79ED-E09F-EDB435BD4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1910" y="2073336"/>
            <a:ext cx="3677175" cy="27070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50BB18-C64A-5B63-4C10-0F04218546F7}"/>
              </a:ext>
            </a:extLst>
          </p:cNvPr>
          <p:cNvSpPr txBox="1"/>
          <p:nvPr/>
        </p:nvSpPr>
        <p:spPr>
          <a:xfrm>
            <a:off x="733189" y="5309969"/>
            <a:ext cx="274847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Архивын ерөнхий газар. (2019,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February 5).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news.mn. https://news.mn/r/2085842/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944860-3082-D868-5C4A-9536BB0A1D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838" y="2073336"/>
            <a:ext cx="3677175" cy="27070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2B2094-E189-351B-8B23-4DA770BC361C}"/>
              </a:ext>
            </a:extLst>
          </p:cNvPr>
          <p:cNvSpPr txBox="1"/>
          <p:nvPr/>
        </p:nvSpPr>
        <p:spPr>
          <a:xfrm>
            <a:off x="4462239" y="5309969"/>
            <a:ext cx="344684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Арьяасүрэн, Ч. (2013,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February 11).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сарын түүх, соёл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news.mn. </a:t>
            </a:r>
            <a:endParaRPr lang="mn-MN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https://news.mn/r/621734/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9E9C7D-0FDC-D4B4-E3A0-5E58244BBC6B}"/>
              </a:ext>
            </a:extLst>
          </p:cNvPr>
          <p:cNvSpPr txBox="1"/>
          <p:nvPr/>
        </p:nvSpPr>
        <p:spPr>
          <a:xfrm>
            <a:off x="8645384" y="5309969"/>
            <a:ext cx="284589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/>
              <a:t>Цэрэнсодном, Д. (2009, </a:t>
            </a:r>
            <a:r>
              <a:rPr lang="en-US" sz="1000" dirty="0"/>
              <a:t>February 24). </a:t>
            </a:r>
            <a:r>
              <a:rPr lang="mn-MN" sz="1000" dirty="0"/>
              <a:t>Цагаан сар [</a:t>
            </a:r>
            <a:r>
              <a:rPr lang="en-US" sz="1000" dirty="0"/>
              <a:t>Photograph]. gogo.mn. </a:t>
            </a:r>
          </a:p>
          <a:p>
            <a:r>
              <a:rPr lang="en-US" sz="1000" dirty="0"/>
              <a:t>     https://gogo.mn/r/50234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36CA62-F961-5CA7-C877-4EA8183F40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4033" y="2073336"/>
            <a:ext cx="3810000" cy="270705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2A01FDF-2C69-CC0E-090C-E2D9B976BB9C}"/>
              </a:ext>
            </a:extLst>
          </p:cNvPr>
          <p:cNvSpPr txBox="1"/>
          <p:nvPr/>
        </p:nvSpPr>
        <p:spPr>
          <a:xfrm>
            <a:off x="3137662" y="1118029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ЦАГААН САР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008612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5126978" y="5977157"/>
            <a:ext cx="281039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63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D246CF-8C4C-F768-FC55-CD8CF0CD8C5E}"/>
              </a:ext>
            </a:extLst>
          </p:cNvPr>
          <p:cNvSpPr/>
          <p:nvPr/>
        </p:nvSpPr>
        <p:spPr>
          <a:xfrm>
            <a:off x="642972" y="2781649"/>
            <a:ext cx="11103726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ёслолыг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хийхдээ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намар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тэмдэглэдэг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байсан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сарыг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хаврын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албан ё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соор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шилжүүлж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хамт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тэмдэглэжээ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Ийнхүү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1206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оноос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эхлэн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сарыг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хавар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тэмдэг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эдэг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болов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хүйтэн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өвлийг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давж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урин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дулаан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хавартай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золгосны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мөн шинэ он гарч, нэг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4)________ ________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баяр юм.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Монголчууд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өмнө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төрсөн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өдрийн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тусгай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хийдэггүй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байлаа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нэмсний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баяраа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хамт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тэмдэглэдэг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байв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182958-6434-C35D-44B2-9839EDD68714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69417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693346" y="5977157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63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D10E5BF-0B3A-4EDC-2E62-6844A728342B}"/>
              </a:ext>
            </a:extLst>
          </p:cNvPr>
          <p:cNvSpPr/>
          <p:nvPr/>
        </p:nvSpPr>
        <p:spPr>
          <a:xfrm>
            <a:off x="718315" y="2930319"/>
            <a:ext cx="10755369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сарын баярт зориулан, элбэг хоол унд, цагаан идээ бэлддэг. Баяраар хүмүүс шинэ, сайхан хувцсаа өмсч, бэлгэтэй сайхан зүйлсийн талаар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ярилцдаг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Учир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өдөр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ундаа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элбэг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хүмүүс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баясгалантай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байвал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ирж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байгаа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5) ________ ________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тийм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байна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үздэг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Бэлддэг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гол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хоол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хүнс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тавгийн боов,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бууз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юм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241206-693A-2F75-E161-991B59150E17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92130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42241206-693A-2F75-E161-991B59150E17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4687A8-FEE8-6633-D6FF-7CF1979DA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00" y="1936019"/>
            <a:ext cx="5276653" cy="3181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B34BCBE-95B2-2CA0-B0EE-B27965A3D827}"/>
              </a:ext>
            </a:extLst>
          </p:cNvPr>
          <p:cNvSpPr txBox="1"/>
          <p:nvPr/>
        </p:nvSpPr>
        <p:spPr>
          <a:xfrm>
            <a:off x="982476" y="5269271"/>
            <a:ext cx="47625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сарын тавгийн идээ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(2013, January 13). mn.wikipedia.org.  https://mn.wikipedia.org/wiki/%D0%A6%D0%B0%D0%B3%D0%B0%D0%B0%D0%BD_%D1%81%D0%B0%D1%80#/media/%D0%A4%D0%B0%D0%B9%D0%BB:Chagaan_sar_4.jpg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D110D83-C893-F561-3687-C9E4CFE6126D}"/>
              </a:ext>
            </a:extLst>
          </p:cNvPr>
          <p:cNvSpPr txBox="1"/>
          <p:nvPr/>
        </p:nvSpPr>
        <p:spPr>
          <a:xfrm>
            <a:off x="6775326" y="5278946"/>
            <a:ext cx="434607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Эрдэнэбат, Г. (2020,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March 5).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сарын идээ, шүүс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montsame.mn. https://montsame.mn/mn/read/217834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3CB63EF-7E74-FAEA-8B5E-A659EB4F6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9136" y="1936020"/>
            <a:ext cx="5178458" cy="3181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216DBD7-CBAB-458E-B288-12C3A50ED1C7}"/>
              </a:ext>
            </a:extLst>
          </p:cNvPr>
          <p:cNvSpPr txBox="1"/>
          <p:nvPr/>
        </p:nvSpPr>
        <p:spPr>
          <a:xfrm>
            <a:off x="3048000" y="1003602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сарын идээ, шүүс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57225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63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D10E5BF-0B3A-4EDC-2E62-6844A728342B}"/>
              </a:ext>
            </a:extLst>
          </p:cNvPr>
          <p:cNvSpPr/>
          <p:nvPr/>
        </p:nvSpPr>
        <p:spPr>
          <a:xfrm>
            <a:off x="781068" y="2792853"/>
            <a:ext cx="10755369" cy="2806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Монголчууд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өнгийг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сайхны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бэлгэ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тэмдэг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үздэг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учраас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ажил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амьдрал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юмаа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өнгө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ариун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байгаасай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хvс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ч,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оны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6) ________ ________ “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нэрлэжээ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Чингис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1216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оноос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эхлэн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өндөр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настай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хүмүүст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хишиг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хүртээж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зарлиг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гаргаснаас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хойш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одоо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хүртэл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зарлиг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хадгалагдсаар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байна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Төр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засаг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байгууллагууд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ахмад настнуудаа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урьж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өгдөг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E8D837-C815-E79D-2A67-8DD01FF9CE28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66906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590909" y="5838657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64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7E6E0E-7B2A-3F8F-137F-C47C7D787CF3}"/>
              </a:ext>
            </a:extLst>
          </p:cNvPr>
          <p:cNvSpPr/>
          <p:nvPr/>
        </p:nvSpPr>
        <p:spPr>
          <a:xfrm>
            <a:off x="849385" y="2854111"/>
            <a:ext cx="11058677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	Цагаан сарын баяр нь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7) ________, ________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гэсэн хоёр үндсэн хэсгээс бүрдэнэ. 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Битүүлэх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: Ө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влийн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адаг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сарын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30-н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ы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өдрийг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битүүн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Учир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бүрийн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30-нд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гардаггүй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өдөр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Монгол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хүмүүс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орон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малын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хашаа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хороогоо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цэвэрлэж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дээл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хувцасаа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дэж тавина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сарын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тавгий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н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идээ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өрж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шүүс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оогоо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чанаж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болгоно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AE4941-5312-231B-E1AF-60C7109A1121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45868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8AE4941-5312-231B-E1AF-60C7109A1121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BD9FAB-618F-B058-9602-1BE6217A808E}"/>
              </a:ext>
            </a:extLst>
          </p:cNvPr>
          <p:cNvSpPr txBox="1"/>
          <p:nvPr/>
        </p:nvSpPr>
        <p:spPr>
          <a:xfrm>
            <a:off x="3125581" y="1094043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БИТҮҮЛЭХ ЁС</a:t>
            </a:r>
            <a:endParaRPr lang="en-U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AE963E-6A8D-F4B4-0B9C-ED335AC2FB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64" y="1718247"/>
            <a:ext cx="5283136" cy="3908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E8F3FFA-A6DA-C941-4993-7DAD3584146C}"/>
              </a:ext>
            </a:extLst>
          </p:cNvPr>
          <p:cNvSpPr txBox="1"/>
          <p:nvPr/>
        </p:nvSpPr>
        <p:spPr>
          <a:xfrm>
            <a:off x="1642620" y="5911930"/>
            <a:ext cx="316878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Битүүн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(2018, February 6). www.ugluu.mn. https://www.ugluu.mn/327917.html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4B6DB86-E28E-C239-8F07-A7A31BCE2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263" y="1718255"/>
            <a:ext cx="5375355" cy="3908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5AB35F4-F45A-29FD-DAAA-2D4FF9E7EAC1}"/>
              </a:ext>
            </a:extLst>
          </p:cNvPr>
          <p:cNvSpPr txBox="1"/>
          <p:nvPr/>
        </p:nvSpPr>
        <p:spPr>
          <a:xfrm>
            <a:off x="6523997" y="5917686"/>
            <a:ext cx="47958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Өлзийсайхан, Д. (2020,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February 23).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montsame.mn.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https://montsame.mn/mn/read/216911</a:t>
            </a:r>
          </a:p>
        </p:txBody>
      </p:sp>
    </p:spTree>
    <p:extLst>
      <p:ext uri="{BB962C8B-B14F-4D97-AF65-F5344CB8AC3E}">
        <p14:creationId xmlns:p14="http://schemas.microsoft.com/office/powerpoint/2010/main" val="1063486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617931" y="5854046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64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7E6E0E-7B2A-3F8F-137F-C47C7D787CF3}"/>
              </a:ext>
            </a:extLst>
          </p:cNvPr>
          <p:cNvSpPr/>
          <p:nvPr/>
        </p:nvSpPr>
        <p:spPr>
          <a:xfrm>
            <a:off x="795597" y="2824424"/>
            <a:ext cx="11058677" cy="2345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Таваг засахдаа залуучууд гурван үе, дунд, ахмад настнууд таван үе, өндөр настнууд долоон үе боов өрж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8)________ ________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Орой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айл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гэртээ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чанаж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бууз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жигнэ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н,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сүү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аарц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у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даагаар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цагаалга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эж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ам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айл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хотлоороо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хамт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оны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сүүлчийн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зоог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барьдаг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Үүнийг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битүүлэг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гэнэ. Энэ нь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өнгөрөн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одож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оноо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битүүлэн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үдэх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ёс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юм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Битүүний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орой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хоол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идээг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цадтал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ууж, идэх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ёстой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AC0C91-2675-3757-47DA-D1B66CBC6D97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58864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740479" y="5726277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64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242C55-7A5F-F9D8-05A6-9AEB3FC7540F}"/>
              </a:ext>
            </a:extLst>
          </p:cNvPr>
          <p:cNvSpPr/>
          <p:nvPr/>
        </p:nvSpPr>
        <p:spPr>
          <a:xfrm>
            <a:off x="768592" y="3255726"/>
            <a:ext cx="11067753" cy="142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Золгох</a:t>
            </a: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Шинийн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нэгний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ө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глөө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үүр цайхаас өмнө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эрт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лэн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босч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хамгийн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сайхан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дээл,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хувцасаа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өмсө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нө. Гэрийн томчууд мөрөө гаргаж, эрчүүд уул, овоондоо мөргөнө. Дараа нь нар гарахад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9)________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эхэлнэ. Эхлээд гэр бүл дотроо золгоно.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D6F5DE-3641-D54B-E129-6D0B850209C6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96608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721625" y="5854046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64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242C55-7A5F-F9D8-05A6-9AEB3FC7540F}"/>
              </a:ext>
            </a:extLst>
          </p:cNvPr>
          <p:cNvSpPr/>
          <p:nvPr/>
        </p:nvSpPr>
        <p:spPr>
          <a:xfrm>
            <a:off x="741698" y="2752573"/>
            <a:ext cx="11067753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Золгохдоо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дээл хувцасныхаа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товч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бүрэн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товчилж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малгай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өмсөн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ханцуй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нударга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буулган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золгоно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хмад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настай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 хүндтэй хүмүүстэй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10)________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барин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золгодог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Золгохдоо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дүү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ах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мад хүнийг хүндэтгэн гараа ахмад хүний гар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доогуур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зөрүүлж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 ахмад хүний тохойг өргөн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золгоно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Үеийн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бол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гараа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дээгүүр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нөгөө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гараа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доогуур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зөрүүлж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золгоно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E890B2-A013-997A-B856-C73EEF22B9DA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0942058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271907" y="1835591"/>
            <a:ext cx="9648282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ц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агаан идээний, цагаалга, битүүлэх/цагаалах,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 нэмсний, ёс заншил, хүндэтгэлтэй, таваг засна, шинэ онд, хадаг, ёслол, эхний сарыг 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863027" y="6079809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64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5BF61F-F544-8136-98E7-3D098210F244}"/>
              </a:ext>
            </a:extLst>
          </p:cNvPr>
          <p:cNvSpPr/>
          <p:nvPr/>
        </p:nvSpPr>
        <p:spPr>
          <a:xfrm>
            <a:off x="678945" y="2782038"/>
            <a:ext cx="11067753" cy="2806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Зочдыг дайлах ёс: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рсэн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зочинд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ажил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үйлс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ариун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байхыг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бэлгэдэн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гэрийн эзэгтэй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хамгийн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түрүүнд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идээ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гээр хийсэн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11)________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амсуулж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дараа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цай аягалж өгнө. Зочид цай уусны дараа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тавагтай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идээнээс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амс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бууз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хоолноос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иддэг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Настай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хүмүүс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хүүхэд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залуучуудад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бэлэг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өгдөг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баяраар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хүмүүс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гэр бүл, үр хүүхдээ дагуулан ахмад настай төрөл садангууддаа очиж золгон, амар мэндийг нь мэдэж,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хүүхдүүдээ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дүү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төрөл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садан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ардын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12)________ ________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танилцуулдаг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53F70F-6507-F20E-DC6A-00E77ED5E02A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35894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D6F5DE-3641-D54B-E129-6D0B850209C6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12C694-336C-893B-874B-BE4483673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864" y="1857086"/>
            <a:ext cx="5156464" cy="3295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F0A7940-E740-B993-D50E-9CD7248E9AA6}"/>
              </a:ext>
            </a:extLst>
          </p:cNvPr>
          <p:cNvSpPr txBox="1"/>
          <p:nvPr/>
        </p:nvSpPr>
        <p:spPr>
          <a:xfrm>
            <a:off x="1221523" y="5416479"/>
            <a:ext cx="416514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Гантуяа, Н. (2018,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February 16).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Монгол түмний уламжлалт цагаан </a:t>
            </a:r>
          </a:p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     сар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montsame.mn. https://montsame.mn/ru/read/81216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64E7FB-28EB-7F55-F2D7-58CF5B65E7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8506" y="1857085"/>
            <a:ext cx="5008776" cy="3295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661C097-4145-0470-253A-85C11A5337A3}"/>
              </a:ext>
            </a:extLst>
          </p:cNvPr>
          <p:cNvSpPr txBox="1"/>
          <p:nvPr/>
        </p:nvSpPr>
        <p:spPr>
          <a:xfrm>
            <a:off x="7791967" y="5423159"/>
            <a:ext cx="279099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Арьяасүрэн, Ч. (2019,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February 4).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Монгол уламжлалт ёс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www.inews.mn. https://www.inews.mn/a/5640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D3D8F1F-9B4F-D4DE-17EC-8DA815FA82A1}"/>
              </a:ext>
            </a:extLst>
          </p:cNvPr>
          <p:cNvSpPr txBox="1"/>
          <p:nvPr/>
        </p:nvSpPr>
        <p:spPr>
          <a:xfrm>
            <a:off x="3091463" y="1123898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сарын шинийн нэгэн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97150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308186" y="628969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dirty="0">
                <a:latin typeface="Arial" panose="020B0604020202020204" pitchFamily="34" charset="0"/>
                <a:ea typeface="Arial" panose="020B0604020202020204" pitchFamily="34" charset="0"/>
              </a:rPr>
              <a:t>65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53F70F-6507-F20E-DC6A-00E77ED5E02A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2955D-7BB8-6BE9-B7CB-CED3A6B95173}"/>
              </a:ext>
            </a:extLst>
          </p:cNvPr>
          <p:cNvSpPr txBox="1"/>
          <p:nvPr/>
        </p:nvSpPr>
        <p:spPr>
          <a:xfrm>
            <a:off x="2914624" y="1004179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3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Өгүүлбэрийг үгүйсгэх утгатай болгоно уу.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3.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4A59AB-9D19-ADB8-0513-0546CC5A166F}"/>
              </a:ext>
            </a:extLst>
          </p:cNvPr>
          <p:cNvSpPr txBox="1"/>
          <p:nvPr/>
        </p:nvSpPr>
        <p:spPr>
          <a:xfrm>
            <a:off x="1873929" y="1972420"/>
            <a:ext cx="7949397" cy="3739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сарыг өвлийн улиралд тэмдэглэдэг.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mn-MN" sz="1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Цагаан сарыг өвлийн улиралд тэмдэглэдэггүй.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2. Цагаан сар 5-р сард болдог. 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3. Цагаан сарын эхний өдрийг битүүлэх гэж нэрлэдэг. 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4. Цагаан сар бол Чингис хааны төрсөн өдөр юм.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5. Залуу хүмүүстэй хадаг барьж золгох хэрэгтэй. 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9476157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308186" y="6090111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dirty="0">
                <a:latin typeface="Arial" panose="020B0604020202020204" pitchFamily="34" charset="0"/>
                <a:ea typeface="Arial" panose="020B0604020202020204" pitchFamily="34" charset="0"/>
              </a:rPr>
              <a:t>66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53F70F-6507-F20E-DC6A-00E77ED5E02A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2955D-7BB8-6BE9-B7CB-CED3A6B95173}"/>
              </a:ext>
            </a:extLst>
          </p:cNvPr>
          <p:cNvSpPr txBox="1"/>
          <p:nvPr/>
        </p:nvSpPr>
        <p:spPr>
          <a:xfrm>
            <a:off x="2914624" y="1004179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3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Өгүүлбэрийг үгүйсгэх утгатай болгоно уу.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3. Make the sentences negative.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4A59AB-9D19-ADB8-0513-0546CC5A166F}"/>
              </a:ext>
            </a:extLst>
          </p:cNvPr>
          <p:cNvSpPr txBox="1"/>
          <p:nvPr/>
        </p:nvSpPr>
        <p:spPr>
          <a:xfrm>
            <a:off x="1963865" y="1753978"/>
            <a:ext cx="7949397" cy="3739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6. Цагаан сарыг өвөл тэмдэглэдэг байсан.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7. Цагаан сараар хуучин, хиртэй хувцас өмсөж болно.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8. Цагаан сарын тавгийн идээг 4,6,8 үеэр өрдөг. 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9. Цагаан сараар ахмад хүнтэй хамгийн сүүлд золгодог. 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........................................................................................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10. Америкчууд цагаан сар тэмдэглэдэг. </a:t>
            </a:r>
          </a:p>
          <a:p>
            <a:pPr marR="0"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   ..............................................................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2418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1973679" y="1110290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Discuss about following questions and review your understanding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6EC77A-B902-AA91-7547-3F7A1C8414C0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200" dirty="0">
                <a:latin typeface="Arial" panose="020B0604020202020204" pitchFamily="34" charset="0"/>
                <a:ea typeface="Arial" panose="020B0604020202020204" pitchFamily="34" charset="0"/>
              </a:rPr>
              <a:t>64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B64C5E3-EE43-5694-97E9-88A0D9F0162E}"/>
              </a:ext>
            </a:extLst>
          </p:cNvPr>
          <p:cNvSpPr/>
          <p:nvPr/>
        </p:nvSpPr>
        <p:spPr>
          <a:xfrm>
            <a:off x="1734516" y="2347406"/>
            <a:ext cx="8230548" cy="2806987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сарыг анх яагаад намар тэмдэглэдэг байсан бэ?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сарыг яагаад хавар тэмдэглэдэг болсон бэ?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 ямар утгатай баяр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сараар яагаад шинэ сайхан хувцас, элбэг дэлбэг идээ ундаа бэлддэг вэ?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Энэ баярыг яагаад “Цагаан сар” гэж нэрлэсэн бэ?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5727C7-FD11-BA0A-03EB-482038508365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168911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1973679" y="1110290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Discuss about following questions and review your understanding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6EC77A-B902-AA91-7547-3F7A1C8414C0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200" dirty="0">
                <a:latin typeface="Arial" panose="020B0604020202020204" pitchFamily="34" charset="0"/>
                <a:ea typeface="Arial" panose="020B0604020202020204" pitchFamily="34" charset="0"/>
              </a:rPr>
              <a:t>65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308692-77A9-1725-51D3-467BAEC6F494}"/>
              </a:ext>
            </a:extLst>
          </p:cNvPr>
          <p:cNvSpPr/>
          <p:nvPr/>
        </p:nvSpPr>
        <p:spPr>
          <a:xfrm>
            <a:off x="1855219" y="2483267"/>
            <a:ext cx="9081721" cy="234365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“Битүүн” гэж юу вэ? Яагаад битүүн гэж нэрлэсэн бэ?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Битүүний өдрийг хүмүүс яаж тэмдэглэдэг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Шинийн нэгний өглөө хүмүүс юу юу хийдэг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сараар хүмүүс яаж золгодог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Цагаан сараар айлд ирсэн зочин идээ амсахдаа ямар ёсыг дагадаг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BE240-6EBA-E357-DEB6-663140366DF7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29261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384683" y="6218584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dirty="0">
                <a:latin typeface="Arial" panose="020B0604020202020204" pitchFamily="34" charset="0"/>
                <a:ea typeface="Arial" panose="020B0604020202020204" pitchFamily="34" charset="0"/>
              </a:rPr>
              <a:t>66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53F70F-6507-F20E-DC6A-00E77ED5E02A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2955D-7BB8-6BE9-B7CB-CED3A6B95173}"/>
              </a:ext>
            </a:extLst>
          </p:cNvPr>
          <p:cNvSpPr txBox="1"/>
          <p:nvPr/>
        </p:nvSpPr>
        <p:spPr>
          <a:xfrm>
            <a:off x="2914624" y="1004179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5. Өгүүлбэрийг гүйцээж бичнэ үү.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5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Complete the sentences.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4A59AB-9D19-ADB8-0513-0546CC5A166F}"/>
              </a:ext>
            </a:extLst>
          </p:cNvPr>
          <p:cNvSpPr txBox="1"/>
          <p:nvPr/>
        </p:nvSpPr>
        <p:spPr>
          <a:xfrm>
            <a:off x="1945936" y="1781137"/>
            <a:ext cx="8453123" cy="4196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Битүүний өдөр .............................-аа чанадаг.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Хамгийн том монгол ............................9 метр өндөр, 6 метр урт.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Дээлийн............................-ийг нар зөв эргүүлэн бүсэлдэг. 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Баяр наадмаар........................-ыг гурав, тав, долоо, ес давхарладаг. 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Золгохдоо ..............................-гаа заавал өмсөх ёстой. 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Монголчууд цагаан, шар, цэнхэр, улаан, ногоон өнгийн ....................хэрэглэдэг.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......................бол монголын үндэсний хувцас юм.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......................-ийг хамгийн сайн чанарын чулуугаар хийдэг. 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Цагаан сараар айл болгон...................хийдэг.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6874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394427" y="929565"/>
            <a:ext cx="416856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690894" y="6403331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6</a:t>
            </a:r>
            <a:r>
              <a:rPr lang="en-US" sz="1200" dirty="0">
                <a:latin typeface="Arial" panose="020B0604020202020204" pitchFamily="34" charset="0"/>
                <a:ea typeface="Arial" panose="020B0604020202020204" pitchFamily="34" charset="0"/>
              </a:rPr>
              <a:t>8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E35921-77F4-7144-F59A-82F8CFF57FE2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57B984-241A-2569-2155-589DC23D4309}"/>
              </a:ext>
            </a:extLst>
          </p:cNvPr>
          <p:cNvSpPr txBox="1"/>
          <p:nvPr/>
        </p:nvSpPr>
        <p:spPr>
          <a:xfrm>
            <a:off x="735082" y="1452745"/>
            <a:ext cx="11163992" cy="4950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Мэдлэг шалгах тест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Хаврын эхэн сард болдог _____________  ____________бол Монгол үндэсний хамгийн том баярын нэг.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Монгол наадам	Б. Төлийн баяр	В. Цагаан сар	</a:t>
            </a:r>
            <a:r>
              <a:rPr lang="en-US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Г. Шинэ жил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2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Цагаан сарыг анх сүү, цагаан идээ, хоол хүнсээр элбэг байдаг ____________тэмдэглэдэг байжээ.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Хавар		Б. Зун		В. Намар 		Г. Өвөл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3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Цагаан сар нь хүйтэн өвлийг давж, урин дулаан хавартай золгосны баяр мөн шинэ он гарч, нэг____________  ____________баяр юм.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Жил өнгөрсний	Б. Нас нэмсний	В. Зочин ирсний	</a:t>
            </a:r>
            <a:r>
              <a:rPr lang="en-US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Г. Ажил дууссаны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4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Цагаан сарын баяраар хүмүүс шинэ, сайхан хувцсаа өмсөж _________   _________зүйлсийн талаар ярилцдаг.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бэлгэтэй сайхан	Б. сонин хачин	В. инээдтэй хөгжилтэй	Г. өөрт тохиолдсон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5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Цагаан сараар бэлддэг гол хоол хүнс нь тавгийн боов, ________, мах, цагаан идээ юм.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бууз		Б. гурилтай шөл	В. пицца	</a:t>
            </a:r>
            <a:r>
              <a:rPr lang="en-US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Г. шарсан тахиа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3626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384152" y="874564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231432" y="6155223"/>
            <a:ext cx="35756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200" dirty="0">
                <a:latin typeface="Arial" panose="020B0604020202020204" pitchFamily="34" charset="0"/>
                <a:ea typeface="Arial" panose="020B0604020202020204" pitchFamily="34" charset="0"/>
              </a:rPr>
              <a:t>69</a:t>
            </a:r>
            <a:r>
              <a:rPr lang="mn-MN" sz="12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0AA38C-F229-DDB6-E757-1D9C1FA3E1EB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58CB49-2D19-0EEA-B643-1354A2A7E9E6}"/>
              </a:ext>
            </a:extLst>
          </p:cNvPr>
          <p:cNvSpPr txBox="1"/>
          <p:nvPr/>
        </p:nvSpPr>
        <p:spPr>
          <a:xfrm>
            <a:off x="878542" y="1680172"/>
            <a:ext cx="10739717" cy="4029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 startAt="6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Монголчууд _______________өнгийг сайн сайхны бэлгэ тэмдэг гэж үздэг учраас шинэ оны эхний сарыг Цагаан сар гэж нэрлэдэг.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улаан		Б. цэнхэр		</a:t>
            </a:r>
            <a:r>
              <a:rPr lang="en-US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В. цагаан		Г. ногоон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7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Цагаан сарын баяр нь ________,________гэсэн хоёр үндсэн хэсгээс бүрдэнэ.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битүүлэг, цагаалга	Б. дайлах, дайлуулах	В. угтах, үдэх	Г. цай, хоол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8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Өвлийн адаг сарын 30-ны өдрийг _______  ________ гэдэг.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сүүлчийн өдөр	Б. битүүний өдөр</a:t>
            </a:r>
            <a:r>
              <a:rPr lang="en-US" sz="16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В. шинэ жил	Г. цагаан сар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9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Шинийн нэгний өглөө нар гарахад ____________эхэлнэ. 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айлчлал		Б. золголт		В. зоог		Г. амралт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10"/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Ахмад настай, хүндтэй хүмүүстэй ___________барин золгодог.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ном		Б. мөнгө		</a:t>
            </a:r>
            <a:r>
              <a:rPr lang="en-US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  <a:r>
              <a:rPr lang="mn-MN" sz="1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В. торго		Г. хадаг</a:t>
            </a:r>
            <a:endParaRPr lang="en-US" sz="1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2996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E29BCD5-EDE6-4194-9309-2F46DB291AEE}"/>
              </a:ext>
            </a:extLst>
          </p:cNvPr>
          <p:cNvSpPr/>
          <p:nvPr/>
        </p:nvSpPr>
        <p:spPr>
          <a:xfrm>
            <a:off x="4843724" y="2915466"/>
            <a:ext cx="5992427" cy="1610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Сэдэвт гарсан шинэ үг хэллэг</a:t>
            </a: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үүдийг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цээжлээрэй.</a:t>
            </a: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Memorize vocabulary in the given topic</a:t>
            </a:r>
            <a:endParaRPr lang="mn-MN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Өөрийн орны үндэсний баярын талаар бичээрэй. 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Write about the national festival in your country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562B8-AF3F-161A-2146-5AFCD86C1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64" y="1819274"/>
            <a:ext cx="3429000" cy="28035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C79D052-3E44-65E5-6189-43F8252FE3F4}"/>
              </a:ext>
            </a:extLst>
          </p:cNvPr>
          <p:cNvSpPr txBox="1"/>
          <p:nvPr/>
        </p:nvSpPr>
        <p:spPr>
          <a:xfrm>
            <a:off x="1089751" y="4279879"/>
            <a:ext cx="30956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https://thenounproject.com/icon/homework-3841940/</a:t>
            </a:r>
          </a:p>
        </p:txBody>
      </p:sp>
      <p:sp>
        <p:nvSpPr>
          <p:cNvPr id="6" name="Google Shape;431;p25">
            <a:extLst>
              <a:ext uri="{FF2B5EF4-FFF2-40B4-BE49-F238E27FC236}">
                <a16:creationId xmlns:a16="http://schemas.microsoft.com/office/drawing/2014/main" id="{A1FE86FD-4FA3-B543-09FA-A67BE6F15233}"/>
              </a:ext>
            </a:extLst>
          </p:cNvPr>
          <p:cNvSpPr txBox="1"/>
          <p:nvPr/>
        </p:nvSpPr>
        <p:spPr>
          <a:xfrm>
            <a:off x="4352064" y="1300474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</a:t>
            </a:r>
            <a:r>
              <a:rPr lang="en-US" sz="1600" b="1" dirty="0" err="1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даалгавар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010C2C-E375-2199-A32B-DC553AAD0AF6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73030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7" name="Google Shape;497;p31"/>
          <p:cNvCxnSpPr/>
          <p:nvPr/>
        </p:nvCxnSpPr>
        <p:spPr>
          <a:xfrm rot="10800000">
            <a:off x="2762545" y="291389"/>
            <a:ext cx="0" cy="504000"/>
          </a:xfrm>
          <a:prstGeom prst="straightConnector1">
            <a:avLst/>
          </a:prstGeom>
          <a:noFill/>
          <a:ln w="9525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98" name="Google Shape;498;p31"/>
          <p:cNvCxnSpPr/>
          <p:nvPr/>
        </p:nvCxnSpPr>
        <p:spPr>
          <a:xfrm>
            <a:off x="130431" y="880843"/>
            <a:ext cx="11616267" cy="0"/>
          </a:xfrm>
          <a:prstGeom prst="straightConnector1">
            <a:avLst/>
          </a:prstGeom>
          <a:noFill/>
          <a:ln w="19050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99" name="Google Shape;499;p31"/>
          <p:cNvSpPr txBox="1"/>
          <p:nvPr/>
        </p:nvSpPr>
        <p:spPr>
          <a:xfrm>
            <a:off x="3718415" y="340582"/>
            <a:ext cx="591838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НОМ ЗҮЙ, АШИГЛАСАН МАТЕРИАЛ-REFERENCES</a:t>
            </a:r>
            <a:endParaRPr sz="16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2619375-E9AC-AE7D-DDDB-0B4EFAE97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0169" y="1304456"/>
            <a:ext cx="10094259" cy="524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mn-MN" sz="1000" dirty="0">
                <a:cs typeface="Arial" panose="020B0604020202020204" pitchFamily="34" charset="0"/>
              </a:rPr>
              <a:t>Мөнхцэцэг, Г., Орхон,Б. (2021). Монгол орон судлал. Улаанбаатар: Линограф ХХК.</a:t>
            </a:r>
          </a:p>
          <a:p>
            <a:pPr>
              <a:lnSpc>
                <a:spcPct val="150000"/>
              </a:lnSpc>
            </a:pPr>
            <a:r>
              <a:rPr lang="mn-MN" sz="1000" dirty="0">
                <a:cs typeface="Arial" panose="020B0604020202020204" pitchFamily="34" charset="0"/>
              </a:rPr>
              <a:t>Баттулга, Ч </a:t>
            </a:r>
            <a:r>
              <a:rPr lang="en-US" sz="1000" dirty="0">
                <a:cs typeface="Arial" panose="020B0604020202020204" pitchFamily="34" charset="0"/>
              </a:rPr>
              <a:t>(2020). </a:t>
            </a:r>
            <a:r>
              <a:rPr lang="mn-MN" sz="1000" dirty="0">
                <a:cs typeface="Arial" panose="020B0604020202020204" pitchFamily="34" charset="0"/>
              </a:rPr>
              <a:t>Монгол орон судлал. Улаанбаатар: Удам соёл ХХК.</a:t>
            </a: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 [Photograph]. (2013, January 13). mn.wikipedia.org.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indent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https://mn.wikipedia.org/wiki/%D0%A6%D0%B0%D0%B3%D0%B0%D0%B0%D0%BD_%D1%81%D0%B0%D1%80#/media/%D0%A4%D0%B0%D0%B9%D0%BB:Chagaan_sar_5.jpg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Архивын ерөнхий газар. (2019, 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February 5). </a:t>
            </a: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news.mn.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indent="457200" algn="just">
              <a:lnSpc>
                <a:spcPct val="150000"/>
              </a:lnSpc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https://news.mn/r/2085842/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Арьяасүрэн, Ч. (2013, 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February 11). </a:t>
            </a: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сарын түүх, соёл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news.mn.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       	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https://news.mn/r/621734/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Цэрэнсодном, Д. (2009, 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February 24). </a:t>
            </a: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gogo.mn.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     	https://gogo.mn/r/50234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сарын тавгийн идээ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(2013, January 13). mn.wikipedia.org.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indent="457200" algn="just">
              <a:lnSpc>
                <a:spcPct val="150000"/>
              </a:lnSpc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https://mn.wikipedia.org/wiki/%D0%A6%D0%B0%D0%B3%D0%B0%D0%B0%D0%BD_%D1%81%D0%B0%D1%80#/media/%D0%A4%D0%B0%D0%B9%D0%BB:Chagaan_sar_4.jpg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Эрдэнэбат, Г. (2020, 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March 5). </a:t>
            </a: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сарын идээ, шүүс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montsame.mn.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indent="457200" algn="just">
              <a:lnSpc>
                <a:spcPct val="150000"/>
              </a:lnSpc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https://montsame.mn/mn/read/217834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Битүүн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(2018, February 6). </a:t>
            </a:r>
            <a:r>
              <a:rPr lang="en-US" sz="1000" u="sng" kern="100" dirty="0">
                <a:solidFill>
                  <a:srgbClr val="0563C1"/>
                </a:solidFill>
                <a:effectLst/>
                <a:ea typeface="Calibri" panose="020F0502020204030204" pitchFamily="34" charset="0"/>
                <a:cs typeface="Mongolian Baiti" panose="03000500000000000000" pitchFamily="66" charset="0"/>
                <a:hlinkClick r:id="rId3"/>
              </a:rPr>
              <a:t>www.ugluu.mn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.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indent="457200" algn="just">
              <a:lnSpc>
                <a:spcPct val="150000"/>
              </a:lnSpc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https://www.ugluu.mn/327917.html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Өлзийсайхан, Д. (2020, 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February 23). </a:t>
            </a: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Цагаан сар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montsame.mn.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     	https://montsame.mn/mn/read/216911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Гантуяа, Н. (2018, 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February 16). </a:t>
            </a:r>
            <a:r>
              <a:rPr lang="mn-MN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Монгол түмний уламжлалт цагаан сар [</a:t>
            </a: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Photograph]. montsame.mn. </a:t>
            </a:r>
            <a:endParaRPr lang="en-US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indent="457200" algn="just">
              <a:lnSpc>
                <a:spcPct val="150000"/>
              </a:lnSpc>
              <a:spcAft>
                <a:spcPts val="800"/>
              </a:spcAft>
            </a:pPr>
            <a:r>
              <a:rPr lang="en-US" sz="1000" kern="100" dirty="0">
                <a:effectLst/>
                <a:ea typeface="Calibri" panose="020F0502020204030204" pitchFamily="34" charset="0"/>
                <a:cs typeface="Mongolian Baiti" panose="03000500000000000000" pitchFamily="66" charset="0"/>
              </a:rPr>
              <a:t>https://montsame.mn/ru/read/81216</a:t>
            </a:r>
            <a:endParaRPr lang="mn-MN" sz="1000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5735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3CEB75-1C0B-4658-8DD0-E1C06AAFBE24}"/>
              </a:ext>
            </a:extLst>
          </p:cNvPr>
          <p:cNvGrpSpPr/>
          <p:nvPr/>
        </p:nvGrpSpPr>
        <p:grpSpPr>
          <a:xfrm>
            <a:off x="5280212" y="1137583"/>
            <a:ext cx="4449228" cy="1581386"/>
            <a:chOff x="4048524" y="1217347"/>
            <a:chExt cx="5750560" cy="2377436"/>
          </a:xfrm>
        </p:grpSpPr>
        <p:sp>
          <p:nvSpPr>
            <p:cNvPr id="8" name="Speech Bubble: Oval 7">
              <a:extLst>
                <a:ext uri="{FF2B5EF4-FFF2-40B4-BE49-F238E27FC236}">
                  <a16:creationId xmlns:a16="http://schemas.microsoft.com/office/drawing/2014/main" id="{0888DB31-9958-4F48-BB23-A425A8A2C483}"/>
                </a:ext>
              </a:extLst>
            </p:cNvPr>
            <p:cNvSpPr/>
            <p:nvPr/>
          </p:nvSpPr>
          <p:spPr>
            <a:xfrm>
              <a:off x="4048524" y="1217347"/>
              <a:ext cx="5750560" cy="2377436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00FD6A6-C1E6-4BE6-8623-988EED504656}"/>
                </a:ext>
              </a:extLst>
            </p:cNvPr>
            <p:cNvSpPr txBox="1"/>
            <p:nvPr/>
          </p:nvSpPr>
          <p:spPr>
            <a:xfrm>
              <a:off x="4394410" y="2027501"/>
              <a:ext cx="5100320" cy="9445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mn-MN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Дараагийн хичээл хүртэл баяртай</a:t>
              </a: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BAD24CF-8389-B318-90FB-1FBCCB784AAA}"/>
              </a:ext>
            </a:extLst>
          </p:cNvPr>
          <p:cNvSpPr txBox="1"/>
          <p:nvPr/>
        </p:nvSpPr>
        <p:spPr>
          <a:xfrm>
            <a:off x="3727326" y="15921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үндэсний баяр </a:t>
            </a:r>
          </a:p>
          <a:p>
            <a:pPr algn="ctr"/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Mongolian National Festival-Lunar New Year</a:t>
            </a:r>
            <a:endParaRPr lang="en-US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7AE479-A89B-7A89-0243-0735E85F1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9642" y="2975708"/>
            <a:ext cx="3445184" cy="2868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6766B1-0E36-C68B-D43B-88DAF1B6E78C}"/>
              </a:ext>
            </a:extLst>
          </p:cNvPr>
          <p:cNvSpPr txBox="1"/>
          <p:nvPr/>
        </p:nvSpPr>
        <p:spPr>
          <a:xfrm>
            <a:off x="3487270" y="5990896"/>
            <a:ext cx="521745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/>
              <a:t>Цагаан сараар хадагтай золгох [</a:t>
            </a:r>
            <a:r>
              <a:rPr lang="en-US" sz="1000" dirty="0"/>
              <a:t>Photograph]. (2013, January 13). </a:t>
            </a:r>
          </a:p>
          <a:p>
            <a:r>
              <a:rPr lang="en-US" sz="1000" dirty="0"/>
              <a:t>     mn.wikipedia.org. https://mn.wikipedia.org/wiki/ </a:t>
            </a:r>
          </a:p>
          <a:p>
            <a:r>
              <a:rPr lang="en-US" sz="1000" dirty="0"/>
              <a:t>     %D0%A6%D0%B0%D0%B3%D0%B0%D0%B0%D0%BD_%D1%81%D0%B0%D1%80#/media/ </a:t>
            </a:r>
          </a:p>
          <a:p>
            <a:r>
              <a:rPr lang="en-US" sz="1000" dirty="0"/>
              <a:t>     %D0%A4%D0%B0%D0%B9%D0%BB:Chagaan_sar_3.jpg </a:t>
            </a:r>
          </a:p>
        </p:txBody>
      </p:sp>
    </p:spTree>
    <p:extLst>
      <p:ext uri="{BB962C8B-B14F-4D97-AF65-F5344CB8AC3E}">
        <p14:creationId xmlns:p14="http://schemas.microsoft.com/office/powerpoint/2010/main" val="2549966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4195</TotalTime>
  <Words>3754</Words>
  <Application>Microsoft Office PowerPoint</Application>
  <PresentationFormat>Widescreen</PresentationFormat>
  <Paragraphs>311</Paragraphs>
  <Slides>30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basbish Sanzaijav</cp:lastModifiedBy>
  <cp:revision>449</cp:revision>
  <dcterms:created xsi:type="dcterms:W3CDTF">2020-02-03T04:01:33Z</dcterms:created>
  <dcterms:modified xsi:type="dcterms:W3CDTF">2023-06-04T15:11:05Z</dcterms:modified>
</cp:coreProperties>
</file>