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6"/>
  </p:notesMasterIdLst>
  <p:sldIdLst>
    <p:sldId id="256" r:id="rId3"/>
    <p:sldId id="561" r:id="rId4"/>
    <p:sldId id="562" r:id="rId5"/>
    <p:sldId id="566" r:id="rId6"/>
    <p:sldId id="567" r:id="rId7"/>
    <p:sldId id="569" r:id="rId8"/>
    <p:sldId id="570" r:id="rId9"/>
    <p:sldId id="568" r:id="rId10"/>
    <p:sldId id="257" r:id="rId11"/>
    <p:sldId id="565" r:id="rId12"/>
    <p:sldId id="359" r:id="rId13"/>
    <p:sldId id="571" r:id="rId14"/>
    <p:sldId id="537" r:id="rId15"/>
    <p:sldId id="548" r:id="rId16"/>
    <p:sldId id="564" r:id="rId17"/>
    <p:sldId id="572" r:id="rId18"/>
    <p:sldId id="574" r:id="rId19"/>
    <p:sldId id="258" r:id="rId20"/>
    <p:sldId id="550" r:id="rId21"/>
    <p:sldId id="559" r:id="rId22"/>
    <p:sldId id="563" r:id="rId23"/>
    <p:sldId id="573" r:id="rId24"/>
    <p:sldId id="575"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313F9"/>
    <a:srgbClr val="008000"/>
    <a:srgbClr val="6600FF"/>
    <a:srgbClr val="66FFFF"/>
    <a:srgbClr val="500425"/>
    <a:srgbClr val="6A0631"/>
    <a:srgbClr val="F43C8B"/>
    <a:srgbClr val="404040"/>
    <a:srgbClr val="FF99FF"/>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741" autoAdjust="0"/>
  </p:normalViewPr>
  <p:slideViewPr>
    <p:cSldViewPr snapToGrid="0">
      <p:cViewPr varScale="1">
        <p:scale>
          <a:sx n="63" d="100"/>
          <a:sy n="63" d="100"/>
        </p:scale>
        <p:origin x="732" y="32"/>
      </p:cViewPr>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P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A02F42-3283-42AE-8E63-81BD7BB4AFA8}" type="datetimeFigureOut">
              <a:rPr lang="en-PH" smtClean="0"/>
              <a:t>14/03/2023</a:t>
            </a:fld>
            <a:endParaRPr lang="en-PH"/>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P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P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B4FC8A-8F7A-49F0-B8A5-8BB3CB725651}" type="slidenum">
              <a:rPr lang="en-PH" smtClean="0"/>
              <a:t>‹#›</a:t>
            </a:fld>
            <a:endParaRPr lang="en-PH"/>
          </a:p>
        </p:txBody>
      </p:sp>
    </p:spTree>
    <p:extLst>
      <p:ext uri="{BB962C8B-B14F-4D97-AF65-F5344CB8AC3E}">
        <p14:creationId xmlns:p14="http://schemas.microsoft.com/office/powerpoint/2010/main" val="3840309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Reflect on how these 4 terms formed from the letters of the word LITERACY relate with our roles as teachers in the 21</a:t>
            </a:r>
            <a:r>
              <a:rPr lang="en-US" baseline="30000" dirty="0"/>
              <a:t>st</a:t>
            </a:r>
            <a:r>
              <a:rPr lang="en-US" dirty="0"/>
              <a:t> century.</a:t>
            </a:r>
            <a:endParaRPr lang="en-PH" dirty="0"/>
          </a:p>
        </p:txBody>
      </p:sp>
      <p:sp>
        <p:nvSpPr>
          <p:cNvPr id="4" name="Slide Number Placeholder 3"/>
          <p:cNvSpPr>
            <a:spLocks noGrp="1"/>
          </p:cNvSpPr>
          <p:nvPr>
            <p:ph type="sldNum" sz="quarter" idx="5"/>
          </p:nvPr>
        </p:nvSpPr>
        <p:spPr/>
        <p:txBody>
          <a:bodyPr/>
          <a:lstStyle/>
          <a:p>
            <a:fld id="{ACB4FC8A-8F7A-49F0-B8A5-8BB3CB725651}" type="slidenum">
              <a:rPr lang="en-PH" smtClean="0"/>
              <a:t>9</a:t>
            </a:fld>
            <a:endParaRPr lang="en-PH"/>
          </a:p>
        </p:txBody>
      </p:sp>
    </p:spTree>
    <p:extLst>
      <p:ext uri="{BB962C8B-B14F-4D97-AF65-F5344CB8AC3E}">
        <p14:creationId xmlns:p14="http://schemas.microsoft.com/office/powerpoint/2010/main" val="10383412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Reflect on how these 4 terms formed from the letters of the word LITERACY relate with our roles as teachers in the 21</a:t>
            </a:r>
            <a:r>
              <a:rPr lang="en-US" baseline="30000" dirty="0"/>
              <a:t>st</a:t>
            </a:r>
            <a:r>
              <a:rPr lang="en-US" dirty="0"/>
              <a:t> century.</a:t>
            </a:r>
            <a:endParaRPr lang="en-PH" dirty="0"/>
          </a:p>
        </p:txBody>
      </p:sp>
      <p:sp>
        <p:nvSpPr>
          <p:cNvPr id="4" name="Slide Number Placeholder 3"/>
          <p:cNvSpPr>
            <a:spLocks noGrp="1"/>
          </p:cNvSpPr>
          <p:nvPr>
            <p:ph type="sldNum" sz="quarter" idx="5"/>
          </p:nvPr>
        </p:nvSpPr>
        <p:spPr/>
        <p:txBody>
          <a:bodyPr/>
          <a:lstStyle/>
          <a:p>
            <a:fld id="{ACB4FC8A-8F7A-49F0-B8A5-8BB3CB725651}" type="slidenum">
              <a:rPr lang="en-PH" smtClean="0"/>
              <a:t>10</a:t>
            </a:fld>
            <a:endParaRPr lang="en-PH"/>
          </a:p>
        </p:txBody>
      </p:sp>
    </p:spTree>
    <p:extLst>
      <p:ext uri="{BB962C8B-B14F-4D97-AF65-F5344CB8AC3E}">
        <p14:creationId xmlns:p14="http://schemas.microsoft.com/office/powerpoint/2010/main" val="1373777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a:t>ARTICLE – every data, idea, concept, issue, problem that affect our thoughts and aspirations --- INFORMATION that we need to discuss</a:t>
            </a:r>
          </a:p>
          <a:p>
            <a:pPr marL="228600" indent="-228600">
              <a:buAutoNum type="arabicPeriod"/>
            </a:pPr>
            <a:r>
              <a:rPr lang="en-US" dirty="0"/>
              <a:t>CLARITY – understanding about what things happen and how they happen affecting our lives; how people think, feel, behave in society --- CULTURE of the people that we need to understand</a:t>
            </a:r>
          </a:p>
          <a:p>
            <a:pPr marL="228600" indent="-228600">
              <a:buAutoNum type="arabicPeriod"/>
            </a:pPr>
            <a:r>
              <a:rPr lang="en-US" dirty="0"/>
              <a:t>REALITY – grounded from the social information and culture of people, reality is what we actually experience in the ENVIRONMENT that we need to live with and adapt with</a:t>
            </a:r>
          </a:p>
          <a:p>
            <a:pPr marL="228600" indent="-228600">
              <a:buAutoNum type="arabicPeriod"/>
            </a:pPr>
            <a:r>
              <a:rPr lang="en-US" dirty="0"/>
              <a:t>RECITAL – performing and demonstrating the learning we got from the “information, culture, and environment”. These make up our “SELF” that we need build and enhance to become a contributor to local, national, and global development and sustainability.</a:t>
            </a:r>
            <a:endParaRPr lang="en-PH" dirty="0"/>
          </a:p>
        </p:txBody>
      </p:sp>
      <p:sp>
        <p:nvSpPr>
          <p:cNvPr id="4" name="Slide Number Placeholder 3"/>
          <p:cNvSpPr>
            <a:spLocks noGrp="1"/>
          </p:cNvSpPr>
          <p:nvPr>
            <p:ph type="sldNum" sz="quarter" idx="5"/>
          </p:nvPr>
        </p:nvSpPr>
        <p:spPr/>
        <p:txBody>
          <a:bodyPr/>
          <a:lstStyle/>
          <a:p>
            <a:fld id="{ACB4FC8A-8F7A-49F0-B8A5-8BB3CB725651}" type="slidenum">
              <a:rPr lang="en-PH" smtClean="0"/>
              <a:t>11</a:t>
            </a:fld>
            <a:endParaRPr lang="en-PH"/>
          </a:p>
        </p:txBody>
      </p:sp>
    </p:spTree>
    <p:extLst>
      <p:ext uri="{BB962C8B-B14F-4D97-AF65-F5344CB8AC3E}">
        <p14:creationId xmlns:p14="http://schemas.microsoft.com/office/powerpoint/2010/main" val="8325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LEARNING – process of acquiring new information and ideas</a:t>
            </a:r>
          </a:p>
          <a:p>
            <a:r>
              <a:rPr lang="en-US" dirty="0"/>
              <a:t>UNLEARNING – getting over an old information that is not anymore applicable in the present time</a:t>
            </a:r>
          </a:p>
          <a:p>
            <a:r>
              <a:rPr lang="en-US" dirty="0"/>
              <a:t>RELEARNING – innovating a previous learning and making it more responsive to the demands of the present and the future</a:t>
            </a:r>
          </a:p>
          <a:p>
            <a:endParaRPr lang="en-US" dirty="0"/>
          </a:p>
          <a:p>
            <a:r>
              <a:rPr lang="en-US" dirty="0"/>
              <a:t>Our mission in C-EDUC10 is to discover and rediscover the meanings of life and living. As we prepare to be Professional Teachers, we equip ourselves with the social information that affect our lives. As we teach the curriculum, we allow our students to learn the actualities of life and aspire for the better for themselves, their families, their immediate communities, and the country. As teachers, we embark to be genuinely “SOCIALLY LITERATE”.</a:t>
            </a:r>
            <a:endParaRPr lang="en-PH" dirty="0"/>
          </a:p>
        </p:txBody>
      </p:sp>
      <p:sp>
        <p:nvSpPr>
          <p:cNvPr id="4" name="Slide Number Placeholder 3"/>
          <p:cNvSpPr>
            <a:spLocks noGrp="1"/>
          </p:cNvSpPr>
          <p:nvPr>
            <p:ph type="sldNum" sz="quarter" idx="5"/>
          </p:nvPr>
        </p:nvSpPr>
        <p:spPr/>
        <p:txBody>
          <a:bodyPr/>
          <a:lstStyle/>
          <a:p>
            <a:fld id="{ACB4FC8A-8F7A-49F0-B8A5-8BB3CB725651}" type="slidenum">
              <a:rPr lang="en-PH" smtClean="0"/>
              <a:t>14</a:t>
            </a:fld>
            <a:endParaRPr lang="en-PH"/>
          </a:p>
        </p:txBody>
      </p:sp>
    </p:spTree>
    <p:extLst>
      <p:ext uri="{BB962C8B-B14F-4D97-AF65-F5344CB8AC3E}">
        <p14:creationId xmlns:p14="http://schemas.microsoft.com/office/powerpoint/2010/main" val="42526452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LEARNING – process of acquiring new information and ideas</a:t>
            </a:r>
          </a:p>
          <a:p>
            <a:r>
              <a:rPr lang="en-US" dirty="0"/>
              <a:t>UNLEARNING – getting over an old information that is not anymore applicable in the present time</a:t>
            </a:r>
          </a:p>
          <a:p>
            <a:r>
              <a:rPr lang="en-US" dirty="0"/>
              <a:t>RELEARNING – innovating a previous learning and making it more responsive to the demands of the present and the future</a:t>
            </a:r>
          </a:p>
          <a:p>
            <a:endParaRPr lang="en-US" dirty="0"/>
          </a:p>
          <a:p>
            <a:r>
              <a:rPr lang="en-US" dirty="0"/>
              <a:t>Our mission in C-EDUC10 is to discover and rediscover the meanings of life and living. As we prepare to be Professional Teachers, we equip ourselves with the social information that affect our lives. As we teach the curriculum, we allow our students to learn the actualities of life and aspire for the better for themselves, their families, their immediate communities, and the country. As teachers, we embark to be genuinely “SOCIALLY LITERATE”.</a:t>
            </a:r>
            <a:endParaRPr lang="en-PH" dirty="0"/>
          </a:p>
        </p:txBody>
      </p:sp>
      <p:sp>
        <p:nvSpPr>
          <p:cNvPr id="4" name="Slide Number Placeholder 3"/>
          <p:cNvSpPr>
            <a:spLocks noGrp="1"/>
          </p:cNvSpPr>
          <p:nvPr>
            <p:ph type="sldNum" sz="quarter" idx="5"/>
          </p:nvPr>
        </p:nvSpPr>
        <p:spPr/>
        <p:txBody>
          <a:bodyPr/>
          <a:lstStyle/>
          <a:p>
            <a:fld id="{ACB4FC8A-8F7A-49F0-B8A5-8BB3CB725651}" type="slidenum">
              <a:rPr lang="en-PH" smtClean="0"/>
              <a:t>15</a:t>
            </a:fld>
            <a:endParaRPr lang="en-PH"/>
          </a:p>
        </p:txBody>
      </p:sp>
    </p:spTree>
    <p:extLst>
      <p:ext uri="{BB962C8B-B14F-4D97-AF65-F5344CB8AC3E}">
        <p14:creationId xmlns:p14="http://schemas.microsoft.com/office/powerpoint/2010/main" val="3207654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After finding the 8 terms (or at least 5 of them), reflect and introspect: How do these issues bring about “new literacies” that a teacher needs to understand?</a:t>
            </a:r>
          </a:p>
          <a:p>
            <a:endParaRPr lang="en-US" dirty="0"/>
          </a:p>
          <a:p>
            <a:r>
              <a:rPr lang="en-US" dirty="0"/>
              <a:t>How does each issue affect society? People’s lives? Aspirations? Future?</a:t>
            </a:r>
          </a:p>
          <a:p>
            <a:endParaRPr lang="en-US" dirty="0"/>
          </a:p>
          <a:p>
            <a:r>
              <a:rPr lang="en-US" dirty="0"/>
              <a:t>How do the ever-mutating social literacies influence the educational curriculum?</a:t>
            </a:r>
          </a:p>
          <a:p>
            <a:endParaRPr lang="en-US" dirty="0"/>
          </a:p>
          <a:p>
            <a:r>
              <a:rPr lang="en-US" dirty="0"/>
              <a:t>These are what we will discuss on February 2. See you then…</a:t>
            </a:r>
          </a:p>
          <a:p>
            <a:endParaRPr lang="en-US" dirty="0"/>
          </a:p>
          <a:p>
            <a:endParaRPr lang="en-PH" dirty="0"/>
          </a:p>
        </p:txBody>
      </p:sp>
      <p:sp>
        <p:nvSpPr>
          <p:cNvPr id="4" name="Slide Number Placeholder 3"/>
          <p:cNvSpPr>
            <a:spLocks noGrp="1"/>
          </p:cNvSpPr>
          <p:nvPr>
            <p:ph type="sldNum" sz="quarter" idx="5"/>
          </p:nvPr>
        </p:nvSpPr>
        <p:spPr/>
        <p:txBody>
          <a:bodyPr/>
          <a:lstStyle/>
          <a:p>
            <a:fld id="{ACB4FC8A-8F7A-49F0-B8A5-8BB3CB725651}" type="slidenum">
              <a:rPr lang="en-PH" smtClean="0"/>
              <a:t>18</a:t>
            </a:fld>
            <a:endParaRPr lang="en-PH"/>
          </a:p>
        </p:txBody>
      </p:sp>
    </p:spTree>
    <p:extLst>
      <p:ext uri="{BB962C8B-B14F-4D97-AF65-F5344CB8AC3E}">
        <p14:creationId xmlns:p14="http://schemas.microsoft.com/office/powerpoint/2010/main" val="39795811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F467F-B6D5-4377-966C-55353F72CEB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H"/>
          </a:p>
        </p:txBody>
      </p:sp>
      <p:sp>
        <p:nvSpPr>
          <p:cNvPr id="3" name="Subtitle 2">
            <a:extLst>
              <a:ext uri="{FF2B5EF4-FFF2-40B4-BE49-F238E27FC236}">
                <a16:creationId xmlns:a16="http://schemas.microsoft.com/office/drawing/2014/main" id="{B8C0C958-EF7F-42DE-A120-F1BA37F1D4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H"/>
          </a:p>
        </p:txBody>
      </p:sp>
      <p:sp>
        <p:nvSpPr>
          <p:cNvPr id="4" name="Date Placeholder 3">
            <a:extLst>
              <a:ext uri="{FF2B5EF4-FFF2-40B4-BE49-F238E27FC236}">
                <a16:creationId xmlns:a16="http://schemas.microsoft.com/office/drawing/2014/main" id="{65DDDA75-4F10-4714-A495-599B5126FC00}"/>
              </a:ext>
            </a:extLst>
          </p:cNvPr>
          <p:cNvSpPr>
            <a:spLocks noGrp="1"/>
          </p:cNvSpPr>
          <p:nvPr>
            <p:ph type="dt" sz="half" idx="10"/>
          </p:nvPr>
        </p:nvSpPr>
        <p:spPr/>
        <p:txBody>
          <a:bodyPr/>
          <a:lstStyle/>
          <a:p>
            <a:fld id="{2ED22D11-80FE-443F-8B80-5E736F377871}" type="datetimeFigureOut">
              <a:rPr lang="en-PH" smtClean="0"/>
              <a:t>14/03/2023</a:t>
            </a:fld>
            <a:endParaRPr lang="en-PH"/>
          </a:p>
        </p:txBody>
      </p:sp>
      <p:sp>
        <p:nvSpPr>
          <p:cNvPr id="5" name="Footer Placeholder 4">
            <a:extLst>
              <a:ext uri="{FF2B5EF4-FFF2-40B4-BE49-F238E27FC236}">
                <a16:creationId xmlns:a16="http://schemas.microsoft.com/office/drawing/2014/main" id="{54CFE5CD-6CD3-4FD8-8AC1-4CE541CF59D8}"/>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E93CDD0D-88BE-4DE1-A1B4-22E6AE3A12A6}"/>
              </a:ext>
            </a:extLst>
          </p:cNvPr>
          <p:cNvSpPr>
            <a:spLocks noGrp="1"/>
          </p:cNvSpPr>
          <p:nvPr>
            <p:ph type="sldNum" sz="quarter" idx="12"/>
          </p:nvPr>
        </p:nvSpPr>
        <p:spPr/>
        <p:txBody>
          <a:bodyPr/>
          <a:lstStyle/>
          <a:p>
            <a:fld id="{C97D2004-2C15-4FF8-9737-AC1514BC6431}" type="slidenum">
              <a:rPr lang="en-PH" smtClean="0"/>
              <a:t>‹#›</a:t>
            </a:fld>
            <a:endParaRPr lang="en-PH"/>
          </a:p>
        </p:txBody>
      </p:sp>
    </p:spTree>
    <p:extLst>
      <p:ext uri="{BB962C8B-B14F-4D97-AF65-F5344CB8AC3E}">
        <p14:creationId xmlns:p14="http://schemas.microsoft.com/office/powerpoint/2010/main" val="717424162"/>
      </p:ext>
    </p:extLst>
  </p:cSld>
  <p:clrMapOvr>
    <a:masterClrMapping/>
  </p:clrMapOvr>
  <p:transition>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77B1A-937A-4829-AB4A-F14ED09CB83B}"/>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CC9DA13C-31B3-40B4-A4F5-96C3F16366C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15EA3408-0686-441B-B70F-3AB25E61B357}"/>
              </a:ext>
            </a:extLst>
          </p:cNvPr>
          <p:cNvSpPr>
            <a:spLocks noGrp="1"/>
          </p:cNvSpPr>
          <p:nvPr>
            <p:ph type="dt" sz="half" idx="10"/>
          </p:nvPr>
        </p:nvSpPr>
        <p:spPr/>
        <p:txBody>
          <a:bodyPr/>
          <a:lstStyle/>
          <a:p>
            <a:fld id="{2ED22D11-80FE-443F-8B80-5E736F377871}" type="datetimeFigureOut">
              <a:rPr lang="en-PH" smtClean="0"/>
              <a:t>14/03/2023</a:t>
            </a:fld>
            <a:endParaRPr lang="en-PH"/>
          </a:p>
        </p:txBody>
      </p:sp>
      <p:sp>
        <p:nvSpPr>
          <p:cNvPr id="5" name="Footer Placeholder 4">
            <a:extLst>
              <a:ext uri="{FF2B5EF4-FFF2-40B4-BE49-F238E27FC236}">
                <a16:creationId xmlns:a16="http://schemas.microsoft.com/office/drawing/2014/main" id="{2D06EB47-08B6-4982-8FE7-9DF8BC172469}"/>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0281F04B-88B2-4C75-B22F-48591FD2BCB0}"/>
              </a:ext>
            </a:extLst>
          </p:cNvPr>
          <p:cNvSpPr>
            <a:spLocks noGrp="1"/>
          </p:cNvSpPr>
          <p:nvPr>
            <p:ph type="sldNum" sz="quarter" idx="12"/>
          </p:nvPr>
        </p:nvSpPr>
        <p:spPr/>
        <p:txBody>
          <a:bodyPr/>
          <a:lstStyle/>
          <a:p>
            <a:fld id="{C97D2004-2C15-4FF8-9737-AC1514BC6431}" type="slidenum">
              <a:rPr lang="en-PH" smtClean="0"/>
              <a:t>‹#›</a:t>
            </a:fld>
            <a:endParaRPr lang="en-PH"/>
          </a:p>
        </p:txBody>
      </p:sp>
    </p:spTree>
    <p:extLst>
      <p:ext uri="{BB962C8B-B14F-4D97-AF65-F5344CB8AC3E}">
        <p14:creationId xmlns:p14="http://schemas.microsoft.com/office/powerpoint/2010/main" val="4013820244"/>
      </p:ext>
    </p:extLst>
  </p:cSld>
  <p:clrMapOvr>
    <a:masterClrMapping/>
  </p:clrMapOvr>
  <p:transition>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BE9194-B315-4DC1-9FCA-587AA065C24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H"/>
          </a:p>
        </p:txBody>
      </p:sp>
      <p:sp>
        <p:nvSpPr>
          <p:cNvPr id="3" name="Text Placeholder 2">
            <a:extLst>
              <a:ext uri="{FF2B5EF4-FFF2-40B4-BE49-F238E27FC236}">
                <a16:creationId xmlns:a16="http://schemas.microsoft.com/office/drawing/2014/main" id="{09010C0C-04C5-4923-A9E2-47AADF553D5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A3E039E-335D-4A03-89BE-DE6B78759431}"/>
              </a:ext>
            </a:extLst>
          </p:cNvPr>
          <p:cNvSpPr>
            <a:spLocks noGrp="1"/>
          </p:cNvSpPr>
          <p:nvPr>
            <p:ph type="dt" sz="half" idx="10"/>
          </p:nvPr>
        </p:nvSpPr>
        <p:spPr/>
        <p:txBody>
          <a:bodyPr/>
          <a:lstStyle/>
          <a:p>
            <a:fld id="{2ED22D11-80FE-443F-8B80-5E736F377871}" type="datetimeFigureOut">
              <a:rPr lang="en-PH" smtClean="0"/>
              <a:t>14/03/2023</a:t>
            </a:fld>
            <a:endParaRPr lang="en-PH"/>
          </a:p>
        </p:txBody>
      </p:sp>
      <p:sp>
        <p:nvSpPr>
          <p:cNvPr id="5" name="Footer Placeholder 4">
            <a:extLst>
              <a:ext uri="{FF2B5EF4-FFF2-40B4-BE49-F238E27FC236}">
                <a16:creationId xmlns:a16="http://schemas.microsoft.com/office/drawing/2014/main" id="{AB980E9A-8A1D-4461-8A10-0837A25F8E60}"/>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55E78CA0-A4D7-4C5E-B910-7887A82FA669}"/>
              </a:ext>
            </a:extLst>
          </p:cNvPr>
          <p:cNvSpPr>
            <a:spLocks noGrp="1"/>
          </p:cNvSpPr>
          <p:nvPr>
            <p:ph type="sldNum" sz="quarter" idx="12"/>
          </p:nvPr>
        </p:nvSpPr>
        <p:spPr/>
        <p:txBody>
          <a:bodyPr/>
          <a:lstStyle/>
          <a:p>
            <a:fld id="{C97D2004-2C15-4FF8-9737-AC1514BC6431}" type="slidenum">
              <a:rPr lang="en-PH" smtClean="0"/>
              <a:t>‹#›</a:t>
            </a:fld>
            <a:endParaRPr lang="en-PH"/>
          </a:p>
        </p:txBody>
      </p:sp>
    </p:spTree>
    <p:extLst>
      <p:ext uri="{BB962C8B-B14F-4D97-AF65-F5344CB8AC3E}">
        <p14:creationId xmlns:p14="http://schemas.microsoft.com/office/powerpoint/2010/main" val="1997519611"/>
      </p:ext>
    </p:extLst>
  </p:cSld>
  <p:clrMapOvr>
    <a:masterClrMapping/>
  </p:clrMapOvr>
  <p:transition>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49E9FA-3F69-49FA-9DC2-0153C41DA3F7}"/>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FD3E1A30-FD60-4BC1-9BB8-425C5BEC4CA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Content Placeholder 3">
            <a:extLst>
              <a:ext uri="{FF2B5EF4-FFF2-40B4-BE49-F238E27FC236}">
                <a16:creationId xmlns:a16="http://schemas.microsoft.com/office/drawing/2014/main" id="{9DB08868-12B5-4AC7-B248-DC979BD864A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Date Placeholder 4">
            <a:extLst>
              <a:ext uri="{FF2B5EF4-FFF2-40B4-BE49-F238E27FC236}">
                <a16:creationId xmlns:a16="http://schemas.microsoft.com/office/drawing/2014/main" id="{9666A3D7-82FF-4010-AE62-3858F983B087}"/>
              </a:ext>
            </a:extLst>
          </p:cNvPr>
          <p:cNvSpPr>
            <a:spLocks noGrp="1"/>
          </p:cNvSpPr>
          <p:nvPr>
            <p:ph type="dt" sz="half" idx="10"/>
          </p:nvPr>
        </p:nvSpPr>
        <p:spPr/>
        <p:txBody>
          <a:bodyPr/>
          <a:lstStyle/>
          <a:p>
            <a:fld id="{2ED22D11-80FE-443F-8B80-5E736F377871}" type="datetimeFigureOut">
              <a:rPr lang="en-PH" smtClean="0"/>
              <a:t>14/03/2023</a:t>
            </a:fld>
            <a:endParaRPr lang="en-PH"/>
          </a:p>
        </p:txBody>
      </p:sp>
      <p:sp>
        <p:nvSpPr>
          <p:cNvPr id="6" name="Footer Placeholder 5">
            <a:extLst>
              <a:ext uri="{FF2B5EF4-FFF2-40B4-BE49-F238E27FC236}">
                <a16:creationId xmlns:a16="http://schemas.microsoft.com/office/drawing/2014/main" id="{5C6ECC1E-34E9-4F61-AE35-1F35CD3AECDA}"/>
              </a:ext>
            </a:extLst>
          </p:cNvPr>
          <p:cNvSpPr>
            <a:spLocks noGrp="1"/>
          </p:cNvSpPr>
          <p:nvPr>
            <p:ph type="ftr" sz="quarter" idx="11"/>
          </p:nvPr>
        </p:nvSpPr>
        <p:spPr/>
        <p:txBody>
          <a:bodyPr/>
          <a:lstStyle/>
          <a:p>
            <a:endParaRPr lang="en-PH"/>
          </a:p>
        </p:txBody>
      </p:sp>
      <p:sp>
        <p:nvSpPr>
          <p:cNvPr id="7" name="Slide Number Placeholder 6">
            <a:extLst>
              <a:ext uri="{FF2B5EF4-FFF2-40B4-BE49-F238E27FC236}">
                <a16:creationId xmlns:a16="http://schemas.microsoft.com/office/drawing/2014/main" id="{1C4FAB60-CEEF-46FF-ACE3-205877E32D5F}"/>
              </a:ext>
            </a:extLst>
          </p:cNvPr>
          <p:cNvSpPr>
            <a:spLocks noGrp="1"/>
          </p:cNvSpPr>
          <p:nvPr>
            <p:ph type="sldNum" sz="quarter" idx="12"/>
          </p:nvPr>
        </p:nvSpPr>
        <p:spPr/>
        <p:txBody>
          <a:bodyPr/>
          <a:lstStyle/>
          <a:p>
            <a:fld id="{C97D2004-2C15-4FF8-9737-AC1514BC6431}" type="slidenum">
              <a:rPr lang="en-PH" smtClean="0"/>
              <a:t>‹#›</a:t>
            </a:fld>
            <a:endParaRPr lang="en-PH"/>
          </a:p>
        </p:txBody>
      </p:sp>
    </p:spTree>
    <p:extLst>
      <p:ext uri="{BB962C8B-B14F-4D97-AF65-F5344CB8AC3E}">
        <p14:creationId xmlns:p14="http://schemas.microsoft.com/office/powerpoint/2010/main" val="46025514"/>
      </p:ext>
    </p:extLst>
  </p:cSld>
  <p:clrMapOvr>
    <a:masterClrMapping/>
  </p:clrMapOvr>
  <p:transition>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998F3-D706-4981-992C-965FE3AA2497}"/>
              </a:ext>
            </a:extLst>
          </p:cNvPr>
          <p:cNvSpPr>
            <a:spLocks noGrp="1"/>
          </p:cNvSpPr>
          <p:nvPr>
            <p:ph type="title"/>
          </p:nvPr>
        </p:nvSpPr>
        <p:spPr>
          <a:xfrm>
            <a:off x="839788" y="365125"/>
            <a:ext cx="10515600" cy="1325563"/>
          </a:xfrm>
        </p:spPr>
        <p:txBody>
          <a:bodyPr/>
          <a:lstStyle/>
          <a:p>
            <a:r>
              <a:rPr lang="en-US"/>
              <a:t>Click to edit Master title style</a:t>
            </a:r>
            <a:endParaRPr lang="en-PH"/>
          </a:p>
        </p:txBody>
      </p:sp>
      <p:sp>
        <p:nvSpPr>
          <p:cNvPr id="3" name="Text Placeholder 2">
            <a:extLst>
              <a:ext uri="{FF2B5EF4-FFF2-40B4-BE49-F238E27FC236}">
                <a16:creationId xmlns:a16="http://schemas.microsoft.com/office/drawing/2014/main" id="{AE0262DA-4CB1-470B-B889-35E79D21ED3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58541E8-89A2-4455-B4BA-331638F7971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Text Placeholder 4">
            <a:extLst>
              <a:ext uri="{FF2B5EF4-FFF2-40B4-BE49-F238E27FC236}">
                <a16:creationId xmlns:a16="http://schemas.microsoft.com/office/drawing/2014/main" id="{9C35EA93-0D2F-429E-8982-415122E9EE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882FDF7-BAC0-4BDB-9C70-5EA531EEFC9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7" name="Date Placeholder 6">
            <a:extLst>
              <a:ext uri="{FF2B5EF4-FFF2-40B4-BE49-F238E27FC236}">
                <a16:creationId xmlns:a16="http://schemas.microsoft.com/office/drawing/2014/main" id="{EC4E1BE0-B460-46D0-85A1-0ACF5320C976}"/>
              </a:ext>
            </a:extLst>
          </p:cNvPr>
          <p:cNvSpPr>
            <a:spLocks noGrp="1"/>
          </p:cNvSpPr>
          <p:nvPr>
            <p:ph type="dt" sz="half" idx="10"/>
          </p:nvPr>
        </p:nvSpPr>
        <p:spPr/>
        <p:txBody>
          <a:bodyPr/>
          <a:lstStyle/>
          <a:p>
            <a:fld id="{2ED22D11-80FE-443F-8B80-5E736F377871}" type="datetimeFigureOut">
              <a:rPr lang="en-PH" smtClean="0"/>
              <a:t>14/03/2023</a:t>
            </a:fld>
            <a:endParaRPr lang="en-PH"/>
          </a:p>
        </p:txBody>
      </p:sp>
      <p:sp>
        <p:nvSpPr>
          <p:cNvPr id="8" name="Footer Placeholder 7">
            <a:extLst>
              <a:ext uri="{FF2B5EF4-FFF2-40B4-BE49-F238E27FC236}">
                <a16:creationId xmlns:a16="http://schemas.microsoft.com/office/drawing/2014/main" id="{D845606D-0C24-4132-9DA1-B1100F3F27CC}"/>
              </a:ext>
            </a:extLst>
          </p:cNvPr>
          <p:cNvSpPr>
            <a:spLocks noGrp="1"/>
          </p:cNvSpPr>
          <p:nvPr>
            <p:ph type="ftr" sz="quarter" idx="11"/>
          </p:nvPr>
        </p:nvSpPr>
        <p:spPr/>
        <p:txBody>
          <a:bodyPr/>
          <a:lstStyle/>
          <a:p>
            <a:endParaRPr lang="en-PH"/>
          </a:p>
        </p:txBody>
      </p:sp>
      <p:sp>
        <p:nvSpPr>
          <p:cNvPr id="9" name="Slide Number Placeholder 8">
            <a:extLst>
              <a:ext uri="{FF2B5EF4-FFF2-40B4-BE49-F238E27FC236}">
                <a16:creationId xmlns:a16="http://schemas.microsoft.com/office/drawing/2014/main" id="{07852272-853D-423D-8D12-151C7B0A69B1}"/>
              </a:ext>
            </a:extLst>
          </p:cNvPr>
          <p:cNvSpPr>
            <a:spLocks noGrp="1"/>
          </p:cNvSpPr>
          <p:nvPr>
            <p:ph type="sldNum" sz="quarter" idx="12"/>
          </p:nvPr>
        </p:nvSpPr>
        <p:spPr/>
        <p:txBody>
          <a:bodyPr/>
          <a:lstStyle/>
          <a:p>
            <a:fld id="{C97D2004-2C15-4FF8-9737-AC1514BC6431}" type="slidenum">
              <a:rPr lang="en-PH" smtClean="0"/>
              <a:t>‹#›</a:t>
            </a:fld>
            <a:endParaRPr lang="en-PH"/>
          </a:p>
        </p:txBody>
      </p:sp>
    </p:spTree>
    <p:extLst>
      <p:ext uri="{BB962C8B-B14F-4D97-AF65-F5344CB8AC3E}">
        <p14:creationId xmlns:p14="http://schemas.microsoft.com/office/powerpoint/2010/main" val="3326293776"/>
      </p:ext>
    </p:extLst>
  </p:cSld>
  <p:clrMapOvr>
    <a:masterClrMapping/>
  </p:clrMapOvr>
  <p:transition>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B4C80-C544-421C-8B89-E07C9FF3DCC6}"/>
              </a:ext>
            </a:extLst>
          </p:cNvPr>
          <p:cNvSpPr>
            <a:spLocks noGrp="1"/>
          </p:cNvSpPr>
          <p:nvPr>
            <p:ph type="title"/>
          </p:nvPr>
        </p:nvSpPr>
        <p:spPr/>
        <p:txBody>
          <a:bodyPr/>
          <a:lstStyle/>
          <a:p>
            <a:r>
              <a:rPr lang="en-US"/>
              <a:t>Click to edit Master title style</a:t>
            </a:r>
            <a:endParaRPr lang="en-PH"/>
          </a:p>
        </p:txBody>
      </p:sp>
      <p:sp>
        <p:nvSpPr>
          <p:cNvPr id="3" name="Date Placeholder 2">
            <a:extLst>
              <a:ext uri="{FF2B5EF4-FFF2-40B4-BE49-F238E27FC236}">
                <a16:creationId xmlns:a16="http://schemas.microsoft.com/office/drawing/2014/main" id="{86E9269F-9594-4C43-94A6-D81FCBF567DA}"/>
              </a:ext>
            </a:extLst>
          </p:cNvPr>
          <p:cNvSpPr>
            <a:spLocks noGrp="1"/>
          </p:cNvSpPr>
          <p:nvPr>
            <p:ph type="dt" sz="half" idx="10"/>
          </p:nvPr>
        </p:nvSpPr>
        <p:spPr/>
        <p:txBody>
          <a:bodyPr/>
          <a:lstStyle/>
          <a:p>
            <a:fld id="{2ED22D11-80FE-443F-8B80-5E736F377871}" type="datetimeFigureOut">
              <a:rPr lang="en-PH" smtClean="0"/>
              <a:t>14/03/2023</a:t>
            </a:fld>
            <a:endParaRPr lang="en-PH"/>
          </a:p>
        </p:txBody>
      </p:sp>
      <p:sp>
        <p:nvSpPr>
          <p:cNvPr id="4" name="Footer Placeholder 3">
            <a:extLst>
              <a:ext uri="{FF2B5EF4-FFF2-40B4-BE49-F238E27FC236}">
                <a16:creationId xmlns:a16="http://schemas.microsoft.com/office/drawing/2014/main" id="{02233EDB-FB27-4918-ACB4-EE887B496045}"/>
              </a:ext>
            </a:extLst>
          </p:cNvPr>
          <p:cNvSpPr>
            <a:spLocks noGrp="1"/>
          </p:cNvSpPr>
          <p:nvPr>
            <p:ph type="ftr" sz="quarter" idx="11"/>
          </p:nvPr>
        </p:nvSpPr>
        <p:spPr/>
        <p:txBody>
          <a:bodyPr/>
          <a:lstStyle/>
          <a:p>
            <a:endParaRPr lang="en-PH"/>
          </a:p>
        </p:txBody>
      </p:sp>
      <p:sp>
        <p:nvSpPr>
          <p:cNvPr id="5" name="Slide Number Placeholder 4">
            <a:extLst>
              <a:ext uri="{FF2B5EF4-FFF2-40B4-BE49-F238E27FC236}">
                <a16:creationId xmlns:a16="http://schemas.microsoft.com/office/drawing/2014/main" id="{6B8F479A-78BE-439B-A955-D245ECCB1EBB}"/>
              </a:ext>
            </a:extLst>
          </p:cNvPr>
          <p:cNvSpPr>
            <a:spLocks noGrp="1"/>
          </p:cNvSpPr>
          <p:nvPr>
            <p:ph type="sldNum" sz="quarter" idx="12"/>
          </p:nvPr>
        </p:nvSpPr>
        <p:spPr/>
        <p:txBody>
          <a:bodyPr/>
          <a:lstStyle/>
          <a:p>
            <a:fld id="{C97D2004-2C15-4FF8-9737-AC1514BC6431}" type="slidenum">
              <a:rPr lang="en-PH" smtClean="0"/>
              <a:t>‹#›</a:t>
            </a:fld>
            <a:endParaRPr lang="en-PH"/>
          </a:p>
        </p:txBody>
      </p:sp>
    </p:spTree>
    <p:extLst>
      <p:ext uri="{BB962C8B-B14F-4D97-AF65-F5344CB8AC3E}">
        <p14:creationId xmlns:p14="http://schemas.microsoft.com/office/powerpoint/2010/main" val="1994795317"/>
      </p:ext>
    </p:extLst>
  </p:cSld>
  <p:clrMapOvr>
    <a:masterClrMapping/>
  </p:clrMapOvr>
  <p:transition>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C2CCC07-79C5-4163-99F0-3AC19C14222A}"/>
              </a:ext>
            </a:extLst>
          </p:cNvPr>
          <p:cNvSpPr>
            <a:spLocks noGrp="1"/>
          </p:cNvSpPr>
          <p:nvPr>
            <p:ph type="dt" sz="half" idx="10"/>
          </p:nvPr>
        </p:nvSpPr>
        <p:spPr/>
        <p:txBody>
          <a:bodyPr/>
          <a:lstStyle/>
          <a:p>
            <a:fld id="{2ED22D11-80FE-443F-8B80-5E736F377871}" type="datetimeFigureOut">
              <a:rPr lang="en-PH" smtClean="0"/>
              <a:t>14/03/2023</a:t>
            </a:fld>
            <a:endParaRPr lang="en-PH"/>
          </a:p>
        </p:txBody>
      </p:sp>
      <p:sp>
        <p:nvSpPr>
          <p:cNvPr id="3" name="Footer Placeholder 2">
            <a:extLst>
              <a:ext uri="{FF2B5EF4-FFF2-40B4-BE49-F238E27FC236}">
                <a16:creationId xmlns:a16="http://schemas.microsoft.com/office/drawing/2014/main" id="{9F91A673-F037-441A-901A-DC35A8FC61F6}"/>
              </a:ext>
            </a:extLst>
          </p:cNvPr>
          <p:cNvSpPr>
            <a:spLocks noGrp="1"/>
          </p:cNvSpPr>
          <p:nvPr>
            <p:ph type="ftr" sz="quarter" idx="11"/>
          </p:nvPr>
        </p:nvSpPr>
        <p:spPr/>
        <p:txBody>
          <a:bodyPr/>
          <a:lstStyle/>
          <a:p>
            <a:endParaRPr lang="en-PH"/>
          </a:p>
        </p:txBody>
      </p:sp>
      <p:sp>
        <p:nvSpPr>
          <p:cNvPr id="4" name="Slide Number Placeholder 3">
            <a:extLst>
              <a:ext uri="{FF2B5EF4-FFF2-40B4-BE49-F238E27FC236}">
                <a16:creationId xmlns:a16="http://schemas.microsoft.com/office/drawing/2014/main" id="{65068EBE-802B-4A6F-AC11-68771A7F5F04}"/>
              </a:ext>
            </a:extLst>
          </p:cNvPr>
          <p:cNvSpPr>
            <a:spLocks noGrp="1"/>
          </p:cNvSpPr>
          <p:nvPr>
            <p:ph type="sldNum" sz="quarter" idx="12"/>
          </p:nvPr>
        </p:nvSpPr>
        <p:spPr/>
        <p:txBody>
          <a:bodyPr/>
          <a:lstStyle/>
          <a:p>
            <a:fld id="{C97D2004-2C15-4FF8-9737-AC1514BC6431}" type="slidenum">
              <a:rPr lang="en-PH" smtClean="0"/>
              <a:t>‹#›</a:t>
            </a:fld>
            <a:endParaRPr lang="en-PH"/>
          </a:p>
        </p:txBody>
      </p:sp>
    </p:spTree>
    <p:extLst>
      <p:ext uri="{BB962C8B-B14F-4D97-AF65-F5344CB8AC3E}">
        <p14:creationId xmlns:p14="http://schemas.microsoft.com/office/powerpoint/2010/main" val="3393076218"/>
      </p:ext>
    </p:extLst>
  </p:cSld>
  <p:clrMapOvr>
    <a:masterClrMapping/>
  </p:clrMapOvr>
  <p:transition>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1663B-F62D-49E0-9C17-3661461A11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Content Placeholder 2">
            <a:extLst>
              <a:ext uri="{FF2B5EF4-FFF2-40B4-BE49-F238E27FC236}">
                <a16:creationId xmlns:a16="http://schemas.microsoft.com/office/drawing/2014/main" id="{FA0BA7A5-DADB-40D1-8518-84E423381D3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Text Placeholder 3">
            <a:extLst>
              <a:ext uri="{FF2B5EF4-FFF2-40B4-BE49-F238E27FC236}">
                <a16:creationId xmlns:a16="http://schemas.microsoft.com/office/drawing/2014/main" id="{9149C1C7-B9F8-4E1F-B701-E2CFB09CDF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3AE895-71C6-41B2-83B3-B6F8E7506EBB}"/>
              </a:ext>
            </a:extLst>
          </p:cNvPr>
          <p:cNvSpPr>
            <a:spLocks noGrp="1"/>
          </p:cNvSpPr>
          <p:nvPr>
            <p:ph type="dt" sz="half" idx="10"/>
          </p:nvPr>
        </p:nvSpPr>
        <p:spPr/>
        <p:txBody>
          <a:bodyPr/>
          <a:lstStyle/>
          <a:p>
            <a:fld id="{2ED22D11-80FE-443F-8B80-5E736F377871}" type="datetimeFigureOut">
              <a:rPr lang="en-PH" smtClean="0"/>
              <a:t>14/03/2023</a:t>
            </a:fld>
            <a:endParaRPr lang="en-PH"/>
          </a:p>
        </p:txBody>
      </p:sp>
      <p:sp>
        <p:nvSpPr>
          <p:cNvPr id="6" name="Footer Placeholder 5">
            <a:extLst>
              <a:ext uri="{FF2B5EF4-FFF2-40B4-BE49-F238E27FC236}">
                <a16:creationId xmlns:a16="http://schemas.microsoft.com/office/drawing/2014/main" id="{72885A3F-4701-40B2-8B9C-D9D434BF38B2}"/>
              </a:ext>
            </a:extLst>
          </p:cNvPr>
          <p:cNvSpPr>
            <a:spLocks noGrp="1"/>
          </p:cNvSpPr>
          <p:nvPr>
            <p:ph type="ftr" sz="quarter" idx="11"/>
          </p:nvPr>
        </p:nvSpPr>
        <p:spPr/>
        <p:txBody>
          <a:bodyPr/>
          <a:lstStyle/>
          <a:p>
            <a:endParaRPr lang="en-PH"/>
          </a:p>
        </p:txBody>
      </p:sp>
      <p:sp>
        <p:nvSpPr>
          <p:cNvPr id="7" name="Slide Number Placeholder 6">
            <a:extLst>
              <a:ext uri="{FF2B5EF4-FFF2-40B4-BE49-F238E27FC236}">
                <a16:creationId xmlns:a16="http://schemas.microsoft.com/office/drawing/2014/main" id="{CDD76248-1115-4662-9518-764382C16D2E}"/>
              </a:ext>
            </a:extLst>
          </p:cNvPr>
          <p:cNvSpPr>
            <a:spLocks noGrp="1"/>
          </p:cNvSpPr>
          <p:nvPr>
            <p:ph type="sldNum" sz="quarter" idx="12"/>
          </p:nvPr>
        </p:nvSpPr>
        <p:spPr/>
        <p:txBody>
          <a:bodyPr/>
          <a:lstStyle/>
          <a:p>
            <a:fld id="{C97D2004-2C15-4FF8-9737-AC1514BC6431}" type="slidenum">
              <a:rPr lang="en-PH" smtClean="0"/>
              <a:t>‹#›</a:t>
            </a:fld>
            <a:endParaRPr lang="en-PH"/>
          </a:p>
        </p:txBody>
      </p:sp>
    </p:spTree>
    <p:extLst>
      <p:ext uri="{BB962C8B-B14F-4D97-AF65-F5344CB8AC3E}">
        <p14:creationId xmlns:p14="http://schemas.microsoft.com/office/powerpoint/2010/main" val="57276519"/>
      </p:ext>
    </p:extLst>
  </p:cSld>
  <p:clrMapOvr>
    <a:masterClrMapping/>
  </p:clrMapOvr>
  <p:transition>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F90CA-AE8F-4748-AE8E-A88BD214380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Picture Placeholder 2">
            <a:extLst>
              <a:ext uri="{FF2B5EF4-FFF2-40B4-BE49-F238E27FC236}">
                <a16:creationId xmlns:a16="http://schemas.microsoft.com/office/drawing/2014/main" id="{DD9278A3-86D7-4866-B02D-A205326097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a:p>
        </p:txBody>
      </p:sp>
      <p:sp>
        <p:nvSpPr>
          <p:cNvPr id="4" name="Text Placeholder 3">
            <a:extLst>
              <a:ext uri="{FF2B5EF4-FFF2-40B4-BE49-F238E27FC236}">
                <a16:creationId xmlns:a16="http://schemas.microsoft.com/office/drawing/2014/main" id="{C730D3E4-9CB1-484F-84B5-ADEDF441BE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FB6D456-F86D-4298-8041-BBE8F526D0AF}"/>
              </a:ext>
            </a:extLst>
          </p:cNvPr>
          <p:cNvSpPr>
            <a:spLocks noGrp="1"/>
          </p:cNvSpPr>
          <p:nvPr>
            <p:ph type="dt" sz="half" idx="10"/>
          </p:nvPr>
        </p:nvSpPr>
        <p:spPr/>
        <p:txBody>
          <a:bodyPr/>
          <a:lstStyle/>
          <a:p>
            <a:fld id="{2ED22D11-80FE-443F-8B80-5E736F377871}" type="datetimeFigureOut">
              <a:rPr lang="en-PH" smtClean="0"/>
              <a:t>14/03/2023</a:t>
            </a:fld>
            <a:endParaRPr lang="en-PH"/>
          </a:p>
        </p:txBody>
      </p:sp>
      <p:sp>
        <p:nvSpPr>
          <p:cNvPr id="6" name="Footer Placeholder 5">
            <a:extLst>
              <a:ext uri="{FF2B5EF4-FFF2-40B4-BE49-F238E27FC236}">
                <a16:creationId xmlns:a16="http://schemas.microsoft.com/office/drawing/2014/main" id="{C71544F1-DABA-4528-99A2-457D13B346B0}"/>
              </a:ext>
            </a:extLst>
          </p:cNvPr>
          <p:cNvSpPr>
            <a:spLocks noGrp="1"/>
          </p:cNvSpPr>
          <p:nvPr>
            <p:ph type="ftr" sz="quarter" idx="11"/>
          </p:nvPr>
        </p:nvSpPr>
        <p:spPr/>
        <p:txBody>
          <a:bodyPr/>
          <a:lstStyle/>
          <a:p>
            <a:endParaRPr lang="en-PH"/>
          </a:p>
        </p:txBody>
      </p:sp>
      <p:sp>
        <p:nvSpPr>
          <p:cNvPr id="7" name="Slide Number Placeholder 6">
            <a:extLst>
              <a:ext uri="{FF2B5EF4-FFF2-40B4-BE49-F238E27FC236}">
                <a16:creationId xmlns:a16="http://schemas.microsoft.com/office/drawing/2014/main" id="{45C02733-271E-430F-864E-338F1A833E65}"/>
              </a:ext>
            </a:extLst>
          </p:cNvPr>
          <p:cNvSpPr>
            <a:spLocks noGrp="1"/>
          </p:cNvSpPr>
          <p:nvPr>
            <p:ph type="sldNum" sz="quarter" idx="12"/>
          </p:nvPr>
        </p:nvSpPr>
        <p:spPr/>
        <p:txBody>
          <a:bodyPr/>
          <a:lstStyle/>
          <a:p>
            <a:fld id="{C97D2004-2C15-4FF8-9737-AC1514BC6431}" type="slidenum">
              <a:rPr lang="en-PH" smtClean="0"/>
              <a:t>‹#›</a:t>
            </a:fld>
            <a:endParaRPr lang="en-PH"/>
          </a:p>
        </p:txBody>
      </p:sp>
    </p:spTree>
    <p:extLst>
      <p:ext uri="{BB962C8B-B14F-4D97-AF65-F5344CB8AC3E}">
        <p14:creationId xmlns:p14="http://schemas.microsoft.com/office/powerpoint/2010/main" val="1483864629"/>
      </p:ext>
    </p:extLst>
  </p:cSld>
  <p:clrMapOvr>
    <a:masterClrMapping/>
  </p:clrMapOvr>
  <p:transition>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6ABE0-5A08-43EE-A251-B51F73490DFB}"/>
              </a:ext>
            </a:extLst>
          </p:cNvPr>
          <p:cNvSpPr>
            <a:spLocks noGrp="1"/>
          </p:cNvSpPr>
          <p:nvPr>
            <p:ph type="title"/>
          </p:nvPr>
        </p:nvSpPr>
        <p:spPr/>
        <p:txBody>
          <a:bodyPr/>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85E2E83C-F0D4-4955-AAC7-DEE33599C3E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35A80ED9-AE3F-4644-9436-76C29118B88B}"/>
              </a:ext>
            </a:extLst>
          </p:cNvPr>
          <p:cNvSpPr>
            <a:spLocks noGrp="1"/>
          </p:cNvSpPr>
          <p:nvPr>
            <p:ph type="dt" sz="half" idx="10"/>
          </p:nvPr>
        </p:nvSpPr>
        <p:spPr/>
        <p:txBody>
          <a:bodyPr/>
          <a:lstStyle/>
          <a:p>
            <a:fld id="{2ED22D11-80FE-443F-8B80-5E736F377871}" type="datetimeFigureOut">
              <a:rPr lang="en-PH" smtClean="0"/>
              <a:t>14/03/2023</a:t>
            </a:fld>
            <a:endParaRPr lang="en-PH"/>
          </a:p>
        </p:txBody>
      </p:sp>
      <p:sp>
        <p:nvSpPr>
          <p:cNvPr id="5" name="Footer Placeholder 4">
            <a:extLst>
              <a:ext uri="{FF2B5EF4-FFF2-40B4-BE49-F238E27FC236}">
                <a16:creationId xmlns:a16="http://schemas.microsoft.com/office/drawing/2014/main" id="{53609ECD-DA3F-46AA-9DC8-D9F2E3B17FBB}"/>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2BC3C7DD-2179-415C-9A71-AA49ED27EC5D}"/>
              </a:ext>
            </a:extLst>
          </p:cNvPr>
          <p:cNvSpPr>
            <a:spLocks noGrp="1"/>
          </p:cNvSpPr>
          <p:nvPr>
            <p:ph type="sldNum" sz="quarter" idx="12"/>
          </p:nvPr>
        </p:nvSpPr>
        <p:spPr/>
        <p:txBody>
          <a:bodyPr/>
          <a:lstStyle/>
          <a:p>
            <a:fld id="{C97D2004-2C15-4FF8-9737-AC1514BC6431}" type="slidenum">
              <a:rPr lang="en-PH" smtClean="0"/>
              <a:t>‹#›</a:t>
            </a:fld>
            <a:endParaRPr lang="en-PH"/>
          </a:p>
        </p:txBody>
      </p:sp>
    </p:spTree>
    <p:extLst>
      <p:ext uri="{BB962C8B-B14F-4D97-AF65-F5344CB8AC3E}">
        <p14:creationId xmlns:p14="http://schemas.microsoft.com/office/powerpoint/2010/main" val="4282288576"/>
      </p:ext>
    </p:extLst>
  </p:cSld>
  <p:clrMapOvr>
    <a:masterClrMapping/>
  </p:clrMapOvr>
  <p:transition>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EB8927-0D35-474D-AD2A-DA57A918FC2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2DCAF1E1-3E83-462D-835E-6A96EA96CC1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3A8F84F9-167A-4A09-AF93-FE4445DE3F5C}"/>
              </a:ext>
            </a:extLst>
          </p:cNvPr>
          <p:cNvSpPr>
            <a:spLocks noGrp="1"/>
          </p:cNvSpPr>
          <p:nvPr>
            <p:ph type="dt" sz="half" idx="10"/>
          </p:nvPr>
        </p:nvSpPr>
        <p:spPr/>
        <p:txBody>
          <a:bodyPr/>
          <a:lstStyle/>
          <a:p>
            <a:fld id="{2ED22D11-80FE-443F-8B80-5E736F377871}" type="datetimeFigureOut">
              <a:rPr lang="en-PH" smtClean="0"/>
              <a:t>14/03/2023</a:t>
            </a:fld>
            <a:endParaRPr lang="en-PH"/>
          </a:p>
        </p:txBody>
      </p:sp>
      <p:sp>
        <p:nvSpPr>
          <p:cNvPr id="5" name="Footer Placeholder 4">
            <a:extLst>
              <a:ext uri="{FF2B5EF4-FFF2-40B4-BE49-F238E27FC236}">
                <a16:creationId xmlns:a16="http://schemas.microsoft.com/office/drawing/2014/main" id="{08D83ABD-1293-4F86-BBF0-2EFC79067285}"/>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C1EEBCCC-8C98-4F38-A2C0-380535E603E0}"/>
              </a:ext>
            </a:extLst>
          </p:cNvPr>
          <p:cNvSpPr>
            <a:spLocks noGrp="1"/>
          </p:cNvSpPr>
          <p:nvPr>
            <p:ph type="sldNum" sz="quarter" idx="12"/>
          </p:nvPr>
        </p:nvSpPr>
        <p:spPr/>
        <p:txBody>
          <a:bodyPr/>
          <a:lstStyle/>
          <a:p>
            <a:fld id="{C97D2004-2C15-4FF8-9737-AC1514BC6431}" type="slidenum">
              <a:rPr lang="en-PH" smtClean="0"/>
              <a:t>‹#›</a:t>
            </a:fld>
            <a:endParaRPr lang="en-PH"/>
          </a:p>
        </p:txBody>
      </p:sp>
    </p:spTree>
    <p:extLst>
      <p:ext uri="{BB962C8B-B14F-4D97-AF65-F5344CB8AC3E}">
        <p14:creationId xmlns:p14="http://schemas.microsoft.com/office/powerpoint/2010/main" val="2773176071"/>
      </p:ext>
    </p:extLst>
  </p:cSld>
  <p:clrMapOvr>
    <a:masterClrMapping/>
  </p:clrMapOvr>
  <p:transition>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545E0B7-2B20-4F2F-98F3-121F70745AD8}" type="datetimeFigureOut">
              <a:rPr lang="en-PH" smtClean="0">
                <a:solidFill>
                  <a:prstClr val="black">
                    <a:tint val="75000"/>
                  </a:prstClr>
                </a:solidFill>
              </a:rPr>
              <a:pPr/>
              <a:t>14/03/2023</a:t>
            </a:fld>
            <a:endParaRPr lang="en-PH">
              <a:solidFill>
                <a:prstClr val="black">
                  <a:tint val="75000"/>
                </a:prstClr>
              </a:solidFill>
            </a:endParaRPr>
          </a:p>
        </p:txBody>
      </p:sp>
      <p:sp>
        <p:nvSpPr>
          <p:cNvPr id="5" name="Footer Placeholder 4"/>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p:cNvSpPr>
            <a:spLocks noGrp="1"/>
          </p:cNvSpPr>
          <p:nvPr>
            <p:ph type="sldNum" sz="quarter" idx="12"/>
          </p:nvPr>
        </p:nvSpPr>
        <p:spPr/>
        <p:txBody>
          <a:bodyPr/>
          <a:lstStyle/>
          <a:p>
            <a:fld id="{5DA908A6-031C-4776-B538-58D84BC6D064}"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217978971"/>
      </p:ext>
    </p:extLst>
  </p:cSld>
  <p:clrMapOvr>
    <a:masterClrMapping/>
  </p:clrMapOvr>
  <p:transition>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45E0B7-2B20-4F2F-98F3-121F70745AD8}" type="datetimeFigureOut">
              <a:rPr lang="en-PH" smtClean="0">
                <a:solidFill>
                  <a:prstClr val="black">
                    <a:tint val="75000"/>
                  </a:prstClr>
                </a:solidFill>
              </a:rPr>
              <a:pPr/>
              <a:t>14/03/2023</a:t>
            </a:fld>
            <a:endParaRPr lang="en-PH">
              <a:solidFill>
                <a:prstClr val="black">
                  <a:tint val="75000"/>
                </a:prstClr>
              </a:solidFill>
            </a:endParaRPr>
          </a:p>
        </p:txBody>
      </p:sp>
      <p:sp>
        <p:nvSpPr>
          <p:cNvPr id="5" name="Footer Placeholder 4"/>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p:cNvSpPr>
            <a:spLocks noGrp="1"/>
          </p:cNvSpPr>
          <p:nvPr>
            <p:ph type="sldNum" sz="quarter" idx="12"/>
          </p:nvPr>
        </p:nvSpPr>
        <p:spPr/>
        <p:txBody>
          <a:bodyPr/>
          <a:lstStyle/>
          <a:p>
            <a:fld id="{5DA908A6-031C-4776-B538-58D84BC6D064}"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564597948"/>
      </p:ext>
    </p:extLst>
  </p:cSld>
  <p:clrMapOvr>
    <a:masterClrMapping/>
  </p:clrMapOvr>
  <p:transition>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45E0B7-2B20-4F2F-98F3-121F70745AD8}" type="datetimeFigureOut">
              <a:rPr lang="en-PH" smtClean="0">
                <a:solidFill>
                  <a:prstClr val="black">
                    <a:tint val="75000"/>
                  </a:prstClr>
                </a:solidFill>
              </a:rPr>
              <a:pPr/>
              <a:t>14/03/2023</a:t>
            </a:fld>
            <a:endParaRPr lang="en-PH">
              <a:solidFill>
                <a:prstClr val="black">
                  <a:tint val="75000"/>
                </a:prstClr>
              </a:solidFill>
            </a:endParaRPr>
          </a:p>
        </p:txBody>
      </p:sp>
      <p:sp>
        <p:nvSpPr>
          <p:cNvPr id="5" name="Footer Placeholder 4"/>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p:cNvSpPr>
            <a:spLocks noGrp="1"/>
          </p:cNvSpPr>
          <p:nvPr>
            <p:ph type="sldNum" sz="quarter" idx="12"/>
          </p:nvPr>
        </p:nvSpPr>
        <p:spPr/>
        <p:txBody>
          <a:bodyPr/>
          <a:lstStyle/>
          <a:p>
            <a:fld id="{5DA908A6-031C-4776-B538-58D84BC6D064}"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588208507"/>
      </p:ext>
    </p:extLst>
  </p:cSld>
  <p:clrMapOvr>
    <a:masterClrMapping/>
  </p:clrMapOvr>
  <p:transition>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545E0B7-2B20-4F2F-98F3-121F70745AD8}" type="datetimeFigureOut">
              <a:rPr lang="en-PH" smtClean="0">
                <a:solidFill>
                  <a:prstClr val="black">
                    <a:tint val="75000"/>
                  </a:prstClr>
                </a:solidFill>
              </a:rPr>
              <a:pPr/>
              <a:t>14/03/2023</a:t>
            </a:fld>
            <a:endParaRPr lang="en-PH">
              <a:solidFill>
                <a:prstClr val="black">
                  <a:tint val="75000"/>
                </a:prstClr>
              </a:solidFill>
            </a:endParaRPr>
          </a:p>
        </p:txBody>
      </p:sp>
      <p:sp>
        <p:nvSpPr>
          <p:cNvPr id="6" name="Footer Placeholder 5"/>
          <p:cNvSpPr>
            <a:spLocks noGrp="1"/>
          </p:cNvSpPr>
          <p:nvPr>
            <p:ph type="ftr" sz="quarter" idx="11"/>
          </p:nvPr>
        </p:nvSpPr>
        <p:spPr/>
        <p:txBody>
          <a:bodyPr/>
          <a:lstStyle/>
          <a:p>
            <a:endParaRPr lang="en-PH">
              <a:solidFill>
                <a:prstClr val="black">
                  <a:tint val="75000"/>
                </a:prstClr>
              </a:solidFill>
            </a:endParaRPr>
          </a:p>
        </p:txBody>
      </p:sp>
      <p:sp>
        <p:nvSpPr>
          <p:cNvPr id="7" name="Slide Number Placeholder 6"/>
          <p:cNvSpPr>
            <a:spLocks noGrp="1"/>
          </p:cNvSpPr>
          <p:nvPr>
            <p:ph type="sldNum" sz="quarter" idx="12"/>
          </p:nvPr>
        </p:nvSpPr>
        <p:spPr/>
        <p:txBody>
          <a:bodyPr/>
          <a:lstStyle/>
          <a:p>
            <a:fld id="{5DA908A6-031C-4776-B538-58D84BC6D064}"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2372808084"/>
      </p:ext>
    </p:extLst>
  </p:cSld>
  <p:clrMapOvr>
    <a:masterClrMapping/>
  </p:clrMapOvr>
  <p:transition>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545E0B7-2B20-4F2F-98F3-121F70745AD8}" type="datetimeFigureOut">
              <a:rPr lang="en-PH" smtClean="0">
                <a:solidFill>
                  <a:prstClr val="black">
                    <a:tint val="75000"/>
                  </a:prstClr>
                </a:solidFill>
              </a:rPr>
              <a:pPr/>
              <a:t>14/03/2023</a:t>
            </a:fld>
            <a:endParaRPr lang="en-PH">
              <a:solidFill>
                <a:prstClr val="black">
                  <a:tint val="75000"/>
                </a:prstClr>
              </a:solidFill>
            </a:endParaRPr>
          </a:p>
        </p:txBody>
      </p:sp>
      <p:sp>
        <p:nvSpPr>
          <p:cNvPr id="8" name="Footer Placeholder 7"/>
          <p:cNvSpPr>
            <a:spLocks noGrp="1"/>
          </p:cNvSpPr>
          <p:nvPr>
            <p:ph type="ftr" sz="quarter" idx="11"/>
          </p:nvPr>
        </p:nvSpPr>
        <p:spPr/>
        <p:txBody>
          <a:bodyPr/>
          <a:lstStyle/>
          <a:p>
            <a:endParaRPr lang="en-PH">
              <a:solidFill>
                <a:prstClr val="black">
                  <a:tint val="75000"/>
                </a:prstClr>
              </a:solidFill>
            </a:endParaRPr>
          </a:p>
        </p:txBody>
      </p:sp>
      <p:sp>
        <p:nvSpPr>
          <p:cNvPr id="9" name="Slide Number Placeholder 8"/>
          <p:cNvSpPr>
            <a:spLocks noGrp="1"/>
          </p:cNvSpPr>
          <p:nvPr>
            <p:ph type="sldNum" sz="quarter" idx="12"/>
          </p:nvPr>
        </p:nvSpPr>
        <p:spPr/>
        <p:txBody>
          <a:bodyPr/>
          <a:lstStyle/>
          <a:p>
            <a:fld id="{5DA908A6-031C-4776-B538-58D84BC6D064}"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2511241970"/>
      </p:ext>
    </p:extLst>
  </p:cSld>
  <p:clrMapOvr>
    <a:masterClrMapping/>
  </p:clrMapOvr>
  <p:transition>
    <p:wip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545E0B7-2B20-4F2F-98F3-121F70745AD8}" type="datetimeFigureOut">
              <a:rPr lang="en-PH" smtClean="0">
                <a:solidFill>
                  <a:prstClr val="black">
                    <a:tint val="75000"/>
                  </a:prstClr>
                </a:solidFill>
              </a:rPr>
              <a:pPr/>
              <a:t>14/03/2023</a:t>
            </a:fld>
            <a:endParaRPr lang="en-PH">
              <a:solidFill>
                <a:prstClr val="black">
                  <a:tint val="75000"/>
                </a:prstClr>
              </a:solidFill>
            </a:endParaRPr>
          </a:p>
        </p:txBody>
      </p:sp>
      <p:sp>
        <p:nvSpPr>
          <p:cNvPr id="4" name="Footer Placeholder 3"/>
          <p:cNvSpPr>
            <a:spLocks noGrp="1"/>
          </p:cNvSpPr>
          <p:nvPr>
            <p:ph type="ftr" sz="quarter" idx="11"/>
          </p:nvPr>
        </p:nvSpPr>
        <p:spPr/>
        <p:txBody>
          <a:bodyPr/>
          <a:lstStyle/>
          <a:p>
            <a:endParaRPr lang="en-PH">
              <a:solidFill>
                <a:prstClr val="black">
                  <a:tint val="75000"/>
                </a:prstClr>
              </a:solidFill>
            </a:endParaRPr>
          </a:p>
        </p:txBody>
      </p:sp>
      <p:sp>
        <p:nvSpPr>
          <p:cNvPr id="5" name="Slide Number Placeholder 4"/>
          <p:cNvSpPr>
            <a:spLocks noGrp="1"/>
          </p:cNvSpPr>
          <p:nvPr>
            <p:ph type="sldNum" sz="quarter" idx="12"/>
          </p:nvPr>
        </p:nvSpPr>
        <p:spPr/>
        <p:txBody>
          <a:bodyPr/>
          <a:lstStyle/>
          <a:p>
            <a:fld id="{5DA908A6-031C-4776-B538-58D84BC6D064}"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2970763210"/>
      </p:ext>
    </p:extLst>
  </p:cSld>
  <p:clrMapOvr>
    <a:masterClrMapping/>
  </p:clrMapOvr>
  <p:transition>
    <p:wip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45E0B7-2B20-4F2F-98F3-121F70745AD8}" type="datetimeFigureOut">
              <a:rPr lang="en-PH" smtClean="0">
                <a:solidFill>
                  <a:prstClr val="black">
                    <a:tint val="75000"/>
                  </a:prstClr>
                </a:solidFill>
              </a:rPr>
              <a:pPr/>
              <a:t>14/03/2023</a:t>
            </a:fld>
            <a:endParaRPr lang="en-PH">
              <a:solidFill>
                <a:prstClr val="black">
                  <a:tint val="75000"/>
                </a:prstClr>
              </a:solidFill>
            </a:endParaRPr>
          </a:p>
        </p:txBody>
      </p:sp>
      <p:sp>
        <p:nvSpPr>
          <p:cNvPr id="3" name="Footer Placeholder 2"/>
          <p:cNvSpPr>
            <a:spLocks noGrp="1"/>
          </p:cNvSpPr>
          <p:nvPr>
            <p:ph type="ftr" sz="quarter" idx="11"/>
          </p:nvPr>
        </p:nvSpPr>
        <p:spPr/>
        <p:txBody>
          <a:bodyPr/>
          <a:lstStyle/>
          <a:p>
            <a:endParaRPr lang="en-PH">
              <a:solidFill>
                <a:prstClr val="black">
                  <a:tint val="75000"/>
                </a:prstClr>
              </a:solidFill>
            </a:endParaRPr>
          </a:p>
        </p:txBody>
      </p:sp>
      <p:sp>
        <p:nvSpPr>
          <p:cNvPr id="4" name="Slide Number Placeholder 3"/>
          <p:cNvSpPr>
            <a:spLocks noGrp="1"/>
          </p:cNvSpPr>
          <p:nvPr>
            <p:ph type="sldNum" sz="quarter" idx="12"/>
          </p:nvPr>
        </p:nvSpPr>
        <p:spPr/>
        <p:txBody>
          <a:bodyPr/>
          <a:lstStyle/>
          <a:p>
            <a:fld id="{5DA908A6-031C-4776-B538-58D84BC6D064}"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507019074"/>
      </p:ext>
    </p:extLst>
  </p:cSld>
  <p:clrMapOvr>
    <a:masterClrMapping/>
  </p:clrMapOvr>
  <p:transition>
    <p:wip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545E0B7-2B20-4F2F-98F3-121F70745AD8}" type="datetimeFigureOut">
              <a:rPr lang="en-PH" smtClean="0">
                <a:solidFill>
                  <a:prstClr val="black">
                    <a:tint val="75000"/>
                  </a:prstClr>
                </a:solidFill>
              </a:rPr>
              <a:pPr/>
              <a:t>14/03/2023</a:t>
            </a:fld>
            <a:endParaRPr lang="en-PH">
              <a:solidFill>
                <a:prstClr val="black">
                  <a:tint val="75000"/>
                </a:prstClr>
              </a:solidFill>
            </a:endParaRPr>
          </a:p>
        </p:txBody>
      </p:sp>
      <p:sp>
        <p:nvSpPr>
          <p:cNvPr id="6" name="Footer Placeholder 5"/>
          <p:cNvSpPr>
            <a:spLocks noGrp="1"/>
          </p:cNvSpPr>
          <p:nvPr>
            <p:ph type="ftr" sz="quarter" idx="11"/>
          </p:nvPr>
        </p:nvSpPr>
        <p:spPr/>
        <p:txBody>
          <a:bodyPr/>
          <a:lstStyle/>
          <a:p>
            <a:endParaRPr lang="en-PH">
              <a:solidFill>
                <a:prstClr val="black">
                  <a:tint val="75000"/>
                </a:prstClr>
              </a:solidFill>
            </a:endParaRPr>
          </a:p>
        </p:txBody>
      </p:sp>
      <p:sp>
        <p:nvSpPr>
          <p:cNvPr id="7" name="Slide Number Placeholder 6"/>
          <p:cNvSpPr>
            <a:spLocks noGrp="1"/>
          </p:cNvSpPr>
          <p:nvPr>
            <p:ph type="sldNum" sz="quarter" idx="12"/>
          </p:nvPr>
        </p:nvSpPr>
        <p:spPr/>
        <p:txBody>
          <a:bodyPr/>
          <a:lstStyle/>
          <a:p>
            <a:fld id="{5DA908A6-031C-4776-B538-58D84BC6D064}"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4075998060"/>
      </p:ext>
    </p:extLst>
  </p:cSld>
  <p:clrMapOvr>
    <a:masterClrMapping/>
  </p:clrMapOvr>
  <p:transition>
    <p:wip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545E0B7-2B20-4F2F-98F3-121F70745AD8}" type="datetimeFigureOut">
              <a:rPr lang="en-PH" smtClean="0">
                <a:solidFill>
                  <a:prstClr val="black">
                    <a:tint val="75000"/>
                  </a:prstClr>
                </a:solidFill>
              </a:rPr>
              <a:pPr/>
              <a:t>14/03/2023</a:t>
            </a:fld>
            <a:endParaRPr lang="en-PH">
              <a:solidFill>
                <a:prstClr val="black">
                  <a:tint val="75000"/>
                </a:prstClr>
              </a:solidFill>
            </a:endParaRPr>
          </a:p>
        </p:txBody>
      </p:sp>
      <p:sp>
        <p:nvSpPr>
          <p:cNvPr id="6" name="Footer Placeholder 5"/>
          <p:cNvSpPr>
            <a:spLocks noGrp="1"/>
          </p:cNvSpPr>
          <p:nvPr>
            <p:ph type="ftr" sz="quarter" idx="11"/>
          </p:nvPr>
        </p:nvSpPr>
        <p:spPr/>
        <p:txBody>
          <a:bodyPr/>
          <a:lstStyle/>
          <a:p>
            <a:endParaRPr lang="en-PH">
              <a:solidFill>
                <a:prstClr val="black">
                  <a:tint val="75000"/>
                </a:prstClr>
              </a:solidFill>
            </a:endParaRPr>
          </a:p>
        </p:txBody>
      </p:sp>
      <p:sp>
        <p:nvSpPr>
          <p:cNvPr id="7" name="Slide Number Placeholder 6"/>
          <p:cNvSpPr>
            <a:spLocks noGrp="1"/>
          </p:cNvSpPr>
          <p:nvPr>
            <p:ph type="sldNum" sz="quarter" idx="12"/>
          </p:nvPr>
        </p:nvSpPr>
        <p:spPr/>
        <p:txBody>
          <a:bodyPr/>
          <a:lstStyle/>
          <a:p>
            <a:fld id="{5DA908A6-031C-4776-B538-58D84BC6D064}"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2623404579"/>
      </p:ext>
    </p:extLst>
  </p:cSld>
  <p:clrMapOvr>
    <a:masterClrMapping/>
  </p:clrMapOvr>
  <p:transition>
    <p:wip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45E0B7-2B20-4F2F-98F3-121F70745AD8}" type="datetimeFigureOut">
              <a:rPr lang="en-PH" smtClean="0">
                <a:solidFill>
                  <a:prstClr val="black">
                    <a:tint val="75000"/>
                  </a:prstClr>
                </a:solidFill>
              </a:rPr>
              <a:pPr/>
              <a:t>14/03/2023</a:t>
            </a:fld>
            <a:endParaRPr lang="en-PH">
              <a:solidFill>
                <a:prstClr val="black">
                  <a:tint val="75000"/>
                </a:prstClr>
              </a:solidFill>
            </a:endParaRPr>
          </a:p>
        </p:txBody>
      </p:sp>
      <p:sp>
        <p:nvSpPr>
          <p:cNvPr id="5" name="Footer Placeholder 4"/>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p:cNvSpPr>
            <a:spLocks noGrp="1"/>
          </p:cNvSpPr>
          <p:nvPr>
            <p:ph type="sldNum" sz="quarter" idx="12"/>
          </p:nvPr>
        </p:nvSpPr>
        <p:spPr/>
        <p:txBody>
          <a:bodyPr/>
          <a:lstStyle/>
          <a:p>
            <a:fld id="{5DA908A6-031C-4776-B538-58D84BC6D064}"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2285898617"/>
      </p:ext>
    </p:extLst>
  </p:cSld>
  <p:clrMapOvr>
    <a:masterClrMapping/>
  </p:clrMapOvr>
  <p:transition>
    <p:wip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45E0B7-2B20-4F2F-98F3-121F70745AD8}" type="datetimeFigureOut">
              <a:rPr lang="en-PH" smtClean="0">
                <a:solidFill>
                  <a:prstClr val="black">
                    <a:tint val="75000"/>
                  </a:prstClr>
                </a:solidFill>
              </a:rPr>
              <a:pPr/>
              <a:t>14/03/2023</a:t>
            </a:fld>
            <a:endParaRPr lang="en-PH">
              <a:solidFill>
                <a:prstClr val="black">
                  <a:tint val="75000"/>
                </a:prstClr>
              </a:solidFill>
            </a:endParaRPr>
          </a:p>
        </p:txBody>
      </p:sp>
      <p:sp>
        <p:nvSpPr>
          <p:cNvPr id="5" name="Footer Placeholder 4"/>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p:cNvSpPr>
            <a:spLocks noGrp="1"/>
          </p:cNvSpPr>
          <p:nvPr>
            <p:ph type="sldNum" sz="quarter" idx="12"/>
          </p:nvPr>
        </p:nvSpPr>
        <p:spPr/>
        <p:txBody>
          <a:bodyPr/>
          <a:lstStyle/>
          <a:p>
            <a:fld id="{5DA908A6-031C-4776-B538-58D84BC6D064}"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607541492"/>
      </p:ext>
    </p:extLst>
  </p:cSld>
  <p:clrMapOvr>
    <a:masterClrMapping/>
  </p:clrMapOvr>
  <p:transition>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52C0665-9BF8-4DFF-8952-0A3B7E3CA25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H"/>
          </a:p>
        </p:txBody>
      </p:sp>
      <p:sp>
        <p:nvSpPr>
          <p:cNvPr id="3" name="Text Placeholder 2">
            <a:extLst>
              <a:ext uri="{FF2B5EF4-FFF2-40B4-BE49-F238E27FC236}">
                <a16:creationId xmlns:a16="http://schemas.microsoft.com/office/drawing/2014/main" id="{B8F56224-3C5F-42D3-B5E3-DDFC8137638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F64B099F-4EA2-4D32-AD22-4CE57B0B54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D22D11-80FE-443F-8B80-5E736F377871}" type="datetimeFigureOut">
              <a:rPr lang="en-PH" smtClean="0"/>
              <a:t>14/03/2023</a:t>
            </a:fld>
            <a:endParaRPr lang="en-PH"/>
          </a:p>
        </p:txBody>
      </p:sp>
      <p:sp>
        <p:nvSpPr>
          <p:cNvPr id="5" name="Footer Placeholder 4">
            <a:extLst>
              <a:ext uri="{FF2B5EF4-FFF2-40B4-BE49-F238E27FC236}">
                <a16:creationId xmlns:a16="http://schemas.microsoft.com/office/drawing/2014/main" id="{32131D5C-F832-47E0-AC56-E301E52C81B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a:p>
        </p:txBody>
      </p:sp>
      <p:sp>
        <p:nvSpPr>
          <p:cNvPr id="6" name="Slide Number Placeholder 5">
            <a:extLst>
              <a:ext uri="{FF2B5EF4-FFF2-40B4-BE49-F238E27FC236}">
                <a16:creationId xmlns:a16="http://schemas.microsoft.com/office/drawing/2014/main" id="{E566EEDD-BA98-469D-82AD-EB8854C58F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7D2004-2C15-4FF8-9737-AC1514BC6431}" type="slidenum">
              <a:rPr lang="en-PH" smtClean="0"/>
              <a:t>‹#›</a:t>
            </a:fld>
            <a:endParaRPr lang="en-PH"/>
          </a:p>
        </p:txBody>
      </p:sp>
    </p:spTree>
    <p:extLst>
      <p:ext uri="{BB962C8B-B14F-4D97-AF65-F5344CB8AC3E}">
        <p14:creationId xmlns:p14="http://schemas.microsoft.com/office/powerpoint/2010/main" val="10134271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2545E0B7-2B20-4F2F-98F3-121F70745AD8}" type="datetimeFigureOut">
              <a:rPr lang="en-PH" smtClean="0">
                <a:solidFill>
                  <a:prstClr val="black">
                    <a:tint val="75000"/>
                  </a:prstClr>
                </a:solidFill>
                <a:latin typeface="Calibri" panose="020F0502020204030204"/>
                <a:cs typeface="+mn-cs"/>
              </a:rPr>
              <a:pPr eaLnBrk="1" fontAlgn="auto" hangingPunct="1">
                <a:spcBef>
                  <a:spcPts val="0"/>
                </a:spcBef>
                <a:spcAft>
                  <a:spcPts val="0"/>
                </a:spcAft>
              </a:pPr>
              <a:t>14/03/2023</a:t>
            </a:fld>
            <a:endParaRPr lang="en-PH">
              <a:solidFill>
                <a:prstClr val="black">
                  <a:tint val="75000"/>
                </a:prstClr>
              </a:solidFill>
              <a:latin typeface="Calibri" panose="020F0502020204030204"/>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PH">
              <a:solidFill>
                <a:prstClr val="black">
                  <a:tint val="75000"/>
                </a:prstClr>
              </a:solidFill>
              <a:latin typeface="Calibri" panose="020F0502020204030204"/>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5DA908A6-031C-4776-B538-58D84BC6D064}" type="slidenum">
              <a:rPr lang="en-PH" smtClean="0">
                <a:solidFill>
                  <a:prstClr val="black">
                    <a:tint val="75000"/>
                  </a:prstClr>
                </a:solidFill>
                <a:latin typeface="Calibri" panose="020F0502020204030204"/>
                <a:cs typeface="+mn-cs"/>
              </a:rPr>
              <a:pPr eaLnBrk="1" fontAlgn="auto" hangingPunct="1">
                <a:spcBef>
                  <a:spcPts val="0"/>
                </a:spcBef>
                <a:spcAft>
                  <a:spcPts val="0"/>
                </a:spcAft>
              </a:pPr>
              <a:t>‹#›</a:t>
            </a:fld>
            <a:endParaRPr lang="en-PH">
              <a:solidFill>
                <a:prstClr val="black">
                  <a:tint val="75000"/>
                </a:prstClr>
              </a:solidFill>
              <a:latin typeface="Calibri" panose="020F0502020204030204"/>
              <a:cs typeface="+mn-cs"/>
            </a:endParaRPr>
          </a:p>
        </p:txBody>
      </p:sp>
    </p:spTree>
    <p:extLst>
      <p:ext uri="{BB962C8B-B14F-4D97-AF65-F5344CB8AC3E}">
        <p14:creationId xmlns:p14="http://schemas.microsoft.com/office/powerpoint/2010/main" val="12476522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igorbeuker.com/marketing-innovation-blog/a-tribute-to-futurist-alvin-toffler-author-of-future-shock/" TargetMode="External"/><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8.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8.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8.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23.xml.rels><?xml version="1.0" encoding="UTF-8" standalone="yes"?>
<Relationships xmlns="http://schemas.openxmlformats.org/package/2006/relationships"><Relationship Id="rId3" Type="http://schemas.openxmlformats.org/officeDocument/2006/relationships/hyperlink" Target="https://igorbeuker.com/marketing-innovation-blog/a-tribute-to-futurist-alvin-toffler-author-of-future-shock/" TargetMode="External"/><Relationship Id="rId2" Type="http://schemas.openxmlformats.org/officeDocument/2006/relationships/hyperlink" Target="https://www.deped.gov.ph/wp-content/uploads/2017/08/DO_s2017_042-1.pdf" TargetMode="External"/><Relationship Id="rId1" Type="http://schemas.openxmlformats.org/officeDocument/2006/relationships/slideLayout" Target="../slideLayouts/slideLayout18.xml"/><Relationship Id="rId4" Type="http://schemas.openxmlformats.org/officeDocument/2006/relationships/hyperlink" Target="https://doi.org/10.1111/ejed.1239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23B577B-5C5E-854D-07AE-59E1938DB5E7}"/>
              </a:ext>
            </a:extLst>
          </p:cNvPr>
          <p:cNvPicPr>
            <a:picLocks noChangeAspect="1"/>
          </p:cNvPicPr>
          <p:nvPr/>
        </p:nvPicPr>
        <p:blipFill rotWithShape="1">
          <a:blip r:embed="rId2"/>
          <a:srcRect t="22434" r="19099"/>
          <a:stretch/>
        </p:blipFill>
        <p:spPr>
          <a:xfrm>
            <a:off x="2575807" y="161645"/>
            <a:ext cx="9520249" cy="6263089"/>
          </a:xfrm>
          <a:prstGeom prst="rect">
            <a:avLst/>
          </a:prstGeom>
        </p:spPr>
      </p:pic>
      <p:sp>
        <p:nvSpPr>
          <p:cNvPr id="5" name="TextBox 4">
            <a:extLst>
              <a:ext uri="{FF2B5EF4-FFF2-40B4-BE49-F238E27FC236}">
                <a16:creationId xmlns:a16="http://schemas.microsoft.com/office/drawing/2014/main" id="{ED3612F8-AD47-49DE-91C1-AD4DB5033FE0}"/>
              </a:ext>
            </a:extLst>
          </p:cNvPr>
          <p:cNvSpPr txBox="1"/>
          <p:nvPr/>
        </p:nvSpPr>
        <p:spPr>
          <a:xfrm>
            <a:off x="0" y="161645"/>
            <a:ext cx="1219199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Century Gothic" panose="020B0502020202020204" pitchFamily="34" charset="0"/>
                <a:ea typeface="Cambria" panose="02040503050406030204" pitchFamily="18" charset="0"/>
                <a:cs typeface="+mn-cs"/>
              </a:rPr>
              <a:t>UNIVERSITY OF THE ASSUMPTION | </a:t>
            </a:r>
            <a:r>
              <a:rPr kumimoji="0" lang="en-US" sz="2800" b="1" i="0" u="none" strike="noStrike" kern="1200" cap="none" spc="0" normalizeH="0" baseline="0" noProof="0" dirty="0">
                <a:ln>
                  <a:noFill/>
                </a:ln>
                <a:solidFill>
                  <a:srgbClr val="0070C0"/>
                </a:solidFill>
                <a:effectLst/>
                <a:uLnTx/>
                <a:uFillTx/>
                <a:latin typeface="Century Gothic" panose="020B0502020202020204" pitchFamily="34" charset="0"/>
                <a:ea typeface="Cambria" panose="02040503050406030204" pitchFamily="18" charset="0"/>
                <a:cs typeface="+mn-cs"/>
              </a:rPr>
              <a:t>School of Education </a:t>
            </a:r>
            <a:r>
              <a:rPr kumimoji="0" lang="en-US" sz="2800" b="1" i="0" u="none" strike="noStrike" kern="1200" cap="none" spc="0" normalizeH="0" baseline="0" noProof="0" dirty="0">
                <a:ln>
                  <a:noFill/>
                </a:ln>
                <a:solidFill>
                  <a:srgbClr val="002060"/>
                </a:solidFill>
                <a:effectLst/>
                <a:uLnTx/>
                <a:uFillTx/>
                <a:latin typeface="Century Gothic" panose="020B0502020202020204" pitchFamily="34" charset="0"/>
                <a:ea typeface="Cambria" panose="02040503050406030204" pitchFamily="18" charset="0"/>
                <a:cs typeface="+mn-cs"/>
              </a:rPr>
              <a:t>| Educ 3A</a:t>
            </a:r>
            <a:endParaRPr kumimoji="0" lang="en-PH" sz="2800" b="1" i="0" u="none" strike="noStrike" kern="1200" cap="none" spc="0" normalizeH="0" baseline="0" noProof="0" dirty="0">
              <a:ln>
                <a:noFill/>
              </a:ln>
              <a:solidFill>
                <a:srgbClr val="002060"/>
              </a:solidFill>
              <a:effectLst/>
              <a:uLnTx/>
              <a:uFillTx/>
              <a:latin typeface="Century Gothic" panose="020B0502020202020204" pitchFamily="34" charset="0"/>
              <a:ea typeface="Cambria" panose="02040503050406030204" pitchFamily="18" charset="0"/>
              <a:cs typeface="+mn-cs"/>
            </a:endParaRPr>
          </a:p>
        </p:txBody>
      </p:sp>
      <p:sp>
        <p:nvSpPr>
          <p:cNvPr id="7" name="TextBox 6">
            <a:extLst>
              <a:ext uri="{FF2B5EF4-FFF2-40B4-BE49-F238E27FC236}">
                <a16:creationId xmlns:a16="http://schemas.microsoft.com/office/drawing/2014/main" id="{EFCDE42B-2610-405D-BBED-DE36EC514A9C}"/>
              </a:ext>
            </a:extLst>
          </p:cNvPr>
          <p:cNvSpPr txBox="1"/>
          <p:nvPr/>
        </p:nvSpPr>
        <p:spPr>
          <a:xfrm>
            <a:off x="426389" y="728292"/>
            <a:ext cx="9616673" cy="1785104"/>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Arial Black" panose="020B0A04020102020204" pitchFamily="34" charset="0"/>
              </a:rPr>
              <a:t>C-EDUC10:</a:t>
            </a:r>
            <a:r>
              <a:rPr kumimoji="0" lang="en-US" sz="4000" b="1" i="0" u="none" strike="noStrike" kern="1200" cap="none" spc="0" normalizeH="0" baseline="0" noProof="0" dirty="0">
                <a:ln>
                  <a:noFill/>
                </a:ln>
                <a:solidFill>
                  <a:srgbClr val="0000CC"/>
                </a:solidFill>
                <a:effectLst>
                  <a:outerShdw blurRad="38100" dist="38100" dir="2700000" algn="tl">
                    <a:srgbClr val="000000">
                      <a:alpha val="43137"/>
                    </a:srgbClr>
                  </a:outerShdw>
                </a:effectLst>
                <a:uLnTx/>
                <a:uFillTx/>
                <a:latin typeface="Century Gothic" panose="020B0502020202020204" pitchFamily="34" charset="0"/>
                <a:ea typeface="+mn-ea"/>
                <a:cs typeface="+mn-cs"/>
              </a:rPr>
              <a:t> Building &amp; Enhancing New Literacies Across the Curriculum</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Abadi" panose="020B0604020104020204" pitchFamily="34" charset="0"/>
                <a:ea typeface="+mn-ea"/>
                <a:cs typeface="+mn-cs"/>
              </a:rPr>
              <a:t>Spring Semester AY 2022-2023</a:t>
            </a:r>
            <a:endParaRPr kumimoji="0" lang="en-PH" sz="30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Abadi" panose="020B0604020104020204" pitchFamily="34" charset="0"/>
              <a:ea typeface="+mn-ea"/>
              <a:cs typeface="+mn-cs"/>
            </a:endParaRPr>
          </a:p>
        </p:txBody>
      </p:sp>
      <p:sp>
        <p:nvSpPr>
          <p:cNvPr id="8" name="TextBox 7">
            <a:extLst>
              <a:ext uri="{FF2B5EF4-FFF2-40B4-BE49-F238E27FC236}">
                <a16:creationId xmlns:a16="http://schemas.microsoft.com/office/drawing/2014/main" id="{8A85B2EA-5DBC-4149-AEB0-3305CC4DEF23}"/>
              </a:ext>
            </a:extLst>
          </p:cNvPr>
          <p:cNvSpPr txBox="1"/>
          <p:nvPr/>
        </p:nvSpPr>
        <p:spPr>
          <a:xfrm>
            <a:off x="576318" y="2569233"/>
            <a:ext cx="11195268" cy="2554545"/>
          </a:xfrm>
          <a:prstGeom prst="homePlate">
            <a:avLst>
              <a:gd name="adj" fmla="val 0"/>
            </a:avLst>
          </a:prstGeom>
          <a:noFill/>
          <a:ln w="57150">
            <a:solidFill>
              <a:srgbClr val="002060"/>
            </a:solidFill>
          </a:ln>
        </p:spPr>
        <p:txBody>
          <a:bodyPr wrap="square" rtlCol="0">
            <a:spAutoFit/>
          </a:bodyPr>
          <a:lstStyle/>
          <a:p>
            <a:pPr marL="444500" marR="0" lvl="0" algn="r" defTabSz="914400" rtl="0" eaLnBrk="1" fontAlgn="auto" latinLnBrk="0" hangingPunct="1">
              <a:lnSpc>
                <a:spcPct val="100000"/>
              </a:lnSpc>
              <a:spcBef>
                <a:spcPts val="0"/>
              </a:spcBef>
              <a:spcAft>
                <a:spcPts val="0"/>
              </a:spcAft>
              <a:buClrTx/>
              <a:buSzTx/>
              <a:buFontTx/>
              <a:buNone/>
              <a:tabLst/>
              <a:defRPr/>
            </a:pPr>
            <a:r>
              <a:rPr kumimoji="0" lang="en-US" sz="4000" b="1" i="0" u="sng" strike="noStrike" kern="1200" cap="none" spc="0" normalizeH="0" baseline="0" noProof="0" dirty="0">
                <a:ln>
                  <a:noFill/>
                </a:ln>
                <a:solidFill>
                  <a:prstClr val="black">
                    <a:lumMod val="85000"/>
                    <a:lumOff val="15000"/>
                  </a:prstClr>
                </a:solidFill>
                <a:effectLst/>
                <a:uLnTx/>
                <a:uFillTx/>
                <a:latin typeface="Franklin Gothic Demi" panose="020B0703020102020204" pitchFamily="34" charset="0"/>
                <a:ea typeface="+mn-ea"/>
                <a:cs typeface="+mn-cs"/>
              </a:rPr>
              <a:t>Session 1</a:t>
            </a:r>
          </a:p>
          <a:p>
            <a:pPr marL="444500" marR="0" lvl="0" algn="r" defTabSz="914400" rtl="0" eaLnBrk="1" fontAlgn="auto" latinLnBrk="0" hangingPunct="1">
              <a:lnSpc>
                <a:spcPct val="100000"/>
              </a:lnSpc>
              <a:spcBef>
                <a:spcPts val="0"/>
              </a:spcBef>
              <a:spcAft>
                <a:spcPts val="0"/>
              </a:spcAft>
              <a:buClrTx/>
              <a:buSzTx/>
              <a:buFontTx/>
              <a:buNone/>
              <a:tabLst/>
              <a:defRPr/>
            </a:pPr>
            <a:endParaRPr kumimoji="0" lang="en-US" sz="2000" b="1" i="0" u="sng" strike="noStrike" kern="1200" cap="none" spc="0" normalizeH="0" baseline="0" noProof="0" dirty="0">
              <a:ln>
                <a:noFill/>
              </a:ln>
              <a:solidFill>
                <a:prstClr val="black">
                  <a:lumMod val="85000"/>
                  <a:lumOff val="15000"/>
                </a:prstClr>
              </a:solidFill>
              <a:effectLst/>
              <a:uLnTx/>
              <a:uFillTx/>
              <a:latin typeface="Franklin Gothic Demi" panose="020B0703020102020204" pitchFamily="34" charset="0"/>
              <a:ea typeface="+mn-ea"/>
              <a:cs typeface="+mn-cs"/>
            </a:endParaRPr>
          </a:p>
          <a:p>
            <a:pPr marL="444500" marR="0" lvl="0" algn="r" defTabSz="914400" rtl="0" eaLnBrk="1" fontAlgn="auto" latinLnBrk="0" hangingPunct="1">
              <a:lnSpc>
                <a:spcPct val="100000"/>
              </a:lnSpc>
              <a:spcBef>
                <a:spcPts val="0"/>
              </a:spcBef>
              <a:spcAft>
                <a:spcPts val="0"/>
              </a:spcAft>
              <a:buClrTx/>
              <a:buSzTx/>
              <a:buFontTx/>
              <a:buNone/>
              <a:tabLst/>
              <a:defRPr/>
            </a:pPr>
            <a:r>
              <a:rPr kumimoji="0" lang="en-US" sz="5000" i="0" u="none" strike="noStrike" kern="1200" cap="none" spc="0" normalizeH="0" baseline="0" noProof="0" dirty="0">
                <a:ln>
                  <a:noFill/>
                </a:ln>
                <a:solidFill>
                  <a:srgbClr val="002060"/>
                </a:solidFill>
                <a:effectLst/>
                <a:uLnTx/>
                <a:uFillTx/>
                <a:latin typeface="Eras Bold ITC" panose="020B0907030504020204" pitchFamily="34" charset="0"/>
                <a:ea typeface="Times New Roman" panose="02020603050405020304" pitchFamily="18" charset="0"/>
                <a:cs typeface="Arial" panose="020B0604020202020204" pitchFamily="34" charset="0"/>
              </a:rPr>
              <a:t>Social Literacy</a:t>
            </a:r>
          </a:p>
          <a:p>
            <a:pPr marL="444500" marR="0" lvl="0" algn="r" defTabSz="914400" rtl="0" eaLnBrk="1" fontAlgn="auto" latinLnBrk="0" hangingPunct="1">
              <a:lnSpc>
                <a:spcPct val="100000"/>
              </a:lnSpc>
              <a:spcBef>
                <a:spcPts val="0"/>
              </a:spcBef>
              <a:spcAft>
                <a:spcPts val="0"/>
              </a:spcAft>
              <a:buClrTx/>
              <a:buSzTx/>
              <a:buFontTx/>
              <a:buNone/>
              <a:tabLst/>
              <a:defRPr/>
            </a:pPr>
            <a:r>
              <a:rPr kumimoji="0" lang="en-US" sz="5000" i="0" u="none" strike="noStrike" kern="1200" cap="none" spc="0" normalizeH="0" baseline="0" noProof="0" dirty="0">
                <a:ln>
                  <a:noFill/>
                </a:ln>
                <a:solidFill>
                  <a:srgbClr val="002060"/>
                </a:solidFill>
                <a:effectLst/>
                <a:uLnTx/>
                <a:uFillTx/>
                <a:latin typeface="Eras Bold ITC" panose="020B0907030504020204" pitchFamily="34" charset="0"/>
                <a:ea typeface="Times New Roman" panose="02020603050405020304" pitchFamily="18" charset="0"/>
                <a:cs typeface="Arial" panose="020B0604020202020204" pitchFamily="34" charset="0"/>
              </a:rPr>
              <a:t>in the 21</a:t>
            </a:r>
            <a:r>
              <a:rPr kumimoji="0" lang="en-US" sz="5000" i="0" u="none" strike="noStrike" kern="1200" cap="none" spc="0" normalizeH="0" baseline="30000" noProof="0" dirty="0">
                <a:ln>
                  <a:noFill/>
                </a:ln>
                <a:solidFill>
                  <a:srgbClr val="002060"/>
                </a:solidFill>
                <a:effectLst/>
                <a:uLnTx/>
                <a:uFillTx/>
                <a:latin typeface="Eras Bold ITC" panose="020B0907030504020204" pitchFamily="34" charset="0"/>
                <a:ea typeface="Times New Roman" panose="02020603050405020304" pitchFamily="18" charset="0"/>
                <a:cs typeface="Arial" panose="020B0604020202020204" pitchFamily="34" charset="0"/>
              </a:rPr>
              <a:t>st</a:t>
            </a:r>
            <a:r>
              <a:rPr kumimoji="0" lang="en-US" sz="5000" i="0" u="none" strike="noStrike" kern="1200" cap="none" spc="0" normalizeH="0" baseline="0" noProof="0" dirty="0">
                <a:ln>
                  <a:noFill/>
                </a:ln>
                <a:solidFill>
                  <a:srgbClr val="002060"/>
                </a:solidFill>
                <a:effectLst/>
                <a:uLnTx/>
                <a:uFillTx/>
                <a:latin typeface="Eras Bold ITC" panose="020B0907030504020204" pitchFamily="34" charset="0"/>
                <a:ea typeface="Times New Roman" panose="02020603050405020304" pitchFamily="18" charset="0"/>
                <a:cs typeface="Arial" panose="020B0604020202020204" pitchFamily="34" charset="0"/>
              </a:rPr>
              <a:t> Century</a:t>
            </a:r>
            <a:endParaRPr kumimoji="0" lang="en-US" sz="2000" b="1" i="0" u="none" strike="noStrike" kern="1200" cap="none" spc="0" normalizeH="0" baseline="0" noProof="0" dirty="0">
              <a:ln>
                <a:noFill/>
              </a:ln>
              <a:solidFill>
                <a:srgbClr val="002060"/>
              </a:solidFill>
              <a:effectLst/>
              <a:uLnTx/>
              <a:uFillTx/>
              <a:latin typeface="Cambria" panose="02040503050406030204" pitchFamily="18" charset="0"/>
              <a:ea typeface="Times New Roman" panose="02020603050405020304" pitchFamily="18" charset="0"/>
              <a:cs typeface="Arial" panose="020B0604020202020204" pitchFamily="34" charset="0"/>
            </a:endParaRPr>
          </a:p>
        </p:txBody>
      </p:sp>
      <p:sp>
        <p:nvSpPr>
          <p:cNvPr id="3" name="TextBox 2">
            <a:extLst>
              <a:ext uri="{FF2B5EF4-FFF2-40B4-BE49-F238E27FC236}">
                <a16:creationId xmlns:a16="http://schemas.microsoft.com/office/drawing/2014/main" id="{BC1347AD-AD13-73A2-1813-9C61EED31D9B}"/>
              </a:ext>
            </a:extLst>
          </p:cNvPr>
          <p:cNvSpPr txBox="1"/>
          <p:nvPr/>
        </p:nvSpPr>
        <p:spPr>
          <a:xfrm>
            <a:off x="835445" y="5749768"/>
            <a:ext cx="4399280" cy="369332"/>
          </a:xfrm>
          <a:prstGeom prst="rect">
            <a:avLst/>
          </a:prstGeom>
          <a:noFill/>
        </p:spPr>
        <p:txBody>
          <a:bodyPr wrap="square" rtlCol="0">
            <a:spAutoFit/>
          </a:bodyPr>
          <a:lstStyle/>
          <a:p>
            <a:r>
              <a:rPr lang="en-PH" dirty="0"/>
              <a:t>Image Credit: https://www.nicepng.com/</a:t>
            </a:r>
          </a:p>
        </p:txBody>
      </p:sp>
      <p:pic>
        <p:nvPicPr>
          <p:cNvPr id="1026" name="Picture 2" descr="Graphic Transparent Stock Kids Studying Clipart - Student Studying Clipart, transparent png download">
            <a:extLst>
              <a:ext uri="{FF2B5EF4-FFF2-40B4-BE49-F238E27FC236}">
                <a16:creationId xmlns:a16="http://schemas.microsoft.com/office/drawing/2014/main" id="{7355E782-C4CF-467D-3C81-57004DD372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398" y="3195223"/>
            <a:ext cx="4334432" cy="24050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6272705"/>
      </p:ext>
    </p:extLst>
  </p:cSld>
  <p:clrMapOvr>
    <a:masterClrMapping/>
  </p:clrMapOvr>
  <p:transition>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ducational Quote For Leaders 1 Picture Quote #1">
            <a:extLst>
              <a:ext uri="{FF2B5EF4-FFF2-40B4-BE49-F238E27FC236}">
                <a16:creationId xmlns:a16="http://schemas.microsoft.com/office/drawing/2014/main" id="{13AA87F9-4948-E2EE-415E-E373CE2DD1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812" y="275044"/>
            <a:ext cx="9088132" cy="556837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19DE1BA-2133-746D-019C-2ED7BA9A097F}"/>
              </a:ext>
            </a:extLst>
          </p:cNvPr>
          <p:cNvSpPr txBox="1"/>
          <p:nvPr/>
        </p:nvSpPr>
        <p:spPr>
          <a:xfrm>
            <a:off x="880475" y="6040154"/>
            <a:ext cx="8482806" cy="330860"/>
          </a:xfrm>
          <a:prstGeom prst="rect">
            <a:avLst/>
          </a:prstGeom>
          <a:noFill/>
        </p:spPr>
        <p:txBody>
          <a:bodyPr wrap="square" rtlCol="0">
            <a:spAutoFit/>
          </a:bodyPr>
          <a:lstStyle/>
          <a:p>
            <a:pPr algn="ctr"/>
            <a:r>
              <a:rPr lang="en-PH" sz="1550" b="1" dirty="0"/>
              <a:t>Image Credit: http://www.picturequotes.com/educational-quote-for-leaders-1-picture-quote-591036</a:t>
            </a:r>
          </a:p>
        </p:txBody>
      </p:sp>
      <p:sp>
        <p:nvSpPr>
          <p:cNvPr id="3" name="Arrow: Pentagon 2">
            <a:extLst>
              <a:ext uri="{FF2B5EF4-FFF2-40B4-BE49-F238E27FC236}">
                <a16:creationId xmlns:a16="http://schemas.microsoft.com/office/drawing/2014/main" id="{BC151227-790E-1A52-E098-CF66B0786585}"/>
              </a:ext>
            </a:extLst>
          </p:cNvPr>
          <p:cNvSpPr/>
          <p:nvPr/>
        </p:nvSpPr>
        <p:spPr>
          <a:xfrm rot="10800000">
            <a:off x="9001760" y="486987"/>
            <a:ext cx="3190240" cy="3444932"/>
          </a:xfrm>
          <a:prstGeom prst="homePlate">
            <a:avLst>
              <a:gd name="adj" fmla="val 19598"/>
            </a:avLst>
          </a:prstGeom>
          <a:solidFill>
            <a:srgbClr val="50042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4" name="TextBox 3">
            <a:extLst>
              <a:ext uri="{FF2B5EF4-FFF2-40B4-BE49-F238E27FC236}">
                <a16:creationId xmlns:a16="http://schemas.microsoft.com/office/drawing/2014/main" id="{2A2F7831-6CC2-1BA4-A28F-1A4F04D9D678}"/>
              </a:ext>
            </a:extLst>
          </p:cNvPr>
          <p:cNvSpPr txBox="1"/>
          <p:nvPr/>
        </p:nvSpPr>
        <p:spPr>
          <a:xfrm>
            <a:off x="9535160" y="778291"/>
            <a:ext cx="2123440" cy="2862322"/>
          </a:xfrm>
          <a:prstGeom prst="rect">
            <a:avLst/>
          </a:prstGeom>
          <a:noFill/>
        </p:spPr>
        <p:txBody>
          <a:bodyPr wrap="square" rtlCol="0">
            <a:spAutoFit/>
          </a:bodyPr>
          <a:lstStyle/>
          <a:p>
            <a:pPr algn="r"/>
            <a:r>
              <a:rPr lang="en-PH" sz="3600" dirty="0">
                <a:solidFill>
                  <a:schemeClr val="bg1"/>
                </a:solidFill>
                <a:latin typeface="Aharoni" panose="02010803020104030203" pitchFamily="2" charset="-79"/>
                <a:cs typeface="Aharoni" panose="02010803020104030203" pitchFamily="2" charset="-79"/>
              </a:rPr>
              <a:t>Let’s take this as our groundwork.</a:t>
            </a:r>
          </a:p>
        </p:txBody>
      </p:sp>
    </p:spTree>
    <p:extLst>
      <p:ext uri="{BB962C8B-B14F-4D97-AF65-F5344CB8AC3E}">
        <p14:creationId xmlns:p14="http://schemas.microsoft.com/office/powerpoint/2010/main" val="41145245"/>
      </p:ext>
    </p:extLst>
  </p:cSld>
  <p:clrMapOvr>
    <a:masterClrMapping/>
  </p:clrMapOvr>
  <p:transition>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62461AAE-1C36-4FB7-34B9-65F7C2F1ABE8}"/>
              </a:ext>
            </a:extLst>
          </p:cNvPr>
          <p:cNvPicPr>
            <a:picLocks noChangeAspect="1"/>
          </p:cNvPicPr>
          <p:nvPr/>
        </p:nvPicPr>
        <p:blipFill>
          <a:blip r:embed="rId2"/>
          <a:stretch>
            <a:fillRect/>
          </a:stretch>
        </p:blipFill>
        <p:spPr>
          <a:xfrm rot="21028708">
            <a:off x="58145" y="1259478"/>
            <a:ext cx="4106054" cy="410605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perspectiveContrastingRightFacing"/>
            <a:lightRig rig="contrasting" dir="t">
              <a:rot lat="0" lon="0" rev="3000000"/>
            </a:lightRig>
          </a:scene3d>
          <a:sp3d contourW="7620">
            <a:bevelT w="95250" h="31750"/>
            <a:contourClr>
              <a:srgbClr val="333333"/>
            </a:contourClr>
          </a:sp3d>
        </p:spPr>
      </p:pic>
      <p:sp>
        <p:nvSpPr>
          <p:cNvPr id="15" name="Lightning Bolt 14">
            <a:extLst>
              <a:ext uri="{FF2B5EF4-FFF2-40B4-BE49-F238E27FC236}">
                <a16:creationId xmlns:a16="http://schemas.microsoft.com/office/drawing/2014/main" id="{EC0C6F43-7AEC-A8B8-BD2F-3E0FD0DE5429}"/>
              </a:ext>
            </a:extLst>
          </p:cNvPr>
          <p:cNvSpPr/>
          <p:nvPr/>
        </p:nvSpPr>
        <p:spPr>
          <a:xfrm rot="10987849" flipV="1">
            <a:off x="2153901" y="1720545"/>
            <a:ext cx="2001532" cy="1619388"/>
          </a:xfrm>
          <a:prstGeom prst="lightningBolt">
            <a:avLst/>
          </a:prstGeom>
          <a:solidFill>
            <a:srgbClr val="40404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5" name="TextBox 4">
            <a:extLst>
              <a:ext uri="{FF2B5EF4-FFF2-40B4-BE49-F238E27FC236}">
                <a16:creationId xmlns:a16="http://schemas.microsoft.com/office/drawing/2014/main" id="{F89267D2-6547-6E44-F17C-A7F2158CA047}"/>
              </a:ext>
            </a:extLst>
          </p:cNvPr>
          <p:cNvSpPr txBox="1"/>
          <p:nvPr/>
        </p:nvSpPr>
        <p:spPr>
          <a:xfrm>
            <a:off x="-91440" y="406400"/>
            <a:ext cx="11724640" cy="553998"/>
          </a:xfrm>
          <a:prstGeom prst="rect">
            <a:avLst/>
          </a:prstGeom>
          <a:solidFill>
            <a:srgbClr val="002060"/>
          </a:solidFill>
        </p:spPr>
        <p:txBody>
          <a:bodyPr wrap="square" rtlCol="0">
            <a:spAutoFit/>
          </a:bodyPr>
          <a:lstStyle/>
          <a:p>
            <a:r>
              <a:rPr lang="en-PH" sz="3000" dirty="0">
                <a:solidFill>
                  <a:schemeClr val="bg1"/>
                </a:solidFill>
                <a:latin typeface="Arial Black" panose="020B0A04020102020204" pitchFamily="34" charset="0"/>
              </a:rPr>
              <a:t>    				     TODAY’S SESSION OBJECTIVES</a:t>
            </a:r>
          </a:p>
        </p:txBody>
      </p:sp>
      <p:sp>
        <p:nvSpPr>
          <p:cNvPr id="6" name="TextBox 5">
            <a:extLst>
              <a:ext uri="{FF2B5EF4-FFF2-40B4-BE49-F238E27FC236}">
                <a16:creationId xmlns:a16="http://schemas.microsoft.com/office/drawing/2014/main" id="{EA907A6D-B5B6-354A-84EB-BF377E7B3BC8}"/>
              </a:ext>
            </a:extLst>
          </p:cNvPr>
          <p:cNvSpPr txBox="1"/>
          <p:nvPr/>
        </p:nvSpPr>
        <p:spPr>
          <a:xfrm>
            <a:off x="4276321" y="1320800"/>
            <a:ext cx="7435038" cy="5632311"/>
          </a:xfrm>
          <a:prstGeom prst="rect">
            <a:avLst/>
          </a:prstGeom>
          <a:noFill/>
        </p:spPr>
        <p:txBody>
          <a:bodyPr wrap="square" rtlCol="0">
            <a:spAutoFit/>
          </a:bodyPr>
          <a:lstStyle/>
          <a:p>
            <a:pPr marL="538163" indent="-538163">
              <a:spcAft>
                <a:spcPts val="2400"/>
              </a:spcAft>
              <a:buAutoNum type="arabicPeriod"/>
            </a:pPr>
            <a:r>
              <a:rPr lang="en-PH" sz="3000" b="1" dirty="0">
                <a:latin typeface="Century Gothic" panose="020B0502020202020204" pitchFamily="34" charset="0"/>
              </a:rPr>
              <a:t>To walk through the scope, topics, and goals of the course</a:t>
            </a:r>
          </a:p>
          <a:p>
            <a:pPr marL="538163" indent="-538163">
              <a:spcAft>
                <a:spcPts val="2400"/>
              </a:spcAft>
              <a:buAutoNum type="arabicPeriod"/>
            </a:pPr>
            <a:r>
              <a:rPr lang="en-PH" sz="3000" b="1" dirty="0">
                <a:latin typeface="Century Gothic" panose="020B0502020202020204" pitchFamily="34" charset="0"/>
              </a:rPr>
              <a:t>To discuss social literacy as the foundation of designing educational curricula in the 21</a:t>
            </a:r>
            <a:r>
              <a:rPr lang="en-PH" sz="3000" b="1" baseline="30000" dirty="0">
                <a:latin typeface="Century Gothic" panose="020B0502020202020204" pitchFamily="34" charset="0"/>
              </a:rPr>
              <a:t>st</a:t>
            </a:r>
            <a:r>
              <a:rPr lang="en-PH" sz="3000" b="1" dirty="0">
                <a:latin typeface="Century Gothic" panose="020B0502020202020204" pitchFamily="34" charset="0"/>
              </a:rPr>
              <a:t> century</a:t>
            </a:r>
          </a:p>
          <a:p>
            <a:pPr marL="538163" indent="-538163">
              <a:spcAft>
                <a:spcPts val="2400"/>
              </a:spcAft>
              <a:buAutoNum type="arabicPeriod"/>
            </a:pPr>
            <a:r>
              <a:rPr lang="en-PH" sz="3000" b="1" dirty="0">
                <a:latin typeface="Century Gothic" panose="020B0502020202020204" pitchFamily="34" charset="0"/>
              </a:rPr>
              <a:t>To illustrate how a teacher can exemplify social literacy in 21</a:t>
            </a:r>
            <a:r>
              <a:rPr lang="en-PH" sz="3000" b="1" baseline="30000" dirty="0">
                <a:latin typeface="Century Gothic" panose="020B0502020202020204" pitchFamily="34" charset="0"/>
              </a:rPr>
              <a:t>st</a:t>
            </a:r>
            <a:r>
              <a:rPr lang="en-PH" sz="3000" b="1" dirty="0">
                <a:latin typeface="Century Gothic" panose="020B0502020202020204" pitchFamily="34" charset="0"/>
              </a:rPr>
              <a:t>-century teaching and              learning</a:t>
            </a:r>
          </a:p>
          <a:p>
            <a:pPr marL="538163" indent="-538163">
              <a:spcAft>
                <a:spcPts val="2400"/>
              </a:spcAft>
              <a:buAutoNum type="arabicPeriod"/>
            </a:pPr>
            <a:endParaRPr lang="en-PH" sz="3000" b="1" dirty="0">
              <a:latin typeface="Century Gothic" panose="020B0502020202020204" pitchFamily="34" charset="0"/>
            </a:endParaRPr>
          </a:p>
        </p:txBody>
      </p:sp>
    </p:spTree>
    <p:extLst>
      <p:ext uri="{BB962C8B-B14F-4D97-AF65-F5344CB8AC3E}">
        <p14:creationId xmlns:p14="http://schemas.microsoft.com/office/powerpoint/2010/main" val="3163342663"/>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left)">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left)">
                                      <p:cBhvr>
                                        <p:cTn id="1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91E107-5D91-E0B3-2372-1BEE0F979786}"/>
              </a:ext>
            </a:extLst>
          </p:cNvPr>
          <p:cNvSpPr txBox="1"/>
          <p:nvPr/>
        </p:nvSpPr>
        <p:spPr>
          <a:xfrm>
            <a:off x="350354" y="281252"/>
            <a:ext cx="11491291" cy="1200329"/>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Arial Black" panose="020B0A04020102020204" pitchFamily="34" charset="0"/>
              </a:rPr>
              <a:t>C-EDUC10:</a:t>
            </a:r>
            <a:r>
              <a:rPr kumimoji="0" lang="en-US" sz="3600" b="1" i="0" u="none" strike="noStrike" kern="1200" cap="none" spc="0" normalizeH="0" baseline="0" noProof="0" dirty="0">
                <a:ln>
                  <a:noFill/>
                </a:ln>
                <a:solidFill>
                  <a:srgbClr val="0000CC"/>
                </a:solidFill>
                <a:effectLst>
                  <a:outerShdw blurRad="38100" dist="38100" dir="2700000" algn="tl">
                    <a:srgbClr val="000000">
                      <a:alpha val="43137"/>
                    </a:srgbClr>
                  </a:outerShdw>
                </a:effectLst>
                <a:uLnTx/>
                <a:uFillTx/>
                <a:latin typeface="Century Gothic" panose="020B0502020202020204" pitchFamily="34" charset="0"/>
                <a:ea typeface="+mn-ea"/>
                <a:cs typeface="+mn-cs"/>
              </a:rPr>
              <a:t> Building &amp; Enhancing New Literacies Across the Curriculum </a:t>
            </a:r>
            <a:r>
              <a:rPr kumimoji="0" lang="en-US" sz="30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Abadi" panose="020B0604020104020204" pitchFamily="34" charset="0"/>
                <a:ea typeface="+mn-ea"/>
                <a:cs typeface="+mn-cs"/>
              </a:rPr>
              <a:t>Spring Semester AY 2022-2023</a:t>
            </a:r>
            <a:endParaRPr kumimoji="0" lang="en-PH" sz="30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Abadi" panose="020B0604020104020204" pitchFamily="34" charset="0"/>
              <a:ea typeface="+mn-ea"/>
              <a:cs typeface="+mn-cs"/>
            </a:endParaRPr>
          </a:p>
        </p:txBody>
      </p:sp>
      <p:sp>
        <p:nvSpPr>
          <p:cNvPr id="3" name="TextBox 2">
            <a:extLst>
              <a:ext uri="{FF2B5EF4-FFF2-40B4-BE49-F238E27FC236}">
                <a16:creationId xmlns:a16="http://schemas.microsoft.com/office/drawing/2014/main" id="{AEB25CBE-C64B-1EC4-29A3-158E9EF0F49E}"/>
              </a:ext>
            </a:extLst>
          </p:cNvPr>
          <p:cNvSpPr txBox="1"/>
          <p:nvPr/>
        </p:nvSpPr>
        <p:spPr>
          <a:xfrm>
            <a:off x="360514" y="1481581"/>
            <a:ext cx="10835806" cy="4939814"/>
          </a:xfrm>
          <a:prstGeom prst="rect">
            <a:avLst/>
          </a:prstGeom>
          <a:noFill/>
        </p:spPr>
        <p:txBody>
          <a:bodyPr wrap="square" rtlCol="0">
            <a:spAutoFit/>
          </a:bodyPr>
          <a:lstStyle/>
          <a:p>
            <a:pPr algn="just"/>
            <a:r>
              <a:rPr lang="en-PH" sz="3000" b="1" u="sng" dirty="0">
                <a:solidFill>
                  <a:srgbClr val="008000"/>
                </a:solidFill>
                <a:latin typeface="Arial" panose="020B0604020202020204" pitchFamily="34" charset="0"/>
                <a:cs typeface="Arial" panose="020B0604020202020204" pitchFamily="34" charset="0"/>
              </a:rPr>
              <a:t>Course Description</a:t>
            </a:r>
            <a:r>
              <a:rPr lang="en-PH" sz="3000" b="1" dirty="0">
                <a:solidFill>
                  <a:srgbClr val="008000"/>
                </a:solidFill>
                <a:latin typeface="Arial" panose="020B0604020202020204" pitchFamily="34" charset="0"/>
                <a:cs typeface="Arial" panose="020B0604020202020204" pitchFamily="34" charset="0"/>
              </a:rPr>
              <a:t>: </a:t>
            </a:r>
          </a:p>
          <a:p>
            <a:pPr algn="just"/>
            <a:endParaRPr lang="en-PH" sz="1000" b="1" dirty="0">
              <a:solidFill>
                <a:srgbClr val="008000"/>
              </a:solidFill>
              <a:latin typeface="Arial" panose="020B0604020202020204" pitchFamily="34" charset="0"/>
              <a:cs typeface="Arial" panose="020B0604020202020204" pitchFamily="34" charset="0"/>
            </a:endParaRPr>
          </a:p>
          <a:p>
            <a:pPr algn="just"/>
            <a:r>
              <a:rPr lang="en-PH" sz="3000" b="1" dirty="0">
                <a:solidFill>
                  <a:srgbClr val="008000"/>
                </a:solidFill>
                <a:latin typeface="Arial" panose="020B0604020202020204" pitchFamily="34" charset="0"/>
                <a:cs typeface="Arial" panose="020B0604020202020204" pitchFamily="34" charset="0"/>
              </a:rPr>
              <a:t>	</a:t>
            </a:r>
            <a:r>
              <a:rPr lang="en-US" sz="3000" b="1" dirty="0">
                <a:latin typeface="Arial" panose="020B0604020202020204" pitchFamily="34" charset="0"/>
                <a:cs typeface="Arial" panose="020B0604020202020204" pitchFamily="34" charset="0"/>
              </a:rPr>
              <a:t>This course introduces the concepts of new literacies in the 21st century as an evolving special phenomenon and shared cultural practice across learning areas. The 21st-century literacies shall include globalization and multi-cultural literacy; social literacy; media literacy; financial literacy; cyber/digital literacy; eco-literacy; and arts and creative literacy. Field-based interdisciplinary explorations and other teaching strategies shall be</a:t>
            </a:r>
          </a:p>
          <a:p>
            <a:pPr algn="just"/>
            <a:r>
              <a:rPr lang="en-US" sz="3000" b="1" dirty="0">
                <a:latin typeface="Arial" panose="020B0604020202020204" pitchFamily="34" charset="0"/>
                <a:cs typeface="Arial" panose="020B0604020202020204" pitchFamily="34" charset="0"/>
              </a:rPr>
              <a:t>used in this course.</a:t>
            </a:r>
            <a:endParaRPr lang="en-PH" sz="3000" b="1" dirty="0">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FF4F1695-9FAA-9980-2D83-431BA496C33E}"/>
              </a:ext>
            </a:extLst>
          </p:cNvPr>
          <p:cNvSpPr/>
          <p:nvPr/>
        </p:nvSpPr>
        <p:spPr>
          <a:xfrm>
            <a:off x="11582400" y="0"/>
            <a:ext cx="269405" cy="549691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Tree>
    <p:extLst>
      <p:ext uri="{BB962C8B-B14F-4D97-AF65-F5344CB8AC3E}">
        <p14:creationId xmlns:p14="http://schemas.microsoft.com/office/powerpoint/2010/main" val="1319039986"/>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91E107-5D91-E0B3-2372-1BEE0F979786}"/>
              </a:ext>
            </a:extLst>
          </p:cNvPr>
          <p:cNvSpPr txBox="1"/>
          <p:nvPr/>
        </p:nvSpPr>
        <p:spPr>
          <a:xfrm>
            <a:off x="350354" y="281252"/>
            <a:ext cx="11491291" cy="1200329"/>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Arial Black" panose="020B0A04020102020204" pitchFamily="34" charset="0"/>
              </a:rPr>
              <a:t>C-EDUC10:</a:t>
            </a:r>
            <a:r>
              <a:rPr kumimoji="0" lang="en-US" sz="3600" b="1" i="0" u="none" strike="noStrike" kern="1200" cap="none" spc="0" normalizeH="0" baseline="0" noProof="0" dirty="0">
                <a:ln>
                  <a:noFill/>
                </a:ln>
                <a:solidFill>
                  <a:srgbClr val="0000CC"/>
                </a:solidFill>
                <a:effectLst>
                  <a:outerShdw blurRad="38100" dist="38100" dir="2700000" algn="tl">
                    <a:srgbClr val="000000">
                      <a:alpha val="43137"/>
                    </a:srgbClr>
                  </a:outerShdw>
                </a:effectLst>
                <a:uLnTx/>
                <a:uFillTx/>
                <a:latin typeface="Century Gothic" panose="020B0502020202020204" pitchFamily="34" charset="0"/>
                <a:ea typeface="+mn-ea"/>
                <a:cs typeface="+mn-cs"/>
              </a:rPr>
              <a:t> Building &amp; Enhancing New Literacies Across the Curriculum </a:t>
            </a:r>
            <a:r>
              <a:rPr kumimoji="0" lang="en-US" sz="30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Abadi" panose="020B0604020104020204" pitchFamily="34" charset="0"/>
                <a:ea typeface="+mn-ea"/>
                <a:cs typeface="+mn-cs"/>
              </a:rPr>
              <a:t>Spring Semester AY 2022-2023</a:t>
            </a:r>
            <a:endParaRPr kumimoji="0" lang="en-PH" sz="30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Abadi" panose="020B0604020104020204" pitchFamily="34" charset="0"/>
              <a:ea typeface="+mn-ea"/>
              <a:cs typeface="+mn-cs"/>
            </a:endParaRPr>
          </a:p>
        </p:txBody>
      </p:sp>
      <p:sp>
        <p:nvSpPr>
          <p:cNvPr id="3" name="TextBox 2">
            <a:extLst>
              <a:ext uri="{FF2B5EF4-FFF2-40B4-BE49-F238E27FC236}">
                <a16:creationId xmlns:a16="http://schemas.microsoft.com/office/drawing/2014/main" id="{AEB25CBE-C64B-1EC4-29A3-158E9EF0F49E}"/>
              </a:ext>
            </a:extLst>
          </p:cNvPr>
          <p:cNvSpPr txBox="1"/>
          <p:nvPr/>
        </p:nvSpPr>
        <p:spPr>
          <a:xfrm>
            <a:off x="350354" y="1481581"/>
            <a:ext cx="11206811" cy="4955203"/>
          </a:xfrm>
          <a:prstGeom prst="rect">
            <a:avLst/>
          </a:prstGeom>
          <a:noFill/>
        </p:spPr>
        <p:txBody>
          <a:bodyPr wrap="square" rtlCol="0">
            <a:spAutoFit/>
          </a:bodyPr>
          <a:lstStyle/>
          <a:p>
            <a:pPr>
              <a:spcAft>
                <a:spcPts val="600"/>
              </a:spcAft>
            </a:pPr>
            <a:r>
              <a:rPr lang="en-PH" sz="2600" b="1" dirty="0">
                <a:solidFill>
                  <a:srgbClr val="008000"/>
                </a:solidFill>
                <a:latin typeface="Arial" panose="020B0604020202020204" pitchFamily="34" charset="0"/>
                <a:cs typeface="Arial" panose="020B0604020202020204" pitchFamily="34" charset="0"/>
              </a:rPr>
              <a:t>Course Objectives: </a:t>
            </a:r>
            <a:endParaRPr lang="en-US" sz="2600" b="1" dirty="0">
              <a:latin typeface="Arial" panose="020B0604020202020204" pitchFamily="34" charset="0"/>
              <a:cs typeface="Arial" panose="020B0604020202020204" pitchFamily="34" charset="0"/>
            </a:endParaRPr>
          </a:p>
          <a:p>
            <a:pPr marL="514350" indent="-514350">
              <a:spcAft>
                <a:spcPts val="600"/>
              </a:spcAft>
              <a:buAutoNum type="alphaLcParenR"/>
            </a:pPr>
            <a:r>
              <a:rPr lang="en-US" sz="2600" dirty="0"/>
              <a:t>To discuss how multi-literacies relate with, influence, and transform the 21st-century society </a:t>
            </a:r>
          </a:p>
          <a:p>
            <a:pPr marL="514350" indent="-514350">
              <a:spcAft>
                <a:spcPts val="600"/>
              </a:spcAft>
              <a:buAutoNum type="alphaLcParenR"/>
            </a:pPr>
            <a:r>
              <a:rPr lang="en-US" sz="2600" dirty="0">
                <a:solidFill>
                  <a:schemeClr val="accent6">
                    <a:lumMod val="75000"/>
                  </a:schemeClr>
                </a:solidFill>
              </a:rPr>
              <a:t>To compare and abstract the different literacies that affect the educational curriculum in the Philippines and the whole world; </a:t>
            </a:r>
          </a:p>
          <a:p>
            <a:pPr marL="514350" indent="-514350">
              <a:spcAft>
                <a:spcPts val="600"/>
              </a:spcAft>
              <a:buAutoNum type="alphaLcParenR"/>
            </a:pPr>
            <a:r>
              <a:rPr lang="en-US" sz="2600" dirty="0"/>
              <a:t>To rationalize strategies, functions, and programs in innovating teaching and learning according to the 21st-century social standards and the new literacies; </a:t>
            </a:r>
          </a:p>
          <a:p>
            <a:pPr marL="514350" indent="-514350">
              <a:spcAft>
                <a:spcPts val="600"/>
              </a:spcAft>
              <a:buAutoNum type="alphaLcParenR"/>
            </a:pPr>
            <a:r>
              <a:rPr lang="en-US" sz="2600" dirty="0">
                <a:solidFill>
                  <a:schemeClr val="accent6">
                    <a:lumMod val="75000"/>
                  </a:schemeClr>
                </a:solidFill>
              </a:rPr>
              <a:t>To justify pedagogies in the new and emerging normal that enhance the multi-literacy competence of the 21st-century teacher; and, </a:t>
            </a:r>
          </a:p>
          <a:p>
            <a:pPr marL="514350" indent="-514350">
              <a:spcAft>
                <a:spcPts val="200"/>
              </a:spcAft>
              <a:buAutoNum type="alphaLcParenR"/>
            </a:pPr>
            <a:r>
              <a:rPr lang="en-US" sz="2600" dirty="0"/>
              <a:t>To propose an innovative curriculum in preparing future learners </a:t>
            </a:r>
          </a:p>
          <a:p>
            <a:pPr>
              <a:spcAft>
                <a:spcPts val="200"/>
              </a:spcAft>
            </a:pPr>
            <a:r>
              <a:rPr lang="en-US" sz="2600" dirty="0"/>
              <a:t>       to anticipate the 21st century and post-pandemic society.</a:t>
            </a:r>
            <a:endParaRPr lang="en-PH" sz="2600" b="1" dirty="0">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041701B2-A8FE-978C-970A-303C5753B8FD}"/>
              </a:ext>
            </a:extLst>
          </p:cNvPr>
          <p:cNvSpPr/>
          <p:nvPr/>
        </p:nvSpPr>
        <p:spPr>
          <a:xfrm>
            <a:off x="11582400" y="0"/>
            <a:ext cx="269405" cy="549691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Tree>
    <p:extLst>
      <p:ext uri="{BB962C8B-B14F-4D97-AF65-F5344CB8AC3E}">
        <p14:creationId xmlns:p14="http://schemas.microsoft.com/office/powerpoint/2010/main" val="635212016"/>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left)">
                                      <p:cBhvr>
                                        <p:cTn id="27" dur="500"/>
                                        <p:tgtEl>
                                          <p:spTgt spid="3">
                                            <p:txEl>
                                              <p:pRg st="5" end="5"/>
                                            </p:txEl>
                                          </p:spTgt>
                                        </p:tgtEl>
                                      </p:cBhvr>
                                    </p:animEffect>
                                  </p:childTnLst>
                                </p:cTn>
                              </p:par>
                              <p:par>
                                <p:cTn id="28" presetID="22" presetClass="entr" presetSubtype="8" fill="hold"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wipe(left)">
                                      <p:cBhvr>
                                        <p:cTn id="3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FDE210-01C5-98AB-4481-DDF732C1348C}"/>
              </a:ext>
            </a:extLst>
          </p:cNvPr>
          <p:cNvSpPr txBox="1"/>
          <p:nvPr/>
        </p:nvSpPr>
        <p:spPr>
          <a:xfrm>
            <a:off x="350354" y="281252"/>
            <a:ext cx="11491291" cy="1200329"/>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Arial Black" panose="020B0A04020102020204" pitchFamily="34" charset="0"/>
              </a:rPr>
              <a:t>C-EDUC10:</a:t>
            </a:r>
            <a:r>
              <a:rPr kumimoji="0" lang="en-US" sz="3600" b="1" i="0" u="none" strike="noStrike" kern="1200" cap="none" spc="0" normalizeH="0" baseline="0" noProof="0" dirty="0">
                <a:ln>
                  <a:noFill/>
                </a:ln>
                <a:solidFill>
                  <a:srgbClr val="0000CC"/>
                </a:solidFill>
                <a:effectLst>
                  <a:outerShdw blurRad="38100" dist="38100" dir="2700000" algn="tl">
                    <a:srgbClr val="000000">
                      <a:alpha val="43137"/>
                    </a:srgbClr>
                  </a:outerShdw>
                </a:effectLst>
                <a:uLnTx/>
                <a:uFillTx/>
                <a:latin typeface="Century Gothic" panose="020B0502020202020204" pitchFamily="34" charset="0"/>
                <a:ea typeface="+mn-ea"/>
                <a:cs typeface="+mn-cs"/>
              </a:rPr>
              <a:t> Building &amp; Enhancing New Literacies Across the Curriculum </a:t>
            </a:r>
            <a:r>
              <a:rPr kumimoji="0" lang="en-US" sz="30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Abadi" panose="020B0604020104020204" pitchFamily="34" charset="0"/>
                <a:ea typeface="+mn-ea"/>
                <a:cs typeface="+mn-cs"/>
              </a:rPr>
              <a:t>Spring Semester AY 2022-2023</a:t>
            </a:r>
            <a:endParaRPr kumimoji="0" lang="en-PH" sz="30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Abadi" panose="020B0604020104020204" pitchFamily="34" charset="0"/>
              <a:ea typeface="+mn-ea"/>
              <a:cs typeface="+mn-cs"/>
            </a:endParaRPr>
          </a:p>
        </p:txBody>
      </p:sp>
      <p:sp>
        <p:nvSpPr>
          <p:cNvPr id="3" name="TextBox 2">
            <a:extLst>
              <a:ext uri="{FF2B5EF4-FFF2-40B4-BE49-F238E27FC236}">
                <a16:creationId xmlns:a16="http://schemas.microsoft.com/office/drawing/2014/main" id="{6B5A5F3B-C3FA-61A3-21EE-B90B6F0AEE60}"/>
              </a:ext>
            </a:extLst>
          </p:cNvPr>
          <p:cNvSpPr txBox="1"/>
          <p:nvPr/>
        </p:nvSpPr>
        <p:spPr>
          <a:xfrm>
            <a:off x="749216" y="1481581"/>
            <a:ext cx="10693566" cy="4785926"/>
          </a:xfrm>
          <a:prstGeom prst="rect">
            <a:avLst/>
          </a:prstGeom>
          <a:noFill/>
        </p:spPr>
        <p:txBody>
          <a:bodyPr wrap="square" rtlCol="0">
            <a:spAutoFit/>
          </a:bodyPr>
          <a:lstStyle/>
          <a:p>
            <a:pPr>
              <a:spcAft>
                <a:spcPts val="600"/>
              </a:spcAft>
            </a:pPr>
            <a:r>
              <a:rPr lang="en-PH" sz="3000" b="1" dirty="0">
                <a:solidFill>
                  <a:srgbClr val="008000"/>
                </a:solidFill>
                <a:latin typeface="Arial" panose="020B0604020202020204" pitchFamily="34" charset="0"/>
                <a:cs typeface="Arial" panose="020B0604020202020204" pitchFamily="34" charset="0"/>
              </a:rPr>
              <a:t>Course Outline:</a:t>
            </a:r>
          </a:p>
          <a:p>
            <a:pPr marL="1616075" indent="-1168400">
              <a:spcAft>
                <a:spcPts val="1200"/>
              </a:spcAft>
            </a:pPr>
            <a:r>
              <a:rPr lang="en-PH" sz="2200" b="1" dirty="0">
                <a:solidFill>
                  <a:schemeClr val="tx1">
                    <a:lumMod val="75000"/>
                    <a:lumOff val="25000"/>
                  </a:schemeClr>
                </a:solidFill>
                <a:latin typeface="Arial" panose="020B0604020202020204" pitchFamily="34" charset="0"/>
                <a:cs typeface="Arial" panose="020B0604020202020204" pitchFamily="34" charset="0"/>
              </a:rPr>
              <a:t>Week 1: </a:t>
            </a:r>
            <a:r>
              <a:rPr lang="en-PH" sz="2200" dirty="0">
                <a:solidFill>
                  <a:schemeClr val="tx1">
                    <a:lumMod val="75000"/>
                    <a:lumOff val="25000"/>
                  </a:schemeClr>
                </a:solidFill>
                <a:latin typeface="Arial" panose="020B0604020202020204" pitchFamily="34" charset="0"/>
                <a:cs typeface="Arial" panose="020B0604020202020204" pitchFamily="34" charset="0"/>
              </a:rPr>
              <a:t>Social Literacy in the 21</a:t>
            </a:r>
            <a:r>
              <a:rPr lang="en-PH" sz="2200" baseline="30000" dirty="0">
                <a:solidFill>
                  <a:schemeClr val="tx1">
                    <a:lumMod val="75000"/>
                    <a:lumOff val="25000"/>
                  </a:schemeClr>
                </a:solidFill>
                <a:latin typeface="Arial" panose="020B0604020202020204" pitchFamily="34" charset="0"/>
                <a:cs typeface="Arial" panose="020B0604020202020204" pitchFamily="34" charset="0"/>
              </a:rPr>
              <a:t>st</a:t>
            </a:r>
            <a:r>
              <a:rPr lang="en-PH" sz="2200" dirty="0">
                <a:solidFill>
                  <a:schemeClr val="tx1">
                    <a:lumMod val="75000"/>
                    <a:lumOff val="25000"/>
                  </a:schemeClr>
                </a:solidFill>
                <a:latin typeface="Arial" panose="020B0604020202020204" pitchFamily="34" charset="0"/>
                <a:cs typeface="Arial" panose="020B0604020202020204" pitchFamily="34" charset="0"/>
              </a:rPr>
              <a:t> Century</a:t>
            </a:r>
          </a:p>
          <a:p>
            <a:pPr marL="1616075" indent="-1168400">
              <a:spcAft>
                <a:spcPts val="1200"/>
              </a:spcAft>
            </a:pPr>
            <a:r>
              <a:rPr lang="en-PH" sz="2200" b="1" dirty="0">
                <a:solidFill>
                  <a:schemeClr val="tx1">
                    <a:lumMod val="75000"/>
                    <a:lumOff val="25000"/>
                  </a:schemeClr>
                </a:solidFill>
                <a:latin typeface="Arial" panose="020B0604020202020204" pitchFamily="34" charset="0"/>
                <a:cs typeface="Arial" panose="020B0604020202020204" pitchFamily="34" charset="0"/>
              </a:rPr>
              <a:t>Week 2: </a:t>
            </a:r>
            <a:r>
              <a:rPr lang="en-US" sz="2200" dirty="0"/>
              <a:t>Understanding the Global Sustainable Development Goals and the Local "</a:t>
            </a:r>
            <a:r>
              <a:rPr lang="en-US" sz="2200" dirty="0" err="1"/>
              <a:t>Ambisyon</a:t>
            </a:r>
            <a:r>
              <a:rPr lang="en-US" sz="2200" dirty="0"/>
              <a:t> Natin 2040" (Our Ambition, Our Vision)</a:t>
            </a:r>
            <a:endParaRPr lang="en-PH" sz="2200" b="1" dirty="0">
              <a:solidFill>
                <a:schemeClr val="tx1">
                  <a:lumMod val="75000"/>
                  <a:lumOff val="25000"/>
                </a:schemeClr>
              </a:solidFill>
              <a:latin typeface="Arial" panose="020B0604020202020204" pitchFamily="34" charset="0"/>
              <a:cs typeface="Arial" panose="020B0604020202020204" pitchFamily="34" charset="0"/>
            </a:endParaRPr>
          </a:p>
          <a:p>
            <a:pPr marL="1616075" indent="-1168400">
              <a:spcAft>
                <a:spcPts val="1200"/>
              </a:spcAft>
            </a:pPr>
            <a:r>
              <a:rPr lang="en-PH" sz="2200" b="1" dirty="0">
                <a:solidFill>
                  <a:schemeClr val="tx1">
                    <a:lumMod val="75000"/>
                    <a:lumOff val="25000"/>
                  </a:schemeClr>
                </a:solidFill>
                <a:latin typeface="Arial" panose="020B0604020202020204" pitchFamily="34" charset="0"/>
                <a:cs typeface="Arial" panose="020B0604020202020204" pitchFamily="34" charset="0"/>
              </a:rPr>
              <a:t>Week 3: </a:t>
            </a:r>
            <a:r>
              <a:rPr lang="en-PH" sz="2200" dirty="0"/>
              <a:t>Global Citizenship Education</a:t>
            </a:r>
            <a:endParaRPr lang="en-PH" sz="2200" b="1" dirty="0">
              <a:solidFill>
                <a:schemeClr val="tx1">
                  <a:lumMod val="75000"/>
                  <a:lumOff val="25000"/>
                </a:schemeClr>
              </a:solidFill>
              <a:latin typeface="Arial" panose="020B0604020202020204" pitchFamily="34" charset="0"/>
              <a:cs typeface="Arial" panose="020B0604020202020204" pitchFamily="34" charset="0"/>
            </a:endParaRPr>
          </a:p>
          <a:p>
            <a:pPr marL="1616075" indent="-1168400">
              <a:spcAft>
                <a:spcPts val="1200"/>
              </a:spcAft>
            </a:pPr>
            <a:r>
              <a:rPr lang="en-PH" sz="2200" b="1" dirty="0">
                <a:solidFill>
                  <a:schemeClr val="tx1">
                    <a:lumMod val="75000"/>
                    <a:lumOff val="25000"/>
                  </a:schemeClr>
                </a:solidFill>
                <a:latin typeface="Arial" panose="020B0604020202020204" pitchFamily="34" charset="0"/>
                <a:cs typeface="Arial" panose="020B0604020202020204" pitchFamily="34" charset="0"/>
              </a:rPr>
              <a:t>Week 4: </a:t>
            </a:r>
            <a:r>
              <a:rPr lang="en-US" sz="2200" dirty="0"/>
              <a:t>Twenty-First-Century Skill Categories in the K-12 Basic Education Curriculum</a:t>
            </a:r>
            <a:endParaRPr lang="en-PH" sz="2200" b="1" dirty="0">
              <a:solidFill>
                <a:schemeClr val="tx1">
                  <a:lumMod val="75000"/>
                  <a:lumOff val="25000"/>
                </a:schemeClr>
              </a:solidFill>
              <a:latin typeface="Arial" panose="020B0604020202020204" pitchFamily="34" charset="0"/>
              <a:cs typeface="Arial" panose="020B0604020202020204" pitchFamily="34" charset="0"/>
            </a:endParaRPr>
          </a:p>
          <a:p>
            <a:pPr marL="1616075" indent="-1168400">
              <a:spcAft>
                <a:spcPts val="1200"/>
              </a:spcAft>
            </a:pPr>
            <a:r>
              <a:rPr lang="en-PH" sz="2200" b="1" dirty="0">
                <a:solidFill>
                  <a:schemeClr val="tx1">
                    <a:lumMod val="75000"/>
                    <a:lumOff val="25000"/>
                  </a:schemeClr>
                </a:solidFill>
                <a:latin typeface="Arial" panose="020B0604020202020204" pitchFamily="34" charset="0"/>
                <a:cs typeface="Arial" panose="020B0604020202020204" pitchFamily="34" charset="0"/>
              </a:rPr>
              <a:t>Week 5: </a:t>
            </a:r>
            <a:r>
              <a:rPr lang="en-US" sz="2200" dirty="0"/>
              <a:t>New Literacies, Functional Literacy, and Multiliteracies</a:t>
            </a:r>
            <a:endParaRPr lang="en-PH" sz="2200" b="1" dirty="0">
              <a:solidFill>
                <a:schemeClr val="tx1">
                  <a:lumMod val="75000"/>
                  <a:lumOff val="25000"/>
                </a:schemeClr>
              </a:solidFill>
              <a:latin typeface="Arial" panose="020B0604020202020204" pitchFamily="34" charset="0"/>
              <a:cs typeface="Arial" panose="020B0604020202020204" pitchFamily="34" charset="0"/>
            </a:endParaRPr>
          </a:p>
          <a:p>
            <a:pPr marL="1616075" indent="-1168400">
              <a:spcAft>
                <a:spcPts val="1200"/>
              </a:spcAft>
            </a:pPr>
            <a:r>
              <a:rPr lang="en-PH" sz="2200" b="1" dirty="0">
                <a:solidFill>
                  <a:schemeClr val="tx1">
                    <a:lumMod val="75000"/>
                    <a:lumOff val="25000"/>
                  </a:schemeClr>
                </a:solidFill>
                <a:latin typeface="Arial" panose="020B0604020202020204" pitchFamily="34" charset="0"/>
                <a:cs typeface="Arial" panose="020B0604020202020204" pitchFamily="34" charset="0"/>
              </a:rPr>
              <a:t>Week 6: </a:t>
            </a:r>
            <a:r>
              <a:rPr lang="en-PH" sz="2200" dirty="0"/>
              <a:t>Information, Media, and Cyber Literacy</a:t>
            </a:r>
            <a:endParaRPr lang="en-PH" sz="2200" b="1" dirty="0">
              <a:solidFill>
                <a:schemeClr val="tx1">
                  <a:lumMod val="75000"/>
                  <a:lumOff val="25000"/>
                </a:schemeClr>
              </a:solidFill>
              <a:latin typeface="Arial" panose="020B0604020202020204" pitchFamily="34" charset="0"/>
              <a:cs typeface="Arial" panose="020B0604020202020204" pitchFamily="34" charset="0"/>
            </a:endParaRPr>
          </a:p>
          <a:p>
            <a:pPr marL="1616075" indent="-1168400">
              <a:spcAft>
                <a:spcPts val="1200"/>
              </a:spcAft>
            </a:pPr>
            <a:r>
              <a:rPr lang="en-PH" sz="2200" b="1" dirty="0">
                <a:solidFill>
                  <a:schemeClr val="tx1">
                    <a:lumMod val="75000"/>
                    <a:lumOff val="25000"/>
                  </a:schemeClr>
                </a:solidFill>
                <a:latin typeface="Arial" panose="020B0604020202020204" pitchFamily="34" charset="0"/>
                <a:cs typeface="Arial" panose="020B0604020202020204" pitchFamily="34" charset="0"/>
              </a:rPr>
              <a:t>Week 7: </a:t>
            </a:r>
            <a:r>
              <a:rPr lang="en-PH" sz="2200" dirty="0"/>
              <a:t>Health and Safety Literacy</a:t>
            </a:r>
            <a:endParaRPr lang="en-PH" sz="2200" b="1" dirty="0">
              <a:solidFill>
                <a:schemeClr val="tx1">
                  <a:lumMod val="75000"/>
                  <a:lumOff val="25000"/>
                </a:schemeClr>
              </a:solidFill>
              <a:latin typeface="Arial" panose="020B0604020202020204" pitchFamily="34" charset="0"/>
              <a:cs typeface="Arial" panose="020B0604020202020204" pitchFamily="34" charset="0"/>
            </a:endParaRPr>
          </a:p>
          <a:p>
            <a:pPr marL="1616075" indent="-1168400">
              <a:spcAft>
                <a:spcPts val="1200"/>
              </a:spcAft>
            </a:pPr>
            <a:r>
              <a:rPr lang="en-PH" sz="2200" b="1" dirty="0">
                <a:solidFill>
                  <a:schemeClr val="tx1">
                    <a:lumMod val="75000"/>
                    <a:lumOff val="25000"/>
                  </a:schemeClr>
                </a:solidFill>
                <a:latin typeface="Arial" panose="020B0604020202020204" pitchFamily="34" charset="0"/>
                <a:cs typeface="Arial" panose="020B0604020202020204" pitchFamily="34" charset="0"/>
              </a:rPr>
              <a:t>Week 8: </a:t>
            </a:r>
            <a:r>
              <a:rPr lang="en-PH" sz="2400" dirty="0"/>
              <a:t>Financial and Economic Literacy</a:t>
            </a:r>
            <a:endParaRPr lang="en-PH" sz="2200"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C13279FE-33D8-4D5B-F8B5-AA6E747C3DEF}"/>
              </a:ext>
            </a:extLst>
          </p:cNvPr>
          <p:cNvSpPr/>
          <p:nvPr/>
        </p:nvSpPr>
        <p:spPr>
          <a:xfrm>
            <a:off x="11582400" y="0"/>
            <a:ext cx="269405" cy="549691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Tree>
    <p:extLst>
      <p:ext uri="{BB962C8B-B14F-4D97-AF65-F5344CB8AC3E}">
        <p14:creationId xmlns:p14="http://schemas.microsoft.com/office/powerpoint/2010/main" val="1872525758"/>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FDE210-01C5-98AB-4481-DDF732C1348C}"/>
              </a:ext>
            </a:extLst>
          </p:cNvPr>
          <p:cNvSpPr txBox="1"/>
          <p:nvPr/>
        </p:nvSpPr>
        <p:spPr>
          <a:xfrm>
            <a:off x="350354" y="281252"/>
            <a:ext cx="11491291" cy="1200329"/>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Arial Black" panose="020B0A04020102020204" pitchFamily="34" charset="0"/>
              </a:rPr>
              <a:t>C-EDUC10:</a:t>
            </a:r>
            <a:r>
              <a:rPr kumimoji="0" lang="en-US" sz="3600" b="1" i="0" u="none" strike="noStrike" kern="1200" cap="none" spc="0" normalizeH="0" baseline="0" noProof="0" dirty="0">
                <a:ln>
                  <a:noFill/>
                </a:ln>
                <a:solidFill>
                  <a:srgbClr val="0000CC"/>
                </a:solidFill>
                <a:effectLst>
                  <a:outerShdw blurRad="38100" dist="38100" dir="2700000" algn="tl">
                    <a:srgbClr val="000000">
                      <a:alpha val="43137"/>
                    </a:srgbClr>
                  </a:outerShdw>
                </a:effectLst>
                <a:uLnTx/>
                <a:uFillTx/>
                <a:latin typeface="Century Gothic" panose="020B0502020202020204" pitchFamily="34" charset="0"/>
                <a:ea typeface="+mn-ea"/>
                <a:cs typeface="+mn-cs"/>
              </a:rPr>
              <a:t> Building &amp; Enhancing New Literacies Across the Curriculum </a:t>
            </a:r>
            <a:r>
              <a:rPr kumimoji="0" lang="en-US" sz="30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Abadi" panose="020B0604020104020204" pitchFamily="34" charset="0"/>
                <a:ea typeface="+mn-ea"/>
                <a:cs typeface="+mn-cs"/>
              </a:rPr>
              <a:t>Spring Semester AY 2022-2023</a:t>
            </a:r>
            <a:endParaRPr kumimoji="0" lang="en-PH" sz="30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Abadi" panose="020B0604020104020204" pitchFamily="34" charset="0"/>
              <a:ea typeface="+mn-ea"/>
              <a:cs typeface="+mn-cs"/>
            </a:endParaRPr>
          </a:p>
        </p:txBody>
      </p:sp>
      <p:sp>
        <p:nvSpPr>
          <p:cNvPr id="3" name="TextBox 2">
            <a:extLst>
              <a:ext uri="{FF2B5EF4-FFF2-40B4-BE49-F238E27FC236}">
                <a16:creationId xmlns:a16="http://schemas.microsoft.com/office/drawing/2014/main" id="{6B5A5F3B-C3FA-61A3-21EE-B90B6F0AEE60}"/>
              </a:ext>
            </a:extLst>
          </p:cNvPr>
          <p:cNvSpPr txBox="1"/>
          <p:nvPr/>
        </p:nvSpPr>
        <p:spPr>
          <a:xfrm>
            <a:off x="749216" y="1806701"/>
            <a:ext cx="10693566" cy="4108817"/>
          </a:xfrm>
          <a:prstGeom prst="rect">
            <a:avLst/>
          </a:prstGeom>
          <a:noFill/>
        </p:spPr>
        <p:txBody>
          <a:bodyPr wrap="square" rtlCol="0">
            <a:spAutoFit/>
          </a:bodyPr>
          <a:lstStyle/>
          <a:p>
            <a:pPr>
              <a:spcAft>
                <a:spcPts val="600"/>
              </a:spcAft>
            </a:pPr>
            <a:r>
              <a:rPr lang="en-PH" sz="3000" b="1" dirty="0">
                <a:solidFill>
                  <a:srgbClr val="008000"/>
                </a:solidFill>
                <a:latin typeface="Arial" panose="020B0604020202020204" pitchFamily="34" charset="0"/>
                <a:cs typeface="Arial" panose="020B0604020202020204" pitchFamily="34" charset="0"/>
              </a:rPr>
              <a:t>Course Outline:</a:t>
            </a:r>
          </a:p>
          <a:p>
            <a:pPr marL="1616075" indent="-1168400">
              <a:spcAft>
                <a:spcPts val="1200"/>
              </a:spcAft>
            </a:pPr>
            <a:r>
              <a:rPr lang="en-PH" sz="2200" b="1" dirty="0">
                <a:solidFill>
                  <a:schemeClr val="tx1">
                    <a:lumMod val="75000"/>
                    <a:lumOff val="25000"/>
                  </a:schemeClr>
                </a:solidFill>
                <a:latin typeface="Arial" panose="020B0604020202020204" pitchFamily="34" charset="0"/>
                <a:cs typeface="Arial" panose="020B0604020202020204" pitchFamily="34" charset="0"/>
              </a:rPr>
              <a:t>Week 9: </a:t>
            </a:r>
            <a:r>
              <a:rPr lang="en-PH" sz="2400" dirty="0"/>
              <a:t>Ecological Literacy</a:t>
            </a:r>
          </a:p>
          <a:p>
            <a:pPr marL="1616075" indent="-1168400">
              <a:spcAft>
                <a:spcPts val="1200"/>
              </a:spcAft>
            </a:pPr>
            <a:r>
              <a:rPr lang="en-PH" sz="2200" b="1" dirty="0">
                <a:solidFill>
                  <a:schemeClr val="tx1">
                    <a:lumMod val="75000"/>
                    <a:lumOff val="25000"/>
                  </a:schemeClr>
                </a:solidFill>
                <a:latin typeface="Arial" panose="020B0604020202020204" pitchFamily="34" charset="0"/>
                <a:cs typeface="Arial" panose="020B0604020202020204" pitchFamily="34" charset="0"/>
              </a:rPr>
              <a:t>Week 10: </a:t>
            </a:r>
            <a:r>
              <a:rPr lang="en-US" sz="2200" dirty="0"/>
              <a:t>Creative and Literacy</a:t>
            </a:r>
            <a:endParaRPr lang="en-PH" sz="2200" b="1" dirty="0">
              <a:solidFill>
                <a:schemeClr val="tx1">
                  <a:lumMod val="75000"/>
                  <a:lumOff val="25000"/>
                </a:schemeClr>
              </a:solidFill>
              <a:latin typeface="Arial" panose="020B0604020202020204" pitchFamily="34" charset="0"/>
              <a:cs typeface="Arial" panose="020B0604020202020204" pitchFamily="34" charset="0"/>
            </a:endParaRPr>
          </a:p>
          <a:p>
            <a:pPr marL="1616075" indent="-1168400">
              <a:spcAft>
                <a:spcPts val="1200"/>
              </a:spcAft>
            </a:pPr>
            <a:r>
              <a:rPr lang="en-PH" sz="2200" b="1" dirty="0">
                <a:solidFill>
                  <a:schemeClr val="tx1">
                    <a:lumMod val="75000"/>
                    <a:lumOff val="25000"/>
                  </a:schemeClr>
                </a:solidFill>
                <a:latin typeface="Arial" panose="020B0604020202020204" pitchFamily="34" charset="0"/>
                <a:cs typeface="Arial" panose="020B0604020202020204" pitchFamily="34" charset="0"/>
              </a:rPr>
              <a:t>Week 11: </a:t>
            </a:r>
            <a:r>
              <a:rPr lang="en-PH" sz="2400" dirty="0"/>
              <a:t>Arts and Creative Literacy</a:t>
            </a:r>
            <a:endParaRPr lang="en-PH" sz="2200" b="1" dirty="0">
              <a:solidFill>
                <a:schemeClr val="tx1">
                  <a:lumMod val="75000"/>
                  <a:lumOff val="25000"/>
                </a:schemeClr>
              </a:solidFill>
              <a:latin typeface="Arial" panose="020B0604020202020204" pitchFamily="34" charset="0"/>
              <a:cs typeface="Arial" panose="020B0604020202020204" pitchFamily="34" charset="0"/>
            </a:endParaRPr>
          </a:p>
          <a:p>
            <a:pPr marL="1798638" indent="-1350963">
              <a:spcAft>
                <a:spcPts val="1200"/>
              </a:spcAft>
            </a:pPr>
            <a:r>
              <a:rPr lang="en-PH" sz="2200" b="1" dirty="0">
                <a:solidFill>
                  <a:schemeClr val="tx1">
                    <a:lumMod val="75000"/>
                    <a:lumOff val="25000"/>
                  </a:schemeClr>
                </a:solidFill>
                <a:latin typeface="Arial" panose="020B0604020202020204" pitchFamily="34" charset="0"/>
                <a:cs typeface="Arial" panose="020B0604020202020204" pitchFamily="34" charset="0"/>
              </a:rPr>
              <a:t>Week 12: </a:t>
            </a:r>
            <a:r>
              <a:rPr lang="en-US" sz="2400" dirty="0"/>
              <a:t>The Roles of Education in Social Innovation</a:t>
            </a:r>
            <a:endParaRPr lang="en-PH" sz="2200" b="1" dirty="0">
              <a:solidFill>
                <a:schemeClr val="tx1">
                  <a:lumMod val="75000"/>
                  <a:lumOff val="25000"/>
                </a:schemeClr>
              </a:solidFill>
              <a:latin typeface="Arial" panose="020B0604020202020204" pitchFamily="34" charset="0"/>
              <a:cs typeface="Arial" panose="020B0604020202020204" pitchFamily="34" charset="0"/>
            </a:endParaRPr>
          </a:p>
          <a:p>
            <a:pPr marL="1616075" indent="-1168400">
              <a:spcAft>
                <a:spcPts val="1200"/>
              </a:spcAft>
            </a:pPr>
            <a:r>
              <a:rPr lang="en-PH" sz="2200" b="1" dirty="0">
                <a:solidFill>
                  <a:schemeClr val="tx1">
                    <a:lumMod val="75000"/>
                    <a:lumOff val="25000"/>
                  </a:schemeClr>
                </a:solidFill>
                <a:latin typeface="Arial" panose="020B0604020202020204" pitchFamily="34" charset="0"/>
                <a:cs typeface="Arial" panose="020B0604020202020204" pitchFamily="34" charset="0"/>
              </a:rPr>
              <a:t>Week 13: </a:t>
            </a:r>
            <a:r>
              <a:rPr lang="en-US" sz="2400" dirty="0"/>
              <a:t>Design Thinking in the Educational Curriculum</a:t>
            </a:r>
            <a:endParaRPr lang="en-PH" sz="2200" b="1" dirty="0">
              <a:solidFill>
                <a:schemeClr val="tx1">
                  <a:lumMod val="75000"/>
                  <a:lumOff val="25000"/>
                </a:schemeClr>
              </a:solidFill>
              <a:latin typeface="Arial" panose="020B0604020202020204" pitchFamily="34" charset="0"/>
              <a:cs typeface="Arial" panose="020B0604020202020204" pitchFamily="34" charset="0"/>
            </a:endParaRPr>
          </a:p>
          <a:p>
            <a:pPr marL="1616075" indent="-1168400">
              <a:spcAft>
                <a:spcPts val="1200"/>
              </a:spcAft>
            </a:pPr>
            <a:r>
              <a:rPr lang="en-PH" sz="2200" b="1" dirty="0">
                <a:solidFill>
                  <a:schemeClr val="tx1">
                    <a:lumMod val="75000"/>
                    <a:lumOff val="25000"/>
                  </a:schemeClr>
                </a:solidFill>
                <a:latin typeface="Arial" panose="020B0604020202020204" pitchFamily="34" charset="0"/>
                <a:cs typeface="Arial" panose="020B0604020202020204" pitchFamily="34" charset="0"/>
              </a:rPr>
              <a:t>Week 14: </a:t>
            </a:r>
            <a:r>
              <a:rPr lang="en-PH" sz="2400" dirty="0"/>
              <a:t>Outcome-Based Educational Literacy</a:t>
            </a:r>
            <a:endParaRPr lang="en-PH" sz="2200" b="1" dirty="0">
              <a:solidFill>
                <a:schemeClr val="tx1">
                  <a:lumMod val="75000"/>
                  <a:lumOff val="25000"/>
                </a:schemeClr>
              </a:solidFill>
              <a:latin typeface="Arial" panose="020B0604020202020204" pitchFamily="34" charset="0"/>
              <a:cs typeface="Arial" panose="020B0604020202020204" pitchFamily="34" charset="0"/>
            </a:endParaRPr>
          </a:p>
          <a:p>
            <a:pPr marL="1616075" indent="-1168400">
              <a:spcAft>
                <a:spcPts val="1200"/>
              </a:spcAft>
            </a:pPr>
            <a:r>
              <a:rPr lang="en-PH" sz="2200" b="1" dirty="0">
                <a:solidFill>
                  <a:schemeClr val="tx1">
                    <a:lumMod val="75000"/>
                    <a:lumOff val="25000"/>
                  </a:schemeClr>
                </a:solidFill>
                <a:latin typeface="Arial" panose="020B0604020202020204" pitchFamily="34" charset="0"/>
                <a:cs typeface="Arial" panose="020B0604020202020204" pitchFamily="34" charset="0"/>
              </a:rPr>
              <a:t>Week 15: </a:t>
            </a:r>
            <a:r>
              <a:rPr lang="en-US" sz="2400" dirty="0"/>
              <a:t>Lesson Planning involving the New Literacies</a:t>
            </a:r>
            <a:endParaRPr lang="en-PH" sz="2200"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B8CF43E2-BD59-61CB-8072-87A6006B7544}"/>
              </a:ext>
            </a:extLst>
          </p:cNvPr>
          <p:cNvSpPr/>
          <p:nvPr/>
        </p:nvSpPr>
        <p:spPr>
          <a:xfrm>
            <a:off x="11582400" y="0"/>
            <a:ext cx="269405" cy="549691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Tree>
    <p:extLst>
      <p:ext uri="{BB962C8B-B14F-4D97-AF65-F5344CB8AC3E}">
        <p14:creationId xmlns:p14="http://schemas.microsoft.com/office/powerpoint/2010/main" val="346824808"/>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52A8DA-61C5-8E1D-BB5A-13B6FEA4E9CC}"/>
              </a:ext>
            </a:extLst>
          </p:cNvPr>
          <p:cNvSpPr txBox="1"/>
          <p:nvPr/>
        </p:nvSpPr>
        <p:spPr>
          <a:xfrm>
            <a:off x="924560" y="2164080"/>
            <a:ext cx="10505440" cy="1938992"/>
          </a:xfrm>
          <a:prstGeom prst="rect">
            <a:avLst/>
          </a:prstGeom>
          <a:noFill/>
        </p:spPr>
        <p:txBody>
          <a:bodyPr wrap="square" rtlCol="0">
            <a:spAutoFit/>
          </a:bodyPr>
          <a:lstStyle/>
          <a:p>
            <a:pPr algn="ctr"/>
            <a:r>
              <a:rPr lang="en-PH" sz="6000" dirty="0">
                <a:latin typeface="Copperplate Gothic Bold" panose="020E0705020206020404" pitchFamily="34" charset="0"/>
              </a:rPr>
              <a:t>How do you describe a </a:t>
            </a:r>
            <a:r>
              <a:rPr lang="en-PH" sz="6000" dirty="0">
                <a:solidFill>
                  <a:srgbClr val="C00000"/>
                </a:solidFill>
                <a:latin typeface="Copperplate Gothic Bold" panose="020E0705020206020404" pitchFamily="34" charset="0"/>
              </a:rPr>
              <a:t>LITERATE person?</a:t>
            </a:r>
          </a:p>
        </p:txBody>
      </p:sp>
    </p:spTree>
    <p:extLst>
      <p:ext uri="{BB962C8B-B14F-4D97-AF65-F5344CB8AC3E}">
        <p14:creationId xmlns:p14="http://schemas.microsoft.com/office/powerpoint/2010/main" val="3871027652"/>
      </p:ext>
    </p:extLst>
  </p:cSld>
  <p:clrMapOvr>
    <a:masterClrMapping/>
  </p:clrMapOvr>
  <p:transition>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6848CB67-432E-6AA3-0E18-24BAB50231D8}"/>
              </a:ext>
            </a:extLst>
          </p:cNvPr>
          <p:cNvSpPr/>
          <p:nvPr/>
        </p:nvSpPr>
        <p:spPr>
          <a:xfrm>
            <a:off x="419134" y="554309"/>
            <a:ext cx="6493816" cy="5499650"/>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8" name="Rectangle 7">
            <a:extLst>
              <a:ext uri="{FF2B5EF4-FFF2-40B4-BE49-F238E27FC236}">
                <a16:creationId xmlns:a16="http://schemas.microsoft.com/office/drawing/2014/main" id="{E713706F-1E92-4C38-9F97-449A2D679D36}"/>
              </a:ext>
            </a:extLst>
          </p:cNvPr>
          <p:cNvSpPr/>
          <p:nvPr/>
        </p:nvSpPr>
        <p:spPr>
          <a:xfrm>
            <a:off x="837166" y="928562"/>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lumMod val="75000"/>
                    <a:lumOff val="25000"/>
                  </a:schemeClr>
                </a:solidFill>
                <a:latin typeface="Aharoni" panose="02010803020104030203" pitchFamily="2" charset="-79"/>
                <a:cs typeface="Aharoni" panose="02010803020104030203" pitchFamily="2" charset="-79"/>
              </a:rPr>
              <a:t>A</a:t>
            </a:r>
            <a:endParaRPr lang="en-PH" sz="6000" b="1" dirty="0">
              <a:solidFill>
                <a:schemeClr val="tx1">
                  <a:lumMod val="75000"/>
                  <a:lumOff val="25000"/>
                </a:schemeClr>
              </a:solidFill>
              <a:latin typeface="Aharoni" panose="02010803020104030203" pitchFamily="2" charset="-79"/>
              <a:cs typeface="Aharoni" panose="02010803020104030203" pitchFamily="2" charset="-79"/>
            </a:endParaRPr>
          </a:p>
        </p:txBody>
      </p:sp>
      <p:sp>
        <p:nvSpPr>
          <p:cNvPr id="9" name="Rectangle 8">
            <a:extLst>
              <a:ext uri="{FF2B5EF4-FFF2-40B4-BE49-F238E27FC236}">
                <a16:creationId xmlns:a16="http://schemas.microsoft.com/office/drawing/2014/main" id="{B595F017-C3CC-4F6A-8E39-AD6E810F5071}"/>
              </a:ext>
            </a:extLst>
          </p:cNvPr>
          <p:cNvSpPr/>
          <p:nvPr/>
        </p:nvSpPr>
        <p:spPr>
          <a:xfrm>
            <a:off x="1646876" y="928562"/>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 name="Rectangle 9">
            <a:extLst>
              <a:ext uri="{FF2B5EF4-FFF2-40B4-BE49-F238E27FC236}">
                <a16:creationId xmlns:a16="http://schemas.microsoft.com/office/drawing/2014/main" id="{A0CA887A-5465-4F6C-9010-D6D131B89D5B}"/>
              </a:ext>
            </a:extLst>
          </p:cNvPr>
          <p:cNvSpPr/>
          <p:nvPr/>
        </p:nvSpPr>
        <p:spPr>
          <a:xfrm>
            <a:off x="2453603" y="928562"/>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1" name="Rectangle 10">
            <a:extLst>
              <a:ext uri="{FF2B5EF4-FFF2-40B4-BE49-F238E27FC236}">
                <a16:creationId xmlns:a16="http://schemas.microsoft.com/office/drawing/2014/main" id="{FD36612D-B89A-42E1-A72F-F8FF0913DBB5}"/>
              </a:ext>
            </a:extLst>
          </p:cNvPr>
          <p:cNvSpPr/>
          <p:nvPr/>
        </p:nvSpPr>
        <p:spPr>
          <a:xfrm>
            <a:off x="3260330" y="938501"/>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2" name="Rectangle 11">
            <a:extLst>
              <a:ext uri="{FF2B5EF4-FFF2-40B4-BE49-F238E27FC236}">
                <a16:creationId xmlns:a16="http://schemas.microsoft.com/office/drawing/2014/main" id="{FBA7F1A4-C2E7-4267-9A44-0DC137865A80}"/>
              </a:ext>
            </a:extLst>
          </p:cNvPr>
          <p:cNvSpPr/>
          <p:nvPr/>
        </p:nvSpPr>
        <p:spPr>
          <a:xfrm>
            <a:off x="4067057" y="948440"/>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3" name="Rectangle 12">
            <a:extLst>
              <a:ext uri="{FF2B5EF4-FFF2-40B4-BE49-F238E27FC236}">
                <a16:creationId xmlns:a16="http://schemas.microsoft.com/office/drawing/2014/main" id="{41629A3B-CB43-43B4-97BD-A7902D175CB8}"/>
              </a:ext>
            </a:extLst>
          </p:cNvPr>
          <p:cNvSpPr/>
          <p:nvPr/>
        </p:nvSpPr>
        <p:spPr>
          <a:xfrm>
            <a:off x="4874195" y="959484"/>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4" name="Rectangle 13">
            <a:extLst>
              <a:ext uri="{FF2B5EF4-FFF2-40B4-BE49-F238E27FC236}">
                <a16:creationId xmlns:a16="http://schemas.microsoft.com/office/drawing/2014/main" id="{A527FD37-33CB-412D-A23B-0374586590C7}"/>
              </a:ext>
            </a:extLst>
          </p:cNvPr>
          <p:cNvSpPr/>
          <p:nvPr/>
        </p:nvSpPr>
        <p:spPr>
          <a:xfrm>
            <a:off x="5680922" y="959484"/>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0" name="Rectangle 19">
            <a:extLst>
              <a:ext uri="{FF2B5EF4-FFF2-40B4-BE49-F238E27FC236}">
                <a16:creationId xmlns:a16="http://schemas.microsoft.com/office/drawing/2014/main" id="{BF512424-949C-421E-A072-E4EB92F3AEC2}"/>
              </a:ext>
            </a:extLst>
          </p:cNvPr>
          <p:cNvSpPr/>
          <p:nvPr/>
        </p:nvSpPr>
        <p:spPr>
          <a:xfrm>
            <a:off x="823084" y="2268323"/>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lumMod val="75000"/>
                    <a:lumOff val="25000"/>
                  </a:schemeClr>
                </a:solidFill>
                <a:latin typeface="Aharoni" panose="02010803020104030203" pitchFamily="2" charset="-79"/>
                <a:cs typeface="Aharoni" panose="02010803020104030203" pitchFamily="2" charset="-79"/>
              </a:rPr>
              <a:t>C</a:t>
            </a:r>
            <a:endParaRPr lang="en-PH" sz="6000" b="1" dirty="0">
              <a:solidFill>
                <a:schemeClr val="tx1">
                  <a:lumMod val="75000"/>
                  <a:lumOff val="25000"/>
                </a:schemeClr>
              </a:solidFill>
              <a:latin typeface="Aharoni" panose="02010803020104030203" pitchFamily="2" charset="-79"/>
              <a:cs typeface="Aharoni" panose="02010803020104030203" pitchFamily="2" charset="-79"/>
            </a:endParaRPr>
          </a:p>
        </p:txBody>
      </p:sp>
      <p:sp>
        <p:nvSpPr>
          <p:cNvPr id="21" name="Rectangle 20">
            <a:extLst>
              <a:ext uri="{FF2B5EF4-FFF2-40B4-BE49-F238E27FC236}">
                <a16:creationId xmlns:a16="http://schemas.microsoft.com/office/drawing/2014/main" id="{2F1FFEC7-8314-4A5A-87CF-AE3CA0FB53F4}"/>
              </a:ext>
            </a:extLst>
          </p:cNvPr>
          <p:cNvSpPr/>
          <p:nvPr/>
        </p:nvSpPr>
        <p:spPr>
          <a:xfrm>
            <a:off x="1632794" y="2268323"/>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2" name="Rectangle 21">
            <a:extLst>
              <a:ext uri="{FF2B5EF4-FFF2-40B4-BE49-F238E27FC236}">
                <a16:creationId xmlns:a16="http://schemas.microsoft.com/office/drawing/2014/main" id="{8F132748-9F12-4E27-997E-0EFF0F84BE42}"/>
              </a:ext>
            </a:extLst>
          </p:cNvPr>
          <p:cNvSpPr/>
          <p:nvPr/>
        </p:nvSpPr>
        <p:spPr>
          <a:xfrm>
            <a:off x="2439521" y="2268323"/>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3" name="Rectangle 22">
            <a:extLst>
              <a:ext uri="{FF2B5EF4-FFF2-40B4-BE49-F238E27FC236}">
                <a16:creationId xmlns:a16="http://schemas.microsoft.com/office/drawing/2014/main" id="{D09B652C-2937-4D6A-AEC8-A07B31F2CDE9}"/>
              </a:ext>
            </a:extLst>
          </p:cNvPr>
          <p:cNvSpPr/>
          <p:nvPr/>
        </p:nvSpPr>
        <p:spPr>
          <a:xfrm>
            <a:off x="3246248" y="2278262"/>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4" name="Rectangle 23">
            <a:extLst>
              <a:ext uri="{FF2B5EF4-FFF2-40B4-BE49-F238E27FC236}">
                <a16:creationId xmlns:a16="http://schemas.microsoft.com/office/drawing/2014/main" id="{B1C3D59B-20B5-4FCE-9856-72428F75661E}"/>
              </a:ext>
            </a:extLst>
          </p:cNvPr>
          <p:cNvSpPr/>
          <p:nvPr/>
        </p:nvSpPr>
        <p:spPr>
          <a:xfrm>
            <a:off x="4052975" y="2288201"/>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5" name="Rectangle 24">
            <a:extLst>
              <a:ext uri="{FF2B5EF4-FFF2-40B4-BE49-F238E27FC236}">
                <a16:creationId xmlns:a16="http://schemas.microsoft.com/office/drawing/2014/main" id="{0EB03DB4-A3E1-414D-ACB0-985E53D28221}"/>
              </a:ext>
            </a:extLst>
          </p:cNvPr>
          <p:cNvSpPr/>
          <p:nvPr/>
        </p:nvSpPr>
        <p:spPr>
          <a:xfrm>
            <a:off x="4860113" y="2299245"/>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6" name="Rectangle 25">
            <a:extLst>
              <a:ext uri="{FF2B5EF4-FFF2-40B4-BE49-F238E27FC236}">
                <a16:creationId xmlns:a16="http://schemas.microsoft.com/office/drawing/2014/main" id="{5D003B81-FBED-4678-B2AE-E34535438E3E}"/>
              </a:ext>
            </a:extLst>
          </p:cNvPr>
          <p:cNvSpPr/>
          <p:nvPr/>
        </p:nvSpPr>
        <p:spPr>
          <a:xfrm>
            <a:off x="5666840" y="2299245"/>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7" name="Rectangle 26">
            <a:extLst>
              <a:ext uri="{FF2B5EF4-FFF2-40B4-BE49-F238E27FC236}">
                <a16:creationId xmlns:a16="http://schemas.microsoft.com/office/drawing/2014/main" id="{05719C58-DD01-4F77-A6F7-AF5ECD126B2F}"/>
              </a:ext>
            </a:extLst>
          </p:cNvPr>
          <p:cNvSpPr/>
          <p:nvPr/>
        </p:nvSpPr>
        <p:spPr>
          <a:xfrm>
            <a:off x="823084" y="3608811"/>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lumMod val="75000"/>
                    <a:lumOff val="25000"/>
                  </a:schemeClr>
                </a:solidFill>
                <a:latin typeface="Aharoni" panose="02010803020104030203" pitchFamily="2" charset="-79"/>
                <a:cs typeface="Aharoni" panose="02010803020104030203" pitchFamily="2" charset="-79"/>
              </a:rPr>
              <a:t>R</a:t>
            </a:r>
            <a:endParaRPr lang="en-PH" sz="6000" b="1" dirty="0">
              <a:solidFill>
                <a:schemeClr val="tx1">
                  <a:lumMod val="75000"/>
                  <a:lumOff val="25000"/>
                </a:schemeClr>
              </a:solidFill>
              <a:latin typeface="Aharoni" panose="02010803020104030203" pitchFamily="2" charset="-79"/>
              <a:cs typeface="Aharoni" panose="02010803020104030203" pitchFamily="2" charset="-79"/>
            </a:endParaRPr>
          </a:p>
        </p:txBody>
      </p:sp>
      <p:sp>
        <p:nvSpPr>
          <p:cNvPr id="28" name="Rectangle 27">
            <a:extLst>
              <a:ext uri="{FF2B5EF4-FFF2-40B4-BE49-F238E27FC236}">
                <a16:creationId xmlns:a16="http://schemas.microsoft.com/office/drawing/2014/main" id="{47BB208A-27A0-4D6E-8BD7-59272565C0C2}"/>
              </a:ext>
            </a:extLst>
          </p:cNvPr>
          <p:cNvSpPr/>
          <p:nvPr/>
        </p:nvSpPr>
        <p:spPr>
          <a:xfrm>
            <a:off x="1632794" y="3608811"/>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9" name="Rectangle 28">
            <a:extLst>
              <a:ext uri="{FF2B5EF4-FFF2-40B4-BE49-F238E27FC236}">
                <a16:creationId xmlns:a16="http://schemas.microsoft.com/office/drawing/2014/main" id="{9785C5B4-5D37-48D6-887C-1F28664A2733}"/>
              </a:ext>
            </a:extLst>
          </p:cNvPr>
          <p:cNvSpPr/>
          <p:nvPr/>
        </p:nvSpPr>
        <p:spPr>
          <a:xfrm>
            <a:off x="2439521" y="3608811"/>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0" name="Rectangle 29">
            <a:extLst>
              <a:ext uri="{FF2B5EF4-FFF2-40B4-BE49-F238E27FC236}">
                <a16:creationId xmlns:a16="http://schemas.microsoft.com/office/drawing/2014/main" id="{B9AF69CA-3F55-421E-AD41-D28F04D1B977}"/>
              </a:ext>
            </a:extLst>
          </p:cNvPr>
          <p:cNvSpPr/>
          <p:nvPr/>
        </p:nvSpPr>
        <p:spPr>
          <a:xfrm>
            <a:off x="3246248" y="3618750"/>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1" name="Rectangle 30">
            <a:extLst>
              <a:ext uri="{FF2B5EF4-FFF2-40B4-BE49-F238E27FC236}">
                <a16:creationId xmlns:a16="http://schemas.microsoft.com/office/drawing/2014/main" id="{EED27AF8-F86E-4BDE-8404-5C14F5CDBBEB}"/>
              </a:ext>
            </a:extLst>
          </p:cNvPr>
          <p:cNvSpPr/>
          <p:nvPr/>
        </p:nvSpPr>
        <p:spPr>
          <a:xfrm>
            <a:off x="4052975" y="3628689"/>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2" name="Rectangle 31">
            <a:extLst>
              <a:ext uri="{FF2B5EF4-FFF2-40B4-BE49-F238E27FC236}">
                <a16:creationId xmlns:a16="http://schemas.microsoft.com/office/drawing/2014/main" id="{DCEFE8E8-4ACB-4332-998E-C85A73160C76}"/>
              </a:ext>
            </a:extLst>
          </p:cNvPr>
          <p:cNvSpPr/>
          <p:nvPr/>
        </p:nvSpPr>
        <p:spPr>
          <a:xfrm>
            <a:off x="4860113" y="3639733"/>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3" name="Rectangle 32">
            <a:extLst>
              <a:ext uri="{FF2B5EF4-FFF2-40B4-BE49-F238E27FC236}">
                <a16:creationId xmlns:a16="http://schemas.microsoft.com/office/drawing/2014/main" id="{16344CBC-73CF-4C0C-BA2B-5CFB63E186B4}"/>
              </a:ext>
            </a:extLst>
          </p:cNvPr>
          <p:cNvSpPr/>
          <p:nvPr/>
        </p:nvSpPr>
        <p:spPr>
          <a:xfrm>
            <a:off x="5666840" y="3639733"/>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4" name="Rectangle 33">
            <a:extLst>
              <a:ext uri="{FF2B5EF4-FFF2-40B4-BE49-F238E27FC236}">
                <a16:creationId xmlns:a16="http://schemas.microsoft.com/office/drawing/2014/main" id="{80945FAB-11CF-42FC-9CBC-E58E1E46229B}"/>
              </a:ext>
            </a:extLst>
          </p:cNvPr>
          <p:cNvSpPr/>
          <p:nvPr/>
        </p:nvSpPr>
        <p:spPr>
          <a:xfrm>
            <a:off x="818526" y="4889124"/>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lumMod val="75000"/>
                    <a:lumOff val="25000"/>
                  </a:schemeClr>
                </a:solidFill>
                <a:latin typeface="Aharoni" panose="02010803020104030203" pitchFamily="2" charset="-79"/>
                <a:cs typeface="Aharoni" panose="02010803020104030203" pitchFamily="2" charset="-79"/>
              </a:rPr>
              <a:t>R</a:t>
            </a:r>
            <a:endParaRPr lang="en-PH" sz="6000" b="1" dirty="0">
              <a:solidFill>
                <a:schemeClr val="tx1">
                  <a:lumMod val="75000"/>
                  <a:lumOff val="25000"/>
                </a:schemeClr>
              </a:solidFill>
              <a:latin typeface="Aharoni" panose="02010803020104030203" pitchFamily="2" charset="-79"/>
              <a:cs typeface="Aharoni" panose="02010803020104030203" pitchFamily="2" charset="-79"/>
            </a:endParaRPr>
          </a:p>
        </p:txBody>
      </p:sp>
      <p:sp>
        <p:nvSpPr>
          <p:cNvPr id="35" name="Rectangle 34">
            <a:extLst>
              <a:ext uri="{FF2B5EF4-FFF2-40B4-BE49-F238E27FC236}">
                <a16:creationId xmlns:a16="http://schemas.microsoft.com/office/drawing/2014/main" id="{98F8BD06-539F-4F4A-B695-0DD367A20102}"/>
              </a:ext>
            </a:extLst>
          </p:cNvPr>
          <p:cNvSpPr/>
          <p:nvPr/>
        </p:nvSpPr>
        <p:spPr>
          <a:xfrm>
            <a:off x="1628236" y="4889124"/>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6" name="Rectangle 35">
            <a:extLst>
              <a:ext uri="{FF2B5EF4-FFF2-40B4-BE49-F238E27FC236}">
                <a16:creationId xmlns:a16="http://schemas.microsoft.com/office/drawing/2014/main" id="{9F7A353C-CFA1-414B-9EE0-AEA2DA9C2D98}"/>
              </a:ext>
            </a:extLst>
          </p:cNvPr>
          <p:cNvSpPr/>
          <p:nvPr/>
        </p:nvSpPr>
        <p:spPr>
          <a:xfrm>
            <a:off x="2434963" y="4889124"/>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7" name="Rectangle 36">
            <a:extLst>
              <a:ext uri="{FF2B5EF4-FFF2-40B4-BE49-F238E27FC236}">
                <a16:creationId xmlns:a16="http://schemas.microsoft.com/office/drawing/2014/main" id="{95323B9F-8547-4A62-85B8-8E273B9D66BB}"/>
              </a:ext>
            </a:extLst>
          </p:cNvPr>
          <p:cNvSpPr/>
          <p:nvPr/>
        </p:nvSpPr>
        <p:spPr>
          <a:xfrm>
            <a:off x="3241690" y="4899063"/>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8" name="Rectangle 37">
            <a:extLst>
              <a:ext uri="{FF2B5EF4-FFF2-40B4-BE49-F238E27FC236}">
                <a16:creationId xmlns:a16="http://schemas.microsoft.com/office/drawing/2014/main" id="{925BD513-A08C-4E4B-8FFB-EB2E9C276031}"/>
              </a:ext>
            </a:extLst>
          </p:cNvPr>
          <p:cNvSpPr/>
          <p:nvPr/>
        </p:nvSpPr>
        <p:spPr>
          <a:xfrm>
            <a:off x="4048417" y="4909002"/>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9" name="Rectangle 38">
            <a:extLst>
              <a:ext uri="{FF2B5EF4-FFF2-40B4-BE49-F238E27FC236}">
                <a16:creationId xmlns:a16="http://schemas.microsoft.com/office/drawing/2014/main" id="{60D30981-FBAE-4FBD-9027-D095F03A33AD}"/>
              </a:ext>
            </a:extLst>
          </p:cNvPr>
          <p:cNvSpPr/>
          <p:nvPr/>
        </p:nvSpPr>
        <p:spPr>
          <a:xfrm>
            <a:off x="4855555" y="4920046"/>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40" name="Rectangle 39">
            <a:extLst>
              <a:ext uri="{FF2B5EF4-FFF2-40B4-BE49-F238E27FC236}">
                <a16:creationId xmlns:a16="http://schemas.microsoft.com/office/drawing/2014/main" id="{93921BDD-9A96-4DF8-B07C-0F49FD410579}"/>
              </a:ext>
            </a:extLst>
          </p:cNvPr>
          <p:cNvSpPr/>
          <p:nvPr/>
        </p:nvSpPr>
        <p:spPr>
          <a:xfrm>
            <a:off x="5662282" y="4920046"/>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6" name="TextBox 15">
            <a:extLst>
              <a:ext uri="{FF2B5EF4-FFF2-40B4-BE49-F238E27FC236}">
                <a16:creationId xmlns:a16="http://schemas.microsoft.com/office/drawing/2014/main" id="{827F9D43-4162-324A-4BCA-A5913A30C216}"/>
              </a:ext>
            </a:extLst>
          </p:cNvPr>
          <p:cNvSpPr txBox="1"/>
          <p:nvPr/>
        </p:nvSpPr>
        <p:spPr>
          <a:xfrm>
            <a:off x="7112435" y="728162"/>
            <a:ext cx="4926947" cy="1015663"/>
          </a:xfrm>
          <a:prstGeom prst="rect">
            <a:avLst/>
          </a:prstGeom>
          <a:noFill/>
        </p:spPr>
        <p:txBody>
          <a:bodyPr wrap="square" rtlCol="0">
            <a:spAutoFit/>
          </a:bodyPr>
          <a:lstStyle/>
          <a:p>
            <a:pPr algn="ctr"/>
            <a:r>
              <a:rPr lang="en-US" sz="6000" b="1" spc="600" dirty="0">
                <a:solidFill>
                  <a:srgbClr val="002060"/>
                </a:solidFill>
                <a:latin typeface="Bookman Old Style" panose="02050604050505020204" pitchFamily="18" charset="0"/>
              </a:rPr>
              <a:t>LITERACY</a:t>
            </a:r>
            <a:endParaRPr lang="en-PH" sz="6000" b="1" spc="600" dirty="0">
              <a:solidFill>
                <a:srgbClr val="002060"/>
              </a:solidFill>
              <a:latin typeface="Bookman Old Style" panose="02050604050505020204" pitchFamily="18" charset="0"/>
            </a:endParaRPr>
          </a:p>
        </p:txBody>
      </p:sp>
      <p:sp>
        <p:nvSpPr>
          <p:cNvPr id="17" name="Rectangle: Rounded Corners 16">
            <a:extLst>
              <a:ext uri="{FF2B5EF4-FFF2-40B4-BE49-F238E27FC236}">
                <a16:creationId xmlns:a16="http://schemas.microsoft.com/office/drawing/2014/main" id="{356FFF3D-8A29-B22B-7809-28C1936CB21F}"/>
              </a:ext>
            </a:extLst>
          </p:cNvPr>
          <p:cNvSpPr/>
          <p:nvPr/>
        </p:nvSpPr>
        <p:spPr>
          <a:xfrm>
            <a:off x="7246747" y="1743825"/>
            <a:ext cx="4658322" cy="3520634"/>
          </a:xfrm>
          <a:prstGeom prst="roundRect">
            <a:avLst>
              <a:gd name="adj" fmla="val 8166"/>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PH" sz="3000" b="1" dirty="0">
                <a:latin typeface="Abadi" panose="020B0604020104020204" pitchFamily="34" charset="0"/>
              </a:rPr>
              <a:t>Unscramble the letters of the word LITERACY to form four new 7-letter words that start with the given letters in the grid.</a:t>
            </a:r>
          </a:p>
        </p:txBody>
      </p:sp>
    </p:spTree>
    <p:extLst>
      <p:ext uri="{BB962C8B-B14F-4D97-AF65-F5344CB8AC3E}">
        <p14:creationId xmlns:p14="http://schemas.microsoft.com/office/powerpoint/2010/main" val="3445133345"/>
      </p:ext>
    </p:extLst>
  </p:cSld>
  <p:clrMapOvr>
    <a:masterClrMapping/>
  </p:clrMapOvr>
  <p:transition>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F563289-0533-EB49-5C9B-5F49D4B0328D}"/>
              </a:ext>
            </a:extLst>
          </p:cNvPr>
          <p:cNvSpPr/>
          <p:nvPr/>
        </p:nvSpPr>
        <p:spPr>
          <a:xfrm>
            <a:off x="7246747" y="1743825"/>
            <a:ext cx="4658322" cy="3520634"/>
          </a:xfrm>
          <a:prstGeom prst="roundRect">
            <a:avLst>
              <a:gd name="adj" fmla="val 8166"/>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PH" sz="3000" b="1" dirty="0">
                <a:latin typeface="Abadi" panose="020B0604020104020204" pitchFamily="34" charset="0"/>
              </a:rPr>
              <a:t>Unscramble the letters of the word LITERACY to form four new 7-letter words that start with the given letters in the grid.</a:t>
            </a:r>
          </a:p>
        </p:txBody>
      </p:sp>
      <p:sp>
        <p:nvSpPr>
          <p:cNvPr id="15" name="Rectangle 14">
            <a:extLst>
              <a:ext uri="{FF2B5EF4-FFF2-40B4-BE49-F238E27FC236}">
                <a16:creationId xmlns:a16="http://schemas.microsoft.com/office/drawing/2014/main" id="{6848CB67-432E-6AA3-0E18-24BAB50231D8}"/>
              </a:ext>
            </a:extLst>
          </p:cNvPr>
          <p:cNvSpPr/>
          <p:nvPr/>
        </p:nvSpPr>
        <p:spPr>
          <a:xfrm>
            <a:off x="419134" y="554309"/>
            <a:ext cx="6493816" cy="5499650"/>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8" name="Rectangle 7">
            <a:extLst>
              <a:ext uri="{FF2B5EF4-FFF2-40B4-BE49-F238E27FC236}">
                <a16:creationId xmlns:a16="http://schemas.microsoft.com/office/drawing/2014/main" id="{E713706F-1E92-4C38-9F97-449A2D679D36}"/>
              </a:ext>
            </a:extLst>
          </p:cNvPr>
          <p:cNvSpPr/>
          <p:nvPr/>
        </p:nvSpPr>
        <p:spPr>
          <a:xfrm>
            <a:off x="837166" y="928562"/>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lumMod val="75000"/>
                    <a:lumOff val="25000"/>
                  </a:schemeClr>
                </a:solidFill>
                <a:latin typeface="Aharoni" panose="02010803020104030203" pitchFamily="2" charset="-79"/>
                <a:cs typeface="Aharoni" panose="02010803020104030203" pitchFamily="2" charset="-79"/>
              </a:rPr>
              <a:t>A</a:t>
            </a:r>
            <a:endParaRPr lang="en-PH" sz="6000" b="1" dirty="0">
              <a:solidFill>
                <a:schemeClr val="tx1">
                  <a:lumMod val="75000"/>
                  <a:lumOff val="25000"/>
                </a:schemeClr>
              </a:solidFill>
              <a:latin typeface="Aharoni" panose="02010803020104030203" pitchFamily="2" charset="-79"/>
              <a:cs typeface="Aharoni" panose="02010803020104030203" pitchFamily="2" charset="-79"/>
            </a:endParaRPr>
          </a:p>
        </p:txBody>
      </p:sp>
      <p:sp>
        <p:nvSpPr>
          <p:cNvPr id="9" name="Rectangle 8">
            <a:extLst>
              <a:ext uri="{FF2B5EF4-FFF2-40B4-BE49-F238E27FC236}">
                <a16:creationId xmlns:a16="http://schemas.microsoft.com/office/drawing/2014/main" id="{B595F017-C3CC-4F6A-8E39-AD6E810F5071}"/>
              </a:ext>
            </a:extLst>
          </p:cNvPr>
          <p:cNvSpPr/>
          <p:nvPr/>
        </p:nvSpPr>
        <p:spPr>
          <a:xfrm>
            <a:off x="1646876" y="928562"/>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 name="Rectangle 9">
            <a:extLst>
              <a:ext uri="{FF2B5EF4-FFF2-40B4-BE49-F238E27FC236}">
                <a16:creationId xmlns:a16="http://schemas.microsoft.com/office/drawing/2014/main" id="{A0CA887A-5465-4F6C-9010-D6D131B89D5B}"/>
              </a:ext>
            </a:extLst>
          </p:cNvPr>
          <p:cNvSpPr/>
          <p:nvPr/>
        </p:nvSpPr>
        <p:spPr>
          <a:xfrm>
            <a:off x="2453603" y="928562"/>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1" name="Rectangle 10">
            <a:extLst>
              <a:ext uri="{FF2B5EF4-FFF2-40B4-BE49-F238E27FC236}">
                <a16:creationId xmlns:a16="http://schemas.microsoft.com/office/drawing/2014/main" id="{FD36612D-B89A-42E1-A72F-F8FF0913DBB5}"/>
              </a:ext>
            </a:extLst>
          </p:cNvPr>
          <p:cNvSpPr/>
          <p:nvPr/>
        </p:nvSpPr>
        <p:spPr>
          <a:xfrm>
            <a:off x="3260330" y="938501"/>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2" name="Rectangle 11">
            <a:extLst>
              <a:ext uri="{FF2B5EF4-FFF2-40B4-BE49-F238E27FC236}">
                <a16:creationId xmlns:a16="http://schemas.microsoft.com/office/drawing/2014/main" id="{FBA7F1A4-C2E7-4267-9A44-0DC137865A80}"/>
              </a:ext>
            </a:extLst>
          </p:cNvPr>
          <p:cNvSpPr/>
          <p:nvPr/>
        </p:nvSpPr>
        <p:spPr>
          <a:xfrm>
            <a:off x="4067057" y="948440"/>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3" name="Rectangle 12">
            <a:extLst>
              <a:ext uri="{FF2B5EF4-FFF2-40B4-BE49-F238E27FC236}">
                <a16:creationId xmlns:a16="http://schemas.microsoft.com/office/drawing/2014/main" id="{41629A3B-CB43-43B4-97BD-A7902D175CB8}"/>
              </a:ext>
            </a:extLst>
          </p:cNvPr>
          <p:cNvSpPr/>
          <p:nvPr/>
        </p:nvSpPr>
        <p:spPr>
          <a:xfrm>
            <a:off x="4874195" y="959484"/>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4" name="Rectangle 13">
            <a:extLst>
              <a:ext uri="{FF2B5EF4-FFF2-40B4-BE49-F238E27FC236}">
                <a16:creationId xmlns:a16="http://schemas.microsoft.com/office/drawing/2014/main" id="{A527FD37-33CB-412D-A23B-0374586590C7}"/>
              </a:ext>
            </a:extLst>
          </p:cNvPr>
          <p:cNvSpPr/>
          <p:nvPr/>
        </p:nvSpPr>
        <p:spPr>
          <a:xfrm>
            <a:off x="5680922" y="959484"/>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4" name="TextBox 3">
            <a:extLst>
              <a:ext uri="{FF2B5EF4-FFF2-40B4-BE49-F238E27FC236}">
                <a16:creationId xmlns:a16="http://schemas.microsoft.com/office/drawing/2014/main" id="{78FF00F0-2542-431B-BF0D-460FD8EA56B0}"/>
              </a:ext>
            </a:extLst>
          </p:cNvPr>
          <p:cNvSpPr txBox="1"/>
          <p:nvPr/>
        </p:nvSpPr>
        <p:spPr>
          <a:xfrm>
            <a:off x="1682492" y="648902"/>
            <a:ext cx="5666547" cy="1323439"/>
          </a:xfrm>
          <a:prstGeom prst="rect">
            <a:avLst/>
          </a:prstGeom>
          <a:noFill/>
        </p:spPr>
        <p:txBody>
          <a:bodyPr wrap="square" rtlCol="0">
            <a:spAutoFit/>
          </a:bodyPr>
          <a:lstStyle/>
          <a:p>
            <a:r>
              <a:rPr lang="en-US" sz="6000" b="1" spc="600" dirty="0">
                <a:solidFill>
                  <a:schemeClr val="tx1">
                    <a:lumMod val="75000"/>
                    <a:lumOff val="25000"/>
                  </a:schemeClr>
                </a:solidFill>
                <a:latin typeface="Aharoni" panose="02010803020104030203" pitchFamily="2" charset="-79"/>
                <a:cs typeface="Aharoni" panose="02010803020104030203" pitchFamily="2" charset="-79"/>
              </a:rPr>
              <a:t>R T</a:t>
            </a:r>
            <a:r>
              <a:rPr lang="en-US" sz="8000" b="1" spc="600" dirty="0">
                <a:solidFill>
                  <a:schemeClr val="tx1">
                    <a:lumMod val="75000"/>
                    <a:lumOff val="25000"/>
                  </a:schemeClr>
                </a:solidFill>
                <a:latin typeface="Aharoni" panose="02010803020104030203" pitchFamily="2" charset="-79"/>
                <a:cs typeface="Aharoni" panose="02010803020104030203" pitchFamily="2" charset="-79"/>
              </a:rPr>
              <a:t> </a:t>
            </a:r>
            <a:r>
              <a:rPr lang="en-US" sz="100" b="1" spc="600" dirty="0">
                <a:solidFill>
                  <a:schemeClr val="tx1">
                    <a:lumMod val="75000"/>
                    <a:lumOff val="25000"/>
                  </a:schemeClr>
                </a:solidFill>
                <a:latin typeface="Aharoni" panose="02010803020104030203" pitchFamily="2" charset="-79"/>
                <a:cs typeface="Aharoni" panose="02010803020104030203" pitchFamily="2" charset="-79"/>
              </a:rPr>
              <a:t> </a:t>
            </a:r>
            <a:r>
              <a:rPr lang="en-US" sz="6000" b="1" spc="600" dirty="0">
                <a:solidFill>
                  <a:schemeClr val="tx1">
                    <a:lumMod val="75000"/>
                    <a:lumOff val="25000"/>
                  </a:schemeClr>
                </a:solidFill>
                <a:latin typeface="Aharoni" panose="02010803020104030203" pitchFamily="2" charset="-79"/>
                <a:cs typeface="Aharoni" panose="02010803020104030203" pitchFamily="2" charset="-79"/>
              </a:rPr>
              <a:t>I </a:t>
            </a:r>
            <a:r>
              <a:rPr lang="en-US" sz="1000" b="1" spc="600" dirty="0">
                <a:solidFill>
                  <a:schemeClr val="tx1">
                    <a:lumMod val="75000"/>
                    <a:lumOff val="25000"/>
                  </a:schemeClr>
                </a:solidFill>
                <a:latin typeface="Aharoni" panose="02010803020104030203" pitchFamily="2" charset="-79"/>
                <a:cs typeface="Aharoni" panose="02010803020104030203" pitchFamily="2" charset="-79"/>
              </a:rPr>
              <a:t> </a:t>
            </a:r>
            <a:r>
              <a:rPr lang="en-US" sz="6000" b="1" spc="600" dirty="0">
                <a:solidFill>
                  <a:schemeClr val="tx1">
                    <a:lumMod val="75000"/>
                    <a:lumOff val="25000"/>
                  </a:schemeClr>
                </a:solidFill>
                <a:latin typeface="Aharoni" panose="02010803020104030203" pitchFamily="2" charset="-79"/>
                <a:cs typeface="Aharoni" panose="02010803020104030203" pitchFamily="2" charset="-79"/>
              </a:rPr>
              <a:t>C L </a:t>
            </a:r>
            <a:r>
              <a:rPr lang="en-US" sz="1000" b="1" spc="600" dirty="0">
                <a:solidFill>
                  <a:schemeClr val="tx1">
                    <a:lumMod val="75000"/>
                    <a:lumOff val="25000"/>
                  </a:schemeClr>
                </a:solidFill>
                <a:latin typeface="Aharoni" panose="02010803020104030203" pitchFamily="2" charset="-79"/>
                <a:cs typeface="Aharoni" panose="02010803020104030203" pitchFamily="2" charset="-79"/>
              </a:rPr>
              <a:t> </a:t>
            </a:r>
            <a:r>
              <a:rPr lang="en-US" sz="6000" b="1" spc="600" dirty="0">
                <a:solidFill>
                  <a:schemeClr val="tx1">
                    <a:lumMod val="75000"/>
                    <a:lumOff val="25000"/>
                  </a:schemeClr>
                </a:solidFill>
                <a:latin typeface="Aharoni" panose="02010803020104030203" pitchFamily="2" charset="-79"/>
                <a:cs typeface="Aharoni" panose="02010803020104030203" pitchFamily="2" charset="-79"/>
              </a:rPr>
              <a:t>E</a:t>
            </a:r>
            <a:endParaRPr lang="en-PH" sz="6000" b="1" spc="600" dirty="0">
              <a:solidFill>
                <a:schemeClr val="tx1">
                  <a:lumMod val="75000"/>
                  <a:lumOff val="25000"/>
                </a:schemeClr>
              </a:solidFill>
              <a:latin typeface="Aharoni" panose="02010803020104030203" pitchFamily="2" charset="-79"/>
              <a:cs typeface="Aharoni" panose="02010803020104030203" pitchFamily="2" charset="-79"/>
            </a:endParaRPr>
          </a:p>
        </p:txBody>
      </p:sp>
      <p:sp>
        <p:nvSpPr>
          <p:cNvPr id="20" name="Rectangle 19">
            <a:extLst>
              <a:ext uri="{FF2B5EF4-FFF2-40B4-BE49-F238E27FC236}">
                <a16:creationId xmlns:a16="http://schemas.microsoft.com/office/drawing/2014/main" id="{BF512424-949C-421E-A072-E4EB92F3AEC2}"/>
              </a:ext>
            </a:extLst>
          </p:cNvPr>
          <p:cNvSpPr/>
          <p:nvPr/>
        </p:nvSpPr>
        <p:spPr>
          <a:xfrm>
            <a:off x="823084" y="2268323"/>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lumMod val="75000"/>
                    <a:lumOff val="25000"/>
                  </a:schemeClr>
                </a:solidFill>
                <a:latin typeface="Aharoni" panose="02010803020104030203" pitchFamily="2" charset="-79"/>
                <a:cs typeface="Aharoni" panose="02010803020104030203" pitchFamily="2" charset="-79"/>
              </a:rPr>
              <a:t>C</a:t>
            </a:r>
            <a:endParaRPr lang="en-PH" sz="6000" b="1" dirty="0">
              <a:solidFill>
                <a:schemeClr val="tx1">
                  <a:lumMod val="75000"/>
                  <a:lumOff val="25000"/>
                </a:schemeClr>
              </a:solidFill>
              <a:latin typeface="Aharoni" panose="02010803020104030203" pitchFamily="2" charset="-79"/>
              <a:cs typeface="Aharoni" panose="02010803020104030203" pitchFamily="2" charset="-79"/>
            </a:endParaRPr>
          </a:p>
        </p:txBody>
      </p:sp>
      <p:sp>
        <p:nvSpPr>
          <p:cNvPr id="21" name="Rectangle 20">
            <a:extLst>
              <a:ext uri="{FF2B5EF4-FFF2-40B4-BE49-F238E27FC236}">
                <a16:creationId xmlns:a16="http://schemas.microsoft.com/office/drawing/2014/main" id="{2F1FFEC7-8314-4A5A-87CF-AE3CA0FB53F4}"/>
              </a:ext>
            </a:extLst>
          </p:cNvPr>
          <p:cNvSpPr/>
          <p:nvPr/>
        </p:nvSpPr>
        <p:spPr>
          <a:xfrm>
            <a:off x="1632794" y="2268323"/>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2" name="Rectangle 21">
            <a:extLst>
              <a:ext uri="{FF2B5EF4-FFF2-40B4-BE49-F238E27FC236}">
                <a16:creationId xmlns:a16="http://schemas.microsoft.com/office/drawing/2014/main" id="{8F132748-9F12-4E27-997E-0EFF0F84BE42}"/>
              </a:ext>
            </a:extLst>
          </p:cNvPr>
          <p:cNvSpPr/>
          <p:nvPr/>
        </p:nvSpPr>
        <p:spPr>
          <a:xfrm>
            <a:off x="2439521" y="2268323"/>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3" name="Rectangle 22">
            <a:extLst>
              <a:ext uri="{FF2B5EF4-FFF2-40B4-BE49-F238E27FC236}">
                <a16:creationId xmlns:a16="http://schemas.microsoft.com/office/drawing/2014/main" id="{D09B652C-2937-4D6A-AEC8-A07B31F2CDE9}"/>
              </a:ext>
            </a:extLst>
          </p:cNvPr>
          <p:cNvSpPr/>
          <p:nvPr/>
        </p:nvSpPr>
        <p:spPr>
          <a:xfrm>
            <a:off x="3246248" y="2278262"/>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4" name="Rectangle 23">
            <a:extLst>
              <a:ext uri="{FF2B5EF4-FFF2-40B4-BE49-F238E27FC236}">
                <a16:creationId xmlns:a16="http://schemas.microsoft.com/office/drawing/2014/main" id="{B1C3D59B-20B5-4FCE-9856-72428F75661E}"/>
              </a:ext>
            </a:extLst>
          </p:cNvPr>
          <p:cNvSpPr/>
          <p:nvPr/>
        </p:nvSpPr>
        <p:spPr>
          <a:xfrm>
            <a:off x="4052975" y="2288201"/>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5" name="Rectangle 24">
            <a:extLst>
              <a:ext uri="{FF2B5EF4-FFF2-40B4-BE49-F238E27FC236}">
                <a16:creationId xmlns:a16="http://schemas.microsoft.com/office/drawing/2014/main" id="{0EB03DB4-A3E1-414D-ACB0-985E53D28221}"/>
              </a:ext>
            </a:extLst>
          </p:cNvPr>
          <p:cNvSpPr/>
          <p:nvPr/>
        </p:nvSpPr>
        <p:spPr>
          <a:xfrm>
            <a:off x="4860113" y="2299245"/>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6" name="Rectangle 25">
            <a:extLst>
              <a:ext uri="{FF2B5EF4-FFF2-40B4-BE49-F238E27FC236}">
                <a16:creationId xmlns:a16="http://schemas.microsoft.com/office/drawing/2014/main" id="{5D003B81-FBED-4678-B2AE-E34535438E3E}"/>
              </a:ext>
            </a:extLst>
          </p:cNvPr>
          <p:cNvSpPr/>
          <p:nvPr/>
        </p:nvSpPr>
        <p:spPr>
          <a:xfrm>
            <a:off x="5666840" y="2299245"/>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5" name="TextBox 4">
            <a:extLst>
              <a:ext uri="{FF2B5EF4-FFF2-40B4-BE49-F238E27FC236}">
                <a16:creationId xmlns:a16="http://schemas.microsoft.com/office/drawing/2014/main" id="{64DB7368-CA15-4BF1-AE49-096D38DB5A45}"/>
              </a:ext>
            </a:extLst>
          </p:cNvPr>
          <p:cNvSpPr txBox="1"/>
          <p:nvPr/>
        </p:nvSpPr>
        <p:spPr>
          <a:xfrm>
            <a:off x="1682492" y="2204262"/>
            <a:ext cx="5466521" cy="1015663"/>
          </a:xfrm>
          <a:prstGeom prst="rect">
            <a:avLst/>
          </a:prstGeom>
          <a:noFill/>
        </p:spPr>
        <p:txBody>
          <a:bodyPr wrap="square" rtlCol="0">
            <a:spAutoFit/>
          </a:bodyPr>
          <a:lstStyle/>
          <a:p>
            <a:r>
              <a:rPr lang="en-US" sz="6000" b="1" spc="600" dirty="0">
                <a:solidFill>
                  <a:schemeClr val="tx1">
                    <a:lumMod val="75000"/>
                    <a:lumOff val="25000"/>
                  </a:schemeClr>
                </a:solidFill>
                <a:latin typeface="Aharoni" panose="02010803020104030203" pitchFamily="2" charset="-79"/>
                <a:cs typeface="Aharoni" panose="02010803020104030203" pitchFamily="2" charset="-79"/>
              </a:rPr>
              <a:t>L A R I </a:t>
            </a:r>
            <a:r>
              <a:rPr lang="en-US" sz="1000" b="1" spc="600" dirty="0">
                <a:solidFill>
                  <a:schemeClr val="tx1">
                    <a:lumMod val="75000"/>
                    <a:lumOff val="25000"/>
                  </a:schemeClr>
                </a:solidFill>
                <a:latin typeface="Aharoni" panose="02010803020104030203" pitchFamily="2" charset="-79"/>
                <a:cs typeface="Aharoni" panose="02010803020104030203" pitchFamily="2" charset="-79"/>
              </a:rPr>
              <a:t>  </a:t>
            </a:r>
            <a:r>
              <a:rPr lang="en-US" sz="6000" b="1" spc="600" dirty="0">
                <a:solidFill>
                  <a:schemeClr val="tx1">
                    <a:lumMod val="75000"/>
                    <a:lumOff val="25000"/>
                  </a:schemeClr>
                </a:solidFill>
                <a:latin typeface="Aharoni" panose="02010803020104030203" pitchFamily="2" charset="-79"/>
                <a:cs typeface="Aharoni" panose="02010803020104030203" pitchFamily="2" charset="-79"/>
              </a:rPr>
              <a:t>T Y</a:t>
            </a:r>
            <a:endParaRPr lang="en-PH" sz="6000" b="1" spc="600" dirty="0">
              <a:solidFill>
                <a:schemeClr val="tx1">
                  <a:lumMod val="75000"/>
                  <a:lumOff val="25000"/>
                </a:schemeClr>
              </a:solidFill>
              <a:latin typeface="Aharoni" panose="02010803020104030203" pitchFamily="2" charset="-79"/>
              <a:cs typeface="Aharoni" panose="02010803020104030203" pitchFamily="2" charset="-79"/>
            </a:endParaRPr>
          </a:p>
        </p:txBody>
      </p:sp>
      <p:sp>
        <p:nvSpPr>
          <p:cNvPr id="27" name="Rectangle 26">
            <a:extLst>
              <a:ext uri="{FF2B5EF4-FFF2-40B4-BE49-F238E27FC236}">
                <a16:creationId xmlns:a16="http://schemas.microsoft.com/office/drawing/2014/main" id="{05719C58-DD01-4F77-A6F7-AF5ECD126B2F}"/>
              </a:ext>
            </a:extLst>
          </p:cNvPr>
          <p:cNvSpPr/>
          <p:nvPr/>
        </p:nvSpPr>
        <p:spPr>
          <a:xfrm>
            <a:off x="823084" y="3608811"/>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lumMod val="75000"/>
                    <a:lumOff val="25000"/>
                  </a:schemeClr>
                </a:solidFill>
                <a:latin typeface="Aharoni" panose="02010803020104030203" pitchFamily="2" charset="-79"/>
                <a:cs typeface="Aharoni" panose="02010803020104030203" pitchFamily="2" charset="-79"/>
              </a:rPr>
              <a:t>R</a:t>
            </a:r>
            <a:endParaRPr lang="en-PH" sz="6000" b="1" dirty="0">
              <a:solidFill>
                <a:schemeClr val="tx1">
                  <a:lumMod val="75000"/>
                  <a:lumOff val="25000"/>
                </a:schemeClr>
              </a:solidFill>
              <a:latin typeface="Aharoni" panose="02010803020104030203" pitchFamily="2" charset="-79"/>
              <a:cs typeface="Aharoni" panose="02010803020104030203" pitchFamily="2" charset="-79"/>
            </a:endParaRPr>
          </a:p>
        </p:txBody>
      </p:sp>
      <p:sp>
        <p:nvSpPr>
          <p:cNvPr id="28" name="Rectangle 27">
            <a:extLst>
              <a:ext uri="{FF2B5EF4-FFF2-40B4-BE49-F238E27FC236}">
                <a16:creationId xmlns:a16="http://schemas.microsoft.com/office/drawing/2014/main" id="{47BB208A-27A0-4D6E-8BD7-59272565C0C2}"/>
              </a:ext>
            </a:extLst>
          </p:cNvPr>
          <p:cNvSpPr/>
          <p:nvPr/>
        </p:nvSpPr>
        <p:spPr>
          <a:xfrm>
            <a:off x="1632794" y="3608811"/>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9" name="Rectangle 28">
            <a:extLst>
              <a:ext uri="{FF2B5EF4-FFF2-40B4-BE49-F238E27FC236}">
                <a16:creationId xmlns:a16="http://schemas.microsoft.com/office/drawing/2014/main" id="{9785C5B4-5D37-48D6-887C-1F28664A2733}"/>
              </a:ext>
            </a:extLst>
          </p:cNvPr>
          <p:cNvSpPr/>
          <p:nvPr/>
        </p:nvSpPr>
        <p:spPr>
          <a:xfrm>
            <a:off x="2439521" y="3608811"/>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0" name="Rectangle 29">
            <a:extLst>
              <a:ext uri="{FF2B5EF4-FFF2-40B4-BE49-F238E27FC236}">
                <a16:creationId xmlns:a16="http://schemas.microsoft.com/office/drawing/2014/main" id="{B9AF69CA-3F55-421E-AD41-D28F04D1B977}"/>
              </a:ext>
            </a:extLst>
          </p:cNvPr>
          <p:cNvSpPr/>
          <p:nvPr/>
        </p:nvSpPr>
        <p:spPr>
          <a:xfrm>
            <a:off x="3246248" y="3618750"/>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1" name="Rectangle 30">
            <a:extLst>
              <a:ext uri="{FF2B5EF4-FFF2-40B4-BE49-F238E27FC236}">
                <a16:creationId xmlns:a16="http://schemas.microsoft.com/office/drawing/2014/main" id="{EED27AF8-F86E-4BDE-8404-5C14F5CDBBEB}"/>
              </a:ext>
            </a:extLst>
          </p:cNvPr>
          <p:cNvSpPr/>
          <p:nvPr/>
        </p:nvSpPr>
        <p:spPr>
          <a:xfrm>
            <a:off x="4052975" y="3628689"/>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2" name="Rectangle 31">
            <a:extLst>
              <a:ext uri="{FF2B5EF4-FFF2-40B4-BE49-F238E27FC236}">
                <a16:creationId xmlns:a16="http://schemas.microsoft.com/office/drawing/2014/main" id="{DCEFE8E8-4ACB-4332-998E-C85A73160C76}"/>
              </a:ext>
            </a:extLst>
          </p:cNvPr>
          <p:cNvSpPr/>
          <p:nvPr/>
        </p:nvSpPr>
        <p:spPr>
          <a:xfrm>
            <a:off x="4860113" y="3639733"/>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3" name="Rectangle 32">
            <a:extLst>
              <a:ext uri="{FF2B5EF4-FFF2-40B4-BE49-F238E27FC236}">
                <a16:creationId xmlns:a16="http://schemas.microsoft.com/office/drawing/2014/main" id="{16344CBC-73CF-4C0C-BA2B-5CFB63E186B4}"/>
              </a:ext>
            </a:extLst>
          </p:cNvPr>
          <p:cNvSpPr/>
          <p:nvPr/>
        </p:nvSpPr>
        <p:spPr>
          <a:xfrm>
            <a:off x="5666840" y="3639733"/>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4" name="Rectangle 33">
            <a:extLst>
              <a:ext uri="{FF2B5EF4-FFF2-40B4-BE49-F238E27FC236}">
                <a16:creationId xmlns:a16="http://schemas.microsoft.com/office/drawing/2014/main" id="{80945FAB-11CF-42FC-9CBC-E58E1E46229B}"/>
              </a:ext>
            </a:extLst>
          </p:cNvPr>
          <p:cNvSpPr/>
          <p:nvPr/>
        </p:nvSpPr>
        <p:spPr>
          <a:xfrm>
            <a:off x="818526" y="4889124"/>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solidFill>
                  <a:schemeClr val="tx1">
                    <a:lumMod val="75000"/>
                    <a:lumOff val="25000"/>
                  </a:schemeClr>
                </a:solidFill>
                <a:latin typeface="Aharoni" panose="02010803020104030203" pitchFamily="2" charset="-79"/>
                <a:cs typeface="Aharoni" panose="02010803020104030203" pitchFamily="2" charset="-79"/>
              </a:rPr>
              <a:t>R</a:t>
            </a:r>
            <a:endParaRPr lang="en-PH" sz="6000" b="1" dirty="0">
              <a:solidFill>
                <a:schemeClr val="tx1">
                  <a:lumMod val="75000"/>
                  <a:lumOff val="25000"/>
                </a:schemeClr>
              </a:solidFill>
              <a:latin typeface="Aharoni" panose="02010803020104030203" pitchFamily="2" charset="-79"/>
              <a:cs typeface="Aharoni" panose="02010803020104030203" pitchFamily="2" charset="-79"/>
            </a:endParaRPr>
          </a:p>
        </p:txBody>
      </p:sp>
      <p:sp>
        <p:nvSpPr>
          <p:cNvPr id="35" name="Rectangle 34">
            <a:extLst>
              <a:ext uri="{FF2B5EF4-FFF2-40B4-BE49-F238E27FC236}">
                <a16:creationId xmlns:a16="http://schemas.microsoft.com/office/drawing/2014/main" id="{98F8BD06-539F-4F4A-B695-0DD367A20102}"/>
              </a:ext>
            </a:extLst>
          </p:cNvPr>
          <p:cNvSpPr/>
          <p:nvPr/>
        </p:nvSpPr>
        <p:spPr>
          <a:xfrm>
            <a:off x="1628236" y="4889124"/>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6" name="Rectangle 35">
            <a:extLst>
              <a:ext uri="{FF2B5EF4-FFF2-40B4-BE49-F238E27FC236}">
                <a16:creationId xmlns:a16="http://schemas.microsoft.com/office/drawing/2014/main" id="{9F7A353C-CFA1-414B-9EE0-AEA2DA9C2D98}"/>
              </a:ext>
            </a:extLst>
          </p:cNvPr>
          <p:cNvSpPr/>
          <p:nvPr/>
        </p:nvSpPr>
        <p:spPr>
          <a:xfrm>
            <a:off x="2434963" y="4889124"/>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7" name="Rectangle 36">
            <a:extLst>
              <a:ext uri="{FF2B5EF4-FFF2-40B4-BE49-F238E27FC236}">
                <a16:creationId xmlns:a16="http://schemas.microsoft.com/office/drawing/2014/main" id="{95323B9F-8547-4A62-85B8-8E273B9D66BB}"/>
              </a:ext>
            </a:extLst>
          </p:cNvPr>
          <p:cNvSpPr/>
          <p:nvPr/>
        </p:nvSpPr>
        <p:spPr>
          <a:xfrm>
            <a:off x="3241690" y="4899063"/>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8" name="Rectangle 37">
            <a:extLst>
              <a:ext uri="{FF2B5EF4-FFF2-40B4-BE49-F238E27FC236}">
                <a16:creationId xmlns:a16="http://schemas.microsoft.com/office/drawing/2014/main" id="{925BD513-A08C-4E4B-8FFB-EB2E9C276031}"/>
              </a:ext>
            </a:extLst>
          </p:cNvPr>
          <p:cNvSpPr/>
          <p:nvPr/>
        </p:nvSpPr>
        <p:spPr>
          <a:xfrm>
            <a:off x="4048417" y="4909002"/>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9" name="Rectangle 38">
            <a:extLst>
              <a:ext uri="{FF2B5EF4-FFF2-40B4-BE49-F238E27FC236}">
                <a16:creationId xmlns:a16="http://schemas.microsoft.com/office/drawing/2014/main" id="{60D30981-FBAE-4FBD-9027-D095F03A33AD}"/>
              </a:ext>
            </a:extLst>
          </p:cNvPr>
          <p:cNvSpPr/>
          <p:nvPr/>
        </p:nvSpPr>
        <p:spPr>
          <a:xfrm>
            <a:off x="4855555" y="4920046"/>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40" name="Rectangle 39">
            <a:extLst>
              <a:ext uri="{FF2B5EF4-FFF2-40B4-BE49-F238E27FC236}">
                <a16:creationId xmlns:a16="http://schemas.microsoft.com/office/drawing/2014/main" id="{93921BDD-9A96-4DF8-B07C-0F49FD410579}"/>
              </a:ext>
            </a:extLst>
          </p:cNvPr>
          <p:cNvSpPr/>
          <p:nvPr/>
        </p:nvSpPr>
        <p:spPr>
          <a:xfrm>
            <a:off x="5662282" y="4920046"/>
            <a:ext cx="725557" cy="894522"/>
          </a:xfrm>
          <a:prstGeom prst="rect">
            <a:avLst/>
          </a:prstGeom>
          <a:solidFill>
            <a:schemeClr val="bg1"/>
          </a:solidFill>
          <a:ln w="57150">
            <a:solidFill>
              <a:srgbClr val="40404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6" name="TextBox 5">
            <a:extLst>
              <a:ext uri="{FF2B5EF4-FFF2-40B4-BE49-F238E27FC236}">
                <a16:creationId xmlns:a16="http://schemas.microsoft.com/office/drawing/2014/main" id="{BD41C729-5817-4F96-9C99-6221E9B9870F}"/>
              </a:ext>
            </a:extLst>
          </p:cNvPr>
          <p:cNvSpPr txBox="1"/>
          <p:nvPr/>
        </p:nvSpPr>
        <p:spPr>
          <a:xfrm>
            <a:off x="1677934" y="3551473"/>
            <a:ext cx="5466521" cy="1015663"/>
          </a:xfrm>
          <a:prstGeom prst="rect">
            <a:avLst/>
          </a:prstGeom>
          <a:noFill/>
        </p:spPr>
        <p:txBody>
          <a:bodyPr wrap="square" rtlCol="0">
            <a:spAutoFit/>
          </a:bodyPr>
          <a:lstStyle/>
          <a:p>
            <a:r>
              <a:rPr lang="en-US" sz="6000" b="1" spc="600" dirty="0">
                <a:solidFill>
                  <a:schemeClr val="tx1">
                    <a:lumMod val="75000"/>
                    <a:lumOff val="25000"/>
                  </a:schemeClr>
                </a:solidFill>
                <a:latin typeface="Aharoni" panose="02010803020104030203" pitchFamily="2" charset="-79"/>
                <a:cs typeface="Aharoni" panose="02010803020104030203" pitchFamily="2" charset="-79"/>
              </a:rPr>
              <a:t>E A L </a:t>
            </a:r>
            <a:r>
              <a:rPr lang="en-US" sz="1000" b="1" spc="600" dirty="0">
                <a:solidFill>
                  <a:schemeClr val="tx1">
                    <a:lumMod val="75000"/>
                    <a:lumOff val="25000"/>
                  </a:schemeClr>
                </a:solidFill>
                <a:latin typeface="Aharoni" panose="02010803020104030203" pitchFamily="2" charset="-79"/>
                <a:cs typeface="Aharoni" panose="02010803020104030203" pitchFamily="2" charset="-79"/>
              </a:rPr>
              <a:t> </a:t>
            </a:r>
            <a:r>
              <a:rPr lang="en-US" sz="100" b="1" spc="600" dirty="0">
                <a:solidFill>
                  <a:schemeClr val="tx1">
                    <a:lumMod val="75000"/>
                    <a:lumOff val="25000"/>
                  </a:schemeClr>
                </a:solidFill>
                <a:latin typeface="Aharoni" panose="02010803020104030203" pitchFamily="2" charset="-79"/>
                <a:cs typeface="Aharoni" panose="02010803020104030203" pitchFamily="2" charset="-79"/>
              </a:rPr>
              <a:t> </a:t>
            </a:r>
            <a:r>
              <a:rPr lang="en-US" sz="6000" b="1" spc="600" dirty="0">
                <a:solidFill>
                  <a:schemeClr val="tx1">
                    <a:lumMod val="75000"/>
                    <a:lumOff val="25000"/>
                  </a:schemeClr>
                </a:solidFill>
                <a:latin typeface="Aharoni" panose="02010803020104030203" pitchFamily="2" charset="-79"/>
                <a:cs typeface="Aharoni" panose="02010803020104030203" pitchFamily="2" charset="-79"/>
              </a:rPr>
              <a:t>I </a:t>
            </a:r>
            <a:r>
              <a:rPr lang="en-US" sz="1300" b="1" spc="600" dirty="0">
                <a:solidFill>
                  <a:schemeClr val="tx1">
                    <a:lumMod val="75000"/>
                    <a:lumOff val="25000"/>
                  </a:schemeClr>
                </a:solidFill>
                <a:latin typeface="Aharoni" panose="02010803020104030203" pitchFamily="2" charset="-79"/>
                <a:cs typeface="Aharoni" panose="02010803020104030203" pitchFamily="2" charset="-79"/>
              </a:rPr>
              <a:t> </a:t>
            </a:r>
            <a:r>
              <a:rPr lang="en-US" sz="6000" b="1" spc="600" dirty="0">
                <a:solidFill>
                  <a:schemeClr val="tx1">
                    <a:lumMod val="75000"/>
                    <a:lumOff val="25000"/>
                  </a:schemeClr>
                </a:solidFill>
                <a:latin typeface="Aharoni" panose="02010803020104030203" pitchFamily="2" charset="-79"/>
                <a:cs typeface="Aharoni" panose="02010803020104030203" pitchFamily="2" charset="-79"/>
              </a:rPr>
              <a:t>T Y</a:t>
            </a:r>
            <a:endParaRPr lang="en-PH" sz="6000" b="1" spc="600" dirty="0">
              <a:solidFill>
                <a:schemeClr val="tx1">
                  <a:lumMod val="75000"/>
                  <a:lumOff val="25000"/>
                </a:schemeClr>
              </a:solidFill>
              <a:latin typeface="Aharoni" panose="02010803020104030203" pitchFamily="2" charset="-79"/>
              <a:cs typeface="Aharoni" panose="02010803020104030203" pitchFamily="2" charset="-79"/>
            </a:endParaRPr>
          </a:p>
        </p:txBody>
      </p:sp>
      <p:sp>
        <p:nvSpPr>
          <p:cNvPr id="7" name="TextBox 6">
            <a:extLst>
              <a:ext uri="{FF2B5EF4-FFF2-40B4-BE49-F238E27FC236}">
                <a16:creationId xmlns:a16="http://schemas.microsoft.com/office/drawing/2014/main" id="{EC1BB132-FF71-4553-B45F-CAA3F175DE2A}"/>
              </a:ext>
            </a:extLst>
          </p:cNvPr>
          <p:cNvSpPr txBox="1"/>
          <p:nvPr/>
        </p:nvSpPr>
        <p:spPr>
          <a:xfrm>
            <a:off x="1677934" y="4856243"/>
            <a:ext cx="5466521" cy="1015663"/>
          </a:xfrm>
          <a:prstGeom prst="rect">
            <a:avLst/>
          </a:prstGeom>
          <a:noFill/>
        </p:spPr>
        <p:txBody>
          <a:bodyPr wrap="square" rtlCol="0">
            <a:spAutoFit/>
          </a:bodyPr>
          <a:lstStyle/>
          <a:p>
            <a:r>
              <a:rPr lang="en-US" sz="6000" b="1" spc="600" dirty="0">
                <a:solidFill>
                  <a:schemeClr val="tx1">
                    <a:lumMod val="75000"/>
                    <a:lumOff val="25000"/>
                  </a:schemeClr>
                </a:solidFill>
                <a:latin typeface="Aharoni" panose="02010803020104030203" pitchFamily="2" charset="-79"/>
                <a:cs typeface="Aharoni" panose="02010803020104030203" pitchFamily="2" charset="-79"/>
              </a:rPr>
              <a:t>E C </a:t>
            </a:r>
            <a:r>
              <a:rPr lang="en-US" sz="300" b="1" spc="600" dirty="0">
                <a:solidFill>
                  <a:schemeClr val="tx1">
                    <a:lumMod val="75000"/>
                    <a:lumOff val="25000"/>
                  </a:schemeClr>
                </a:solidFill>
                <a:latin typeface="Aharoni" panose="02010803020104030203" pitchFamily="2" charset="-79"/>
                <a:cs typeface="Aharoni" panose="02010803020104030203" pitchFamily="2" charset="-79"/>
              </a:rPr>
              <a:t> </a:t>
            </a:r>
            <a:r>
              <a:rPr lang="en-US" sz="500" b="1" spc="600" dirty="0">
                <a:solidFill>
                  <a:schemeClr val="tx1">
                    <a:lumMod val="75000"/>
                    <a:lumOff val="25000"/>
                  </a:schemeClr>
                </a:solidFill>
                <a:latin typeface="Aharoni" panose="02010803020104030203" pitchFamily="2" charset="-79"/>
                <a:cs typeface="Aharoni" panose="02010803020104030203" pitchFamily="2" charset="-79"/>
              </a:rPr>
              <a:t> </a:t>
            </a:r>
            <a:r>
              <a:rPr lang="en-US" sz="6000" b="1" spc="600" dirty="0">
                <a:solidFill>
                  <a:schemeClr val="tx1">
                    <a:lumMod val="75000"/>
                    <a:lumOff val="25000"/>
                  </a:schemeClr>
                </a:solidFill>
                <a:latin typeface="Aharoni" panose="02010803020104030203" pitchFamily="2" charset="-79"/>
                <a:cs typeface="Aharoni" panose="02010803020104030203" pitchFamily="2" charset="-79"/>
              </a:rPr>
              <a:t>I </a:t>
            </a:r>
            <a:r>
              <a:rPr lang="en-US" sz="1000" b="1" spc="600" dirty="0">
                <a:solidFill>
                  <a:schemeClr val="tx1">
                    <a:lumMod val="75000"/>
                    <a:lumOff val="25000"/>
                  </a:schemeClr>
                </a:solidFill>
                <a:latin typeface="Aharoni" panose="02010803020104030203" pitchFamily="2" charset="-79"/>
                <a:cs typeface="Aharoni" panose="02010803020104030203" pitchFamily="2" charset="-79"/>
              </a:rPr>
              <a:t> </a:t>
            </a:r>
            <a:r>
              <a:rPr lang="en-US" sz="6000" b="1" spc="600" dirty="0">
                <a:solidFill>
                  <a:schemeClr val="tx1">
                    <a:lumMod val="75000"/>
                    <a:lumOff val="25000"/>
                  </a:schemeClr>
                </a:solidFill>
                <a:latin typeface="Aharoni" panose="02010803020104030203" pitchFamily="2" charset="-79"/>
                <a:cs typeface="Aharoni" panose="02010803020104030203" pitchFamily="2" charset="-79"/>
              </a:rPr>
              <a:t>T A L</a:t>
            </a:r>
            <a:endParaRPr lang="en-PH" sz="6000" b="1" spc="600" dirty="0">
              <a:solidFill>
                <a:schemeClr val="tx1">
                  <a:lumMod val="75000"/>
                  <a:lumOff val="25000"/>
                </a:schemeClr>
              </a:solidFill>
              <a:latin typeface="Aharoni" panose="02010803020104030203" pitchFamily="2" charset="-79"/>
              <a:cs typeface="Aharoni" panose="02010803020104030203" pitchFamily="2" charset="-79"/>
            </a:endParaRPr>
          </a:p>
        </p:txBody>
      </p:sp>
      <p:sp>
        <p:nvSpPr>
          <p:cNvPr id="16" name="TextBox 15">
            <a:extLst>
              <a:ext uri="{FF2B5EF4-FFF2-40B4-BE49-F238E27FC236}">
                <a16:creationId xmlns:a16="http://schemas.microsoft.com/office/drawing/2014/main" id="{827F9D43-4162-324A-4BCA-A5913A30C216}"/>
              </a:ext>
            </a:extLst>
          </p:cNvPr>
          <p:cNvSpPr txBox="1"/>
          <p:nvPr/>
        </p:nvSpPr>
        <p:spPr>
          <a:xfrm>
            <a:off x="7112435" y="728162"/>
            <a:ext cx="4926947" cy="1015663"/>
          </a:xfrm>
          <a:prstGeom prst="rect">
            <a:avLst/>
          </a:prstGeom>
          <a:noFill/>
        </p:spPr>
        <p:txBody>
          <a:bodyPr wrap="square" rtlCol="0">
            <a:spAutoFit/>
          </a:bodyPr>
          <a:lstStyle/>
          <a:p>
            <a:pPr algn="ctr"/>
            <a:r>
              <a:rPr lang="en-US" sz="6000" b="1" spc="600" dirty="0">
                <a:solidFill>
                  <a:srgbClr val="002060"/>
                </a:solidFill>
                <a:latin typeface="Bookman Old Style" panose="02050604050505020204" pitchFamily="18" charset="0"/>
              </a:rPr>
              <a:t>LITERACY</a:t>
            </a:r>
            <a:endParaRPr lang="en-PH" sz="6000" b="1" spc="600" dirty="0">
              <a:solidFill>
                <a:srgbClr val="002060"/>
              </a:solidFill>
              <a:latin typeface="Bookman Old Style" panose="02050604050505020204" pitchFamily="18" charset="0"/>
            </a:endParaRPr>
          </a:p>
        </p:txBody>
      </p:sp>
      <p:sp>
        <p:nvSpPr>
          <p:cNvPr id="17" name="Rectangle: Rounded Corners 16">
            <a:extLst>
              <a:ext uri="{FF2B5EF4-FFF2-40B4-BE49-F238E27FC236}">
                <a16:creationId xmlns:a16="http://schemas.microsoft.com/office/drawing/2014/main" id="{356FFF3D-8A29-B22B-7809-28C1936CB21F}"/>
              </a:ext>
            </a:extLst>
          </p:cNvPr>
          <p:cNvSpPr/>
          <p:nvPr/>
        </p:nvSpPr>
        <p:spPr>
          <a:xfrm>
            <a:off x="7242189" y="1743825"/>
            <a:ext cx="4658322" cy="3520634"/>
          </a:xfrm>
          <a:prstGeom prst="roundRect">
            <a:avLst>
              <a:gd name="adj" fmla="val 8166"/>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PH" sz="3800" dirty="0">
                <a:latin typeface="Amasis MT Pro Black" panose="02040A04050005020304" pitchFamily="18" charset="0"/>
              </a:rPr>
              <a:t>Four Domains of Study in </a:t>
            </a:r>
            <a:r>
              <a:rPr lang="en-PH" sz="3800" dirty="0">
                <a:solidFill>
                  <a:srgbClr val="FFC000"/>
                </a:solidFill>
                <a:latin typeface="Amasis MT Pro Black" panose="02040A04050005020304" pitchFamily="18" charset="0"/>
              </a:rPr>
              <a:t>Social Literacy</a:t>
            </a:r>
            <a:r>
              <a:rPr lang="en-PH" sz="3800" dirty="0">
                <a:latin typeface="Amasis MT Pro Black" panose="02040A04050005020304" pitchFamily="18" charset="0"/>
              </a:rPr>
              <a:t> in Education</a:t>
            </a:r>
          </a:p>
        </p:txBody>
      </p:sp>
    </p:spTree>
    <p:extLst>
      <p:ext uri="{BB962C8B-B14F-4D97-AF65-F5344CB8AC3E}">
        <p14:creationId xmlns:p14="http://schemas.microsoft.com/office/powerpoint/2010/main" val="845103520"/>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C6FD52-F9A4-4DE8-8270-B83195183E13}"/>
              </a:ext>
            </a:extLst>
          </p:cNvPr>
          <p:cNvSpPr txBox="1"/>
          <p:nvPr/>
        </p:nvSpPr>
        <p:spPr>
          <a:xfrm>
            <a:off x="326818" y="529174"/>
            <a:ext cx="4780722" cy="4773358"/>
          </a:xfrm>
          <a:prstGeom prst="rect">
            <a:avLst/>
          </a:prstGeom>
          <a:noFill/>
        </p:spPr>
        <p:txBody>
          <a:bodyPr wrap="square" rtlCol="0">
            <a:spAutoFit/>
          </a:bodyPr>
          <a:lstStyle/>
          <a:p>
            <a:pPr marL="342900" indent="-342900">
              <a:lnSpc>
                <a:spcPct val="175000"/>
              </a:lnSpc>
              <a:buAutoNum type="arabicPeriod"/>
            </a:pPr>
            <a:r>
              <a:rPr lang="en-US" sz="4500" b="1" dirty="0">
                <a:latin typeface="Bookman Old Style" panose="02050604050505020204" pitchFamily="18" charset="0"/>
                <a:cs typeface="Aharoni" panose="02010803020104030203" pitchFamily="2" charset="-79"/>
              </a:rPr>
              <a:t>ARTICLE</a:t>
            </a:r>
          </a:p>
          <a:p>
            <a:pPr marL="342900" indent="-342900">
              <a:lnSpc>
                <a:spcPct val="175000"/>
              </a:lnSpc>
              <a:buAutoNum type="arabicPeriod"/>
            </a:pPr>
            <a:r>
              <a:rPr lang="en-PH" sz="4500" b="1" dirty="0">
                <a:latin typeface="Bookman Old Style" panose="02050604050505020204" pitchFamily="18" charset="0"/>
                <a:cs typeface="Aharoni" panose="02010803020104030203" pitchFamily="2" charset="-79"/>
              </a:rPr>
              <a:t>CLARITY</a:t>
            </a:r>
          </a:p>
          <a:p>
            <a:pPr marL="342900" indent="-342900">
              <a:lnSpc>
                <a:spcPct val="175000"/>
              </a:lnSpc>
              <a:buAutoNum type="arabicPeriod"/>
            </a:pPr>
            <a:r>
              <a:rPr lang="en-PH" sz="4500" b="1" dirty="0">
                <a:latin typeface="Bookman Old Style" panose="02050604050505020204" pitchFamily="18" charset="0"/>
                <a:cs typeface="Aharoni" panose="02010803020104030203" pitchFamily="2" charset="-79"/>
              </a:rPr>
              <a:t>REALITY</a:t>
            </a:r>
          </a:p>
          <a:p>
            <a:pPr marL="342900" indent="-342900">
              <a:lnSpc>
                <a:spcPct val="175000"/>
              </a:lnSpc>
              <a:buAutoNum type="arabicPeriod"/>
            </a:pPr>
            <a:r>
              <a:rPr lang="en-PH" sz="4500" b="1" dirty="0">
                <a:latin typeface="Bookman Old Style" panose="02050604050505020204" pitchFamily="18" charset="0"/>
                <a:cs typeface="Aharoni" panose="02010803020104030203" pitchFamily="2" charset="-79"/>
              </a:rPr>
              <a:t>RECITAL</a:t>
            </a:r>
          </a:p>
        </p:txBody>
      </p:sp>
      <p:sp>
        <p:nvSpPr>
          <p:cNvPr id="3" name="TextBox 2">
            <a:extLst>
              <a:ext uri="{FF2B5EF4-FFF2-40B4-BE49-F238E27FC236}">
                <a16:creationId xmlns:a16="http://schemas.microsoft.com/office/drawing/2014/main" id="{18FF187E-C21B-4349-A9F9-98B56BC32026}"/>
              </a:ext>
            </a:extLst>
          </p:cNvPr>
          <p:cNvSpPr txBox="1"/>
          <p:nvPr/>
        </p:nvSpPr>
        <p:spPr>
          <a:xfrm>
            <a:off x="3933085" y="943895"/>
            <a:ext cx="3270193" cy="646331"/>
          </a:xfrm>
          <a:prstGeom prst="rect">
            <a:avLst/>
          </a:prstGeom>
          <a:noFill/>
          <a:ln>
            <a:solidFill>
              <a:srgbClr val="002060"/>
            </a:solidFill>
          </a:ln>
        </p:spPr>
        <p:txBody>
          <a:bodyPr wrap="square" rtlCol="0">
            <a:spAutoFit/>
          </a:bodyPr>
          <a:lstStyle/>
          <a:p>
            <a:pPr algn="ctr"/>
            <a:r>
              <a:rPr lang="en-US" sz="3600" b="1" dirty="0">
                <a:solidFill>
                  <a:srgbClr val="6600FF"/>
                </a:solidFill>
                <a:latin typeface="Arial" panose="020B0604020202020204" pitchFamily="34" charset="0"/>
                <a:ea typeface="Calibri" panose="020F0502020204030204" pitchFamily="34" charset="0"/>
                <a:cs typeface="Arial" panose="020B0604020202020204" pitchFamily="34" charset="0"/>
              </a:rPr>
              <a:t>I</a:t>
            </a:r>
            <a:r>
              <a:rPr lang="en-US" sz="3600" b="1" dirty="0">
                <a:solidFill>
                  <a:srgbClr val="6600FF"/>
                </a:solidFill>
                <a:effectLst/>
                <a:latin typeface="Arial" panose="020B0604020202020204" pitchFamily="34" charset="0"/>
                <a:ea typeface="Calibri" panose="020F0502020204030204" pitchFamily="34" charset="0"/>
                <a:cs typeface="Arial" panose="020B0604020202020204" pitchFamily="34" charset="0"/>
              </a:rPr>
              <a:t>tem or object</a:t>
            </a:r>
            <a:endParaRPr lang="en-PH" sz="3600" b="1" dirty="0">
              <a:solidFill>
                <a:srgbClr val="6600FF"/>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BEE90A80-4CBD-42DA-82E9-6F425F8129A8}"/>
              </a:ext>
            </a:extLst>
          </p:cNvPr>
          <p:cNvSpPr txBox="1"/>
          <p:nvPr/>
        </p:nvSpPr>
        <p:spPr>
          <a:xfrm>
            <a:off x="3933085" y="2149194"/>
            <a:ext cx="3270193" cy="646331"/>
          </a:xfrm>
          <a:prstGeom prst="rect">
            <a:avLst/>
          </a:prstGeom>
          <a:noFill/>
          <a:ln>
            <a:solidFill>
              <a:srgbClr val="002060"/>
            </a:solidFill>
          </a:ln>
        </p:spPr>
        <p:txBody>
          <a:bodyPr wrap="square" rtlCol="0">
            <a:spAutoFit/>
          </a:bodyPr>
          <a:lstStyle/>
          <a:p>
            <a:pPr algn="ctr"/>
            <a:r>
              <a:rPr lang="en-US" sz="3600" b="1" dirty="0">
                <a:solidFill>
                  <a:srgbClr val="6600FF"/>
                </a:solidFill>
                <a:latin typeface="Arial" panose="020B0604020202020204" pitchFamily="34" charset="0"/>
                <a:ea typeface="Calibri" panose="020F0502020204030204" pitchFamily="34" charset="0"/>
                <a:cs typeface="Arial" panose="020B0604020202020204" pitchFamily="34" charset="0"/>
              </a:rPr>
              <a:t>Being clear</a:t>
            </a:r>
            <a:endParaRPr lang="en-PH" sz="3600" b="1" dirty="0">
              <a:solidFill>
                <a:srgbClr val="6600FF"/>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1BD0D5CE-64B9-4A8D-8E2C-C15B17DE2779}"/>
              </a:ext>
            </a:extLst>
          </p:cNvPr>
          <p:cNvSpPr txBox="1"/>
          <p:nvPr/>
        </p:nvSpPr>
        <p:spPr>
          <a:xfrm>
            <a:off x="3933085" y="3383180"/>
            <a:ext cx="3270193" cy="646331"/>
          </a:xfrm>
          <a:prstGeom prst="rect">
            <a:avLst/>
          </a:prstGeom>
          <a:noFill/>
          <a:ln>
            <a:solidFill>
              <a:srgbClr val="002060"/>
            </a:solidFill>
          </a:ln>
        </p:spPr>
        <p:txBody>
          <a:bodyPr wrap="square" rtlCol="0">
            <a:spAutoFit/>
          </a:bodyPr>
          <a:lstStyle/>
          <a:p>
            <a:pPr algn="ctr"/>
            <a:r>
              <a:rPr lang="en-PH" sz="3600" b="1" dirty="0">
                <a:solidFill>
                  <a:srgbClr val="6600FF"/>
                </a:solidFill>
                <a:latin typeface="Arial" panose="020B0604020202020204" pitchFamily="34" charset="0"/>
                <a:cs typeface="Arial" panose="020B0604020202020204" pitchFamily="34" charset="0"/>
              </a:rPr>
              <a:t>Truth </a:t>
            </a:r>
          </a:p>
        </p:txBody>
      </p:sp>
      <p:sp>
        <p:nvSpPr>
          <p:cNvPr id="6" name="TextBox 5">
            <a:extLst>
              <a:ext uri="{FF2B5EF4-FFF2-40B4-BE49-F238E27FC236}">
                <a16:creationId xmlns:a16="http://schemas.microsoft.com/office/drawing/2014/main" id="{57C1EDCB-5D9A-4535-B63E-EE836F3EC1B6}"/>
              </a:ext>
            </a:extLst>
          </p:cNvPr>
          <p:cNvSpPr txBox="1"/>
          <p:nvPr/>
        </p:nvSpPr>
        <p:spPr>
          <a:xfrm>
            <a:off x="3933085" y="4600215"/>
            <a:ext cx="3270193" cy="646331"/>
          </a:xfrm>
          <a:prstGeom prst="rect">
            <a:avLst/>
          </a:prstGeom>
          <a:noFill/>
          <a:ln>
            <a:solidFill>
              <a:srgbClr val="002060"/>
            </a:solidFill>
          </a:ln>
        </p:spPr>
        <p:txBody>
          <a:bodyPr wrap="square" rtlCol="0">
            <a:spAutoFit/>
          </a:bodyPr>
          <a:lstStyle/>
          <a:p>
            <a:pPr algn="ctr"/>
            <a:r>
              <a:rPr lang="en-US" sz="3600" b="1" dirty="0">
                <a:solidFill>
                  <a:srgbClr val="6600FF"/>
                </a:solidFill>
                <a:latin typeface="Arial" panose="020B0604020202020204" pitchFamily="34" charset="0"/>
                <a:ea typeface="Calibri" panose="020F0502020204030204" pitchFamily="34" charset="0"/>
                <a:cs typeface="Arial" panose="020B0604020202020204" pitchFamily="34" charset="0"/>
              </a:rPr>
              <a:t>Performance</a:t>
            </a:r>
            <a:endParaRPr lang="en-PH" sz="3600" b="1" dirty="0">
              <a:solidFill>
                <a:srgbClr val="6600FF"/>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4BA4D3B7-0FF0-4D66-B130-B82B63561F1C}"/>
              </a:ext>
            </a:extLst>
          </p:cNvPr>
          <p:cNvSpPr txBox="1"/>
          <p:nvPr/>
        </p:nvSpPr>
        <p:spPr>
          <a:xfrm>
            <a:off x="7324464" y="943894"/>
            <a:ext cx="4582758" cy="646331"/>
          </a:xfrm>
          <a:prstGeom prst="rect">
            <a:avLst/>
          </a:prstGeom>
          <a:solidFill>
            <a:srgbClr val="002060"/>
          </a:solidFill>
        </p:spPr>
        <p:txBody>
          <a:bodyPr wrap="square" rtlCol="0">
            <a:spAutoFit/>
          </a:bodyPr>
          <a:lstStyle/>
          <a:p>
            <a:pPr algn="ctr"/>
            <a:r>
              <a:rPr lang="en-US" sz="3600" b="1" dirty="0">
                <a:solidFill>
                  <a:schemeClr val="bg1"/>
                </a:solidFill>
                <a:latin typeface="Calibri" panose="020F0502020204030204" pitchFamily="34" charset="0"/>
                <a:cs typeface="Calibri" panose="020F0502020204030204" pitchFamily="34" charset="0"/>
              </a:rPr>
              <a:t>Evidence</a:t>
            </a:r>
            <a:endParaRPr lang="en-PH" sz="3600" b="1"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B30E3F23-198E-48F5-B12F-D4A24E8E1E65}"/>
              </a:ext>
            </a:extLst>
          </p:cNvPr>
          <p:cNvSpPr txBox="1"/>
          <p:nvPr/>
        </p:nvSpPr>
        <p:spPr>
          <a:xfrm>
            <a:off x="7324464" y="2153560"/>
            <a:ext cx="4582758" cy="646331"/>
          </a:xfrm>
          <a:prstGeom prst="rect">
            <a:avLst/>
          </a:prstGeom>
          <a:solidFill>
            <a:srgbClr val="002060"/>
          </a:solidFill>
        </p:spPr>
        <p:txBody>
          <a:bodyPr wrap="square" rtlCol="0">
            <a:spAutoFit/>
          </a:bodyPr>
          <a:lstStyle/>
          <a:p>
            <a:pPr algn="ctr"/>
            <a:r>
              <a:rPr lang="en-US" sz="3600" b="1" dirty="0">
                <a:solidFill>
                  <a:schemeClr val="bg1"/>
                </a:solidFill>
                <a:latin typeface="Calibri" panose="020F0502020204030204" pitchFamily="34" charset="0"/>
                <a:cs typeface="Calibri" panose="020F0502020204030204" pitchFamily="34" charset="0"/>
              </a:rPr>
              <a:t>Exploration</a:t>
            </a:r>
            <a:endParaRPr lang="en-PH" sz="3600" b="1"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0B642B69-E0D2-4510-AC4F-E9A9B49832CE}"/>
              </a:ext>
            </a:extLst>
          </p:cNvPr>
          <p:cNvSpPr txBox="1"/>
          <p:nvPr/>
        </p:nvSpPr>
        <p:spPr>
          <a:xfrm>
            <a:off x="7324464" y="3406300"/>
            <a:ext cx="4582758" cy="646331"/>
          </a:xfrm>
          <a:prstGeom prst="rect">
            <a:avLst/>
          </a:prstGeom>
          <a:solidFill>
            <a:srgbClr val="002060"/>
          </a:solidFill>
        </p:spPr>
        <p:txBody>
          <a:bodyPr wrap="square" rtlCol="0">
            <a:spAutoFit/>
          </a:bodyPr>
          <a:lstStyle/>
          <a:p>
            <a:pPr algn="ctr"/>
            <a:r>
              <a:rPr lang="en-US" sz="3600" b="1" dirty="0">
                <a:solidFill>
                  <a:schemeClr val="bg1"/>
                </a:solidFill>
                <a:latin typeface="Calibri" panose="020F0502020204030204" pitchFamily="34" charset="0"/>
                <a:cs typeface="Calibri" panose="020F0502020204030204" pitchFamily="34" charset="0"/>
              </a:rPr>
              <a:t>Experience</a:t>
            </a:r>
            <a:endParaRPr lang="en-PH" sz="3600" b="1" dirty="0">
              <a:solidFill>
                <a:schemeClr val="bg1"/>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2C798748-D10A-4119-B528-D39B2C358745}"/>
              </a:ext>
            </a:extLst>
          </p:cNvPr>
          <p:cNvSpPr txBox="1"/>
          <p:nvPr/>
        </p:nvSpPr>
        <p:spPr>
          <a:xfrm>
            <a:off x="7324464" y="4585094"/>
            <a:ext cx="4582758" cy="646331"/>
          </a:xfrm>
          <a:prstGeom prst="rect">
            <a:avLst/>
          </a:prstGeom>
          <a:solidFill>
            <a:srgbClr val="002060"/>
          </a:solidFill>
        </p:spPr>
        <p:txBody>
          <a:bodyPr wrap="square" rtlCol="0">
            <a:spAutoFit/>
          </a:bodyPr>
          <a:lstStyle/>
          <a:p>
            <a:pPr algn="ctr"/>
            <a:r>
              <a:rPr lang="en-US" sz="3600" b="1" dirty="0">
                <a:solidFill>
                  <a:schemeClr val="bg1"/>
                </a:solidFill>
                <a:latin typeface="Calibri" panose="020F0502020204030204" pitchFamily="34" charset="0"/>
                <a:cs typeface="Calibri" panose="020F0502020204030204" pitchFamily="34" charset="0"/>
              </a:rPr>
              <a:t>Engagement</a:t>
            </a:r>
            <a:endParaRPr lang="en-PH" sz="3600" b="1" dirty="0">
              <a:solidFill>
                <a:schemeClr val="bg1"/>
              </a:solidFill>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79054286-1647-5944-8BA0-2C7DB3302D2D}"/>
              </a:ext>
            </a:extLst>
          </p:cNvPr>
          <p:cNvSpPr txBox="1"/>
          <p:nvPr/>
        </p:nvSpPr>
        <p:spPr>
          <a:xfrm>
            <a:off x="3854891" y="201595"/>
            <a:ext cx="8052332" cy="630942"/>
          </a:xfrm>
          <a:prstGeom prst="rect">
            <a:avLst/>
          </a:prstGeom>
          <a:noFill/>
        </p:spPr>
        <p:txBody>
          <a:bodyPr wrap="square" rtlCol="0">
            <a:spAutoFit/>
          </a:bodyPr>
          <a:lstStyle/>
          <a:p>
            <a:r>
              <a:rPr lang="en-PH" sz="3500" b="1" dirty="0">
                <a:solidFill>
                  <a:srgbClr val="C00000"/>
                </a:solidFill>
                <a:latin typeface="Arial" panose="020B0604020202020204" pitchFamily="34" charset="0"/>
                <a:cs typeface="Arial" panose="020B0604020202020204" pitchFamily="34" charset="0"/>
              </a:rPr>
              <a:t>   Description     Learning Application</a:t>
            </a:r>
          </a:p>
        </p:txBody>
      </p:sp>
      <p:sp>
        <p:nvSpPr>
          <p:cNvPr id="12" name="TextBox 11">
            <a:extLst>
              <a:ext uri="{FF2B5EF4-FFF2-40B4-BE49-F238E27FC236}">
                <a16:creationId xmlns:a16="http://schemas.microsoft.com/office/drawing/2014/main" id="{CB54F21D-A2A1-56A4-568B-F0B9BF3D1B53}"/>
              </a:ext>
            </a:extLst>
          </p:cNvPr>
          <p:cNvSpPr txBox="1"/>
          <p:nvPr/>
        </p:nvSpPr>
        <p:spPr>
          <a:xfrm>
            <a:off x="779042" y="213703"/>
            <a:ext cx="2403312" cy="630942"/>
          </a:xfrm>
          <a:prstGeom prst="rect">
            <a:avLst/>
          </a:prstGeom>
          <a:noFill/>
        </p:spPr>
        <p:txBody>
          <a:bodyPr wrap="square" rtlCol="0">
            <a:spAutoFit/>
          </a:bodyPr>
          <a:lstStyle/>
          <a:p>
            <a:r>
              <a:rPr lang="en-PH" sz="3500" b="1" dirty="0">
                <a:solidFill>
                  <a:srgbClr val="C00000"/>
                </a:solidFill>
                <a:latin typeface="Arial" panose="020B0604020202020204" pitchFamily="34" charset="0"/>
                <a:cs typeface="Arial" panose="020B0604020202020204" pitchFamily="34" charset="0"/>
              </a:rPr>
              <a:t>   DOMAIN</a:t>
            </a:r>
          </a:p>
        </p:txBody>
      </p:sp>
      <p:pic>
        <p:nvPicPr>
          <p:cNvPr id="14" name="Picture 13">
            <a:extLst>
              <a:ext uri="{FF2B5EF4-FFF2-40B4-BE49-F238E27FC236}">
                <a16:creationId xmlns:a16="http://schemas.microsoft.com/office/drawing/2014/main" id="{C42B227D-3413-537E-833F-00D6DF35ECB1}"/>
              </a:ext>
            </a:extLst>
          </p:cNvPr>
          <p:cNvPicPr>
            <a:picLocks noChangeAspect="1"/>
          </p:cNvPicPr>
          <p:nvPr/>
        </p:nvPicPr>
        <p:blipFill rotWithShape="1">
          <a:blip r:embed="rId3"/>
          <a:srcRect l="9412" b="8313"/>
          <a:stretch/>
        </p:blipFill>
        <p:spPr>
          <a:xfrm>
            <a:off x="0" y="5630111"/>
            <a:ext cx="9410642" cy="698715"/>
          </a:xfrm>
          <a:prstGeom prst="rect">
            <a:avLst/>
          </a:prstGeom>
        </p:spPr>
      </p:pic>
    </p:spTree>
    <p:extLst>
      <p:ext uri="{BB962C8B-B14F-4D97-AF65-F5344CB8AC3E}">
        <p14:creationId xmlns:p14="http://schemas.microsoft.com/office/powerpoint/2010/main" val="3784324570"/>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0-#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9" presetClass="entr" presetSubtype="5"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250" fill="hold"/>
                                        <p:tgtEl>
                                          <p:spTgt spid="7"/>
                                        </p:tgtEl>
                                        <p:attrNameLst>
                                          <p:attrName>ppt_w</p:attrName>
                                        </p:attrNameLst>
                                      </p:cBhvr>
                                      <p:tavLst>
                                        <p:tav tm="0">
                                          <p:val>
                                            <p:strVal val="#ppt_w"/>
                                          </p:val>
                                        </p:tav>
                                        <p:tav tm="100000">
                                          <p:val>
                                            <p:strVal val="#ppt_w"/>
                                          </p:val>
                                        </p:tav>
                                      </p:tavLst>
                                    </p:anim>
                                    <p:anim calcmode="lin" valueType="num">
                                      <p:cBhvr>
                                        <p:cTn id="32" dur="250" fill="hold"/>
                                        <p:tgtEl>
                                          <p:spTgt spid="7"/>
                                        </p:tgtEl>
                                        <p:attrNameLst>
                                          <p:attrName>ppt_h</p:attrName>
                                        </p:attrNameLst>
                                      </p:cBhvr>
                                      <p:tavLst>
                                        <p:tav tm="0" fmla="#ppt_h*sin(2.5*pi*$)">
                                          <p:val>
                                            <p:fltVal val="0"/>
                                          </p:val>
                                        </p:tav>
                                        <p:tav tm="100000">
                                          <p:val>
                                            <p:fltVal val="1"/>
                                          </p:val>
                                        </p:tav>
                                      </p:tavLst>
                                    </p:anim>
                                  </p:childTnLst>
                                </p:cTn>
                              </p:par>
                            </p:childTnLst>
                          </p:cTn>
                        </p:par>
                      </p:childTnLst>
                    </p:cTn>
                  </p:par>
                  <p:par>
                    <p:cTn id="33" fill="hold">
                      <p:stCondLst>
                        <p:cond delay="indefinite"/>
                      </p:stCondLst>
                      <p:childTnLst>
                        <p:par>
                          <p:cTn id="34" fill="hold">
                            <p:stCondLst>
                              <p:cond delay="0"/>
                            </p:stCondLst>
                            <p:childTnLst>
                              <p:par>
                                <p:cTn id="35" presetID="19" presetClass="entr" presetSubtype="5"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250" fill="hold"/>
                                        <p:tgtEl>
                                          <p:spTgt spid="8"/>
                                        </p:tgtEl>
                                        <p:attrNameLst>
                                          <p:attrName>ppt_w</p:attrName>
                                        </p:attrNameLst>
                                      </p:cBhvr>
                                      <p:tavLst>
                                        <p:tav tm="0">
                                          <p:val>
                                            <p:strVal val="#ppt_w"/>
                                          </p:val>
                                        </p:tav>
                                        <p:tav tm="100000">
                                          <p:val>
                                            <p:strVal val="#ppt_w"/>
                                          </p:val>
                                        </p:tav>
                                      </p:tavLst>
                                    </p:anim>
                                    <p:anim calcmode="lin" valueType="num">
                                      <p:cBhvr>
                                        <p:cTn id="38" dur="250" fill="hold"/>
                                        <p:tgtEl>
                                          <p:spTgt spid="8"/>
                                        </p:tgtEl>
                                        <p:attrNameLst>
                                          <p:attrName>ppt_h</p:attrName>
                                        </p:attrNameLst>
                                      </p:cBhvr>
                                      <p:tavLst>
                                        <p:tav tm="0" fmla="#ppt_h*sin(2.5*pi*$)">
                                          <p:val>
                                            <p:fltVal val="0"/>
                                          </p:val>
                                        </p:tav>
                                        <p:tav tm="100000">
                                          <p:val>
                                            <p:fltVal val="1"/>
                                          </p:val>
                                        </p:tav>
                                      </p:tavLst>
                                    </p:anim>
                                  </p:childTnLst>
                                </p:cTn>
                              </p:par>
                            </p:childTnLst>
                          </p:cTn>
                        </p:par>
                      </p:childTnLst>
                    </p:cTn>
                  </p:par>
                  <p:par>
                    <p:cTn id="39" fill="hold">
                      <p:stCondLst>
                        <p:cond delay="indefinite"/>
                      </p:stCondLst>
                      <p:childTnLst>
                        <p:par>
                          <p:cTn id="40" fill="hold">
                            <p:stCondLst>
                              <p:cond delay="0"/>
                            </p:stCondLst>
                            <p:childTnLst>
                              <p:par>
                                <p:cTn id="41" presetID="19" presetClass="entr" presetSubtype="5"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250" fill="hold"/>
                                        <p:tgtEl>
                                          <p:spTgt spid="9"/>
                                        </p:tgtEl>
                                        <p:attrNameLst>
                                          <p:attrName>ppt_w</p:attrName>
                                        </p:attrNameLst>
                                      </p:cBhvr>
                                      <p:tavLst>
                                        <p:tav tm="0">
                                          <p:val>
                                            <p:strVal val="#ppt_w"/>
                                          </p:val>
                                        </p:tav>
                                        <p:tav tm="100000">
                                          <p:val>
                                            <p:strVal val="#ppt_w"/>
                                          </p:val>
                                        </p:tav>
                                      </p:tavLst>
                                    </p:anim>
                                    <p:anim calcmode="lin" valueType="num">
                                      <p:cBhvr>
                                        <p:cTn id="44" dur="250" fill="hold"/>
                                        <p:tgtEl>
                                          <p:spTgt spid="9"/>
                                        </p:tgtEl>
                                        <p:attrNameLst>
                                          <p:attrName>ppt_h</p:attrName>
                                        </p:attrNameLst>
                                      </p:cBhvr>
                                      <p:tavLst>
                                        <p:tav tm="0" fmla="#ppt_h*sin(2.5*pi*$)">
                                          <p:val>
                                            <p:fltVal val="0"/>
                                          </p:val>
                                        </p:tav>
                                        <p:tav tm="100000">
                                          <p:val>
                                            <p:fltVal val="1"/>
                                          </p:val>
                                        </p:tav>
                                      </p:tavLst>
                                    </p:anim>
                                  </p:childTnLst>
                                </p:cTn>
                              </p:par>
                            </p:childTnLst>
                          </p:cTn>
                        </p:par>
                      </p:childTnLst>
                    </p:cTn>
                  </p:par>
                  <p:par>
                    <p:cTn id="45" fill="hold">
                      <p:stCondLst>
                        <p:cond delay="indefinite"/>
                      </p:stCondLst>
                      <p:childTnLst>
                        <p:par>
                          <p:cTn id="46" fill="hold">
                            <p:stCondLst>
                              <p:cond delay="0"/>
                            </p:stCondLst>
                            <p:childTnLst>
                              <p:par>
                                <p:cTn id="47" presetID="19" presetClass="entr" presetSubtype="5"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250" fill="hold"/>
                                        <p:tgtEl>
                                          <p:spTgt spid="10"/>
                                        </p:tgtEl>
                                        <p:attrNameLst>
                                          <p:attrName>ppt_w</p:attrName>
                                        </p:attrNameLst>
                                      </p:cBhvr>
                                      <p:tavLst>
                                        <p:tav tm="0">
                                          <p:val>
                                            <p:strVal val="#ppt_w"/>
                                          </p:val>
                                        </p:tav>
                                        <p:tav tm="100000">
                                          <p:val>
                                            <p:strVal val="#ppt_w"/>
                                          </p:val>
                                        </p:tav>
                                      </p:tavLst>
                                    </p:anim>
                                    <p:anim calcmode="lin" valueType="num">
                                      <p:cBhvr>
                                        <p:cTn id="50" dur="250" fill="hold"/>
                                        <p:tgtEl>
                                          <p:spTgt spid="10"/>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52A8DA-61C5-8E1D-BB5A-13B6FEA4E9CC}"/>
              </a:ext>
            </a:extLst>
          </p:cNvPr>
          <p:cNvSpPr txBox="1"/>
          <p:nvPr/>
        </p:nvSpPr>
        <p:spPr>
          <a:xfrm>
            <a:off x="843280" y="1649073"/>
            <a:ext cx="10505440" cy="2862322"/>
          </a:xfrm>
          <a:prstGeom prst="rect">
            <a:avLst/>
          </a:prstGeom>
          <a:noFill/>
        </p:spPr>
        <p:txBody>
          <a:bodyPr wrap="square" rtlCol="0">
            <a:spAutoFit/>
          </a:bodyPr>
          <a:lstStyle/>
          <a:p>
            <a:pPr algn="ctr"/>
            <a:r>
              <a:rPr lang="en-PH" sz="6000" dirty="0">
                <a:latin typeface="Copperplate Gothic Bold" panose="020E0705020206020404" pitchFamily="34" charset="0"/>
              </a:rPr>
              <a:t>How do you describe a </a:t>
            </a:r>
            <a:r>
              <a:rPr lang="en-PH" sz="6000" dirty="0">
                <a:solidFill>
                  <a:srgbClr val="C00000"/>
                </a:solidFill>
                <a:latin typeface="Copperplate Gothic Bold" panose="020E0705020206020404" pitchFamily="34" charset="0"/>
              </a:rPr>
              <a:t>LITERATE person</a:t>
            </a:r>
          </a:p>
          <a:p>
            <a:pPr algn="ctr"/>
            <a:r>
              <a:rPr lang="en-PH" sz="6000" dirty="0">
                <a:solidFill>
                  <a:srgbClr val="002060"/>
                </a:solidFill>
                <a:latin typeface="Copperplate Gothic Bold" panose="020E0705020206020404" pitchFamily="34" charset="0"/>
              </a:rPr>
              <a:t>in the 21</a:t>
            </a:r>
            <a:r>
              <a:rPr lang="en-PH" sz="6000" baseline="30000" dirty="0">
                <a:solidFill>
                  <a:srgbClr val="002060"/>
                </a:solidFill>
                <a:latin typeface="Copperplate Gothic Bold" panose="020E0705020206020404" pitchFamily="34" charset="0"/>
              </a:rPr>
              <a:t>st</a:t>
            </a:r>
            <a:r>
              <a:rPr lang="en-PH" sz="6000" dirty="0">
                <a:solidFill>
                  <a:srgbClr val="002060"/>
                </a:solidFill>
                <a:latin typeface="Copperplate Gothic Bold" panose="020E0705020206020404" pitchFamily="34" charset="0"/>
              </a:rPr>
              <a:t> century?</a:t>
            </a:r>
          </a:p>
        </p:txBody>
      </p:sp>
    </p:spTree>
    <p:extLst>
      <p:ext uri="{BB962C8B-B14F-4D97-AF65-F5344CB8AC3E}">
        <p14:creationId xmlns:p14="http://schemas.microsoft.com/office/powerpoint/2010/main" val="1622389949"/>
      </p:ext>
    </p:extLst>
  </p:cSld>
  <p:clrMapOvr>
    <a:masterClrMapping/>
  </p:clrMapOvr>
  <p:transition>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8DB9519-E9F5-8E36-20F6-2F219A7D0B1A}"/>
              </a:ext>
            </a:extLst>
          </p:cNvPr>
          <p:cNvPicPr>
            <a:picLocks noChangeAspect="1"/>
          </p:cNvPicPr>
          <p:nvPr/>
        </p:nvPicPr>
        <p:blipFill rotWithShape="1">
          <a:blip r:embed="rId2"/>
          <a:srcRect r="13159"/>
          <a:stretch/>
        </p:blipFill>
        <p:spPr>
          <a:xfrm>
            <a:off x="231090" y="105103"/>
            <a:ext cx="9669655" cy="6373097"/>
          </a:xfrm>
          <a:prstGeom prst="rect">
            <a:avLst/>
          </a:prstGeom>
        </p:spPr>
      </p:pic>
      <p:sp>
        <p:nvSpPr>
          <p:cNvPr id="3" name="Arrow: Pentagon 2">
            <a:extLst>
              <a:ext uri="{FF2B5EF4-FFF2-40B4-BE49-F238E27FC236}">
                <a16:creationId xmlns:a16="http://schemas.microsoft.com/office/drawing/2014/main" id="{D8DEDD3A-2417-ECFA-5B08-A2FD8E6E40AA}"/>
              </a:ext>
            </a:extLst>
          </p:cNvPr>
          <p:cNvSpPr/>
          <p:nvPr/>
        </p:nvSpPr>
        <p:spPr>
          <a:xfrm rot="10800000">
            <a:off x="9322676" y="1191180"/>
            <a:ext cx="2869324" cy="3444932"/>
          </a:xfrm>
          <a:prstGeom prst="homePlate">
            <a:avLst>
              <a:gd name="adj" fmla="val 19598"/>
            </a:avLst>
          </a:prstGeom>
          <a:solidFill>
            <a:srgbClr val="50042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4" name="TextBox 3">
            <a:extLst>
              <a:ext uri="{FF2B5EF4-FFF2-40B4-BE49-F238E27FC236}">
                <a16:creationId xmlns:a16="http://schemas.microsoft.com/office/drawing/2014/main" id="{DB3D3FB4-445E-2E46-0A47-B6C4BB6F2EC1}"/>
              </a:ext>
            </a:extLst>
          </p:cNvPr>
          <p:cNvSpPr txBox="1"/>
          <p:nvPr/>
        </p:nvSpPr>
        <p:spPr>
          <a:xfrm>
            <a:off x="9517048" y="1513261"/>
            <a:ext cx="2480579" cy="2800767"/>
          </a:xfrm>
          <a:prstGeom prst="rect">
            <a:avLst/>
          </a:prstGeom>
          <a:noFill/>
        </p:spPr>
        <p:txBody>
          <a:bodyPr wrap="square" rtlCol="0">
            <a:spAutoFit/>
          </a:bodyPr>
          <a:lstStyle/>
          <a:p>
            <a:pPr algn="r"/>
            <a:r>
              <a:rPr lang="en-PH" sz="2200" dirty="0">
                <a:solidFill>
                  <a:srgbClr val="FFFF00"/>
                </a:solidFill>
                <a:effectLst/>
                <a:latin typeface="Arial Narrow" panose="020B0606020202030204" pitchFamily="34" charset="0"/>
                <a:ea typeface="Calibri" panose="020F0502020204030204" pitchFamily="34" charset="0"/>
                <a:cs typeface="Times New Roman" panose="02020603050405020304" pitchFamily="18" charset="0"/>
              </a:rPr>
              <a:t>Image Credit:</a:t>
            </a:r>
          </a:p>
          <a:p>
            <a:pPr algn="r"/>
            <a:r>
              <a:rPr lang="en-PH" sz="2200" dirty="0">
                <a:solidFill>
                  <a:srgbClr val="FFFF00"/>
                </a:solidFill>
                <a:effectLst/>
                <a:latin typeface="Arial Narrow" panose="020B0606020202030204" pitchFamily="34" charset="0"/>
                <a:ea typeface="Calibri" panose="020F0502020204030204" pitchFamily="34" charset="0"/>
                <a:cs typeface="Times New Roman" panose="02020603050405020304" pitchFamily="18" charset="0"/>
              </a:rPr>
              <a:t> </a:t>
            </a:r>
            <a:r>
              <a:rPr lang="en-PH" sz="2200" u="sng" dirty="0">
                <a:solidFill>
                  <a:schemeClr val="bg1"/>
                </a:solidFill>
                <a:effectLst/>
                <a:latin typeface="Arial Narrow" panose="020B0606020202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https://igorbeuker.com/marketing-innovation-blog/a-tribute-to-futurist-alvin-toffler-author-of-future-shock/</a:t>
            </a:r>
            <a:endParaRPr lang="en-PH" sz="2200" dirty="0">
              <a:solidFill>
                <a:schemeClr val="bg1"/>
              </a:solidFill>
            </a:endParaRPr>
          </a:p>
        </p:txBody>
      </p:sp>
    </p:spTree>
    <p:extLst>
      <p:ext uri="{BB962C8B-B14F-4D97-AF65-F5344CB8AC3E}">
        <p14:creationId xmlns:p14="http://schemas.microsoft.com/office/powerpoint/2010/main" val="1277473024"/>
      </p:ext>
    </p:extLst>
  </p:cSld>
  <p:clrMapOvr>
    <a:masterClrMapping/>
  </p:clrMapOvr>
  <p:transition>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86068" y="1171032"/>
            <a:ext cx="4909932" cy="3793411"/>
          </a:xfrm>
          <a:prstGeom prst="rect">
            <a:avLst/>
          </a:prstGeom>
          <a:noFill/>
        </p:spPr>
        <p:txBody>
          <a:bodyPr wrap="square" rtlCol="0">
            <a:spAutoFit/>
          </a:bodyPr>
          <a:lstStyle/>
          <a:p>
            <a:pPr>
              <a:lnSpc>
                <a:spcPct val="150000"/>
              </a:lnSpc>
            </a:pPr>
            <a:r>
              <a:rPr lang="en-PH" sz="4500" dirty="0">
                <a:latin typeface="Arial Black" panose="020B0A04020102020204" pitchFamily="34" charset="0"/>
              </a:rPr>
              <a:t>   …Learning?</a:t>
            </a:r>
          </a:p>
          <a:p>
            <a:pPr>
              <a:lnSpc>
                <a:spcPct val="150000"/>
              </a:lnSpc>
            </a:pPr>
            <a:endParaRPr lang="en-PH" sz="1500" dirty="0">
              <a:latin typeface="Arial Black" panose="020B0A04020102020204" pitchFamily="34" charset="0"/>
            </a:endParaRPr>
          </a:p>
          <a:p>
            <a:pPr>
              <a:lnSpc>
                <a:spcPct val="150000"/>
              </a:lnSpc>
            </a:pPr>
            <a:r>
              <a:rPr lang="en-PH" sz="4500" dirty="0">
                <a:solidFill>
                  <a:srgbClr val="0070C0"/>
                </a:solidFill>
                <a:latin typeface="Arial Black" panose="020B0A04020102020204" pitchFamily="34" charset="0"/>
              </a:rPr>
              <a:t>…Unlearning?</a:t>
            </a:r>
          </a:p>
          <a:p>
            <a:pPr>
              <a:lnSpc>
                <a:spcPct val="150000"/>
              </a:lnSpc>
            </a:pPr>
            <a:endParaRPr lang="en-PH" sz="1500" dirty="0">
              <a:latin typeface="Arial Black" panose="020B0A04020102020204" pitchFamily="34" charset="0"/>
            </a:endParaRPr>
          </a:p>
          <a:p>
            <a:pPr>
              <a:lnSpc>
                <a:spcPct val="150000"/>
              </a:lnSpc>
            </a:pPr>
            <a:r>
              <a:rPr lang="en-PH" sz="4500" dirty="0">
                <a:solidFill>
                  <a:srgbClr val="0000A2"/>
                </a:solidFill>
                <a:latin typeface="Arial Black" panose="020B0A04020102020204" pitchFamily="34" charset="0"/>
              </a:rPr>
              <a:t>…Relearning?</a:t>
            </a:r>
          </a:p>
        </p:txBody>
      </p:sp>
      <p:sp>
        <p:nvSpPr>
          <p:cNvPr id="6" name="TextBox 5">
            <a:extLst>
              <a:ext uri="{FF2B5EF4-FFF2-40B4-BE49-F238E27FC236}">
                <a16:creationId xmlns:a16="http://schemas.microsoft.com/office/drawing/2014/main" id="{5C32C7F2-7329-42C5-B3A9-258740528639}"/>
              </a:ext>
            </a:extLst>
          </p:cNvPr>
          <p:cNvSpPr txBox="1"/>
          <p:nvPr/>
        </p:nvSpPr>
        <p:spPr>
          <a:xfrm>
            <a:off x="409055" y="349426"/>
            <a:ext cx="8325041" cy="707886"/>
          </a:xfrm>
          <a:prstGeom prst="rect">
            <a:avLst/>
          </a:prstGeom>
          <a:noFill/>
        </p:spPr>
        <p:txBody>
          <a:bodyPr wrap="square" rtlCol="0">
            <a:spAutoFit/>
          </a:bodyPr>
          <a:lstStyle/>
          <a:p>
            <a:r>
              <a:rPr lang="en-US" sz="4000" dirty="0">
                <a:solidFill>
                  <a:srgbClr val="6600FF"/>
                </a:solidFill>
                <a:latin typeface="Aharoni" panose="02010803020104030203" pitchFamily="2" charset="-79"/>
                <a:cs typeface="Aharoni" panose="02010803020104030203" pitchFamily="2" charset="-79"/>
              </a:rPr>
              <a:t>What were your experiences of…</a:t>
            </a:r>
            <a:endParaRPr lang="en-PH" sz="4000" dirty="0">
              <a:solidFill>
                <a:srgbClr val="6600FF"/>
              </a:solidFill>
              <a:latin typeface="Aharoni" panose="02010803020104030203" pitchFamily="2" charset="-79"/>
              <a:cs typeface="Aharoni" panose="02010803020104030203" pitchFamily="2" charset="-79"/>
            </a:endParaRPr>
          </a:p>
        </p:txBody>
      </p:sp>
      <p:sp>
        <p:nvSpPr>
          <p:cNvPr id="9" name="Arrow: Pentagon 8">
            <a:extLst>
              <a:ext uri="{FF2B5EF4-FFF2-40B4-BE49-F238E27FC236}">
                <a16:creationId xmlns:a16="http://schemas.microsoft.com/office/drawing/2014/main" id="{820A7DA4-7510-EB38-62D8-ED9EDE63406A}"/>
              </a:ext>
            </a:extLst>
          </p:cNvPr>
          <p:cNvSpPr/>
          <p:nvPr/>
        </p:nvSpPr>
        <p:spPr>
          <a:xfrm rot="10800000">
            <a:off x="6774910" y="1541464"/>
            <a:ext cx="6521990" cy="737759"/>
          </a:xfrm>
          <a:prstGeom prst="homePlate">
            <a:avLst>
              <a:gd name="adj" fmla="val 50380"/>
            </a:avLst>
          </a:prstGeom>
          <a:solidFill>
            <a:srgbClr val="FFCCFF"/>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 name="Arrow: Pentagon 9">
            <a:extLst>
              <a:ext uri="{FF2B5EF4-FFF2-40B4-BE49-F238E27FC236}">
                <a16:creationId xmlns:a16="http://schemas.microsoft.com/office/drawing/2014/main" id="{AB0A726E-48ED-5DDA-F0F1-FBF0FA409203}"/>
              </a:ext>
            </a:extLst>
          </p:cNvPr>
          <p:cNvSpPr/>
          <p:nvPr/>
        </p:nvSpPr>
        <p:spPr>
          <a:xfrm rot="10800000">
            <a:off x="6736810" y="2937707"/>
            <a:ext cx="6560090" cy="737759"/>
          </a:xfrm>
          <a:prstGeom prst="homePlate">
            <a:avLst>
              <a:gd name="adj" fmla="val 50380"/>
            </a:avLst>
          </a:prstGeom>
          <a:solidFill>
            <a:srgbClr val="FFCCFF"/>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1" name="Arrow: Pentagon 10">
            <a:extLst>
              <a:ext uri="{FF2B5EF4-FFF2-40B4-BE49-F238E27FC236}">
                <a16:creationId xmlns:a16="http://schemas.microsoft.com/office/drawing/2014/main" id="{5C8AE054-9C8B-9218-594B-B75642BA588E}"/>
              </a:ext>
            </a:extLst>
          </p:cNvPr>
          <p:cNvSpPr/>
          <p:nvPr/>
        </p:nvSpPr>
        <p:spPr>
          <a:xfrm rot="10800000">
            <a:off x="6736810" y="4333950"/>
            <a:ext cx="6560090" cy="737759"/>
          </a:xfrm>
          <a:prstGeom prst="homePlate">
            <a:avLst>
              <a:gd name="adj" fmla="val 50380"/>
            </a:avLst>
          </a:prstGeom>
          <a:solidFill>
            <a:srgbClr val="FFCCFF"/>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2" name="TextBox 11">
            <a:extLst>
              <a:ext uri="{FF2B5EF4-FFF2-40B4-BE49-F238E27FC236}">
                <a16:creationId xmlns:a16="http://schemas.microsoft.com/office/drawing/2014/main" id="{65E7BAA5-F350-737B-EFEA-CC0135BFAF59}"/>
              </a:ext>
            </a:extLst>
          </p:cNvPr>
          <p:cNvSpPr txBox="1"/>
          <p:nvPr/>
        </p:nvSpPr>
        <p:spPr>
          <a:xfrm>
            <a:off x="6494640" y="1668555"/>
            <a:ext cx="5308600" cy="523220"/>
          </a:xfrm>
          <a:prstGeom prst="rect">
            <a:avLst/>
          </a:prstGeom>
          <a:noFill/>
        </p:spPr>
        <p:txBody>
          <a:bodyPr wrap="square" rtlCol="0">
            <a:spAutoFit/>
          </a:bodyPr>
          <a:lstStyle/>
          <a:p>
            <a:r>
              <a:rPr lang="en-PH" sz="2800" b="1" dirty="0">
                <a:solidFill>
                  <a:srgbClr val="0000CC"/>
                </a:solidFill>
                <a:latin typeface="Arial" panose="020B0604020202020204" pitchFamily="34" charset="0"/>
                <a:cs typeface="Arial" panose="020B0604020202020204" pitchFamily="34" charset="0"/>
              </a:rPr>
              <a:t>Knowing for the first time</a:t>
            </a:r>
          </a:p>
        </p:txBody>
      </p:sp>
      <p:sp>
        <p:nvSpPr>
          <p:cNvPr id="13" name="TextBox 12">
            <a:extLst>
              <a:ext uri="{FF2B5EF4-FFF2-40B4-BE49-F238E27FC236}">
                <a16:creationId xmlns:a16="http://schemas.microsoft.com/office/drawing/2014/main" id="{823F33B5-75A2-0A0D-EEAB-FFFD52F07F90}"/>
              </a:ext>
            </a:extLst>
          </p:cNvPr>
          <p:cNvSpPr txBox="1"/>
          <p:nvPr/>
        </p:nvSpPr>
        <p:spPr>
          <a:xfrm>
            <a:off x="6470110" y="3044978"/>
            <a:ext cx="5308600" cy="523220"/>
          </a:xfrm>
          <a:prstGeom prst="rect">
            <a:avLst/>
          </a:prstGeom>
          <a:noFill/>
        </p:spPr>
        <p:txBody>
          <a:bodyPr wrap="square" rtlCol="0">
            <a:spAutoFit/>
          </a:bodyPr>
          <a:lstStyle/>
          <a:p>
            <a:r>
              <a:rPr lang="en-PH" sz="2800" b="1" dirty="0">
                <a:solidFill>
                  <a:srgbClr val="0000CC"/>
                </a:solidFill>
                <a:latin typeface="Arial" panose="020B0604020202020204" pitchFamily="34" charset="0"/>
                <a:cs typeface="Arial" panose="020B0604020202020204" pitchFamily="34" charset="0"/>
              </a:rPr>
              <a:t>Forgetting the outdated idea</a:t>
            </a:r>
          </a:p>
        </p:txBody>
      </p:sp>
      <p:sp>
        <p:nvSpPr>
          <p:cNvPr id="14" name="TextBox 13">
            <a:extLst>
              <a:ext uri="{FF2B5EF4-FFF2-40B4-BE49-F238E27FC236}">
                <a16:creationId xmlns:a16="http://schemas.microsoft.com/office/drawing/2014/main" id="{72757FCA-1F9D-800B-7C03-46BCAE8021EF}"/>
              </a:ext>
            </a:extLst>
          </p:cNvPr>
          <p:cNvSpPr txBox="1"/>
          <p:nvPr/>
        </p:nvSpPr>
        <p:spPr>
          <a:xfrm>
            <a:off x="6470110" y="4441223"/>
            <a:ext cx="5308600" cy="523220"/>
          </a:xfrm>
          <a:prstGeom prst="rect">
            <a:avLst/>
          </a:prstGeom>
          <a:noFill/>
        </p:spPr>
        <p:txBody>
          <a:bodyPr wrap="square" rtlCol="0">
            <a:spAutoFit/>
          </a:bodyPr>
          <a:lstStyle/>
          <a:p>
            <a:r>
              <a:rPr lang="en-PH" sz="2800" b="1" dirty="0">
                <a:solidFill>
                  <a:srgbClr val="0000CC"/>
                </a:solidFill>
                <a:latin typeface="Arial" panose="020B0604020202020204" pitchFamily="34" charset="0"/>
                <a:cs typeface="Arial" panose="020B0604020202020204" pitchFamily="34" charset="0"/>
              </a:rPr>
              <a:t>Updating an old perspective</a:t>
            </a:r>
          </a:p>
        </p:txBody>
      </p:sp>
      <p:pic>
        <p:nvPicPr>
          <p:cNvPr id="4" name="Picture 3">
            <a:extLst>
              <a:ext uri="{FF2B5EF4-FFF2-40B4-BE49-F238E27FC236}">
                <a16:creationId xmlns:a16="http://schemas.microsoft.com/office/drawing/2014/main" id="{5FCD75C0-5AD3-15FF-694B-681BCA89B6FC}"/>
              </a:ext>
            </a:extLst>
          </p:cNvPr>
          <p:cNvPicPr>
            <a:picLocks noChangeAspect="1"/>
          </p:cNvPicPr>
          <p:nvPr/>
        </p:nvPicPr>
        <p:blipFill rotWithShape="1">
          <a:blip r:embed="rId3"/>
          <a:srcRect l="8982" t="1592"/>
          <a:stretch/>
        </p:blipFill>
        <p:spPr>
          <a:xfrm>
            <a:off x="0" y="5552196"/>
            <a:ext cx="8734096" cy="929917"/>
          </a:xfrm>
          <a:prstGeom prst="rect">
            <a:avLst/>
          </a:prstGeom>
        </p:spPr>
      </p:pic>
    </p:spTree>
    <p:extLst>
      <p:ext uri="{BB962C8B-B14F-4D97-AF65-F5344CB8AC3E}">
        <p14:creationId xmlns:p14="http://schemas.microsoft.com/office/powerpoint/2010/main" val="3668514949"/>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right)">
                                      <p:cBhvr>
                                        <p:cTn id="10" dur="500"/>
                                        <p:tgtEl>
                                          <p:spTgt spid="10"/>
                                        </p:tgtEl>
                                      </p:cBhvr>
                                    </p:animEffect>
                                  </p:childTnLst>
                                </p:cTn>
                              </p:par>
                              <p:par>
                                <p:cTn id="11" presetID="22" presetClass="entr" presetSubtype="2"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right)">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p:bldP spid="13"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86068" y="1171032"/>
            <a:ext cx="4909932" cy="3793411"/>
          </a:xfrm>
          <a:prstGeom prst="rect">
            <a:avLst/>
          </a:prstGeom>
          <a:noFill/>
        </p:spPr>
        <p:txBody>
          <a:bodyPr wrap="square" rtlCol="0">
            <a:spAutoFit/>
          </a:bodyPr>
          <a:lstStyle/>
          <a:p>
            <a:pPr>
              <a:lnSpc>
                <a:spcPct val="150000"/>
              </a:lnSpc>
            </a:pPr>
            <a:r>
              <a:rPr lang="en-PH" sz="4500" dirty="0">
                <a:latin typeface="Arial Black" panose="020B0A04020102020204" pitchFamily="34" charset="0"/>
              </a:rPr>
              <a:t>   …Learning?</a:t>
            </a:r>
          </a:p>
          <a:p>
            <a:pPr>
              <a:lnSpc>
                <a:spcPct val="150000"/>
              </a:lnSpc>
            </a:pPr>
            <a:endParaRPr lang="en-PH" sz="1500" dirty="0">
              <a:latin typeface="Arial Black" panose="020B0A04020102020204" pitchFamily="34" charset="0"/>
            </a:endParaRPr>
          </a:p>
          <a:p>
            <a:pPr>
              <a:lnSpc>
                <a:spcPct val="150000"/>
              </a:lnSpc>
            </a:pPr>
            <a:r>
              <a:rPr lang="en-PH" sz="4500" dirty="0">
                <a:solidFill>
                  <a:srgbClr val="0070C0"/>
                </a:solidFill>
                <a:latin typeface="Arial Black" panose="020B0A04020102020204" pitchFamily="34" charset="0"/>
              </a:rPr>
              <a:t>…Unlearning?</a:t>
            </a:r>
          </a:p>
          <a:p>
            <a:pPr>
              <a:lnSpc>
                <a:spcPct val="150000"/>
              </a:lnSpc>
            </a:pPr>
            <a:endParaRPr lang="en-PH" sz="1500" dirty="0">
              <a:latin typeface="Arial Black" panose="020B0A04020102020204" pitchFamily="34" charset="0"/>
            </a:endParaRPr>
          </a:p>
          <a:p>
            <a:pPr>
              <a:lnSpc>
                <a:spcPct val="150000"/>
              </a:lnSpc>
            </a:pPr>
            <a:r>
              <a:rPr lang="en-PH" sz="4500" dirty="0">
                <a:solidFill>
                  <a:srgbClr val="0000A2"/>
                </a:solidFill>
                <a:latin typeface="Arial Black" panose="020B0A04020102020204" pitchFamily="34" charset="0"/>
              </a:rPr>
              <a:t>…Relearning?</a:t>
            </a:r>
          </a:p>
        </p:txBody>
      </p:sp>
      <p:sp>
        <p:nvSpPr>
          <p:cNvPr id="6" name="TextBox 5">
            <a:extLst>
              <a:ext uri="{FF2B5EF4-FFF2-40B4-BE49-F238E27FC236}">
                <a16:creationId xmlns:a16="http://schemas.microsoft.com/office/drawing/2014/main" id="{5C32C7F2-7329-42C5-B3A9-258740528639}"/>
              </a:ext>
            </a:extLst>
          </p:cNvPr>
          <p:cNvSpPr txBox="1"/>
          <p:nvPr/>
        </p:nvSpPr>
        <p:spPr>
          <a:xfrm>
            <a:off x="409055" y="349426"/>
            <a:ext cx="8325041" cy="707886"/>
          </a:xfrm>
          <a:prstGeom prst="rect">
            <a:avLst/>
          </a:prstGeom>
          <a:noFill/>
        </p:spPr>
        <p:txBody>
          <a:bodyPr wrap="square" rtlCol="0">
            <a:spAutoFit/>
          </a:bodyPr>
          <a:lstStyle/>
          <a:p>
            <a:r>
              <a:rPr lang="en-US" sz="4000" dirty="0">
                <a:solidFill>
                  <a:srgbClr val="6600FF"/>
                </a:solidFill>
                <a:latin typeface="Aharoni" panose="02010803020104030203" pitchFamily="2" charset="-79"/>
                <a:cs typeface="Aharoni" panose="02010803020104030203" pitchFamily="2" charset="-79"/>
              </a:rPr>
              <a:t>What were your experiences of…</a:t>
            </a:r>
            <a:endParaRPr lang="en-PH" sz="4000" dirty="0">
              <a:solidFill>
                <a:srgbClr val="6600FF"/>
              </a:solidFill>
              <a:latin typeface="Aharoni" panose="02010803020104030203" pitchFamily="2" charset="-79"/>
              <a:cs typeface="Aharoni" panose="02010803020104030203" pitchFamily="2" charset="-79"/>
            </a:endParaRPr>
          </a:p>
        </p:txBody>
      </p:sp>
      <p:pic>
        <p:nvPicPr>
          <p:cNvPr id="4" name="Picture 3">
            <a:extLst>
              <a:ext uri="{FF2B5EF4-FFF2-40B4-BE49-F238E27FC236}">
                <a16:creationId xmlns:a16="http://schemas.microsoft.com/office/drawing/2014/main" id="{5FCD75C0-5AD3-15FF-694B-681BCA89B6FC}"/>
              </a:ext>
            </a:extLst>
          </p:cNvPr>
          <p:cNvPicPr>
            <a:picLocks noChangeAspect="1"/>
          </p:cNvPicPr>
          <p:nvPr/>
        </p:nvPicPr>
        <p:blipFill rotWithShape="1">
          <a:blip r:embed="rId3"/>
          <a:srcRect l="8982" t="1592"/>
          <a:stretch/>
        </p:blipFill>
        <p:spPr>
          <a:xfrm>
            <a:off x="0" y="5552196"/>
            <a:ext cx="8734096" cy="929917"/>
          </a:xfrm>
          <a:prstGeom prst="rect">
            <a:avLst/>
          </a:prstGeom>
        </p:spPr>
      </p:pic>
      <p:sp>
        <p:nvSpPr>
          <p:cNvPr id="3" name="Rectangle: Rounded Corners 2">
            <a:extLst>
              <a:ext uri="{FF2B5EF4-FFF2-40B4-BE49-F238E27FC236}">
                <a16:creationId xmlns:a16="http://schemas.microsoft.com/office/drawing/2014/main" id="{5A61F988-9403-FEDA-C1C1-3E77766C4A2D}"/>
              </a:ext>
            </a:extLst>
          </p:cNvPr>
          <p:cNvSpPr/>
          <p:nvPr/>
        </p:nvSpPr>
        <p:spPr>
          <a:xfrm>
            <a:off x="6638615" y="1441455"/>
            <a:ext cx="4658322" cy="3431548"/>
          </a:xfrm>
          <a:prstGeom prst="roundRect">
            <a:avLst>
              <a:gd name="adj" fmla="val 8166"/>
            </a:avLst>
          </a:prstGeom>
          <a:solidFill>
            <a:srgbClr val="F43C8B"/>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PH" sz="4500" dirty="0">
                <a:latin typeface="Amasis MT Pro Black" panose="02040A04050005020304" pitchFamily="18" charset="0"/>
              </a:rPr>
              <a:t>We become SOCIALLY LITERATE.</a:t>
            </a:r>
          </a:p>
        </p:txBody>
      </p:sp>
    </p:spTree>
    <p:extLst>
      <p:ext uri="{BB962C8B-B14F-4D97-AF65-F5344CB8AC3E}">
        <p14:creationId xmlns:p14="http://schemas.microsoft.com/office/powerpoint/2010/main" val="241481332"/>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Table 3">
            <a:extLst>
              <a:ext uri="{FF2B5EF4-FFF2-40B4-BE49-F238E27FC236}">
                <a16:creationId xmlns:a16="http://schemas.microsoft.com/office/drawing/2014/main" id="{6D162640-6E3C-9DCD-3833-B9EA005311E8}"/>
              </a:ext>
            </a:extLst>
          </p:cNvPr>
          <p:cNvGraphicFramePr>
            <a:graphicFrameLocks noGrp="1"/>
          </p:cNvGraphicFramePr>
          <p:nvPr>
            <p:extLst>
              <p:ext uri="{D42A27DB-BD31-4B8C-83A1-F6EECF244321}">
                <p14:modId xmlns:p14="http://schemas.microsoft.com/office/powerpoint/2010/main" val="3246632348"/>
              </p:ext>
            </p:extLst>
          </p:nvPr>
        </p:nvGraphicFramePr>
        <p:xfrm>
          <a:off x="392386" y="992939"/>
          <a:ext cx="11379201" cy="4350210"/>
        </p:xfrm>
        <a:graphic>
          <a:graphicData uri="http://schemas.openxmlformats.org/drawingml/2006/table">
            <a:tbl>
              <a:tblPr firstRow="1" bandRow="1">
                <a:tableStyleId>{5C22544A-7EE6-4342-B048-85BDC9FD1C3A}</a:tableStyleId>
              </a:tblPr>
              <a:tblGrid>
                <a:gridCol w="3793067">
                  <a:extLst>
                    <a:ext uri="{9D8B030D-6E8A-4147-A177-3AD203B41FA5}">
                      <a16:colId xmlns:a16="http://schemas.microsoft.com/office/drawing/2014/main" val="4244861127"/>
                    </a:ext>
                  </a:extLst>
                </a:gridCol>
                <a:gridCol w="3793067">
                  <a:extLst>
                    <a:ext uri="{9D8B030D-6E8A-4147-A177-3AD203B41FA5}">
                      <a16:colId xmlns:a16="http://schemas.microsoft.com/office/drawing/2014/main" val="2409492004"/>
                    </a:ext>
                  </a:extLst>
                </a:gridCol>
                <a:gridCol w="3793067">
                  <a:extLst>
                    <a:ext uri="{9D8B030D-6E8A-4147-A177-3AD203B41FA5}">
                      <a16:colId xmlns:a16="http://schemas.microsoft.com/office/drawing/2014/main" val="1728978679"/>
                    </a:ext>
                  </a:extLst>
                </a:gridCol>
              </a:tblGrid>
              <a:tr h="678210">
                <a:tc>
                  <a:txBody>
                    <a:bodyPr/>
                    <a:lstStyle/>
                    <a:p>
                      <a:pPr algn="ctr"/>
                      <a:r>
                        <a:rPr lang="en-PH" sz="2400" dirty="0">
                          <a:solidFill>
                            <a:schemeClr val="bg1"/>
                          </a:solidFill>
                          <a:latin typeface="Arial" panose="020B0604020202020204" pitchFamily="34" charset="0"/>
                          <a:cs typeface="Arial" panose="020B0604020202020204" pitchFamily="34" charset="0"/>
                        </a:rPr>
                        <a:t>New LEARNING</a:t>
                      </a: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8000"/>
                    </a:solidFill>
                  </a:tcPr>
                </a:tc>
                <a:tc>
                  <a:txBody>
                    <a:bodyPr/>
                    <a:lstStyle/>
                    <a:p>
                      <a:pPr algn="ctr"/>
                      <a:r>
                        <a:rPr lang="en-PH" sz="2400" dirty="0">
                          <a:solidFill>
                            <a:schemeClr val="bg1"/>
                          </a:solidFill>
                          <a:latin typeface="Arial" panose="020B0604020202020204" pitchFamily="34" charset="0"/>
                          <a:cs typeface="Arial" panose="020B0604020202020204" pitchFamily="34" charset="0"/>
                        </a:rPr>
                        <a:t>UNLEARNING</a:t>
                      </a:r>
                    </a:p>
                  </a:txBody>
                  <a:tcPr anchor="ct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C00000"/>
                    </a:solidFill>
                  </a:tcPr>
                </a:tc>
                <a:tc>
                  <a:txBody>
                    <a:bodyPr/>
                    <a:lstStyle/>
                    <a:p>
                      <a:pPr algn="ctr"/>
                      <a:r>
                        <a:rPr lang="en-PH" sz="2400" dirty="0">
                          <a:solidFill>
                            <a:schemeClr val="bg1"/>
                          </a:solidFill>
                          <a:latin typeface="Arial" panose="020B0604020202020204" pitchFamily="34" charset="0"/>
                          <a:cs typeface="Arial" panose="020B0604020202020204" pitchFamily="34" charset="0"/>
                        </a:rPr>
                        <a:t>RELEARNING</a:t>
                      </a: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1313F9"/>
                    </a:solidFill>
                  </a:tcPr>
                </a:tc>
                <a:extLst>
                  <a:ext uri="{0D108BD9-81ED-4DB2-BD59-A6C34878D82A}">
                    <a16:rowId xmlns:a16="http://schemas.microsoft.com/office/drawing/2014/main" val="6741480"/>
                  </a:ext>
                </a:extLst>
              </a:tr>
              <a:tr h="1224000">
                <a:tc>
                  <a:txBody>
                    <a:bodyPr/>
                    <a:lstStyle/>
                    <a:p>
                      <a:pPr algn="ctr">
                        <a:lnSpc>
                          <a:spcPct val="107000"/>
                        </a:lnSpc>
                        <a:spcAft>
                          <a:spcPts val="800"/>
                        </a:spcAft>
                      </a:pPr>
                      <a:r>
                        <a:rPr lang="en-US" sz="1700" b="1" kern="1200">
                          <a:solidFill>
                            <a:srgbClr val="008000"/>
                          </a:solidFill>
                          <a:effectLst/>
                          <a:latin typeface="+mn-lt"/>
                          <a:ea typeface="Calibri" panose="020F0502020204030204" pitchFamily="34" charset="0"/>
                          <a:cs typeface="Times New Roman" panose="02020603050405020304" pitchFamily="18" charset="0"/>
                        </a:rPr>
                        <a:t>Because cultural diversity has become commonplace, students are encouraged to collaborate at school to be more socially productive.</a:t>
                      </a:r>
                      <a:endParaRPr lang="en-PH" sz="1700" b="1">
                        <a:effectLst/>
                        <a:latin typeface="+mn-lt"/>
                        <a:ea typeface="Calibri" panose="020F0502020204030204" pitchFamily="34" charset="0"/>
                        <a:cs typeface="Times New Roman" panose="02020603050405020304" pitchFamily="18" charset="0"/>
                      </a:endParaRPr>
                    </a:p>
                  </a:txBody>
                  <a:tcPr marL="68580" marR="68580" marT="0" marB="0" anchor="ct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800"/>
                        </a:spcAft>
                      </a:pPr>
                      <a:r>
                        <a:rPr lang="en-US" sz="1700" b="1" kern="1200" dirty="0">
                          <a:solidFill>
                            <a:srgbClr val="C00000"/>
                          </a:solidFill>
                          <a:effectLst/>
                          <a:latin typeface="+mn-lt"/>
                          <a:ea typeface="Calibri" panose="020F0502020204030204" pitchFamily="34" charset="0"/>
                          <a:cs typeface="Times New Roman" panose="02020603050405020304" pitchFamily="18" charset="0"/>
                        </a:rPr>
                        <a:t>Making students compete against each other in class will break good relationships among them.</a:t>
                      </a:r>
                      <a:endParaRPr lang="en-PH" sz="1700" b="1"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800"/>
                        </a:spcAft>
                      </a:pPr>
                      <a:r>
                        <a:rPr lang="en-US" sz="1700" b="1" kern="1200">
                          <a:solidFill>
                            <a:srgbClr val="1313F9"/>
                          </a:solidFill>
                          <a:effectLst/>
                          <a:latin typeface="+mn-lt"/>
                          <a:ea typeface="Calibri" panose="020F0502020204030204" pitchFamily="34" charset="0"/>
                          <a:cs typeface="Times New Roman" panose="02020603050405020304" pitchFamily="18" charset="0"/>
                        </a:rPr>
                        <a:t>Instead of ranking students on their achievements, provide them opportunities to collaborate in class and build better social relationships.</a:t>
                      </a:r>
                      <a:endParaRPr lang="en-PH" sz="1700" b="1">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03199477"/>
                  </a:ext>
                </a:extLst>
              </a:tr>
              <a:tr h="1224000">
                <a:tc>
                  <a:txBody>
                    <a:bodyPr/>
                    <a:lstStyle/>
                    <a:p>
                      <a:pPr algn="ctr">
                        <a:lnSpc>
                          <a:spcPct val="107000"/>
                        </a:lnSpc>
                        <a:spcAft>
                          <a:spcPts val="800"/>
                        </a:spcAft>
                      </a:pPr>
                      <a:r>
                        <a:rPr lang="en-US" sz="1700" b="1" kern="1200">
                          <a:solidFill>
                            <a:srgbClr val="008000"/>
                          </a:solidFill>
                          <a:effectLst/>
                          <a:latin typeface="+mn-lt"/>
                          <a:ea typeface="Calibri" panose="020F0502020204030204" pitchFamily="34" charset="0"/>
                          <a:cs typeface="Times New Roman" panose="02020603050405020304" pitchFamily="18" charset="0"/>
                        </a:rPr>
                        <a:t>Understanding and mastery of concepts may be achieved through experiential learning.</a:t>
                      </a:r>
                      <a:endParaRPr lang="en-PH" sz="1700" b="1">
                        <a:effectLst/>
                        <a:latin typeface="+mn-lt"/>
                        <a:ea typeface="Calibri" panose="020F0502020204030204" pitchFamily="34" charset="0"/>
                        <a:cs typeface="Times New Roman" panose="02020603050405020304" pitchFamily="18" charset="0"/>
                      </a:endParaRPr>
                    </a:p>
                  </a:txBody>
                  <a:tcPr marL="68580" marR="68580" marT="0" marB="0" anchor="ct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800"/>
                        </a:spcAft>
                      </a:pPr>
                      <a:r>
                        <a:rPr lang="en-US" sz="1700" b="1" kern="1200">
                          <a:solidFill>
                            <a:srgbClr val="C00000"/>
                          </a:solidFill>
                          <a:effectLst/>
                          <a:latin typeface="+mn-lt"/>
                          <a:ea typeface="Calibri" panose="020F0502020204030204" pitchFamily="34" charset="0"/>
                          <a:cs typeface="Times New Roman" panose="02020603050405020304" pitchFamily="18" charset="0"/>
                        </a:rPr>
                        <a:t>Memorizing information from textual sources is found to be a sort of short-term concept remembering.</a:t>
                      </a:r>
                      <a:endParaRPr lang="en-PH" sz="1700" b="1">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800"/>
                        </a:spcAft>
                      </a:pPr>
                      <a:r>
                        <a:rPr lang="en-US" sz="1700" b="1" kern="1200">
                          <a:solidFill>
                            <a:srgbClr val="1313F9"/>
                          </a:solidFill>
                          <a:effectLst/>
                          <a:latin typeface="+mn-lt"/>
                          <a:ea typeface="Calibri" panose="020F0502020204030204" pitchFamily="34" charset="0"/>
                          <a:cs typeface="Times New Roman" panose="02020603050405020304" pitchFamily="18" charset="0"/>
                        </a:rPr>
                        <a:t>Set up the learning environment in the classroom (or outside the school) so that students can see and feel the exact situation related to the concept taught.</a:t>
                      </a:r>
                      <a:endParaRPr lang="en-PH" sz="1700" b="1">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47466368"/>
                  </a:ext>
                </a:extLst>
              </a:tr>
              <a:tr h="1224000">
                <a:tc>
                  <a:txBody>
                    <a:bodyPr/>
                    <a:lstStyle/>
                    <a:p>
                      <a:pPr algn="ctr">
                        <a:lnSpc>
                          <a:spcPct val="107000"/>
                        </a:lnSpc>
                        <a:spcAft>
                          <a:spcPts val="800"/>
                        </a:spcAft>
                      </a:pPr>
                      <a:r>
                        <a:rPr lang="en-US" sz="1700" b="1" kern="1200">
                          <a:solidFill>
                            <a:srgbClr val="008000"/>
                          </a:solidFill>
                          <a:effectLst/>
                          <a:latin typeface="+mn-lt"/>
                          <a:ea typeface="Calibri" panose="020F0502020204030204" pitchFamily="34" charset="0"/>
                          <a:cs typeface="Times New Roman" panose="02020603050405020304" pitchFamily="18" charset="0"/>
                        </a:rPr>
                        <a:t>Providing diverse learning alternatives for children can uncover their unique intelligence.</a:t>
                      </a:r>
                      <a:endParaRPr lang="en-PH" sz="1700" b="1">
                        <a:effectLst/>
                        <a:latin typeface="+mn-lt"/>
                        <a:ea typeface="Calibri" panose="020F0502020204030204" pitchFamily="34" charset="0"/>
                        <a:cs typeface="Times New Roman" panose="02020603050405020304" pitchFamily="18" charset="0"/>
                      </a:endParaRPr>
                    </a:p>
                  </a:txBody>
                  <a:tcPr marL="68580" marR="68580" marT="0" marB="0" anchor="ct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07000"/>
                        </a:lnSpc>
                        <a:spcAft>
                          <a:spcPts val="800"/>
                        </a:spcAft>
                      </a:pPr>
                      <a:r>
                        <a:rPr lang="en-US" sz="1700" b="1" kern="1200">
                          <a:solidFill>
                            <a:srgbClr val="C00000"/>
                          </a:solidFill>
                          <a:effectLst/>
                          <a:latin typeface="+mn-lt"/>
                          <a:ea typeface="Calibri" panose="020F0502020204030204" pitchFamily="34" charset="0"/>
                          <a:cs typeface="Times New Roman" panose="02020603050405020304" pitchFamily="18" charset="0"/>
                        </a:rPr>
                        <a:t>Intelligent children are good in English, Math, and Science. </a:t>
                      </a:r>
                      <a:endParaRPr lang="en-PH" sz="1700" b="1">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07000"/>
                        </a:lnSpc>
                        <a:spcAft>
                          <a:spcPts val="800"/>
                        </a:spcAft>
                      </a:pPr>
                      <a:r>
                        <a:rPr lang="en-US" sz="1700" b="1" kern="1200" dirty="0">
                          <a:solidFill>
                            <a:srgbClr val="1313F9"/>
                          </a:solidFill>
                          <a:effectLst/>
                          <a:latin typeface="+mn-lt"/>
                          <a:ea typeface="Calibri" panose="020F0502020204030204" pitchFamily="34" charset="0"/>
                          <a:cs typeface="Times New Roman" panose="02020603050405020304" pitchFamily="18" charset="0"/>
                        </a:rPr>
                        <a:t>Differentiated Assessments: Allow students to choose the technique to demonstrate what they learned from the lesson. </a:t>
                      </a:r>
                      <a:endParaRPr lang="en-PH" sz="1700" b="1"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71220453"/>
                  </a:ext>
                </a:extLst>
              </a:tr>
            </a:tbl>
          </a:graphicData>
        </a:graphic>
      </p:graphicFrame>
      <p:sp>
        <p:nvSpPr>
          <p:cNvPr id="2" name="TextBox 1">
            <a:extLst>
              <a:ext uri="{FF2B5EF4-FFF2-40B4-BE49-F238E27FC236}">
                <a16:creationId xmlns:a16="http://schemas.microsoft.com/office/drawing/2014/main" id="{8BEE26F5-B6DE-9F39-BEEF-6C2C44C5B84C}"/>
              </a:ext>
            </a:extLst>
          </p:cNvPr>
          <p:cNvSpPr txBox="1"/>
          <p:nvPr/>
        </p:nvSpPr>
        <p:spPr>
          <a:xfrm>
            <a:off x="0" y="196193"/>
            <a:ext cx="5644055" cy="553998"/>
          </a:xfrm>
          <a:prstGeom prst="rect">
            <a:avLst/>
          </a:prstGeom>
          <a:solidFill>
            <a:srgbClr val="002060"/>
          </a:solidFill>
        </p:spPr>
        <p:txBody>
          <a:bodyPr wrap="square" rtlCol="0">
            <a:spAutoFit/>
          </a:bodyPr>
          <a:lstStyle/>
          <a:p>
            <a:r>
              <a:rPr lang="en-PH" sz="3000" dirty="0">
                <a:solidFill>
                  <a:schemeClr val="bg1"/>
                </a:solidFill>
                <a:latin typeface="Arial Black" panose="020B0A04020102020204" pitchFamily="34" charset="0"/>
              </a:rPr>
              <a:t>         Let’s learn further…</a:t>
            </a:r>
          </a:p>
        </p:txBody>
      </p:sp>
      <p:sp>
        <p:nvSpPr>
          <p:cNvPr id="4" name="TextBox 3">
            <a:extLst>
              <a:ext uri="{FF2B5EF4-FFF2-40B4-BE49-F238E27FC236}">
                <a16:creationId xmlns:a16="http://schemas.microsoft.com/office/drawing/2014/main" id="{27D1FDCC-2583-2A38-2C60-409660F0B53D}"/>
              </a:ext>
            </a:extLst>
          </p:cNvPr>
          <p:cNvSpPr txBox="1"/>
          <p:nvPr/>
        </p:nvSpPr>
        <p:spPr>
          <a:xfrm>
            <a:off x="420413" y="5343149"/>
            <a:ext cx="9413766" cy="1061829"/>
          </a:xfrm>
          <a:prstGeom prst="rect">
            <a:avLst/>
          </a:prstGeom>
          <a:noFill/>
        </p:spPr>
        <p:txBody>
          <a:bodyPr wrap="square" rtlCol="0">
            <a:spAutoFit/>
          </a:bodyPr>
          <a:lstStyle/>
          <a:p>
            <a:pPr marL="1619250" indent="-1619250"/>
            <a:r>
              <a:rPr lang="en-PH" sz="2100" b="1" u="sng" dirty="0">
                <a:latin typeface="Arial" panose="020B0604020202020204" pitchFamily="34" charset="0"/>
                <a:cs typeface="Arial" panose="020B0604020202020204" pitchFamily="34" charset="0"/>
              </a:rPr>
              <a:t>Conclusion</a:t>
            </a:r>
            <a:r>
              <a:rPr lang="en-PH" sz="2100" dirty="0">
                <a:latin typeface="Arial" panose="020B0604020202020204" pitchFamily="34" charset="0"/>
                <a:cs typeface="Arial" panose="020B0604020202020204" pitchFamily="34" charset="0"/>
              </a:rPr>
              <a:t>: The socially literate person treats new </a:t>
            </a:r>
            <a:r>
              <a:rPr lang="en-PH" sz="2100" b="1" dirty="0">
                <a:solidFill>
                  <a:srgbClr val="008000"/>
                </a:solidFill>
                <a:latin typeface="Arial" panose="020B0604020202020204" pitchFamily="34" charset="0"/>
                <a:cs typeface="Arial" panose="020B0604020202020204" pitchFamily="34" charset="0"/>
              </a:rPr>
              <a:t>learning</a:t>
            </a:r>
            <a:r>
              <a:rPr lang="en-PH" sz="2100" b="1" dirty="0">
                <a:latin typeface="Arial" panose="020B0604020202020204" pitchFamily="34" charset="0"/>
                <a:cs typeface="Arial" panose="020B0604020202020204" pitchFamily="34" charset="0"/>
              </a:rPr>
              <a:t> </a:t>
            </a:r>
            <a:r>
              <a:rPr lang="en-PH" sz="2100" dirty="0">
                <a:latin typeface="Arial" panose="020B0604020202020204" pitchFamily="34" charset="0"/>
                <a:cs typeface="Arial" panose="020B0604020202020204" pitchFamily="34" charset="0"/>
              </a:rPr>
              <a:t>by </a:t>
            </a:r>
            <a:r>
              <a:rPr lang="en-PH" sz="2100" b="1" dirty="0">
                <a:solidFill>
                  <a:srgbClr val="C00000"/>
                </a:solidFill>
                <a:latin typeface="Arial" panose="020B0604020202020204" pitchFamily="34" charset="0"/>
                <a:cs typeface="Arial" panose="020B0604020202020204" pitchFamily="34" charset="0"/>
              </a:rPr>
              <a:t>unlearning</a:t>
            </a:r>
            <a:r>
              <a:rPr lang="en-PH" sz="2100" dirty="0">
                <a:latin typeface="Arial" panose="020B0604020202020204" pitchFamily="34" charset="0"/>
                <a:cs typeface="Arial" panose="020B0604020202020204" pitchFamily="34" charset="0"/>
              </a:rPr>
              <a:t> an old related belief and </a:t>
            </a:r>
            <a:r>
              <a:rPr lang="en-PH" sz="2100" b="1" dirty="0">
                <a:latin typeface="Arial" panose="020B0604020202020204" pitchFamily="34" charset="0"/>
                <a:cs typeface="Arial" panose="020B0604020202020204" pitchFamily="34" charset="0"/>
              </a:rPr>
              <a:t>relearning</a:t>
            </a:r>
            <a:r>
              <a:rPr lang="en-PH" sz="2100" dirty="0">
                <a:latin typeface="Arial" panose="020B0604020202020204" pitchFamily="34" charset="0"/>
                <a:cs typeface="Arial" panose="020B0604020202020204" pitchFamily="34" charset="0"/>
              </a:rPr>
              <a:t> it with a better, more innovative practice. </a:t>
            </a:r>
          </a:p>
        </p:txBody>
      </p:sp>
      <p:sp>
        <p:nvSpPr>
          <p:cNvPr id="6" name="Rectangle 5">
            <a:extLst>
              <a:ext uri="{FF2B5EF4-FFF2-40B4-BE49-F238E27FC236}">
                <a16:creationId xmlns:a16="http://schemas.microsoft.com/office/drawing/2014/main" id="{C44DCC1F-7E2B-2431-4D08-23CB9F92C469}"/>
              </a:ext>
            </a:extLst>
          </p:cNvPr>
          <p:cNvSpPr/>
          <p:nvPr/>
        </p:nvSpPr>
        <p:spPr>
          <a:xfrm>
            <a:off x="4225159" y="1734207"/>
            <a:ext cx="3699641" cy="1093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PH" sz="2200" b="1" dirty="0">
                <a:solidFill>
                  <a:srgbClr val="C00000"/>
                </a:solidFill>
                <a:latin typeface="Arial" panose="020B0604020202020204" pitchFamily="34" charset="0"/>
                <a:cs typeface="Arial" panose="020B0604020202020204" pitchFamily="34" charset="0"/>
              </a:rPr>
              <a:t>What old belief should be disregarded now?</a:t>
            </a:r>
          </a:p>
        </p:txBody>
      </p:sp>
      <p:sp>
        <p:nvSpPr>
          <p:cNvPr id="7" name="Rectangle 6">
            <a:extLst>
              <a:ext uri="{FF2B5EF4-FFF2-40B4-BE49-F238E27FC236}">
                <a16:creationId xmlns:a16="http://schemas.microsoft.com/office/drawing/2014/main" id="{A93B120D-FDFD-D66C-A084-60808CFCFDB6}"/>
              </a:ext>
            </a:extLst>
          </p:cNvPr>
          <p:cNvSpPr/>
          <p:nvPr/>
        </p:nvSpPr>
        <p:spPr>
          <a:xfrm>
            <a:off x="7998373" y="1734207"/>
            <a:ext cx="3699641" cy="1093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PH" sz="2200" b="1" dirty="0">
                <a:solidFill>
                  <a:srgbClr val="1313F9"/>
                </a:solidFill>
                <a:latin typeface="Arial" panose="020B0604020202020204" pitchFamily="34" charset="0"/>
                <a:cs typeface="Arial" panose="020B0604020202020204" pitchFamily="34" charset="0"/>
              </a:rPr>
              <a:t>What will you do to replace the old belief with your new discovery? </a:t>
            </a:r>
          </a:p>
        </p:txBody>
      </p:sp>
      <p:sp>
        <p:nvSpPr>
          <p:cNvPr id="8" name="Rectangle 7">
            <a:extLst>
              <a:ext uri="{FF2B5EF4-FFF2-40B4-BE49-F238E27FC236}">
                <a16:creationId xmlns:a16="http://schemas.microsoft.com/office/drawing/2014/main" id="{C6B48397-E422-04B4-930C-B354991E5F1C}"/>
              </a:ext>
            </a:extLst>
          </p:cNvPr>
          <p:cNvSpPr/>
          <p:nvPr/>
        </p:nvSpPr>
        <p:spPr>
          <a:xfrm>
            <a:off x="4246179" y="2965636"/>
            <a:ext cx="3699641" cy="1093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PH" sz="2200" b="1" dirty="0">
                <a:solidFill>
                  <a:srgbClr val="C00000"/>
                </a:solidFill>
                <a:latin typeface="Arial" panose="020B0604020202020204" pitchFamily="34" charset="0"/>
                <a:cs typeface="Arial" panose="020B0604020202020204" pitchFamily="34" charset="0"/>
              </a:rPr>
              <a:t>What old belief should be disregarded now?</a:t>
            </a:r>
          </a:p>
        </p:txBody>
      </p:sp>
      <p:sp>
        <p:nvSpPr>
          <p:cNvPr id="9" name="Rectangle 8">
            <a:extLst>
              <a:ext uri="{FF2B5EF4-FFF2-40B4-BE49-F238E27FC236}">
                <a16:creationId xmlns:a16="http://schemas.microsoft.com/office/drawing/2014/main" id="{6692FB75-6B02-5920-3EEF-3AE0CCF479DB}"/>
              </a:ext>
            </a:extLst>
          </p:cNvPr>
          <p:cNvSpPr/>
          <p:nvPr/>
        </p:nvSpPr>
        <p:spPr>
          <a:xfrm>
            <a:off x="8019393" y="2965636"/>
            <a:ext cx="3699641" cy="1093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PH" sz="2200" b="1" dirty="0">
                <a:solidFill>
                  <a:srgbClr val="1313F9"/>
                </a:solidFill>
                <a:latin typeface="Arial" panose="020B0604020202020204" pitchFamily="34" charset="0"/>
                <a:cs typeface="Arial" panose="020B0604020202020204" pitchFamily="34" charset="0"/>
              </a:rPr>
              <a:t>What will you do to replace the old belief with your new discovery? </a:t>
            </a:r>
          </a:p>
        </p:txBody>
      </p:sp>
      <p:sp>
        <p:nvSpPr>
          <p:cNvPr id="10" name="Rectangle 9">
            <a:extLst>
              <a:ext uri="{FF2B5EF4-FFF2-40B4-BE49-F238E27FC236}">
                <a16:creationId xmlns:a16="http://schemas.microsoft.com/office/drawing/2014/main" id="{25524FC2-808C-011B-A1C7-430A4D99AAC9}"/>
              </a:ext>
            </a:extLst>
          </p:cNvPr>
          <p:cNvSpPr/>
          <p:nvPr/>
        </p:nvSpPr>
        <p:spPr>
          <a:xfrm>
            <a:off x="4225159" y="4197065"/>
            <a:ext cx="3699641" cy="1093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PH" sz="2200" b="1" dirty="0">
                <a:solidFill>
                  <a:srgbClr val="C00000"/>
                </a:solidFill>
                <a:latin typeface="Arial" panose="020B0604020202020204" pitchFamily="34" charset="0"/>
                <a:cs typeface="Arial" panose="020B0604020202020204" pitchFamily="34" charset="0"/>
              </a:rPr>
              <a:t>What old belief should be disregarded now?</a:t>
            </a:r>
          </a:p>
        </p:txBody>
      </p:sp>
      <p:sp>
        <p:nvSpPr>
          <p:cNvPr id="11" name="Rectangle 10">
            <a:extLst>
              <a:ext uri="{FF2B5EF4-FFF2-40B4-BE49-F238E27FC236}">
                <a16:creationId xmlns:a16="http://schemas.microsoft.com/office/drawing/2014/main" id="{F22DEE21-CBF7-15AA-957B-B984682D582B}"/>
              </a:ext>
            </a:extLst>
          </p:cNvPr>
          <p:cNvSpPr/>
          <p:nvPr/>
        </p:nvSpPr>
        <p:spPr>
          <a:xfrm>
            <a:off x="7998373" y="4197065"/>
            <a:ext cx="3699641" cy="1093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PH" sz="2200" b="1" dirty="0">
                <a:solidFill>
                  <a:srgbClr val="1313F9"/>
                </a:solidFill>
                <a:latin typeface="Arial" panose="020B0604020202020204" pitchFamily="34" charset="0"/>
                <a:cs typeface="Arial" panose="020B0604020202020204" pitchFamily="34" charset="0"/>
              </a:rPr>
              <a:t>What will you do to replace the old belief with your new discovery? </a:t>
            </a:r>
          </a:p>
        </p:txBody>
      </p:sp>
      <p:sp>
        <p:nvSpPr>
          <p:cNvPr id="12" name="Rectangle 11">
            <a:extLst>
              <a:ext uri="{FF2B5EF4-FFF2-40B4-BE49-F238E27FC236}">
                <a16:creationId xmlns:a16="http://schemas.microsoft.com/office/drawing/2014/main" id="{DC3C4CFD-F6E2-1283-499B-A8209E4F3BAC}"/>
              </a:ext>
            </a:extLst>
          </p:cNvPr>
          <p:cNvSpPr/>
          <p:nvPr/>
        </p:nvSpPr>
        <p:spPr>
          <a:xfrm>
            <a:off x="2072640" y="5388275"/>
            <a:ext cx="7650480" cy="10088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PH" sz="2000" b="1" dirty="0">
                <a:solidFill>
                  <a:schemeClr val="tx1">
                    <a:lumMod val="75000"/>
                    <a:lumOff val="25000"/>
                  </a:schemeClr>
                </a:solidFill>
                <a:latin typeface="Arial" panose="020B0604020202020204" pitchFamily="34" charset="0"/>
                <a:cs typeface="Arial" panose="020B0604020202020204" pitchFamily="34" charset="0"/>
              </a:rPr>
              <a:t>How do you illustrate SOCIAL LITERACY based on Toffler’s contention about 21</a:t>
            </a:r>
            <a:r>
              <a:rPr lang="en-PH" sz="2000" b="1" baseline="30000" dirty="0">
                <a:solidFill>
                  <a:schemeClr val="tx1">
                    <a:lumMod val="75000"/>
                    <a:lumOff val="25000"/>
                  </a:schemeClr>
                </a:solidFill>
                <a:latin typeface="Arial" panose="020B0604020202020204" pitchFamily="34" charset="0"/>
                <a:cs typeface="Arial" panose="020B0604020202020204" pitchFamily="34" charset="0"/>
              </a:rPr>
              <a:t>st</a:t>
            </a:r>
            <a:r>
              <a:rPr lang="en-PH" sz="2000" b="1" dirty="0">
                <a:solidFill>
                  <a:schemeClr val="tx1">
                    <a:lumMod val="75000"/>
                    <a:lumOff val="25000"/>
                  </a:schemeClr>
                </a:solidFill>
                <a:latin typeface="Arial" panose="020B0604020202020204" pitchFamily="34" charset="0"/>
                <a:cs typeface="Arial" panose="020B0604020202020204" pitchFamily="34" charset="0"/>
              </a:rPr>
              <a:t>-century teaching and learning?</a:t>
            </a:r>
          </a:p>
        </p:txBody>
      </p:sp>
    </p:spTree>
    <p:extLst>
      <p:ext uri="{BB962C8B-B14F-4D97-AF65-F5344CB8AC3E}">
        <p14:creationId xmlns:p14="http://schemas.microsoft.com/office/powerpoint/2010/main" val="2118001134"/>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8"/>
                                        </p:tgtEl>
                                      </p:cBhvr>
                                    </p:animEffect>
                                    <p:set>
                                      <p:cBhvr>
                                        <p:cTn id="17" dur="1" fill="hold">
                                          <p:stCondLst>
                                            <p:cond delay="499"/>
                                          </p:stCondLst>
                                        </p:cTn>
                                        <p:tgtEl>
                                          <p:spTgt spid="8"/>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9"/>
                                        </p:tgtEl>
                                      </p:cBhvr>
                                    </p:animEffect>
                                    <p:set>
                                      <p:cBhvr>
                                        <p:cTn id="22" dur="1" fill="hold">
                                          <p:stCondLst>
                                            <p:cond delay="499"/>
                                          </p:stCondLst>
                                        </p:cTn>
                                        <p:tgtEl>
                                          <p:spTgt spid="9"/>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grpId="0" nodeType="clickEffect">
                                  <p:stCondLst>
                                    <p:cond delay="0"/>
                                  </p:stCondLst>
                                  <p:childTnLst>
                                    <p:animEffect transition="out" filter="wipe(left)">
                                      <p:cBhvr>
                                        <p:cTn id="26" dur="500"/>
                                        <p:tgtEl>
                                          <p:spTgt spid="10"/>
                                        </p:tgtEl>
                                      </p:cBhvr>
                                    </p:animEffect>
                                    <p:set>
                                      <p:cBhvr>
                                        <p:cTn id="27" dur="1" fill="hold">
                                          <p:stCondLst>
                                            <p:cond delay="499"/>
                                          </p:stCondLst>
                                        </p:cTn>
                                        <p:tgtEl>
                                          <p:spTgt spid="10"/>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xit" presetSubtype="8" fill="hold" grpId="0" nodeType="clickEffect">
                                  <p:stCondLst>
                                    <p:cond delay="0"/>
                                  </p:stCondLst>
                                  <p:childTnLst>
                                    <p:animEffect transition="out" filter="wipe(left)">
                                      <p:cBhvr>
                                        <p:cTn id="31" dur="500"/>
                                        <p:tgtEl>
                                          <p:spTgt spid="11"/>
                                        </p:tgtEl>
                                      </p:cBhvr>
                                    </p:animEffect>
                                    <p:set>
                                      <p:cBhvr>
                                        <p:cTn id="32" dur="1" fill="hold">
                                          <p:stCondLst>
                                            <p:cond delay="499"/>
                                          </p:stCondLst>
                                        </p:cTn>
                                        <p:tgtEl>
                                          <p:spTgt spid="11"/>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xit" presetSubtype="8" fill="hold" grpId="0" nodeType="clickEffect">
                                  <p:stCondLst>
                                    <p:cond delay="0"/>
                                  </p:stCondLst>
                                  <p:childTnLst>
                                    <p:animEffect transition="out" filter="wipe(left)">
                                      <p:cBhvr>
                                        <p:cTn id="36" dur="500"/>
                                        <p:tgtEl>
                                          <p:spTgt spid="12"/>
                                        </p:tgtEl>
                                      </p:cBhvr>
                                    </p:animEffect>
                                    <p:set>
                                      <p:cBhvr>
                                        <p:cTn id="37"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EE26F5-B6DE-9F39-BEEF-6C2C44C5B84C}"/>
              </a:ext>
            </a:extLst>
          </p:cNvPr>
          <p:cNvSpPr txBox="1"/>
          <p:nvPr/>
        </p:nvSpPr>
        <p:spPr>
          <a:xfrm>
            <a:off x="0" y="196193"/>
            <a:ext cx="5644055" cy="553998"/>
          </a:xfrm>
          <a:prstGeom prst="rect">
            <a:avLst/>
          </a:prstGeom>
          <a:solidFill>
            <a:srgbClr val="002060"/>
          </a:solidFill>
        </p:spPr>
        <p:txBody>
          <a:bodyPr wrap="square" rtlCol="0">
            <a:spAutoFit/>
          </a:bodyPr>
          <a:lstStyle/>
          <a:p>
            <a:r>
              <a:rPr lang="en-PH" sz="3000" dirty="0">
                <a:solidFill>
                  <a:schemeClr val="bg1"/>
                </a:solidFill>
                <a:latin typeface="Arial Black" panose="020B0A04020102020204" pitchFamily="34" charset="0"/>
              </a:rPr>
              <a:t>         Let’s learn further…</a:t>
            </a:r>
          </a:p>
        </p:txBody>
      </p:sp>
      <p:graphicFrame>
        <p:nvGraphicFramePr>
          <p:cNvPr id="3" name="Table 3">
            <a:extLst>
              <a:ext uri="{FF2B5EF4-FFF2-40B4-BE49-F238E27FC236}">
                <a16:creationId xmlns:a16="http://schemas.microsoft.com/office/drawing/2014/main" id="{8AABD40B-0267-84F4-A7B0-E8DC04EF13B1}"/>
              </a:ext>
            </a:extLst>
          </p:cNvPr>
          <p:cNvGraphicFramePr>
            <a:graphicFrameLocks noGrp="1"/>
          </p:cNvGraphicFramePr>
          <p:nvPr>
            <p:extLst>
              <p:ext uri="{D42A27DB-BD31-4B8C-83A1-F6EECF244321}">
                <p14:modId xmlns:p14="http://schemas.microsoft.com/office/powerpoint/2010/main" val="2536116261"/>
              </p:ext>
            </p:extLst>
          </p:nvPr>
        </p:nvGraphicFramePr>
        <p:xfrm>
          <a:off x="392386" y="992939"/>
          <a:ext cx="11379201" cy="4350210"/>
        </p:xfrm>
        <a:graphic>
          <a:graphicData uri="http://schemas.openxmlformats.org/drawingml/2006/table">
            <a:tbl>
              <a:tblPr firstRow="1" bandRow="1">
                <a:tableStyleId>{5C22544A-7EE6-4342-B048-85BDC9FD1C3A}</a:tableStyleId>
              </a:tblPr>
              <a:tblGrid>
                <a:gridCol w="3793067">
                  <a:extLst>
                    <a:ext uri="{9D8B030D-6E8A-4147-A177-3AD203B41FA5}">
                      <a16:colId xmlns:a16="http://schemas.microsoft.com/office/drawing/2014/main" val="4244861127"/>
                    </a:ext>
                  </a:extLst>
                </a:gridCol>
                <a:gridCol w="3793067">
                  <a:extLst>
                    <a:ext uri="{9D8B030D-6E8A-4147-A177-3AD203B41FA5}">
                      <a16:colId xmlns:a16="http://schemas.microsoft.com/office/drawing/2014/main" val="2409492004"/>
                    </a:ext>
                  </a:extLst>
                </a:gridCol>
                <a:gridCol w="3793067">
                  <a:extLst>
                    <a:ext uri="{9D8B030D-6E8A-4147-A177-3AD203B41FA5}">
                      <a16:colId xmlns:a16="http://schemas.microsoft.com/office/drawing/2014/main" val="1728978679"/>
                    </a:ext>
                  </a:extLst>
                </a:gridCol>
              </a:tblGrid>
              <a:tr h="678210">
                <a:tc>
                  <a:txBody>
                    <a:bodyPr/>
                    <a:lstStyle/>
                    <a:p>
                      <a:pPr algn="ctr"/>
                      <a:r>
                        <a:rPr lang="en-PH" sz="2400" dirty="0">
                          <a:solidFill>
                            <a:schemeClr val="bg1"/>
                          </a:solidFill>
                          <a:latin typeface="Arial" panose="020B0604020202020204" pitchFamily="34" charset="0"/>
                          <a:cs typeface="Arial" panose="020B0604020202020204" pitchFamily="34" charset="0"/>
                        </a:rPr>
                        <a:t>New LEARNING</a:t>
                      </a: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8000"/>
                    </a:solidFill>
                  </a:tcPr>
                </a:tc>
                <a:tc>
                  <a:txBody>
                    <a:bodyPr/>
                    <a:lstStyle/>
                    <a:p>
                      <a:pPr algn="ctr"/>
                      <a:r>
                        <a:rPr lang="en-PH" sz="2400" dirty="0">
                          <a:solidFill>
                            <a:schemeClr val="bg1"/>
                          </a:solidFill>
                          <a:latin typeface="Arial" panose="020B0604020202020204" pitchFamily="34" charset="0"/>
                          <a:cs typeface="Arial" panose="020B0604020202020204" pitchFamily="34" charset="0"/>
                        </a:rPr>
                        <a:t>UNLEARNING</a:t>
                      </a:r>
                    </a:p>
                  </a:txBody>
                  <a:tcPr anchor="ct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C00000"/>
                    </a:solidFill>
                  </a:tcPr>
                </a:tc>
                <a:tc>
                  <a:txBody>
                    <a:bodyPr/>
                    <a:lstStyle/>
                    <a:p>
                      <a:pPr algn="ctr"/>
                      <a:r>
                        <a:rPr lang="en-PH" sz="2400" dirty="0">
                          <a:solidFill>
                            <a:schemeClr val="bg1"/>
                          </a:solidFill>
                          <a:latin typeface="Arial" panose="020B0604020202020204" pitchFamily="34" charset="0"/>
                          <a:cs typeface="Arial" panose="020B0604020202020204" pitchFamily="34" charset="0"/>
                        </a:rPr>
                        <a:t>RELEARNING</a:t>
                      </a: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1313F9"/>
                    </a:solidFill>
                  </a:tcPr>
                </a:tc>
                <a:extLst>
                  <a:ext uri="{0D108BD9-81ED-4DB2-BD59-A6C34878D82A}">
                    <a16:rowId xmlns:a16="http://schemas.microsoft.com/office/drawing/2014/main" val="6741480"/>
                  </a:ext>
                </a:extLst>
              </a:tr>
              <a:tr h="1224000">
                <a:tc>
                  <a:txBody>
                    <a:bodyPr/>
                    <a:lstStyle/>
                    <a:p>
                      <a:pPr algn="ctr">
                        <a:lnSpc>
                          <a:spcPct val="107000"/>
                        </a:lnSpc>
                        <a:spcAft>
                          <a:spcPts val="800"/>
                        </a:spcAft>
                      </a:pPr>
                      <a:r>
                        <a:rPr lang="en-US" sz="1700" b="1" kern="1200">
                          <a:solidFill>
                            <a:srgbClr val="008000"/>
                          </a:solidFill>
                          <a:effectLst/>
                          <a:latin typeface="+mn-lt"/>
                          <a:ea typeface="Calibri" panose="020F0502020204030204" pitchFamily="34" charset="0"/>
                          <a:cs typeface="Times New Roman" panose="02020603050405020304" pitchFamily="18" charset="0"/>
                        </a:rPr>
                        <a:t>Because cultural diversity has become commonplace, students are encouraged to collaborate at school to be more socially productive.</a:t>
                      </a:r>
                      <a:endParaRPr lang="en-PH" sz="1700" b="1">
                        <a:effectLst/>
                        <a:latin typeface="+mn-lt"/>
                        <a:ea typeface="Calibri" panose="020F0502020204030204" pitchFamily="34" charset="0"/>
                        <a:cs typeface="Times New Roman" panose="02020603050405020304" pitchFamily="18" charset="0"/>
                      </a:endParaRPr>
                    </a:p>
                  </a:txBody>
                  <a:tcPr marL="68580" marR="68580" marT="0" marB="0" anchor="ct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800"/>
                        </a:spcAft>
                      </a:pPr>
                      <a:r>
                        <a:rPr lang="en-US" sz="1700" b="1" kern="1200" dirty="0">
                          <a:solidFill>
                            <a:srgbClr val="C00000"/>
                          </a:solidFill>
                          <a:effectLst/>
                          <a:latin typeface="+mn-lt"/>
                          <a:ea typeface="Calibri" panose="020F0502020204030204" pitchFamily="34" charset="0"/>
                          <a:cs typeface="Times New Roman" panose="02020603050405020304" pitchFamily="18" charset="0"/>
                        </a:rPr>
                        <a:t>Making students compete against each other in class will break good relationships among them.</a:t>
                      </a:r>
                      <a:endParaRPr lang="en-PH" sz="1700" b="1"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800"/>
                        </a:spcAft>
                      </a:pPr>
                      <a:r>
                        <a:rPr lang="en-US" sz="1700" b="1" kern="1200">
                          <a:solidFill>
                            <a:srgbClr val="1313F9"/>
                          </a:solidFill>
                          <a:effectLst/>
                          <a:latin typeface="+mn-lt"/>
                          <a:ea typeface="Calibri" panose="020F0502020204030204" pitchFamily="34" charset="0"/>
                          <a:cs typeface="Times New Roman" panose="02020603050405020304" pitchFamily="18" charset="0"/>
                        </a:rPr>
                        <a:t>Instead of ranking students on their achievements, provide them opportunities to collaborate in class and build better social relationships.</a:t>
                      </a:r>
                      <a:endParaRPr lang="en-PH" sz="1700" b="1">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03199477"/>
                  </a:ext>
                </a:extLst>
              </a:tr>
              <a:tr h="1224000">
                <a:tc>
                  <a:txBody>
                    <a:bodyPr/>
                    <a:lstStyle/>
                    <a:p>
                      <a:pPr algn="ctr">
                        <a:lnSpc>
                          <a:spcPct val="107000"/>
                        </a:lnSpc>
                        <a:spcAft>
                          <a:spcPts val="800"/>
                        </a:spcAft>
                      </a:pPr>
                      <a:r>
                        <a:rPr lang="en-US" sz="1700" b="1" kern="1200">
                          <a:solidFill>
                            <a:srgbClr val="008000"/>
                          </a:solidFill>
                          <a:effectLst/>
                          <a:latin typeface="+mn-lt"/>
                          <a:ea typeface="Calibri" panose="020F0502020204030204" pitchFamily="34" charset="0"/>
                          <a:cs typeface="Times New Roman" panose="02020603050405020304" pitchFamily="18" charset="0"/>
                        </a:rPr>
                        <a:t>Understanding and mastery of concepts may be achieved through experiential learning.</a:t>
                      </a:r>
                      <a:endParaRPr lang="en-PH" sz="1700" b="1">
                        <a:effectLst/>
                        <a:latin typeface="+mn-lt"/>
                        <a:ea typeface="Calibri" panose="020F0502020204030204" pitchFamily="34" charset="0"/>
                        <a:cs typeface="Times New Roman" panose="02020603050405020304" pitchFamily="18" charset="0"/>
                      </a:endParaRPr>
                    </a:p>
                  </a:txBody>
                  <a:tcPr marL="68580" marR="68580" marT="0" marB="0" anchor="ct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800"/>
                        </a:spcAft>
                      </a:pPr>
                      <a:r>
                        <a:rPr lang="en-US" sz="1700" b="1" kern="1200">
                          <a:solidFill>
                            <a:srgbClr val="C00000"/>
                          </a:solidFill>
                          <a:effectLst/>
                          <a:latin typeface="+mn-lt"/>
                          <a:ea typeface="Calibri" panose="020F0502020204030204" pitchFamily="34" charset="0"/>
                          <a:cs typeface="Times New Roman" panose="02020603050405020304" pitchFamily="18" charset="0"/>
                        </a:rPr>
                        <a:t>Memorizing information from textual sources is found to be a sort of short-term concept remembering.</a:t>
                      </a:r>
                      <a:endParaRPr lang="en-PH" sz="1700" b="1">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800"/>
                        </a:spcAft>
                      </a:pPr>
                      <a:r>
                        <a:rPr lang="en-US" sz="1700" b="1" kern="1200">
                          <a:solidFill>
                            <a:srgbClr val="1313F9"/>
                          </a:solidFill>
                          <a:effectLst/>
                          <a:latin typeface="+mn-lt"/>
                          <a:ea typeface="Calibri" panose="020F0502020204030204" pitchFamily="34" charset="0"/>
                          <a:cs typeface="Times New Roman" panose="02020603050405020304" pitchFamily="18" charset="0"/>
                        </a:rPr>
                        <a:t>Set up the learning environment in the classroom (or outside the school) so that students can see and feel the exact situation related to the concept taught.</a:t>
                      </a:r>
                      <a:endParaRPr lang="en-PH" sz="1700" b="1">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47466368"/>
                  </a:ext>
                </a:extLst>
              </a:tr>
              <a:tr h="1224000">
                <a:tc>
                  <a:txBody>
                    <a:bodyPr/>
                    <a:lstStyle/>
                    <a:p>
                      <a:pPr algn="ctr">
                        <a:lnSpc>
                          <a:spcPct val="107000"/>
                        </a:lnSpc>
                        <a:spcAft>
                          <a:spcPts val="800"/>
                        </a:spcAft>
                      </a:pPr>
                      <a:r>
                        <a:rPr lang="en-US" sz="1700" b="1" kern="1200">
                          <a:solidFill>
                            <a:srgbClr val="008000"/>
                          </a:solidFill>
                          <a:effectLst/>
                          <a:latin typeface="+mn-lt"/>
                          <a:ea typeface="Calibri" panose="020F0502020204030204" pitchFamily="34" charset="0"/>
                          <a:cs typeface="Times New Roman" panose="02020603050405020304" pitchFamily="18" charset="0"/>
                        </a:rPr>
                        <a:t>Providing diverse learning alternatives for children can uncover their unique intelligence.</a:t>
                      </a:r>
                      <a:endParaRPr lang="en-PH" sz="1700" b="1">
                        <a:effectLst/>
                        <a:latin typeface="+mn-lt"/>
                        <a:ea typeface="Calibri" panose="020F0502020204030204" pitchFamily="34" charset="0"/>
                        <a:cs typeface="Times New Roman" panose="02020603050405020304" pitchFamily="18" charset="0"/>
                      </a:endParaRPr>
                    </a:p>
                  </a:txBody>
                  <a:tcPr marL="68580" marR="68580" marT="0" marB="0" anchor="ct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07000"/>
                        </a:lnSpc>
                        <a:spcAft>
                          <a:spcPts val="800"/>
                        </a:spcAft>
                      </a:pPr>
                      <a:r>
                        <a:rPr lang="en-US" sz="1700" b="1" kern="1200">
                          <a:solidFill>
                            <a:srgbClr val="C00000"/>
                          </a:solidFill>
                          <a:effectLst/>
                          <a:latin typeface="+mn-lt"/>
                          <a:ea typeface="Calibri" panose="020F0502020204030204" pitchFamily="34" charset="0"/>
                          <a:cs typeface="Times New Roman" panose="02020603050405020304" pitchFamily="18" charset="0"/>
                        </a:rPr>
                        <a:t>Intelligent children are good in English, Math, and Science. </a:t>
                      </a:r>
                      <a:endParaRPr lang="en-PH" sz="1700" b="1">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07000"/>
                        </a:lnSpc>
                        <a:spcAft>
                          <a:spcPts val="800"/>
                        </a:spcAft>
                      </a:pPr>
                      <a:r>
                        <a:rPr lang="en-US" sz="1700" b="1" kern="1200" dirty="0">
                          <a:solidFill>
                            <a:srgbClr val="1313F9"/>
                          </a:solidFill>
                          <a:effectLst/>
                          <a:latin typeface="+mn-lt"/>
                          <a:ea typeface="Calibri" panose="020F0502020204030204" pitchFamily="34" charset="0"/>
                          <a:cs typeface="Times New Roman" panose="02020603050405020304" pitchFamily="18" charset="0"/>
                        </a:rPr>
                        <a:t>Differentiated Assessments: Allow students to choose the technique to demonstrate what they learned from the lesson. </a:t>
                      </a:r>
                      <a:endParaRPr lang="en-PH" sz="1700" b="1"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71220453"/>
                  </a:ext>
                </a:extLst>
              </a:tr>
            </a:tbl>
          </a:graphicData>
        </a:graphic>
      </p:graphicFrame>
      <p:sp>
        <p:nvSpPr>
          <p:cNvPr id="4" name="TextBox 3">
            <a:extLst>
              <a:ext uri="{FF2B5EF4-FFF2-40B4-BE49-F238E27FC236}">
                <a16:creationId xmlns:a16="http://schemas.microsoft.com/office/drawing/2014/main" id="{27D1FDCC-2583-2A38-2C60-409660F0B53D}"/>
              </a:ext>
            </a:extLst>
          </p:cNvPr>
          <p:cNvSpPr txBox="1"/>
          <p:nvPr/>
        </p:nvSpPr>
        <p:spPr>
          <a:xfrm>
            <a:off x="420413" y="5343149"/>
            <a:ext cx="9413766" cy="1061829"/>
          </a:xfrm>
          <a:prstGeom prst="rect">
            <a:avLst/>
          </a:prstGeom>
          <a:noFill/>
        </p:spPr>
        <p:txBody>
          <a:bodyPr wrap="square" rtlCol="0">
            <a:spAutoFit/>
          </a:bodyPr>
          <a:lstStyle/>
          <a:p>
            <a:pPr marL="1619250" indent="-1619250"/>
            <a:r>
              <a:rPr lang="en-PH" sz="2100" b="1" u="sng" dirty="0">
                <a:latin typeface="Arial" panose="020B0604020202020204" pitchFamily="34" charset="0"/>
                <a:cs typeface="Arial" panose="020B0604020202020204" pitchFamily="34" charset="0"/>
              </a:rPr>
              <a:t>Conclusion</a:t>
            </a:r>
            <a:r>
              <a:rPr lang="en-PH" sz="2100" dirty="0">
                <a:latin typeface="Arial" panose="020B0604020202020204" pitchFamily="34" charset="0"/>
                <a:cs typeface="Arial" panose="020B0604020202020204" pitchFamily="34" charset="0"/>
              </a:rPr>
              <a:t>: The socially literate person treats new </a:t>
            </a:r>
            <a:r>
              <a:rPr lang="en-PH" sz="2100" b="1" dirty="0">
                <a:solidFill>
                  <a:srgbClr val="008000"/>
                </a:solidFill>
                <a:latin typeface="Arial" panose="020B0604020202020204" pitchFamily="34" charset="0"/>
                <a:cs typeface="Arial" panose="020B0604020202020204" pitchFamily="34" charset="0"/>
              </a:rPr>
              <a:t>learning</a:t>
            </a:r>
            <a:r>
              <a:rPr lang="en-PH" sz="2100" b="1" dirty="0">
                <a:latin typeface="Arial" panose="020B0604020202020204" pitchFamily="34" charset="0"/>
                <a:cs typeface="Arial" panose="020B0604020202020204" pitchFamily="34" charset="0"/>
              </a:rPr>
              <a:t> </a:t>
            </a:r>
            <a:r>
              <a:rPr lang="en-PH" sz="2100" dirty="0">
                <a:latin typeface="Arial" panose="020B0604020202020204" pitchFamily="34" charset="0"/>
                <a:cs typeface="Arial" panose="020B0604020202020204" pitchFamily="34" charset="0"/>
              </a:rPr>
              <a:t>by </a:t>
            </a:r>
            <a:r>
              <a:rPr lang="en-PH" sz="2100" b="1" dirty="0">
                <a:solidFill>
                  <a:srgbClr val="C00000"/>
                </a:solidFill>
                <a:latin typeface="Arial" panose="020B0604020202020204" pitchFamily="34" charset="0"/>
                <a:cs typeface="Arial" panose="020B0604020202020204" pitchFamily="34" charset="0"/>
              </a:rPr>
              <a:t>unlearning</a:t>
            </a:r>
            <a:r>
              <a:rPr lang="en-PH" sz="2100" dirty="0">
                <a:latin typeface="Arial" panose="020B0604020202020204" pitchFamily="34" charset="0"/>
                <a:cs typeface="Arial" panose="020B0604020202020204" pitchFamily="34" charset="0"/>
              </a:rPr>
              <a:t> an old related belief and </a:t>
            </a:r>
            <a:r>
              <a:rPr lang="en-PH" sz="2100" b="1" dirty="0">
                <a:latin typeface="Arial" panose="020B0604020202020204" pitchFamily="34" charset="0"/>
                <a:cs typeface="Arial" panose="020B0604020202020204" pitchFamily="34" charset="0"/>
              </a:rPr>
              <a:t>relearning</a:t>
            </a:r>
            <a:r>
              <a:rPr lang="en-PH" sz="2100" dirty="0">
                <a:latin typeface="Arial" panose="020B0604020202020204" pitchFamily="34" charset="0"/>
                <a:cs typeface="Arial" panose="020B0604020202020204" pitchFamily="34" charset="0"/>
              </a:rPr>
              <a:t> it with a better, more innovative practice. </a:t>
            </a:r>
          </a:p>
        </p:txBody>
      </p:sp>
    </p:spTree>
    <p:extLst>
      <p:ext uri="{BB962C8B-B14F-4D97-AF65-F5344CB8AC3E}">
        <p14:creationId xmlns:p14="http://schemas.microsoft.com/office/powerpoint/2010/main" val="1909984761"/>
      </p:ext>
    </p:extLst>
  </p:cSld>
  <p:clrMapOvr>
    <a:masterClrMapping/>
  </p:clrMapOvr>
  <p:transition>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34564D4-175A-A2B7-9D30-7E674F60443E}"/>
              </a:ext>
            </a:extLst>
          </p:cNvPr>
          <p:cNvPicPr>
            <a:picLocks noChangeAspect="1"/>
          </p:cNvPicPr>
          <p:nvPr/>
        </p:nvPicPr>
        <p:blipFill>
          <a:blip r:embed="rId3"/>
          <a:stretch>
            <a:fillRect/>
          </a:stretch>
        </p:blipFill>
        <p:spPr>
          <a:xfrm>
            <a:off x="1046197" y="877571"/>
            <a:ext cx="6601746" cy="5430008"/>
          </a:xfrm>
          <a:prstGeom prst="rect">
            <a:avLst/>
          </a:prstGeom>
          <a:ln>
            <a:noFill/>
          </a:ln>
          <a:effectLst>
            <a:outerShdw blurRad="292100" dist="139700" dir="2700000" algn="tl" rotWithShape="0">
              <a:srgbClr val="333333">
                <a:alpha val="65000"/>
              </a:srgbClr>
            </a:outerShdw>
          </a:effectLst>
        </p:spPr>
      </p:pic>
      <p:sp>
        <p:nvSpPr>
          <p:cNvPr id="3" name="Arrow: Pentagon 5">
            <a:extLst>
              <a:ext uri="{FF2B5EF4-FFF2-40B4-BE49-F238E27FC236}">
                <a16:creationId xmlns:a16="http://schemas.microsoft.com/office/drawing/2014/main" id="{ED4B58A2-9814-00B6-F174-90DC23808BC6}"/>
              </a:ext>
            </a:extLst>
          </p:cNvPr>
          <p:cNvSpPr/>
          <p:nvPr/>
        </p:nvSpPr>
        <p:spPr>
          <a:xfrm flipH="1">
            <a:off x="7844931" y="877571"/>
            <a:ext cx="3736362" cy="4274102"/>
          </a:xfrm>
          <a:custGeom>
            <a:avLst/>
            <a:gdLst>
              <a:gd name="connsiteX0" fmla="*/ 0 w 3009900"/>
              <a:gd name="connsiteY0" fmla="*/ 0 h 4254500"/>
              <a:gd name="connsiteX1" fmla="*/ 2266966 w 3009900"/>
              <a:gd name="connsiteY1" fmla="*/ 0 h 4254500"/>
              <a:gd name="connsiteX2" fmla="*/ 3009900 w 3009900"/>
              <a:gd name="connsiteY2" fmla="*/ 2127250 h 4254500"/>
              <a:gd name="connsiteX3" fmla="*/ 2266966 w 3009900"/>
              <a:gd name="connsiteY3" fmla="*/ 4254500 h 4254500"/>
              <a:gd name="connsiteX4" fmla="*/ 0 w 3009900"/>
              <a:gd name="connsiteY4" fmla="*/ 4254500 h 4254500"/>
              <a:gd name="connsiteX5" fmla="*/ 0 w 3009900"/>
              <a:gd name="connsiteY5" fmla="*/ 0 h 4254500"/>
              <a:gd name="connsiteX0" fmla="*/ 0 w 3060700"/>
              <a:gd name="connsiteY0" fmla="*/ 0 h 4254500"/>
              <a:gd name="connsiteX1" fmla="*/ 2266966 w 3060700"/>
              <a:gd name="connsiteY1" fmla="*/ 0 h 4254500"/>
              <a:gd name="connsiteX2" fmla="*/ 3060700 w 3060700"/>
              <a:gd name="connsiteY2" fmla="*/ 1060450 h 4254500"/>
              <a:gd name="connsiteX3" fmla="*/ 2266966 w 3060700"/>
              <a:gd name="connsiteY3" fmla="*/ 4254500 h 4254500"/>
              <a:gd name="connsiteX4" fmla="*/ 0 w 3060700"/>
              <a:gd name="connsiteY4" fmla="*/ 4254500 h 4254500"/>
              <a:gd name="connsiteX5" fmla="*/ 0 w 3060700"/>
              <a:gd name="connsiteY5" fmla="*/ 0 h 4254500"/>
              <a:gd name="connsiteX0" fmla="*/ 0 w 3060700"/>
              <a:gd name="connsiteY0" fmla="*/ 0 h 4254500"/>
              <a:gd name="connsiteX1" fmla="*/ 2051066 w 3060700"/>
              <a:gd name="connsiteY1" fmla="*/ 101600 h 4254500"/>
              <a:gd name="connsiteX2" fmla="*/ 3060700 w 3060700"/>
              <a:gd name="connsiteY2" fmla="*/ 1060450 h 4254500"/>
              <a:gd name="connsiteX3" fmla="*/ 2266966 w 3060700"/>
              <a:gd name="connsiteY3" fmla="*/ 4254500 h 4254500"/>
              <a:gd name="connsiteX4" fmla="*/ 0 w 3060700"/>
              <a:gd name="connsiteY4" fmla="*/ 4254500 h 4254500"/>
              <a:gd name="connsiteX5" fmla="*/ 0 w 3060700"/>
              <a:gd name="connsiteY5" fmla="*/ 0 h 4254500"/>
              <a:gd name="connsiteX0" fmla="*/ 0 w 3060700"/>
              <a:gd name="connsiteY0" fmla="*/ 0 h 4254500"/>
              <a:gd name="connsiteX1" fmla="*/ 2726927 w 3060700"/>
              <a:gd name="connsiteY1" fmla="*/ 22087 h 4254500"/>
              <a:gd name="connsiteX2" fmla="*/ 3060700 w 3060700"/>
              <a:gd name="connsiteY2" fmla="*/ 1060450 h 4254500"/>
              <a:gd name="connsiteX3" fmla="*/ 2266966 w 3060700"/>
              <a:gd name="connsiteY3" fmla="*/ 4254500 h 4254500"/>
              <a:gd name="connsiteX4" fmla="*/ 0 w 3060700"/>
              <a:gd name="connsiteY4" fmla="*/ 4254500 h 4254500"/>
              <a:gd name="connsiteX5" fmla="*/ 0 w 3060700"/>
              <a:gd name="connsiteY5" fmla="*/ 0 h 4254500"/>
              <a:gd name="connsiteX0" fmla="*/ 0 w 3140213"/>
              <a:gd name="connsiteY0" fmla="*/ 0 h 4254500"/>
              <a:gd name="connsiteX1" fmla="*/ 2726927 w 3140213"/>
              <a:gd name="connsiteY1" fmla="*/ 22087 h 4254500"/>
              <a:gd name="connsiteX2" fmla="*/ 3140213 w 3140213"/>
              <a:gd name="connsiteY2" fmla="*/ 1487833 h 4254500"/>
              <a:gd name="connsiteX3" fmla="*/ 2266966 w 3140213"/>
              <a:gd name="connsiteY3" fmla="*/ 4254500 h 4254500"/>
              <a:gd name="connsiteX4" fmla="*/ 0 w 3140213"/>
              <a:gd name="connsiteY4" fmla="*/ 4254500 h 4254500"/>
              <a:gd name="connsiteX5" fmla="*/ 0 w 3140213"/>
              <a:gd name="connsiteY5" fmla="*/ 0 h 4254500"/>
              <a:gd name="connsiteX0" fmla="*/ 0 w 3140213"/>
              <a:gd name="connsiteY0" fmla="*/ 0 h 4264163"/>
              <a:gd name="connsiteX1" fmla="*/ 2726927 w 3140213"/>
              <a:gd name="connsiteY1" fmla="*/ 22087 h 4264163"/>
              <a:gd name="connsiteX2" fmla="*/ 3140213 w 3140213"/>
              <a:gd name="connsiteY2" fmla="*/ 1487833 h 4264163"/>
              <a:gd name="connsiteX3" fmla="*/ 2535998 w 3140213"/>
              <a:gd name="connsiteY3" fmla="*/ 4264163 h 4264163"/>
              <a:gd name="connsiteX4" fmla="*/ 0 w 3140213"/>
              <a:gd name="connsiteY4" fmla="*/ 4254500 h 4264163"/>
              <a:gd name="connsiteX5" fmla="*/ 0 w 3140213"/>
              <a:gd name="connsiteY5" fmla="*/ 0 h 4264163"/>
              <a:gd name="connsiteX0" fmla="*/ 0 w 3140213"/>
              <a:gd name="connsiteY0" fmla="*/ 0 h 4274102"/>
              <a:gd name="connsiteX1" fmla="*/ 2726927 w 3140213"/>
              <a:gd name="connsiteY1" fmla="*/ 22087 h 4274102"/>
              <a:gd name="connsiteX2" fmla="*/ 3140213 w 3140213"/>
              <a:gd name="connsiteY2" fmla="*/ 1487833 h 4274102"/>
              <a:gd name="connsiteX3" fmla="*/ 2674537 w 3140213"/>
              <a:gd name="connsiteY3" fmla="*/ 4274102 h 4274102"/>
              <a:gd name="connsiteX4" fmla="*/ 0 w 3140213"/>
              <a:gd name="connsiteY4" fmla="*/ 4254500 h 4274102"/>
              <a:gd name="connsiteX5" fmla="*/ 0 w 3140213"/>
              <a:gd name="connsiteY5" fmla="*/ 0 h 4274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40213" h="4274102">
                <a:moveTo>
                  <a:pt x="0" y="0"/>
                </a:moveTo>
                <a:lnTo>
                  <a:pt x="2726927" y="22087"/>
                </a:lnTo>
                <a:lnTo>
                  <a:pt x="3140213" y="1487833"/>
                </a:lnTo>
                <a:lnTo>
                  <a:pt x="2674537" y="4274102"/>
                </a:lnTo>
                <a:lnTo>
                  <a:pt x="0" y="4254500"/>
                </a:lnTo>
                <a:lnTo>
                  <a:pt x="0" y="0"/>
                </a:lnTo>
                <a:close/>
              </a:path>
            </a:pathLst>
          </a:custGeom>
          <a:solidFill>
            <a:srgbClr val="FFCCFF"/>
          </a:solidFill>
          <a:ln w="57150" cap="rnd" cmpd="dbl">
            <a:beve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4000" b="1" dirty="0">
                <a:solidFill>
                  <a:srgbClr val="C00000"/>
                </a:solidFill>
                <a:latin typeface="Arial Narrow" panose="020B0606020202030204" pitchFamily="34" charset="0"/>
              </a:rPr>
              <a:t>WORD HUNT:</a:t>
            </a:r>
          </a:p>
          <a:p>
            <a:pPr algn="r"/>
            <a:r>
              <a:rPr lang="en-US" sz="4000" b="1" dirty="0">
                <a:solidFill>
                  <a:srgbClr val="002060"/>
                </a:solidFill>
              </a:rPr>
              <a:t>Look down &amp; across to find the 8 hidden social issues.</a:t>
            </a:r>
            <a:endParaRPr lang="en-PH" sz="4000" b="1" dirty="0">
              <a:solidFill>
                <a:srgbClr val="002060"/>
              </a:solidFill>
            </a:endParaRPr>
          </a:p>
        </p:txBody>
      </p:sp>
      <p:sp>
        <p:nvSpPr>
          <p:cNvPr id="4" name="TextBox 3">
            <a:extLst>
              <a:ext uri="{FF2B5EF4-FFF2-40B4-BE49-F238E27FC236}">
                <a16:creationId xmlns:a16="http://schemas.microsoft.com/office/drawing/2014/main" id="{1D61F37A-4F07-6668-A369-3F1B13908A57}"/>
              </a:ext>
            </a:extLst>
          </p:cNvPr>
          <p:cNvSpPr txBox="1"/>
          <p:nvPr/>
        </p:nvSpPr>
        <p:spPr>
          <a:xfrm>
            <a:off x="0" y="196193"/>
            <a:ext cx="5644055" cy="553998"/>
          </a:xfrm>
          <a:prstGeom prst="rect">
            <a:avLst/>
          </a:prstGeom>
          <a:solidFill>
            <a:srgbClr val="002060"/>
          </a:solidFill>
        </p:spPr>
        <p:txBody>
          <a:bodyPr wrap="square" rtlCol="0">
            <a:spAutoFit/>
          </a:bodyPr>
          <a:lstStyle/>
          <a:p>
            <a:r>
              <a:rPr lang="en-PH" sz="3000" dirty="0">
                <a:solidFill>
                  <a:schemeClr val="bg1"/>
                </a:solidFill>
                <a:latin typeface="Arial Black" panose="020B0A04020102020204" pitchFamily="34" charset="0"/>
              </a:rPr>
              <a:t>         Let’s look forward…</a:t>
            </a:r>
          </a:p>
        </p:txBody>
      </p:sp>
    </p:spTree>
    <p:extLst>
      <p:ext uri="{BB962C8B-B14F-4D97-AF65-F5344CB8AC3E}">
        <p14:creationId xmlns:p14="http://schemas.microsoft.com/office/powerpoint/2010/main" val="665932717"/>
      </p:ext>
    </p:extLst>
  </p:cSld>
  <p:clrMapOvr>
    <a:masterClrMapping/>
  </p:clrMapOvr>
  <p:transition>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632E29-D87C-4B59-33F9-4AB0E82DDE2D}"/>
              </a:ext>
            </a:extLst>
          </p:cNvPr>
          <p:cNvPicPr>
            <a:picLocks noChangeAspect="1"/>
          </p:cNvPicPr>
          <p:nvPr/>
        </p:nvPicPr>
        <p:blipFill>
          <a:blip r:embed="rId2"/>
          <a:stretch>
            <a:fillRect/>
          </a:stretch>
        </p:blipFill>
        <p:spPr>
          <a:xfrm>
            <a:off x="1046197" y="877571"/>
            <a:ext cx="6601746" cy="5430008"/>
          </a:xfrm>
          <a:prstGeom prst="rect">
            <a:avLst/>
          </a:prstGeom>
          <a:ln>
            <a:noFill/>
          </a:ln>
          <a:effectLst>
            <a:outerShdw blurRad="292100" dist="139700" dir="2700000" algn="tl" rotWithShape="0">
              <a:srgbClr val="333333">
                <a:alpha val="65000"/>
              </a:srgbClr>
            </a:outerShdw>
          </a:effectLst>
        </p:spPr>
      </p:pic>
      <p:sp>
        <p:nvSpPr>
          <p:cNvPr id="2" name="Rectangle: Rounded Corners 1">
            <a:extLst>
              <a:ext uri="{FF2B5EF4-FFF2-40B4-BE49-F238E27FC236}">
                <a16:creationId xmlns:a16="http://schemas.microsoft.com/office/drawing/2014/main" id="{38BF3D6C-49E8-4695-897D-0CB61723EAAD}"/>
              </a:ext>
            </a:extLst>
          </p:cNvPr>
          <p:cNvSpPr/>
          <p:nvPr/>
        </p:nvSpPr>
        <p:spPr>
          <a:xfrm>
            <a:off x="4112396" y="968645"/>
            <a:ext cx="3091070" cy="387626"/>
          </a:xfrm>
          <a:prstGeom prst="roundRect">
            <a:avLst>
              <a:gd name="adj" fmla="val 50000"/>
            </a:avLst>
          </a:prstGeom>
          <a:solidFill>
            <a:schemeClr val="accent4">
              <a:lumMod val="20000"/>
              <a:lumOff val="80000"/>
              <a:alpha val="20000"/>
            </a:schemeClr>
          </a:solid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B6C22212-8D72-4B76-BF71-8FE175CD102D}"/>
              </a:ext>
            </a:extLst>
          </p:cNvPr>
          <p:cNvSpPr/>
          <p:nvPr/>
        </p:nvSpPr>
        <p:spPr>
          <a:xfrm>
            <a:off x="1521595" y="1846601"/>
            <a:ext cx="6126347" cy="387626"/>
          </a:xfrm>
          <a:prstGeom prst="roundRect">
            <a:avLst>
              <a:gd name="adj" fmla="val 50000"/>
            </a:avLst>
          </a:prstGeom>
          <a:solidFill>
            <a:schemeClr val="accent4">
              <a:lumMod val="20000"/>
              <a:lumOff val="80000"/>
              <a:alpha val="20000"/>
            </a:schemeClr>
          </a:solid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3496A7C1-6EDE-489E-A448-49DB95B98C89}"/>
              </a:ext>
            </a:extLst>
          </p:cNvPr>
          <p:cNvSpPr/>
          <p:nvPr/>
        </p:nvSpPr>
        <p:spPr>
          <a:xfrm>
            <a:off x="1425517" y="3592575"/>
            <a:ext cx="5777949" cy="387626"/>
          </a:xfrm>
          <a:prstGeom prst="roundRect">
            <a:avLst>
              <a:gd name="adj" fmla="val 50000"/>
            </a:avLst>
          </a:prstGeom>
          <a:solidFill>
            <a:schemeClr val="accent4">
              <a:lumMod val="20000"/>
              <a:lumOff val="80000"/>
              <a:alpha val="20000"/>
            </a:schemeClr>
          </a:solid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Rounded Corners 8">
            <a:extLst>
              <a:ext uri="{FF2B5EF4-FFF2-40B4-BE49-F238E27FC236}">
                <a16:creationId xmlns:a16="http://schemas.microsoft.com/office/drawing/2014/main" id="{F80E253E-2116-467C-897A-9C71EECE8167}"/>
              </a:ext>
            </a:extLst>
          </p:cNvPr>
          <p:cNvSpPr/>
          <p:nvPr/>
        </p:nvSpPr>
        <p:spPr>
          <a:xfrm>
            <a:off x="1046197" y="4919414"/>
            <a:ext cx="5777949" cy="387626"/>
          </a:xfrm>
          <a:prstGeom prst="roundRect">
            <a:avLst>
              <a:gd name="adj" fmla="val 50000"/>
            </a:avLst>
          </a:prstGeom>
          <a:solidFill>
            <a:schemeClr val="accent4">
              <a:lumMod val="20000"/>
              <a:lumOff val="80000"/>
              <a:alpha val="20000"/>
            </a:schemeClr>
          </a:solid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Rounded Corners 9">
            <a:extLst>
              <a:ext uri="{FF2B5EF4-FFF2-40B4-BE49-F238E27FC236}">
                <a16:creationId xmlns:a16="http://schemas.microsoft.com/office/drawing/2014/main" id="{B0AAEA02-8D57-4AD9-AF76-A9650320D90C}"/>
              </a:ext>
            </a:extLst>
          </p:cNvPr>
          <p:cNvSpPr/>
          <p:nvPr/>
        </p:nvSpPr>
        <p:spPr>
          <a:xfrm rot="5400000">
            <a:off x="-474762" y="2923061"/>
            <a:ext cx="3563144" cy="429567"/>
          </a:xfrm>
          <a:prstGeom prst="roundRect">
            <a:avLst>
              <a:gd name="adj" fmla="val 50000"/>
            </a:avLst>
          </a:prstGeom>
          <a:solidFill>
            <a:schemeClr val="accent4">
              <a:lumMod val="20000"/>
              <a:lumOff val="80000"/>
              <a:alpha val="20000"/>
            </a:schemeClr>
          </a:solid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Rounded Corners 10">
            <a:extLst>
              <a:ext uri="{FF2B5EF4-FFF2-40B4-BE49-F238E27FC236}">
                <a16:creationId xmlns:a16="http://schemas.microsoft.com/office/drawing/2014/main" id="{AE98BE3F-3693-4408-901F-DE588EB4DF8F}"/>
              </a:ext>
            </a:extLst>
          </p:cNvPr>
          <p:cNvSpPr/>
          <p:nvPr/>
        </p:nvSpPr>
        <p:spPr>
          <a:xfrm rot="5400000">
            <a:off x="1003407" y="4008929"/>
            <a:ext cx="3170583" cy="429567"/>
          </a:xfrm>
          <a:prstGeom prst="roundRect">
            <a:avLst>
              <a:gd name="adj" fmla="val 50000"/>
            </a:avLst>
          </a:prstGeom>
          <a:solidFill>
            <a:schemeClr val="accent4">
              <a:lumMod val="20000"/>
              <a:lumOff val="80000"/>
              <a:alpha val="20000"/>
            </a:schemeClr>
          </a:solid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Rounded Corners 11">
            <a:extLst>
              <a:ext uri="{FF2B5EF4-FFF2-40B4-BE49-F238E27FC236}">
                <a16:creationId xmlns:a16="http://schemas.microsoft.com/office/drawing/2014/main" id="{97124563-CA46-4088-9420-7FFA62856F48}"/>
              </a:ext>
            </a:extLst>
          </p:cNvPr>
          <p:cNvSpPr/>
          <p:nvPr/>
        </p:nvSpPr>
        <p:spPr>
          <a:xfrm rot="5400000">
            <a:off x="2565497" y="2462549"/>
            <a:ext cx="3563144" cy="429567"/>
          </a:xfrm>
          <a:prstGeom prst="roundRect">
            <a:avLst>
              <a:gd name="adj" fmla="val 50000"/>
            </a:avLst>
          </a:prstGeom>
          <a:solidFill>
            <a:schemeClr val="accent4">
              <a:lumMod val="20000"/>
              <a:lumOff val="80000"/>
              <a:alpha val="20000"/>
            </a:schemeClr>
          </a:solid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Rounded Corners 12">
            <a:extLst>
              <a:ext uri="{FF2B5EF4-FFF2-40B4-BE49-F238E27FC236}">
                <a16:creationId xmlns:a16="http://schemas.microsoft.com/office/drawing/2014/main" id="{49146A26-65A4-4377-9685-AB5CE353FFC5}"/>
              </a:ext>
            </a:extLst>
          </p:cNvPr>
          <p:cNvSpPr/>
          <p:nvPr/>
        </p:nvSpPr>
        <p:spPr>
          <a:xfrm rot="5400000">
            <a:off x="4755008" y="3798971"/>
            <a:ext cx="4405503" cy="429567"/>
          </a:xfrm>
          <a:prstGeom prst="roundRect">
            <a:avLst>
              <a:gd name="adj" fmla="val 50000"/>
            </a:avLst>
          </a:prstGeom>
          <a:solidFill>
            <a:schemeClr val="accent4">
              <a:lumMod val="20000"/>
              <a:lumOff val="80000"/>
              <a:alpha val="20000"/>
            </a:schemeClr>
          </a:solid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Arrow: Pentagon 5">
            <a:extLst>
              <a:ext uri="{FF2B5EF4-FFF2-40B4-BE49-F238E27FC236}">
                <a16:creationId xmlns:a16="http://schemas.microsoft.com/office/drawing/2014/main" id="{DE0FE285-F6A3-3EC6-0183-BCE654795392}"/>
              </a:ext>
            </a:extLst>
          </p:cNvPr>
          <p:cNvSpPr/>
          <p:nvPr/>
        </p:nvSpPr>
        <p:spPr>
          <a:xfrm flipH="1">
            <a:off x="7844931" y="877571"/>
            <a:ext cx="3736362" cy="4274102"/>
          </a:xfrm>
          <a:custGeom>
            <a:avLst/>
            <a:gdLst>
              <a:gd name="connsiteX0" fmla="*/ 0 w 3009900"/>
              <a:gd name="connsiteY0" fmla="*/ 0 h 4254500"/>
              <a:gd name="connsiteX1" fmla="*/ 2266966 w 3009900"/>
              <a:gd name="connsiteY1" fmla="*/ 0 h 4254500"/>
              <a:gd name="connsiteX2" fmla="*/ 3009900 w 3009900"/>
              <a:gd name="connsiteY2" fmla="*/ 2127250 h 4254500"/>
              <a:gd name="connsiteX3" fmla="*/ 2266966 w 3009900"/>
              <a:gd name="connsiteY3" fmla="*/ 4254500 h 4254500"/>
              <a:gd name="connsiteX4" fmla="*/ 0 w 3009900"/>
              <a:gd name="connsiteY4" fmla="*/ 4254500 h 4254500"/>
              <a:gd name="connsiteX5" fmla="*/ 0 w 3009900"/>
              <a:gd name="connsiteY5" fmla="*/ 0 h 4254500"/>
              <a:gd name="connsiteX0" fmla="*/ 0 w 3060700"/>
              <a:gd name="connsiteY0" fmla="*/ 0 h 4254500"/>
              <a:gd name="connsiteX1" fmla="*/ 2266966 w 3060700"/>
              <a:gd name="connsiteY1" fmla="*/ 0 h 4254500"/>
              <a:gd name="connsiteX2" fmla="*/ 3060700 w 3060700"/>
              <a:gd name="connsiteY2" fmla="*/ 1060450 h 4254500"/>
              <a:gd name="connsiteX3" fmla="*/ 2266966 w 3060700"/>
              <a:gd name="connsiteY3" fmla="*/ 4254500 h 4254500"/>
              <a:gd name="connsiteX4" fmla="*/ 0 w 3060700"/>
              <a:gd name="connsiteY4" fmla="*/ 4254500 h 4254500"/>
              <a:gd name="connsiteX5" fmla="*/ 0 w 3060700"/>
              <a:gd name="connsiteY5" fmla="*/ 0 h 4254500"/>
              <a:gd name="connsiteX0" fmla="*/ 0 w 3060700"/>
              <a:gd name="connsiteY0" fmla="*/ 0 h 4254500"/>
              <a:gd name="connsiteX1" fmla="*/ 2051066 w 3060700"/>
              <a:gd name="connsiteY1" fmla="*/ 101600 h 4254500"/>
              <a:gd name="connsiteX2" fmla="*/ 3060700 w 3060700"/>
              <a:gd name="connsiteY2" fmla="*/ 1060450 h 4254500"/>
              <a:gd name="connsiteX3" fmla="*/ 2266966 w 3060700"/>
              <a:gd name="connsiteY3" fmla="*/ 4254500 h 4254500"/>
              <a:gd name="connsiteX4" fmla="*/ 0 w 3060700"/>
              <a:gd name="connsiteY4" fmla="*/ 4254500 h 4254500"/>
              <a:gd name="connsiteX5" fmla="*/ 0 w 3060700"/>
              <a:gd name="connsiteY5" fmla="*/ 0 h 4254500"/>
              <a:gd name="connsiteX0" fmla="*/ 0 w 3060700"/>
              <a:gd name="connsiteY0" fmla="*/ 0 h 4254500"/>
              <a:gd name="connsiteX1" fmla="*/ 2726927 w 3060700"/>
              <a:gd name="connsiteY1" fmla="*/ 22087 h 4254500"/>
              <a:gd name="connsiteX2" fmla="*/ 3060700 w 3060700"/>
              <a:gd name="connsiteY2" fmla="*/ 1060450 h 4254500"/>
              <a:gd name="connsiteX3" fmla="*/ 2266966 w 3060700"/>
              <a:gd name="connsiteY3" fmla="*/ 4254500 h 4254500"/>
              <a:gd name="connsiteX4" fmla="*/ 0 w 3060700"/>
              <a:gd name="connsiteY4" fmla="*/ 4254500 h 4254500"/>
              <a:gd name="connsiteX5" fmla="*/ 0 w 3060700"/>
              <a:gd name="connsiteY5" fmla="*/ 0 h 4254500"/>
              <a:gd name="connsiteX0" fmla="*/ 0 w 3140213"/>
              <a:gd name="connsiteY0" fmla="*/ 0 h 4254500"/>
              <a:gd name="connsiteX1" fmla="*/ 2726927 w 3140213"/>
              <a:gd name="connsiteY1" fmla="*/ 22087 h 4254500"/>
              <a:gd name="connsiteX2" fmla="*/ 3140213 w 3140213"/>
              <a:gd name="connsiteY2" fmla="*/ 1487833 h 4254500"/>
              <a:gd name="connsiteX3" fmla="*/ 2266966 w 3140213"/>
              <a:gd name="connsiteY3" fmla="*/ 4254500 h 4254500"/>
              <a:gd name="connsiteX4" fmla="*/ 0 w 3140213"/>
              <a:gd name="connsiteY4" fmla="*/ 4254500 h 4254500"/>
              <a:gd name="connsiteX5" fmla="*/ 0 w 3140213"/>
              <a:gd name="connsiteY5" fmla="*/ 0 h 4254500"/>
              <a:gd name="connsiteX0" fmla="*/ 0 w 3140213"/>
              <a:gd name="connsiteY0" fmla="*/ 0 h 4264163"/>
              <a:gd name="connsiteX1" fmla="*/ 2726927 w 3140213"/>
              <a:gd name="connsiteY1" fmla="*/ 22087 h 4264163"/>
              <a:gd name="connsiteX2" fmla="*/ 3140213 w 3140213"/>
              <a:gd name="connsiteY2" fmla="*/ 1487833 h 4264163"/>
              <a:gd name="connsiteX3" fmla="*/ 2535998 w 3140213"/>
              <a:gd name="connsiteY3" fmla="*/ 4264163 h 4264163"/>
              <a:gd name="connsiteX4" fmla="*/ 0 w 3140213"/>
              <a:gd name="connsiteY4" fmla="*/ 4254500 h 4264163"/>
              <a:gd name="connsiteX5" fmla="*/ 0 w 3140213"/>
              <a:gd name="connsiteY5" fmla="*/ 0 h 4264163"/>
              <a:gd name="connsiteX0" fmla="*/ 0 w 3140213"/>
              <a:gd name="connsiteY0" fmla="*/ 0 h 4274102"/>
              <a:gd name="connsiteX1" fmla="*/ 2726927 w 3140213"/>
              <a:gd name="connsiteY1" fmla="*/ 22087 h 4274102"/>
              <a:gd name="connsiteX2" fmla="*/ 3140213 w 3140213"/>
              <a:gd name="connsiteY2" fmla="*/ 1487833 h 4274102"/>
              <a:gd name="connsiteX3" fmla="*/ 2674537 w 3140213"/>
              <a:gd name="connsiteY3" fmla="*/ 4274102 h 4274102"/>
              <a:gd name="connsiteX4" fmla="*/ 0 w 3140213"/>
              <a:gd name="connsiteY4" fmla="*/ 4254500 h 4274102"/>
              <a:gd name="connsiteX5" fmla="*/ 0 w 3140213"/>
              <a:gd name="connsiteY5" fmla="*/ 0 h 4274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40213" h="4274102">
                <a:moveTo>
                  <a:pt x="0" y="0"/>
                </a:moveTo>
                <a:lnTo>
                  <a:pt x="2726927" y="22087"/>
                </a:lnTo>
                <a:lnTo>
                  <a:pt x="3140213" y="1487833"/>
                </a:lnTo>
                <a:lnTo>
                  <a:pt x="2674537" y="4274102"/>
                </a:lnTo>
                <a:lnTo>
                  <a:pt x="0" y="4254500"/>
                </a:lnTo>
                <a:lnTo>
                  <a:pt x="0" y="0"/>
                </a:lnTo>
                <a:close/>
              </a:path>
            </a:pathLst>
          </a:custGeom>
          <a:solidFill>
            <a:srgbClr val="FFCCFF"/>
          </a:solidFill>
          <a:ln w="57150" cap="rnd" cmpd="dbl">
            <a:beve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4000" b="1" dirty="0">
                <a:solidFill>
                  <a:srgbClr val="C00000"/>
                </a:solidFill>
                <a:latin typeface="Arial Narrow" panose="020B0606020202030204" pitchFamily="34" charset="0"/>
              </a:rPr>
              <a:t>WORD HUNT:</a:t>
            </a:r>
          </a:p>
          <a:p>
            <a:pPr algn="r"/>
            <a:r>
              <a:rPr lang="en-US" sz="4000" b="1" dirty="0">
                <a:solidFill>
                  <a:srgbClr val="002060"/>
                </a:solidFill>
              </a:rPr>
              <a:t>The terms found relate with SOCIAL LITERACY.</a:t>
            </a:r>
            <a:endParaRPr lang="en-PH" sz="4000" b="1" dirty="0">
              <a:solidFill>
                <a:srgbClr val="002060"/>
              </a:solidFill>
            </a:endParaRPr>
          </a:p>
        </p:txBody>
      </p:sp>
      <p:sp>
        <p:nvSpPr>
          <p:cNvPr id="6" name="TextBox 5">
            <a:extLst>
              <a:ext uri="{FF2B5EF4-FFF2-40B4-BE49-F238E27FC236}">
                <a16:creationId xmlns:a16="http://schemas.microsoft.com/office/drawing/2014/main" id="{568B1578-B050-72E0-FF27-78B7167B5D80}"/>
              </a:ext>
            </a:extLst>
          </p:cNvPr>
          <p:cNvSpPr txBox="1"/>
          <p:nvPr/>
        </p:nvSpPr>
        <p:spPr>
          <a:xfrm>
            <a:off x="0" y="196193"/>
            <a:ext cx="5644055" cy="553998"/>
          </a:xfrm>
          <a:prstGeom prst="rect">
            <a:avLst/>
          </a:prstGeom>
          <a:solidFill>
            <a:srgbClr val="002060"/>
          </a:solidFill>
        </p:spPr>
        <p:txBody>
          <a:bodyPr wrap="square" rtlCol="0">
            <a:spAutoFit/>
          </a:bodyPr>
          <a:lstStyle/>
          <a:p>
            <a:r>
              <a:rPr lang="en-PH" sz="3000" dirty="0">
                <a:solidFill>
                  <a:schemeClr val="bg1"/>
                </a:solidFill>
                <a:latin typeface="Arial Black" panose="020B0A04020102020204" pitchFamily="34" charset="0"/>
              </a:rPr>
              <a:t>         Let’s look forward…</a:t>
            </a:r>
          </a:p>
        </p:txBody>
      </p:sp>
    </p:spTree>
    <p:extLst>
      <p:ext uri="{BB962C8B-B14F-4D97-AF65-F5344CB8AC3E}">
        <p14:creationId xmlns:p14="http://schemas.microsoft.com/office/powerpoint/2010/main" val="3138654322"/>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up)">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right)">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up)">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wipe(left)">
                                      <p:cBhvr>
                                        <p:cTn id="32" dur="500"/>
                                        <p:tgtEl>
                                          <p:spTgt spid="2"/>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up)">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ipe(left)">
                                      <p:cBhvr>
                                        <p:cTn id="4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8" grpId="0" animBg="1"/>
      <p:bldP spid="9" grpId="0" animBg="1"/>
      <p:bldP spid="10" grpId="0" animBg="1"/>
      <p:bldP spid="11" grpId="0" animBg="1"/>
      <p:bldP spid="12"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48FA498-C5E8-4B94-B384-AA138C03B16B}"/>
              </a:ext>
            </a:extLst>
          </p:cNvPr>
          <p:cNvSpPr txBox="1"/>
          <p:nvPr/>
        </p:nvSpPr>
        <p:spPr>
          <a:xfrm>
            <a:off x="3613375" y="1526529"/>
            <a:ext cx="4562061" cy="4484369"/>
          </a:xfrm>
          <a:prstGeom prst="rect">
            <a:avLst/>
          </a:prstGeom>
          <a:noFill/>
        </p:spPr>
        <p:txBody>
          <a:bodyPr wrap="square" rtlCol="0">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Cambria" panose="02040503050406030204" pitchFamily="18" charset="0"/>
                <a:ea typeface="Calibri" panose="020F0502020204030204" pitchFamily="34" charset="0"/>
                <a:cs typeface="Times New Roman" panose="02020603050405020304" pitchFamily="18" charset="0"/>
              </a:rPr>
              <a:t>Technology </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Cambria" panose="02040503050406030204" pitchFamily="18" charset="0"/>
                <a:ea typeface="Calibri" panose="020F0502020204030204" pitchFamily="34" charset="0"/>
                <a:cs typeface="Times New Roman" panose="02020603050405020304" pitchFamily="18" charset="0"/>
              </a:rPr>
              <a:t>Sustainability</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Cambria" panose="02040503050406030204" pitchFamily="18" charset="0"/>
                <a:ea typeface="Calibri" panose="020F0502020204030204" pitchFamily="34" charset="0"/>
                <a:cs typeface="Times New Roman" panose="02020603050405020304" pitchFamily="18" charset="0"/>
              </a:rPr>
              <a:t>Globalization</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Cambria" panose="02040503050406030204" pitchFamily="18" charset="0"/>
                <a:ea typeface="Calibri" panose="020F0502020204030204" pitchFamily="34" charset="0"/>
                <a:cs typeface="Times New Roman" panose="02020603050405020304" pitchFamily="18" charset="0"/>
              </a:rPr>
              <a:t>Industry</a:t>
            </a:r>
            <a:br>
              <a:rPr kumimoji="0" lang="en-US" sz="3000" b="1" i="0" u="none" strike="noStrike" kern="1200" cap="none" spc="0" normalizeH="0" baseline="0" noProof="0" dirty="0">
                <a:ln>
                  <a:noFill/>
                </a:ln>
                <a:solidFill>
                  <a:prstClr val="black"/>
                </a:solidFill>
                <a:effectLst/>
                <a:uLnTx/>
                <a:uFillTx/>
                <a:latin typeface="Cambria" panose="02040503050406030204" pitchFamily="18" charset="0"/>
                <a:ea typeface="Calibri" panose="020F0502020204030204" pitchFamily="34" charset="0"/>
                <a:cs typeface="Times New Roman" panose="02020603050405020304" pitchFamily="18" charset="0"/>
              </a:rPr>
            </a:br>
            <a:r>
              <a:rPr kumimoji="0" lang="en-US" sz="3000" b="1" i="0" u="none" strike="noStrike" kern="1200" cap="none" spc="0" normalizeH="0" baseline="0" noProof="0" dirty="0">
                <a:ln>
                  <a:noFill/>
                </a:ln>
                <a:solidFill>
                  <a:prstClr val="black"/>
                </a:solidFill>
                <a:effectLst/>
                <a:uLnTx/>
                <a:uFillTx/>
                <a:latin typeface="Cambria" panose="02040503050406030204" pitchFamily="18" charset="0"/>
                <a:ea typeface="Calibri" panose="020F0502020204030204" pitchFamily="34" charset="0"/>
                <a:cs typeface="Times New Roman" panose="02020603050405020304" pitchFamily="18" charset="0"/>
              </a:rPr>
              <a:t>Economy</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2060"/>
                </a:solidFill>
                <a:effectLst/>
                <a:uLnTx/>
                <a:uFillTx/>
                <a:latin typeface="Cambria" panose="02040503050406030204" pitchFamily="18" charset="0"/>
                <a:ea typeface="Calibri" panose="020F0502020204030204" pitchFamily="34" charset="0"/>
                <a:cs typeface="Times New Roman" panose="02020603050405020304" pitchFamily="18" charset="0"/>
              </a:rPr>
              <a:t>Pandemic</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2060"/>
                </a:solidFill>
                <a:effectLst/>
                <a:uLnTx/>
                <a:uFillTx/>
                <a:latin typeface="Cambria" panose="02040503050406030204" pitchFamily="18" charset="0"/>
                <a:ea typeface="Calibri" panose="020F0502020204030204" pitchFamily="34" charset="0"/>
                <a:cs typeface="Times New Roman" panose="02020603050405020304" pitchFamily="18" charset="0"/>
              </a:rPr>
              <a:t>Poverty</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2060"/>
                </a:solidFill>
                <a:effectLst/>
                <a:uLnTx/>
                <a:uFillTx/>
                <a:latin typeface="Cambria" panose="02040503050406030204" pitchFamily="18" charset="0"/>
                <a:ea typeface="Calibri" panose="020F0502020204030204" pitchFamily="34" charset="0"/>
                <a:cs typeface="Times New Roman" panose="02020603050405020304" pitchFamily="18" charset="0"/>
              </a:rPr>
              <a:t>Climate Change </a:t>
            </a:r>
            <a:endParaRPr kumimoji="0" lang="en-PH" sz="3000" b="1" i="0" u="none" strike="noStrike" kern="1200" cap="none" spc="0" normalizeH="0" baseline="0" noProof="0" dirty="0">
              <a:ln>
                <a:noFill/>
              </a:ln>
              <a:solidFill>
                <a:srgbClr val="002060"/>
              </a:solidFill>
              <a:effectLst/>
              <a:uLnTx/>
              <a:uFillTx/>
              <a:latin typeface="Calibri" panose="020F0502020204030204"/>
            </a:endParaRPr>
          </a:p>
        </p:txBody>
      </p:sp>
      <p:pic>
        <p:nvPicPr>
          <p:cNvPr id="7" name="Picture 2" descr="Top 10 latest technology trends you must follow in 2021 | ITProPortal">
            <a:extLst>
              <a:ext uri="{FF2B5EF4-FFF2-40B4-BE49-F238E27FC236}">
                <a16:creationId xmlns:a16="http://schemas.microsoft.com/office/drawing/2014/main" id="{0836DC7D-D8F3-42E1-ABBC-804D341E8EB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129" t="1072" r="23697" b="842"/>
          <a:stretch/>
        </p:blipFill>
        <p:spPr bwMode="auto">
          <a:xfrm>
            <a:off x="1919990" y="877907"/>
            <a:ext cx="1584000" cy="1584000"/>
          </a:xfrm>
          <a:prstGeom prst="hexagon">
            <a:avLst>
              <a:gd name="adj" fmla="val 18144"/>
              <a:gd name="vf" fmla="val 115470"/>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rgbClr val="FFFFFF"/>
                </a:solidFill>
              </a14:hiddenFill>
            </a:ext>
          </a:extLst>
        </p:spPr>
      </p:pic>
      <p:pic>
        <p:nvPicPr>
          <p:cNvPr id="8" name="Picture 4" descr="Sustainability | Special Issue : Sustainability in Emergent Systems">
            <a:extLst>
              <a:ext uri="{FF2B5EF4-FFF2-40B4-BE49-F238E27FC236}">
                <a16:creationId xmlns:a16="http://schemas.microsoft.com/office/drawing/2014/main" id="{ABD60289-1972-4DF7-9AB9-8607B2A3C5B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625" r="22875"/>
          <a:stretch/>
        </p:blipFill>
        <p:spPr bwMode="auto">
          <a:xfrm>
            <a:off x="468877" y="1753586"/>
            <a:ext cx="1584669" cy="1584669"/>
          </a:xfrm>
          <a:prstGeom prst="hexagon">
            <a:avLst>
              <a:gd name="adj" fmla="val 18144"/>
              <a:gd name="vf" fmla="val 115470"/>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rgbClr val="FFFFFF"/>
                </a:solidFill>
              </a14:hiddenFill>
            </a:ext>
          </a:extLst>
        </p:spPr>
      </p:pic>
      <p:pic>
        <p:nvPicPr>
          <p:cNvPr id="9" name="Picture 6" descr="Welcome to the Coherence Economy">
            <a:extLst>
              <a:ext uri="{FF2B5EF4-FFF2-40B4-BE49-F238E27FC236}">
                <a16:creationId xmlns:a16="http://schemas.microsoft.com/office/drawing/2014/main" id="{37E2FD51-9CBF-4FE3-AD7D-418462DB72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62529" y="2629934"/>
            <a:ext cx="1584000" cy="1584000"/>
          </a:xfrm>
          <a:prstGeom prst="hexagon">
            <a:avLst>
              <a:gd name="adj" fmla="val 18144"/>
              <a:gd name="vf" fmla="val 115470"/>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rgbClr val="FFFFFF"/>
                </a:solidFill>
              </a14:hiddenFill>
            </a:ext>
          </a:extLst>
        </p:spPr>
      </p:pic>
      <p:pic>
        <p:nvPicPr>
          <p:cNvPr id="10" name="Picture 8" descr="Angus Deaton | How poverty in US became &amp;#39;fake news&amp;#39;">
            <a:extLst>
              <a:ext uri="{FF2B5EF4-FFF2-40B4-BE49-F238E27FC236}">
                <a16:creationId xmlns:a16="http://schemas.microsoft.com/office/drawing/2014/main" id="{1211DF9F-84D6-41AD-A13C-8B528A6FC6E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5329" r="18128"/>
          <a:stretch/>
        </p:blipFill>
        <p:spPr bwMode="auto">
          <a:xfrm>
            <a:off x="468877" y="3464765"/>
            <a:ext cx="1581005" cy="1584000"/>
          </a:xfrm>
          <a:prstGeom prst="hexagon">
            <a:avLst>
              <a:gd name="adj" fmla="val 18144"/>
              <a:gd name="vf" fmla="val 115470"/>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rgbClr val="FFFFFF"/>
                </a:solidFill>
              </a14:hiddenFill>
            </a:ext>
          </a:extLst>
        </p:spPr>
      </p:pic>
      <p:pic>
        <p:nvPicPr>
          <p:cNvPr id="11" name="Picture 12" descr="Covid-19 a pandemic disease - Informative world">
            <a:extLst>
              <a:ext uri="{FF2B5EF4-FFF2-40B4-BE49-F238E27FC236}">
                <a16:creationId xmlns:a16="http://schemas.microsoft.com/office/drawing/2014/main" id="{A96F3047-97F6-4C8B-8717-D2F4937221DA}"/>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7308" r="29979"/>
          <a:stretch/>
        </p:blipFill>
        <p:spPr bwMode="auto">
          <a:xfrm>
            <a:off x="1862529" y="4381961"/>
            <a:ext cx="1594331" cy="1584000"/>
          </a:xfrm>
          <a:prstGeom prst="hexagon">
            <a:avLst>
              <a:gd name="adj" fmla="val 18144"/>
              <a:gd name="vf" fmla="val 115470"/>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rgbClr val="FFFFFF"/>
                </a:solidFill>
              </a14:hiddenFill>
            </a:ext>
          </a:extLst>
        </p:spPr>
      </p:pic>
      <p:sp>
        <p:nvSpPr>
          <p:cNvPr id="5" name="Thought Bubble: Cloud 4">
            <a:extLst>
              <a:ext uri="{FF2B5EF4-FFF2-40B4-BE49-F238E27FC236}">
                <a16:creationId xmlns:a16="http://schemas.microsoft.com/office/drawing/2014/main" id="{63E321A2-56AA-8B82-3394-81D5E21A8BDF}"/>
              </a:ext>
            </a:extLst>
          </p:cNvPr>
          <p:cNvSpPr/>
          <p:nvPr/>
        </p:nvSpPr>
        <p:spPr>
          <a:xfrm>
            <a:off x="6297595" y="847102"/>
            <a:ext cx="5185589" cy="4105898"/>
          </a:xfrm>
          <a:prstGeom prst="cloudCallout">
            <a:avLst>
              <a:gd name="adj1" fmla="val 23837"/>
              <a:gd name="adj2" fmla="val 62720"/>
            </a:avLst>
          </a:prstGeom>
          <a:solidFill>
            <a:schemeClr val="accent4">
              <a:lumMod val="20000"/>
              <a:lumOff val="80000"/>
            </a:schemeClr>
          </a:solid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2" name="TextBox 11">
            <a:extLst>
              <a:ext uri="{FF2B5EF4-FFF2-40B4-BE49-F238E27FC236}">
                <a16:creationId xmlns:a16="http://schemas.microsoft.com/office/drawing/2014/main" id="{98FE7EDE-4216-5705-0F33-8A2DFEE84282}"/>
              </a:ext>
            </a:extLst>
          </p:cNvPr>
          <p:cNvSpPr txBox="1"/>
          <p:nvPr/>
        </p:nvSpPr>
        <p:spPr>
          <a:xfrm>
            <a:off x="7051585" y="1641590"/>
            <a:ext cx="3677607" cy="2400657"/>
          </a:xfrm>
          <a:prstGeom prst="rect">
            <a:avLst/>
          </a:prstGeom>
          <a:noFill/>
        </p:spPr>
        <p:txBody>
          <a:bodyPr wrap="square" rtlCol="0">
            <a:spAutoFit/>
          </a:bodyPr>
          <a:lstStyle/>
          <a:p>
            <a:pPr algn="ctr"/>
            <a:r>
              <a:rPr lang="en-PH" sz="2500" b="1" dirty="0">
                <a:solidFill>
                  <a:srgbClr val="0000CC"/>
                </a:solidFill>
                <a:latin typeface="Cascadia Code" panose="020B0609020000020004" pitchFamily="49" charset="0"/>
                <a:ea typeface="Cascadia Code" panose="020B0609020000020004" pitchFamily="49" charset="0"/>
                <a:cs typeface="Cascadia Code" panose="020B0609020000020004" pitchFamily="49" charset="0"/>
              </a:rPr>
              <a:t>How may the 21</a:t>
            </a:r>
            <a:r>
              <a:rPr lang="en-PH" sz="2500" b="1" baseline="30000" dirty="0">
                <a:solidFill>
                  <a:srgbClr val="0000CC"/>
                </a:solidFill>
                <a:latin typeface="Cascadia Code" panose="020B0609020000020004" pitchFamily="49" charset="0"/>
                <a:ea typeface="Cascadia Code" panose="020B0609020000020004" pitchFamily="49" charset="0"/>
                <a:cs typeface="Cascadia Code" panose="020B0609020000020004" pitchFamily="49" charset="0"/>
              </a:rPr>
              <a:t>st</a:t>
            </a:r>
            <a:r>
              <a:rPr lang="en-PH" sz="2500" b="1" dirty="0">
                <a:solidFill>
                  <a:srgbClr val="0000CC"/>
                </a:solidFill>
                <a:latin typeface="Cascadia Code" panose="020B0609020000020004" pitchFamily="49" charset="0"/>
                <a:ea typeface="Cascadia Code" panose="020B0609020000020004" pitchFamily="49" charset="0"/>
                <a:cs typeface="Cascadia Code" panose="020B0609020000020004" pitchFamily="49" charset="0"/>
              </a:rPr>
              <a:t>-century teacher view and act upon these current issues and trends in education?</a:t>
            </a:r>
          </a:p>
        </p:txBody>
      </p:sp>
      <p:sp>
        <p:nvSpPr>
          <p:cNvPr id="3" name="TextBox 2">
            <a:extLst>
              <a:ext uri="{FF2B5EF4-FFF2-40B4-BE49-F238E27FC236}">
                <a16:creationId xmlns:a16="http://schemas.microsoft.com/office/drawing/2014/main" id="{820871EA-A2B2-4A2D-0882-E65837B0C3DA}"/>
              </a:ext>
            </a:extLst>
          </p:cNvPr>
          <p:cNvSpPr txBox="1"/>
          <p:nvPr/>
        </p:nvSpPr>
        <p:spPr>
          <a:xfrm>
            <a:off x="468877" y="5750672"/>
            <a:ext cx="2977652" cy="646331"/>
          </a:xfrm>
          <a:prstGeom prst="rect">
            <a:avLst/>
          </a:prstGeom>
          <a:noFill/>
        </p:spPr>
        <p:txBody>
          <a:bodyPr wrap="square" rtlCol="0">
            <a:spAutoFit/>
          </a:bodyPr>
          <a:lstStyle/>
          <a:p>
            <a:r>
              <a:rPr lang="en-PH" dirty="0"/>
              <a:t>Image source: https://images.google.com/</a:t>
            </a:r>
          </a:p>
        </p:txBody>
      </p:sp>
      <p:sp>
        <p:nvSpPr>
          <p:cNvPr id="4" name="TextBox 3">
            <a:extLst>
              <a:ext uri="{FF2B5EF4-FFF2-40B4-BE49-F238E27FC236}">
                <a16:creationId xmlns:a16="http://schemas.microsoft.com/office/drawing/2014/main" id="{39B373AC-8C56-D0D3-5631-596D39E0DD45}"/>
              </a:ext>
            </a:extLst>
          </p:cNvPr>
          <p:cNvSpPr txBox="1"/>
          <p:nvPr/>
        </p:nvSpPr>
        <p:spPr>
          <a:xfrm>
            <a:off x="0" y="196193"/>
            <a:ext cx="7264400" cy="553998"/>
          </a:xfrm>
          <a:prstGeom prst="rect">
            <a:avLst/>
          </a:prstGeom>
          <a:solidFill>
            <a:srgbClr val="002060"/>
          </a:solidFill>
        </p:spPr>
        <p:txBody>
          <a:bodyPr wrap="square" rtlCol="0">
            <a:spAutoFit/>
          </a:bodyPr>
          <a:lstStyle/>
          <a:p>
            <a:r>
              <a:rPr lang="en-PH" sz="3000" dirty="0">
                <a:solidFill>
                  <a:schemeClr val="bg1"/>
                </a:solidFill>
                <a:latin typeface="Arial Black" panose="020B0A04020102020204" pitchFamily="34" charset="0"/>
              </a:rPr>
              <a:t>         New Educational Literacies</a:t>
            </a:r>
          </a:p>
        </p:txBody>
      </p:sp>
    </p:spTree>
    <p:extLst>
      <p:ext uri="{BB962C8B-B14F-4D97-AF65-F5344CB8AC3E}">
        <p14:creationId xmlns:p14="http://schemas.microsoft.com/office/powerpoint/2010/main" val="1920034756"/>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250"/>
                                        <p:tgtEl>
                                          <p:spTgt spid="2">
                                            <p:txEl>
                                              <p:pRg st="0" end="0"/>
                                            </p:txEl>
                                          </p:spTgt>
                                        </p:tgtEl>
                                      </p:cBhvr>
                                    </p:animEffect>
                                  </p:childTnLst>
                                </p:cTn>
                              </p:par>
                            </p:childTnLst>
                          </p:cTn>
                        </p:par>
                        <p:par>
                          <p:cTn id="8" fill="hold">
                            <p:stCondLst>
                              <p:cond delay="250"/>
                            </p:stCondLst>
                            <p:childTnLst>
                              <p:par>
                                <p:cTn id="9" presetID="22" presetClass="entr" presetSubtype="8" fill="hold" grpId="0"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wipe(left)">
                                      <p:cBhvr>
                                        <p:cTn id="11" dur="250"/>
                                        <p:tgtEl>
                                          <p:spTgt spid="2">
                                            <p:txEl>
                                              <p:pRg st="1" end="1"/>
                                            </p:txEl>
                                          </p:spTgt>
                                        </p:tgtEl>
                                      </p:cBhvr>
                                    </p:animEffect>
                                  </p:childTnLst>
                                </p:cTn>
                              </p:par>
                            </p:childTnLst>
                          </p:cTn>
                        </p:par>
                        <p:par>
                          <p:cTn id="12" fill="hold">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wipe(left)">
                                      <p:cBhvr>
                                        <p:cTn id="15" dur="250"/>
                                        <p:tgtEl>
                                          <p:spTgt spid="2">
                                            <p:txEl>
                                              <p:pRg st="2" end="2"/>
                                            </p:txEl>
                                          </p:spTgt>
                                        </p:tgtEl>
                                      </p:cBhvr>
                                    </p:animEffect>
                                  </p:childTnLst>
                                </p:cTn>
                              </p:par>
                            </p:childTnLst>
                          </p:cTn>
                        </p:par>
                        <p:par>
                          <p:cTn id="16" fill="hold">
                            <p:stCondLst>
                              <p:cond delay="750"/>
                            </p:stCondLst>
                            <p:childTnLst>
                              <p:par>
                                <p:cTn id="17" presetID="22" presetClass="entr" presetSubtype="8" fill="hold" grpId="0" nodeType="after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wipe(left)">
                                      <p:cBhvr>
                                        <p:cTn id="19" dur="250"/>
                                        <p:tgtEl>
                                          <p:spTgt spid="2">
                                            <p:txEl>
                                              <p:pRg st="3" end="3"/>
                                            </p:txEl>
                                          </p:spTgt>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animEffect transition="in" filter="wipe(left)">
                                      <p:cBhvr>
                                        <p:cTn id="23" dur="250"/>
                                        <p:tgtEl>
                                          <p:spTgt spid="2">
                                            <p:txEl>
                                              <p:pRg st="4" end="4"/>
                                            </p:txEl>
                                          </p:spTgt>
                                        </p:tgtEl>
                                      </p:cBhvr>
                                    </p:animEffect>
                                  </p:childTnLst>
                                </p:cTn>
                              </p:par>
                            </p:childTnLst>
                          </p:cTn>
                        </p:par>
                        <p:par>
                          <p:cTn id="24" fill="hold">
                            <p:stCondLst>
                              <p:cond delay="1250"/>
                            </p:stCondLst>
                            <p:childTnLst>
                              <p:par>
                                <p:cTn id="25" presetID="22" presetClass="entr" presetSubtype="8" fill="hold" grpId="0" nodeType="after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wipe(left)">
                                      <p:cBhvr>
                                        <p:cTn id="27" dur="250"/>
                                        <p:tgtEl>
                                          <p:spTgt spid="2">
                                            <p:txEl>
                                              <p:pRg st="5" end="5"/>
                                            </p:txEl>
                                          </p:spTgt>
                                        </p:tgtEl>
                                      </p:cBhvr>
                                    </p:animEffect>
                                  </p:childTnLst>
                                </p:cTn>
                              </p:par>
                            </p:childTnLst>
                          </p:cTn>
                        </p:par>
                        <p:par>
                          <p:cTn id="28" fill="hold">
                            <p:stCondLst>
                              <p:cond delay="1500"/>
                            </p:stCondLst>
                            <p:childTnLst>
                              <p:par>
                                <p:cTn id="29" presetID="22" presetClass="entr" presetSubtype="8" fill="hold" grpId="0" nodeType="after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animEffect transition="in" filter="wipe(left)">
                                      <p:cBhvr>
                                        <p:cTn id="31" dur="250"/>
                                        <p:tgtEl>
                                          <p:spTgt spid="2">
                                            <p:txEl>
                                              <p:pRg st="6" end="6"/>
                                            </p:txEl>
                                          </p:spTgt>
                                        </p:tgtEl>
                                      </p:cBhvr>
                                    </p:animEffect>
                                  </p:childTnLst>
                                </p:cTn>
                              </p:par>
                            </p:childTnLst>
                          </p:cTn>
                        </p:par>
                        <p:par>
                          <p:cTn id="32" fill="hold">
                            <p:stCondLst>
                              <p:cond delay="1750"/>
                            </p:stCondLst>
                            <p:childTnLst>
                              <p:par>
                                <p:cTn id="33" presetID="18" presetClass="entr" presetSubtype="9"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strips(upLeft)">
                                      <p:cBhvr>
                                        <p:cTn id="35" dur="500"/>
                                        <p:tgtEl>
                                          <p:spTgt spid="5"/>
                                        </p:tgtEl>
                                      </p:cBhvr>
                                    </p:animEffect>
                                  </p:childTnLst>
                                </p:cTn>
                              </p:par>
                            </p:childTnLst>
                          </p:cTn>
                        </p:par>
                        <p:par>
                          <p:cTn id="36" fill="hold">
                            <p:stCondLst>
                              <p:cond delay="2250"/>
                            </p:stCondLst>
                            <p:childTnLst>
                              <p:par>
                                <p:cTn id="37" presetID="16" presetClass="entr" presetSubtype="42"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arn(outHorizontal)">
                                      <p:cBhvr>
                                        <p:cTn id="3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5" grpId="0" animBg="1"/>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47D983-48BB-933E-C283-185FAD7CF0D3}"/>
              </a:ext>
            </a:extLst>
          </p:cNvPr>
          <p:cNvSpPr txBox="1"/>
          <p:nvPr/>
        </p:nvSpPr>
        <p:spPr>
          <a:xfrm>
            <a:off x="3624080" y="1512208"/>
            <a:ext cx="4562061" cy="4484369"/>
          </a:xfrm>
          <a:prstGeom prst="rect">
            <a:avLst/>
          </a:prstGeom>
          <a:noFill/>
        </p:spPr>
        <p:txBody>
          <a:bodyPr wrap="square" rtlCol="0">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Cambria" panose="02040503050406030204" pitchFamily="18" charset="0"/>
                <a:ea typeface="Calibri" panose="020F0502020204030204" pitchFamily="34" charset="0"/>
                <a:cs typeface="Times New Roman" panose="02020603050405020304" pitchFamily="18" charset="0"/>
              </a:rPr>
              <a:t>Technology </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Cambria" panose="02040503050406030204" pitchFamily="18" charset="0"/>
                <a:ea typeface="Calibri" panose="020F0502020204030204" pitchFamily="34" charset="0"/>
                <a:cs typeface="Times New Roman" panose="02020603050405020304" pitchFamily="18" charset="0"/>
              </a:rPr>
              <a:t>Sustainability</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Cambria" panose="02040503050406030204" pitchFamily="18" charset="0"/>
                <a:ea typeface="Calibri" panose="020F0502020204030204" pitchFamily="34" charset="0"/>
                <a:cs typeface="Times New Roman" panose="02020603050405020304" pitchFamily="18" charset="0"/>
              </a:rPr>
              <a:t>Globalization</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Cambria" panose="02040503050406030204" pitchFamily="18" charset="0"/>
                <a:ea typeface="Calibri" panose="020F0502020204030204" pitchFamily="34" charset="0"/>
                <a:cs typeface="Times New Roman" panose="02020603050405020304" pitchFamily="18" charset="0"/>
              </a:rPr>
              <a:t>Industry</a:t>
            </a:r>
            <a:br>
              <a:rPr kumimoji="0" lang="en-US" sz="3000" b="1" i="0" u="none" strike="noStrike" kern="1200" cap="none" spc="0" normalizeH="0" baseline="0" noProof="0" dirty="0">
                <a:ln>
                  <a:noFill/>
                </a:ln>
                <a:solidFill>
                  <a:prstClr val="black"/>
                </a:solidFill>
                <a:effectLst/>
                <a:uLnTx/>
                <a:uFillTx/>
                <a:latin typeface="Cambria" panose="02040503050406030204" pitchFamily="18" charset="0"/>
                <a:ea typeface="Calibri" panose="020F0502020204030204" pitchFamily="34" charset="0"/>
                <a:cs typeface="Times New Roman" panose="02020603050405020304" pitchFamily="18" charset="0"/>
              </a:rPr>
            </a:br>
            <a:r>
              <a:rPr kumimoji="0" lang="en-US" sz="3000" b="1" i="0" u="none" strike="noStrike" kern="1200" cap="none" spc="0" normalizeH="0" baseline="0" noProof="0" dirty="0">
                <a:ln>
                  <a:noFill/>
                </a:ln>
                <a:solidFill>
                  <a:prstClr val="black"/>
                </a:solidFill>
                <a:effectLst/>
                <a:uLnTx/>
                <a:uFillTx/>
                <a:latin typeface="Cambria" panose="02040503050406030204" pitchFamily="18" charset="0"/>
                <a:ea typeface="Calibri" panose="020F0502020204030204" pitchFamily="34" charset="0"/>
                <a:cs typeface="Times New Roman" panose="02020603050405020304" pitchFamily="18" charset="0"/>
              </a:rPr>
              <a:t>Economy</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2060"/>
                </a:solidFill>
                <a:effectLst/>
                <a:uLnTx/>
                <a:uFillTx/>
                <a:latin typeface="Cambria" panose="02040503050406030204" pitchFamily="18" charset="0"/>
                <a:ea typeface="Calibri" panose="020F0502020204030204" pitchFamily="34" charset="0"/>
                <a:cs typeface="Times New Roman" panose="02020603050405020304" pitchFamily="18" charset="0"/>
              </a:rPr>
              <a:t>Pandemic</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2060"/>
                </a:solidFill>
                <a:effectLst/>
                <a:uLnTx/>
                <a:uFillTx/>
                <a:latin typeface="Cambria" panose="02040503050406030204" pitchFamily="18" charset="0"/>
                <a:ea typeface="Calibri" panose="020F0502020204030204" pitchFamily="34" charset="0"/>
                <a:cs typeface="Times New Roman" panose="02020603050405020304" pitchFamily="18" charset="0"/>
              </a:rPr>
              <a:t>Poverty</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2060"/>
                </a:solidFill>
                <a:effectLst/>
                <a:uLnTx/>
                <a:uFillTx/>
                <a:latin typeface="Cambria" panose="02040503050406030204" pitchFamily="18" charset="0"/>
                <a:ea typeface="Calibri" panose="020F0502020204030204" pitchFamily="34" charset="0"/>
                <a:cs typeface="Times New Roman" panose="02020603050405020304" pitchFamily="18" charset="0"/>
              </a:rPr>
              <a:t>Climate Change </a:t>
            </a:r>
            <a:endParaRPr kumimoji="0" lang="en-PH" sz="3000" b="1" i="0" u="none" strike="noStrike" kern="1200" cap="none" spc="0" normalizeH="0" baseline="0" noProof="0" dirty="0">
              <a:ln>
                <a:noFill/>
              </a:ln>
              <a:solidFill>
                <a:srgbClr val="002060"/>
              </a:solidFill>
              <a:effectLst/>
              <a:uLnTx/>
              <a:uFillTx/>
              <a:latin typeface="Calibri" panose="020F0502020204030204"/>
            </a:endParaRPr>
          </a:p>
        </p:txBody>
      </p:sp>
      <p:pic>
        <p:nvPicPr>
          <p:cNvPr id="3" name="Picture 2" descr="Top 10 latest technology trends you must follow in 2021 | ITProPortal">
            <a:extLst>
              <a:ext uri="{FF2B5EF4-FFF2-40B4-BE49-F238E27FC236}">
                <a16:creationId xmlns:a16="http://schemas.microsoft.com/office/drawing/2014/main" id="{C305F214-11FF-8925-D443-CE99C6C4440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129" t="1072" r="23697" b="842"/>
          <a:stretch/>
        </p:blipFill>
        <p:spPr bwMode="auto">
          <a:xfrm>
            <a:off x="1930695" y="863586"/>
            <a:ext cx="1584000" cy="1584000"/>
          </a:xfrm>
          <a:prstGeom prst="hexagon">
            <a:avLst>
              <a:gd name="adj" fmla="val 18144"/>
              <a:gd name="vf" fmla="val 115470"/>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rgbClr val="FFFFFF"/>
                </a:solidFill>
              </a14:hiddenFill>
            </a:ext>
          </a:extLst>
        </p:spPr>
      </p:pic>
      <p:pic>
        <p:nvPicPr>
          <p:cNvPr id="4" name="Picture 4" descr="Sustainability | Special Issue : Sustainability in Emergent Systems">
            <a:extLst>
              <a:ext uri="{FF2B5EF4-FFF2-40B4-BE49-F238E27FC236}">
                <a16:creationId xmlns:a16="http://schemas.microsoft.com/office/drawing/2014/main" id="{C8889EC5-1E5E-1974-65F3-9D2FEFFB865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625" r="22875"/>
          <a:stretch/>
        </p:blipFill>
        <p:spPr bwMode="auto">
          <a:xfrm>
            <a:off x="479582" y="1739265"/>
            <a:ext cx="1584669" cy="1584669"/>
          </a:xfrm>
          <a:prstGeom prst="hexagon">
            <a:avLst>
              <a:gd name="adj" fmla="val 18144"/>
              <a:gd name="vf" fmla="val 115470"/>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rgbClr val="FFFFFF"/>
                </a:solidFill>
              </a14:hiddenFill>
            </a:ext>
          </a:extLst>
        </p:spPr>
      </p:pic>
      <p:pic>
        <p:nvPicPr>
          <p:cNvPr id="5" name="Picture 6" descr="Welcome to the Coherence Economy">
            <a:extLst>
              <a:ext uri="{FF2B5EF4-FFF2-40B4-BE49-F238E27FC236}">
                <a16:creationId xmlns:a16="http://schemas.microsoft.com/office/drawing/2014/main" id="{2A78BA42-0876-0A13-DD8F-19C5FA4C53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3234" y="2615613"/>
            <a:ext cx="1584000" cy="1584000"/>
          </a:xfrm>
          <a:prstGeom prst="hexagon">
            <a:avLst>
              <a:gd name="adj" fmla="val 18144"/>
              <a:gd name="vf" fmla="val 115470"/>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rgbClr val="FFFFFF"/>
                </a:solidFill>
              </a14:hiddenFill>
            </a:ext>
          </a:extLst>
        </p:spPr>
      </p:pic>
      <p:pic>
        <p:nvPicPr>
          <p:cNvPr id="6" name="Picture 8" descr="Angus Deaton | How poverty in US became &amp;#39;fake news&amp;#39;">
            <a:extLst>
              <a:ext uri="{FF2B5EF4-FFF2-40B4-BE49-F238E27FC236}">
                <a16:creationId xmlns:a16="http://schemas.microsoft.com/office/drawing/2014/main" id="{CF899E01-94D4-57E6-F4D5-949EDD40B60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5329" r="18128"/>
          <a:stretch/>
        </p:blipFill>
        <p:spPr bwMode="auto">
          <a:xfrm>
            <a:off x="479582" y="3450444"/>
            <a:ext cx="1581005" cy="1584000"/>
          </a:xfrm>
          <a:prstGeom prst="hexagon">
            <a:avLst>
              <a:gd name="adj" fmla="val 18144"/>
              <a:gd name="vf" fmla="val 115470"/>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rgbClr val="FFFFFF"/>
                </a:solidFill>
              </a14:hiddenFill>
            </a:ext>
          </a:extLst>
        </p:spPr>
      </p:pic>
      <p:pic>
        <p:nvPicPr>
          <p:cNvPr id="7" name="Picture 12" descr="Covid-19 a pandemic disease - Informative world">
            <a:extLst>
              <a:ext uri="{FF2B5EF4-FFF2-40B4-BE49-F238E27FC236}">
                <a16:creationId xmlns:a16="http://schemas.microsoft.com/office/drawing/2014/main" id="{9B8DD3A2-047E-6CED-7625-FAD2D43106A3}"/>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7308" r="29979"/>
          <a:stretch/>
        </p:blipFill>
        <p:spPr bwMode="auto">
          <a:xfrm>
            <a:off x="1873234" y="4367640"/>
            <a:ext cx="1594331" cy="1584000"/>
          </a:xfrm>
          <a:prstGeom prst="hexagon">
            <a:avLst>
              <a:gd name="adj" fmla="val 18144"/>
              <a:gd name="vf" fmla="val 115470"/>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rgbClr val="FFFFFF"/>
                </a:solidFill>
              </a14:hiddenFill>
            </a:ext>
          </a:extLst>
        </p:spPr>
      </p:pic>
      <p:sp>
        <p:nvSpPr>
          <p:cNvPr id="8" name="Rectangle: Rounded Corners 7">
            <a:extLst>
              <a:ext uri="{FF2B5EF4-FFF2-40B4-BE49-F238E27FC236}">
                <a16:creationId xmlns:a16="http://schemas.microsoft.com/office/drawing/2014/main" id="{454BCC32-CE83-EB32-A6C4-B74379588003}"/>
              </a:ext>
            </a:extLst>
          </p:cNvPr>
          <p:cNvSpPr/>
          <p:nvPr/>
        </p:nvSpPr>
        <p:spPr>
          <a:xfrm>
            <a:off x="6489700" y="863586"/>
            <a:ext cx="5105399" cy="4283705"/>
          </a:xfrm>
          <a:prstGeom prst="roundRect">
            <a:avLst>
              <a:gd name="adj" fmla="val 8166"/>
            </a:avLst>
          </a:prstGeom>
          <a:solidFill>
            <a:srgbClr val="6A063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PH" sz="4000" dirty="0">
                <a:solidFill>
                  <a:schemeClr val="bg1"/>
                </a:solidFill>
                <a:latin typeface="Amasis MT Pro Black" panose="02040A04050005020304" pitchFamily="18" charset="0"/>
              </a:rPr>
              <a:t>The </a:t>
            </a:r>
            <a:r>
              <a:rPr lang="en-PH" sz="4000" dirty="0">
                <a:solidFill>
                  <a:srgbClr val="FFFF00"/>
                </a:solidFill>
                <a:latin typeface="Amasis MT Pro Black" panose="02040A04050005020304" pitchFamily="18" charset="0"/>
              </a:rPr>
              <a:t>Curriculum, Instruction, </a:t>
            </a:r>
            <a:r>
              <a:rPr lang="en-PH" sz="4000" dirty="0">
                <a:latin typeface="Amasis MT Pro Black" panose="02040A04050005020304" pitchFamily="18" charset="0"/>
              </a:rPr>
              <a:t>and </a:t>
            </a:r>
            <a:r>
              <a:rPr lang="en-PH" sz="4000" dirty="0">
                <a:solidFill>
                  <a:srgbClr val="FFFF00"/>
                </a:solidFill>
                <a:latin typeface="Amasis MT Pro Black" panose="02040A04050005020304" pitchFamily="18" charset="0"/>
              </a:rPr>
              <a:t>Evaluation</a:t>
            </a:r>
            <a:r>
              <a:rPr lang="en-PH" sz="4000" dirty="0">
                <a:latin typeface="Amasis MT Pro Black" panose="02040A04050005020304" pitchFamily="18" charset="0"/>
              </a:rPr>
              <a:t> are anchored on these </a:t>
            </a:r>
            <a:r>
              <a:rPr lang="en-PH" sz="4000" dirty="0">
                <a:solidFill>
                  <a:srgbClr val="66FFFF"/>
                </a:solidFill>
                <a:latin typeface="Amasis MT Pro Black" panose="02040A04050005020304" pitchFamily="18" charset="0"/>
              </a:rPr>
              <a:t>“relearned” </a:t>
            </a:r>
            <a:r>
              <a:rPr lang="en-PH" sz="4000" dirty="0">
                <a:latin typeface="Amasis MT Pro Black" panose="02040A04050005020304" pitchFamily="18" charset="0"/>
              </a:rPr>
              <a:t>issues.</a:t>
            </a:r>
          </a:p>
        </p:txBody>
      </p:sp>
      <p:sp>
        <p:nvSpPr>
          <p:cNvPr id="9" name="TextBox 8">
            <a:extLst>
              <a:ext uri="{FF2B5EF4-FFF2-40B4-BE49-F238E27FC236}">
                <a16:creationId xmlns:a16="http://schemas.microsoft.com/office/drawing/2014/main" id="{BD981092-A8D7-D1AE-936C-4D782C3DE591}"/>
              </a:ext>
            </a:extLst>
          </p:cNvPr>
          <p:cNvSpPr txBox="1"/>
          <p:nvPr/>
        </p:nvSpPr>
        <p:spPr>
          <a:xfrm>
            <a:off x="479582" y="5736351"/>
            <a:ext cx="2977652" cy="646331"/>
          </a:xfrm>
          <a:prstGeom prst="rect">
            <a:avLst/>
          </a:prstGeom>
          <a:noFill/>
        </p:spPr>
        <p:txBody>
          <a:bodyPr wrap="square" rtlCol="0">
            <a:spAutoFit/>
          </a:bodyPr>
          <a:lstStyle/>
          <a:p>
            <a:r>
              <a:rPr lang="en-PH" dirty="0"/>
              <a:t>Image source: https://images.google.com/</a:t>
            </a:r>
          </a:p>
        </p:txBody>
      </p:sp>
      <p:sp>
        <p:nvSpPr>
          <p:cNvPr id="12" name="TextBox 11">
            <a:extLst>
              <a:ext uri="{FF2B5EF4-FFF2-40B4-BE49-F238E27FC236}">
                <a16:creationId xmlns:a16="http://schemas.microsoft.com/office/drawing/2014/main" id="{3C1C88E0-B678-A591-F03F-7FC504F78895}"/>
              </a:ext>
            </a:extLst>
          </p:cNvPr>
          <p:cNvSpPr txBox="1"/>
          <p:nvPr/>
        </p:nvSpPr>
        <p:spPr>
          <a:xfrm>
            <a:off x="0" y="196193"/>
            <a:ext cx="7264400" cy="553998"/>
          </a:xfrm>
          <a:prstGeom prst="rect">
            <a:avLst/>
          </a:prstGeom>
          <a:solidFill>
            <a:srgbClr val="002060"/>
          </a:solidFill>
        </p:spPr>
        <p:txBody>
          <a:bodyPr wrap="square" rtlCol="0">
            <a:spAutoFit/>
          </a:bodyPr>
          <a:lstStyle/>
          <a:p>
            <a:r>
              <a:rPr lang="en-PH" sz="3000" dirty="0">
                <a:solidFill>
                  <a:schemeClr val="bg1"/>
                </a:solidFill>
                <a:latin typeface="Arial Black" panose="020B0A04020102020204" pitchFamily="34" charset="0"/>
              </a:rPr>
              <a:t>         New Educational Literacies</a:t>
            </a:r>
          </a:p>
        </p:txBody>
      </p:sp>
    </p:spTree>
    <p:extLst>
      <p:ext uri="{BB962C8B-B14F-4D97-AF65-F5344CB8AC3E}">
        <p14:creationId xmlns:p14="http://schemas.microsoft.com/office/powerpoint/2010/main" val="1644643043"/>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47D983-48BB-933E-C283-185FAD7CF0D3}"/>
              </a:ext>
            </a:extLst>
          </p:cNvPr>
          <p:cNvSpPr txBox="1"/>
          <p:nvPr/>
        </p:nvSpPr>
        <p:spPr>
          <a:xfrm>
            <a:off x="3624080" y="1512208"/>
            <a:ext cx="4562061" cy="4484369"/>
          </a:xfrm>
          <a:prstGeom prst="rect">
            <a:avLst/>
          </a:prstGeom>
          <a:noFill/>
        </p:spPr>
        <p:txBody>
          <a:bodyPr wrap="square" rtlCol="0">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Cambria" panose="02040503050406030204" pitchFamily="18" charset="0"/>
                <a:ea typeface="Calibri" panose="020F0502020204030204" pitchFamily="34" charset="0"/>
                <a:cs typeface="Times New Roman" panose="02020603050405020304" pitchFamily="18" charset="0"/>
              </a:rPr>
              <a:t>Technology </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Cambria" panose="02040503050406030204" pitchFamily="18" charset="0"/>
                <a:ea typeface="Calibri" panose="020F0502020204030204" pitchFamily="34" charset="0"/>
                <a:cs typeface="Times New Roman" panose="02020603050405020304" pitchFamily="18" charset="0"/>
              </a:rPr>
              <a:t>Sustainability</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Cambria" panose="02040503050406030204" pitchFamily="18" charset="0"/>
                <a:ea typeface="Calibri" panose="020F0502020204030204" pitchFamily="34" charset="0"/>
                <a:cs typeface="Times New Roman" panose="02020603050405020304" pitchFamily="18" charset="0"/>
              </a:rPr>
              <a:t>Globalization</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Cambria" panose="02040503050406030204" pitchFamily="18" charset="0"/>
                <a:ea typeface="Calibri" panose="020F0502020204030204" pitchFamily="34" charset="0"/>
                <a:cs typeface="Times New Roman" panose="02020603050405020304" pitchFamily="18" charset="0"/>
              </a:rPr>
              <a:t>Industry</a:t>
            </a:r>
            <a:br>
              <a:rPr kumimoji="0" lang="en-US" sz="3000" b="1" i="0" u="none" strike="noStrike" kern="1200" cap="none" spc="0" normalizeH="0" baseline="0" noProof="0" dirty="0">
                <a:ln>
                  <a:noFill/>
                </a:ln>
                <a:solidFill>
                  <a:prstClr val="black"/>
                </a:solidFill>
                <a:effectLst/>
                <a:uLnTx/>
                <a:uFillTx/>
                <a:latin typeface="Cambria" panose="02040503050406030204" pitchFamily="18" charset="0"/>
                <a:ea typeface="Calibri" panose="020F0502020204030204" pitchFamily="34" charset="0"/>
                <a:cs typeface="Times New Roman" panose="02020603050405020304" pitchFamily="18" charset="0"/>
              </a:rPr>
            </a:br>
            <a:r>
              <a:rPr kumimoji="0" lang="en-US" sz="3000" b="1" i="0" u="none" strike="noStrike" kern="1200" cap="none" spc="0" normalizeH="0" baseline="0" noProof="0" dirty="0">
                <a:ln>
                  <a:noFill/>
                </a:ln>
                <a:solidFill>
                  <a:prstClr val="black"/>
                </a:solidFill>
                <a:effectLst/>
                <a:uLnTx/>
                <a:uFillTx/>
                <a:latin typeface="Cambria" panose="02040503050406030204" pitchFamily="18" charset="0"/>
                <a:ea typeface="Calibri" panose="020F0502020204030204" pitchFamily="34" charset="0"/>
                <a:cs typeface="Times New Roman" panose="02020603050405020304" pitchFamily="18" charset="0"/>
              </a:rPr>
              <a:t>Economy</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2060"/>
                </a:solidFill>
                <a:effectLst/>
                <a:uLnTx/>
                <a:uFillTx/>
                <a:latin typeface="Cambria" panose="02040503050406030204" pitchFamily="18" charset="0"/>
                <a:ea typeface="Calibri" panose="020F0502020204030204" pitchFamily="34" charset="0"/>
                <a:cs typeface="Times New Roman" panose="02020603050405020304" pitchFamily="18" charset="0"/>
              </a:rPr>
              <a:t>Pandemic</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2060"/>
                </a:solidFill>
                <a:effectLst/>
                <a:uLnTx/>
                <a:uFillTx/>
                <a:latin typeface="Cambria" panose="02040503050406030204" pitchFamily="18" charset="0"/>
                <a:ea typeface="Calibri" panose="020F0502020204030204" pitchFamily="34" charset="0"/>
                <a:cs typeface="Times New Roman" panose="02020603050405020304" pitchFamily="18" charset="0"/>
              </a:rPr>
              <a:t>Poverty</a:t>
            </a: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2060"/>
                </a:solidFill>
                <a:effectLst/>
                <a:uLnTx/>
                <a:uFillTx/>
                <a:latin typeface="Cambria" panose="02040503050406030204" pitchFamily="18" charset="0"/>
                <a:ea typeface="Calibri" panose="020F0502020204030204" pitchFamily="34" charset="0"/>
                <a:cs typeface="Times New Roman" panose="02020603050405020304" pitchFamily="18" charset="0"/>
              </a:rPr>
              <a:t>Climate Change </a:t>
            </a:r>
            <a:endParaRPr kumimoji="0" lang="en-PH" sz="3000" b="1" i="0" u="none" strike="noStrike" kern="1200" cap="none" spc="0" normalizeH="0" baseline="0" noProof="0" dirty="0">
              <a:ln>
                <a:noFill/>
              </a:ln>
              <a:solidFill>
                <a:srgbClr val="002060"/>
              </a:solidFill>
              <a:effectLst/>
              <a:uLnTx/>
              <a:uFillTx/>
              <a:latin typeface="Calibri" panose="020F0502020204030204"/>
            </a:endParaRPr>
          </a:p>
        </p:txBody>
      </p:sp>
      <p:pic>
        <p:nvPicPr>
          <p:cNvPr id="3" name="Picture 2" descr="Top 10 latest technology trends you must follow in 2021 | ITProPortal">
            <a:extLst>
              <a:ext uri="{FF2B5EF4-FFF2-40B4-BE49-F238E27FC236}">
                <a16:creationId xmlns:a16="http://schemas.microsoft.com/office/drawing/2014/main" id="{C305F214-11FF-8925-D443-CE99C6C4440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129" t="1072" r="23697" b="842"/>
          <a:stretch/>
        </p:blipFill>
        <p:spPr bwMode="auto">
          <a:xfrm>
            <a:off x="1930695" y="863586"/>
            <a:ext cx="1584000" cy="1584000"/>
          </a:xfrm>
          <a:prstGeom prst="hexagon">
            <a:avLst>
              <a:gd name="adj" fmla="val 18144"/>
              <a:gd name="vf" fmla="val 115470"/>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rgbClr val="FFFFFF"/>
                </a:solidFill>
              </a14:hiddenFill>
            </a:ext>
          </a:extLst>
        </p:spPr>
      </p:pic>
      <p:pic>
        <p:nvPicPr>
          <p:cNvPr id="4" name="Picture 4" descr="Sustainability | Special Issue : Sustainability in Emergent Systems">
            <a:extLst>
              <a:ext uri="{FF2B5EF4-FFF2-40B4-BE49-F238E27FC236}">
                <a16:creationId xmlns:a16="http://schemas.microsoft.com/office/drawing/2014/main" id="{C8889EC5-1E5E-1974-65F3-9D2FEFFB865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625" r="22875"/>
          <a:stretch/>
        </p:blipFill>
        <p:spPr bwMode="auto">
          <a:xfrm>
            <a:off x="479582" y="1739265"/>
            <a:ext cx="1584669" cy="1584669"/>
          </a:xfrm>
          <a:prstGeom prst="hexagon">
            <a:avLst>
              <a:gd name="adj" fmla="val 18144"/>
              <a:gd name="vf" fmla="val 115470"/>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rgbClr val="FFFFFF"/>
                </a:solidFill>
              </a14:hiddenFill>
            </a:ext>
          </a:extLst>
        </p:spPr>
      </p:pic>
      <p:pic>
        <p:nvPicPr>
          <p:cNvPr id="5" name="Picture 6" descr="Welcome to the Coherence Economy">
            <a:extLst>
              <a:ext uri="{FF2B5EF4-FFF2-40B4-BE49-F238E27FC236}">
                <a16:creationId xmlns:a16="http://schemas.microsoft.com/office/drawing/2014/main" id="{2A78BA42-0876-0A13-DD8F-19C5FA4C53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3234" y="2615613"/>
            <a:ext cx="1584000" cy="1584000"/>
          </a:xfrm>
          <a:prstGeom prst="hexagon">
            <a:avLst>
              <a:gd name="adj" fmla="val 18144"/>
              <a:gd name="vf" fmla="val 115470"/>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rgbClr val="FFFFFF"/>
                </a:solidFill>
              </a14:hiddenFill>
            </a:ext>
          </a:extLst>
        </p:spPr>
      </p:pic>
      <p:pic>
        <p:nvPicPr>
          <p:cNvPr id="6" name="Picture 8" descr="Angus Deaton | How poverty in US became &amp;#39;fake news&amp;#39;">
            <a:extLst>
              <a:ext uri="{FF2B5EF4-FFF2-40B4-BE49-F238E27FC236}">
                <a16:creationId xmlns:a16="http://schemas.microsoft.com/office/drawing/2014/main" id="{CF899E01-94D4-57E6-F4D5-949EDD40B60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5329" r="18128"/>
          <a:stretch/>
        </p:blipFill>
        <p:spPr bwMode="auto">
          <a:xfrm>
            <a:off x="479582" y="3450444"/>
            <a:ext cx="1581005" cy="1584000"/>
          </a:xfrm>
          <a:prstGeom prst="hexagon">
            <a:avLst>
              <a:gd name="adj" fmla="val 18144"/>
              <a:gd name="vf" fmla="val 115470"/>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rgbClr val="FFFFFF"/>
                </a:solidFill>
              </a14:hiddenFill>
            </a:ext>
          </a:extLst>
        </p:spPr>
      </p:pic>
      <p:pic>
        <p:nvPicPr>
          <p:cNvPr id="7" name="Picture 12" descr="Covid-19 a pandemic disease - Informative world">
            <a:extLst>
              <a:ext uri="{FF2B5EF4-FFF2-40B4-BE49-F238E27FC236}">
                <a16:creationId xmlns:a16="http://schemas.microsoft.com/office/drawing/2014/main" id="{9B8DD3A2-047E-6CED-7625-FAD2D43106A3}"/>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7308" r="29979"/>
          <a:stretch/>
        </p:blipFill>
        <p:spPr bwMode="auto">
          <a:xfrm>
            <a:off x="1873234" y="4367640"/>
            <a:ext cx="1594331" cy="1584000"/>
          </a:xfrm>
          <a:prstGeom prst="hexagon">
            <a:avLst>
              <a:gd name="adj" fmla="val 18144"/>
              <a:gd name="vf" fmla="val 115470"/>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rgbClr val="FFFFFF"/>
                </a:solidFill>
              </a14:hiddenFill>
            </a:ext>
          </a:extLst>
        </p:spPr>
      </p:pic>
      <p:sp>
        <p:nvSpPr>
          <p:cNvPr id="8" name="Rectangle: Rounded Corners 7">
            <a:extLst>
              <a:ext uri="{FF2B5EF4-FFF2-40B4-BE49-F238E27FC236}">
                <a16:creationId xmlns:a16="http://schemas.microsoft.com/office/drawing/2014/main" id="{454BCC32-CE83-EB32-A6C4-B74379588003}"/>
              </a:ext>
            </a:extLst>
          </p:cNvPr>
          <p:cNvSpPr/>
          <p:nvPr/>
        </p:nvSpPr>
        <p:spPr>
          <a:xfrm>
            <a:off x="6448756" y="861423"/>
            <a:ext cx="5105399" cy="4283705"/>
          </a:xfrm>
          <a:prstGeom prst="roundRect">
            <a:avLst>
              <a:gd name="adj" fmla="val 8166"/>
            </a:avLst>
          </a:prstGeom>
          <a:solidFill>
            <a:schemeClr val="bg1">
              <a:lumMod val="9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PH" sz="3600" u="sng" dirty="0">
                <a:solidFill>
                  <a:sysClr val="windowText" lastClr="000000"/>
                </a:solidFill>
                <a:latin typeface="Amasis MT Pro Black" panose="02040A04050005020304" pitchFamily="18" charset="0"/>
              </a:rPr>
              <a:t>Assignment: ESSAY</a:t>
            </a:r>
          </a:p>
          <a:p>
            <a:pPr algn="ctr"/>
            <a:r>
              <a:rPr lang="en-PH" sz="3000" b="1" dirty="0">
                <a:solidFill>
                  <a:sysClr val="windowText" lastClr="000000"/>
                </a:solidFill>
                <a:latin typeface="Arial" panose="020B0604020202020204" pitchFamily="34" charset="0"/>
                <a:cs typeface="Arial" panose="020B0604020202020204" pitchFamily="34" charset="0"/>
              </a:rPr>
              <a:t>Choose one (1) of these trends and look for a new </a:t>
            </a:r>
            <a:r>
              <a:rPr lang="en-PH" sz="3000" b="1" dirty="0">
                <a:solidFill>
                  <a:srgbClr val="008000"/>
                </a:solidFill>
                <a:latin typeface="Arial" panose="020B0604020202020204" pitchFamily="34" charset="0"/>
                <a:cs typeface="Arial" panose="020B0604020202020204" pitchFamily="34" charset="0"/>
              </a:rPr>
              <a:t>LEARNING</a:t>
            </a:r>
            <a:r>
              <a:rPr lang="en-PH" sz="3000" b="1" dirty="0">
                <a:solidFill>
                  <a:sysClr val="windowText" lastClr="000000"/>
                </a:solidFill>
                <a:latin typeface="Arial" panose="020B0604020202020204" pitchFamily="34" charset="0"/>
                <a:cs typeface="Arial" panose="020B0604020202020204" pitchFamily="34" charset="0"/>
              </a:rPr>
              <a:t> about it. Identify something to be </a:t>
            </a:r>
            <a:r>
              <a:rPr lang="en-PH" sz="3000" b="1" dirty="0">
                <a:solidFill>
                  <a:srgbClr val="C00000"/>
                </a:solidFill>
                <a:latin typeface="Arial" panose="020B0604020202020204" pitchFamily="34" charset="0"/>
                <a:cs typeface="Arial" panose="020B0604020202020204" pitchFamily="34" charset="0"/>
              </a:rPr>
              <a:t>UNLEARNED</a:t>
            </a:r>
            <a:r>
              <a:rPr lang="en-PH" sz="3000" b="1" dirty="0">
                <a:solidFill>
                  <a:sysClr val="windowText" lastClr="000000"/>
                </a:solidFill>
                <a:latin typeface="Arial" panose="020B0604020202020204" pitchFamily="34" charset="0"/>
                <a:cs typeface="Arial" panose="020B0604020202020204" pitchFamily="34" charset="0"/>
              </a:rPr>
              <a:t> and discuss how to </a:t>
            </a:r>
            <a:r>
              <a:rPr lang="en-PH" sz="3000" b="1" dirty="0">
                <a:solidFill>
                  <a:srgbClr val="1313F9"/>
                </a:solidFill>
                <a:latin typeface="Arial" panose="020B0604020202020204" pitchFamily="34" charset="0"/>
                <a:cs typeface="Arial" panose="020B0604020202020204" pitchFamily="34" charset="0"/>
              </a:rPr>
              <a:t>RELEARN</a:t>
            </a:r>
            <a:r>
              <a:rPr lang="en-PH" sz="3000" b="1" dirty="0">
                <a:solidFill>
                  <a:sysClr val="windowText" lastClr="000000"/>
                </a:solidFill>
                <a:latin typeface="Arial" panose="020B0604020202020204" pitchFamily="34" charset="0"/>
                <a:cs typeface="Arial" panose="020B0604020202020204" pitchFamily="34" charset="0"/>
              </a:rPr>
              <a:t> it.</a:t>
            </a:r>
            <a:endParaRPr lang="en-PH" sz="3000" dirty="0">
              <a:solidFill>
                <a:sysClr val="windowText" lastClr="000000"/>
              </a:solidFill>
              <a:latin typeface="Amasis MT Pro Black" panose="02040A04050005020304" pitchFamily="18" charset="0"/>
            </a:endParaRPr>
          </a:p>
        </p:txBody>
      </p:sp>
      <p:sp>
        <p:nvSpPr>
          <p:cNvPr id="9" name="TextBox 8">
            <a:extLst>
              <a:ext uri="{FF2B5EF4-FFF2-40B4-BE49-F238E27FC236}">
                <a16:creationId xmlns:a16="http://schemas.microsoft.com/office/drawing/2014/main" id="{BD981092-A8D7-D1AE-936C-4D782C3DE591}"/>
              </a:ext>
            </a:extLst>
          </p:cNvPr>
          <p:cNvSpPr txBox="1"/>
          <p:nvPr/>
        </p:nvSpPr>
        <p:spPr>
          <a:xfrm>
            <a:off x="479582" y="5736351"/>
            <a:ext cx="2977652" cy="646331"/>
          </a:xfrm>
          <a:prstGeom prst="rect">
            <a:avLst/>
          </a:prstGeom>
          <a:noFill/>
        </p:spPr>
        <p:txBody>
          <a:bodyPr wrap="square" rtlCol="0">
            <a:spAutoFit/>
          </a:bodyPr>
          <a:lstStyle/>
          <a:p>
            <a:r>
              <a:rPr lang="en-PH" dirty="0"/>
              <a:t>Image source: https://images.google.com/</a:t>
            </a:r>
          </a:p>
        </p:txBody>
      </p:sp>
      <p:sp>
        <p:nvSpPr>
          <p:cNvPr id="11" name="TextBox 10">
            <a:extLst>
              <a:ext uri="{FF2B5EF4-FFF2-40B4-BE49-F238E27FC236}">
                <a16:creationId xmlns:a16="http://schemas.microsoft.com/office/drawing/2014/main" id="{E36C0C98-41BC-5409-28F7-F6148E226981}"/>
              </a:ext>
            </a:extLst>
          </p:cNvPr>
          <p:cNvSpPr txBox="1"/>
          <p:nvPr/>
        </p:nvSpPr>
        <p:spPr>
          <a:xfrm>
            <a:off x="0" y="196193"/>
            <a:ext cx="5644055" cy="553998"/>
          </a:xfrm>
          <a:prstGeom prst="rect">
            <a:avLst/>
          </a:prstGeom>
          <a:solidFill>
            <a:srgbClr val="002060"/>
          </a:solidFill>
        </p:spPr>
        <p:txBody>
          <a:bodyPr wrap="square" rtlCol="0">
            <a:spAutoFit/>
          </a:bodyPr>
          <a:lstStyle/>
          <a:p>
            <a:r>
              <a:rPr lang="en-PH" sz="3000" dirty="0">
                <a:solidFill>
                  <a:schemeClr val="bg1"/>
                </a:solidFill>
                <a:latin typeface="Arial Black" panose="020B0A04020102020204" pitchFamily="34" charset="0"/>
              </a:rPr>
              <a:t>         Let’s look forward…</a:t>
            </a:r>
          </a:p>
        </p:txBody>
      </p:sp>
    </p:spTree>
    <p:extLst>
      <p:ext uri="{BB962C8B-B14F-4D97-AF65-F5344CB8AC3E}">
        <p14:creationId xmlns:p14="http://schemas.microsoft.com/office/powerpoint/2010/main" val="761239898"/>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BDF440B-DE66-CC81-A60C-ADA6C118AE9E}"/>
              </a:ext>
            </a:extLst>
          </p:cNvPr>
          <p:cNvSpPr/>
          <p:nvPr/>
        </p:nvSpPr>
        <p:spPr>
          <a:xfrm>
            <a:off x="9824720" y="5374640"/>
            <a:ext cx="2189480" cy="14833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 name="TextBox 1">
            <a:extLst>
              <a:ext uri="{FF2B5EF4-FFF2-40B4-BE49-F238E27FC236}">
                <a16:creationId xmlns:a16="http://schemas.microsoft.com/office/drawing/2014/main" id="{D089A233-4298-2AAC-3F45-6DF44EBB86DB}"/>
              </a:ext>
            </a:extLst>
          </p:cNvPr>
          <p:cNvSpPr txBox="1"/>
          <p:nvPr/>
        </p:nvSpPr>
        <p:spPr>
          <a:xfrm>
            <a:off x="447040" y="579120"/>
            <a:ext cx="11531600" cy="6390211"/>
          </a:xfrm>
          <a:prstGeom prst="rect">
            <a:avLst/>
          </a:prstGeom>
          <a:noFill/>
        </p:spPr>
        <p:txBody>
          <a:bodyPr wrap="square" rtlCol="0">
            <a:spAutoFit/>
          </a:bodyPr>
          <a:lstStyle/>
          <a:p>
            <a:pPr algn="just">
              <a:lnSpc>
                <a:spcPct val="107000"/>
              </a:lnSpc>
              <a:spcAft>
                <a:spcPts val="600"/>
              </a:spcAft>
            </a:pPr>
            <a:r>
              <a:rPr lang="en-PH" sz="2500" b="1" i="1" dirty="0">
                <a:effectLst/>
                <a:latin typeface="Cambria" panose="02040503050406030204" pitchFamily="18" charset="0"/>
                <a:ea typeface="Calibri" panose="020F0502020204030204" pitchFamily="34" charset="0"/>
                <a:cs typeface="Times New Roman" panose="02020603050405020304" pitchFamily="18" charset="0"/>
              </a:rPr>
              <a:t>References and Media Sources:</a:t>
            </a:r>
            <a:endParaRPr lang="en-PH" sz="2500" dirty="0">
              <a:effectLst/>
              <a:latin typeface="Cambria" panose="02040503050406030204" pitchFamily="18" charset="0"/>
              <a:ea typeface="Calibri" panose="020F0502020204030204" pitchFamily="34" charset="0"/>
              <a:cs typeface="Times New Roman" panose="02020603050405020304" pitchFamily="18" charset="0"/>
            </a:endParaRPr>
          </a:p>
          <a:p>
            <a:pPr>
              <a:lnSpc>
                <a:spcPct val="107000"/>
              </a:lnSpc>
              <a:spcAft>
                <a:spcPts val="600"/>
              </a:spcAft>
            </a:pPr>
            <a:r>
              <a:rPr lang="en-PH"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PH" sz="1400" dirty="0">
              <a:effectLst/>
              <a:latin typeface="Cambria" panose="02040503050406030204" pitchFamily="18" charset="0"/>
              <a:ea typeface="Calibri" panose="020F0502020204030204" pitchFamily="34" charset="0"/>
              <a:cs typeface="Times New Roman" panose="02020603050405020304" pitchFamily="18" charset="0"/>
            </a:endParaRPr>
          </a:p>
          <a:p>
            <a:pPr marL="558800" indent="-558800">
              <a:lnSpc>
                <a:spcPct val="107000"/>
              </a:lnSpc>
              <a:spcAft>
                <a:spcPts val="2400"/>
              </a:spcAft>
            </a:pPr>
            <a:r>
              <a:rPr lang="en-PH" sz="2500" dirty="0">
                <a:effectLst/>
                <a:latin typeface="Times New Roman" panose="02020603050405020304" pitchFamily="18" charset="0"/>
                <a:ea typeface="Calibri" panose="020F0502020204030204" pitchFamily="34" charset="0"/>
                <a:cs typeface="Times New Roman" panose="02020603050405020304" pitchFamily="18" charset="0"/>
              </a:rPr>
              <a:t>Department of Education Order No. 42, series of 2017 (Republic of the Philippines): </a:t>
            </a:r>
            <a:r>
              <a:rPr lang="en-PH" sz="25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https://www.deped.gov.ph/wp-content/uploads/2017/08/DO_s2017_042-1.pdf</a:t>
            </a:r>
            <a:endParaRPr lang="en-PH" sz="2500" dirty="0">
              <a:effectLst/>
              <a:latin typeface="Cambria" panose="02040503050406030204" pitchFamily="18" charset="0"/>
              <a:ea typeface="Calibri" panose="020F0502020204030204" pitchFamily="34" charset="0"/>
              <a:cs typeface="Times New Roman" panose="02020603050405020304" pitchFamily="18" charset="0"/>
            </a:endParaRPr>
          </a:p>
          <a:p>
            <a:pPr marL="540385" indent="-540385">
              <a:lnSpc>
                <a:spcPct val="107000"/>
              </a:lnSpc>
              <a:spcAft>
                <a:spcPts val="2400"/>
              </a:spcAft>
            </a:pPr>
            <a:r>
              <a:rPr lang="en-PH" sz="2500" dirty="0">
                <a:effectLst/>
                <a:latin typeface="Times New Roman" panose="02020603050405020304" pitchFamily="18" charset="0"/>
                <a:ea typeface="Calibri" panose="020F0502020204030204" pitchFamily="34" charset="0"/>
                <a:cs typeface="Times New Roman" panose="02020603050405020304" pitchFamily="18" charset="0"/>
              </a:rPr>
              <a:t>Future Shock by Alvin Toffler. Retrieved from https://blog.12min.com/future-shock-summary/ ; Image: </a:t>
            </a:r>
            <a:r>
              <a:rPr lang="en-PH" sz="2500" u="sng" dirty="0">
                <a:solidFill>
                  <a:srgbClr val="0563C1"/>
                </a:solidFill>
                <a:effectLst/>
                <a:latin typeface="Cambria" panose="02040503050406030204" pitchFamily="18" charset="0"/>
                <a:ea typeface="Calibri" panose="020F0502020204030204" pitchFamily="34" charset="0"/>
                <a:cs typeface="Times New Roman" panose="02020603050405020304" pitchFamily="18" charset="0"/>
                <a:hlinkClick r:id="rId3"/>
              </a:rPr>
              <a:t>https://igorbeuker.com/marketing-innovation-blog/a-tribute-to-futurist-alvin-toffler-author-of-future-shock/</a:t>
            </a:r>
            <a:endParaRPr lang="en-PH" sz="2500" dirty="0">
              <a:effectLst/>
              <a:latin typeface="Cambria" panose="02040503050406030204" pitchFamily="18" charset="0"/>
              <a:ea typeface="Calibri" panose="020F0502020204030204" pitchFamily="34" charset="0"/>
              <a:cs typeface="Times New Roman" panose="02020603050405020304" pitchFamily="18" charset="0"/>
            </a:endParaRPr>
          </a:p>
          <a:p>
            <a:pPr marL="558800" indent="-558800">
              <a:lnSpc>
                <a:spcPct val="107000"/>
              </a:lnSpc>
              <a:spcAft>
                <a:spcPts val="2400"/>
              </a:spcAft>
            </a:pPr>
            <a:r>
              <a:rPr lang="en-PH" sz="2500" dirty="0">
                <a:solidFill>
                  <a:srgbClr val="1C1D1E"/>
                </a:solidFill>
                <a:effectLst/>
                <a:latin typeface="Times New Roman" panose="02020603050405020304" pitchFamily="18" charset="0"/>
                <a:ea typeface="Calibri" panose="020F0502020204030204" pitchFamily="34" charset="0"/>
                <a:cs typeface="Times New Roman" panose="02020603050405020304" pitchFamily="18" charset="0"/>
              </a:rPr>
              <a:t>Ng, DFS, &amp; Wong, CP. The role of school leadership in Singapore's future-ready school reform. </a:t>
            </a:r>
            <a:r>
              <a:rPr lang="en-PH" sz="2500" i="1" dirty="0" err="1">
                <a:solidFill>
                  <a:srgbClr val="1C1D1E"/>
                </a:solidFill>
                <a:effectLst/>
                <a:latin typeface="Times New Roman" panose="02020603050405020304" pitchFamily="18" charset="0"/>
                <a:ea typeface="Calibri" panose="020F0502020204030204" pitchFamily="34" charset="0"/>
                <a:cs typeface="Times New Roman" panose="02020603050405020304" pitchFamily="18" charset="0"/>
              </a:rPr>
              <a:t>Eur</a:t>
            </a:r>
            <a:r>
              <a:rPr lang="en-PH" sz="2500" i="1" dirty="0">
                <a:solidFill>
                  <a:srgbClr val="1C1D1E"/>
                </a:solidFill>
                <a:effectLst/>
                <a:latin typeface="Times New Roman" panose="02020603050405020304" pitchFamily="18" charset="0"/>
                <a:ea typeface="Calibri" panose="020F0502020204030204" pitchFamily="34" charset="0"/>
                <a:cs typeface="Times New Roman" panose="02020603050405020304" pitchFamily="18" charset="0"/>
              </a:rPr>
              <a:t> J Educ</a:t>
            </a:r>
            <a:r>
              <a:rPr lang="en-PH" sz="2500" dirty="0">
                <a:solidFill>
                  <a:srgbClr val="1C1D1E"/>
                </a:solidFill>
                <a:effectLst/>
                <a:latin typeface="Times New Roman" panose="02020603050405020304" pitchFamily="18" charset="0"/>
                <a:ea typeface="Calibri" panose="020F0502020204030204" pitchFamily="34" charset="0"/>
                <a:cs typeface="Times New Roman" panose="02020603050405020304" pitchFamily="18" charset="0"/>
              </a:rPr>
              <a:t>. 2020; 55: 183– 199. </a:t>
            </a:r>
            <a:r>
              <a:rPr lang="en-PH" sz="2500" u="sng" dirty="0">
                <a:solidFill>
                  <a:srgbClr val="005274"/>
                </a:solidFill>
                <a:effectLst/>
                <a:latin typeface="Times New Roman" panose="02020603050405020304" pitchFamily="18" charset="0"/>
                <a:ea typeface="Calibri" panose="020F0502020204030204" pitchFamily="34" charset="0"/>
                <a:cs typeface="Times New Roman" panose="02020603050405020304" pitchFamily="18" charset="0"/>
                <a:hlinkClick r:id="rId4"/>
              </a:rPr>
              <a:t>https://doi.org/10.1111/ejed.12392</a:t>
            </a:r>
            <a:endParaRPr lang="en-PH" sz="2500" dirty="0">
              <a:effectLst/>
              <a:latin typeface="Cambria" panose="02040503050406030204" pitchFamily="18" charset="0"/>
              <a:ea typeface="Calibri" panose="020F0502020204030204" pitchFamily="34" charset="0"/>
              <a:cs typeface="Times New Roman" panose="02020603050405020304" pitchFamily="18" charset="0"/>
            </a:endParaRPr>
          </a:p>
          <a:p>
            <a:pPr marL="558800" indent="-558800">
              <a:lnSpc>
                <a:spcPct val="107000"/>
              </a:lnSpc>
              <a:spcAft>
                <a:spcPts val="2400"/>
              </a:spcAft>
            </a:pPr>
            <a:r>
              <a:rPr lang="en-PH" sz="2500" dirty="0">
                <a:effectLst/>
                <a:latin typeface="Times New Roman" panose="02020603050405020304" pitchFamily="18" charset="0"/>
                <a:ea typeface="Calibri" panose="020F0502020204030204" pitchFamily="34" charset="0"/>
                <a:cs typeface="Times New Roman" panose="02020603050405020304" pitchFamily="18" charset="0"/>
              </a:rPr>
              <a:t>Schwab, K. (2016). The fourth industrial revolution: What it means, how to respond. </a:t>
            </a:r>
            <a:r>
              <a:rPr lang="en-PH" sz="2500" i="1" dirty="0">
                <a:effectLst/>
                <a:latin typeface="Times New Roman" panose="02020603050405020304" pitchFamily="18" charset="0"/>
                <a:ea typeface="Calibri" panose="020F0502020204030204" pitchFamily="34" charset="0"/>
                <a:cs typeface="Times New Roman" panose="02020603050405020304" pitchFamily="18" charset="0"/>
              </a:rPr>
              <a:t>Economy, Culture &amp; History Japan Spotlight Bimonthly. </a:t>
            </a:r>
            <a:r>
              <a:rPr lang="en-PH" sz="2500" dirty="0">
                <a:effectLst/>
                <a:latin typeface="Times New Roman" panose="02020603050405020304" pitchFamily="18" charset="0"/>
                <a:ea typeface="Calibri" panose="020F0502020204030204" pitchFamily="34" charset="0"/>
                <a:cs typeface="Times New Roman" panose="02020603050405020304" pitchFamily="18" charset="0"/>
              </a:rPr>
              <a:t>July/ August. 3-5.</a:t>
            </a:r>
            <a:endParaRPr lang="en-PH" sz="2500" dirty="0">
              <a:effectLst/>
              <a:latin typeface="Cambria" panose="02040503050406030204" pitchFamily="18" charset="0"/>
              <a:ea typeface="Calibri" panose="020F0502020204030204" pitchFamily="34" charset="0"/>
              <a:cs typeface="Times New Roman" panose="02020603050405020304" pitchFamily="18" charset="0"/>
            </a:endParaRPr>
          </a:p>
          <a:p>
            <a:endParaRPr lang="en-PH" sz="2500" dirty="0"/>
          </a:p>
        </p:txBody>
      </p:sp>
      <p:sp>
        <p:nvSpPr>
          <p:cNvPr id="5" name="Rectangle 4">
            <a:extLst>
              <a:ext uri="{FF2B5EF4-FFF2-40B4-BE49-F238E27FC236}">
                <a16:creationId xmlns:a16="http://schemas.microsoft.com/office/drawing/2014/main" id="{B6FED6D0-9EB8-9603-A681-52430342E815}"/>
              </a:ext>
            </a:extLst>
          </p:cNvPr>
          <p:cNvSpPr/>
          <p:nvPr/>
        </p:nvSpPr>
        <p:spPr>
          <a:xfrm>
            <a:off x="9668933" y="6434667"/>
            <a:ext cx="2523067" cy="262467"/>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Tree>
    <p:extLst>
      <p:ext uri="{BB962C8B-B14F-4D97-AF65-F5344CB8AC3E}">
        <p14:creationId xmlns:p14="http://schemas.microsoft.com/office/powerpoint/2010/main" val="1321022028"/>
      </p:ext>
    </p:extLst>
  </p:cSld>
  <p:clrMapOvr>
    <a:masterClrMapping/>
  </p:clrMapOvr>
  <p:transition>
    <p:wip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2797</TotalTime>
  <Words>1999</Words>
  <Application>Microsoft Office PowerPoint</Application>
  <PresentationFormat>Widescreen</PresentationFormat>
  <Paragraphs>205</Paragraphs>
  <Slides>23</Slides>
  <Notes>6</Notes>
  <HiddenSlides>0</HiddenSlides>
  <MMClips>0</MMClips>
  <ScaleCrop>false</ScaleCrop>
  <HeadingPairs>
    <vt:vector size="6" baseType="variant">
      <vt:variant>
        <vt:lpstr>Fonts Used</vt:lpstr>
      </vt:variant>
      <vt:variant>
        <vt:i4>16</vt:i4>
      </vt:variant>
      <vt:variant>
        <vt:lpstr>Theme</vt:lpstr>
      </vt:variant>
      <vt:variant>
        <vt:i4>2</vt:i4>
      </vt:variant>
      <vt:variant>
        <vt:lpstr>Slide Titles</vt:lpstr>
      </vt:variant>
      <vt:variant>
        <vt:i4>23</vt:i4>
      </vt:variant>
    </vt:vector>
  </HeadingPairs>
  <TitlesOfParts>
    <vt:vector size="41" baseType="lpstr">
      <vt:lpstr>Abadi</vt:lpstr>
      <vt:lpstr>Aharoni</vt:lpstr>
      <vt:lpstr>Amasis MT Pro Black</vt:lpstr>
      <vt:lpstr>Arial</vt:lpstr>
      <vt:lpstr>Arial Black</vt:lpstr>
      <vt:lpstr>Arial Narrow</vt:lpstr>
      <vt:lpstr>Bookman Old Style</vt:lpstr>
      <vt:lpstr>Calibri</vt:lpstr>
      <vt:lpstr>Calibri Light</vt:lpstr>
      <vt:lpstr>Cambria</vt:lpstr>
      <vt:lpstr>Cascadia Code</vt:lpstr>
      <vt:lpstr>Century Gothic</vt:lpstr>
      <vt:lpstr>Copperplate Gothic Bold</vt:lpstr>
      <vt:lpstr>Eras Bold ITC</vt:lpstr>
      <vt:lpstr>Franklin Gothic Demi</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Dexter Balajadia</dc:creator>
  <cp:lastModifiedBy>Dexter Balajadia</cp:lastModifiedBy>
  <cp:revision>24</cp:revision>
  <dcterms:created xsi:type="dcterms:W3CDTF">2022-01-23T03:52:46Z</dcterms:created>
  <dcterms:modified xsi:type="dcterms:W3CDTF">2023-03-14T08:31:47Z</dcterms:modified>
</cp:coreProperties>
</file>