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37" roundtripDataSignature="AMtx7mjA9ikjL24NTlv6O56u6vSfk+kGI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9458B649-48D0-43C7-B44D-5332AD485041}">
  <a:tblStyle styleId="{9458B649-48D0-43C7-B44D-5332AD485041}" styleName="Table_0">
    <a:wholeTbl>
      <a:tcTxStyle b="off" i="off">
        <a:font>
          <a:latin typeface="Arial"/>
          <a:ea typeface="Arial"/>
          <a:cs typeface="Arial"/>
        </a:font>
        <a:schemeClr val="dk1"/>
      </a:tcTxStyle>
      <a:tcStyle>
        <a:tcBdr>
          <a:lef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E6E8F0"/>
          </a:solidFill>
        </a:fill>
      </a:tcStyle>
    </a:wholeTbl>
    <a:band1H>
      <a:tcTxStyle/>
      <a:tcStyle>
        <a:fill>
          <a:solidFill>
            <a:srgbClr val="CACDE0"/>
          </a:solidFill>
        </a:fill>
      </a:tcStyle>
    </a:band1H>
    <a:band2H>
      <a:tcTxStyle/>
    </a:band2H>
    <a:band1V>
      <a:tcTxStyle/>
      <a:tcStyle>
        <a:fill>
          <a:solidFill>
            <a:srgbClr val="CACDE0"/>
          </a:solidFill>
        </a:fill>
      </a:tcStyle>
    </a:band1V>
    <a:band2V>
      <a:tcTxStyle/>
    </a:band2V>
    <a:lastCol>
      <a:tcTxStyle b="on" i="off">
        <a:font>
          <a:latin typeface="Arial"/>
          <a:ea typeface="Arial"/>
          <a:cs typeface="Arial"/>
        </a:font>
        <a:schemeClr val="lt1"/>
      </a:tcTxStyle>
      <a:tcStyle>
        <a:fill>
          <a:solidFill>
            <a:schemeClr val="accent1"/>
          </a:solidFill>
        </a:fill>
      </a:tcStyle>
    </a:lastCol>
    <a:firstCol>
      <a:tcTxStyle b="on" i="off">
        <a:font>
          <a:latin typeface="Arial"/>
          <a:ea typeface="Arial"/>
          <a:cs typeface="Arial"/>
        </a:font>
        <a:schemeClr val="lt1"/>
      </a:tcTxStyle>
      <a:tcStyle>
        <a:fill>
          <a:solidFill>
            <a:schemeClr val="accent1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chemeClr val="lt1"/>
      </a:tcTxStyle>
      <a:tcStyle>
        <a:tcBdr>
          <a:top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</a:tcBdr>
        <a:fill>
          <a:solidFill>
            <a:schemeClr val="accent1"/>
          </a:solidFill>
        </a:fill>
      </a:tcStyle>
    </a:lastRow>
    <a:seCell>
      <a:tcTxStyle/>
    </a:seCell>
    <a:swCell>
      <a:tcTxStyle/>
    </a:swCell>
    <a:firstRow>
      <a:tcTxStyle b="on" i="off">
        <a:font>
          <a:latin typeface="Arial"/>
          <a:ea typeface="Arial"/>
          <a:cs typeface="Arial"/>
        </a:font>
        <a:schemeClr val="lt1"/>
      </a:tcTxStyle>
      <a:tcStyle>
        <a:tcBdr>
          <a:bottom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</a:tcBdr>
        <a:fill>
          <a:solidFill>
            <a:schemeClr val="accent1"/>
          </a:solidFill>
        </a:fill>
      </a:tcStyle>
    </a:firstRow>
    <a:neCell>
      <a:tcTxStyle/>
    </a:neCell>
    <a:nwCell>
      <a:tcTxStyle/>
    </a:nwCell>
  </a:tblStyle>
</a:tblStyleLst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slide" Target="slides/slide24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11" Type="http://schemas.openxmlformats.org/officeDocument/2006/relationships/slide" Target="slides/slide6.xml"/><Relationship Id="rId33" Type="http://schemas.openxmlformats.org/officeDocument/2006/relationships/slide" Target="slides/slide28.xml"/><Relationship Id="rId10" Type="http://schemas.openxmlformats.org/officeDocument/2006/relationships/slide" Target="slides/slide5.xml"/><Relationship Id="rId32" Type="http://schemas.openxmlformats.org/officeDocument/2006/relationships/slide" Target="slides/slide27.xml"/><Relationship Id="rId13" Type="http://schemas.openxmlformats.org/officeDocument/2006/relationships/slide" Target="slides/slide8.xml"/><Relationship Id="rId35" Type="http://schemas.openxmlformats.org/officeDocument/2006/relationships/slide" Target="slides/slide30.xml"/><Relationship Id="rId12" Type="http://schemas.openxmlformats.org/officeDocument/2006/relationships/slide" Target="slides/slide7.xml"/><Relationship Id="rId34" Type="http://schemas.openxmlformats.org/officeDocument/2006/relationships/slide" Target="slides/slide29.xml"/><Relationship Id="rId15" Type="http://schemas.openxmlformats.org/officeDocument/2006/relationships/slide" Target="slides/slide10.xml"/><Relationship Id="rId37" Type="http://customschemas.google.com/relationships/presentationmetadata" Target="metadata"/><Relationship Id="rId14" Type="http://schemas.openxmlformats.org/officeDocument/2006/relationships/slide" Target="slides/slide9.xml"/><Relationship Id="rId36" Type="http://schemas.openxmlformats.org/officeDocument/2006/relationships/slide" Target="slides/slide31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" name="Google Shape;25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" name="Google Shape;30;p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" name="Google Shape;36;p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" name="Google Shape;42;p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" name="Google Shape;52;p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8" name="Google Shape;58;p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4" name="Google Shape;64;p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5" name="Google Shape;85;p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US"/>
              <a:t>binary digits corresponding to the on and off electrical states in the computer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" name="Google Shape;86;p8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2" name="Google Shape;92;p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0" name="Google Shape;100;p1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1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6" name="Google Shape;106;p1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1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2" name="Google Shape;112;p1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1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8" name="Google Shape;118;p1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1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2" name="Google Shape;142;p1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1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2" name="Google Shape;152;p1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1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8" name="Google Shape;158;p1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1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4" name="Google Shape;164;p1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1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0" name="Google Shape;170;p1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1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6" name="Google Shape;176;p1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2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2" name="Google Shape;182;p2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2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8" name="Google Shape;188;p2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2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4" name="Google Shape;194;p2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2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0" name="Google Shape;200;p2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2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8" name="Google Shape;208;p2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6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2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8" name="Google Shape;228;p2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5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2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7" name="Google Shape;237;p2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2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6" name="Google Shape;246;p2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2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3" name="Google Shape;253;p2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2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0" name="Google Shape;260;p2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5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3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7" name="Google Shape;267;p3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2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3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4" name="Google Shape;274;p3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showMasterSp="0">
  <p:cSld name="Title Slide">
    <p:spTree>
      <p:nvGrpSpPr>
        <p:cNvPr id="12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33"/>
          <p:cNvSpPr/>
          <p:nvPr/>
        </p:nvSpPr>
        <p:spPr>
          <a:xfrm>
            <a:off x="0" y="0"/>
            <a:ext cx="12192000" cy="775607"/>
          </a:xfrm>
          <a:prstGeom prst="rect">
            <a:avLst/>
          </a:prstGeom>
          <a:solidFill>
            <a:srgbClr val="002264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" name="Google Shape;14;p3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9184821" y="65530"/>
            <a:ext cx="2925543" cy="640960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Google Shape;15;p33"/>
          <p:cNvSpPr txBox="1"/>
          <p:nvPr>
            <p:ph idx="1" type="body"/>
          </p:nvPr>
        </p:nvSpPr>
        <p:spPr>
          <a:xfrm>
            <a:off x="2709863" y="2522538"/>
            <a:ext cx="6753225" cy="13144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-228600" lvl="0" marL="457200" marR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  <a:defRPr b="1" i="0" sz="4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6" name="Google Shape;16;p33"/>
          <p:cNvSpPr/>
          <p:nvPr/>
        </p:nvSpPr>
        <p:spPr>
          <a:xfrm>
            <a:off x="0" y="6596743"/>
            <a:ext cx="12192000" cy="261257"/>
          </a:xfrm>
          <a:prstGeom prst="rect">
            <a:avLst/>
          </a:prstGeom>
          <a:solidFill>
            <a:srgbClr val="002264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ustom Layout" showMasterSp="0">
  <p:cSld name="Custom Layou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4"/>
          <p:cNvSpPr/>
          <p:nvPr/>
        </p:nvSpPr>
        <p:spPr>
          <a:xfrm>
            <a:off x="0" y="0"/>
            <a:ext cx="12192000" cy="775607"/>
          </a:xfrm>
          <a:prstGeom prst="rect">
            <a:avLst/>
          </a:prstGeom>
          <a:solidFill>
            <a:srgbClr val="002264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19;p34"/>
          <p:cNvSpPr/>
          <p:nvPr/>
        </p:nvSpPr>
        <p:spPr>
          <a:xfrm>
            <a:off x="0" y="6596743"/>
            <a:ext cx="12192000" cy="261257"/>
          </a:xfrm>
          <a:prstGeom prst="rect">
            <a:avLst/>
          </a:prstGeom>
          <a:solidFill>
            <a:srgbClr val="002264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" name="Google Shape;20;p3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9184821" y="65530"/>
            <a:ext cx="2925543" cy="640960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Google Shape;21;p34"/>
          <p:cNvSpPr txBox="1"/>
          <p:nvPr>
            <p:ph idx="1" type="body"/>
          </p:nvPr>
        </p:nvSpPr>
        <p:spPr>
          <a:xfrm>
            <a:off x="163513" y="130175"/>
            <a:ext cx="7151687" cy="52228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Arial"/>
              <a:buNone/>
              <a:defRPr b="1" i="0" sz="4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2" name="Google Shape;22;p34"/>
          <p:cNvSpPr txBox="1"/>
          <p:nvPr>
            <p:ph idx="2" type="body"/>
          </p:nvPr>
        </p:nvSpPr>
        <p:spPr>
          <a:xfrm>
            <a:off x="538163" y="1143000"/>
            <a:ext cx="11193462" cy="50053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2264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" name="Google Shape;11;p32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2743193" y="2694430"/>
            <a:ext cx="6705614" cy="1469139"/>
          </a:xfrm>
          <a:prstGeom prst="rect">
            <a:avLst/>
          </a:prstGeom>
          <a:noFill/>
          <a:ln>
            <a:noFill/>
          </a:ln>
        </p:spPr>
      </p:pic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2"/>
    <p:sldLayoutId id="2147483650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.png"/><Relationship Id="rId4" Type="http://schemas.openxmlformats.org/officeDocument/2006/relationships/image" Target="../media/image17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4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hyperlink" Target="https://www.outsystems.com/blog/posts/what-is-visual-programming/" TargetMode="Externa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8.png"/><Relationship Id="rId4" Type="http://schemas.openxmlformats.org/officeDocument/2006/relationships/image" Target="../media/image6.png"/><Relationship Id="rId5" Type="http://schemas.openxmlformats.org/officeDocument/2006/relationships/image" Target="../media/image7.png"/><Relationship Id="rId6" Type="http://schemas.openxmlformats.org/officeDocument/2006/relationships/image" Target="../media/image16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9.jp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18.png"/><Relationship Id="rId4" Type="http://schemas.openxmlformats.org/officeDocument/2006/relationships/image" Target="../media/image15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13.png"/><Relationship Id="rId4" Type="http://schemas.openxmlformats.org/officeDocument/2006/relationships/image" Target="../media/image10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12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11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19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14.png"/></Relationships>
</file>

<file path=ppt/slides/_rels/slide31.xml.rels><?xml version="1.0" encoding="UTF-8" standalone="yes"?><Relationships xmlns="http://schemas.openxmlformats.org/package/2006/relationships"><Relationship Id="rId11" Type="http://schemas.openxmlformats.org/officeDocument/2006/relationships/hyperlink" Target="https://homepage.cs.uri.edu/faculty/wolfe/book/Readings/Reading13.htm" TargetMode="External"/><Relationship Id="rId10" Type="http://schemas.openxmlformats.org/officeDocument/2006/relationships/hyperlink" Target="https://www.techtarget.com/searchsoftwarequality/definition/no-code" TargetMode="External"/><Relationship Id="rId13" Type="http://schemas.openxmlformats.org/officeDocument/2006/relationships/hyperlink" Target="https://www.youtube.com/watch?v=xdzN_dGaehw" TargetMode="External"/><Relationship Id="rId12" Type="http://schemas.openxmlformats.org/officeDocument/2006/relationships/hyperlink" Target="https://www.bbc.co.uk/bitesize/guides/z3bq7ty/revision/1" TargetMode="Externa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Relationship Id="rId3" Type="http://schemas.openxmlformats.org/officeDocument/2006/relationships/hyperlink" Target="https://medium.com/@jleveewhite/an-introduction-to-assembly-language-8144ce1dfb0e" TargetMode="External"/><Relationship Id="rId4" Type="http://schemas.openxmlformats.org/officeDocument/2006/relationships/hyperlink" Target="https://www.techopedia.com/definition/9918/very-high-level-language-vhll" TargetMode="External"/><Relationship Id="rId9" Type="http://schemas.openxmlformats.org/officeDocument/2006/relationships/hyperlink" Target="https://en.wikipedia.org/wiki/Special:BookSources/978-1-4799-4311-1" TargetMode="External"/><Relationship Id="rId15" Type="http://schemas.openxmlformats.org/officeDocument/2006/relationships/hyperlink" Target="https://www.outsystems.com/blog/posts/what-is-visual-programming/" TargetMode="External"/><Relationship Id="rId14" Type="http://schemas.openxmlformats.org/officeDocument/2006/relationships/hyperlink" Target="https://warren2lynch.medium.com/a-comprehensive-guide-for-flowchart-over-50-examples-785d6dfdc380" TargetMode="External"/><Relationship Id="rId17" Type="http://schemas.openxmlformats.org/officeDocument/2006/relationships/hyperlink" Target="https://docs.unity3d.com/bolt/1.4/manual/bolt-states.html" TargetMode="External"/><Relationship Id="rId16" Type="http://schemas.openxmlformats.org/officeDocument/2006/relationships/hyperlink" Target="https://www.outsystems.com/blog/posts/low-code-vs-no-code/" TargetMode="External"/><Relationship Id="rId5" Type="http://schemas.openxmlformats.org/officeDocument/2006/relationships/hyperlink" Target="https://www.mylearningmania.com/2018/06/fifth-generation-language-5gl.html" TargetMode="External"/><Relationship Id="rId6" Type="http://schemas.openxmlformats.org/officeDocument/2006/relationships/hyperlink" Target="https://en.wikipedia.org/wiki/Doi_(identifier)" TargetMode="External"/><Relationship Id="rId18" Type="http://schemas.openxmlformats.org/officeDocument/2006/relationships/hyperlink" Target="https://creately.com/blog/diagrams/part-1-15-mistakes-you-would-unintentionally-make-with-flowcharts/" TargetMode="External"/><Relationship Id="rId7" Type="http://schemas.openxmlformats.org/officeDocument/2006/relationships/hyperlink" Target="https://doi.org/10.1109%2FISM.2014.24" TargetMode="External"/><Relationship Id="rId8" Type="http://schemas.openxmlformats.org/officeDocument/2006/relationships/hyperlink" Target="https://en.wikipedia.org/wiki/ISBN_(identifier)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1"/>
          <p:cNvSpPr txBox="1"/>
          <p:nvPr/>
        </p:nvSpPr>
        <p:spPr>
          <a:xfrm>
            <a:off x="2174789" y="1471363"/>
            <a:ext cx="7867135" cy="34778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4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Visual Programming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4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4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Introduction to Module. Algorithms and sequence Flowcharts. Pseudocode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2"/>
          <p:cNvSpPr txBox="1"/>
          <p:nvPr>
            <p:ph idx="1" type="body"/>
          </p:nvPr>
        </p:nvSpPr>
        <p:spPr>
          <a:xfrm>
            <a:off x="163513" y="130175"/>
            <a:ext cx="7151687" cy="52228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None/>
            </a:pPr>
            <a:r>
              <a:rPr lang="en-US"/>
              <a:t>Agenda</a:t>
            </a:r>
            <a:endParaRPr/>
          </a:p>
        </p:txBody>
      </p:sp>
      <p:sp>
        <p:nvSpPr>
          <p:cNvPr id="33" name="Google Shape;33;p2"/>
          <p:cNvSpPr txBox="1"/>
          <p:nvPr>
            <p:ph idx="2" type="body"/>
          </p:nvPr>
        </p:nvSpPr>
        <p:spPr>
          <a:xfrm>
            <a:off x="538163" y="1143000"/>
            <a:ext cx="11193462" cy="50053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Module Logistics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Syllabus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Assessment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Intro to Visual Programming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History of Programming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Algorithms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Pseudocode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Flowcharts</a:t>
            </a:r>
            <a:endParaRPr/>
          </a:p>
          <a:p>
            <a:pPr indent="-762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/>
          </a:p>
          <a:p>
            <a:pPr indent="-762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3"/>
          <p:cNvSpPr txBox="1"/>
          <p:nvPr>
            <p:ph idx="1" type="body"/>
          </p:nvPr>
        </p:nvSpPr>
        <p:spPr>
          <a:xfrm>
            <a:off x="163513" y="130175"/>
            <a:ext cx="7151687" cy="52228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None/>
            </a:pPr>
            <a:r>
              <a:rPr lang="en-US"/>
              <a:t>Learning outcomes</a:t>
            </a:r>
            <a:endParaRPr/>
          </a:p>
        </p:txBody>
      </p:sp>
      <p:sp>
        <p:nvSpPr>
          <p:cNvPr id="39" name="Google Shape;39;p3"/>
          <p:cNvSpPr txBox="1"/>
          <p:nvPr>
            <p:ph idx="2" type="body"/>
          </p:nvPr>
        </p:nvSpPr>
        <p:spPr>
          <a:xfrm>
            <a:off x="538163" y="1143000"/>
            <a:ext cx="11193462" cy="50053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Familiarize yourself with history of visual programming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Know problem solving process/pipeline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Draw flowcharts for particular solutions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Write pseudocode for particular solutions.</a:t>
            </a:r>
            <a:endParaRPr/>
          </a:p>
          <a:p>
            <a:pPr indent="-762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4"/>
          <p:cNvSpPr txBox="1"/>
          <p:nvPr>
            <p:ph idx="1" type="body"/>
          </p:nvPr>
        </p:nvSpPr>
        <p:spPr>
          <a:xfrm>
            <a:off x="163513" y="130175"/>
            <a:ext cx="7151687" cy="52228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None/>
            </a:pPr>
            <a:r>
              <a:rPr lang="en-US"/>
              <a:t>12 Teaching week calendar</a:t>
            </a:r>
            <a:endParaRPr/>
          </a:p>
        </p:txBody>
      </p:sp>
      <p:pic>
        <p:nvPicPr>
          <p:cNvPr id="45" name="Google Shape;45;p4"/>
          <p:cNvPicPr preferRelativeResize="0"/>
          <p:nvPr>
            <p:ph idx="2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356912" y="857719"/>
            <a:ext cx="6388922" cy="2623117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46" name="Google Shape;46;p4"/>
          <p:cNvGraphicFramePr/>
          <p:nvPr/>
        </p:nvGraphicFramePr>
        <p:xfrm>
          <a:off x="538163" y="857719"/>
          <a:ext cx="3000000" cy="3000000"/>
        </p:xfrm>
        <a:graphic>
          <a:graphicData uri="http://schemas.openxmlformats.org/drawingml/2006/table">
            <a:tbl>
              <a:tblPr bandRow="1" firstCol="1" firstRow="1">
                <a:noFill/>
                <a:tableStyleId>{9458B649-48D0-43C7-B44D-5332AD485041}</a:tableStyleId>
              </a:tblPr>
              <a:tblGrid>
                <a:gridCol w="915550"/>
                <a:gridCol w="2764200"/>
              </a:tblGrid>
              <a:tr h="5887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u="none" cap="none" strike="noStrike"/>
                        <a:t>Teaching week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19050" marB="19050" marR="28575" marL="28575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u="none" cap="none" strike="noStrike"/>
                        <a:t>Lecture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19050" marB="19050" marR="28575" marL="28575"/>
                </a:tc>
              </a:tr>
              <a:tr h="5887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u="none" cap="none" strike="noStrike"/>
                        <a:t>TW1.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19050" marB="19050" marR="28575" marL="28575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u="none" cap="none" strike="noStrike"/>
                        <a:t>Introduction to Module. Algorithms and sequence Flowcharts. Pseudocode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19050" marB="19050" marR="28575" marL="28575"/>
                </a:tc>
              </a:tr>
              <a:tr h="8610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u="none" cap="none" strike="noStrike"/>
                        <a:t>TW2.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19050" marB="19050" marR="28575" marL="28575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u="none" cap="none" strike="noStrike"/>
                        <a:t>Introduction to Unity DE. Game objects and materials. Basic concepts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19050" marB="19050" marR="28575" marL="28575"/>
                </a:tc>
              </a:tr>
              <a:tr h="5887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u="none" cap="none" strike="noStrike"/>
                        <a:t>TW3.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19050" marB="19050" marR="28575" marL="28575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u="none" cap="none" strike="noStrike"/>
                        <a:t>Types and variables. Scope. Graphs, Machines and Macros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19050" marB="19050" marR="28575" marL="28575"/>
                </a:tc>
              </a:tr>
              <a:tr h="3164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u="none" cap="none" strike="noStrike"/>
                        <a:t>TW4.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19050" marB="19050" marR="28575" marL="28575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u="none" cap="none" strike="noStrike"/>
                        <a:t>Control elements. 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19050" marB="19050" marR="28575" marL="28575"/>
                </a:tc>
              </a:tr>
              <a:tr h="3164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u="none" cap="none" strike="noStrike"/>
                        <a:t>TW 5.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19050" marB="19050" marR="28575" marL="28575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u="none" cap="none" strike="noStrike"/>
                        <a:t>UI elements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19050" marB="19050" marR="28575" marL="28575" anchor="b"/>
                </a:tc>
              </a:tr>
              <a:tr h="3164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u="none" cap="none" strike="noStrike"/>
                        <a:t>TW 6.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19050" marB="19050" marR="28575" marL="28575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u="none" cap="none" strike="noStrike"/>
                        <a:t>Instantiating objects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19050" marB="19050" marR="28575" marL="28575" anchor="b"/>
                </a:tc>
              </a:tr>
              <a:tr h="3164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u="none" cap="none" strike="noStrike"/>
                        <a:t>TW 7.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19050" marB="19050" marR="28575" marL="28575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u="none" cap="none" strike="noStrike"/>
                        <a:t>Adding Audio. Clip, Source, Listener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19050" marB="19050" marR="28575" marL="28575"/>
                </a:tc>
              </a:tr>
              <a:tr h="3164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u="none" cap="none" strike="noStrike"/>
                        <a:t>TW 8.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19050" marB="19050" marR="28575" marL="28575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u="none" cap="none" strike="noStrike"/>
                        <a:t>State graphs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19050" marB="19050" marR="28575" marL="28575"/>
                </a:tc>
              </a:tr>
              <a:tr h="3164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u="none" cap="none" strike="noStrike"/>
                        <a:t>TW 9.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19050" marB="19050" marR="28575" marL="28575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u="none" cap="none" strike="noStrike"/>
                        <a:t>Into MIT app inventor. UI elements. Layout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19050" marB="19050" marR="28575" marL="28575"/>
                </a:tc>
              </a:tr>
              <a:tr h="5887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u="none" cap="none" strike="noStrike"/>
                        <a:t>TW 10.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19050" marB="19050" marR="28575" marL="28575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u="none" cap="none" strike="noStrike"/>
                        <a:t>Media elements and charts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19050" marB="19050" marR="28575" marL="28575"/>
                </a:tc>
              </a:tr>
              <a:tr h="3164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u="none" cap="none" strike="noStrike"/>
                        <a:t>TW 11.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19050" marB="19050" marR="28575" marL="28575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u="none" cap="none" strike="noStrike"/>
                        <a:t>Programming sensors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19050" marB="19050" marR="28575" marL="28575" anchor="b"/>
                </a:tc>
              </a:tr>
              <a:tr h="3164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u="none" cap="none" strike="noStrike"/>
                        <a:t>TW 12.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19050" marB="19050" marR="28575" marL="28575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u="none" cap="none" strike="noStrike"/>
                        <a:t>Storages, connectivity. 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19050" marB="19050" marR="28575" marL="28575"/>
                </a:tc>
              </a:tr>
            </a:tbl>
          </a:graphicData>
        </a:graphic>
      </p:graphicFrame>
      <p:pic>
        <p:nvPicPr>
          <p:cNvPr id="47" name="Google Shape;47;p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356912" y="3581810"/>
            <a:ext cx="4681433" cy="3023567"/>
          </a:xfrm>
          <a:prstGeom prst="rect">
            <a:avLst/>
          </a:prstGeom>
          <a:noFill/>
          <a:ln>
            <a:noFill/>
          </a:ln>
        </p:spPr>
      </p:pic>
      <p:sp>
        <p:nvSpPr>
          <p:cNvPr id="48" name="Google Shape;48;p4"/>
          <p:cNvSpPr txBox="1"/>
          <p:nvPr/>
        </p:nvSpPr>
        <p:spPr>
          <a:xfrm>
            <a:off x="11153670" y="1799945"/>
            <a:ext cx="710451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Unity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" name="Google Shape;49;p4"/>
          <p:cNvSpPr txBox="1"/>
          <p:nvPr/>
        </p:nvSpPr>
        <p:spPr>
          <a:xfrm>
            <a:off x="9990788" y="4908927"/>
            <a:ext cx="1873333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MIT AppInventor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5"/>
          <p:cNvSpPr txBox="1"/>
          <p:nvPr>
            <p:ph idx="1" type="body"/>
          </p:nvPr>
        </p:nvSpPr>
        <p:spPr>
          <a:xfrm>
            <a:off x="163513" y="130175"/>
            <a:ext cx="7151687" cy="52228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None/>
            </a:pPr>
            <a:r>
              <a:rPr lang="en-US"/>
              <a:t>Assessment</a:t>
            </a:r>
            <a:endParaRPr/>
          </a:p>
        </p:txBody>
      </p:sp>
      <p:sp>
        <p:nvSpPr>
          <p:cNvPr id="55" name="Google Shape;55;p5"/>
          <p:cNvSpPr txBox="1"/>
          <p:nvPr>
            <p:ph idx="2" type="body"/>
          </p:nvPr>
        </p:nvSpPr>
        <p:spPr>
          <a:xfrm>
            <a:off x="538163" y="1143000"/>
            <a:ext cx="11193462" cy="50053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Coursework – 60%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PC lab in-class test – 40% - time constraint test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Quizzes</a:t>
            </a:r>
            <a:endParaRPr/>
          </a:p>
          <a:p>
            <a:pPr indent="-762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6"/>
          <p:cNvSpPr txBox="1"/>
          <p:nvPr>
            <p:ph idx="1" type="body"/>
          </p:nvPr>
        </p:nvSpPr>
        <p:spPr>
          <a:xfrm>
            <a:off x="163513" y="130175"/>
            <a:ext cx="7151687" cy="52228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None/>
            </a:pPr>
            <a:r>
              <a:rPr lang="en-US"/>
              <a:t>What is Programming</a:t>
            </a:r>
            <a:endParaRPr/>
          </a:p>
        </p:txBody>
      </p:sp>
      <p:sp>
        <p:nvSpPr>
          <p:cNvPr id="61" name="Google Shape;61;p6"/>
          <p:cNvSpPr txBox="1"/>
          <p:nvPr>
            <p:ph idx="2" type="body"/>
          </p:nvPr>
        </p:nvSpPr>
        <p:spPr>
          <a:xfrm>
            <a:off x="538163" y="1143000"/>
            <a:ext cx="11193462" cy="50053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b="1" lang="en-US"/>
              <a:t>Programming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i="1" lang="en-US"/>
              <a:t>Process of telling computer what to do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b="1" lang="en-US"/>
              <a:t>Program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i="1" lang="en-US"/>
              <a:t>a set of instructions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b="1" lang="en-US"/>
              <a:t>Algorithm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i="1" lang="en-US"/>
              <a:t>Sequence or order of instructions matters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i="1" lang="en-US"/>
              <a:t>There is no right or wrong way, as long as it solves the problem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i="1" lang="en-US"/>
              <a:t>Difference in factors, time and resources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Char char="•"/>
            </a:pPr>
            <a:r>
              <a:rPr b="1" lang="en-US" u="none" strike="noStrike">
                <a:solidFill>
                  <a:srgbClr val="000000"/>
                </a:solidFill>
              </a:rPr>
              <a:t>Sequence 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000"/>
              <a:buChar char="•"/>
            </a:pPr>
            <a:r>
              <a:rPr b="1" i="1" lang="en-US" sz="2000" u="none" strike="noStrike">
                <a:solidFill>
                  <a:srgbClr val="000000"/>
                </a:solidFill>
              </a:rPr>
              <a:t>the first programming construct</a:t>
            </a:r>
            <a:r>
              <a:rPr b="0" i="1" lang="en-US" sz="2000" u="none" strike="noStrike">
                <a:solidFill>
                  <a:srgbClr val="000000"/>
                </a:solidFill>
              </a:rPr>
              <a:t>. In programming, statements are executed one after another. Sequence is the order in which the statements are executed. The sequence of a program is extremely important as carrying out instructions in the wrong order leads to a program performing incorrectly.</a:t>
            </a:r>
            <a:endParaRPr i="1" sz="2000"/>
          </a:p>
          <a:p>
            <a:pPr indent="-762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 i="1"/>
          </a:p>
          <a:p>
            <a:pPr indent="-762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7"/>
          <p:cNvSpPr txBox="1"/>
          <p:nvPr>
            <p:ph idx="1" type="body"/>
          </p:nvPr>
        </p:nvSpPr>
        <p:spPr>
          <a:xfrm>
            <a:off x="163513" y="130175"/>
            <a:ext cx="7151687" cy="52228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None/>
            </a:pPr>
            <a:r>
              <a:rPr lang="en-US"/>
              <a:t>Programming languages</a:t>
            </a:r>
            <a:endParaRPr/>
          </a:p>
        </p:txBody>
      </p:sp>
      <p:sp>
        <p:nvSpPr>
          <p:cNvPr id="67" name="Google Shape;67;p7"/>
          <p:cNvSpPr txBox="1"/>
          <p:nvPr>
            <p:ph idx="2" type="body"/>
          </p:nvPr>
        </p:nvSpPr>
        <p:spPr>
          <a:xfrm>
            <a:off x="538163" y="1143000"/>
            <a:ext cx="11193462" cy="50053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5 generations</a:t>
            </a:r>
            <a:endParaRPr/>
          </a:p>
        </p:txBody>
      </p:sp>
      <p:sp>
        <p:nvSpPr>
          <p:cNvPr id="68" name="Google Shape;68;p7"/>
          <p:cNvSpPr/>
          <p:nvPr/>
        </p:nvSpPr>
        <p:spPr>
          <a:xfrm>
            <a:off x="3627455" y="1697570"/>
            <a:ext cx="3034602" cy="612950"/>
          </a:xfrm>
          <a:prstGeom prst="roundRect">
            <a:avLst>
              <a:gd fmla="val 16667" name="adj"/>
            </a:avLst>
          </a:prstGeom>
          <a:solidFill>
            <a:srgbClr val="BCD3FC"/>
          </a:solidFill>
          <a:ln cap="flat" cmpd="sng" w="12700">
            <a:solidFill>
              <a:srgbClr val="052D77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171616"/>
                </a:solidFill>
                <a:latin typeface="Arial"/>
                <a:ea typeface="Arial"/>
                <a:cs typeface="Arial"/>
                <a:sym typeface="Arial"/>
              </a:rPr>
              <a:t>Programming languages</a:t>
            </a:r>
            <a:endParaRPr sz="1800">
              <a:solidFill>
                <a:srgbClr val="171616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9" name="Google Shape;69;p7"/>
          <p:cNvSpPr/>
          <p:nvPr/>
        </p:nvSpPr>
        <p:spPr>
          <a:xfrm>
            <a:off x="906027" y="2801057"/>
            <a:ext cx="3034602" cy="612950"/>
          </a:xfrm>
          <a:prstGeom prst="roundRect">
            <a:avLst>
              <a:gd fmla="val 16667" name="adj"/>
            </a:avLst>
          </a:prstGeom>
          <a:solidFill>
            <a:srgbClr val="BCD3FC"/>
          </a:solidFill>
          <a:ln cap="flat" cmpd="sng" w="12700">
            <a:solidFill>
              <a:srgbClr val="052D77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171616"/>
                </a:solidFill>
                <a:latin typeface="Arial"/>
                <a:ea typeface="Arial"/>
                <a:cs typeface="Arial"/>
                <a:sym typeface="Arial"/>
              </a:rPr>
              <a:t>Low level</a:t>
            </a:r>
            <a:endParaRPr sz="1800">
              <a:solidFill>
                <a:srgbClr val="171616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0" name="Google Shape;70;p7"/>
          <p:cNvSpPr/>
          <p:nvPr/>
        </p:nvSpPr>
        <p:spPr>
          <a:xfrm>
            <a:off x="6502959" y="2801057"/>
            <a:ext cx="3034602" cy="612950"/>
          </a:xfrm>
          <a:prstGeom prst="roundRect">
            <a:avLst>
              <a:gd fmla="val 16667" name="adj"/>
            </a:avLst>
          </a:prstGeom>
          <a:solidFill>
            <a:srgbClr val="BCD3FC"/>
          </a:solidFill>
          <a:ln cap="flat" cmpd="sng" w="12700">
            <a:solidFill>
              <a:srgbClr val="052D77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171616"/>
                </a:solidFill>
                <a:latin typeface="Arial"/>
                <a:ea typeface="Arial"/>
                <a:cs typeface="Arial"/>
                <a:sym typeface="Arial"/>
              </a:rPr>
              <a:t>High Level</a:t>
            </a:r>
            <a:endParaRPr sz="1800">
              <a:solidFill>
                <a:srgbClr val="171616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1" name="Google Shape;71;p7"/>
          <p:cNvSpPr/>
          <p:nvPr/>
        </p:nvSpPr>
        <p:spPr>
          <a:xfrm>
            <a:off x="906027" y="4289888"/>
            <a:ext cx="1153885" cy="612950"/>
          </a:xfrm>
          <a:prstGeom prst="roundRect">
            <a:avLst>
              <a:gd fmla="val 16667" name="adj"/>
            </a:avLst>
          </a:prstGeom>
          <a:solidFill>
            <a:srgbClr val="BCD3FC"/>
          </a:solidFill>
          <a:ln cap="flat" cmpd="sng" w="12700">
            <a:solidFill>
              <a:srgbClr val="052D77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171616"/>
                </a:solidFill>
                <a:latin typeface="Arial"/>
                <a:ea typeface="Arial"/>
                <a:cs typeface="Arial"/>
                <a:sym typeface="Arial"/>
              </a:rPr>
              <a:t>1</a:t>
            </a:r>
            <a:r>
              <a:rPr baseline="30000" lang="en-US" sz="1800">
                <a:solidFill>
                  <a:srgbClr val="171616"/>
                </a:solidFill>
                <a:latin typeface="Arial"/>
                <a:ea typeface="Arial"/>
                <a:cs typeface="Arial"/>
                <a:sym typeface="Arial"/>
              </a:rPr>
              <a:t>st</a:t>
            </a:r>
            <a:r>
              <a:rPr lang="en-US" sz="1800">
                <a:solidFill>
                  <a:srgbClr val="171616"/>
                </a:solidFill>
                <a:latin typeface="Arial"/>
                <a:ea typeface="Arial"/>
                <a:cs typeface="Arial"/>
                <a:sym typeface="Arial"/>
              </a:rPr>
              <a:t> gen</a:t>
            </a:r>
            <a:endParaRPr sz="1800">
              <a:solidFill>
                <a:srgbClr val="171616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2" name="Google Shape;72;p7"/>
          <p:cNvSpPr/>
          <p:nvPr/>
        </p:nvSpPr>
        <p:spPr>
          <a:xfrm>
            <a:off x="2585471" y="4289888"/>
            <a:ext cx="1153885" cy="612950"/>
          </a:xfrm>
          <a:prstGeom prst="roundRect">
            <a:avLst>
              <a:gd fmla="val 16667" name="adj"/>
            </a:avLst>
          </a:prstGeom>
          <a:solidFill>
            <a:srgbClr val="BCD3FC"/>
          </a:solidFill>
          <a:ln cap="flat" cmpd="sng" w="12700">
            <a:solidFill>
              <a:srgbClr val="052D77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171616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baseline="30000" lang="en-US" sz="1800">
                <a:solidFill>
                  <a:srgbClr val="171616"/>
                </a:solidFill>
                <a:latin typeface="Arial"/>
                <a:ea typeface="Arial"/>
                <a:cs typeface="Arial"/>
                <a:sym typeface="Arial"/>
              </a:rPr>
              <a:t>nd</a:t>
            </a:r>
            <a:r>
              <a:rPr lang="en-US" sz="1800">
                <a:solidFill>
                  <a:srgbClr val="171616"/>
                </a:solidFill>
                <a:latin typeface="Arial"/>
                <a:ea typeface="Arial"/>
                <a:cs typeface="Arial"/>
                <a:sym typeface="Arial"/>
              </a:rPr>
              <a:t> gen</a:t>
            </a:r>
            <a:endParaRPr sz="1800">
              <a:solidFill>
                <a:srgbClr val="171616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3" name="Google Shape;73;p7"/>
          <p:cNvSpPr/>
          <p:nvPr/>
        </p:nvSpPr>
        <p:spPr>
          <a:xfrm>
            <a:off x="5722231" y="4289888"/>
            <a:ext cx="1153885" cy="612950"/>
          </a:xfrm>
          <a:prstGeom prst="roundRect">
            <a:avLst>
              <a:gd fmla="val 16667" name="adj"/>
            </a:avLst>
          </a:prstGeom>
          <a:solidFill>
            <a:srgbClr val="BCD3FC"/>
          </a:solidFill>
          <a:ln cap="flat" cmpd="sng" w="12700">
            <a:solidFill>
              <a:srgbClr val="052D77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171616"/>
                </a:solidFill>
                <a:latin typeface="Arial"/>
                <a:ea typeface="Arial"/>
                <a:cs typeface="Arial"/>
                <a:sym typeface="Arial"/>
              </a:rPr>
              <a:t>3</a:t>
            </a:r>
            <a:r>
              <a:rPr baseline="30000" lang="en-US" sz="1800">
                <a:solidFill>
                  <a:srgbClr val="171616"/>
                </a:solidFill>
                <a:latin typeface="Arial"/>
                <a:ea typeface="Arial"/>
                <a:cs typeface="Arial"/>
                <a:sym typeface="Arial"/>
              </a:rPr>
              <a:t>rd</a:t>
            </a:r>
            <a:r>
              <a:rPr lang="en-US" sz="1800">
                <a:solidFill>
                  <a:srgbClr val="171616"/>
                </a:solidFill>
                <a:latin typeface="Arial"/>
                <a:ea typeface="Arial"/>
                <a:cs typeface="Arial"/>
                <a:sym typeface="Arial"/>
              </a:rPr>
              <a:t> gen</a:t>
            </a:r>
            <a:endParaRPr sz="1800">
              <a:solidFill>
                <a:srgbClr val="171616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" name="Google Shape;74;p7"/>
          <p:cNvSpPr/>
          <p:nvPr/>
        </p:nvSpPr>
        <p:spPr>
          <a:xfrm>
            <a:off x="7622821" y="4289130"/>
            <a:ext cx="1153885" cy="612950"/>
          </a:xfrm>
          <a:prstGeom prst="roundRect">
            <a:avLst>
              <a:gd fmla="val 16667" name="adj"/>
            </a:avLst>
          </a:prstGeom>
          <a:solidFill>
            <a:srgbClr val="BCD3FC"/>
          </a:solidFill>
          <a:ln cap="flat" cmpd="sng" w="12700">
            <a:solidFill>
              <a:srgbClr val="052D77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171616"/>
                </a:solidFill>
                <a:latin typeface="Arial"/>
                <a:ea typeface="Arial"/>
                <a:cs typeface="Arial"/>
                <a:sym typeface="Arial"/>
              </a:rPr>
              <a:t>4</a:t>
            </a:r>
            <a:r>
              <a:rPr baseline="30000" lang="en-US" sz="1800">
                <a:solidFill>
                  <a:srgbClr val="171616"/>
                </a:solidFill>
                <a:latin typeface="Arial"/>
                <a:ea typeface="Arial"/>
                <a:cs typeface="Arial"/>
                <a:sym typeface="Arial"/>
              </a:rPr>
              <a:t>th</a:t>
            </a:r>
            <a:r>
              <a:rPr lang="en-US" sz="1800">
                <a:solidFill>
                  <a:srgbClr val="171616"/>
                </a:solidFill>
                <a:latin typeface="Arial"/>
                <a:ea typeface="Arial"/>
                <a:cs typeface="Arial"/>
                <a:sym typeface="Arial"/>
              </a:rPr>
              <a:t> gen</a:t>
            </a:r>
            <a:endParaRPr sz="1800">
              <a:solidFill>
                <a:srgbClr val="171616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5" name="Google Shape;75;p7"/>
          <p:cNvSpPr/>
          <p:nvPr/>
        </p:nvSpPr>
        <p:spPr>
          <a:xfrm>
            <a:off x="9523412" y="4289888"/>
            <a:ext cx="1153885" cy="612950"/>
          </a:xfrm>
          <a:prstGeom prst="roundRect">
            <a:avLst>
              <a:gd fmla="val 16667" name="adj"/>
            </a:avLst>
          </a:prstGeom>
          <a:solidFill>
            <a:srgbClr val="BCD3FC"/>
          </a:solidFill>
          <a:ln cap="flat" cmpd="sng" w="12700">
            <a:solidFill>
              <a:srgbClr val="052D77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171616"/>
                </a:solidFill>
                <a:latin typeface="Arial"/>
                <a:ea typeface="Arial"/>
                <a:cs typeface="Arial"/>
                <a:sym typeface="Arial"/>
              </a:rPr>
              <a:t>5</a:t>
            </a:r>
            <a:r>
              <a:rPr baseline="30000" lang="en-US" sz="1800">
                <a:solidFill>
                  <a:srgbClr val="171616"/>
                </a:solidFill>
                <a:latin typeface="Arial"/>
                <a:ea typeface="Arial"/>
                <a:cs typeface="Arial"/>
                <a:sym typeface="Arial"/>
              </a:rPr>
              <a:t>th</a:t>
            </a:r>
            <a:r>
              <a:rPr lang="en-US" sz="1800">
                <a:solidFill>
                  <a:srgbClr val="171616"/>
                </a:solidFill>
                <a:latin typeface="Arial"/>
                <a:ea typeface="Arial"/>
                <a:cs typeface="Arial"/>
                <a:sym typeface="Arial"/>
              </a:rPr>
              <a:t> gen</a:t>
            </a:r>
            <a:endParaRPr sz="1800">
              <a:solidFill>
                <a:srgbClr val="171616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6" name="Google Shape;76;p7"/>
          <p:cNvSpPr/>
          <p:nvPr/>
        </p:nvSpPr>
        <p:spPr>
          <a:xfrm flipH="1" rot="2399835">
            <a:off x="3174614" y="2308966"/>
            <a:ext cx="137920" cy="498567"/>
          </a:xfrm>
          <a:prstGeom prst="downArrow">
            <a:avLst>
              <a:gd fmla="val 50000" name="adj1"/>
              <a:gd fmla="val 50000" name="adj2"/>
            </a:avLst>
          </a:prstGeom>
          <a:solidFill>
            <a:srgbClr val="F4B081"/>
          </a:solidFill>
          <a:ln cap="flat" cmpd="sng" w="12700">
            <a:solidFill>
              <a:srgbClr val="052D77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7" name="Google Shape;77;p7"/>
          <p:cNvSpPr/>
          <p:nvPr/>
        </p:nvSpPr>
        <p:spPr>
          <a:xfrm flipH="1" rot="2399835">
            <a:off x="1414009" y="3602664"/>
            <a:ext cx="137920" cy="498567"/>
          </a:xfrm>
          <a:prstGeom prst="downArrow">
            <a:avLst>
              <a:gd fmla="val 50000" name="adj1"/>
              <a:gd fmla="val 50000" name="adj2"/>
            </a:avLst>
          </a:prstGeom>
          <a:solidFill>
            <a:srgbClr val="F4B081"/>
          </a:solidFill>
          <a:ln cap="flat" cmpd="sng" w="12700">
            <a:solidFill>
              <a:srgbClr val="052D77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8" name="Google Shape;78;p7"/>
          <p:cNvSpPr/>
          <p:nvPr/>
        </p:nvSpPr>
        <p:spPr>
          <a:xfrm flipH="1" rot="2399835">
            <a:off x="6380041" y="3609471"/>
            <a:ext cx="137920" cy="498567"/>
          </a:xfrm>
          <a:prstGeom prst="downArrow">
            <a:avLst>
              <a:gd fmla="val 50000" name="adj1"/>
              <a:gd fmla="val 50000" name="adj2"/>
            </a:avLst>
          </a:prstGeom>
          <a:solidFill>
            <a:srgbClr val="F4B081"/>
          </a:solidFill>
          <a:ln cap="flat" cmpd="sng" w="12700">
            <a:solidFill>
              <a:srgbClr val="052D77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7"/>
          <p:cNvSpPr/>
          <p:nvPr/>
        </p:nvSpPr>
        <p:spPr>
          <a:xfrm flipH="1">
            <a:off x="8061843" y="3609470"/>
            <a:ext cx="137920" cy="498567"/>
          </a:xfrm>
          <a:prstGeom prst="downArrow">
            <a:avLst>
              <a:gd fmla="val 50000" name="adj1"/>
              <a:gd fmla="val 50000" name="adj2"/>
            </a:avLst>
          </a:prstGeom>
          <a:solidFill>
            <a:srgbClr val="F4B081"/>
          </a:solidFill>
          <a:ln cap="flat" cmpd="sng" w="12700">
            <a:solidFill>
              <a:srgbClr val="052D77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7"/>
          <p:cNvSpPr/>
          <p:nvPr/>
        </p:nvSpPr>
        <p:spPr>
          <a:xfrm flipH="1" rot="-2267806">
            <a:off x="9530589" y="3577477"/>
            <a:ext cx="137920" cy="498567"/>
          </a:xfrm>
          <a:prstGeom prst="downArrow">
            <a:avLst>
              <a:gd fmla="val 50000" name="adj1"/>
              <a:gd fmla="val 50000" name="adj2"/>
            </a:avLst>
          </a:prstGeom>
          <a:solidFill>
            <a:srgbClr val="F4B081"/>
          </a:solidFill>
          <a:ln cap="flat" cmpd="sng" w="12700">
            <a:solidFill>
              <a:srgbClr val="052D77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1" name="Google Shape;81;p7"/>
          <p:cNvSpPr/>
          <p:nvPr/>
        </p:nvSpPr>
        <p:spPr>
          <a:xfrm flipH="1" rot="-2622636">
            <a:off x="7024134" y="2226010"/>
            <a:ext cx="137920" cy="498567"/>
          </a:xfrm>
          <a:prstGeom prst="downArrow">
            <a:avLst>
              <a:gd fmla="val 50000" name="adj1"/>
              <a:gd fmla="val 50000" name="adj2"/>
            </a:avLst>
          </a:prstGeom>
          <a:solidFill>
            <a:srgbClr val="F4B081"/>
          </a:solidFill>
          <a:ln cap="flat" cmpd="sng" w="12700">
            <a:solidFill>
              <a:srgbClr val="052D77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7"/>
          <p:cNvSpPr/>
          <p:nvPr/>
        </p:nvSpPr>
        <p:spPr>
          <a:xfrm flipH="1" rot="-2137410">
            <a:off x="2748500" y="3588536"/>
            <a:ext cx="137920" cy="498567"/>
          </a:xfrm>
          <a:prstGeom prst="downArrow">
            <a:avLst>
              <a:gd fmla="val 50000" name="adj1"/>
              <a:gd fmla="val 50000" name="adj2"/>
            </a:avLst>
          </a:prstGeom>
          <a:solidFill>
            <a:srgbClr val="F4B081"/>
          </a:solidFill>
          <a:ln cap="flat" cmpd="sng" w="12700">
            <a:solidFill>
              <a:srgbClr val="052D77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8"/>
          <p:cNvSpPr txBox="1"/>
          <p:nvPr>
            <p:ph idx="1" type="body"/>
          </p:nvPr>
        </p:nvSpPr>
        <p:spPr>
          <a:xfrm>
            <a:off x="163513" y="130175"/>
            <a:ext cx="7151687" cy="52228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None/>
            </a:pPr>
            <a:r>
              <a:rPr lang="en-US"/>
              <a:t>1</a:t>
            </a:r>
            <a:r>
              <a:rPr baseline="30000" lang="en-US"/>
              <a:t>st</a:t>
            </a:r>
            <a:r>
              <a:rPr lang="en-US"/>
              <a:t> generation</a:t>
            </a:r>
            <a:endParaRPr/>
          </a:p>
        </p:txBody>
      </p:sp>
      <p:sp>
        <p:nvSpPr>
          <p:cNvPr id="89" name="Google Shape;89;p8"/>
          <p:cNvSpPr txBox="1"/>
          <p:nvPr>
            <p:ph idx="2" type="body"/>
          </p:nvPr>
        </p:nvSpPr>
        <p:spPr>
          <a:xfrm>
            <a:off x="538163" y="1143000"/>
            <a:ext cx="11193462" cy="50053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b="1" lang="en-US"/>
              <a:t>Machine code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b="1" lang="en-US"/>
              <a:t>01010010101 - </a:t>
            </a:r>
            <a:r>
              <a:rPr lang="en-US"/>
              <a:t>represents data and program instructions as 1s and 0s;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Each instruction causes CPU to perform a very specific task;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Different machine code is used by different CPU architecture;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All programs are to be converted (compiled) into machine code to be executed;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Error-prone, tedious, and time-consuming</a:t>
            </a:r>
            <a:endParaRPr/>
          </a:p>
          <a:p>
            <a:pPr indent="-762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/>
          </a:p>
          <a:p>
            <a:pPr indent="-762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9"/>
          <p:cNvSpPr txBox="1"/>
          <p:nvPr>
            <p:ph idx="1" type="body"/>
          </p:nvPr>
        </p:nvSpPr>
        <p:spPr>
          <a:xfrm>
            <a:off x="163513" y="130175"/>
            <a:ext cx="7151687" cy="52228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None/>
            </a:pPr>
            <a:r>
              <a:rPr lang="en-US"/>
              <a:t>2</a:t>
            </a:r>
            <a:r>
              <a:rPr baseline="30000" lang="en-US"/>
              <a:t>nd</a:t>
            </a:r>
            <a:r>
              <a:rPr lang="en-US"/>
              <a:t> generation</a:t>
            </a:r>
            <a:endParaRPr/>
          </a:p>
        </p:txBody>
      </p:sp>
      <p:sp>
        <p:nvSpPr>
          <p:cNvPr id="95" name="Google Shape;95;p9"/>
          <p:cNvSpPr txBox="1"/>
          <p:nvPr>
            <p:ph idx="2" type="body"/>
          </p:nvPr>
        </p:nvSpPr>
        <p:spPr>
          <a:xfrm>
            <a:off x="499269" y="926306"/>
            <a:ext cx="11193462" cy="50053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b="1" lang="en-US"/>
              <a:t>Assembly language</a:t>
            </a:r>
            <a:r>
              <a:rPr lang="en-US"/>
              <a:t> (first in1947)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Indented to communicate directly with computer hardware or to address critical performance issues;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use mnemonic codes;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requires a translator (assembler) to convert the assembly language program into machine language; 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language is detailed in the extreme</a:t>
            </a:r>
            <a:endParaRPr/>
          </a:p>
        </p:txBody>
      </p:sp>
      <p:sp>
        <p:nvSpPr>
          <p:cNvPr id="96" name="Google Shape;96;p9"/>
          <p:cNvSpPr txBox="1"/>
          <p:nvPr/>
        </p:nvSpPr>
        <p:spPr>
          <a:xfrm>
            <a:off x="7685611" y="3539663"/>
            <a:ext cx="3893364" cy="8771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1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Jessie White. </a:t>
            </a:r>
            <a:r>
              <a:rPr lang="en-US" sz="11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An Introduction to Assembly Language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https://medium.com/@jleveewhite/an-introduction-to-assembly-language-8144ce1dfb0e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7" name="Google Shape;97;p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7963" y="3533450"/>
            <a:ext cx="6962775" cy="304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0"/>
          <p:cNvSpPr txBox="1"/>
          <p:nvPr>
            <p:ph idx="1" type="body"/>
          </p:nvPr>
        </p:nvSpPr>
        <p:spPr>
          <a:xfrm>
            <a:off x="163513" y="130175"/>
            <a:ext cx="7151687" cy="52228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None/>
            </a:pPr>
            <a:r>
              <a:rPr lang="en-US"/>
              <a:t>3</a:t>
            </a:r>
            <a:r>
              <a:rPr baseline="30000" lang="en-US"/>
              <a:t>rd</a:t>
            </a:r>
            <a:r>
              <a:rPr lang="en-US"/>
              <a:t> generation</a:t>
            </a:r>
            <a:endParaRPr/>
          </a:p>
        </p:txBody>
      </p:sp>
      <p:sp>
        <p:nvSpPr>
          <p:cNvPr id="103" name="Google Shape;103;p10"/>
          <p:cNvSpPr txBox="1"/>
          <p:nvPr>
            <p:ph idx="2" type="body"/>
          </p:nvPr>
        </p:nvSpPr>
        <p:spPr>
          <a:xfrm>
            <a:off x="538163" y="1143000"/>
            <a:ext cx="11193462" cy="50053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b="1" lang="en-US"/>
              <a:t>High level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starting from 1960s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COBOL, BASIC, FORTRAN, Python, JS, C#, Perl, PHP, Ruby, Java, etc.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strong abstraction from the details of the computer (variables, arrays, objects, loops, threads, functions, etc. rather than registers, memory addresses and call-stacks)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making the process of developing a program simpler and more understandable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compiled or interpreted</a:t>
            </a:r>
            <a:endParaRPr/>
          </a:p>
          <a:p>
            <a:pPr indent="-762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1"/>
          <p:cNvSpPr txBox="1"/>
          <p:nvPr>
            <p:ph idx="1" type="body"/>
          </p:nvPr>
        </p:nvSpPr>
        <p:spPr>
          <a:xfrm>
            <a:off x="163513" y="130175"/>
            <a:ext cx="7151687" cy="52228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None/>
            </a:pPr>
            <a:r>
              <a:rPr lang="en-US"/>
              <a:t>4</a:t>
            </a:r>
            <a:r>
              <a:rPr baseline="30000" lang="en-US"/>
              <a:t>th</a:t>
            </a:r>
            <a:r>
              <a:rPr lang="en-US"/>
              <a:t> generation</a:t>
            </a:r>
            <a:endParaRPr/>
          </a:p>
        </p:txBody>
      </p:sp>
      <p:sp>
        <p:nvSpPr>
          <p:cNvPr id="109" name="Google Shape;109;p11"/>
          <p:cNvSpPr txBox="1"/>
          <p:nvPr>
            <p:ph idx="2" type="body"/>
          </p:nvPr>
        </p:nvSpPr>
        <p:spPr>
          <a:xfrm>
            <a:off x="538163" y="1143000"/>
            <a:ext cx="11193462" cy="50053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b="1" lang="en-US"/>
              <a:t>Very high level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designed to reduce the complexity (and time, effort and cost) and amount of source code required to create a program</a:t>
            </a:r>
            <a:endParaRPr b="1"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non-procedural, results-oriented, about 10 times more productive than 3GLs, easy to read and change, min training, 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SQL</a:t>
            </a:r>
            <a:endParaRPr/>
          </a:p>
          <a:p>
            <a:pPr indent="-762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12"/>
          <p:cNvSpPr txBox="1"/>
          <p:nvPr>
            <p:ph idx="1" type="body"/>
          </p:nvPr>
        </p:nvSpPr>
        <p:spPr>
          <a:xfrm>
            <a:off x="163513" y="130175"/>
            <a:ext cx="7151687" cy="52228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None/>
            </a:pPr>
            <a:r>
              <a:rPr lang="en-US"/>
              <a:t>5</a:t>
            </a:r>
            <a:r>
              <a:rPr baseline="30000" lang="en-US"/>
              <a:t>th</a:t>
            </a:r>
            <a:r>
              <a:rPr lang="en-US"/>
              <a:t> generation</a:t>
            </a:r>
            <a:endParaRPr/>
          </a:p>
        </p:txBody>
      </p:sp>
      <p:sp>
        <p:nvSpPr>
          <p:cNvPr id="115" name="Google Shape;115;p12"/>
          <p:cNvSpPr txBox="1"/>
          <p:nvPr>
            <p:ph idx="2" type="body"/>
          </p:nvPr>
        </p:nvSpPr>
        <p:spPr>
          <a:xfrm>
            <a:off x="538163" y="1143000"/>
            <a:ext cx="11193462" cy="50053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b="1" lang="en-US"/>
              <a:t>Natural languages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based on solving using constraints given to the program rather than using an algorithm written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Ill-defined, sometimes referred to as knowledge-based languages, because natural languages are used to interact with a base of knowledge on some subject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Mercury, Prolog, OPS5</a:t>
            </a:r>
            <a:endParaRPr/>
          </a:p>
          <a:p>
            <a:pPr indent="-762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13"/>
          <p:cNvSpPr txBox="1"/>
          <p:nvPr>
            <p:ph idx="1" type="body"/>
          </p:nvPr>
        </p:nvSpPr>
        <p:spPr>
          <a:xfrm>
            <a:off x="163513" y="130175"/>
            <a:ext cx="9050825" cy="52228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None/>
            </a:pPr>
            <a:r>
              <a:rPr lang="en-US"/>
              <a:t>History of visual programming</a:t>
            </a:r>
            <a:endParaRPr/>
          </a:p>
        </p:txBody>
      </p:sp>
      <p:sp>
        <p:nvSpPr>
          <p:cNvPr id="121" name="Google Shape;121;p13"/>
          <p:cNvSpPr txBox="1"/>
          <p:nvPr/>
        </p:nvSpPr>
        <p:spPr>
          <a:xfrm>
            <a:off x="8443663" y="954229"/>
            <a:ext cx="3500770" cy="10156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Adapted from: </a:t>
            </a:r>
            <a:r>
              <a:rPr lang="en-US" sz="12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https://www.outsystems.com/blog/posts/what-is-visual-programming/</a:t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2" name="Google Shape;122;p13"/>
          <p:cNvSpPr/>
          <p:nvPr/>
        </p:nvSpPr>
        <p:spPr>
          <a:xfrm>
            <a:off x="512466" y="868123"/>
            <a:ext cx="984738" cy="522288"/>
          </a:xfrm>
          <a:prstGeom prst="roundRect">
            <a:avLst>
              <a:gd fmla="val 16667" name="adj"/>
            </a:avLst>
          </a:prstGeom>
          <a:solidFill>
            <a:srgbClr val="FFF2CC"/>
          </a:solidFill>
          <a:ln cap="flat" cmpd="sng" w="12700">
            <a:solidFill>
              <a:srgbClr val="052D77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1921</a:t>
            </a:r>
            <a:endParaRPr sz="1800">
              <a:solidFill>
                <a:srgbClr val="0C0C0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3" name="Google Shape;123;p13"/>
          <p:cNvSpPr/>
          <p:nvPr/>
        </p:nvSpPr>
        <p:spPr>
          <a:xfrm>
            <a:off x="2324552" y="868123"/>
            <a:ext cx="5472967" cy="522288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12700">
            <a:solidFill>
              <a:schemeClr val="accent4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Introduction of flow process chart</a:t>
            </a:r>
            <a:endParaRPr sz="1600">
              <a:solidFill>
                <a:srgbClr val="0C0C0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24" name="Google Shape;124;p13"/>
          <p:cNvCxnSpPr>
            <a:stCxn id="122" idx="3"/>
            <a:endCxn id="123" idx="1"/>
          </p:cNvCxnSpPr>
          <p:nvPr/>
        </p:nvCxnSpPr>
        <p:spPr>
          <a:xfrm>
            <a:off x="1497204" y="1129267"/>
            <a:ext cx="827400" cy="0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sp>
        <p:nvSpPr>
          <p:cNvPr id="125" name="Google Shape;125;p13"/>
          <p:cNvSpPr/>
          <p:nvPr/>
        </p:nvSpPr>
        <p:spPr>
          <a:xfrm>
            <a:off x="512464" y="1588424"/>
            <a:ext cx="984738" cy="522288"/>
          </a:xfrm>
          <a:prstGeom prst="roundRect">
            <a:avLst>
              <a:gd fmla="val 16667" name="adj"/>
            </a:avLst>
          </a:prstGeom>
          <a:solidFill>
            <a:srgbClr val="FBE4D4"/>
          </a:solidFill>
          <a:ln cap="flat" cmpd="sng" w="12700">
            <a:solidFill>
              <a:srgbClr val="052D77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1949</a:t>
            </a:r>
            <a:endParaRPr sz="1800">
              <a:solidFill>
                <a:srgbClr val="0C0C0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6" name="Google Shape;126;p13"/>
          <p:cNvSpPr/>
          <p:nvPr/>
        </p:nvSpPr>
        <p:spPr>
          <a:xfrm>
            <a:off x="2324551" y="1588424"/>
            <a:ext cx="5472968" cy="522288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12700">
            <a:solidFill>
              <a:schemeClr val="accent2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Goldstein and Von Neuman apply flowcharts to describe computer programs</a:t>
            </a:r>
            <a:endParaRPr sz="1600">
              <a:solidFill>
                <a:srgbClr val="0C0C0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27" name="Google Shape;127;p13"/>
          <p:cNvCxnSpPr>
            <a:stCxn id="125" idx="3"/>
            <a:endCxn id="126" idx="1"/>
          </p:cNvCxnSpPr>
          <p:nvPr/>
        </p:nvCxnSpPr>
        <p:spPr>
          <a:xfrm>
            <a:off x="1497202" y="1849568"/>
            <a:ext cx="827400" cy="0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sp>
        <p:nvSpPr>
          <p:cNvPr id="128" name="Google Shape;128;p13"/>
          <p:cNvSpPr/>
          <p:nvPr/>
        </p:nvSpPr>
        <p:spPr>
          <a:xfrm>
            <a:off x="512465" y="2322265"/>
            <a:ext cx="984738" cy="522288"/>
          </a:xfrm>
          <a:prstGeom prst="roundRect">
            <a:avLst>
              <a:gd fmla="val 16667" name="adj"/>
            </a:avLst>
          </a:prstGeom>
          <a:solidFill>
            <a:srgbClr val="F4B081"/>
          </a:solidFill>
          <a:ln cap="flat" cmpd="sng" w="12700">
            <a:solidFill>
              <a:srgbClr val="052D77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1960</a:t>
            </a:r>
            <a:endParaRPr sz="1800">
              <a:solidFill>
                <a:srgbClr val="0C0C0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9" name="Google Shape;129;p13"/>
          <p:cNvSpPr/>
          <p:nvPr/>
        </p:nvSpPr>
        <p:spPr>
          <a:xfrm>
            <a:off x="2324552" y="2322265"/>
            <a:ext cx="6970172" cy="522288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12700">
            <a:solidFill>
              <a:srgbClr val="C55A1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Sutherland creates Sketchpad to show that computers can model objects with physical characteristics that interact with each other</a:t>
            </a:r>
            <a:endParaRPr sz="1600">
              <a:solidFill>
                <a:srgbClr val="0C0C0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30" name="Google Shape;130;p13"/>
          <p:cNvCxnSpPr>
            <a:stCxn id="128" idx="3"/>
            <a:endCxn id="129" idx="1"/>
          </p:cNvCxnSpPr>
          <p:nvPr/>
        </p:nvCxnSpPr>
        <p:spPr>
          <a:xfrm>
            <a:off x="1497203" y="2583409"/>
            <a:ext cx="827400" cy="0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sp>
        <p:nvSpPr>
          <p:cNvPr id="131" name="Google Shape;131;p13"/>
          <p:cNvSpPr/>
          <p:nvPr/>
        </p:nvSpPr>
        <p:spPr>
          <a:xfrm>
            <a:off x="512464" y="3078211"/>
            <a:ext cx="984738" cy="522288"/>
          </a:xfrm>
          <a:prstGeom prst="roundRect">
            <a:avLst>
              <a:gd fmla="val 16667" name="adj"/>
            </a:avLst>
          </a:prstGeom>
          <a:solidFill>
            <a:srgbClr val="E1EFD8"/>
          </a:solidFill>
          <a:ln cap="flat" cmpd="sng" w="12700">
            <a:solidFill>
              <a:srgbClr val="052D77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1975</a:t>
            </a:r>
            <a:endParaRPr sz="1800">
              <a:solidFill>
                <a:srgbClr val="0C0C0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2" name="Google Shape;132;p13"/>
          <p:cNvSpPr/>
          <p:nvPr/>
        </p:nvSpPr>
        <p:spPr>
          <a:xfrm>
            <a:off x="2324550" y="3079640"/>
            <a:ext cx="6970172" cy="522288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12700">
            <a:solidFill>
              <a:schemeClr val="accent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Smith creates Pygmalion visual PL to bridge the difference between a human’s mental model of a problem and the computer’s state</a:t>
            </a:r>
            <a:endParaRPr sz="1600">
              <a:solidFill>
                <a:srgbClr val="0C0C0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33" name="Google Shape;133;p13"/>
          <p:cNvCxnSpPr>
            <a:stCxn id="131" idx="3"/>
            <a:endCxn id="132" idx="1"/>
          </p:cNvCxnSpPr>
          <p:nvPr/>
        </p:nvCxnSpPr>
        <p:spPr>
          <a:xfrm>
            <a:off x="1497202" y="3339355"/>
            <a:ext cx="827400" cy="1500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sp>
        <p:nvSpPr>
          <p:cNvPr id="134" name="Google Shape;134;p13"/>
          <p:cNvSpPr/>
          <p:nvPr/>
        </p:nvSpPr>
        <p:spPr>
          <a:xfrm>
            <a:off x="512464" y="3953556"/>
            <a:ext cx="984738" cy="522288"/>
          </a:xfrm>
          <a:prstGeom prst="roundRect">
            <a:avLst>
              <a:gd fmla="val 16667" name="adj"/>
            </a:avLst>
          </a:prstGeom>
          <a:solidFill>
            <a:srgbClr val="D8E2F3"/>
          </a:solidFill>
          <a:ln cap="flat" cmpd="sng" w="12700">
            <a:solidFill>
              <a:srgbClr val="052D77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1980</a:t>
            </a:r>
            <a:endParaRPr sz="1800">
              <a:solidFill>
                <a:srgbClr val="0C0C0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5" name="Google Shape;135;p13"/>
          <p:cNvSpPr/>
          <p:nvPr/>
        </p:nvSpPr>
        <p:spPr>
          <a:xfrm>
            <a:off x="2324550" y="3741522"/>
            <a:ext cx="8125735" cy="956698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12700">
            <a:solidFill>
              <a:schemeClr val="accent5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PC arrives and computing becomes mainstream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Acadia Uni notes that diagrams describing the flow of a comp program is clearer to read than the code itself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Prograph visual language becomes available for Apple Mac</a:t>
            </a:r>
            <a:endParaRPr sz="1600">
              <a:solidFill>
                <a:srgbClr val="0C0C0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36" name="Google Shape;136;p13"/>
          <p:cNvCxnSpPr>
            <a:stCxn id="134" idx="3"/>
            <a:endCxn id="135" idx="1"/>
          </p:cNvCxnSpPr>
          <p:nvPr/>
        </p:nvCxnSpPr>
        <p:spPr>
          <a:xfrm>
            <a:off x="1497202" y="4214700"/>
            <a:ext cx="827400" cy="5100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sp>
        <p:nvSpPr>
          <p:cNvPr id="137" name="Google Shape;137;p13"/>
          <p:cNvSpPr/>
          <p:nvPr/>
        </p:nvSpPr>
        <p:spPr>
          <a:xfrm>
            <a:off x="512464" y="5424998"/>
            <a:ext cx="984738" cy="522288"/>
          </a:xfrm>
          <a:prstGeom prst="roundRect">
            <a:avLst>
              <a:gd fmla="val 16667" name="adj"/>
            </a:avLst>
          </a:prstGeom>
          <a:solidFill>
            <a:srgbClr val="8DA9DB"/>
          </a:solidFill>
          <a:ln cap="flat" cmpd="sng" w="12700">
            <a:solidFill>
              <a:srgbClr val="052D77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1990s</a:t>
            </a:r>
            <a:endParaRPr sz="1800">
              <a:solidFill>
                <a:srgbClr val="0C0C0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8" name="Google Shape;138;p13"/>
          <p:cNvSpPr/>
          <p:nvPr/>
        </p:nvSpPr>
        <p:spPr>
          <a:xfrm>
            <a:off x="2324552" y="4837814"/>
            <a:ext cx="8125734" cy="1703664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12700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Several visual programming experiments: CanDo for Amiga and HyperCard for Mac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Software solves ever more complex problems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Application become too complex to be represented visually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Visual programming splits into branches:</a:t>
            </a:r>
            <a:endParaRPr/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1600"/>
              <a:buFont typeface="Arial"/>
              <a:buChar char="•"/>
            </a:pPr>
            <a:r>
              <a:rPr lang="en-US" sz="1600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Games and education</a:t>
            </a:r>
            <a:endParaRPr/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1600"/>
              <a:buFont typeface="Arial"/>
              <a:buChar char="•"/>
            </a:pPr>
            <a:r>
              <a:rPr lang="en-US" sz="1600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Multimedia</a:t>
            </a:r>
            <a:endParaRPr/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1600"/>
              <a:buFont typeface="Arial"/>
              <a:buChar char="•"/>
            </a:pPr>
            <a:r>
              <a:rPr lang="en-US" sz="1600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business</a:t>
            </a:r>
            <a:endParaRPr sz="1600">
              <a:solidFill>
                <a:srgbClr val="0C0C0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39" name="Google Shape;139;p13"/>
          <p:cNvCxnSpPr>
            <a:stCxn id="137" idx="3"/>
            <a:endCxn id="138" idx="1"/>
          </p:cNvCxnSpPr>
          <p:nvPr/>
        </p:nvCxnSpPr>
        <p:spPr>
          <a:xfrm>
            <a:off x="1497202" y="5686142"/>
            <a:ext cx="827400" cy="3600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miter lim="800000"/>
            <a:headEnd len="sm" w="sm" type="none"/>
            <a:tailEnd len="med" w="med" type="triangle"/>
          </a:ln>
        </p:spPr>
      </p:cxn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4"/>
          <p:cNvSpPr txBox="1"/>
          <p:nvPr>
            <p:ph idx="1" type="body"/>
          </p:nvPr>
        </p:nvSpPr>
        <p:spPr>
          <a:xfrm>
            <a:off x="163513" y="130175"/>
            <a:ext cx="8417779" cy="52228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None/>
            </a:pPr>
            <a:r>
              <a:rPr lang="en-US"/>
              <a:t>Visual Programming</a:t>
            </a:r>
            <a:endParaRPr/>
          </a:p>
        </p:txBody>
      </p:sp>
      <p:sp>
        <p:nvSpPr>
          <p:cNvPr id="145" name="Google Shape;145;p14"/>
          <p:cNvSpPr txBox="1"/>
          <p:nvPr>
            <p:ph idx="2" type="body"/>
          </p:nvPr>
        </p:nvSpPr>
        <p:spPr>
          <a:xfrm>
            <a:off x="538163" y="944545"/>
            <a:ext cx="11193462" cy="57832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lang="en-US" sz="1800"/>
              <a:t>lets users create programs by manipulating program elements </a:t>
            </a:r>
            <a:r>
              <a:rPr i="1" lang="en-US" sz="1800"/>
              <a:t>graphically</a:t>
            </a:r>
            <a:r>
              <a:rPr lang="en-US" sz="1800"/>
              <a:t> rather than by specifying them </a:t>
            </a:r>
            <a:r>
              <a:rPr i="1" lang="en-US" sz="1800"/>
              <a:t>textually (4)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lang="en-US" sz="1800"/>
              <a:t>Very many platforms. Wikipedia has a list of:</a:t>
            </a:r>
            <a:endParaRPr sz="1800"/>
          </a:p>
        </p:txBody>
      </p:sp>
      <p:pic>
        <p:nvPicPr>
          <p:cNvPr id="146" name="Google Shape;146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60375" y="1939333"/>
            <a:ext cx="3726208" cy="455190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Google Shape;147;p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922387" y="1881327"/>
            <a:ext cx="4212507" cy="4667913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Google Shape;148;p1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572000" y="1881327"/>
            <a:ext cx="3640434" cy="466925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Google Shape;149;p1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7214716" y="1336082"/>
            <a:ext cx="3918857" cy="523968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15"/>
          <p:cNvSpPr txBox="1"/>
          <p:nvPr>
            <p:ph idx="1" type="body"/>
          </p:nvPr>
        </p:nvSpPr>
        <p:spPr>
          <a:xfrm>
            <a:off x="163513" y="130175"/>
            <a:ext cx="7151687" cy="52228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None/>
            </a:pPr>
            <a:r>
              <a:rPr lang="en-US"/>
              <a:t>Low code paradigm</a:t>
            </a:r>
            <a:endParaRPr/>
          </a:p>
        </p:txBody>
      </p:sp>
      <p:sp>
        <p:nvSpPr>
          <p:cNvPr id="155" name="Google Shape;155;p15"/>
          <p:cNvSpPr txBox="1"/>
          <p:nvPr>
            <p:ph idx="2" type="body"/>
          </p:nvPr>
        </p:nvSpPr>
        <p:spPr>
          <a:xfrm>
            <a:off x="538163" y="1143000"/>
            <a:ext cx="11193462" cy="50053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Development platforms or applications which provide GUI for programming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Fast and minimized hand-coding efforts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Drag-and-drop interface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Low code development platforms contain the features of visual modeling, drag-and-drop interfaces, mobility, security, and scalability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Often used by professional developers within an enterprise IT department</a:t>
            </a:r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16"/>
          <p:cNvSpPr txBox="1"/>
          <p:nvPr>
            <p:ph idx="1" type="body"/>
          </p:nvPr>
        </p:nvSpPr>
        <p:spPr>
          <a:xfrm>
            <a:off x="163513" y="130175"/>
            <a:ext cx="7151687" cy="52228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None/>
            </a:pPr>
            <a:r>
              <a:rPr lang="en-US"/>
              <a:t>No-code or zero-code</a:t>
            </a:r>
            <a:endParaRPr/>
          </a:p>
        </p:txBody>
      </p:sp>
      <p:sp>
        <p:nvSpPr>
          <p:cNvPr id="161" name="Google Shape;161;p16"/>
          <p:cNvSpPr txBox="1"/>
          <p:nvPr>
            <p:ph idx="2" type="body"/>
          </p:nvPr>
        </p:nvSpPr>
        <p:spPr>
          <a:xfrm>
            <a:off x="538163" y="1143000"/>
            <a:ext cx="11193462" cy="50053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Requires few, if any, programming skills to quickly build an application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Offers an abstraction layer over code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Drawbacks: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Application integration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The tradeoff for simplicity and ease of use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When to use: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Business process automation (HR, Workfrow, KPI, etc.)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Web apps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Mobile apps</a:t>
            </a:r>
            <a:endParaRPr/>
          </a:p>
          <a:p>
            <a:pPr indent="-762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/>
          </a:p>
          <a:p>
            <a:pPr indent="-762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17"/>
          <p:cNvSpPr txBox="1"/>
          <p:nvPr>
            <p:ph idx="1" type="body"/>
          </p:nvPr>
        </p:nvSpPr>
        <p:spPr>
          <a:xfrm>
            <a:off x="163513" y="130175"/>
            <a:ext cx="7151687" cy="52228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None/>
            </a:pPr>
            <a:r>
              <a:rPr lang="en-US"/>
              <a:t>Programming Process</a:t>
            </a:r>
            <a:endParaRPr/>
          </a:p>
        </p:txBody>
      </p:sp>
      <p:sp>
        <p:nvSpPr>
          <p:cNvPr id="167" name="Google Shape;167;p17"/>
          <p:cNvSpPr txBox="1"/>
          <p:nvPr>
            <p:ph idx="2" type="body"/>
          </p:nvPr>
        </p:nvSpPr>
        <p:spPr>
          <a:xfrm>
            <a:off x="538163" y="1143000"/>
            <a:ext cx="11193462" cy="50053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Problem statement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Planning the solution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Code the program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Test and debug the program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Document the program</a:t>
            </a: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18"/>
          <p:cNvSpPr txBox="1"/>
          <p:nvPr>
            <p:ph idx="1" type="body"/>
          </p:nvPr>
        </p:nvSpPr>
        <p:spPr>
          <a:xfrm>
            <a:off x="163513" y="130175"/>
            <a:ext cx="7151687" cy="52228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None/>
            </a:pPr>
            <a:r>
              <a:rPr lang="en-US"/>
              <a:t>Pseudocode</a:t>
            </a:r>
            <a:endParaRPr/>
          </a:p>
        </p:txBody>
      </p:sp>
      <p:sp>
        <p:nvSpPr>
          <p:cNvPr id="173" name="Google Shape;173;p18"/>
          <p:cNvSpPr txBox="1"/>
          <p:nvPr>
            <p:ph idx="2" type="body"/>
          </p:nvPr>
        </p:nvSpPr>
        <p:spPr>
          <a:xfrm>
            <a:off x="538163" y="1143000"/>
            <a:ext cx="11193462" cy="50053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Language agnostic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English-like nonstandard language that lets you state your solution with more precision than you can in plain English but with less precision than is required when using a formal programming language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permits you to focus on the program logic without having to be concerned just yet about the precise syntax of a particular programming language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pseudocode is not executable on the computer</a:t>
            </a:r>
            <a:endParaRPr/>
          </a:p>
          <a:p>
            <a:pPr indent="-762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When and where to use?</a:t>
            </a: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19"/>
          <p:cNvSpPr txBox="1"/>
          <p:nvPr>
            <p:ph idx="1" type="body"/>
          </p:nvPr>
        </p:nvSpPr>
        <p:spPr>
          <a:xfrm>
            <a:off x="163513" y="130175"/>
            <a:ext cx="7151687" cy="52228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None/>
            </a:pPr>
            <a:r>
              <a:rPr lang="en-US"/>
              <a:t>Tips</a:t>
            </a:r>
            <a:endParaRPr/>
          </a:p>
        </p:txBody>
      </p:sp>
      <p:sp>
        <p:nvSpPr>
          <p:cNvPr id="179" name="Google Shape;179;p19"/>
          <p:cNvSpPr txBox="1"/>
          <p:nvPr>
            <p:ph idx="2" type="body"/>
          </p:nvPr>
        </p:nvSpPr>
        <p:spPr>
          <a:xfrm>
            <a:off x="538163" y="1143000"/>
            <a:ext cx="11193462" cy="50053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b="1" lang="en-US"/>
              <a:t>Sequence</a:t>
            </a:r>
            <a:r>
              <a:rPr lang="en-US"/>
              <a:t>: we assume that computer executes a program from top to bottom (statement by statement)</a:t>
            </a:r>
            <a:endParaRPr/>
          </a:p>
          <a:p>
            <a:pPr indent="-762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b="1" lang="en-US"/>
              <a:t>Selection</a:t>
            </a:r>
            <a:r>
              <a:rPr lang="en-US"/>
              <a:t>: if statement, a question – because more than one option available</a:t>
            </a:r>
            <a:endParaRPr/>
          </a:p>
          <a:p>
            <a:pPr indent="-762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b="1" lang="en-US"/>
              <a:t>Iteration</a:t>
            </a:r>
            <a:r>
              <a:rPr lang="en-US"/>
              <a:t>: repeating steps</a:t>
            </a:r>
            <a:endParaRPr/>
          </a:p>
          <a:p>
            <a:pPr indent="-762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All statements showing "dependency" are to be </a:t>
            </a:r>
            <a:r>
              <a:rPr b="1" lang="en-US"/>
              <a:t>indented</a:t>
            </a:r>
            <a:r>
              <a:rPr lang="en-US"/>
              <a:t>. These include while, do, for, if, switch.</a:t>
            </a:r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20"/>
          <p:cNvSpPr txBox="1"/>
          <p:nvPr>
            <p:ph idx="1" type="body"/>
          </p:nvPr>
        </p:nvSpPr>
        <p:spPr>
          <a:xfrm>
            <a:off x="163513" y="130175"/>
            <a:ext cx="7151687" cy="52228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None/>
            </a:pPr>
            <a:r>
              <a:rPr lang="en-US"/>
              <a:t>Sequence example</a:t>
            </a:r>
            <a:endParaRPr/>
          </a:p>
        </p:txBody>
      </p:sp>
      <p:sp>
        <p:nvSpPr>
          <p:cNvPr id="185" name="Google Shape;185;p20"/>
          <p:cNvSpPr txBox="1"/>
          <p:nvPr>
            <p:ph idx="2" type="body"/>
          </p:nvPr>
        </p:nvSpPr>
        <p:spPr>
          <a:xfrm>
            <a:off x="298133" y="926306"/>
            <a:ext cx="11193462" cy="552021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/>
              <a:t>START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/>
              <a:t>OPEN fridge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/>
              <a:t>TAKE 2 eggs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/>
              <a:t>PUT frying pan on the stove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/>
              <a:t>TURN on the stove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/>
              <a:t>POUR oil on to pan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/>
              <a:t>BREAK 1 egg on the pan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/>
              <a:t>BREAK 1 egg on the pan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/>
              <a:t>FRY until done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/>
              <a:t>TAKE a plate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/>
              <a:t>PUT eggs on the plate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/>
              <a:t>ENJOY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/>
              <a:t>END</a:t>
            </a:r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21"/>
          <p:cNvSpPr txBox="1"/>
          <p:nvPr>
            <p:ph idx="1" type="body"/>
          </p:nvPr>
        </p:nvSpPr>
        <p:spPr>
          <a:xfrm>
            <a:off x="163513" y="130175"/>
            <a:ext cx="7151687" cy="52228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None/>
            </a:pPr>
            <a:r>
              <a:rPr lang="en-US"/>
              <a:t>Selection example</a:t>
            </a:r>
            <a:endParaRPr/>
          </a:p>
        </p:txBody>
      </p:sp>
      <p:sp>
        <p:nvSpPr>
          <p:cNvPr id="191" name="Google Shape;191;p21"/>
          <p:cNvSpPr txBox="1"/>
          <p:nvPr>
            <p:ph idx="2" type="body"/>
          </p:nvPr>
        </p:nvSpPr>
        <p:spPr>
          <a:xfrm>
            <a:off x="538163" y="1143000"/>
            <a:ext cx="11193462" cy="50053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/>
              <a:t>START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/>
              <a:t>DECLARE n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/>
              <a:t>INPUT n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/>
              <a:t>IF n&gt;0 THEN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/>
              <a:t>	OUTPUT n &amp; “is positive”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/>
              <a:t>ELSEIF n==0 THEN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/>
              <a:t>	 OUTPUT n &amp; “is equal to 0”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/>
              <a:t>ELSE 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/>
              <a:t>	 OUTPUT n &amp; “is negative”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/>
              <a:t>END</a:t>
            </a:r>
            <a:endParaRPr/>
          </a:p>
          <a:p>
            <a:pPr indent="-762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22"/>
          <p:cNvSpPr txBox="1"/>
          <p:nvPr>
            <p:ph idx="1" type="body"/>
          </p:nvPr>
        </p:nvSpPr>
        <p:spPr>
          <a:xfrm>
            <a:off x="163513" y="130175"/>
            <a:ext cx="7151687" cy="52228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None/>
            </a:pPr>
            <a:r>
              <a:rPr lang="en-US"/>
              <a:t>Iteration</a:t>
            </a:r>
            <a:endParaRPr/>
          </a:p>
        </p:txBody>
      </p:sp>
      <p:sp>
        <p:nvSpPr>
          <p:cNvPr id="197" name="Google Shape;197;p22"/>
          <p:cNvSpPr txBox="1"/>
          <p:nvPr>
            <p:ph idx="2" type="body"/>
          </p:nvPr>
        </p:nvSpPr>
        <p:spPr>
          <a:xfrm>
            <a:off x="538163" y="1143000"/>
            <a:ext cx="11193462" cy="50053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/>
              <a:t>START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/>
              <a:t>DECLARE n, m, i, sum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/>
              <a:t>INPUT n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/>
              <a:t>ASSIGN sum=0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/>
              <a:t>FOR 1 to n 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/>
              <a:t>	INPUT m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/>
              <a:t>	ASSIGN sum=sum + m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/>
              <a:t>ENDFOR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/>
              <a:t>OUTPUT “sum of “ &amp; n &amp; “ entered numbers equals to “ &amp; sum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/>
              <a:t>END</a:t>
            </a:r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23"/>
          <p:cNvSpPr txBox="1"/>
          <p:nvPr>
            <p:ph idx="1" type="body"/>
          </p:nvPr>
        </p:nvSpPr>
        <p:spPr>
          <a:xfrm>
            <a:off x="163513" y="130175"/>
            <a:ext cx="7151687" cy="52228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None/>
            </a:pPr>
            <a:r>
              <a:rPr lang="en-US"/>
              <a:t>Flowchart</a:t>
            </a:r>
            <a:endParaRPr/>
          </a:p>
        </p:txBody>
      </p:sp>
      <p:sp>
        <p:nvSpPr>
          <p:cNvPr id="203" name="Google Shape;203;p23"/>
          <p:cNvSpPr txBox="1"/>
          <p:nvPr>
            <p:ph idx="2" type="body"/>
          </p:nvPr>
        </p:nvSpPr>
        <p:spPr>
          <a:xfrm>
            <a:off x="538163" y="1143000"/>
            <a:ext cx="11193462" cy="50053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pictorial representation of a step-by-step solution to a problem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arrows representing the direction the program takes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boxes and other symbols representing actions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generally, flowcharts flow from top to bottom and left to right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the current standard, ISO 5807, was revised in 1985</a:t>
            </a:r>
            <a:endParaRPr/>
          </a:p>
          <a:p>
            <a:pPr indent="-762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When and where to use?</a:t>
            </a:r>
            <a:endParaRPr/>
          </a:p>
          <a:p>
            <a:pPr indent="-762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/>
          </a:p>
          <a:p>
            <a:pPr indent="-762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/>
          </a:p>
        </p:txBody>
      </p:sp>
      <p:pic>
        <p:nvPicPr>
          <p:cNvPr id="204" name="Google Shape;204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44749" y="3536321"/>
            <a:ext cx="4123272" cy="2742872"/>
          </a:xfrm>
          <a:prstGeom prst="rect">
            <a:avLst/>
          </a:prstGeom>
          <a:noFill/>
          <a:ln>
            <a:noFill/>
          </a:ln>
        </p:spPr>
      </p:pic>
      <p:sp>
        <p:nvSpPr>
          <p:cNvPr id="205" name="Google Shape;205;p23"/>
          <p:cNvSpPr txBox="1"/>
          <p:nvPr/>
        </p:nvSpPr>
        <p:spPr>
          <a:xfrm>
            <a:off x="9116377" y="6148388"/>
            <a:ext cx="2537460" cy="2616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From: https://9gag.com/gag/amXAzv6</a:t>
            </a:r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24"/>
          <p:cNvSpPr txBox="1"/>
          <p:nvPr>
            <p:ph idx="1" type="body"/>
          </p:nvPr>
        </p:nvSpPr>
        <p:spPr>
          <a:xfrm>
            <a:off x="163513" y="130175"/>
            <a:ext cx="7151687" cy="52228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None/>
            </a:pPr>
            <a:r>
              <a:rPr lang="en-US"/>
              <a:t>Common symbols</a:t>
            </a:r>
            <a:endParaRPr/>
          </a:p>
        </p:txBody>
      </p:sp>
      <p:sp>
        <p:nvSpPr>
          <p:cNvPr id="211" name="Google Shape;211;p24"/>
          <p:cNvSpPr txBox="1"/>
          <p:nvPr>
            <p:ph idx="2" type="body"/>
          </p:nvPr>
        </p:nvSpPr>
        <p:spPr>
          <a:xfrm>
            <a:off x="538163" y="1142999"/>
            <a:ext cx="4228147" cy="533780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</a:pPr>
            <a:r>
              <a:rPr b="1" lang="en-US" sz="1600"/>
              <a:t>Arrow</a:t>
            </a:r>
            <a:r>
              <a:rPr lang="en-US" sz="1600"/>
              <a:t>: process order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b="1" lang="en-US" sz="1600"/>
              <a:t>Terminator</a:t>
            </a:r>
            <a:r>
              <a:rPr lang="en-US" sz="1600"/>
              <a:t>: Elongated circles, which signify the start or end of a process.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b="1" lang="en-US" sz="1600"/>
              <a:t>Process</a:t>
            </a:r>
            <a:r>
              <a:rPr lang="en-US" sz="1600"/>
              <a:t>: A rectangular flow chart shape indicating a normal process flow step (instructions or actions).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b="1" lang="en-US" sz="1600"/>
              <a:t>Decision</a:t>
            </a:r>
            <a:r>
              <a:rPr lang="en-US" sz="1600"/>
              <a:t>: A diamond flow chart shape indication a branch in the process flow. decisions that must be made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b="1" lang="en-US" sz="1600"/>
              <a:t>Connector</a:t>
            </a:r>
            <a:r>
              <a:rPr lang="en-US" sz="1600"/>
              <a:t>: A small, labeled, circular flow chart shape used to indicate a jump in the process flow.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b="1" lang="en-US" sz="1600"/>
              <a:t>Data</a:t>
            </a:r>
            <a:r>
              <a:rPr lang="en-US" sz="1600"/>
              <a:t>: A parallelogram that indicates data input or output (I/O) for a process.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b="1" lang="en-US" sz="1600"/>
              <a:t>Preparation</a:t>
            </a:r>
            <a:r>
              <a:rPr lang="en-US" sz="1600"/>
              <a:t>: for iterative process</a:t>
            </a:r>
            <a:endParaRPr/>
          </a:p>
          <a:p>
            <a:pPr indent="-1270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t/>
            </a:r>
            <a:endParaRPr sz="1600"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b="1" lang="en-US" sz="1600"/>
              <a:t>Function</a:t>
            </a:r>
            <a:r>
              <a:rPr lang="en-US" sz="1600"/>
              <a:t>: predefined function or subprogram</a:t>
            </a:r>
            <a:endParaRPr/>
          </a:p>
        </p:txBody>
      </p:sp>
      <p:sp>
        <p:nvSpPr>
          <p:cNvPr id="212" name="Google Shape;212;p24"/>
          <p:cNvSpPr/>
          <p:nvPr/>
        </p:nvSpPr>
        <p:spPr>
          <a:xfrm>
            <a:off x="5324475" y="1036622"/>
            <a:ext cx="1543050" cy="422910"/>
          </a:xfrm>
          <a:prstGeom prst="flowChartTerminator">
            <a:avLst/>
          </a:prstGeom>
          <a:noFill/>
          <a:ln cap="flat" cmpd="sng" w="19050">
            <a:solidFill>
              <a:srgbClr val="052D77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3" name="Google Shape;213;p24"/>
          <p:cNvSpPr/>
          <p:nvPr/>
        </p:nvSpPr>
        <p:spPr>
          <a:xfrm>
            <a:off x="5227320" y="4223448"/>
            <a:ext cx="1874520" cy="422910"/>
          </a:xfrm>
          <a:prstGeom prst="flowChartInputOutput">
            <a:avLst/>
          </a:prstGeom>
          <a:noFill/>
          <a:ln cap="flat" cmpd="sng" w="19050">
            <a:solidFill>
              <a:srgbClr val="052D77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4" name="Google Shape;214;p24"/>
          <p:cNvSpPr/>
          <p:nvPr/>
        </p:nvSpPr>
        <p:spPr>
          <a:xfrm>
            <a:off x="5324475" y="2527284"/>
            <a:ext cx="1543050" cy="537210"/>
          </a:xfrm>
          <a:prstGeom prst="flowChartDecision">
            <a:avLst/>
          </a:prstGeom>
          <a:noFill/>
          <a:ln cap="flat" cmpd="sng" w="19050">
            <a:solidFill>
              <a:srgbClr val="052D77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5" name="Google Shape;215;p24"/>
          <p:cNvSpPr/>
          <p:nvPr/>
        </p:nvSpPr>
        <p:spPr>
          <a:xfrm>
            <a:off x="5324475" y="1772904"/>
            <a:ext cx="1543050" cy="422910"/>
          </a:xfrm>
          <a:prstGeom prst="flowChartProcess">
            <a:avLst/>
          </a:prstGeom>
          <a:noFill/>
          <a:ln cap="flat" cmpd="sng" w="19050">
            <a:solidFill>
              <a:srgbClr val="052D77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6" name="Google Shape;216;p24"/>
          <p:cNvSpPr/>
          <p:nvPr/>
        </p:nvSpPr>
        <p:spPr>
          <a:xfrm>
            <a:off x="5890260" y="3395964"/>
            <a:ext cx="445770" cy="422910"/>
          </a:xfrm>
          <a:prstGeom prst="flowChartConnector">
            <a:avLst/>
          </a:prstGeom>
          <a:noFill/>
          <a:ln cap="flat" cmpd="sng" w="19050">
            <a:solidFill>
              <a:srgbClr val="052D77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7" name="Google Shape;217;p24"/>
          <p:cNvSpPr/>
          <p:nvPr/>
        </p:nvSpPr>
        <p:spPr>
          <a:xfrm>
            <a:off x="5227320" y="5793644"/>
            <a:ext cx="1977390" cy="548640"/>
          </a:xfrm>
          <a:prstGeom prst="flowChartPredefinedProcess">
            <a:avLst/>
          </a:prstGeom>
          <a:noFill/>
          <a:ln cap="flat" cmpd="sng" w="19050">
            <a:solidFill>
              <a:srgbClr val="052D77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8" name="Google Shape;218;p24"/>
          <p:cNvSpPr/>
          <p:nvPr/>
        </p:nvSpPr>
        <p:spPr>
          <a:xfrm>
            <a:off x="5227320" y="5001641"/>
            <a:ext cx="1977390" cy="377190"/>
          </a:xfrm>
          <a:prstGeom prst="flowChartPreparation">
            <a:avLst/>
          </a:prstGeom>
          <a:noFill/>
          <a:ln cap="flat" cmpd="sng" w="19050">
            <a:solidFill>
              <a:srgbClr val="052D77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19" name="Google Shape;219;p24"/>
          <p:cNvCxnSpPr>
            <a:stCxn id="212" idx="2"/>
            <a:endCxn id="215" idx="0"/>
          </p:cNvCxnSpPr>
          <p:nvPr/>
        </p:nvCxnSpPr>
        <p:spPr>
          <a:xfrm>
            <a:off x="6096000" y="1459532"/>
            <a:ext cx="0" cy="313500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cxnSp>
        <p:nvCxnSpPr>
          <p:cNvPr id="220" name="Google Shape;220;p24"/>
          <p:cNvCxnSpPr/>
          <p:nvPr/>
        </p:nvCxnSpPr>
        <p:spPr>
          <a:xfrm>
            <a:off x="6096000" y="2195814"/>
            <a:ext cx="0" cy="313372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cxnSp>
        <p:nvCxnSpPr>
          <p:cNvPr id="221" name="Google Shape;221;p24"/>
          <p:cNvCxnSpPr/>
          <p:nvPr/>
        </p:nvCxnSpPr>
        <p:spPr>
          <a:xfrm>
            <a:off x="6096000" y="3064494"/>
            <a:ext cx="0" cy="313372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cxnSp>
        <p:nvCxnSpPr>
          <p:cNvPr id="222" name="Google Shape;222;p24"/>
          <p:cNvCxnSpPr/>
          <p:nvPr/>
        </p:nvCxnSpPr>
        <p:spPr>
          <a:xfrm>
            <a:off x="6113145" y="3818874"/>
            <a:ext cx="0" cy="313372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cxnSp>
        <p:nvCxnSpPr>
          <p:cNvPr id="223" name="Google Shape;223;p24"/>
          <p:cNvCxnSpPr/>
          <p:nvPr/>
        </p:nvCxnSpPr>
        <p:spPr>
          <a:xfrm>
            <a:off x="6116955" y="4646358"/>
            <a:ext cx="0" cy="313372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cxnSp>
        <p:nvCxnSpPr>
          <p:cNvPr id="224" name="Google Shape;224;p24"/>
          <p:cNvCxnSpPr/>
          <p:nvPr/>
        </p:nvCxnSpPr>
        <p:spPr>
          <a:xfrm>
            <a:off x="6096000" y="5378831"/>
            <a:ext cx="0" cy="313372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cxnSp>
        <p:nvCxnSpPr>
          <p:cNvPr id="225" name="Google Shape;225;p24"/>
          <p:cNvCxnSpPr/>
          <p:nvPr/>
        </p:nvCxnSpPr>
        <p:spPr>
          <a:xfrm>
            <a:off x="5070634" y="2639203"/>
            <a:ext cx="0" cy="313372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miter lim="800000"/>
            <a:headEnd len="sm" w="sm" type="none"/>
            <a:tailEnd len="med" w="med" type="triangle"/>
          </a:ln>
        </p:spPr>
      </p:cxn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25"/>
          <p:cNvSpPr txBox="1"/>
          <p:nvPr>
            <p:ph idx="1" type="body"/>
          </p:nvPr>
        </p:nvSpPr>
        <p:spPr>
          <a:xfrm>
            <a:off x="163513" y="130175"/>
            <a:ext cx="7151687" cy="52228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None/>
            </a:pPr>
            <a:r>
              <a:rPr lang="en-US"/>
              <a:t>Online tools</a:t>
            </a:r>
            <a:endParaRPr/>
          </a:p>
        </p:txBody>
      </p:sp>
      <p:pic>
        <p:nvPicPr>
          <p:cNvPr id="231" name="Google Shape;231;p25"/>
          <p:cNvPicPr preferRelativeResize="0"/>
          <p:nvPr>
            <p:ph idx="2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63513" y="1404258"/>
            <a:ext cx="6776731" cy="5005388"/>
          </a:xfrm>
          <a:prstGeom prst="rect">
            <a:avLst/>
          </a:prstGeom>
          <a:noFill/>
          <a:ln>
            <a:noFill/>
          </a:ln>
        </p:spPr>
      </p:pic>
      <p:sp>
        <p:nvSpPr>
          <p:cNvPr id="232" name="Google Shape;232;p25"/>
          <p:cNvSpPr txBox="1"/>
          <p:nvPr/>
        </p:nvSpPr>
        <p:spPr>
          <a:xfrm>
            <a:off x="163513" y="843694"/>
            <a:ext cx="174919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Lucidchart.com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3" name="Google Shape;233;p2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442326" y="1404258"/>
            <a:ext cx="6586161" cy="5201972"/>
          </a:xfrm>
          <a:prstGeom prst="rect">
            <a:avLst/>
          </a:prstGeom>
          <a:noFill/>
          <a:ln>
            <a:noFill/>
          </a:ln>
        </p:spPr>
      </p:pic>
      <p:sp>
        <p:nvSpPr>
          <p:cNvPr id="234" name="Google Shape;234;p25"/>
          <p:cNvSpPr txBox="1"/>
          <p:nvPr/>
        </p:nvSpPr>
        <p:spPr>
          <a:xfrm>
            <a:off x="5442326" y="939310"/>
            <a:ext cx="1556836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Diagrams.net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26"/>
          <p:cNvSpPr txBox="1"/>
          <p:nvPr>
            <p:ph idx="1" type="body"/>
          </p:nvPr>
        </p:nvSpPr>
        <p:spPr>
          <a:xfrm>
            <a:off x="163513" y="130175"/>
            <a:ext cx="7151687" cy="52228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None/>
            </a:pPr>
            <a:r>
              <a:rPr lang="en-US"/>
              <a:t>Software tools</a:t>
            </a:r>
            <a:endParaRPr/>
          </a:p>
        </p:txBody>
      </p:sp>
      <p:pic>
        <p:nvPicPr>
          <p:cNvPr id="240" name="Google Shape;240;p26"/>
          <p:cNvPicPr preferRelativeResize="0"/>
          <p:nvPr>
            <p:ph idx="2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056097" y="1894245"/>
            <a:ext cx="4610100" cy="3962400"/>
          </a:xfrm>
          <a:prstGeom prst="rect">
            <a:avLst/>
          </a:prstGeom>
          <a:noFill/>
          <a:ln>
            <a:noFill/>
          </a:ln>
        </p:spPr>
      </p:pic>
      <p:sp>
        <p:nvSpPr>
          <p:cNvPr id="241" name="Google Shape;241;p26"/>
          <p:cNvSpPr txBox="1"/>
          <p:nvPr/>
        </p:nvSpPr>
        <p:spPr>
          <a:xfrm>
            <a:off x="163513" y="953065"/>
            <a:ext cx="5650230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MS office programs 🡪 Insert🡪Shapes🡪Flowchart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2" name="Google Shape;242;p26"/>
          <p:cNvSpPr txBox="1"/>
          <p:nvPr/>
        </p:nvSpPr>
        <p:spPr>
          <a:xfrm>
            <a:off x="6574055" y="1001355"/>
            <a:ext cx="190477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Flowgorithm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43" name="Google Shape;243;p2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742735" y="1399399"/>
            <a:ext cx="2088120" cy="516013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7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27"/>
          <p:cNvSpPr txBox="1"/>
          <p:nvPr>
            <p:ph idx="1" type="body"/>
          </p:nvPr>
        </p:nvSpPr>
        <p:spPr>
          <a:xfrm>
            <a:off x="163513" y="130175"/>
            <a:ext cx="7151687" cy="52228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None/>
            </a:pPr>
            <a:r>
              <a:rPr lang="en-US"/>
              <a:t>Example 1</a:t>
            </a:r>
            <a:endParaRPr/>
          </a:p>
        </p:txBody>
      </p:sp>
      <p:sp>
        <p:nvSpPr>
          <p:cNvPr id="249" name="Google Shape;249;p27"/>
          <p:cNvSpPr txBox="1"/>
          <p:nvPr>
            <p:ph idx="2" type="body"/>
          </p:nvPr>
        </p:nvSpPr>
        <p:spPr>
          <a:xfrm>
            <a:off x="7574230" y="3167856"/>
            <a:ext cx="4043463" cy="522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</a:pPr>
            <a:r>
              <a:rPr b="0" i="0" lang="en-US" sz="1800" u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Define if number is positive or negative.</a:t>
            </a:r>
            <a:endParaRPr/>
          </a:p>
        </p:txBody>
      </p:sp>
      <p:pic>
        <p:nvPicPr>
          <p:cNvPr id="250" name="Google Shape;250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72461" y="1062455"/>
            <a:ext cx="6733790" cy="52553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4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28"/>
          <p:cNvSpPr txBox="1"/>
          <p:nvPr>
            <p:ph idx="1" type="body"/>
          </p:nvPr>
        </p:nvSpPr>
        <p:spPr>
          <a:xfrm>
            <a:off x="163513" y="130175"/>
            <a:ext cx="7151687" cy="52228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None/>
            </a:pPr>
            <a:r>
              <a:rPr lang="en-US"/>
              <a:t>Example 2</a:t>
            </a:r>
            <a:endParaRPr/>
          </a:p>
        </p:txBody>
      </p:sp>
      <p:sp>
        <p:nvSpPr>
          <p:cNvPr id="256" name="Google Shape;256;p28"/>
          <p:cNvSpPr txBox="1"/>
          <p:nvPr>
            <p:ph idx="2" type="body"/>
          </p:nvPr>
        </p:nvSpPr>
        <p:spPr>
          <a:xfrm>
            <a:off x="538163" y="1143000"/>
            <a:ext cx="3263816" cy="329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</a:pPr>
            <a:r>
              <a:rPr b="0" i="0" lang="en-US" sz="1800" u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Eligibility to study on CIFS</a:t>
            </a:r>
            <a:endParaRPr/>
          </a:p>
        </p:txBody>
      </p:sp>
      <p:pic>
        <p:nvPicPr>
          <p:cNvPr id="257" name="Google Shape;257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386596" y="803960"/>
            <a:ext cx="6748807" cy="576460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29"/>
          <p:cNvSpPr txBox="1"/>
          <p:nvPr>
            <p:ph idx="1" type="body"/>
          </p:nvPr>
        </p:nvSpPr>
        <p:spPr>
          <a:xfrm>
            <a:off x="163513" y="130175"/>
            <a:ext cx="7151687" cy="52228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None/>
            </a:pPr>
            <a:r>
              <a:rPr lang="en-US"/>
              <a:t>Example 3</a:t>
            </a:r>
            <a:endParaRPr/>
          </a:p>
        </p:txBody>
      </p:sp>
      <p:pic>
        <p:nvPicPr>
          <p:cNvPr id="263" name="Google Shape;263;p29"/>
          <p:cNvPicPr preferRelativeResize="0"/>
          <p:nvPr>
            <p:ph idx="2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20126" y="1191127"/>
            <a:ext cx="3095074" cy="5005388"/>
          </a:xfrm>
          <a:prstGeom prst="rect">
            <a:avLst/>
          </a:prstGeom>
          <a:noFill/>
          <a:ln>
            <a:noFill/>
          </a:ln>
        </p:spPr>
      </p:pic>
      <p:sp>
        <p:nvSpPr>
          <p:cNvPr id="264" name="Google Shape;264;p29"/>
          <p:cNvSpPr txBox="1"/>
          <p:nvPr/>
        </p:nvSpPr>
        <p:spPr>
          <a:xfrm>
            <a:off x="682109" y="3059668"/>
            <a:ext cx="305724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Calculate sum of n numbers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8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30"/>
          <p:cNvSpPr txBox="1"/>
          <p:nvPr>
            <p:ph idx="1" type="body"/>
          </p:nvPr>
        </p:nvSpPr>
        <p:spPr>
          <a:xfrm>
            <a:off x="163513" y="130175"/>
            <a:ext cx="7151687" cy="52228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None/>
            </a:pPr>
            <a:r>
              <a:rPr lang="en-US"/>
              <a:t>Example 4</a:t>
            </a:r>
            <a:endParaRPr/>
          </a:p>
        </p:txBody>
      </p:sp>
      <p:sp>
        <p:nvSpPr>
          <p:cNvPr id="270" name="Google Shape;270;p30"/>
          <p:cNvSpPr txBox="1"/>
          <p:nvPr>
            <p:ph idx="2" type="body"/>
          </p:nvPr>
        </p:nvSpPr>
        <p:spPr>
          <a:xfrm>
            <a:off x="5832058" y="1374007"/>
            <a:ext cx="2243538" cy="522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</a:pPr>
            <a:r>
              <a:rPr b="0" i="0" lang="en-US" sz="1800" u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Guess the number</a:t>
            </a:r>
            <a:endParaRPr/>
          </a:p>
        </p:txBody>
      </p:sp>
      <p:pic>
        <p:nvPicPr>
          <p:cNvPr id="271" name="Google Shape;271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9882" y="789024"/>
            <a:ext cx="5428648" cy="574183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5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31"/>
          <p:cNvSpPr txBox="1"/>
          <p:nvPr>
            <p:ph idx="1" type="body"/>
          </p:nvPr>
        </p:nvSpPr>
        <p:spPr>
          <a:xfrm>
            <a:off x="163513" y="130175"/>
            <a:ext cx="7151687" cy="52228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None/>
            </a:pPr>
            <a:r>
              <a:rPr lang="en-US"/>
              <a:t>References</a:t>
            </a:r>
            <a:endParaRPr/>
          </a:p>
        </p:txBody>
      </p:sp>
      <p:sp>
        <p:nvSpPr>
          <p:cNvPr id="277" name="Google Shape;277;p31"/>
          <p:cNvSpPr txBox="1"/>
          <p:nvPr>
            <p:ph idx="2" type="body"/>
          </p:nvPr>
        </p:nvSpPr>
        <p:spPr>
          <a:xfrm>
            <a:off x="499269" y="821451"/>
            <a:ext cx="11193462" cy="642340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AutoNum type="arabicPeriod"/>
            </a:pPr>
            <a:r>
              <a:rPr lang="en-US" sz="1800" u="sng">
                <a:solidFill>
                  <a:schemeClr val="hlink"/>
                </a:solidFill>
                <a:hlinkClick r:id="rId3"/>
              </a:rPr>
              <a:t>https://medium.com/@jleveewhite/an-introduction-to-assembly-language-8144ce1dfb0e</a:t>
            </a:r>
            <a:r>
              <a:rPr lang="en-US" sz="1800"/>
              <a:t> </a:t>
            </a:r>
            <a:endParaRPr/>
          </a:p>
          <a:p>
            <a:pPr indent="-342900" lvl="0" marL="3429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AutoNum type="arabicPeriod"/>
            </a:pPr>
            <a:r>
              <a:rPr lang="en-US" sz="1800" u="sng">
                <a:solidFill>
                  <a:schemeClr val="hlink"/>
                </a:solidFill>
                <a:hlinkClick r:id="rId4"/>
              </a:rPr>
              <a:t>https://www.techopedia.com/definition/9918/very-high-level-language-vhll</a:t>
            </a:r>
            <a:endParaRPr sz="1800"/>
          </a:p>
          <a:p>
            <a:pPr indent="-342900" lvl="0" marL="3429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AutoNum type="arabicPeriod"/>
            </a:pPr>
            <a:r>
              <a:rPr lang="en-US" sz="1800" u="sng">
                <a:solidFill>
                  <a:schemeClr val="hlink"/>
                </a:solidFill>
                <a:hlinkClick r:id="rId5"/>
              </a:rPr>
              <a:t>https://www.mylearningmania.com/2018/06/fifth-generation-language-5gl.html</a:t>
            </a:r>
            <a:endParaRPr sz="1800"/>
          </a:p>
          <a:p>
            <a:pPr indent="-342900" lvl="0" marL="3429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AutoNum type="arabicPeriod"/>
            </a:pPr>
            <a:r>
              <a:rPr i="1" lang="en-US" sz="1400"/>
              <a:t>Jost, Beate; Ketterl, Markus; Budde, Reinhard; Leimbach, Thorsten (2014). "Graphical Programming Environments for Educational Robots: Open Roberta - Yet Another One?". 2014 IEEE International Symposium on Multimedia. pp. 381–386. </a:t>
            </a:r>
            <a:r>
              <a:rPr i="1" lang="en-US" sz="1400" u="sng">
                <a:solidFill>
                  <a:schemeClr val="hlink"/>
                </a:solidFill>
                <a:hlinkClick r:id="rId6"/>
              </a:rPr>
              <a:t>doi</a:t>
            </a:r>
            <a:r>
              <a:rPr i="1" lang="en-US" sz="1400"/>
              <a:t>:</a:t>
            </a:r>
            <a:r>
              <a:rPr i="1" lang="en-US" sz="1400" u="sng">
                <a:solidFill>
                  <a:schemeClr val="hlink"/>
                </a:solidFill>
                <a:hlinkClick r:id="rId7"/>
              </a:rPr>
              <a:t>10.1109/ISM.2014.24</a:t>
            </a:r>
            <a:r>
              <a:rPr i="1" lang="en-US" sz="1400"/>
              <a:t>. </a:t>
            </a:r>
            <a:r>
              <a:rPr i="1" lang="en-US" sz="1400" u="sng">
                <a:solidFill>
                  <a:schemeClr val="hlink"/>
                </a:solidFill>
                <a:hlinkClick r:id="rId8"/>
              </a:rPr>
              <a:t>ISBN</a:t>
            </a:r>
            <a:r>
              <a:rPr i="1" lang="en-US" sz="1400"/>
              <a:t> </a:t>
            </a:r>
            <a:r>
              <a:rPr i="1" lang="en-US" sz="1400" u="sng">
                <a:solidFill>
                  <a:schemeClr val="hlink"/>
                </a:solidFill>
                <a:hlinkClick r:id="rId9"/>
              </a:rPr>
              <a:t>978-1-4799-4311-1</a:t>
            </a:r>
            <a:r>
              <a:rPr i="1" lang="en-US" sz="1400"/>
              <a:t>.</a:t>
            </a:r>
            <a:r>
              <a:rPr i="1" lang="en-US" sz="1800"/>
              <a:t> </a:t>
            </a:r>
            <a:endParaRPr/>
          </a:p>
          <a:p>
            <a:pPr indent="-342900" lvl="0" marL="3429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AutoNum type="arabicPeriod"/>
            </a:pPr>
            <a:r>
              <a:rPr lang="en-US" sz="1800" u="sng">
                <a:solidFill>
                  <a:schemeClr val="hlink"/>
                </a:solidFill>
                <a:hlinkClick r:id="rId10"/>
              </a:rPr>
              <a:t>https://www.techtarget.com/searchsoftwarequality/definition/no-code</a:t>
            </a:r>
            <a:r>
              <a:rPr i="1" lang="en-US" sz="1800"/>
              <a:t> </a:t>
            </a:r>
            <a:endParaRPr sz="1800"/>
          </a:p>
          <a:p>
            <a:pPr indent="-342900" lvl="0" marL="3429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AutoNum type="arabicPeriod"/>
            </a:pPr>
            <a:r>
              <a:rPr lang="en-US" sz="1800" u="sng">
                <a:solidFill>
                  <a:schemeClr val="hlink"/>
                </a:solidFill>
                <a:hlinkClick r:id="rId11"/>
              </a:rPr>
              <a:t>https://homepage.cs.uri.edu/faculty/wolfe/book/Readings/Reading13.htm</a:t>
            </a:r>
            <a:endParaRPr sz="1800"/>
          </a:p>
          <a:p>
            <a:pPr indent="-342900" lvl="0" marL="3429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AutoNum type="arabicPeriod"/>
            </a:pPr>
            <a:r>
              <a:rPr lang="en-US" sz="1800" u="sng">
                <a:solidFill>
                  <a:schemeClr val="hlink"/>
                </a:solidFill>
                <a:hlinkClick r:id="rId12"/>
              </a:rPr>
              <a:t>https://www.bbc.co.uk/bitesize/guides/z3bq7ty/revision/1</a:t>
            </a:r>
            <a:endParaRPr sz="1800"/>
          </a:p>
          <a:p>
            <a:pPr indent="-342900" lvl="0" marL="3429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AutoNum type="arabicPeriod"/>
            </a:pPr>
            <a:r>
              <a:rPr lang="en-US" sz="1800" u="sng">
                <a:solidFill>
                  <a:schemeClr val="hlink"/>
                </a:solidFill>
                <a:hlinkClick r:id="rId13"/>
              </a:rPr>
              <a:t>https://www.youtube.com/watch?v=xdzN_dGaehw</a:t>
            </a:r>
            <a:r>
              <a:rPr lang="en-US" sz="1800"/>
              <a:t> </a:t>
            </a:r>
            <a:endParaRPr/>
          </a:p>
          <a:p>
            <a:pPr indent="-342900" lvl="0" marL="3429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AutoNum type="arabicPeriod"/>
            </a:pPr>
            <a:r>
              <a:rPr lang="en-US" sz="1800" u="sng">
                <a:solidFill>
                  <a:schemeClr val="hlink"/>
                </a:solidFill>
                <a:hlinkClick r:id="rId14"/>
              </a:rPr>
              <a:t>https://warren2lynch.medium.com/a-comprehensive-guide-for-flowchart-over-50-examples-785d6dfdc380</a:t>
            </a:r>
            <a:endParaRPr sz="1800"/>
          </a:p>
          <a:p>
            <a:pPr indent="-342900" lvl="0" marL="3429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AutoNum type="arabicPeriod"/>
            </a:pPr>
            <a:r>
              <a:rPr lang="en-US" sz="1800" u="sng">
                <a:solidFill>
                  <a:schemeClr val="hlink"/>
                </a:solidFill>
                <a:hlinkClick r:id="rId15"/>
              </a:rPr>
              <a:t>https://www.outsystems.com/blog/posts/what-is-visual-programming/</a:t>
            </a:r>
            <a:endParaRPr sz="1800"/>
          </a:p>
          <a:p>
            <a:pPr indent="-342900" lvl="0" marL="3429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AutoNum type="arabicPeriod"/>
            </a:pPr>
            <a:r>
              <a:rPr lang="en-US" sz="1800" u="sng">
                <a:solidFill>
                  <a:schemeClr val="hlink"/>
                </a:solidFill>
                <a:hlinkClick r:id="rId16"/>
              </a:rPr>
              <a:t>https://www.outsystems.com/blog/posts/low-code-vs-no-code/</a:t>
            </a:r>
            <a:endParaRPr sz="1800"/>
          </a:p>
          <a:p>
            <a:pPr indent="-342900" lvl="0" marL="3429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AutoNum type="arabicPeriod"/>
            </a:pPr>
            <a:r>
              <a:rPr lang="en-US" sz="1800" u="sng">
                <a:solidFill>
                  <a:schemeClr val="hlink"/>
                </a:solidFill>
                <a:hlinkClick r:id="rId17"/>
              </a:rPr>
              <a:t>https://docs.unity3d.com/bolt/1.4/manual/bolt-states.html</a:t>
            </a:r>
            <a:r>
              <a:rPr lang="en-US" sz="1800"/>
              <a:t> </a:t>
            </a:r>
            <a:endParaRPr/>
          </a:p>
          <a:p>
            <a:pPr indent="-342900" lvl="0" marL="3429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AutoNum type="arabicPeriod"/>
            </a:pPr>
            <a:r>
              <a:rPr lang="en-US" sz="1800" u="sng">
                <a:solidFill>
                  <a:schemeClr val="hlink"/>
                </a:solidFill>
                <a:hlinkClick r:id="rId18"/>
              </a:rPr>
              <a:t>https://creately.com/blog/diagrams/part-1-15-mistakes-you-would-unintentionally-make-with-flowcharts/</a:t>
            </a:r>
            <a:r>
              <a:rPr lang="en-US" sz="1800"/>
              <a:t> </a:t>
            </a:r>
            <a:endParaRPr/>
          </a:p>
          <a:p>
            <a:pPr indent="-762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/>
          </a:p>
          <a:p>
            <a:pPr indent="-762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Custom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083FA4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2015-06-15T09:27:21Z</dcterms:created>
  <dc:creator>Mark</dc:creator>
</cp:coreProperties>
</file>