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rin Primkulova" initials="SP" lastIdx="1" clrIdx="0">
    <p:extLst>
      <p:ext uri="{19B8F6BF-5375-455C-9EA6-DF929625EA0E}">
        <p15:presenceInfo xmlns:p15="http://schemas.microsoft.com/office/powerpoint/2012/main" userId="S-1-5-21-2818245935-2175833411-3614128155-128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9576" autoAdjust="0"/>
  </p:normalViewPr>
  <p:slideViewPr>
    <p:cSldViewPr snapToGrid="0">
      <p:cViewPr varScale="1">
        <p:scale>
          <a:sx n="83" d="100"/>
          <a:sy n="83" d="100"/>
        </p:scale>
        <p:origin x="40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4/19/2023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FEAA-E783-4131-9DA7-62CFDA3CD5C6}" type="datetimeFigureOut">
              <a:rPr lang="ru-RU" smtClean="0"/>
              <a:t>19.04.2023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222E-BDCB-47D8-B281-B3A0CD859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9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Slide title 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1471363"/>
            <a:ext cx="7867135" cy="34778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Visual Programming</a:t>
            </a:r>
          </a:p>
          <a:p>
            <a:pPr algn="ctr"/>
            <a:endParaRPr lang="en-US" sz="4400" b="1" dirty="0"/>
          </a:p>
          <a:p>
            <a:pPr algn="ctr"/>
            <a:r>
              <a:rPr lang="en-US" sz="4400" b="1" dirty="0"/>
              <a:t>Introduction to Unity DE. Game objects and materials. Basic concepts</a:t>
            </a:r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D14F8DD-CDF4-A1EE-6DDA-A50BD08AAD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Get started with Unity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2CC6E-E223-A5AC-CA1D-B1714ED139AA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1. Choose your plan and get registered on Unity.com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28D09-4633-2633-DFB2-3FF16FB46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45835"/>
            <a:ext cx="12192000" cy="499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016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22C13A8-75ED-28CA-749D-4E1066CBB6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7973490" cy="522288"/>
          </a:xfrm>
        </p:spPr>
        <p:txBody>
          <a:bodyPr/>
          <a:lstStyle/>
          <a:p>
            <a:r>
              <a:rPr lang="en-US" dirty="0"/>
              <a:t>Download and install Unity Hub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056441-3FB9-6AED-F27D-F4E203A50E2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5803260" cy="5005388"/>
          </a:xfrm>
        </p:spPr>
        <p:txBody>
          <a:bodyPr/>
          <a:lstStyle/>
          <a:p>
            <a:r>
              <a:rPr lang="en-US" dirty="0"/>
              <a:t>From store.unity.com</a:t>
            </a:r>
          </a:p>
          <a:p>
            <a:r>
              <a:rPr lang="en-US" dirty="0"/>
              <a:t>Unity Hub is tool for managing the projects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1800" b="1" dirty="0"/>
              <a:t>System requirements for Unity 2021.1.20</a:t>
            </a:r>
          </a:p>
          <a:p>
            <a:r>
              <a:rPr lang="en-US" sz="1800" b="1" dirty="0"/>
              <a:t>Released:</a:t>
            </a:r>
            <a:r>
              <a:rPr lang="en-US" sz="1800" dirty="0"/>
              <a:t> 9 September 2021</a:t>
            </a:r>
            <a:br>
              <a:rPr lang="en-US" sz="1800" dirty="0"/>
            </a:br>
            <a:r>
              <a:rPr lang="en-US" sz="1800" b="1" dirty="0"/>
              <a:t>OS:</a:t>
            </a:r>
            <a:r>
              <a:rPr lang="en-US" sz="1800" dirty="0"/>
              <a:t> Windows 7 SP1+, 8, 10, 64-bit versions only; macOS 10.12+; Ubuntu 16.04, 18.04, and CentOS 7.</a:t>
            </a:r>
            <a:br>
              <a:rPr lang="en-US" sz="1800" dirty="0"/>
            </a:br>
            <a:r>
              <a:rPr lang="en-US" sz="1800" b="1" dirty="0"/>
              <a:t>GPU:</a:t>
            </a:r>
            <a:r>
              <a:rPr lang="en-US" sz="1800" dirty="0"/>
              <a:t> Graphics card with DX10 (shader model 4.0) capabilities.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E9F667-BDF8-6CD6-0A69-3877D7480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5113" y="1143000"/>
            <a:ext cx="4879543" cy="479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69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A88345-C76F-11C5-C795-18E851F38D9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Unity Hub – Project tab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69921-42A7-86F1-8AD3-5C1015663C7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036310" cy="5005388"/>
          </a:xfrm>
        </p:spPr>
        <p:txBody>
          <a:bodyPr/>
          <a:lstStyle/>
          <a:p>
            <a:r>
              <a:rPr lang="en-US" dirty="0"/>
              <a:t>Project tab</a:t>
            </a:r>
          </a:p>
          <a:p>
            <a:r>
              <a:rPr lang="en-US" dirty="0"/>
              <a:t>You will work with multiple projects</a:t>
            </a:r>
          </a:p>
          <a:p>
            <a:r>
              <a:rPr lang="en-US" dirty="0"/>
              <a:t>You can</a:t>
            </a:r>
          </a:p>
          <a:p>
            <a:pPr lvl="1"/>
            <a:r>
              <a:rPr lang="en-US" sz="2000" dirty="0"/>
              <a:t>Create</a:t>
            </a:r>
          </a:p>
          <a:p>
            <a:pPr lvl="1"/>
            <a:r>
              <a:rPr lang="en-US" sz="2000" dirty="0"/>
              <a:t>Import project from disk</a:t>
            </a:r>
          </a:p>
          <a:p>
            <a:pPr lvl="1"/>
            <a:r>
              <a:rPr lang="en-US" sz="2000" dirty="0"/>
              <a:t>Open remote project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2B61AA-6E5C-219F-EA03-3D8E6E860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271" y="872403"/>
            <a:ext cx="8174697" cy="554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93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902CA33-1B14-B1AB-C68C-48B80FC2C4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Unity Hub – Installs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9D801-9DB3-5955-E31B-2D544F37B22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698171" cy="5005388"/>
          </a:xfrm>
        </p:spPr>
        <p:txBody>
          <a:bodyPr/>
          <a:lstStyle/>
          <a:p>
            <a:r>
              <a:rPr lang="en-US" dirty="0"/>
              <a:t>Install Unity Editor</a:t>
            </a:r>
          </a:p>
          <a:p>
            <a:r>
              <a:rPr lang="en-US" dirty="0"/>
              <a:t>Control editors' versions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851BB4-B85D-2722-3130-C8B2BB8FA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709" y="876179"/>
            <a:ext cx="7151687" cy="48469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C2C542-8A69-BE1C-3914-B0E785555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63" y="3299651"/>
            <a:ext cx="3979076" cy="302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679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BBCEAB-BDC4-49F4-C933-337AC6B77E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Unity Hub – Learn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7CC72-336E-70CA-ED5B-C9D94038916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631903" cy="5005388"/>
          </a:xfrm>
        </p:spPr>
        <p:txBody>
          <a:bodyPr/>
          <a:lstStyle/>
          <a:p>
            <a:r>
              <a:rPr lang="en-US" dirty="0"/>
              <a:t>You can find Featured, Recommended and Downloaded courses from Unity Learn. </a:t>
            </a:r>
          </a:p>
          <a:p>
            <a:r>
              <a:rPr lang="en-US" dirty="0"/>
              <a:t>You can also find those courses on learn.unity.com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7A8E00-BFD8-C8F7-C7A8-5A436AEFD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376" y="1142999"/>
            <a:ext cx="7586794" cy="442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07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188B433-D1D1-1276-E79C-6EFCEACC07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Create a new project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6EB17-6B0E-F577-0711-14285F8DED3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582477" cy="5005388"/>
          </a:xfrm>
        </p:spPr>
        <p:txBody>
          <a:bodyPr/>
          <a:lstStyle/>
          <a:p>
            <a:r>
              <a:rPr lang="en-US" dirty="0"/>
              <a:t>Once you install Unity editor, you can create a project. </a:t>
            </a:r>
          </a:p>
          <a:p>
            <a:r>
              <a:rPr lang="en-US" dirty="0"/>
              <a:t>Go to Project tab and click New Project. </a:t>
            </a:r>
          </a:p>
          <a:p>
            <a:r>
              <a:rPr lang="en-US" dirty="0"/>
              <a:t>For every project you should choose</a:t>
            </a:r>
          </a:p>
          <a:p>
            <a:pPr lvl="1"/>
            <a:r>
              <a:rPr lang="en-US" sz="2000" dirty="0"/>
              <a:t>Editor version</a:t>
            </a:r>
          </a:p>
          <a:p>
            <a:pPr lvl="1"/>
            <a:r>
              <a:rPr lang="en-US" sz="2000" dirty="0"/>
              <a:t>Template</a:t>
            </a:r>
          </a:p>
          <a:p>
            <a:pPr lvl="1"/>
            <a:r>
              <a:rPr lang="en-US" sz="2000" dirty="0"/>
              <a:t>Project name</a:t>
            </a:r>
          </a:p>
          <a:p>
            <a:pPr lvl="1"/>
            <a:r>
              <a:rPr lang="en-US" sz="2000" dirty="0"/>
              <a:t>Project location</a:t>
            </a:r>
            <a:endParaRPr lang="ru-RU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53BF40-CC61-1826-1E2A-1EFFCE50B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3162" y="1143000"/>
            <a:ext cx="7028308" cy="481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33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A6877E-94DA-F440-BB99-4CE769E1E5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Layout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136B62-BEED-067C-1E4E-EF1C1A34D15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75924" y="926305"/>
            <a:ext cx="2553903" cy="5487729"/>
          </a:xfrm>
        </p:spPr>
        <p:txBody>
          <a:bodyPr/>
          <a:lstStyle/>
          <a:p>
            <a:r>
              <a:rPr lang="en-US" sz="1800" dirty="0"/>
              <a:t>You see the tabs</a:t>
            </a:r>
          </a:p>
          <a:p>
            <a:pPr lvl="1"/>
            <a:r>
              <a:rPr lang="en-US" sz="1800" dirty="0"/>
              <a:t>Hierarchy</a:t>
            </a:r>
          </a:p>
          <a:p>
            <a:pPr lvl="1"/>
            <a:r>
              <a:rPr lang="en-US" sz="1800" dirty="0"/>
              <a:t>Scene</a:t>
            </a:r>
          </a:p>
          <a:p>
            <a:pPr lvl="1"/>
            <a:r>
              <a:rPr lang="en-US" sz="1800" dirty="0"/>
              <a:t>Game</a:t>
            </a:r>
          </a:p>
          <a:p>
            <a:pPr lvl="1"/>
            <a:r>
              <a:rPr lang="en-US" sz="1800" dirty="0"/>
              <a:t>Asset Store</a:t>
            </a:r>
          </a:p>
          <a:p>
            <a:pPr lvl="1"/>
            <a:r>
              <a:rPr lang="en-US" sz="1800" dirty="0"/>
              <a:t>Inspector</a:t>
            </a:r>
          </a:p>
          <a:p>
            <a:pPr lvl="1"/>
            <a:r>
              <a:rPr lang="en-US" sz="1800" dirty="0"/>
              <a:t>Project</a:t>
            </a:r>
          </a:p>
          <a:p>
            <a:pPr lvl="1"/>
            <a:r>
              <a:rPr lang="en-US" sz="1800" dirty="0"/>
              <a:t>Console</a:t>
            </a:r>
          </a:p>
          <a:p>
            <a:pPr lvl="1"/>
            <a:r>
              <a:rPr lang="en-US" sz="1800" dirty="0"/>
              <a:t>Profiler</a:t>
            </a:r>
          </a:p>
          <a:p>
            <a:pPr lvl="1"/>
            <a:r>
              <a:rPr lang="en-US" sz="1800" dirty="0"/>
              <a:t>Animation</a:t>
            </a:r>
          </a:p>
          <a:p>
            <a:r>
              <a:rPr lang="en-US" sz="1800" dirty="0"/>
              <a:t>All tabs can be dragged and positioned to the place you like. </a:t>
            </a:r>
          </a:p>
          <a:p>
            <a:r>
              <a:rPr lang="en-US" sz="1800" dirty="0"/>
              <a:t>To bring layout to default view or to set your favorite layout, go Window - Layout</a:t>
            </a:r>
            <a:endParaRPr lang="ru-RU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E59D770-4E4A-6CC6-EC5F-9D13138027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1794" y="926305"/>
            <a:ext cx="8780364" cy="548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316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8DFCF30-12F1-3D03-BC0E-9556583373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Hierarchy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973A86-3AE8-019F-3AD0-E13BCE8F621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0037" y="997744"/>
            <a:ext cx="5458376" cy="5005388"/>
          </a:xfrm>
        </p:spPr>
        <p:txBody>
          <a:bodyPr/>
          <a:lstStyle/>
          <a:p>
            <a:r>
              <a:rPr lang="en-US" dirty="0"/>
              <a:t>Can add, unload, remove and discard Scenes</a:t>
            </a:r>
          </a:p>
          <a:p>
            <a:r>
              <a:rPr lang="en-US" dirty="0"/>
              <a:t>Shows all objects of selected scene</a:t>
            </a:r>
          </a:p>
          <a:p>
            <a:r>
              <a:rPr lang="en-US" dirty="0"/>
              <a:t>Can add, rename, delete objects</a:t>
            </a: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916C6B-FBBE-D124-8816-9453D2E1F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997744"/>
            <a:ext cx="3095625" cy="5295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61019D-832F-D53B-FEE6-8F92C3B9E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625" y="1540970"/>
            <a:ext cx="1857375" cy="2438400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84DB54F9-0600-274F-FBDB-D432C11B15E0}"/>
              </a:ext>
            </a:extLst>
          </p:cNvPr>
          <p:cNvSpPr/>
          <p:nvPr/>
        </p:nvSpPr>
        <p:spPr>
          <a:xfrm>
            <a:off x="9191625" y="1406217"/>
            <a:ext cx="750771" cy="134753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982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189F47-E15A-E1CC-1F34-63DDAE8A9A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Inspector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40E67-2F51-B25C-AB4D-36968DA8F90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63513" y="1046747"/>
            <a:ext cx="6178316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Having selected object in Hierarchy tab or on Scene, there will be Inspector tab, which will show all properties and components of selected object.</a:t>
            </a:r>
          </a:p>
          <a:p>
            <a:pPr marL="0" indent="0">
              <a:buNone/>
            </a:pPr>
            <a:r>
              <a:rPr lang="en-US" dirty="0"/>
              <a:t>Default properties (any of them can be added if missed in initial load):</a:t>
            </a:r>
          </a:p>
          <a:p>
            <a:pPr lvl="1"/>
            <a:r>
              <a:rPr lang="en-US" sz="2000" dirty="0"/>
              <a:t>Transform</a:t>
            </a:r>
          </a:p>
          <a:p>
            <a:pPr lvl="1"/>
            <a:r>
              <a:rPr lang="en-US" sz="2000" dirty="0" err="1"/>
              <a:t>MeshRenderer</a:t>
            </a:r>
            <a:endParaRPr lang="en-US" sz="2000" dirty="0"/>
          </a:p>
          <a:p>
            <a:pPr lvl="1"/>
            <a:r>
              <a:rPr lang="en-US" sz="2000" dirty="0" err="1"/>
              <a:t>BoxCollider</a:t>
            </a:r>
            <a:endParaRPr lang="en-US" sz="2000" dirty="0"/>
          </a:p>
          <a:p>
            <a:pPr lvl="1"/>
            <a:r>
              <a:rPr lang="en-US" sz="2000" dirty="0"/>
              <a:t>Material</a:t>
            </a:r>
          </a:p>
          <a:p>
            <a:pPr marL="0" indent="0">
              <a:buNone/>
            </a:pPr>
            <a:r>
              <a:rPr lang="en-US" dirty="0"/>
              <a:t>To add any component – click Add Component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36704A-C4B4-A913-E760-D8AA50B26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1829" y="851710"/>
            <a:ext cx="3257550" cy="5676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7A7EEB-B09B-FFB5-7823-AB88319D51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1537" y="3871135"/>
            <a:ext cx="2266950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712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D2E8C3-8063-435A-43A5-3A5A3EB6E1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Project and Console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6318A-C7D4-5F3C-4D10-3BADB1B5F4F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27462" y="957262"/>
            <a:ext cx="3725829" cy="5005388"/>
          </a:xfrm>
        </p:spPr>
        <p:txBody>
          <a:bodyPr/>
          <a:lstStyle/>
          <a:p>
            <a:r>
              <a:rPr lang="en-US" dirty="0"/>
              <a:t>Project tab shows all depended folders and resources.</a:t>
            </a:r>
          </a:p>
          <a:p>
            <a:r>
              <a:rPr lang="en-US" dirty="0"/>
              <a:t>Assets tab – can import/export packages, add objects, scripts, materials, etc. </a:t>
            </a:r>
          </a:p>
          <a:p>
            <a:r>
              <a:rPr lang="en-US" dirty="0"/>
              <a:t>Assets tab – shows everything what is used in current project</a:t>
            </a:r>
          </a:p>
          <a:p>
            <a:r>
              <a:rPr lang="en-US" dirty="0"/>
              <a:t>Console tab is used to communicate errors to </a:t>
            </a:r>
            <a:r>
              <a:rPr lang="en-US" dirty="0" err="1"/>
              <a:t>developet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EA1AA1-91C0-B5C9-9D65-37E3CDC08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485" y="1364382"/>
            <a:ext cx="3819525" cy="35909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C5CE72-95D3-1248-0534-D8C0BBB08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1504" y="895350"/>
            <a:ext cx="2924175" cy="506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15FF5B-75A4-3E53-2485-13D13CF79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0873" y="818349"/>
            <a:ext cx="1637956" cy="573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922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F60B0D8-52BE-8A4A-4556-C9707931B9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Asset store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7151B-5712-3AD1-A842-F3A8DF79E367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534351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Through Asset Store you can search and import free or paid assets or packages, which will aid to your project through rich visual or audial objects or materials or components.</a:t>
            </a: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70D5F7-4D5F-E74D-AA91-D4B07B4A0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227" y="1225403"/>
            <a:ext cx="6518471" cy="440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2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EEA296-70D4-CA9F-BB4C-478EDF05F9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Scene 1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161EE-6EAB-3B34-7DB5-EA71E8B950B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09287" y="937418"/>
            <a:ext cx="10319134" cy="1671027"/>
          </a:xfrm>
        </p:spPr>
        <p:txBody>
          <a:bodyPr/>
          <a:lstStyle/>
          <a:p>
            <a:r>
              <a:rPr lang="en-US" sz="2000" dirty="0"/>
              <a:t>One of the main tab. All game design is taken place in this place.</a:t>
            </a:r>
          </a:p>
          <a:p>
            <a:r>
              <a:rPr lang="en-US" sz="2000" dirty="0"/>
              <a:t>Selecting object in the Scene, will select it in Hierarchy and vice versa</a:t>
            </a:r>
          </a:p>
          <a:p>
            <a:r>
              <a:rPr lang="en-US" sz="2000" dirty="0"/>
              <a:t>The best way to position objects is to change Transform property in Inspector, but also can be done in Scene itself using Tools.</a:t>
            </a:r>
          </a:p>
          <a:p>
            <a:endParaRPr lang="ru-RU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5F5EFE-F69E-72C1-742E-0FC8039BD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209" y="2737073"/>
            <a:ext cx="7483793" cy="36539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AFA47B-8799-9B79-6F33-92E230B5D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313" y="3107506"/>
            <a:ext cx="49530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109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9C80BE4-44FA-47CF-9086-EA1144DBE8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Scene 2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61F80-0163-3E24-23A1-BAFCF053DF8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284094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Tools</a:t>
            </a:r>
          </a:p>
          <a:p>
            <a:pPr lvl="1"/>
            <a:r>
              <a:rPr lang="en-US" dirty="0"/>
              <a:t>1 - View tool</a:t>
            </a:r>
          </a:p>
          <a:p>
            <a:pPr lvl="1"/>
            <a:r>
              <a:rPr lang="en-US" dirty="0"/>
              <a:t>2 - Move tool</a:t>
            </a:r>
          </a:p>
          <a:p>
            <a:pPr lvl="1"/>
            <a:r>
              <a:rPr lang="en-US" dirty="0"/>
              <a:t>3 - Rotate tool</a:t>
            </a:r>
          </a:p>
          <a:p>
            <a:pPr lvl="1"/>
            <a:r>
              <a:rPr lang="en-US" dirty="0"/>
              <a:t>4 - Scale tool</a:t>
            </a:r>
          </a:p>
          <a:p>
            <a:pPr lvl="1"/>
            <a:r>
              <a:rPr lang="en-US" dirty="0"/>
              <a:t>5 - </a:t>
            </a:r>
            <a:r>
              <a:rPr lang="en-US" dirty="0" err="1"/>
              <a:t>Rect</a:t>
            </a:r>
            <a:r>
              <a:rPr lang="en-US" dirty="0"/>
              <a:t> tool</a:t>
            </a:r>
          </a:p>
          <a:p>
            <a:pPr lvl="1"/>
            <a:r>
              <a:rPr lang="en-US" dirty="0"/>
              <a:t>6 - Transform tool</a:t>
            </a:r>
          </a:p>
          <a:p>
            <a:pPr lvl="1"/>
            <a:r>
              <a:rPr lang="en-US" dirty="0"/>
              <a:t>7 - Edit bounding volume</a:t>
            </a:r>
          </a:p>
          <a:p>
            <a:endParaRPr lang="ru-R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2B8ACC-D5B5-79EB-674A-BEF7DB4ED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6" y="1516429"/>
            <a:ext cx="798452" cy="27764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8FD5A7-30BE-93B8-AA2D-3871A68A54BA}"/>
              </a:ext>
            </a:extLst>
          </p:cNvPr>
          <p:cNvSpPr txBox="1"/>
          <p:nvPr/>
        </p:nvSpPr>
        <p:spPr>
          <a:xfrm>
            <a:off x="5650814" y="1143000"/>
            <a:ext cx="26365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1" i="0" u="none" strike="noStrike" baseline="0" dirty="0">
                <a:latin typeface="ArialMT"/>
              </a:rPr>
              <a:t>View tool:</a:t>
            </a:r>
          </a:p>
          <a:p>
            <a:pPr algn="l"/>
            <a:r>
              <a:rPr lang="en-US" dirty="0">
                <a:latin typeface="ArialMT"/>
              </a:rPr>
              <a:t>1. </a:t>
            </a:r>
            <a:r>
              <a:rPr lang="en-US" sz="1800" b="0" i="0" u="none" strike="noStrike" baseline="0" dirty="0">
                <a:latin typeface="ArialMT"/>
              </a:rPr>
              <a:t>Mouse Scroll</a:t>
            </a:r>
          </a:p>
          <a:p>
            <a:pPr algn="l"/>
            <a:r>
              <a:rPr lang="en-US" sz="1800" b="0" i="0" u="none" strike="noStrike" baseline="0" dirty="0">
                <a:latin typeface="ArialMT"/>
              </a:rPr>
              <a:t>2. Alt + Mouse Scroll</a:t>
            </a:r>
          </a:p>
          <a:p>
            <a:pPr algn="l"/>
            <a:r>
              <a:rPr lang="en-US" dirty="0">
                <a:latin typeface="ArialMT"/>
              </a:rPr>
              <a:t>3. Context menu Scroll</a:t>
            </a:r>
            <a:endParaRPr lang="ru-RU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56CEEE-C2C9-CEC7-C866-E9DB76739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5874" y="1472693"/>
            <a:ext cx="1695450" cy="15716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7B894EE-D2F6-DE1D-CCA6-A94281AF4F42}"/>
              </a:ext>
            </a:extLst>
          </p:cNvPr>
          <p:cNvSpPr txBox="1"/>
          <p:nvPr/>
        </p:nvSpPr>
        <p:spPr>
          <a:xfrm>
            <a:off x="9041371" y="1148088"/>
            <a:ext cx="1655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1" i="0" u="none" strike="noStrike" baseline="0" dirty="0">
                <a:latin typeface="ArialMT"/>
              </a:rPr>
              <a:t>Move tool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AAE24D-9249-BD47-23C2-C004208A132B}"/>
              </a:ext>
            </a:extLst>
          </p:cNvPr>
          <p:cNvSpPr txBox="1"/>
          <p:nvPr/>
        </p:nvSpPr>
        <p:spPr>
          <a:xfrm>
            <a:off x="3034902" y="4618602"/>
            <a:ext cx="14677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dirty="0"/>
              <a:t>Rotate tool</a:t>
            </a:r>
            <a:endParaRPr lang="ru-RU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4AFEE6-919E-3792-0388-1C004B830DDB}"/>
              </a:ext>
            </a:extLst>
          </p:cNvPr>
          <p:cNvSpPr txBox="1"/>
          <p:nvPr/>
        </p:nvSpPr>
        <p:spPr>
          <a:xfrm>
            <a:off x="7315200" y="4170221"/>
            <a:ext cx="15508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Scale tool</a:t>
            </a:r>
            <a:endParaRPr lang="ru-RU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FCC953-27A3-ACFB-FA6A-1CB376C2FE1C}"/>
              </a:ext>
            </a:extLst>
          </p:cNvPr>
          <p:cNvSpPr txBox="1"/>
          <p:nvPr/>
        </p:nvSpPr>
        <p:spPr>
          <a:xfrm>
            <a:off x="9753599" y="4170221"/>
            <a:ext cx="11478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Rect</a:t>
            </a:r>
            <a:r>
              <a:rPr lang="en-US" b="1" dirty="0"/>
              <a:t> tool</a:t>
            </a:r>
            <a:endParaRPr lang="ru-RU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BFF231-BFC5-22FD-EEF2-90544A895477}"/>
              </a:ext>
            </a:extLst>
          </p:cNvPr>
          <p:cNvSpPr txBox="1"/>
          <p:nvPr/>
        </p:nvSpPr>
        <p:spPr>
          <a:xfrm>
            <a:off x="596466" y="4598738"/>
            <a:ext cx="1695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Transform tool</a:t>
            </a:r>
            <a:endParaRPr lang="ru-RU" b="1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A0F6133-EFB2-BA6A-A5A1-93C7FC48B4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866" y="5048536"/>
            <a:ext cx="1626519" cy="13644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8D9FDFB-4042-8596-6821-4534EC589D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8003" y="4548508"/>
            <a:ext cx="1654514" cy="13816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3860DFF-02A3-BF1C-D5D0-9A71E6E282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1238" y="4539553"/>
            <a:ext cx="1552575" cy="139065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43FB3B8-E8BD-DBEF-2406-DBB58462A5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385" y="4939680"/>
            <a:ext cx="1569612" cy="1473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28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12301B-5782-78A6-963A-0D4C045CC9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Game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796E6-F0A2-E69F-32D5-D2FC963DC8C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78280" y="902369"/>
            <a:ext cx="11637795" cy="1946709"/>
          </a:xfrm>
        </p:spPr>
        <p:txBody>
          <a:bodyPr/>
          <a:lstStyle/>
          <a:p>
            <a:r>
              <a:rPr lang="en-US" sz="2000" dirty="0"/>
              <a:t>Make sure you have Camera and Directional light in Hierarchy. If not, add them.</a:t>
            </a:r>
          </a:p>
          <a:p>
            <a:r>
              <a:rPr lang="en-US" sz="2000" dirty="0"/>
              <a:t>Game tab will show everything what Main Camera sees. Make sure you put elements in right place</a:t>
            </a:r>
          </a:p>
          <a:p>
            <a:r>
              <a:rPr lang="en-US" sz="2000" dirty="0"/>
              <a:t>There are three buttons to test your game play. Play button should be pressed to switch to game mode.</a:t>
            </a:r>
          </a:p>
          <a:p>
            <a:r>
              <a:rPr lang="en-US" sz="2000" dirty="0"/>
              <a:t>You can change: aspect ratio, display and scale.</a:t>
            </a:r>
            <a:endParaRPr lang="ru-RU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E68B0F-2D86-7C70-1FA0-42AEA3303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79823"/>
            <a:ext cx="12192000" cy="3651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679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E54AA9-3443-6B7D-2CF1-315EB189C7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Example. Ball rolling game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85A87-6F3B-0E41-893F-762698EB3481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Create a new project</a:t>
            </a:r>
          </a:p>
          <a:p>
            <a:pPr marL="0" indent="0">
              <a:buNone/>
            </a:pPr>
            <a:r>
              <a:rPr lang="en-US" dirty="0"/>
              <a:t>2. Select 3D template</a:t>
            </a:r>
          </a:p>
          <a:p>
            <a:pPr marL="0" indent="0">
              <a:buNone/>
            </a:pPr>
            <a:r>
              <a:rPr lang="en-US" dirty="0"/>
              <a:t>3. Add camera (if it was not added automatically)</a:t>
            </a:r>
          </a:p>
          <a:p>
            <a:pPr marL="0" indent="0">
              <a:buNone/>
            </a:pPr>
            <a:r>
              <a:rPr lang="en-US" dirty="0"/>
              <a:t>4. Add cube</a:t>
            </a:r>
            <a:endParaRPr lang="ru-RU" dirty="0"/>
          </a:p>
        </p:txBody>
      </p:sp>
      <p:pic>
        <p:nvPicPr>
          <p:cNvPr id="4" name="drawingObject13">
            <a:extLst>
              <a:ext uri="{FF2B5EF4-FFF2-40B4-BE49-F238E27FC236}">
                <a16:creationId xmlns:a16="http://schemas.microsoft.com/office/drawing/2014/main" id="{28DEAE18-B3BB-4207-2B54-9E93B94534C0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7634287" y="1143000"/>
            <a:ext cx="4019550" cy="3790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74551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5E5AABE-E376-F10D-5BDF-2BDFB6F129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Transform position reset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4D741-B2E2-4C48-FC70-5F089D5DDFD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76665" y="940935"/>
            <a:ext cx="4515100" cy="5438139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Double check values of the cube so they are at 0,0,0 position. </a:t>
            </a:r>
            <a:r>
              <a:rPr lang="en-US" sz="1800" spc="-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 can Reset the values by pressing this icon</a:t>
            </a:r>
          </a:p>
          <a:p>
            <a:pPr marL="0" indent="0">
              <a:buNone/>
            </a:pPr>
            <a:endParaRPr lang="en-US" sz="18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each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object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hierarch</a:t>
            </a:r>
            <a:r>
              <a:rPr lang="en-US" sz="1800" spc="-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See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how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selected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object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is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highlighted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on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18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Scene. Explore the changes in the Inspector tab. Formulate the definition of purpose of Inspector tab.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5" name="drawingObject15">
            <a:extLst>
              <a:ext uri="{FF2B5EF4-FFF2-40B4-BE49-F238E27FC236}">
                <a16:creationId xmlns:a16="http://schemas.microsoft.com/office/drawing/2014/main" id="{D424EDA2-F5A1-1D93-5C85-84AECBB926E4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5351345" y="940936"/>
            <a:ext cx="6648450" cy="5438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03899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6013E42-B020-473F-6C1D-97858F5003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Creating folder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C7522-F0BD-37FF-213B-C82462805D8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447723" cy="5005388"/>
          </a:xfrm>
        </p:spPr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folder in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project files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“Scenes”</a:t>
            </a:r>
          </a:p>
          <a:p>
            <a:endParaRPr lang="en-US" sz="18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Save</a:t>
            </a:r>
            <a:r>
              <a:rPr lang="en-US" sz="18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current</a:t>
            </a:r>
            <a:r>
              <a:rPr lang="en-US" sz="1800" spc="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scene</a:t>
            </a:r>
            <a:r>
              <a:rPr lang="en-US" sz="18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as</a:t>
            </a:r>
            <a:r>
              <a:rPr lang="en-US" sz="18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“Main” in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folder created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(File -&gt;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Save Scene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as…). Explore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 hot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keys for the operation.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0528E7-70C4-9DBB-DDF8-0A1E28006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0247" y="1143000"/>
            <a:ext cx="2447925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001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8CECE72-1144-A34E-4506-B444344BA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Building the level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F66DA3-D020-22A9-B5D4-434856065A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9096725" cy="1215189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Build a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level using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cubes and c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anging t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eir scale values:</a:t>
            </a:r>
            <a:endParaRPr lang="ru-RU" dirty="0"/>
          </a:p>
        </p:txBody>
      </p:sp>
      <p:pic>
        <p:nvPicPr>
          <p:cNvPr id="4" name="drawingObject23">
            <a:extLst>
              <a:ext uri="{FF2B5EF4-FFF2-40B4-BE49-F238E27FC236}">
                <a16:creationId xmlns:a16="http://schemas.microsoft.com/office/drawing/2014/main" id="{DBE45145-C3F4-DD36-2EA1-7830745991C9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878889" y="2468697"/>
            <a:ext cx="7970018" cy="34751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19829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6F6B5C7-45B2-E753-73EA-040590E4EE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Materials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F3DB1-8100-AE27-531C-1F56BFC49F6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46285" y="998621"/>
            <a:ext cx="4659479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folder in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Project tab and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name it “Materials”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" name="drawingObject21">
            <a:extLst>
              <a:ext uri="{FF2B5EF4-FFF2-40B4-BE49-F238E27FC236}">
                <a16:creationId xmlns:a16="http://schemas.microsoft.com/office/drawing/2014/main" id="{2873EF88-3159-82C6-1337-18E6BE932E51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847023" y="1939590"/>
            <a:ext cx="3886200" cy="230505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DD06D3-9CAF-59ED-19ED-6F0CD28292B8}"/>
              </a:ext>
            </a:extLst>
          </p:cNvPr>
          <p:cNvSpPr txBox="1"/>
          <p:nvPr/>
        </p:nvSpPr>
        <p:spPr>
          <a:xfrm>
            <a:off x="5527357" y="918847"/>
            <a:ext cx="612648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Open created fol</a:t>
            </a:r>
            <a:r>
              <a:rPr lang="en-US" sz="24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er and create a Material a</a:t>
            </a:r>
            <a:r>
              <a:rPr lang="en-US" sz="24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 name it “Gr</a:t>
            </a:r>
            <a:r>
              <a:rPr lang="en-US" sz="24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und”</a:t>
            </a:r>
            <a:endParaRPr lang="ru-RU" sz="24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52180DA-8F71-AD62-0B4E-DF6B1F9AE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827" y="1735000"/>
            <a:ext cx="501015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02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0FBDCE-F3A1-1095-1360-BCAD6E4388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Materials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64570-A570-1C3A-B598-69F0C7A4C3D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014586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Choose created material and set the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color of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material to any co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or</a:t>
            </a:r>
            <a:endParaRPr lang="ru-RU" dirty="0"/>
          </a:p>
        </p:txBody>
      </p:sp>
      <p:pic>
        <p:nvPicPr>
          <p:cNvPr id="4" name="drawingObject27">
            <a:extLst>
              <a:ext uri="{FF2B5EF4-FFF2-40B4-BE49-F238E27FC236}">
                <a16:creationId xmlns:a16="http://schemas.microsoft.com/office/drawing/2014/main" id="{CF61D601-034A-3DB8-D612-0339D6F81756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6476949" y="956712"/>
            <a:ext cx="2744053" cy="51916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4944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BFD47AA-ABD9-FD41-02F9-E0B2FF108C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Materials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45828-E8BE-1D80-EAC5-8AEF51A4BC2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03409" y="940869"/>
            <a:ext cx="11193462" cy="387417"/>
          </a:xfrm>
        </p:spPr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Drag and drop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Material to all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cubes in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 hierarchy tab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F69382-D43A-BAD6-C0BB-85434AEB4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1848"/>
            <a:ext cx="12192000" cy="520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4533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2D81D73-E56A-F6CC-4F96-32D6702FA2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Ball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5EFFB-FCED-2EED-8390-F6F026BA8E9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552574" cy="5005388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a Sphere ob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ect and name it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“Player”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Import any stripe pattern image to Assets - Material folder.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Drag and drop imported image to ball, so ball will be stripped.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7A7AE8-F0C6-23D7-C5A5-36482A77D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281" y="1143000"/>
            <a:ext cx="7426087" cy="407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844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B0C6635-C7E6-1B3D-CEB4-3F86271037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Rigidbody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5ABFBD-3859-D227-C5B6-E447EDB0376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00155" y="903672"/>
            <a:ext cx="4515100" cy="784123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 your p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ayer and in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 Hierarchy tab - a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 component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Rigidbo</a:t>
            </a:r>
            <a:r>
              <a:rPr lang="en-US" sz="1800" spc="5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”</a:t>
            </a:r>
          </a:p>
          <a:p>
            <a:endParaRPr lang="en-US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1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28652E-C475-6028-2606-D55AFB9D7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085" y="1499485"/>
            <a:ext cx="2146455" cy="4832985"/>
          </a:xfrm>
          <a:prstGeom prst="rect">
            <a:avLst/>
          </a:prstGeom>
        </p:spPr>
      </p:pic>
      <p:pic>
        <p:nvPicPr>
          <p:cNvPr id="6" name="drawingObject33">
            <a:extLst>
              <a:ext uri="{FF2B5EF4-FFF2-40B4-BE49-F238E27FC236}">
                <a16:creationId xmlns:a16="http://schemas.microsoft.com/office/drawing/2014/main" id="{8D047C7C-3487-8220-372B-85749B0B18B2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732618" y="1877627"/>
            <a:ext cx="3362325" cy="2038350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186A4E-930F-E95B-9207-A19D736068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4462" y="4294120"/>
            <a:ext cx="4200236" cy="20383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DD494EF-749C-E57C-BDFE-2A87BB927CEE}"/>
              </a:ext>
            </a:extLst>
          </p:cNvPr>
          <p:cNvSpPr txBox="1"/>
          <p:nvPr/>
        </p:nvSpPr>
        <p:spPr>
          <a:xfrm>
            <a:off x="8400022" y="904833"/>
            <a:ext cx="336232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Add 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Constraints</a:t>
            </a:r>
            <a:r>
              <a:rPr lang="en-US" sz="1800" b="1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to Z axis. It will keep the Ball straight</a:t>
            </a:r>
            <a:r>
              <a:rPr lang="en-US" sz="1800" spc="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by Z axis</a:t>
            </a:r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AAF2F4-1935-D21A-CEC3-14C50C2C6D36}"/>
              </a:ext>
            </a:extLst>
          </p:cNvPr>
          <p:cNvSpPr txBox="1"/>
          <p:nvPr/>
        </p:nvSpPr>
        <p:spPr>
          <a:xfrm>
            <a:off x="5103494" y="878379"/>
            <a:ext cx="31082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Set Mass of sphere to 10</a:t>
            </a:r>
            <a:endParaRPr lang="en-US" sz="18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D36640-A700-F0BB-7A4C-5A5BF1AB8DCD}"/>
              </a:ext>
            </a:extLst>
          </p:cNvPr>
          <p:cNvSpPr txBox="1"/>
          <p:nvPr/>
        </p:nvSpPr>
        <p:spPr>
          <a:xfrm>
            <a:off x="287301" y="1714002"/>
            <a:ext cx="168870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Rigidbody</a:t>
            </a:r>
            <a:r>
              <a:rPr lang="en-US" b="1" dirty="0"/>
              <a:t> </a:t>
            </a:r>
            <a:r>
              <a:rPr lang="en-US" dirty="0"/>
              <a:t>allows a </a:t>
            </a:r>
            <a:r>
              <a:rPr lang="en-US" dirty="0" err="1"/>
              <a:t>GameObject</a:t>
            </a:r>
            <a:r>
              <a:rPr lang="en-US" dirty="0"/>
              <a:t> to react to real-time physics. </a:t>
            </a:r>
          </a:p>
          <a:p>
            <a:r>
              <a:rPr lang="en-US" dirty="0"/>
              <a:t>This includes reactions to forces and gravity, mass, drag and momentum.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67905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ECA127-17DE-4399-6621-AB19E8AC85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Camera 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913496-D0FE-2E66-84AA-35D51556E48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36032" y="950495"/>
            <a:ext cx="11193462" cy="1118937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Change camera positi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 so the 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all is v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sible w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 level in</a:t>
            </a:r>
            <a:r>
              <a:rPr lang="en-US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game tab</a:t>
            </a:r>
          </a:p>
          <a:p>
            <a:r>
              <a:rPr lang="en-US" spc="-1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 can use scene</a:t>
            </a:r>
            <a:r>
              <a:rPr lang="en-US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pc="-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ransform tools or input values in</a:t>
            </a:r>
            <a:r>
              <a:rPr lang="en-US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pc="-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ransform component in the Inspector tab.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4" name="drawingObject39">
            <a:extLst>
              <a:ext uri="{FF2B5EF4-FFF2-40B4-BE49-F238E27FC236}">
                <a16:creationId xmlns:a16="http://schemas.microsoft.com/office/drawing/2014/main" id="{2B80AFB9-34D2-3A30-06EE-0E6CDA1BCEDF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40631" y="2338939"/>
            <a:ext cx="11867949" cy="42037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0048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3D2D359-5A45-F9C5-1A64-D842B32D7B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Aspect Ratio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8D8A9-CEB1-688C-47C8-E46B97E2DF2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435543"/>
          </a:xfrm>
        </p:spPr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Change</a:t>
            </a:r>
            <a:r>
              <a:rPr lang="en-US" sz="1800" spc="-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Aspect Ratio to 16:9 in Free</a:t>
            </a:r>
            <a:r>
              <a:rPr lang="en-US" sz="1800" spc="-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Aspect</a:t>
            </a:r>
            <a:r>
              <a:rPr lang="en-US" sz="18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spc="-1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ab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4" name="drawingObject41">
            <a:extLst>
              <a:ext uri="{FF2B5EF4-FFF2-40B4-BE49-F238E27FC236}">
                <a16:creationId xmlns:a16="http://schemas.microsoft.com/office/drawing/2014/main" id="{D3ED27B2-D04C-A5C2-F852-02BC89697BCF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2810276" y="1578543"/>
            <a:ext cx="6073842" cy="48005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42211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AA0FFA4-0CCA-A762-9F69-52E3E9B0F7B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Play mode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4D23E-5CAD-3107-0C7A-0750D3ED86F6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4033837" cy="1917834"/>
          </a:xfrm>
        </p:spPr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Activate Play Mode to test p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ysics</a:t>
            </a: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Play</a:t>
            </a:r>
            <a:r>
              <a:rPr lang="en-US" sz="18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Mode Activati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 Speed.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Go to E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it - Pro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j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ect Setting - 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ditor and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check this box for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faster load times of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Play Mode</a:t>
            </a:r>
            <a:endParaRPr lang="ru-RU" dirty="0"/>
          </a:p>
        </p:txBody>
      </p:sp>
      <p:pic>
        <p:nvPicPr>
          <p:cNvPr id="4" name="drawingObject47">
            <a:extLst>
              <a:ext uri="{FF2B5EF4-FFF2-40B4-BE49-F238E27FC236}">
                <a16:creationId xmlns:a16="http://schemas.microsoft.com/office/drawing/2014/main" id="{5836C456-DE66-EB5B-5F9F-060A11D44804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442410" y="3647975"/>
            <a:ext cx="4216467" cy="1379420"/>
          </a:xfrm>
          <a:prstGeom prst="rect">
            <a:avLst/>
          </a:prstGeom>
          <a:noFill/>
        </p:spPr>
      </p:pic>
      <p:pic>
        <p:nvPicPr>
          <p:cNvPr id="5" name="drawingObject43">
            <a:extLst>
              <a:ext uri="{FF2B5EF4-FFF2-40B4-BE49-F238E27FC236}">
                <a16:creationId xmlns:a16="http://schemas.microsoft.com/office/drawing/2014/main" id="{CF04B403-693A-83FD-2069-CF5327F84411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5005387" y="1116531"/>
            <a:ext cx="6648450" cy="2809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7602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5946CE-2B86-F199-3050-DE5117A6F0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Position Constraint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D200C-ADE8-6CB2-2397-E78C2A136EE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3706578" cy="5005388"/>
          </a:xfrm>
        </p:spPr>
        <p:txBody>
          <a:bodyPr/>
          <a:lstStyle/>
          <a:p>
            <a:pPr>
              <a:lnSpc>
                <a:spcPct val="111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To make your camer</a:t>
            </a:r>
            <a:r>
              <a:rPr lang="en-US" sz="18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a follow the movement of your Player do the following:</a:t>
            </a:r>
            <a:endParaRPr lang="en-US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1">
              <a:lnSpc>
                <a:spcPct val="111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Main</a:t>
            </a:r>
            <a:r>
              <a:rPr lang="en-US" sz="18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Camera</a:t>
            </a:r>
            <a:r>
              <a:rPr lang="en-US" sz="18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18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add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the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osition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nstraint”</a:t>
            </a:r>
            <a:r>
              <a:rPr lang="en-US" sz="1800" spc="1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component</a:t>
            </a:r>
            <a:r>
              <a:rPr lang="en-US" sz="18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 Inspector </a:t>
            </a:r>
            <a:r>
              <a:rPr lang="en-US" sz="1800" spc="-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ab.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>
              <a:lnSpc>
                <a:spcPct val="100000"/>
              </a:lnSpc>
              <a:spcAft>
                <a:spcPts val="45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Click</a:t>
            </a:r>
            <a:r>
              <a:rPr lang="en-US" sz="1800" spc="3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on</a:t>
            </a:r>
            <a:r>
              <a:rPr lang="en-US" sz="1800" spc="3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plus</a:t>
            </a:r>
            <a:r>
              <a:rPr lang="en-US" sz="1800" spc="3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button</a:t>
            </a:r>
            <a:r>
              <a:rPr lang="en-US" sz="1800" spc="3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in</a:t>
            </a:r>
            <a:r>
              <a:rPr lang="en-US" sz="1800" spc="3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“Sources”</a:t>
            </a:r>
            <a:r>
              <a:rPr lang="en-US" sz="1800" spc="3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list</a:t>
            </a:r>
            <a:r>
              <a:rPr lang="en-US" sz="1800" spc="3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1800" spc="3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add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player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transform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by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drag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and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dropping</a:t>
            </a:r>
            <a:r>
              <a:rPr lang="en-US" sz="18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it</a:t>
            </a:r>
            <a:r>
              <a:rPr lang="en-US" sz="18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from hierarchy: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4" name="drawingObject49">
            <a:extLst>
              <a:ext uri="{FF2B5EF4-FFF2-40B4-BE49-F238E27FC236}">
                <a16:creationId xmlns:a16="http://schemas.microsoft.com/office/drawing/2014/main" id="{2A86F29C-94AA-1B62-134D-27E927447FAE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5380521" y="817370"/>
            <a:ext cx="5493117" cy="5656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78794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74C0EE6-AC4B-C3E3-747C-094EFBC489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Making </a:t>
            </a:r>
            <a:r>
              <a:rPr lang="en-US" dirty="0" err="1"/>
              <a:t>YouWin</a:t>
            </a:r>
            <a:r>
              <a:rPr lang="en-US" dirty="0"/>
              <a:t> object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74CFE-DD09-4051-14C3-107106CB872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5978140" cy="5005388"/>
          </a:xfrm>
        </p:spPr>
        <p:txBody>
          <a:bodyPr/>
          <a:lstStyle/>
          <a:p>
            <a:pPr>
              <a:lnSpc>
                <a:spcPct val="107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Rename the vertical rectangle as</a:t>
            </a:r>
            <a:r>
              <a:rPr lang="en-US" sz="18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spc="-105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ouWin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ts val="12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Create and attach</a:t>
            </a:r>
            <a:r>
              <a:rPr lang="en-US" sz="18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green colored material</a:t>
            </a:r>
            <a:r>
              <a:rPr lang="en-US" sz="1800" b="1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to the it</a:t>
            </a:r>
          </a:p>
          <a:p>
            <a:pPr>
              <a:lnSpc>
                <a:spcPts val="12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Add 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Rigidbody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component to</a:t>
            </a:r>
            <a:r>
              <a:rPr lang="en-US" sz="18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spc="-11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Y</a:t>
            </a:r>
            <a:r>
              <a:rPr lang="en-US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ouWin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object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4" name="drawingObject53">
            <a:extLst>
              <a:ext uri="{FF2B5EF4-FFF2-40B4-BE49-F238E27FC236}">
                <a16:creationId xmlns:a16="http://schemas.microsoft.com/office/drawing/2014/main" id="{4466FBE5-5E43-A4F3-EF39-723486244A00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6516303" y="853038"/>
            <a:ext cx="5467150" cy="5364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978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9ED7E59-E9ED-0FC0-0D14-303A23CD43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Export Package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151FB-9E3D-AF23-CDA3-E8A9D12A26A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76664" y="968593"/>
            <a:ext cx="4178216" cy="889083"/>
          </a:xfrm>
        </p:spPr>
        <p:txBody>
          <a:bodyPr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Right click on</a:t>
            </a:r>
            <a:r>
              <a:rPr lang="en-US" sz="18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Assets 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folder in Project</a:t>
            </a:r>
            <a:r>
              <a:rPr lang="en-US" sz="18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spc="-1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ab and select</a:t>
            </a:r>
            <a:r>
              <a:rPr lang="en-US" sz="1800" spc="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Export Package</a:t>
            </a:r>
            <a:endParaRPr lang="ru-RU" dirty="0"/>
          </a:p>
        </p:txBody>
      </p:sp>
      <p:pic>
        <p:nvPicPr>
          <p:cNvPr id="4" name="drawingObject61">
            <a:extLst>
              <a:ext uri="{FF2B5EF4-FFF2-40B4-BE49-F238E27FC236}">
                <a16:creationId xmlns:a16="http://schemas.microsoft.com/office/drawing/2014/main" id="{1A3CD696-4A55-709E-8E54-F663FF18F369}"/>
              </a:ext>
            </a:extLst>
          </p:cNvPr>
          <p:cNvPicPr/>
          <p:nvPr/>
        </p:nvPicPr>
        <p:blipFill>
          <a:blip r:embed="rId2"/>
          <a:stretch/>
        </p:blipFill>
        <p:spPr>
          <a:xfrm>
            <a:off x="749919" y="1852611"/>
            <a:ext cx="3254190" cy="4596315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16AF7F-1B5C-DC8A-65B3-85BACEF3B1DB}"/>
              </a:ext>
            </a:extLst>
          </p:cNvPr>
          <p:cNvSpPr txBox="1"/>
          <p:nvPr/>
        </p:nvSpPr>
        <p:spPr>
          <a:xfrm>
            <a:off x="6096000" y="968593"/>
            <a:ext cx="4973053" cy="1793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Press export in the new Popup windo</a:t>
            </a:r>
            <a:r>
              <a:rPr lang="en-US" sz="18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Select destination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Exported Package will appear in selected folder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7" name="drawingObject63">
            <a:extLst>
              <a:ext uri="{FF2B5EF4-FFF2-40B4-BE49-F238E27FC236}">
                <a16:creationId xmlns:a16="http://schemas.microsoft.com/office/drawing/2014/main" id="{D7C241E1-1907-240E-7811-9E0977C9A53F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5948111" y="2432534"/>
            <a:ext cx="4861059" cy="34568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37738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0F1632-D495-5175-99C8-45C2ECD5B4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E057D-44F3-1944-0693-2A989A4BF68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Unity.com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store.unity.com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learn.unity.com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48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12106</TotalTime>
  <Words>1076</Words>
  <Application>Microsoft Office PowerPoint</Application>
  <PresentationFormat>Widescreen</PresentationFormat>
  <Paragraphs>153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ArialMT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59</cp:revision>
  <dcterms:created xsi:type="dcterms:W3CDTF">2015-06-15T09:27:21Z</dcterms:created>
  <dcterms:modified xsi:type="dcterms:W3CDTF">2023-04-19T04:20:05Z</dcterms:modified>
</cp:coreProperties>
</file>