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handoutMasterIdLst>
    <p:handoutMasterId r:id="rId34"/>
  </p:handoutMasterIdLst>
  <p:sldIdLst>
    <p:sldId id="256" r:id="rId2"/>
    <p:sldId id="259" r:id="rId3"/>
    <p:sldId id="273" r:id="rId4"/>
    <p:sldId id="260" r:id="rId5"/>
    <p:sldId id="275" r:id="rId6"/>
    <p:sldId id="274" r:id="rId7"/>
    <p:sldId id="264" r:id="rId8"/>
    <p:sldId id="277" r:id="rId9"/>
    <p:sldId id="265" r:id="rId10"/>
    <p:sldId id="266" r:id="rId11"/>
    <p:sldId id="267" r:id="rId12"/>
    <p:sldId id="268" r:id="rId13"/>
    <p:sldId id="269" r:id="rId14"/>
    <p:sldId id="270" r:id="rId15"/>
    <p:sldId id="278" r:id="rId16"/>
    <p:sldId id="279" r:id="rId17"/>
    <p:sldId id="285" r:id="rId18"/>
    <p:sldId id="287" r:id="rId19"/>
    <p:sldId id="288" r:id="rId20"/>
    <p:sldId id="281" r:id="rId21"/>
    <p:sldId id="284" r:id="rId22"/>
    <p:sldId id="289" r:id="rId23"/>
    <p:sldId id="290" r:id="rId24"/>
    <p:sldId id="271" r:id="rId25"/>
    <p:sldId id="280" r:id="rId26"/>
    <p:sldId id="282" r:id="rId27"/>
    <p:sldId id="283" r:id="rId28"/>
    <p:sldId id="272" r:id="rId29"/>
    <p:sldId id="286" r:id="rId30"/>
    <p:sldId id="291" r:id="rId31"/>
    <p:sldId id="276"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hirin Primkulova" initials="SP" lastIdx="1" clrIdx="0">
    <p:extLst>
      <p:ext uri="{19B8F6BF-5375-455C-9EA6-DF929625EA0E}">
        <p15:presenceInfo xmlns:p15="http://schemas.microsoft.com/office/powerpoint/2012/main" userId="S-1-5-21-2818245935-2175833411-3614128155-1282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3F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9576" autoAdjust="0"/>
  </p:normalViewPr>
  <p:slideViewPr>
    <p:cSldViewPr snapToGrid="0">
      <p:cViewPr varScale="1">
        <p:scale>
          <a:sx n="95" d="100"/>
          <a:sy n="95" d="100"/>
        </p:scale>
        <p:origin x="528" y="90"/>
      </p:cViewPr>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t>4/18/2023</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t>‹#›</a:t>
            </a:fld>
            <a:endParaRPr lang="en-US"/>
          </a:p>
        </p:txBody>
      </p:sp>
    </p:spTree>
    <p:extLst>
      <p:ext uri="{BB962C8B-B14F-4D97-AF65-F5344CB8AC3E}">
        <p14:creationId xmlns:p14="http://schemas.microsoft.com/office/powerpoint/2010/main" val="27293724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08FEAA-E783-4131-9DA7-62CFDA3CD5C6}" type="datetimeFigureOut">
              <a:rPr lang="ru-RU" smtClean="0"/>
              <a:t>18.04.2023</a:t>
            </a:fld>
            <a:endParaRPr lang="ru-R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5B222E-BDCB-47D8-B281-B3A0CD859103}" type="slidenum">
              <a:rPr lang="ru-RU" smtClean="0"/>
              <a:t>‹#›</a:t>
            </a:fld>
            <a:endParaRPr lang="ru-RU"/>
          </a:p>
        </p:txBody>
      </p:sp>
    </p:spTree>
    <p:extLst>
      <p:ext uri="{BB962C8B-B14F-4D97-AF65-F5344CB8AC3E}">
        <p14:creationId xmlns:p14="http://schemas.microsoft.com/office/powerpoint/2010/main" val="667990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a:t>Presentation Title </a:t>
            </a:r>
            <a:endParaRPr lang="en-US" dirty="0"/>
          </a:p>
        </p:txBody>
      </p:sp>
      <p:sp>
        <p:nvSpPr>
          <p:cNvPr id="6" name="Rectangle 5"/>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3065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a:t>Slide title </a:t>
            </a:r>
            <a:endParaRPr lang="en-US" dirty="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a:t>Text</a:t>
            </a:r>
          </a:p>
        </p:txBody>
      </p:sp>
    </p:spTree>
    <p:extLst>
      <p:ext uri="{BB962C8B-B14F-4D97-AF65-F5344CB8AC3E}">
        <p14:creationId xmlns:p14="http://schemas.microsoft.com/office/powerpoint/2010/main" val="336173840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docs.unity3d.com/Packages/com.unity.visualscripting@1.5/manual/vs-formula.html"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docs.unity3d.com/Packages/com.unity.visualscripting@1.5/manual/vs-formula.html" TargetMode="External"/><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2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docs.unity3d.com/Packages/com.unity.visualscripting@1.5/manual/vs-formula.html"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docs.unity3d.com/Packages/com.unity.visualscripting@1.6/manual/vs-control.html" TargetMode="External"/><Relationship Id="rId2" Type="http://schemas.openxmlformats.org/officeDocument/2006/relationships/hyperlink" Target="https://docs.unity3d.com/Packages/com.unity.visualscripting@1.5/manual/vs-formula.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50879" y="2214458"/>
            <a:ext cx="9090242" cy="2123658"/>
          </a:xfrm>
          <a:prstGeom prst="rect">
            <a:avLst/>
          </a:prstGeom>
          <a:noFill/>
        </p:spPr>
        <p:txBody>
          <a:bodyPr wrap="square" rtlCol="0" anchor="ctr">
            <a:spAutoFit/>
          </a:bodyPr>
          <a:lstStyle/>
          <a:p>
            <a:pPr algn="ctr"/>
            <a:r>
              <a:rPr lang="en-US" sz="4400" b="1" dirty="0"/>
              <a:t>Lecture 4</a:t>
            </a:r>
          </a:p>
          <a:p>
            <a:pPr algn="ctr"/>
            <a:r>
              <a:rPr lang="en-US" sz="4400" b="1" dirty="0"/>
              <a:t>Visual Programming</a:t>
            </a:r>
          </a:p>
          <a:p>
            <a:pPr algn="ctr"/>
            <a:r>
              <a:rPr lang="en-US" sz="4400" b="1" dirty="0"/>
              <a:t>Control elements.</a:t>
            </a:r>
          </a:p>
        </p:txBody>
      </p:sp>
    </p:spTree>
    <p:extLst>
      <p:ext uri="{BB962C8B-B14F-4D97-AF65-F5344CB8AC3E}">
        <p14:creationId xmlns:p14="http://schemas.microsoft.com/office/powerpoint/2010/main" val="3490383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078EFA5-3DE1-449E-9948-D161F9021A56}"/>
              </a:ext>
            </a:extLst>
          </p:cNvPr>
          <p:cNvSpPr>
            <a:spLocks noGrp="1"/>
          </p:cNvSpPr>
          <p:nvPr>
            <p:ph type="body" sz="quarter" idx="10"/>
          </p:nvPr>
        </p:nvSpPr>
        <p:spPr/>
        <p:txBody>
          <a:bodyPr/>
          <a:lstStyle/>
          <a:p>
            <a:r>
              <a:rPr lang="en-US" dirty="0"/>
              <a:t>Agenda</a:t>
            </a:r>
          </a:p>
        </p:txBody>
      </p:sp>
      <p:sp>
        <p:nvSpPr>
          <p:cNvPr id="3" name="Content Placeholder 2">
            <a:extLst>
              <a:ext uri="{FF2B5EF4-FFF2-40B4-BE49-F238E27FC236}">
                <a16:creationId xmlns:a16="http://schemas.microsoft.com/office/drawing/2014/main" id="{0E80F2FE-A60B-463B-A58D-4EF22AFAF67B}"/>
              </a:ext>
            </a:extLst>
          </p:cNvPr>
          <p:cNvSpPr>
            <a:spLocks noGrp="1"/>
          </p:cNvSpPr>
          <p:nvPr>
            <p:ph sz="quarter" idx="11"/>
          </p:nvPr>
        </p:nvSpPr>
        <p:spPr/>
        <p:txBody>
          <a:bodyPr/>
          <a:lstStyle/>
          <a:p>
            <a:r>
              <a:rPr lang="en-US" dirty="0"/>
              <a:t>Conditions</a:t>
            </a:r>
          </a:p>
          <a:p>
            <a:r>
              <a:rPr lang="en-US" dirty="0"/>
              <a:t>Loops</a:t>
            </a:r>
          </a:p>
          <a:p>
            <a:r>
              <a:rPr lang="en-US" dirty="0"/>
              <a:t>Debugging</a:t>
            </a:r>
          </a:p>
          <a:p>
            <a:r>
              <a:rPr lang="en-US" dirty="0"/>
              <a:t>Exception handling</a:t>
            </a:r>
          </a:p>
          <a:p>
            <a:endParaRPr lang="en-US" dirty="0"/>
          </a:p>
          <a:p>
            <a:endParaRPr lang="en-US" dirty="0"/>
          </a:p>
        </p:txBody>
      </p:sp>
    </p:spTree>
    <p:extLst>
      <p:ext uri="{BB962C8B-B14F-4D97-AF65-F5344CB8AC3E}">
        <p14:creationId xmlns:p14="http://schemas.microsoft.com/office/powerpoint/2010/main" val="4376561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E534E6F-9B4C-0DCA-EB2C-C4A064003FBB}"/>
              </a:ext>
            </a:extLst>
          </p:cNvPr>
          <p:cNvSpPr>
            <a:spLocks noGrp="1"/>
          </p:cNvSpPr>
          <p:nvPr>
            <p:ph type="body" sz="quarter" idx="10"/>
          </p:nvPr>
        </p:nvSpPr>
        <p:spPr/>
        <p:txBody>
          <a:bodyPr/>
          <a:lstStyle/>
          <a:p>
            <a:r>
              <a:rPr lang="en-US" dirty="0"/>
              <a:t>Branching / Conditions </a:t>
            </a:r>
          </a:p>
        </p:txBody>
      </p:sp>
      <p:sp>
        <p:nvSpPr>
          <p:cNvPr id="3" name="Content Placeholder 2">
            <a:extLst>
              <a:ext uri="{FF2B5EF4-FFF2-40B4-BE49-F238E27FC236}">
                <a16:creationId xmlns:a16="http://schemas.microsoft.com/office/drawing/2014/main" id="{3929CB2B-BD75-CE4B-0064-6644C0003CE6}"/>
              </a:ext>
            </a:extLst>
          </p:cNvPr>
          <p:cNvSpPr>
            <a:spLocks noGrp="1"/>
          </p:cNvSpPr>
          <p:nvPr>
            <p:ph sz="quarter" idx="11"/>
          </p:nvPr>
        </p:nvSpPr>
        <p:spPr/>
        <p:txBody>
          <a:bodyPr/>
          <a:lstStyle/>
          <a:p>
            <a:r>
              <a:rPr lang="en-US" dirty="0"/>
              <a:t>In conventional programming languages Branching or Conditions are the control elements which enable to switch the flow of the program depending on condition’s value.</a:t>
            </a:r>
          </a:p>
          <a:p>
            <a:r>
              <a:rPr lang="en-US" dirty="0"/>
              <a:t>In Unity VS, control elements can be found with help of Fuzzy Finder. </a:t>
            </a:r>
          </a:p>
        </p:txBody>
      </p:sp>
      <p:pic>
        <p:nvPicPr>
          <p:cNvPr id="5" name="Picture 4">
            <a:extLst>
              <a:ext uri="{FF2B5EF4-FFF2-40B4-BE49-F238E27FC236}">
                <a16:creationId xmlns:a16="http://schemas.microsoft.com/office/drawing/2014/main" id="{2B98FDA3-1FCD-4A52-76FF-2CF621BC9656}"/>
              </a:ext>
            </a:extLst>
          </p:cNvPr>
          <p:cNvPicPr>
            <a:picLocks noChangeAspect="1"/>
          </p:cNvPicPr>
          <p:nvPr/>
        </p:nvPicPr>
        <p:blipFill>
          <a:blip r:embed="rId2"/>
          <a:stretch>
            <a:fillRect/>
          </a:stretch>
        </p:blipFill>
        <p:spPr>
          <a:xfrm>
            <a:off x="3962219" y="2817471"/>
            <a:ext cx="1952625" cy="3048000"/>
          </a:xfrm>
          <a:prstGeom prst="rect">
            <a:avLst/>
          </a:prstGeom>
        </p:spPr>
      </p:pic>
    </p:spTree>
    <p:extLst>
      <p:ext uri="{BB962C8B-B14F-4D97-AF65-F5344CB8AC3E}">
        <p14:creationId xmlns:p14="http://schemas.microsoft.com/office/powerpoint/2010/main" val="36360676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C8F8BCD-7E26-4975-A7F1-354A2CFA735B}"/>
              </a:ext>
            </a:extLst>
          </p:cNvPr>
          <p:cNvSpPr>
            <a:spLocks noGrp="1"/>
          </p:cNvSpPr>
          <p:nvPr>
            <p:ph type="body" sz="quarter" idx="10"/>
          </p:nvPr>
        </p:nvSpPr>
        <p:spPr/>
        <p:txBody>
          <a:bodyPr/>
          <a:lstStyle/>
          <a:p>
            <a:r>
              <a:rPr lang="en-US" dirty="0"/>
              <a:t>Control elements: If</a:t>
            </a:r>
          </a:p>
        </p:txBody>
      </p:sp>
      <p:sp>
        <p:nvSpPr>
          <p:cNvPr id="3" name="Content Placeholder 2">
            <a:extLst>
              <a:ext uri="{FF2B5EF4-FFF2-40B4-BE49-F238E27FC236}">
                <a16:creationId xmlns:a16="http://schemas.microsoft.com/office/drawing/2014/main" id="{60179EAF-AE6D-4085-8FCC-B1F18B5C83C9}"/>
              </a:ext>
            </a:extLst>
          </p:cNvPr>
          <p:cNvSpPr>
            <a:spLocks noGrp="1"/>
          </p:cNvSpPr>
          <p:nvPr>
            <p:ph sz="quarter" idx="11"/>
          </p:nvPr>
        </p:nvSpPr>
        <p:spPr>
          <a:xfrm>
            <a:off x="499269" y="926305"/>
            <a:ext cx="11193462" cy="1363533"/>
          </a:xfrm>
        </p:spPr>
        <p:txBody>
          <a:bodyPr/>
          <a:lstStyle/>
          <a:p>
            <a:r>
              <a:rPr lang="en-US" dirty="0"/>
              <a:t>If + Boolean logic</a:t>
            </a:r>
          </a:p>
          <a:p>
            <a:r>
              <a:rPr lang="en-US" dirty="0"/>
              <a:t>It has control input and two control outputs (for true and false values)</a:t>
            </a:r>
          </a:p>
          <a:p>
            <a:r>
              <a:rPr lang="en-US" dirty="0"/>
              <a:t>It has one logical input</a:t>
            </a:r>
          </a:p>
          <a:p>
            <a:endParaRPr lang="en-US" dirty="0"/>
          </a:p>
          <a:p>
            <a:endParaRPr lang="en-US" dirty="0"/>
          </a:p>
        </p:txBody>
      </p:sp>
      <p:pic>
        <p:nvPicPr>
          <p:cNvPr id="7" name="Picture 6">
            <a:extLst>
              <a:ext uri="{FF2B5EF4-FFF2-40B4-BE49-F238E27FC236}">
                <a16:creationId xmlns:a16="http://schemas.microsoft.com/office/drawing/2014/main" id="{3889EA2A-F8AF-46FF-87C0-3E8C7CAE04A8}"/>
              </a:ext>
            </a:extLst>
          </p:cNvPr>
          <p:cNvPicPr>
            <a:picLocks noChangeAspect="1"/>
          </p:cNvPicPr>
          <p:nvPr/>
        </p:nvPicPr>
        <p:blipFill>
          <a:blip r:embed="rId2"/>
          <a:stretch>
            <a:fillRect/>
          </a:stretch>
        </p:blipFill>
        <p:spPr>
          <a:xfrm>
            <a:off x="3671895" y="2585596"/>
            <a:ext cx="1628775" cy="1447800"/>
          </a:xfrm>
          <a:prstGeom prst="rect">
            <a:avLst/>
          </a:prstGeom>
        </p:spPr>
      </p:pic>
      <p:pic>
        <p:nvPicPr>
          <p:cNvPr id="11" name="Picture 10">
            <a:extLst>
              <a:ext uri="{FF2B5EF4-FFF2-40B4-BE49-F238E27FC236}">
                <a16:creationId xmlns:a16="http://schemas.microsoft.com/office/drawing/2014/main" id="{095EC6DD-A14E-42E7-8F74-15ABFD6399D3}"/>
              </a:ext>
            </a:extLst>
          </p:cNvPr>
          <p:cNvPicPr>
            <a:picLocks noChangeAspect="1"/>
          </p:cNvPicPr>
          <p:nvPr/>
        </p:nvPicPr>
        <p:blipFill>
          <a:blip r:embed="rId3"/>
          <a:stretch>
            <a:fillRect/>
          </a:stretch>
        </p:blipFill>
        <p:spPr>
          <a:xfrm>
            <a:off x="1032080" y="2585596"/>
            <a:ext cx="2076450" cy="3800475"/>
          </a:xfrm>
          <a:prstGeom prst="rect">
            <a:avLst/>
          </a:prstGeom>
        </p:spPr>
      </p:pic>
    </p:spTree>
    <p:extLst>
      <p:ext uri="{BB962C8B-B14F-4D97-AF65-F5344CB8AC3E}">
        <p14:creationId xmlns:p14="http://schemas.microsoft.com/office/powerpoint/2010/main" val="3152781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266E0BB-037B-5ECF-943C-DC418DA489B8}"/>
              </a:ext>
            </a:extLst>
          </p:cNvPr>
          <p:cNvSpPr>
            <a:spLocks noGrp="1"/>
          </p:cNvSpPr>
          <p:nvPr>
            <p:ph type="body" sz="quarter" idx="10"/>
          </p:nvPr>
        </p:nvSpPr>
        <p:spPr/>
        <p:txBody>
          <a:bodyPr/>
          <a:lstStyle/>
          <a:p>
            <a:r>
              <a:rPr lang="en-US" dirty="0"/>
              <a:t>Logical operations</a:t>
            </a:r>
          </a:p>
        </p:txBody>
      </p:sp>
      <p:graphicFrame>
        <p:nvGraphicFramePr>
          <p:cNvPr id="8" name="Content Placeholder 7">
            <a:extLst>
              <a:ext uri="{FF2B5EF4-FFF2-40B4-BE49-F238E27FC236}">
                <a16:creationId xmlns:a16="http://schemas.microsoft.com/office/drawing/2014/main" id="{B4B9A297-386F-498F-BC6D-D5E4A1CA4BFA}"/>
              </a:ext>
            </a:extLst>
          </p:cNvPr>
          <p:cNvGraphicFramePr>
            <a:graphicFrameLocks noGrp="1"/>
          </p:cNvGraphicFramePr>
          <p:nvPr>
            <p:ph sz="quarter" idx="11"/>
            <p:extLst>
              <p:ext uri="{D42A27DB-BD31-4B8C-83A1-F6EECF244321}">
                <p14:modId xmlns:p14="http://schemas.microsoft.com/office/powerpoint/2010/main" val="2647822666"/>
              </p:ext>
            </p:extLst>
          </p:nvPr>
        </p:nvGraphicFramePr>
        <p:xfrm>
          <a:off x="3059575" y="1148697"/>
          <a:ext cx="8214165" cy="4662071"/>
        </p:xfrm>
        <a:graphic>
          <a:graphicData uri="http://schemas.openxmlformats.org/drawingml/2006/table">
            <a:tbl>
              <a:tblPr>
                <a:tableStyleId>{8A107856-5554-42FB-B03E-39F5DBC370BA}</a:tableStyleId>
              </a:tblPr>
              <a:tblGrid>
                <a:gridCol w="1642833">
                  <a:extLst>
                    <a:ext uri="{9D8B030D-6E8A-4147-A177-3AD203B41FA5}">
                      <a16:colId xmlns:a16="http://schemas.microsoft.com/office/drawing/2014/main" val="1823993061"/>
                    </a:ext>
                  </a:extLst>
                </a:gridCol>
                <a:gridCol w="1642833">
                  <a:extLst>
                    <a:ext uri="{9D8B030D-6E8A-4147-A177-3AD203B41FA5}">
                      <a16:colId xmlns:a16="http://schemas.microsoft.com/office/drawing/2014/main" val="3635949816"/>
                    </a:ext>
                  </a:extLst>
                </a:gridCol>
                <a:gridCol w="1642833">
                  <a:extLst>
                    <a:ext uri="{9D8B030D-6E8A-4147-A177-3AD203B41FA5}">
                      <a16:colId xmlns:a16="http://schemas.microsoft.com/office/drawing/2014/main" val="3304554646"/>
                    </a:ext>
                  </a:extLst>
                </a:gridCol>
                <a:gridCol w="1642833">
                  <a:extLst>
                    <a:ext uri="{9D8B030D-6E8A-4147-A177-3AD203B41FA5}">
                      <a16:colId xmlns:a16="http://schemas.microsoft.com/office/drawing/2014/main" val="2258262255"/>
                    </a:ext>
                  </a:extLst>
                </a:gridCol>
                <a:gridCol w="1642833">
                  <a:extLst>
                    <a:ext uri="{9D8B030D-6E8A-4147-A177-3AD203B41FA5}">
                      <a16:colId xmlns:a16="http://schemas.microsoft.com/office/drawing/2014/main" val="185212105"/>
                    </a:ext>
                  </a:extLst>
                </a:gridCol>
              </a:tblGrid>
              <a:tr h="284922">
                <a:tc>
                  <a:txBody>
                    <a:bodyPr/>
                    <a:lstStyle/>
                    <a:p>
                      <a:pPr algn="ctr"/>
                      <a:r>
                        <a:rPr lang="en-US" sz="1200" b="1"/>
                        <a:t>Operator</a:t>
                      </a:r>
                    </a:p>
                  </a:txBody>
                  <a:tcPr marL="28837" marR="28837" marT="14419" marB="14419" anchor="ctr"/>
                </a:tc>
                <a:tc>
                  <a:txBody>
                    <a:bodyPr/>
                    <a:lstStyle/>
                    <a:p>
                      <a:pPr algn="ctr"/>
                      <a:r>
                        <a:rPr lang="en-US" sz="1200" b="1"/>
                        <a:t>Operation</a:t>
                      </a:r>
                    </a:p>
                  </a:txBody>
                  <a:tcPr marL="28837" marR="28837" marT="14419" marB="14419" anchor="ctr"/>
                </a:tc>
                <a:tc>
                  <a:txBody>
                    <a:bodyPr/>
                    <a:lstStyle/>
                    <a:p>
                      <a:pPr algn="ctr"/>
                      <a:r>
                        <a:rPr lang="en-US" sz="1200" b="1"/>
                        <a:t>Rank</a:t>
                      </a:r>
                    </a:p>
                  </a:txBody>
                  <a:tcPr marL="28837" marR="28837" marT="14419" marB="14419" anchor="ctr"/>
                </a:tc>
                <a:tc>
                  <a:txBody>
                    <a:bodyPr/>
                    <a:lstStyle/>
                    <a:p>
                      <a:pPr algn="ctr"/>
                      <a:r>
                        <a:rPr lang="en-US" sz="1200" b="1"/>
                        <a:t>Result</a:t>
                      </a:r>
                    </a:p>
                  </a:txBody>
                  <a:tcPr marL="28837" marR="28837" marT="14419" marB="14419" anchor="ctr"/>
                </a:tc>
                <a:tc>
                  <a:txBody>
                    <a:bodyPr/>
                    <a:lstStyle/>
                    <a:p>
                      <a:pPr algn="ctr"/>
                      <a:r>
                        <a:rPr lang="en-US" sz="1200" b="1" dirty="0"/>
                        <a:t>Example</a:t>
                      </a:r>
                    </a:p>
                  </a:txBody>
                  <a:tcPr marL="28837" marR="28837" marT="14419" marB="14419" anchor="ctr"/>
                </a:tc>
                <a:extLst>
                  <a:ext uri="{0D108BD9-81ED-4DB2-BD59-A6C34878D82A}">
                    <a16:rowId xmlns:a16="http://schemas.microsoft.com/office/drawing/2014/main" val="3381703192"/>
                  </a:ext>
                </a:extLst>
              </a:tr>
              <a:tr h="501531">
                <a:tc>
                  <a:txBody>
                    <a:bodyPr/>
                    <a:lstStyle/>
                    <a:p>
                      <a:pPr algn="ctr"/>
                      <a:r>
                        <a:rPr lang="en-US" sz="1200" b="1"/>
                        <a:t>not, !</a:t>
                      </a:r>
                    </a:p>
                  </a:txBody>
                  <a:tcPr marL="28837" marR="28837" marT="14419" marB="14419" anchor="ctr"/>
                </a:tc>
                <a:tc>
                  <a:txBody>
                    <a:bodyPr/>
                    <a:lstStyle/>
                    <a:p>
                      <a:pPr algn="ctr"/>
                      <a:r>
                        <a:rPr lang="en-US" sz="1200"/>
                        <a:t>Logical Negation</a:t>
                      </a:r>
                    </a:p>
                  </a:txBody>
                  <a:tcPr marL="28837" marR="28837" marT="14419" marB="14419" anchor="ctr"/>
                </a:tc>
                <a:tc>
                  <a:txBody>
                    <a:bodyPr/>
                    <a:lstStyle/>
                    <a:p>
                      <a:pPr algn="ctr"/>
                      <a:r>
                        <a:rPr lang="en-US" sz="1200"/>
                        <a:t>Unary</a:t>
                      </a:r>
                    </a:p>
                  </a:txBody>
                  <a:tcPr marL="28837" marR="28837" marT="14419" marB="14419" anchor="ctr"/>
                </a:tc>
                <a:tc>
                  <a:txBody>
                    <a:bodyPr/>
                    <a:lstStyle/>
                    <a:p>
                      <a:pPr algn="ctr"/>
                      <a:r>
                        <a:rPr lang="en-US" sz="1200"/>
                        <a:t>The opposite of the operand.</a:t>
                      </a:r>
                    </a:p>
                  </a:txBody>
                  <a:tcPr marL="28837" marR="28837" marT="14419" marB="14419" anchor="ctr"/>
                </a:tc>
                <a:tc>
                  <a:txBody>
                    <a:bodyPr/>
                    <a:lstStyle/>
                    <a:p>
                      <a:pPr algn="ctr"/>
                      <a:r>
                        <a:rPr lang="en-US" sz="1200"/>
                        <a:t>not true</a:t>
                      </a:r>
                    </a:p>
                  </a:txBody>
                  <a:tcPr marL="28837" marR="28837" marT="14419" marB="14419" anchor="ctr"/>
                </a:tc>
                <a:extLst>
                  <a:ext uri="{0D108BD9-81ED-4DB2-BD59-A6C34878D82A}">
                    <a16:rowId xmlns:a16="http://schemas.microsoft.com/office/drawing/2014/main" val="1110129510"/>
                  </a:ext>
                </a:extLst>
              </a:tr>
              <a:tr h="501531">
                <a:tc>
                  <a:txBody>
                    <a:bodyPr/>
                    <a:lstStyle/>
                    <a:p>
                      <a:pPr algn="ctr"/>
                      <a:r>
                        <a:rPr lang="en-US" sz="1200" b="1" dirty="0"/>
                        <a:t>-</a:t>
                      </a:r>
                    </a:p>
                  </a:txBody>
                  <a:tcPr marL="28837" marR="28837" marT="14419" marB="14419" anchor="ctr"/>
                </a:tc>
                <a:tc>
                  <a:txBody>
                    <a:bodyPr/>
                    <a:lstStyle/>
                    <a:p>
                      <a:pPr algn="ctr"/>
                      <a:r>
                        <a:rPr lang="en-US" sz="1200"/>
                        <a:t>Numerical Negation</a:t>
                      </a:r>
                    </a:p>
                  </a:txBody>
                  <a:tcPr marL="28837" marR="28837" marT="14419" marB="14419" anchor="ctr"/>
                </a:tc>
                <a:tc>
                  <a:txBody>
                    <a:bodyPr/>
                    <a:lstStyle/>
                    <a:p>
                      <a:pPr algn="ctr"/>
                      <a:r>
                        <a:rPr lang="en-US" sz="1200"/>
                        <a:t>Unary</a:t>
                      </a:r>
                    </a:p>
                  </a:txBody>
                  <a:tcPr marL="28837" marR="28837" marT="14419" marB="14419" anchor="ctr"/>
                </a:tc>
                <a:tc>
                  <a:txBody>
                    <a:bodyPr/>
                    <a:lstStyle/>
                    <a:p>
                      <a:pPr algn="ctr"/>
                      <a:r>
                        <a:rPr lang="en-US" sz="1200" dirty="0"/>
                        <a:t>The negative of the operand.</a:t>
                      </a:r>
                    </a:p>
                  </a:txBody>
                  <a:tcPr marL="28837" marR="28837" marT="14419" marB="14419" anchor="ctr"/>
                </a:tc>
                <a:tc>
                  <a:txBody>
                    <a:bodyPr/>
                    <a:lstStyle/>
                    <a:p>
                      <a:pPr algn="ctr"/>
                      <a:r>
                        <a:rPr lang="en-US" sz="1200" dirty="0"/>
                        <a:t>-5</a:t>
                      </a:r>
                    </a:p>
                  </a:txBody>
                  <a:tcPr marL="28837" marR="28837" marT="14419" marB="14419" anchor="ctr"/>
                </a:tc>
                <a:extLst>
                  <a:ext uri="{0D108BD9-81ED-4DB2-BD59-A6C34878D82A}">
                    <a16:rowId xmlns:a16="http://schemas.microsoft.com/office/drawing/2014/main" val="169133425"/>
                  </a:ext>
                </a:extLst>
              </a:tr>
              <a:tr h="718139">
                <a:tc>
                  <a:txBody>
                    <a:bodyPr/>
                    <a:lstStyle/>
                    <a:p>
                      <a:pPr algn="ctr"/>
                      <a:r>
                        <a:rPr lang="en-US" sz="1200" b="1" dirty="0"/>
                        <a:t>and, &amp;&amp;</a:t>
                      </a:r>
                    </a:p>
                  </a:txBody>
                  <a:tcPr marL="28837" marR="28837" marT="14419" marB="14419" anchor="ctr"/>
                </a:tc>
                <a:tc>
                  <a:txBody>
                    <a:bodyPr/>
                    <a:lstStyle/>
                    <a:p>
                      <a:pPr algn="ctr"/>
                      <a:r>
                        <a:rPr lang="en-US" sz="1200" dirty="0"/>
                        <a:t>Logical And</a:t>
                      </a:r>
                    </a:p>
                  </a:txBody>
                  <a:tcPr marL="28837" marR="28837" marT="14419" marB="14419" anchor="ctr"/>
                </a:tc>
                <a:tc>
                  <a:txBody>
                    <a:bodyPr/>
                    <a:lstStyle/>
                    <a:p>
                      <a:pPr algn="ctr"/>
                      <a:r>
                        <a:rPr lang="en-US" sz="1200"/>
                        <a:t>Binary</a:t>
                      </a:r>
                    </a:p>
                  </a:txBody>
                  <a:tcPr marL="28837" marR="28837" marT="14419" marB="14419" anchor="ctr"/>
                </a:tc>
                <a:tc>
                  <a:txBody>
                    <a:bodyPr/>
                    <a:lstStyle/>
                    <a:p>
                      <a:pPr algn="ctr"/>
                      <a:r>
                        <a:rPr lang="en-US" sz="1200"/>
                        <a:t>True if both operands are true.</a:t>
                      </a:r>
                    </a:p>
                  </a:txBody>
                  <a:tcPr marL="28837" marR="28837" marT="14419" marB="14419" anchor="ctr"/>
                </a:tc>
                <a:tc>
                  <a:txBody>
                    <a:bodyPr/>
                    <a:lstStyle/>
                    <a:p>
                      <a:pPr algn="ctr"/>
                      <a:r>
                        <a:rPr lang="en-US" sz="1200" dirty="0"/>
                        <a:t>(a &lt; 5) and (b &gt; 3)</a:t>
                      </a:r>
                    </a:p>
                  </a:txBody>
                  <a:tcPr marL="28837" marR="28837" marT="14419" marB="14419" anchor="ctr"/>
                </a:tc>
                <a:extLst>
                  <a:ext uri="{0D108BD9-81ED-4DB2-BD59-A6C34878D82A}">
                    <a16:rowId xmlns:a16="http://schemas.microsoft.com/office/drawing/2014/main" val="1993989200"/>
                  </a:ext>
                </a:extLst>
              </a:tr>
              <a:tr h="501531">
                <a:tc>
                  <a:txBody>
                    <a:bodyPr/>
                    <a:lstStyle/>
                    <a:p>
                      <a:pPr algn="ctr"/>
                      <a:r>
                        <a:rPr lang="en-US" sz="1200" b="1"/>
                        <a:t>or, ||</a:t>
                      </a:r>
                    </a:p>
                  </a:txBody>
                  <a:tcPr marL="28837" marR="28837" marT="14419" marB="14419" anchor="ctr"/>
                </a:tc>
                <a:tc>
                  <a:txBody>
                    <a:bodyPr/>
                    <a:lstStyle/>
                    <a:p>
                      <a:pPr algn="ctr"/>
                      <a:r>
                        <a:rPr lang="en-US" sz="1200"/>
                        <a:t>Logical Or</a:t>
                      </a:r>
                    </a:p>
                  </a:txBody>
                  <a:tcPr marL="28837" marR="28837" marT="14419" marB="14419" anchor="ctr"/>
                </a:tc>
                <a:tc>
                  <a:txBody>
                    <a:bodyPr/>
                    <a:lstStyle/>
                    <a:p>
                      <a:pPr algn="ctr"/>
                      <a:r>
                        <a:rPr lang="en-US" sz="1200" dirty="0"/>
                        <a:t>Binary</a:t>
                      </a:r>
                    </a:p>
                  </a:txBody>
                  <a:tcPr marL="28837" marR="28837" marT="14419" marB="14419" anchor="ctr"/>
                </a:tc>
                <a:tc>
                  <a:txBody>
                    <a:bodyPr/>
                    <a:lstStyle/>
                    <a:p>
                      <a:pPr algn="ctr"/>
                      <a:r>
                        <a:rPr lang="en-US" sz="1200"/>
                        <a:t>True if either operand is true</a:t>
                      </a:r>
                    </a:p>
                  </a:txBody>
                  <a:tcPr marL="28837" marR="28837" marT="14419" marB="14419" anchor="ctr"/>
                </a:tc>
                <a:tc>
                  <a:txBody>
                    <a:bodyPr/>
                    <a:lstStyle/>
                    <a:p>
                      <a:pPr algn="ctr"/>
                      <a:r>
                        <a:rPr lang="en-US" sz="1200"/>
                        <a:t>(a &lt; 5) or (b &gt; 3)</a:t>
                      </a:r>
                    </a:p>
                  </a:txBody>
                  <a:tcPr marL="28837" marR="28837" marT="14419" marB="14419" anchor="ctr"/>
                </a:tc>
                <a:extLst>
                  <a:ext uri="{0D108BD9-81ED-4DB2-BD59-A6C34878D82A}">
                    <a16:rowId xmlns:a16="http://schemas.microsoft.com/office/drawing/2014/main" val="2416995285"/>
                  </a:ext>
                </a:extLst>
              </a:tr>
              <a:tr h="718139">
                <a:tc>
                  <a:txBody>
                    <a:bodyPr/>
                    <a:lstStyle/>
                    <a:p>
                      <a:pPr algn="ctr"/>
                      <a:r>
                        <a:rPr lang="en-US" sz="1200" b="1" dirty="0"/>
                        <a:t>=, ==</a:t>
                      </a:r>
                    </a:p>
                  </a:txBody>
                  <a:tcPr marL="28837" marR="28837" marT="14419" marB="14419" anchor="ctr"/>
                </a:tc>
                <a:tc>
                  <a:txBody>
                    <a:bodyPr/>
                    <a:lstStyle/>
                    <a:p>
                      <a:pPr algn="ctr"/>
                      <a:r>
                        <a:rPr lang="en-US" sz="1200"/>
                        <a:t>Equality</a:t>
                      </a:r>
                    </a:p>
                  </a:txBody>
                  <a:tcPr marL="28837" marR="28837" marT="14419" marB="14419" anchor="ctr"/>
                </a:tc>
                <a:tc>
                  <a:txBody>
                    <a:bodyPr/>
                    <a:lstStyle/>
                    <a:p>
                      <a:pPr algn="ctr"/>
                      <a:r>
                        <a:rPr lang="en-US" sz="1200"/>
                        <a:t>Binary</a:t>
                      </a:r>
                    </a:p>
                  </a:txBody>
                  <a:tcPr marL="28837" marR="28837" marT="14419" marB="14419" anchor="ctr"/>
                </a:tc>
                <a:tc>
                  <a:txBody>
                    <a:bodyPr/>
                    <a:lstStyle/>
                    <a:p>
                      <a:pPr algn="ctr"/>
                      <a:r>
                        <a:rPr lang="en-US" sz="1200" dirty="0"/>
                        <a:t>True if the two operands are equal.</a:t>
                      </a:r>
                    </a:p>
                  </a:txBody>
                  <a:tcPr marL="28837" marR="28837" marT="14419" marB="14419" anchor="ctr"/>
                </a:tc>
                <a:tc>
                  <a:txBody>
                    <a:bodyPr/>
                    <a:lstStyle/>
                    <a:p>
                      <a:pPr algn="ctr"/>
                      <a:r>
                        <a:rPr lang="en-US" sz="1200"/>
                        <a:t>a = b</a:t>
                      </a:r>
                    </a:p>
                  </a:txBody>
                  <a:tcPr marL="28837" marR="28837" marT="14419" marB="14419" anchor="ctr"/>
                </a:tc>
                <a:extLst>
                  <a:ext uri="{0D108BD9-81ED-4DB2-BD59-A6C34878D82A}">
                    <a16:rowId xmlns:a16="http://schemas.microsoft.com/office/drawing/2014/main" val="2607182596"/>
                  </a:ext>
                </a:extLst>
              </a:tr>
              <a:tr h="718139">
                <a:tc>
                  <a:txBody>
                    <a:bodyPr/>
                    <a:lstStyle/>
                    <a:p>
                      <a:pPr algn="ctr"/>
                      <a:r>
                        <a:rPr lang="en-US" sz="1200" b="1"/>
                        <a:t>!=, &lt;&gt;</a:t>
                      </a:r>
                    </a:p>
                  </a:txBody>
                  <a:tcPr marL="28837" marR="28837" marT="14419" marB="14419" anchor="ctr"/>
                </a:tc>
                <a:tc>
                  <a:txBody>
                    <a:bodyPr/>
                    <a:lstStyle/>
                    <a:p>
                      <a:pPr algn="ctr"/>
                      <a:r>
                        <a:rPr lang="en-US" sz="1200" dirty="0"/>
                        <a:t>Inequality</a:t>
                      </a:r>
                    </a:p>
                  </a:txBody>
                  <a:tcPr marL="28837" marR="28837" marT="14419" marB="14419" anchor="ctr"/>
                </a:tc>
                <a:tc>
                  <a:txBody>
                    <a:bodyPr/>
                    <a:lstStyle/>
                    <a:p>
                      <a:pPr algn="ctr"/>
                      <a:r>
                        <a:rPr lang="en-US" sz="1200"/>
                        <a:t>Binary</a:t>
                      </a:r>
                    </a:p>
                  </a:txBody>
                  <a:tcPr marL="28837" marR="28837" marT="14419" marB="14419" anchor="ctr"/>
                </a:tc>
                <a:tc>
                  <a:txBody>
                    <a:bodyPr/>
                    <a:lstStyle/>
                    <a:p>
                      <a:pPr algn="ctr"/>
                      <a:r>
                        <a:rPr lang="en-US" sz="1200"/>
                        <a:t>True if the two operands are not equal.</a:t>
                      </a:r>
                    </a:p>
                  </a:txBody>
                  <a:tcPr marL="28837" marR="28837" marT="14419" marB="14419" anchor="ctr"/>
                </a:tc>
                <a:tc>
                  <a:txBody>
                    <a:bodyPr/>
                    <a:lstStyle/>
                    <a:p>
                      <a:pPr algn="ctr"/>
                      <a:r>
                        <a:rPr lang="en-US" sz="1200"/>
                        <a:t>a != b</a:t>
                      </a:r>
                    </a:p>
                  </a:txBody>
                  <a:tcPr marL="28837" marR="28837" marT="14419" marB="14419" anchor="ctr"/>
                </a:tc>
                <a:extLst>
                  <a:ext uri="{0D108BD9-81ED-4DB2-BD59-A6C34878D82A}">
                    <a16:rowId xmlns:a16="http://schemas.microsoft.com/office/drawing/2014/main" val="2693942940"/>
                  </a:ext>
                </a:extLst>
              </a:tr>
              <a:tr h="718139">
                <a:tc>
                  <a:txBody>
                    <a:bodyPr/>
                    <a:lstStyle/>
                    <a:p>
                      <a:pPr algn="ctr"/>
                      <a:r>
                        <a:rPr lang="en-US" sz="1200" b="1" dirty="0"/>
                        <a:t>&lt;, &lt;=, &gt;, &gt;=</a:t>
                      </a:r>
                    </a:p>
                  </a:txBody>
                  <a:tcPr marL="28837" marR="28837" marT="14419" marB="14419" anchor="ctr"/>
                </a:tc>
                <a:tc>
                  <a:txBody>
                    <a:bodyPr/>
                    <a:lstStyle/>
                    <a:p>
                      <a:pPr algn="ctr"/>
                      <a:r>
                        <a:rPr lang="en-US" sz="1200"/>
                        <a:t>Numeric Comparison</a:t>
                      </a:r>
                    </a:p>
                  </a:txBody>
                  <a:tcPr marL="28837" marR="28837" marT="14419" marB="14419" anchor="ctr"/>
                </a:tc>
                <a:tc>
                  <a:txBody>
                    <a:bodyPr/>
                    <a:lstStyle/>
                    <a:p>
                      <a:pPr algn="ctr"/>
                      <a:r>
                        <a:rPr lang="en-US" sz="1200"/>
                        <a:t>Binary</a:t>
                      </a:r>
                    </a:p>
                  </a:txBody>
                  <a:tcPr marL="28837" marR="28837" marT="14419" marB="14419" anchor="ctr"/>
                </a:tc>
                <a:tc>
                  <a:txBody>
                    <a:bodyPr/>
                    <a:lstStyle/>
                    <a:p>
                      <a:pPr algn="ctr"/>
                      <a:r>
                        <a:rPr lang="en-US" sz="1200"/>
                        <a:t>The result of a numeric comparison</a:t>
                      </a:r>
                    </a:p>
                  </a:txBody>
                  <a:tcPr marL="28837" marR="28837" marT="14419" marB="14419" anchor="ctr"/>
                </a:tc>
                <a:tc>
                  <a:txBody>
                    <a:bodyPr/>
                    <a:lstStyle/>
                    <a:p>
                      <a:pPr algn="ctr"/>
                      <a:r>
                        <a:rPr lang="en-US" sz="1200" dirty="0"/>
                        <a:t>a &gt;= 10</a:t>
                      </a:r>
                    </a:p>
                  </a:txBody>
                  <a:tcPr marL="28837" marR="28837" marT="14419" marB="14419" anchor="ctr"/>
                </a:tc>
                <a:extLst>
                  <a:ext uri="{0D108BD9-81ED-4DB2-BD59-A6C34878D82A}">
                    <a16:rowId xmlns:a16="http://schemas.microsoft.com/office/drawing/2014/main" val="2130683280"/>
                  </a:ext>
                </a:extLst>
              </a:tr>
            </a:tbl>
          </a:graphicData>
        </a:graphic>
      </p:graphicFrame>
      <p:pic>
        <p:nvPicPr>
          <p:cNvPr id="7" name="Picture 6">
            <a:extLst>
              <a:ext uri="{FF2B5EF4-FFF2-40B4-BE49-F238E27FC236}">
                <a16:creationId xmlns:a16="http://schemas.microsoft.com/office/drawing/2014/main" id="{56BA4490-BF6A-CCD9-92C7-A9911D15F95E}"/>
              </a:ext>
            </a:extLst>
          </p:cNvPr>
          <p:cNvPicPr>
            <a:picLocks noChangeAspect="1"/>
          </p:cNvPicPr>
          <p:nvPr/>
        </p:nvPicPr>
        <p:blipFill>
          <a:blip r:embed="rId2"/>
          <a:stretch>
            <a:fillRect/>
          </a:stretch>
        </p:blipFill>
        <p:spPr>
          <a:xfrm>
            <a:off x="427420" y="1148697"/>
            <a:ext cx="1914525" cy="4762500"/>
          </a:xfrm>
          <a:prstGeom prst="rect">
            <a:avLst/>
          </a:prstGeom>
        </p:spPr>
      </p:pic>
      <p:sp>
        <p:nvSpPr>
          <p:cNvPr id="3" name="TextBox 2">
            <a:extLst>
              <a:ext uri="{FF2B5EF4-FFF2-40B4-BE49-F238E27FC236}">
                <a16:creationId xmlns:a16="http://schemas.microsoft.com/office/drawing/2014/main" id="{D3700D16-D20B-34D5-06AB-B0BD973AC6D8}"/>
              </a:ext>
            </a:extLst>
          </p:cNvPr>
          <p:cNvSpPr txBox="1"/>
          <p:nvPr/>
        </p:nvSpPr>
        <p:spPr>
          <a:xfrm>
            <a:off x="11273740" y="6050092"/>
            <a:ext cx="574877" cy="369332"/>
          </a:xfrm>
          <a:prstGeom prst="rect">
            <a:avLst/>
          </a:prstGeom>
          <a:noFill/>
        </p:spPr>
        <p:txBody>
          <a:bodyPr wrap="square" rtlCol="0">
            <a:spAutoFit/>
          </a:bodyPr>
          <a:lstStyle/>
          <a:p>
            <a:r>
              <a:rPr lang="en-US" dirty="0"/>
              <a:t>(</a:t>
            </a:r>
            <a:r>
              <a:rPr lang="en-US" dirty="0">
                <a:hlinkClick r:id="rId3"/>
              </a:rPr>
              <a:t>1</a:t>
            </a:r>
            <a:r>
              <a:rPr lang="en-US" dirty="0"/>
              <a:t>)</a:t>
            </a:r>
          </a:p>
        </p:txBody>
      </p:sp>
    </p:spTree>
    <p:extLst>
      <p:ext uri="{BB962C8B-B14F-4D97-AF65-F5344CB8AC3E}">
        <p14:creationId xmlns:p14="http://schemas.microsoft.com/office/powerpoint/2010/main" val="27965900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504A767-42D9-91AD-E61B-5F5D204F6575}"/>
              </a:ext>
            </a:extLst>
          </p:cNvPr>
          <p:cNvSpPr>
            <a:spLocks noGrp="1"/>
          </p:cNvSpPr>
          <p:nvPr>
            <p:ph type="body" sz="quarter" idx="10"/>
          </p:nvPr>
        </p:nvSpPr>
        <p:spPr/>
        <p:txBody>
          <a:bodyPr/>
          <a:lstStyle/>
          <a:p>
            <a:r>
              <a:rPr lang="en-US" dirty="0"/>
              <a:t>Example: If</a:t>
            </a:r>
          </a:p>
        </p:txBody>
      </p:sp>
      <p:sp>
        <p:nvSpPr>
          <p:cNvPr id="3" name="Content Placeholder 2">
            <a:extLst>
              <a:ext uri="{FF2B5EF4-FFF2-40B4-BE49-F238E27FC236}">
                <a16:creationId xmlns:a16="http://schemas.microsoft.com/office/drawing/2014/main" id="{E7EB586B-F1A3-3191-C9B0-4A1802DE2BA0}"/>
              </a:ext>
            </a:extLst>
          </p:cNvPr>
          <p:cNvSpPr>
            <a:spLocks noGrp="1"/>
          </p:cNvSpPr>
          <p:nvPr>
            <p:ph sz="quarter" idx="11"/>
          </p:nvPr>
        </p:nvSpPr>
        <p:spPr>
          <a:xfrm>
            <a:off x="538163" y="1143000"/>
            <a:ext cx="11360612" cy="5005388"/>
          </a:xfrm>
        </p:spPr>
        <p:txBody>
          <a:bodyPr/>
          <a:lstStyle/>
          <a:p>
            <a:pPr marL="0" indent="0">
              <a:buNone/>
            </a:pPr>
            <a:r>
              <a:rPr lang="en-US" dirty="0"/>
              <a:t>Check if variable a equals to 10. Give the corresponding output message.</a:t>
            </a:r>
          </a:p>
          <a:p>
            <a:endParaRPr lang="en-US" dirty="0"/>
          </a:p>
          <a:p>
            <a:endParaRPr lang="en-US" dirty="0"/>
          </a:p>
        </p:txBody>
      </p:sp>
      <p:pic>
        <p:nvPicPr>
          <p:cNvPr id="5" name="Picture 4">
            <a:extLst>
              <a:ext uri="{FF2B5EF4-FFF2-40B4-BE49-F238E27FC236}">
                <a16:creationId xmlns:a16="http://schemas.microsoft.com/office/drawing/2014/main" id="{451DA404-9831-A98E-D799-D99E0D7B5C04}"/>
              </a:ext>
            </a:extLst>
          </p:cNvPr>
          <p:cNvPicPr>
            <a:picLocks noChangeAspect="1"/>
          </p:cNvPicPr>
          <p:nvPr/>
        </p:nvPicPr>
        <p:blipFill>
          <a:blip r:embed="rId2"/>
          <a:stretch>
            <a:fillRect/>
          </a:stretch>
        </p:blipFill>
        <p:spPr>
          <a:xfrm>
            <a:off x="1651321" y="1759489"/>
            <a:ext cx="7805195" cy="4284727"/>
          </a:xfrm>
          <a:prstGeom prst="rect">
            <a:avLst/>
          </a:prstGeom>
        </p:spPr>
      </p:pic>
    </p:spTree>
    <p:extLst>
      <p:ext uri="{BB962C8B-B14F-4D97-AF65-F5344CB8AC3E}">
        <p14:creationId xmlns:p14="http://schemas.microsoft.com/office/powerpoint/2010/main" val="16910845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73C3908-AB55-4E45-87DE-D33A02198E5F}"/>
              </a:ext>
            </a:extLst>
          </p:cNvPr>
          <p:cNvSpPr>
            <a:spLocks noGrp="1"/>
          </p:cNvSpPr>
          <p:nvPr>
            <p:ph type="body" sz="quarter" idx="10"/>
          </p:nvPr>
        </p:nvSpPr>
        <p:spPr/>
        <p:txBody>
          <a:bodyPr/>
          <a:lstStyle/>
          <a:p>
            <a:r>
              <a:rPr lang="en-US" dirty="0"/>
              <a:t>Switch</a:t>
            </a:r>
          </a:p>
        </p:txBody>
      </p:sp>
      <p:sp>
        <p:nvSpPr>
          <p:cNvPr id="3" name="Content Placeholder 2">
            <a:extLst>
              <a:ext uri="{FF2B5EF4-FFF2-40B4-BE49-F238E27FC236}">
                <a16:creationId xmlns:a16="http://schemas.microsoft.com/office/drawing/2014/main" id="{EBC78252-361F-434B-B59F-D0EAF51CA84C}"/>
              </a:ext>
            </a:extLst>
          </p:cNvPr>
          <p:cNvSpPr>
            <a:spLocks noGrp="1"/>
          </p:cNvSpPr>
          <p:nvPr>
            <p:ph sz="quarter" idx="11"/>
          </p:nvPr>
        </p:nvSpPr>
        <p:spPr/>
        <p:txBody>
          <a:bodyPr/>
          <a:lstStyle/>
          <a:p>
            <a:pPr marL="0" indent="0">
              <a:buNone/>
            </a:pPr>
            <a:r>
              <a:rPr lang="en-US" dirty="0"/>
              <a:t>Create each branch option in the graph inspector. IF – gives only two options, SWITCH – can be checked for many.</a:t>
            </a:r>
          </a:p>
          <a:p>
            <a:endParaRPr lang="en-US" dirty="0"/>
          </a:p>
          <a:p>
            <a:endParaRPr lang="en-US" dirty="0"/>
          </a:p>
          <a:p>
            <a:endParaRPr lang="en-US" dirty="0"/>
          </a:p>
          <a:p>
            <a:endParaRPr lang="en-US" dirty="0"/>
          </a:p>
          <a:p>
            <a:endParaRPr lang="en-US" dirty="0"/>
          </a:p>
          <a:p>
            <a:pPr marL="0" indent="0">
              <a:buNone/>
            </a:pPr>
            <a:r>
              <a:rPr lang="en-US" dirty="0"/>
              <a:t>The unit is updated with each output port</a:t>
            </a:r>
          </a:p>
        </p:txBody>
      </p:sp>
      <p:pic>
        <p:nvPicPr>
          <p:cNvPr id="5" name="Picture 4">
            <a:extLst>
              <a:ext uri="{FF2B5EF4-FFF2-40B4-BE49-F238E27FC236}">
                <a16:creationId xmlns:a16="http://schemas.microsoft.com/office/drawing/2014/main" id="{F5D32F0F-8B07-4F2B-989D-2009AF1F5F4E}"/>
              </a:ext>
            </a:extLst>
          </p:cNvPr>
          <p:cNvPicPr>
            <a:picLocks noChangeAspect="1"/>
          </p:cNvPicPr>
          <p:nvPr/>
        </p:nvPicPr>
        <p:blipFill>
          <a:blip r:embed="rId2"/>
          <a:stretch>
            <a:fillRect/>
          </a:stretch>
        </p:blipFill>
        <p:spPr>
          <a:xfrm>
            <a:off x="1050990" y="2037638"/>
            <a:ext cx="3981450" cy="1219200"/>
          </a:xfrm>
          <a:prstGeom prst="rect">
            <a:avLst/>
          </a:prstGeom>
        </p:spPr>
      </p:pic>
      <p:pic>
        <p:nvPicPr>
          <p:cNvPr id="7" name="Picture 6">
            <a:extLst>
              <a:ext uri="{FF2B5EF4-FFF2-40B4-BE49-F238E27FC236}">
                <a16:creationId xmlns:a16="http://schemas.microsoft.com/office/drawing/2014/main" id="{165D9F87-D201-4569-A303-7D85B2384931}"/>
              </a:ext>
            </a:extLst>
          </p:cNvPr>
          <p:cNvPicPr>
            <a:picLocks noChangeAspect="1"/>
          </p:cNvPicPr>
          <p:nvPr/>
        </p:nvPicPr>
        <p:blipFill>
          <a:blip r:embed="rId3"/>
          <a:stretch>
            <a:fillRect/>
          </a:stretch>
        </p:blipFill>
        <p:spPr>
          <a:xfrm>
            <a:off x="5815012" y="2037638"/>
            <a:ext cx="3000375" cy="1543050"/>
          </a:xfrm>
          <a:prstGeom prst="rect">
            <a:avLst/>
          </a:prstGeom>
        </p:spPr>
      </p:pic>
      <p:pic>
        <p:nvPicPr>
          <p:cNvPr id="9" name="Picture 8">
            <a:extLst>
              <a:ext uri="{FF2B5EF4-FFF2-40B4-BE49-F238E27FC236}">
                <a16:creationId xmlns:a16="http://schemas.microsoft.com/office/drawing/2014/main" id="{2DD16C7F-AE1F-4658-AA5C-ACB081749016}"/>
              </a:ext>
            </a:extLst>
          </p:cNvPr>
          <p:cNvPicPr>
            <a:picLocks noChangeAspect="1"/>
          </p:cNvPicPr>
          <p:nvPr/>
        </p:nvPicPr>
        <p:blipFill>
          <a:blip r:embed="rId4"/>
          <a:stretch>
            <a:fillRect/>
          </a:stretch>
        </p:blipFill>
        <p:spPr>
          <a:xfrm>
            <a:off x="6794338" y="4185068"/>
            <a:ext cx="2181225" cy="1866900"/>
          </a:xfrm>
          <a:prstGeom prst="rect">
            <a:avLst/>
          </a:prstGeom>
        </p:spPr>
      </p:pic>
    </p:spTree>
    <p:extLst>
      <p:ext uri="{BB962C8B-B14F-4D97-AF65-F5344CB8AC3E}">
        <p14:creationId xmlns:p14="http://schemas.microsoft.com/office/powerpoint/2010/main" val="28862116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0719D5D-5764-003A-ECB6-2B8DDE879499}"/>
              </a:ext>
            </a:extLst>
          </p:cNvPr>
          <p:cNvSpPr>
            <a:spLocks noGrp="1"/>
          </p:cNvSpPr>
          <p:nvPr>
            <p:ph type="body" sz="quarter" idx="10"/>
          </p:nvPr>
        </p:nvSpPr>
        <p:spPr/>
        <p:txBody>
          <a:bodyPr/>
          <a:lstStyle/>
          <a:p>
            <a:r>
              <a:rPr lang="en-US" dirty="0"/>
              <a:t>Example: Switch</a:t>
            </a:r>
          </a:p>
        </p:txBody>
      </p:sp>
      <p:sp>
        <p:nvSpPr>
          <p:cNvPr id="3" name="Content Placeholder 2">
            <a:extLst>
              <a:ext uri="{FF2B5EF4-FFF2-40B4-BE49-F238E27FC236}">
                <a16:creationId xmlns:a16="http://schemas.microsoft.com/office/drawing/2014/main" id="{1689DCCF-199A-ACE5-3CC6-23DF28FE0CAC}"/>
              </a:ext>
            </a:extLst>
          </p:cNvPr>
          <p:cNvSpPr>
            <a:spLocks noGrp="1"/>
          </p:cNvSpPr>
          <p:nvPr>
            <p:ph sz="quarter" idx="11"/>
          </p:nvPr>
        </p:nvSpPr>
        <p:spPr>
          <a:xfrm>
            <a:off x="538163" y="1143000"/>
            <a:ext cx="4833937" cy="4980008"/>
          </a:xfrm>
        </p:spPr>
        <p:txBody>
          <a:bodyPr/>
          <a:lstStyle/>
          <a:p>
            <a:pPr marL="0" indent="0">
              <a:buNone/>
            </a:pPr>
            <a:r>
              <a:rPr lang="en-US" dirty="0"/>
              <a:t>Checking the value of b:</a:t>
            </a:r>
          </a:p>
          <a:p>
            <a:pPr marL="0" indent="0">
              <a:buNone/>
            </a:pPr>
            <a:r>
              <a:rPr lang="en-US" sz="2000" dirty="0"/>
              <a:t>If it equals to 1 – message “Too little” will be printed</a:t>
            </a:r>
          </a:p>
          <a:p>
            <a:pPr marL="0" indent="0">
              <a:buNone/>
            </a:pPr>
            <a:r>
              <a:rPr lang="en-US" sz="2000" dirty="0"/>
              <a:t>If it equals to 10 – message “Just right” will be printed</a:t>
            </a:r>
          </a:p>
          <a:p>
            <a:pPr marL="0" indent="0">
              <a:buNone/>
            </a:pPr>
            <a:r>
              <a:rPr lang="en-US" sz="2000" dirty="0"/>
              <a:t>If it equals to 100 – message “Too big” will be printed</a:t>
            </a:r>
          </a:p>
          <a:p>
            <a:pPr marL="0" indent="0">
              <a:buNone/>
            </a:pPr>
            <a:r>
              <a:rPr lang="en-US" sz="2000" dirty="0"/>
              <a:t>If it does not equal to 1 or 10 or 100 – message “Not defined” will be printed</a:t>
            </a:r>
          </a:p>
          <a:p>
            <a:pPr marL="0" indent="0">
              <a:buNone/>
            </a:pPr>
            <a:endParaRPr lang="en-US" dirty="0"/>
          </a:p>
          <a:p>
            <a:pPr marL="0" indent="0">
              <a:buNone/>
            </a:pPr>
            <a:endParaRPr lang="en-US" dirty="0"/>
          </a:p>
        </p:txBody>
      </p:sp>
      <p:pic>
        <p:nvPicPr>
          <p:cNvPr id="5" name="Picture 4">
            <a:extLst>
              <a:ext uri="{FF2B5EF4-FFF2-40B4-BE49-F238E27FC236}">
                <a16:creationId xmlns:a16="http://schemas.microsoft.com/office/drawing/2014/main" id="{04CBBBE0-F52A-181B-EECE-5BCF5D15156B}"/>
              </a:ext>
            </a:extLst>
          </p:cNvPr>
          <p:cNvPicPr>
            <a:picLocks noChangeAspect="1"/>
          </p:cNvPicPr>
          <p:nvPr/>
        </p:nvPicPr>
        <p:blipFill>
          <a:blip r:embed="rId2"/>
          <a:stretch>
            <a:fillRect/>
          </a:stretch>
        </p:blipFill>
        <p:spPr>
          <a:xfrm>
            <a:off x="5640659" y="1013629"/>
            <a:ext cx="6214506" cy="4773713"/>
          </a:xfrm>
          <a:prstGeom prst="rect">
            <a:avLst/>
          </a:prstGeom>
        </p:spPr>
      </p:pic>
    </p:spTree>
    <p:extLst>
      <p:ext uri="{BB962C8B-B14F-4D97-AF65-F5344CB8AC3E}">
        <p14:creationId xmlns:p14="http://schemas.microsoft.com/office/powerpoint/2010/main" val="24362956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C9F4BC7-BF69-460A-A504-B50299655F5D}"/>
              </a:ext>
            </a:extLst>
          </p:cNvPr>
          <p:cNvSpPr>
            <a:spLocks noGrp="1"/>
          </p:cNvSpPr>
          <p:nvPr>
            <p:ph type="body" sz="quarter" idx="10"/>
          </p:nvPr>
        </p:nvSpPr>
        <p:spPr/>
        <p:txBody>
          <a:bodyPr/>
          <a:lstStyle/>
          <a:p>
            <a:r>
              <a:rPr lang="en-US" dirty="0"/>
              <a:t>Select</a:t>
            </a:r>
          </a:p>
        </p:txBody>
      </p:sp>
      <p:sp>
        <p:nvSpPr>
          <p:cNvPr id="3" name="Content Placeholder 2">
            <a:extLst>
              <a:ext uri="{FF2B5EF4-FFF2-40B4-BE49-F238E27FC236}">
                <a16:creationId xmlns:a16="http://schemas.microsoft.com/office/drawing/2014/main" id="{577A431B-FD87-46BA-A36A-B7A267771E71}"/>
              </a:ext>
            </a:extLst>
          </p:cNvPr>
          <p:cNvSpPr>
            <a:spLocks noGrp="1"/>
          </p:cNvSpPr>
          <p:nvPr>
            <p:ph sz="quarter" idx="11"/>
          </p:nvPr>
        </p:nvSpPr>
        <p:spPr>
          <a:xfrm>
            <a:off x="538163" y="1143000"/>
            <a:ext cx="8490090" cy="2086337"/>
          </a:xfrm>
        </p:spPr>
        <p:txBody>
          <a:bodyPr/>
          <a:lstStyle/>
          <a:p>
            <a:pPr marL="0" indent="0">
              <a:buNone/>
            </a:pPr>
            <a:r>
              <a:rPr lang="en-US" dirty="0"/>
              <a:t>You can select a single value from a set of options based on a selector.</a:t>
            </a:r>
          </a:p>
          <a:p>
            <a:pPr marL="0" indent="0">
              <a:buNone/>
            </a:pPr>
            <a:r>
              <a:rPr lang="en-US" dirty="0"/>
              <a:t>Can work with several datatypes.</a:t>
            </a:r>
          </a:p>
          <a:p>
            <a:pPr marL="0" indent="0">
              <a:buNone/>
            </a:pPr>
            <a:r>
              <a:rPr lang="en-US" dirty="0"/>
              <a:t>Example: Assign color depending on b variable value. Default color is also given.</a:t>
            </a:r>
          </a:p>
          <a:p>
            <a:pPr marL="0" indent="0">
              <a:buNone/>
            </a:pPr>
            <a:endParaRPr lang="en-US" dirty="0"/>
          </a:p>
          <a:p>
            <a:pPr marL="0" indent="0">
              <a:buNone/>
            </a:pPr>
            <a:endParaRPr lang="en-US" dirty="0"/>
          </a:p>
        </p:txBody>
      </p:sp>
      <p:pic>
        <p:nvPicPr>
          <p:cNvPr id="5" name="Picture 4">
            <a:extLst>
              <a:ext uri="{FF2B5EF4-FFF2-40B4-BE49-F238E27FC236}">
                <a16:creationId xmlns:a16="http://schemas.microsoft.com/office/drawing/2014/main" id="{290E4173-C818-A1C5-BF31-462C700F6E2D}"/>
              </a:ext>
            </a:extLst>
          </p:cNvPr>
          <p:cNvPicPr>
            <a:picLocks noChangeAspect="1"/>
          </p:cNvPicPr>
          <p:nvPr/>
        </p:nvPicPr>
        <p:blipFill>
          <a:blip r:embed="rId2"/>
          <a:stretch>
            <a:fillRect/>
          </a:stretch>
        </p:blipFill>
        <p:spPr>
          <a:xfrm>
            <a:off x="9113136" y="957805"/>
            <a:ext cx="2105025" cy="3028950"/>
          </a:xfrm>
          <a:prstGeom prst="rect">
            <a:avLst/>
          </a:prstGeom>
        </p:spPr>
      </p:pic>
      <p:pic>
        <p:nvPicPr>
          <p:cNvPr id="7" name="Picture 6">
            <a:extLst>
              <a:ext uri="{FF2B5EF4-FFF2-40B4-BE49-F238E27FC236}">
                <a16:creationId xmlns:a16="http://schemas.microsoft.com/office/drawing/2014/main" id="{BC8A3F6C-D139-4D36-7B73-8A548FDA6B46}"/>
              </a:ext>
            </a:extLst>
          </p:cNvPr>
          <p:cNvPicPr>
            <a:picLocks noChangeAspect="1"/>
          </p:cNvPicPr>
          <p:nvPr/>
        </p:nvPicPr>
        <p:blipFill>
          <a:blip r:embed="rId3"/>
          <a:stretch>
            <a:fillRect/>
          </a:stretch>
        </p:blipFill>
        <p:spPr>
          <a:xfrm>
            <a:off x="3478192" y="3085853"/>
            <a:ext cx="5235615" cy="3442690"/>
          </a:xfrm>
          <a:prstGeom prst="rect">
            <a:avLst/>
          </a:prstGeom>
        </p:spPr>
      </p:pic>
    </p:spTree>
    <p:extLst>
      <p:ext uri="{BB962C8B-B14F-4D97-AF65-F5344CB8AC3E}">
        <p14:creationId xmlns:p14="http://schemas.microsoft.com/office/powerpoint/2010/main" val="2804942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B94F884-7E31-43C3-99D8-840371B3AFD2}"/>
              </a:ext>
            </a:extLst>
          </p:cNvPr>
          <p:cNvSpPr>
            <a:spLocks noGrp="1"/>
          </p:cNvSpPr>
          <p:nvPr>
            <p:ph type="body" sz="quarter" idx="10"/>
          </p:nvPr>
        </p:nvSpPr>
        <p:spPr/>
        <p:txBody>
          <a:bodyPr/>
          <a:lstStyle/>
          <a:p>
            <a:r>
              <a:rPr lang="en-US" dirty="0"/>
              <a:t>Loops</a:t>
            </a:r>
          </a:p>
        </p:txBody>
      </p:sp>
      <p:sp>
        <p:nvSpPr>
          <p:cNvPr id="3" name="Content Placeholder 2">
            <a:extLst>
              <a:ext uri="{FF2B5EF4-FFF2-40B4-BE49-F238E27FC236}">
                <a16:creationId xmlns:a16="http://schemas.microsoft.com/office/drawing/2014/main" id="{65D21210-AF58-42CC-87A0-614E4F1E97E4}"/>
              </a:ext>
            </a:extLst>
          </p:cNvPr>
          <p:cNvSpPr>
            <a:spLocks noGrp="1"/>
          </p:cNvSpPr>
          <p:nvPr>
            <p:ph sz="quarter" idx="11"/>
          </p:nvPr>
        </p:nvSpPr>
        <p:spPr/>
        <p:txBody>
          <a:bodyPr/>
          <a:lstStyle/>
          <a:p>
            <a:r>
              <a:rPr lang="en-US" dirty="0"/>
              <a:t>Loops repeats logic for a certain number of iterations before moving on. The logic to be repeated is called the body of the loop. The body of every loop is called synchronously. Co-routine-like </a:t>
            </a:r>
            <a:r>
              <a:rPr lang="en-US" dirty="0" err="1"/>
              <a:t>behaviours</a:t>
            </a:r>
            <a:r>
              <a:rPr lang="en-US" dirty="0"/>
              <a:t> are achieved by listening to the update event manually.</a:t>
            </a:r>
          </a:p>
          <a:p>
            <a:r>
              <a:rPr lang="en-US" dirty="0"/>
              <a:t>Types: </a:t>
            </a:r>
          </a:p>
          <a:p>
            <a:pPr lvl="1"/>
            <a:r>
              <a:rPr lang="en-US" dirty="0"/>
              <a:t>While</a:t>
            </a:r>
          </a:p>
          <a:p>
            <a:pPr lvl="1"/>
            <a:r>
              <a:rPr lang="en-US" dirty="0"/>
              <a:t>For Each</a:t>
            </a:r>
          </a:p>
          <a:p>
            <a:pPr lvl="1"/>
            <a:r>
              <a:rPr lang="en-US" dirty="0"/>
              <a:t>For Loop</a:t>
            </a:r>
          </a:p>
          <a:p>
            <a:pPr lvl="1"/>
            <a:endParaRPr lang="en-US" dirty="0"/>
          </a:p>
          <a:p>
            <a:pPr lvl="1"/>
            <a:endParaRPr lang="en-US" dirty="0"/>
          </a:p>
          <a:p>
            <a:pPr lvl="1"/>
            <a:endParaRPr lang="en-US" dirty="0"/>
          </a:p>
          <a:p>
            <a:pPr lvl="1"/>
            <a:endParaRPr lang="en-US" dirty="0"/>
          </a:p>
        </p:txBody>
      </p:sp>
      <p:pic>
        <p:nvPicPr>
          <p:cNvPr id="5" name="Picture 4">
            <a:extLst>
              <a:ext uri="{FF2B5EF4-FFF2-40B4-BE49-F238E27FC236}">
                <a16:creationId xmlns:a16="http://schemas.microsoft.com/office/drawing/2014/main" id="{DA6815D7-CE92-228A-394E-A0A42418BF26}"/>
              </a:ext>
            </a:extLst>
          </p:cNvPr>
          <p:cNvPicPr>
            <a:picLocks noChangeAspect="1"/>
          </p:cNvPicPr>
          <p:nvPr/>
        </p:nvPicPr>
        <p:blipFill>
          <a:blip r:embed="rId2"/>
          <a:stretch>
            <a:fillRect/>
          </a:stretch>
        </p:blipFill>
        <p:spPr>
          <a:xfrm>
            <a:off x="7966467" y="2913142"/>
            <a:ext cx="1895475" cy="2466975"/>
          </a:xfrm>
          <a:prstGeom prst="rect">
            <a:avLst/>
          </a:prstGeom>
        </p:spPr>
      </p:pic>
      <p:sp>
        <p:nvSpPr>
          <p:cNvPr id="4" name="TextBox 3">
            <a:extLst>
              <a:ext uri="{FF2B5EF4-FFF2-40B4-BE49-F238E27FC236}">
                <a16:creationId xmlns:a16="http://schemas.microsoft.com/office/drawing/2014/main" id="{D4D20DA3-5D59-955A-5A18-2025B5AAC698}"/>
              </a:ext>
            </a:extLst>
          </p:cNvPr>
          <p:cNvSpPr txBox="1"/>
          <p:nvPr/>
        </p:nvSpPr>
        <p:spPr>
          <a:xfrm>
            <a:off x="4601635" y="2151332"/>
            <a:ext cx="574877" cy="369332"/>
          </a:xfrm>
          <a:prstGeom prst="rect">
            <a:avLst/>
          </a:prstGeom>
          <a:noFill/>
        </p:spPr>
        <p:txBody>
          <a:bodyPr wrap="square" rtlCol="0">
            <a:spAutoFit/>
          </a:bodyPr>
          <a:lstStyle/>
          <a:p>
            <a:r>
              <a:rPr lang="en-US" dirty="0"/>
              <a:t>(</a:t>
            </a:r>
            <a:r>
              <a:rPr lang="en-US" dirty="0">
                <a:hlinkClick r:id="rId3"/>
              </a:rPr>
              <a:t>1</a:t>
            </a:r>
            <a:r>
              <a:rPr lang="en-US" dirty="0"/>
              <a:t>)</a:t>
            </a:r>
          </a:p>
        </p:txBody>
      </p:sp>
    </p:spTree>
    <p:extLst>
      <p:ext uri="{BB962C8B-B14F-4D97-AF65-F5344CB8AC3E}">
        <p14:creationId xmlns:p14="http://schemas.microsoft.com/office/powerpoint/2010/main" val="32287125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25FA9AE-363A-4BC3-B48F-A70B9335DA51}"/>
              </a:ext>
            </a:extLst>
          </p:cNvPr>
          <p:cNvSpPr>
            <a:spLocks noGrp="1"/>
          </p:cNvSpPr>
          <p:nvPr>
            <p:ph type="body" sz="quarter" idx="10"/>
          </p:nvPr>
        </p:nvSpPr>
        <p:spPr/>
        <p:txBody>
          <a:bodyPr/>
          <a:lstStyle/>
          <a:p>
            <a:r>
              <a:rPr lang="en-US" b="1" dirty="0"/>
              <a:t>While Loop</a:t>
            </a:r>
          </a:p>
        </p:txBody>
      </p:sp>
      <p:sp>
        <p:nvSpPr>
          <p:cNvPr id="3" name="Content Placeholder 2">
            <a:extLst>
              <a:ext uri="{FF2B5EF4-FFF2-40B4-BE49-F238E27FC236}">
                <a16:creationId xmlns:a16="http://schemas.microsoft.com/office/drawing/2014/main" id="{BBC355B9-5252-4237-913A-B3D02D05F0C4}"/>
              </a:ext>
            </a:extLst>
          </p:cNvPr>
          <p:cNvSpPr>
            <a:spLocks noGrp="1"/>
          </p:cNvSpPr>
          <p:nvPr>
            <p:ph sz="quarter" idx="11"/>
          </p:nvPr>
        </p:nvSpPr>
        <p:spPr/>
        <p:txBody>
          <a:bodyPr/>
          <a:lstStyle/>
          <a:p>
            <a:r>
              <a:rPr lang="en-US" dirty="0"/>
              <a:t>It repeats its body while its condition remains true and terminates when conditions turns false. If condition is never true, body of the loop is not executed a single time.</a:t>
            </a:r>
          </a:p>
          <a:p>
            <a:r>
              <a:rPr lang="en-US" dirty="0"/>
              <a:t>Warning: Do not create an infinite loop. If the condition is always true, the editor hangs. As loop bodies are synchronous, not parallel, there are few uses for while loops in visual scripting. Always check Coroutine when working with Loops.</a:t>
            </a:r>
          </a:p>
        </p:txBody>
      </p:sp>
    </p:spTree>
    <p:extLst>
      <p:ext uri="{BB962C8B-B14F-4D97-AF65-F5344CB8AC3E}">
        <p14:creationId xmlns:p14="http://schemas.microsoft.com/office/powerpoint/2010/main" val="13853447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EAE615C-E29C-4A90-89D4-DDAB9BA70760}"/>
              </a:ext>
            </a:extLst>
          </p:cNvPr>
          <p:cNvSpPr>
            <a:spLocks noGrp="1"/>
          </p:cNvSpPr>
          <p:nvPr>
            <p:ph type="body" sz="quarter" idx="10"/>
          </p:nvPr>
        </p:nvSpPr>
        <p:spPr/>
        <p:txBody>
          <a:bodyPr/>
          <a:lstStyle/>
          <a:p>
            <a:r>
              <a:rPr lang="en-US" b="1" dirty="0"/>
              <a:t>For Each Loop</a:t>
            </a:r>
          </a:p>
        </p:txBody>
      </p:sp>
      <p:sp>
        <p:nvSpPr>
          <p:cNvPr id="3" name="Content Placeholder 2">
            <a:extLst>
              <a:ext uri="{FF2B5EF4-FFF2-40B4-BE49-F238E27FC236}">
                <a16:creationId xmlns:a16="http://schemas.microsoft.com/office/drawing/2014/main" id="{58D3E8C9-E177-4184-82F3-23E6F59D8366}"/>
              </a:ext>
            </a:extLst>
          </p:cNvPr>
          <p:cNvSpPr>
            <a:spLocks noGrp="1"/>
          </p:cNvSpPr>
          <p:nvPr>
            <p:ph sz="quarter" idx="11"/>
          </p:nvPr>
        </p:nvSpPr>
        <p:spPr/>
        <p:txBody>
          <a:bodyPr/>
          <a:lstStyle/>
          <a:p>
            <a:pPr marL="0" indent="0">
              <a:buNone/>
            </a:pPr>
            <a:r>
              <a:rPr lang="en-US" dirty="0"/>
              <a:t>For Each iterates over every element of a collection. It outputs the current index and item that is being looped over.</a:t>
            </a:r>
          </a:p>
          <a:p>
            <a:pPr marL="0" indent="0">
              <a:buNone/>
            </a:pPr>
            <a:r>
              <a:rPr lang="en-US" dirty="0"/>
              <a:t>Example. Create a list of several </a:t>
            </a:r>
            <a:r>
              <a:rPr lang="en-US" dirty="0" err="1"/>
              <a:t>GameObjects</a:t>
            </a:r>
            <a:r>
              <a:rPr lang="en-US" dirty="0"/>
              <a:t>. Color in random colors all objects after starting the program.</a:t>
            </a:r>
          </a:p>
        </p:txBody>
      </p:sp>
      <p:pic>
        <p:nvPicPr>
          <p:cNvPr id="5" name="Picture 4">
            <a:extLst>
              <a:ext uri="{FF2B5EF4-FFF2-40B4-BE49-F238E27FC236}">
                <a16:creationId xmlns:a16="http://schemas.microsoft.com/office/drawing/2014/main" id="{A246D0AF-BFA0-F67F-71CE-291572C64C17}"/>
              </a:ext>
            </a:extLst>
          </p:cNvPr>
          <p:cNvPicPr>
            <a:picLocks noChangeAspect="1"/>
          </p:cNvPicPr>
          <p:nvPr/>
        </p:nvPicPr>
        <p:blipFill>
          <a:blip r:embed="rId2"/>
          <a:stretch>
            <a:fillRect/>
          </a:stretch>
        </p:blipFill>
        <p:spPr>
          <a:xfrm>
            <a:off x="802014" y="3132851"/>
            <a:ext cx="2847975" cy="1419225"/>
          </a:xfrm>
          <a:prstGeom prst="rect">
            <a:avLst/>
          </a:prstGeom>
        </p:spPr>
      </p:pic>
      <p:pic>
        <p:nvPicPr>
          <p:cNvPr id="7" name="Picture 6">
            <a:extLst>
              <a:ext uri="{FF2B5EF4-FFF2-40B4-BE49-F238E27FC236}">
                <a16:creationId xmlns:a16="http://schemas.microsoft.com/office/drawing/2014/main" id="{26FA0B04-DC24-FB48-84E0-6550CEB84D04}"/>
              </a:ext>
            </a:extLst>
          </p:cNvPr>
          <p:cNvPicPr>
            <a:picLocks noChangeAspect="1"/>
          </p:cNvPicPr>
          <p:nvPr/>
        </p:nvPicPr>
        <p:blipFill>
          <a:blip r:embed="rId3"/>
          <a:stretch>
            <a:fillRect/>
          </a:stretch>
        </p:blipFill>
        <p:spPr>
          <a:xfrm>
            <a:off x="3913840" y="3129385"/>
            <a:ext cx="8182578" cy="2845382"/>
          </a:xfrm>
          <a:prstGeom prst="rect">
            <a:avLst/>
          </a:prstGeom>
        </p:spPr>
      </p:pic>
      <p:pic>
        <p:nvPicPr>
          <p:cNvPr id="9" name="Picture 8">
            <a:extLst>
              <a:ext uri="{FF2B5EF4-FFF2-40B4-BE49-F238E27FC236}">
                <a16:creationId xmlns:a16="http://schemas.microsoft.com/office/drawing/2014/main" id="{DA55D770-65AD-6BCA-F6AB-B7A6480E21BC}"/>
              </a:ext>
            </a:extLst>
          </p:cNvPr>
          <p:cNvPicPr>
            <a:picLocks noChangeAspect="1"/>
          </p:cNvPicPr>
          <p:nvPr/>
        </p:nvPicPr>
        <p:blipFill>
          <a:blip r:embed="rId4"/>
          <a:stretch>
            <a:fillRect/>
          </a:stretch>
        </p:blipFill>
        <p:spPr>
          <a:xfrm>
            <a:off x="1195026" y="4976059"/>
            <a:ext cx="1514475" cy="857250"/>
          </a:xfrm>
          <a:prstGeom prst="rect">
            <a:avLst/>
          </a:prstGeom>
        </p:spPr>
      </p:pic>
    </p:spTree>
    <p:extLst>
      <p:ext uri="{BB962C8B-B14F-4D97-AF65-F5344CB8AC3E}">
        <p14:creationId xmlns:p14="http://schemas.microsoft.com/office/powerpoint/2010/main" val="20781928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B73F0A2-58A6-4155-AAAE-FABA1D0A6A01}"/>
              </a:ext>
            </a:extLst>
          </p:cNvPr>
          <p:cNvSpPr>
            <a:spLocks noGrp="1"/>
          </p:cNvSpPr>
          <p:nvPr>
            <p:ph type="body" sz="quarter" idx="10"/>
          </p:nvPr>
        </p:nvSpPr>
        <p:spPr/>
        <p:txBody>
          <a:bodyPr/>
          <a:lstStyle/>
          <a:p>
            <a:r>
              <a:rPr lang="en-US" b="1" dirty="0"/>
              <a:t>For Loop</a:t>
            </a:r>
          </a:p>
        </p:txBody>
      </p:sp>
      <p:sp>
        <p:nvSpPr>
          <p:cNvPr id="3" name="Content Placeholder 2">
            <a:extLst>
              <a:ext uri="{FF2B5EF4-FFF2-40B4-BE49-F238E27FC236}">
                <a16:creationId xmlns:a16="http://schemas.microsoft.com/office/drawing/2014/main" id="{E2994431-8546-4AFA-806E-AFEF20898ED4}"/>
              </a:ext>
            </a:extLst>
          </p:cNvPr>
          <p:cNvSpPr>
            <a:spLocks noGrp="1"/>
          </p:cNvSpPr>
          <p:nvPr>
            <p:ph sz="quarter" idx="11"/>
          </p:nvPr>
        </p:nvSpPr>
        <p:spPr/>
        <p:txBody>
          <a:bodyPr/>
          <a:lstStyle/>
          <a:p>
            <a:r>
              <a:rPr lang="en-US" dirty="0"/>
              <a:t>Numeric loop and requires three integers: a start index, an end index, and a step. </a:t>
            </a:r>
          </a:p>
          <a:p>
            <a:r>
              <a:rPr lang="en-US" dirty="0"/>
              <a:t>Example: On clicking on the element, you want to instantiate several objects at once. </a:t>
            </a:r>
          </a:p>
        </p:txBody>
      </p:sp>
      <p:pic>
        <p:nvPicPr>
          <p:cNvPr id="5" name="Picture 4">
            <a:extLst>
              <a:ext uri="{FF2B5EF4-FFF2-40B4-BE49-F238E27FC236}">
                <a16:creationId xmlns:a16="http://schemas.microsoft.com/office/drawing/2014/main" id="{ED539416-09AD-DDCB-E063-08153CF811CC}"/>
              </a:ext>
            </a:extLst>
          </p:cNvPr>
          <p:cNvPicPr>
            <a:picLocks noChangeAspect="1"/>
          </p:cNvPicPr>
          <p:nvPr/>
        </p:nvPicPr>
        <p:blipFill>
          <a:blip r:embed="rId2"/>
          <a:stretch>
            <a:fillRect/>
          </a:stretch>
        </p:blipFill>
        <p:spPr>
          <a:xfrm>
            <a:off x="825500" y="2774910"/>
            <a:ext cx="10906125" cy="1962150"/>
          </a:xfrm>
          <a:prstGeom prst="rect">
            <a:avLst/>
          </a:prstGeom>
        </p:spPr>
      </p:pic>
      <p:pic>
        <p:nvPicPr>
          <p:cNvPr id="7" name="Picture 6">
            <a:extLst>
              <a:ext uri="{FF2B5EF4-FFF2-40B4-BE49-F238E27FC236}">
                <a16:creationId xmlns:a16="http://schemas.microsoft.com/office/drawing/2014/main" id="{1FB9AA7D-0CE5-0806-209C-F3AF0972015E}"/>
              </a:ext>
            </a:extLst>
          </p:cNvPr>
          <p:cNvPicPr>
            <a:picLocks noChangeAspect="1"/>
          </p:cNvPicPr>
          <p:nvPr/>
        </p:nvPicPr>
        <p:blipFill>
          <a:blip r:embed="rId3"/>
          <a:stretch>
            <a:fillRect/>
          </a:stretch>
        </p:blipFill>
        <p:spPr>
          <a:xfrm>
            <a:off x="1119127" y="4780465"/>
            <a:ext cx="9031870" cy="1827460"/>
          </a:xfrm>
          <a:prstGeom prst="rect">
            <a:avLst/>
          </a:prstGeom>
        </p:spPr>
      </p:pic>
    </p:spTree>
    <p:extLst>
      <p:ext uri="{BB962C8B-B14F-4D97-AF65-F5344CB8AC3E}">
        <p14:creationId xmlns:p14="http://schemas.microsoft.com/office/powerpoint/2010/main" val="40327406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69E416C-47DE-45FD-90F0-5FC831AC5156}"/>
              </a:ext>
            </a:extLst>
          </p:cNvPr>
          <p:cNvSpPr>
            <a:spLocks noGrp="1"/>
          </p:cNvSpPr>
          <p:nvPr>
            <p:ph type="body" sz="quarter" idx="10"/>
          </p:nvPr>
        </p:nvSpPr>
        <p:spPr/>
        <p:txBody>
          <a:bodyPr/>
          <a:lstStyle/>
          <a:p>
            <a:r>
              <a:rPr lang="en-US" b="1" dirty="0"/>
              <a:t>Break Loop</a:t>
            </a:r>
          </a:p>
        </p:txBody>
      </p:sp>
      <p:sp>
        <p:nvSpPr>
          <p:cNvPr id="3" name="Content Placeholder 2">
            <a:extLst>
              <a:ext uri="{FF2B5EF4-FFF2-40B4-BE49-F238E27FC236}">
                <a16:creationId xmlns:a16="http://schemas.microsoft.com/office/drawing/2014/main" id="{7266B062-0417-47E4-BE18-1CB15886D049}"/>
              </a:ext>
            </a:extLst>
          </p:cNvPr>
          <p:cNvSpPr>
            <a:spLocks noGrp="1"/>
          </p:cNvSpPr>
          <p:nvPr>
            <p:ph sz="quarter" idx="11"/>
          </p:nvPr>
        </p:nvSpPr>
        <p:spPr/>
        <p:txBody>
          <a:bodyPr/>
          <a:lstStyle/>
          <a:p>
            <a:r>
              <a:rPr lang="en-US" dirty="0"/>
              <a:t>A loop can finish early by using the Break Loop unit. As soon as this unit is entered, the exit port of the loop is called, no matter how many more iterations remain.</a:t>
            </a:r>
          </a:p>
        </p:txBody>
      </p:sp>
      <p:pic>
        <p:nvPicPr>
          <p:cNvPr id="5" name="Picture 4" descr="A screenshot of a video game&#10;&#10;Description automatically generated">
            <a:extLst>
              <a:ext uri="{FF2B5EF4-FFF2-40B4-BE49-F238E27FC236}">
                <a16:creationId xmlns:a16="http://schemas.microsoft.com/office/drawing/2014/main" id="{6B633B18-CCB8-9097-7290-2C48049268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41615" y="2259957"/>
            <a:ext cx="8677275" cy="3657600"/>
          </a:xfrm>
          <a:prstGeom prst="rect">
            <a:avLst/>
          </a:prstGeom>
        </p:spPr>
      </p:pic>
      <p:sp>
        <p:nvSpPr>
          <p:cNvPr id="7" name="TextBox 6">
            <a:extLst>
              <a:ext uri="{FF2B5EF4-FFF2-40B4-BE49-F238E27FC236}">
                <a16:creationId xmlns:a16="http://schemas.microsoft.com/office/drawing/2014/main" id="{C6E390D7-EED7-ADAB-E8D4-D4677558C436}"/>
              </a:ext>
            </a:extLst>
          </p:cNvPr>
          <p:cNvSpPr txBox="1"/>
          <p:nvPr/>
        </p:nvSpPr>
        <p:spPr>
          <a:xfrm>
            <a:off x="677853" y="5940638"/>
            <a:ext cx="6123006" cy="646331"/>
          </a:xfrm>
          <a:prstGeom prst="rect">
            <a:avLst/>
          </a:prstGeom>
          <a:noFill/>
        </p:spPr>
        <p:txBody>
          <a:bodyPr wrap="square">
            <a:spAutoFit/>
          </a:bodyPr>
          <a:lstStyle/>
          <a:p>
            <a:r>
              <a:rPr lang="en-US" dirty="0"/>
              <a:t>https://docs.unity3d.com/Packages/com.unity.visualscripting@1.5/manual/vs-control.html</a:t>
            </a:r>
          </a:p>
        </p:txBody>
      </p:sp>
    </p:spTree>
    <p:extLst>
      <p:ext uri="{BB962C8B-B14F-4D97-AF65-F5344CB8AC3E}">
        <p14:creationId xmlns:p14="http://schemas.microsoft.com/office/powerpoint/2010/main" val="36460506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A9A44C1-91B1-BF15-026E-6E0F0484DCBC}"/>
              </a:ext>
            </a:extLst>
          </p:cNvPr>
          <p:cNvSpPr>
            <a:spLocks noGrp="1"/>
          </p:cNvSpPr>
          <p:nvPr>
            <p:ph type="body" sz="quarter" idx="10"/>
          </p:nvPr>
        </p:nvSpPr>
        <p:spPr/>
        <p:txBody>
          <a:bodyPr/>
          <a:lstStyle/>
          <a:p>
            <a:r>
              <a:rPr lang="en-US" dirty="0"/>
              <a:t>Sequence</a:t>
            </a:r>
          </a:p>
        </p:txBody>
      </p:sp>
      <p:sp>
        <p:nvSpPr>
          <p:cNvPr id="3" name="Content Placeholder 2">
            <a:extLst>
              <a:ext uri="{FF2B5EF4-FFF2-40B4-BE49-F238E27FC236}">
                <a16:creationId xmlns:a16="http://schemas.microsoft.com/office/drawing/2014/main" id="{F5C2B342-4171-2598-8B69-CBE7B0789FE0}"/>
              </a:ext>
            </a:extLst>
          </p:cNvPr>
          <p:cNvSpPr>
            <a:spLocks noGrp="1"/>
          </p:cNvSpPr>
          <p:nvPr>
            <p:ph sz="quarter" idx="11"/>
          </p:nvPr>
        </p:nvSpPr>
        <p:spPr>
          <a:xfrm>
            <a:off x="538163" y="1143000"/>
            <a:ext cx="11193462" cy="1125638"/>
          </a:xfrm>
        </p:spPr>
        <p:txBody>
          <a:bodyPr/>
          <a:lstStyle/>
          <a:p>
            <a:r>
              <a:rPr lang="en-US" dirty="0"/>
              <a:t>Allows execute the flows in order.</a:t>
            </a:r>
          </a:p>
          <a:p>
            <a:r>
              <a:rPr lang="en-US" dirty="0"/>
              <a:t>Example: Listening to user input and moving object depending on input value.</a:t>
            </a:r>
          </a:p>
          <a:p>
            <a:endParaRPr lang="en-US" dirty="0"/>
          </a:p>
        </p:txBody>
      </p:sp>
      <p:pic>
        <p:nvPicPr>
          <p:cNvPr id="7" name="Picture 6">
            <a:extLst>
              <a:ext uri="{FF2B5EF4-FFF2-40B4-BE49-F238E27FC236}">
                <a16:creationId xmlns:a16="http://schemas.microsoft.com/office/drawing/2014/main" id="{A383DBAE-EA76-7BE9-DBB7-60CBF7EEF085}"/>
              </a:ext>
            </a:extLst>
          </p:cNvPr>
          <p:cNvPicPr>
            <a:picLocks noChangeAspect="1"/>
          </p:cNvPicPr>
          <p:nvPr/>
        </p:nvPicPr>
        <p:blipFill>
          <a:blip r:embed="rId2"/>
          <a:stretch>
            <a:fillRect/>
          </a:stretch>
        </p:blipFill>
        <p:spPr>
          <a:xfrm>
            <a:off x="1562100" y="2479152"/>
            <a:ext cx="9067800" cy="3543300"/>
          </a:xfrm>
          <a:prstGeom prst="rect">
            <a:avLst/>
          </a:prstGeom>
        </p:spPr>
      </p:pic>
    </p:spTree>
    <p:extLst>
      <p:ext uri="{BB962C8B-B14F-4D97-AF65-F5344CB8AC3E}">
        <p14:creationId xmlns:p14="http://schemas.microsoft.com/office/powerpoint/2010/main" val="33425803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8F9F654-7E99-52A3-D787-F3563210F080}"/>
              </a:ext>
            </a:extLst>
          </p:cNvPr>
          <p:cNvSpPr>
            <a:spLocks noGrp="1"/>
          </p:cNvSpPr>
          <p:nvPr>
            <p:ph type="body" sz="quarter" idx="10"/>
          </p:nvPr>
        </p:nvSpPr>
        <p:spPr/>
        <p:txBody>
          <a:bodyPr/>
          <a:lstStyle/>
          <a:p>
            <a:r>
              <a:rPr lang="en-US" dirty="0"/>
              <a:t>Cache</a:t>
            </a:r>
          </a:p>
        </p:txBody>
      </p:sp>
      <p:sp>
        <p:nvSpPr>
          <p:cNvPr id="3" name="Content Placeholder 2">
            <a:extLst>
              <a:ext uri="{FF2B5EF4-FFF2-40B4-BE49-F238E27FC236}">
                <a16:creationId xmlns:a16="http://schemas.microsoft.com/office/drawing/2014/main" id="{119AD026-20DE-0984-0C64-E6F482ADE81B}"/>
              </a:ext>
            </a:extLst>
          </p:cNvPr>
          <p:cNvSpPr>
            <a:spLocks noGrp="1"/>
          </p:cNvSpPr>
          <p:nvPr>
            <p:ph sz="quarter" idx="11"/>
          </p:nvPr>
        </p:nvSpPr>
        <p:spPr>
          <a:xfrm>
            <a:off x="538163" y="1143000"/>
            <a:ext cx="11193462" cy="801547"/>
          </a:xfrm>
        </p:spPr>
        <p:txBody>
          <a:bodyPr/>
          <a:lstStyle/>
          <a:p>
            <a:r>
              <a:rPr lang="en-US" dirty="0"/>
              <a:t>Cache node saves the result of expensive operation, so it can be reused several times instead of being calculated every time.</a:t>
            </a:r>
          </a:p>
        </p:txBody>
      </p:sp>
      <p:pic>
        <p:nvPicPr>
          <p:cNvPr id="5" name="Picture 4">
            <a:extLst>
              <a:ext uri="{FF2B5EF4-FFF2-40B4-BE49-F238E27FC236}">
                <a16:creationId xmlns:a16="http://schemas.microsoft.com/office/drawing/2014/main" id="{291EA3C3-B202-856D-B89D-E2B30A8FCA06}"/>
              </a:ext>
            </a:extLst>
          </p:cNvPr>
          <p:cNvPicPr>
            <a:picLocks noChangeAspect="1"/>
          </p:cNvPicPr>
          <p:nvPr/>
        </p:nvPicPr>
        <p:blipFill>
          <a:blip r:embed="rId2"/>
          <a:stretch>
            <a:fillRect/>
          </a:stretch>
        </p:blipFill>
        <p:spPr>
          <a:xfrm>
            <a:off x="163513" y="2242656"/>
            <a:ext cx="5454822" cy="2670798"/>
          </a:xfrm>
          <a:prstGeom prst="rect">
            <a:avLst/>
          </a:prstGeom>
        </p:spPr>
      </p:pic>
      <p:pic>
        <p:nvPicPr>
          <p:cNvPr id="7" name="Picture 6">
            <a:extLst>
              <a:ext uri="{FF2B5EF4-FFF2-40B4-BE49-F238E27FC236}">
                <a16:creationId xmlns:a16="http://schemas.microsoft.com/office/drawing/2014/main" id="{71DE7715-2D73-D23B-E9DE-314EC9DEAC0F}"/>
              </a:ext>
            </a:extLst>
          </p:cNvPr>
          <p:cNvPicPr>
            <a:picLocks noChangeAspect="1"/>
          </p:cNvPicPr>
          <p:nvPr/>
        </p:nvPicPr>
        <p:blipFill>
          <a:blip r:embed="rId3"/>
          <a:stretch>
            <a:fillRect/>
          </a:stretch>
        </p:blipFill>
        <p:spPr>
          <a:xfrm>
            <a:off x="5767516" y="2242655"/>
            <a:ext cx="6414174" cy="2670797"/>
          </a:xfrm>
          <a:prstGeom prst="rect">
            <a:avLst/>
          </a:prstGeom>
        </p:spPr>
      </p:pic>
    </p:spTree>
    <p:extLst>
      <p:ext uri="{BB962C8B-B14F-4D97-AF65-F5344CB8AC3E}">
        <p14:creationId xmlns:p14="http://schemas.microsoft.com/office/powerpoint/2010/main" val="21086979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26E8B09-2EA1-493D-BE72-4F3F34FE4B2A}"/>
              </a:ext>
            </a:extLst>
          </p:cNvPr>
          <p:cNvSpPr>
            <a:spLocks noGrp="1"/>
          </p:cNvSpPr>
          <p:nvPr>
            <p:ph type="body" sz="quarter" idx="10"/>
          </p:nvPr>
        </p:nvSpPr>
        <p:spPr/>
        <p:txBody>
          <a:bodyPr/>
          <a:lstStyle/>
          <a:p>
            <a:r>
              <a:rPr lang="en-US" dirty="0"/>
              <a:t>Once</a:t>
            </a:r>
            <a:endParaRPr lang="ru-RU" dirty="0"/>
          </a:p>
        </p:txBody>
      </p:sp>
      <p:sp>
        <p:nvSpPr>
          <p:cNvPr id="3" name="Content Placeholder 2">
            <a:extLst>
              <a:ext uri="{FF2B5EF4-FFF2-40B4-BE49-F238E27FC236}">
                <a16:creationId xmlns:a16="http://schemas.microsoft.com/office/drawing/2014/main" id="{62E17E28-6F49-C9BF-04D3-D6547C606945}"/>
              </a:ext>
            </a:extLst>
          </p:cNvPr>
          <p:cNvSpPr>
            <a:spLocks noGrp="1"/>
          </p:cNvSpPr>
          <p:nvPr>
            <p:ph sz="quarter" idx="11"/>
          </p:nvPr>
        </p:nvSpPr>
        <p:spPr>
          <a:xfrm>
            <a:off x="499269" y="982226"/>
            <a:ext cx="11193462" cy="1660490"/>
          </a:xfrm>
        </p:spPr>
        <p:txBody>
          <a:bodyPr/>
          <a:lstStyle/>
          <a:p>
            <a:r>
              <a:rPr lang="en-US" dirty="0"/>
              <a:t>Has two flows. Once is executed only once – first time event happens.</a:t>
            </a:r>
          </a:p>
          <a:p>
            <a:r>
              <a:rPr lang="en-US" dirty="0"/>
              <a:t>After – is executed all the following cases.</a:t>
            </a:r>
          </a:p>
          <a:p>
            <a:r>
              <a:rPr lang="en-US" dirty="0"/>
              <a:t>Example: Create scenario, when clicking on Cube first time – it has got random color, clicking on Cube every following time it will be rotating. </a:t>
            </a:r>
            <a:endParaRPr lang="ru-RU" dirty="0"/>
          </a:p>
        </p:txBody>
      </p:sp>
      <p:pic>
        <p:nvPicPr>
          <p:cNvPr id="5" name="Picture 4">
            <a:extLst>
              <a:ext uri="{FF2B5EF4-FFF2-40B4-BE49-F238E27FC236}">
                <a16:creationId xmlns:a16="http://schemas.microsoft.com/office/drawing/2014/main" id="{584B3430-593A-779E-D679-F71CAF375A1D}"/>
              </a:ext>
            </a:extLst>
          </p:cNvPr>
          <p:cNvPicPr>
            <a:picLocks noChangeAspect="1"/>
          </p:cNvPicPr>
          <p:nvPr/>
        </p:nvPicPr>
        <p:blipFill>
          <a:blip r:embed="rId2"/>
          <a:stretch>
            <a:fillRect/>
          </a:stretch>
        </p:blipFill>
        <p:spPr>
          <a:xfrm>
            <a:off x="250528" y="2705518"/>
            <a:ext cx="6782277" cy="3878140"/>
          </a:xfrm>
          <a:prstGeom prst="rect">
            <a:avLst/>
          </a:prstGeom>
        </p:spPr>
      </p:pic>
      <p:pic>
        <p:nvPicPr>
          <p:cNvPr id="7" name="Picture 6">
            <a:extLst>
              <a:ext uri="{FF2B5EF4-FFF2-40B4-BE49-F238E27FC236}">
                <a16:creationId xmlns:a16="http://schemas.microsoft.com/office/drawing/2014/main" id="{AC5FBC5C-AA86-3FFC-BF88-AE3E0E867624}"/>
              </a:ext>
            </a:extLst>
          </p:cNvPr>
          <p:cNvPicPr>
            <a:picLocks noChangeAspect="1"/>
          </p:cNvPicPr>
          <p:nvPr/>
        </p:nvPicPr>
        <p:blipFill>
          <a:blip r:embed="rId3"/>
          <a:stretch>
            <a:fillRect/>
          </a:stretch>
        </p:blipFill>
        <p:spPr>
          <a:xfrm>
            <a:off x="7702846" y="3136665"/>
            <a:ext cx="2515313" cy="1191464"/>
          </a:xfrm>
          <a:prstGeom prst="rect">
            <a:avLst/>
          </a:prstGeom>
        </p:spPr>
      </p:pic>
      <p:pic>
        <p:nvPicPr>
          <p:cNvPr id="9" name="Picture 8">
            <a:extLst>
              <a:ext uri="{FF2B5EF4-FFF2-40B4-BE49-F238E27FC236}">
                <a16:creationId xmlns:a16="http://schemas.microsoft.com/office/drawing/2014/main" id="{37340123-203A-8E53-9FC5-EA77D248D2CA}"/>
              </a:ext>
            </a:extLst>
          </p:cNvPr>
          <p:cNvPicPr>
            <a:picLocks noChangeAspect="1"/>
          </p:cNvPicPr>
          <p:nvPr/>
        </p:nvPicPr>
        <p:blipFill>
          <a:blip r:embed="rId4"/>
          <a:stretch>
            <a:fillRect/>
          </a:stretch>
        </p:blipFill>
        <p:spPr>
          <a:xfrm>
            <a:off x="7887956" y="5361282"/>
            <a:ext cx="1893330" cy="1028984"/>
          </a:xfrm>
          <a:prstGeom prst="rect">
            <a:avLst/>
          </a:prstGeom>
        </p:spPr>
      </p:pic>
      <p:sp>
        <p:nvSpPr>
          <p:cNvPr id="10" name="TextBox 9">
            <a:extLst>
              <a:ext uri="{FF2B5EF4-FFF2-40B4-BE49-F238E27FC236}">
                <a16:creationId xmlns:a16="http://schemas.microsoft.com/office/drawing/2014/main" id="{9B609B5B-5327-4DB9-F0F3-3ABE774C502A}"/>
              </a:ext>
            </a:extLst>
          </p:cNvPr>
          <p:cNvSpPr txBox="1"/>
          <p:nvPr/>
        </p:nvSpPr>
        <p:spPr>
          <a:xfrm>
            <a:off x="7887956" y="2678588"/>
            <a:ext cx="2502039" cy="369332"/>
          </a:xfrm>
          <a:prstGeom prst="rect">
            <a:avLst/>
          </a:prstGeom>
          <a:noFill/>
        </p:spPr>
        <p:txBody>
          <a:bodyPr wrap="square" rtlCol="0">
            <a:spAutoFit/>
          </a:bodyPr>
          <a:lstStyle/>
          <a:p>
            <a:r>
              <a:rPr lang="en-US" dirty="0"/>
              <a:t>New color is given</a:t>
            </a:r>
            <a:endParaRPr lang="ru-RU" dirty="0"/>
          </a:p>
        </p:txBody>
      </p:sp>
      <p:sp>
        <p:nvSpPr>
          <p:cNvPr id="11" name="TextBox 10">
            <a:extLst>
              <a:ext uri="{FF2B5EF4-FFF2-40B4-BE49-F238E27FC236}">
                <a16:creationId xmlns:a16="http://schemas.microsoft.com/office/drawing/2014/main" id="{9FF7DD08-18C0-B89B-E7A5-63B8F5EF2F0B}"/>
              </a:ext>
            </a:extLst>
          </p:cNvPr>
          <p:cNvSpPr txBox="1"/>
          <p:nvPr/>
        </p:nvSpPr>
        <p:spPr>
          <a:xfrm>
            <a:off x="7753088" y="4625701"/>
            <a:ext cx="2847923" cy="646331"/>
          </a:xfrm>
          <a:prstGeom prst="rect">
            <a:avLst/>
          </a:prstGeom>
          <a:noFill/>
        </p:spPr>
        <p:txBody>
          <a:bodyPr wrap="square" rtlCol="0">
            <a:spAutoFit/>
          </a:bodyPr>
          <a:lstStyle/>
          <a:p>
            <a:r>
              <a:rPr lang="en-US" dirty="0"/>
              <a:t>Color is not changing. Cube is rotating.</a:t>
            </a:r>
            <a:endParaRPr lang="ru-RU" dirty="0"/>
          </a:p>
        </p:txBody>
      </p:sp>
    </p:spTree>
    <p:extLst>
      <p:ext uri="{BB962C8B-B14F-4D97-AF65-F5344CB8AC3E}">
        <p14:creationId xmlns:p14="http://schemas.microsoft.com/office/powerpoint/2010/main" val="9768498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F8A5224-C24B-FC31-BDAC-E9628EF87F88}"/>
              </a:ext>
            </a:extLst>
          </p:cNvPr>
          <p:cNvSpPr>
            <a:spLocks noGrp="1"/>
          </p:cNvSpPr>
          <p:nvPr>
            <p:ph type="body" sz="quarter" idx="10"/>
          </p:nvPr>
        </p:nvSpPr>
        <p:spPr/>
        <p:txBody>
          <a:bodyPr/>
          <a:lstStyle/>
          <a:p>
            <a:r>
              <a:rPr lang="en-US" dirty="0"/>
              <a:t>Toggle Flow</a:t>
            </a:r>
            <a:endParaRPr lang="ru-RU" dirty="0"/>
          </a:p>
        </p:txBody>
      </p:sp>
      <p:sp>
        <p:nvSpPr>
          <p:cNvPr id="3" name="Content Placeholder 2">
            <a:extLst>
              <a:ext uri="{FF2B5EF4-FFF2-40B4-BE49-F238E27FC236}">
                <a16:creationId xmlns:a16="http://schemas.microsoft.com/office/drawing/2014/main" id="{3F75CF6F-1FE3-1FC7-6569-64219664E248}"/>
              </a:ext>
            </a:extLst>
          </p:cNvPr>
          <p:cNvSpPr>
            <a:spLocks noGrp="1"/>
          </p:cNvSpPr>
          <p:nvPr>
            <p:ph sz="quarter" idx="11"/>
          </p:nvPr>
        </p:nvSpPr>
        <p:spPr>
          <a:xfrm>
            <a:off x="538163" y="1143000"/>
            <a:ext cx="11193462" cy="1208314"/>
          </a:xfrm>
        </p:spPr>
        <p:txBody>
          <a:bodyPr/>
          <a:lstStyle/>
          <a:p>
            <a:pPr marL="0" indent="0">
              <a:buNone/>
            </a:pPr>
            <a:r>
              <a:rPr lang="en-US" dirty="0"/>
              <a:t>Toggle Flow works as a gate or a switch, which can switch between two states.</a:t>
            </a:r>
          </a:p>
          <a:p>
            <a:pPr marL="0" indent="0">
              <a:buNone/>
            </a:pPr>
            <a:r>
              <a:rPr lang="en-US" dirty="0"/>
              <a:t>Example: let’s program the scenario, when clicking on the object odd times it will be changing colors, clicking even times – it will be rotating.</a:t>
            </a:r>
          </a:p>
          <a:p>
            <a:endParaRPr lang="ru-RU" dirty="0"/>
          </a:p>
        </p:txBody>
      </p:sp>
      <p:pic>
        <p:nvPicPr>
          <p:cNvPr id="7" name="Picture 6">
            <a:extLst>
              <a:ext uri="{FF2B5EF4-FFF2-40B4-BE49-F238E27FC236}">
                <a16:creationId xmlns:a16="http://schemas.microsoft.com/office/drawing/2014/main" id="{92AE61C4-4CBE-5435-8192-2CE85FD95AA4}"/>
              </a:ext>
            </a:extLst>
          </p:cNvPr>
          <p:cNvPicPr>
            <a:picLocks noChangeAspect="1"/>
          </p:cNvPicPr>
          <p:nvPr/>
        </p:nvPicPr>
        <p:blipFill>
          <a:blip r:embed="rId2"/>
          <a:stretch>
            <a:fillRect/>
          </a:stretch>
        </p:blipFill>
        <p:spPr>
          <a:xfrm>
            <a:off x="2061168" y="2541430"/>
            <a:ext cx="7344089" cy="3930514"/>
          </a:xfrm>
          <a:prstGeom prst="rect">
            <a:avLst/>
          </a:prstGeom>
        </p:spPr>
      </p:pic>
    </p:spTree>
    <p:extLst>
      <p:ext uri="{BB962C8B-B14F-4D97-AF65-F5344CB8AC3E}">
        <p14:creationId xmlns:p14="http://schemas.microsoft.com/office/powerpoint/2010/main" val="12403655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1810A98-A87C-B3BD-91EA-31F477A02E10}"/>
              </a:ext>
            </a:extLst>
          </p:cNvPr>
          <p:cNvSpPr>
            <a:spLocks noGrp="1"/>
          </p:cNvSpPr>
          <p:nvPr>
            <p:ph type="body" sz="quarter" idx="10"/>
          </p:nvPr>
        </p:nvSpPr>
        <p:spPr/>
        <p:txBody>
          <a:bodyPr/>
          <a:lstStyle/>
          <a:p>
            <a:r>
              <a:rPr lang="en-US" dirty="0"/>
              <a:t>Toggle Value</a:t>
            </a:r>
            <a:endParaRPr lang="ru-RU" dirty="0"/>
          </a:p>
        </p:txBody>
      </p:sp>
      <p:sp>
        <p:nvSpPr>
          <p:cNvPr id="3" name="Content Placeholder 2">
            <a:extLst>
              <a:ext uri="{FF2B5EF4-FFF2-40B4-BE49-F238E27FC236}">
                <a16:creationId xmlns:a16="http://schemas.microsoft.com/office/drawing/2014/main" id="{989C599D-EF3D-4269-1724-6552B6893426}"/>
              </a:ext>
            </a:extLst>
          </p:cNvPr>
          <p:cNvSpPr>
            <a:spLocks noGrp="1"/>
          </p:cNvSpPr>
          <p:nvPr>
            <p:ph sz="quarter" idx="11"/>
          </p:nvPr>
        </p:nvSpPr>
        <p:spPr>
          <a:xfrm>
            <a:off x="538163" y="1143000"/>
            <a:ext cx="11193462" cy="937009"/>
          </a:xfrm>
        </p:spPr>
        <p:txBody>
          <a:bodyPr/>
          <a:lstStyle/>
          <a:p>
            <a:pPr marL="0" indent="0">
              <a:buNone/>
            </a:pPr>
            <a:r>
              <a:rPr lang="en-US" dirty="0"/>
              <a:t>The Toggle Value unit selects between two different input values depending on whether it is on or off. Its ports work exactly like the Toggle Flow unit.</a:t>
            </a:r>
            <a:endParaRPr lang="ru-RU" dirty="0"/>
          </a:p>
        </p:txBody>
      </p:sp>
      <p:pic>
        <p:nvPicPr>
          <p:cNvPr id="5" name="Picture 4">
            <a:extLst>
              <a:ext uri="{FF2B5EF4-FFF2-40B4-BE49-F238E27FC236}">
                <a16:creationId xmlns:a16="http://schemas.microsoft.com/office/drawing/2014/main" id="{1FC8E2A3-7967-BFF1-6D06-BF3C89BDE3C0}"/>
              </a:ext>
            </a:extLst>
          </p:cNvPr>
          <p:cNvPicPr>
            <a:picLocks noChangeAspect="1"/>
          </p:cNvPicPr>
          <p:nvPr/>
        </p:nvPicPr>
        <p:blipFill>
          <a:blip r:embed="rId2"/>
          <a:stretch>
            <a:fillRect/>
          </a:stretch>
        </p:blipFill>
        <p:spPr>
          <a:xfrm>
            <a:off x="3828579" y="2802758"/>
            <a:ext cx="2505075" cy="2076450"/>
          </a:xfrm>
          <a:prstGeom prst="rect">
            <a:avLst/>
          </a:prstGeom>
        </p:spPr>
      </p:pic>
    </p:spTree>
    <p:extLst>
      <p:ext uri="{BB962C8B-B14F-4D97-AF65-F5344CB8AC3E}">
        <p14:creationId xmlns:p14="http://schemas.microsoft.com/office/powerpoint/2010/main" val="12068616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087E8C0-90BF-116E-4A6B-52C609D7894B}"/>
              </a:ext>
            </a:extLst>
          </p:cNvPr>
          <p:cNvSpPr>
            <a:spLocks noGrp="1"/>
          </p:cNvSpPr>
          <p:nvPr>
            <p:ph type="body" sz="quarter" idx="10"/>
          </p:nvPr>
        </p:nvSpPr>
        <p:spPr/>
        <p:txBody>
          <a:bodyPr/>
          <a:lstStyle/>
          <a:p>
            <a:r>
              <a:rPr lang="en-US" dirty="0"/>
              <a:t>Debugging</a:t>
            </a:r>
            <a:endParaRPr lang="ru-RU" dirty="0"/>
          </a:p>
        </p:txBody>
      </p:sp>
      <p:sp>
        <p:nvSpPr>
          <p:cNvPr id="3" name="Content Placeholder 2">
            <a:extLst>
              <a:ext uri="{FF2B5EF4-FFF2-40B4-BE49-F238E27FC236}">
                <a16:creationId xmlns:a16="http://schemas.microsoft.com/office/drawing/2014/main" id="{96599784-8FEC-3477-B63C-4896947D5AF0}"/>
              </a:ext>
            </a:extLst>
          </p:cNvPr>
          <p:cNvSpPr>
            <a:spLocks noGrp="1"/>
          </p:cNvSpPr>
          <p:nvPr>
            <p:ph sz="quarter" idx="11"/>
          </p:nvPr>
        </p:nvSpPr>
        <p:spPr>
          <a:xfrm>
            <a:off x="538163" y="1143000"/>
            <a:ext cx="5557837" cy="2062424"/>
          </a:xfrm>
        </p:spPr>
        <p:txBody>
          <a:bodyPr/>
          <a:lstStyle/>
          <a:p>
            <a:pPr marL="0" indent="0">
              <a:buNone/>
            </a:pPr>
            <a:r>
              <a:rPr lang="en-US" dirty="0"/>
              <a:t>Visual scripting can predict an error and inform the programmer. </a:t>
            </a:r>
          </a:p>
          <a:p>
            <a:pPr marL="0" indent="0">
              <a:buNone/>
            </a:pPr>
            <a:r>
              <a:rPr lang="en-US" dirty="0"/>
              <a:t>When the input value is missing, node is highlighted yellow.</a:t>
            </a:r>
          </a:p>
          <a:p>
            <a:endParaRPr lang="en-US" dirty="0"/>
          </a:p>
          <a:p>
            <a:endParaRPr lang="ru-RU" dirty="0"/>
          </a:p>
        </p:txBody>
      </p:sp>
      <p:pic>
        <p:nvPicPr>
          <p:cNvPr id="5" name="Picture 4">
            <a:extLst>
              <a:ext uri="{FF2B5EF4-FFF2-40B4-BE49-F238E27FC236}">
                <a16:creationId xmlns:a16="http://schemas.microsoft.com/office/drawing/2014/main" id="{6B8979CC-FD49-CD28-FC6F-83EAC90A3E25}"/>
              </a:ext>
            </a:extLst>
          </p:cNvPr>
          <p:cNvPicPr>
            <a:picLocks noChangeAspect="1"/>
          </p:cNvPicPr>
          <p:nvPr/>
        </p:nvPicPr>
        <p:blipFill>
          <a:blip r:embed="rId2"/>
          <a:stretch>
            <a:fillRect/>
          </a:stretch>
        </p:blipFill>
        <p:spPr>
          <a:xfrm>
            <a:off x="946534" y="3652577"/>
            <a:ext cx="3486150" cy="1647825"/>
          </a:xfrm>
          <a:prstGeom prst="rect">
            <a:avLst/>
          </a:prstGeom>
        </p:spPr>
      </p:pic>
      <p:sp>
        <p:nvSpPr>
          <p:cNvPr id="6" name="Content Placeholder 2">
            <a:extLst>
              <a:ext uri="{FF2B5EF4-FFF2-40B4-BE49-F238E27FC236}">
                <a16:creationId xmlns:a16="http://schemas.microsoft.com/office/drawing/2014/main" id="{63F04941-CBC7-AB98-9A5E-2E25F3098DF9}"/>
              </a:ext>
            </a:extLst>
          </p:cNvPr>
          <p:cNvSpPr txBox="1">
            <a:spLocks/>
          </p:cNvSpPr>
          <p:nvPr/>
        </p:nvSpPr>
        <p:spPr>
          <a:xfrm>
            <a:off x="6860252" y="1143000"/>
            <a:ext cx="4253226" cy="19100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You can see the prompt in Graph Inspector</a:t>
            </a:r>
          </a:p>
          <a:p>
            <a:endParaRPr lang="ru-RU" dirty="0"/>
          </a:p>
        </p:txBody>
      </p:sp>
      <p:pic>
        <p:nvPicPr>
          <p:cNvPr id="8" name="Picture 7">
            <a:extLst>
              <a:ext uri="{FF2B5EF4-FFF2-40B4-BE49-F238E27FC236}">
                <a16:creationId xmlns:a16="http://schemas.microsoft.com/office/drawing/2014/main" id="{183EE833-04B8-4145-9D2F-BD933A873A4C}"/>
              </a:ext>
            </a:extLst>
          </p:cNvPr>
          <p:cNvPicPr>
            <a:picLocks noChangeAspect="1"/>
          </p:cNvPicPr>
          <p:nvPr/>
        </p:nvPicPr>
        <p:blipFill>
          <a:blip r:embed="rId3"/>
          <a:stretch>
            <a:fillRect/>
          </a:stretch>
        </p:blipFill>
        <p:spPr>
          <a:xfrm>
            <a:off x="7078227" y="2762250"/>
            <a:ext cx="3200400" cy="2952750"/>
          </a:xfrm>
          <a:prstGeom prst="rect">
            <a:avLst/>
          </a:prstGeom>
        </p:spPr>
      </p:pic>
    </p:spTree>
    <p:extLst>
      <p:ext uri="{BB962C8B-B14F-4D97-AF65-F5344CB8AC3E}">
        <p14:creationId xmlns:p14="http://schemas.microsoft.com/office/powerpoint/2010/main" val="21048669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A325A36-B332-E1D6-2FBC-305B6504FAF4}"/>
              </a:ext>
            </a:extLst>
          </p:cNvPr>
          <p:cNvSpPr>
            <a:spLocks noGrp="1"/>
          </p:cNvSpPr>
          <p:nvPr>
            <p:ph type="body" sz="quarter" idx="10"/>
          </p:nvPr>
        </p:nvSpPr>
        <p:spPr/>
        <p:txBody>
          <a:bodyPr/>
          <a:lstStyle/>
          <a:p>
            <a:r>
              <a:rPr lang="en-US" dirty="0"/>
              <a:t>Debugging</a:t>
            </a:r>
            <a:endParaRPr lang="ru-RU" dirty="0"/>
          </a:p>
        </p:txBody>
      </p:sp>
      <p:sp>
        <p:nvSpPr>
          <p:cNvPr id="3" name="Content Placeholder 2">
            <a:extLst>
              <a:ext uri="{FF2B5EF4-FFF2-40B4-BE49-F238E27FC236}">
                <a16:creationId xmlns:a16="http://schemas.microsoft.com/office/drawing/2014/main" id="{5C4D500A-59EA-66F9-BC39-7B5CDD99BA66}"/>
              </a:ext>
            </a:extLst>
          </p:cNvPr>
          <p:cNvSpPr>
            <a:spLocks noGrp="1"/>
          </p:cNvSpPr>
          <p:nvPr>
            <p:ph sz="quarter" idx="11"/>
          </p:nvPr>
        </p:nvSpPr>
        <p:spPr>
          <a:xfrm>
            <a:off x="538163" y="1143000"/>
            <a:ext cx="3352800" cy="2574890"/>
          </a:xfrm>
        </p:spPr>
        <p:txBody>
          <a:bodyPr/>
          <a:lstStyle/>
          <a:p>
            <a:pPr marL="0" indent="0">
              <a:buNone/>
            </a:pPr>
            <a:r>
              <a:rPr lang="en-US" dirty="0"/>
              <a:t>If highlighted node is not fixed, when game will start, it most probably will cause an error. </a:t>
            </a:r>
          </a:p>
          <a:p>
            <a:pPr marL="0" indent="0">
              <a:buNone/>
            </a:pPr>
            <a:r>
              <a:rPr lang="en-US" dirty="0"/>
              <a:t>When error node will be highlighted </a:t>
            </a:r>
            <a:r>
              <a:rPr lang="en-US" dirty="0">
                <a:solidFill>
                  <a:srgbClr val="FF0000"/>
                </a:solidFill>
              </a:rPr>
              <a:t>red</a:t>
            </a:r>
            <a:r>
              <a:rPr lang="en-US" dirty="0"/>
              <a:t>.</a:t>
            </a:r>
            <a:endParaRPr lang="ru-RU" dirty="0"/>
          </a:p>
        </p:txBody>
      </p:sp>
      <p:pic>
        <p:nvPicPr>
          <p:cNvPr id="5" name="Picture 4">
            <a:extLst>
              <a:ext uri="{FF2B5EF4-FFF2-40B4-BE49-F238E27FC236}">
                <a16:creationId xmlns:a16="http://schemas.microsoft.com/office/drawing/2014/main" id="{C3733C1D-6958-2181-B436-B343C9CC1B26}"/>
              </a:ext>
            </a:extLst>
          </p:cNvPr>
          <p:cNvPicPr>
            <a:picLocks noChangeAspect="1"/>
          </p:cNvPicPr>
          <p:nvPr/>
        </p:nvPicPr>
        <p:blipFill>
          <a:blip r:embed="rId2"/>
          <a:stretch>
            <a:fillRect/>
          </a:stretch>
        </p:blipFill>
        <p:spPr>
          <a:xfrm>
            <a:off x="538163" y="4360985"/>
            <a:ext cx="3352800" cy="1524000"/>
          </a:xfrm>
          <a:prstGeom prst="rect">
            <a:avLst/>
          </a:prstGeom>
        </p:spPr>
      </p:pic>
      <p:pic>
        <p:nvPicPr>
          <p:cNvPr id="7" name="Picture 6">
            <a:extLst>
              <a:ext uri="{FF2B5EF4-FFF2-40B4-BE49-F238E27FC236}">
                <a16:creationId xmlns:a16="http://schemas.microsoft.com/office/drawing/2014/main" id="{4DFD3349-402F-3E25-DD22-FB3BAFA17AA7}"/>
              </a:ext>
            </a:extLst>
          </p:cNvPr>
          <p:cNvPicPr>
            <a:picLocks noChangeAspect="1"/>
          </p:cNvPicPr>
          <p:nvPr/>
        </p:nvPicPr>
        <p:blipFill>
          <a:blip r:embed="rId3"/>
          <a:stretch>
            <a:fillRect/>
          </a:stretch>
        </p:blipFill>
        <p:spPr>
          <a:xfrm>
            <a:off x="4143375" y="4037135"/>
            <a:ext cx="3171825" cy="1847850"/>
          </a:xfrm>
          <a:prstGeom prst="rect">
            <a:avLst/>
          </a:prstGeom>
        </p:spPr>
      </p:pic>
      <p:sp>
        <p:nvSpPr>
          <p:cNvPr id="8" name="Content Placeholder 2">
            <a:extLst>
              <a:ext uri="{FF2B5EF4-FFF2-40B4-BE49-F238E27FC236}">
                <a16:creationId xmlns:a16="http://schemas.microsoft.com/office/drawing/2014/main" id="{AF01B86E-7498-2F96-22E2-90D88FAFBDE0}"/>
              </a:ext>
            </a:extLst>
          </p:cNvPr>
          <p:cNvSpPr txBox="1">
            <a:spLocks/>
          </p:cNvSpPr>
          <p:nvPr/>
        </p:nvSpPr>
        <p:spPr>
          <a:xfrm>
            <a:off x="4404632" y="1140488"/>
            <a:ext cx="2826360" cy="21126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Will see corresponding message in Graph Inspector</a:t>
            </a:r>
            <a:endParaRPr lang="ru-RU" dirty="0"/>
          </a:p>
        </p:txBody>
      </p:sp>
      <p:sp>
        <p:nvSpPr>
          <p:cNvPr id="9" name="Content Placeholder 2">
            <a:extLst>
              <a:ext uri="{FF2B5EF4-FFF2-40B4-BE49-F238E27FC236}">
                <a16:creationId xmlns:a16="http://schemas.microsoft.com/office/drawing/2014/main" id="{46D94876-CCEF-39F6-9673-AE650657FAC1}"/>
              </a:ext>
            </a:extLst>
          </p:cNvPr>
          <p:cNvSpPr txBox="1">
            <a:spLocks/>
          </p:cNvSpPr>
          <p:nvPr/>
        </p:nvSpPr>
        <p:spPr>
          <a:xfrm>
            <a:off x="7744661" y="1140487"/>
            <a:ext cx="2826360" cy="21126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Will see corresponding message in Console log</a:t>
            </a:r>
            <a:endParaRPr lang="ru-RU" dirty="0"/>
          </a:p>
        </p:txBody>
      </p:sp>
      <p:pic>
        <p:nvPicPr>
          <p:cNvPr id="11" name="Picture 10">
            <a:extLst>
              <a:ext uri="{FF2B5EF4-FFF2-40B4-BE49-F238E27FC236}">
                <a16:creationId xmlns:a16="http://schemas.microsoft.com/office/drawing/2014/main" id="{FCAC916F-1483-0992-9C2C-2137B7989419}"/>
              </a:ext>
            </a:extLst>
          </p:cNvPr>
          <p:cNvPicPr>
            <a:picLocks noChangeAspect="1"/>
          </p:cNvPicPr>
          <p:nvPr/>
        </p:nvPicPr>
        <p:blipFill>
          <a:blip r:embed="rId4"/>
          <a:stretch>
            <a:fillRect/>
          </a:stretch>
        </p:blipFill>
        <p:spPr>
          <a:xfrm>
            <a:off x="7567612" y="4321943"/>
            <a:ext cx="3857625" cy="1590675"/>
          </a:xfrm>
          <a:prstGeom prst="rect">
            <a:avLst/>
          </a:prstGeom>
        </p:spPr>
      </p:pic>
    </p:spTree>
    <p:extLst>
      <p:ext uri="{BB962C8B-B14F-4D97-AF65-F5344CB8AC3E}">
        <p14:creationId xmlns:p14="http://schemas.microsoft.com/office/powerpoint/2010/main" val="11256616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BDF1A0E-090A-38C5-6B5A-A7D7771AB06A}"/>
              </a:ext>
            </a:extLst>
          </p:cNvPr>
          <p:cNvSpPr>
            <a:spLocks noGrp="1"/>
          </p:cNvSpPr>
          <p:nvPr>
            <p:ph type="body" sz="quarter" idx="10"/>
          </p:nvPr>
        </p:nvSpPr>
        <p:spPr/>
        <p:txBody>
          <a:bodyPr/>
          <a:lstStyle/>
          <a:p>
            <a:r>
              <a:rPr lang="en-US" dirty="0"/>
              <a:t>Types of errors</a:t>
            </a:r>
            <a:endParaRPr lang="ru-RU" dirty="0"/>
          </a:p>
        </p:txBody>
      </p:sp>
      <p:sp>
        <p:nvSpPr>
          <p:cNvPr id="3" name="Content Placeholder 2">
            <a:extLst>
              <a:ext uri="{FF2B5EF4-FFF2-40B4-BE49-F238E27FC236}">
                <a16:creationId xmlns:a16="http://schemas.microsoft.com/office/drawing/2014/main" id="{6FF50789-9DA7-89E1-8250-6576559B6372}"/>
              </a:ext>
            </a:extLst>
          </p:cNvPr>
          <p:cNvSpPr>
            <a:spLocks noGrp="1"/>
          </p:cNvSpPr>
          <p:nvPr>
            <p:ph sz="quarter" idx="11"/>
          </p:nvPr>
        </p:nvSpPr>
        <p:spPr>
          <a:xfrm>
            <a:off x="538163" y="1143000"/>
            <a:ext cx="2586874" cy="522288"/>
          </a:xfrm>
        </p:spPr>
        <p:txBody>
          <a:bodyPr/>
          <a:lstStyle/>
          <a:p>
            <a:pPr marL="0" indent="0">
              <a:buNone/>
            </a:pPr>
            <a:r>
              <a:rPr lang="en-US" dirty="0"/>
              <a:t>Missing value</a:t>
            </a:r>
            <a:endParaRPr lang="ru-RU" dirty="0"/>
          </a:p>
        </p:txBody>
      </p:sp>
      <p:sp>
        <p:nvSpPr>
          <p:cNvPr id="4" name="Content Placeholder 2">
            <a:extLst>
              <a:ext uri="{FF2B5EF4-FFF2-40B4-BE49-F238E27FC236}">
                <a16:creationId xmlns:a16="http://schemas.microsoft.com/office/drawing/2014/main" id="{1B25B116-FECB-6D60-AAFC-843D5A336848}"/>
              </a:ext>
            </a:extLst>
          </p:cNvPr>
          <p:cNvSpPr txBox="1">
            <a:spLocks/>
          </p:cNvSpPr>
          <p:nvPr/>
        </p:nvSpPr>
        <p:spPr>
          <a:xfrm>
            <a:off x="3509125" y="1162259"/>
            <a:ext cx="3213221" cy="522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Component missing</a:t>
            </a:r>
            <a:endParaRPr lang="ru-RU" dirty="0"/>
          </a:p>
        </p:txBody>
      </p:sp>
      <p:sp>
        <p:nvSpPr>
          <p:cNvPr id="5" name="Content Placeholder 2">
            <a:extLst>
              <a:ext uri="{FF2B5EF4-FFF2-40B4-BE49-F238E27FC236}">
                <a16:creationId xmlns:a16="http://schemas.microsoft.com/office/drawing/2014/main" id="{5B25CF84-35DB-B08E-F22D-C834421C3E83}"/>
              </a:ext>
            </a:extLst>
          </p:cNvPr>
          <p:cNvSpPr txBox="1">
            <a:spLocks/>
          </p:cNvSpPr>
          <p:nvPr/>
        </p:nvSpPr>
        <p:spPr>
          <a:xfrm>
            <a:off x="7106434" y="1162259"/>
            <a:ext cx="3213221" cy="522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Conversion error</a:t>
            </a:r>
            <a:endParaRPr lang="ru-RU" dirty="0"/>
          </a:p>
        </p:txBody>
      </p:sp>
      <p:pic>
        <p:nvPicPr>
          <p:cNvPr id="7" name="Picture 6">
            <a:extLst>
              <a:ext uri="{FF2B5EF4-FFF2-40B4-BE49-F238E27FC236}">
                <a16:creationId xmlns:a16="http://schemas.microsoft.com/office/drawing/2014/main" id="{85D6AA6D-CC5B-3FA4-3A04-4A432C8A9ED7}"/>
              </a:ext>
            </a:extLst>
          </p:cNvPr>
          <p:cNvPicPr>
            <a:picLocks noChangeAspect="1"/>
          </p:cNvPicPr>
          <p:nvPr/>
        </p:nvPicPr>
        <p:blipFill>
          <a:blip r:embed="rId2"/>
          <a:stretch>
            <a:fillRect/>
          </a:stretch>
        </p:blipFill>
        <p:spPr>
          <a:xfrm>
            <a:off x="430956" y="2734617"/>
            <a:ext cx="3019425" cy="609600"/>
          </a:xfrm>
          <a:prstGeom prst="rect">
            <a:avLst/>
          </a:prstGeom>
        </p:spPr>
      </p:pic>
      <p:pic>
        <p:nvPicPr>
          <p:cNvPr id="9" name="Picture 8">
            <a:extLst>
              <a:ext uri="{FF2B5EF4-FFF2-40B4-BE49-F238E27FC236}">
                <a16:creationId xmlns:a16="http://schemas.microsoft.com/office/drawing/2014/main" id="{4F071DE1-0D2E-3929-6664-EC5F1BE42E32}"/>
              </a:ext>
            </a:extLst>
          </p:cNvPr>
          <p:cNvPicPr>
            <a:picLocks noChangeAspect="1"/>
          </p:cNvPicPr>
          <p:nvPr/>
        </p:nvPicPr>
        <p:blipFill>
          <a:blip r:embed="rId3"/>
          <a:stretch>
            <a:fillRect/>
          </a:stretch>
        </p:blipFill>
        <p:spPr>
          <a:xfrm>
            <a:off x="3739356" y="2086917"/>
            <a:ext cx="2457450" cy="1257300"/>
          </a:xfrm>
          <a:prstGeom prst="rect">
            <a:avLst/>
          </a:prstGeom>
        </p:spPr>
      </p:pic>
      <p:pic>
        <p:nvPicPr>
          <p:cNvPr id="11" name="Picture 10">
            <a:extLst>
              <a:ext uri="{FF2B5EF4-FFF2-40B4-BE49-F238E27FC236}">
                <a16:creationId xmlns:a16="http://schemas.microsoft.com/office/drawing/2014/main" id="{88D9EA88-AE4C-4A08-0B3B-31580043578A}"/>
              </a:ext>
            </a:extLst>
          </p:cNvPr>
          <p:cNvPicPr>
            <a:picLocks noChangeAspect="1"/>
          </p:cNvPicPr>
          <p:nvPr/>
        </p:nvPicPr>
        <p:blipFill>
          <a:blip r:embed="rId4"/>
          <a:stretch>
            <a:fillRect/>
          </a:stretch>
        </p:blipFill>
        <p:spPr>
          <a:xfrm>
            <a:off x="7174756" y="1946031"/>
            <a:ext cx="3076575" cy="1390650"/>
          </a:xfrm>
          <a:prstGeom prst="rect">
            <a:avLst/>
          </a:prstGeom>
        </p:spPr>
      </p:pic>
      <p:pic>
        <p:nvPicPr>
          <p:cNvPr id="13" name="Picture 12">
            <a:extLst>
              <a:ext uri="{FF2B5EF4-FFF2-40B4-BE49-F238E27FC236}">
                <a16:creationId xmlns:a16="http://schemas.microsoft.com/office/drawing/2014/main" id="{FA667480-FF06-DAB1-C50F-CA42CA28EC4B}"/>
              </a:ext>
            </a:extLst>
          </p:cNvPr>
          <p:cNvPicPr>
            <a:picLocks noChangeAspect="1"/>
          </p:cNvPicPr>
          <p:nvPr/>
        </p:nvPicPr>
        <p:blipFill>
          <a:blip r:embed="rId5"/>
          <a:stretch>
            <a:fillRect/>
          </a:stretch>
        </p:blipFill>
        <p:spPr>
          <a:xfrm>
            <a:off x="744921" y="4603347"/>
            <a:ext cx="3057525" cy="1704975"/>
          </a:xfrm>
          <a:prstGeom prst="rect">
            <a:avLst/>
          </a:prstGeom>
        </p:spPr>
      </p:pic>
      <p:sp>
        <p:nvSpPr>
          <p:cNvPr id="14" name="Content Placeholder 2">
            <a:extLst>
              <a:ext uri="{FF2B5EF4-FFF2-40B4-BE49-F238E27FC236}">
                <a16:creationId xmlns:a16="http://schemas.microsoft.com/office/drawing/2014/main" id="{0464C4F2-AD8D-B0F7-0131-E16A030CA765}"/>
              </a:ext>
            </a:extLst>
          </p:cNvPr>
          <p:cNvSpPr txBox="1">
            <a:spLocks/>
          </p:cNvSpPr>
          <p:nvPr/>
        </p:nvSpPr>
        <p:spPr>
          <a:xfrm>
            <a:off x="1082629" y="4004433"/>
            <a:ext cx="3213221" cy="522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Out of range</a:t>
            </a:r>
            <a:endParaRPr lang="ru-RU" dirty="0"/>
          </a:p>
        </p:txBody>
      </p:sp>
      <p:sp>
        <p:nvSpPr>
          <p:cNvPr id="16" name="TextBox 15">
            <a:extLst>
              <a:ext uri="{FF2B5EF4-FFF2-40B4-BE49-F238E27FC236}">
                <a16:creationId xmlns:a16="http://schemas.microsoft.com/office/drawing/2014/main" id="{0300C8F3-6E29-B7ED-037C-5C9108ADB5CA}"/>
              </a:ext>
            </a:extLst>
          </p:cNvPr>
          <p:cNvSpPr txBox="1"/>
          <p:nvPr/>
        </p:nvSpPr>
        <p:spPr>
          <a:xfrm>
            <a:off x="5991067" y="3695724"/>
            <a:ext cx="3288321" cy="830997"/>
          </a:xfrm>
          <a:prstGeom prst="rect">
            <a:avLst/>
          </a:prstGeom>
          <a:noFill/>
        </p:spPr>
        <p:txBody>
          <a:bodyPr wrap="square">
            <a:spAutoFit/>
          </a:bodyPr>
          <a:lstStyle/>
          <a:p>
            <a:pPr marL="0" indent="0">
              <a:buNone/>
            </a:pPr>
            <a:r>
              <a:rPr lang="en-US" sz="2400" dirty="0"/>
              <a:t>Game object or variable not found</a:t>
            </a:r>
            <a:endParaRPr lang="ru-RU" sz="2400" dirty="0"/>
          </a:p>
        </p:txBody>
      </p:sp>
      <p:pic>
        <p:nvPicPr>
          <p:cNvPr id="18" name="Picture 17">
            <a:extLst>
              <a:ext uri="{FF2B5EF4-FFF2-40B4-BE49-F238E27FC236}">
                <a16:creationId xmlns:a16="http://schemas.microsoft.com/office/drawing/2014/main" id="{EE8EFD36-C294-FED6-4D95-F536E375FD4F}"/>
              </a:ext>
            </a:extLst>
          </p:cNvPr>
          <p:cNvPicPr>
            <a:picLocks noChangeAspect="1"/>
          </p:cNvPicPr>
          <p:nvPr/>
        </p:nvPicPr>
        <p:blipFill>
          <a:blip r:embed="rId6"/>
          <a:stretch>
            <a:fillRect/>
          </a:stretch>
        </p:blipFill>
        <p:spPr>
          <a:xfrm>
            <a:off x="5868238" y="4699906"/>
            <a:ext cx="3048000" cy="1638300"/>
          </a:xfrm>
          <a:prstGeom prst="rect">
            <a:avLst/>
          </a:prstGeom>
        </p:spPr>
      </p:pic>
    </p:spTree>
    <p:extLst>
      <p:ext uri="{BB962C8B-B14F-4D97-AF65-F5344CB8AC3E}">
        <p14:creationId xmlns:p14="http://schemas.microsoft.com/office/powerpoint/2010/main" val="42313336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1B3DE26-CE54-04BB-8584-AF1C740D9AAA}"/>
              </a:ext>
            </a:extLst>
          </p:cNvPr>
          <p:cNvSpPr>
            <a:spLocks noGrp="1"/>
          </p:cNvSpPr>
          <p:nvPr>
            <p:ph type="body" sz="quarter" idx="10"/>
          </p:nvPr>
        </p:nvSpPr>
        <p:spPr/>
        <p:txBody>
          <a:bodyPr/>
          <a:lstStyle/>
          <a:p>
            <a:r>
              <a:rPr lang="en-US" dirty="0"/>
              <a:t>Debug</a:t>
            </a:r>
            <a:endParaRPr lang="ru-RU" dirty="0"/>
          </a:p>
        </p:txBody>
      </p:sp>
      <p:sp>
        <p:nvSpPr>
          <p:cNvPr id="3" name="Content Placeholder 2">
            <a:extLst>
              <a:ext uri="{FF2B5EF4-FFF2-40B4-BE49-F238E27FC236}">
                <a16:creationId xmlns:a16="http://schemas.microsoft.com/office/drawing/2014/main" id="{7B550407-57ED-09E2-F86F-EF7929D92A7C}"/>
              </a:ext>
            </a:extLst>
          </p:cNvPr>
          <p:cNvSpPr>
            <a:spLocks noGrp="1"/>
          </p:cNvSpPr>
          <p:nvPr>
            <p:ph sz="quarter" idx="11"/>
          </p:nvPr>
        </p:nvSpPr>
        <p:spPr>
          <a:xfrm>
            <a:off x="538164" y="1142999"/>
            <a:ext cx="5380316" cy="1971989"/>
          </a:xfrm>
        </p:spPr>
        <p:txBody>
          <a:bodyPr/>
          <a:lstStyle/>
          <a:p>
            <a:pPr marL="0" indent="0">
              <a:buNone/>
            </a:pPr>
            <a:r>
              <a:rPr lang="en-US" dirty="0"/>
              <a:t>Debug class contains many methods</a:t>
            </a:r>
          </a:p>
          <a:p>
            <a:pPr lvl="1"/>
            <a:r>
              <a:rPr lang="en-US" dirty="0"/>
              <a:t>Error log</a:t>
            </a:r>
          </a:p>
          <a:p>
            <a:pPr lvl="1"/>
            <a:r>
              <a:rPr lang="en-US" dirty="0"/>
              <a:t>Warning log</a:t>
            </a:r>
          </a:p>
          <a:p>
            <a:pPr lvl="1"/>
            <a:r>
              <a:rPr lang="en-US" dirty="0"/>
              <a:t>Assertion log</a:t>
            </a:r>
            <a:endParaRPr lang="ru-RU" dirty="0"/>
          </a:p>
        </p:txBody>
      </p:sp>
      <p:pic>
        <p:nvPicPr>
          <p:cNvPr id="5" name="Picture 4">
            <a:extLst>
              <a:ext uri="{FF2B5EF4-FFF2-40B4-BE49-F238E27FC236}">
                <a16:creationId xmlns:a16="http://schemas.microsoft.com/office/drawing/2014/main" id="{2D79B20A-1655-819A-C139-122AAEA6502C}"/>
              </a:ext>
            </a:extLst>
          </p:cNvPr>
          <p:cNvPicPr>
            <a:picLocks noChangeAspect="1"/>
          </p:cNvPicPr>
          <p:nvPr/>
        </p:nvPicPr>
        <p:blipFill>
          <a:blip r:embed="rId2"/>
          <a:stretch>
            <a:fillRect/>
          </a:stretch>
        </p:blipFill>
        <p:spPr>
          <a:xfrm>
            <a:off x="7129881" y="3189933"/>
            <a:ext cx="3714750" cy="1905000"/>
          </a:xfrm>
          <a:prstGeom prst="rect">
            <a:avLst/>
          </a:prstGeom>
        </p:spPr>
      </p:pic>
      <p:pic>
        <p:nvPicPr>
          <p:cNvPr id="9" name="Picture 8">
            <a:extLst>
              <a:ext uri="{FF2B5EF4-FFF2-40B4-BE49-F238E27FC236}">
                <a16:creationId xmlns:a16="http://schemas.microsoft.com/office/drawing/2014/main" id="{E4BD7C15-D383-3E65-F634-750C704A268A}"/>
              </a:ext>
            </a:extLst>
          </p:cNvPr>
          <p:cNvPicPr>
            <a:picLocks noChangeAspect="1"/>
          </p:cNvPicPr>
          <p:nvPr/>
        </p:nvPicPr>
        <p:blipFill>
          <a:blip r:embed="rId3"/>
          <a:stretch>
            <a:fillRect/>
          </a:stretch>
        </p:blipFill>
        <p:spPr>
          <a:xfrm>
            <a:off x="729604" y="3189933"/>
            <a:ext cx="3819525" cy="2657475"/>
          </a:xfrm>
          <a:prstGeom prst="rect">
            <a:avLst/>
          </a:prstGeom>
        </p:spPr>
      </p:pic>
      <p:sp>
        <p:nvSpPr>
          <p:cNvPr id="10" name="Content Placeholder 2">
            <a:extLst>
              <a:ext uri="{FF2B5EF4-FFF2-40B4-BE49-F238E27FC236}">
                <a16:creationId xmlns:a16="http://schemas.microsoft.com/office/drawing/2014/main" id="{3B1C61E7-FB58-6229-699A-A05183B10047}"/>
              </a:ext>
            </a:extLst>
          </p:cNvPr>
          <p:cNvSpPr txBox="1">
            <a:spLocks/>
          </p:cNvSpPr>
          <p:nvPr/>
        </p:nvSpPr>
        <p:spPr>
          <a:xfrm>
            <a:off x="5833646" y="1068054"/>
            <a:ext cx="5380316" cy="15901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All Output messages, warnings and exceptions can be seen in Console log, under corresponding tab.</a:t>
            </a:r>
            <a:endParaRPr lang="ru-RU" dirty="0"/>
          </a:p>
        </p:txBody>
      </p:sp>
    </p:spTree>
    <p:extLst>
      <p:ext uri="{BB962C8B-B14F-4D97-AF65-F5344CB8AC3E}">
        <p14:creationId xmlns:p14="http://schemas.microsoft.com/office/powerpoint/2010/main" val="30724346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A6196D0-06E4-40A1-9B67-77686773D461}"/>
              </a:ext>
            </a:extLst>
          </p:cNvPr>
          <p:cNvSpPr>
            <a:spLocks noGrp="1"/>
          </p:cNvSpPr>
          <p:nvPr>
            <p:ph type="body" sz="quarter" idx="10"/>
          </p:nvPr>
        </p:nvSpPr>
        <p:spPr/>
        <p:txBody>
          <a:bodyPr/>
          <a:lstStyle/>
          <a:p>
            <a:r>
              <a:rPr lang="en-US" b="1" dirty="0"/>
              <a:t>Exception Handling</a:t>
            </a:r>
          </a:p>
        </p:txBody>
      </p:sp>
      <p:sp>
        <p:nvSpPr>
          <p:cNvPr id="3" name="Content Placeholder 2">
            <a:extLst>
              <a:ext uri="{FF2B5EF4-FFF2-40B4-BE49-F238E27FC236}">
                <a16:creationId xmlns:a16="http://schemas.microsoft.com/office/drawing/2014/main" id="{59D8816D-DF1B-41AE-9B1C-911B61F195F1}"/>
              </a:ext>
            </a:extLst>
          </p:cNvPr>
          <p:cNvSpPr>
            <a:spLocks noGrp="1"/>
          </p:cNvSpPr>
          <p:nvPr>
            <p:ph sz="quarter" idx="11"/>
          </p:nvPr>
        </p:nvSpPr>
        <p:spPr/>
        <p:txBody>
          <a:bodyPr/>
          <a:lstStyle/>
          <a:p>
            <a:r>
              <a:rPr lang="en-US" dirty="0"/>
              <a:t>Exception handling features help you deal with any unexpected or exceptional situations that occur when a program is running</a:t>
            </a:r>
          </a:p>
          <a:p>
            <a:r>
              <a:rPr lang="en-US" dirty="0"/>
              <a:t>It prevents your game from crashing in case you suspect some code might fail.</a:t>
            </a:r>
          </a:p>
          <a:p>
            <a:r>
              <a:rPr lang="en-US" dirty="0"/>
              <a:t>Anything that gets executed in the Try branch is considered "safe": the script continues from the Catch branch instead if it fails.</a:t>
            </a:r>
          </a:p>
          <a:p>
            <a:r>
              <a:rPr lang="en-US" dirty="0"/>
              <a:t>The Finally branch is optional. It is always called after Try or Catch, regardless of whether the operation succeeded or no.  </a:t>
            </a:r>
          </a:p>
        </p:txBody>
      </p:sp>
      <p:sp>
        <p:nvSpPr>
          <p:cNvPr id="4" name="TextBox 3">
            <a:extLst>
              <a:ext uri="{FF2B5EF4-FFF2-40B4-BE49-F238E27FC236}">
                <a16:creationId xmlns:a16="http://schemas.microsoft.com/office/drawing/2014/main" id="{7D5B2A49-7BF5-40FF-E5DC-92D56084AB99}"/>
              </a:ext>
            </a:extLst>
          </p:cNvPr>
          <p:cNvSpPr txBox="1"/>
          <p:nvPr/>
        </p:nvSpPr>
        <p:spPr>
          <a:xfrm>
            <a:off x="6740323" y="3461028"/>
            <a:ext cx="574877" cy="369332"/>
          </a:xfrm>
          <a:prstGeom prst="rect">
            <a:avLst/>
          </a:prstGeom>
          <a:noFill/>
        </p:spPr>
        <p:txBody>
          <a:bodyPr wrap="square" rtlCol="0">
            <a:spAutoFit/>
          </a:bodyPr>
          <a:lstStyle/>
          <a:p>
            <a:r>
              <a:rPr lang="en-US" dirty="0"/>
              <a:t>(</a:t>
            </a:r>
            <a:r>
              <a:rPr lang="en-US" dirty="0">
                <a:hlinkClick r:id="rId2"/>
              </a:rPr>
              <a:t>1</a:t>
            </a:r>
            <a:r>
              <a:rPr lang="en-US" dirty="0"/>
              <a:t>)</a:t>
            </a:r>
          </a:p>
        </p:txBody>
      </p:sp>
    </p:spTree>
    <p:extLst>
      <p:ext uri="{BB962C8B-B14F-4D97-AF65-F5344CB8AC3E}">
        <p14:creationId xmlns:p14="http://schemas.microsoft.com/office/powerpoint/2010/main" val="15561111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93FC269-274A-DF2C-3467-665EAB65DE6D}"/>
              </a:ext>
            </a:extLst>
          </p:cNvPr>
          <p:cNvSpPr>
            <a:spLocks noGrp="1"/>
          </p:cNvSpPr>
          <p:nvPr>
            <p:ph type="body" sz="quarter" idx="10"/>
          </p:nvPr>
        </p:nvSpPr>
        <p:spPr>
          <a:xfrm>
            <a:off x="163513" y="130174"/>
            <a:ext cx="8332305" cy="579437"/>
          </a:xfrm>
        </p:spPr>
        <p:txBody>
          <a:bodyPr/>
          <a:lstStyle/>
          <a:p>
            <a:r>
              <a:rPr lang="en-US" dirty="0"/>
              <a:t>Example: Exception Handling</a:t>
            </a:r>
          </a:p>
        </p:txBody>
      </p:sp>
      <p:sp>
        <p:nvSpPr>
          <p:cNvPr id="3" name="Content Placeholder 2">
            <a:extLst>
              <a:ext uri="{FF2B5EF4-FFF2-40B4-BE49-F238E27FC236}">
                <a16:creationId xmlns:a16="http://schemas.microsoft.com/office/drawing/2014/main" id="{D309F33F-957A-A004-1885-66823A7816B9}"/>
              </a:ext>
            </a:extLst>
          </p:cNvPr>
          <p:cNvSpPr>
            <a:spLocks noGrp="1"/>
          </p:cNvSpPr>
          <p:nvPr>
            <p:ph sz="quarter" idx="11"/>
          </p:nvPr>
        </p:nvSpPr>
        <p:spPr>
          <a:xfrm>
            <a:off x="352969" y="933910"/>
            <a:ext cx="11193462" cy="1577051"/>
          </a:xfrm>
        </p:spPr>
        <p:txBody>
          <a:bodyPr/>
          <a:lstStyle/>
          <a:p>
            <a:pPr marL="0" indent="0">
              <a:buNone/>
            </a:pPr>
            <a:r>
              <a:rPr lang="en-US" dirty="0"/>
              <a:t>Use same example as one above. Each item of the game object list should be given color in the beginning of the game. </a:t>
            </a:r>
          </a:p>
          <a:p>
            <a:pPr marL="0" indent="0">
              <a:buNone/>
            </a:pPr>
            <a:r>
              <a:rPr lang="en-US" dirty="0"/>
              <a:t>We deliberately changed variable name to non-existing one, to see if error will be caught.</a:t>
            </a:r>
          </a:p>
        </p:txBody>
      </p:sp>
      <p:pic>
        <p:nvPicPr>
          <p:cNvPr id="5" name="Picture 4">
            <a:extLst>
              <a:ext uri="{FF2B5EF4-FFF2-40B4-BE49-F238E27FC236}">
                <a16:creationId xmlns:a16="http://schemas.microsoft.com/office/drawing/2014/main" id="{DB7BB4D6-0D35-5624-D936-D11F80A2A599}"/>
              </a:ext>
            </a:extLst>
          </p:cNvPr>
          <p:cNvPicPr>
            <a:picLocks noChangeAspect="1"/>
          </p:cNvPicPr>
          <p:nvPr/>
        </p:nvPicPr>
        <p:blipFill>
          <a:blip r:embed="rId2"/>
          <a:stretch>
            <a:fillRect/>
          </a:stretch>
        </p:blipFill>
        <p:spPr>
          <a:xfrm>
            <a:off x="1861513" y="2196777"/>
            <a:ext cx="7938345" cy="2974333"/>
          </a:xfrm>
          <a:prstGeom prst="rect">
            <a:avLst/>
          </a:prstGeom>
        </p:spPr>
      </p:pic>
      <p:sp>
        <p:nvSpPr>
          <p:cNvPr id="6" name="TextBox 5">
            <a:extLst>
              <a:ext uri="{FF2B5EF4-FFF2-40B4-BE49-F238E27FC236}">
                <a16:creationId xmlns:a16="http://schemas.microsoft.com/office/drawing/2014/main" id="{BC8D10FB-91F4-AF62-D73C-25551B4A90B5}"/>
              </a:ext>
            </a:extLst>
          </p:cNvPr>
          <p:cNvSpPr txBox="1"/>
          <p:nvPr/>
        </p:nvSpPr>
        <p:spPr>
          <a:xfrm>
            <a:off x="783445" y="5597774"/>
            <a:ext cx="2579685" cy="918039"/>
          </a:xfrm>
          <a:prstGeom prst="rect">
            <a:avLst/>
          </a:prstGeom>
          <a:noFill/>
        </p:spPr>
        <p:txBody>
          <a:bodyPr wrap="square" rtlCol="0">
            <a:spAutoFit/>
          </a:bodyPr>
          <a:lstStyle/>
          <a:p>
            <a:r>
              <a:rPr lang="en-US" dirty="0"/>
              <a:t>Here is Console Log. </a:t>
            </a:r>
          </a:p>
          <a:p>
            <a:r>
              <a:rPr lang="en-US" dirty="0" err="1"/>
              <a:t>Endeed</a:t>
            </a:r>
            <a:r>
              <a:rPr lang="en-US" dirty="0"/>
              <a:t>, </a:t>
            </a:r>
            <a:r>
              <a:rPr lang="en-US" dirty="0" err="1"/>
              <a:t>newList</a:t>
            </a:r>
            <a:r>
              <a:rPr lang="en-US" dirty="0"/>
              <a:t> variable is not found</a:t>
            </a:r>
          </a:p>
        </p:txBody>
      </p:sp>
      <p:pic>
        <p:nvPicPr>
          <p:cNvPr id="8" name="Picture 7">
            <a:extLst>
              <a:ext uri="{FF2B5EF4-FFF2-40B4-BE49-F238E27FC236}">
                <a16:creationId xmlns:a16="http://schemas.microsoft.com/office/drawing/2014/main" id="{09B7BD75-4861-121B-1473-4519EABF159A}"/>
              </a:ext>
            </a:extLst>
          </p:cNvPr>
          <p:cNvPicPr>
            <a:picLocks noChangeAspect="1"/>
          </p:cNvPicPr>
          <p:nvPr/>
        </p:nvPicPr>
        <p:blipFill>
          <a:blip r:embed="rId3"/>
          <a:stretch>
            <a:fillRect/>
          </a:stretch>
        </p:blipFill>
        <p:spPr>
          <a:xfrm>
            <a:off x="3538898" y="5372813"/>
            <a:ext cx="6086475" cy="1143000"/>
          </a:xfrm>
          <a:prstGeom prst="rect">
            <a:avLst/>
          </a:prstGeom>
        </p:spPr>
      </p:pic>
    </p:spTree>
    <p:extLst>
      <p:ext uri="{BB962C8B-B14F-4D97-AF65-F5344CB8AC3E}">
        <p14:creationId xmlns:p14="http://schemas.microsoft.com/office/powerpoint/2010/main" val="13722760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6E53605-749F-8FF7-572D-3F5DADE3599E}"/>
              </a:ext>
            </a:extLst>
          </p:cNvPr>
          <p:cNvSpPr>
            <a:spLocks noGrp="1"/>
          </p:cNvSpPr>
          <p:nvPr>
            <p:ph type="body" sz="quarter" idx="10"/>
          </p:nvPr>
        </p:nvSpPr>
        <p:spPr/>
        <p:txBody>
          <a:bodyPr/>
          <a:lstStyle/>
          <a:p>
            <a:r>
              <a:rPr lang="en-US" dirty="0"/>
              <a:t>Another Try</a:t>
            </a:r>
            <a:endParaRPr lang="ru-RU" dirty="0"/>
          </a:p>
        </p:txBody>
      </p:sp>
      <p:sp>
        <p:nvSpPr>
          <p:cNvPr id="3" name="Content Placeholder 2">
            <a:extLst>
              <a:ext uri="{FF2B5EF4-FFF2-40B4-BE49-F238E27FC236}">
                <a16:creationId xmlns:a16="http://schemas.microsoft.com/office/drawing/2014/main" id="{F3CDF838-8CE3-5FC4-660A-E1860EAA0599}"/>
              </a:ext>
            </a:extLst>
          </p:cNvPr>
          <p:cNvSpPr>
            <a:spLocks noGrp="1"/>
          </p:cNvSpPr>
          <p:nvPr>
            <p:ph sz="quarter" idx="11"/>
          </p:nvPr>
        </p:nvSpPr>
        <p:spPr>
          <a:xfrm>
            <a:off x="499269" y="926307"/>
            <a:ext cx="11193462" cy="1259210"/>
          </a:xfrm>
        </p:spPr>
        <p:txBody>
          <a:bodyPr/>
          <a:lstStyle/>
          <a:p>
            <a:r>
              <a:rPr lang="en-US" sz="2000" dirty="0"/>
              <a:t>There are several other Try methods. </a:t>
            </a:r>
            <a:r>
              <a:rPr lang="en-US" sz="2000" dirty="0" err="1"/>
              <a:t>E.g</a:t>
            </a:r>
            <a:r>
              <a:rPr lang="en-US" sz="2000" dirty="0"/>
              <a:t> when we try to convert from one data type to another – this process is called Parse.</a:t>
            </a:r>
          </a:p>
          <a:p>
            <a:r>
              <a:rPr lang="en-US" sz="2000" dirty="0"/>
              <a:t>Example: we take a variable of String data type, try to Parse it to Integer, increase the value by 10 and return to variables value again.</a:t>
            </a:r>
            <a:endParaRPr lang="ru-RU" sz="2000" dirty="0"/>
          </a:p>
        </p:txBody>
      </p:sp>
      <p:pic>
        <p:nvPicPr>
          <p:cNvPr id="5" name="Picture 4">
            <a:extLst>
              <a:ext uri="{FF2B5EF4-FFF2-40B4-BE49-F238E27FC236}">
                <a16:creationId xmlns:a16="http://schemas.microsoft.com/office/drawing/2014/main" id="{F37ADBDF-263D-CC13-1451-E5604E7452F4}"/>
              </a:ext>
            </a:extLst>
          </p:cNvPr>
          <p:cNvPicPr>
            <a:picLocks noChangeAspect="1"/>
          </p:cNvPicPr>
          <p:nvPr/>
        </p:nvPicPr>
        <p:blipFill>
          <a:blip r:embed="rId2"/>
          <a:stretch>
            <a:fillRect/>
          </a:stretch>
        </p:blipFill>
        <p:spPr>
          <a:xfrm>
            <a:off x="802149" y="2283863"/>
            <a:ext cx="9336637" cy="1972741"/>
          </a:xfrm>
          <a:prstGeom prst="rect">
            <a:avLst/>
          </a:prstGeom>
        </p:spPr>
      </p:pic>
      <p:pic>
        <p:nvPicPr>
          <p:cNvPr id="9" name="Picture 8">
            <a:extLst>
              <a:ext uri="{FF2B5EF4-FFF2-40B4-BE49-F238E27FC236}">
                <a16:creationId xmlns:a16="http://schemas.microsoft.com/office/drawing/2014/main" id="{02375CA1-E03D-3022-0470-2E5AA3FB9920}"/>
              </a:ext>
            </a:extLst>
          </p:cNvPr>
          <p:cNvPicPr>
            <a:picLocks noChangeAspect="1"/>
          </p:cNvPicPr>
          <p:nvPr/>
        </p:nvPicPr>
        <p:blipFill>
          <a:blip r:embed="rId3"/>
          <a:stretch>
            <a:fillRect/>
          </a:stretch>
        </p:blipFill>
        <p:spPr>
          <a:xfrm>
            <a:off x="802149" y="4672483"/>
            <a:ext cx="9336637" cy="1813975"/>
          </a:xfrm>
          <a:prstGeom prst="rect">
            <a:avLst/>
          </a:prstGeom>
        </p:spPr>
      </p:pic>
      <p:sp>
        <p:nvSpPr>
          <p:cNvPr id="10" name="TextBox 9">
            <a:extLst>
              <a:ext uri="{FF2B5EF4-FFF2-40B4-BE49-F238E27FC236}">
                <a16:creationId xmlns:a16="http://schemas.microsoft.com/office/drawing/2014/main" id="{78653B2D-FFDD-0CBD-2581-132E2328EC6D}"/>
              </a:ext>
            </a:extLst>
          </p:cNvPr>
          <p:cNvSpPr txBox="1"/>
          <p:nvPr/>
        </p:nvSpPr>
        <p:spPr>
          <a:xfrm>
            <a:off x="1106687" y="4303151"/>
            <a:ext cx="9192873" cy="369332"/>
          </a:xfrm>
          <a:prstGeom prst="rect">
            <a:avLst/>
          </a:prstGeom>
          <a:noFill/>
        </p:spPr>
        <p:txBody>
          <a:bodyPr wrap="square" rtlCol="0">
            <a:spAutoFit/>
          </a:bodyPr>
          <a:lstStyle/>
          <a:p>
            <a:r>
              <a:rPr lang="en-US" dirty="0"/>
              <a:t>After running the code. Variable is equal to 15. It means parsing was successful</a:t>
            </a:r>
            <a:endParaRPr lang="ru-RU" dirty="0"/>
          </a:p>
        </p:txBody>
      </p:sp>
    </p:spTree>
    <p:extLst>
      <p:ext uri="{BB962C8B-B14F-4D97-AF65-F5344CB8AC3E}">
        <p14:creationId xmlns:p14="http://schemas.microsoft.com/office/powerpoint/2010/main" val="13219932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09DC7A6-070A-F771-7A11-44C509D0DCD9}"/>
              </a:ext>
            </a:extLst>
          </p:cNvPr>
          <p:cNvSpPr>
            <a:spLocks noGrp="1"/>
          </p:cNvSpPr>
          <p:nvPr>
            <p:ph type="body" sz="quarter" idx="10"/>
          </p:nvPr>
        </p:nvSpPr>
        <p:spPr/>
        <p:txBody>
          <a:bodyPr/>
          <a:lstStyle/>
          <a:p>
            <a:r>
              <a:rPr lang="en-US" dirty="0"/>
              <a:t>Trying to Parse</a:t>
            </a:r>
            <a:endParaRPr lang="ru-RU" dirty="0"/>
          </a:p>
        </p:txBody>
      </p:sp>
      <p:sp>
        <p:nvSpPr>
          <p:cNvPr id="3" name="Content Placeholder 2">
            <a:extLst>
              <a:ext uri="{FF2B5EF4-FFF2-40B4-BE49-F238E27FC236}">
                <a16:creationId xmlns:a16="http://schemas.microsoft.com/office/drawing/2014/main" id="{4A917E5C-99CB-3E4F-C50E-4023177421EA}"/>
              </a:ext>
            </a:extLst>
          </p:cNvPr>
          <p:cNvSpPr>
            <a:spLocks noGrp="1"/>
          </p:cNvSpPr>
          <p:nvPr>
            <p:ph sz="quarter" idx="11"/>
          </p:nvPr>
        </p:nvSpPr>
        <p:spPr>
          <a:xfrm>
            <a:off x="499269" y="926306"/>
            <a:ext cx="11193462" cy="761817"/>
          </a:xfrm>
        </p:spPr>
        <p:txBody>
          <a:bodyPr/>
          <a:lstStyle/>
          <a:p>
            <a:pPr marL="0" indent="0">
              <a:buNone/>
            </a:pPr>
            <a:r>
              <a:rPr lang="en-US" dirty="0"/>
              <a:t>If String variable has value that cannot be converted into number, then it is treated as zero.</a:t>
            </a:r>
            <a:endParaRPr lang="ru-RU" dirty="0"/>
          </a:p>
        </p:txBody>
      </p:sp>
      <p:pic>
        <p:nvPicPr>
          <p:cNvPr id="7" name="Picture 6">
            <a:extLst>
              <a:ext uri="{FF2B5EF4-FFF2-40B4-BE49-F238E27FC236}">
                <a16:creationId xmlns:a16="http://schemas.microsoft.com/office/drawing/2014/main" id="{B95AF0C9-5EF4-ED60-7516-2C261D6C6464}"/>
              </a:ext>
            </a:extLst>
          </p:cNvPr>
          <p:cNvPicPr>
            <a:picLocks noChangeAspect="1"/>
          </p:cNvPicPr>
          <p:nvPr/>
        </p:nvPicPr>
        <p:blipFill>
          <a:blip r:embed="rId2"/>
          <a:stretch>
            <a:fillRect/>
          </a:stretch>
        </p:blipFill>
        <p:spPr>
          <a:xfrm>
            <a:off x="415926" y="1798881"/>
            <a:ext cx="10305666" cy="2795998"/>
          </a:xfrm>
          <a:prstGeom prst="rect">
            <a:avLst/>
          </a:prstGeom>
        </p:spPr>
      </p:pic>
      <p:pic>
        <p:nvPicPr>
          <p:cNvPr id="9" name="Picture 8">
            <a:extLst>
              <a:ext uri="{FF2B5EF4-FFF2-40B4-BE49-F238E27FC236}">
                <a16:creationId xmlns:a16="http://schemas.microsoft.com/office/drawing/2014/main" id="{FC07AE8D-0E0D-BF02-CE2F-04D256792D2A}"/>
              </a:ext>
            </a:extLst>
          </p:cNvPr>
          <p:cNvPicPr>
            <a:picLocks noChangeAspect="1"/>
          </p:cNvPicPr>
          <p:nvPr/>
        </p:nvPicPr>
        <p:blipFill>
          <a:blip r:embed="rId3"/>
          <a:stretch>
            <a:fillRect/>
          </a:stretch>
        </p:blipFill>
        <p:spPr>
          <a:xfrm>
            <a:off x="10854531" y="2548932"/>
            <a:ext cx="838200" cy="3810000"/>
          </a:xfrm>
          <a:prstGeom prst="rect">
            <a:avLst/>
          </a:prstGeom>
        </p:spPr>
      </p:pic>
    </p:spTree>
    <p:extLst>
      <p:ext uri="{BB962C8B-B14F-4D97-AF65-F5344CB8AC3E}">
        <p14:creationId xmlns:p14="http://schemas.microsoft.com/office/powerpoint/2010/main" val="35705656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6608110-A24A-4B80-99C1-DA043EE7D5CC}"/>
              </a:ext>
            </a:extLst>
          </p:cNvPr>
          <p:cNvSpPr>
            <a:spLocks noGrp="1"/>
          </p:cNvSpPr>
          <p:nvPr>
            <p:ph type="body" sz="quarter" idx="10"/>
          </p:nvPr>
        </p:nvSpPr>
        <p:spPr/>
        <p:txBody>
          <a:bodyPr/>
          <a:lstStyle/>
          <a:p>
            <a:r>
              <a:rPr lang="en-US" dirty="0"/>
              <a:t>Throw</a:t>
            </a:r>
          </a:p>
        </p:txBody>
      </p:sp>
      <p:sp>
        <p:nvSpPr>
          <p:cNvPr id="7" name="TextBox 6">
            <a:extLst>
              <a:ext uri="{FF2B5EF4-FFF2-40B4-BE49-F238E27FC236}">
                <a16:creationId xmlns:a16="http://schemas.microsoft.com/office/drawing/2014/main" id="{D6C4A395-D925-40D3-B2A6-8E2B31500A1A}"/>
              </a:ext>
            </a:extLst>
          </p:cNvPr>
          <p:cNvSpPr txBox="1"/>
          <p:nvPr/>
        </p:nvSpPr>
        <p:spPr>
          <a:xfrm>
            <a:off x="678001" y="930599"/>
            <a:ext cx="11359669" cy="2677656"/>
          </a:xfrm>
          <a:prstGeom prst="rect">
            <a:avLst/>
          </a:prstGeom>
          <a:noFill/>
        </p:spPr>
        <p:txBody>
          <a:bodyPr wrap="square">
            <a:spAutoFit/>
          </a:bodyPr>
          <a:lstStyle/>
          <a:p>
            <a:r>
              <a:rPr lang="en-US" sz="2400" dirty="0"/>
              <a:t>The Throw unit allows you to raise your own exceptions that stop the flow. These are caught with Try Catch.</a:t>
            </a:r>
          </a:p>
          <a:p>
            <a:r>
              <a:rPr lang="en-US" sz="2400" dirty="0"/>
              <a:t>It is good to predict where your code may fail and handle it before incorrect results will be produced.</a:t>
            </a:r>
          </a:p>
          <a:p>
            <a:r>
              <a:rPr lang="en-US" sz="2400" dirty="0"/>
              <a:t>Example: we try parse String variable. If parsing is successful – we continue with calculations. If parsing is not successful, i.e. String variable’s value cannot be correctly converted into number – let’s throw an exception.</a:t>
            </a:r>
          </a:p>
        </p:txBody>
      </p:sp>
      <p:pic>
        <p:nvPicPr>
          <p:cNvPr id="4" name="Picture 3">
            <a:extLst>
              <a:ext uri="{FF2B5EF4-FFF2-40B4-BE49-F238E27FC236}">
                <a16:creationId xmlns:a16="http://schemas.microsoft.com/office/drawing/2014/main" id="{E3CE3524-5FB0-CEAC-06EE-E9A15141EADF}"/>
              </a:ext>
            </a:extLst>
          </p:cNvPr>
          <p:cNvPicPr>
            <a:picLocks noChangeAspect="1"/>
          </p:cNvPicPr>
          <p:nvPr/>
        </p:nvPicPr>
        <p:blipFill>
          <a:blip r:embed="rId2"/>
          <a:stretch>
            <a:fillRect/>
          </a:stretch>
        </p:blipFill>
        <p:spPr>
          <a:xfrm>
            <a:off x="827210" y="3515405"/>
            <a:ext cx="10115550" cy="2962275"/>
          </a:xfrm>
          <a:prstGeom prst="rect">
            <a:avLst/>
          </a:prstGeom>
        </p:spPr>
      </p:pic>
    </p:spTree>
    <p:extLst>
      <p:ext uri="{BB962C8B-B14F-4D97-AF65-F5344CB8AC3E}">
        <p14:creationId xmlns:p14="http://schemas.microsoft.com/office/powerpoint/2010/main" val="40552620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8A16D95-81D8-28E9-9A2B-4BB92BECD66B}"/>
              </a:ext>
            </a:extLst>
          </p:cNvPr>
          <p:cNvSpPr>
            <a:spLocks noGrp="1"/>
          </p:cNvSpPr>
          <p:nvPr>
            <p:ph type="body" sz="quarter" idx="10"/>
          </p:nvPr>
        </p:nvSpPr>
        <p:spPr/>
        <p:txBody>
          <a:bodyPr/>
          <a:lstStyle/>
          <a:p>
            <a:r>
              <a:rPr lang="en-US" dirty="0"/>
              <a:t>Throw an exception</a:t>
            </a:r>
            <a:endParaRPr lang="ru-RU" dirty="0"/>
          </a:p>
        </p:txBody>
      </p:sp>
      <p:sp>
        <p:nvSpPr>
          <p:cNvPr id="3" name="Content Placeholder 2">
            <a:extLst>
              <a:ext uri="{FF2B5EF4-FFF2-40B4-BE49-F238E27FC236}">
                <a16:creationId xmlns:a16="http://schemas.microsoft.com/office/drawing/2014/main" id="{F45FA6AD-5F61-F57D-695D-3E768A224EE1}"/>
              </a:ext>
            </a:extLst>
          </p:cNvPr>
          <p:cNvSpPr>
            <a:spLocks noGrp="1"/>
          </p:cNvSpPr>
          <p:nvPr>
            <p:ph sz="quarter" idx="11"/>
          </p:nvPr>
        </p:nvSpPr>
        <p:spPr>
          <a:xfrm>
            <a:off x="538163" y="1142999"/>
            <a:ext cx="11193462" cy="987251"/>
          </a:xfrm>
        </p:spPr>
        <p:txBody>
          <a:bodyPr/>
          <a:lstStyle/>
          <a:p>
            <a:pPr marL="0" indent="0">
              <a:buNone/>
            </a:pPr>
            <a:r>
              <a:rPr lang="en-US" dirty="0"/>
              <a:t>Parsing is not successful. </a:t>
            </a:r>
            <a:r>
              <a:rPr lang="en-US" sz="2400" dirty="0"/>
              <a:t>String variable’s value cannot be correctly converted into number. </a:t>
            </a:r>
            <a:r>
              <a:rPr lang="en-US" dirty="0"/>
              <a:t>E</a:t>
            </a:r>
            <a:r>
              <a:rPr lang="en-US" sz="2400" dirty="0"/>
              <a:t>xception is thrown and caught.</a:t>
            </a:r>
            <a:endParaRPr lang="ru-RU" dirty="0"/>
          </a:p>
        </p:txBody>
      </p:sp>
      <p:pic>
        <p:nvPicPr>
          <p:cNvPr id="5" name="Picture 4">
            <a:extLst>
              <a:ext uri="{FF2B5EF4-FFF2-40B4-BE49-F238E27FC236}">
                <a16:creationId xmlns:a16="http://schemas.microsoft.com/office/drawing/2014/main" id="{75FF4FBA-E21C-D98E-E8F1-8F93897F0C60}"/>
              </a:ext>
            </a:extLst>
          </p:cNvPr>
          <p:cNvPicPr>
            <a:picLocks noChangeAspect="1"/>
          </p:cNvPicPr>
          <p:nvPr/>
        </p:nvPicPr>
        <p:blipFill>
          <a:blip r:embed="rId2"/>
          <a:stretch>
            <a:fillRect/>
          </a:stretch>
        </p:blipFill>
        <p:spPr>
          <a:xfrm>
            <a:off x="163513" y="2543899"/>
            <a:ext cx="11743784" cy="3261247"/>
          </a:xfrm>
          <a:prstGeom prst="rect">
            <a:avLst/>
          </a:prstGeom>
        </p:spPr>
      </p:pic>
    </p:spTree>
    <p:extLst>
      <p:ext uri="{BB962C8B-B14F-4D97-AF65-F5344CB8AC3E}">
        <p14:creationId xmlns:p14="http://schemas.microsoft.com/office/powerpoint/2010/main" val="35566576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38E148A-11EA-5DD8-0AC4-A3B44F9E89B0}"/>
              </a:ext>
            </a:extLst>
          </p:cNvPr>
          <p:cNvSpPr>
            <a:spLocks noGrp="1"/>
          </p:cNvSpPr>
          <p:nvPr>
            <p:ph type="body" sz="quarter" idx="10"/>
          </p:nvPr>
        </p:nvSpPr>
        <p:spPr/>
        <p:txBody>
          <a:bodyPr/>
          <a:lstStyle/>
          <a:p>
            <a:r>
              <a:rPr lang="en-US" dirty="0"/>
              <a:t>Live editing</a:t>
            </a:r>
            <a:endParaRPr lang="ru-RU" dirty="0"/>
          </a:p>
        </p:txBody>
      </p:sp>
      <p:sp>
        <p:nvSpPr>
          <p:cNvPr id="3" name="Content Placeholder 2">
            <a:extLst>
              <a:ext uri="{FF2B5EF4-FFF2-40B4-BE49-F238E27FC236}">
                <a16:creationId xmlns:a16="http://schemas.microsoft.com/office/drawing/2014/main" id="{E0D5FAAE-8EE0-BDCA-CC9F-20CDEF72E195}"/>
              </a:ext>
            </a:extLst>
          </p:cNvPr>
          <p:cNvSpPr>
            <a:spLocks noGrp="1"/>
          </p:cNvSpPr>
          <p:nvPr>
            <p:ph sz="quarter" idx="11"/>
          </p:nvPr>
        </p:nvSpPr>
        <p:spPr>
          <a:xfrm>
            <a:off x="538163" y="1143000"/>
            <a:ext cx="11193462" cy="1268604"/>
          </a:xfrm>
        </p:spPr>
        <p:txBody>
          <a:bodyPr/>
          <a:lstStyle/>
          <a:p>
            <a:pPr marL="0" indent="0">
              <a:buNone/>
            </a:pPr>
            <a:r>
              <a:rPr lang="en-US" dirty="0"/>
              <a:t>You can see the values of the variables and check if flows and nodes are visited in live editing mode.</a:t>
            </a:r>
          </a:p>
          <a:p>
            <a:pPr marL="0" indent="0">
              <a:buNone/>
            </a:pPr>
            <a:r>
              <a:rPr lang="en-US" dirty="0"/>
              <a:t>In play mode, turn on Values in the toolbar of graph window.</a:t>
            </a:r>
            <a:endParaRPr lang="ru-RU" dirty="0"/>
          </a:p>
        </p:txBody>
      </p:sp>
      <p:pic>
        <p:nvPicPr>
          <p:cNvPr id="5" name="Picture 4">
            <a:extLst>
              <a:ext uri="{FF2B5EF4-FFF2-40B4-BE49-F238E27FC236}">
                <a16:creationId xmlns:a16="http://schemas.microsoft.com/office/drawing/2014/main" id="{1581FD9F-DCFA-4D2D-4BB1-7258B0829D44}"/>
              </a:ext>
            </a:extLst>
          </p:cNvPr>
          <p:cNvPicPr>
            <a:picLocks noChangeAspect="1"/>
          </p:cNvPicPr>
          <p:nvPr/>
        </p:nvPicPr>
        <p:blipFill>
          <a:blip r:embed="rId2"/>
          <a:stretch>
            <a:fillRect/>
          </a:stretch>
        </p:blipFill>
        <p:spPr>
          <a:xfrm>
            <a:off x="2807206" y="2500881"/>
            <a:ext cx="5301814" cy="3891031"/>
          </a:xfrm>
          <a:prstGeom prst="rect">
            <a:avLst/>
          </a:prstGeom>
        </p:spPr>
      </p:pic>
    </p:spTree>
    <p:extLst>
      <p:ext uri="{BB962C8B-B14F-4D97-AF65-F5344CB8AC3E}">
        <p14:creationId xmlns:p14="http://schemas.microsoft.com/office/powerpoint/2010/main" val="38826625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FB25514-551D-A4ED-1A1B-FC75F7F9A8FC}"/>
              </a:ext>
            </a:extLst>
          </p:cNvPr>
          <p:cNvSpPr>
            <a:spLocks noGrp="1"/>
          </p:cNvSpPr>
          <p:nvPr>
            <p:ph type="body" sz="quarter" idx="10"/>
          </p:nvPr>
        </p:nvSpPr>
        <p:spPr/>
        <p:txBody>
          <a:bodyPr/>
          <a:lstStyle/>
          <a:p>
            <a:r>
              <a:rPr lang="en-US" dirty="0"/>
              <a:t>References</a:t>
            </a:r>
          </a:p>
        </p:txBody>
      </p:sp>
      <p:sp>
        <p:nvSpPr>
          <p:cNvPr id="3" name="Content Placeholder 2">
            <a:extLst>
              <a:ext uri="{FF2B5EF4-FFF2-40B4-BE49-F238E27FC236}">
                <a16:creationId xmlns:a16="http://schemas.microsoft.com/office/drawing/2014/main" id="{063A4023-89DD-0A2D-E4B6-81C8B18FF24A}"/>
              </a:ext>
            </a:extLst>
          </p:cNvPr>
          <p:cNvSpPr>
            <a:spLocks noGrp="1"/>
          </p:cNvSpPr>
          <p:nvPr>
            <p:ph sz="quarter" idx="11"/>
          </p:nvPr>
        </p:nvSpPr>
        <p:spPr/>
        <p:txBody>
          <a:bodyPr/>
          <a:lstStyle/>
          <a:p>
            <a:pPr marL="457200" indent="-457200">
              <a:buFont typeface="+mj-lt"/>
              <a:buAutoNum type="arabicPeriod"/>
            </a:pPr>
            <a:r>
              <a:rPr lang="en-US" dirty="0">
                <a:hlinkClick r:id="rId2"/>
              </a:rPr>
              <a:t>https://docs.unity3d.com/Packages/com.unity.visualscripting@1.5/manual/vs-formula.html</a:t>
            </a:r>
            <a:r>
              <a:rPr lang="en-US" dirty="0"/>
              <a:t> </a:t>
            </a:r>
          </a:p>
          <a:p>
            <a:pPr marL="457200" indent="-457200">
              <a:buFont typeface="+mj-lt"/>
              <a:buAutoNum type="arabicPeriod"/>
            </a:pPr>
            <a:r>
              <a:rPr lang="en-US" dirty="0">
                <a:hlinkClick r:id="rId3"/>
              </a:rPr>
              <a:t>https://docs.unity3d.com/Packages/com.unity.visualscripting@1.6/manual/vs-control.html</a:t>
            </a:r>
            <a:endParaRPr lang="en-US" dirty="0"/>
          </a:p>
          <a:p>
            <a:endParaRPr lang="en-US" dirty="0"/>
          </a:p>
        </p:txBody>
      </p:sp>
    </p:spTree>
    <p:extLst>
      <p:ext uri="{BB962C8B-B14F-4D97-AF65-F5344CB8AC3E}">
        <p14:creationId xmlns:p14="http://schemas.microsoft.com/office/powerpoint/2010/main" val="2379822571"/>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2092</TotalTime>
  <Words>1414</Words>
  <Application>Microsoft Office PowerPoint</Application>
  <PresentationFormat>Widescreen</PresentationFormat>
  <Paragraphs>164</Paragraphs>
  <Slides>31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31</vt:i4>
      </vt:variant>
    </vt:vector>
  </HeadingPairs>
  <TitlesOfParts>
    <vt:vector size="34"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1</cp:lastModifiedBy>
  <cp:revision>56</cp:revision>
  <dcterms:created xsi:type="dcterms:W3CDTF">2015-06-15T09:27:21Z</dcterms:created>
  <dcterms:modified xsi:type="dcterms:W3CDTF">2023-04-18T17:00:34Z</dcterms:modified>
</cp:coreProperties>
</file>