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handoutMasterIdLst>
    <p:handoutMasterId r:id="rId33"/>
  </p:handoutMasterIdLst>
  <p:sldIdLst>
    <p:sldId id="256" r:id="rId2"/>
    <p:sldId id="259" r:id="rId3"/>
    <p:sldId id="269" r:id="rId4"/>
    <p:sldId id="284" r:id="rId5"/>
    <p:sldId id="270" r:id="rId6"/>
    <p:sldId id="271" r:id="rId7"/>
    <p:sldId id="277" r:id="rId8"/>
    <p:sldId id="273" r:id="rId9"/>
    <p:sldId id="274" r:id="rId10"/>
    <p:sldId id="275" r:id="rId11"/>
    <p:sldId id="266" r:id="rId12"/>
    <p:sldId id="267" r:id="rId13"/>
    <p:sldId id="268" r:id="rId14"/>
    <p:sldId id="272" r:id="rId15"/>
    <p:sldId id="276" r:id="rId16"/>
    <p:sldId id="278" r:id="rId17"/>
    <p:sldId id="285" r:id="rId18"/>
    <p:sldId id="279" r:id="rId19"/>
    <p:sldId id="280" r:id="rId20"/>
    <p:sldId id="281" r:id="rId21"/>
    <p:sldId id="282" r:id="rId22"/>
    <p:sldId id="283" r:id="rId23"/>
    <p:sldId id="286" r:id="rId24"/>
    <p:sldId id="287" r:id="rId25"/>
    <p:sldId id="290" r:id="rId26"/>
    <p:sldId id="291" r:id="rId27"/>
    <p:sldId id="288" r:id="rId28"/>
    <p:sldId id="289" r:id="rId29"/>
    <p:sldId id="292" r:id="rId30"/>
    <p:sldId id="265"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hirin Primkulova" initials="SP" lastIdx="1" clrIdx="0">
    <p:extLst>
      <p:ext uri="{19B8F6BF-5375-455C-9EA6-DF929625EA0E}">
        <p15:presenceInfo xmlns:p15="http://schemas.microsoft.com/office/powerpoint/2012/main" userId="S-1-5-21-2818245935-2175833411-3614128155-1282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9576" autoAdjust="0"/>
  </p:normalViewPr>
  <p:slideViewPr>
    <p:cSldViewPr snapToGrid="0">
      <p:cViewPr varScale="1">
        <p:scale>
          <a:sx n="95" d="100"/>
          <a:sy n="95" d="100"/>
        </p:scale>
        <p:origin x="528" y="132"/>
      </p:cViewPr>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4/19/2023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08FEAA-E783-4131-9DA7-62CFDA3CD5C6}" type="datetimeFigureOut">
              <a:rPr lang="ru-RU" smtClean="0"/>
              <a:t>19.04.2023</a:t>
            </a:fld>
            <a:endParaRPr lang="ru-R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5B222E-BDCB-47D8-B281-B3A0CD859103}" type="slidenum">
              <a:rPr lang="ru-RU" smtClean="0"/>
              <a:t>‹#›</a:t>
            </a:fld>
            <a:endParaRPr lang="ru-RU"/>
          </a:p>
        </p:txBody>
      </p:sp>
    </p:spTree>
    <p:extLst>
      <p:ext uri="{BB962C8B-B14F-4D97-AF65-F5344CB8AC3E}">
        <p14:creationId xmlns:p14="http://schemas.microsoft.com/office/powerpoint/2010/main" val="667990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a:t>Slide title </a:t>
            </a:r>
            <a:endParaRPr lang="en-US" dirty="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a:t>Text</a:t>
            </a:r>
          </a:p>
        </p:txBody>
      </p:sp>
    </p:spTree>
    <p:extLst>
      <p:ext uri="{BB962C8B-B14F-4D97-AF65-F5344CB8AC3E}">
        <p14:creationId xmlns:p14="http://schemas.microsoft.com/office/powerpoint/2010/main" val="33617384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docs.unity.cn/560/Documentation/Manual/script-Slider.html" TargetMode="Externa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s://docs.unity.cn/530/Documentation/Manual/script-Toggle.html" TargetMode="Externa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3" Type="http://schemas.openxmlformats.org/officeDocument/2006/relationships/hyperlink" Target="https://docs.unity3d.com/560/Documentation/Manual/CollidersOverview.html" TargetMode="External"/><Relationship Id="rId2" Type="http://schemas.openxmlformats.org/officeDocument/2006/relationships/hyperlink" Target="https://docs.unity3d.com/Manual/rigidbody-configure-colliders.html" TargetMode="Externa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hyperlink" Target="https://docs.unity3d.com/560/Documentation/Manual/CollidersOverview.html" TargetMode="Externa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2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55.png"/></Relationships>
</file>

<file path=ppt/slides/_rels/slide30.xml.rels><?xml version="1.0" encoding="UTF-8" standalone="yes"?>
<Relationships xmlns="http://schemas.openxmlformats.org/package/2006/relationships"><Relationship Id="rId8" Type="http://schemas.openxmlformats.org/officeDocument/2006/relationships/hyperlink" Target="https://docs.unity3d.com/Manual/collision-section.html" TargetMode="External"/><Relationship Id="rId3" Type="http://schemas.openxmlformats.org/officeDocument/2006/relationships/hyperlink" Target="https://docs.unity3d.com/Manual/CreatingScenes.html" TargetMode="External"/><Relationship Id="rId7" Type="http://schemas.openxmlformats.org/officeDocument/2006/relationships/hyperlink" Target="https://docs.unity3d.com/Manual/rigidbody-configure-colliders.html" TargetMode="External"/><Relationship Id="rId2" Type="http://schemas.openxmlformats.org/officeDocument/2006/relationships/hyperlink" Target="https://www.tutorialspoint.com/unity/unity_starting_with_ui.htm" TargetMode="External"/><Relationship Id="rId1" Type="http://schemas.openxmlformats.org/officeDocument/2006/relationships/slideLayout" Target="../slideLayouts/slideLayout2.xml"/><Relationship Id="rId6" Type="http://schemas.openxmlformats.org/officeDocument/2006/relationships/hyperlink" Target="https://docs.unity3d.com/560/Documentation/Manual/CollidersOverview.html" TargetMode="External"/><Relationship Id="rId5" Type="http://schemas.openxmlformats.org/officeDocument/2006/relationships/hyperlink" Target="https://docs.unity.cn/530/Documentation/Manual/script-Toggle.html" TargetMode="External"/><Relationship Id="rId4" Type="http://schemas.openxmlformats.org/officeDocument/2006/relationships/hyperlink" Target="https://docs.unity.cn/560/Documentation/Manual/script-Slider.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78484" y="1791063"/>
            <a:ext cx="7867135" cy="2800767"/>
          </a:xfrm>
          <a:prstGeom prst="rect">
            <a:avLst/>
          </a:prstGeom>
          <a:noFill/>
        </p:spPr>
        <p:txBody>
          <a:bodyPr wrap="square" rtlCol="0" anchor="ctr">
            <a:spAutoFit/>
          </a:bodyPr>
          <a:lstStyle/>
          <a:p>
            <a:pPr algn="ctr"/>
            <a:r>
              <a:rPr lang="en-US" sz="4400" b="1" dirty="0"/>
              <a:t>Visual Programming</a:t>
            </a:r>
          </a:p>
          <a:p>
            <a:pPr algn="ctr"/>
            <a:r>
              <a:rPr lang="en-US" sz="4400" b="1" dirty="0"/>
              <a:t>Lecture 5</a:t>
            </a:r>
          </a:p>
          <a:p>
            <a:pPr algn="ctr"/>
            <a:endParaRPr lang="en-US" sz="4400" b="1" dirty="0"/>
          </a:p>
          <a:p>
            <a:pPr algn="ctr"/>
            <a:r>
              <a:rPr lang="en-US" sz="4400" b="1" dirty="0"/>
              <a:t>UI elements</a:t>
            </a:r>
          </a:p>
        </p:txBody>
      </p:sp>
    </p:spTree>
    <p:extLst>
      <p:ext uri="{BB962C8B-B14F-4D97-AF65-F5344CB8AC3E}">
        <p14:creationId xmlns:p14="http://schemas.microsoft.com/office/powerpoint/2010/main" val="3490383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078EFA5-3DE1-449E-9948-D161F9021A56}"/>
              </a:ext>
            </a:extLst>
          </p:cNvPr>
          <p:cNvSpPr>
            <a:spLocks noGrp="1"/>
          </p:cNvSpPr>
          <p:nvPr>
            <p:ph type="body" sz="quarter" idx="10"/>
          </p:nvPr>
        </p:nvSpPr>
        <p:spPr/>
        <p:txBody>
          <a:bodyPr/>
          <a:lstStyle/>
          <a:p>
            <a:r>
              <a:rPr lang="en-US" dirty="0"/>
              <a:t>Agenda</a:t>
            </a:r>
          </a:p>
        </p:txBody>
      </p:sp>
      <p:sp>
        <p:nvSpPr>
          <p:cNvPr id="3" name="Content Placeholder 2">
            <a:extLst>
              <a:ext uri="{FF2B5EF4-FFF2-40B4-BE49-F238E27FC236}">
                <a16:creationId xmlns:a16="http://schemas.microsoft.com/office/drawing/2014/main" id="{0E80F2FE-A60B-463B-A58D-4EF22AFAF67B}"/>
              </a:ext>
            </a:extLst>
          </p:cNvPr>
          <p:cNvSpPr>
            <a:spLocks noGrp="1"/>
          </p:cNvSpPr>
          <p:nvPr>
            <p:ph sz="quarter" idx="11"/>
          </p:nvPr>
        </p:nvSpPr>
        <p:spPr/>
        <p:txBody>
          <a:bodyPr/>
          <a:lstStyle/>
          <a:p>
            <a:r>
              <a:rPr lang="en-US" dirty="0"/>
              <a:t>UI elements</a:t>
            </a:r>
          </a:p>
          <a:p>
            <a:r>
              <a:rPr lang="en-US" dirty="0"/>
              <a:t>Button</a:t>
            </a:r>
          </a:p>
          <a:p>
            <a:r>
              <a:rPr lang="en-US" dirty="0"/>
              <a:t>Input Field</a:t>
            </a:r>
          </a:p>
          <a:p>
            <a:r>
              <a:rPr lang="en-US" dirty="0"/>
              <a:t>Text Mesh Pro</a:t>
            </a:r>
          </a:p>
          <a:p>
            <a:r>
              <a:rPr lang="en-US" dirty="0"/>
              <a:t>Slider</a:t>
            </a:r>
          </a:p>
          <a:p>
            <a:r>
              <a:rPr lang="en-US" dirty="0"/>
              <a:t>Toggle</a:t>
            </a:r>
          </a:p>
          <a:p>
            <a:r>
              <a:rPr lang="en-US" dirty="0"/>
              <a:t>Colliders</a:t>
            </a:r>
          </a:p>
          <a:p>
            <a:r>
              <a:rPr lang="en-US" dirty="0"/>
              <a:t>Scenes</a:t>
            </a:r>
          </a:p>
          <a:p>
            <a:r>
              <a:rPr lang="en-US" dirty="0"/>
              <a:t>Build of the game</a:t>
            </a:r>
          </a:p>
          <a:p>
            <a:endParaRPr lang="en-US" dirty="0"/>
          </a:p>
          <a:p>
            <a:endParaRPr lang="en-US" dirty="0"/>
          </a:p>
          <a:p>
            <a:endParaRPr lang="en-US" dirty="0"/>
          </a:p>
        </p:txBody>
      </p:sp>
    </p:spTree>
    <p:extLst>
      <p:ext uri="{BB962C8B-B14F-4D97-AF65-F5344CB8AC3E}">
        <p14:creationId xmlns:p14="http://schemas.microsoft.com/office/powerpoint/2010/main" val="437656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BC10548-7354-E422-E36F-1CA1417C9D02}"/>
              </a:ext>
            </a:extLst>
          </p:cNvPr>
          <p:cNvSpPr>
            <a:spLocks noGrp="1"/>
          </p:cNvSpPr>
          <p:nvPr>
            <p:ph type="body" sz="quarter" idx="10"/>
          </p:nvPr>
        </p:nvSpPr>
        <p:spPr/>
        <p:txBody>
          <a:bodyPr/>
          <a:lstStyle/>
          <a:p>
            <a:r>
              <a:rPr lang="en-US" dirty="0"/>
              <a:t>UI</a:t>
            </a:r>
          </a:p>
        </p:txBody>
      </p:sp>
      <p:sp>
        <p:nvSpPr>
          <p:cNvPr id="3" name="Content Placeholder 2">
            <a:extLst>
              <a:ext uri="{FF2B5EF4-FFF2-40B4-BE49-F238E27FC236}">
                <a16:creationId xmlns:a16="http://schemas.microsoft.com/office/drawing/2014/main" id="{20B9802A-3590-142F-70E4-60404A7F447E}"/>
              </a:ext>
            </a:extLst>
          </p:cNvPr>
          <p:cNvSpPr>
            <a:spLocks noGrp="1"/>
          </p:cNvSpPr>
          <p:nvPr>
            <p:ph sz="quarter" idx="11"/>
          </p:nvPr>
        </p:nvSpPr>
        <p:spPr>
          <a:xfrm>
            <a:off x="538163" y="1143000"/>
            <a:ext cx="5080212" cy="1807589"/>
          </a:xfrm>
        </p:spPr>
        <p:txBody>
          <a:bodyPr/>
          <a:lstStyle/>
          <a:p>
            <a:r>
              <a:rPr lang="en-US" dirty="0"/>
              <a:t>User Interface or UI elements are not placed directly onto the scene. They are always placed as children of a special </a:t>
            </a:r>
            <a:r>
              <a:rPr lang="en-US" dirty="0" err="1"/>
              <a:t>GameObject</a:t>
            </a:r>
            <a:r>
              <a:rPr lang="en-US" dirty="0"/>
              <a:t> called the </a:t>
            </a:r>
            <a:r>
              <a:rPr lang="en-US" b="1" dirty="0"/>
              <a:t>Canvas</a:t>
            </a:r>
            <a:r>
              <a:rPr lang="en-US" dirty="0"/>
              <a:t>. </a:t>
            </a:r>
          </a:p>
        </p:txBody>
      </p:sp>
      <p:pic>
        <p:nvPicPr>
          <p:cNvPr id="5" name="Picture 4">
            <a:extLst>
              <a:ext uri="{FF2B5EF4-FFF2-40B4-BE49-F238E27FC236}">
                <a16:creationId xmlns:a16="http://schemas.microsoft.com/office/drawing/2014/main" id="{A6CCF8B2-8A60-779F-98FD-DD17815575CB}"/>
              </a:ext>
            </a:extLst>
          </p:cNvPr>
          <p:cNvPicPr>
            <a:picLocks noChangeAspect="1"/>
          </p:cNvPicPr>
          <p:nvPr/>
        </p:nvPicPr>
        <p:blipFill>
          <a:blip r:embed="rId2"/>
          <a:stretch>
            <a:fillRect/>
          </a:stretch>
        </p:blipFill>
        <p:spPr>
          <a:xfrm>
            <a:off x="746682" y="3149436"/>
            <a:ext cx="4495800" cy="3028950"/>
          </a:xfrm>
          <a:prstGeom prst="rect">
            <a:avLst/>
          </a:prstGeom>
        </p:spPr>
      </p:pic>
      <p:pic>
        <p:nvPicPr>
          <p:cNvPr id="7" name="Picture 6">
            <a:extLst>
              <a:ext uri="{FF2B5EF4-FFF2-40B4-BE49-F238E27FC236}">
                <a16:creationId xmlns:a16="http://schemas.microsoft.com/office/drawing/2014/main" id="{EBAEF269-E46A-B3B4-5CBF-33283276B735}"/>
              </a:ext>
            </a:extLst>
          </p:cNvPr>
          <p:cNvPicPr>
            <a:picLocks noChangeAspect="1"/>
          </p:cNvPicPr>
          <p:nvPr/>
        </p:nvPicPr>
        <p:blipFill>
          <a:blip r:embed="rId3"/>
          <a:stretch>
            <a:fillRect/>
          </a:stretch>
        </p:blipFill>
        <p:spPr>
          <a:xfrm>
            <a:off x="6851913" y="2367011"/>
            <a:ext cx="3238500" cy="847725"/>
          </a:xfrm>
          <a:prstGeom prst="rect">
            <a:avLst/>
          </a:prstGeom>
        </p:spPr>
      </p:pic>
      <p:pic>
        <p:nvPicPr>
          <p:cNvPr id="9" name="Picture 8">
            <a:extLst>
              <a:ext uri="{FF2B5EF4-FFF2-40B4-BE49-F238E27FC236}">
                <a16:creationId xmlns:a16="http://schemas.microsoft.com/office/drawing/2014/main" id="{4ABD9990-6D9E-0764-1B41-0564FFBFDF10}"/>
              </a:ext>
            </a:extLst>
          </p:cNvPr>
          <p:cNvPicPr>
            <a:picLocks noChangeAspect="1"/>
          </p:cNvPicPr>
          <p:nvPr/>
        </p:nvPicPr>
        <p:blipFill>
          <a:blip r:embed="rId4"/>
          <a:stretch>
            <a:fillRect/>
          </a:stretch>
        </p:blipFill>
        <p:spPr>
          <a:xfrm>
            <a:off x="7169085" y="3497343"/>
            <a:ext cx="2781730" cy="2923978"/>
          </a:xfrm>
          <a:prstGeom prst="rect">
            <a:avLst/>
          </a:prstGeom>
        </p:spPr>
      </p:pic>
      <p:sp>
        <p:nvSpPr>
          <p:cNvPr id="11" name="TextBox 10">
            <a:extLst>
              <a:ext uri="{FF2B5EF4-FFF2-40B4-BE49-F238E27FC236}">
                <a16:creationId xmlns:a16="http://schemas.microsoft.com/office/drawing/2014/main" id="{7AE609E1-00A2-3C8B-269F-AB247B2DEF1F}"/>
              </a:ext>
            </a:extLst>
          </p:cNvPr>
          <p:cNvSpPr txBox="1"/>
          <p:nvPr/>
        </p:nvSpPr>
        <p:spPr>
          <a:xfrm>
            <a:off x="5785702" y="1143001"/>
            <a:ext cx="6122708" cy="1200329"/>
          </a:xfrm>
          <a:prstGeom prst="rect">
            <a:avLst/>
          </a:prstGeom>
          <a:noFill/>
        </p:spPr>
        <p:txBody>
          <a:bodyPr wrap="square">
            <a:spAutoFit/>
          </a:bodyPr>
          <a:lstStyle/>
          <a:p>
            <a:r>
              <a:rPr lang="en-US" dirty="0"/>
              <a:t>The Canvas is like a “drawing sheet” for UI on the scene, where all UI elements will render. Creating a UI element from the </a:t>
            </a:r>
            <a:r>
              <a:rPr lang="en-US" b="1" dirty="0"/>
              <a:t>Create</a:t>
            </a:r>
            <a:r>
              <a:rPr lang="en-US" dirty="0"/>
              <a:t> context menu without an existing Canvas will automatically generate one. </a:t>
            </a:r>
          </a:p>
        </p:txBody>
      </p:sp>
    </p:spTree>
    <p:extLst>
      <p:ext uri="{BB962C8B-B14F-4D97-AF65-F5344CB8AC3E}">
        <p14:creationId xmlns:p14="http://schemas.microsoft.com/office/powerpoint/2010/main" val="2984582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F964640-F03E-4811-1C45-975FC5911082}"/>
              </a:ext>
            </a:extLst>
          </p:cNvPr>
          <p:cNvSpPr>
            <a:spLocks noGrp="1"/>
          </p:cNvSpPr>
          <p:nvPr>
            <p:ph type="body" sz="quarter" idx="10"/>
          </p:nvPr>
        </p:nvSpPr>
        <p:spPr/>
        <p:txBody>
          <a:bodyPr/>
          <a:lstStyle/>
          <a:p>
            <a:r>
              <a:rPr lang="en-US" dirty="0"/>
              <a:t>Main Canvas properties</a:t>
            </a:r>
          </a:p>
        </p:txBody>
      </p:sp>
      <p:sp>
        <p:nvSpPr>
          <p:cNvPr id="3" name="Content Placeholder 2">
            <a:extLst>
              <a:ext uri="{FF2B5EF4-FFF2-40B4-BE49-F238E27FC236}">
                <a16:creationId xmlns:a16="http://schemas.microsoft.com/office/drawing/2014/main" id="{38BDBC84-EF7B-888F-2881-0F05BB7ACCBB}"/>
              </a:ext>
            </a:extLst>
          </p:cNvPr>
          <p:cNvSpPr>
            <a:spLocks noGrp="1"/>
          </p:cNvSpPr>
          <p:nvPr>
            <p:ph sz="quarter" idx="11"/>
          </p:nvPr>
        </p:nvSpPr>
        <p:spPr>
          <a:xfrm>
            <a:off x="538163" y="1143000"/>
            <a:ext cx="2836633" cy="421849"/>
          </a:xfrm>
        </p:spPr>
        <p:txBody>
          <a:bodyPr/>
          <a:lstStyle/>
          <a:p>
            <a:r>
              <a:rPr lang="en-US" dirty="0"/>
              <a:t>UI scale mode</a:t>
            </a:r>
          </a:p>
          <a:p>
            <a:endParaRPr lang="en-US" dirty="0"/>
          </a:p>
        </p:txBody>
      </p:sp>
      <p:sp>
        <p:nvSpPr>
          <p:cNvPr id="4" name="Content Placeholder 2">
            <a:extLst>
              <a:ext uri="{FF2B5EF4-FFF2-40B4-BE49-F238E27FC236}">
                <a16:creationId xmlns:a16="http://schemas.microsoft.com/office/drawing/2014/main" id="{055A5DDB-3690-5F64-E108-9FD57A6A736A}"/>
              </a:ext>
            </a:extLst>
          </p:cNvPr>
          <p:cNvSpPr txBox="1">
            <a:spLocks/>
          </p:cNvSpPr>
          <p:nvPr/>
        </p:nvSpPr>
        <p:spPr>
          <a:xfrm>
            <a:off x="5988428" y="1143000"/>
            <a:ext cx="3702328" cy="4218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Screen match mode</a:t>
            </a:r>
          </a:p>
          <a:p>
            <a:endParaRPr lang="en-US" dirty="0"/>
          </a:p>
        </p:txBody>
      </p:sp>
      <p:pic>
        <p:nvPicPr>
          <p:cNvPr id="6" name="Picture 5">
            <a:extLst>
              <a:ext uri="{FF2B5EF4-FFF2-40B4-BE49-F238E27FC236}">
                <a16:creationId xmlns:a16="http://schemas.microsoft.com/office/drawing/2014/main" id="{5438C374-EA79-7CC1-0E0C-16F74D2D3FDB}"/>
              </a:ext>
            </a:extLst>
          </p:cNvPr>
          <p:cNvPicPr>
            <a:picLocks noChangeAspect="1"/>
          </p:cNvPicPr>
          <p:nvPr/>
        </p:nvPicPr>
        <p:blipFill>
          <a:blip r:embed="rId2"/>
          <a:stretch>
            <a:fillRect/>
          </a:stretch>
        </p:blipFill>
        <p:spPr>
          <a:xfrm>
            <a:off x="538163" y="2019300"/>
            <a:ext cx="3971925" cy="1409700"/>
          </a:xfrm>
          <a:prstGeom prst="rect">
            <a:avLst/>
          </a:prstGeom>
        </p:spPr>
      </p:pic>
      <p:pic>
        <p:nvPicPr>
          <p:cNvPr id="8" name="Picture 7">
            <a:extLst>
              <a:ext uri="{FF2B5EF4-FFF2-40B4-BE49-F238E27FC236}">
                <a16:creationId xmlns:a16="http://schemas.microsoft.com/office/drawing/2014/main" id="{6B8FD7C1-761F-43E5-228D-92FBFE629805}"/>
              </a:ext>
            </a:extLst>
          </p:cNvPr>
          <p:cNvPicPr>
            <a:picLocks noChangeAspect="1"/>
          </p:cNvPicPr>
          <p:nvPr/>
        </p:nvPicPr>
        <p:blipFill>
          <a:blip r:embed="rId3"/>
          <a:stretch>
            <a:fillRect/>
          </a:stretch>
        </p:blipFill>
        <p:spPr>
          <a:xfrm>
            <a:off x="6096001" y="2019300"/>
            <a:ext cx="3702328" cy="1414569"/>
          </a:xfrm>
          <a:prstGeom prst="rect">
            <a:avLst/>
          </a:prstGeom>
        </p:spPr>
      </p:pic>
    </p:spTree>
    <p:extLst>
      <p:ext uri="{BB962C8B-B14F-4D97-AF65-F5344CB8AC3E}">
        <p14:creationId xmlns:p14="http://schemas.microsoft.com/office/powerpoint/2010/main" val="761548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4A33C1E-CE44-7A06-02FB-DEBC2B28E115}"/>
              </a:ext>
            </a:extLst>
          </p:cNvPr>
          <p:cNvSpPr>
            <a:spLocks noGrp="1"/>
          </p:cNvSpPr>
          <p:nvPr>
            <p:ph type="body" sz="quarter" idx="10"/>
          </p:nvPr>
        </p:nvSpPr>
        <p:spPr/>
        <p:txBody>
          <a:bodyPr/>
          <a:lstStyle/>
          <a:p>
            <a:r>
              <a:rPr lang="en-US" dirty="0"/>
              <a:t>Raw Image</a:t>
            </a:r>
          </a:p>
        </p:txBody>
      </p:sp>
      <p:sp>
        <p:nvSpPr>
          <p:cNvPr id="3" name="Content Placeholder 2">
            <a:extLst>
              <a:ext uri="{FF2B5EF4-FFF2-40B4-BE49-F238E27FC236}">
                <a16:creationId xmlns:a16="http://schemas.microsoft.com/office/drawing/2014/main" id="{B59B3A3D-A535-02C5-9FA8-625A2883FA8E}"/>
              </a:ext>
            </a:extLst>
          </p:cNvPr>
          <p:cNvSpPr>
            <a:spLocks noGrp="1"/>
          </p:cNvSpPr>
          <p:nvPr>
            <p:ph sz="quarter" idx="11"/>
          </p:nvPr>
        </p:nvSpPr>
        <p:spPr>
          <a:xfrm>
            <a:off x="538163" y="1143000"/>
            <a:ext cx="5089639" cy="647700"/>
          </a:xfrm>
        </p:spPr>
        <p:txBody>
          <a:bodyPr/>
          <a:lstStyle/>
          <a:p>
            <a:pPr marL="0" indent="0">
              <a:buNone/>
            </a:pPr>
            <a:r>
              <a:rPr lang="en-US" dirty="0"/>
              <a:t>Static Image which can serve as decoration or icon/logo.</a:t>
            </a:r>
          </a:p>
        </p:txBody>
      </p:sp>
      <p:pic>
        <p:nvPicPr>
          <p:cNvPr id="5" name="Picture 4">
            <a:extLst>
              <a:ext uri="{FF2B5EF4-FFF2-40B4-BE49-F238E27FC236}">
                <a16:creationId xmlns:a16="http://schemas.microsoft.com/office/drawing/2014/main" id="{B0CB72BB-4BB4-88E7-42B1-FB635886F248}"/>
              </a:ext>
            </a:extLst>
          </p:cNvPr>
          <p:cNvPicPr>
            <a:picLocks noChangeAspect="1"/>
          </p:cNvPicPr>
          <p:nvPr/>
        </p:nvPicPr>
        <p:blipFill>
          <a:blip r:embed="rId2"/>
          <a:stretch>
            <a:fillRect/>
          </a:stretch>
        </p:blipFill>
        <p:spPr>
          <a:xfrm>
            <a:off x="760968" y="2190751"/>
            <a:ext cx="2638425" cy="647700"/>
          </a:xfrm>
          <a:prstGeom prst="rect">
            <a:avLst/>
          </a:prstGeom>
        </p:spPr>
      </p:pic>
      <p:pic>
        <p:nvPicPr>
          <p:cNvPr id="7" name="Picture 6">
            <a:extLst>
              <a:ext uri="{FF2B5EF4-FFF2-40B4-BE49-F238E27FC236}">
                <a16:creationId xmlns:a16="http://schemas.microsoft.com/office/drawing/2014/main" id="{2678B3D6-3921-C015-CB19-208D7DF2325D}"/>
              </a:ext>
            </a:extLst>
          </p:cNvPr>
          <p:cNvPicPr>
            <a:picLocks noChangeAspect="1"/>
          </p:cNvPicPr>
          <p:nvPr/>
        </p:nvPicPr>
        <p:blipFill>
          <a:blip r:embed="rId3"/>
          <a:stretch>
            <a:fillRect/>
          </a:stretch>
        </p:blipFill>
        <p:spPr>
          <a:xfrm>
            <a:off x="5844078" y="2190751"/>
            <a:ext cx="4067175" cy="990600"/>
          </a:xfrm>
          <a:prstGeom prst="rect">
            <a:avLst/>
          </a:prstGeom>
        </p:spPr>
      </p:pic>
      <p:pic>
        <p:nvPicPr>
          <p:cNvPr id="9" name="Picture 8">
            <a:extLst>
              <a:ext uri="{FF2B5EF4-FFF2-40B4-BE49-F238E27FC236}">
                <a16:creationId xmlns:a16="http://schemas.microsoft.com/office/drawing/2014/main" id="{E710FA26-7A18-8356-6CF9-D77BEF6FADD2}"/>
              </a:ext>
            </a:extLst>
          </p:cNvPr>
          <p:cNvPicPr>
            <a:picLocks noChangeAspect="1"/>
          </p:cNvPicPr>
          <p:nvPr/>
        </p:nvPicPr>
        <p:blipFill>
          <a:blip r:embed="rId4"/>
          <a:stretch>
            <a:fillRect/>
          </a:stretch>
        </p:blipFill>
        <p:spPr>
          <a:xfrm>
            <a:off x="2584859" y="3624264"/>
            <a:ext cx="5419725" cy="1504950"/>
          </a:xfrm>
          <a:prstGeom prst="rect">
            <a:avLst/>
          </a:prstGeom>
        </p:spPr>
      </p:pic>
      <p:sp>
        <p:nvSpPr>
          <p:cNvPr id="10" name="Content Placeholder 2">
            <a:extLst>
              <a:ext uri="{FF2B5EF4-FFF2-40B4-BE49-F238E27FC236}">
                <a16:creationId xmlns:a16="http://schemas.microsoft.com/office/drawing/2014/main" id="{C4073033-F4AD-ABF5-8538-44E3F23CE324}"/>
              </a:ext>
            </a:extLst>
          </p:cNvPr>
          <p:cNvSpPr txBox="1">
            <a:spLocks/>
          </p:cNvSpPr>
          <p:nvPr/>
        </p:nvSpPr>
        <p:spPr>
          <a:xfrm>
            <a:off x="5624659" y="1114426"/>
            <a:ext cx="5089639" cy="6477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Add desired image to Assets, and then drag to Texture in Inspector</a:t>
            </a:r>
          </a:p>
        </p:txBody>
      </p:sp>
    </p:spTree>
    <p:extLst>
      <p:ext uri="{BB962C8B-B14F-4D97-AF65-F5344CB8AC3E}">
        <p14:creationId xmlns:p14="http://schemas.microsoft.com/office/powerpoint/2010/main" val="25356442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2207DDD-98B8-46B1-0326-5303F945C749}"/>
              </a:ext>
            </a:extLst>
          </p:cNvPr>
          <p:cNvSpPr>
            <a:spLocks noGrp="1"/>
          </p:cNvSpPr>
          <p:nvPr>
            <p:ph type="body" sz="quarter" idx="10"/>
          </p:nvPr>
        </p:nvSpPr>
        <p:spPr/>
        <p:txBody>
          <a:bodyPr/>
          <a:lstStyle/>
          <a:p>
            <a:r>
              <a:rPr lang="en-US" dirty="0"/>
              <a:t>Button</a:t>
            </a:r>
          </a:p>
        </p:txBody>
      </p:sp>
      <p:sp>
        <p:nvSpPr>
          <p:cNvPr id="3" name="Content Placeholder 2">
            <a:extLst>
              <a:ext uri="{FF2B5EF4-FFF2-40B4-BE49-F238E27FC236}">
                <a16:creationId xmlns:a16="http://schemas.microsoft.com/office/drawing/2014/main" id="{DAE77E7B-7EB8-D836-4BAE-EB9AC3E6CF7D}"/>
              </a:ext>
            </a:extLst>
          </p:cNvPr>
          <p:cNvSpPr>
            <a:spLocks noGrp="1"/>
          </p:cNvSpPr>
          <p:nvPr>
            <p:ph sz="quarter" idx="11"/>
          </p:nvPr>
        </p:nvSpPr>
        <p:spPr>
          <a:xfrm>
            <a:off x="538163" y="1143001"/>
            <a:ext cx="10519478" cy="1760456"/>
          </a:xfrm>
        </p:spPr>
        <p:txBody>
          <a:bodyPr/>
          <a:lstStyle/>
          <a:p>
            <a:r>
              <a:rPr lang="en-US" dirty="0"/>
              <a:t>One of the most common UI control element. </a:t>
            </a:r>
          </a:p>
          <a:p>
            <a:r>
              <a:rPr lang="en-US" dirty="0"/>
              <a:t>Button click normally used as triggers for some other actions</a:t>
            </a:r>
          </a:p>
          <a:p>
            <a:r>
              <a:rPr lang="en-US" dirty="0"/>
              <a:t>Often used to initiate or confirm an action</a:t>
            </a:r>
          </a:p>
        </p:txBody>
      </p:sp>
      <p:pic>
        <p:nvPicPr>
          <p:cNvPr id="5" name="Picture 4">
            <a:extLst>
              <a:ext uri="{FF2B5EF4-FFF2-40B4-BE49-F238E27FC236}">
                <a16:creationId xmlns:a16="http://schemas.microsoft.com/office/drawing/2014/main" id="{9217A7F2-9913-E7E7-F887-9C4ADBECC193}"/>
              </a:ext>
            </a:extLst>
          </p:cNvPr>
          <p:cNvPicPr>
            <a:picLocks noChangeAspect="1"/>
          </p:cNvPicPr>
          <p:nvPr/>
        </p:nvPicPr>
        <p:blipFill>
          <a:blip r:embed="rId2"/>
          <a:stretch>
            <a:fillRect/>
          </a:stretch>
        </p:blipFill>
        <p:spPr>
          <a:xfrm>
            <a:off x="2573958" y="3263981"/>
            <a:ext cx="2047875" cy="1381125"/>
          </a:xfrm>
          <a:prstGeom prst="rect">
            <a:avLst/>
          </a:prstGeom>
        </p:spPr>
      </p:pic>
      <p:pic>
        <p:nvPicPr>
          <p:cNvPr id="7" name="Picture 6">
            <a:extLst>
              <a:ext uri="{FF2B5EF4-FFF2-40B4-BE49-F238E27FC236}">
                <a16:creationId xmlns:a16="http://schemas.microsoft.com/office/drawing/2014/main" id="{21E0073F-FD66-CE5F-2265-16F9721B4117}"/>
              </a:ext>
            </a:extLst>
          </p:cNvPr>
          <p:cNvPicPr>
            <a:picLocks noChangeAspect="1"/>
          </p:cNvPicPr>
          <p:nvPr/>
        </p:nvPicPr>
        <p:blipFill>
          <a:blip r:embed="rId3"/>
          <a:stretch>
            <a:fillRect/>
          </a:stretch>
        </p:blipFill>
        <p:spPr>
          <a:xfrm>
            <a:off x="6671869" y="3429000"/>
            <a:ext cx="2581275" cy="742950"/>
          </a:xfrm>
          <a:prstGeom prst="rect">
            <a:avLst/>
          </a:prstGeom>
        </p:spPr>
      </p:pic>
    </p:spTree>
    <p:extLst>
      <p:ext uri="{BB962C8B-B14F-4D97-AF65-F5344CB8AC3E}">
        <p14:creationId xmlns:p14="http://schemas.microsoft.com/office/powerpoint/2010/main" val="32368676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4B03DB5-EB1F-47B5-8F6D-2CDDDDF5B588}"/>
              </a:ext>
            </a:extLst>
          </p:cNvPr>
          <p:cNvSpPr>
            <a:spLocks noGrp="1"/>
          </p:cNvSpPr>
          <p:nvPr>
            <p:ph type="body" sz="quarter" idx="10"/>
          </p:nvPr>
        </p:nvSpPr>
        <p:spPr/>
        <p:txBody>
          <a:bodyPr/>
          <a:lstStyle/>
          <a:p>
            <a:r>
              <a:rPr lang="en-US" dirty="0"/>
              <a:t>Button</a:t>
            </a:r>
          </a:p>
        </p:txBody>
      </p:sp>
      <p:sp>
        <p:nvSpPr>
          <p:cNvPr id="3" name="Content Placeholder 2">
            <a:extLst>
              <a:ext uri="{FF2B5EF4-FFF2-40B4-BE49-F238E27FC236}">
                <a16:creationId xmlns:a16="http://schemas.microsoft.com/office/drawing/2014/main" id="{3395AE95-ABD1-A83C-ECDE-3FE5A880D632}"/>
              </a:ext>
            </a:extLst>
          </p:cNvPr>
          <p:cNvSpPr>
            <a:spLocks noGrp="1"/>
          </p:cNvSpPr>
          <p:nvPr>
            <p:ph sz="quarter" idx="11"/>
          </p:nvPr>
        </p:nvSpPr>
        <p:spPr>
          <a:xfrm>
            <a:off x="538163" y="1143000"/>
            <a:ext cx="4401482" cy="5005388"/>
          </a:xfrm>
        </p:spPr>
        <p:txBody>
          <a:bodyPr/>
          <a:lstStyle/>
          <a:p>
            <a:r>
              <a:rPr lang="en-US" dirty="0"/>
              <a:t>You can change Button’s sign, by selecting TMP subcomponent, and do so in Inspector.</a:t>
            </a:r>
          </a:p>
        </p:txBody>
      </p:sp>
      <p:pic>
        <p:nvPicPr>
          <p:cNvPr id="5" name="Picture 4">
            <a:extLst>
              <a:ext uri="{FF2B5EF4-FFF2-40B4-BE49-F238E27FC236}">
                <a16:creationId xmlns:a16="http://schemas.microsoft.com/office/drawing/2014/main" id="{BBA46DD3-F973-DC4B-C983-A906E64D41F2}"/>
              </a:ext>
            </a:extLst>
          </p:cNvPr>
          <p:cNvPicPr>
            <a:picLocks noChangeAspect="1"/>
          </p:cNvPicPr>
          <p:nvPr/>
        </p:nvPicPr>
        <p:blipFill>
          <a:blip r:embed="rId2"/>
          <a:stretch>
            <a:fillRect/>
          </a:stretch>
        </p:blipFill>
        <p:spPr>
          <a:xfrm>
            <a:off x="6096000" y="866775"/>
            <a:ext cx="3454435" cy="5557838"/>
          </a:xfrm>
          <a:prstGeom prst="rect">
            <a:avLst/>
          </a:prstGeom>
        </p:spPr>
      </p:pic>
    </p:spTree>
    <p:extLst>
      <p:ext uri="{BB962C8B-B14F-4D97-AF65-F5344CB8AC3E}">
        <p14:creationId xmlns:p14="http://schemas.microsoft.com/office/powerpoint/2010/main" val="1619908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0151767-1093-F139-BB2B-645945D6C208}"/>
              </a:ext>
            </a:extLst>
          </p:cNvPr>
          <p:cNvSpPr>
            <a:spLocks noGrp="1"/>
          </p:cNvSpPr>
          <p:nvPr>
            <p:ph type="body" sz="quarter" idx="10"/>
          </p:nvPr>
        </p:nvSpPr>
        <p:spPr/>
        <p:txBody>
          <a:bodyPr/>
          <a:lstStyle/>
          <a:p>
            <a:r>
              <a:rPr lang="en-US" dirty="0" err="1"/>
              <a:t>TextMeshPro</a:t>
            </a:r>
            <a:endParaRPr lang="en-US" dirty="0"/>
          </a:p>
        </p:txBody>
      </p:sp>
      <p:sp>
        <p:nvSpPr>
          <p:cNvPr id="3" name="Content Placeholder 2">
            <a:extLst>
              <a:ext uri="{FF2B5EF4-FFF2-40B4-BE49-F238E27FC236}">
                <a16:creationId xmlns:a16="http://schemas.microsoft.com/office/drawing/2014/main" id="{9CE6D516-536C-8F11-ED3E-9E613C169893}"/>
              </a:ext>
            </a:extLst>
          </p:cNvPr>
          <p:cNvSpPr>
            <a:spLocks noGrp="1"/>
          </p:cNvSpPr>
          <p:nvPr>
            <p:ph sz="quarter" idx="11"/>
          </p:nvPr>
        </p:nvSpPr>
        <p:spPr>
          <a:xfrm>
            <a:off x="538163" y="1143000"/>
            <a:ext cx="11193462" cy="1703895"/>
          </a:xfrm>
        </p:spPr>
        <p:txBody>
          <a:bodyPr/>
          <a:lstStyle/>
          <a:p>
            <a:r>
              <a:rPr lang="en-US" dirty="0"/>
              <a:t>A text field. </a:t>
            </a:r>
          </a:p>
          <a:p>
            <a:r>
              <a:rPr lang="en-US" dirty="0"/>
              <a:t>When using first time, it will as you want to import its components (press yes)</a:t>
            </a:r>
          </a:p>
          <a:p>
            <a:r>
              <a:rPr lang="en-US" dirty="0"/>
              <a:t>There is also legacy component – Text (which much easier to use, but also has less features)</a:t>
            </a:r>
          </a:p>
        </p:txBody>
      </p:sp>
      <p:sp>
        <p:nvSpPr>
          <p:cNvPr id="5" name="TextBox 4">
            <a:extLst>
              <a:ext uri="{FF2B5EF4-FFF2-40B4-BE49-F238E27FC236}">
                <a16:creationId xmlns:a16="http://schemas.microsoft.com/office/drawing/2014/main" id="{8E164077-9FDB-7006-068A-EB4BE5656526}"/>
              </a:ext>
            </a:extLst>
          </p:cNvPr>
          <p:cNvSpPr txBox="1"/>
          <p:nvPr/>
        </p:nvSpPr>
        <p:spPr>
          <a:xfrm>
            <a:off x="431277" y="5580915"/>
            <a:ext cx="11300348" cy="646331"/>
          </a:xfrm>
          <a:prstGeom prst="rect">
            <a:avLst/>
          </a:prstGeom>
          <a:noFill/>
        </p:spPr>
        <p:txBody>
          <a:bodyPr wrap="square">
            <a:spAutoFit/>
          </a:bodyPr>
          <a:lstStyle/>
          <a:p>
            <a:r>
              <a:rPr lang="en-US" dirty="0"/>
              <a:t>https://connect-prd-cdn.unity.com/20201014/learn/images/af943af9-163f-422d-81a4-352a98a2cba8_image7.png</a:t>
            </a:r>
          </a:p>
        </p:txBody>
      </p:sp>
      <p:pic>
        <p:nvPicPr>
          <p:cNvPr id="7" name="Picture 6" descr="Graphical user interface, text, application, email&#10;&#10;Description automatically generated">
            <a:extLst>
              <a:ext uri="{FF2B5EF4-FFF2-40B4-BE49-F238E27FC236}">
                <a16:creationId xmlns:a16="http://schemas.microsoft.com/office/drawing/2014/main" id="{F0F1D1A0-09CD-6C8C-C868-49453B567C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6825" y="3070905"/>
            <a:ext cx="6252307" cy="2286000"/>
          </a:xfrm>
          <a:prstGeom prst="rect">
            <a:avLst/>
          </a:prstGeom>
        </p:spPr>
      </p:pic>
    </p:spTree>
    <p:extLst>
      <p:ext uri="{BB962C8B-B14F-4D97-AF65-F5344CB8AC3E}">
        <p14:creationId xmlns:p14="http://schemas.microsoft.com/office/powerpoint/2010/main" val="3295834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D61E46E-AE13-DAD4-275E-D067C4B200D9}"/>
              </a:ext>
            </a:extLst>
          </p:cNvPr>
          <p:cNvSpPr>
            <a:spLocks noGrp="1"/>
          </p:cNvSpPr>
          <p:nvPr>
            <p:ph type="body" sz="quarter" idx="10"/>
          </p:nvPr>
        </p:nvSpPr>
        <p:spPr/>
        <p:txBody>
          <a:bodyPr/>
          <a:lstStyle/>
          <a:p>
            <a:r>
              <a:rPr lang="en-US" dirty="0"/>
              <a:t>Example: TMP</a:t>
            </a:r>
          </a:p>
        </p:txBody>
      </p:sp>
      <p:sp>
        <p:nvSpPr>
          <p:cNvPr id="3" name="Content Placeholder 2">
            <a:extLst>
              <a:ext uri="{FF2B5EF4-FFF2-40B4-BE49-F238E27FC236}">
                <a16:creationId xmlns:a16="http://schemas.microsoft.com/office/drawing/2014/main" id="{076CF78C-8482-F574-1D2E-350B9961AC47}"/>
              </a:ext>
            </a:extLst>
          </p:cNvPr>
          <p:cNvSpPr>
            <a:spLocks noGrp="1"/>
          </p:cNvSpPr>
          <p:nvPr>
            <p:ph sz="quarter" idx="11"/>
          </p:nvPr>
        </p:nvSpPr>
        <p:spPr>
          <a:xfrm>
            <a:off x="403095" y="813061"/>
            <a:ext cx="5334736" cy="1270262"/>
          </a:xfrm>
        </p:spPr>
        <p:txBody>
          <a:bodyPr/>
          <a:lstStyle/>
          <a:p>
            <a:pPr marL="0" indent="0">
              <a:buNone/>
            </a:pPr>
            <a:r>
              <a:rPr lang="en-US" sz="2000" dirty="0"/>
              <a:t>Task: Show countdown time in the game. </a:t>
            </a:r>
          </a:p>
          <a:p>
            <a:pPr marL="0" indent="0">
              <a:buNone/>
            </a:pPr>
            <a:r>
              <a:rPr lang="en-US" sz="2000" dirty="0"/>
              <a:t>Steps: 1. Add </a:t>
            </a:r>
            <a:r>
              <a:rPr lang="en-US" sz="2000" dirty="0" err="1"/>
              <a:t>TextMeshPro</a:t>
            </a:r>
            <a:r>
              <a:rPr lang="en-US" sz="2000" dirty="0"/>
              <a:t> to Types. Go to Edit-&gt;Project Settings-&gt;Visual Scripting</a:t>
            </a:r>
          </a:p>
          <a:p>
            <a:endParaRPr lang="en-US" dirty="0"/>
          </a:p>
        </p:txBody>
      </p:sp>
      <p:pic>
        <p:nvPicPr>
          <p:cNvPr id="5" name="Picture 4">
            <a:extLst>
              <a:ext uri="{FF2B5EF4-FFF2-40B4-BE49-F238E27FC236}">
                <a16:creationId xmlns:a16="http://schemas.microsoft.com/office/drawing/2014/main" id="{90C60BC1-72E9-7A75-E4BE-F99F335E4439}"/>
              </a:ext>
            </a:extLst>
          </p:cNvPr>
          <p:cNvPicPr>
            <a:picLocks noChangeAspect="1"/>
          </p:cNvPicPr>
          <p:nvPr/>
        </p:nvPicPr>
        <p:blipFill>
          <a:blip r:embed="rId2"/>
          <a:stretch>
            <a:fillRect/>
          </a:stretch>
        </p:blipFill>
        <p:spPr>
          <a:xfrm>
            <a:off x="625467" y="2517792"/>
            <a:ext cx="4977296" cy="3853894"/>
          </a:xfrm>
          <a:prstGeom prst="rect">
            <a:avLst/>
          </a:prstGeom>
        </p:spPr>
      </p:pic>
      <p:sp>
        <p:nvSpPr>
          <p:cNvPr id="7" name="TextBox 6">
            <a:extLst>
              <a:ext uri="{FF2B5EF4-FFF2-40B4-BE49-F238E27FC236}">
                <a16:creationId xmlns:a16="http://schemas.microsoft.com/office/drawing/2014/main" id="{1A7E5B94-7DDC-50F7-F794-A67BC67C6354}"/>
              </a:ext>
            </a:extLst>
          </p:cNvPr>
          <p:cNvSpPr txBox="1"/>
          <p:nvPr/>
        </p:nvSpPr>
        <p:spPr>
          <a:xfrm>
            <a:off x="6047249" y="912756"/>
            <a:ext cx="5453452" cy="1158972"/>
          </a:xfrm>
          <a:prstGeom prst="rect">
            <a:avLst/>
          </a:prstGeom>
          <a:noFill/>
        </p:spPr>
        <p:txBody>
          <a:bodyPr wrap="square">
            <a:spAutoFit/>
          </a:bodyPr>
          <a:lstStyle/>
          <a:p>
            <a:pPr marL="0" marR="0">
              <a:lnSpc>
                <a:spcPct val="107000"/>
              </a:lnSpc>
              <a:spcBef>
                <a:spcPts val="0"/>
              </a:spcBef>
              <a:spcAft>
                <a:spcPts val="800"/>
              </a:spcAft>
            </a:pPr>
            <a:r>
              <a:rPr lang="en-US" sz="2000" dirty="0">
                <a:effectLst/>
                <a:latin typeface="+mj-lt"/>
                <a:ea typeface="Calibri" panose="020F0502020204030204" pitchFamily="34" charset="0"/>
                <a:cs typeface="Times New Roman" panose="02020603050405020304" pitchFamily="18" charset="0"/>
              </a:rPr>
              <a:t>Type Options -&gt; add </a:t>
            </a:r>
            <a:r>
              <a:rPr lang="en-US" sz="2000" dirty="0" err="1">
                <a:effectLst/>
                <a:latin typeface="+mj-lt"/>
                <a:ea typeface="Calibri" panose="020F0502020204030204" pitchFamily="34" charset="0"/>
                <a:cs typeface="Times New Roman" panose="02020603050405020304" pitchFamily="18" charset="0"/>
              </a:rPr>
              <a:t>TextMeshProUGUI</a:t>
            </a:r>
            <a:r>
              <a:rPr lang="en-US" sz="2000" dirty="0">
                <a:effectLst/>
                <a:latin typeface="+mj-lt"/>
                <a:ea typeface="Calibri" panose="020F0502020204030204" pitchFamily="34" charset="0"/>
                <a:cs typeface="Times New Roman" panose="02020603050405020304" pitchFamily="18" charset="0"/>
              </a:rPr>
              <a:t> and </a:t>
            </a:r>
            <a:r>
              <a:rPr lang="en-US" sz="2000" dirty="0" err="1">
                <a:effectLst/>
                <a:latin typeface="+mj-lt"/>
                <a:ea typeface="Calibri" panose="020F0502020204030204" pitchFamily="34" charset="0"/>
                <a:cs typeface="Times New Roman" panose="02020603050405020304" pitchFamily="18" charset="0"/>
              </a:rPr>
              <a:t>TextMeshPro</a:t>
            </a:r>
            <a:r>
              <a:rPr lang="en-US" sz="2000" dirty="0">
                <a:effectLst/>
                <a:latin typeface="+mj-lt"/>
                <a:ea typeface="Calibri" panose="020F0502020204030204" pitchFamily="34" charset="0"/>
                <a:cs typeface="Times New Roman" panose="02020603050405020304" pitchFamily="18" charset="0"/>
              </a:rPr>
              <a:t> to Node Library.</a:t>
            </a:r>
          </a:p>
          <a:p>
            <a:pPr marL="0" marR="0">
              <a:lnSpc>
                <a:spcPct val="107000"/>
              </a:lnSpc>
              <a:spcBef>
                <a:spcPts val="0"/>
              </a:spcBef>
              <a:spcAft>
                <a:spcPts val="800"/>
              </a:spcAft>
            </a:pPr>
            <a:r>
              <a:rPr lang="en-US" sz="2000" dirty="0">
                <a:effectLst/>
                <a:latin typeface="+mj-lt"/>
                <a:ea typeface="Calibri" panose="020F0502020204030204" pitchFamily="34" charset="0"/>
                <a:cs typeface="Times New Roman" panose="02020603050405020304" pitchFamily="18" charset="0"/>
              </a:rPr>
              <a:t>Click on Generate Nodes.</a:t>
            </a:r>
          </a:p>
        </p:txBody>
      </p:sp>
      <p:pic>
        <p:nvPicPr>
          <p:cNvPr id="9" name="Picture 8">
            <a:extLst>
              <a:ext uri="{FF2B5EF4-FFF2-40B4-BE49-F238E27FC236}">
                <a16:creationId xmlns:a16="http://schemas.microsoft.com/office/drawing/2014/main" id="{1E878310-3517-4752-11E1-33CD6C9EF6FA}"/>
              </a:ext>
            </a:extLst>
          </p:cNvPr>
          <p:cNvPicPr>
            <a:picLocks noChangeAspect="1"/>
          </p:cNvPicPr>
          <p:nvPr/>
        </p:nvPicPr>
        <p:blipFill>
          <a:blip r:embed="rId3"/>
          <a:stretch>
            <a:fillRect/>
          </a:stretch>
        </p:blipFill>
        <p:spPr>
          <a:xfrm>
            <a:off x="6269859" y="2513842"/>
            <a:ext cx="4109052" cy="3857844"/>
          </a:xfrm>
          <a:prstGeom prst="rect">
            <a:avLst/>
          </a:prstGeom>
        </p:spPr>
      </p:pic>
    </p:spTree>
    <p:extLst>
      <p:ext uri="{BB962C8B-B14F-4D97-AF65-F5344CB8AC3E}">
        <p14:creationId xmlns:p14="http://schemas.microsoft.com/office/powerpoint/2010/main" val="28103608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903EA7A-5425-12DA-89A6-0461CBF94989}"/>
              </a:ext>
            </a:extLst>
          </p:cNvPr>
          <p:cNvSpPr>
            <a:spLocks noGrp="1"/>
          </p:cNvSpPr>
          <p:nvPr>
            <p:ph type="body" sz="quarter" idx="10"/>
          </p:nvPr>
        </p:nvSpPr>
        <p:spPr/>
        <p:txBody>
          <a:bodyPr/>
          <a:lstStyle/>
          <a:p>
            <a:r>
              <a:rPr lang="en-US" dirty="0"/>
              <a:t>Example: TMP</a:t>
            </a:r>
          </a:p>
        </p:txBody>
      </p:sp>
      <p:sp>
        <p:nvSpPr>
          <p:cNvPr id="3" name="Content Placeholder 2">
            <a:extLst>
              <a:ext uri="{FF2B5EF4-FFF2-40B4-BE49-F238E27FC236}">
                <a16:creationId xmlns:a16="http://schemas.microsoft.com/office/drawing/2014/main" id="{DE1F9E84-5238-82A1-A2B2-777FB49FA620}"/>
              </a:ext>
            </a:extLst>
          </p:cNvPr>
          <p:cNvSpPr>
            <a:spLocks noGrp="1"/>
          </p:cNvSpPr>
          <p:nvPr>
            <p:ph sz="quarter" idx="11"/>
          </p:nvPr>
        </p:nvSpPr>
        <p:spPr>
          <a:xfrm>
            <a:off x="538163" y="1143000"/>
            <a:ext cx="11193462" cy="770641"/>
          </a:xfrm>
        </p:spPr>
        <p:txBody>
          <a:bodyPr/>
          <a:lstStyle/>
          <a:p>
            <a:pPr marL="0" indent="0">
              <a:buNone/>
            </a:pPr>
            <a:r>
              <a:rPr lang="en-US" dirty="0"/>
              <a:t>2. Add </a:t>
            </a:r>
            <a:r>
              <a:rPr lang="en-US" dirty="0" err="1"/>
              <a:t>TextMeshPro</a:t>
            </a:r>
            <a:r>
              <a:rPr lang="en-US" dirty="0"/>
              <a:t> to Scene. In Graph Script editor of </a:t>
            </a:r>
            <a:r>
              <a:rPr lang="en-US" dirty="0" err="1"/>
              <a:t>TextMeshPro</a:t>
            </a:r>
            <a:r>
              <a:rPr lang="en-US" dirty="0"/>
              <a:t> element create the following graph.</a:t>
            </a:r>
          </a:p>
        </p:txBody>
      </p:sp>
      <p:pic>
        <p:nvPicPr>
          <p:cNvPr id="5" name="Picture 4">
            <a:extLst>
              <a:ext uri="{FF2B5EF4-FFF2-40B4-BE49-F238E27FC236}">
                <a16:creationId xmlns:a16="http://schemas.microsoft.com/office/drawing/2014/main" id="{66B140F6-7E97-B1D9-582F-4E0F5EE7453A}"/>
              </a:ext>
            </a:extLst>
          </p:cNvPr>
          <p:cNvPicPr>
            <a:picLocks noChangeAspect="1"/>
          </p:cNvPicPr>
          <p:nvPr/>
        </p:nvPicPr>
        <p:blipFill>
          <a:blip r:embed="rId2"/>
          <a:stretch>
            <a:fillRect/>
          </a:stretch>
        </p:blipFill>
        <p:spPr>
          <a:xfrm>
            <a:off x="0" y="3330241"/>
            <a:ext cx="12192000" cy="3228237"/>
          </a:xfrm>
          <a:prstGeom prst="rect">
            <a:avLst/>
          </a:prstGeom>
        </p:spPr>
      </p:pic>
      <p:pic>
        <p:nvPicPr>
          <p:cNvPr id="7" name="Picture 6">
            <a:extLst>
              <a:ext uri="{FF2B5EF4-FFF2-40B4-BE49-F238E27FC236}">
                <a16:creationId xmlns:a16="http://schemas.microsoft.com/office/drawing/2014/main" id="{AAA4860F-F4BD-D647-276E-59E43D81979B}"/>
              </a:ext>
            </a:extLst>
          </p:cNvPr>
          <p:cNvPicPr>
            <a:picLocks noChangeAspect="1"/>
          </p:cNvPicPr>
          <p:nvPr/>
        </p:nvPicPr>
        <p:blipFill>
          <a:blip r:embed="rId3"/>
          <a:stretch>
            <a:fillRect/>
          </a:stretch>
        </p:blipFill>
        <p:spPr>
          <a:xfrm>
            <a:off x="4995764" y="1537403"/>
            <a:ext cx="5876925" cy="1733550"/>
          </a:xfrm>
          <a:prstGeom prst="rect">
            <a:avLst/>
          </a:prstGeom>
        </p:spPr>
      </p:pic>
    </p:spTree>
    <p:extLst>
      <p:ext uri="{BB962C8B-B14F-4D97-AF65-F5344CB8AC3E}">
        <p14:creationId xmlns:p14="http://schemas.microsoft.com/office/powerpoint/2010/main" val="30229773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637077E-9104-E557-3CB6-C72278BEE407}"/>
              </a:ext>
            </a:extLst>
          </p:cNvPr>
          <p:cNvSpPr>
            <a:spLocks noGrp="1"/>
          </p:cNvSpPr>
          <p:nvPr>
            <p:ph type="body" sz="quarter" idx="10"/>
          </p:nvPr>
        </p:nvSpPr>
        <p:spPr/>
        <p:txBody>
          <a:bodyPr/>
          <a:lstStyle/>
          <a:p>
            <a:r>
              <a:rPr lang="en-US" dirty="0"/>
              <a:t>Scene</a:t>
            </a:r>
          </a:p>
        </p:txBody>
      </p:sp>
      <p:sp>
        <p:nvSpPr>
          <p:cNvPr id="3" name="Content Placeholder 2">
            <a:extLst>
              <a:ext uri="{FF2B5EF4-FFF2-40B4-BE49-F238E27FC236}">
                <a16:creationId xmlns:a16="http://schemas.microsoft.com/office/drawing/2014/main" id="{16E58CB7-2C7D-F073-FF73-442F6E6630CE}"/>
              </a:ext>
            </a:extLst>
          </p:cNvPr>
          <p:cNvSpPr>
            <a:spLocks noGrp="1"/>
          </p:cNvSpPr>
          <p:nvPr>
            <p:ph sz="quarter" idx="11"/>
          </p:nvPr>
        </p:nvSpPr>
        <p:spPr>
          <a:xfrm>
            <a:off x="538163" y="1143000"/>
            <a:ext cx="4203519" cy="4701619"/>
          </a:xfrm>
        </p:spPr>
        <p:txBody>
          <a:bodyPr/>
          <a:lstStyle/>
          <a:p>
            <a:r>
              <a:rPr lang="en-US" dirty="0"/>
              <a:t>It is an asset, that contains all or part of the application.</a:t>
            </a:r>
          </a:p>
          <a:p>
            <a:r>
              <a:rPr lang="en-US" dirty="0"/>
              <a:t>Place where you work with objects and content</a:t>
            </a:r>
          </a:p>
          <a:p>
            <a:r>
              <a:rPr lang="en-US" dirty="0"/>
              <a:t>Level of the game</a:t>
            </a:r>
          </a:p>
          <a:p>
            <a:r>
              <a:rPr lang="en-US" dirty="0"/>
              <a:t>Default scene is called Sample Scene (you can always rename it)</a:t>
            </a:r>
          </a:p>
          <a:p>
            <a:r>
              <a:rPr lang="en-US" dirty="0"/>
              <a:t>You can save a scene as a template and use for the creating of new scenes</a:t>
            </a:r>
          </a:p>
        </p:txBody>
      </p:sp>
      <p:sp>
        <p:nvSpPr>
          <p:cNvPr id="4" name="Content Placeholder 2">
            <a:extLst>
              <a:ext uri="{FF2B5EF4-FFF2-40B4-BE49-F238E27FC236}">
                <a16:creationId xmlns:a16="http://schemas.microsoft.com/office/drawing/2014/main" id="{31DA27F3-8461-D3D0-7908-7C203764C16B}"/>
              </a:ext>
            </a:extLst>
          </p:cNvPr>
          <p:cNvSpPr txBox="1">
            <a:spLocks/>
          </p:cNvSpPr>
          <p:nvPr/>
        </p:nvSpPr>
        <p:spPr>
          <a:xfrm>
            <a:off x="5348560" y="1143000"/>
            <a:ext cx="6305277" cy="522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Create a new scene: in Assets and in Hierarchy</a:t>
            </a:r>
          </a:p>
        </p:txBody>
      </p:sp>
      <p:pic>
        <p:nvPicPr>
          <p:cNvPr id="6" name="Picture 5">
            <a:extLst>
              <a:ext uri="{FF2B5EF4-FFF2-40B4-BE49-F238E27FC236}">
                <a16:creationId xmlns:a16="http://schemas.microsoft.com/office/drawing/2014/main" id="{58C39662-0612-9938-2FD0-83F838D9E2E8}"/>
              </a:ext>
            </a:extLst>
          </p:cNvPr>
          <p:cNvPicPr>
            <a:picLocks noChangeAspect="1"/>
          </p:cNvPicPr>
          <p:nvPr/>
        </p:nvPicPr>
        <p:blipFill>
          <a:blip r:embed="rId2"/>
          <a:stretch>
            <a:fillRect/>
          </a:stretch>
        </p:blipFill>
        <p:spPr>
          <a:xfrm>
            <a:off x="5508815" y="1979432"/>
            <a:ext cx="5362575" cy="1619250"/>
          </a:xfrm>
          <a:prstGeom prst="rect">
            <a:avLst/>
          </a:prstGeom>
        </p:spPr>
      </p:pic>
      <p:pic>
        <p:nvPicPr>
          <p:cNvPr id="8" name="Picture 7">
            <a:extLst>
              <a:ext uri="{FF2B5EF4-FFF2-40B4-BE49-F238E27FC236}">
                <a16:creationId xmlns:a16="http://schemas.microsoft.com/office/drawing/2014/main" id="{CEA79265-661D-3829-AB0E-55EE5F11D6BD}"/>
              </a:ext>
            </a:extLst>
          </p:cNvPr>
          <p:cNvPicPr>
            <a:picLocks noChangeAspect="1"/>
          </p:cNvPicPr>
          <p:nvPr/>
        </p:nvPicPr>
        <p:blipFill>
          <a:blip r:embed="rId3"/>
          <a:stretch>
            <a:fillRect/>
          </a:stretch>
        </p:blipFill>
        <p:spPr>
          <a:xfrm>
            <a:off x="5508815" y="3938750"/>
            <a:ext cx="4724400" cy="2228850"/>
          </a:xfrm>
          <a:prstGeom prst="rect">
            <a:avLst/>
          </a:prstGeom>
        </p:spPr>
      </p:pic>
    </p:spTree>
    <p:extLst>
      <p:ext uri="{BB962C8B-B14F-4D97-AF65-F5344CB8AC3E}">
        <p14:creationId xmlns:p14="http://schemas.microsoft.com/office/powerpoint/2010/main" val="23611260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B36B7D3-2C2A-6F32-2DC7-14CE5F972CD1}"/>
              </a:ext>
            </a:extLst>
          </p:cNvPr>
          <p:cNvSpPr>
            <a:spLocks noGrp="1"/>
          </p:cNvSpPr>
          <p:nvPr>
            <p:ph type="body" sz="quarter" idx="10"/>
          </p:nvPr>
        </p:nvSpPr>
        <p:spPr/>
        <p:txBody>
          <a:bodyPr/>
          <a:lstStyle/>
          <a:p>
            <a:r>
              <a:rPr lang="en-US" dirty="0"/>
              <a:t>Scene Jump</a:t>
            </a:r>
          </a:p>
        </p:txBody>
      </p:sp>
      <p:sp>
        <p:nvSpPr>
          <p:cNvPr id="3" name="Content Placeholder 2">
            <a:extLst>
              <a:ext uri="{FF2B5EF4-FFF2-40B4-BE49-F238E27FC236}">
                <a16:creationId xmlns:a16="http://schemas.microsoft.com/office/drawing/2014/main" id="{D1836027-D937-05ED-7791-21686C33E77B}"/>
              </a:ext>
            </a:extLst>
          </p:cNvPr>
          <p:cNvSpPr>
            <a:spLocks noGrp="1"/>
          </p:cNvSpPr>
          <p:nvPr>
            <p:ph sz="quarter" idx="11"/>
          </p:nvPr>
        </p:nvSpPr>
        <p:spPr>
          <a:xfrm>
            <a:off x="538163" y="1143000"/>
            <a:ext cx="4844542" cy="2439186"/>
          </a:xfrm>
        </p:spPr>
        <p:txBody>
          <a:bodyPr/>
          <a:lstStyle/>
          <a:p>
            <a:r>
              <a:rPr lang="en-US" dirty="0"/>
              <a:t>To have a transition from one scene to another, use </a:t>
            </a:r>
            <a:r>
              <a:rPr lang="en-US" dirty="0" err="1"/>
              <a:t>LoadScene</a:t>
            </a:r>
            <a:r>
              <a:rPr lang="en-US" dirty="0"/>
              <a:t> method. </a:t>
            </a:r>
          </a:p>
          <a:p>
            <a:r>
              <a:rPr lang="en-US" dirty="0"/>
              <a:t>It is overloaded with different parameters. It is recommended to use index argument.</a:t>
            </a:r>
          </a:p>
        </p:txBody>
      </p:sp>
      <p:pic>
        <p:nvPicPr>
          <p:cNvPr id="5" name="Picture 4">
            <a:extLst>
              <a:ext uri="{FF2B5EF4-FFF2-40B4-BE49-F238E27FC236}">
                <a16:creationId xmlns:a16="http://schemas.microsoft.com/office/drawing/2014/main" id="{898FFAD8-5529-762A-5B3F-91B11D176515}"/>
              </a:ext>
            </a:extLst>
          </p:cNvPr>
          <p:cNvPicPr>
            <a:picLocks noChangeAspect="1"/>
          </p:cNvPicPr>
          <p:nvPr/>
        </p:nvPicPr>
        <p:blipFill>
          <a:blip r:embed="rId2"/>
          <a:stretch>
            <a:fillRect/>
          </a:stretch>
        </p:blipFill>
        <p:spPr>
          <a:xfrm>
            <a:off x="6397707" y="1143000"/>
            <a:ext cx="4562475" cy="3019425"/>
          </a:xfrm>
          <a:prstGeom prst="rect">
            <a:avLst/>
          </a:prstGeom>
        </p:spPr>
      </p:pic>
      <p:pic>
        <p:nvPicPr>
          <p:cNvPr id="7" name="Picture 6">
            <a:extLst>
              <a:ext uri="{FF2B5EF4-FFF2-40B4-BE49-F238E27FC236}">
                <a16:creationId xmlns:a16="http://schemas.microsoft.com/office/drawing/2014/main" id="{18830024-324B-AE05-8536-3E871C52973F}"/>
              </a:ext>
            </a:extLst>
          </p:cNvPr>
          <p:cNvPicPr>
            <a:picLocks noChangeAspect="1"/>
          </p:cNvPicPr>
          <p:nvPr/>
        </p:nvPicPr>
        <p:blipFill>
          <a:blip r:embed="rId3"/>
          <a:stretch>
            <a:fillRect/>
          </a:stretch>
        </p:blipFill>
        <p:spPr>
          <a:xfrm>
            <a:off x="1134163" y="4289392"/>
            <a:ext cx="2476500" cy="1333500"/>
          </a:xfrm>
          <a:prstGeom prst="rect">
            <a:avLst/>
          </a:prstGeom>
        </p:spPr>
      </p:pic>
    </p:spTree>
    <p:extLst>
      <p:ext uri="{BB962C8B-B14F-4D97-AF65-F5344CB8AC3E}">
        <p14:creationId xmlns:p14="http://schemas.microsoft.com/office/powerpoint/2010/main" val="30969349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E064523-CDE2-517B-3867-C7B520A24C95}"/>
              </a:ext>
            </a:extLst>
          </p:cNvPr>
          <p:cNvSpPr>
            <a:spLocks noGrp="1"/>
          </p:cNvSpPr>
          <p:nvPr>
            <p:ph type="body" sz="quarter" idx="10"/>
          </p:nvPr>
        </p:nvSpPr>
        <p:spPr/>
        <p:txBody>
          <a:bodyPr/>
          <a:lstStyle/>
          <a:p>
            <a:r>
              <a:rPr lang="en-US" dirty="0"/>
              <a:t>Build settings</a:t>
            </a:r>
          </a:p>
        </p:txBody>
      </p:sp>
      <p:sp>
        <p:nvSpPr>
          <p:cNvPr id="3" name="Content Placeholder 2">
            <a:extLst>
              <a:ext uri="{FF2B5EF4-FFF2-40B4-BE49-F238E27FC236}">
                <a16:creationId xmlns:a16="http://schemas.microsoft.com/office/drawing/2014/main" id="{60E95085-B93C-AF95-0772-AEC04A864657}"/>
              </a:ext>
            </a:extLst>
          </p:cNvPr>
          <p:cNvSpPr>
            <a:spLocks noGrp="1"/>
          </p:cNvSpPr>
          <p:nvPr>
            <p:ph sz="quarter" idx="11"/>
          </p:nvPr>
        </p:nvSpPr>
        <p:spPr>
          <a:xfrm>
            <a:off x="415614" y="916757"/>
            <a:ext cx="5466711" cy="2286000"/>
          </a:xfrm>
        </p:spPr>
        <p:txBody>
          <a:bodyPr/>
          <a:lstStyle/>
          <a:p>
            <a:r>
              <a:rPr lang="en-US" dirty="0"/>
              <a:t>If you have several scenes, how to know which one has which index?</a:t>
            </a:r>
          </a:p>
          <a:p>
            <a:r>
              <a:rPr lang="en-US" dirty="0"/>
              <a:t>Build settings will help us. Go File - &gt; Build Settings</a:t>
            </a:r>
          </a:p>
          <a:p>
            <a:r>
              <a:rPr lang="en-US" dirty="0"/>
              <a:t>You will see the window where you can set settings for Build of the game</a:t>
            </a:r>
          </a:p>
        </p:txBody>
      </p:sp>
      <p:pic>
        <p:nvPicPr>
          <p:cNvPr id="5" name="Picture 4">
            <a:extLst>
              <a:ext uri="{FF2B5EF4-FFF2-40B4-BE49-F238E27FC236}">
                <a16:creationId xmlns:a16="http://schemas.microsoft.com/office/drawing/2014/main" id="{2E55C87F-E448-025F-796C-948B36CA734A}"/>
              </a:ext>
            </a:extLst>
          </p:cNvPr>
          <p:cNvPicPr>
            <a:picLocks noChangeAspect="1"/>
          </p:cNvPicPr>
          <p:nvPr/>
        </p:nvPicPr>
        <p:blipFill>
          <a:blip r:embed="rId2"/>
          <a:stretch>
            <a:fillRect/>
          </a:stretch>
        </p:blipFill>
        <p:spPr>
          <a:xfrm>
            <a:off x="996156" y="3513841"/>
            <a:ext cx="2743200" cy="3057525"/>
          </a:xfrm>
          <a:prstGeom prst="rect">
            <a:avLst/>
          </a:prstGeom>
        </p:spPr>
      </p:pic>
      <p:sp>
        <p:nvSpPr>
          <p:cNvPr id="6" name="Content Placeholder 2">
            <a:extLst>
              <a:ext uri="{FF2B5EF4-FFF2-40B4-BE49-F238E27FC236}">
                <a16:creationId xmlns:a16="http://schemas.microsoft.com/office/drawing/2014/main" id="{01726FEA-7CDF-D1B4-6A83-5637F9A344C2}"/>
              </a:ext>
            </a:extLst>
          </p:cNvPr>
          <p:cNvSpPr txBox="1">
            <a:spLocks/>
          </p:cNvSpPr>
          <p:nvPr/>
        </p:nvSpPr>
        <p:spPr>
          <a:xfrm>
            <a:off x="5882325" y="916757"/>
            <a:ext cx="5466711" cy="2286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Very often Scenes in Build window does not show any scenes. Click Add Open Scenes or drag scenes from Assets. </a:t>
            </a:r>
          </a:p>
          <a:p>
            <a:r>
              <a:rPr lang="en-US" dirty="0"/>
              <a:t>Scenes can be reordered, just drag them.</a:t>
            </a:r>
          </a:p>
        </p:txBody>
      </p:sp>
      <p:pic>
        <p:nvPicPr>
          <p:cNvPr id="8" name="Picture 7">
            <a:extLst>
              <a:ext uri="{FF2B5EF4-FFF2-40B4-BE49-F238E27FC236}">
                <a16:creationId xmlns:a16="http://schemas.microsoft.com/office/drawing/2014/main" id="{3A306924-EB5A-FEE9-60BC-AC2D1BB3E12B}"/>
              </a:ext>
            </a:extLst>
          </p:cNvPr>
          <p:cNvPicPr>
            <a:picLocks noChangeAspect="1"/>
          </p:cNvPicPr>
          <p:nvPr/>
        </p:nvPicPr>
        <p:blipFill>
          <a:blip r:embed="rId3"/>
          <a:stretch>
            <a:fillRect/>
          </a:stretch>
        </p:blipFill>
        <p:spPr>
          <a:xfrm>
            <a:off x="6119712" y="3202757"/>
            <a:ext cx="5229324" cy="1628148"/>
          </a:xfrm>
          <a:prstGeom prst="rect">
            <a:avLst/>
          </a:prstGeom>
        </p:spPr>
      </p:pic>
      <p:pic>
        <p:nvPicPr>
          <p:cNvPr id="10" name="Picture 9">
            <a:extLst>
              <a:ext uri="{FF2B5EF4-FFF2-40B4-BE49-F238E27FC236}">
                <a16:creationId xmlns:a16="http://schemas.microsoft.com/office/drawing/2014/main" id="{79694137-921A-6EC9-EBD4-97A0049C5565}"/>
              </a:ext>
            </a:extLst>
          </p:cNvPr>
          <p:cNvPicPr>
            <a:picLocks noChangeAspect="1"/>
          </p:cNvPicPr>
          <p:nvPr/>
        </p:nvPicPr>
        <p:blipFill>
          <a:blip r:embed="rId4"/>
          <a:stretch>
            <a:fillRect/>
          </a:stretch>
        </p:blipFill>
        <p:spPr>
          <a:xfrm>
            <a:off x="6096000" y="4985767"/>
            <a:ext cx="5229324" cy="1444837"/>
          </a:xfrm>
          <a:prstGeom prst="rect">
            <a:avLst/>
          </a:prstGeom>
        </p:spPr>
      </p:pic>
    </p:spTree>
    <p:extLst>
      <p:ext uri="{BB962C8B-B14F-4D97-AF65-F5344CB8AC3E}">
        <p14:creationId xmlns:p14="http://schemas.microsoft.com/office/powerpoint/2010/main" val="1108377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4A51FB0-28F3-A690-4E66-8442DD5D4BF6}"/>
              </a:ext>
            </a:extLst>
          </p:cNvPr>
          <p:cNvSpPr>
            <a:spLocks noGrp="1"/>
          </p:cNvSpPr>
          <p:nvPr>
            <p:ph type="body" sz="quarter" idx="10"/>
          </p:nvPr>
        </p:nvSpPr>
        <p:spPr/>
        <p:txBody>
          <a:bodyPr/>
          <a:lstStyle/>
          <a:p>
            <a:r>
              <a:rPr lang="en-US" dirty="0"/>
              <a:t>Example: Button</a:t>
            </a:r>
          </a:p>
        </p:txBody>
      </p:sp>
      <p:sp>
        <p:nvSpPr>
          <p:cNvPr id="3" name="Content Placeholder 2">
            <a:extLst>
              <a:ext uri="{FF2B5EF4-FFF2-40B4-BE49-F238E27FC236}">
                <a16:creationId xmlns:a16="http://schemas.microsoft.com/office/drawing/2014/main" id="{AA0BB5C7-72A3-6AC9-ABD7-2BC14F732292}"/>
              </a:ext>
            </a:extLst>
          </p:cNvPr>
          <p:cNvSpPr>
            <a:spLocks noGrp="1"/>
          </p:cNvSpPr>
          <p:nvPr>
            <p:ph sz="quarter" idx="11"/>
          </p:nvPr>
        </p:nvSpPr>
        <p:spPr>
          <a:xfrm>
            <a:off x="538163" y="1143000"/>
            <a:ext cx="11193462" cy="1317396"/>
          </a:xfrm>
        </p:spPr>
        <p:txBody>
          <a:bodyPr/>
          <a:lstStyle/>
          <a:p>
            <a:r>
              <a:rPr lang="en-US" dirty="0"/>
              <a:t>Create two scenes. Put one button on each and make them refer to each other, in other words, clicking on one game will move to Scene 2, clicking on second, will move to Scene 1. </a:t>
            </a:r>
          </a:p>
        </p:txBody>
      </p:sp>
      <p:pic>
        <p:nvPicPr>
          <p:cNvPr id="5" name="Picture 4">
            <a:extLst>
              <a:ext uri="{FF2B5EF4-FFF2-40B4-BE49-F238E27FC236}">
                <a16:creationId xmlns:a16="http://schemas.microsoft.com/office/drawing/2014/main" id="{DA10755B-6593-7D38-0B8D-B0C6969BDE0A}"/>
              </a:ext>
            </a:extLst>
          </p:cNvPr>
          <p:cNvPicPr>
            <a:picLocks noChangeAspect="1"/>
          </p:cNvPicPr>
          <p:nvPr/>
        </p:nvPicPr>
        <p:blipFill>
          <a:blip r:embed="rId2"/>
          <a:stretch>
            <a:fillRect/>
          </a:stretch>
        </p:blipFill>
        <p:spPr>
          <a:xfrm>
            <a:off x="3557587" y="2709862"/>
            <a:ext cx="5076825" cy="1438275"/>
          </a:xfrm>
          <a:prstGeom prst="rect">
            <a:avLst/>
          </a:prstGeom>
        </p:spPr>
      </p:pic>
    </p:spTree>
    <p:extLst>
      <p:ext uri="{BB962C8B-B14F-4D97-AF65-F5344CB8AC3E}">
        <p14:creationId xmlns:p14="http://schemas.microsoft.com/office/powerpoint/2010/main" val="1980769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1487A8F-B58C-53DB-FC81-75CAFC55BD93}"/>
              </a:ext>
            </a:extLst>
          </p:cNvPr>
          <p:cNvSpPr>
            <a:spLocks noGrp="1"/>
          </p:cNvSpPr>
          <p:nvPr>
            <p:ph type="body" sz="quarter" idx="10"/>
          </p:nvPr>
        </p:nvSpPr>
        <p:spPr/>
        <p:txBody>
          <a:bodyPr/>
          <a:lstStyle/>
          <a:p>
            <a:r>
              <a:rPr lang="en-US" dirty="0"/>
              <a:t>Slider</a:t>
            </a:r>
          </a:p>
        </p:txBody>
      </p:sp>
      <p:sp>
        <p:nvSpPr>
          <p:cNvPr id="3" name="Content Placeholder 2">
            <a:extLst>
              <a:ext uri="{FF2B5EF4-FFF2-40B4-BE49-F238E27FC236}">
                <a16:creationId xmlns:a16="http://schemas.microsoft.com/office/drawing/2014/main" id="{69B7B701-C7AB-066C-A39B-7EEF4DD09B2E}"/>
              </a:ext>
            </a:extLst>
          </p:cNvPr>
          <p:cNvSpPr>
            <a:spLocks noGrp="1"/>
          </p:cNvSpPr>
          <p:nvPr>
            <p:ph sz="quarter" idx="11"/>
          </p:nvPr>
        </p:nvSpPr>
        <p:spPr>
          <a:xfrm>
            <a:off x="538163" y="1142999"/>
            <a:ext cx="11193462" cy="3664671"/>
          </a:xfrm>
        </p:spPr>
        <p:txBody>
          <a:bodyPr/>
          <a:lstStyle/>
          <a:p>
            <a:r>
              <a:rPr lang="en-US" dirty="0"/>
              <a:t>Allows the user to select a numeric value from a predetermined range by dragging the mouse</a:t>
            </a:r>
          </a:p>
          <a:p>
            <a:r>
              <a:rPr lang="en-US" dirty="0"/>
              <a:t>Familiar examples include difficulty settings in games, audio volume and brightness settings in image editors. (</a:t>
            </a:r>
            <a:r>
              <a:rPr lang="en-US" dirty="0">
                <a:hlinkClick r:id="rId2"/>
              </a:rPr>
              <a:t>3</a:t>
            </a:r>
            <a:r>
              <a:rPr lang="en-US" dirty="0"/>
              <a:t>)</a:t>
            </a:r>
          </a:p>
          <a:p>
            <a:r>
              <a:rPr lang="en-US" dirty="0"/>
              <a:t>Main properties: </a:t>
            </a:r>
          </a:p>
          <a:p>
            <a:pPr lvl="1"/>
            <a:r>
              <a:rPr lang="en-US" dirty="0"/>
              <a:t>Direction</a:t>
            </a:r>
          </a:p>
          <a:p>
            <a:pPr lvl="1"/>
            <a:r>
              <a:rPr lang="en-US" dirty="0"/>
              <a:t>Min value</a:t>
            </a:r>
          </a:p>
          <a:p>
            <a:pPr lvl="1"/>
            <a:r>
              <a:rPr lang="en-US" dirty="0"/>
              <a:t>Max value</a:t>
            </a:r>
          </a:p>
          <a:p>
            <a:pPr lvl="1"/>
            <a:r>
              <a:rPr lang="en-US" dirty="0"/>
              <a:t>Whole numbers</a:t>
            </a:r>
          </a:p>
        </p:txBody>
      </p:sp>
      <p:pic>
        <p:nvPicPr>
          <p:cNvPr id="5" name="Picture 4">
            <a:extLst>
              <a:ext uri="{FF2B5EF4-FFF2-40B4-BE49-F238E27FC236}">
                <a16:creationId xmlns:a16="http://schemas.microsoft.com/office/drawing/2014/main" id="{A97B57BB-6F11-FB87-0490-B2B7CF59270D}"/>
              </a:ext>
            </a:extLst>
          </p:cNvPr>
          <p:cNvPicPr>
            <a:picLocks noChangeAspect="1"/>
          </p:cNvPicPr>
          <p:nvPr/>
        </p:nvPicPr>
        <p:blipFill>
          <a:blip r:embed="rId3"/>
          <a:stretch>
            <a:fillRect/>
          </a:stretch>
        </p:blipFill>
        <p:spPr>
          <a:xfrm>
            <a:off x="4552000" y="3902793"/>
            <a:ext cx="1790700" cy="723900"/>
          </a:xfrm>
          <a:prstGeom prst="rect">
            <a:avLst/>
          </a:prstGeom>
        </p:spPr>
      </p:pic>
      <p:pic>
        <p:nvPicPr>
          <p:cNvPr id="7" name="Picture 6">
            <a:extLst>
              <a:ext uri="{FF2B5EF4-FFF2-40B4-BE49-F238E27FC236}">
                <a16:creationId xmlns:a16="http://schemas.microsoft.com/office/drawing/2014/main" id="{78154AC6-6C58-DE2B-BFD0-4923F722299F}"/>
              </a:ext>
            </a:extLst>
          </p:cNvPr>
          <p:cNvPicPr>
            <a:picLocks noChangeAspect="1"/>
          </p:cNvPicPr>
          <p:nvPr/>
        </p:nvPicPr>
        <p:blipFill>
          <a:blip r:embed="rId4"/>
          <a:stretch>
            <a:fillRect/>
          </a:stretch>
        </p:blipFill>
        <p:spPr>
          <a:xfrm>
            <a:off x="7097941" y="2559768"/>
            <a:ext cx="4048125" cy="2066925"/>
          </a:xfrm>
          <a:prstGeom prst="rect">
            <a:avLst/>
          </a:prstGeom>
        </p:spPr>
      </p:pic>
    </p:spTree>
    <p:extLst>
      <p:ext uri="{BB962C8B-B14F-4D97-AF65-F5344CB8AC3E}">
        <p14:creationId xmlns:p14="http://schemas.microsoft.com/office/powerpoint/2010/main" val="42349346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EBE4E96-004E-3044-889E-5D33DFF054D4}"/>
              </a:ext>
            </a:extLst>
          </p:cNvPr>
          <p:cNvSpPr>
            <a:spLocks noGrp="1"/>
          </p:cNvSpPr>
          <p:nvPr>
            <p:ph type="body" sz="quarter" idx="10"/>
          </p:nvPr>
        </p:nvSpPr>
        <p:spPr/>
        <p:txBody>
          <a:bodyPr/>
          <a:lstStyle/>
          <a:p>
            <a:r>
              <a:rPr lang="en-US" dirty="0"/>
              <a:t>Example: Slider</a:t>
            </a:r>
          </a:p>
        </p:txBody>
      </p:sp>
      <p:sp>
        <p:nvSpPr>
          <p:cNvPr id="3" name="Content Placeholder 2">
            <a:extLst>
              <a:ext uri="{FF2B5EF4-FFF2-40B4-BE49-F238E27FC236}">
                <a16:creationId xmlns:a16="http://schemas.microsoft.com/office/drawing/2014/main" id="{EC6BA228-4091-59BE-BC9B-5C144026ADA7}"/>
              </a:ext>
            </a:extLst>
          </p:cNvPr>
          <p:cNvSpPr>
            <a:spLocks noGrp="1"/>
          </p:cNvSpPr>
          <p:nvPr>
            <p:ph sz="quarter" idx="11"/>
          </p:nvPr>
        </p:nvSpPr>
        <p:spPr>
          <a:xfrm>
            <a:off x="538163" y="1143000"/>
            <a:ext cx="11193462" cy="1656761"/>
          </a:xfrm>
        </p:spPr>
        <p:txBody>
          <a:bodyPr/>
          <a:lstStyle/>
          <a:p>
            <a:r>
              <a:rPr lang="en-US" dirty="0"/>
              <a:t>Task: change the difficulty of the game help of slider</a:t>
            </a:r>
          </a:p>
          <a:p>
            <a:r>
              <a:rPr lang="en-US" dirty="0"/>
              <a:t>Steps: </a:t>
            </a:r>
          </a:p>
          <a:p>
            <a:pPr lvl="1"/>
            <a:r>
              <a:rPr lang="en-US" dirty="0"/>
              <a:t>1. Main character moves with certain - default speed</a:t>
            </a:r>
          </a:p>
          <a:p>
            <a:pPr lvl="1"/>
            <a:r>
              <a:rPr lang="en-US" dirty="0"/>
              <a:t>2. Changing slider we can decrease or increase movement speed</a:t>
            </a:r>
          </a:p>
          <a:p>
            <a:endParaRPr lang="en-US" dirty="0"/>
          </a:p>
        </p:txBody>
      </p:sp>
      <p:pic>
        <p:nvPicPr>
          <p:cNvPr id="5" name="Picture 4">
            <a:extLst>
              <a:ext uri="{FF2B5EF4-FFF2-40B4-BE49-F238E27FC236}">
                <a16:creationId xmlns:a16="http://schemas.microsoft.com/office/drawing/2014/main" id="{5E29BFDE-FF20-2D7C-A08E-1F37ACC407E0}"/>
              </a:ext>
            </a:extLst>
          </p:cNvPr>
          <p:cNvPicPr>
            <a:picLocks noChangeAspect="1"/>
          </p:cNvPicPr>
          <p:nvPr/>
        </p:nvPicPr>
        <p:blipFill>
          <a:blip r:embed="rId2"/>
          <a:stretch>
            <a:fillRect/>
          </a:stretch>
        </p:blipFill>
        <p:spPr>
          <a:xfrm>
            <a:off x="826612" y="3163184"/>
            <a:ext cx="1790700" cy="2190750"/>
          </a:xfrm>
          <a:prstGeom prst="rect">
            <a:avLst/>
          </a:prstGeom>
        </p:spPr>
      </p:pic>
      <p:pic>
        <p:nvPicPr>
          <p:cNvPr id="7" name="Picture 6">
            <a:extLst>
              <a:ext uri="{FF2B5EF4-FFF2-40B4-BE49-F238E27FC236}">
                <a16:creationId xmlns:a16="http://schemas.microsoft.com/office/drawing/2014/main" id="{08283691-9219-845D-C94A-4DAD80BAE23A}"/>
              </a:ext>
            </a:extLst>
          </p:cNvPr>
          <p:cNvPicPr>
            <a:picLocks noChangeAspect="1"/>
          </p:cNvPicPr>
          <p:nvPr/>
        </p:nvPicPr>
        <p:blipFill>
          <a:blip r:embed="rId3"/>
          <a:stretch>
            <a:fillRect/>
          </a:stretch>
        </p:blipFill>
        <p:spPr>
          <a:xfrm>
            <a:off x="2937874" y="3149045"/>
            <a:ext cx="6913136" cy="2416009"/>
          </a:xfrm>
          <a:prstGeom prst="rect">
            <a:avLst/>
          </a:prstGeom>
        </p:spPr>
      </p:pic>
    </p:spTree>
    <p:extLst>
      <p:ext uri="{BB962C8B-B14F-4D97-AF65-F5344CB8AC3E}">
        <p14:creationId xmlns:p14="http://schemas.microsoft.com/office/powerpoint/2010/main" val="13382377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E33B118-86D7-9FDA-8BCD-F329378F14EB}"/>
              </a:ext>
            </a:extLst>
          </p:cNvPr>
          <p:cNvSpPr>
            <a:spLocks noGrp="1"/>
          </p:cNvSpPr>
          <p:nvPr>
            <p:ph type="body" sz="quarter" idx="10"/>
          </p:nvPr>
        </p:nvSpPr>
        <p:spPr/>
        <p:txBody>
          <a:bodyPr/>
          <a:lstStyle/>
          <a:p>
            <a:r>
              <a:rPr lang="en-US" dirty="0"/>
              <a:t>Example: Slider</a:t>
            </a:r>
          </a:p>
        </p:txBody>
      </p:sp>
      <p:sp>
        <p:nvSpPr>
          <p:cNvPr id="3" name="Content Placeholder 2">
            <a:extLst>
              <a:ext uri="{FF2B5EF4-FFF2-40B4-BE49-F238E27FC236}">
                <a16:creationId xmlns:a16="http://schemas.microsoft.com/office/drawing/2014/main" id="{4E41A715-47A4-EBFE-0CFB-A7A1DB512EA2}"/>
              </a:ext>
            </a:extLst>
          </p:cNvPr>
          <p:cNvSpPr>
            <a:spLocks noGrp="1"/>
          </p:cNvSpPr>
          <p:nvPr>
            <p:ph sz="quarter" idx="11"/>
          </p:nvPr>
        </p:nvSpPr>
        <p:spPr>
          <a:xfrm>
            <a:off x="538163" y="1143000"/>
            <a:ext cx="11193462" cy="522288"/>
          </a:xfrm>
        </p:spPr>
        <p:txBody>
          <a:bodyPr/>
          <a:lstStyle/>
          <a:p>
            <a:r>
              <a:rPr lang="en-US" dirty="0"/>
              <a:t>Changing slider we can decrease or increase movement speed</a:t>
            </a:r>
          </a:p>
        </p:txBody>
      </p:sp>
      <p:pic>
        <p:nvPicPr>
          <p:cNvPr id="5" name="Picture 4">
            <a:extLst>
              <a:ext uri="{FF2B5EF4-FFF2-40B4-BE49-F238E27FC236}">
                <a16:creationId xmlns:a16="http://schemas.microsoft.com/office/drawing/2014/main" id="{DED677B4-20C8-9619-CF9A-5530696ACF2C}"/>
              </a:ext>
            </a:extLst>
          </p:cNvPr>
          <p:cNvPicPr>
            <a:picLocks noChangeAspect="1"/>
          </p:cNvPicPr>
          <p:nvPr/>
        </p:nvPicPr>
        <p:blipFill>
          <a:blip r:embed="rId2"/>
          <a:stretch>
            <a:fillRect/>
          </a:stretch>
        </p:blipFill>
        <p:spPr>
          <a:xfrm>
            <a:off x="2018269" y="2277605"/>
            <a:ext cx="6277320" cy="2531826"/>
          </a:xfrm>
          <a:prstGeom prst="rect">
            <a:avLst/>
          </a:prstGeom>
        </p:spPr>
      </p:pic>
    </p:spTree>
    <p:extLst>
      <p:ext uri="{BB962C8B-B14F-4D97-AF65-F5344CB8AC3E}">
        <p14:creationId xmlns:p14="http://schemas.microsoft.com/office/powerpoint/2010/main" val="7504124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231D62A-0DBE-2D30-658D-C57E45EEBD7D}"/>
              </a:ext>
            </a:extLst>
          </p:cNvPr>
          <p:cNvSpPr>
            <a:spLocks noGrp="1"/>
          </p:cNvSpPr>
          <p:nvPr>
            <p:ph type="body" sz="quarter" idx="10"/>
          </p:nvPr>
        </p:nvSpPr>
        <p:spPr/>
        <p:txBody>
          <a:bodyPr/>
          <a:lstStyle/>
          <a:p>
            <a:r>
              <a:rPr lang="en-US" dirty="0"/>
              <a:t>Input Field</a:t>
            </a:r>
          </a:p>
        </p:txBody>
      </p:sp>
      <p:sp>
        <p:nvSpPr>
          <p:cNvPr id="3" name="Content Placeholder 2">
            <a:extLst>
              <a:ext uri="{FF2B5EF4-FFF2-40B4-BE49-F238E27FC236}">
                <a16:creationId xmlns:a16="http://schemas.microsoft.com/office/drawing/2014/main" id="{1723F8F0-6FE9-7615-1B28-11DB95985CC1}"/>
              </a:ext>
            </a:extLst>
          </p:cNvPr>
          <p:cNvSpPr>
            <a:spLocks noGrp="1"/>
          </p:cNvSpPr>
          <p:nvPr>
            <p:ph sz="quarter" idx="11"/>
          </p:nvPr>
        </p:nvSpPr>
        <p:spPr>
          <a:xfrm>
            <a:off x="538163" y="1143001"/>
            <a:ext cx="5711808" cy="4692192"/>
          </a:xfrm>
        </p:spPr>
        <p:txBody>
          <a:bodyPr/>
          <a:lstStyle/>
          <a:p>
            <a:r>
              <a:rPr lang="en-US" dirty="0"/>
              <a:t>Expects user input</a:t>
            </a:r>
          </a:p>
          <a:p>
            <a:r>
              <a:rPr lang="en-US" dirty="0"/>
              <a:t>Comes with two subcomponents: Placeholder and Text.</a:t>
            </a:r>
          </a:p>
          <a:p>
            <a:endParaRPr lang="en-US" dirty="0"/>
          </a:p>
          <a:p>
            <a:r>
              <a:rPr lang="en-US" dirty="0"/>
              <a:t>Main method to work with is On Input Field End Edit</a:t>
            </a:r>
          </a:p>
        </p:txBody>
      </p:sp>
      <p:pic>
        <p:nvPicPr>
          <p:cNvPr id="5" name="Picture 4">
            <a:extLst>
              <a:ext uri="{FF2B5EF4-FFF2-40B4-BE49-F238E27FC236}">
                <a16:creationId xmlns:a16="http://schemas.microsoft.com/office/drawing/2014/main" id="{EF86E463-80C4-3366-1E78-FC5314B2B7C1}"/>
              </a:ext>
            </a:extLst>
          </p:cNvPr>
          <p:cNvPicPr>
            <a:picLocks noChangeAspect="1"/>
          </p:cNvPicPr>
          <p:nvPr/>
        </p:nvPicPr>
        <p:blipFill>
          <a:blip r:embed="rId2"/>
          <a:stretch>
            <a:fillRect/>
          </a:stretch>
        </p:blipFill>
        <p:spPr>
          <a:xfrm>
            <a:off x="6915297" y="1253224"/>
            <a:ext cx="2905125" cy="561975"/>
          </a:xfrm>
          <a:prstGeom prst="rect">
            <a:avLst/>
          </a:prstGeom>
        </p:spPr>
      </p:pic>
      <p:pic>
        <p:nvPicPr>
          <p:cNvPr id="7" name="Picture 6">
            <a:extLst>
              <a:ext uri="{FF2B5EF4-FFF2-40B4-BE49-F238E27FC236}">
                <a16:creationId xmlns:a16="http://schemas.microsoft.com/office/drawing/2014/main" id="{E15E9F94-D478-2D0C-32DC-0D5573456AA0}"/>
              </a:ext>
            </a:extLst>
          </p:cNvPr>
          <p:cNvPicPr>
            <a:picLocks noChangeAspect="1"/>
          </p:cNvPicPr>
          <p:nvPr/>
        </p:nvPicPr>
        <p:blipFill>
          <a:blip r:embed="rId3"/>
          <a:stretch>
            <a:fillRect/>
          </a:stretch>
        </p:blipFill>
        <p:spPr>
          <a:xfrm>
            <a:off x="7017077" y="2497710"/>
            <a:ext cx="2362200" cy="1447800"/>
          </a:xfrm>
          <a:prstGeom prst="rect">
            <a:avLst/>
          </a:prstGeom>
        </p:spPr>
      </p:pic>
    </p:spTree>
    <p:extLst>
      <p:ext uri="{BB962C8B-B14F-4D97-AF65-F5344CB8AC3E}">
        <p14:creationId xmlns:p14="http://schemas.microsoft.com/office/powerpoint/2010/main" val="16216488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A46BE20-E460-A256-115C-2248C9C77AE1}"/>
              </a:ext>
            </a:extLst>
          </p:cNvPr>
          <p:cNvSpPr>
            <a:spLocks noGrp="1"/>
          </p:cNvSpPr>
          <p:nvPr>
            <p:ph type="body" sz="quarter" idx="10"/>
          </p:nvPr>
        </p:nvSpPr>
        <p:spPr/>
        <p:txBody>
          <a:bodyPr/>
          <a:lstStyle/>
          <a:p>
            <a:r>
              <a:rPr lang="en-US" dirty="0"/>
              <a:t>Example: Input Field</a:t>
            </a:r>
          </a:p>
        </p:txBody>
      </p:sp>
      <p:sp>
        <p:nvSpPr>
          <p:cNvPr id="3" name="Content Placeholder 2">
            <a:extLst>
              <a:ext uri="{FF2B5EF4-FFF2-40B4-BE49-F238E27FC236}">
                <a16:creationId xmlns:a16="http://schemas.microsoft.com/office/drawing/2014/main" id="{C53C7959-8ACE-2AE2-214C-EA33BCB15845}"/>
              </a:ext>
            </a:extLst>
          </p:cNvPr>
          <p:cNvSpPr>
            <a:spLocks noGrp="1"/>
          </p:cNvSpPr>
          <p:nvPr>
            <p:ph sz="quarter" idx="11"/>
          </p:nvPr>
        </p:nvSpPr>
        <p:spPr>
          <a:xfrm>
            <a:off x="499269" y="860196"/>
            <a:ext cx="11193462" cy="2568804"/>
          </a:xfrm>
        </p:spPr>
        <p:txBody>
          <a:bodyPr/>
          <a:lstStyle/>
          <a:p>
            <a:r>
              <a:rPr lang="en-US" dirty="0"/>
              <a:t>Task: create an educational training game, which will generate 2 random numbers every 8 seconds and will wait for user entering sum of these two numbers.</a:t>
            </a:r>
          </a:p>
          <a:p>
            <a:r>
              <a:rPr lang="en-US" dirty="0"/>
              <a:t>Steps: </a:t>
            </a:r>
          </a:p>
          <a:p>
            <a:pPr marL="457200" lvl="1" indent="0">
              <a:buNone/>
            </a:pPr>
            <a:r>
              <a:rPr lang="en-US" sz="2000" dirty="0"/>
              <a:t>1. Generate 2 random numbers and display them through </a:t>
            </a:r>
            <a:r>
              <a:rPr lang="en-US" sz="2000" dirty="0" err="1"/>
              <a:t>TextMeshPro</a:t>
            </a:r>
            <a:r>
              <a:rPr lang="en-US" sz="2000" dirty="0"/>
              <a:t> element</a:t>
            </a:r>
          </a:p>
          <a:p>
            <a:pPr marL="457200" lvl="1" indent="0">
              <a:buNone/>
            </a:pPr>
            <a:r>
              <a:rPr lang="en-US" sz="2000" dirty="0"/>
              <a:t>2. Read user input and compare with calculated sum</a:t>
            </a:r>
          </a:p>
          <a:p>
            <a:pPr marL="457200" lvl="1" indent="0">
              <a:buNone/>
            </a:pPr>
            <a:r>
              <a:rPr lang="en-US" sz="2000" dirty="0"/>
              <a:t>3. If sum is correct update feedback </a:t>
            </a:r>
            <a:r>
              <a:rPr lang="en-US" sz="2000" dirty="0" err="1"/>
              <a:t>TextMeshPro</a:t>
            </a:r>
            <a:r>
              <a:rPr lang="en-US" sz="2000" dirty="0"/>
              <a:t> sign with Right, otherwise Wrong sign.</a:t>
            </a:r>
          </a:p>
        </p:txBody>
      </p:sp>
      <p:pic>
        <p:nvPicPr>
          <p:cNvPr id="5" name="Picture 4">
            <a:extLst>
              <a:ext uri="{FF2B5EF4-FFF2-40B4-BE49-F238E27FC236}">
                <a16:creationId xmlns:a16="http://schemas.microsoft.com/office/drawing/2014/main" id="{BC8DEC4D-5ACE-1236-41DE-53493DE5BC90}"/>
              </a:ext>
            </a:extLst>
          </p:cNvPr>
          <p:cNvPicPr>
            <a:picLocks noChangeAspect="1"/>
          </p:cNvPicPr>
          <p:nvPr/>
        </p:nvPicPr>
        <p:blipFill>
          <a:blip r:embed="rId2"/>
          <a:stretch>
            <a:fillRect/>
          </a:stretch>
        </p:blipFill>
        <p:spPr>
          <a:xfrm>
            <a:off x="1734532" y="3332737"/>
            <a:ext cx="7513163" cy="3232344"/>
          </a:xfrm>
          <a:prstGeom prst="rect">
            <a:avLst/>
          </a:prstGeom>
        </p:spPr>
      </p:pic>
    </p:spTree>
    <p:extLst>
      <p:ext uri="{BB962C8B-B14F-4D97-AF65-F5344CB8AC3E}">
        <p14:creationId xmlns:p14="http://schemas.microsoft.com/office/powerpoint/2010/main" val="7975925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7E6B314-6F1D-9FDC-1C81-0F10E90936EA}"/>
              </a:ext>
            </a:extLst>
          </p:cNvPr>
          <p:cNvSpPr>
            <a:spLocks noGrp="1"/>
          </p:cNvSpPr>
          <p:nvPr>
            <p:ph type="body" sz="quarter" idx="10"/>
          </p:nvPr>
        </p:nvSpPr>
        <p:spPr/>
        <p:txBody>
          <a:bodyPr/>
          <a:lstStyle/>
          <a:p>
            <a:r>
              <a:rPr lang="en-US" dirty="0"/>
              <a:t>Example: Input Field</a:t>
            </a:r>
          </a:p>
        </p:txBody>
      </p:sp>
      <p:sp>
        <p:nvSpPr>
          <p:cNvPr id="3" name="Content Placeholder 2">
            <a:extLst>
              <a:ext uri="{FF2B5EF4-FFF2-40B4-BE49-F238E27FC236}">
                <a16:creationId xmlns:a16="http://schemas.microsoft.com/office/drawing/2014/main" id="{474886BF-9028-BB94-94EC-3AC2E66C5421}"/>
              </a:ext>
            </a:extLst>
          </p:cNvPr>
          <p:cNvSpPr>
            <a:spLocks noGrp="1"/>
          </p:cNvSpPr>
          <p:nvPr>
            <p:ph sz="quarter" idx="11"/>
          </p:nvPr>
        </p:nvSpPr>
        <p:spPr>
          <a:xfrm>
            <a:off x="415615" y="850769"/>
            <a:ext cx="11193462" cy="648093"/>
          </a:xfrm>
        </p:spPr>
        <p:txBody>
          <a:bodyPr/>
          <a:lstStyle/>
          <a:p>
            <a:pPr marL="457200" lvl="1" indent="0">
              <a:buNone/>
            </a:pPr>
            <a:r>
              <a:rPr lang="en-US" sz="2000" dirty="0"/>
              <a:t>2. Read user input and compare with calculated sum</a:t>
            </a:r>
          </a:p>
          <a:p>
            <a:pPr marL="457200" lvl="1" indent="0">
              <a:buNone/>
            </a:pPr>
            <a:r>
              <a:rPr lang="en-US" sz="2000" dirty="0"/>
              <a:t>3. If sum is correct update feedback </a:t>
            </a:r>
            <a:r>
              <a:rPr lang="en-US" sz="2000" dirty="0" err="1"/>
              <a:t>TextMeshPro</a:t>
            </a:r>
            <a:r>
              <a:rPr lang="en-US" sz="2000" dirty="0"/>
              <a:t> sign with Right, otherwise Wrong sign</a:t>
            </a:r>
          </a:p>
        </p:txBody>
      </p:sp>
      <p:pic>
        <p:nvPicPr>
          <p:cNvPr id="7" name="Picture 6">
            <a:extLst>
              <a:ext uri="{FF2B5EF4-FFF2-40B4-BE49-F238E27FC236}">
                <a16:creationId xmlns:a16="http://schemas.microsoft.com/office/drawing/2014/main" id="{4A2CAC9C-4AFE-71B2-CF05-EC4A7C469E34}"/>
              </a:ext>
            </a:extLst>
          </p:cNvPr>
          <p:cNvPicPr>
            <a:picLocks noChangeAspect="1"/>
          </p:cNvPicPr>
          <p:nvPr/>
        </p:nvPicPr>
        <p:blipFill>
          <a:blip r:embed="rId2"/>
          <a:stretch>
            <a:fillRect/>
          </a:stretch>
        </p:blipFill>
        <p:spPr>
          <a:xfrm>
            <a:off x="790330" y="1836483"/>
            <a:ext cx="10191898" cy="4731054"/>
          </a:xfrm>
          <a:prstGeom prst="rect">
            <a:avLst/>
          </a:prstGeom>
        </p:spPr>
      </p:pic>
    </p:spTree>
    <p:extLst>
      <p:ext uri="{BB962C8B-B14F-4D97-AF65-F5344CB8AC3E}">
        <p14:creationId xmlns:p14="http://schemas.microsoft.com/office/powerpoint/2010/main" val="32192216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AFFA39B-3704-E591-D5F3-B59832A5C012}"/>
              </a:ext>
            </a:extLst>
          </p:cNvPr>
          <p:cNvSpPr>
            <a:spLocks noGrp="1"/>
          </p:cNvSpPr>
          <p:nvPr>
            <p:ph type="body" sz="quarter" idx="10"/>
          </p:nvPr>
        </p:nvSpPr>
        <p:spPr/>
        <p:txBody>
          <a:bodyPr/>
          <a:lstStyle/>
          <a:p>
            <a:r>
              <a:rPr lang="en-US" dirty="0"/>
              <a:t>Variables used and results</a:t>
            </a:r>
          </a:p>
        </p:txBody>
      </p:sp>
      <p:pic>
        <p:nvPicPr>
          <p:cNvPr id="5" name="Picture 4">
            <a:extLst>
              <a:ext uri="{FF2B5EF4-FFF2-40B4-BE49-F238E27FC236}">
                <a16:creationId xmlns:a16="http://schemas.microsoft.com/office/drawing/2014/main" id="{626F7E1B-5625-F9BC-AB1B-8FD30C935330}"/>
              </a:ext>
            </a:extLst>
          </p:cNvPr>
          <p:cNvPicPr>
            <a:picLocks noChangeAspect="1"/>
          </p:cNvPicPr>
          <p:nvPr/>
        </p:nvPicPr>
        <p:blipFill>
          <a:blip r:embed="rId2"/>
          <a:stretch>
            <a:fillRect/>
          </a:stretch>
        </p:blipFill>
        <p:spPr>
          <a:xfrm>
            <a:off x="871930" y="1492283"/>
            <a:ext cx="3057525" cy="4476750"/>
          </a:xfrm>
          <a:prstGeom prst="rect">
            <a:avLst/>
          </a:prstGeom>
        </p:spPr>
      </p:pic>
      <p:pic>
        <p:nvPicPr>
          <p:cNvPr id="7" name="Picture 6">
            <a:extLst>
              <a:ext uri="{FF2B5EF4-FFF2-40B4-BE49-F238E27FC236}">
                <a16:creationId xmlns:a16="http://schemas.microsoft.com/office/drawing/2014/main" id="{C25C6813-9EAF-8EFC-0B1F-49327D85E41D}"/>
              </a:ext>
            </a:extLst>
          </p:cNvPr>
          <p:cNvPicPr>
            <a:picLocks noChangeAspect="1"/>
          </p:cNvPicPr>
          <p:nvPr/>
        </p:nvPicPr>
        <p:blipFill>
          <a:blip r:embed="rId3"/>
          <a:stretch>
            <a:fillRect/>
          </a:stretch>
        </p:blipFill>
        <p:spPr>
          <a:xfrm>
            <a:off x="5486253" y="1492283"/>
            <a:ext cx="2162175" cy="2343150"/>
          </a:xfrm>
          <a:prstGeom prst="rect">
            <a:avLst/>
          </a:prstGeom>
        </p:spPr>
      </p:pic>
      <p:pic>
        <p:nvPicPr>
          <p:cNvPr id="9" name="Picture 8">
            <a:extLst>
              <a:ext uri="{FF2B5EF4-FFF2-40B4-BE49-F238E27FC236}">
                <a16:creationId xmlns:a16="http://schemas.microsoft.com/office/drawing/2014/main" id="{E788B0F1-6F9A-89A6-B021-1D108771A2E5}"/>
              </a:ext>
            </a:extLst>
          </p:cNvPr>
          <p:cNvPicPr>
            <a:picLocks noChangeAspect="1"/>
          </p:cNvPicPr>
          <p:nvPr/>
        </p:nvPicPr>
        <p:blipFill>
          <a:blip r:embed="rId4"/>
          <a:stretch>
            <a:fillRect/>
          </a:stretch>
        </p:blipFill>
        <p:spPr>
          <a:xfrm>
            <a:off x="8262547" y="1497045"/>
            <a:ext cx="2066925" cy="2333625"/>
          </a:xfrm>
          <a:prstGeom prst="rect">
            <a:avLst/>
          </a:prstGeom>
        </p:spPr>
      </p:pic>
    </p:spTree>
    <p:extLst>
      <p:ext uri="{BB962C8B-B14F-4D97-AF65-F5344CB8AC3E}">
        <p14:creationId xmlns:p14="http://schemas.microsoft.com/office/powerpoint/2010/main" val="6359440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96723A7-15F9-6ACB-AE19-24AC404B08D2}"/>
              </a:ext>
            </a:extLst>
          </p:cNvPr>
          <p:cNvSpPr>
            <a:spLocks noGrp="1"/>
          </p:cNvSpPr>
          <p:nvPr>
            <p:ph type="body" sz="quarter" idx="10"/>
          </p:nvPr>
        </p:nvSpPr>
        <p:spPr/>
        <p:txBody>
          <a:bodyPr/>
          <a:lstStyle/>
          <a:p>
            <a:r>
              <a:rPr lang="en-US" dirty="0"/>
              <a:t>Toggle</a:t>
            </a:r>
          </a:p>
        </p:txBody>
      </p:sp>
      <p:sp>
        <p:nvSpPr>
          <p:cNvPr id="3" name="Content Placeholder 2">
            <a:extLst>
              <a:ext uri="{FF2B5EF4-FFF2-40B4-BE49-F238E27FC236}">
                <a16:creationId xmlns:a16="http://schemas.microsoft.com/office/drawing/2014/main" id="{8FD89D45-DC67-0673-A347-C4A6634A324C}"/>
              </a:ext>
            </a:extLst>
          </p:cNvPr>
          <p:cNvSpPr>
            <a:spLocks noGrp="1"/>
          </p:cNvSpPr>
          <p:nvPr>
            <p:ph sz="quarter" idx="11"/>
          </p:nvPr>
        </p:nvSpPr>
        <p:spPr>
          <a:xfrm>
            <a:off x="538163" y="1143000"/>
            <a:ext cx="11193462" cy="827202"/>
          </a:xfrm>
        </p:spPr>
        <p:txBody>
          <a:bodyPr/>
          <a:lstStyle/>
          <a:p>
            <a:r>
              <a:rPr lang="en-US" dirty="0"/>
              <a:t>The </a:t>
            </a:r>
            <a:r>
              <a:rPr lang="en-US" b="1" dirty="0"/>
              <a:t>Toggle</a:t>
            </a:r>
            <a:r>
              <a:rPr lang="en-US" dirty="0"/>
              <a:t> control is a checkbox that allows the user to switch an option on or off. (</a:t>
            </a:r>
            <a:r>
              <a:rPr lang="en-US" dirty="0">
                <a:hlinkClick r:id="rId2"/>
              </a:rPr>
              <a:t>4</a:t>
            </a:r>
            <a:r>
              <a:rPr lang="en-US" dirty="0"/>
              <a:t>)</a:t>
            </a:r>
          </a:p>
        </p:txBody>
      </p:sp>
      <p:pic>
        <p:nvPicPr>
          <p:cNvPr id="5" name="Picture 4">
            <a:extLst>
              <a:ext uri="{FF2B5EF4-FFF2-40B4-BE49-F238E27FC236}">
                <a16:creationId xmlns:a16="http://schemas.microsoft.com/office/drawing/2014/main" id="{E4B6511F-1A36-8CA0-93AE-EADA0EB7DA3D}"/>
              </a:ext>
            </a:extLst>
          </p:cNvPr>
          <p:cNvPicPr>
            <a:picLocks noChangeAspect="1"/>
          </p:cNvPicPr>
          <p:nvPr/>
        </p:nvPicPr>
        <p:blipFill>
          <a:blip r:embed="rId3"/>
          <a:stretch>
            <a:fillRect/>
          </a:stretch>
        </p:blipFill>
        <p:spPr>
          <a:xfrm>
            <a:off x="762145" y="2924175"/>
            <a:ext cx="2771775" cy="504825"/>
          </a:xfrm>
          <a:prstGeom prst="rect">
            <a:avLst/>
          </a:prstGeom>
        </p:spPr>
      </p:pic>
      <p:pic>
        <p:nvPicPr>
          <p:cNvPr id="7" name="Picture 6">
            <a:extLst>
              <a:ext uri="{FF2B5EF4-FFF2-40B4-BE49-F238E27FC236}">
                <a16:creationId xmlns:a16="http://schemas.microsoft.com/office/drawing/2014/main" id="{0679FFE9-18E5-AB19-E7E1-8DF8A141028A}"/>
              </a:ext>
            </a:extLst>
          </p:cNvPr>
          <p:cNvPicPr>
            <a:picLocks noChangeAspect="1"/>
          </p:cNvPicPr>
          <p:nvPr/>
        </p:nvPicPr>
        <p:blipFill>
          <a:blip r:embed="rId4"/>
          <a:stretch>
            <a:fillRect/>
          </a:stretch>
        </p:blipFill>
        <p:spPr>
          <a:xfrm>
            <a:off x="4865601" y="2924175"/>
            <a:ext cx="1381125" cy="485775"/>
          </a:xfrm>
          <a:prstGeom prst="rect">
            <a:avLst/>
          </a:prstGeom>
        </p:spPr>
      </p:pic>
    </p:spTree>
    <p:extLst>
      <p:ext uri="{BB962C8B-B14F-4D97-AF65-F5344CB8AC3E}">
        <p14:creationId xmlns:p14="http://schemas.microsoft.com/office/powerpoint/2010/main" val="13180568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CC1CAFA-96A8-276B-ACF8-C240E5C76959}"/>
              </a:ext>
            </a:extLst>
          </p:cNvPr>
          <p:cNvSpPr>
            <a:spLocks noGrp="1"/>
          </p:cNvSpPr>
          <p:nvPr>
            <p:ph type="body" sz="quarter" idx="10"/>
          </p:nvPr>
        </p:nvSpPr>
        <p:spPr/>
        <p:txBody>
          <a:bodyPr/>
          <a:lstStyle/>
          <a:p>
            <a:r>
              <a:rPr lang="en-US" dirty="0"/>
              <a:t>Example: Toggle</a:t>
            </a:r>
          </a:p>
        </p:txBody>
      </p:sp>
      <p:sp>
        <p:nvSpPr>
          <p:cNvPr id="3" name="Content Placeholder 2">
            <a:extLst>
              <a:ext uri="{FF2B5EF4-FFF2-40B4-BE49-F238E27FC236}">
                <a16:creationId xmlns:a16="http://schemas.microsoft.com/office/drawing/2014/main" id="{607E87F5-C71D-C32E-D989-6D349413228D}"/>
              </a:ext>
            </a:extLst>
          </p:cNvPr>
          <p:cNvSpPr>
            <a:spLocks noGrp="1"/>
          </p:cNvSpPr>
          <p:nvPr>
            <p:ph sz="quarter" idx="11"/>
          </p:nvPr>
        </p:nvSpPr>
        <p:spPr>
          <a:xfrm>
            <a:off x="538163" y="1143000"/>
            <a:ext cx="11193462" cy="440703"/>
          </a:xfrm>
        </p:spPr>
        <p:txBody>
          <a:bodyPr/>
          <a:lstStyle/>
          <a:p>
            <a:r>
              <a:rPr lang="en-US" dirty="0"/>
              <a:t>Task: suppose we have a level which is impossible to pass. What to do?</a:t>
            </a:r>
          </a:p>
        </p:txBody>
      </p:sp>
      <p:pic>
        <p:nvPicPr>
          <p:cNvPr id="6" name="Picture 5" descr="Chart&#10;&#10;Description automatically generated">
            <a:extLst>
              <a:ext uri="{FF2B5EF4-FFF2-40B4-BE49-F238E27FC236}">
                <a16:creationId xmlns:a16="http://schemas.microsoft.com/office/drawing/2014/main" id="{F0A5B773-8917-ABE9-E6C1-B38A0FE05B7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4311" y="1740228"/>
            <a:ext cx="4438437" cy="4453183"/>
          </a:xfrm>
          <a:prstGeom prst="rect">
            <a:avLst/>
          </a:prstGeom>
          <a:noFill/>
          <a:ln>
            <a:noFill/>
          </a:ln>
        </p:spPr>
      </p:pic>
      <p:sp>
        <p:nvSpPr>
          <p:cNvPr id="7" name="Content Placeholder 2">
            <a:extLst>
              <a:ext uri="{FF2B5EF4-FFF2-40B4-BE49-F238E27FC236}">
                <a16:creationId xmlns:a16="http://schemas.microsoft.com/office/drawing/2014/main" id="{71D5906D-8436-4942-5034-08B5863B87A2}"/>
              </a:ext>
            </a:extLst>
          </p:cNvPr>
          <p:cNvSpPr txBox="1">
            <a:spLocks/>
          </p:cNvSpPr>
          <p:nvPr/>
        </p:nvSpPr>
        <p:spPr>
          <a:xfrm>
            <a:off x="5715049" y="1740228"/>
            <a:ext cx="5615969" cy="234334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Solution can be set inactive Collider component, to make it possible to go though bars at some moment</a:t>
            </a:r>
          </a:p>
          <a:p>
            <a:r>
              <a:rPr lang="en-US" dirty="0"/>
              <a:t>And make Collider component active again at another moment to be able to hit </a:t>
            </a:r>
            <a:r>
              <a:rPr lang="en-US" dirty="0" err="1"/>
              <a:t>YouWin</a:t>
            </a:r>
            <a:r>
              <a:rPr lang="en-US" dirty="0"/>
              <a:t> bar</a:t>
            </a:r>
          </a:p>
        </p:txBody>
      </p:sp>
    </p:spTree>
    <p:extLst>
      <p:ext uri="{BB962C8B-B14F-4D97-AF65-F5344CB8AC3E}">
        <p14:creationId xmlns:p14="http://schemas.microsoft.com/office/powerpoint/2010/main" val="29394063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85C323F-1208-F49B-FC5D-ED743445A28B}"/>
              </a:ext>
            </a:extLst>
          </p:cNvPr>
          <p:cNvSpPr>
            <a:spLocks noGrp="1"/>
          </p:cNvSpPr>
          <p:nvPr>
            <p:ph type="body" sz="quarter" idx="10"/>
          </p:nvPr>
        </p:nvSpPr>
        <p:spPr/>
        <p:txBody>
          <a:bodyPr/>
          <a:lstStyle/>
          <a:p>
            <a:r>
              <a:rPr lang="en-US" dirty="0"/>
              <a:t>Collider Component</a:t>
            </a:r>
          </a:p>
        </p:txBody>
      </p:sp>
      <p:sp>
        <p:nvSpPr>
          <p:cNvPr id="3" name="Content Placeholder 2">
            <a:extLst>
              <a:ext uri="{FF2B5EF4-FFF2-40B4-BE49-F238E27FC236}">
                <a16:creationId xmlns:a16="http://schemas.microsoft.com/office/drawing/2014/main" id="{2DFDAE89-DD2A-B844-EDBE-ADC79F37B4E4}"/>
              </a:ext>
            </a:extLst>
          </p:cNvPr>
          <p:cNvSpPr>
            <a:spLocks noGrp="1"/>
          </p:cNvSpPr>
          <p:nvPr>
            <p:ph sz="quarter" idx="11"/>
          </p:nvPr>
        </p:nvSpPr>
        <p:spPr>
          <a:xfrm>
            <a:off x="538163" y="1142999"/>
            <a:ext cx="11193462" cy="1657349"/>
          </a:xfrm>
        </p:spPr>
        <p:txBody>
          <a:bodyPr/>
          <a:lstStyle/>
          <a:p>
            <a:r>
              <a:rPr lang="en-US" b="1" dirty="0"/>
              <a:t>Collider</a:t>
            </a:r>
            <a:r>
              <a:rPr lang="en-US" dirty="0"/>
              <a:t> components define the shape of an object for the purposes of physical collisions.</a:t>
            </a:r>
          </a:p>
          <a:p>
            <a:r>
              <a:rPr lang="en-US" dirty="0"/>
              <a:t>Clicking on Edit Collider, you can change the borders of collider, making it larger or smaller than actual size of an object.</a:t>
            </a:r>
          </a:p>
        </p:txBody>
      </p:sp>
      <p:pic>
        <p:nvPicPr>
          <p:cNvPr id="5" name="Picture 4">
            <a:extLst>
              <a:ext uri="{FF2B5EF4-FFF2-40B4-BE49-F238E27FC236}">
                <a16:creationId xmlns:a16="http://schemas.microsoft.com/office/drawing/2014/main" id="{B94DD801-E3BC-5E01-0A45-282AFBC29026}"/>
              </a:ext>
            </a:extLst>
          </p:cNvPr>
          <p:cNvPicPr>
            <a:picLocks noChangeAspect="1"/>
          </p:cNvPicPr>
          <p:nvPr/>
        </p:nvPicPr>
        <p:blipFill>
          <a:blip r:embed="rId2"/>
          <a:stretch>
            <a:fillRect/>
          </a:stretch>
        </p:blipFill>
        <p:spPr>
          <a:xfrm>
            <a:off x="1081768" y="3039364"/>
            <a:ext cx="2190750" cy="3190875"/>
          </a:xfrm>
          <a:prstGeom prst="rect">
            <a:avLst/>
          </a:prstGeom>
        </p:spPr>
      </p:pic>
      <p:pic>
        <p:nvPicPr>
          <p:cNvPr id="7" name="Picture 6">
            <a:extLst>
              <a:ext uri="{FF2B5EF4-FFF2-40B4-BE49-F238E27FC236}">
                <a16:creationId xmlns:a16="http://schemas.microsoft.com/office/drawing/2014/main" id="{71DA9185-F6B7-04ED-77BA-5928BC5DD904}"/>
              </a:ext>
            </a:extLst>
          </p:cNvPr>
          <p:cNvPicPr>
            <a:picLocks noChangeAspect="1"/>
          </p:cNvPicPr>
          <p:nvPr/>
        </p:nvPicPr>
        <p:blipFill>
          <a:blip r:embed="rId3"/>
          <a:stretch>
            <a:fillRect/>
          </a:stretch>
        </p:blipFill>
        <p:spPr>
          <a:xfrm>
            <a:off x="3913519" y="3039364"/>
            <a:ext cx="3219450" cy="1362075"/>
          </a:xfrm>
          <a:prstGeom prst="rect">
            <a:avLst/>
          </a:prstGeom>
        </p:spPr>
      </p:pic>
      <p:pic>
        <p:nvPicPr>
          <p:cNvPr id="9" name="Picture 8">
            <a:extLst>
              <a:ext uri="{FF2B5EF4-FFF2-40B4-BE49-F238E27FC236}">
                <a16:creationId xmlns:a16="http://schemas.microsoft.com/office/drawing/2014/main" id="{EEDAC926-2506-3A58-BC1F-AA4D8EFAC22B}"/>
              </a:ext>
            </a:extLst>
          </p:cNvPr>
          <p:cNvPicPr>
            <a:picLocks noChangeAspect="1"/>
          </p:cNvPicPr>
          <p:nvPr/>
        </p:nvPicPr>
        <p:blipFill>
          <a:blip r:embed="rId4"/>
          <a:stretch>
            <a:fillRect/>
          </a:stretch>
        </p:blipFill>
        <p:spPr>
          <a:xfrm>
            <a:off x="8165960" y="2977451"/>
            <a:ext cx="1828800" cy="1657350"/>
          </a:xfrm>
          <a:prstGeom prst="rect">
            <a:avLst/>
          </a:prstGeom>
        </p:spPr>
      </p:pic>
      <p:pic>
        <p:nvPicPr>
          <p:cNvPr id="11" name="Picture 10">
            <a:extLst>
              <a:ext uri="{FF2B5EF4-FFF2-40B4-BE49-F238E27FC236}">
                <a16:creationId xmlns:a16="http://schemas.microsoft.com/office/drawing/2014/main" id="{B7C9E37B-84EC-8FCD-AE45-AACD8B367BB3}"/>
              </a:ext>
            </a:extLst>
          </p:cNvPr>
          <p:cNvPicPr>
            <a:picLocks noChangeAspect="1"/>
          </p:cNvPicPr>
          <p:nvPr/>
        </p:nvPicPr>
        <p:blipFill>
          <a:blip r:embed="rId5"/>
          <a:stretch>
            <a:fillRect/>
          </a:stretch>
        </p:blipFill>
        <p:spPr>
          <a:xfrm>
            <a:off x="4476750" y="5020774"/>
            <a:ext cx="1619250" cy="333375"/>
          </a:xfrm>
          <a:prstGeom prst="rect">
            <a:avLst/>
          </a:prstGeom>
        </p:spPr>
      </p:pic>
    </p:spTree>
    <p:extLst>
      <p:ext uri="{BB962C8B-B14F-4D97-AF65-F5344CB8AC3E}">
        <p14:creationId xmlns:p14="http://schemas.microsoft.com/office/powerpoint/2010/main" val="2862521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A6EA532-AE45-8DEA-6FF1-000BDE2EDDA2}"/>
              </a:ext>
            </a:extLst>
          </p:cNvPr>
          <p:cNvSpPr>
            <a:spLocks noGrp="1"/>
          </p:cNvSpPr>
          <p:nvPr>
            <p:ph type="body" sz="quarter" idx="10"/>
          </p:nvPr>
        </p:nvSpPr>
        <p:spPr/>
        <p:txBody>
          <a:bodyPr/>
          <a:lstStyle/>
          <a:p>
            <a:r>
              <a:rPr lang="en-US" dirty="0"/>
              <a:t>Collider properties</a:t>
            </a:r>
            <a:endParaRPr lang="ru-RU" dirty="0"/>
          </a:p>
        </p:txBody>
      </p:sp>
      <p:sp>
        <p:nvSpPr>
          <p:cNvPr id="3" name="Content Placeholder 2">
            <a:extLst>
              <a:ext uri="{FF2B5EF4-FFF2-40B4-BE49-F238E27FC236}">
                <a16:creationId xmlns:a16="http://schemas.microsoft.com/office/drawing/2014/main" id="{2FAB9CDE-3000-B464-3942-F0501BF1221C}"/>
              </a:ext>
            </a:extLst>
          </p:cNvPr>
          <p:cNvSpPr>
            <a:spLocks noGrp="1"/>
          </p:cNvSpPr>
          <p:nvPr>
            <p:ph sz="quarter" idx="11"/>
          </p:nvPr>
        </p:nvSpPr>
        <p:spPr>
          <a:xfrm>
            <a:off x="538163" y="1143000"/>
            <a:ext cx="11193462" cy="3358662"/>
          </a:xfrm>
        </p:spPr>
        <p:txBody>
          <a:bodyPr/>
          <a:lstStyle/>
          <a:p>
            <a:r>
              <a:rPr lang="en-US" dirty="0"/>
              <a:t>If one </a:t>
            </a:r>
            <a:r>
              <a:rPr lang="en-US" dirty="0" err="1"/>
              <a:t>Rigidbody</a:t>
            </a:r>
            <a:r>
              <a:rPr lang="en-US" dirty="0"/>
              <a:t> collides with another, the </a:t>
            </a:r>
            <a:r>
              <a:rPr lang="en-US" b="1" dirty="0"/>
              <a:t>physics engine</a:t>
            </a:r>
            <a:br>
              <a:rPr lang="en-US" dirty="0"/>
            </a:br>
            <a:r>
              <a:rPr lang="en-US" dirty="0"/>
              <a:t>only calculates a collision if both </a:t>
            </a:r>
            <a:r>
              <a:rPr lang="en-US" dirty="0" err="1"/>
              <a:t>GameObjects</a:t>
            </a:r>
            <a:r>
              <a:rPr lang="en-US" dirty="0"/>
              <a:t> have a Collider attached. </a:t>
            </a:r>
          </a:p>
          <a:p>
            <a:r>
              <a:rPr lang="en-US" dirty="0"/>
              <a:t>If one </a:t>
            </a:r>
            <a:r>
              <a:rPr lang="en-US" dirty="0" err="1"/>
              <a:t>GameObject</a:t>
            </a:r>
            <a:r>
              <a:rPr lang="en-US" dirty="0"/>
              <a:t> has a </a:t>
            </a:r>
            <a:r>
              <a:rPr lang="en-US" dirty="0" err="1"/>
              <a:t>Rigidbody</a:t>
            </a:r>
            <a:r>
              <a:rPr lang="en-US" dirty="0"/>
              <a:t> but no Collider, it passes through other </a:t>
            </a:r>
            <a:r>
              <a:rPr lang="en-US" dirty="0" err="1"/>
              <a:t>GameObjects</a:t>
            </a:r>
            <a:r>
              <a:rPr lang="en-US" dirty="0"/>
              <a:t>, and Unity does not include it in collision calculations. (</a:t>
            </a:r>
            <a:r>
              <a:rPr lang="en-US" dirty="0">
                <a:hlinkClick r:id="rId2"/>
              </a:rPr>
              <a:t>6</a:t>
            </a:r>
            <a:r>
              <a:rPr lang="en-US" dirty="0"/>
              <a:t>)</a:t>
            </a:r>
          </a:p>
          <a:p>
            <a:r>
              <a:rPr lang="en-US" dirty="0"/>
              <a:t>The scripting system can detect when collisions occur and initiate actions using the </a:t>
            </a:r>
            <a:r>
              <a:rPr lang="en-US" dirty="0" err="1"/>
              <a:t>OnCollisionEnter</a:t>
            </a:r>
            <a:r>
              <a:rPr lang="en-US" dirty="0"/>
              <a:t> function. </a:t>
            </a:r>
          </a:p>
          <a:p>
            <a:r>
              <a:rPr lang="en-US" dirty="0"/>
              <a:t>If you use physics engine simply to detect when one collider enters the space of another without creating a collision – configure collider as a Trigger method </a:t>
            </a:r>
            <a:r>
              <a:rPr lang="en-US" dirty="0" err="1"/>
              <a:t>OnTriggerEnter</a:t>
            </a:r>
            <a:r>
              <a:rPr lang="en-US" dirty="0"/>
              <a:t> can be used. (</a:t>
            </a:r>
            <a:r>
              <a:rPr lang="en-US" dirty="0">
                <a:hlinkClick r:id="rId3"/>
              </a:rPr>
              <a:t>5</a:t>
            </a:r>
            <a:r>
              <a:rPr lang="en-US" dirty="0"/>
              <a:t>)</a:t>
            </a:r>
            <a:endParaRPr lang="ru-RU" dirty="0"/>
          </a:p>
        </p:txBody>
      </p:sp>
      <p:pic>
        <p:nvPicPr>
          <p:cNvPr id="13" name="Picture 12">
            <a:extLst>
              <a:ext uri="{FF2B5EF4-FFF2-40B4-BE49-F238E27FC236}">
                <a16:creationId xmlns:a16="http://schemas.microsoft.com/office/drawing/2014/main" id="{BCDD828B-E496-4461-DA86-17CEBD87119E}"/>
              </a:ext>
            </a:extLst>
          </p:cNvPr>
          <p:cNvPicPr>
            <a:picLocks noChangeAspect="1"/>
          </p:cNvPicPr>
          <p:nvPr/>
        </p:nvPicPr>
        <p:blipFill>
          <a:blip r:embed="rId4"/>
          <a:stretch>
            <a:fillRect/>
          </a:stretch>
        </p:blipFill>
        <p:spPr>
          <a:xfrm>
            <a:off x="2856244" y="4501662"/>
            <a:ext cx="5334000" cy="2076450"/>
          </a:xfrm>
          <a:prstGeom prst="rect">
            <a:avLst/>
          </a:prstGeom>
        </p:spPr>
      </p:pic>
    </p:spTree>
    <p:extLst>
      <p:ext uri="{BB962C8B-B14F-4D97-AF65-F5344CB8AC3E}">
        <p14:creationId xmlns:p14="http://schemas.microsoft.com/office/powerpoint/2010/main" val="13033772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6BF3F9-F02D-6E12-D402-4B0BEB93B5F1}"/>
              </a:ext>
            </a:extLst>
          </p:cNvPr>
          <p:cNvSpPr>
            <a:spLocks noGrp="1"/>
          </p:cNvSpPr>
          <p:nvPr>
            <p:ph type="body" sz="quarter" idx="10"/>
          </p:nvPr>
        </p:nvSpPr>
        <p:spPr/>
        <p:txBody>
          <a:bodyPr/>
          <a:lstStyle/>
          <a:p>
            <a:r>
              <a:rPr lang="en-US" dirty="0"/>
              <a:t>Collision methods</a:t>
            </a:r>
            <a:endParaRPr lang="ru-RU" dirty="0"/>
          </a:p>
        </p:txBody>
      </p:sp>
      <p:sp>
        <p:nvSpPr>
          <p:cNvPr id="3" name="Content Placeholder 2">
            <a:extLst>
              <a:ext uri="{FF2B5EF4-FFF2-40B4-BE49-F238E27FC236}">
                <a16:creationId xmlns:a16="http://schemas.microsoft.com/office/drawing/2014/main" id="{0060A5A5-C002-2ED1-70E0-6879C31B218C}"/>
              </a:ext>
            </a:extLst>
          </p:cNvPr>
          <p:cNvSpPr>
            <a:spLocks noGrp="1"/>
          </p:cNvSpPr>
          <p:nvPr>
            <p:ph sz="quarter" idx="11"/>
          </p:nvPr>
        </p:nvSpPr>
        <p:spPr/>
        <p:txBody>
          <a:bodyPr/>
          <a:lstStyle/>
          <a:p>
            <a:r>
              <a:rPr lang="en-US" dirty="0"/>
              <a:t>When collisions occur, the physics engine calls functions with specific names on any scripts attached to the objects involved. </a:t>
            </a:r>
          </a:p>
          <a:p>
            <a:r>
              <a:rPr lang="en-US" dirty="0"/>
              <a:t>On the first physics update where the collision is detected, the </a:t>
            </a:r>
            <a:r>
              <a:rPr lang="en-US" dirty="0" err="1"/>
              <a:t>OnCollisionEnter</a:t>
            </a:r>
            <a:r>
              <a:rPr lang="en-US" dirty="0"/>
              <a:t> function is called. </a:t>
            </a:r>
          </a:p>
          <a:p>
            <a:r>
              <a:rPr lang="en-US" dirty="0"/>
              <a:t>During updates where contact is maintained, </a:t>
            </a:r>
            <a:r>
              <a:rPr lang="en-US" dirty="0" err="1"/>
              <a:t>OnCollisionStay</a:t>
            </a:r>
            <a:r>
              <a:rPr lang="en-US" dirty="0"/>
              <a:t> is called and finally, </a:t>
            </a:r>
          </a:p>
          <a:p>
            <a:r>
              <a:rPr lang="en-US" dirty="0" err="1"/>
              <a:t>OnCollisionExit</a:t>
            </a:r>
            <a:r>
              <a:rPr lang="en-US" dirty="0"/>
              <a:t> indicates that contact has been broken. </a:t>
            </a:r>
          </a:p>
          <a:p>
            <a:r>
              <a:rPr lang="en-US" dirty="0"/>
              <a:t>Trigger colliders call the analogous </a:t>
            </a:r>
            <a:r>
              <a:rPr lang="en-US" dirty="0" err="1"/>
              <a:t>OnTriggerEnter</a:t>
            </a:r>
            <a:r>
              <a:rPr lang="en-US" dirty="0"/>
              <a:t>, </a:t>
            </a:r>
            <a:r>
              <a:rPr lang="en-US" dirty="0" err="1"/>
              <a:t>OnTriggerStay</a:t>
            </a:r>
            <a:r>
              <a:rPr lang="en-US" dirty="0"/>
              <a:t> and </a:t>
            </a:r>
            <a:r>
              <a:rPr lang="en-US" dirty="0" err="1"/>
              <a:t>OnTriggerExit</a:t>
            </a:r>
            <a:r>
              <a:rPr lang="en-US" dirty="0"/>
              <a:t> functions. (</a:t>
            </a:r>
            <a:r>
              <a:rPr lang="en-US" dirty="0">
                <a:hlinkClick r:id="rId2"/>
              </a:rPr>
              <a:t>5</a:t>
            </a:r>
            <a:r>
              <a:rPr lang="en-US" dirty="0"/>
              <a:t>)</a:t>
            </a:r>
            <a:endParaRPr lang="ru-RU" dirty="0"/>
          </a:p>
        </p:txBody>
      </p:sp>
      <p:pic>
        <p:nvPicPr>
          <p:cNvPr id="4" name="Picture 3">
            <a:extLst>
              <a:ext uri="{FF2B5EF4-FFF2-40B4-BE49-F238E27FC236}">
                <a16:creationId xmlns:a16="http://schemas.microsoft.com/office/drawing/2014/main" id="{D219DF06-1F8B-39A9-AF0F-E84F0272C652}"/>
              </a:ext>
            </a:extLst>
          </p:cNvPr>
          <p:cNvPicPr>
            <a:picLocks noChangeAspect="1"/>
          </p:cNvPicPr>
          <p:nvPr/>
        </p:nvPicPr>
        <p:blipFill>
          <a:blip r:embed="rId3"/>
          <a:stretch>
            <a:fillRect/>
          </a:stretch>
        </p:blipFill>
        <p:spPr>
          <a:xfrm>
            <a:off x="6126145" y="5058088"/>
            <a:ext cx="3209925" cy="619125"/>
          </a:xfrm>
          <a:prstGeom prst="rect">
            <a:avLst/>
          </a:prstGeom>
        </p:spPr>
      </p:pic>
      <p:pic>
        <p:nvPicPr>
          <p:cNvPr id="5" name="Picture 4">
            <a:extLst>
              <a:ext uri="{FF2B5EF4-FFF2-40B4-BE49-F238E27FC236}">
                <a16:creationId xmlns:a16="http://schemas.microsoft.com/office/drawing/2014/main" id="{E9923A8A-E65E-5AF2-E851-78B9BD876B3B}"/>
              </a:ext>
            </a:extLst>
          </p:cNvPr>
          <p:cNvPicPr>
            <a:picLocks noChangeAspect="1"/>
          </p:cNvPicPr>
          <p:nvPr/>
        </p:nvPicPr>
        <p:blipFill>
          <a:blip r:embed="rId4"/>
          <a:stretch>
            <a:fillRect/>
          </a:stretch>
        </p:blipFill>
        <p:spPr>
          <a:xfrm>
            <a:off x="1750559" y="5077139"/>
            <a:ext cx="2943225" cy="581025"/>
          </a:xfrm>
          <a:prstGeom prst="rect">
            <a:avLst/>
          </a:prstGeom>
        </p:spPr>
      </p:pic>
    </p:spTree>
    <p:extLst>
      <p:ext uri="{BB962C8B-B14F-4D97-AF65-F5344CB8AC3E}">
        <p14:creationId xmlns:p14="http://schemas.microsoft.com/office/powerpoint/2010/main" val="21036950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77E460D-DC58-51BA-B702-C379BA1B631B}"/>
              </a:ext>
            </a:extLst>
          </p:cNvPr>
          <p:cNvSpPr>
            <a:spLocks noGrp="1"/>
          </p:cNvSpPr>
          <p:nvPr>
            <p:ph type="body" sz="quarter" idx="10"/>
          </p:nvPr>
        </p:nvSpPr>
        <p:spPr/>
        <p:txBody>
          <a:bodyPr/>
          <a:lstStyle/>
          <a:p>
            <a:r>
              <a:rPr lang="en-US" dirty="0"/>
              <a:t>Solution</a:t>
            </a:r>
            <a:endParaRPr lang="ru-RU" dirty="0"/>
          </a:p>
        </p:txBody>
      </p:sp>
      <p:sp>
        <p:nvSpPr>
          <p:cNvPr id="3" name="Content Placeholder 2">
            <a:extLst>
              <a:ext uri="{FF2B5EF4-FFF2-40B4-BE49-F238E27FC236}">
                <a16:creationId xmlns:a16="http://schemas.microsoft.com/office/drawing/2014/main" id="{A4F50BFF-B0C7-3D7F-A03D-39F705AE71B5}"/>
              </a:ext>
            </a:extLst>
          </p:cNvPr>
          <p:cNvSpPr>
            <a:spLocks noGrp="1"/>
          </p:cNvSpPr>
          <p:nvPr>
            <p:ph sz="quarter" idx="11"/>
          </p:nvPr>
        </p:nvSpPr>
        <p:spPr>
          <a:xfrm>
            <a:off x="538163" y="1143000"/>
            <a:ext cx="11193462" cy="1268604"/>
          </a:xfrm>
        </p:spPr>
        <p:txBody>
          <a:bodyPr/>
          <a:lstStyle/>
          <a:p>
            <a:r>
              <a:rPr lang="en-US" dirty="0"/>
              <a:t>Create Script machine and Script graph for Toggle</a:t>
            </a:r>
          </a:p>
          <a:p>
            <a:r>
              <a:rPr lang="en-US" dirty="0"/>
              <a:t>Main event of Toggle control element is </a:t>
            </a:r>
            <a:r>
              <a:rPr lang="en-US" dirty="0" err="1"/>
              <a:t>onToggleValueChanged</a:t>
            </a:r>
            <a:r>
              <a:rPr lang="en-US" dirty="0"/>
              <a:t> – which has Boolean output, saying if it is checked or not.</a:t>
            </a:r>
          </a:p>
          <a:p>
            <a:endParaRPr lang="ru-RU" dirty="0"/>
          </a:p>
        </p:txBody>
      </p:sp>
      <p:pic>
        <p:nvPicPr>
          <p:cNvPr id="5" name="Picture 4">
            <a:extLst>
              <a:ext uri="{FF2B5EF4-FFF2-40B4-BE49-F238E27FC236}">
                <a16:creationId xmlns:a16="http://schemas.microsoft.com/office/drawing/2014/main" id="{7F6F0931-D2CC-A71C-4446-BCAA028BDBED}"/>
              </a:ext>
            </a:extLst>
          </p:cNvPr>
          <p:cNvPicPr>
            <a:picLocks noChangeAspect="1"/>
          </p:cNvPicPr>
          <p:nvPr/>
        </p:nvPicPr>
        <p:blipFill>
          <a:blip r:embed="rId2"/>
          <a:stretch>
            <a:fillRect/>
          </a:stretch>
        </p:blipFill>
        <p:spPr>
          <a:xfrm>
            <a:off x="771106" y="3161723"/>
            <a:ext cx="2952750" cy="695325"/>
          </a:xfrm>
          <a:prstGeom prst="rect">
            <a:avLst/>
          </a:prstGeom>
        </p:spPr>
      </p:pic>
      <p:pic>
        <p:nvPicPr>
          <p:cNvPr id="7" name="Picture 6">
            <a:extLst>
              <a:ext uri="{FF2B5EF4-FFF2-40B4-BE49-F238E27FC236}">
                <a16:creationId xmlns:a16="http://schemas.microsoft.com/office/drawing/2014/main" id="{509789AD-FFA2-7B97-2FC0-9FFA0EAC77E4}"/>
              </a:ext>
            </a:extLst>
          </p:cNvPr>
          <p:cNvPicPr>
            <a:picLocks noChangeAspect="1"/>
          </p:cNvPicPr>
          <p:nvPr/>
        </p:nvPicPr>
        <p:blipFill>
          <a:blip r:embed="rId3"/>
          <a:stretch>
            <a:fillRect/>
          </a:stretch>
        </p:blipFill>
        <p:spPr>
          <a:xfrm>
            <a:off x="4683902" y="2411604"/>
            <a:ext cx="5927158" cy="3762789"/>
          </a:xfrm>
          <a:prstGeom prst="rect">
            <a:avLst/>
          </a:prstGeom>
        </p:spPr>
      </p:pic>
    </p:spTree>
    <p:extLst>
      <p:ext uri="{BB962C8B-B14F-4D97-AF65-F5344CB8AC3E}">
        <p14:creationId xmlns:p14="http://schemas.microsoft.com/office/powerpoint/2010/main" val="3815474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65A13F4-2DD2-00E1-8C84-476EA8BEAB7A}"/>
              </a:ext>
            </a:extLst>
          </p:cNvPr>
          <p:cNvSpPr>
            <a:spLocks noGrp="1"/>
          </p:cNvSpPr>
          <p:nvPr>
            <p:ph type="body" sz="quarter" idx="10"/>
          </p:nvPr>
        </p:nvSpPr>
        <p:spPr/>
        <p:txBody>
          <a:bodyPr/>
          <a:lstStyle/>
          <a:p>
            <a:r>
              <a:rPr lang="en-US" dirty="0"/>
              <a:t>Build your game</a:t>
            </a:r>
            <a:endParaRPr lang="ru-RU" dirty="0"/>
          </a:p>
        </p:txBody>
      </p:sp>
      <p:sp>
        <p:nvSpPr>
          <p:cNvPr id="3" name="Content Placeholder 2">
            <a:extLst>
              <a:ext uri="{FF2B5EF4-FFF2-40B4-BE49-F238E27FC236}">
                <a16:creationId xmlns:a16="http://schemas.microsoft.com/office/drawing/2014/main" id="{B41EF48B-94D1-9C0C-9E61-2C2617E173C7}"/>
              </a:ext>
            </a:extLst>
          </p:cNvPr>
          <p:cNvSpPr>
            <a:spLocks noGrp="1"/>
          </p:cNvSpPr>
          <p:nvPr>
            <p:ph sz="quarter" idx="11"/>
          </p:nvPr>
        </p:nvSpPr>
        <p:spPr/>
        <p:txBody>
          <a:bodyPr/>
          <a:lstStyle/>
          <a:p>
            <a:r>
              <a:rPr lang="en-US" dirty="0"/>
              <a:t>Go to File -&gt; Build settings. Choose Windows or\Mac desktop* platform</a:t>
            </a:r>
          </a:p>
          <a:p>
            <a:r>
              <a:rPr lang="en-US" dirty="0"/>
              <a:t>*building to mobile platforms require additional setup</a:t>
            </a:r>
          </a:p>
          <a:p>
            <a:endParaRPr lang="ru-RU" dirty="0"/>
          </a:p>
        </p:txBody>
      </p:sp>
      <p:pic>
        <p:nvPicPr>
          <p:cNvPr id="4" name="Picture 3" descr="Graphical user interface, text, application&#10;&#10;Description automatically generated">
            <a:extLst>
              <a:ext uri="{FF2B5EF4-FFF2-40B4-BE49-F238E27FC236}">
                <a16:creationId xmlns:a16="http://schemas.microsoft.com/office/drawing/2014/main" id="{00BA4659-7770-07DC-F3FA-AD80EDEFAE0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06173" y="2286785"/>
            <a:ext cx="5734050" cy="3228975"/>
          </a:xfrm>
          <a:prstGeom prst="rect">
            <a:avLst/>
          </a:prstGeom>
          <a:noFill/>
          <a:ln>
            <a:noFill/>
          </a:ln>
        </p:spPr>
      </p:pic>
      <p:pic>
        <p:nvPicPr>
          <p:cNvPr id="5" name="Picture 4" descr="Graphical user interface&#10;&#10;Description automatically generated">
            <a:extLst>
              <a:ext uri="{FF2B5EF4-FFF2-40B4-BE49-F238E27FC236}">
                <a16:creationId xmlns:a16="http://schemas.microsoft.com/office/drawing/2014/main" id="{21EAFADC-994F-DB9B-1B4E-E465CA259E9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7418" y="2286785"/>
            <a:ext cx="4279506" cy="4044915"/>
          </a:xfrm>
          <a:prstGeom prst="rect">
            <a:avLst/>
          </a:prstGeom>
          <a:noFill/>
          <a:ln>
            <a:noFill/>
          </a:ln>
        </p:spPr>
      </p:pic>
    </p:spTree>
    <p:extLst>
      <p:ext uri="{BB962C8B-B14F-4D97-AF65-F5344CB8AC3E}">
        <p14:creationId xmlns:p14="http://schemas.microsoft.com/office/powerpoint/2010/main" val="22252809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7561A9F-CF3D-4641-959B-2F628316B5CF}"/>
              </a:ext>
            </a:extLst>
          </p:cNvPr>
          <p:cNvSpPr>
            <a:spLocks noGrp="1"/>
          </p:cNvSpPr>
          <p:nvPr>
            <p:ph type="body" sz="quarter" idx="10"/>
          </p:nvPr>
        </p:nvSpPr>
        <p:spPr/>
        <p:txBody>
          <a:bodyPr/>
          <a:lstStyle/>
          <a:p>
            <a:r>
              <a:rPr lang="en-US" dirty="0"/>
              <a:t>Build your game</a:t>
            </a:r>
            <a:endParaRPr lang="ru-RU" dirty="0"/>
          </a:p>
        </p:txBody>
      </p:sp>
      <p:sp>
        <p:nvSpPr>
          <p:cNvPr id="3" name="Content Placeholder 2">
            <a:extLst>
              <a:ext uri="{FF2B5EF4-FFF2-40B4-BE49-F238E27FC236}">
                <a16:creationId xmlns:a16="http://schemas.microsoft.com/office/drawing/2014/main" id="{A10D305A-7510-247A-52D3-2AA44D1A3FEB}"/>
              </a:ext>
            </a:extLst>
          </p:cNvPr>
          <p:cNvSpPr>
            <a:spLocks noGrp="1"/>
          </p:cNvSpPr>
          <p:nvPr>
            <p:ph sz="quarter" idx="11"/>
          </p:nvPr>
        </p:nvSpPr>
        <p:spPr>
          <a:xfrm>
            <a:off x="538163" y="1143000"/>
            <a:ext cx="4053934" cy="846574"/>
          </a:xfrm>
        </p:spPr>
        <p:txBody>
          <a:bodyPr/>
          <a:lstStyle/>
          <a:p>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Locate your build and run it. Unity build will prompt standard quality settings in the beginning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pic>
        <p:nvPicPr>
          <p:cNvPr id="5" name="Picture 4" descr="Graphical user interface, application, Word&#10;&#10;Description automatically generated">
            <a:extLst>
              <a:ext uri="{FF2B5EF4-FFF2-40B4-BE49-F238E27FC236}">
                <a16:creationId xmlns:a16="http://schemas.microsoft.com/office/drawing/2014/main" id="{331D01DC-298F-B583-6C22-35DAFDB003B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8163" y="1989574"/>
            <a:ext cx="4438650" cy="4124325"/>
          </a:xfrm>
          <a:prstGeom prst="rect">
            <a:avLst/>
          </a:prstGeom>
          <a:noFill/>
          <a:ln>
            <a:noFill/>
          </a:ln>
        </p:spPr>
      </p:pic>
      <p:sp>
        <p:nvSpPr>
          <p:cNvPr id="6" name="Content Placeholder 2">
            <a:extLst>
              <a:ext uri="{FF2B5EF4-FFF2-40B4-BE49-F238E27FC236}">
                <a16:creationId xmlns:a16="http://schemas.microsoft.com/office/drawing/2014/main" id="{DDE04D90-7953-766C-6F92-04EC690E0AFD}"/>
              </a:ext>
            </a:extLst>
          </p:cNvPr>
          <p:cNvSpPr txBox="1">
            <a:spLocks/>
          </p:cNvSpPr>
          <p:nvPr/>
        </p:nvSpPr>
        <p:spPr>
          <a:xfrm>
            <a:off x="5945851" y="1143000"/>
            <a:ext cx="4053934" cy="8465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Find .exe file in your project folder and run it.</a:t>
            </a:r>
            <a:endParaRPr lang="ru-RU" sz="1800"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pic>
        <p:nvPicPr>
          <p:cNvPr id="8" name="Picture 7">
            <a:extLst>
              <a:ext uri="{FF2B5EF4-FFF2-40B4-BE49-F238E27FC236}">
                <a16:creationId xmlns:a16="http://schemas.microsoft.com/office/drawing/2014/main" id="{9E085A4C-66C5-5828-20F3-283ECD576E30}"/>
              </a:ext>
            </a:extLst>
          </p:cNvPr>
          <p:cNvPicPr>
            <a:picLocks noChangeAspect="1"/>
          </p:cNvPicPr>
          <p:nvPr/>
        </p:nvPicPr>
        <p:blipFill>
          <a:blip r:embed="rId3"/>
          <a:stretch>
            <a:fillRect/>
          </a:stretch>
        </p:blipFill>
        <p:spPr>
          <a:xfrm>
            <a:off x="5945851" y="1837330"/>
            <a:ext cx="2181225" cy="1133475"/>
          </a:xfrm>
          <a:prstGeom prst="rect">
            <a:avLst/>
          </a:prstGeom>
        </p:spPr>
      </p:pic>
      <p:pic>
        <p:nvPicPr>
          <p:cNvPr id="10" name="Picture 9">
            <a:extLst>
              <a:ext uri="{FF2B5EF4-FFF2-40B4-BE49-F238E27FC236}">
                <a16:creationId xmlns:a16="http://schemas.microsoft.com/office/drawing/2014/main" id="{C79784FF-71AB-0AEA-9B4F-DC86578E7425}"/>
              </a:ext>
            </a:extLst>
          </p:cNvPr>
          <p:cNvPicPr>
            <a:picLocks noChangeAspect="1"/>
          </p:cNvPicPr>
          <p:nvPr/>
        </p:nvPicPr>
        <p:blipFill>
          <a:blip r:embed="rId4"/>
          <a:stretch>
            <a:fillRect/>
          </a:stretch>
        </p:blipFill>
        <p:spPr>
          <a:xfrm>
            <a:off x="8664357" y="1740511"/>
            <a:ext cx="2549603" cy="1257398"/>
          </a:xfrm>
          <a:prstGeom prst="rect">
            <a:avLst/>
          </a:prstGeom>
        </p:spPr>
      </p:pic>
      <p:pic>
        <p:nvPicPr>
          <p:cNvPr id="12" name="Picture 11">
            <a:extLst>
              <a:ext uri="{FF2B5EF4-FFF2-40B4-BE49-F238E27FC236}">
                <a16:creationId xmlns:a16="http://schemas.microsoft.com/office/drawing/2014/main" id="{BF3D8D86-FEDB-70C7-26D7-F8DBB6383211}"/>
              </a:ext>
            </a:extLst>
          </p:cNvPr>
          <p:cNvPicPr>
            <a:picLocks noChangeAspect="1"/>
          </p:cNvPicPr>
          <p:nvPr/>
        </p:nvPicPr>
        <p:blipFill>
          <a:blip r:embed="rId5"/>
          <a:stretch>
            <a:fillRect/>
          </a:stretch>
        </p:blipFill>
        <p:spPr>
          <a:xfrm>
            <a:off x="6121348" y="3286910"/>
            <a:ext cx="4011456" cy="2826989"/>
          </a:xfrm>
          <a:prstGeom prst="rect">
            <a:avLst/>
          </a:prstGeom>
        </p:spPr>
      </p:pic>
    </p:spTree>
    <p:extLst>
      <p:ext uri="{BB962C8B-B14F-4D97-AF65-F5344CB8AC3E}">
        <p14:creationId xmlns:p14="http://schemas.microsoft.com/office/powerpoint/2010/main" val="36713812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BDC5F2B-1DA7-7A1E-EDE5-D60962828CB3}"/>
              </a:ext>
            </a:extLst>
          </p:cNvPr>
          <p:cNvSpPr>
            <a:spLocks noGrp="1"/>
          </p:cNvSpPr>
          <p:nvPr>
            <p:ph type="body" sz="quarter" idx="10"/>
          </p:nvPr>
        </p:nvSpPr>
        <p:spPr/>
        <p:txBody>
          <a:bodyPr/>
          <a:lstStyle/>
          <a:p>
            <a:r>
              <a:rPr lang="en-US" dirty="0"/>
              <a:t>References</a:t>
            </a:r>
            <a:endParaRPr lang="ru-RU" dirty="0"/>
          </a:p>
        </p:txBody>
      </p:sp>
      <p:sp>
        <p:nvSpPr>
          <p:cNvPr id="3" name="Content Placeholder 2">
            <a:extLst>
              <a:ext uri="{FF2B5EF4-FFF2-40B4-BE49-F238E27FC236}">
                <a16:creationId xmlns:a16="http://schemas.microsoft.com/office/drawing/2014/main" id="{46692B6B-9081-72BE-8F5A-BA69DCBF5C17}"/>
              </a:ext>
            </a:extLst>
          </p:cNvPr>
          <p:cNvSpPr>
            <a:spLocks noGrp="1"/>
          </p:cNvSpPr>
          <p:nvPr>
            <p:ph sz="quarter" idx="11"/>
          </p:nvPr>
        </p:nvSpPr>
        <p:spPr/>
        <p:txBody>
          <a:bodyPr/>
          <a:lstStyle/>
          <a:p>
            <a:pPr marL="457200" indent="-457200">
              <a:buFont typeface="+mj-lt"/>
              <a:buAutoNum type="arabicPeriod"/>
            </a:pPr>
            <a:r>
              <a:rPr lang="en-US" dirty="0">
                <a:hlinkClick r:id="rId2"/>
              </a:rPr>
              <a:t>https://www.tutorialspoint.com/unity/unity_starting_with_ui.htm</a:t>
            </a:r>
            <a:endParaRPr lang="en-US" dirty="0"/>
          </a:p>
          <a:p>
            <a:pPr marL="457200" indent="-457200">
              <a:buFont typeface="+mj-lt"/>
              <a:buAutoNum type="arabicPeriod"/>
            </a:pPr>
            <a:r>
              <a:rPr lang="en-US" dirty="0">
                <a:hlinkClick r:id="rId3"/>
              </a:rPr>
              <a:t>https://docs.unity3d.com/Manual/CreatingScenes.html</a:t>
            </a:r>
            <a:endParaRPr lang="en-US" dirty="0"/>
          </a:p>
          <a:p>
            <a:pPr marL="457200" indent="-457200">
              <a:buFont typeface="+mj-lt"/>
              <a:buAutoNum type="arabicPeriod"/>
            </a:pPr>
            <a:r>
              <a:rPr lang="en-US" dirty="0">
                <a:hlinkClick r:id="rId4"/>
              </a:rPr>
              <a:t>https://docs.unity.cn/560/Documentation/Manual/script-Slider.html</a:t>
            </a:r>
            <a:endParaRPr lang="en-US" dirty="0"/>
          </a:p>
          <a:p>
            <a:pPr marL="457200" indent="-457200">
              <a:buFont typeface="+mj-lt"/>
              <a:buAutoNum type="arabicPeriod"/>
            </a:pPr>
            <a:r>
              <a:rPr lang="en-US" dirty="0">
                <a:hlinkClick r:id="rId5"/>
              </a:rPr>
              <a:t>https://docs.unity.cn/530/Documentation/Manual/script-Toggle.html</a:t>
            </a:r>
            <a:endParaRPr lang="en-US" dirty="0"/>
          </a:p>
          <a:p>
            <a:pPr marL="457200" indent="-457200">
              <a:buFont typeface="+mj-lt"/>
              <a:buAutoNum type="arabicPeriod"/>
            </a:pPr>
            <a:r>
              <a:rPr lang="en-US" dirty="0">
                <a:hlinkClick r:id="rId6"/>
              </a:rPr>
              <a:t>https://docs.unity3d.com/560/Documentation/Manual/CollidersOverview.html</a:t>
            </a:r>
            <a:endParaRPr lang="en-US" dirty="0"/>
          </a:p>
          <a:p>
            <a:pPr marL="457200" indent="-457200">
              <a:buFont typeface="+mj-lt"/>
              <a:buAutoNum type="arabicPeriod"/>
            </a:pPr>
            <a:r>
              <a:rPr lang="en-US" dirty="0">
                <a:hlinkClick r:id="rId7"/>
              </a:rPr>
              <a:t>https://docs.unity3d.com/Manual/rigidbody-configure-colliders.html</a:t>
            </a:r>
            <a:endParaRPr lang="en-US" dirty="0"/>
          </a:p>
          <a:p>
            <a:pPr marL="457200" indent="-457200">
              <a:buFont typeface="+mj-lt"/>
              <a:buAutoNum type="arabicPeriod"/>
            </a:pPr>
            <a:r>
              <a:rPr lang="en-US" dirty="0">
                <a:hlinkClick r:id="rId8"/>
              </a:rPr>
              <a:t>https://docs.unity3d.com/Manual/collision-section.html</a:t>
            </a:r>
            <a:r>
              <a:rPr lang="en-US" dirty="0"/>
              <a:t> </a:t>
            </a:r>
            <a:endParaRPr lang="ru-RU" dirty="0"/>
          </a:p>
        </p:txBody>
      </p:sp>
    </p:spTree>
    <p:extLst>
      <p:ext uri="{BB962C8B-B14F-4D97-AF65-F5344CB8AC3E}">
        <p14:creationId xmlns:p14="http://schemas.microsoft.com/office/powerpoint/2010/main" val="1402186118"/>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3217</TotalTime>
  <Words>1247</Words>
  <Application>Microsoft Office PowerPoint</Application>
  <PresentationFormat>Widescreen</PresentationFormat>
  <Paragraphs>127</Paragraphs>
  <Slides>30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30</vt:i4>
      </vt:variant>
    </vt:vector>
  </HeadingPairs>
  <TitlesOfParts>
    <vt:vector size="33"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1</cp:lastModifiedBy>
  <cp:revision>66</cp:revision>
  <dcterms:created xsi:type="dcterms:W3CDTF">2015-06-15T09:27:21Z</dcterms:created>
  <dcterms:modified xsi:type="dcterms:W3CDTF">2023-04-19T13:57:13Z</dcterms:modified>
</cp:coreProperties>
</file>