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6" r:id="rId2"/>
    <p:sldId id="259" r:id="rId3"/>
    <p:sldId id="263" r:id="rId4"/>
    <p:sldId id="264" r:id="rId5"/>
    <p:sldId id="266" r:id="rId6"/>
    <p:sldId id="260" r:id="rId7"/>
    <p:sldId id="261" r:id="rId8"/>
    <p:sldId id="279" r:id="rId9"/>
    <p:sldId id="282" r:id="rId10"/>
    <p:sldId id="276" r:id="rId11"/>
    <p:sldId id="277" r:id="rId12"/>
    <p:sldId id="278" r:id="rId13"/>
    <p:sldId id="283" r:id="rId14"/>
    <p:sldId id="284" r:id="rId15"/>
    <p:sldId id="281" r:id="rId16"/>
    <p:sldId id="285" r:id="rId17"/>
    <p:sldId id="288" r:id="rId18"/>
    <p:sldId id="286" r:id="rId19"/>
    <p:sldId id="280" r:id="rId20"/>
    <p:sldId id="287" r:id="rId21"/>
    <p:sldId id="267" r:id="rId22"/>
    <p:sldId id="268" r:id="rId23"/>
    <p:sldId id="269" r:id="rId24"/>
    <p:sldId id="270" r:id="rId25"/>
    <p:sldId id="271" r:id="rId26"/>
    <p:sldId id="272" r:id="rId27"/>
    <p:sldId id="273" r:id="rId28"/>
    <p:sldId id="274" r:id="rId29"/>
    <p:sldId id="275" r:id="rId30"/>
    <p:sldId id="26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irin Primkulova" initials="SP" lastIdx="1" clrIdx="0">
    <p:extLst>
      <p:ext uri="{19B8F6BF-5375-455C-9EA6-DF929625EA0E}">
        <p15:presenceInfo xmlns:p15="http://schemas.microsoft.com/office/powerpoint/2012/main" userId="S-1-5-21-2818245935-2175833411-3614128155-1282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9576" autoAdjust="0"/>
  </p:normalViewPr>
  <p:slideViewPr>
    <p:cSldViewPr snapToGrid="0">
      <p:cViewPr varScale="1">
        <p:scale>
          <a:sx n="102" d="100"/>
          <a:sy n="102" d="100"/>
        </p:scale>
        <p:origin x="894" y="102"/>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4/19/2023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08FEAA-E783-4131-9DA7-62CFDA3CD5C6}" type="datetimeFigureOut">
              <a:rPr lang="ru-RU" smtClean="0"/>
              <a:t>19.04.2023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5B222E-BDCB-47D8-B281-B3A0CD859103}" type="slidenum">
              <a:rPr lang="ru-RU" smtClean="0"/>
              <a:t>‹#›</a:t>
            </a:fld>
            <a:endParaRPr lang="ru-RU"/>
          </a:p>
        </p:txBody>
      </p:sp>
    </p:spTree>
    <p:extLst>
      <p:ext uri="{BB962C8B-B14F-4D97-AF65-F5344CB8AC3E}">
        <p14:creationId xmlns:p14="http://schemas.microsoft.com/office/powerpoint/2010/main" val="667990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a:t>Slide title </a:t>
            </a:r>
            <a:endParaRPr lang="en-US" dirty="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a:t>Text</a:t>
            </a:r>
          </a:p>
        </p:txBody>
      </p:sp>
    </p:spTree>
    <p:extLst>
      <p:ext uri="{BB962C8B-B14F-4D97-AF65-F5344CB8AC3E}">
        <p14:creationId xmlns:p14="http://schemas.microsoft.com/office/powerpoint/2010/main" val="33617384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docs.unity3d.com/Manual/Prefabs.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docs.unity3d.com/Manual/Coroutine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hyperlink" Target="https://docs.unity3d.com/ScriptReference/Rigidbody.html"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docs.unity3d.com/Manual/Coroutines.html" TargetMode="External"/><Relationship Id="rId2" Type="http://schemas.openxmlformats.org/officeDocument/2006/relationships/hyperlink" Target="https://docs.unity3d.com/Manual/Prefabs.html" TargetMode="External"/><Relationship Id="rId1" Type="http://schemas.openxmlformats.org/officeDocument/2006/relationships/slideLayout" Target="../slideLayouts/slideLayout2.xml"/><Relationship Id="rId4" Type="http://schemas.openxmlformats.org/officeDocument/2006/relationships/hyperlink" Target="https://docs.unity3d.com/ScriptReference/Rigidbody.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1809917"/>
            <a:ext cx="7867135" cy="2800767"/>
          </a:xfrm>
          <a:prstGeom prst="rect">
            <a:avLst/>
          </a:prstGeom>
          <a:noFill/>
        </p:spPr>
        <p:txBody>
          <a:bodyPr wrap="square" rtlCol="0" anchor="ctr">
            <a:spAutoFit/>
          </a:bodyPr>
          <a:lstStyle/>
          <a:p>
            <a:pPr algn="ctr"/>
            <a:r>
              <a:rPr lang="en-US" sz="4400" b="1" dirty="0"/>
              <a:t>Visual Programming</a:t>
            </a:r>
          </a:p>
          <a:p>
            <a:pPr algn="ctr"/>
            <a:r>
              <a:rPr lang="en-US" sz="4400" b="1" dirty="0"/>
              <a:t>Lecture 6</a:t>
            </a:r>
          </a:p>
          <a:p>
            <a:pPr algn="ctr"/>
            <a:endParaRPr lang="en-US" sz="4400" b="1" dirty="0"/>
          </a:p>
          <a:p>
            <a:pPr algn="ctr"/>
            <a:r>
              <a:rPr lang="en-US" sz="4400" b="1" dirty="0"/>
              <a:t>Instantiating objects</a:t>
            </a:r>
          </a:p>
        </p:txBody>
      </p:sp>
    </p:spTree>
    <p:extLst>
      <p:ext uri="{BB962C8B-B14F-4D97-AF65-F5344CB8AC3E}">
        <p14:creationId xmlns:p14="http://schemas.microsoft.com/office/powerpoint/2010/main" val="3490383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78EFA5-3DE1-449E-9948-D161F9021A56}"/>
              </a:ext>
            </a:extLst>
          </p:cNvPr>
          <p:cNvSpPr>
            <a:spLocks noGrp="1"/>
          </p:cNvSpPr>
          <p:nvPr>
            <p:ph type="body" sz="quarter" idx="10"/>
          </p:nvPr>
        </p:nvSpPr>
        <p:spPr/>
        <p:txBody>
          <a:bodyPr/>
          <a:lstStyle/>
          <a:p>
            <a:r>
              <a:rPr lang="en-US" dirty="0"/>
              <a:t>Agenda</a:t>
            </a:r>
          </a:p>
        </p:txBody>
      </p:sp>
      <p:sp>
        <p:nvSpPr>
          <p:cNvPr id="3" name="Content Placeholder 2">
            <a:extLst>
              <a:ext uri="{FF2B5EF4-FFF2-40B4-BE49-F238E27FC236}">
                <a16:creationId xmlns:a16="http://schemas.microsoft.com/office/drawing/2014/main" id="{0E80F2FE-A60B-463B-A58D-4EF22AFAF67B}"/>
              </a:ext>
            </a:extLst>
          </p:cNvPr>
          <p:cNvSpPr>
            <a:spLocks noGrp="1"/>
          </p:cNvSpPr>
          <p:nvPr>
            <p:ph sz="quarter" idx="11"/>
          </p:nvPr>
        </p:nvSpPr>
        <p:spPr/>
        <p:txBody>
          <a:bodyPr/>
          <a:lstStyle/>
          <a:p>
            <a:r>
              <a:rPr lang="en-US" dirty="0"/>
              <a:t>Prefabs</a:t>
            </a:r>
          </a:p>
          <a:p>
            <a:r>
              <a:rPr lang="en-US" dirty="0"/>
              <a:t>Instantiating</a:t>
            </a:r>
          </a:p>
          <a:p>
            <a:r>
              <a:rPr lang="en-US" dirty="0"/>
              <a:t>Coroutine</a:t>
            </a:r>
          </a:p>
          <a:p>
            <a:r>
              <a:rPr lang="en-US" dirty="0"/>
              <a:t>Destroy</a:t>
            </a:r>
          </a:p>
          <a:p>
            <a:r>
              <a:rPr lang="en-US" dirty="0"/>
              <a:t>Events</a:t>
            </a:r>
          </a:p>
          <a:p>
            <a:r>
              <a:rPr lang="en-US" dirty="0" err="1"/>
              <a:t>Rigidbody</a:t>
            </a:r>
            <a:r>
              <a:rPr lang="en-US" dirty="0"/>
              <a:t> Component</a:t>
            </a:r>
          </a:p>
          <a:p>
            <a:r>
              <a:rPr lang="en-US" dirty="0"/>
              <a:t>Shooting Game example</a:t>
            </a:r>
          </a:p>
          <a:p>
            <a:endParaRPr lang="en-US" dirty="0"/>
          </a:p>
          <a:p>
            <a:endParaRPr lang="en-US" dirty="0"/>
          </a:p>
          <a:p>
            <a:endParaRPr lang="en-US" dirty="0"/>
          </a:p>
        </p:txBody>
      </p:sp>
    </p:spTree>
    <p:extLst>
      <p:ext uri="{BB962C8B-B14F-4D97-AF65-F5344CB8AC3E}">
        <p14:creationId xmlns:p14="http://schemas.microsoft.com/office/powerpoint/2010/main" val="437656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DE2F51F-A39A-4AE8-B278-D125AC3F70D5}"/>
              </a:ext>
            </a:extLst>
          </p:cNvPr>
          <p:cNvSpPr>
            <a:spLocks noGrp="1"/>
          </p:cNvSpPr>
          <p:nvPr>
            <p:ph type="body" sz="quarter" idx="10"/>
          </p:nvPr>
        </p:nvSpPr>
        <p:spPr/>
        <p:txBody>
          <a:bodyPr/>
          <a:lstStyle/>
          <a:p>
            <a:r>
              <a:rPr lang="en-US" dirty="0"/>
              <a:t>Prefabs</a:t>
            </a:r>
            <a:endParaRPr lang="ru-RU" dirty="0"/>
          </a:p>
        </p:txBody>
      </p:sp>
      <p:sp>
        <p:nvSpPr>
          <p:cNvPr id="3" name="Content Placeholder 2">
            <a:extLst>
              <a:ext uri="{FF2B5EF4-FFF2-40B4-BE49-F238E27FC236}">
                <a16:creationId xmlns:a16="http://schemas.microsoft.com/office/drawing/2014/main" id="{BBCEC8A2-54B7-42A6-A7FD-42BC49E055C8}"/>
              </a:ext>
            </a:extLst>
          </p:cNvPr>
          <p:cNvSpPr>
            <a:spLocks noGrp="1"/>
          </p:cNvSpPr>
          <p:nvPr>
            <p:ph sz="quarter" idx="11"/>
          </p:nvPr>
        </p:nvSpPr>
        <p:spPr/>
        <p:txBody>
          <a:bodyPr/>
          <a:lstStyle/>
          <a:p>
            <a:r>
              <a:rPr lang="en-US" dirty="0"/>
              <a:t>Unity’s </a:t>
            </a:r>
            <a:r>
              <a:rPr lang="en-US" b="1" dirty="0"/>
              <a:t>Prefab</a:t>
            </a:r>
            <a:r>
              <a:rPr lang="en-US" dirty="0"/>
              <a:t> system allows you to create, configure, and store a </a:t>
            </a:r>
            <a:r>
              <a:rPr lang="en-US" b="1" dirty="0" err="1"/>
              <a:t>GameObject</a:t>
            </a:r>
            <a:br>
              <a:rPr lang="en-US" dirty="0"/>
            </a:br>
            <a:r>
              <a:rPr lang="en-US" dirty="0"/>
              <a:t>complete with all its components, property values, and child </a:t>
            </a:r>
            <a:r>
              <a:rPr lang="en-US" dirty="0" err="1"/>
              <a:t>GameObjects</a:t>
            </a:r>
            <a:r>
              <a:rPr lang="en-US" dirty="0"/>
              <a:t> as a reusable Asset. The Prefab Asset acts as a template from which you can create new Prefab instances in the </a:t>
            </a:r>
            <a:r>
              <a:rPr lang="en-US" b="1" dirty="0"/>
              <a:t>Scene</a:t>
            </a:r>
          </a:p>
          <a:p>
            <a:r>
              <a:rPr lang="en-US" dirty="0"/>
              <a:t>Any edits that you make to a Prefab Asset are automatically reflected in the instances of that Prefab, allowing you to easily make broad changes across your whole Project without having to repeatedly make the same edit to every copy of the Asset.</a:t>
            </a:r>
          </a:p>
          <a:p>
            <a:r>
              <a:rPr lang="en-US" b="1" dirty="0"/>
              <a:t>When</a:t>
            </a:r>
            <a:r>
              <a:rPr lang="en-US" dirty="0"/>
              <a:t>?  - when you want to instantiate </a:t>
            </a:r>
            <a:r>
              <a:rPr lang="en-US" dirty="0" err="1"/>
              <a:t>GameObjects</a:t>
            </a:r>
            <a:r>
              <a:rPr lang="en-US" dirty="0"/>
              <a:t> at runtime that did not exist in your Scene at the start - for example, to make powerups, special effects, projectiles, or NPCs appear at the right moments during gameplay.</a:t>
            </a:r>
          </a:p>
          <a:p>
            <a:r>
              <a:rPr lang="en-US" b="1" dirty="0"/>
              <a:t>Instance overrides  </a:t>
            </a:r>
          </a:p>
          <a:p>
            <a:pPr marL="0" indent="0">
              <a:buNone/>
            </a:pPr>
            <a:r>
              <a:rPr lang="en-US" b="1" dirty="0"/>
              <a:t>(</a:t>
            </a:r>
            <a:r>
              <a:rPr lang="en-US" b="1" dirty="0">
                <a:hlinkClick r:id="rId2"/>
              </a:rPr>
              <a:t>1</a:t>
            </a:r>
            <a:r>
              <a:rPr lang="en-US" b="1" dirty="0"/>
              <a:t>)</a:t>
            </a:r>
            <a:endParaRPr lang="ru-RU" dirty="0"/>
          </a:p>
        </p:txBody>
      </p:sp>
    </p:spTree>
    <p:extLst>
      <p:ext uri="{BB962C8B-B14F-4D97-AF65-F5344CB8AC3E}">
        <p14:creationId xmlns:p14="http://schemas.microsoft.com/office/powerpoint/2010/main" val="16671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9D6C14C-BE9A-F72B-8AF1-1734B60059EA}"/>
              </a:ext>
            </a:extLst>
          </p:cNvPr>
          <p:cNvSpPr>
            <a:spLocks noGrp="1"/>
          </p:cNvSpPr>
          <p:nvPr>
            <p:ph type="body" sz="quarter" idx="10"/>
          </p:nvPr>
        </p:nvSpPr>
        <p:spPr/>
        <p:txBody>
          <a:bodyPr/>
          <a:lstStyle/>
          <a:p>
            <a:r>
              <a:rPr lang="en-US" dirty="0"/>
              <a:t>How?</a:t>
            </a:r>
            <a:endParaRPr lang="ru-RU" dirty="0"/>
          </a:p>
        </p:txBody>
      </p:sp>
      <p:sp>
        <p:nvSpPr>
          <p:cNvPr id="3" name="Content Placeholder 2">
            <a:extLst>
              <a:ext uri="{FF2B5EF4-FFF2-40B4-BE49-F238E27FC236}">
                <a16:creationId xmlns:a16="http://schemas.microsoft.com/office/drawing/2014/main" id="{971B66A0-35A8-854A-8943-81CAE208A8C5}"/>
              </a:ext>
            </a:extLst>
          </p:cNvPr>
          <p:cNvSpPr>
            <a:spLocks noGrp="1"/>
          </p:cNvSpPr>
          <p:nvPr>
            <p:ph sz="quarter" idx="11"/>
          </p:nvPr>
        </p:nvSpPr>
        <p:spPr>
          <a:xfrm>
            <a:off x="538163" y="1143000"/>
            <a:ext cx="10858149" cy="993808"/>
          </a:xfrm>
        </p:spPr>
        <p:txBody>
          <a:bodyPr/>
          <a:lstStyle/>
          <a:p>
            <a:pPr marL="0" indent="0">
              <a:buNone/>
            </a:pPr>
            <a:r>
              <a:rPr lang="en-US" dirty="0"/>
              <a:t>To create a prefab, simply drag the object from the Hierarchy into Assets.</a:t>
            </a:r>
          </a:p>
          <a:p>
            <a:pPr marL="0" indent="0">
              <a:buNone/>
            </a:pPr>
            <a:r>
              <a:rPr lang="en-US" dirty="0"/>
              <a:t>The object’s icon in </a:t>
            </a:r>
            <a:r>
              <a:rPr lang="en-US" dirty="0" err="1"/>
              <a:t>Heirarchy</a:t>
            </a:r>
            <a:r>
              <a:rPr lang="en-US" dirty="0"/>
              <a:t> should turn blue. </a:t>
            </a:r>
            <a:endParaRPr lang="ru-RU" dirty="0"/>
          </a:p>
        </p:txBody>
      </p:sp>
      <p:pic>
        <p:nvPicPr>
          <p:cNvPr id="5" name="Picture 4">
            <a:extLst>
              <a:ext uri="{FF2B5EF4-FFF2-40B4-BE49-F238E27FC236}">
                <a16:creationId xmlns:a16="http://schemas.microsoft.com/office/drawing/2014/main" id="{F94DBCE1-3D67-AD92-A0CA-CD86C02DF9EF}"/>
              </a:ext>
            </a:extLst>
          </p:cNvPr>
          <p:cNvPicPr>
            <a:picLocks noChangeAspect="1"/>
          </p:cNvPicPr>
          <p:nvPr/>
        </p:nvPicPr>
        <p:blipFill>
          <a:blip r:embed="rId2"/>
          <a:stretch>
            <a:fillRect/>
          </a:stretch>
        </p:blipFill>
        <p:spPr>
          <a:xfrm>
            <a:off x="3893269" y="2352675"/>
            <a:ext cx="3019425" cy="1076325"/>
          </a:xfrm>
          <a:prstGeom prst="rect">
            <a:avLst/>
          </a:prstGeom>
        </p:spPr>
      </p:pic>
    </p:spTree>
    <p:extLst>
      <p:ext uri="{BB962C8B-B14F-4D97-AF65-F5344CB8AC3E}">
        <p14:creationId xmlns:p14="http://schemas.microsoft.com/office/powerpoint/2010/main" val="3800354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56BC30-F010-DF77-BF43-04EF8BAFDFC2}"/>
              </a:ext>
            </a:extLst>
          </p:cNvPr>
          <p:cNvSpPr>
            <a:spLocks noGrp="1"/>
          </p:cNvSpPr>
          <p:nvPr>
            <p:ph type="body" sz="quarter" idx="10"/>
          </p:nvPr>
        </p:nvSpPr>
        <p:spPr/>
        <p:txBody>
          <a:bodyPr/>
          <a:lstStyle/>
          <a:p>
            <a:r>
              <a:rPr lang="en-US" dirty="0"/>
              <a:t>Instantiate</a:t>
            </a:r>
            <a:endParaRPr lang="ru-RU" dirty="0"/>
          </a:p>
        </p:txBody>
      </p:sp>
      <p:sp>
        <p:nvSpPr>
          <p:cNvPr id="3" name="Content Placeholder 2">
            <a:extLst>
              <a:ext uri="{FF2B5EF4-FFF2-40B4-BE49-F238E27FC236}">
                <a16:creationId xmlns:a16="http://schemas.microsoft.com/office/drawing/2014/main" id="{F7DFCCBB-8EA7-D8F1-40D8-DBBF7FBC77E6}"/>
              </a:ext>
            </a:extLst>
          </p:cNvPr>
          <p:cNvSpPr>
            <a:spLocks noGrp="1"/>
          </p:cNvSpPr>
          <p:nvPr>
            <p:ph sz="quarter" idx="11"/>
          </p:nvPr>
        </p:nvSpPr>
        <p:spPr>
          <a:xfrm>
            <a:off x="538163" y="1143000"/>
            <a:ext cx="4688355" cy="1609825"/>
          </a:xfrm>
        </p:spPr>
        <p:txBody>
          <a:bodyPr/>
          <a:lstStyle/>
          <a:p>
            <a:pPr marL="0" indent="0">
              <a:buNone/>
            </a:pPr>
            <a:r>
              <a:rPr lang="en-US" dirty="0"/>
              <a:t>When we want to instantiate any object (spawn out of nowhere), we use </a:t>
            </a:r>
            <a:r>
              <a:rPr lang="en-US" dirty="0" err="1"/>
              <a:t>GameObject.Instantiate</a:t>
            </a:r>
            <a:r>
              <a:rPr lang="en-US" dirty="0"/>
              <a:t> method.</a:t>
            </a:r>
            <a:endParaRPr lang="ru-RU" dirty="0"/>
          </a:p>
        </p:txBody>
      </p:sp>
      <p:pic>
        <p:nvPicPr>
          <p:cNvPr id="5" name="Picture 4">
            <a:extLst>
              <a:ext uri="{FF2B5EF4-FFF2-40B4-BE49-F238E27FC236}">
                <a16:creationId xmlns:a16="http://schemas.microsoft.com/office/drawing/2014/main" id="{7B1B3CA1-A089-50BB-1230-57D34FF67BFB}"/>
              </a:ext>
            </a:extLst>
          </p:cNvPr>
          <p:cNvPicPr>
            <a:picLocks noChangeAspect="1"/>
          </p:cNvPicPr>
          <p:nvPr/>
        </p:nvPicPr>
        <p:blipFill>
          <a:blip r:embed="rId2"/>
          <a:stretch>
            <a:fillRect/>
          </a:stretch>
        </p:blipFill>
        <p:spPr>
          <a:xfrm>
            <a:off x="1410001" y="3033863"/>
            <a:ext cx="2114550" cy="1733550"/>
          </a:xfrm>
          <a:prstGeom prst="rect">
            <a:avLst/>
          </a:prstGeom>
        </p:spPr>
      </p:pic>
      <p:sp>
        <p:nvSpPr>
          <p:cNvPr id="6" name="Content Placeholder 2">
            <a:extLst>
              <a:ext uri="{FF2B5EF4-FFF2-40B4-BE49-F238E27FC236}">
                <a16:creationId xmlns:a16="http://schemas.microsoft.com/office/drawing/2014/main" id="{0026083F-9C8C-F3D9-6A5C-63319FE5F4C9}"/>
              </a:ext>
            </a:extLst>
          </p:cNvPr>
          <p:cNvSpPr txBox="1">
            <a:spLocks/>
          </p:cNvSpPr>
          <p:nvPr/>
        </p:nvSpPr>
        <p:spPr>
          <a:xfrm>
            <a:off x="5878580" y="1218398"/>
            <a:ext cx="4688355" cy="831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It comes with the following input data ports</a:t>
            </a:r>
            <a:endParaRPr lang="ru-RU" dirty="0"/>
          </a:p>
        </p:txBody>
      </p:sp>
      <p:pic>
        <p:nvPicPr>
          <p:cNvPr id="8" name="Picture 7">
            <a:extLst>
              <a:ext uri="{FF2B5EF4-FFF2-40B4-BE49-F238E27FC236}">
                <a16:creationId xmlns:a16="http://schemas.microsoft.com/office/drawing/2014/main" id="{35E2EAA4-6EC7-C392-558C-DEEDF30A8D38}"/>
              </a:ext>
            </a:extLst>
          </p:cNvPr>
          <p:cNvPicPr>
            <a:picLocks noChangeAspect="1"/>
          </p:cNvPicPr>
          <p:nvPr/>
        </p:nvPicPr>
        <p:blipFill>
          <a:blip r:embed="rId3"/>
          <a:stretch>
            <a:fillRect/>
          </a:stretch>
        </p:blipFill>
        <p:spPr>
          <a:xfrm>
            <a:off x="6453889" y="2384508"/>
            <a:ext cx="3076575" cy="1800225"/>
          </a:xfrm>
          <a:prstGeom prst="rect">
            <a:avLst/>
          </a:prstGeom>
        </p:spPr>
      </p:pic>
      <p:sp>
        <p:nvSpPr>
          <p:cNvPr id="9" name="Content Placeholder 2">
            <a:extLst>
              <a:ext uri="{FF2B5EF4-FFF2-40B4-BE49-F238E27FC236}">
                <a16:creationId xmlns:a16="http://schemas.microsoft.com/office/drawing/2014/main" id="{377B232B-A269-6C66-B639-75E9216E674C}"/>
              </a:ext>
            </a:extLst>
          </p:cNvPr>
          <p:cNvSpPr txBox="1">
            <a:spLocks/>
          </p:cNvSpPr>
          <p:nvPr/>
        </p:nvSpPr>
        <p:spPr>
          <a:xfrm>
            <a:off x="5878580" y="4519060"/>
            <a:ext cx="4688355" cy="831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For Original: only prefab Unity Object can be selected</a:t>
            </a:r>
            <a:endParaRPr lang="ru-RU" dirty="0"/>
          </a:p>
        </p:txBody>
      </p:sp>
    </p:spTree>
    <p:extLst>
      <p:ext uri="{BB962C8B-B14F-4D97-AF65-F5344CB8AC3E}">
        <p14:creationId xmlns:p14="http://schemas.microsoft.com/office/powerpoint/2010/main" val="3225690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F10175C-80E5-D36F-611A-32007354142A}"/>
              </a:ext>
            </a:extLst>
          </p:cNvPr>
          <p:cNvSpPr>
            <a:spLocks noGrp="1"/>
          </p:cNvSpPr>
          <p:nvPr>
            <p:ph type="body" sz="quarter" idx="10"/>
          </p:nvPr>
        </p:nvSpPr>
        <p:spPr/>
        <p:txBody>
          <a:bodyPr/>
          <a:lstStyle/>
          <a:p>
            <a:r>
              <a:rPr lang="en-US" dirty="0"/>
              <a:t>Frame rate</a:t>
            </a:r>
            <a:endParaRPr lang="ru-RU" dirty="0"/>
          </a:p>
        </p:txBody>
      </p:sp>
      <p:sp>
        <p:nvSpPr>
          <p:cNvPr id="3" name="Content Placeholder 2">
            <a:extLst>
              <a:ext uri="{FF2B5EF4-FFF2-40B4-BE49-F238E27FC236}">
                <a16:creationId xmlns:a16="http://schemas.microsoft.com/office/drawing/2014/main" id="{A453396E-464F-4084-BC04-A1C42EC6470F}"/>
              </a:ext>
            </a:extLst>
          </p:cNvPr>
          <p:cNvSpPr>
            <a:spLocks noGrp="1"/>
          </p:cNvSpPr>
          <p:nvPr>
            <p:ph sz="quarter" idx="11"/>
          </p:nvPr>
        </p:nvSpPr>
        <p:spPr/>
        <p:txBody>
          <a:bodyPr/>
          <a:lstStyle/>
          <a:p>
            <a:r>
              <a:rPr lang="en-US" b="1" dirty="0"/>
              <a:t>Frame rate </a:t>
            </a:r>
            <a:r>
              <a:rPr lang="en-US" dirty="0"/>
              <a:t>in Unity refers to how many images are displayed on the screen per second</a:t>
            </a:r>
          </a:p>
          <a:p>
            <a:r>
              <a:rPr lang="en-US" b="1" dirty="0"/>
              <a:t>Factors</a:t>
            </a:r>
            <a:r>
              <a:rPr lang="en-US" dirty="0"/>
              <a:t>:</a:t>
            </a:r>
          </a:p>
          <a:p>
            <a:pPr lvl="1"/>
            <a:r>
              <a:rPr lang="en-US" dirty="0"/>
              <a:t>The complexity of the game</a:t>
            </a:r>
          </a:p>
          <a:p>
            <a:pPr lvl="1"/>
            <a:r>
              <a:rPr lang="en-US" dirty="0"/>
              <a:t>Graphic Settings</a:t>
            </a:r>
          </a:p>
          <a:p>
            <a:pPr lvl="1"/>
            <a:r>
              <a:rPr lang="en-US" dirty="0"/>
              <a:t>The performance of your computer</a:t>
            </a:r>
          </a:p>
          <a:p>
            <a:r>
              <a:rPr lang="en-US" b="1" dirty="0" err="1"/>
              <a:t>DeltaTime</a:t>
            </a:r>
            <a:r>
              <a:rPr lang="en-US" dirty="0"/>
              <a:t> is a term used in Unity to refer to the amount of time (in seconds) that has passed since the last frame was rendered</a:t>
            </a:r>
          </a:p>
          <a:p>
            <a:pPr lvl="1"/>
            <a:r>
              <a:rPr lang="ru-RU" dirty="0"/>
              <a:t>1/60  = 0.0167</a:t>
            </a:r>
            <a:endParaRPr lang="en-US" dirty="0"/>
          </a:p>
          <a:p>
            <a:pPr lvl="1"/>
            <a:r>
              <a:rPr lang="en-US" dirty="0"/>
              <a:t>make the game frame-independent</a:t>
            </a:r>
          </a:p>
        </p:txBody>
      </p:sp>
    </p:spTree>
    <p:extLst>
      <p:ext uri="{BB962C8B-B14F-4D97-AF65-F5344CB8AC3E}">
        <p14:creationId xmlns:p14="http://schemas.microsoft.com/office/powerpoint/2010/main" val="1124998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55A16C3-2326-6094-429B-55EFC5B62E6C}"/>
              </a:ext>
            </a:extLst>
          </p:cNvPr>
          <p:cNvSpPr>
            <a:spLocks noGrp="1"/>
          </p:cNvSpPr>
          <p:nvPr>
            <p:ph type="body" sz="quarter" idx="10"/>
          </p:nvPr>
        </p:nvSpPr>
        <p:spPr/>
        <p:txBody>
          <a:bodyPr/>
          <a:lstStyle/>
          <a:p>
            <a:r>
              <a:rPr lang="en-US" dirty="0"/>
              <a:t>Updates</a:t>
            </a:r>
            <a:endParaRPr lang="ru-RU" dirty="0"/>
          </a:p>
        </p:txBody>
      </p:sp>
      <p:sp>
        <p:nvSpPr>
          <p:cNvPr id="3" name="Content Placeholder 2">
            <a:extLst>
              <a:ext uri="{FF2B5EF4-FFF2-40B4-BE49-F238E27FC236}">
                <a16:creationId xmlns:a16="http://schemas.microsoft.com/office/drawing/2014/main" id="{8B6BB29B-067C-B80D-E27E-DA6957CCC0FA}"/>
              </a:ext>
            </a:extLst>
          </p:cNvPr>
          <p:cNvSpPr>
            <a:spLocks noGrp="1"/>
          </p:cNvSpPr>
          <p:nvPr>
            <p:ph sz="quarter" idx="11"/>
          </p:nvPr>
        </p:nvSpPr>
        <p:spPr/>
        <p:txBody>
          <a:bodyPr/>
          <a:lstStyle/>
          <a:p>
            <a:r>
              <a:rPr lang="en-US" dirty="0"/>
              <a:t>Update method - is not called at a fixed time interval, which can lead to some variability in performance. </a:t>
            </a:r>
          </a:p>
          <a:p>
            <a:pPr lvl="1"/>
            <a:r>
              <a:rPr lang="en-US" dirty="0"/>
              <a:t>Good for user input, animations, and other fast updates</a:t>
            </a:r>
          </a:p>
          <a:p>
            <a:pPr lvl="1"/>
            <a:r>
              <a:rPr lang="en-US" dirty="0"/>
              <a:t>after the </a:t>
            </a:r>
            <a:r>
              <a:rPr lang="en-US" dirty="0" err="1"/>
              <a:t>FixedUpdate</a:t>
            </a:r>
            <a:r>
              <a:rPr lang="en-US" dirty="0"/>
              <a:t> and Before the </a:t>
            </a:r>
            <a:r>
              <a:rPr lang="en-US" dirty="0" err="1"/>
              <a:t>LateUpdate</a:t>
            </a:r>
            <a:endParaRPr lang="en-US" dirty="0"/>
          </a:p>
          <a:p>
            <a:r>
              <a:rPr lang="en-US" dirty="0" err="1"/>
              <a:t>FixedUpdate</a:t>
            </a:r>
            <a:r>
              <a:rPr lang="en-US" dirty="0"/>
              <a:t> is a Frame Independent Update Function</a:t>
            </a:r>
          </a:p>
          <a:p>
            <a:pPr lvl="1"/>
            <a:r>
              <a:rPr lang="en-US" b="1" i="1" dirty="0">
                <a:solidFill>
                  <a:srgbClr val="000000"/>
                </a:solidFill>
                <a:effectLst/>
              </a:rPr>
              <a:t>Edit &gt; Project Settings &gt; Time &gt; Fixed Timestep</a:t>
            </a:r>
          </a:p>
          <a:p>
            <a:pPr lvl="1"/>
            <a:r>
              <a:rPr lang="en-US" dirty="0"/>
              <a:t>it runs consistently and deterministically, regardless of how fast or slow your game is running.</a:t>
            </a:r>
          </a:p>
          <a:p>
            <a:pPr lvl="1"/>
            <a:r>
              <a:rPr lang="en-US" dirty="0"/>
              <a:t>position or velocity of </a:t>
            </a:r>
            <a:r>
              <a:rPr lang="en-US" dirty="0" err="1"/>
              <a:t>rigidbodies</a:t>
            </a:r>
            <a:r>
              <a:rPr lang="en-US" dirty="0"/>
              <a:t>, which are affected by the physics engine</a:t>
            </a:r>
          </a:p>
          <a:p>
            <a:r>
              <a:rPr lang="en-US" dirty="0" err="1"/>
              <a:t>LateUpdate</a:t>
            </a:r>
            <a:endParaRPr lang="en-US" dirty="0"/>
          </a:p>
          <a:p>
            <a:pPr lvl="1"/>
            <a:r>
              <a:rPr lang="en-US" dirty="0"/>
              <a:t>called once per frame after all other updates have been processed</a:t>
            </a:r>
          </a:p>
          <a:p>
            <a:pPr lvl="1"/>
            <a:r>
              <a:rPr lang="en-US" dirty="0"/>
              <a:t>camera or lighting system</a:t>
            </a:r>
          </a:p>
          <a:p>
            <a:pPr lvl="1"/>
            <a:r>
              <a:rPr lang="en-US"/>
              <a:t>post-processing effects</a:t>
            </a:r>
            <a:endParaRPr lang="ru-RU" dirty="0"/>
          </a:p>
        </p:txBody>
      </p:sp>
    </p:spTree>
    <p:extLst>
      <p:ext uri="{BB962C8B-B14F-4D97-AF65-F5344CB8AC3E}">
        <p14:creationId xmlns:p14="http://schemas.microsoft.com/office/powerpoint/2010/main" val="3188871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89B2B29-A82A-4D64-942E-255DFE3A20F8}"/>
              </a:ext>
            </a:extLst>
          </p:cNvPr>
          <p:cNvSpPr>
            <a:spLocks noGrp="1"/>
          </p:cNvSpPr>
          <p:nvPr>
            <p:ph type="body" sz="quarter" idx="10"/>
          </p:nvPr>
        </p:nvSpPr>
        <p:spPr/>
        <p:txBody>
          <a:bodyPr/>
          <a:lstStyle/>
          <a:p>
            <a:r>
              <a:rPr lang="en-US" dirty="0"/>
              <a:t>Example: Updates</a:t>
            </a:r>
          </a:p>
        </p:txBody>
      </p:sp>
      <p:sp>
        <p:nvSpPr>
          <p:cNvPr id="3" name="Content Placeholder 2">
            <a:extLst>
              <a:ext uri="{FF2B5EF4-FFF2-40B4-BE49-F238E27FC236}">
                <a16:creationId xmlns:a16="http://schemas.microsoft.com/office/drawing/2014/main" id="{9EE8E9B2-5785-38BF-AED8-BA57B20062C8}"/>
              </a:ext>
            </a:extLst>
          </p:cNvPr>
          <p:cNvSpPr>
            <a:spLocks noGrp="1"/>
          </p:cNvSpPr>
          <p:nvPr>
            <p:ph sz="quarter" idx="11"/>
          </p:nvPr>
        </p:nvSpPr>
        <p:spPr>
          <a:xfrm>
            <a:off x="499269" y="1015679"/>
            <a:ext cx="11193462" cy="1218235"/>
          </a:xfrm>
        </p:spPr>
        <p:txBody>
          <a:bodyPr/>
          <a:lstStyle/>
          <a:p>
            <a:r>
              <a:rPr lang="en-US" dirty="0"/>
              <a:t>Test: create 3 similar objects and put them to same vertical position</a:t>
            </a:r>
          </a:p>
          <a:p>
            <a:r>
              <a:rPr lang="en-US" dirty="0"/>
              <a:t>Use same scenario for 3 of them, changing only event: </a:t>
            </a:r>
            <a:r>
              <a:rPr lang="en-US" dirty="0" err="1"/>
              <a:t>onUpdate</a:t>
            </a:r>
            <a:r>
              <a:rPr lang="en-US" dirty="0"/>
              <a:t>, </a:t>
            </a:r>
            <a:r>
              <a:rPr lang="en-US" dirty="0" err="1"/>
              <a:t>onLateUpdate</a:t>
            </a:r>
            <a:r>
              <a:rPr lang="en-US" dirty="0"/>
              <a:t>, </a:t>
            </a:r>
            <a:r>
              <a:rPr lang="en-US" dirty="0" err="1"/>
              <a:t>onFixedUpdate</a:t>
            </a:r>
            <a:r>
              <a:rPr lang="en-US" dirty="0"/>
              <a:t>.</a:t>
            </a:r>
          </a:p>
        </p:txBody>
      </p:sp>
      <p:pic>
        <p:nvPicPr>
          <p:cNvPr id="5" name="Picture 4">
            <a:extLst>
              <a:ext uri="{FF2B5EF4-FFF2-40B4-BE49-F238E27FC236}">
                <a16:creationId xmlns:a16="http://schemas.microsoft.com/office/drawing/2014/main" id="{C3E0791D-DE6A-41BB-53AE-0668D9754DD1}"/>
              </a:ext>
            </a:extLst>
          </p:cNvPr>
          <p:cNvPicPr>
            <a:picLocks noChangeAspect="1"/>
          </p:cNvPicPr>
          <p:nvPr/>
        </p:nvPicPr>
        <p:blipFill>
          <a:blip r:embed="rId2"/>
          <a:stretch>
            <a:fillRect/>
          </a:stretch>
        </p:blipFill>
        <p:spPr>
          <a:xfrm>
            <a:off x="917052" y="2789859"/>
            <a:ext cx="2857500" cy="1857375"/>
          </a:xfrm>
          <a:prstGeom prst="rect">
            <a:avLst/>
          </a:prstGeom>
        </p:spPr>
      </p:pic>
      <p:pic>
        <p:nvPicPr>
          <p:cNvPr id="7" name="Picture 6">
            <a:extLst>
              <a:ext uri="{FF2B5EF4-FFF2-40B4-BE49-F238E27FC236}">
                <a16:creationId xmlns:a16="http://schemas.microsoft.com/office/drawing/2014/main" id="{19CB1B59-3F01-6B7B-A443-992D5348F766}"/>
              </a:ext>
            </a:extLst>
          </p:cNvPr>
          <p:cNvPicPr>
            <a:picLocks noChangeAspect="1"/>
          </p:cNvPicPr>
          <p:nvPr/>
        </p:nvPicPr>
        <p:blipFill>
          <a:blip r:embed="rId3"/>
          <a:stretch>
            <a:fillRect/>
          </a:stretch>
        </p:blipFill>
        <p:spPr>
          <a:xfrm>
            <a:off x="5233987" y="2956546"/>
            <a:ext cx="4162425" cy="1524000"/>
          </a:xfrm>
          <a:prstGeom prst="rect">
            <a:avLst/>
          </a:prstGeom>
        </p:spPr>
      </p:pic>
    </p:spTree>
    <p:extLst>
      <p:ext uri="{BB962C8B-B14F-4D97-AF65-F5344CB8AC3E}">
        <p14:creationId xmlns:p14="http://schemas.microsoft.com/office/powerpoint/2010/main" val="2788646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5BD140A-2F4E-7498-95C8-75D9FF8C49F2}"/>
              </a:ext>
            </a:extLst>
          </p:cNvPr>
          <p:cNvSpPr>
            <a:spLocks noGrp="1"/>
          </p:cNvSpPr>
          <p:nvPr>
            <p:ph type="body" sz="quarter" idx="10"/>
          </p:nvPr>
        </p:nvSpPr>
        <p:spPr/>
        <p:txBody>
          <a:bodyPr/>
          <a:lstStyle/>
          <a:p>
            <a:r>
              <a:rPr lang="en-US" dirty="0"/>
              <a:t>Example: Updates</a:t>
            </a:r>
          </a:p>
        </p:txBody>
      </p:sp>
      <p:sp>
        <p:nvSpPr>
          <p:cNvPr id="3" name="Content Placeholder 2">
            <a:extLst>
              <a:ext uri="{FF2B5EF4-FFF2-40B4-BE49-F238E27FC236}">
                <a16:creationId xmlns:a16="http://schemas.microsoft.com/office/drawing/2014/main" id="{8002F7D3-58D2-2545-1420-392C7E5AD3C1}"/>
              </a:ext>
            </a:extLst>
          </p:cNvPr>
          <p:cNvSpPr>
            <a:spLocks noGrp="1"/>
          </p:cNvSpPr>
          <p:nvPr>
            <p:ph sz="quarter" idx="11"/>
          </p:nvPr>
        </p:nvSpPr>
        <p:spPr>
          <a:xfrm>
            <a:off x="1660300" y="1275335"/>
            <a:ext cx="2714323" cy="1908396"/>
          </a:xfrm>
        </p:spPr>
        <p:txBody>
          <a:bodyPr/>
          <a:lstStyle/>
          <a:p>
            <a:pPr marL="0" indent="0">
              <a:buNone/>
            </a:pPr>
            <a:r>
              <a:rPr lang="en-US" dirty="0"/>
              <a:t>1 – Update;</a:t>
            </a:r>
          </a:p>
          <a:p>
            <a:pPr marL="0" indent="0">
              <a:buNone/>
            </a:pPr>
            <a:r>
              <a:rPr lang="en-US" dirty="0"/>
              <a:t>2 – </a:t>
            </a:r>
            <a:r>
              <a:rPr lang="en-US" dirty="0" err="1"/>
              <a:t>LateUpdate</a:t>
            </a:r>
            <a:r>
              <a:rPr lang="en-US" dirty="0"/>
              <a:t>; </a:t>
            </a:r>
          </a:p>
          <a:p>
            <a:pPr marL="0" indent="0">
              <a:buNone/>
            </a:pPr>
            <a:r>
              <a:rPr lang="en-US" dirty="0"/>
              <a:t>3 – </a:t>
            </a:r>
            <a:r>
              <a:rPr lang="en-US" dirty="0" err="1"/>
              <a:t>FixedUpdate</a:t>
            </a:r>
            <a:r>
              <a:rPr lang="en-US" dirty="0"/>
              <a:t> </a:t>
            </a:r>
          </a:p>
        </p:txBody>
      </p:sp>
      <p:pic>
        <p:nvPicPr>
          <p:cNvPr id="5" name="Picture 4">
            <a:extLst>
              <a:ext uri="{FF2B5EF4-FFF2-40B4-BE49-F238E27FC236}">
                <a16:creationId xmlns:a16="http://schemas.microsoft.com/office/drawing/2014/main" id="{FBA557A8-1230-0129-E93D-4897D2FC6FCB}"/>
              </a:ext>
            </a:extLst>
          </p:cNvPr>
          <p:cNvPicPr>
            <a:picLocks noChangeAspect="1"/>
          </p:cNvPicPr>
          <p:nvPr/>
        </p:nvPicPr>
        <p:blipFill>
          <a:blip r:embed="rId2"/>
          <a:stretch>
            <a:fillRect/>
          </a:stretch>
        </p:blipFill>
        <p:spPr>
          <a:xfrm>
            <a:off x="1660300" y="3806603"/>
            <a:ext cx="7724775" cy="2762250"/>
          </a:xfrm>
          <a:prstGeom prst="rect">
            <a:avLst/>
          </a:prstGeom>
        </p:spPr>
      </p:pic>
      <p:pic>
        <p:nvPicPr>
          <p:cNvPr id="7" name="Picture 6">
            <a:extLst>
              <a:ext uri="{FF2B5EF4-FFF2-40B4-BE49-F238E27FC236}">
                <a16:creationId xmlns:a16="http://schemas.microsoft.com/office/drawing/2014/main" id="{9BDE48CB-3CB4-3E95-1A81-0BC32BEFBA76}"/>
              </a:ext>
            </a:extLst>
          </p:cNvPr>
          <p:cNvPicPr>
            <a:picLocks noChangeAspect="1"/>
          </p:cNvPicPr>
          <p:nvPr/>
        </p:nvPicPr>
        <p:blipFill>
          <a:blip r:embed="rId3"/>
          <a:stretch>
            <a:fillRect/>
          </a:stretch>
        </p:blipFill>
        <p:spPr>
          <a:xfrm>
            <a:off x="5245325" y="848408"/>
            <a:ext cx="4139750" cy="2762250"/>
          </a:xfrm>
          <a:prstGeom prst="rect">
            <a:avLst/>
          </a:prstGeom>
        </p:spPr>
      </p:pic>
    </p:spTree>
    <p:extLst>
      <p:ext uri="{BB962C8B-B14F-4D97-AF65-F5344CB8AC3E}">
        <p14:creationId xmlns:p14="http://schemas.microsoft.com/office/powerpoint/2010/main" val="2427835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E3C7CA4-7CFE-A1EE-18A1-47BE5E85DFA1}"/>
              </a:ext>
            </a:extLst>
          </p:cNvPr>
          <p:cNvSpPr>
            <a:spLocks noGrp="1"/>
          </p:cNvSpPr>
          <p:nvPr>
            <p:ph type="body" sz="quarter" idx="10"/>
          </p:nvPr>
        </p:nvSpPr>
        <p:spPr/>
        <p:txBody>
          <a:bodyPr/>
          <a:lstStyle/>
          <a:p>
            <a:r>
              <a:rPr lang="en-US" dirty="0"/>
              <a:t>Coroutine</a:t>
            </a:r>
            <a:endParaRPr lang="ru-RU" dirty="0"/>
          </a:p>
        </p:txBody>
      </p:sp>
      <p:sp>
        <p:nvSpPr>
          <p:cNvPr id="3" name="Content Placeholder 2">
            <a:extLst>
              <a:ext uri="{FF2B5EF4-FFF2-40B4-BE49-F238E27FC236}">
                <a16:creationId xmlns:a16="http://schemas.microsoft.com/office/drawing/2014/main" id="{0D8146CE-EEE5-A235-D86B-0B7827E51F3B}"/>
              </a:ext>
            </a:extLst>
          </p:cNvPr>
          <p:cNvSpPr>
            <a:spLocks noGrp="1"/>
          </p:cNvSpPr>
          <p:nvPr>
            <p:ph sz="quarter" idx="11"/>
          </p:nvPr>
        </p:nvSpPr>
        <p:spPr>
          <a:xfrm>
            <a:off x="499269" y="926306"/>
            <a:ext cx="11193462" cy="3299185"/>
          </a:xfrm>
        </p:spPr>
        <p:txBody>
          <a:bodyPr/>
          <a:lstStyle/>
          <a:p>
            <a:r>
              <a:rPr lang="en-US" dirty="0"/>
              <a:t>If you use Instantiate together with </a:t>
            </a:r>
            <a:r>
              <a:rPr lang="en-US" b="1" dirty="0" err="1"/>
              <a:t>OnUpdate</a:t>
            </a:r>
            <a:r>
              <a:rPr lang="en-US" dirty="0"/>
              <a:t> event, it means that new object will be created every timeframe, i.e. 60 objects per second. PC’s memory will be overloaded very soon. Solutions:</a:t>
            </a:r>
          </a:p>
          <a:p>
            <a:pPr lvl="1"/>
            <a:r>
              <a:rPr lang="en-US" dirty="0"/>
              <a:t>manage time of Instantiating</a:t>
            </a:r>
          </a:p>
          <a:p>
            <a:pPr lvl="1"/>
            <a:r>
              <a:rPr lang="en-US" dirty="0"/>
              <a:t>destroy objects after some time</a:t>
            </a:r>
          </a:p>
          <a:p>
            <a:pPr lvl="1"/>
            <a:r>
              <a:rPr lang="en-US" dirty="0"/>
              <a:t>use </a:t>
            </a:r>
            <a:r>
              <a:rPr lang="en-US" b="1" dirty="0"/>
              <a:t>Coroutines</a:t>
            </a:r>
            <a:endParaRPr lang="en-US" dirty="0"/>
          </a:p>
          <a:p>
            <a:r>
              <a:rPr lang="en-US" dirty="0"/>
              <a:t>A coroutine allows you to spread tasks across several frames. In Unity, a coroutine is a method that can pause execution and return control to Unity but then continue where it left off on the following frame. (</a:t>
            </a:r>
            <a:r>
              <a:rPr lang="en-US" dirty="0">
                <a:hlinkClick r:id="rId2"/>
              </a:rPr>
              <a:t>2</a:t>
            </a:r>
            <a:r>
              <a:rPr lang="en-US" dirty="0"/>
              <a:t>)</a:t>
            </a:r>
          </a:p>
          <a:p>
            <a:endParaRPr lang="ru-RU" dirty="0"/>
          </a:p>
        </p:txBody>
      </p:sp>
      <p:pic>
        <p:nvPicPr>
          <p:cNvPr id="5" name="Picture 4">
            <a:extLst>
              <a:ext uri="{FF2B5EF4-FFF2-40B4-BE49-F238E27FC236}">
                <a16:creationId xmlns:a16="http://schemas.microsoft.com/office/drawing/2014/main" id="{1143D511-0ED1-65BB-D522-92BBBA4B52BB}"/>
              </a:ext>
            </a:extLst>
          </p:cNvPr>
          <p:cNvPicPr>
            <a:picLocks noChangeAspect="1"/>
          </p:cNvPicPr>
          <p:nvPr/>
        </p:nvPicPr>
        <p:blipFill>
          <a:blip r:embed="rId3"/>
          <a:stretch>
            <a:fillRect/>
          </a:stretch>
        </p:blipFill>
        <p:spPr>
          <a:xfrm>
            <a:off x="680335" y="4406415"/>
            <a:ext cx="10696575" cy="1914525"/>
          </a:xfrm>
          <a:prstGeom prst="rect">
            <a:avLst/>
          </a:prstGeom>
        </p:spPr>
      </p:pic>
    </p:spTree>
    <p:extLst>
      <p:ext uri="{BB962C8B-B14F-4D97-AF65-F5344CB8AC3E}">
        <p14:creationId xmlns:p14="http://schemas.microsoft.com/office/powerpoint/2010/main" val="3048736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67D67E3-0541-4585-2CAE-6BD1A8C1292B}"/>
              </a:ext>
            </a:extLst>
          </p:cNvPr>
          <p:cNvSpPr>
            <a:spLocks noGrp="1"/>
          </p:cNvSpPr>
          <p:nvPr>
            <p:ph type="body" sz="quarter" idx="10"/>
          </p:nvPr>
        </p:nvSpPr>
        <p:spPr/>
        <p:txBody>
          <a:bodyPr/>
          <a:lstStyle/>
          <a:p>
            <a:r>
              <a:rPr lang="en-US" dirty="0"/>
              <a:t>Destroy</a:t>
            </a:r>
            <a:endParaRPr lang="ru-RU" dirty="0"/>
          </a:p>
        </p:txBody>
      </p:sp>
      <p:sp>
        <p:nvSpPr>
          <p:cNvPr id="3" name="Content Placeholder 2">
            <a:extLst>
              <a:ext uri="{FF2B5EF4-FFF2-40B4-BE49-F238E27FC236}">
                <a16:creationId xmlns:a16="http://schemas.microsoft.com/office/drawing/2014/main" id="{E2C010B8-EF1E-215D-6232-841A5E9C8485}"/>
              </a:ext>
            </a:extLst>
          </p:cNvPr>
          <p:cNvSpPr>
            <a:spLocks noGrp="1"/>
          </p:cNvSpPr>
          <p:nvPr>
            <p:ph sz="quarter" idx="11"/>
          </p:nvPr>
        </p:nvSpPr>
        <p:spPr>
          <a:xfrm>
            <a:off x="499269" y="935030"/>
            <a:ext cx="11193462" cy="522288"/>
          </a:xfrm>
        </p:spPr>
        <p:txBody>
          <a:bodyPr/>
          <a:lstStyle/>
          <a:p>
            <a:pPr marL="0" indent="0">
              <a:buNone/>
            </a:pPr>
            <a:r>
              <a:rPr lang="en-US" dirty="0"/>
              <a:t>You can destroy objects once you don’t need them in your gameplay.</a:t>
            </a:r>
            <a:endParaRPr lang="ru-RU" dirty="0"/>
          </a:p>
        </p:txBody>
      </p:sp>
      <p:pic>
        <p:nvPicPr>
          <p:cNvPr id="5" name="Picture 4">
            <a:extLst>
              <a:ext uri="{FF2B5EF4-FFF2-40B4-BE49-F238E27FC236}">
                <a16:creationId xmlns:a16="http://schemas.microsoft.com/office/drawing/2014/main" id="{3E8C9A30-7893-3CA3-C6EB-810FFA9CE00F}"/>
              </a:ext>
            </a:extLst>
          </p:cNvPr>
          <p:cNvPicPr>
            <a:picLocks noChangeAspect="1"/>
          </p:cNvPicPr>
          <p:nvPr/>
        </p:nvPicPr>
        <p:blipFill>
          <a:blip r:embed="rId2"/>
          <a:stretch>
            <a:fillRect/>
          </a:stretch>
        </p:blipFill>
        <p:spPr>
          <a:xfrm>
            <a:off x="3739356" y="1513370"/>
            <a:ext cx="3026143" cy="1998920"/>
          </a:xfrm>
          <a:prstGeom prst="rect">
            <a:avLst/>
          </a:prstGeom>
        </p:spPr>
      </p:pic>
      <p:pic>
        <p:nvPicPr>
          <p:cNvPr id="7" name="Picture 6">
            <a:extLst>
              <a:ext uri="{FF2B5EF4-FFF2-40B4-BE49-F238E27FC236}">
                <a16:creationId xmlns:a16="http://schemas.microsoft.com/office/drawing/2014/main" id="{A64C6BE7-13CC-5A40-EBE6-15EC1BF79700}"/>
              </a:ext>
            </a:extLst>
          </p:cNvPr>
          <p:cNvPicPr>
            <a:picLocks noChangeAspect="1"/>
          </p:cNvPicPr>
          <p:nvPr/>
        </p:nvPicPr>
        <p:blipFill>
          <a:blip r:embed="rId3"/>
          <a:stretch>
            <a:fillRect/>
          </a:stretch>
        </p:blipFill>
        <p:spPr>
          <a:xfrm>
            <a:off x="852838" y="4469330"/>
            <a:ext cx="9182100" cy="1981200"/>
          </a:xfrm>
          <a:prstGeom prst="rect">
            <a:avLst/>
          </a:prstGeom>
        </p:spPr>
      </p:pic>
      <p:sp>
        <p:nvSpPr>
          <p:cNvPr id="8" name="Content Placeholder 2">
            <a:extLst>
              <a:ext uri="{FF2B5EF4-FFF2-40B4-BE49-F238E27FC236}">
                <a16:creationId xmlns:a16="http://schemas.microsoft.com/office/drawing/2014/main" id="{33021431-6A25-8FBC-6CB8-44E7DD8B2473}"/>
              </a:ext>
            </a:extLst>
          </p:cNvPr>
          <p:cNvSpPr txBox="1">
            <a:spLocks/>
          </p:cNvSpPr>
          <p:nvPr/>
        </p:nvSpPr>
        <p:spPr>
          <a:xfrm>
            <a:off x="499269" y="3890990"/>
            <a:ext cx="8798735" cy="522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In this example, Instantiated Object is destroyed after 1 second.</a:t>
            </a:r>
            <a:endParaRPr lang="ru-RU" dirty="0"/>
          </a:p>
        </p:txBody>
      </p:sp>
    </p:spTree>
    <p:extLst>
      <p:ext uri="{BB962C8B-B14F-4D97-AF65-F5344CB8AC3E}">
        <p14:creationId xmlns:p14="http://schemas.microsoft.com/office/powerpoint/2010/main" val="3871527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F85FE1-D15E-8311-1887-84DE97F5D0A3}"/>
              </a:ext>
            </a:extLst>
          </p:cNvPr>
          <p:cNvSpPr>
            <a:spLocks noGrp="1"/>
          </p:cNvSpPr>
          <p:nvPr>
            <p:ph type="body" sz="quarter" idx="10"/>
          </p:nvPr>
        </p:nvSpPr>
        <p:spPr/>
        <p:txBody>
          <a:bodyPr/>
          <a:lstStyle/>
          <a:p>
            <a:r>
              <a:rPr lang="en-US" dirty="0"/>
              <a:t>Events</a:t>
            </a:r>
            <a:endParaRPr lang="ru-RU" dirty="0"/>
          </a:p>
        </p:txBody>
      </p:sp>
      <p:sp>
        <p:nvSpPr>
          <p:cNvPr id="3" name="Content Placeholder 2">
            <a:extLst>
              <a:ext uri="{FF2B5EF4-FFF2-40B4-BE49-F238E27FC236}">
                <a16:creationId xmlns:a16="http://schemas.microsoft.com/office/drawing/2014/main" id="{9850A6EE-0E70-F0AF-1B28-6EF584F6CDA4}"/>
              </a:ext>
            </a:extLst>
          </p:cNvPr>
          <p:cNvSpPr>
            <a:spLocks noGrp="1"/>
          </p:cNvSpPr>
          <p:nvPr>
            <p:ph sz="quarter" idx="11"/>
          </p:nvPr>
        </p:nvSpPr>
        <p:spPr>
          <a:xfrm>
            <a:off x="538163" y="1142999"/>
            <a:ext cx="11193462" cy="2110339"/>
          </a:xfrm>
        </p:spPr>
        <p:txBody>
          <a:bodyPr/>
          <a:lstStyle/>
          <a:p>
            <a:pPr marL="0" indent="0">
              <a:buNone/>
            </a:pPr>
            <a:r>
              <a:rPr lang="en-US" dirty="0"/>
              <a:t>Events – triggers, occasions that enable execution of certain flow or function/script.</a:t>
            </a:r>
          </a:p>
          <a:p>
            <a:pPr marL="0" indent="0">
              <a:buNone/>
            </a:pPr>
            <a:r>
              <a:rPr lang="en-US" dirty="0"/>
              <a:t>Events – everything what can happen with your program: user input, moving, colliding, beginning, ending, etc.</a:t>
            </a:r>
          </a:p>
          <a:p>
            <a:pPr marL="0" indent="0">
              <a:buNone/>
            </a:pPr>
            <a:r>
              <a:rPr lang="en-US" dirty="0"/>
              <a:t>They do not have Input flow, as they are themselves the beginning of the flow.</a:t>
            </a:r>
            <a:endParaRPr lang="ru-RU" dirty="0"/>
          </a:p>
        </p:txBody>
      </p:sp>
      <p:pic>
        <p:nvPicPr>
          <p:cNvPr id="5" name="Picture 4">
            <a:extLst>
              <a:ext uri="{FF2B5EF4-FFF2-40B4-BE49-F238E27FC236}">
                <a16:creationId xmlns:a16="http://schemas.microsoft.com/office/drawing/2014/main" id="{27DB271A-2070-41ED-3FEA-C29535259D66}"/>
              </a:ext>
            </a:extLst>
          </p:cNvPr>
          <p:cNvPicPr>
            <a:picLocks noChangeAspect="1"/>
          </p:cNvPicPr>
          <p:nvPr/>
        </p:nvPicPr>
        <p:blipFill>
          <a:blip r:embed="rId2"/>
          <a:stretch>
            <a:fillRect/>
          </a:stretch>
        </p:blipFill>
        <p:spPr>
          <a:xfrm>
            <a:off x="748164" y="3429000"/>
            <a:ext cx="1943100" cy="2847975"/>
          </a:xfrm>
          <a:prstGeom prst="rect">
            <a:avLst/>
          </a:prstGeom>
        </p:spPr>
      </p:pic>
      <p:pic>
        <p:nvPicPr>
          <p:cNvPr id="7" name="Picture 6">
            <a:extLst>
              <a:ext uri="{FF2B5EF4-FFF2-40B4-BE49-F238E27FC236}">
                <a16:creationId xmlns:a16="http://schemas.microsoft.com/office/drawing/2014/main" id="{222A7DE9-CE3A-B3C6-C0E0-55B712DA3BD7}"/>
              </a:ext>
            </a:extLst>
          </p:cNvPr>
          <p:cNvPicPr>
            <a:picLocks noChangeAspect="1"/>
          </p:cNvPicPr>
          <p:nvPr/>
        </p:nvPicPr>
        <p:blipFill>
          <a:blip r:embed="rId3"/>
          <a:stretch>
            <a:fillRect/>
          </a:stretch>
        </p:blipFill>
        <p:spPr>
          <a:xfrm>
            <a:off x="3739356" y="3429000"/>
            <a:ext cx="1905000" cy="2914650"/>
          </a:xfrm>
          <a:prstGeom prst="rect">
            <a:avLst/>
          </a:prstGeom>
        </p:spPr>
      </p:pic>
      <p:pic>
        <p:nvPicPr>
          <p:cNvPr id="9" name="Picture 8">
            <a:extLst>
              <a:ext uri="{FF2B5EF4-FFF2-40B4-BE49-F238E27FC236}">
                <a16:creationId xmlns:a16="http://schemas.microsoft.com/office/drawing/2014/main" id="{C4E87334-5C65-A248-BDE6-49362DEA1139}"/>
              </a:ext>
            </a:extLst>
          </p:cNvPr>
          <p:cNvPicPr>
            <a:picLocks noChangeAspect="1"/>
          </p:cNvPicPr>
          <p:nvPr/>
        </p:nvPicPr>
        <p:blipFill>
          <a:blip r:embed="rId4"/>
          <a:stretch>
            <a:fillRect/>
          </a:stretch>
        </p:blipFill>
        <p:spPr>
          <a:xfrm>
            <a:off x="6547646" y="3429000"/>
            <a:ext cx="1943100" cy="2714625"/>
          </a:xfrm>
          <a:prstGeom prst="rect">
            <a:avLst/>
          </a:prstGeom>
        </p:spPr>
      </p:pic>
      <p:pic>
        <p:nvPicPr>
          <p:cNvPr id="11" name="Picture 10">
            <a:extLst>
              <a:ext uri="{FF2B5EF4-FFF2-40B4-BE49-F238E27FC236}">
                <a16:creationId xmlns:a16="http://schemas.microsoft.com/office/drawing/2014/main" id="{9838F9AB-2523-CFA9-71B8-18A3563A8045}"/>
              </a:ext>
            </a:extLst>
          </p:cNvPr>
          <p:cNvPicPr>
            <a:picLocks noChangeAspect="1"/>
          </p:cNvPicPr>
          <p:nvPr/>
        </p:nvPicPr>
        <p:blipFill>
          <a:blip r:embed="rId5"/>
          <a:stretch>
            <a:fillRect/>
          </a:stretch>
        </p:blipFill>
        <p:spPr>
          <a:xfrm>
            <a:off x="9254289" y="3429000"/>
            <a:ext cx="2057400" cy="1304925"/>
          </a:xfrm>
          <a:prstGeom prst="rect">
            <a:avLst/>
          </a:prstGeom>
        </p:spPr>
      </p:pic>
    </p:spTree>
    <p:extLst>
      <p:ext uri="{BB962C8B-B14F-4D97-AF65-F5344CB8AC3E}">
        <p14:creationId xmlns:p14="http://schemas.microsoft.com/office/powerpoint/2010/main" val="2690300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735418-E9A8-F889-4336-CF503361C0EB}"/>
              </a:ext>
            </a:extLst>
          </p:cNvPr>
          <p:cNvSpPr>
            <a:spLocks noGrp="1"/>
          </p:cNvSpPr>
          <p:nvPr>
            <p:ph type="body" sz="quarter" idx="10"/>
          </p:nvPr>
        </p:nvSpPr>
        <p:spPr/>
        <p:txBody>
          <a:bodyPr/>
          <a:lstStyle/>
          <a:p>
            <a:r>
              <a:rPr lang="en-US" dirty="0" err="1"/>
              <a:t>Rigidbody</a:t>
            </a:r>
            <a:r>
              <a:rPr lang="en-US" dirty="0"/>
              <a:t> component</a:t>
            </a:r>
          </a:p>
        </p:txBody>
      </p:sp>
      <p:sp>
        <p:nvSpPr>
          <p:cNvPr id="3" name="Content Placeholder 2">
            <a:extLst>
              <a:ext uri="{FF2B5EF4-FFF2-40B4-BE49-F238E27FC236}">
                <a16:creationId xmlns:a16="http://schemas.microsoft.com/office/drawing/2014/main" id="{9CFF5FEF-4AD4-5504-3048-C79C0C7838B9}"/>
              </a:ext>
            </a:extLst>
          </p:cNvPr>
          <p:cNvSpPr>
            <a:spLocks noGrp="1"/>
          </p:cNvSpPr>
          <p:nvPr>
            <p:ph sz="quarter" idx="11"/>
          </p:nvPr>
        </p:nvSpPr>
        <p:spPr>
          <a:xfrm>
            <a:off x="5960962" y="1073552"/>
            <a:ext cx="5442091" cy="1137213"/>
          </a:xfrm>
        </p:spPr>
        <p:txBody>
          <a:bodyPr/>
          <a:lstStyle/>
          <a:p>
            <a:pPr marL="0" indent="0">
              <a:buNone/>
            </a:pPr>
            <a:r>
              <a:rPr lang="en-US" dirty="0"/>
              <a:t>To add - in Inspector click Add Component – Physics - </a:t>
            </a:r>
            <a:r>
              <a:rPr lang="en-US" dirty="0" err="1"/>
              <a:t>Rigidbody</a:t>
            </a:r>
            <a:endParaRPr lang="en-US" dirty="0"/>
          </a:p>
        </p:txBody>
      </p:sp>
      <p:pic>
        <p:nvPicPr>
          <p:cNvPr id="5" name="Picture 4">
            <a:extLst>
              <a:ext uri="{FF2B5EF4-FFF2-40B4-BE49-F238E27FC236}">
                <a16:creationId xmlns:a16="http://schemas.microsoft.com/office/drawing/2014/main" id="{225DD338-3A66-7167-4C93-0162CA3D59AC}"/>
              </a:ext>
            </a:extLst>
          </p:cNvPr>
          <p:cNvPicPr>
            <a:picLocks noChangeAspect="1"/>
          </p:cNvPicPr>
          <p:nvPr/>
        </p:nvPicPr>
        <p:blipFill>
          <a:blip r:embed="rId2"/>
          <a:stretch>
            <a:fillRect/>
          </a:stretch>
        </p:blipFill>
        <p:spPr>
          <a:xfrm>
            <a:off x="5776129" y="2979094"/>
            <a:ext cx="2190750" cy="2981325"/>
          </a:xfrm>
          <a:prstGeom prst="rect">
            <a:avLst/>
          </a:prstGeom>
        </p:spPr>
      </p:pic>
      <p:sp>
        <p:nvSpPr>
          <p:cNvPr id="6" name="Content Placeholder 2">
            <a:extLst>
              <a:ext uri="{FF2B5EF4-FFF2-40B4-BE49-F238E27FC236}">
                <a16:creationId xmlns:a16="http://schemas.microsoft.com/office/drawing/2014/main" id="{E644ED40-567A-0DA6-4931-2435A5A3FB1C}"/>
              </a:ext>
            </a:extLst>
          </p:cNvPr>
          <p:cNvSpPr txBox="1">
            <a:spLocks/>
          </p:cNvSpPr>
          <p:nvPr/>
        </p:nvSpPr>
        <p:spPr>
          <a:xfrm>
            <a:off x="502866" y="969379"/>
            <a:ext cx="4716743" cy="55587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Control of an object's position through physics simulation</a:t>
            </a:r>
          </a:p>
          <a:p>
            <a:r>
              <a:rPr lang="en-US" dirty="0"/>
              <a:t>Adding a </a:t>
            </a:r>
            <a:r>
              <a:rPr lang="en-US" dirty="0" err="1"/>
              <a:t>Rigidbody</a:t>
            </a:r>
            <a:r>
              <a:rPr lang="en-US" dirty="0"/>
              <a:t> component to an object will put its motion under the control of Unity's physics engine. Even without adding any code, a </a:t>
            </a:r>
            <a:r>
              <a:rPr lang="en-US" dirty="0" err="1"/>
              <a:t>Rigidbody</a:t>
            </a:r>
            <a:r>
              <a:rPr lang="en-US" dirty="0"/>
              <a:t> object will be pulled downward by gravity and will react to collisions with incoming objects if the right Collider component is also present.</a:t>
            </a:r>
          </a:p>
          <a:p>
            <a:r>
              <a:rPr lang="en-US" dirty="0"/>
              <a:t>Recommended to use </a:t>
            </a:r>
            <a:r>
              <a:rPr lang="en-US" dirty="0" err="1"/>
              <a:t>FixedUpdate</a:t>
            </a:r>
            <a:r>
              <a:rPr lang="en-US" dirty="0"/>
              <a:t> </a:t>
            </a:r>
          </a:p>
          <a:p>
            <a:r>
              <a:rPr lang="en-US" dirty="0"/>
              <a:t>(</a:t>
            </a:r>
            <a:r>
              <a:rPr lang="en-US" dirty="0">
                <a:hlinkClick r:id="rId3"/>
              </a:rPr>
              <a:t>3</a:t>
            </a:r>
            <a:r>
              <a:rPr lang="en-US" dirty="0"/>
              <a:t>)</a:t>
            </a:r>
          </a:p>
        </p:txBody>
      </p:sp>
      <p:pic>
        <p:nvPicPr>
          <p:cNvPr id="8" name="Picture 7">
            <a:extLst>
              <a:ext uri="{FF2B5EF4-FFF2-40B4-BE49-F238E27FC236}">
                <a16:creationId xmlns:a16="http://schemas.microsoft.com/office/drawing/2014/main" id="{FFF67603-DDD5-96FD-2830-8E6707296AE7}"/>
              </a:ext>
            </a:extLst>
          </p:cNvPr>
          <p:cNvPicPr>
            <a:picLocks noChangeAspect="1"/>
          </p:cNvPicPr>
          <p:nvPr/>
        </p:nvPicPr>
        <p:blipFill>
          <a:blip r:embed="rId4"/>
          <a:stretch>
            <a:fillRect/>
          </a:stretch>
        </p:blipFill>
        <p:spPr>
          <a:xfrm>
            <a:off x="8153011" y="3598219"/>
            <a:ext cx="3943350" cy="2362200"/>
          </a:xfrm>
          <a:prstGeom prst="rect">
            <a:avLst/>
          </a:prstGeom>
        </p:spPr>
      </p:pic>
    </p:spTree>
    <p:extLst>
      <p:ext uri="{BB962C8B-B14F-4D97-AF65-F5344CB8AC3E}">
        <p14:creationId xmlns:p14="http://schemas.microsoft.com/office/powerpoint/2010/main" val="484472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AB37F0-7538-583A-2147-C4236A83A62D}"/>
              </a:ext>
            </a:extLst>
          </p:cNvPr>
          <p:cNvSpPr>
            <a:spLocks noGrp="1"/>
          </p:cNvSpPr>
          <p:nvPr>
            <p:ph type="body" sz="quarter" idx="10"/>
          </p:nvPr>
        </p:nvSpPr>
        <p:spPr/>
        <p:txBody>
          <a:bodyPr/>
          <a:lstStyle/>
          <a:p>
            <a:r>
              <a:rPr lang="en-US" dirty="0"/>
              <a:t>Example: </a:t>
            </a:r>
            <a:r>
              <a:rPr lang="en-US" dirty="0" err="1"/>
              <a:t>Rigidbody</a:t>
            </a:r>
            <a:endParaRPr lang="en-US" dirty="0"/>
          </a:p>
        </p:txBody>
      </p:sp>
      <p:sp>
        <p:nvSpPr>
          <p:cNvPr id="3" name="Content Placeholder 2">
            <a:extLst>
              <a:ext uri="{FF2B5EF4-FFF2-40B4-BE49-F238E27FC236}">
                <a16:creationId xmlns:a16="http://schemas.microsoft.com/office/drawing/2014/main" id="{4F95FB02-37CA-16CB-2C99-1BB8C6391BD4}"/>
              </a:ext>
            </a:extLst>
          </p:cNvPr>
          <p:cNvSpPr>
            <a:spLocks noGrp="1"/>
          </p:cNvSpPr>
          <p:nvPr>
            <p:ph sz="quarter" idx="11"/>
          </p:nvPr>
        </p:nvSpPr>
        <p:spPr>
          <a:xfrm>
            <a:off x="538163" y="1143000"/>
            <a:ext cx="4080136" cy="1195086"/>
          </a:xfrm>
        </p:spPr>
        <p:txBody>
          <a:bodyPr/>
          <a:lstStyle/>
          <a:p>
            <a:r>
              <a:rPr lang="en-US" dirty="0"/>
              <a:t>Adding </a:t>
            </a:r>
            <a:r>
              <a:rPr lang="en-US" dirty="0" err="1"/>
              <a:t>Rigidbody</a:t>
            </a:r>
            <a:r>
              <a:rPr lang="en-US" dirty="0"/>
              <a:t>, will add gravity to the object. </a:t>
            </a:r>
          </a:p>
          <a:p>
            <a:r>
              <a:rPr lang="en-US" dirty="0"/>
              <a:t>Sphere is falling</a:t>
            </a:r>
          </a:p>
        </p:txBody>
      </p:sp>
      <p:sp>
        <p:nvSpPr>
          <p:cNvPr id="4" name="Content Placeholder 2">
            <a:extLst>
              <a:ext uri="{FF2B5EF4-FFF2-40B4-BE49-F238E27FC236}">
                <a16:creationId xmlns:a16="http://schemas.microsoft.com/office/drawing/2014/main" id="{7FE58B94-4037-57D6-CC2D-A77D06FE15C3}"/>
              </a:ext>
            </a:extLst>
          </p:cNvPr>
          <p:cNvSpPr txBox="1">
            <a:spLocks/>
          </p:cNvSpPr>
          <p:nvPr/>
        </p:nvSpPr>
        <p:spPr>
          <a:xfrm>
            <a:off x="5899169" y="1143000"/>
            <a:ext cx="5397721" cy="1322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But you can also freeze Position or Rotation constraints, and still use features of this properties</a:t>
            </a:r>
          </a:p>
        </p:txBody>
      </p:sp>
      <p:pic>
        <p:nvPicPr>
          <p:cNvPr id="6" name="Picture 5">
            <a:extLst>
              <a:ext uri="{FF2B5EF4-FFF2-40B4-BE49-F238E27FC236}">
                <a16:creationId xmlns:a16="http://schemas.microsoft.com/office/drawing/2014/main" id="{C540548F-71DB-9AB4-F8AE-A79590E530D2}"/>
              </a:ext>
            </a:extLst>
          </p:cNvPr>
          <p:cNvPicPr>
            <a:picLocks noChangeAspect="1"/>
          </p:cNvPicPr>
          <p:nvPr/>
        </p:nvPicPr>
        <p:blipFill>
          <a:blip r:embed="rId2"/>
          <a:stretch>
            <a:fillRect/>
          </a:stretch>
        </p:blipFill>
        <p:spPr>
          <a:xfrm>
            <a:off x="830393" y="2579828"/>
            <a:ext cx="3495675" cy="1466850"/>
          </a:xfrm>
          <a:prstGeom prst="rect">
            <a:avLst/>
          </a:prstGeom>
        </p:spPr>
      </p:pic>
      <p:pic>
        <p:nvPicPr>
          <p:cNvPr id="8" name="Picture 7">
            <a:extLst>
              <a:ext uri="{FF2B5EF4-FFF2-40B4-BE49-F238E27FC236}">
                <a16:creationId xmlns:a16="http://schemas.microsoft.com/office/drawing/2014/main" id="{B76C64AE-F2F7-5F8C-EBAE-6F5C4CDCF5DE}"/>
              </a:ext>
            </a:extLst>
          </p:cNvPr>
          <p:cNvPicPr>
            <a:picLocks noChangeAspect="1"/>
          </p:cNvPicPr>
          <p:nvPr/>
        </p:nvPicPr>
        <p:blipFill>
          <a:blip r:embed="rId3"/>
          <a:stretch>
            <a:fillRect/>
          </a:stretch>
        </p:blipFill>
        <p:spPr>
          <a:xfrm>
            <a:off x="6943182" y="2465408"/>
            <a:ext cx="2857500" cy="1371600"/>
          </a:xfrm>
          <a:prstGeom prst="rect">
            <a:avLst/>
          </a:prstGeom>
        </p:spPr>
      </p:pic>
      <p:pic>
        <p:nvPicPr>
          <p:cNvPr id="10" name="Picture 9">
            <a:extLst>
              <a:ext uri="{FF2B5EF4-FFF2-40B4-BE49-F238E27FC236}">
                <a16:creationId xmlns:a16="http://schemas.microsoft.com/office/drawing/2014/main" id="{1D03A0A7-B983-8E46-07F5-164B6F78DFD2}"/>
              </a:ext>
            </a:extLst>
          </p:cNvPr>
          <p:cNvPicPr>
            <a:picLocks noChangeAspect="1"/>
          </p:cNvPicPr>
          <p:nvPr/>
        </p:nvPicPr>
        <p:blipFill>
          <a:blip r:embed="rId4"/>
          <a:stretch>
            <a:fillRect/>
          </a:stretch>
        </p:blipFill>
        <p:spPr>
          <a:xfrm>
            <a:off x="6681244" y="4172673"/>
            <a:ext cx="3381375" cy="2314575"/>
          </a:xfrm>
          <a:prstGeom prst="rect">
            <a:avLst/>
          </a:prstGeom>
        </p:spPr>
      </p:pic>
    </p:spTree>
    <p:extLst>
      <p:ext uri="{BB962C8B-B14F-4D97-AF65-F5344CB8AC3E}">
        <p14:creationId xmlns:p14="http://schemas.microsoft.com/office/powerpoint/2010/main" val="349976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F4CBE8A-1B8B-90CC-3F94-5DECE6B7F07E}"/>
              </a:ext>
            </a:extLst>
          </p:cNvPr>
          <p:cNvSpPr>
            <a:spLocks noGrp="1"/>
          </p:cNvSpPr>
          <p:nvPr>
            <p:ph type="body" sz="quarter" idx="10"/>
          </p:nvPr>
        </p:nvSpPr>
        <p:spPr/>
        <p:txBody>
          <a:bodyPr/>
          <a:lstStyle/>
          <a:p>
            <a:r>
              <a:rPr lang="en-US" dirty="0"/>
              <a:t>Example: Events</a:t>
            </a:r>
          </a:p>
        </p:txBody>
      </p:sp>
      <p:sp>
        <p:nvSpPr>
          <p:cNvPr id="3" name="Content Placeholder 2">
            <a:extLst>
              <a:ext uri="{FF2B5EF4-FFF2-40B4-BE49-F238E27FC236}">
                <a16:creationId xmlns:a16="http://schemas.microsoft.com/office/drawing/2014/main" id="{53D51F4F-DE2A-C724-C752-9ADB9E4DAB97}"/>
              </a:ext>
            </a:extLst>
          </p:cNvPr>
          <p:cNvSpPr>
            <a:spLocks noGrp="1"/>
          </p:cNvSpPr>
          <p:nvPr>
            <p:ph sz="quarter" idx="11"/>
          </p:nvPr>
        </p:nvSpPr>
        <p:spPr>
          <a:xfrm>
            <a:off x="329819" y="926306"/>
            <a:ext cx="11193462" cy="5005388"/>
          </a:xfrm>
        </p:spPr>
        <p:txBody>
          <a:bodyPr/>
          <a:lstStyle/>
          <a:p>
            <a:pPr marL="0" indent="0">
              <a:buNone/>
            </a:pPr>
            <a:r>
              <a:rPr lang="en-US" dirty="0"/>
              <a:t>Task: Enable rolling depending on user input from the keyboard.</a:t>
            </a:r>
          </a:p>
          <a:p>
            <a:pPr marL="0" indent="0">
              <a:buNone/>
            </a:pPr>
            <a:r>
              <a:rPr lang="en-US" dirty="0"/>
              <a:t>Steps: 1. Add </a:t>
            </a:r>
            <a:r>
              <a:rPr lang="en-US" dirty="0" err="1"/>
              <a:t>Rigidbody</a:t>
            </a:r>
            <a:r>
              <a:rPr lang="en-US" dirty="0"/>
              <a:t> component to ball</a:t>
            </a:r>
          </a:p>
          <a:p>
            <a:pPr marL="0" indent="0">
              <a:buNone/>
            </a:pPr>
            <a:r>
              <a:rPr lang="en-US" dirty="0"/>
              <a:t>	2. Add platform under the ball, so it will not be falling</a:t>
            </a:r>
          </a:p>
          <a:p>
            <a:pPr marL="0" indent="0">
              <a:buNone/>
            </a:pPr>
            <a:r>
              <a:rPr lang="en-US" dirty="0"/>
              <a:t>	3. Manage User input and write corresponding script graph</a:t>
            </a:r>
          </a:p>
        </p:txBody>
      </p:sp>
      <p:pic>
        <p:nvPicPr>
          <p:cNvPr id="5" name="Picture 4">
            <a:extLst>
              <a:ext uri="{FF2B5EF4-FFF2-40B4-BE49-F238E27FC236}">
                <a16:creationId xmlns:a16="http://schemas.microsoft.com/office/drawing/2014/main" id="{48033C68-FD8B-972F-BF59-70BD48B2187A}"/>
              </a:ext>
            </a:extLst>
          </p:cNvPr>
          <p:cNvPicPr>
            <a:picLocks noChangeAspect="1"/>
          </p:cNvPicPr>
          <p:nvPr/>
        </p:nvPicPr>
        <p:blipFill>
          <a:blip r:embed="rId2"/>
          <a:stretch>
            <a:fillRect/>
          </a:stretch>
        </p:blipFill>
        <p:spPr>
          <a:xfrm>
            <a:off x="483524" y="3884392"/>
            <a:ext cx="3971925" cy="1543050"/>
          </a:xfrm>
          <a:prstGeom prst="rect">
            <a:avLst/>
          </a:prstGeom>
        </p:spPr>
      </p:pic>
      <p:pic>
        <p:nvPicPr>
          <p:cNvPr id="7" name="Picture 6">
            <a:extLst>
              <a:ext uri="{FF2B5EF4-FFF2-40B4-BE49-F238E27FC236}">
                <a16:creationId xmlns:a16="http://schemas.microsoft.com/office/drawing/2014/main" id="{3C7DB409-7BFA-1F45-EA19-A40AF86B56FF}"/>
              </a:ext>
            </a:extLst>
          </p:cNvPr>
          <p:cNvPicPr>
            <a:picLocks noChangeAspect="1"/>
          </p:cNvPicPr>
          <p:nvPr/>
        </p:nvPicPr>
        <p:blipFill>
          <a:blip r:embed="rId3"/>
          <a:stretch>
            <a:fillRect/>
          </a:stretch>
        </p:blipFill>
        <p:spPr>
          <a:xfrm>
            <a:off x="5570015" y="3429000"/>
            <a:ext cx="4838700" cy="2314575"/>
          </a:xfrm>
          <a:prstGeom prst="rect">
            <a:avLst/>
          </a:prstGeom>
        </p:spPr>
      </p:pic>
    </p:spTree>
    <p:extLst>
      <p:ext uri="{BB962C8B-B14F-4D97-AF65-F5344CB8AC3E}">
        <p14:creationId xmlns:p14="http://schemas.microsoft.com/office/powerpoint/2010/main" val="3587765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04FFD1-4BD4-B9D8-61B8-485CC17F6272}"/>
              </a:ext>
            </a:extLst>
          </p:cNvPr>
          <p:cNvSpPr>
            <a:spLocks noGrp="1"/>
          </p:cNvSpPr>
          <p:nvPr>
            <p:ph type="body" sz="quarter" idx="10"/>
          </p:nvPr>
        </p:nvSpPr>
        <p:spPr/>
        <p:txBody>
          <a:bodyPr/>
          <a:lstStyle/>
          <a:p>
            <a:r>
              <a:rPr lang="en-US" dirty="0"/>
              <a:t>User Input</a:t>
            </a:r>
          </a:p>
        </p:txBody>
      </p:sp>
      <p:sp>
        <p:nvSpPr>
          <p:cNvPr id="3" name="Content Placeholder 2">
            <a:extLst>
              <a:ext uri="{FF2B5EF4-FFF2-40B4-BE49-F238E27FC236}">
                <a16:creationId xmlns:a16="http://schemas.microsoft.com/office/drawing/2014/main" id="{792D8A76-CF55-9035-7887-159F2470EE2A}"/>
              </a:ext>
            </a:extLst>
          </p:cNvPr>
          <p:cNvSpPr>
            <a:spLocks noGrp="1"/>
          </p:cNvSpPr>
          <p:nvPr>
            <p:ph sz="quarter" idx="11"/>
          </p:nvPr>
        </p:nvSpPr>
        <p:spPr>
          <a:xfrm>
            <a:off x="460375" y="982247"/>
            <a:ext cx="11193462" cy="522288"/>
          </a:xfrm>
        </p:spPr>
        <p:txBody>
          <a:bodyPr/>
          <a:lstStyle/>
          <a:p>
            <a:r>
              <a:rPr lang="en-US" dirty="0"/>
              <a:t>To check or edit settings go to Edit -&gt; Project Settings -&gt; Input Manager -&gt; Axes</a:t>
            </a:r>
          </a:p>
        </p:txBody>
      </p:sp>
      <p:pic>
        <p:nvPicPr>
          <p:cNvPr id="5" name="Picture 4">
            <a:extLst>
              <a:ext uri="{FF2B5EF4-FFF2-40B4-BE49-F238E27FC236}">
                <a16:creationId xmlns:a16="http://schemas.microsoft.com/office/drawing/2014/main" id="{1A1FD50C-554C-3DB7-1DBC-8E1458E3453D}"/>
              </a:ext>
            </a:extLst>
          </p:cNvPr>
          <p:cNvPicPr>
            <a:picLocks noChangeAspect="1"/>
          </p:cNvPicPr>
          <p:nvPr/>
        </p:nvPicPr>
        <p:blipFill>
          <a:blip r:embed="rId2"/>
          <a:stretch>
            <a:fillRect/>
          </a:stretch>
        </p:blipFill>
        <p:spPr>
          <a:xfrm>
            <a:off x="538163" y="1571418"/>
            <a:ext cx="6076950" cy="4695825"/>
          </a:xfrm>
          <a:prstGeom prst="rect">
            <a:avLst/>
          </a:prstGeom>
        </p:spPr>
      </p:pic>
      <p:sp>
        <p:nvSpPr>
          <p:cNvPr id="6" name="Content Placeholder 2">
            <a:extLst>
              <a:ext uri="{FF2B5EF4-FFF2-40B4-BE49-F238E27FC236}">
                <a16:creationId xmlns:a16="http://schemas.microsoft.com/office/drawing/2014/main" id="{77C27D21-BB52-21C3-E60E-F7D255FEC47B}"/>
              </a:ext>
            </a:extLst>
          </p:cNvPr>
          <p:cNvSpPr txBox="1">
            <a:spLocks/>
          </p:cNvSpPr>
          <p:nvPr/>
        </p:nvSpPr>
        <p:spPr>
          <a:xfrm>
            <a:off x="6773311" y="1834320"/>
            <a:ext cx="5246411" cy="29629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Here we may see how this property is called, what keys are responsible for this property.</a:t>
            </a:r>
          </a:p>
          <a:p>
            <a:pPr marL="0" indent="0">
              <a:buNone/>
            </a:pPr>
            <a:r>
              <a:rPr lang="en-US" dirty="0"/>
              <a:t>They are left and right buttons, and “a” and “d” – as alternatives</a:t>
            </a:r>
          </a:p>
          <a:p>
            <a:pPr marL="0" indent="0">
              <a:buNone/>
            </a:pPr>
            <a:endParaRPr lang="en-US" dirty="0"/>
          </a:p>
          <a:p>
            <a:pPr marL="0" indent="0">
              <a:buNone/>
            </a:pPr>
            <a:r>
              <a:rPr lang="en-US" dirty="0"/>
              <a:t>Similar can be done for Vertical input</a:t>
            </a:r>
          </a:p>
        </p:txBody>
      </p:sp>
    </p:spTree>
    <p:extLst>
      <p:ext uri="{BB962C8B-B14F-4D97-AF65-F5344CB8AC3E}">
        <p14:creationId xmlns:p14="http://schemas.microsoft.com/office/powerpoint/2010/main" val="507677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1E000E8-909A-4E55-AC44-55F00389F2C3}"/>
              </a:ext>
            </a:extLst>
          </p:cNvPr>
          <p:cNvSpPr>
            <a:spLocks noGrp="1"/>
          </p:cNvSpPr>
          <p:nvPr>
            <p:ph type="body" sz="quarter" idx="10"/>
          </p:nvPr>
        </p:nvSpPr>
        <p:spPr/>
        <p:txBody>
          <a:bodyPr/>
          <a:lstStyle/>
          <a:p>
            <a:r>
              <a:rPr lang="en-US" dirty="0"/>
              <a:t>User Input</a:t>
            </a:r>
          </a:p>
        </p:txBody>
      </p:sp>
      <p:sp>
        <p:nvSpPr>
          <p:cNvPr id="3" name="Content Placeholder 2">
            <a:extLst>
              <a:ext uri="{FF2B5EF4-FFF2-40B4-BE49-F238E27FC236}">
                <a16:creationId xmlns:a16="http://schemas.microsoft.com/office/drawing/2014/main" id="{5E5EAECC-8866-729D-38C6-6C2FAB5D86B9}"/>
              </a:ext>
            </a:extLst>
          </p:cNvPr>
          <p:cNvSpPr>
            <a:spLocks noGrp="1"/>
          </p:cNvSpPr>
          <p:nvPr>
            <p:ph sz="quarter" idx="11"/>
          </p:nvPr>
        </p:nvSpPr>
        <p:spPr>
          <a:xfrm>
            <a:off x="538163" y="1143000"/>
            <a:ext cx="5174480" cy="522288"/>
          </a:xfrm>
        </p:spPr>
        <p:txBody>
          <a:bodyPr/>
          <a:lstStyle/>
          <a:p>
            <a:r>
              <a:rPr lang="en-US" dirty="0"/>
              <a:t>You can use event to write the flow</a:t>
            </a:r>
          </a:p>
        </p:txBody>
      </p:sp>
      <p:sp>
        <p:nvSpPr>
          <p:cNvPr id="4" name="Content Placeholder 2">
            <a:extLst>
              <a:ext uri="{FF2B5EF4-FFF2-40B4-BE49-F238E27FC236}">
                <a16:creationId xmlns:a16="http://schemas.microsoft.com/office/drawing/2014/main" id="{2932A60B-0FC9-3F8D-DB18-3DA870007568}"/>
              </a:ext>
            </a:extLst>
          </p:cNvPr>
          <p:cNvSpPr txBox="1">
            <a:spLocks/>
          </p:cNvSpPr>
          <p:nvPr/>
        </p:nvSpPr>
        <p:spPr>
          <a:xfrm>
            <a:off x="6096000" y="1143000"/>
            <a:ext cx="5174480" cy="6669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You can use method for the same purpose</a:t>
            </a:r>
          </a:p>
        </p:txBody>
      </p:sp>
      <p:pic>
        <p:nvPicPr>
          <p:cNvPr id="6" name="Picture 5">
            <a:extLst>
              <a:ext uri="{FF2B5EF4-FFF2-40B4-BE49-F238E27FC236}">
                <a16:creationId xmlns:a16="http://schemas.microsoft.com/office/drawing/2014/main" id="{37F60B28-86EA-2370-7379-F7DF1DEBF51A}"/>
              </a:ext>
            </a:extLst>
          </p:cNvPr>
          <p:cNvPicPr>
            <a:picLocks noChangeAspect="1"/>
          </p:cNvPicPr>
          <p:nvPr/>
        </p:nvPicPr>
        <p:blipFill>
          <a:blip r:embed="rId2"/>
          <a:stretch>
            <a:fillRect/>
          </a:stretch>
        </p:blipFill>
        <p:spPr>
          <a:xfrm>
            <a:off x="538163" y="2975490"/>
            <a:ext cx="4572741" cy="1985799"/>
          </a:xfrm>
          <a:prstGeom prst="rect">
            <a:avLst/>
          </a:prstGeom>
        </p:spPr>
      </p:pic>
      <p:pic>
        <p:nvPicPr>
          <p:cNvPr id="8" name="Picture 7">
            <a:extLst>
              <a:ext uri="{FF2B5EF4-FFF2-40B4-BE49-F238E27FC236}">
                <a16:creationId xmlns:a16="http://schemas.microsoft.com/office/drawing/2014/main" id="{E5546CB0-EE32-1967-1046-4234152B9C37}"/>
              </a:ext>
            </a:extLst>
          </p:cNvPr>
          <p:cNvPicPr>
            <a:picLocks noChangeAspect="1"/>
          </p:cNvPicPr>
          <p:nvPr/>
        </p:nvPicPr>
        <p:blipFill>
          <a:blip r:embed="rId3"/>
          <a:stretch>
            <a:fillRect/>
          </a:stretch>
        </p:blipFill>
        <p:spPr>
          <a:xfrm>
            <a:off x="5593429" y="2975491"/>
            <a:ext cx="6269770" cy="1985799"/>
          </a:xfrm>
          <a:prstGeom prst="rect">
            <a:avLst/>
          </a:prstGeom>
        </p:spPr>
      </p:pic>
    </p:spTree>
    <p:extLst>
      <p:ext uri="{BB962C8B-B14F-4D97-AF65-F5344CB8AC3E}">
        <p14:creationId xmlns:p14="http://schemas.microsoft.com/office/powerpoint/2010/main" val="3914726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4FC713E-810B-87DE-69AC-3BD3B933CD19}"/>
              </a:ext>
            </a:extLst>
          </p:cNvPr>
          <p:cNvSpPr>
            <a:spLocks noGrp="1"/>
          </p:cNvSpPr>
          <p:nvPr>
            <p:ph type="body" sz="quarter" idx="10"/>
          </p:nvPr>
        </p:nvSpPr>
        <p:spPr/>
        <p:txBody>
          <a:bodyPr/>
          <a:lstStyle/>
          <a:p>
            <a:r>
              <a:rPr lang="en-US" dirty="0"/>
              <a:t>Add torque</a:t>
            </a:r>
          </a:p>
        </p:txBody>
      </p:sp>
      <p:pic>
        <p:nvPicPr>
          <p:cNvPr id="5" name="Picture 4">
            <a:extLst>
              <a:ext uri="{FF2B5EF4-FFF2-40B4-BE49-F238E27FC236}">
                <a16:creationId xmlns:a16="http://schemas.microsoft.com/office/drawing/2014/main" id="{2E84080E-46C4-3B71-FD38-6699C8189881}"/>
              </a:ext>
            </a:extLst>
          </p:cNvPr>
          <p:cNvPicPr>
            <a:picLocks noChangeAspect="1"/>
          </p:cNvPicPr>
          <p:nvPr/>
        </p:nvPicPr>
        <p:blipFill>
          <a:blip r:embed="rId2"/>
          <a:stretch>
            <a:fillRect/>
          </a:stretch>
        </p:blipFill>
        <p:spPr>
          <a:xfrm>
            <a:off x="163513" y="1515925"/>
            <a:ext cx="6706014" cy="3559102"/>
          </a:xfrm>
          <a:prstGeom prst="rect">
            <a:avLst/>
          </a:prstGeom>
        </p:spPr>
      </p:pic>
      <p:pic>
        <p:nvPicPr>
          <p:cNvPr id="7" name="Picture 6">
            <a:extLst>
              <a:ext uri="{FF2B5EF4-FFF2-40B4-BE49-F238E27FC236}">
                <a16:creationId xmlns:a16="http://schemas.microsoft.com/office/drawing/2014/main" id="{5CC7BBCE-C201-F235-2567-B186A6AE6975}"/>
              </a:ext>
            </a:extLst>
          </p:cNvPr>
          <p:cNvPicPr>
            <a:picLocks noChangeAspect="1"/>
          </p:cNvPicPr>
          <p:nvPr/>
        </p:nvPicPr>
        <p:blipFill>
          <a:blip r:embed="rId3"/>
          <a:stretch>
            <a:fillRect/>
          </a:stretch>
        </p:blipFill>
        <p:spPr>
          <a:xfrm>
            <a:off x="7021789" y="1737844"/>
            <a:ext cx="5170211" cy="3115263"/>
          </a:xfrm>
          <a:prstGeom prst="rect">
            <a:avLst/>
          </a:prstGeom>
        </p:spPr>
      </p:pic>
    </p:spTree>
    <p:extLst>
      <p:ext uri="{BB962C8B-B14F-4D97-AF65-F5344CB8AC3E}">
        <p14:creationId xmlns:p14="http://schemas.microsoft.com/office/powerpoint/2010/main" val="2539556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9388819-3AF5-2FBA-0B27-87FA04CF6F8F}"/>
              </a:ext>
            </a:extLst>
          </p:cNvPr>
          <p:cNvSpPr>
            <a:spLocks noGrp="1"/>
          </p:cNvSpPr>
          <p:nvPr>
            <p:ph type="body" sz="quarter" idx="10"/>
          </p:nvPr>
        </p:nvSpPr>
        <p:spPr/>
        <p:txBody>
          <a:bodyPr/>
          <a:lstStyle/>
          <a:p>
            <a:r>
              <a:rPr lang="en-US" dirty="0"/>
              <a:t>Custom events</a:t>
            </a:r>
          </a:p>
        </p:txBody>
      </p:sp>
      <p:sp>
        <p:nvSpPr>
          <p:cNvPr id="3" name="Content Placeholder 2">
            <a:extLst>
              <a:ext uri="{FF2B5EF4-FFF2-40B4-BE49-F238E27FC236}">
                <a16:creationId xmlns:a16="http://schemas.microsoft.com/office/drawing/2014/main" id="{A90621A6-59AA-2886-EA7D-B44775C6BD05}"/>
              </a:ext>
            </a:extLst>
          </p:cNvPr>
          <p:cNvSpPr>
            <a:spLocks noGrp="1"/>
          </p:cNvSpPr>
          <p:nvPr>
            <p:ph sz="quarter" idx="11"/>
          </p:nvPr>
        </p:nvSpPr>
        <p:spPr>
          <a:xfrm>
            <a:off x="538163" y="1143000"/>
            <a:ext cx="11193462" cy="2235669"/>
          </a:xfrm>
        </p:spPr>
        <p:txBody>
          <a:bodyPr/>
          <a:lstStyle/>
          <a:p>
            <a:pPr marL="0" indent="0">
              <a:buNone/>
            </a:pPr>
            <a:r>
              <a:rPr lang="en-US" dirty="0"/>
              <a:t>Besides default system and program events that Unity already has, you can create your own Custom events and trigger them whenever needed in your program. </a:t>
            </a:r>
          </a:p>
          <a:p>
            <a:pPr marL="0" indent="0">
              <a:buNone/>
            </a:pPr>
            <a:r>
              <a:rPr lang="en-US" dirty="0"/>
              <a:t>First you need to Trigger an Event. Second you need to describe what will be done.  Both Trigger and Custom Events should have same name. You may add as many parameters as you need.</a:t>
            </a:r>
          </a:p>
        </p:txBody>
      </p:sp>
      <p:pic>
        <p:nvPicPr>
          <p:cNvPr id="5" name="Picture 4">
            <a:extLst>
              <a:ext uri="{FF2B5EF4-FFF2-40B4-BE49-F238E27FC236}">
                <a16:creationId xmlns:a16="http://schemas.microsoft.com/office/drawing/2014/main" id="{6E0FCA87-0308-9391-C08E-4E9F1A9A9EBB}"/>
              </a:ext>
            </a:extLst>
          </p:cNvPr>
          <p:cNvPicPr>
            <a:picLocks noChangeAspect="1"/>
          </p:cNvPicPr>
          <p:nvPr/>
        </p:nvPicPr>
        <p:blipFill>
          <a:blip r:embed="rId2"/>
          <a:stretch>
            <a:fillRect/>
          </a:stretch>
        </p:blipFill>
        <p:spPr>
          <a:xfrm>
            <a:off x="1241632" y="3479332"/>
            <a:ext cx="1990725" cy="3057525"/>
          </a:xfrm>
          <a:prstGeom prst="rect">
            <a:avLst/>
          </a:prstGeom>
        </p:spPr>
      </p:pic>
      <p:pic>
        <p:nvPicPr>
          <p:cNvPr id="7" name="Picture 6">
            <a:extLst>
              <a:ext uri="{FF2B5EF4-FFF2-40B4-BE49-F238E27FC236}">
                <a16:creationId xmlns:a16="http://schemas.microsoft.com/office/drawing/2014/main" id="{B390E694-FEB1-2D1A-5787-93190BD9D585}"/>
              </a:ext>
            </a:extLst>
          </p:cNvPr>
          <p:cNvPicPr>
            <a:picLocks noChangeAspect="1"/>
          </p:cNvPicPr>
          <p:nvPr/>
        </p:nvPicPr>
        <p:blipFill>
          <a:blip r:embed="rId3"/>
          <a:stretch>
            <a:fillRect/>
          </a:stretch>
        </p:blipFill>
        <p:spPr>
          <a:xfrm>
            <a:off x="4603611" y="3712043"/>
            <a:ext cx="2028825" cy="1724025"/>
          </a:xfrm>
          <a:prstGeom prst="rect">
            <a:avLst/>
          </a:prstGeom>
        </p:spPr>
      </p:pic>
      <p:pic>
        <p:nvPicPr>
          <p:cNvPr id="9" name="Picture 8">
            <a:extLst>
              <a:ext uri="{FF2B5EF4-FFF2-40B4-BE49-F238E27FC236}">
                <a16:creationId xmlns:a16="http://schemas.microsoft.com/office/drawing/2014/main" id="{7AB25979-FC07-FF2A-1497-0F7F4921F90F}"/>
              </a:ext>
            </a:extLst>
          </p:cNvPr>
          <p:cNvPicPr>
            <a:picLocks noChangeAspect="1"/>
          </p:cNvPicPr>
          <p:nvPr/>
        </p:nvPicPr>
        <p:blipFill>
          <a:blip r:embed="rId4"/>
          <a:stretch>
            <a:fillRect/>
          </a:stretch>
        </p:blipFill>
        <p:spPr>
          <a:xfrm>
            <a:off x="8003690" y="3712043"/>
            <a:ext cx="1724025" cy="1409700"/>
          </a:xfrm>
          <a:prstGeom prst="rect">
            <a:avLst/>
          </a:prstGeom>
        </p:spPr>
      </p:pic>
    </p:spTree>
    <p:extLst>
      <p:ext uri="{BB962C8B-B14F-4D97-AF65-F5344CB8AC3E}">
        <p14:creationId xmlns:p14="http://schemas.microsoft.com/office/powerpoint/2010/main" val="3675155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EA6C628-74CA-4674-A08C-53F051CA01D9}"/>
              </a:ext>
            </a:extLst>
          </p:cNvPr>
          <p:cNvSpPr>
            <a:spLocks noGrp="1"/>
          </p:cNvSpPr>
          <p:nvPr>
            <p:ph type="body" sz="quarter" idx="10"/>
          </p:nvPr>
        </p:nvSpPr>
        <p:spPr/>
        <p:txBody>
          <a:bodyPr/>
          <a:lstStyle/>
          <a:p>
            <a:r>
              <a:rPr lang="en-US" dirty="0"/>
              <a:t>Example: Custom Event</a:t>
            </a:r>
          </a:p>
        </p:txBody>
      </p:sp>
      <p:sp>
        <p:nvSpPr>
          <p:cNvPr id="3" name="Content Placeholder 2">
            <a:extLst>
              <a:ext uri="{FF2B5EF4-FFF2-40B4-BE49-F238E27FC236}">
                <a16:creationId xmlns:a16="http://schemas.microsoft.com/office/drawing/2014/main" id="{397646B4-296F-6A05-7C3A-1E4C4B4D8BCF}"/>
              </a:ext>
            </a:extLst>
          </p:cNvPr>
          <p:cNvSpPr>
            <a:spLocks noGrp="1"/>
          </p:cNvSpPr>
          <p:nvPr>
            <p:ph sz="quarter" idx="11"/>
          </p:nvPr>
        </p:nvSpPr>
        <p:spPr>
          <a:xfrm>
            <a:off x="538163" y="1143000"/>
            <a:ext cx="11193462" cy="864909"/>
          </a:xfrm>
        </p:spPr>
        <p:txBody>
          <a:bodyPr/>
          <a:lstStyle/>
          <a:p>
            <a:r>
              <a:rPr lang="en-US" dirty="0"/>
              <a:t>Task: When ball will fall down from the platform trigger an event, which will decrease variable Live by one, and put the ball on to the platform again.</a:t>
            </a:r>
          </a:p>
          <a:p>
            <a:endParaRPr lang="en-US" dirty="0"/>
          </a:p>
        </p:txBody>
      </p:sp>
      <p:pic>
        <p:nvPicPr>
          <p:cNvPr id="5" name="Picture 4">
            <a:extLst>
              <a:ext uri="{FF2B5EF4-FFF2-40B4-BE49-F238E27FC236}">
                <a16:creationId xmlns:a16="http://schemas.microsoft.com/office/drawing/2014/main" id="{16543D7D-746D-DE83-F05E-FB462BF88AEF}"/>
              </a:ext>
            </a:extLst>
          </p:cNvPr>
          <p:cNvPicPr>
            <a:picLocks noChangeAspect="1"/>
          </p:cNvPicPr>
          <p:nvPr/>
        </p:nvPicPr>
        <p:blipFill>
          <a:blip r:embed="rId2"/>
          <a:stretch>
            <a:fillRect/>
          </a:stretch>
        </p:blipFill>
        <p:spPr>
          <a:xfrm>
            <a:off x="538163" y="1836950"/>
            <a:ext cx="6646879" cy="2626823"/>
          </a:xfrm>
          <a:prstGeom prst="rect">
            <a:avLst/>
          </a:prstGeom>
        </p:spPr>
      </p:pic>
      <p:pic>
        <p:nvPicPr>
          <p:cNvPr id="7" name="Picture 6">
            <a:extLst>
              <a:ext uri="{FF2B5EF4-FFF2-40B4-BE49-F238E27FC236}">
                <a16:creationId xmlns:a16="http://schemas.microsoft.com/office/drawing/2014/main" id="{5CD59F0B-27AC-DC0C-EE05-7AA8B6303345}"/>
              </a:ext>
            </a:extLst>
          </p:cNvPr>
          <p:cNvPicPr>
            <a:picLocks noChangeAspect="1"/>
          </p:cNvPicPr>
          <p:nvPr/>
        </p:nvPicPr>
        <p:blipFill>
          <a:blip r:embed="rId3"/>
          <a:stretch>
            <a:fillRect/>
          </a:stretch>
        </p:blipFill>
        <p:spPr>
          <a:xfrm>
            <a:off x="6553390" y="3956124"/>
            <a:ext cx="5178235" cy="2403197"/>
          </a:xfrm>
          <a:prstGeom prst="rect">
            <a:avLst/>
          </a:prstGeom>
        </p:spPr>
      </p:pic>
    </p:spTree>
    <p:extLst>
      <p:ext uri="{BB962C8B-B14F-4D97-AF65-F5344CB8AC3E}">
        <p14:creationId xmlns:p14="http://schemas.microsoft.com/office/powerpoint/2010/main" val="2831200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F14B2F9-80F9-4935-BDA8-65F1347968A3}"/>
              </a:ext>
            </a:extLst>
          </p:cNvPr>
          <p:cNvSpPr>
            <a:spLocks noGrp="1"/>
          </p:cNvSpPr>
          <p:nvPr>
            <p:ph type="body" sz="quarter" idx="10"/>
          </p:nvPr>
        </p:nvSpPr>
        <p:spPr/>
        <p:txBody>
          <a:bodyPr/>
          <a:lstStyle/>
          <a:p>
            <a:r>
              <a:rPr lang="en-US" dirty="0"/>
              <a:t>Shooting Game Example</a:t>
            </a:r>
            <a:endParaRPr lang="ru-RU" dirty="0"/>
          </a:p>
        </p:txBody>
      </p:sp>
      <p:sp>
        <p:nvSpPr>
          <p:cNvPr id="3" name="Content Placeholder 2">
            <a:extLst>
              <a:ext uri="{FF2B5EF4-FFF2-40B4-BE49-F238E27FC236}">
                <a16:creationId xmlns:a16="http://schemas.microsoft.com/office/drawing/2014/main" id="{55D94F3F-B40C-30C4-D067-6E6A4CF40011}"/>
              </a:ext>
            </a:extLst>
          </p:cNvPr>
          <p:cNvSpPr>
            <a:spLocks noGrp="1"/>
          </p:cNvSpPr>
          <p:nvPr>
            <p:ph sz="quarter" idx="11"/>
          </p:nvPr>
        </p:nvSpPr>
        <p:spPr>
          <a:xfrm>
            <a:off x="538163" y="1143000"/>
            <a:ext cx="9260355" cy="656924"/>
          </a:xfrm>
        </p:spPr>
        <p:txBody>
          <a:bodyPr/>
          <a:lstStyle/>
          <a:p>
            <a:r>
              <a:rPr lang="ru-R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Build a simple level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Picture 3">
            <a:extLst>
              <a:ext uri="{FF2B5EF4-FFF2-40B4-BE49-F238E27FC236}">
                <a16:creationId xmlns:a16="http://schemas.microsoft.com/office/drawing/2014/main" id="{8B80C301-0611-F449-6FE4-D1DA7802A0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61390" y="1653442"/>
            <a:ext cx="8064488" cy="4517148"/>
          </a:xfrm>
          <a:prstGeom prst="rect">
            <a:avLst/>
          </a:prstGeom>
          <a:noFill/>
          <a:ln>
            <a:noFill/>
          </a:ln>
        </p:spPr>
      </p:pic>
    </p:spTree>
    <p:extLst>
      <p:ext uri="{BB962C8B-B14F-4D97-AF65-F5344CB8AC3E}">
        <p14:creationId xmlns:p14="http://schemas.microsoft.com/office/powerpoint/2010/main" val="6605953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A3E1D93-2A2C-7062-F625-B1600EFACCE0}"/>
              </a:ext>
            </a:extLst>
          </p:cNvPr>
          <p:cNvSpPr>
            <a:spLocks noGrp="1"/>
          </p:cNvSpPr>
          <p:nvPr>
            <p:ph type="body" sz="quarter" idx="10"/>
          </p:nvPr>
        </p:nvSpPr>
        <p:spPr/>
        <p:txBody>
          <a:bodyPr/>
          <a:lstStyle/>
          <a:p>
            <a:r>
              <a:rPr lang="en-US" dirty="0"/>
              <a:t>Inspector components</a:t>
            </a:r>
            <a:endParaRPr lang="ru-RU" dirty="0"/>
          </a:p>
        </p:txBody>
      </p:sp>
      <p:sp>
        <p:nvSpPr>
          <p:cNvPr id="3" name="Content Placeholder 2">
            <a:extLst>
              <a:ext uri="{FF2B5EF4-FFF2-40B4-BE49-F238E27FC236}">
                <a16:creationId xmlns:a16="http://schemas.microsoft.com/office/drawing/2014/main" id="{72B22803-5212-82D7-0504-0732513473DA}"/>
              </a:ext>
            </a:extLst>
          </p:cNvPr>
          <p:cNvSpPr>
            <a:spLocks noGrp="1"/>
          </p:cNvSpPr>
          <p:nvPr>
            <p:ph sz="quarter" idx="11"/>
          </p:nvPr>
        </p:nvSpPr>
        <p:spPr>
          <a:xfrm>
            <a:off x="538163" y="1143000"/>
            <a:ext cx="9443235" cy="522288"/>
          </a:xfrm>
        </p:spPr>
        <p:txBody>
          <a:bodyPr/>
          <a:lstStyle/>
          <a:p>
            <a:pPr marL="0" indent="0">
              <a:buNone/>
            </a:pPr>
            <a:r>
              <a:rPr lang="en-US" dirty="0">
                <a:solidFill>
                  <a:srgbClr val="000000"/>
                </a:solidFill>
                <a:effectLst/>
                <a:latin typeface="Arial" panose="020B0604020202020204" pitchFamily="34" charset="0"/>
                <a:ea typeface="Times New Roman" panose="02020603050405020304" pitchFamily="18" charset="0"/>
              </a:rPr>
              <a:t>Add </a:t>
            </a:r>
            <a:r>
              <a:rPr lang="en-US" dirty="0" err="1">
                <a:solidFill>
                  <a:srgbClr val="000000"/>
                </a:solidFill>
                <a:effectLst/>
                <a:latin typeface="Arial" panose="020B0604020202020204" pitchFamily="34" charset="0"/>
                <a:ea typeface="Times New Roman" panose="02020603050405020304" pitchFamily="18" charset="0"/>
              </a:rPr>
              <a:t>Rigidbody</a:t>
            </a:r>
            <a:r>
              <a:rPr lang="en-US" dirty="0">
                <a:solidFill>
                  <a:srgbClr val="000000"/>
                </a:solidFill>
                <a:effectLst/>
                <a:latin typeface="Arial" panose="020B0604020202020204" pitchFamily="34" charset="0"/>
                <a:ea typeface="Times New Roman" panose="02020603050405020304" pitchFamily="18" charset="0"/>
              </a:rPr>
              <a:t> component and Mesh Collider component to Cans</a:t>
            </a:r>
            <a:endParaRPr lang="ru-RU" dirty="0"/>
          </a:p>
        </p:txBody>
      </p:sp>
      <p:pic>
        <p:nvPicPr>
          <p:cNvPr id="4" name="Picture 3">
            <a:extLst>
              <a:ext uri="{FF2B5EF4-FFF2-40B4-BE49-F238E27FC236}">
                <a16:creationId xmlns:a16="http://schemas.microsoft.com/office/drawing/2014/main" id="{3142CC7A-0D15-EDC1-E4AF-21BC3618A72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8163" y="1665288"/>
            <a:ext cx="3572244" cy="4802906"/>
          </a:xfrm>
          <a:prstGeom prst="rect">
            <a:avLst/>
          </a:prstGeom>
          <a:noFill/>
          <a:ln>
            <a:noFill/>
          </a:ln>
        </p:spPr>
      </p:pic>
      <p:sp>
        <p:nvSpPr>
          <p:cNvPr id="6" name="TextBox 5">
            <a:extLst>
              <a:ext uri="{FF2B5EF4-FFF2-40B4-BE49-F238E27FC236}">
                <a16:creationId xmlns:a16="http://schemas.microsoft.com/office/drawing/2014/main" id="{7CFA78BA-4CAA-2698-2CEB-07A128F7735A}"/>
              </a:ext>
            </a:extLst>
          </p:cNvPr>
          <p:cNvSpPr txBox="1"/>
          <p:nvPr/>
        </p:nvSpPr>
        <p:spPr>
          <a:xfrm>
            <a:off x="4680284" y="2155825"/>
            <a:ext cx="6126480" cy="1262846"/>
          </a:xfrm>
          <a:prstGeom prst="rect">
            <a:avLst/>
          </a:prstGeom>
          <a:noFill/>
        </p:spPr>
        <p:txBody>
          <a:bodyPr wrap="square">
            <a:spAutoFit/>
          </a:bodyPr>
          <a:lstStyle/>
          <a:p>
            <a:pPr algn="just">
              <a:lnSpc>
                <a:spcPct val="107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Also, don’t forget to mark the “Convex” checkbox in the Mesh Collider component. It will simplify mesh and let the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rigidbody</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component work without crashes and fatal errors.</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79474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5C53174-6327-5C5E-C2C7-E39B52E5D995}"/>
              </a:ext>
            </a:extLst>
          </p:cNvPr>
          <p:cNvSpPr>
            <a:spLocks noGrp="1"/>
          </p:cNvSpPr>
          <p:nvPr>
            <p:ph type="body" sz="quarter" idx="10"/>
          </p:nvPr>
        </p:nvSpPr>
        <p:spPr/>
        <p:txBody>
          <a:bodyPr/>
          <a:lstStyle/>
          <a:p>
            <a:r>
              <a:rPr lang="en-US" dirty="0"/>
              <a:t>Adding Script Machine</a:t>
            </a:r>
            <a:endParaRPr lang="ru-RU" dirty="0"/>
          </a:p>
        </p:txBody>
      </p:sp>
      <p:sp>
        <p:nvSpPr>
          <p:cNvPr id="3" name="Content Placeholder 2">
            <a:extLst>
              <a:ext uri="{FF2B5EF4-FFF2-40B4-BE49-F238E27FC236}">
                <a16:creationId xmlns:a16="http://schemas.microsoft.com/office/drawing/2014/main" id="{20D6C7BF-491D-AF76-2293-C1DE69F8A822}"/>
              </a:ext>
            </a:extLst>
          </p:cNvPr>
          <p:cNvSpPr>
            <a:spLocks noGrp="1"/>
          </p:cNvSpPr>
          <p:nvPr>
            <p:ph sz="quarter" idx="11"/>
          </p:nvPr>
        </p:nvSpPr>
        <p:spPr>
          <a:xfrm>
            <a:off x="538163" y="1143000"/>
            <a:ext cx="10502014" cy="522288"/>
          </a:xfrm>
        </p:spPr>
        <p:txBody>
          <a:bodyPr/>
          <a:lstStyle/>
          <a:p>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 move our player left and right we want using user input, we should add Script Machine component to our player object: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Picture 3">
            <a:extLst>
              <a:ext uri="{FF2B5EF4-FFF2-40B4-BE49-F238E27FC236}">
                <a16:creationId xmlns:a16="http://schemas.microsoft.com/office/drawing/2014/main" id="{1DEE18E8-8093-DCC9-1DD6-689D5A68F1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2037" y="1884847"/>
            <a:ext cx="2171700" cy="1047750"/>
          </a:xfrm>
          <a:prstGeom prst="rect">
            <a:avLst/>
          </a:prstGeom>
          <a:noFill/>
          <a:ln>
            <a:noFill/>
          </a:ln>
        </p:spPr>
      </p:pic>
      <p:sp>
        <p:nvSpPr>
          <p:cNvPr id="5" name="Content Placeholder 2">
            <a:extLst>
              <a:ext uri="{FF2B5EF4-FFF2-40B4-BE49-F238E27FC236}">
                <a16:creationId xmlns:a16="http://schemas.microsoft.com/office/drawing/2014/main" id="{CDAF4BDD-9D94-8C9F-8E02-BDDCF18D1FD3}"/>
              </a:ext>
            </a:extLst>
          </p:cNvPr>
          <p:cNvSpPr txBox="1">
            <a:spLocks/>
          </p:cNvSpPr>
          <p:nvPr/>
        </p:nvSpPr>
        <p:spPr>
          <a:xfrm>
            <a:off x="372930" y="3403116"/>
            <a:ext cx="10502014" cy="522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After that create Script graph and attach to created Script Machine.</a:t>
            </a:r>
            <a:endParaRPr lang="ru-RU" sz="18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4512315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6E28C53-77FD-5DBC-FB69-EB2C794A31F9}"/>
              </a:ext>
            </a:extLst>
          </p:cNvPr>
          <p:cNvSpPr>
            <a:spLocks noGrp="1"/>
          </p:cNvSpPr>
          <p:nvPr>
            <p:ph type="body" sz="quarter" idx="10"/>
          </p:nvPr>
        </p:nvSpPr>
        <p:spPr/>
        <p:txBody>
          <a:bodyPr/>
          <a:lstStyle/>
          <a:p>
            <a:r>
              <a:rPr lang="en-US" dirty="0"/>
              <a:t>User Input</a:t>
            </a:r>
            <a:endParaRPr lang="ru-RU" dirty="0"/>
          </a:p>
        </p:txBody>
      </p:sp>
      <p:sp>
        <p:nvSpPr>
          <p:cNvPr id="3" name="Content Placeholder 2">
            <a:extLst>
              <a:ext uri="{FF2B5EF4-FFF2-40B4-BE49-F238E27FC236}">
                <a16:creationId xmlns:a16="http://schemas.microsoft.com/office/drawing/2014/main" id="{C2A38938-EE2C-0E1E-AC05-9DD38C6AFA5C}"/>
              </a:ext>
            </a:extLst>
          </p:cNvPr>
          <p:cNvSpPr>
            <a:spLocks noGrp="1"/>
          </p:cNvSpPr>
          <p:nvPr>
            <p:ph sz="quarter" idx="11"/>
          </p:nvPr>
        </p:nvSpPr>
        <p:spPr>
          <a:xfrm>
            <a:off x="538163" y="1142999"/>
            <a:ext cx="3879833" cy="2097607"/>
          </a:xfrm>
        </p:spPr>
        <p:txBody>
          <a:bodyPr/>
          <a:lstStyle/>
          <a:p>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 get input from the player to move left and right, we need only horizontal axis input. Create graph variable: name it “horizontal” and choose type “float”: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Picture 3">
            <a:extLst>
              <a:ext uri="{FF2B5EF4-FFF2-40B4-BE49-F238E27FC236}">
                <a16:creationId xmlns:a16="http://schemas.microsoft.com/office/drawing/2014/main" id="{243F7C14-385C-9ACF-9406-1750E18D65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2391" y="3240606"/>
            <a:ext cx="2943225" cy="2876550"/>
          </a:xfrm>
          <a:prstGeom prst="rect">
            <a:avLst/>
          </a:prstGeom>
          <a:noFill/>
          <a:ln>
            <a:noFill/>
          </a:ln>
        </p:spPr>
      </p:pic>
      <p:sp>
        <p:nvSpPr>
          <p:cNvPr id="5" name="Content Placeholder 2">
            <a:extLst>
              <a:ext uri="{FF2B5EF4-FFF2-40B4-BE49-F238E27FC236}">
                <a16:creationId xmlns:a16="http://schemas.microsoft.com/office/drawing/2014/main" id="{A3EE655B-E022-4444-CC61-B182130859AA}"/>
              </a:ext>
            </a:extLst>
          </p:cNvPr>
          <p:cNvSpPr txBox="1">
            <a:spLocks/>
          </p:cNvSpPr>
          <p:nvPr/>
        </p:nvSpPr>
        <p:spPr>
          <a:xfrm>
            <a:off x="5618698" y="1228022"/>
            <a:ext cx="3879833" cy="1082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000000"/>
                </a:solidFill>
                <a:effectLst/>
                <a:latin typeface="Arial" panose="020B0604020202020204" pitchFamily="34" charset="0"/>
                <a:ea typeface="Times New Roman" panose="02020603050405020304" pitchFamily="18" charset="0"/>
              </a:rPr>
              <a:t>Hover over graph area and right click in empty place, type “Get Axis” and add it</a:t>
            </a:r>
            <a:endParaRPr lang="ru-RU" dirty="0"/>
          </a:p>
        </p:txBody>
      </p:sp>
      <p:pic>
        <p:nvPicPr>
          <p:cNvPr id="6" name="Picture 5">
            <a:extLst>
              <a:ext uri="{FF2B5EF4-FFF2-40B4-BE49-F238E27FC236}">
                <a16:creationId xmlns:a16="http://schemas.microsoft.com/office/drawing/2014/main" id="{D24A2A3D-AF43-6095-37F8-C5EB516FEE3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11264" y="2439203"/>
            <a:ext cx="4219575" cy="3962400"/>
          </a:xfrm>
          <a:prstGeom prst="rect">
            <a:avLst/>
          </a:prstGeom>
          <a:noFill/>
          <a:ln>
            <a:noFill/>
          </a:ln>
        </p:spPr>
      </p:pic>
    </p:spTree>
    <p:extLst>
      <p:ext uri="{BB962C8B-B14F-4D97-AF65-F5344CB8AC3E}">
        <p14:creationId xmlns:p14="http://schemas.microsoft.com/office/powerpoint/2010/main" val="38026613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EF6E77-3DF1-F225-9BBF-58402D36C5A7}"/>
              </a:ext>
            </a:extLst>
          </p:cNvPr>
          <p:cNvSpPr>
            <a:spLocks noGrp="1"/>
          </p:cNvSpPr>
          <p:nvPr>
            <p:ph type="body" sz="quarter" idx="10"/>
          </p:nvPr>
        </p:nvSpPr>
        <p:spPr/>
        <p:txBody>
          <a:bodyPr/>
          <a:lstStyle/>
          <a:p>
            <a:r>
              <a:rPr lang="en-US" dirty="0"/>
              <a:t>Scripting</a:t>
            </a:r>
            <a:endParaRPr lang="ru-RU" dirty="0"/>
          </a:p>
        </p:txBody>
      </p:sp>
      <p:sp>
        <p:nvSpPr>
          <p:cNvPr id="3" name="Content Placeholder 2">
            <a:extLst>
              <a:ext uri="{FF2B5EF4-FFF2-40B4-BE49-F238E27FC236}">
                <a16:creationId xmlns:a16="http://schemas.microsoft.com/office/drawing/2014/main" id="{6727CA04-0A33-9B2D-9BCE-B1B0DEAF47BE}"/>
              </a:ext>
            </a:extLst>
          </p:cNvPr>
          <p:cNvSpPr>
            <a:spLocks noGrp="1"/>
          </p:cNvSpPr>
          <p:nvPr>
            <p:ph sz="quarter" idx="11"/>
          </p:nvPr>
        </p:nvSpPr>
        <p:spPr>
          <a:xfrm>
            <a:off x="538163" y="1143000"/>
            <a:ext cx="11193462" cy="1417320"/>
          </a:xfrm>
        </p:spPr>
        <p:txBody>
          <a:bodyPr/>
          <a:lstStyle/>
          <a:p>
            <a:pPr marL="0" indent="0" algn="just">
              <a:lnSpc>
                <a:spcPct val="107000"/>
              </a:lnSpc>
              <a:spcBef>
                <a:spcPts val="1200"/>
              </a:spcBef>
              <a:spcAft>
                <a:spcPts val="2000"/>
              </a:spcAft>
              <a:buNone/>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Enter “Horizontal” in “Axis name” field and make connection from Update to Get Axis: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Bef>
                <a:spcPts val="1200"/>
              </a:spcBef>
              <a:spcAft>
                <a:spcPts val="2000"/>
              </a:spcAft>
              <a:buNone/>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Add “Set variable” node in the same way, as we added “Get Axis” node and connect “Get Axis” node with “Set variable” node as shown below: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5" name="Picture 4">
            <a:extLst>
              <a:ext uri="{FF2B5EF4-FFF2-40B4-BE49-F238E27FC236}">
                <a16:creationId xmlns:a16="http://schemas.microsoft.com/office/drawing/2014/main" id="{D29C8375-F9C7-35E7-678A-E6A0AB1CB8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1873" y="2748280"/>
            <a:ext cx="7351459" cy="1684824"/>
          </a:xfrm>
          <a:prstGeom prst="rect">
            <a:avLst/>
          </a:prstGeom>
          <a:noFill/>
          <a:ln>
            <a:noFill/>
          </a:ln>
        </p:spPr>
      </p:pic>
      <p:sp>
        <p:nvSpPr>
          <p:cNvPr id="7" name="TextBox 6">
            <a:extLst>
              <a:ext uri="{FF2B5EF4-FFF2-40B4-BE49-F238E27FC236}">
                <a16:creationId xmlns:a16="http://schemas.microsoft.com/office/drawing/2014/main" id="{CA1B70D8-E655-EE71-D0C8-84CFB1D4C54B}"/>
              </a:ext>
            </a:extLst>
          </p:cNvPr>
          <p:cNvSpPr txBox="1"/>
          <p:nvPr/>
        </p:nvSpPr>
        <p:spPr>
          <a:xfrm>
            <a:off x="1188720" y="4857769"/>
            <a:ext cx="6126480" cy="670120"/>
          </a:xfrm>
          <a:prstGeom prst="rect">
            <a:avLst/>
          </a:prstGeom>
          <a:noFill/>
        </p:spPr>
        <p:txBody>
          <a:bodyPr wrap="square">
            <a:spAutoFit/>
          </a:bodyPr>
          <a:lstStyle/>
          <a:p>
            <a:pPr algn="just">
              <a:lnSpc>
                <a:spcPct val="107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are multiplying by 0,03 because the speed of the object is too slow for the scene in example.</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4598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FB2673C-87CE-E572-E4A9-61161CAE1FA7}"/>
              </a:ext>
            </a:extLst>
          </p:cNvPr>
          <p:cNvSpPr>
            <a:spLocks noGrp="1"/>
          </p:cNvSpPr>
          <p:nvPr>
            <p:ph type="body" sz="quarter" idx="10"/>
          </p:nvPr>
        </p:nvSpPr>
        <p:spPr/>
        <p:txBody>
          <a:bodyPr/>
          <a:lstStyle/>
          <a:p>
            <a:r>
              <a:rPr lang="en-US" dirty="0"/>
              <a:t>Mesh Renderer</a:t>
            </a:r>
            <a:endParaRPr lang="ru-RU" dirty="0"/>
          </a:p>
        </p:txBody>
      </p:sp>
      <p:sp>
        <p:nvSpPr>
          <p:cNvPr id="3" name="Content Placeholder 2">
            <a:extLst>
              <a:ext uri="{FF2B5EF4-FFF2-40B4-BE49-F238E27FC236}">
                <a16:creationId xmlns:a16="http://schemas.microsoft.com/office/drawing/2014/main" id="{D65A457A-69CA-3F27-147D-A1CC1F731C45}"/>
              </a:ext>
            </a:extLst>
          </p:cNvPr>
          <p:cNvSpPr>
            <a:spLocks noGrp="1"/>
          </p:cNvSpPr>
          <p:nvPr>
            <p:ph sz="quarter" idx="11"/>
          </p:nvPr>
        </p:nvSpPr>
        <p:spPr>
          <a:xfrm>
            <a:off x="302703" y="825167"/>
            <a:ext cx="11193462" cy="2206592"/>
          </a:xfrm>
        </p:spPr>
        <p:txBody>
          <a:bodyPr/>
          <a:lstStyle/>
          <a:p>
            <a:pPr algn="just">
              <a:lnSpc>
                <a:spcPct val="107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As we test our script, we can see how our player cube can move left and right without no limits. Let’s add these limits. Our player cube stays on 0 by X and it’s in the middle of our playground. So we can count the distance to one of the sides (left or right) and use it for the opposite side too, because the player stays in the middle of the movement ground.</a:t>
            </a:r>
          </a:p>
          <a:p>
            <a:pPr algn="just">
              <a:lnSpc>
                <a:spcPct val="107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 fix it we will put 2 walls on the edges of our road cube for the player’s cube. Also, don’t forget to turn of Mesh Renderer component of walls to hide them from player’s perspective: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ru-R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With mesh renderer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5" name="Picture 4">
            <a:extLst>
              <a:ext uri="{FF2B5EF4-FFF2-40B4-BE49-F238E27FC236}">
                <a16:creationId xmlns:a16="http://schemas.microsoft.com/office/drawing/2014/main" id="{0695CEA2-4367-BBC5-8E98-6BB3E6B572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99434" y="3976051"/>
            <a:ext cx="6118133" cy="2524425"/>
          </a:xfrm>
          <a:prstGeom prst="rect">
            <a:avLst/>
          </a:prstGeom>
          <a:noFill/>
          <a:ln>
            <a:noFill/>
          </a:ln>
        </p:spPr>
      </p:pic>
      <p:pic>
        <p:nvPicPr>
          <p:cNvPr id="8" name="Picture 7">
            <a:extLst>
              <a:ext uri="{FF2B5EF4-FFF2-40B4-BE49-F238E27FC236}">
                <a16:creationId xmlns:a16="http://schemas.microsoft.com/office/drawing/2014/main" id="{8C8C461B-1171-749D-8635-25DB97530B2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92" y="3921639"/>
            <a:ext cx="5556200" cy="2578837"/>
          </a:xfrm>
          <a:prstGeom prst="rect">
            <a:avLst/>
          </a:prstGeom>
          <a:noFill/>
          <a:ln>
            <a:noFill/>
          </a:ln>
        </p:spPr>
      </p:pic>
      <p:sp>
        <p:nvSpPr>
          <p:cNvPr id="9" name="TextBox 8">
            <a:extLst>
              <a:ext uri="{FF2B5EF4-FFF2-40B4-BE49-F238E27FC236}">
                <a16:creationId xmlns:a16="http://schemas.microsoft.com/office/drawing/2014/main" id="{FDBB3FB1-47F3-C0C0-0B17-CEBC3387CE7E}"/>
              </a:ext>
            </a:extLst>
          </p:cNvPr>
          <p:cNvSpPr txBox="1"/>
          <p:nvPr/>
        </p:nvSpPr>
        <p:spPr>
          <a:xfrm>
            <a:off x="7113987" y="3412156"/>
            <a:ext cx="2531462" cy="373757"/>
          </a:xfrm>
          <a:prstGeom prst="rect">
            <a:avLst/>
          </a:prstGeom>
          <a:noFill/>
        </p:spPr>
        <p:txBody>
          <a:bodyPr wrap="none" rtlCol="0">
            <a:spAutoFit/>
          </a:bodyPr>
          <a:lstStyle/>
          <a:p>
            <a:pPr marL="0" indent="0" algn="just">
              <a:lnSpc>
                <a:spcPct val="107000"/>
              </a:lnSpc>
              <a:spcBef>
                <a:spcPts val="1200"/>
              </a:spcBef>
              <a:spcAft>
                <a:spcPts val="2000"/>
              </a:spcAft>
              <a:buNone/>
            </a:pPr>
            <a:r>
              <a:rPr lang="en-US"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Without mesh renderer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595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22B2C3-E970-3ADC-6A6D-67DAACC90277}"/>
              </a:ext>
            </a:extLst>
          </p:cNvPr>
          <p:cNvSpPr>
            <a:spLocks noGrp="1"/>
          </p:cNvSpPr>
          <p:nvPr>
            <p:ph type="body" sz="quarter" idx="10"/>
          </p:nvPr>
        </p:nvSpPr>
        <p:spPr/>
        <p:txBody>
          <a:bodyPr/>
          <a:lstStyle/>
          <a:p>
            <a:r>
              <a:rPr lang="en-US" dirty="0"/>
              <a:t>Bullet</a:t>
            </a:r>
            <a:endParaRPr lang="ru-RU" dirty="0"/>
          </a:p>
        </p:txBody>
      </p:sp>
      <p:sp>
        <p:nvSpPr>
          <p:cNvPr id="3" name="Content Placeholder 2">
            <a:extLst>
              <a:ext uri="{FF2B5EF4-FFF2-40B4-BE49-F238E27FC236}">
                <a16:creationId xmlns:a16="http://schemas.microsoft.com/office/drawing/2014/main" id="{7783AC8C-03B8-577E-DD88-368445761659}"/>
              </a:ext>
            </a:extLst>
          </p:cNvPr>
          <p:cNvSpPr>
            <a:spLocks noGrp="1"/>
          </p:cNvSpPr>
          <p:nvPr>
            <p:ph sz="quarter" idx="11"/>
          </p:nvPr>
        </p:nvSpPr>
        <p:spPr>
          <a:xfrm>
            <a:off x="538163" y="1143000"/>
            <a:ext cx="5082991" cy="5005388"/>
          </a:xfrm>
        </p:spPr>
        <p:txBody>
          <a:bodyPr/>
          <a:lstStyle/>
          <a:p>
            <a:pPr algn="just">
              <a:lnSpc>
                <a:spcPct val="107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If we test our game now, we will see that everything works properly and as planned.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last task is now to let our player to shoot. First we need to create a bullet prefab. It would be a sphere with parameters as shown: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Picture 3">
            <a:extLst>
              <a:ext uri="{FF2B5EF4-FFF2-40B4-BE49-F238E27FC236}">
                <a16:creationId xmlns:a16="http://schemas.microsoft.com/office/drawing/2014/main" id="{052AD5CD-328F-F53F-2170-5824DA20CF1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5239" y="1063237"/>
            <a:ext cx="4416693" cy="5467504"/>
          </a:xfrm>
          <a:prstGeom prst="rect">
            <a:avLst/>
          </a:prstGeom>
          <a:noFill/>
          <a:ln>
            <a:noFill/>
          </a:ln>
        </p:spPr>
      </p:pic>
    </p:spTree>
    <p:extLst>
      <p:ext uri="{BB962C8B-B14F-4D97-AF65-F5344CB8AC3E}">
        <p14:creationId xmlns:p14="http://schemas.microsoft.com/office/powerpoint/2010/main" val="2888936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29A457A-8557-124E-BC9C-4C7A84B5166D}"/>
              </a:ext>
            </a:extLst>
          </p:cNvPr>
          <p:cNvSpPr>
            <a:spLocks noGrp="1"/>
          </p:cNvSpPr>
          <p:nvPr>
            <p:ph type="body" sz="quarter" idx="10"/>
          </p:nvPr>
        </p:nvSpPr>
        <p:spPr/>
        <p:txBody>
          <a:bodyPr/>
          <a:lstStyle/>
          <a:p>
            <a:r>
              <a:rPr lang="en-US" dirty="0"/>
              <a:t>Placing bullet</a:t>
            </a:r>
            <a:endParaRPr lang="ru-RU" dirty="0"/>
          </a:p>
        </p:txBody>
      </p:sp>
      <p:sp>
        <p:nvSpPr>
          <p:cNvPr id="3" name="Content Placeholder 2">
            <a:extLst>
              <a:ext uri="{FF2B5EF4-FFF2-40B4-BE49-F238E27FC236}">
                <a16:creationId xmlns:a16="http://schemas.microsoft.com/office/drawing/2014/main" id="{878DB72F-37FF-230C-B821-EADF0981EDDB}"/>
              </a:ext>
            </a:extLst>
          </p:cNvPr>
          <p:cNvSpPr>
            <a:spLocks noGrp="1"/>
          </p:cNvSpPr>
          <p:nvPr>
            <p:ph sz="quarter" idx="11"/>
          </p:nvPr>
        </p:nvSpPr>
        <p:spPr>
          <a:xfrm>
            <a:off x="493246" y="908166"/>
            <a:ext cx="3677702" cy="4930541"/>
          </a:xfrm>
        </p:spPr>
        <p:txBody>
          <a:bodyPr/>
          <a:lstStyle/>
          <a:p>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 Player object create an empty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gameobject</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and name it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ShootingPos</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and place it in front of our gun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gameobject</a:t>
            </a:r>
            <a:endParaRPr lang="en-US"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nSpc>
                <a:spcPct val="100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Go to the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ShootPos</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object and add a new Script Machine. Create a new visual graph, name it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PlayerShooting</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and go to the “visual scripting graph” window.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Bef>
                <a:spcPts val="1200"/>
              </a:spcBef>
              <a:spcAft>
                <a:spcPts val="200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need to create a sphere and give it an impulse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everytime</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“Space” button is pressed down. To catch this event there is a node named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OnKeyboardInput</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Picture 3">
            <a:extLst>
              <a:ext uri="{FF2B5EF4-FFF2-40B4-BE49-F238E27FC236}">
                <a16:creationId xmlns:a16="http://schemas.microsoft.com/office/drawing/2014/main" id="{4C137676-3887-CF5C-9565-0428BDEE2A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08859" y="908166"/>
            <a:ext cx="5940425" cy="3540125"/>
          </a:xfrm>
          <a:prstGeom prst="rect">
            <a:avLst/>
          </a:prstGeom>
          <a:noFill/>
          <a:ln>
            <a:noFill/>
          </a:ln>
        </p:spPr>
      </p:pic>
      <p:pic>
        <p:nvPicPr>
          <p:cNvPr id="5" name="Picture 4">
            <a:extLst>
              <a:ext uri="{FF2B5EF4-FFF2-40B4-BE49-F238E27FC236}">
                <a16:creationId xmlns:a16="http://schemas.microsoft.com/office/drawing/2014/main" id="{FACCCE47-A281-BCB2-43A7-846B97A314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43300" y="4600526"/>
            <a:ext cx="1657350" cy="1076325"/>
          </a:xfrm>
          <a:prstGeom prst="rect">
            <a:avLst/>
          </a:prstGeom>
          <a:noFill/>
          <a:ln>
            <a:noFill/>
          </a:ln>
        </p:spPr>
      </p:pic>
      <p:sp>
        <p:nvSpPr>
          <p:cNvPr id="7" name="TextBox 6">
            <a:extLst>
              <a:ext uri="{FF2B5EF4-FFF2-40B4-BE49-F238E27FC236}">
                <a16:creationId xmlns:a16="http://schemas.microsoft.com/office/drawing/2014/main" id="{C840C8B2-E8D4-6ED2-609F-AF8DA3BA2E7F}"/>
              </a:ext>
            </a:extLst>
          </p:cNvPr>
          <p:cNvSpPr txBox="1"/>
          <p:nvPr/>
        </p:nvSpPr>
        <p:spPr>
          <a:xfrm>
            <a:off x="6191352" y="4488120"/>
            <a:ext cx="5257932" cy="1754326"/>
          </a:xfrm>
          <a:prstGeom prst="rect">
            <a:avLst/>
          </a:prstGeom>
          <a:noFill/>
        </p:spPr>
        <p:txBody>
          <a:bodyPr wrap="square">
            <a:spAutoFit/>
          </a:bodyPr>
          <a:lstStyle/>
          <a:p>
            <a:pPr algn="just"/>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Field “Key” describes which key on the keyboard should be pressed. </a:t>
            </a:r>
          </a:p>
          <a:p>
            <a:pPr algn="just"/>
            <a:r>
              <a:rPr lang="ru-R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Field “Action” has 3 states:</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fontAlgn="base">
              <a:buSzPts val="1000"/>
              <a:buFont typeface="Arial" panose="020B0604020202020204" pitchFamily="34" charset="0"/>
              <a:buChar char="•"/>
              <a:tabLst>
                <a:tab pos="45720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Down - when key is pressed;</a:t>
            </a:r>
            <a:endParaRPr lang="ru-R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fontAlgn="base">
              <a:buSzPts val="1000"/>
              <a:buFont typeface="Arial" panose="020B0604020202020204" pitchFamily="34" charset="0"/>
              <a:buChar char="•"/>
              <a:tabLst>
                <a:tab pos="45720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Hold - when key is hold;</a:t>
            </a:r>
            <a:endParaRPr lang="ru-R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fontAlgn="base">
              <a:buSzPts val="1000"/>
              <a:buFont typeface="Arial" panose="020B0604020202020204" pitchFamily="34" charset="0"/>
              <a:buChar char="•"/>
              <a:tabLst>
                <a:tab pos="45720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Up - when key is released;</a:t>
            </a:r>
            <a:endParaRPr lang="ru-R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92589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EFBACCF-F8A9-22E2-7B8E-496875172B52}"/>
              </a:ext>
            </a:extLst>
          </p:cNvPr>
          <p:cNvSpPr>
            <a:spLocks noGrp="1"/>
          </p:cNvSpPr>
          <p:nvPr>
            <p:ph type="body" sz="quarter" idx="10"/>
          </p:nvPr>
        </p:nvSpPr>
        <p:spPr/>
        <p:txBody>
          <a:bodyPr/>
          <a:lstStyle/>
          <a:p>
            <a:r>
              <a:rPr lang="en-US" dirty="0"/>
              <a:t>Shooting bullet</a:t>
            </a:r>
            <a:endParaRPr lang="ru-RU" dirty="0"/>
          </a:p>
        </p:txBody>
      </p:sp>
      <p:sp>
        <p:nvSpPr>
          <p:cNvPr id="3" name="Content Placeholder 2">
            <a:extLst>
              <a:ext uri="{FF2B5EF4-FFF2-40B4-BE49-F238E27FC236}">
                <a16:creationId xmlns:a16="http://schemas.microsoft.com/office/drawing/2014/main" id="{6FD02F1D-DEE2-6C94-B804-BD9EF4F758F2}"/>
              </a:ext>
            </a:extLst>
          </p:cNvPr>
          <p:cNvSpPr>
            <a:spLocks noGrp="1"/>
          </p:cNvSpPr>
          <p:nvPr>
            <p:ph sz="quarter" idx="11"/>
          </p:nvPr>
        </p:nvSpPr>
        <p:spPr>
          <a:xfrm>
            <a:off x="538163" y="972954"/>
            <a:ext cx="4582477" cy="5036419"/>
          </a:xfrm>
        </p:spPr>
        <p:txBody>
          <a:bodyPr/>
          <a:lstStyle/>
          <a:p>
            <a:pPr marL="0" indent="0" algn="just">
              <a:lnSpc>
                <a:spcPct val="107000"/>
              </a:lnSpc>
              <a:spcBef>
                <a:spcPts val="1200"/>
              </a:spcBef>
              <a:spcAft>
                <a:spcPts val="2000"/>
              </a:spcAft>
              <a:buNone/>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Next step is creating a bullet. Drag and drop Bullet prefab to variable’s value or choose it by clicking on the circle icon and choosing bullet prefab. On the Script Graph window create a node “Instantiate (Original, Position, Rotation)” and connect it with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OnKeyboardInput</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node. </a:t>
            </a:r>
          </a:p>
          <a:p>
            <a:pPr marL="0" indent="0" algn="just">
              <a:lnSpc>
                <a:spcPct val="107000"/>
              </a:lnSpc>
              <a:spcBef>
                <a:spcPts val="1200"/>
              </a:spcBef>
              <a:spcAft>
                <a:spcPts val="2000"/>
              </a:spcAft>
              <a:buNone/>
            </a:pPr>
            <a:endParaRPr lang="en-US"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07000"/>
              </a:lnSpc>
              <a:spcBef>
                <a:spcPts val="1200"/>
              </a:spcBef>
              <a:spcAft>
                <a:spcPts val="2000"/>
              </a:spcAft>
              <a:buNone/>
            </a:pPr>
            <a:endPar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07000"/>
              </a:lnSpc>
              <a:spcBef>
                <a:spcPts val="1200"/>
              </a:spcBef>
              <a:spcAft>
                <a:spcPts val="2000"/>
              </a:spcAft>
              <a:buNone/>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But the bullet is just spawned and not shooting. For that we add “Add Force(X, Y, Z)” node as shown below: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1200"/>
              </a:spcBef>
              <a:spcAft>
                <a:spcPts val="2000"/>
              </a:spcAft>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1992632F-2B1F-8E56-1445-69644012DA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69317" y="972954"/>
            <a:ext cx="4276725" cy="3352800"/>
          </a:xfrm>
          <a:prstGeom prst="rect">
            <a:avLst/>
          </a:prstGeom>
          <a:noFill/>
          <a:ln>
            <a:noFill/>
          </a:ln>
        </p:spPr>
      </p:pic>
      <p:pic>
        <p:nvPicPr>
          <p:cNvPr id="5" name="Picture 4">
            <a:extLst>
              <a:ext uri="{FF2B5EF4-FFF2-40B4-BE49-F238E27FC236}">
                <a16:creationId xmlns:a16="http://schemas.microsoft.com/office/drawing/2014/main" id="{4C6B6F06-DDF5-5D09-2556-02604B5F30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69317" y="4465069"/>
            <a:ext cx="4210050" cy="2085975"/>
          </a:xfrm>
          <a:prstGeom prst="rect">
            <a:avLst/>
          </a:prstGeom>
          <a:noFill/>
          <a:ln>
            <a:noFill/>
          </a:ln>
        </p:spPr>
      </p:pic>
    </p:spTree>
    <p:extLst>
      <p:ext uri="{BB962C8B-B14F-4D97-AF65-F5344CB8AC3E}">
        <p14:creationId xmlns:p14="http://schemas.microsoft.com/office/powerpoint/2010/main" val="39523811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DC5F2B-1DA7-7A1E-EDE5-D60962828CB3}"/>
              </a:ext>
            </a:extLst>
          </p:cNvPr>
          <p:cNvSpPr>
            <a:spLocks noGrp="1"/>
          </p:cNvSpPr>
          <p:nvPr>
            <p:ph type="body" sz="quarter" idx="10"/>
          </p:nvPr>
        </p:nvSpPr>
        <p:spPr/>
        <p:txBody>
          <a:bodyPr/>
          <a:lstStyle/>
          <a:p>
            <a:r>
              <a:rPr lang="en-US" dirty="0"/>
              <a:t>References</a:t>
            </a:r>
            <a:endParaRPr lang="ru-RU" dirty="0"/>
          </a:p>
        </p:txBody>
      </p:sp>
      <p:sp>
        <p:nvSpPr>
          <p:cNvPr id="3" name="Content Placeholder 2">
            <a:extLst>
              <a:ext uri="{FF2B5EF4-FFF2-40B4-BE49-F238E27FC236}">
                <a16:creationId xmlns:a16="http://schemas.microsoft.com/office/drawing/2014/main" id="{46692B6B-9081-72BE-8F5A-BA69DCBF5C17}"/>
              </a:ext>
            </a:extLst>
          </p:cNvPr>
          <p:cNvSpPr>
            <a:spLocks noGrp="1"/>
          </p:cNvSpPr>
          <p:nvPr>
            <p:ph sz="quarter" idx="11"/>
          </p:nvPr>
        </p:nvSpPr>
        <p:spPr/>
        <p:txBody>
          <a:bodyPr/>
          <a:lstStyle/>
          <a:p>
            <a:pPr marL="457200" indent="-457200">
              <a:buFont typeface="+mj-lt"/>
              <a:buAutoNum type="arabicPeriod"/>
            </a:pPr>
            <a:r>
              <a:rPr lang="en-US" dirty="0">
                <a:hlinkClick r:id="rId2"/>
              </a:rPr>
              <a:t>https://docs.unity3d.com/Manual/Prefabs.html</a:t>
            </a:r>
            <a:r>
              <a:rPr lang="en-US" dirty="0"/>
              <a:t> </a:t>
            </a:r>
          </a:p>
          <a:p>
            <a:pPr marL="457200" indent="-457200">
              <a:buFont typeface="+mj-lt"/>
              <a:buAutoNum type="arabicPeriod"/>
            </a:pPr>
            <a:r>
              <a:rPr lang="en-US" dirty="0">
                <a:hlinkClick r:id="rId3"/>
              </a:rPr>
              <a:t>https://docs.unity3d.com/Manual/Coroutines.html</a:t>
            </a:r>
            <a:endParaRPr lang="en-US" dirty="0"/>
          </a:p>
          <a:p>
            <a:pPr marL="457200" indent="-457200">
              <a:buFont typeface="+mj-lt"/>
              <a:buAutoNum type="arabicPeriod"/>
            </a:pPr>
            <a:r>
              <a:rPr lang="en-US" dirty="0">
                <a:hlinkClick r:id="rId4"/>
              </a:rPr>
              <a:t>https://docs.unity3d.com/ScriptReference/Rigidbody.html</a:t>
            </a:r>
            <a:r>
              <a:rPr lang="en-US" dirty="0"/>
              <a:t> </a:t>
            </a:r>
            <a:endParaRPr lang="ru-RU" dirty="0"/>
          </a:p>
        </p:txBody>
      </p:sp>
    </p:spTree>
    <p:extLst>
      <p:ext uri="{BB962C8B-B14F-4D97-AF65-F5344CB8AC3E}">
        <p14:creationId xmlns:p14="http://schemas.microsoft.com/office/powerpoint/2010/main" val="1402186118"/>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2880</TotalTime>
  <Words>1628</Words>
  <Application>Microsoft Office PowerPoint</Application>
  <PresentationFormat>Widescreen</PresentationFormat>
  <Paragraphs>138</Paragraphs>
  <Slides>30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Shirin Primkulova</cp:lastModifiedBy>
  <cp:revision>58</cp:revision>
  <dcterms:created xsi:type="dcterms:W3CDTF">2015-06-15T09:27:21Z</dcterms:created>
  <dcterms:modified xsi:type="dcterms:W3CDTF">2023-04-19T06:40:56Z</dcterms:modified>
</cp:coreProperties>
</file>