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handoutMasterIdLst>
    <p:handoutMasterId r:id="rId33"/>
  </p:handoutMasterIdLst>
  <p:sldIdLst>
    <p:sldId id="256" r:id="rId2"/>
    <p:sldId id="289" r:id="rId3"/>
    <p:sldId id="291" r:id="rId4"/>
    <p:sldId id="292" r:id="rId5"/>
    <p:sldId id="293" r:id="rId6"/>
    <p:sldId id="294" r:id="rId7"/>
    <p:sldId id="295" r:id="rId8"/>
    <p:sldId id="290" r:id="rId9"/>
    <p:sldId id="296" r:id="rId10"/>
    <p:sldId id="297" r:id="rId11"/>
    <p:sldId id="298" r:id="rId12"/>
    <p:sldId id="299" r:id="rId13"/>
    <p:sldId id="300" r:id="rId14"/>
    <p:sldId id="301" r:id="rId15"/>
    <p:sldId id="302" r:id="rId16"/>
    <p:sldId id="303" r:id="rId17"/>
    <p:sldId id="304" r:id="rId18"/>
    <p:sldId id="305" r:id="rId19"/>
    <p:sldId id="306" r:id="rId20"/>
    <p:sldId id="307" r:id="rId21"/>
    <p:sldId id="308" r:id="rId22"/>
    <p:sldId id="309" r:id="rId23"/>
    <p:sldId id="310" r:id="rId24"/>
    <p:sldId id="311" r:id="rId25"/>
    <p:sldId id="312" r:id="rId26"/>
    <p:sldId id="313" r:id="rId27"/>
    <p:sldId id="314" r:id="rId28"/>
    <p:sldId id="315" r:id="rId29"/>
    <p:sldId id="316" r:id="rId30"/>
    <p:sldId id="288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hirin Primkulova" initials="SP" lastIdx="1" clrIdx="0">
    <p:extLst>
      <p:ext uri="{19B8F6BF-5375-455C-9EA6-DF929625EA0E}">
        <p15:presenceInfo xmlns:p15="http://schemas.microsoft.com/office/powerpoint/2012/main" userId="S-1-5-21-2818245935-2175833411-3614128155-12828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83F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89576" autoAdjust="0"/>
  </p:normalViewPr>
  <p:slideViewPr>
    <p:cSldViewPr snapToGrid="0">
      <p:cViewPr varScale="1">
        <p:scale>
          <a:sx n="102" d="100"/>
          <a:sy n="102" d="100"/>
        </p:scale>
        <p:origin x="168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272412-ECD9-4589-8F80-ED35644F1A6B}" type="datetimeFigureOut">
              <a:rPr lang="en-US" smtClean="0"/>
              <a:t>5/17/2023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A4C0F7-5F49-42B7-B90C-A2B4D6FD84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3724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08FEAA-E783-4131-9DA7-62CFDA3CD5C6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5B222E-BDCB-47D8-B281-B3A0CD8591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79908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25B222E-BDCB-47D8-B281-B3A0CD859103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1396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1" y="65530"/>
            <a:ext cx="2925543" cy="640960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2709863" y="2522538"/>
            <a:ext cx="6753225" cy="131445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400" b="1"/>
            </a:lvl1pPr>
          </a:lstStyle>
          <a:p>
            <a:pPr lvl="0"/>
            <a:r>
              <a:rPr lang="en-GB" dirty="0"/>
              <a:t>Presentation Title </a:t>
            </a:r>
            <a:endParaRPr lang="en-US" dirty="0"/>
          </a:p>
        </p:txBody>
      </p:sp>
      <p:sp>
        <p:nvSpPr>
          <p:cNvPr id="6" name="Rectangle 5"/>
          <p:cNvSpPr/>
          <p:nvPr userDrawn="1"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3065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 userDrawn="1"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1" y="65530"/>
            <a:ext cx="2925543" cy="640960"/>
          </a:xfrm>
          <a:prstGeom prst="rect">
            <a:avLst/>
          </a:prstGeom>
        </p:spPr>
      </p:pic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163513" y="130175"/>
            <a:ext cx="7151687" cy="52228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Slide title 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1" hasCustomPrompt="1"/>
          </p:nvPr>
        </p:nvSpPr>
        <p:spPr>
          <a:xfrm>
            <a:off x="538163" y="1143000"/>
            <a:ext cx="11193462" cy="50053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33617384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193" y="2694430"/>
            <a:ext cx="6705614" cy="1469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638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hyperlink" Target="https://docs.unity.cn/Packages/com.unity.visualscripting@1.7/manual/vs-graph-types.html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hyperlink" Target="https://docs.unity3d.com/Manual/ParticleSystems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hyperlink" Target="https://docs.unity3d.com/Manual/visual-effects-lens-flares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docs.unity3d.com/Manual/ParticleSystems.html" TargetMode="External"/><Relationship Id="rId2" Type="http://schemas.openxmlformats.org/officeDocument/2006/relationships/hyperlink" Target="https://docs.unity.cn/Packages/com.unity.visualscripting@1.7/manual/vs-graph-types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docs.unity3d.com/Manual/visual-effects-lens-flares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61436" y="2138846"/>
            <a:ext cx="9269128" cy="212365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/>
              <a:t>Visual Programming</a:t>
            </a:r>
          </a:p>
          <a:p>
            <a:pPr algn="ctr"/>
            <a:r>
              <a:rPr lang="en-US" sz="4400" b="1" dirty="0"/>
              <a:t>Lecture 8</a:t>
            </a:r>
          </a:p>
          <a:p>
            <a:pPr algn="ctr"/>
            <a:r>
              <a:rPr lang="en-US" sz="4400" b="1" dirty="0"/>
              <a:t>State Machines and State Graphs</a:t>
            </a:r>
          </a:p>
        </p:txBody>
      </p:sp>
    </p:spTree>
    <p:extLst>
      <p:ext uri="{BB962C8B-B14F-4D97-AF65-F5344CB8AC3E}">
        <p14:creationId xmlns:p14="http://schemas.microsoft.com/office/powerpoint/2010/main" val="34903838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5328F54-A17C-FB2B-7745-BDABCAD0B51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Agenda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5AC235-5D61-26D8-C267-1DFBE4B2E30A}"/>
              </a:ext>
            </a:extLst>
          </p:cNvPr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 err="1"/>
              <a:t>SubGraphs</a:t>
            </a:r>
            <a:endParaRPr lang="en-US" dirty="0"/>
          </a:p>
          <a:p>
            <a:r>
              <a:rPr lang="en-US" dirty="0"/>
              <a:t>State machines</a:t>
            </a:r>
          </a:p>
          <a:p>
            <a:r>
              <a:rPr lang="en-US" dirty="0"/>
              <a:t>State Graphs</a:t>
            </a:r>
          </a:p>
          <a:p>
            <a:r>
              <a:rPr lang="en-US" dirty="0"/>
              <a:t>Transitions</a:t>
            </a:r>
          </a:p>
          <a:p>
            <a:r>
              <a:rPr lang="en-US" dirty="0" err="1"/>
              <a:t>SuperScript</a:t>
            </a:r>
            <a:endParaRPr lang="en-US" dirty="0"/>
          </a:p>
          <a:p>
            <a:r>
              <a:rPr lang="en-US" dirty="0" err="1"/>
              <a:t>AnyState</a:t>
            </a:r>
            <a:endParaRPr lang="en-US" dirty="0"/>
          </a:p>
          <a:p>
            <a:r>
              <a:rPr lang="en-US" dirty="0"/>
              <a:t>Visual Effects</a:t>
            </a:r>
          </a:p>
          <a:p>
            <a:r>
              <a:rPr lang="en-US" dirty="0"/>
              <a:t>Assets store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15970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65DC648-D8EE-934A-22D9-A969E839CFA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Subgraph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248850-3138-0FE2-C215-20E156C21460}"/>
              </a:ext>
            </a:extLst>
          </p:cNvPr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In a Script Graph, you can add a node that links directly to another Script Graph. A nested Script Graph is called a Subgraph. </a:t>
            </a:r>
          </a:p>
          <a:p>
            <a:r>
              <a:rPr lang="en-US" dirty="0"/>
              <a:t>A Subgraph can be embedded in the node that adds it to a graph, or it can be a link to an external graph file. </a:t>
            </a:r>
          </a:p>
          <a:p>
            <a:r>
              <a:rPr lang="en-US" dirty="0"/>
              <a:t>Inputs, Outputs</a:t>
            </a: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AA924FA-3E72-8C2E-2E4B-E091C5FF20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1657" y="3429000"/>
            <a:ext cx="1990725" cy="30956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D0298A2-FBB9-5A60-91A7-FFF761DEF4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29897" y="3429000"/>
            <a:ext cx="1552575" cy="9144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8681C36-8DCA-7A79-84A2-FA82C7DFF1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11611" y="3429000"/>
            <a:ext cx="3190875" cy="1876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4387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4D3B6A0-94AA-1A63-F789-2E2370B2766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Example: Subgraph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4EE5E0-3240-8A9F-795E-6A21EEDC8710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11193462" cy="2571161"/>
          </a:xfrm>
        </p:spPr>
        <p:txBody>
          <a:bodyPr/>
          <a:lstStyle/>
          <a:p>
            <a:r>
              <a:rPr lang="en-US" dirty="0"/>
              <a:t>Task: create Subgraph to calculate factorial, which can be reused in the program.</a:t>
            </a:r>
          </a:p>
          <a:p>
            <a:pPr lvl="1"/>
            <a:r>
              <a:rPr lang="en-US" dirty="0"/>
              <a:t>Step1. Add Subgraph</a:t>
            </a:r>
          </a:p>
          <a:p>
            <a:pPr lvl="1"/>
            <a:r>
              <a:rPr lang="en-US" dirty="0"/>
              <a:t>Step2. Give it a title and change type from Embed to Graph</a:t>
            </a:r>
          </a:p>
          <a:p>
            <a:pPr lvl="1"/>
            <a:r>
              <a:rPr lang="en-US" dirty="0"/>
              <a:t>Step3. Assign input and output parameters</a:t>
            </a:r>
          </a:p>
          <a:p>
            <a:pPr lvl="1"/>
            <a:r>
              <a:rPr lang="en-US" dirty="0"/>
              <a:t>Step4. Call Subgraph from the main </a:t>
            </a:r>
            <a:r>
              <a:rPr lang="en-US" dirty="0" err="1"/>
              <a:t>ScriptGraph</a:t>
            </a: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CDFFE24-F4FE-1F50-5385-78B4B4A9C96F}"/>
              </a:ext>
            </a:extLst>
          </p:cNvPr>
          <p:cNvSpPr txBox="1"/>
          <p:nvPr/>
        </p:nvSpPr>
        <p:spPr>
          <a:xfrm>
            <a:off x="1482146" y="3959486"/>
            <a:ext cx="9797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Step 1.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65A8227-7ABA-47BA-4D22-A950AE4EB8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749" y="4943475"/>
            <a:ext cx="1352550" cy="77152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910F7E8-1BA5-D15A-2445-96B215FBE001}"/>
              </a:ext>
            </a:extLst>
          </p:cNvPr>
          <p:cNvSpPr txBox="1"/>
          <p:nvPr/>
        </p:nvSpPr>
        <p:spPr>
          <a:xfrm>
            <a:off x="5763486" y="3959486"/>
            <a:ext cx="9797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Step 2.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75EE6A0-CB6E-A0C3-5470-83E5AC5EB8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25555" y="4383022"/>
            <a:ext cx="3162300" cy="1552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62476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C0F7712-590B-D3A2-D53E-C56125AB1F2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7981246" cy="522288"/>
          </a:xfrm>
        </p:spPr>
        <p:txBody>
          <a:bodyPr/>
          <a:lstStyle/>
          <a:p>
            <a:r>
              <a:rPr lang="en-US" dirty="0"/>
              <a:t>Subgraph: Inputs and Outputs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EA1C3A-37CB-FDA0-A126-CBACB032A75E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2600963" cy="522288"/>
          </a:xfrm>
        </p:spPr>
        <p:txBody>
          <a:bodyPr/>
          <a:lstStyle/>
          <a:p>
            <a:r>
              <a:rPr lang="en-US" dirty="0"/>
              <a:t>Step 3. Input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07C6FE2-A410-23DB-A720-F42048EA0F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049" y="2000250"/>
            <a:ext cx="3152775" cy="3714750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3F306EC9-8CF9-4D8B-2B71-E37B9C3CAE6A}"/>
              </a:ext>
            </a:extLst>
          </p:cNvPr>
          <p:cNvSpPr txBox="1">
            <a:spLocks/>
          </p:cNvSpPr>
          <p:nvPr/>
        </p:nvSpPr>
        <p:spPr>
          <a:xfrm>
            <a:off x="6799132" y="1184635"/>
            <a:ext cx="2600963" cy="5222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Step 3. Output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1F38C1E-9751-9593-CD89-6FF72322C7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1315" y="2038350"/>
            <a:ext cx="1438275" cy="139065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B6391DB-1D47-37F6-C7AE-F8999AFBFC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55324" y="1918256"/>
            <a:ext cx="3171825" cy="413385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8BF19BA-E067-1CCE-C19F-16634F02667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88977" y="3973397"/>
            <a:ext cx="1295400" cy="129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5887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ECB9975-7C13-1405-9642-A26196F08F9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Subgraph: Factorial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A329CC-5CD3-663D-D9EB-CAE7452AC1E2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11193462" cy="657520"/>
          </a:xfrm>
        </p:spPr>
        <p:txBody>
          <a:bodyPr/>
          <a:lstStyle/>
          <a:p>
            <a:r>
              <a:rPr lang="en-US" dirty="0"/>
              <a:t>Step 4. Program the loop to calculate Factorial of given number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4C17911-7FC8-1C9B-93C1-C8BBEEF63C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2864" y="1723731"/>
            <a:ext cx="9401175" cy="33337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DD60C73-7C53-CCE5-C6B8-9D093DAF4D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9356" y="5433178"/>
            <a:ext cx="3190875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6728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C9B2D6D-16EA-1D78-2B5F-4C9278A183E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Subgraph: Call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D6CF175-C863-7D55-0632-2A0D88A76B0C}"/>
              </a:ext>
            </a:extLst>
          </p:cNvPr>
          <p:cNvPicPr>
            <a:picLocks noGrp="1" noChangeAspect="1"/>
          </p:cNvPicPr>
          <p:nvPr>
            <p:ph sz="quarter" idx="11"/>
          </p:nvPr>
        </p:nvPicPr>
        <p:blipFill>
          <a:blip r:embed="rId2"/>
          <a:stretch>
            <a:fillRect/>
          </a:stretch>
        </p:blipFill>
        <p:spPr>
          <a:xfrm>
            <a:off x="1008668" y="2017009"/>
            <a:ext cx="7553325" cy="1571625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386E7F9-A865-3CAF-656F-9B7A90009C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74989" y="2017009"/>
            <a:ext cx="2562225" cy="84772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880486A-AE54-F3C3-4552-6B5A7D9663FF}"/>
              </a:ext>
            </a:extLst>
          </p:cNvPr>
          <p:cNvSpPr txBox="1"/>
          <p:nvPr/>
        </p:nvSpPr>
        <p:spPr>
          <a:xfrm>
            <a:off x="1008668" y="3766973"/>
            <a:ext cx="78663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Created </a:t>
            </a:r>
            <a:r>
              <a:rPr lang="en-US" dirty="0" err="1"/>
              <a:t>SubGraph</a:t>
            </a:r>
            <a:r>
              <a:rPr lang="en-US" dirty="0"/>
              <a:t> can be used just like any other </a:t>
            </a:r>
            <a:r>
              <a:rPr lang="en-US" dirty="0" err="1"/>
              <a:t>ScriptGraph</a:t>
            </a:r>
            <a:r>
              <a:rPr lang="en-US" dirty="0"/>
              <a:t> from Assets.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E2E87F6-37A1-C6DC-1DF4-96274783F4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8668" y="4416980"/>
            <a:ext cx="5886450" cy="141922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1B986DE-F855-ABD6-0585-09E602EB74FF}"/>
              </a:ext>
            </a:extLst>
          </p:cNvPr>
          <p:cNvSpPr txBox="1"/>
          <p:nvPr/>
        </p:nvSpPr>
        <p:spPr>
          <a:xfrm>
            <a:off x="708581" y="1150070"/>
            <a:ext cx="112903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To demonstrate the work of </a:t>
            </a:r>
            <a:r>
              <a:rPr lang="en-US" dirty="0" err="1"/>
              <a:t>SubGraph</a:t>
            </a:r>
            <a:r>
              <a:rPr lang="en-US" dirty="0"/>
              <a:t>, we pass value 5 to calculate factorial and print the result into Console.</a:t>
            </a:r>
          </a:p>
        </p:txBody>
      </p:sp>
    </p:spTree>
    <p:extLst>
      <p:ext uri="{BB962C8B-B14F-4D97-AF65-F5344CB8AC3E}">
        <p14:creationId xmlns:p14="http://schemas.microsoft.com/office/powerpoint/2010/main" val="1624418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547DD7AC-9349-3178-F58B-CBED428A7B9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State machine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6FA792-AAF3-2618-BE6D-7BA65A9F6265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11193462" cy="3101741"/>
          </a:xfrm>
        </p:spPr>
        <p:txBody>
          <a:bodyPr/>
          <a:lstStyle/>
          <a:p>
            <a:r>
              <a:rPr lang="en-US" dirty="0"/>
              <a:t>State machines consist of States, Transitions and Events</a:t>
            </a:r>
          </a:p>
          <a:p>
            <a:r>
              <a:rPr lang="en-US" dirty="0"/>
              <a:t>Used when there are definite numbers of states</a:t>
            </a:r>
          </a:p>
          <a:p>
            <a:r>
              <a:rPr lang="en-US" dirty="0"/>
              <a:t>Each state can lead to one or several other states</a:t>
            </a:r>
          </a:p>
          <a:p>
            <a:r>
              <a:rPr lang="en-US" dirty="0"/>
              <a:t>There is a certain condition which will be used as transition between states</a:t>
            </a:r>
          </a:p>
          <a:p>
            <a:r>
              <a:rPr lang="en-US" dirty="0"/>
              <a:t>Should be added to object’s components</a:t>
            </a:r>
          </a:p>
          <a:p>
            <a:r>
              <a:rPr lang="en-US" dirty="0"/>
              <a:t>Example: weather, seasons, daytime, states of objects, i.e. door- door is open, closed, locked.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F0A42EE-8EF0-73B2-4CEA-13DB9D9CBE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8800" y="4735278"/>
            <a:ext cx="2200275" cy="885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9034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68A1CCC8-99F1-B736-38C7-DD36E645A18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err="1"/>
              <a:t>StateGraph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64DF31-B7C9-4C4D-4D6F-F3B72E0C0F62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11193462" cy="930897"/>
          </a:xfrm>
        </p:spPr>
        <p:txBody>
          <a:bodyPr/>
          <a:lstStyle/>
          <a:p>
            <a:r>
              <a:rPr lang="en-US" dirty="0"/>
              <a:t>State Graphs can be created through context menu in Assets or directly through State Machine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182C3E9-1039-E242-F13F-1B1B0B6BF6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311" y="2125400"/>
            <a:ext cx="7000875" cy="17621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4ADACD6-74AC-0673-22E7-717A3CDD1C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9311" y="4511806"/>
            <a:ext cx="4057650" cy="1495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71584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63D688B8-43B1-652B-C1FA-C17C783CCD5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err="1"/>
              <a:t>StateGraph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EF5B58-852A-23BF-63BE-1E91268ECEF8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4784608" cy="2077003"/>
          </a:xfrm>
        </p:spPr>
        <p:txBody>
          <a:bodyPr/>
          <a:lstStyle/>
          <a:p>
            <a:r>
              <a:rPr lang="en-US" dirty="0"/>
              <a:t>When open </a:t>
            </a:r>
            <a:r>
              <a:rPr lang="en-US" dirty="0" err="1"/>
              <a:t>StateGraph</a:t>
            </a:r>
            <a:r>
              <a:rPr lang="en-US" dirty="0"/>
              <a:t> first time, you may see the following node. </a:t>
            </a:r>
          </a:p>
          <a:p>
            <a:r>
              <a:rPr lang="en-US" dirty="0"/>
              <a:t>You can remove it or substitute with another one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93188DCF-A336-6F0B-ACB1-8674832D9CF9}"/>
              </a:ext>
            </a:extLst>
          </p:cNvPr>
          <p:cNvSpPr txBox="1">
            <a:spLocks/>
          </p:cNvSpPr>
          <p:nvPr/>
        </p:nvSpPr>
        <p:spPr>
          <a:xfrm>
            <a:off x="6379093" y="1143000"/>
            <a:ext cx="4784608" cy="1657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You can convert from Embed to Graph and back.</a:t>
            </a:r>
          </a:p>
          <a:p>
            <a:r>
              <a:rPr lang="en-US" dirty="0"/>
              <a:t>Graph is a separate asset, which can be reused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B680036-85ED-BF2E-9678-FAAE582CFA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3695" y="3637997"/>
            <a:ext cx="6038850" cy="2466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672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10065E7-B697-0517-1266-2ECDC472889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Creating States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CDE0E5-283D-FB6F-BD6A-4CBDFD79C500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38163" y="1143001"/>
            <a:ext cx="7402679" cy="585938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Pressing context menu, you will see these options:</a:t>
            </a:r>
          </a:p>
          <a:p>
            <a:pPr marL="457200" lvl="1" indent="0">
              <a:buNone/>
            </a:pPr>
            <a:endParaRPr lang="ru-RU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5E98697-AC82-8E0C-04D0-4AB8C1D6231A}"/>
              </a:ext>
            </a:extLst>
          </p:cNvPr>
          <p:cNvSpPr txBox="1">
            <a:spLocks/>
          </p:cNvSpPr>
          <p:nvPr/>
        </p:nvSpPr>
        <p:spPr>
          <a:xfrm>
            <a:off x="538163" y="1788747"/>
            <a:ext cx="1848902" cy="45599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 err="1"/>
              <a:t>ScriptState</a:t>
            </a:r>
            <a:endParaRPr lang="en-US" dirty="0"/>
          </a:p>
          <a:p>
            <a:pPr lvl="1"/>
            <a:endParaRPr lang="ru-RU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00EDED71-473B-ACA4-4B20-81E3E9FB0184}"/>
              </a:ext>
            </a:extLst>
          </p:cNvPr>
          <p:cNvSpPr txBox="1">
            <a:spLocks/>
          </p:cNvSpPr>
          <p:nvPr/>
        </p:nvSpPr>
        <p:spPr>
          <a:xfrm>
            <a:off x="2657300" y="1788747"/>
            <a:ext cx="1848902" cy="45599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 err="1"/>
              <a:t>SuperState</a:t>
            </a:r>
            <a:endParaRPr lang="en-US" dirty="0"/>
          </a:p>
          <a:p>
            <a:pPr lvl="1"/>
            <a:endParaRPr lang="ru-RU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C6BB503-C61A-3CE8-3199-76BDF60CCA0E}"/>
              </a:ext>
            </a:extLst>
          </p:cNvPr>
          <p:cNvSpPr txBox="1">
            <a:spLocks/>
          </p:cNvSpPr>
          <p:nvPr/>
        </p:nvSpPr>
        <p:spPr>
          <a:xfrm>
            <a:off x="5039602" y="1788746"/>
            <a:ext cx="1848902" cy="45599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 err="1"/>
              <a:t>AnyState</a:t>
            </a:r>
            <a:endParaRPr lang="en-US" dirty="0"/>
          </a:p>
          <a:p>
            <a:pPr lvl="1"/>
            <a:endParaRPr lang="ru-RU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222F395-D507-7B12-58C4-7FD494E3A2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86812" y="1143001"/>
            <a:ext cx="1933575" cy="166687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BB23DA6-D8FE-DCCC-30C1-FA26C423C8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163" y="2588995"/>
            <a:ext cx="1885950" cy="13335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E82225A-595B-E153-15A7-7EB8F7E961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39231" y="2735229"/>
            <a:ext cx="2000250" cy="77152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1DF2011-8190-F031-686F-474E491FD7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73178" y="2714625"/>
            <a:ext cx="2057400" cy="714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95998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30AD3CF-288D-33AD-5745-AA0A44BB38C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Script State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8CC18A-F4CE-6D5D-AC79-A52E38B06A2E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7151687" cy="5005388"/>
          </a:xfrm>
        </p:spPr>
        <p:txBody>
          <a:bodyPr/>
          <a:lstStyle/>
          <a:p>
            <a:r>
              <a:rPr lang="en-US" dirty="0"/>
              <a:t>When new Script State is created it is dimmed. </a:t>
            </a:r>
          </a:p>
          <a:p>
            <a:r>
              <a:rPr lang="en-US" dirty="0"/>
              <a:t>Context menu suggests that we can make any Script State – Start, which means it will be executed first.</a:t>
            </a:r>
          </a:p>
          <a:p>
            <a:r>
              <a:rPr lang="en-US" dirty="0"/>
              <a:t>Any Script State has On Enter State, On Exit State and On Update. </a:t>
            </a:r>
          </a:p>
          <a:p>
            <a:r>
              <a:rPr lang="en-US" dirty="0"/>
              <a:t>Double clicking on Script State, will show that it is not different from </a:t>
            </a:r>
            <a:r>
              <a:rPr lang="en-US" dirty="0" err="1"/>
              <a:t>ScriptgGraph</a:t>
            </a:r>
            <a:r>
              <a:rPr lang="en-US" dirty="0"/>
              <a:t>. It uses same events, methods, etc. </a:t>
            </a:r>
          </a:p>
          <a:p>
            <a:r>
              <a:rPr lang="en-US" dirty="0"/>
              <a:t>You can remove or add events and manage the logic of your program in any way</a:t>
            </a:r>
            <a:endParaRPr lang="ru-RU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E4F78BB-DEA7-5ABD-030D-8AE5BA4E10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27264" y="937159"/>
            <a:ext cx="2047875" cy="20383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C49A551-E9A2-4DB7-6AC7-01B887E9D1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12554" y="2429503"/>
            <a:ext cx="2047875" cy="3849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3875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662733D-B6FD-5491-C024-CABF22A37E8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err="1"/>
              <a:t>SuperState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8EFA40-C0C9-696F-4CEE-C5F20DF1B9FD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11193462" cy="2793733"/>
          </a:xfrm>
        </p:spPr>
        <p:txBody>
          <a:bodyPr/>
          <a:lstStyle/>
          <a:p>
            <a:r>
              <a:rPr lang="en-US" dirty="0"/>
              <a:t>Super States contain another, nested State Graph. </a:t>
            </a:r>
          </a:p>
          <a:p>
            <a:r>
              <a:rPr lang="en-US" dirty="0"/>
              <a:t>A Super State can help you better organize a State Graph, and reuse states and transitions across multiple graphs.</a:t>
            </a:r>
          </a:p>
          <a:p>
            <a:r>
              <a:rPr lang="en-US" dirty="0"/>
              <a:t>State Graph can be marked as Start Graph from context menu.</a:t>
            </a:r>
          </a:p>
          <a:p>
            <a:r>
              <a:rPr lang="en-US" dirty="0"/>
              <a:t>When opening </a:t>
            </a:r>
            <a:r>
              <a:rPr lang="en-US" dirty="0" err="1"/>
              <a:t>SuperState</a:t>
            </a:r>
            <a:r>
              <a:rPr lang="en-US" dirty="0"/>
              <a:t> – it is not different from State Graph interface. </a:t>
            </a:r>
          </a:p>
          <a:p>
            <a:r>
              <a:rPr lang="en-US" dirty="0"/>
              <a:t>You can give it a title, and you can program scripts in it.</a:t>
            </a:r>
            <a:endParaRPr lang="ru-RU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3C521EB-E749-6D18-F9BA-28FEBE5B1D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035" y="4311516"/>
            <a:ext cx="5248275" cy="12573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925DC59-6A2B-7140-58C1-F3B706E993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78189" y="4282941"/>
            <a:ext cx="1914525" cy="1285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8776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BE37F94C-FE14-9CAC-C852-577CE478C85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Transitions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C65A26-7D3E-F36E-68F8-1B9F897F4DFE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499269" y="963479"/>
            <a:ext cx="11193462" cy="1975585"/>
          </a:xfrm>
        </p:spPr>
        <p:txBody>
          <a:bodyPr/>
          <a:lstStyle/>
          <a:p>
            <a:r>
              <a:rPr lang="en-US" dirty="0"/>
              <a:t>One of the most important function in managing States</a:t>
            </a:r>
          </a:p>
          <a:p>
            <a:r>
              <a:rPr lang="en-US" dirty="0"/>
              <a:t>Transitions – are events or conditions, that trigger path from one state to another</a:t>
            </a:r>
          </a:p>
          <a:p>
            <a:r>
              <a:rPr lang="en-US" dirty="0"/>
              <a:t>Press any </a:t>
            </a:r>
            <a:r>
              <a:rPr lang="en-US" dirty="0" err="1"/>
              <a:t>SuperState</a:t>
            </a:r>
            <a:r>
              <a:rPr lang="en-US" dirty="0"/>
              <a:t> or Script State, open context menu, you will see options for Transitions: Make Transition, Make Self Transition</a:t>
            </a:r>
          </a:p>
          <a:p>
            <a:r>
              <a:rPr lang="en-US" dirty="0"/>
              <a:t>Clicking on Transition itself you will se graph interface, where you need to add what will be a trigger for this transition</a:t>
            </a:r>
            <a:endParaRPr lang="ru-RU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96B93CF-CD61-9E48-607B-E2871EB9B3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0940" y="3821330"/>
            <a:ext cx="1952625" cy="19907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D7E0443-66BC-0833-FD30-C629AF4D5B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2735" y="3821330"/>
            <a:ext cx="7972425" cy="13906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5BFFFDB-C313-A809-A7E0-A33769E56F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13973" y="5256346"/>
            <a:ext cx="4314825" cy="1276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4747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283EC6D-AD4D-4F00-35BB-3FA2529DD09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Example: </a:t>
            </a:r>
            <a:r>
              <a:rPr lang="en-US" dirty="0" err="1"/>
              <a:t>StateGraph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7E0CF9-DA10-445D-D57E-455231793C85}"/>
              </a:ext>
            </a:extLst>
          </p:cNvPr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Task: Simulate Sun </a:t>
            </a:r>
            <a:r>
              <a:rPr lang="en-US" dirty="0" err="1"/>
              <a:t>behaviour</a:t>
            </a:r>
            <a:r>
              <a:rPr lang="en-US" dirty="0"/>
              <a:t>. Difference of moving curve of the object depending on time of the day.</a:t>
            </a:r>
          </a:p>
          <a:p>
            <a:pPr lvl="1"/>
            <a:r>
              <a:rPr lang="en-US" dirty="0"/>
              <a:t>State 1: Sun rising </a:t>
            </a:r>
          </a:p>
          <a:p>
            <a:pPr lvl="1"/>
            <a:r>
              <a:rPr lang="en-US" dirty="0"/>
              <a:t>State 2: Daytime</a:t>
            </a:r>
          </a:p>
          <a:p>
            <a:pPr lvl="1"/>
            <a:r>
              <a:rPr lang="en-US" dirty="0"/>
              <a:t>State 3: Sunset</a:t>
            </a:r>
          </a:p>
          <a:p>
            <a:pPr lvl="1"/>
            <a:r>
              <a:rPr lang="en-US" dirty="0"/>
              <a:t>Transitions between states</a:t>
            </a:r>
          </a:p>
          <a:p>
            <a:pPr lvl="1"/>
            <a:endParaRPr lang="en-US" dirty="0"/>
          </a:p>
          <a:p>
            <a:pPr lvl="1"/>
            <a:r>
              <a:rPr lang="en-US" dirty="0"/>
              <a:t>Step 1. We shall take a sphere to simulate sun’s </a:t>
            </a:r>
            <a:r>
              <a:rPr lang="en-US" dirty="0" err="1"/>
              <a:t>behaviour</a:t>
            </a:r>
            <a:endParaRPr lang="en-US" dirty="0"/>
          </a:p>
          <a:p>
            <a:pPr lvl="1"/>
            <a:r>
              <a:rPr lang="en-US" dirty="0"/>
              <a:t>Step 2. Add State Machine and State Graph to sphere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155391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6F377B4-4C09-9D10-5336-C5159371894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Example: Sun’s states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45E14D-FD39-281D-98EE-C17AB3FB710A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6959917" cy="2899611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Step 3. programming Morning</a:t>
            </a:r>
          </a:p>
          <a:p>
            <a:pPr marL="0" indent="0">
              <a:buNone/>
            </a:pPr>
            <a:r>
              <a:rPr lang="en-US" dirty="0"/>
              <a:t>State 1. Add Super state, call it Morning and set as a start point. </a:t>
            </a:r>
          </a:p>
          <a:p>
            <a:pPr marL="0" indent="0">
              <a:buNone/>
            </a:pPr>
            <a:r>
              <a:rPr lang="en-US" dirty="0"/>
              <a:t>It the morning, the Sun shall have certain color, as well as always move on one trajectory</a:t>
            </a:r>
          </a:p>
          <a:p>
            <a:pPr marL="0" indent="0">
              <a:buNone/>
            </a:pPr>
            <a:r>
              <a:rPr lang="en-US" dirty="0"/>
              <a:t>For giving color, we shall create a Subgraph, since we shall reuse this script several times.</a:t>
            </a:r>
            <a:endParaRPr lang="ru-RU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BA6809F-A60A-F633-64B7-CAF57F0EAA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6617" y="1143000"/>
            <a:ext cx="3800475" cy="1104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802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A0FE6A4-27AF-4382-2D8F-54E2F5E236F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Subgraph: Change color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A5D025-B9D8-A693-7154-0B8C66CFA9BD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219777" y="1037122"/>
            <a:ext cx="6007016" cy="1147813"/>
          </a:xfrm>
        </p:spPr>
        <p:txBody>
          <a:bodyPr/>
          <a:lstStyle/>
          <a:p>
            <a:r>
              <a:rPr lang="en-US" dirty="0"/>
              <a:t>This subgraph shall have one input parameter – Object, which it has to color, no output parameters.</a:t>
            </a:r>
          </a:p>
          <a:p>
            <a:endParaRPr lang="ru-RU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3F89357-EA2B-2A6D-5A27-5AFDC50AFF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8221" y="2290813"/>
            <a:ext cx="3095625" cy="4276725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AF5BC2F0-FF82-A429-1057-050C47A89BC9}"/>
              </a:ext>
            </a:extLst>
          </p:cNvPr>
          <p:cNvSpPr txBox="1">
            <a:spLocks/>
          </p:cNvSpPr>
          <p:nvPr/>
        </p:nvSpPr>
        <p:spPr>
          <a:xfrm>
            <a:off x="6766559" y="1037123"/>
            <a:ext cx="5205663" cy="86868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We can assign specific color or random color</a:t>
            </a:r>
            <a:endParaRPr lang="ru-RU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019EBD5-C6D2-46D4-F987-EA751F6FF7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29288" y="2732496"/>
            <a:ext cx="6577764" cy="2461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3104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20CEA89-8C46-2C6F-B1F4-E58E9304F0B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err="1"/>
              <a:t>SuperState</a:t>
            </a:r>
            <a:r>
              <a:rPr lang="en-US" dirty="0"/>
              <a:t>: Morning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590993-5CD6-95AB-4EDF-EC2699AE69CE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11193462" cy="1677202"/>
          </a:xfrm>
        </p:spPr>
        <p:txBody>
          <a:bodyPr/>
          <a:lstStyle/>
          <a:p>
            <a:r>
              <a:rPr lang="en-US" dirty="0"/>
              <a:t>In this </a:t>
            </a:r>
            <a:r>
              <a:rPr lang="en-US" dirty="0" err="1"/>
              <a:t>SuperState</a:t>
            </a:r>
            <a:r>
              <a:rPr lang="en-US" dirty="0"/>
              <a:t> we shall add Component – </a:t>
            </a:r>
            <a:r>
              <a:rPr lang="en-US" dirty="0" err="1"/>
              <a:t>rigidbody</a:t>
            </a:r>
            <a:r>
              <a:rPr lang="en-US" dirty="0"/>
              <a:t> on the fly, change it color.</a:t>
            </a:r>
          </a:p>
          <a:p>
            <a:r>
              <a:rPr lang="en-US" dirty="0"/>
              <a:t>On Update – we unable it to move under set trajectory with help of </a:t>
            </a:r>
            <a:r>
              <a:rPr lang="en-US" dirty="0" err="1"/>
              <a:t>SetVelocity</a:t>
            </a:r>
            <a:endParaRPr lang="en-US" dirty="0"/>
          </a:p>
          <a:p>
            <a:r>
              <a:rPr lang="en-US" dirty="0"/>
              <a:t>On Exit – movement should stop.</a:t>
            </a:r>
            <a:endParaRPr lang="ru-RU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FBBF5FA-F6A7-9C58-5C74-EF8DFAF0F6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376" y="3214838"/>
            <a:ext cx="6162396" cy="209830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656A09E-CFBF-DDCC-694E-1ED68EB0E9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3586" y="2744403"/>
            <a:ext cx="4467225" cy="16002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E67875A-0C70-93B0-C04E-7DCBBC8F1A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95986" y="4602078"/>
            <a:ext cx="4314825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93560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7FF0F3C-2F4B-11C4-BD6A-53C5FA011F1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err="1"/>
              <a:t>SuperState</a:t>
            </a:r>
            <a:r>
              <a:rPr lang="en-US" dirty="0"/>
              <a:t>: Daytime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A529D8-3A03-DA60-D5FD-327C5FA77889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11193462" cy="1186314"/>
          </a:xfrm>
        </p:spPr>
        <p:txBody>
          <a:bodyPr/>
          <a:lstStyle/>
          <a:p>
            <a:r>
              <a:rPr lang="en-US" dirty="0"/>
              <a:t>Very similar scripts we shall apply to Daytime </a:t>
            </a:r>
            <a:r>
              <a:rPr lang="en-US" dirty="0" err="1"/>
              <a:t>SuperScript</a:t>
            </a:r>
            <a:r>
              <a:rPr lang="en-US" dirty="0"/>
              <a:t>.</a:t>
            </a:r>
          </a:p>
          <a:p>
            <a:r>
              <a:rPr lang="en-US" dirty="0"/>
              <a:t>The difference is in trajectory</a:t>
            </a:r>
            <a:endParaRPr lang="ru-RU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1EE192D-3A1F-FAE0-9156-7EBCFA5ABA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2052" y="2624939"/>
            <a:ext cx="4714875" cy="1762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38909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AF8BD81-5C5F-276B-BE16-277B4AD6C7D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err="1"/>
              <a:t>SuperState</a:t>
            </a:r>
            <a:r>
              <a:rPr lang="en-US" dirty="0"/>
              <a:t>: Sunset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695FD5-7102-137D-9719-1A91F53A2571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11193462" cy="1128562"/>
          </a:xfrm>
        </p:spPr>
        <p:txBody>
          <a:bodyPr/>
          <a:lstStyle/>
          <a:p>
            <a:r>
              <a:rPr lang="en-US" dirty="0"/>
              <a:t>Very similar scripts we shall apply to Sunset </a:t>
            </a:r>
            <a:r>
              <a:rPr lang="en-US" dirty="0" err="1"/>
              <a:t>SuperScript</a:t>
            </a:r>
            <a:r>
              <a:rPr lang="en-US" dirty="0"/>
              <a:t>.</a:t>
            </a:r>
          </a:p>
          <a:p>
            <a:r>
              <a:rPr lang="en-US" dirty="0"/>
              <a:t>The difference is in trajectory</a:t>
            </a:r>
            <a:endParaRPr lang="ru-RU" dirty="0"/>
          </a:p>
          <a:p>
            <a:endParaRPr lang="ru-RU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253857F-EE5B-FDB7-4C7C-B1084A82F8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2044" y="3082190"/>
            <a:ext cx="4724400" cy="1771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2520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8D1687B-9C9D-25CB-436B-67955C32833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Sun: transitions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8D3A9B-D5AC-EE8C-9BFC-22E16D4FE351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11193462" cy="647299"/>
          </a:xfrm>
        </p:spPr>
        <p:txBody>
          <a:bodyPr/>
          <a:lstStyle/>
          <a:p>
            <a:r>
              <a:rPr lang="en-US" dirty="0"/>
              <a:t>Add transitions between states and let it be same trigger in all three cases</a:t>
            </a:r>
            <a:endParaRPr lang="ru-RU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4D37D91-45B4-F323-C741-5FCEEB6246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72797" y="2576512"/>
            <a:ext cx="4552950" cy="17049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6C989CB-6374-4B86-C35C-E5887B511C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7486" y="2070334"/>
            <a:ext cx="5095875" cy="3371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038213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085E50C-A378-59D5-6090-B952270FDB2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Sun: debug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F9A54F-5CCE-B8F4-7E7E-1A17F2BE085E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11193462" cy="1378819"/>
          </a:xfrm>
        </p:spPr>
        <p:txBody>
          <a:bodyPr/>
          <a:lstStyle/>
          <a:p>
            <a:r>
              <a:rPr lang="en-US" dirty="0"/>
              <a:t>When running the game, keep graph editor open</a:t>
            </a:r>
          </a:p>
          <a:p>
            <a:r>
              <a:rPr lang="en-US" dirty="0"/>
              <a:t>You will be able to see on which state your object currently is, as well as transition was triggered</a:t>
            </a:r>
            <a:endParaRPr lang="ru-RU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2821629-24F5-3530-18E4-0525FCE7EC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9082" y="2810954"/>
            <a:ext cx="4710391" cy="3050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13456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F3CE91B-D446-5CC5-BC69-15B31721010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err="1"/>
              <a:t>AnyState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7182B1-7556-C565-89B7-4D112EF3AE7E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11193462" cy="1831206"/>
          </a:xfrm>
        </p:spPr>
        <p:txBody>
          <a:bodyPr/>
          <a:lstStyle/>
          <a:p>
            <a:r>
              <a:rPr lang="en-US" dirty="0"/>
              <a:t>Any States serve as a placeholder for any other state in a State Graph. </a:t>
            </a:r>
          </a:p>
          <a:p>
            <a:r>
              <a:rPr lang="en-US" dirty="0"/>
              <a:t>You can use an Any State node and create a single transition to a new state, rather than create multiple transitions from other states. (</a:t>
            </a:r>
            <a:r>
              <a:rPr lang="en-US" dirty="0">
                <a:hlinkClick r:id="rId2"/>
              </a:rPr>
              <a:t>1</a:t>
            </a:r>
            <a:r>
              <a:rPr lang="en-US" dirty="0"/>
              <a:t>)</a:t>
            </a:r>
          </a:p>
          <a:p>
            <a:r>
              <a:rPr lang="en-US" dirty="0"/>
              <a:t>You can also have multiple Start States in a single graph.</a:t>
            </a:r>
            <a:endParaRPr lang="ru-RU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441DBC0-6916-0C0F-3220-22F9A4163F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6917" y="2841157"/>
            <a:ext cx="7962900" cy="3524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77879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ACE3908-E516-4907-4C20-27D13A92EE8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Example: Door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45925A-08E8-90C3-81BD-FDD1552A2726}"/>
              </a:ext>
            </a:extLst>
          </p:cNvPr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Task: Simulate states of door lock. </a:t>
            </a:r>
          </a:p>
          <a:p>
            <a:pPr lvl="1"/>
            <a:r>
              <a:rPr lang="en-US" dirty="0"/>
              <a:t>State 1. Door is closed</a:t>
            </a:r>
          </a:p>
          <a:p>
            <a:pPr lvl="1"/>
            <a:r>
              <a:rPr lang="en-US" dirty="0"/>
              <a:t>State 2. Door is open</a:t>
            </a:r>
            <a:endParaRPr lang="ru-RU" dirty="0"/>
          </a:p>
          <a:p>
            <a:pPr lvl="1"/>
            <a:r>
              <a:rPr lang="en-US" dirty="0"/>
              <a:t>State 3. Door is locked</a:t>
            </a:r>
          </a:p>
          <a:p>
            <a:pPr lvl="1"/>
            <a:r>
              <a:rPr lang="en-US" dirty="0"/>
              <a:t>Transitions: Close can transit to open and lock. Lock can transit to close only. Open can transit to close only.</a:t>
            </a:r>
          </a:p>
          <a:p>
            <a:pPr lvl="1"/>
            <a:endParaRPr lang="en-US" dirty="0"/>
          </a:p>
          <a:p>
            <a:pPr lvl="1"/>
            <a:r>
              <a:rPr lang="en-US" dirty="0" err="1"/>
              <a:t>N.b.</a:t>
            </a:r>
            <a:r>
              <a:rPr lang="en-US" dirty="0"/>
              <a:t> When we talk about transitions, it is not only about changing properties of one game object. In most cases multiple objects are involved.</a:t>
            </a:r>
            <a:endParaRPr lang="ru-RU" dirty="0"/>
          </a:p>
          <a:p>
            <a:pPr lvl="1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050949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79EA83F-8A67-3EF2-C714-049330A8AEC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Door states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9B2117-E54F-CF51-19BA-7B8183469B7D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11193462" cy="1336249"/>
          </a:xfrm>
        </p:spPr>
        <p:txBody>
          <a:bodyPr/>
          <a:lstStyle/>
          <a:p>
            <a:r>
              <a:rPr lang="en-US" dirty="0"/>
              <a:t>To trigger transition between Closed and Open will be Space key press</a:t>
            </a:r>
          </a:p>
          <a:p>
            <a:r>
              <a:rPr lang="en-US" dirty="0"/>
              <a:t>To trigger transition between Closed and Locked we shall use Mouse Down and Mouse Down</a:t>
            </a:r>
            <a:endParaRPr lang="ru-RU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6A34C1F-563B-33DC-75E2-25F09E23CC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633" y="3078637"/>
            <a:ext cx="6553200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67721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FE4705F-34BF-11BD-5479-D70F3F2D143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Visual Effects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00AD60-CAAD-0B70-F24B-015C1211050C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7304938" cy="5005388"/>
          </a:xfrm>
        </p:spPr>
        <p:txBody>
          <a:bodyPr/>
          <a:lstStyle/>
          <a:p>
            <a:r>
              <a:rPr lang="en-US" dirty="0"/>
              <a:t>Effects can be object, which are visual aids that can be added to objects in Hierarchy.</a:t>
            </a:r>
          </a:p>
          <a:p>
            <a:r>
              <a:rPr lang="en-US" dirty="0"/>
              <a:t>Or can be added as a Component -&gt; Effects to any object</a:t>
            </a:r>
          </a:p>
          <a:p>
            <a:r>
              <a:rPr lang="en-US" dirty="0"/>
              <a:t>They are: </a:t>
            </a:r>
          </a:p>
          <a:p>
            <a:pPr lvl="1"/>
            <a:r>
              <a:rPr lang="en-US" dirty="0"/>
              <a:t>Particle System</a:t>
            </a:r>
          </a:p>
          <a:p>
            <a:pPr lvl="1"/>
            <a:r>
              <a:rPr lang="en-US" dirty="0"/>
              <a:t>Particle System Force Field</a:t>
            </a:r>
          </a:p>
          <a:p>
            <a:pPr lvl="1"/>
            <a:r>
              <a:rPr lang="en-US" dirty="0"/>
              <a:t>Trail</a:t>
            </a:r>
          </a:p>
          <a:p>
            <a:pPr lvl="1"/>
            <a:r>
              <a:rPr lang="en-US" dirty="0"/>
              <a:t>Line</a:t>
            </a:r>
          </a:p>
          <a:p>
            <a:pPr lvl="1"/>
            <a:r>
              <a:rPr lang="en-US" dirty="0"/>
              <a:t>Halo</a:t>
            </a:r>
          </a:p>
          <a:p>
            <a:pPr lvl="1"/>
            <a:r>
              <a:rPr lang="en-US" dirty="0"/>
              <a:t>Lens Flare</a:t>
            </a:r>
          </a:p>
          <a:p>
            <a:pPr marL="457200" lvl="1" indent="0">
              <a:buNone/>
            </a:pP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B95E458-77B7-3E89-5B48-134B767F48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17778" y="1197204"/>
            <a:ext cx="4105275" cy="14097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F0F8D11-D60B-A5B8-5A56-1A2C406F60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17778" y="2844440"/>
            <a:ext cx="2181225" cy="184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4679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B26A563C-7806-B355-1B59-553F7AD3B2F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Particle System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5F3E4D-F255-8E14-A4CE-014F66F327CE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462749" y="926306"/>
            <a:ext cx="6682769" cy="2853842"/>
          </a:xfrm>
        </p:spPr>
        <p:txBody>
          <a:bodyPr/>
          <a:lstStyle/>
          <a:p>
            <a:r>
              <a:rPr lang="en-US" sz="2000" dirty="0"/>
              <a:t>A </a:t>
            </a:r>
            <a:r>
              <a:rPr lang="en-US" sz="2000" b="1" dirty="0"/>
              <a:t>particle system </a:t>
            </a:r>
            <a:r>
              <a:rPr lang="en-US" sz="2000" dirty="0"/>
              <a:t>simulates and renders many small images or Meshes, called particles, to produce a visual effect. </a:t>
            </a:r>
          </a:p>
          <a:p>
            <a:r>
              <a:rPr lang="en-US" sz="2000" dirty="0"/>
              <a:t>Each particle in a system represents an individual graphical element in the effect. The system simulates every particle collectively to create the impression of the complete effect. (</a:t>
            </a:r>
            <a:r>
              <a:rPr lang="en-US" sz="2000" dirty="0">
                <a:hlinkClick r:id="rId2"/>
              </a:rPr>
              <a:t>2</a:t>
            </a:r>
            <a:r>
              <a:rPr lang="en-US" sz="2000" dirty="0"/>
              <a:t>)</a:t>
            </a:r>
          </a:p>
          <a:p>
            <a:r>
              <a:rPr lang="en-US" sz="2000" dirty="0"/>
              <a:t>In Inspector you can find many properties which you can change to get desired effect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32701D8-305B-872A-9BC0-D0C52C8912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407" y="4074319"/>
            <a:ext cx="2200275" cy="18573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C2290F0-5E28-A6DD-EB0D-09EAC76269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9690" y="864025"/>
            <a:ext cx="3747903" cy="5592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295914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CDEE906-AA2B-CB3B-B258-3755B18BB84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b="1" dirty="0"/>
              <a:t>Lens flares and halos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A53354-30C6-B8C6-24B1-27B11C59C724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499269" y="907330"/>
            <a:ext cx="11193462" cy="2286000"/>
          </a:xfrm>
        </p:spPr>
        <p:txBody>
          <a:bodyPr/>
          <a:lstStyle/>
          <a:p>
            <a:r>
              <a:rPr lang="en-US" dirty="0"/>
              <a:t>Lens flares and halos are lighting effects that can add atmosphere to your scene. (</a:t>
            </a:r>
            <a:r>
              <a:rPr lang="en-US" dirty="0">
                <a:hlinkClick r:id="rId2"/>
              </a:rPr>
              <a:t>3</a:t>
            </a:r>
            <a:r>
              <a:rPr lang="en-US" dirty="0"/>
              <a:t>)</a:t>
            </a:r>
          </a:p>
          <a:p>
            <a:r>
              <a:rPr lang="en-US" dirty="0"/>
              <a:t>Download any Flares from Assets store and use it in Lens Flares component</a:t>
            </a:r>
          </a:p>
          <a:p>
            <a:r>
              <a:rPr lang="en-US" dirty="0"/>
              <a:t>To open Assets Store, go Window - &gt; Asset Store. You will have two options: Search Online and Open Package Manager. Go for online option and find any Flares in Asset store. Download it and open in Unity 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46ABEFB-4A10-065D-382A-A22E959F50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7229" y="3308809"/>
            <a:ext cx="4621678" cy="318154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B60110A-2658-5639-63AF-87505AD67D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71375" y="3308809"/>
            <a:ext cx="6153396" cy="963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56683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3D9E42C-4E54-97E0-9127-3EAD13B8DE7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b="1" dirty="0"/>
              <a:t>Trail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F1FDD4-52C2-AAFF-4C46-D50AC8FE75D2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293066" y="926969"/>
            <a:ext cx="6682769" cy="2184662"/>
          </a:xfrm>
        </p:spPr>
        <p:txBody>
          <a:bodyPr/>
          <a:lstStyle/>
          <a:p>
            <a:r>
              <a:rPr lang="en-US" dirty="0"/>
              <a:t>The </a:t>
            </a:r>
            <a:r>
              <a:rPr lang="en-US" b="1" dirty="0"/>
              <a:t>Trail Renderer</a:t>
            </a:r>
            <a:r>
              <a:rPr lang="en-US" dirty="0"/>
              <a:t> component renders a trail of polygons behind a moving </a:t>
            </a:r>
            <a:r>
              <a:rPr lang="en-US" b="1" dirty="0" err="1"/>
              <a:t>GameObject</a:t>
            </a:r>
            <a:r>
              <a:rPr lang="en-US" b="1" dirty="0"/>
              <a:t> </a:t>
            </a:r>
            <a:r>
              <a:rPr lang="en-US" dirty="0"/>
              <a:t>, over time</a:t>
            </a:r>
          </a:p>
          <a:p>
            <a:r>
              <a:rPr lang="en-US" dirty="0"/>
              <a:t>Should be attached to some Game Object, as it will simulate trail behavior and will follow the object. </a:t>
            </a:r>
          </a:p>
          <a:p>
            <a:r>
              <a:rPr lang="en-US" dirty="0"/>
              <a:t>In Inspector, you can change properties of this trail</a:t>
            </a:r>
          </a:p>
          <a:p>
            <a:r>
              <a:rPr lang="en-US" dirty="0"/>
              <a:t>Example: we have sphere moving and attached trail to it.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CB94621-E0B4-44B6-468F-0127A1B56A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733" y="4755529"/>
            <a:ext cx="1743075" cy="5143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E168EA4-D161-E8DC-D43B-26531270EA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9238" y="4755529"/>
            <a:ext cx="4714875" cy="876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6D5D630-C52E-8803-A36D-206DECF995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74009" y="926969"/>
            <a:ext cx="2534564" cy="5296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39119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C0F1632-D495-5175-99C8-45C2ECD5B4D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EE057D-44F3-1944-0693-2A989A4BF680}"/>
              </a:ext>
            </a:extLst>
          </p:cNvPr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US" dirty="0">
                <a:hlinkClick r:id="rId2"/>
              </a:rPr>
              <a:t>https://docs.unity.cn/Packages/com.unity.visualscripting@1.7/manual/vs-graph-types.html</a:t>
            </a:r>
            <a:endParaRPr lang="en-US" dirty="0"/>
          </a:p>
          <a:p>
            <a:pPr marL="457200" indent="-457200">
              <a:buFont typeface="+mj-lt"/>
              <a:buAutoNum type="arabicPeriod"/>
            </a:pPr>
            <a:r>
              <a:rPr lang="en-US" dirty="0">
                <a:hlinkClick r:id="rId3"/>
              </a:rPr>
              <a:t>https://docs.unity3d.com/Manual/ParticleSystems.html</a:t>
            </a:r>
            <a:endParaRPr lang="en-US" dirty="0"/>
          </a:p>
          <a:p>
            <a:pPr marL="457200" indent="-457200">
              <a:buFont typeface="+mj-lt"/>
              <a:buAutoNum type="arabicPeriod"/>
            </a:pPr>
            <a:r>
              <a:rPr lang="en-US" dirty="0">
                <a:hlinkClick r:id="rId4"/>
              </a:rPr>
              <a:t>https://docs.unity3d.com/Manual/visual-effects-lens-flares.html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34827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83FA4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13258</TotalTime>
  <Words>1339</Words>
  <Application>Microsoft Office PowerPoint</Application>
  <PresentationFormat>Widescreen</PresentationFormat>
  <Paragraphs>144</Paragraphs>
  <Slides>30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3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</dc:creator>
  <cp:lastModifiedBy>Shirin Primkulova</cp:lastModifiedBy>
  <cp:revision>74</cp:revision>
  <dcterms:created xsi:type="dcterms:W3CDTF">2015-06-15T09:27:21Z</dcterms:created>
  <dcterms:modified xsi:type="dcterms:W3CDTF">2023-05-17T09:03:09Z</dcterms:modified>
</cp:coreProperties>
</file>