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5" roundtripDataSignature="AMtx7mhulxxYNuRbYCfayISEfz5RdttBz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 name="Shape 23"/>
        <p:cNvGrpSpPr/>
        <p:nvPr/>
      </p:nvGrpSpPr>
      <p:grpSpPr>
        <a:xfrm>
          <a:off x="0" y="0"/>
          <a:ext cx="0" cy="0"/>
          <a:chOff x="0" y="0"/>
          <a:chExt cx="0" cy="0"/>
        </a:xfrm>
      </p:grpSpPr>
      <p:sp>
        <p:nvSpPr>
          <p:cNvPr id="24" name="Google Shape;24;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 name="Google Shape;2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 name="Shape 28"/>
        <p:cNvGrpSpPr/>
        <p:nvPr/>
      </p:nvGrpSpPr>
      <p:grpSpPr>
        <a:xfrm>
          <a:off x="0" y="0"/>
          <a:ext cx="0" cy="0"/>
          <a:chOff x="0" y="0"/>
          <a:chExt cx="0" cy="0"/>
        </a:xfrm>
      </p:grpSpPr>
      <p:sp>
        <p:nvSpPr>
          <p:cNvPr id="29" name="Google Shape;29;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 name="Google Shape;3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 name="Shape 34"/>
        <p:cNvGrpSpPr/>
        <p:nvPr/>
      </p:nvGrpSpPr>
      <p:grpSpPr>
        <a:xfrm>
          <a:off x="0" y="0"/>
          <a:ext cx="0" cy="0"/>
          <a:chOff x="0" y="0"/>
          <a:chExt cx="0" cy="0"/>
        </a:xfrm>
      </p:grpSpPr>
      <p:sp>
        <p:nvSpPr>
          <p:cNvPr id="35" name="Google Shape;3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 name="Google Shape;3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 name="Shape 40"/>
        <p:cNvGrpSpPr/>
        <p:nvPr/>
      </p:nvGrpSpPr>
      <p:grpSpPr>
        <a:xfrm>
          <a:off x="0" y="0"/>
          <a:ext cx="0" cy="0"/>
          <a:chOff x="0" y="0"/>
          <a:chExt cx="0" cy="0"/>
        </a:xfrm>
      </p:grpSpPr>
      <p:sp>
        <p:nvSpPr>
          <p:cNvPr id="41" name="Google Shape;41;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 name="Google Shape;4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 name="Shape 47"/>
        <p:cNvGrpSpPr/>
        <p:nvPr/>
      </p:nvGrpSpPr>
      <p:grpSpPr>
        <a:xfrm>
          <a:off x="0" y="0"/>
          <a:ext cx="0" cy="0"/>
          <a:chOff x="0" y="0"/>
          <a:chExt cx="0" cy="0"/>
        </a:xfrm>
      </p:grpSpPr>
      <p:sp>
        <p:nvSpPr>
          <p:cNvPr id="48" name="Google Shape;4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 name="Google Shape;4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 name="Google Shape;6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 name="Google Shape;6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 name="Google Shape;7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2" name="Shape 12"/>
        <p:cNvGrpSpPr/>
        <p:nvPr/>
      </p:nvGrpSpPr>
      <p:grpSpPr>
        <a:xfrm>
          <a:off x="0" y="0"/>
          <a:ext cx="0" cy="0"/>
          <a:chOff x="0" y="0"/>
          <a:chExt cx="0" cy="0"/>
        </a:xfrm>
      </p:grpSpPr>
      <p:sp>
        <p:nvSpPr>
          <p:cNvPr id="13" name="Google Shape;13;p32"/>
          <p:cNvSpPr/>
          <p:nvPr/>
        </p:nvSpPr>
        <p:spPr>
          <a:xfrm>
            <a:off x="0" y="0"/>
            <a:ext cx="12192000" cy="775607"/>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14" name="Google Shape;14;p32"/>
          <p:cNvPicPr preferRelativeResize="0"/>
          <p:nvPr/>
        </p:nvPicPr>
        <p:blipFill rotWithShape="1">
          <a:blip r:embed="rId2">
            <a:alphaModFix/>
          </a:blip>
          <a:srcRect b="0" l="0" r="0" t="0"/>
          <a:stretch/>
        </p:blipFill>
        <p:spPr>
          <a:xfrm>
            <a:off x="9184821" y="65530"/>
            <a:ext cx="2925543" cy="640960"/>
          </a:xfrm>
          <a:prstGeom prst="rect">
            <a:avLst/>
          </a:prstGeom>
          <a:noFill/>
          <a:ln>
            <a:noFill/>
          </a:ln>
        </p:spPr>
      </p:pic>
      <p:sp>
        <p:nvSpPr>
          <p:cNvPr id="15" name="Google Shape;15;p32"/>
          <p:cNvSpPr txBox="1"/>
          <p:nvPr>
            <p:ph idx="1" type="body"/>
          </p:nvPr>
        </p:nvSpPr>
        <p:spPr>
          <a:xfrm>
            <a:off x="2709863" y="2522538"/>
            <a:ext cx="6753225" cy="1314450"/>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90000"/>
              </a:lnSpc>
              <a:spcBef>
                <a:spcPts val="1000"/>
              </a:spcBef>
              <a:spcAft>
                <a:spcPts val="0"/>
              </a:spcAft>
              <a:buClr>
                <a:schemeClr val="dk1"/>
              </a:buClr>
              <a:buSzPts val="4400"/>
              <a:buFont typeface="Arial"/>
              <a:buNone/>
              <a:defRPr b="1" i="0" sz="44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6" name="Google Shape;16;p32"/>
          <p:cNvSpPr/>
          <p:nvPr/>
        </p:nvSpPr>
        <p:spPr>
          <a:xfrm>
            <a:off x="0" y="6596743"/>
            <a:ext cx="12192000" cy="261257"/>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7" name="Shape 17"/>
        <p:cNvGrpSpPr/>
        <p:nvPr/>
      </p:nvGrpSpPr>
      <p:grpSpPr>
        <a:xfrm>
          <a:off x="0" y="0"/>
          <a:ext cx="0" cy="0"/>
          <a:chOff x="0" y="0"/>
          <a:chExt cx="0" cy="0"/>
        </a:xfrm>
      </p:grpSpPr>
      <p:sp>
        <p:nvSpPr>
          <p:cNvPr id="18" name="Google Shape;18;p33"/>
          <p:cNvSpPr/>
          <p:nvPr/>
        </p:nvSpPr>
        <p:spPr>
          <a:xfrm>
            <a:off x="0" y="0"/>
            <a:ext cx="12192000" cy="775607"/>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 name="Google Shape;19;p33"/>
          <p:cNvSpPr/>
          <p:nvPr/>
        </p:nvSpPr>
        <p:spPr>
          <a:xfrm>
            <a:off x="0" y="6596743"/>
            <a:ext cx="12192000" cy="261257"/>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20" name="Google Shape;20;p33"/>
          <p:cNvPicPr preferRelativeResize="0"/>
          <p:nvPr/>
        </p:nvPicPr>
        <p:blipFill rotWithShape="1">
          <a:blip r:embed="rId2">
            <a:alphaModFix/>
          </a:blip>
          <a:srcRect b="0" l="0" r="0" t="0"/>
          <a:stretch/>
        </p:blipFill>
        <p:spPr>
          <a:xfrm>
            <a:off x="9184821" y="65530"/>
            <a:ext cx="2925543" cy="640960"/>
          </a:xfrm>
          <a:prstGeom prst="rect">
            <a:avLst/>
          </a:prstGeom>
          <a:noFill/>
          <a:ln>
            <a:noFill/>
          </a:ln>
        </p:spPr>
      </p:pic>
      <p:sp>
        <p:nvSpPr>
          <p:cNvPr id="21" name="Google Shape;21;p33"/>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lvl1pPr indent="-228600" lvl="0" marL="457200" marR="0" rtl="0" algn="l">
              <a:lnSpc>
                <a:spcPct val="90000"/>
              </a:lnSpc>
              <a:spcBef>
                <a:spcPts val="1000"/>
              </a:spcBef>
              <a:spcAft>
                <a:spcPts val="0"/>
              </a:spcAft>
              <a:buClr>
                <a:schemeClr val="lt1"/>
              </a:buClr>
              <a:buSzPts val="4000"/>
              <a:buFont typeface="Arial"/>
              <a:buNone/>
              <a:defRPr b="1" i="0" sz="4000" u="none" cap="none" strike="noStrike">
                <a:solidFill>
                  <a:schemeClr val="lt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22" name="Google Shape;22;p33"/>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p:nvPr/>
        </p:nvSpPr>
        <p:spPr>
          <a:xfrm>
            <a:off x="0" y="0"/>
            <a:ext cx="12192000" cy="6858000"/>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11" name="Google Shape;11;p31"/>
          <p:cNvPicPr preferRelativeResize="0"/>
          <p:nvPr/>
        </p:nvPicPr>
        <p:blipFill rotWithShape="1">
          <a:blip r:embed="rId1">
            <a:alphaModFix/>
          </a:blip>
          <a:srcRect b="0" l="0" r="0" t="0"/>
          <a:stretch/>
        </p:blipFill>
        <p:spPr>
          <a:xfrm>
            <a:off x="2743193" y="2694430"/>
            <a:ext cx="6705614" cy="1469139"/>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hyperlink" Target="https://appinventor.mit.edu/" TargetMode="External"/><Relationship Id="rId4" Type="http://schemas.openxmlformats.org/officeDocument/2006/relationships/hyperlink" Target="http://ai2.appinventor.mit.edu/"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s://appinventor.mit.edu/explore/ai2/setup-emulator.html" TargetMode="External"/><Relationship Id="rId4" Type="http://schemas.openxmlformats.org/officeDocument/2006/relationships/image" Target="../media/image5.jpg"/><Relationship Id="rId5" Type="http://schemas.openxmlformats.org/officeDocument/2006/relationships/image" Target="../media/image35.jpg"/><Relationship Id="rId6" Type="http://schemas.openxmlformats.org/officeDocument/2006/relationships/image" Target="../media/image3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3.png"/><Relationship Id="rId4" Type="http://schemas.openxmlformats.org/officeDocument/2006/relationships/image" Target="../media/image4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image" Target="../media/image19.png"/><Relationship Id="rId5"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8.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4.png"/><Relationship Id="rId4" Type="http://schemas.openxmlformats.org/officeDocument/2006/relationships/image" Target="../media/image5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2.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1.png"/><Relationship Id="rId4" Type="http://schemas.openxmlformats.org/officeDocument/2006/relationships/image" Target="../media/image5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5.png"/><Relationship Id="rId4" Type="http://schemas.openxmlformats.org/officeDocument/2006/relationships/image" Target="../media/image46.png"/><Relationship Id="rId5" Type="http://schemas.openxmlformats.org/officeDocument/2006/relationships/image" Target="../media/image39.png"/><Relationship Id="rId6" Type="http://schemas.openxmlformats.org/officeDocument/2006/relationships/image" Target="../media/image41.png"/><Relationship Id="rId7" Type="http://schemas.openxmlformats.org/officeDocument/2006/relationships/image" Target="../media/image4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53.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7.png"/><Relationship Id="rId4" Type="http://schemas.openxmlformats.org/officeDocument/2006/relationships/image" Target="../media/image28.png"/><Relationship Id="rId5" Type="http://schemas.openxmlformats.org/officeDocument/2006/relationships/image" Target="../media/image52.png"/><Relationship Id="rId6" Type="http://schemas.openxmlformats.org/officeDocument/2006/relationships/image" Target="../media/image38.png"/><Relationship Id="rId7"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1.png"/><Relationship Id="rId4" Type="http://schemas.openxmlformats.org/officeDocument/2006/relationships/image" Target="../media/image3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7.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6.png"/><Relationship Id="rId4" Type="http://schemas.openxmlformats.org/officeDocument/2006/relationships/image" Target="../media/image40.png"/><Relationship Id="rId5" Type="http://schemas.openxmlformats.org/officeDocument/2006/relationships/image" Target="../media/image57.png"/><Relationship Id="rId6" Type="http://schemas.openxmlformats.org/officeDocument/2006/relationships/image" Target="../media/image51.jpg"/><Relationship Id="rId7" Type="http://schemas.openxmlformats.org/officeDocument/2006/relationships/image" Target="../media/image4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5.png"/><Relationship Id="rId4" Type="http://schemas.openxmlformats.org/officeDocument/2006/relationships/image" Target="../media/image4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55.png"/><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https://appinventor.mit.edu/" TargetMode="External"/><Relationship Id="rId4" Type="http://schemas.openxmlformats.org/officeDocument/2006/relationships/hyperlink" Target="http://ai2.appinventor.mit.edu/" TargetMode="External"/><Relationship Id="rId5" Type="http://schemas.openxmlformats.org/officeDocument/2006/relationships/hyperlink" Target="https://appinventor.mit.edu/explore/ai2/setup-emulator.htm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 name="Shape 26"/>
        <p:cNvGrpSpPr/>
        <p:nvPr/>
      </p:nvGrpSpPr>
      <p:grpSpPr>
        <a:xfrm>
          <a:off x="0" y="0"/>
          <a:ext cx="0" cy="0"/>
          <a:chOff x="0" y="0"/>
          <a:chExt cx="0" cy="0"/>
        </a:xfrm>
      </p:grpSpPr>
      <p:sp>
        <p:nvSpPr>
          <p:cNvPr id="27" name="Google Shape;27;p1"/>
          <p:cNvSpPr txBox="1"/>
          <p:nvPr/>
        </p:nvSpPr>
        <p:spPr>
          <a:xfrm>
            <a:off x="1461436" y="1800292"/>
            <a:ext cx="9269128" cy="2800767"/>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i="0" lang="en-US" sz="4400" u="none" cap="none" strike="noStrike">
                <a:solidFill>
                  <a:schemeClr val="dk1"/>
                </a:solidFill>
                <a:latin typeface="Arial"/>
                <a:ea typeface="Arial"/>
                <a:cs typeface="Arial"/>
                <a:sym typeface="Arial"/>
              </a:rPr>
              <a:t>Visual Programming</a:t>
            </a:r>
            <a:endParaRPr/>
          </a:p>
          <a:p>
            <a:pPr indent="0" lvl="0" marL="0" marR="0" rtl="0" algn="ctr">
              <a:spcBef>
                <a:spcPts val="0"/>
              </a:spcBef>
              <a:spcAft>
                <a:spcPts val="0"/>
              </a:spcAft>
              <a:buNone/>
            </a:pPr>
            <a:r>
              <a:rPr b="1" i="0" lang="en-US" sz="4400" u="none" cap="none" strike="noStrike">
                <a:solidFill>
                  <a:schemeClr val="dk1"/>
                </a:solidFill>
                <a:latin typeface="Arial"/>
                <a:ea typeface="Arial"/>
                <a:cs typeface="Arial"/>
                <a:sym typeface="Arial"/>
              </a:rPr>
              <a:t>Lecture 9</a:t>
            </a:r>
            <a:endParaRPr/>
          </a:p>
          <a:p>
            <a:pPr indent="0" lvl="0" marL="0" marR="0" rtl="0" algn="ctr">
              <a:spcBef>
                <a:spcPts val="0"/>
              </a:spcBef>
              <a:spcAft>
                <a:spcPts val="0"/>
              </a:spcAft>
              <a:buNone/>
            </a:pPr>
            <a:r>
              <a:rPr b="1" i="0" lang="en-US" sz="4400" u="none" cap="none" strike="noStrike">
                <a:solidFill>
                  <a:schemeClr val="dk1"/>
                </a:solidFill>
                <a:latin typeface="Arial"/>
                <a:ea typeface="Arial"/>
                <a:cs typeface="Arial"/>
                <a:sym typeface="Arial"/>
              </a:rPr>
              <a:t>Intro MIT app inventor. </a:t>
            </a:r>
            <a:endParaRPr/>
          </a:p>
          <a:p>
            <a:pPr indent="0" lvl="0" marL="0" marR="0" rtl="0" algn="ctr">
              <a:spcBef>
                <a:spcPts val="0"/>
              </a:spcBef>
              <a:spcAft>
                <a:spcPts val="0"/>
              </a:spcAft>
              <a:buNone/>
            </a:pPr>
            <a:r>
              <a:rPr b="1" i="0" lang="en-US" sz="4400" u="none" cap="none" strike="noStrike">
                <a:solidFill>
                  <a:schemeClr val="dk1"/>
                </a:solidFill>
                <a:latin typeface="Arial"/>
                <a:ea typeface="Arial"/>
                <a:cs typeface="Arial"/>
                <a:sym typeface="Arial"/>
              </a:rPr>
              <a:t>UI elements. Layout</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 name="Shape 31"/>
        <p:cNvGrpSpPr/>
        <p:nvPr/>
      </p:nvGrpSpPr>
      <p:grpSpPr>
        <a:xfrm>
          <a:off x="0" y="0"/>
          <a:ext cx="0" cy="0"/>
          <a:chOff x="0" y="0"/>
          <a:chExt cx="0" cy="0"/>
        </a:xfrm>
      </p:grpSpPr>
      <p:sp>
        <p:nvSpPr>
          <p:cNvPr id="32" name="Google Shape;32;p2"/>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Agenda</a:t>
            </a:r>
            <a:endParaRPr/>
          </a:p>
        </p:txBody>
      </p:sp>
      <p:sp>
        <p:nvSpPr>
          <p:cNvPr id="33" name="Google Shape;33;p2"/>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Installation</a:t>
            </a:r>
            <a:endParaRPr/>
          </a:p>
          <a:p>
            <a:pPr indent="-228600" lvl="0" marL="228600" rtl="0" algn="l">
              <a:lnSpc>
                <a:spcPct val="90000"/>
              </a:lnSpc>
              <a:spcBef>
                <a:spcPts val="1000"/>
              </a:spcBef>
              <a:spcAft>
                <a:spcPts val="0"/>
              </a:spcAft>
              <a:buClr>
                <a:schemeClr val="dk1"/>
              </a:buClr>
              <a:buSzPts val="2400"/>
              <a:buChar char="•"/>
            </a:pPr>
            <a:r>
              <a:rPr lang="en-US"/>
              <a:t>Interface</a:t>
            </a:r>
            <a:endParaRPr/>
          </a:p>
          <a:p>
            <a:pPr indent="-228600" lvl="0" marL="228600" rtl="0" algn="l">
              <a:lnSpc>
                <a:spcPct val="90000"/>
              </a:lnSpc>
              <a:spcBef>
                <a:spcPts val="1000"/>
              </a:spcBef>
              <a:spcAft>
                <a:spcPts val="0"/>
              </a:spcAft>
              <a:buClr>
                <a:schemeClr val="dk1"/>
              </a:buClr>
              <a:buSzPts val="2400"/>
              <a:buChar char="•"/>
            </a:pPr>
            <a:r>
              <a:rPr lang="en-US"/>
              <a:t>Layout</a:t>
            </a:r>
            <a:endParaRPr/>
          </a:p>
          <a:p>
            <a:pPr indent="-228600" lvl="0" marL="228600" rtl="0" algn="l">
              <a:lnSpc>
                <a:spcPct val="90000"/>
              </a:lnSpc>
              <a:spcBef>
                <a:spcPts val="1000"/>
              </a:spcBef>
              <a:spcAft>
                <a:spcPts val="0"/>
              </a:spcAft>
              <a:buClr>
                <a:schemeClr val="dk1"/>
              </a:buClr>
              <a:buSzPts val="2400"/>
              <a:buChar char="•"/>
            </a:pPr>
            <a:r>
              <a:rPr lang="en-US"/>
              <a:t>Control elements</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 name="Shape 37"/>
        <p:cNvGrpSpPr/>
        <p:nvPr/>
      </p:nvGrpSpPr>
      <p:grpSpPr>
        <a:xfrm>
          <a:off x="0" y="0"/>
          <a:ext cx="0" cy="0"/>
          <a:chOff x="0" y="0"/>
          <a:chExt cx="0" cy="0"/>
        </a:xfrm>
      </p:grpSpPr>
      <p:sp>
        <p:nvSpPr>
          <p:cNvPr id="38" name="Google Shape;38;p3"/>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Installation</a:t>
            </a:r>
            <a:endParaRPr/>
          </a:p>
        </p:txBody>
      </p:sp>
      <p:sp>
        <p:nvSpPr>
          <p:cNvPr id="39" name="Google Shape;39;p3"/>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MIT app Inventor (</a:t>
            </a:r>
            <a:r>
              <a:rPr lang="en-US" u="sng">
                <a:solidFill>
                  <a:schemeClr val="hlink"/>
                </a:solidFill>
                <a:hlinkClick r:id="rId3"/>
              </a:rPr>
              <a:t>1</a:t>
            </a:r>
            <a:r>
              <a:rPr lang="en-US"/>
              <a:t>) – is programming environment which was initially developed by Google Labs, but now is under control of Massachusetts Institute of Technology (MIT)</a:t>
            </a:r>
            <a:endParaRPr/>
          </a:p>
          <a:p>
            <a:pPr indent="-228600" lvl="0" marL="228600" rtl="0" algn="l">
              <a:lnSpc>
                <a:spcPct val="90000"/>
              </a:lnSpc>
              <a:spcBef>
                <a:spcPts val="1000"/>
              </a:spcBef>
              <a:spcAft>
                <a:spcPts val="0"/>
              </a:spcAft>
              <a:buClr>
                <a:schemeClr val="dk1"/>
              </a:buClr>
              <a:buSzPts val="2400"/>
              <a:buChar char="•"/>
            </a:pPr>
            <a:r>
              <a:rPr lang="en-US"/>
              <a:t>Can create mobile applications (for Android)</a:t>
            </a:r>
            <a:endParaRPr/>
          </a:p>
          <a:p>
            <a:pPr indent="-228600" lvl="0" marL="228600" rtl="0" algn="l">
              <a:lnSpc>
                <a:spcPct val="90000"/>
              </a:lnSpc>
              <a:spcBef>
                <a:spcPts val="1000"/>
              </a:spcBef>
              <a:spcAft>
                <a:spcPts val="0"/>
              </a:spcAft>
              <a:buClr>
                <a:schemeClr val="dk1"/>
              </a:buClr>
              <a:buSzPts val="2400"/>
              <a:buChar char="•"/>
            </a:pPr>
            <a:r>
              <a:rPr lang="en-US"/>
              <a:t>There is no desktop version of MIT app Inventor</a:t>
            </a:r>
            <a:endParaRPr/>
          </a:p>
          <a:p>
            <a:pPr indent="-228600" lvl="0" marL="228600" rtl="0" algn="l">
              <a:lnSpc>
                <a:spcPct val="90000"/>
              </a:lnSpc>
              <a:spcBef>
                <a:spcPts val="1000"/>
              </a:spcBef>
              <a:spcAft>
                <a:spcPts val="0"/>
              </a:spcAft>
              <a:buClr>
                <a:schemeClr val="dk1"/>
              </a:buClr>
              <a:buSzPts val="2400"/>
              <a:buChar char="•"/>
            </a:pPr>
            <a:r>
              <a:rPr lang="en-US"/>
              <a:t>Development environment can be found in </a:t>
            </a:r>
            <a:r>
              <a:rPr lang="en-US" u="sng">
                <a:solidFill>
                  <a:schemeClr val="hlink"/>
                </a:solidFill>
                <a:hlinkClick r:id="rId4"/>
              </a:rPr>
              <a:t>http://ai2.appinventor.mit.edu/</a:t>
            </a:r>
            <a:r>
              <a:rPr lang="en-US"/>
              <a:t>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4"/>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Interface</a:t>
            </a:r>
            <a:endParaRPr/>
          </a:p>
        </p:txBody>
      </p:sp>
      <p:sp>
        <p:nvSpPr>
          <p:cNvPr id="45" name="Google Shape;45;p4"/>
          <p:cNvSpPr txBox="1"/>
          <p:nvPr>
            <p:ph idx="2" type="body"/>
          </p:nvPr>
        </p:nvSpPr>
        <p:spPr>
          <a:xfrm>
            <a:off x="499269" y="973317"/>
            <a:ext cx="11193462" cy="1798163"/>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Top panel has different menus: Project, Connect, Build, Settings, Help and major references: My Projects, View Trash, Guide and Language (it supports multiple languages)</a:t>
            </a:r>
            <a:endParaRPr/>
          </a:p>
          <a:p>
            <a:pPr indent="-228600" lvl="0" marL="228600" rtl="0" algn="l">
              <a:lnSpc>
                <a:spcPct val="90000"/>
              </a:lnSpc>
              <a:spcBef>
                <a:spcPts val="1000"/>
              </a:spcBef>
              <a:spcAft>
                <a:spcPts val="0"/>
              </a:spcAft>
              <a:buClr>
                <a:schemeClr val="dk1"/>
              </a:buClr>
              <a:buSzPts val="2400"/>
              <a:buChar char="•"/>
            </a:pPr>
            <a:r>
              <a:rPr lang="en-US"/>
              <a:t>Project menu allows you to play with projects: create, delete, save, export and import</a:t>
            </a:r>
            <a:endParaRPr/>
          </a:p>
        </p:txBody>
      </p:sp>
      <p:pic>
        <p:nvPicPr>
          <p:cNvPr id="46" name="Google Shape;46;p4"/>
          <p:cNvPicPr preferRelativeResize="0"/>
          <p:nvPr/>
        </p:nvPicPr>
        <p:blipFill rotWithShape="1">
          <a:blip r:embed="rId3">
            <a:alphaModFix/>
          </a:blip>
          <a:srcRect b="0" l="0" r="0" t="0"/>
          <a:stretch/>
        </p:blipFill>
        <p:spPr>
          <a:xfrm>
            <a:off x="0" y="3092334"/>
            <a:ext cx="12192000" cy="26266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 name="Shape 50"/>
        <p:cNvGrpSpPr/>
        <p:nvPr/>
      </p:nvGrpSpPr>
      <p:grpSpPr>
        <a:xfrm>
          <a:off x="0" y="0"/>
          <a:ext cx="0" cy="0"/>
          <a:chOff x="0" y="0"/>
          <a:chExt cx="0" cy="0"/>
        </a:xfrm>
      </p:grpSpPr>
      <p:sp>
        <p:nvSpPr>
          <p:cNvPr id="51" name="Google Shape;51;p5"/>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Connect</a:t>
            </a:r>
            <a:endParaRPr/>
          </a:p>
        </p:txBody>
      </p:sp>
      <p:sp>
        <p:nvSpPr>
          <p:cNvPr id="52" name="Google Shape;52;p5"/>
          <p:cNvSpPr txBox="1"/>
          <p:nvPr>
            <p:ph idx="2" type="body"/>
          </p:nvPr>
        </p:nvSpPr>
        <p:spPr>
          <a:xfrm>
            <a:off x="519309" y="951209"/>
            <a:ext cx="10378076" cy="71408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There is no build in emulator, so in order to try your code out you need to choose one of the options:</a:t>
            </a:r>
            <a:endParaRPr/>
          </a:p>
        </p:txBody>
      </p:sp>
      <p:pic>
        <p:nvPicPr>
          <p:cNvPr id="53" name="Google Shape;53;p5"/>
          <p:cNvPicPr preferRelativeResize="0"/>
          <p:nvPr/>
        </p:nvPicPr>
        <p:blipFill rotWithShape="1">
          <a:blip r:embed="rId3">
            <a:alphaModFix/>
          </a:blip>
          <a:srcRect b="0" l="0" r="0" t="0"/>
          <a:stretch/>
        </p:blipFill>
        <p:spPr>
          <a:xfrm>
            <a:off x="882290" y="1853448"/>
            <a:ext cx="9277350" cy="2076450"/>
          </a:xfrm>
          <a:prstGeom prst="rect">
            <a:avLst/>
          </a:prstGeom>
          <a:noFill/>
          <a:ln>
            <a:noFill/>
          </a:ln>
        </p:spPr>
      </p:pic>
      <p:sp>
        <p:nvSpPr>
          <p:cNvPr id="54" name="Google Shape;54;p5"/>
          <p:cNvSpPr txBox="1"/>
          <p:nvPr/>
        </p:nvSpPr>
        <p:spPr>
          <a:xfrm>
            <a:off x="592220" y="4232634"/>
            <a:ext cx="367280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Arial"/>
                <a:ea typeface="Arial"/>
                <a:cs typeface="Arial"/>
                <a:sym typeface="Arial"/>
              </a:rPr>
              <a:t>AI companion - </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Download the Emulator</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Connect your device through USB</a:t>
            </a:r>
            <a:endParaRPr/>
          </a:p>
        </p:txBody>
      </p:sp>
      <p:sp>
        <p:nvSpPr>
          <p:cNvPr id="55" name="Google Shape;55;p5"/>
          <p:cNvSpPr txBox="1"/>
          <p:nvPr/>
        </p:nvSpPr>
        <p:spPr>
          <a:xfrm>
            <a:off x="592220" y="5445126"/>
            <a:ext cx="398686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Also, you see Refresh Companion Screen – press it whenever you introduce changes to your code</a:t>
            </a:r>
            <a:endParaRPr/>
          </a:p>
        </p:txBody>
      </p:sp>
      <p:pic>
        <p:nvPicPr>
          <p:cNvPr id="56" name="Google Shape;56;p5"/>
          <p:cNvPicPr preferRelativeResize="0"/>
          <p:nvPr/>
        </p:nvPicPr>
        <p:blipFill rotWithShape="1">
          <a:blip r:embed="rId4">
            <a:alphaModFix/>
          </a:blip>
          <a:srcRect b="0" l="0" r="0" t="0"/>
          <a:stretch/>
        </p:blipFill>
        <p:spPr>
          <a:xfrm>
            <a:off x="8250832" y="4115691"/>
            <a:ext cx="2493368" cy="2322935"/>
          </a:xfrm>
          <a:prstGeom prst="rect">
            <a:avLst/>
          </a:prstGeom>
          <a:noFill/>
          <a:ln>
            <a:noFill/>
          </a:ln>
        </p:spPr>
      </p:pic>
      <p:sp>
        <p:nvSpPr>
          <p:cNvPr id="57" name="Google Shape;57;p5"/>
          <p:cNvSpPr txBox="1"/>
          <p:nvPr/>
        </p:nvSpPr>
        <p:spPr>
          <a:xfrm>
            <a:off x="5708347" y="4189086"/>
            <a:ext cx="241458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Install AI companion onto your handheld device and launch it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6"/>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Emulator</a:t>
            </a:r>
            <a:endParaRPr/>
          </a:p>
        </p:txBody>
      </p:sp>
      <p:sp>
        <p:nvSpPr>
          <p:cNvPr id="63" name="Google Shape;63;p6"/>
          <p:cNvSpPr txBox="1"/>
          <p:nvPr>
            <p:ph idx="2" type="body"/>
          </p:nvPr>
        </p:nvSpPr>
        <p:spPr>
          <a:xfrm>
            <a:off x="538163" y="1143000"/>
            <a:ext cx="6192575" cy="1609627"/>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Follow the instruction of emulator installation on </a:t>
            </a:r>
            <a:r>
              <a:rPr lang="en-US" u="sng">
                <a:solidFill>
                  <a:schemeClr val="hlink"/>
                </a:solidFill>
                <a:hlinkClick r:id="rId3"/>
              </a:rPr>
              <a:t>this page</a:t>
            </a:r>
            <a:endParaRPr/>
          </a:p>
          <a:p>
            <a:pPr indent="-228600" lvl="0" marL="228600" rtl="0" algn="l">
              <a:lnSpc>
                <a:spcPct val="90000"/>
              </a:lnSpc>
              <a:spcBef>
                <a:spcPts val="1000"/>
              </a:spcBef>
              <a:spcAft>
                <a:spcPts val="0"/>
              </a:spcAft>
              <a:buClr>
                <a:schemeClr val="dk1"/>
              </a:buClr>
              <a:buSzPts val="2400"/>
              <a:buChar char="•"/>
            </a:pPr>
            <a:r>
              <a:rPr lang="en-US"/>
              <a:t>After installation, you need to launch emulator</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228600" lvl="0" marL="228600" rtl="0" algn="l">
              <a:lnSpc>
                <a:spcPct val="90000"/>
              </a:lnSpc>
              <a:spcBef>
                <a:spcPts val="1000"/>
              </a:spcBef>
              <a:spcAft>
                <a:spcPts val="0"/>
              </a:spcAft>
              <a:buClr>
                <a:schemeClr val="dk1"/>
              </a:buClr>
              <a:buSzPts val="2400"/>
              <a:buChar char="•"/>
            </a:pPr>
            <a:r>
              <a:rPr lang="en-US"/>
              <a:t>Emulator will look like phone on very same desktop you are working in, you don’t need to switch to another device.  </a:t>
            </a:r>
            <a:endParaRPr/>
          </a:p>
        </p:txBody>
      </p:sp>
      <p:pic>
        <p:nvPicPr>
          <p:cNvPr descr="A close-up of a logo&#10;&#10;Description automatically generated with medium confidence" id="64" name="Google Shape;64;p6"/>
          <p:cNvPicPr preferRelativeResize="0"/>
          <p:nvPr/>
        </p:nvPicPr>
        <p:blipFill rotWithShape="1">
          <a:blip r:embed="rId4">
            <a:alphaModFix/>
          </a:blip>
          <a:srcRect b="0" l="0" r="0" t="0"/>
          <a:stretch/>
        </p:blipFill>
        <p:spPr>
          <a:xfrm>
            <a:off x="763414" y="2886488"/>
            <a:ext cx="989972" cy="1288831"/>
          </a:xfrm>
          <a:prstGeom prst="rect">
            <a:avLst/>
          </a:prstGeom>
          <a:noFill/>
          <a:ln>
            <a:noFill/>
          </a:ln>
        </p:spPr>
      </p:pic>
      <p:pic>
        <p:nvPicPr>
          <p:cNvPr descr="A screenshot of a computer program&#10;&#10;Description automatically generated with medium confidence" id="65" name="Google Shape;65;p6"/>
          <p:cNvPicPr preferRelativeResize="0"/>
          <p:nvPr/>
        </p:nvPicPr>
        <p:blipFill rotWithShape="1">
          <a:blip r:embed="rId5">
            <a:alphaModFix/>
          </a:blip>
          <a:srcRect b="0" l="0" r="0" t="0"/>
          <a:stretch/>
        </p:blipFill>
        <p:spPr>
          <a:xfrm>
            <a:off x="2916025" y="2637148"/>
            <a:ext cx="4804528" cy="2101981"/>
          </a:xfrm>
          <a:prstGeom prst="rect">
            <a:avLst/>
          </a:prstGeom>
          <a:noFill/>
          <a:ln>
            <a:noFill/>
          </a:ln>
        </p:spPr>
      </p:pic>
      <p:pic>
        <p:nvPicPr>
          <p:cNvPr descr="A screenshot of a phone&#10;&#10;Description automatically generated with medium confidence" id="66" name="Google Shape;66;p6"/>
          <p:cNvPicPr preferRelativeResize="0"/>
          <p:nvPr/>
        </p:nvPicPr>
        <p:blipFill rotWithShape="1">
          <a:blip r:embed="rId6">
            <a:alphaModFix/>
          </a:blip>
          <a:srcRect b="0" l="0" r="0" t="0"/>
          <a:stretch/>
        </p:blipFill>
        <p:spPr>
          <a:xfrm>
            <a:off x="8333809" y="980387"/>
            <a:ext cx="2771172" cy="544869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7"/>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Build</a:t>
            </a:r>
            <a:endParaRPr/>
          </a:p>
        </p:txBody>
      </p:sp>
      <p:sp>
        <p:nvSpPr>
          <p:cNvPr id="72" name="Google Shape;72;p7"/>
          <p:cNvSpPr txBox="1"/>
          <p:nvPr>
            <p:ph idx="2" type="body"/>
          </p:nvPr>
        </p:nvSpPr>
        <p:spPr>
          <a:xfrm>
            <a:off x="538163" y="1143000"/>
            <a:ext cx="6220856"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For building the application you have 2 options: .apk and .aab</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228600" lvl="0" marL="228600" rtl="0" algn="l">
              <a:lnSpc>
                <a:spcPct val="90000"/>
              </a:lnSpc>
              <a:spcBef>
                <a:spcPts val="1000"/>
              </a:spcBef>
              <a:spcAft>
                <a:spcPts val="0"/>
              </a:spcAft>
              <a:buClr>
                <a:schemeClr val="dk1"/>
              </a:buClr>
              <a:buSzPts val="2400"/>
              <a:buChar char="•"/>
            </a:pPr>
            <a:r>
              <a:rPr lang="en-US"/>
              <a:t>After building it will provide QR code, through which you can download your application to handheld device and istall</a:t>
            </a:r>
            <a:endParaRPr/>
          </a:p>
          <a:p>
            <a:pPr indent="-228600" lvl="0" marL="228600" rtl="0" algn="l">
              <a:lnSpc>
                <a:spcPct val="90000"/>
              </a:lnSpc>
              <a:spcBef>
                <a:spcPts val="1000"/>
              </a:spcBef>
              <a:spcAft>
                <a:spcPts val="0"/>
              </a:spcAft>
              <a:buClr>
                <a:schemeClr val="dk1"/>
              </a:buClr>
              <a:buSzPts val="2400"/>
              <a:buChar char="•"/>
            </a:pPr>
            <a:r>
              <a:rPr lang="en-US"/>
              <a:t>Make sure you allow installations from unknown sources</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p:txBody>
      </p:sp>
      <p:pic>
        <p:nvPicPr>
          <p:cNvPr id="73" name="Google Shape;73;p7"/>
          <p:cNvPicPr preferRelativeResize="0"/>
          <p:nvPr/>
        </p:nvPicPr>
        <p:blipFill rotWithShape="1">
          <a:blip r:embed="rId3">
            <a:alphaModFix/>
          </a:blip>
          <a:srcRect b="0" l="0" r="0" t="0"/>
          <a:stretch/>
        </p:blipFill>
        <p:spPr>
          <a:xfrm>
            <a:off x="7315200" y="1143000"/>
            <a:ext cx="4238625" cy="1295400"/>
          </a:xfrm>
          <a:prstGeom prst="rect">
            <a:avLst/>
          </a:prstGeom>
          <a:noFill/>
          <a:ln>
            <a:noFill/>
          </a:ln>
        </p:spPr>
      </p:pic>
      <p:pic>
        <p:nvPicPr>
          <p:cNvPr id="74" name="Google Shape;74;p7"/>
          <p:cNvPicPr preferRelativeResize="0"/>
          <p:nvPr/>
        </p:nvPicPr>
        <p:blipFill rotWithShape="1">
          <a:blip r:embed="rId4">
            <a:alphaModFix/>
          </a:blip>
          <a:srcRect b="0" l="0" r="0" t="0"/>
          <a:stretch/>
        </p:blipFill>
        <p:spPr>
          <a:xfrm>
            <a:off x="7315200" y="2852738"/>
            <a:ext cx="4232666" cy="314270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8"/>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Top menu settings</a:t>
            </a:r>
            <a:endParaRPr/>
          </a:p>
        </p:txBody>
      </p:sp>
      <p:sp>
        <p:nvSpPr>
          <p:cNvPr id="80" name="Google Shape;80;p8"/>
          <p:cNvSpPr txBox="1"/>
          <p:nvPr>
            <p:ph idx="2" type="body"/>
          </p:nvPr>
        </p:nvSpPr>
        <p:spPr>
          <a:xfrm>
            <a:off x="538163" y="1143000"/>
            <a:ext cx="7304938"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You can enable OpenDyslexic or disable Project AutoLoad</a:t>
            </a:r>
            <a:endParaRPr/>
          </a:p>
          <a:p>
            <a:pPr indent="-76200" lvl="0" marL="228600" rtl="0" algn="l">
              <a:lnSpc>
                <a:spcPct val="90000"/>
              </a:lnSpc>
              <a:spcBef>
                <a:spcPts val="1000"/>
              </a:spcBef>
              <a:spcAft>
                <a:spcPts val="0"/>
              </a:spcAft>
              <a:buClr>
                <a:schemeClr val="dk1"/>
              </a:buClr>
              <a:buSzPts val="2400"/>
              <a:buNone/>
            </a:pPr>
            <a:r>
              <a:t/>
            </a:r>
            <a:endParaRPr/>
          </a:p>
          <a:p>
            <a:pPr indent="-228600" lvl="0" marL="228600" rtl="0" algn="l">
              <a:lnSpc>
                <a:spcPct val="90000"/>
              </a:lnSpc>
              <a:spcBef>
                <a:spcPts val="1000"/>
              </a:spcBef>
              <a:spcAft>
                <a:spcPts val="0"/>
              </a:spcAft>
              <a:buClr>
                <a:schemeClr val="dk1"/>
              </a:buClr>
              <a:buSzPts val="2400"/>
              <a:buChar char="•"/>
            </a:pPr>
            <a:r>
              <a:rPr lang="en-US"/>
              <a:t>Clicking on projects you will see the list of project you saved</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a:p>
            <a:pPr indent="-228600" lvl="0" marL="228600" rtl="0" algn="l">
              <a:lnSpc>
                <a:spcPct val="90000"/>
              </a:lnSpc>
              <a:spcBef>
                <a:spcPts val="1000"/>
              </a:spcBef>
              <a:spcAft>
                <a:spcPts val="0"/>
              </a:spcAft>
              <a:buClr>
                <a:schemeClr val="dk1"/>
              </a:buClr>
              <a:buSzPts val="2400"/>
              <a:buChar char="•"/>
            </a:pPr>
            <a:r>
              <a:rPr lang="en-US"/>
              <a:t>AppInventor’s interface supports multiple languages</a:t>
            </a:r>
            <a:endParaRPr/>
          </a:p>
        </p:txBody>
      </p:sp>
      <p:pic>
        <p:nvPicPr>
          <p:cNvPr id="81" name="Google Shape;81;p8"/>
          <p:cNvPicPr preferRelativeResize="0"/>
          <p:nvPr/>
        </p:nvPicPr>
        <p:blipFill rotWithShape="1">
          <a:blip r:embed="rId3">
            <a:alphaModFix/>
          </a:blip>
          <a:srcRect b="0" l="0" r="0" t="0"/>
          <a:stretch/>
        </p:blipFill>
        <p:spPr>
          <a:xfrm>
            <a:off x="623396" y="3409951"/>
            <a:ext cx="7381875" cy="1076325"/>
          </a:xfrm>
          <a:prstGeom prst="rect">
            <a:avLst/>
          </a:prstGeom>
          <a:noFill/>
          <a:ln>
            <a:noFill/>
          </a:ln>
        </p:spPr>
      </p:pic>
      <p:pic>
        <p:nvPicPr>
          <p:cNvPr id="82" name="Google Shape;82;p8"/>
          <p:cNvPicPr preferRelativeResize="0"/>
          <p:nvPr/>
        </p:nvPicPr>
        <p:blipFill rotWithShape="1">
          <a:blip r:embed="rId4">
            <a:alphaModFix/>
          </a:blip>
          <a:srcRect b="0" l="0" r="0" t="0"/>
          <a:stretch/>
        </p:blipFill>
        <p:spPr>
          <a:xfrm>
            <a:off x="8756028" y="2234447"/>
            <a:ext cx="1291391" cy="4291013"/>
          </a:xfrm>
          <a:prstGeom prst="rect">
            <a:avLst/>
          </a:prstGeom>
          <a:noFill/>
          <a:ln>
            <a:noFill/>
          </a:ln>
        </p:spPr>
      </p:pic>
      <p:pic>
        <p:nvPicPr>
          <p:cNvPr id="83" name="Google Shape;83;p8"/>
          <p:cNvPicPr preferRelativeResize="0"/>
          <p:nvPr/>
        </p:nvPicPr>
        <p:blipFill rotWithShape="1">
          <a:blip r:embed="rId5">
            <a:alphaModFix/>
          </a:blip>
          <a:srcRect b="0" l="0" r="0" t="0"/>
          <a:stretch/>
        </p:blipFill>
        <p:spPr>
          <a:xfrm>
            <a:off x="7918515" y="1236286"/>
            <a:ext cx="3971925" cy="1228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9"/>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Project’s toolbar</a:t>
            </a:r>
            <a:endParaRPr/>
          </a:p>
        </p:txBody>
      </p:sp>
      <p:grpSp>
        <p:nvGrpSpPr>
          <p:cNvPr id="89" name="Google Shape;89;p9"/>
          <p:cNvGrpSpPr/>
          <p:nvPr/>
        </p:nvGrpSpPr>
        <p:grpSpPr>
          <a:xfrm>
            <a:off x="425041" y="1036098"/>
            <a:ext cx="10085845" cy="3444840"/>
            <a:chOff x="0" y="81634"/>
            <a:chExt cx="10085845" cy="3444840"/>
          </a:xfrm>
        </p:grpSpPr>
        <p:sp>
          <p:nvSpPr>
            <p:cNvPr id="90" name="Google Shape;90;p9"/>
            <p:cNvSpPr/>
            <p:nvPr/>
          </p:nvSpPr>
          <p:spPr>
            <a:xfrm>
              <a:off x="0" y="81634"/>
              <a:ext cx="10085845" cy="540540"/>
            </a:xfrm>
            <a:prstGeom prst="roundRect">
              <a:avLst>
                <a:gd fmla="val 16667"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9"/>
            <p:cNvSpPr txBox="1"/>
            <p:nvPr/>
          </p:nvSpPr>
          <p:spPr>
            <a:xfrm>
              <a:off x="26387" y="108021"/>
              <a:ext cx="10033071" cy="487766"/>
            </a:xfrm>
            <a:prstGeom prst="rect">
              <a:avLst/>
            </a:prstGeom>
            <a:noFill/>
            <a:ln>
              <a:noFill/>
            </a:ln>
          </p:spPr>
          <p:txBody>
            <a:bodyPr anchorCtr="0" anchor="ctr" bIns="53325" lIns="53325" spcFirstLastPara="1" rIns="53325" wrap="square" tIns="53325">
              <a:noAutofit/>
            </a:bodyPr>
            <a:lstStyle/>
            <a:p>
              <a:pPr indent="0" lvl="0" marL="0" marR="0" rtl="0" algn="l">
                <a:lnSpc>
                  <a:spcPct val="90000"/>
                </a:lnSpc>
                <a:spcBef>
                  <a:spcPts val="0"/>
                </a:spcBef>
                <a:spcAft>
                  <a:spcPts val="0"/>
                </a:spcAft>
                <a:buClr>
                  <a:schemeClr val="lt1"/>
                </a:buClr>
                <a:buSzPts val="1400"/>
                <a:buFont typeface="Arial"/>
                <a:buNone/>
              </a:pPr>
              <a:r>
                <a:rPr lang="en-US" sz="1400">
                  <a:solidFill>
                    <a:schemeClr val="lt1"/>
                  </a:solidFill>
                  <a:latin typeface="Arial"/>
                  <a:ea typeface="Arial"/>
                  <a:cs typeface="Arial"/>
                  <a:sym typeface="Arial"/>
                </a:rPr>
                <a:t>Project’s toolbar allows you to add/remove screen, switch between the screens, publish to gallery as well as switch between Designer and Code mode</a:t>
              </a:r>
              <a:endParaRPr/>
            </a:p>
          </p:txBody>
        </p:sp>
        <p:sp>
          <p:nvSpPr>
            <p:cNvPr id="92" name="Google Shape;92;p9"/>
            <p:cNvSpPr/>
            <p:nvPr/>
          </p:nvSpPr>
          <p:spPr>
            <a:xfrm>
              <a:off x="0" y="662494"/>
              <a:ext cx="10085845" cy="540540"/>
            </a:xfrm>
            <a:prstGeom prst="roundRect">
              <a:avLst>
                <a:gd fmla="val 16667"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9"/>
            <p:cNvSpPr txBox="1"/>
            <p:nvPr/>
          </p:nvSpPr>
          <p:spPr>
            <a:xfrm>
              <a:off x="26387" y="688881"/>
              <a:ext cx="10033071" cy="487766"/>
            </a:xfrm>
            <a:prstGeom prst="rect">
              <a:avLst/>
            </a:prstGeom>
            <a:noFill/>
            <a:ln>
              <a:noFill/>
            </a:ln>
          </p:spPr>
          <p:txBody>
            <a:bodyPr anchorCtr="0" anchor="ctr" bIns="53325" lIns="53325" spcFirstLastPara="1" rIns="53325" wrap="square" tIns="53325">
              <a:noAutofit/>
            </a:bodyPr>
            <a:lstStyle/>
            <a:p>
              <a:pPr indent="0" lvl="0" marL="0" marR="0" rtl="0" algn="l">
                <a:lnSpc>
                  <a:spcPct val="90000"/>
                </a:lnSpc>
                <a:spcBef>
                  <a:spcPts val="0"/>
                </a:spcBef>
                <a:spcAft>
                  <a:spcPts val="0"/>
                </a:spcAft>
                <a:buClr>
                  <a:schemeClr val="lt1"/>
                </a:buClr>
                <a:buSzPts val="1400"/>
                <a:buFont typeface="Arial"/>
                <a:buNone/>
              </a:pPr>
              <a:r>
                <a:rPr lang="en-US" sz="1400">
                  <a:solidFill>
                    <a:schemeClr val="lt1"/>
                  </a:solidFill>
                  <a:latin typeface="Arial"/>
                  <a:ea typeface="Arial"/>
                  <a:cs typeface="Arial"/>
                  <a:sym typeface="Arial"/>
                </a:rPr>
                <a:t>Other panels include: Pallete – Which includes categorized subpanels of components</a:t>
              </a:r>
              <a:endParaRPr/>
            </a:p>
          </p:txBody>
        </p:sp>
        <p:sp>
          <p:nvSpPr>
            <p:cNvPr id="94" name="Google Shape;94;p9"/>
            <p:cNvSpPr/>
            <p:nvPr/>
          </p:nvSpPr>
          <p:spPr>
            <a:xfrm>
              <a:off x="0" y="1243354"/>
              <a:ext cx="10085845" cy="540540"/>
            </a:xfrm>
            <a:prstGeom prst="roundRect">
              <a:avLst>
                <a:gd fmla="val 16667"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9"/>
            <p:cNvSpPr txBox="1"/>
            <p:nvPr/>
          </p:nvSpPr>
          <p:spPr>
            <a:xfrm>
              <a:off x="26387" y="1269741"/>
              <a:ext cx="10033071" cy="487766"/>
            </a:xfrm>
            <a:prstGeom prst="rect">
              <a:avLst/>
            </a:prstGeom>
            <a:noFill/>
            <a:ln>
              <a:noFill/>
            </a:ln>
          </p:spPr>
          <p:txBody>
            <a:bodyPr anchorCtr="0" anchor="ctr" bIns="53325" lIns="53325" spcFirstLastPara="1" rIns="53325" wrap="square" tIns="53325">
              <a:noAutofit/>
            </a:bodyPr>
            <a:lstStyle/>
            <a:p>
              <a:pPr indent="0" lvl="0" marL="0" marR="0" rtl="0" algn="l">
                <a:lnSpc>
                  <a:spcPct val="90000"/>
                </a:lnSpc>
                <a:spcBef>
                  <a:spcPts val="0"/>
                </a:spcBef>
                <a:spcAft>
                  <a:spcPts val="0"/>
                </a:spcAft>
                <a:buClr>
                  <a:schemeClr val="lt1"/>
                </a:buClr>
                <a:buSzPts val="1400"/>
                <a:buFont typeface="Arial"/>
                <a:buNone/>
              </a:pPr>
              <a:r>
                <a:rPr lang="en-US" sz="1400">
                  <a:solidFill>
                    <a:schemeClr val="lt1"/>
                  </a:solidFill>
                  <a:latin typeface="Arial"/>
                  <a:ea typeface="Arial"/>
                  <a:cs typeface="Arial"/>
                  <a:sym typeface="Arial"/>
                </a:rPr>
                <a:t>Viewer – where you design application’s interface</a:t>
              </a:r>
              <a:endParaRPr/>
            </a:p>
          </p:txBody>
        </p:sp>
        <p:sp>
          <p:nvSpPr>
            <p:cNvPr id="96" name="Google Shape;96;p9"/>
            <p:cNvSpPr/>
            <p:nvPr/>
          </p:nvSpPr>
          <p:spPr>
            <a:xfrm>
              <a:off x="0" y="1824214"/>
              <a:ext cx="10085845" cy="540540"/>
            </a:xfrm>
            <a:prstGeom prst="roundRect">
              <a:avLst>
                <a:gd fmla="val 16667"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9"/>
            <p:cNvSpPr txBox="1"/>
            <p:nvPr/>
          </p:nvSpPr>
          <p:spPr>
            <a:xfrm>
              <a:off x="26387" y="1850601"/>
              <a:ext cx="10033071" cy="487766"/>
            </a:xfrm>
            <a:prstGeom prst="rect">
              <a:avLst/>
            </a:prstGeom>
            <a:noFill/>
            <a:ln>
              <a:noFill/>
            </a:ln>
          </p:spPr>
          <p:txBody>
            <a:bodyPr anchorCtr="0" anchor="ctr" bIns="53325" lIns="53325" spcFirstLastPara="1" rIns="53325" wrap="square" tIns="53325">
              <a:noAutofit/>
            </a:bodyPr>
            <a:lstStyle/>
            <a:p>
              <a:pPr indent="0" lvl="0" marL="0" marR="0" rtl="0" algn="l">
                <a:lnSpc>
                  <a:spcPct val="90000"/>
                </a:lnSpc>
                <a:spcBef>
                  <a:spcPts val="0"/>
                </a:spcBef>
                <a:spcAft>
                  <a:spcPts val="0"/>
                </a:spcAft>
                <a:buClr>
                  <a:schemeClr val="lt1"/>
                </a:buClr>
                <a:buSzPts val="1400"/>
                <a:buFont typeface="Arial"/>
                <a:buNone/>
              </a:pPr>
              <a:r>
                <a:rPr lang="en-US" sz="1400">
                  <a:solidFill>
                    <a:schemeClr val="lt1"/>
                  </a:solidFill>
                  <a:latin typeface="Arial"/>
                  <a:ea typeface="Arial"/>
                  <a:cs typeface="Arial"/>
                  <a:sym typeface="Arial"/>
                </a:rPr>
                <a:t>Components – list of items which were used in the application</a:t>
              </a:r>
              <a:endParaRPr/>
            </a:p>
          </p:txBody>
        </p:sp>
        <p:sp>
          <p:nvSpPr>
            <p:cNvPr id="98" name="Google Shape;98;p9"/>
            <p:cNvSpPr/>
            <p:nvPr/>
          </p:nvSpPr>
          <p:spPr>
            <a:xfrm>
              <a:off x="0" y="2405074"/>
              <a:ext cx="10085845" cy="540540"/>
            </a:xfrm>
            <a:prstGeom prst="roundRect">
              <a:avLst>
                <a:gd fmla="val 16667"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9"/>
            <p:cNvSpPr txBox="1"/>
            <p:nvPr/>
          </p:nvSpPr>
          <p:spPr>
            <a:xfrm>
              <a:off x="26387" y="2431461"/>
              <a:ext cx="10033071" cy="487766"/>
            </a:xfrm>
            <a:prstGeom prst="rect">
              <a:avLst/>
            </a:prstGeom>
            <a:noFill/>
            <a:ln>
              <a:noFill/>
            </a:ln>
          </p:spPr>
          <p:txBody>
            <a:bodyPr anchorCtr="0" anchor="ctr" bIns="53325" lIns="53325" spcFirstLastPara="1" rIns="53325" wrap="square" tIns="53325">
              <a:noAutofit/>
            </a:bodyPr>
            <a:lstStyle/>
            <a:p>
              <a:pPr indent="0" lvl="0" marL="0" marR="0" rtl="0" algn="l">
                <a:lnSpc>
                  <a:spcPct val="90000"/>
                </a:lnSpc>
                <a:spcBef>
                  <a:spcPts val="0"/>
                </a:spcBef>
                <a:spcAft>
                  <a:spcPts val="0"/>
                </a:spcAft>
                <a:buClr>
                  <a:schemeClr val="lt1"/>
                </a:buClr>
                <a:buSzPts val="1400"/>
                <a:buFont typeface="Arial"/>
                <a:buNone/>
              </a:pPr>
              <a:r>
                <a:rPr lang="en-US" sz="1400">
                  <a:solidFill>
                    <a:schemeClr val="lt1"/>
                  </a:solidFill>
                  <a:latin typeface="Arial"/>
                  <a:ea typeface="Arial"/>
                  <a:cs typeface="Arial"/>
                  <a:sym typeface="Arial"/>
                </a:rPr>
                <a:t>Properties of Components</a:t>
              </a:r>
              <a:endParaRPr/>
            </a:p>
          </p:txBody>
        </p:sp>
        <p:sp>
          <p:nvSpPr>
            <p:cNvPr id="100" name="Google Shape;100;p9"/>
            <p:cNvSpPr/>
            <p:nvPr/>
          </p:nvSpPr>
          <p:spPr>
            <a:xfrm>
              <a:off x="0" y="2985934"/>
              <a:ext cx="10085845" cy="540540"/>
            </a:xfrm>
            <a:prstGeom prst="roundRect">
              <a:avLst>
                <a:gd fmla="val 16667"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9"/>
            <p:cNvSpPr txBox="1"/>
            <p:nvPr/>
          </p:nvSpPr>
          <p:spPr>
            <a:xfrm>
              <a:off x="26387" y="3012321"/>
              <a:ext cx="10033071" cy="487766"/>
            </a:xfrm>
            <a:prstGeom prst="rect">
              <a:avLst/>
            </a:prstGeom>
            <a:noFill/>
            <a:ln>
              <a:noFill/>
            </a:ln>
          </p:spPr>
          <p:txBody>
            <a:bodyPr anchorCtr="0" anchor="ctr" bIns="53325" lIns="53325" spcFirstLastPara="1" rIns="53325" wrap="square" tIns="53325">
              <a:noAutofit/>
            </a:bodyPr>
            <a:lstStyle/>
            <a:p>
              <a:pPr indent="0" lvl="0" marL="0" marR="0" rtl="0" algn="l">
                <a:lnSpc>
                  <a:spcPct val="90000"/>
                </a:lnSpc>
                <a:spcBef>
                  <a:spcPts val="0"/>
                </a:spcBef>
                <a:spcAft>
                  <a:spcPts val="0"/>
                </a:spcAft>
                <a:buClr>
                  <a:schemeClr val="lt1"/>
                </a:buClr>
                <a:buSzPts val="1400"/>
                <a:buFont typeface="Arial"/>
                <a:buNone/>
              </a:pPr>
              <a:r>
                <a:rPr lang="en-US" sz="1400">
                  <a:solidFill>
                    <a:schemeClr val="lt1"/>
                  </a:solidFill>
                  <a:latin typeface="Arial"/>
                  <a:ea typeface="Arial"/>
                  <a:cs typeface="Arial"/>
                  <a:sym typeface="Arial"/>
                </a:rPr>
                <a:t>Media used</a:t>
              </a:r>
              <a:endParaRPr/>
            </a:p>
          </p:txBody>
        </p:sp>
      </p:grpSp>
      <p:grpSp>
        <p:nvGrpSpPr>
          <p:cNvPr id="102" name="Google Shape;102;p9"/>
          <p:cNvGrpSpPr/>
          <p:nvPr/>
        </p:nvGrpSpPr>
        <p:grpSpPr>
          <a:xfrm>
            <a:off x="6096000" y="3916542"/>
            <a:ext cx="5191125" cy="942975"/>
            <a:chOff x="6371486" y="1143000"/>
            <a:chExt cx="5191125" cy="942975"/>
          </a:xfrm>
        </p:grpSpPr>
        <p:pic>
          <p:nvPicPr>
            <p:cNvPr id="103" name="Google Shape;103;p9"/>
            <p:cNvPicPr preferRelativeResize="0"/>
            <p:nvPr/>
          </p:nvPicPr>
          <p:blipFill rotWithShape="1">
            <a:blip r:embed="rId3">
              <a:alphaModFix/>
            </a:blip>
            <a:srcRect b="0" l="0" r="0" t="0"/>
            <a:stretch/>
          </p:blipFill>
          <p:spPr>
            <a:xfrm>
              <a:off x="10057661" y="1150019"/>
              <a:ext cx="1504950" cy="390525"/>
            </a:xfrm>
            <a:prstGeom prst="rect">
              <a:avLst/>
            </a:prstGeom>
            <a:noFill/>
            <a:ln>
              <a:noFill/>
            </a:ln>
          </p:spPr>
        </p:pic>
        <p:pic>
          <p:nvPicPr>
            <p:cNvPr id="104" name="Google Shape;104;p9"/>
            <p:cNvPicPr preferRelativeResize="0"/>
            <p:nvPr/>
          </p:nvPicPr>
          <p:blipFill rotWithShape="1">
            <a:blip r:embed="rId4">
              <a:alphaModFix/>
            </a:blip>
            <a:srcRect b="0" l="0" r="0" t="0"/>
            <a:stretch/>
          </p:blipFill>
          <p:spPr>
            <a:xfrm>
              <a:off x="6371486" y="1143000"/>
              <a:ext cx="3686175" cy="942975"/>
            </a:xfrm>
            <a:prstGeom prst="rect">
              <a:avLst/>
            </a:prstGeom>
            <a:noFill/>
            <a:ln>
              <a:noFill/>
            </a:ln>
          </p:spPr>
        </p:pic>
      </p:grpSp>
      <p:pic>
        <p:nvPicPr>
          <p:cNvPr id="105" name="Google Shape;105;p9"/>
          <p:cNvPicPr preferRelativeResize="0"/>
          <p:nvPr/>
        </p:nvPicPr>
        <p:blipFill rotWithShape="1">
          <a:blip r:embed="rId5">
            <a:alphaModFix/>
          </a:blip>
          <a:srcRect b="0" l="0" r="0" t="0"/>
          <a:stretch/>
        </p:blipFill>
        <p:spPr>
          <a:xfrm>
            <a:off x="425041" y="5156462"/>
            <a:ext cx="11006727" cy="13103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0"/>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Palette</a:t>
            </a:r>
            <a:endParaRPr/>
          </a:p>
        </p:txBody>
      </p:sp>
      <p:grpSp>
        <p:nvGrpSpPr>
          <p:cNvPr id="111" name="Google Shape;111;p10"/>
          <p:cNvGrpSpPr/>
          <p:nvPr/>
        </p:nvGrpSpPr>
        <p:grpSpPr>
          <a:xfrm>
            <a:off x="538163" y="1143000"/>
            <a:ext cx="5824930" cy="5005388"/>
            <a:chOff x="0" y="0"/>
            <a:chExt cx="5824930" cy="5005388"/>
          </a:xfrm>
        </p:grpSpPr>
        <p:cxnSp>
          <p:nvCxnSpPr>
            <p:cNvPr id="112" name="Google Shape;112;p10"/>
            <p:cNvCxnSpPr/>
            <p:nvPr/>
          </p:nvCxnSpPr>
          <p:spPr>
            <a:xfrm>
              <a:off x="0" y="0"/>
              <a:ext cx="5824930" cy="0"/>
            </a:xfrm>
            <a:prstGeom prst="straightConnector1">
              <a:avLst/>
            </a:prstGeom>
            <a:solidFill>
              <a:srgbClr val="053FA4"/>
            </a:solidFill>
            <a:ln cap="flat" cmpd="sng" w="12700">
              <a:solidFill>
                <a:srgbClr val="053FA4"/>
              </a:solidFill>
              <a:prstDash val="solid"/>
              <a:miter lim="800000"/>
              <a:headEnd len="sm" w="sm" type="none"/>
              <a:tailEnd len="sm" w="sm" type="none"/>
            </a:ln>
          </p:spPr>
        </p:cxnSp>
        <p:sp>
          <p:nvSpPr>
            <p:cNvPr id="113" name="Google Shape;113;p10"/>
            <p:cNvSpPr/>
            <p:nvPr/>
          </p:nvSpPr>
          <p:spPr>
            <a:xfrm>
              <a:off x="0" y="0"/>
              <a:ext cx="5824930" cy="125134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0"/>
            <p:cNvSpPr txBox="1"/>
            <p:nvPr/>
          </p:nvSpPr>
          <p:spPr>
            <a:xfrm>
              <a:off x="0" y="0"/>
              <a:ext cx="5824930" cy="1251347"/>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Arial"/>
                <a:buNone/>
              </a:pPr>
              <a:r>
                <a:rPr lang="en-US" sz="2000">
                  <a:solidFill>
                    <a:schemeClr val="dk1"/>
                  </a:solidFill>
                  <a:latin typeface="Arial"/>
                  <a:ea typeface="Arial"/>
                  <a:cs typeface="Arial"/>
                  <a:sym typeface="Arial"/>
                </a:rPr>
                <a:t>User Interface category contains one of the most important components of any mobile applications. </a:t>
              </a:r>
              <a:endParaRPr/>
            </a:p>
          </p:txBody>
        </p:sp>
        <p:cxnSp>
          <p:nvCxnSpPr>
            <p:cNvPr id="115" name="Google Shape;115;p10"/>
            <p:cNvCxnSpPr/>
            <p:nvPr/>
          </p:nvCxnSpPr>
          <p:spPr>
            <a:xfrm>
              <a:off x="0" y="1251347"/>
              <a:ext cx="5824930" cy="0"/>
            </a:xfrm>
            <a:prstGeom prst="straightConnector1">
              <a:avLst/>
            </a:prstGeom>
            <a:solidFill>
              <a:srgbClr val="053FA4"/>
            </a:solidFill>
            <a:ln cap="flat" cmpd="sng" w="12700">
              <a:solidFill>
                <a:srgbClr val="053FA4"/>
              </a:solidFill>
              <a:prstDash val="solid"/>
              <a:miter lim="800000"/>
              <a:headEnd len="sm" w="sm" type="none"/>
              <a:tailEnd len="sm" w="sm" type="none"/>
            </a:ln>
          </p:spPr>
        </p:cxnSp>
        <p:sp>
          <p:nvSpPr>
            <p:cNvPr id="116" name="Google Shape;116;p10"/>
            <p:cNvSpPr/>
            <p:nvPr/>
          </p:nvSpPr>
          <p:spPr>
            <a:xfrm>
              <a:off x="0" y="1251347"/>
              <a:ext cx="5824930" cy="125134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0"/>
            <p:cNvSpPr txBox="1"/>
            <p:nvPr/>
          </p:nvSpPr>
          <p:spPr>
            <a:xfrm>
              <a:off x="0" y="1251347"/>
              <a:ext cx="5824930" cy="1251347"/>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Arial"/>
                <a:buNone/>
              </a:pPr>
              <a:r>
                <a:rPr lang="en-US" sz="2000">
                  <a:solidFill>
                    <a:schemeClr val="dk1"/>
                  </a:solidFill>
                  <a:latin typeface="Arial"/>
                  <a:ea typeface="Arial"/>
                  <a:cs typeface="Arial"/>
                  <a:sym typeface="Arial"/>
                </a:rPr>
                <a:t>These components which we put into interface, and which interact with user. </a:t>
              </a:r>
              <a:endParaRPr/>
            </a:p>
          </p:txBody>
        </p:sp>
        <p:cxnSp>
          <p:nvCxnSpPr>
            <p:cNvPr id="118" name="Google Shape;118;p10"/>
            <p:cNvCxnSpPr/>
            <p:nvPr/>
          </p:nvCxnSpPr>
          <p:spPr>
            <a:xfrm>
              <a:off x="0" y="2502694"/>
              <a:ext cx="5824930" cy="0"/>
            </a:xfrm>
            <a:prstGeom prst="straightConnector1">
              <a:avLst/>
            </a:prstGeom>
            <a:solidFill>
              <a:srgbClr val="053FA4"/>
            </a:solidFill>
            <a:ln cap="flat" cmpd="sng" w="12700">
              <a:solidFill>
                <a:srgbClr val="053FA4"/>
              </a:solidFill>
              <a:prstDash val="solid"/>
              <a:miter lim="800000"/>
              <a:headEnd len="sm" w="sm" type="none"/>
              <a:tailEnd len="sm" w="sm" type="none"/>
            </a:ln>
          </p:spPr>
        </p:cxnSp>
        <p:sp>
          <p:nvSpPr>
            <p:cNvPr id="119" name="Google Shape;119;p10"/>
            <p:cNvSpPr/>
            <p:nvPr/>
          </p:nvSpPr>
          <p:spPr>
            <a:xfrm>
              <a:off x="0" y="2502694"/>
              <a:ext cx="5824930" cy="125134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0"/>
            <p:cNvSpPr txBox="1"/>
            <p:nvPr/>
          </p:nvSpPr>
          <p:spPr>
            <a:xfrm>
              <a:off x="0" y="2502694"/>
              <a:ext cx="5824930" cy="1251347"/>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Arial"/>
                <a:buNone/>
              </a:pPr>
              <a:r>
                <a:rPr lang="en-US" sz="2000">
                  <a:solidFill>
                    <a:schemeClr val="dk1"/>
                  </a:solidFill>
                  <a:latin typeface="Arial"/>
                  <a:ea typeface="Arial"/>
                  <a:cs typeface="Arial"/>
                  <a:sym typeface="Arial"/>
                </a:rPr>
                <a:t>Apart from common components, such as Button, Image, Label, DatePicker, CheckBox, TextBox, Switch, there are also some specific ones, such as PasswordTextBox, Notifier, Spinner</a:t>
              </a:r>
              <a:endParaRPr/>
            </a:p>
          </p:txBody>
        </p:sp>
        <p:cxnSp>
          <p:nvCxnSpPr>
            <p:cNvPr id="121" name="Google Shape;121;p10"/>
            <p:cNvCxnSpPr/>
            <p:nvPr/>
          </p:nvCxnSpPr>
          <p:spPr>
            <a:xfrm>
              <a:off x="0" y="3754040"/>
              <a:ext cx="5824930" cy="0"/>
            </a:xfrm>
            <a:prstGeom prst="straightConnector1">
              <a:avLst/>
            </a:prstGeom>
            <a:solidFill>
              <a:srgbClr val="053FA4"/>
            </a:solidFill>
            <a:ln cap="flat" cmpd="sng" w="12700">
              <a:solidFill>
                <a:srgbClr val="053FA4"/>
              </a:solidFill>
              <a:prstDash val="solid"/>
              <a:miter lim="800000"/>
              <a:headEnd len="sm" w="sm" type="none"/>
              <a:tailEnd len="sm" w="sm" type="none"/>
            </a:ln>
          </p:spPr>
        </p:cxnSp>
        <p:sp>
          <p:nvSpPr>
            <p:cNvPr id="122" name="Google Shape;122;p10"/>
            <p:cNvSpPr/>
            <p:nvPr/>
          </p:nvSpPr>
          <p:spPr>
            <a:xfrm>
              <a:off x="0" y="3754041"/>
              <a:ext cx="5824930" cy="125134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0"/>
            <p:cNvSpPr txBox="1"/>
            <p:nvPr/>
          </p:nvSpPr>
          <p:spPr>
            <a:xfrm>
              <a:off x="0" y="3754041"/>
              <a:ext cx="5824930" cy="1251347"/>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Arial"/>
                <a:buNone/>
              </a:pPr>
              <a:r>
                <a:rPr lang="en-US" sz="2000">
                  <a:solidFill>
                    <a:schemeClr val="dk1"/>
                  </a:solidFill>
                  <a:latin typeface="Arial"/>
                  <a:ea typeface="Arial"/>
                  <a:cs typeface="Arial"/>
                  <a:sym typeface="Arial"/>
                </a:rPr>
                <a:t>To add the component to the screen, just drag and drop the needed one</a:t>
              </a:r>
              <a:endParaRPr/>
            </a:p>
          </p:txBody>
        </p:sp>
      </p:grpSp>
      <p:pic>
        <p:nvPicPr>
          <p:cNvPr id="124" name="Google Shape;124;p10"/>
          <p:cNvPicPr preferRelativeResize="0"/>
          <p:nvPr/>
        </p:nvPicPr>
        <p:blipFill rotWithShape="1">
          <a:blip r:embed="rId3">
            <a:alphaModFix/>
          </a:blip>
          <a:srcRect b="0" l="0" r="0" t="0"/>
          <a:stretch/>
        </p:blipFill>
        <p:spPr>
          <a:xfrm>
            <a:off x="8168129" y="928688"/>
            <a:ext cx="2171700" cy="52197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1"/>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Viewer and Components</a:t>
            </a:r>
            <a:endParaRPr/>
          </a:p>
        </p:txBody>
      </p:sp>
      <p:sp>
        <p:nvSpPr>
          <p:cNvPr id="130" name="Google Shape;130;p11"/>
          <p:cNvSpPr txBox="1"/>
          <p:nvPr>
            <p:ph idx="2" type="body"/>
          </p:nvPr>
        </p:nvSpPr>
        <p:spPr>
          <a:xfrm>
            <a:off x="499269" y="962803"/>
            <a:ext cx="11193462" cy="1241237"/>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When you add the components, they appear in both Designer Viewer and Components Panel</a:t>
            </a:r>
            <a:endParaRPr/>
          </a:p>
          <a:p>
            <a:pPr indent="-228600" lvl="0" marL="228600" rtl="0" algn="l">
              <a:lnSpc>
                <a:spcPct val="90000"/>
              </a:lnSpc>
              <a:spcBef>
                <a:spcPts val="1000"/>
              </a:spcBef>
              <a:spcAft>
                <a:spcPts val="0"/>
              </a:spcAft>
              <a:buClr>
                <a:schemeClr val="dk1"/>
              </a:buClr>
              <a:buSzPts val="2400"/>
              <a:buChar char="•"/>
            </a:pPr>
            <a:r>
              <a:rPr lang="en-US"/>
              <a:t>To remove the components press Delete button on Components panel</a:t>
            </a:r>
            <a:endParaRPr/>
          </a:p>
        </p:txBody>
      </p:sp>
      <p:pic>
        <p:nvPicPr>
          <p:cNvPr id="131" name="Google Shape;131;p11"/>
          <p:cNvPicPr preferRelativeResize="0"/>
          <p:nvPr/>
        </p:nvPicPr>
        <p:blipFill rotWithShape="1">
          <a:blip r:embed="rId3">
            <a:alphaModFix/>
          </a:blip>
          <a:srcRect b="0" l="0" r="0" t="0"/>
          <a:stretch/>
        </p:blipFill>
        <p:spPr>
          <a:xfrm>
            <a:off x="650449" y="2204040"/>
            <a:ext cx="10746557" cy="428792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2"/>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Properties</a:t>
            </a:r>
            <a:endParaRPr/>
          </a:p>
        </p:txBody>
      </p:sp>
      <p:grpSp>
        <p:nvGrpSpPr>
          <p:cNvPr id="137" name="Google Shape;137;p12"/>
          <p:cNvGrpSpPr/>
          <p:nvPr/>
        </p:nvGrpSpPr>
        <p:grpSpPr>
          <a:xfrm>
            <a:off x="538898" y="2690151"/>
            <a:ext cx="6021422" cy="1911085"/>
            <a:chOff x="735" y="1547151"/>
            <a:chExt cx="6021422" cy="1911085"/>
          </a:xfrm>
        </p:grpSpPr>
        <p:sp>
          <p:nvSpPr>
            <p:cNvPr id="138" name="Google Shape;138;p12"/>
            <p:cNvSpPr/>
            <p:nvPr/>
          </p:nvSpPr>
          <p:spPr>
            <a:xfrm>
              <a:off x="735" y="1547151"/>
              <a:ext cx="2580609" cy="1638687"/>
            </a:xfrm>
            <a:prstGeom prst="roundRect">
              <a:avLst>
                <a:gd fmla="val 10000"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2"/>
            <p:cNvSpPr/>
            <p:nvPr/>
          </p:nvSpPr>
          <p:spPr>
            <a:xfrm>
              <a:off x="287469" y="1819549"/>
              <a:ext cx="2580609" cy="1638687"/>
            </a:xfrm>
            <a:prstGeom prst="roundRect">
              <a:avLst>
                <a:gd fmla="val 10000" name="adj"/>
              </a:avLst>
            </a:prstGeom>
            <a:solidFill>
              <a:schemeClr val="lt1">
                <a:alpha val="89803"/>
              </a:schemeClr>
            </a:solidFill>
            <a:ln cap="flat" cmpd="sng" w="12700">
              <a:solidFill>
                <a:srgbClr val="053FA4"/>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2"/>
            <p:cNvSpPr txBox="1"/>
            <p:nvPr/>
          </p:nvSpPr>
          <p:spPr>
            <a:xfrm>
              <a:off x="335465" y="1867545"/>
              <a:ext cx="2484617" cy="1542695"/>
            </a:xfrm>
            <a:prstGeom prst="rect">
              <a:avLst/>
            </a:prstGeom>
            <a:noFill/>
            <a:ln>
              <a:noFill/>
            </a:ln>
          </p:spPr>
          <p:txBody>
            <a:bodyPr anchorCtr="0" anchor="ctr" bIns="80000" lIns="80000" spcFirstLastPara="1" rIns="80000" wrap="square" tIns="80000">
              <a:noAutofit/>
            </a:bodyPr>
            <a:lstStyle/>
            <a:p>
              <a:pPr indent="0" lvl="0" marL="0" marR="0" rtl="0" algn="ctr">
                <a:lnSpc>
                  <a:spcPct val="90000"/>
                </a:lnSpc>
                <a:spcBef>
                  <a:spcPts val="0"/>
                </a:spcBef>
                <a:spcAft>
                  <a:spcPts val="0"/>
                </a:spcAft>
                <a:buClr>
                  <a:schemeClr val="dk1"/>
                </a:buClr>
                <a:buSzPts val="2100"/>
                <a:buFont typeface="Arial"/>
                <a:buNone/>
              </a:pPr>
              <a:r>
                <a:rPr lang="en-US" sz="2100">
                  <a:solidFill>
                    <a:schemeClr val="dk1"/>
                  </a:solidFill>
                  <a:latin typeface="Arial"/>
                  <a:ea typeface="Arial"/>
                  <a:cs typeface="Arial"/>
                  <a:sym typeface="Arial"/>
                </a:rPr>
                <a:t>In Properties panel you can change visual properties of the component. </a:t>
              </a:r>
              <a:endParaRPr/>
            </a:p>
          </p:txBody>
        </p:sp>
        <p:sp>
          <p:nvSpPr>
            <p:cNvPr id="141" name="Google Shape;141;p12"/>
            <p:cNvSpPr/>
            <p:nvPr/>
          </p:nvSpPr>
          <p:spPr>
            <a:xfrm>
              <a:off x="3154813" y="1547151"/>
              <a:ext cx="2580609" cy="1638687"/>
            </a:xfrm>
            <a:prstGeom prst="roundRect">
              <a:avLst>
                <a:gd fmla="val 10000"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2"/>
            <p:cNvSpPr/>
            <p:nvPr/>
          </p:nvSpPr>
          <p:spPr>
            <a:xfrm>
              <a:off x="3441548" y="1819549"/>
              <a:ext cx="2580609" cy="1638687"/>
            </a:xfrm>
            <a:prstGeom prst="roundRect">
              <a:avLst>
                <a:gd fmla="val 10000" name="adj"/>
              </a:avLst>
            </a:prstGeom>
            <a:solidFill>
              <a:schemeClr val="lt1">
                <a:alpha val="89803"/>
              </a:schemeClr>
            </a:solidFill>
            <a:ln cap="flat" cmpd="sng" w="12700">
              <a:solidFill>
                <a:srgbClr val="053FA4"/>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2"/>
            <p:cNvSpPr txBox="1"/>
            <p:nvPr/>
          </p:nvSpPr>
          <p:spPr>
            <a:xfrm>
              <a:off x="3489544" y="1867545"/>
              <a:ext cx="2484617" cy="1542695"/>
            </a:xfrm>
            <a:prstGeom prst="rect">
              <a:avLst/>
            </a:prstGeom>
            <a:noFill/>
            <a:ln>
              <a:noFill/>
            </a:ln>
          </p:spPr>
          <p:txBody>
            <a:bodyPr anchorCtr="0" anchor="ctr" bIns="80000" lIns="80000" spcFirstLastPara="1" rIns="80000" wrap="square" tIns="80000">
              <a:noAutofit/>
            </a:bodyPr>
            <a:lstStyle/>
            <a:p>
              <a:pPr indent="0" lvl="0" marL="0" marR="0" rtl="0" algn="ctr">
                <a:lnSpc>
                  <a:spcPct val="90000"/>
                </a:lnSpc>
                <a:spcBef>
                  <a:spcPts val="0"/>
                </a:spcBef>
                <a:spcAft>
                  <a:spcPts val="0"/>
                </a:spcAft>
                <a:buClr>
                  <a:schemeClr val="dk1"/>
                </a:buClr>
                <a:buSzPts val="2100"/>
                <a:buFont typeface="Arial"/>
                <a:buNone/>
              </a:pPr>
              <a:r>
                <a:rPr lang="en-US" sz="2100">
                  <a:solidFill>
                    <a:schemeClr val="dk1"/>
                  </a:solidFill>
                  <a:latin typeface="Arial"/>
                  <a:ea typeface="Arial"/>
                  <a:cs typeface="Arial"/>
                  <a:sym typeface="Arial"/>
                </a:rPr>
                <a:t>They include size, background color, font, make it visible or not etc. </a:t>
              </a:r>
              <a:endParaRPr/>
            </a:p>
          </p:txBody>
        </p:sp>
      </p:grpSp>
      <p:pic>
        <p:nvPicPr>
          <p:cNvPr id="144" name="Google Shape;144;p12"/>
          <p:cNvPicPr preferRelativeResize="0"/>
          <p:nvPr/>
        </p:nvPicPr>
        <p:blipFill rotWithShape="1">
          <a:blip r:embed="rId3">
            <a:alphaModFix/>
          </a:blip>
          <a:srcRect b="0" l="0" r="0" t="0"/>
          <a:stretch/>
        </p:blipFill>
        <p:spPr>
          <a:xfrm>
            <a:off x="6999892" y="815615"/>
            <a:ext cx="1713259" cy="566015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3"/>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Layout</a:t>
            </a:r>
            <a:endParaRPr/>
          </a:p>
        </p:txBody>
      </p:sp>
      <p:grpSp>
        <p:nvGrpSpPr>
          <p:cNvPr id="150" name="Google Shape;150;p13"/>
          <p:cNvGrpSpPr/>
          <p:nvPr/>
        </p:nvGrpSpPr>
        <p:grpSpPr>
          <a:xfrm>
            <a:off x="499269" y="907330"/>
            <a:ext cx="8918107" cy="3711803"/>
            <a:chOff x="0" y="0"/>
            <a:chExt cx="8918107" cy="3711803"/>
          </a:xfrm>
        </p:grpSpPr>
        <p:sp>
          <p:nvSpPr>
            <p:cNvPr id="151" name="Google Shape;151;p13"/>
            <p:cNvSpPr/>
            <p:nvPr/>
          </p:nvSpPr>
          <p:spPr>
            <a:xfrm>
              <a:off x="0" y="0"/>
              <a:ext cx="7134486" cy="816596"/>
            </a:xfrm>
            <a:prstGeom prst="roundRect">
              <a:avLst>
                <a:gd fmla="val 10000"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3"/>
            <p:cNvSpPr txBox="1"/>
            <p:nvPr/>
          </p:nvSpPr>
          <p:spPr>
            <a:xfrm>
              <a:off x="23917" y="23917"/>
              <a:ext cx="6184312" cy="768762"/>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Arial"/>
                <a:buNone/>
              </a:pPr>
              <a:r>
                <a:rPr lang="en-US" sz="1600">
                  <a:solidFill>
                    <a:schemeClr val="lt1"/>
                  </a:solidFill>
                  <a:latin typeface="Arial"/>
                  <a:ea typeface="Arial"/>
                  <a:cs typeface="Arial"/>
                  <a:sym typeface="Arial"/>
                </a:rPr>
                <a:t>Elements on the screen can be arranged in a specific order: Horizontal, Vertical (and their scrollable options) or Table. </a:t>
              </a:r>
              <a:endParaRPr/>
            </a:p>
          </p:txBody>
        </p:sp>
        <p:sp>
          <p:nvSpPr>
            <p:cNvPr id="153" name="Google Shape;153;p13"/>
            <p:cNvSpPr/>
            <p:nvPr/>
          </p:nvSpPr>
          <p:spPr>
            <a:xfrm>
              <a:off x="597513" y="965069"/>
              <a:ext cx="7134486" cy="816596"/>
            </a:xfrm>
            <a:prstGeom prst="roundRect">
              <a:avLst>
                <a:gd fmla="val 10000"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3"/>
            <p:cNvSpPr txBox="1"/>
            <p:nvPr/>
          </p:nvSpPr>
          <p:spPr>
            <a:xfrm>
              <a:off x="621430" y="988986"/>
              <a:ext cx="5958351" cy="768762"/>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Arial"/>
                <a:buNone/>
              </a:pPr>
              <a:r>
                <a:rPr lang="en-US" sz="1600">
                  <a:solidFill>
                    <a:schemeClr val="lt1"/>
                  </a:solidFill>
                  <a:latin typeface="Arial"/>
                  <a:ea typeface="Arial"/>
                  <a:cs typeface="Arial"/>
                  <a:sym typeface="Arial"/>
                </a:rPr>
                <a:t>You should use HorizontalArrangement layout if need to place components that should be displayed from left to right. </a:t>
              </a:r>
              <a:endParaRPr/>
            </a:p>
          </p:txBody>
        </p:sp>
        <p:sp>
          <p:nvSpPr>
            <p:cNvPr id="155" name="Google Shape;155;p13"/>
            <p:cNvSpPr/>
            <p:nvPr/>
          </p:nvSpPr>
          <p:spPr>
            <a:xfrm>
              <a:off x="1186108" y="1930138"/>
              <a:ext cx="7134486" cy="816596"/>
            </a:xfrm>
            <a:prstGeom prst="roundRect">
              <a:avLst>
                <a:gd fmla="val 10000"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3"/>
            <p:cNvSpPr txBox="1"/>
            <p:nvPr/>
          </p:nvSpPr>
          <p:spPr>
            <a:xfrm>
              <a:off x="1210025" y="1954055"/>
              <a:ext cx="5967269" cy="768762"/>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Arial"/>
                <a:buNone/>
              </a:pPr>
              <a:r>
                <a:rPr lang="en-US" sz="1600">
                  <a:solidFill>
                    <a:schemeClr val="lt1"/>
                  </a:solidFill>
                  <a:latin typeface="Arial"/>
                  <a:ea typeface="Arial"/>
                  <a:cs typeface="Arial"/>
                  <a:sym typeface="Arial"/>
                </a:rPr>
                <a:t>You should use VerticalArrangement layout if need to place components that should be displayed from top to bottom. The first child component is stored on top, the second beneath it, etc.</a:t>
              </a:r>
              <a:endParaRPr/>
            </a:p>
          </p:txBody>
        </p:sp>
        <p:sp>
          <p:nvSpPr>
            <p:cNvPr id="157" name="Google Shape;157;p13"/>
            <p:cNvSpPr/>
            <p:nvPr/>
          </p:nvSpPr>
          <p:spPr>
            <a:xfrm>
              <a:off x="1783621" y="2895207"/>
              <a:ext cx="7134486" cy="816596"/>
            </a:xfrm>
            <a:prstGeom prst="roundRect">
              <a:avLst>
                <a:gd fmla="val 10000" name="adj"/>
              </a:avLst>
            </a:prstGeom>
            <a:solidFill>
              <a:srgbClr val="053F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3"/>
            <p:cNvSpPr txBox="1"/>
            <p:nvPr/>
          </p:nvSpPr>
          <p:spPr>
            <a:xfrm>
              <a:off x="1807538" y="2919124"/>
              <a:ext cx="5958351" cy="768762"/>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Arial"/>
                <a:buNone/>
              </a:pPr>
              <a:r>
                <a:rPr lang="en-US" sz="1600">
                  <a:solidFill>
                    <a:schemeClr val="lt1"/>
                  </a:solidFill>
                  <a:latin typeface="Arial"/>
                  <a:ea typeface="Arial"/>
                  <a:cs typeface="Arial"/>
                  <a:sym typeface="Arial"/>
                </a:rPr>
                <a:t>Table Arrangement - A formatting element in which to place components that should be displayed in tabular form.</a:t>
              </a:r>
              <a:endParaRPr/>
            </a:p>
          </p:txBody>
        </p:sp>
        <p:sp>
          <p:nvSpPr>
            <p:cNvPr id="159" name="Google Shape;159;p13"/>
            <p:cNvSpPr/>
            <p:nvPr/>
          </p:nvSpPr>
          <p:spPr>
            <a:xfrm>
              <a:off x="6603698" y="625438"/>
              <a:ext cx="530787" cy="530787"/>
            </a:xfrm>
            <a:prstGeom prst="downArrow">
              <a:avLst>
                <a:gd fmla="val 55000" name="adj1"/>
                <a:gd fmla="val 45000" name="adj2"/>
              </a:avLst>
            </a:prstGeom>
            <a:solidFill>
              <a:srgbClr val="CACDE0">
                <a:alpha val="89803"/>
              </a:srgbClr>
            </a:solidFill>
            <a:ln cap="flat" cmpd="sng" w="12700">
              <a:solidFill>
                <a:srgbClr val="CACDE0">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3"/>
            <p:cNvSpPr txBox="1"/>
            <p:nvPr/>
          </p:nvSpPr>
          <p:spPr>
            <a:xfrm>
              <a:off x="6723125" y="625438"/>
              <a:ext cx="291933" cy="399417"/>
            </a:xfrm>
            <a:prstGeom prst="rect">
              <a:avLst/>
            </a:prstGeom>
            <a:noFill/>
            <a:ln>
              <a:noFill/>
            </a:ln>
          </p:spPr>
          <p:txBody>
            <a:bodyPr anchorCtr="0" anchor="ctr" bIns="31750" lIns="31750" spcFirstLastPara="1" rIns="31750" wrap="square" tIns="31750">
              <a:noAutofit/>
            </a:bodyPr>
            <a:lstStyle/>
            <a:p>
              <a:pPr indent="0" lvl="0" marL="0" marR="0" rtl="0" algn="ctr">
                <a:lnSpc>
                  <a:spcPct val="90000"/>
                </a:lnSpc>
                <a:spcBef>
                  <a:spcPts val="0"/>
                </a:spcBef>
                <a:spcAft>
                  <a:spcPts val="0"/>
                </a:spcAft>
                <a:buClr>
                  <a:schemeClr val="dk1"/>
                </a:buClr>
                <a:buSzPts val="2500"/>
                <a:buFont typeface="Arial"/>
                <a:buNone/>
              </a:pPr>
              <a:r>
                <a:t/>
              </a:r>
              <a:endParaRPr sz="2500">
                <a:solidFill>
                  <a:schemeClr val="dk1"/>
                </a:solidFill>
                <a:latin typeface="Arial"/>
                <a:ea typeface="Arial"/>
                <a:cs typeface="Arial"/>
                <a:sym typeface="Arial"/>
              </a:endParaRPr>
            </a:p>
          </p:txBody>
        </p:sp>
        <p:sp>
          <p:nvSpPr>
            <p:cNvPr id="161" name="Google Shape;161;p13"/>
            <p:cNvSpPr/>
            <p:nvPr/>
          </p:nvSpPr>
          <p:spPr>
            <a:xfrm>
              <a:off x="7201211" y="1590508"/>
              <a:ext cx="530787" cy="530787"/>
            </a:xfrm>
            <a:prstGeom prst="downArrow">
              <a:avLst>
                <a:gd fmla="val 55000" name="adj1"/>
                <a:gd fmla="val 45000" name="adj2"/>
              </a:avLst>
            </a:prstGeom>
            <a:solidFill>
              <a:srgbClr val="CACDE0">
                <a:alpha val="89803"/>
              </a:srgbClr>
            </a:solidFill>
            <a:ln cap="flat" cmpd="sng" w="12700">
              <a:solidFill>
                <a:srgbClr val="CACDE0">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3"/>
            <p:cNvSpPr txBox="1"/>
            <p:nvPr/>
          </p:nvSpPr>
          <p:spPr>
            <a:xfrm>
              <a:off x="7320638" y="1590508"/>
              <a:ext cx="291933" cy="399417"/>
            </a:xfrm>
            <a:prstGeom prst="rect">
              <a:avLst/>
            </a:prstGeom>
            <a:noFill/>
            <a:ln>
              <a:noFill/>
            </a:ln>
          </p:spPr>
          <p:txBody>
            <a:bodyPr anchorCtr="0" anchor="ctr" bIns="31750" lIns="31750" spcFirstLastPara="1" rIns="31750" wrap="square" tIns="31750">
              <a:noAutofit/>
            </a:bodyPr>
            <a:lstStyle/>
            <a:p>
              <a:pPr indent="0" lvl="0" marL="0" marR="0" rtl="0" algn="ctr">
                <a:lnSpc>
                  <a:spcPct val="90000"/>
                </a:lnSpc>
                <a:spcBef>
                  <a:spcPts val="0"/>
                </a:spcBef>
                <a:spcAft>
                  <a:spcPts val="0"/>
                </a:spcAft>
                <a:buClr>
                  <a:schemeClr val="dk1"/>
                </a:buClr>
                <a:buSzPts val="2500"/>
                <a:buFont typeface="Arial"/>
                <a:buNone/>
              </a:pPr>
              <a:r>
                <a:t/>
              </a:r>
              <a:endParaRPr sz="2500">
                <a:solidFill>
                  <a:schemeClr val="dk1"/>
                </a:solidFill>
                <a:latin typeface="Arial"/>
                <a:ea typeface="Arial"/>
                <a:cs typeface="Arial"/>
                <a:sym typeface="Arial"/>
              </a:endParaRPr>
            </a:p>
          </p:txBody>
        </p:sp>
        <p:sp>
          <p:nvSpPr>
            <p:cNvPr id="163" name="Google Shape;163;p13"/>
            <p:cNvSpPr/>
            <p:nvPr/>
          </p:nvSpPr>
          <p:spPr>
            <a:xfrm>
              <a:off x="7789806" y="2555577"/>
              <a:ext cx="530787" cy="530787"/>
            </a:xfrm>
            <a:prstGeom prst="downArrow">
              <a:avLst>
                <a:gd fmla="val 55000" name="adj1"/>
                <a:gd fmla="val 45000" name="adj2"/>
              </a:avLst>
            </a:prstGeom>
            <a:solidFill>
              <a:srgbClr val="CACDE0">
                <a:alpha val="89803"/>
              </a:srgbClr>
            </a:solidFill>
            <a:ln cap="flat" cmpd="sng" w="12700">
              <a:solidFill>
                <a:srgbClr val="CACDE0">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3"/>
            <p:cNvSpPr txBox="1"/>
            <p:nvPr/>
          </p:nvSpPr>
          <p:spPr>
            <a:xfrm>
              <a:off x="7909233" y="2555577"/>
              <a:ext cx="291933" cy="399417"/>
            </a:xfrm>
            <a:prstGeom prst="rect">
              <a:avLst/>
            </a:prstGeom>
            <a:noFill/>
            <a:ln>
              <a:noFill/>
            </a:ln>
          </p:spPr>
          <p:txBody>
            <a:bodyPr anchorCtr="0" anchor="ctr" bIns="31750" lIns="31750" spcFirstLastPara="1" rIns="31750" wrap="square" tIns="31750">
              <a:noAutofit/>
            </a:bodyPr>
            <a:lstStyle/>
            <a:p>
              <a:pPr indent="0" lvl="0" marL="0" marR="0" rtl="0" algn="ctr">
                <a:lnSpc>
                  <a:spcPct val="90000"/>
                </a:lnSpc>
                <a:spcBef>
                  <a:spcPts val="0"/>
                </a:spcBef>
                <a:spcAft>
                  <a:spcPts val="0"/>
                </a:spcAft>
                <a:buClr>
                  <a:schemeClr val="dk1"/>
                </a:buClr>
                <a:buSzPts val="2500"/>
                <a:buFont typeface="Arial"/>
                <a:buNone/>
              </a:pPr>
              <a:r>
                <a:t/>
              </a:r>
              <a:endParaRPr sz="2500">
                <a:solidFill>
                  <a:schemeClr val="dk1"/>
                </a:solidFill>
                <a:latin typeface="Arial"/>
                <a:ea typeface="Arial"/>
                <a:cs typeface="Arial"/>
                <a:sym typeface="Arial"/>
              </a:endParaRPr>
            </a:p>
          </p:txBody>
        </p:sp>
      </p:grpSp>
      <p:pic>
        <p:nvPicPr>
          <p:cNvPr id="165" name="Google Shape;165;p13"/>
          <p:cNvPicPr preferRelativeResize="0"/>
          <p:nvPr/>
        </p:nvPicPr>
        <p:blipFill rotWithShape="1">
          <a:blip r:embed="rId3">
            <a:alphaModFix/>
          </a:blip>
          <a:srcRect b="0" l="0" r="0" t="0"/>
          <a:stretch/>
        </p:blipFill>
        <p:spPr>
          <a:xfrm>
            <a:off x="9587706" y="1071120"/>
            <a:ext cx="2105025" cy="2057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4"/>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HorizontalArrangement</a:t>
            </a:r>
            <a:endParaRPr/>
          </a:p>
        </p:txBody>
      </p:sp>
      <p:pic>
        <p:nvPicPr>
          <p:cNvPr id="171" name="Google Shape;171;p14"/>
          <p:cNvPicPr preferRelativeResize="0"/>
          <p:nvPr/>
        </p:nvPicPr>
        <p:blipFill rotWithShape="1">
          <a:blip r:embed="rId3">
            <a:alphaModFix/>
          </a:blip>
          <a:srcRect b="0" l="0" r="0" t="0"/>
          <a:stretch/>
        </p:blipFill>
        <p:spPr>
          <a:xfrm>
            <a:off x="480384" y="2258786"/>
            <a:ext cx="4257675" cy="3124200"/>
          </a:xfrm>
          <a:prstGeom prst="rect">
            <a:avLst/>
          </a:prstGeom>
          <a:noFill/>
          <a:ln>
            <a:noFill/>
          </a:ln>
        </p:spPr>
      </p:pic>
      <p:pic>
        <p:nvPicPr>
          <p:cNvPr id="172" name="Google Shape;172;p14"/>
          <p:cNvPicPr preferRelativeResize="0"/>
          <p:nvPr/>
        </p:nvPicPr>
        <p:blipFill rotWithShape="1">
          <a:blip r:embed="rId4">
            <a:alphaModFix/>
          </a:blip>
          <a:srcRect b="0" l="0" r="0" t="0"/>
          <a:stretch/>
        </p:blipFill>
        <p:spPr>
          <a:xfrm>
            <a:off x="6205328" y="2111148"/>
            <a:ext cx="2943225" cy="3419475"/>
          </a:xfrm>
          <a:prstGeom prst="rect">
            <a:avLst/>
          </a:prstGeom>
          <a:noFill/>
          <a:ln>
            <a:noFill/>
          </a:ln>
        </p:spPr>
      </p:pic>
      <p:sp>
        <p:nvSpPr>
          <p:cNvPr id="173" name="Google Shape;173;p14"/>
          <p:cNvSpPr txBox="1"/>
          <p:nvPr/>
        </p:nvSpPr>
        <p:spPr>
          <a:xfrm>
            <a:off x="452176" y="1101855"/>
            <a:ext cx="1137473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Three UI elements inside of one HorizontalArrangement container</a:t>
            </a:r>
            <a:endParaRPr sz="18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5"/>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VerticalArrangement</a:t>
            </a:r>
            <a:endParaRPr/>
          </a:p>
        </p:txBody>
      </p:sp>
      <p:sp>
        <p:nvSpPr>
          <p:cNvPr id="179" name="Google Shape;179;p15"/>
          <p:cNvSpPr txBox="1"/>
          <p:nvPr/>
        </p:nvSpPr>
        <p:spPr>
          <a:xfrm>
            <a:off x="452176" y="1101855"/>
            <a:ext cx="1137473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Arrangements can be nested. In this example we have Horizontal Arrangment inside of  Vertical Arrangement</a:t>
            </a:r>
            <a:endParaRPr sz="1800">
              <a:solidFill>
                <a:schemeClr val="dk1"/>
              </a:solidFill>
              <a:latin typeface="Arial"/>
              <a:ea typeface="Arial"/>
              <a:cs typeface="Arial"/>
              <a:sym typeface="Arial"/>
            </a:endParaRPr>
          </a:p>
        </p:txBody>
      </p:sp>
      <p:pic>
        <p:nvPicPr>
          <p:cNvPr id="180" name="Google Shape;180;p15"/>
          <p:cNvPicPr preferRelativeResize="0"/>
          <p:nvPr/>
        </p:nvPicPr>
        <p:blipFill rotWithShape="1">
          <a:blip r:embed="rId3">
            <a:alphaModFix/>
          </a:blip>
          <a:srcRect b="0" l="0" r="0" t="0"/>
          <a:stretch/>
        </p:blipFill>
        <p:spPr>
          <a:xfrm>
            <a:off x="604732" y="2194833"/>
            <a:ext cx="4029075" cy="2990850"/>
          </a:xfrm>
          <a:prstGeom prst="rect">
            <a:avLst/>
          </a:prstGeom>
          <a:noFill/>
          <a:ln>
            <a:noFill/>
          </a:ln>
        </p:spPr>
      </p:pic>
      <p:pic>
        <p:nvPicPr>
          <p:cNvPr id="181" name="Google Shape;181;p15"/>
          <p:cNvPicPr preferRelativeResize="0"/>
          <p:nvPr/>
        </p:nvPicPr>
        <p:blipFill rotWithShape="1">
          <a:blip r:embed="rId4">
            <a:alphaModFix/>
          </a:blip>
          <a:srcRect b="0" l="0" r="0" t="0"/>
          <a:stretch/>
        </p:blipFill>
        <p:spPr>
          <a:xfrm>
            <a:off x="6386620" y="2194833"/>
            <a:ext cx="2343150" cy="2438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6"/>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Table Arrangement</a:t>
            </a:r>
            <a:endParaRPr/>
          </a:p>
        </p:txBody>
      </p:sp>
      <p:sp>
        <p:nvSpPr>
          <p:cNvPr id="187" name="Google Shape;187;p16"/>
          <p:cNvSpPr txBox="1"/>
          <p:nvPr>
            <p:ph idx="2" type="body"/>
          </p:nvPr>
        </p:nvSpPr>
        <p:spPr>
          <a:xfrm>
            <a:off x="538163" y="1143000"/>
            <a:ext cx="11193462" cy="118821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Elements can be arranged in tabular form</a:t>
            </a:r>
            <a:endParaRPr/>
          </a:p>
          <a:p>
            <a:pPr indent="-228600" lvl="0" marL="228600" rtl="0" algn="l">
              <a:lnSpc>
                <a:spcPct val="90000"/>
              </a:lnSpc>
              <a:spcBef>
                <a:spcPts val="1000"/>
              </a:spcBef>
              <a:spcAft>
                <a:spcPts val="0"/>
              </a:spcAft>
              <a:buClr>
                <a:schemeClr val="dk1"/>
              </a:buClr>
              <a:buSzPts val="2400"/>
              <a:buChar char="•"/>
            </a:pPr>
            <a:r>
              <a:rPr lang="en-US"/>
              <a:t>Elements can be nested</a:t>
            </a:r>
            <a:endParaRPr/>
          </a:p>
        </p:txBody>
      </p:sp>
      <p:pic>
        <p:nvPicPr>
          <p:cNvPr id="188" name="Google Shape;188;p16"/>
          <p:cNvPicPr preferRelativeResize="0"/>
          <p:nvPr/>
        </p:nvPicPr>
        <p:blipFill rotWithShape="1">
          <a:blip r:embed="rId3">
            <a:alphaModFix/>
          </a:blip>
          <a:srcRect b="0" l="0" r="0" t="0"/>
          <a:stretch/>
        </p:blipFill>
        <p:spPr>
          <a:xfrm>
            <a:off x="882946" y="2916481"/>
            <a:ext cx="3914775" cy="1190625"/>
          </a:xfrm>
          <a:prstGeom prst="rect">
            <a:avLst/>
          </a:prstGeom>
          <a:noFill/>
          <a:ln>
            <a:noFill/>
          </a:ln>
        </p:spPr>
      </p:pic>
      <p:pic>
        <p:nvPicPr>
          <p:cNvPr id="189" name="Google Shape;189;p16"/>
          <p:cNvPicPr preferRelativeResize="0"/>
          <p:nvPr/>
        </p:nvPicPr>
        <p:blipFill rotWithShape="1">
          <a:blip r:embed="rId4">
            <a:alphaModFix/>
          </a:blip>
          <a:srcRect b="0" l="0" r="0" t="0"/>
          <a:stretch/>
        </p:blipFill>
        <p:spPr>
          <a:xfrm>
            <a:off x="6134894" y="2625968"/>
            <a:ext cx="2381250" cy="17716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7"/>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Code</a:t>
            </a:r>
            <a:endParaRPr/>
          </a:p>
        </p:txBody>
      </p:sp>
      <p:sp>
        <p:nvSpPr>
          <p:cNvPr id="195" name="Google Shape;195;p17"/>
          <p:cNvSpPr txBox="1"/>
          <p:nvPr>
            <p:ph idx="2" type="body"/>
          </p:nvPr>
        </p:nvSpPr>
        <p:spPr>
          <a:xfrm>
            <a:off x="538163" y="1143000"/>
            <a:ext cx="467693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When you switch from Designer view to Block, you will be able to code your application.</a:t>
            </a:r>
            <a:endParaRPr/>
          </a:p>
          <a:p>
            <a:pPr indent="-228600" lvl="0" marL="228600" rtl="0" algn="l">
              <a:lnSpc>
                <a:spcPct val="90000"/>
              </a:lnSpc>
              <a:spcBef>
                <a:spcPts val="1000"/>
              </a:spcBef>
              <a:spcAft>
                <a:spcPts val="0"/>
              </a:spcAft>
              <a:buClr>
                <a:schemeClr val="dk1"/>
              </a:buClr>
              <a:buSzPts val="2400"/>
              <a:buChar char="•"/>
            </a:pPr>
            <a:r>
              <a:rPr lang="en-US"/>
              <a:t>The code system is based on visual Blocky concept. All blocks can be dragged and dropped from Blocks panel.</a:t>
            </a:r>
            <a:endParaRPr/>
          </a:p>
          <a:p>
            <a:pPr indent="-228600" lvl="0" marL="228600" rtl="0" algn="l">
              <a:lnSpc>
                <a:spcPct val="90000"/>
              </a:lnSpc>
              <a:spcBef>
                <a:spcPts val="1000"/>
              </a:spcBef>
              <a:spcAft>
                <a:spcPts val="0"/>
              </a:spcAft>
              <a:buClr>
                <a:schemeClr val="dk1"/>
              </a:buClr>
              <a:buSzPts val="2400"/>
              <a:buChar char="•"/>
            </a:pPr>
            <a:r>
              <a:rPr lang="en-US"/>
              <a:t>All types of blocks divided into categories</a:t>
            </a:r>
            <a:endParaRPr/>
          </a:p>
          <a:p>
            <a:pPr indent="-228600" lvl="0" marL="228600" rtl="0" algn="l">
              <a:lnSpc>
                <a:spcPct val="90000"/>
              </a:lnSpc>
              <a:spcBef>
                <a:spcPts val="1000"/>
              </a:spcBef>
              <a:spcAft>
                <a:spcPts val="0"/>
              </a:spcAft>
              <a:buClr>
                <a:schemeClr val="dk1"/>
              </a:buClr>
              <a:buSzPts val="2400"/>
              <a:buChar char="•"/>
            </a:pPr>
            <a:r>
              <a:rPr lang="en-US"/>
              <a:t>There are also blocks for every component you added to your application in Designer view.</a:t>
            </a:r>
            <a:endParaRPr/>
          </a:p>
        </p:txBody>
      </p:sp>
      <p:pic>
        <p:nvPicPr>
          <p:cNvPr id="196" name="Google Shape;196;p17"/>
          <p:cNvPicPr preferRelativeResize="0"/>
          <p:nvPr/>
        </p:nvPicPr>
        <p:blipFill rotWithShape="1">
          <a:blip r:embed="rId3">
            <a:alphaModFix/>
          </a:blip>
          <a:srcRect b="0" l="0" r="0" t="0"/>
          <a:stretch/>
        </p:blipFill>
        <p:spPr>
          <a:xfrm>
            <a:off x="5907855" y="973931"/>
            <a:ext cx="5038725" cy="53435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8"/>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Events</a:t>
            </a:r>
            <a:endParaRPr/>
          </a:p>
        </p:txBody>
      </p:sp>
      <p:sp>
        <p:nvSpPr>
          <p:cNvPr id="202" name="Google Shape;202;p18"/>
          <p:cNvSpPr txBox="1"/>
          <p:nvPr>
            <p:ph idx="2" type="body"/>
          </p:nvPr>
        </p:nvSpPr>
        <p:spPr>
          <a:xfrm>
            <a:off x="499269" y="962601"/>
            <a:ext cx="11193462" cy="1921747"/>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Like in Unity, events are triggers for any kind of code execution.</a:t>
            </a:r>
            <a:endParaRPr/>
          </a:p>
          <a:p>
            <a:pPr indent="-228600" lvl="0" marL="228600" rtl="0" algn="l">
              <a:lnSpc>
                <a:spcPct val="90000"/>
              </a:lnSpc>
              <a:spcBef>
                <a:spcPts val="1000"/>
              </a:spcBef>
              <a:spcAft>
                <a:spcPts val="0"/>
              </a:spcAft>
              <a:buClr>
                <a:schemeClr val="dk1"/>
              </a:buClr>
              <a:buSzPts val="2400"/>
              <a:buChar char="•"/>
            </a:pPr>
            <a:r>
              <a:rPr lang="en-US"/>
              <a:t>Examples: click on button, load the screen, scroll the screen, change the value, etc.</a:t>
            </a:r>
            <a:endParaRPr/>
          </a:p>
          <a:p>
            <a:pPr indent="-228600" lvl="0" marL="228600" rtl="0" algn="l">
              <a:lnSpc>
                <a:spcPct val="90000"/>
              </a:lnSpc>
              <a:spcBef>
                <a:spcPts val="1000"/>
              </a:spcBef>
              <a:spcAft>
                <a:spcPts val="0"/>
              </a:spcAft>
              <a:buClr>
                <a:schemeClr val="dk1"/>
              </a:buClr>
              <a:buSzPts val="2400"/>
              <a:buChar char="•"/>
            </a:pPr>
            <a:r>
              <a:rPr lang="en-US"/>
              <a:t>Most events are related to UI elements, that is why you need to click on the element to find corresponding one.</a:t>
            </a:r>
            <a:endParaRPr/>
          </a:p>
        </p:txBody>
      </p:sp>
      <p:pic>
        <p:nvPicPr>
          <p:cNvPr id="203" name="Google Shape;203;p18"/>
          <p:cNvPicPr preferRelativeResize="0"/>
          <p:nvPr/>
        </p:nvPicPr>
        <p:blipFill rotWithShape="1">
          <a:blip r:embed="rId3">
            <a:alphaModFix/>
          </a:blip>
          <a:srcRect b="0" l="0" r="0" t="0"/>
          <a:stretch/>
        </p:blipFill>
        <p:spPr>
          <a:xfrm>
            <a:off x="787539" y="3083955"/>
            <a:ext cx="3523203" cy="3371590"/>
          </a:xfrm>
          <a:prstGeom prst="rect">
            <a:avLst/>
          </a:prstGeom>
          <a:noFill/>
          <a:ln>
            <a:noFill/>
          </a:ln>
        </p:spPr>
      </p:pic>
      <p:pic>
        <p:nvPicPr>
          <p:cNvPr id="204" name="Google Shape;204;p18"/>
          <p:cNvPicPr preferRelativeResize="0"/>
          <p:nvPr/>
        </p:nvPicPr>
        <p:blipFill rotWithShape="1">
          <a:blip r:embed="rId4">
            <a:alphaModFix/>
          </a:blip>
          <a:srcRect b="0" l="0" r="0" t="0"/>
          <a:stretch/>
        </p:blipFill>
        <p:spPr>
          <a:xfrm>
            <a:off x="6096000" y="3083955"/>
            <a:ext cx="4251081" cy="324261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9"/>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Control elements</a:t>
            </a:r>
            <a:endParaRPr/>
          </a:p>
        </p:txBody>
      </p:sp>
      <p:sp>
        <p:nvSpPr>
          <p:cNvPr id="210" name="Google Shape;210;p19"/>
          <p:cNvSpPr txBox="1"/>
          <p:nvPr>
            <p:ph idx="2" type="body"/>
          </p:nvPr>
        </p:nvSpPr>
        <p:spPr>
          <a:xfrm>
            <a:off x="538163" y="1143000"/>
            <a:ext cx="4425723"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Control elements help us to form the logic of the program and direct the flow of the execution</a:t>
            </a:r>
            <a:endParaRPr/>
          </a:p>
          <a:p>
            <a:pPr indent="-228600" lvl="0" marL="228600" rtl="0" algn="l">
              <a:lnSpc>
                <a:spcPct val="90000"/>
              </a:lnSpc>
              <a:spcBef>
                <a:spcPts val="1000"/>
              </a:spcBef>
              <a:spcAft>
                <a:spcPts val="0"/>
              </a:spcAft>
              <a:buClr>
                <a:schemeClr val="dk1"/>
              </a:buClr>
              <a:buSzPts val="2400"/>
              <a:buChar char="•"/>
            </a:pPr>
            <a:r>
              <a:rPr lang="en-US"/>
              <a:t>In addition to standard control elements: loops (for each, while, do), conditions (if-else statements)</a:t>
            </a:r>
            <a:endParaRPr/>
          </a:p>
          <a:p>
            <a:pPr indent="-228600" lvl="0" marL="228600" rtl="0" algn="l">
              <a:lnSpc>
                <a:spcPct val="90000"/>
              </a:lnSpc>
              <a:spcBef>
                <a:spcPts val="1000"/>
              </a:spcBef>
              <a:spcAft>
                <a:spcPts val="0"/>
              </a:spcAft>
              <a:buClr>
                <a:schemeClr val="dk1"/>
              </a:buClr>
              <a:buSzPts val="2400"/>
              <a:buChar char="•"/>
            </a:pPr>
            <a:r>
              <a:rPr lang="en-US"/>
              <a:t>there are also those related to transitions between scenes and application.</a:t>
            </a:r>
            <a:endParaRPr/>
          </a:p>
        </p:txBody>
      </p:sp>
      <p:pic>
        <p:nvPicPr>
          <p:cNvPr id="211" name="Google Shape;211;p19"/>
          <p:cNvPicPr preferRelativeResize="0"/>
          <p:nvPr/>
        </p:nvPicPr>
        <p:blipFill rotWithShape="1">
          <a:blip r:embed="rId3">
            <a:alphaModFix/>
          </a:blip>
          <a:srcRect b="0" l="0" r="0" t="0"/>
          <a:stretch/>
        </p:blipFill>
        <p:spPr>
          <a:xfrm>
            <a:off x="6363066" y="1005935"/>
            <a:ext cx="2747639" cy="500538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0"/>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Logic elements</a:t>
            </a:r>
            <a:endParaRPr/>
          </a:p>
        </p:txBody>
      </p:sp>
      <p:sp>
        <p:nvSpPr>
          <p:cNvPr id="217" name="Google Shape;217;p20"/>
          <p:cNvSpPr txBox="1"/>
          <p:nvPr>
            <p:ph idx="2" type="body"/>
          </p:nvPr>
        </p:nvSpPr>
        <p:spPr>
          <a:xfrm>
            <a:off x="538163" y="1143000"/>
            <a:ext cx="3260114"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Logic elements are normally used in Conditionals (If-Else statements)</a:t>
            </a:r>
            <a:endParaRPr/>
          </a:p>
          <a:p>
            <a:pPr indent="-228600" lvl="0" marL="228600" rtl="0" algn="l">
              <a:lnSpc>
                <a:spcPct val="90000"/>
              </a:lnSpc>
              <a:spcBef>
                <a:spcPts val="1000"/>
              </a:spcBef>
              <a:spcAft>
                <a:spcPts val="0"/>
              </a:spcAft>
              <a:buClr>
                <a:schemeClr val="dk1"/>
              </a:buClr>
              <a:buSzPts val="2400"/>
              <a:buChar char="•"/>
            </a:pPr>
            <a:r>
              <a:rPr lang="en-US"/>
              <a:t>Standard: </a:t>
            </a:r>
            <a:endParaRPr/>
          </a:p>
          <a:p>
            <a:pPr indent="-228600" lvl="1" marL="685800" rtl="0" algn="l">
              <a:lnSpc>
                <a:spcPct val="90000"/>
              </a:lnSpc>
              <a:spcBef>
                <a:spcPts val="500"/>
              </a:spcBef>
              <a:spcAft>
                <a:spcPts val="0"/>
              </a:spcAft>
              <a:buClr>
                <a:schemeClr val="dk1"/>
              </a:buClr>
              <a:buSzPts val="2400"/>
              <a:buChar char="•"/>
            </a:pPr>
            <a:r>
              <a:rPr lang="en-US"/>
              <a:t>Negation </a:t>
            </a:r>
            <a:endParaRPr/>
          </a:p>
          <a:p>
            <a:pPr indent="-228600" lvl="1" marL="685800" rtl="0" algn="l">
              <a:lnSpc>
                <a:spcPct val="90000"/>
              </a:lnSpc>
              <a:spcBef>
                <a:spcPts val="500"/>
              </a:spcBef>
              <a:spcAft>
                <a:spcPts val="0"/>
              </a:spcAft>
              <a:buClr>
                <a:schemeClr val="dk1"/>
              </a:buClr>
              <a:buSzPts val="2400"/>
              <a:buChar char="•"/>
            </a:pPr>
            <a:r>
              <a:rPr lang="en-US"/>
              <a:t>True, </a:t>
            </a:r>
            <a:endParaRPr/>
          </a:p>
          <a:p>
            <a:pPr indent="-228600" lvl="1" marL="685800" rtl="0" algn="l">
              <a:lnSpc>
                <a:spcPct val="90000"/>
              </a:lnSpc>
              <a:spcBef>
                <a:spcPts val="500"/>
              </a:spcBef>
              <a:spcAft>
                <a:spcPts val="0"/>
              </a:spcAft>
              <a:buClr>
                <a:schemeClr val="dk1"/>
              </a:buClr>
              <a:buSzPts val="2400"/>
              <a:buChar char="•"/>
            </a:pPr>
            <a:r>
              <a:rPr lang="en-US"/>
              <a:t>False,</a:t>
            </a:r>
            <a:endParaRPr/>
          </a:p>
          <a:p>
            <a:pPr indent="-228600" lvl="1" marL="685800" rtl="0" algn="l">
              <a:lnSpc>
                <a:spcPct val="90000"/>
              </a:lnSpc>
              <a:spcBef>
                <a:spcPts val="500"/>
              </a:spcBef>
              <a:spcAft>
                <a:spcPts val="0"/>
              </a:spcAft>
              <a:buClr>
                <a:schemeClr val="dk1"/>
              </a:buClr>
              <a:buSzPts val="2400"/>
              <a:buChar char="•"/>
            </a:pPr>
            <a:r>
              <a:rPr lang="en-US"/>
              <a:t>comparison,</a:t>
            </a:r>
            <a:endParaRPr/>
          </a:p>
          <a:p>
            <a:pPr indent="-228600" lvl="1" marL="685800" rtl="0" algn="l">
              <a:lnSpc>
                <a:spcPct val="90000"/>
              </a:lnSpc>
              <a:spcBef>
                <a:spcPts val="500"/>
              </a:spcBef>
              <a:spcAft>
                <a:spcPts val="0"/>
              </a:spcAft>
              <a:buClr>
                <a:schemeClr val="dk1"/>
              </a:buClr>
              <a:buSzPts val="2400"/>
              <a:buChar char="•"/>
            </a:pPr>
            <a:r>
              <a:rPr lang="en-US"/>
              <a:t>logical multiplication</a:t>
            </a:r>
            <a:endParaRPr/>
          </a:p>
          <a:p>
            <a:pPr indent="-228600" lvl="1" marL="685800" rtl="0" algn="l">
              <a:lnSpc>
                <a:spcPct val="90000"/>
              </a:lnSpc>
              <a:spcBef>
                <a:spcPts val="500"/>
              </a:spcBef>
              <a:spcAft>
                <a:spcPts val="0"/>
              </a:spcAft>
              <a:buClr>
                <a:schemeClr val="dk1"/>
              </a:buClr>
              <a:buSzPts val="2400"/>
              <a:buChar char="•"/>
            </a:pPr>
            <a:r>
              <a:rPr lang="en-US"/>
              <a:t>logical addition</a:t>
            </a:r>
            <a:endParaRPr/>
          </a:p>
        </p:txBody>
      </p:sp>
      <p:pic>
        <p:nvPicPr>
          <p:cNvPr id="218" name="Google Shape;218;p20"/>
          <p:cNvPicPr preferRelativeResize="0"/>
          <p:nvPr/>
        </p:nvPicPr>
        <p:blipFill rotWithShape="1">
          <a:blip r:embed="rId3">
            <a:alphaModFix/>
          </a:blip>
          <a:srcRect b="0" l="0" r="0" t="0"/>
          <a:stretch/>
        </p:blipFill>
        <p:spPr>
          <a:xfrm>
            <a:off x="5034015" y="1400541"/>
            <a:ext cx="3771900" cy="27908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1"/>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Variables</a:t>
            </a:r>
            <a:endParaRPr/>
          </a:p>
        </p:txBody>
      </p:sp>
      <p:sp>
        <p:nvSpPr>
          <p:cNvPr id="224" name="Google Shape;224;p21"/>
          <p:cNvSpPr txBox="1"/>
          <p:nvPr>
            <p:ph idx="2" type="body"/>
          </p:nvPr>
        </p:nvSpPr>
        <p:spPr>
          <a:xfrm>
            <a:off x="538163" y="1143000"/>
            <a:ext cx="6465538"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Variables are named space in memory. </a:t>
            </a:r>
            <a:endParaRPr/>
          </a:p>
          <a:p>
            <a:pPr indent="-228600" lvl="0" marL="228600" rtl="0" algn="l">
              <a:lnSpc>
                <a:spcPct val="90000"/>
              </a:lnSpc>
              <a:spcBef>
                <a:spcPts val="1000"/>
              </a:spcBef>
              <a:spcAft>
                <a:spcPts val="0"/>
              </a:spcAft>
              <a:buClr>
                <a:schemeClr val="dk1"/>
              </a:buClr>
              <a:buSzPts val="2400"/>
              <a:buChar char="•"/>
            </a:pPr>
            <a:r>
              <a:rPr lang="en-US"/>
              <a:t>We can assigned some value to the variable and use it later in our program.</a:t>
            </a:r>
            <a:endParaRPr/>
          </a:p>
          <a:p>
            <a:pPr indent="-228600" lvl="0" marL="228600" rtl="0" algn="l">
              <a:lnSpc>
                <a:spcPct val="90000"/>
              </a:lnSpc>
              <a:spcBef>
                <a:spcPts val="1000"/>
              </a:spcBef>
              <a:spcAft>
                <a:spcPts val="0"/>
              </a:spcAft>
              <a:buClr>
                <a:schemeClr val="dk1"/>
              </a:buClr>
              <a:buSzPts val="2400"/>
              <a:buChar char="•"/>
            </a:pPr>
            <a:r>
              <a:rPr lang="en-US"/>
              <a:t>The value of the variable can change. </a:t>
            </a:r>
            <a:endParaRPr/>
          </a:p>
          <a:p>
            <a:pPr indent="-228600" lvl="0" marL="228600" rtl="0" algn="l">
              <a:lnSpc>
                <a:spcPct val="90000"/>
              </a:lnSpc>
              <a:spcBef>
                <a:spcPts val="1000"/>
              </a:spcBef>
              <a:spcAft>
                <a:spcPts val="0"/>
              </a:spcAft>
              <a:buClr>
                <a:schemeClr val="dk1"/>
              </a:buClr>
              <a:buSzPts val="2400"/>
              <a:buChar char="•"/>
            </a:pPr>
            <a:r>
              <a:rPr lang="en-US"/>
              <a:t>There are blocks to assign the value – Set</a:t>
            </a:r>
            <a:endParaRPr/>
          </a:p>
          <a:p>
            <a:pPr indent="-228600" lvl="0" marL="228600" rtl="0" algn="l">
              <a:lnSpc>
                <a:spcPct val="90000"/>
              </a:lnSpc>
              <a:spcBef>
                <a:spcPts val="1000"/>
              </a:spcBef>
              <a:spcAft>
                <a:spcPts val="0"/>
              </a:spcAft>
              <a:buClr>
                <a:schemeClr val="dk1"/>
              </a:buClr>
              <a:buSzPts val="2400"/>
              <a:buChar char="•"/>
            </a:pPr>
            <a:r>
              <a:rPr lang="en-US"/>
              <a:t>Blocks to read the value of the variable – Get</a:t>
            </a:r>
            <a:endParaRPr/>
          </a:p>
          <a:p>
            <a:pPr indent="-228600" lvl="0" marL="228600" rtl="0" algn="l">
              <a:lnSpc>
                <a:spcPct val="90000"/>
              </a:lnSpc>
              <a:spcBef>
                <a:spcPts val="1000"/>
              </a:spcBef>
              <a:spcAft>
                <a:spcPts val="0"/>
              </a:spcAft>
              <a:buClr>
                <a:schemeClr val="dk1"/>
              </a:buClr>
              <a:buSzPts val="2400"/>
              <a:buChar char="•"/>
            </a:pPr>
            <a:r>
              <a:rPr lang="en-US"/>
              <a:t>Scope of the variable is important. </a:t>
            </a:r>
            <a:endParaRPr/>
          </a:p>
          <a:p>
            <a:pPr indent="-228600" lvl="0" marL="228600" rtl="0" algn="l">
              <a:lnSpc>
                <a:spcPct val="90000"/>
              </a:lnSpc>
              <a:spcBef>
                <a:spcPts val="1000"/>
              </a:spcBef>
              <a:spcAft>
                <a:spcPts val="0"/>
              </a:spcAft>
              <a:buClr>
                <a:schemeClr val="dk1"/>
              </a:buClr>
              <a:buSzPts val="2400"/>
              <a:buChar char="•"/>
            </a:pPr>
            <a:r>
              <a:rPr lang="en-US"/>
              <a:t>Global variables can be access from any place of the program</a:t>
            </a:r>
            <a:endParaRPr/>
          </a:p>
          <a:p>
            <a:pPr indent="-228600" lvl="0" marL="228600" rtl="0" algn="l">
              <a:lnSpc>
                <a:spcPct val="90000"/>
              </a:lnSpc>
              <a:spcBef>
                <a:spcPts val="1000"/>
              </a:spcBef>
              <a:spcAft>
                <a:spcPts val="0"/>
              </a:spcAft>
              <a:buClr>
                <a:schemeClr val="dk1"/>
              </a:buClr>
              <a:buSzPts val="2400"/>
              <a:buChar char="•"/>
            </a:pPr>
            <a:r>
              <a:rPr lang="en-US"/>
              <a:t>Local variables can be access only within the scope where it was declared.</a:t>
            </a:r>
            <a:endParaRPr/>
          </a:p>
        </p:txBody>
      </p:sp>
      <p:pic>
        <p:nvPicPr>
          <p:cNvPr id="225" name="Google Shape;225;p21"/>
          <p:cNvPicPr preferRelativeResize="0"/>
          <p:nvPr/>
        </p:nvPicPr>
        <p:blipFill rotWithShape="1">
          <a:blip r:embed="rId3">
            <a:alphaModFix/>
          </a:blip>
          <a:srcRect b="0" l="0" r="0" t="0"/>
          <a:stretch/>
        </p:blipFill>
        <p:spPr>
          <a:xfrm>
            <a:off x="7573473" y="1220770"/>
            <a:ext cx="4219575" cy="26479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2"/>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Mathematical functions</a:t>
            </a:r>
            <a:endParaRPr/>
          </a:p>
        </p:txBody>
      </p:sp>
      <p:sp>
        <p:nvSpPr>
          <p:cNvPr id="231" name="Google Shape;231;p22"/>
          <p:cNvSpPr txBox="1"/>
          <p:nvPr>
            <p:ph idx="2" type="body"/>
          </p:nvPr>
        </p:nvSpPr>
        <p:spPr>
          <a:xfrm>
            <a:off x="538164" y="1143000"/>
            <a:ext cx="2014118" cy="384349"/>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Arithmetic </a:t>
            </a:r>
            <a:endParaRPr/>
          </a:p>
        </p:txBody>
      </p:sp>
      <p:sp>
        <p:nvSpPr>
          <p:cNvPr id="232" name="Google Shape;232;p22"/>
          <p:cNvSpPr txBox="1"/>
          <p:nvPr/>
        </p:nvSpPr>
        <p:spPr>
          <a:xfrm>
            <a:off x="2270928" y="1142999"/>
            <a:ext cx="2100105" cy="38434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Trigonometric</a:t>
            </a:r>
            <a:endParaRPr sz="2400">
              <a:solidFill>
                <a:schemeClr val="dk1"/>
              </a:solidFill>
              <a:latin typeface="Arial"/>
              <a:ea typeface="Arial"/>
              <a:cs typeface="Arial"/>
              <a:sym typeface="Arial"/>
            </a:endParaRPr>
          </a:p>
        </p:txBody>
      </p:sp>
      <p:sp>
        <p:nvSpPr>
          <p:cNvPr id="233" name="Google Shape;233;p22"/>
          <p:cNvSpPr txBox="1"/>
          <p:nvPr/>
        </p:nvSpPr>
        <p:spPr>
          <a:xfrm>
            <a:off x="4641433" y="1142998"/>
            <a:ext cx="1696496" cy="38434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Precision</a:t>
            </a:r>
            <a:endParaRPr sz="2400">
              <a:solidFill>
                <a:schemeClr val="dk1"/>
              </a:solidFill>
              <a:latin typeface="Arial"/>
              <a:ea typeface="Arial"/>
              <a:cs typeface="Arial"/>
              <a:sym typeface="Arial"/>
            </a:endParaRPr>
          </a:p>
        </p:txBody>
      </p:sp>
      <p:sp>
        <p:nvSpPr>
          <p:cNvPr id="234" name="Google Shape;234;p22"/>
          <p:cNvSpPr txBox="1"/>
          <p:nvPr/>
        </p:nvSpPr>
        <p:spPr>
          <a:xfrm>
            <a:off x="6523008" y="1142998"/>
            <a:ext cx="2014118" cy="38434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Randomizers</a:t>
            </a:r>
            <a:endParaRPr sz="2400">
              <a:solidFill>
                <a:schemeClr val="dk1"/>
              </a:solidFill>
              <a:latin typeface="Arial"/>
              <a:ea typeface="Arial"/>
              <a:cs typeface="Arial"/>
              <a:sym typeface="Arial"/>
            </a:endParaRPr>
          </a:p>
        </p:txBody>
      </p:sp>
      <p:sp>
        <p:nvSpPr>
          <p:cNvPr id="235" name="Google Shape;235;p22"/>
          <p:cNvSpPr txBox="1"/>
          <p:nvPr/>
        </p:nvSpPr>
        <p:spPr>
          <a:xfrm>
            <a:off x="8896050" y="1142998"/>
            <a:ext cx="1936073" cy="38434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Aggregate </a:t>
            </a:r>
            <a:endParaRPr sz="2400">
              <a:solidFill>
                <a:schemeClr val="dk1"/>
              </a:solidFill>
              <a:latin typeface="Arial"/>
              <a:ea typeface="Arial"/>
              <a:cs typeface="Arial"/>
              <a:sym typeface="Arial"/>
            </a:endParaRPr>
          </a:p>
        </p:txBody>
      </p:sp>
      <p:pic>
        <p:nvPicPr>
          <p:cNvPr id="236" name="Google Shape;236;p22"/>
          <p:cNvPicPr preferRelativeResize="0"/>
          <p:nvPr/>
        </p:nvPicPr>
        <p:blipFill rotWithShape="1">
          <a:blip r:embed="rId3">
            <a:alphaModFix/>
          </a:blip>
          <a:srcRect b="0" l="0" r="0" t="0"/>
          <a:stretch/>
        </p:blipFill>
        <p:spPr>
          <a:xfrm>
            <a:off x="538164" y="1916461"/>
            <a:ext cx="1419225" cy="3648075"/>
          </a:xfrm>
          <a:prstGeom prst="rect">
            <a:avLst/>
          </a:prstGeom>
          <a:noFill/>
          <a:ln>
            <a:noFill/>
          </a:ln>
        </p:spPr>
      </p:pic>
      <p:pic>
        <p:nvPicPr>
          <p:cNvPr id="237" name="Google Shape;237;p22"/>
          <p:cNvPicPr preferRelativeResize="0"/>
          <p:nvPr/>
        </p:nvPicPr>
        <p:blipFill rotWithShape="1">
          <a:blip r:embed="rId4">
            <a:alphaModFix/>
          </a:blip>
          <a:srcRect b="0" l="0" r="0" t="0"/>
          <a:stretch/>
        </p:blipFill>
        <p:spPr>
          <a:xfrm>
            <a:off x="2111305" y="2017884"/>
            <a:ext cx="2419350" cy="2476500"/>
          </a:xfrm>
          <a:prstGeom prst="rect">
            <a:avLst/>
          </a:prstGeom>
          <a:noFill/>
          <a:ln>
            <a:noFill/>
          </a:ln>
        </p:spPr>
      </p:pic>
      <p:pic>
        <p:nvPicPr>
          <p:cNvPr id="238" name="Google Shape;238;p22"/>
          <p:cNvPicPr preferRelativeResize="0"/>
          <p:nvPr/>
        </p:nvPicPr>
        <p:blipFill rotWithShape="1">
          <a:blip r:embed="rId5">
            <a:alphaModFix/>
          </a:blip>
          <a:srcRect b="0" l="0" r="0" t="0"/>
          <a:stretch/>
        </p:blipFill>
        <p:spPr>
          <a:xfrm>
            <a:off x="4819650" y="2017882"/>
            <a:ext cx="1276350" cy="1943100"/>
          </a:xfrm>
          <a:prstGeom prst="rect">
            <a:avLst/>
          </a:prstGeom>
          <a:noFill/>
          <a:ln>
            <a:noFill/>
          </a:ln>
        </p:spPr>
      </p:pic>
      <p:pic>
        <p:nvPicPr>
          <p:cNvPr id="239" name="Google Shape;239;p22"/>
          <p:cNvPicPr preferRelativeResize="0"/>
          <p:nvPr/>
        </p:nvPicPr>
        <p:blipFill rotWithShape="1">
          <a:blip r:embed="rId6">
            <a:alphaModFix/>
          </a:blip>
          <a:srcRect b="0" l="0" r="0" t="0"/>
          <a:stretch/>
        </p:blipFill>
        <p:spPr>
          <a:xfrm>
            <a:off x="6205536" y="2017882"/>
            <a:ext cx="2752725" cy="1333500"/>
          </a:xfrm>
          <a:prstGeom prst="rect">
            <a:avLst/>
          </a:prstGeom>
          <a:noFill/>
          <a:ln>
            <a:noFill/>
          </a:ln>
        </p:spPr>
      </p:pic>
      <p:pic>
        <p:nvPicPr>
          <p:cNvPr id="240" name="Google Shape;240;p22"/>
          <p:cNvPicPr preferRelativeResize="0"/>
          <p:nvPr/>
        </p:nvPicPr>
        <p:blipFill rotWithShape="1">
          <a:blip r:embed="rId7">
            <a:alphaModFix/>
          </a:blip>
          <a:srcRect b="0" l="0" r="0" t="0"/>
          <a:stretch/>
        </p:blipFill>
        <p:spPr>
          <a:xfrm>
            <a:off x="9194974" y="2017882"/>
            <a:ext cx="2343150" cy="14382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3"/>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Example: Try out buttons</a:t>
            </a:r>
            <a:endParaRPr/>
          </a:p>
        </p:txBody>
      </p:sp>
      <p:sp>
        <p:nvSpPr>
          <p:cNvPr id="246" name="Google Shape;246;p23"/>
          <p:cNvSpPr txBox="1"/>
          <p:nvPr>
            <p:ph idx="2" type="body"/>
          </p:nvPr>
        </p:nvSpPr>
        <p:spPr>
          <a:xfrm>
            <a:off x="538163" y="1143000"/>
            <a:ext cx="11193462" cy="154995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Task: Add the button which will sum up entered numbers</a:t>
            </a:r>
            <a:endParaRPr/>
          </a:p>
          <a:p>
            <a:pPr indent="-228600" lvl="1" marL="685800" rtl="0" algn="l">
              <a:lnSpc>
                <a:spcPct val="90000"/>
              </a:lnSpc>
              <a:spcBef>
                <a:spcPts val="500"/>
              </a:spcBef>
              <a:spcAft>
                <a:spcPts val="0"/>
              </a:spcAft>
              <a:buClr>
                <a:schemeClr val="dk1"/>
              </a:buClr>
              <a:buSzPts val="2400"/>
              <a:buChar char="•"/>
            </a:pPr>
            <a:r>
              <a:rPr lang="en-US"/>
              <a:t>Step 1: Design user interface: add textbox fields, buttons and label</a:t>
            </a:r>
            <a:endParaRPr/>
          </a:p>
          <a:p>
            <a:pPr indent="-228600" lvl="1" marL="685800" rtl="0" algn="l">
              <a:lnSpc>
                <a:spcPct val="90000"/>
              </a:lnSpc>
              <a:spcBef>
                <a:spcPts val="500"/>
              </a:spcBef>
              <a:spcAft>
                <a:spcPts val="0"/>
              </a:spcAft>
              <a:buClr>
                <a:schemeClr val="dk1"/>
              </a:buClr>
              <a:buSzPts val="2400"/>
              <a:buChar char="•"/>
            </a:pPr>
            <a:r>
              <a:rPr lang="en-US"/>
              <a:t>Step 2: Code basic mathematical function</a:t>
            </a:r>
            <a:endParaRPr/>
          </a:p>
          <a:p>
            <a:pPr indent="-76200" lvl="0" marL="228600" rtl="0" algn="l">
              <a:lnSpc>
                <a:spcPct val="90000"/>
              </a:lnSpc>
              <a:spcBef>
                <a:spcPts val="1000"/>
              </a:spcBef>
              <a:spcAft>
                <a:spcPts val="0"/>
              </a:spcAft>
              <a:buClr>
                <a:schemeClr val="dk1"/>
              </a:buClr>
              <a:buSzPts val="2400"/>
              <a:buNone/>
            </a:pPr>
            <a:r>
              <a:t/>
            </a:r>
            <a:endParaRPr/>
          </a:p>
        </p:txBody>
      </p:sp>
      <p:sp>
        <p:nvSpPr>
          <p:cNvPr id="247" name="Google Shape;247;p23"/>
          <p:cNvSpPr txBox="1"/>
          <p:nvPr/>
        </p:nvSpPr>
        <p:spPr>
          <a:xfrm>
            <a:off x="1034981" y="2692958"/>
            <a:ext cx="385233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User Interface will look the following</a:t>
            </a:r>
            <a:endParaRPr sz="1800">
              <a:solidFill>
                <a:schemeClr val="dk1"/>
              </a:solidFill>
              <a:latin typeface="Arial"/>
              <a:ea typeface="Arial"/>
              <a:cs typeface="Arial"/>
              <a:sym typeface="Arial"/>
            </a:endParaRPr>
          </a:p>
        </p:txBody>
      </p:sp>
      <p:pic>
        <p:nvPicPr>
          <p:cNvPr id="248" name="Google Shape;248;p23"/>
          <p:cNvPicPr preferRelativeResize="0"/>
          <p:nvPr/>
        </p:nvPicPr>
        <p:blipFill rotWithShape="1">
          <a:blip r:embed="rId3">
            <a:alphaModFix/>
          </a:blip>
          <a:srcRect b="0" l="0" r="0" t="0"/>
          <a:stretch/>
        </p:blipFill>
        <p:spPr>
          <a:xfrm>
            <a:off x="6096000" y="3429000"/>
            <a:ext cx="1524000" cy="1752600"/>
          </a:xfrm>
          <a:prstGeom prst="rect">
            <a:avLst/>
          </a:prstGeom>
          <a:noFill/>
          <a:ln>
            <a:noFill/>
          </a:ln>
        </p:spPr>
      </p:pic>
      <p:pic>
        <p:nvPicPr>
          <p:cNvPr id="249" name="Google Shape;249;p23"/>
          <p:cNvPicPr preferRelativeResize="0"/>
          <p:nvPr/>
        </p:nvPicPr>
        <p:blipFill rotWithShape="1">
          <a:blip r:embed="rId4">
            <a:alphaModFix/>
          </a:blip>
          <a:srcRect b="0" l="0" r="0" t="0"/>
          <a:stretch/>
        </p:blipFill>
        <p:spPr>
          <a:xfrm>
            <a:off x="1152681" y="3362325"/>
            <a:ext cx="3857625" cy="23526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24"/>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Try out buttons: Step 2</a:t>
            </a:r>
            <a:endParaRPr/>
          </a:p>
        </p:txBody>
      </p:sp>
      <p:sp>
        <p:nvSpPr>
          <p:cNvPr id="255" name="Google Shape;255;p24"/>
          <p:cNvSpPr txBox="1"/>
          <p:nvPr>
            <p:ph idx="2" type="body"/>
          </p:nvPr>
        </p:nvSpPr>
        <p:spPr>
          <a:xfrm>
            <a:off x="538163" y="1143000"/>
            <a:ext cx="4747270" cy="2976824"/>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Initialize 3 variables (for 2 textboxes and 1 label) and assign 0 value to them.</a:t>
            </a:r>
            <a:endParaRPr/>
          </a:p>
          <a:p>
            <a:pPr indent="0" lvl="0" marL="0" rtl="0" algn="l">
              <a:lnSpc>
                <a:spcPct val="90000"/>
              </a:lnSpc>
              <a:spcBef>
                <a:spcPts val="1000"/>
              </a:spcBef>
              <a:spcAft>
                <a:spcPts val="0"/>
              </a:spcAft>
              <a:buClr>
                <a:schemeClr val="dk1"/>
              </a:buClr>
              <a:buSzPts val="2400"/>
              <a:buNone/>
            </a:pPr>
            <a:r>
              <a:t/>
            </a:r>
            <a:endParaRPr/>
          </a:p>
          <a:p>
            <a:pPr indent="0" lvl="0" marL="0" rtl="0" algn="l">
              <a:lnSpc>
                <a:spcPct val="90000"/>
              </a:lnSpc>
              <a:spcBef>
                <a:spcPts val="1000"/>
              </a:spcBef>
              <a:spcAft>
                <a:spcPts val="0"/>
              </a:spcAft>
              <a:buClr>
                <a:schemeClr val="dk1"/>
              </a:buClr>
              <a:buSzPts val="2400"/>
              <a:buNone/>
            </a:pPr>
            <a:r>
              <a:rPr lang="en-US"/>
              <a:t>Whenever we click on the button, values entered through textboxes should be assigned to first two variables</a:t>
            </a:r>
            <a:endParaRPr/>
          </a:p>
        </p:txBody>
      </p:sp>
      <p:pic>
        <p:nvPicPr>
          <p:cNvPr id="256" name="Google Shape;256;p24"/>
          <p:cNvPicPr preferRelativeResize="0"/>
          <p:nvPr/>
        </p:nvPicPr>
        <p:blipFill rotWithShape="1">
          <a:blip r:embed="rId3">
            <a:alphaModFix/>
          </a:blip>
          <a:srcRect b="0" l="0" r="0" t="0"/>
          <a:stretch/>
        </p:blipFill>
        <p:spPr>
          <a:xfrm>
            <a:off x="538163" y="4248411"/>
            <a:ext cx="2514600" cy="1438275"/>
          </a:xfrm>
          <a:prstGeom prst="rect">
            <a:avLst/>
          </a:prstGeom>
          <a:noFill/>
          <a:ln>
            <a:noFill/>
          </a:ln>
        </p:spPr>
      </p:pic>
      <p:pic>
        <p:nvPicPr>
          <p:cNvPr id="257" name="Google Shape;257;p24"/>
          <p:cNvPicPr preferRelativeResize="0"/>
          <p:nvPr/>
        </p:nvPicPr>
        <p:blipFill rotWithShape="1">
          <a:blip r:embed="rId4">
            <a:alphaModFix/>
          </a:blip>
          <a:srcRect b="0" l="0" r="0" t="0"/>
          <a:stretch/>
        </p:blipFill>
        <p:spPr>
          <a:xfrm>
            <a:off x="667325" y="5920311"/>
            <a:ext cx="3381375" cy="523875"/>
          </a:xfrm>
          <a:prstGeom prst="rect">
            <a:avLst/>
          </a:prstGeom>
          <a:noFill/>
          <a:ln>
            <a:noFill/>
          </a:ln>
        </p:spPr>
      </p:pic>
      <p:sp>
        <p:nvSpPr>
          <p:cNvPr id="258" name="Google Shape;258;p24"/>
          <p:cNvSpPr txBox="1"/>
          <p:nvPr/>
        </p:nvSpPr>
        <p:spPr>
          <a:xfrm>
            <a:off x="6488462" y="1143000"/>
            <a:ext cx="4747270" cy="264522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We cannot sum up text, only numbers, thus will have to check if entered text is number. </a:t>
            </a:r>
            <a:endParaRPr/>
          </a:p>
          <a:p>
            <a:pPr indent="0" lvl="0" marL="0" marR="0" rtl="0" algn="l">
              <a:lnSpc>
                <a:spcPct val="90000"/>
              </a:lnSpc>
              <a:spcBef>
                <a:spcPts val="1000"/>
              </a:spcBef>
              <a:spcAft>
                <a:spcPts val="0"/>
              </a:spcAft>
              <a:buClr>
                <a:schemeClr val="dk1"/>
              </a:buClr>
              <a:buSzPts val="2400"/>
              <a:buFont typeface="Arial"/>
              <a:buNone/>
            </a:pPr>
            <a:r>
              <a:rPr lang="en-US" sz="2400">
                <a:solidFill>
                  <a:schemeClr val="dk1"/>
                </a:solidFill>
                <a:latin typeface="Arial"/>
                <a:ea typeface="Arial"/>
                <a:cs typeface="Arial"/>
                <a:sym typeface="Arial"/>
              </a:rPr>
              <a:t>Since we have two textboxes, we can have two different conditions or combine them in one with logical multiplication</a:t>
            </a:r>
            <a:endParaRPr sz="2400">
              <a:solidFill>
                <a:schemeClr val="dk1"/>
              </a:solidFill>
              <a:latin typeface="Arial"/>
              <a:ea typeface="Arial"/>
              <a:cs typeface="Arial"/>
              <a:sym typeface="Arial"/>
            </a:endParaRPr>
          </a:p>
        </p:txBody>
      </p:sp>
      <p:pic>
        <p:nvPicPr>
          <p:cNvPr id="259" name="Google Shape;259;p24"/>
          <p:cNvPicPr preferRelativeResize="0"/>
          <p:nvPr/>
        </p:nvPicPr>
        <p:blipFill rotWithShape="1">
          <a:blip r:embed="rId5">
            <a:alphaModFix/>
          </a:blip>
          <a:srcRect b="0" l="0" r="0" t="0"/>
          <a:stretch/>
        </p:blipFill>
        <p:spPr>
          <a:xfrm>
            <a:off x="6652427" y="3869191"/>
            <a:ext cx="1600200" cy="409575"/>
          </a:xfrm>
          <a:prstGeom prst="rect">
            <a:avLst/>
          </a:prstGeom>
          <a:noFill/>
          <a:ln>
            <a:noFill/>
          </a:ln>
        </p:spPr>
      </p:pic>
      <p:pic>
        <p:nvPicPr>
          <p:cNvPr id="260" name="Google Shape;260;p24"/>
          <p:cNvPicPr preferRelativeResize="0"/>
          <p:nvPr/>
        </p:nvPicPr>
        <p:blipFill rotWithShape="1">
          <a:blip r:embed="rId6">
            <a:alphaModFix/>
          </a:blip>
          <a:srcRect b="0" l="0" r="0" t="0"/>
          <a:stretch/>
        </p:blipFill>
        <p:spPr>
          <a:xfrm>
            <a:off x="9014366" y="3869191"/>
            <a:ext cx="1438275" cy="361950"/>
          </a:xfrm>
          <a:prstGeom prst="rect">
            <a:avLst/>
          </a:prstGeom>
          <a:noFill/>
          <a:ln>
            <a:noFill/>
          </a:ln>
        </p:spPr>
      </p:pic>
      <p:pic>
        <p:nvPicPr>
          <p:cNvPr id="261" name="Google Shape;261;p24"/>
          <p:cNvPicPr preferRelativeResize="0"/>
          <p:nvPr/>
        </p:nvPicPr>
        <p:blipFill rotWithShape="1">
          <a:blip r:embed="rId7">
            <a:alphaModFix/>
          </a:blip>
          <a:srcRect b="0" l="0" r="0" t="0"/>
          <a:stretch/>
        </p:blipFill>
        <p:spPr>
          <a:xfrm>
            <a:off x="4709327" y="4891585"/>
            <a:ext cx="7086600" cy="7810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5"/>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Try out buttons</a:t>
            </a:r>
            <a:endParaRPr/>
          </a:p>
        </p:txBody>
      </p:sp>
      <p:sp>
        <p:nvSpPr>
          <p:cNvPr id="267" name="Google Shape;267;p25"/>
          <p:cNvSpPr txBox="1"/>
          <p:nvPr>
            <p:ph idx="2" type="body"/>
          </p:nvPr>
        </p:nvSpPr>
        <p:spPr>
          <a:xfrm>
            <a:off x="538163" y="1143000"/>
            <a:ext cx="6083701" cy="414495"/>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Overall whole code will look the following</a:t>
            </a:r>
            <a:endParaRPr/>
          </a:p>
        </p:txBody>
      </p:sp>
      <p:pic>
        <p:nvPicPr>
          <p:cNvPr id="268" name="Google Shape;268;p25"/>
          <p:cNvPicPr preferRelativeResize="0"/>
          <p:nvPr/>
        </p:nvPicPr>
        <p:blipFill rotWithShape="1">
          <a:blip r:embed="rId3">
            <a:alphaModFix/>
          </a:blip>
          <a:srcRect b="0" l="0" r="0" t="0"/>
          <a:stretch/>
        </p:blipFill>
        <p:spPr>
          <a:xfrm>
            <a:off x="538163" y="1752600"/>
            <a:ext cx="7667625" cy="3352800"/>
          </a:xfrm>
          <a:prstGeom prst="rect">
            <a:avLst/>
          </a:prstGeom>
          <a:noFill/>
          <a:ln>
            <a:noFill/>
          </a:ln>
        </p:spPr>
      </p:pic>
      <p:sp>
        <p:nvSpPr>
          <p:cNvPr id="269" name="Google Shape;269;p25"/>
          <p:cNvSpPr txBox="1"/>
          <p:nvPr/>
        </p:nvSpPr>
        <p:spPr>
          <a:xfrm>
            <a:off x="9111083" y="1152211"/>
            <a:ext cx="1610509" cy="60038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Result </a:t>
            </a:r>
            <a:endParaRPr sz="2400">
              <a:solidFill>
                <a:schemeClr val="dk1"/>
              </a:solidFill>
              <a:latin typeface="Arial"/>
              <a:ea typeface="Arial"/>
              <a:cs typeface="Arial"/>
              <a:sym typeface="Arial"/>
            </a:endParaRPr>
          </a:p>
        </p:txBody>
      </p:sp>
      <p:pic>
        <p:nvPicPr>
          <p:cNvPr id="270" name="Google Shape;270;p25"/>
          <p:cNvPicPr preferRelativeResize="0"/>
          <p:nvPr/>
        </p:nvPicPr>
        <p:blipFill rotWithShape="1">
          <a:blip r:embed="rId4">
            <a:alphaModFix/>
          </a:blip>
          <a:srcRect b="0" l="0" r="0" t="0"/>
          <a:stretch/>
        </p:blipFill>
        <p:spPr>
          <a:xfrm>
            <a:off x="8637081" y="1557495"/>
            <a:ext cx="2762041" cy="491029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6"/>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Example: Factorial</a:t>
            </a:r>
            <a:endParaRPr/>
          </a:p>
        </p:txBody>
      </p:sp>
      <p:sp>
        <p:nvSpPr>
          <p:cNvPr id="276" name="Google Shape;276;p26"/>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Task: Calculate factorial of the given number</a:t>
            </a:r>
            <a:endParaRPr/>
          </a:p>
          <a:p>
            <a:pPr indent="-228600" lvl="1" marL="685800" rtl="0" algn="l">
              <a:lnSpc>
                <a:spcPct val="90000"/>
              </a:lnSpc>
              <a:spcBef>
                <a:spcPts val="500"/>
              </a:spcBef>
              <a:spcAft>
                <a:spcPts val="0"/>
              </a:spcAft>
              <a:buClr>
                <a:schemeClr val="dk1"/>
              </a:buClr>
              <a:buSzPts val="2400"/>
              <a:buChar char="•"/>
            </a:pPr>
            <a:r>
              <a:rPr lang="en-US"/>
              <a:t>Step 1: Create user interface with one textbox, one button and one label</a:t>
            </a:r>
            <a:endParaRPr/>
          </a:p>
          <a:p>
            <a:pPr indent="-228600" lvl="1" marL="685800" rtl="0" algn="l">
              <a:lnSpc>
                <a:spcPct val="90000"/>
              </a:lnSpc>
              <a:spcBef>
                <a:spcPts val="500"/>
              </a:spcBef>
              <a:spcAft>
                <a:spcPts val="0"/>
              </a:spcAft>
              <a:buClr>
                <a:schemeClr val="dk1"/>
              </a:buClr>
              <a:buSzPts val="2400"/>
              <a:buChar char="•"/>
            </a:pPr>
            <a:r>
              <a:rPr lang="en-US"/>
              <a:t>Step 2: Check if entered text is a number. If not, give a corresponding warning message.</a:t>
            </a:r>
            <a:endParaRPr/>
          </a:p>
          <a:p>
            <a:pPr indent="-228600" lvl="1" marL="685800" rtl="0" algn="l">
              <a:lnSpc>
                <a:spcPct val="90000"/>
              </a:lnSpc>
              <a:spcBef>
                <a:spcPts val="500"/>
              </a:spcBef>
              <a:spcAft>
                <a:spcPts val="0"/>
              </a:spcAft>
              <a:buClr>
                <a:schemeClr val="dk1"/>
              </a:buClr>
              <a:buSzPts val="2400"/>
              <a:buChar char="•"/>
            </a:pPr>
            <a:r>
              <a:rPr lang="en-US"/>
              <a:t>Step 3: Calculate factorial with help of For Each control element</a:t>
            </a:r>
            <a:endParaRPr/>
          </a:p>
        </p:txBody>
      </p:sp>
      <p:pic>
        <p:nvPicPr>
          <p:cNvPr id="277" name="Google Shape;277;p26"/>
          <p:cNvPicPr preferRelativeResize="0"/>
          <p:nvPr/>
        </p:nvPicPr>
        <p:blipFill rotWithShape="1">
          <a:blip r:embed="rId3">
            <a:alphaModFix/>
          </a:blip>
          <a:srcRect b="0" l="0" r="0" t="0"/>
          <a:stretch/>
        </p:blipFill>
        <p:spPr>
          <a:xfrm>
            <a:off x="3659693" y="3542411"/>
            <a:ext cx="3042557" cy="2522982"/>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7"/>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Warning message</a:t>
            </a:r>
            <a:endParaRPr/>
          </a:p>
        </p:txBody>
      </p:sp>
      <p:sp>
        <p:nvSpPr>
          <p:cNvPr id="283" name="Google Shape;283;p27"/>
          <p:cNvSpPr txBox="1"/>
          <p:nvPr>
            <p:ph idx="2" type="body"/>
          </p:nvPr>
        </p:nvSpPr>
        <p:spPr>
          <a:xfrm>
            <a:off x="538163" y="1143000"/>
            <a:ext cx="4958285" cy="14293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1. There are UI elements, that can be added to the screen, but they will stay invisible. E.g. Notifier</a:t>
            </a:r>
            <a:endParaRPr/>
          </a:p>
        </p:txBody>
      </p:sp>
      <p:pic>
        <p:nvPicPr>
          <p:cNvPr id="284" name="Google Shape;284;p27"/>
          <p:cNvPicPr preferRelativeResize="0"/>
          <p:nvPr/>
        </p:nvPicPr>
        <p:blipFill rotWithShape="1">
          <a:blip r:embed="rId3">
            <a:alphaModFix/>
          </a:blip>
          <a:srcRect b="0" l="0" r="0" t="0"/>
          <a:stretch/>
        </p:blipFill>
        <p:spPr>
          <a:xfrm>
            <a:off x="163513" y="3457601"/>
            <a:ext cx="3619500" cy="1514475"/>
          </a:xfrm>
          <a:prstGeom prst="rect">
            <a:avLst/>
          </a:prstGeom>
          <a:noFill/>
          <a:ln>
            <a:noFill/>
          </a:ln>
        </p:spPr>
      </p:pic>
      <p:sp>
        <p:nvSpPr>
          <p:cNvPr id="285" name="Google Shape;285;p27"/>
          <p:cNvSpPr txBox="1"/>
          <p:nvPr/>
        </p:nvSpPr>
        <p:spPr>
          <a:xfrm>
            <a:off x="6257350" y="1143000"/>
            <a:ext cx="4958285" cy="786284"/>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2. Notifier has its own events and methods. </a:t>
            </a:r>
            <a:endParaRPr/>
          </a:p>
        </p:txBody>
      </p:sp>
      <p:pic>
        <p:nvPicPr>
          <p:cNvPr id="286" name="Google Shape;286;p27"/>
          <p:cNvPicPr preferRelativeResize="0"/>
          <p:nvPr/>
        </p:nvPicPr>
        <p:blipFill rotWithShape="1">
          <a:blip r:embed="rId4">
            <a:alphaModFix/>
          </a:blip>
          <a:srcRect b="0" l="0" r="0" t="0"/>
          <a:stretch/>
        </p:blipFill>
        <p:spPr>
          <a:xfrm>
            <a:off x="4335942" y="2438426"/>
            <a:ext cx="4400550" cy="1019175"/>
          </a:xfrm>
          <a:prstGeom prst="rect">
            <a:avLst/>
          </a:prstGeom>
          <a:noFill/>
          <a:ln>
            <a:noFill/>
          </a:ln>
        </p:spPr>
      </p:pic>
      <p:pic>
        <p:nvPicPr>
          <p:cNvPr id="287" name="Google Shape;287;p27"/>
          <p:cNvPicPr preferRelativeResize="0"/>
          <p:nvPr/>
        </p:nvPicPr>
        <p:blipFill rotWithShape="1">
          <a:blip r:embed="rId5">
            <a:alphaModFix/>
          </a:blip>
          <a:srcRect b="0" l="0" r="0" t="0"/>
          <a:stretch/>
        </p:blipFill>
        <p:spPr>
          <a:xfrm>
            <a:off x="4335942" y="5243564"/>
            <a:ext cx="3971925" cy="762000"/>
          </a:xfrm>
          <a:prstGeom prst="rect">
            <a:avLst/>
          </a:prstGeom>
          <a:noFill/>
          <a:ln>
            <a:noFill/>
          </a:ln>
        </p:spPr>
      </p:pic>
      <p:pic>
        <p:nvPicPr>
          <p:cNvPr id="288" name="Google Shape;288;p27"/>
          <p:cNvPicPr preferRelativeResize="0"/>
          <p:nvPr/>
        </p:nvPicPr>
        <p:blipFill rotWithShape="1">
          <a:blip r:embed="rId6">
            <a:alphaModFix/>
          </a:blip>
          <a:srcRect b="0" l="0" r="0" t="0"/>
          <a:stretch/>
        </p:blipFill>
        <p:spPr>
          <a:xfrm>
            <a:off x="8908033" y="4645516"/>
            <a:ext cx="2539168" cy="1958095"/>
          </a:xfrm>
          <a:prstGeom prst="rect">
            <a:avLst/>
          </a:prstGeom>
          <a:noFill/>
          <a:ln>
            <a:noFill/>
          </a:ln>
        </p:spPr>
      </p:pic>
      <p:pic>
        <p:nvPicPr>
          <p:cNvPr id="289" name="Google Shape;289;p27"/>
          <p:cNvPicPr preferRelativeResize="0"/>
          <p:nvPr/>
        </p:nvPicPr>
        <p:blipFill rotWithShape="1">
          <a:blip r:embed="rId7">
            <a:alphaModFix/>
          </a:blip>
          <a:srcRect b="0" l="0" r="0" t="0"/>
          <a:stretch/>
        </p:blipFill>
        <p:spPr>
          <a:xfrm>
            <a:off x="8908033" y="2007368"/>
            <a:ext cx="2586561" cy="179425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8"/>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Loop</a:t>
            </a:r>
            <a:endParaRPr/>
          </a:p>
        </p:txBody>
      </p:sp>
      <p:sp>
        <p:nvSpPr>
          <p:cNvPr id="295" name="Google Shape;295;p28"/>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Calculate factorial of given number:</a:t>
            </a:r>
            <a:endParaRPr/>
          </a:p>
          <a:p>
            <a:pPr indent="-228600" lvl="1" marL="685800" rtl="0" algn="l">
              <a:lnSpc>
                <a:spcPct val="90000"/>
              </a:lnSpc>
              <a:spcBef>
                <a:spcPts val="500"/>
              </a:spcBef>
              <a:spcAft>
                <a:spcPts val="0"/>
              </a:spcAft>
              <a:buClr>
                <a:schemeClr val="dk1"/>
              </a:buClr>
              <a:buSzPts val="2400"/>
              <a:buChar char="•"/>
            </a:pPr>
            <a:r>
              <a:rPr lang="en-US"/>
              <a:t>Declare two variables </a:t>
            </a:r>
            <a:endParaRPr/>
          </a:p>
          <a:p>
            <a:pPr indent="-76200" lvl="1" marL="685800" rtl="0" algn="l">
              <a:lnSpc>
                <a:spcPct val="90000"/>
              </a:lnSpc>
              <a:spcBef>
                <a:spcPts val="500"/>
              </a:spcBef>
              <a:spcAft>
                <a:spcPts val="0"/>
              </a:spcAft>
              <a:buClr>
                <a:schemeClr val="dk1"/>
              </a:buClr>
              <a:buSzPts val="2400"/>
              <a:buNone/>
            </a:pPr>
            <a:r>
              <a:t/>
            </a:r>
            <a:endParaRPr/>
          </a:p>
          <a:p>
            <a:pPr indent="-76200" lvl="1" marL="685800" rtl="0" algn="l">
              <a:lnSpc>
                <a:spcPct val="90000"/>
              </a:lnSpc>
              <a:spcBef>
                <a:spcPts val="500"/>
              </a:spcBef>
              <a:spcAft>
                <a:spcPts val="0"/>
              </a:spcAft>
              <a:buClr>
                <a:schemeClr val="dk1"/>
              </a:buClr>
              <a:buSzPts val="2400"/>
              <a:buNone/>
            </a:pPr>
            <a:r>
              <a:t/>
            </a:r>
            <a:endParaRPr/>
          </a:p>
          <a:p>
            <a:pPr indent="-228600" lvl="1" marL="685800" rtl="0" algn="l">
              <a:lnSpc>
                <a:spcPct val="90000"/>
              </a:lnSpc>
              <a:spcBef>
                <a:spcPts val="500"/>
              </a:spcBef>
              <a:spcAft>
                <a:spcPts val="0"/>
              </a:spcAft>
              <a:buClr>
                <a:schemeClr val="dk1"/>
              </a:buClr>
              <a:buSzPts val="2400"/>
              <a:buChar char="•"/>
            </a:pPr>
            <a:r>
              <a:rPr lang="en-US"/>
              <a:t>For Each loop to multiply values from 1 up to given number</a:t>
            </a:r>
            <a:endParaRPr/>
          </a:p>
        </p:txBody>
      </p:sp>
      <p:pic>
        <p:nvPicPr>
          <p:cNvPr id="296" name="Google Shape;296;p28"/>
          <p:cNvPicPr preferRelativeResize="0"/>
          <p:nvPr/>
        </p:nvPicPr>
        <p:blipFill rotWithShape="1">
          <a:blip r:embed="rId3">
            <a:alphaModFix/>
          </a:blip>
          <a:srcRect b="0" l="0" r="0" t="0"/>
          <a:stretch/>
        </p:blipFill>
        <p:spPr>
          <a:xfrm>
            <a:off x="5807005" y="1449736"/>
            <a:ext cx="2647950" cy="923925"/>
          </a:xfrm>
          <a:prstGeom prst="rect">
            <a:avLst/>
          </a:prstGeom>
          <a:noFill/>
          <a:ln>
            <a:noFill/>
          </a:ln>
        </p:spPr>
      </p:pic>
      <p:pic>
        <p:nvPicPr>
          <p:cNvPr id="297" name="Google Shape;297;p28"/>
          <p:cNvPicPr preferRelativeResize="0"/>
          <p:nvPr/>
        </p:nvPicPr>
        <p:blipFill rotWithShape="1">
          <a:blip r:embed="rId4">
            <a:alphaModFix/>
          </a:blip>
          <a:srcRect b="0" l="0" r="0" t="0"/>
          <a:stretch/>
        </p:blipFill>
        <p:spPr>
          <a:xfrm>
            <a:off x="1362075" y="3577868"/>
            <a:ext cx="5953125" cy="132397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9"/>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Result</a:t>
            </a:r>
            <a:endParaRPr/>
          </a:p>
        </p:txBody>
      </p:sp>
      <p:sp>
        <p:nvSpPr>
          <p:cNvPr id="303" name="Google Shape;303;p29"/>
          <p:cNvSpPr txBox="1"/>
          <p:nvPr>
            <p:ph idx="2" type="body"/>
          </p:nvPr>
        </p:nvSpPr>
        <p:spPr>
          <a:xfrm>
            <a:off x="538163" y="1143000"/>
            <a:ext cx="4717125" cy="5222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Overall code looks the following</a:t>
            </a:r>
            <a:endParaRPr/>
          </a:p>
        </p:txBody>
      </p:sp>
      <p:pic>
        <p:nvPicPr>
          <p:cNvPr id="304" name="Google Shape;304;p29"/>
          <p:cNvPicPr preferRelativeResize="0"/>
          <p:nvPr/>
        </p:nvPicPr>
        <p:blipFill rotWithShape="1">
          <a:blip r:embed="rId3">
            <a:alphaModFix/>
          </a:blip>
          <a:srcRect b="0" l="0" r="0" t="0"/>
          <a:stretch/>
        </p:blipFill>
        <p:spPr>
          <a:xfrm>
            <a:off x="538163" y="1801533"/>
            <a:ext cx="6696075" cy="4219575"/>
          </a:xfrm>
          <a:prstGeom prst="rect">
            <a:avLst/>
          </a:prstGeom>
          <a:noFill/>
          <a:ln>
            <a:noFill/>
          </a:ln>
        </p:spPr>
      </p:pic>
      <p:sp>
        <p:nvSpPr>
          <p:cNvPr id="305" name="Google Shape;305;p29"/>
          <p:cNvSpPr txBox="1"/>
          <p:nvPr/>
        </p:nvSpPr>
        <p:spPr>
          <a:xfrm>
            <a:off x="6448268" y="1143000"/>
            <a:ext cx="4717125" cy="522288"/>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Result will look the following</a:t>
            </a:r>
            <a:endParaRPr sz="2400">
              <a:solidFill>
                <a:schemeClr val="dk1"/>
              </a:solidFill>
              <a:latin typeface="Arial"/>
              <a:ea typeface="Arial"/>
              <a:cs typeface="Arial"/>
              <a:sym typeface="Arial"/>
            </a:endParaRPr>
          </a:p>
        </p:txBody>
      </p:sp>
      <p:pic>
        <p:nvPicPr>
          <p:cNvPr id="306" name="Google Shape;306;p29"/>
          <p:cNvPicPr preferRelativeResize="0"/>
          <p:nvPr/>
        </p:nvPicPr>
        <p:blipFill rotWithShape="1">
          <a:blip r:embed="rId4">
            <a:alphaModFix/>
          </a:blip>
          <a:srcRect b="0" l="0" r="0" t="0"/>
          <a:stretch/>
        </p:blipFill>
        <p:spPr>
          <a:xfrm>
            <a:off x="6558800" y="1518845"/>
            <a:ext cx="3551228" cy="25910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0"/>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References</a:t>
            </a:r>
            <a:endParaRPr/>
          </a:p>
        </p:txBody>
      </p:sp>
      <p:sp>
        <p:nvSpPr>
          <p:cNvPr id="312" name="Google Shape;312;p30"/>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457200" lvl="0" marL="457200" rtl="0" algn="l">
              <a:lnSpc>
                <a:spcPct val="90000"/>
              </a:lnSpc>
              <a:spcBef>
                <a:spcPts val="0"/>
              </a:spcBef>
              <a:spcAft>
                <a:spcPts val="0"/>
              </a:spcAft>
              <a:buClr>
                <a:schemeClr val="dk1"/>
              </a:buClr>
              <a:buSzPts val="2400"/>
              <a:buFont typeface="Arial"/>
              <a:buAutoNum type="arabicPeriod"/>
            </a:pPr>
            <a:r>
              <a:rPr lang="en-US" u="sng">
                <a:solidFill>
                  <a:schemeClr val="hlink"/>
                </a:solidFill>
                <a:hlinkClick r:id="rId3"/>
              </a:rPr>
              <a:t>https://appinventor.mit.edu/</a:t>
            </a:r>
            <a:endParaRPr/>
          </a:p>
          <a:p>
            <a:pPr indent="-457200" lvl="0" marL="457200" rtl="0" algn="l">
              <a:lnSpc>
                <a:spcPct val="90000"/>
              </a:lnSpc>
              <a:spcBef>
                <a:spcPts val="1000"/>
              </a:spcBef>
              <a:spcAft>
                <a:spcPts val="0"/>
              </a:spcAft>
              <a:buClr>
                <a:schemeClr val="dk1"/>
              </a:buClr>
              <a:buSzPts val="2400"/>
              <a:buFont typeface="Arial"/>
              <a:buAutoNum type="arabicPeriod"/>
            </a:pPr>
            <a:r>
              <a:rPr lang="en-US" u="sng">
                <a:solidFill>
                  <a:schemeClr val="hlink"/>
                </a:solidFill>
                <a:hlinkClick r:id="rId4"/>
              </a:rPr>
              <a:t>http://ai2.appinventor.mit.edu/</a:t>
            </a:r>
            <a:r>
              <a:rPr lang="en-US"/>
              <a:t> </a:t>
            </a:r>
            <a:endParaRPr/>
          </a:p>
          <a:p>
            <a:pPr indent="-457200" lvl="0" marL="457200" rtl="0" algn="l">
              <a:lnSpc>
                <a:spcPct val="90000"/>
              </a:lnSpc>
              <a:spcBef>
                <a:spcPts val="1000"/>
              </a:spcBef>
              <a:spcAft>
                <a:spcPts val="0"/>
              </a:spcAft>
              <a:buClr>
                <a:schemeClr val="dk1"/>
              </a:buClr>
              <a:buSzPts val="2400"/>
              <a:buFont typeface="Arial"/>
              <a:buAutoNum type="arabicPeriod"/>
            </a:pPr>
            <a:r>
              <a:rPr lang="en-US" u="sng">
                <a:solidFill>
                  <a:schemeClr val="hlink"/>
                </a:solidFill>
                <a:hlinkClick r:id="rId5"/>
              </a:rPr>
              <a:t>https://appinventor.mit.edu/explore/ai2/setup-emulator.html</a:t>
            </a:r>
            <a:r>
              <a:rPr lang="en-US"/>
              <a:t>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Custom 1">
      <a:dk1>
        <a:srgbClr val="000000"/>
      </a:dk1>
      <a:lt1>
        <a:srgbClr val="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2015-06-15T09:27:21Z</dcterms:created>
  <dc:creator>Mark</dc:creator>
</cp:coreProperties>
</file>