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296" r:id="rId6"/>
    <p:sldId id="337" r:id="rId7"/>
    <p:sldId id="339" r:id="rId8"/>
    <p:sldId id="340" r:id="rId9"/>
    <p:sldId id="341" r:id="rId10"/>
    <p:sldId id="342" r:id="rId11"/>
    <p:sldId id="343" r:id="rId12"/>
    <p:sldId id="344" r:id="rId13"/>
    <p:sldId id="345" r:id="rId14"/>
    <p:sldId id="346" r:id="rId15"/>
    <p:sldId id="347" r:id="rId16"/>
    <p:sldId id="348" r:id="rId17"/>
    <p:sldId id="349" r:id="rId18"/>
    <p:sldId id="350" r:id="rId19"/>
    <p:sldId id="351" r:id="rId20"/>
    <p:sldId id="352" r:id="rId21"/>
    <p:sldId id="353" r:id="rId22"/>
    <p:sldId id="354" r:id="rId23"/>
    <p:sldId id="355" r:id="rId24"/>
    <p:sldId id="356" r:id="rId25"/>
    <p:sldId id="357" r:id="rId26"/>
    <p:sldId id="358" r:id="rId27"/>
    <p:sldId id="359" r:id="rId28"/>
    <p:sldId id="360" r:id="rId29"/>
    <p:sldId id="361" r:id="rId30"/>
    <p:sldId id="362" r:id="rId31"/>
    <p:sldId id="363" r:id="rId32"/>
    <p:sldId id="364" r:id="rId33"/>
    <p:sldId id="365" r:id="rId34"/>
    <p:sldId id="366" r:id="rId35"/>
    <p:sldId id="367" r:id="rId36"/>
    <p:sldId id="368" r:id="rId37"/>
    <p:sldId id="369" r:id="rId38"/>
    <p:sldId id="370" r:id="rId39"/>
    <p:sldId id="371" r:id="rId40"/>
    <p:sldId id="372" r:id="rId41"/>
    <p:sldId id="373" r:id="rId42"/>
    <p:sldId id="374" r:id="rId43"/>
    <p:sldId id="375" r:id="rId44"/>
    <p:sldId id="376" r:id="rId45"/>
    <p:sldId id="377" r:id="rId46"/>
    <p:sldId id="378" r:id="rId47"/>
    <p:sldId id="379" r:id="rId48"/>
    <p:sldId id="380" r:id="rId49"/>
    <p:sldId id="381" r:id="rId50"/>
    <p:sldId id="382" r:id="rId51"/>
    <p:sldId id="383" r:id="rId52"/>
    <p:sldId id="384" r:id="rId53"/>
    <p:sldId id="385" r:id="rId54"/>
    <p:sldId id="386" r:id="rId55"/>
    <p:sldId id="387" r:id="rId56"/>
    <p:sldId id="388" r:id="rId57"/>
    <p:sldId id="389" r:id="rId58"/>
    <p:sldId id="390" r:id="rId59"/>
    <p:sldId id="288" r:id="rId60"/>
    <p:sldId id="290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String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tilidagi</a:t>
          </a:r>
          <a:r>
            <a:rPr lang="en-US" dirty="0"/>
            <a:t> </a:t>
          </a:r>
          <a:r>
            <a:rPr lang="en-US" b="1" dirty="0"/>
            <a:t>String</a:t>
          </a:r>
          <a:r>
            <a:rPr lang="en-US" dirty="0"/>
            <a:t> </a:t>
          </a:r>
          <a:r>
            <a:rPr lang="en-US" dirty="0" err="1"/>
            <a:t>o‘zgaruvchi</a:t>
          </a:r>
          <a:r>
            <a:rPr lang="en-US" dirty="0"/>
            <a:t> </a:t>
          </a:r>
          <a:r>
            <a:rPr lang="en-US" dirty="0" err="1"/>
            <a:t>yaratish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qo‘shtirnoq</a:t>
          </a:r>
          <a:r>
            <a:rPr lang="en-US" dirty="0"/>
            <a:t> </a:t>
          </a:r>
          <a:r>
            <a:rPr lang="en-US" b="1" dirty="0"/>
            <a:t>“”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bittalik</a:t>
          </a:r>
          <a:r>
            <a:rPr lang="en-US" dirty="0"/>
            <a:t> </a:t>
          </a:r>
          <a:r>
            <a:rPr lang="en-US" dirty="0" err="1"/>
            <a:t>tirnoq</a:t>
          </a:r>
          <a:r>
            <a:rPr lang="en-US" dirty="0"/>
            <a:t> </a:t>
          </a:r>
          <a:r>
            <a:rPr lang="en-US" b="1" dirty="0"/>
            <a:t>‘’</a:t>
          </a:r>
          <a:r>
            <a:rPr lang="en-US" dirty="0"/>
            <a:t> </a:t>
          </a:r>
          <a:r>
            <a:rPr lang="en-US" dirty="0" err="1"/>
            <a:t>belgisi</a:t>
          </a:r>
          <a:r>
            <a:rPr lang="en-US" dirty="0"/>
            <a:t> </a:t>
          </a:r>
          <a:r>
            <a:rPr lang="en-US" dirty="0" err="1"/>
            <a:t>orqali</a:t>
          </a:r>
          <a:r>
            <a:rPr lang="en-US" dirty="0"/>
            <a:t> </a:t>
          </a:r>
          <a:r>
            <a:rPr lang="en-US" dirty="0" err="1"/>
            <a:t>yaratiladi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String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 err="1"/>
            <a:t>Ko‘p</a:t>
          </a:r>
          <a:r>
            <a:rPr lang="en-US" dirty="0"/>
            <a:t> </a:t>
          </a:r>
          <a:r>
            <a:rPr lang="en-US" dirty="0" err="1"/>
            <a:t>qatorli</a:t>
          </a:r>
          <a:r>
            <a:rPr lang="en-US" dirty="0"/>
            <a:t> </a:t>
          </a:r>
          <a:r>
            <a:rPr lang="en-US" b="1" dirty="0"/>
            <a:t>String</a:t>
          </a:r>
          <a:r>
            <a:rPr lang="en-US" dirty="0"/>
            <a:t> </a:t>
          </a:r>
          <a:r>
            <a:rPr lang="en-US" dirty="0" err="1"/>
            <a:t>o‘zgaruvchisini</a:t>
          </a:r>
          <a:r>
            <a:rPr lang="en-US" dirty="0"/>
            <a:t> </a:t>
          </a:r>
          <a:r>
            <a:rPr lang="en-US" dirty="0" err="1"/>
            <a:t>yaratish</a:t>
          </a:r>
          <a:endParaRPr lang="ru-RU" dirty="0"/>
        </a:p>
        <a:p>
          <a:pPr algn="ctr"/>
          <a:r>
            <a:rPr lang="en-US" dirty="0" err="1"/>
            <a:t>O‘zgaruvchiga</a:t>
          </a:r>
          <a:r>
            <a:rPr lang="en-US" dirty="0"/>
            <a:t> </a:t>
          </a:r>
          <a:r>
            <a:rPr lang="en-US" dirty="0" err="1"/>
            <a:t>ko‘p</a:t>
          </a:r>
          <a:r>
            <a:rPr lang="en-US" dirty="0"/>
            <a:t> </a:t>
          </a:r>
          <a:r>
            <a:rPr lang="en-US" dirty="0" err="1"/>
            <a:t>qatorli</a:t>
          </a:r>
          <a:r>
            <a:rPr lang="en-US" dirty="0"/>
            <a:t> String </a:t>
          </a:r>
          <a:r>
            <a:rPr lang="en-US" dirty="0" err="1"/>
            <a:t>yaratish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uchtalik</a:t>
          </a:r>
          <a:r>
            <a:rPr lang="en-US" dirty="0"/>
            <a:t> </a:t>
          </a:r>
          <a:r>
            <a:rPr lang="en-US" dirty="0" err="1"/>
            <a:t>qo‘shtirnoq</a:t>
          </a:r>
          <a:r>
            <a:rPr lang="en-US" dirty="0"/>
            <a:t> </a:t>
          </a:r>
          <a:endParaRPr lang="ru-RU" dirty="0"/>
        </a:p>
        <a:p>
          <a:pPr algn="ctr"/>
          <a:r>
            <a:rPr lang="en-US" b="1" dirty="0"/>
            <a:t>“”” </a:t>
          </a:r>
          <a:endParaRPr lang="ru-RU" dirty="0"/>
        </a:p>
        <a:p>
          <a:pPr algn="ctr"/>
          <a:r>
            <a:rPr lang="en-US" b="1" dirty="0" err="1"/>
            <a:t>matn</a:t>
          </a:r>
          <a:endParaRPr lang="ru-RU" dirty="0"/>
        </a:p>
        <a:p>
          <a:pPr algn="ctr"/>
          <a:r>
            <a:rPr lang="en-US" b="1" dirty="0"/>
            <a:t>“””</a:t>
          </a:r>
          <a:endParaRPr lang="en-US" dirty="0"/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String</a:t>
          </a:r>
          <a:br>
            <a:rPr lang="en-US" sz="51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5100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4460" tIns="93345" rIns="124460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Python </a:t>
          </a:r>
          <a:r>
            <a:rPr lang="en-US" sz="4900" kern="1200" dirty="0" err="1"/>
            <a:t>dasturlash</a:t>
          </a:r>
          <a:r>
            <a:rPr lang="en-US" sz="4900" kern="1200" dirty="0"/>
            <a:t> </a:t>
          </a:r>
          <a:r>
            <a:rPr lang="en-US" sz="4900" kern="1200" dirty="0" err="1"/>
            <a:t>tilidagi</a:t>
          </a:r>
          <a:r>
            <a:rPr lang="en-US" sz="4900" kern="1200" dirty="0"/>
            <a:t> </a:t>
          </a:r>
          <a:r>
            <a:rPr lang="en-US" sz="4900" b="1" kern="1200" dirty="0"/>
            <a:t>String</a:t>
          </a:r>
          <a:r>
            <a:rPr lang="en-US" sz="4900" kern="1200" dirty="0"/>
            <a:t> </a:t>
          </a:r>
          <a:r>
            <a:rPr lang="en-US" sz="4900" kern="1200" dirty="0" err="1"/>
            <a:t>o‘zgaruvchi</a:t>
          </a:r>
          <a:r>
            <a:rPr lang="en-US" sz="4900" kern="1200" dirty="0"/>
            <a:t> </a:t>
          </a:r>
          <a:r>
            <a:rPr lang="en-US" sz="4900" kern="1200" dirty="0" err="1"/>
            <a:t>yaratish</a:t>
          </a:r>
          <a:r>
            <a:rPr lang="en-US" sz="4900" kern="1200" dirty="0"/>
            <a:t> </a:t>
          </a:r>
          <a:r>
            <a:rPr lang="en-US" sz="4900" kern="1200" dirty="0" err="1"/>
            <a:t>uchun</a:t>
          </a:r>
          <a:r>
            <a:rPr lang="en-US" sz="4900" kern="1200" dirty="0"/>
            <a:t> </a:t>
          </a:r>
          <a:r>
            <a:rPr lang="en-US" sz="4900" kern="1200" dirty="0" err="1"/>
            <a:t>qo‘shtirnoq</a:t>
          </a:r>
          <a:r>
            <a:rPr lang="en-US" sz="4900" kern="1200" dirty="0"/>
            <a:t> </a:t>
          </a:r>
          <a:r>
            <a:rPr lang="en-US" sz="4900" b="1" kern="1200" dirty="0"/>
            <a:t>“”</a:t>
          </a:r>
          <a:r>
            <a:rPr lang="en-US" sz="4900" kern="1200" dirty="0"/>
            <a:t> </a:t>
          </a:r>
          <a:r>
            <a:rPr lang="en-US" sz="4900" kern="1200" dirty="0" err="1"/>
            <a:t>yoki</a:t>
          </a:r>
          <a:r>
            <a:rPr lang="en-US" sz="4900" kern="1200" dirty="0"/>
            <a:t> </a:t>
          </a:r>
          <a:r>
            <a:rPr lang="en-US" sz="4900" kern="1200" dirty="0" err="1"/>
            <a:t>bittalik</a:t>
          </a:r>
          <a:r>
            <a:rPr lang="en-US" sz="4900" kern="1200" dirty="0"/>
            <a:t> </a:t>
          </a:r>
          <a:r>
            <a:rPr lang="en-US" sz="4900" kern="1200" dirty="0" err="1"/>
            <a:t>tirnoq</a:t>
          </a:r>
          <a:r>
            <a:rPr lang="en-US" sz="4900" kern="1200" dirty="0"/>
            <a:t> </a:t>
          </a:r>
          <a:r>
            <a:rPr lang="en-US" sz="4900" b="1" kern="1200" dirty="0"/>
            <a:t>‘’</a:t>
          </a:r>
          <a:r>
            <a:rPr lang="en-US" sz="4900" kern="1200" dirty="0"/>
            <a:t> </a:t>
          </a:r>
          <a:r>
            <a:rPr lang="en-US" sz="4900" kern="1200" dirty="0" err="1"/>
            <a:t>belgisi</a:t>
          </a:r>
          <a:r>
            <a:rPr lang="en-US" sz="4900" kern="1200" dirty="0"/>
            <a:t> </a:t>
          </a:r>
          <a:r>
            <a:rPr lang="en-US" sz="4900" kern="1200" dirty="0" err="1"/>
            <a:t>orqali</a:t>
          </a:r>
          <a:r>
            <a:rPr lang="en-US" sz="4900" kern="1200" dirty="0"/>
            <a:t> </a:t>
          </a:r>
          <a:r>
            <a:rPr lang="en-US" sz="4900" kern="1200" dirty="0" err="1"/>
            <a:t>yaratiladi</a:t>
          </a:r>
          <a:r>
            <a:rPr lang="en-US" sz="4900" kern="1200" dirty="0"/>
            <a:t>.</a:t>
          </a:r>
        </a:p>
      </dsp:txBody>
      <dsp:txXfrm>
        <a:off x="1045027" y="1903465"/>
        <a:ext cx="7224370" cy="36509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String</a:t>
          </a:r>
          <a:br>
            <a:rPr lang="en-US" sz="51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5100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/>
            <a:t>Ko‘p</a:t>
          </a:r>
          <a:r>
            <a:rPr lang="en-US" sz="3200" kern="1200" dirty="0"/>
            <a:t> </a:t>
          </a:r>
          <a:r>
            <a:rPr lang="en-US" sz="3200" kern="1200" dirty="0" err="1"/>
            <a:t>qatorli</a:t>
          </a:r>
          <a:r>
            <a:rPr lang="en-US" sz="3200" kern="1200" dirty="0"/>
            <a:t> </a:t>
          </a:r>
          <a:r>
            <a:rPr lang="en-US" sz="3200" b="1" kern="1200" dirty="0"/>
            <a:t>String</a:t>
          </a:r>
          <a:r>
            <a:rPr lang="en-US" sz="3200" kern="1200" dirty="0"/>
            <a:t> </a:t>
          </a:r>
          <a:r>
            <a:rPr lang="en-US" sz="3200" kern="1200" dirty="0" err="1"/>
            <a:t>o‘zgaruvchisini</a:t>
          </a:r>
          <a:r>
            <a:rPr lang="en-US" sz="3200" kern="1200" dirty="0"/>
            <a:t> </a:t>
          </a:r>
          <a:r>
            <a:rPr lang="en-US" sz="3200" kern="1200" dirty="0" err="1"/>
            <a:t>yaratish</a:t>
          </a: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/>
            <a:t>O‘zgaruvchiga</a:t>
          </a:r>
          <a:r>
            <a:rPr lang="en-US" sz="3200" kern="1200" dirty="0"/>
            <a:t> </a:t>
          </a:r>
          <a:r>
            <a:rPr lang="en-US" sz="3200" kern="1200" dirty="0" err="1"/>
            <a:t>ko‘p</a:t>
          </a:r>
          <a:r>
            <a:rPr lang="en-US" sz="3200" kern="1200" dirty="0"/>
            <a:t> </a:t>
          </a:r>
          <a:r>
            <a:rPr lang="en-US" sz="3200" kern="1200" dirty="0" err="1"/>
            <a:t>qatorli</a:t>
          </a:r>
          <a:r>
            <a:rPr lang="en-US" sz="3200" kern="1200" dirty="0"/>
            <a:t> String </a:t>
          </a:r>
          <a:r>
            <a:rPr lang="en-US" sz="3200" kern="1200" dirty="0" err="1"/>
            <a:t>yaratish</a:t>
          </a:r>
          <a:r>
            <a:rPr lang="en-US" sz="3200" kern="1200" dirty="0"/>
            <a:t> </a:t>
          </a:r>
          <a:r>
            <a:rPr lang="en-US" sz="3200" kern="1200" dirty="0" err="1"/>
            <a:t>uchun</a:t>
          </a:r>
          <a:r>
            <a:rPr lang="en-US" sz="3200" kern="1200" dirty="0"/>
            <a:t> </a:t>
          </a:r>
          <a:r>
            <a:rPr lang="en-US" sz="3200" kern="1200" dirty="0" err="1"/>
            <a:t>uchtalik</a:t>
          </a:r>
          <a:r>
            <a:rPr lang="en-US" sz="3200" kern="1200" dirty="0"/>
            <a:t> </a:t>
          </a:r>
          <a:r>
            <a:rPr lang="en-US" sz="3200" kern="1200" dirty="0" err="1"/>
            <a:t>qo‘shtirnoq</a:t>
          </a:r>
          <a:r>
            <a:rPr lang="en-US" sz="3200" kern="1200" dirty="0"/>
            <a:t> </a:t>
          </a: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“”” </a:t>
          </a: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/>
            <a:t>matn</a:t>
          </a: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“””</a:t>
          </a:r>
          <a:endParaRPr lang="en-US" sz="3200" kern="1200" dirty="0"/>
        </a:p>
      </dsp:txBody>
      <dsp:txXfrm>
        <a:off x="1045027" y="1903465"/>
        <a:ext cx="7224370" cy="3650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07-Apr-23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3.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string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3-Mavzu.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String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835"/>
            <a:ext cx="10515600" cy="673216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3-Mavzu.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string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Array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boshidan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indeksgacha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indeksdan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oxirigacha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indeksiyalash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berilganlarini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berilganlarini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o‘zgaruvchilarini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Stringni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formatlash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o‘zgaruvchiga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1998405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4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String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nomidan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(=)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belgisi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“”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qo‘shtirnoq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belgisi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yaratiladi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600" dirty="0"/>
          </a:p>
          <a:p>
            <a:endParaRPr lang="ru-RU" sz="3600" dirty="0"/>
          </a:p>
        </p:txBody>
      </p:sp>
      <p:pic>
        <p:nvPicPr>
          <p:cNvPr id="1029" name="Рисунок 25">
            <a:extLst>
              <a:ext uri="{FF2B5EF4-FFF2-40B4-BE49-F238E27FC236}">
                <a16:creationId xmlns:a16="http://schemas.microsoft.com/office/drawing/2014/main" id="{260693C4-2559-8B92-231F-2AB6239F1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7721"/>
            <a:ext cx="10351631" cy="2313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250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7544485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9163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4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3600" dirty="0"/>
          </a:p>
        </p:txBody>
      </p:sp>
      <p:pic>
        <p:nvPicPr>
          <p:cNvPr id="2050" name="Рисунок 47">
            <a:extLst>
              <a:ext uri="{FF2B5EF4-FFF2-40B4-BE49-F238E27FC236}">
                <a16:creationId xmlns:a16="http://schemas.microsoft.com/office/drawing/2014/main" id="{939FA478-8C35-B1BD-5033-B71C67E28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5625"/>
            <a:ext cx="10248900" cy="3684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862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4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‘’’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‘’’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050" name="Рисунок 47">
            <a:extLst>
              <a:ext uri="{FF2B5EF4-FFF2-40B4-BE49-F238E27FC236}">
                <a16:creationId xmlns:a16="http://schemas.microsoft.com/office/drawing/2014/main" id="{939FA478-8C35-B1BD-5033-B71C67E28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577916"/>
            <a:ext cx="10248900" cy="3684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1546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Array(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massiv</a:t>
            </a:r>
            <a:r>
              <a:rPr lang="en-US" sz="4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endParaRPr lang="ru-RU" sz="4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mashxur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singari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tilidagi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unicode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ifodalovchi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bayt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Array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[ ]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qavslar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array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elementlariga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4800" dirty="0"/>
          </a:p>
        </p:txBody>
      </p:sp>
      <p:pic>
        <p:nvPicPr>
          <p:cNvPr id="3074" name="Рисунок 240">
            <a:extLst>
              <a:ext uri="{FF2B5EF4-FFF2-40B4-BE49-F238E27FC236}">
                <a16:creationId xmlns:a16="http://schemas.microsoft.com/office/drawing/2014/main" id="{55860037-5811-C3CF-A924-13A17DB12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64416"/>
            <a:ext cx="10756738" cy="2788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0561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String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endParaRPr lang="ru-RU" sz="6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Рисунок 248">
            <a:extLst>
              <a:ext uri="{FF2B5EF4-FFF2-40B4-BE49-F238E27FC236}">
                <a16:creationId xmlns:a16="http://schemas.microsoft.com/office/drawing/2014/main" id="{22498302-FDA1-87C1-1600-0C4D9068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77319"/>
            <a:ext cx="10305678" cy="276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4394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mavjudligini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so‘zidan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Рисунок 51">
            <a:extLst>
              <a:ext uri="{FF2B5EF4-FFF2-40B4-BE49-F238E27FC236}">
                <a16:creationId xmlns:a16="http://schemas.microsoft.com/office/drawing/2014/main" id="{75BDCD97-2708-731E-716A-2D4F77F50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180669"/>
            <a:ext cx="10667868" cy="183220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618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o‘zgaruvchilarni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kesish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(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print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ishlatmaslik</a:t>
            </a:r>
            <a:endParaRPr lang="ru-RU" sz="6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0-pozitsiyadan 15-pozitsiyaga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Рисунок 249">
            <a:extLst>
              <a:ext uri="{FF2B5EF4-FFF2-40B4-BE49-F238E27FC236}">
                <a16:creationId xmlns:a16="http://schemas.microsoft.com/office/drawing/2014/main" id="{E99508CA-C7F1-66B7-15A8-96B5A019E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2"/>
          <a:stretch>
            <a:fillRect/>
          </a:stretch>
        </p:blipFill>
        <p:spPr bwMode="auto">
          <a:xfrm>
            <a:off x="838200" y="2568349"/>
            <a:ext cx="10652406" cy="2444522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787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boshidan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indeksgacha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indeksini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qoldirsangiz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diapazon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elementdan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boshlanadi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Рисунок 250">
            <a:extLst>
              <a:ext uri="{FF2B5EF4-FFF2-40B4-BE49-F238E27FC236}">
                <a16:creationId xmlns:a16="http://schemas.microsoft.com/office/drawing/2014/main" id="{FEAF23F6-97DC-B324-6DF7-BEC06DE25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6" b="9776"/>
          <a:stretch>
            <a:fillRect/>
          </a:stretch>
        </p:blipFill>
        <p:spPr bwMode="auto">
          <a:xfrm>
            <a:off x="838200" y="2682649"/>
            <a:ext cx="10824894" cy="192200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779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boshidan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indeksgacha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indeksini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qoldirsangiz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diapazon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elementdan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boshlanadi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bermaganimiz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Рисунок 250">
            <a:extLst>
              <a:ext uri="{FF2B5EF4-FFF2-40B4-BE49-F238E27FC236}">
                <a16:creationId xmlns:a16="http://schemas.microsoft.com/office/drawing/2014/main" id="{FEAF23F6-97DC-B324-6DF7-BEC06DE25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6" b="9776"/>
          <a:stretch>
            <a:fillRect/>
          </a:stretch>
        </p:blipFill>
        <p:spPr bwMode="auto">
          <a:xfrm>
            <a:off x="838200" y="2682649"/>
            <a:ext cx="10824894" cy="192200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451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Stringni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indeksdan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string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oxirigacha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6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2-pozitsiyadan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oxirigacha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Рисунок 58">
            <a:extLst>
              <a:ext uri="{FF2B5EF4-FFF2-40B4-BE49-F238E27FC236}">
                <a16:creationId xmlns:a16="http://schemas.microsoft.com/office/drawing/2014/main" id="{7441D4AD-8398-B6AA-3AA1-0978ECA42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4" r="3894" b="7402"/>
          <a:stretch>
            <a:fillRect/>
          </a:stretch>
        </p:blipFill>
        <p:spPr bwMode="auto">
          <a:xfrm>
            <a:off x="838199" y="2682648"/>
            <a:ext cx="10514973" cy="2166937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1200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indekslash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Рисунок 59">
            <a:extLst>
              <a:ext uri="{FF2B5EF4-FFF2-40B4-BE49-F238E27FC236}">
                <a16:creationId xmlns:a16="http://schemas.microsoft.com/office/drawing/2014/main" id="{CE03D6B7-6855-FBF4-2B6B-BFCD063F7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36" b="11620"/>
          <a:stretch>
            <a:fillRect/>
          </a:stretch>
        </p:blipFill>
        <p:spPr bwMode="auto">
          <a:xfrm>
            <a:off x="838199" y="2572543"/>
            <a:ext cx="10487129" cy="2587285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360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funskiyalar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upper()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upper()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Рисунок 253">
            <a:extLst>
              <a:ext uri="{FF2B5EF4-FFF2-40B4-BE49-F238E27FC236}">
                <a16:creationId xmlns:a16="http://schemas.microsoft.com/office/drawing/2014/main" id="{94C0A30C-B146-4589-3690-5AD224DBC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34469"/>
            <a:ext cx="10555537" cy="234371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400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lower()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o‘gartiradi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Рисунок 254">
            <a:extLst>
              <a:ext uri="{FF2B5EF4-FFF2-40B4-BE49-F238E27FC236}">
                <a16:creationId xmlns:a16="http://schemas.microsoft.com/office/drawing/2014/main" id="{C747C2F6-D159-C44E-7F05-14B7951CF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7720"/>
            <a:ext cx="10515600" cy="323383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119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haqiqiy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matndan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oldin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ko‘pincha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bo‘shliqni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strip()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oxiridagi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bo‘shliqni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tashlaydi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290" name="Рисунок 33">
            <a:extLst>
              <a:ext uri="{FF2B5EF4-FFF2-40B4-BE49-F238E27FC236}">
                <a16:creationId xmlns:a16="http://schemas.microsoft.com/office/drawing/2014/main" id="{AA837DC6-B218-4AFD-C696-FE20653DD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919412"/>
            <a:ext cx="10494543" cy="179954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40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replace()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4" name="Рисунок 54">
            <a:extLst>
              <a:ext uri="{FF2B5EF4-FFF2-40B4-BE49-F238E27FC236}">
                <a16:creationId xmlns:a16="http://schemas.microsoft.com/office/drawing/2014/main" id="{F75A4401-B2C8-0C9A-2AD1-EC00050E3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9"/>
          <a:stretch>
            <a:fillRect/>
          </a:stretch>
        </p:blipFill>
        <p:spPr bwMode="auto">
          <a:xfrm>
            <a:off x="838200" y="2467088"/>
            <a:ext cx="10489196" cy="272539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9673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Split()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ajratuvchining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8" name="Рисунок 56">
            <a:extLst>
              <a:ext uri="{FF2B5EF4-FFF2-40B4-BE49-F238E27FC236}">
                <a16:creationId xmlns:a16="http://schemas.microsoft.com/office/drawing/2014/main" id="{9E9632A3-5E23-6366-25CC-87DCE9885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3"/>
          <a:stretch>
            <a:fillRect/>
          </a:stretch>
        </p:blipFill>
        <p:spPr bwMode="auto">
          <a:xfrm>
            <a:off x="838199" y="2454048"/>
            <a:ext cx="10303711" cy="2460852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0683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362" name="Рисунок 257">
            <a:extLst>
              <a:ext uri="{FF2B5EF4-FFF2-40B4-BE49-F238E27FC236}">
                <a16:creationId xmlns:a16="http://schemas.microsoft.com/office/drawing/2014/main" id="{684BD32F-81CC-EA17-F0D7-902906F63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3" b="10559"/>
          <a:stretch>
            <a:fillRect/>
          </a:stretch>
        </p:blipFill>
        <p:spPr bwMode="auto">
          <a:xfrm>
            <a:off x="838200" y="2486705"/>
            <a:ext cx="10501395" cy="2640466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9342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o‘zgaruvchilarini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 "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386" name="Рисунок 258">
            <a:extLst>
              <a:ext uri="{FF2B5EF4-FFF2-40B4-BE49-F238E27FC236}">
                <a16:creationId xmlns:a16="http://schemas.microsoft.com/office/drawing/2014/main" id="{5F11871D-6540-3BA1-CD6A-52058AEEA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4"/>
          <a:stretch>
            <a:fillRect/>
          </a:stretch>
        </p:blipFill>
        <p:spPr bwMode="auto">
          <a:xfrm>
            <a:off x="838200" y="2441008"/>
            <a:ext cx="10515600" cy="3249542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8795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Stringni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formatlash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{}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to‘ldiruvchilari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410" name="Рисунок 67">
            <a:extLst>
              <a:ext uri="{FF2B5EF4-FFF2-40B4-BE49-F238E27FC236}">
                <a16:creationId xmlns:a16="http://schemas.microsoft.com/office/drawing/2014/main" id="{5F11A40A-40BE-FF91-34FE-C03176DF6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47" b="11069"/>
          <a:stretch>
            <a:fillRect/>
          </a:stretch>
        </p:blipFill>
        <p:spPr bwMode="auto">
          <a:xfrm>
            <a:off x="838200" y="3439319"/>
            <a:ext cx="10376846" cy="196543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991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o‘zgaruvchiga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kiritish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qo‘shtirnoq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olmoqchi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quyidagidek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bajarsak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434" name="Рисунок 70">
            <a:extLst>
              <a:ext uri="{FF2B5EF4-FFF2-40B4-BE49-F238E27FC236}">
                <a16:creationId xmlns:a16="http://schemas.microsoft.com/office/drawing/2014/main" id="{142DF89D-6ED3-3F04-9FEB-DCBB5FA17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6"/>
          <a:stretch>
            <a:fillRect/>
          </a:stretch>
        </p:blipFill>
        <p:spPr bwMode="auto">
          <a:xfrm>
            <a:off x="838200" y="2842644"/>
            <a:ext cx="10642373" cy="2186555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8616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capitalize()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458" name="Рисунок 105">
            <a:extLst>
              <a:ext uri="{FF2B5EF4-FFF2-40B4-BE49-F238E27FC236}">
                <a16:creationId xmlns:a16="http://schemas.microsoft.com/office/drawing/2014/main" id="{20AFC87B-F4BD-A99E-5BFF-6CAE7C252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5625"/>
            <a:ext cx="9465129" cy="373243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249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casefold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482" name="Рисунок 112">
            <a:extLst>
              <a:ext uri="{FF2B5EF4-FFF2-40B4-BE49-F238E27FC236}">
                <a16:creationId xmlns:a16="http://schemas.microsoft.com/office/drawing/2014/main" id="{21F85C75-030A-9844-95DE-6E5323E77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91"/>
          <a:stretch>
            <a:fillRect/>
          </a:stretch>
        </p:blipFill>
        <p:spPr bwMode="auto">
          <a:xfrm>
            <a:off x="838199" y="1825625"/>
            <a:ext cx="10515599" cy="416527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038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center()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1506" name="Рисунок 113">
            <a:extLst>
              <a:ext uri="{FF2B5EF4-FFF2-40B4-BE49-F238E27FC236}">
                <a16:creationId xmlns:a16="http://schemas.microsoft.com/office/drawing/2014/main" id="{723D9868-C04F-BAB4-3E17-CD8F7190F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5625"/>
            <a:ext cx="10314214" cy="354245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450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count()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530" name="Рисунок 115">
            <a:extLst>
              <a:ext uri="{FF2B5EF4-FFF2-40B4-BE49-F238E27FC236}">
                <a16:creationId xmlns:a16="http://schemas.microsoft.com/office/drawing/2014/main" id="{2B0420F1-A529-FF89-9EB8-D227041F6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5"/>
          <a:stretch>
            <a:fillRect/>
          </a:stretch>
        </p:blipFill>
        <p:spPr bwMode="auto">
          <a:xfrm>
            <a:off x="838200" y="1690688"/>
            <a:ext cx="10358385" cy="2946626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8800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encode()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554" name="Рисунок 116">
            <a:extLst>
              <a:ext uri="{FF2B5EF4-FFF2-40B4-BE49-F238E27FC236}">
                <a16:creationId xmlns:a16="http://schemas.microsoft.com/office/drawing/2014/main" id="{3D95BCC2-7A07-14E1-5315-A788DAE2D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82"/>
          <a:stretch>
            <a:fillRect/>
          </a:stretch>
        </p:blipFill>
        <p:spPr bwMode="auto">
          <a:xfrm>
            <a:off x="838200" y="1825625"/>
            <a:ext cx="10515600" cy="337786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2841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endswith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4578" name="Рисунок 117">
            <a:extLst>
              <a:ext uri="{FF2B5EF4-FFF2-40B4-BE49-F238E27FC236}">
                <a16:creationId xmlns:a16="http://schemas.microsoft.com/office/drawing/2014/main" id="{4514ACDF-9F38-9DA3-BDB3-E0FC11431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51"/>
          <a:stretch>
            <a:fillRect/>
          </a:stretch>
        </p:blipFill>
        <p:spPr bwMode="auto">
          <a:xfrm>
            <a:off x="838200" y="2360159"/>
            <a:ext cx="10642849" cy="247309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132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expandtabs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602" name="Рисунок 118">
            <a:extLst>
              <a:ext uri="{FF2B5EF4-FFF2-40B4-BE49-F238E27FC236}">
                <a16:creationId xmlns:a16="http://schemas.microsoft.com/office/drawing/2014/main" id="{B891E708-E3DD-6A2F-F545-B6FE60BDD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80520"/>
            <a:ext cx="10515600" cy="3563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27327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626" name="Рисунок 114">
            <a:extLst>
              <a:ext uri="{FF2B5EF4-FFF2-40B4-BE49-F238E27FC236}">
                <a16:creationId xmlns:a16="http://schemas.microsoft.com/office/drawing/2014/main" id="{E219189F-A79C-21CE-CB0D-0D448F4E6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95"/>
          <a:stretch>
            <a:fillRect/>
          </a:stretch>
        </p:blipFill>
        <p:spPr bwMode="auto">
          <a:xfrm>
            <a:off x="838200" y="1924050"/>
            <a:ext cx="10698503" cy="2713264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7359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7650" name="Рисунок 119">
            <a:extLst>
              <a:ext uri="{FF2B5EF4-FFF2-40B4-BE49-F238E27FC236}">
                <a16:creationId xmlns:a16="http://schemas.microsoft.com/office/drawing/2014/main" id="{15F8018E-2751-A46A-9A3D-927552490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0" b="9036"/>
          <a:stretch>
            <a:fillRect/>
          </a:stretch>
        </p:blipFill>
        <p:spPr bwMode="auto">
          <a:xfrm>
            <a:off x="838199" y="1958068"/>
            <a:ext cx="10561649" cy="2352675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9326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index()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674" name="Рисунок 120">
            <a:extLst>
              <a:ext uri="{FF2B5EF4-FFF2-40B4-BE49-F238E27FC236}">
                <a16:creationId xmlns:a16="http://schemas.microsoft.com/office/drawing/2014/main" id="{0E3D7754-3AAC-1805-5C06-9D8CE5174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1"/>
          <a:stretch>
            <a:fillRect/>
          </a:stretch>
        </p:blipFill>
        <p:spPr bwMode="auto">
          <a:xfrm>
            <a:off x="838200" y="1690687"/>
            <a:ext cx="10467425" cy="3011941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4495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isalnum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9698" name="Рисунок 121">
            <a:extLst>
              <a:ext uri="{FF2B5EF4-FFF2-40B4-BE49-F238E27FC236}">
                <a16:creationId xmlns:a16="http://schemas.microsoft.com/office/drawing/2014/main" id="{1583EBBB-D7D0-DEBC-EEC8-F4069C739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2" b="8839"/>
          <a:stretch>
            <a:fillRect/>
          </a:stretch>
        </p:blipFill>
        <p:spPr bwMode="auto">
          <a:xfrm>
            <a:off x="838200" y="1825624"/>
            <a:ext cx="10378237" cy="3252561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2927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isalpha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22" name="Рисунок 122">
            <a:extLst>
              <a:ext uri="{FF2B5EF4-FFF2-40B4-BE49-F238E27FC236}">
                <a16:creationId xmlns:a16="http://schemas.microsoft.com/office/drawing/2014/main" id="{5F645267-759F-CAC9-8D56-B03002AF2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0" b="11539"/>
          <a:stretch>
            <a:fillRect/>
          </a:stretch>
        </p:blipFill>
        <p:spPr bwMode="auto">
          <a:xfrm>
            <a:off x="838200" y="2057399"/>
            <a:ext cx="10438720" cy="3282043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7805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isdecimal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1746" name="Рисунок 124">
            <a:extLst>
              <a:ext uri="{FF2B5EF4-FFF2-40B4-BE49-F238E27FC236}">
                <a16:creationId xmlns:a16="http://schemas.microsoft.com/office/drawing/2014/main" id="{73FAD26B-BF97-8336-467F-0DEB69AB1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41" b="12637"/>
          <a:stretch>
            <a:fillRect/>
          </a:stretch>
        </p:blipFill>
        <p:spPr bwMode="auto">
          <a:xfrm>
            <a:off x="838200" y="2057399"/>
            <a:ext cx="10085614" cy="3206023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0360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isdigit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2770" name="Рисунок 125">
            <a:extLst>
              <a:ext uri="{FF2B5EF4-FFF2-40B4-BE49-F238E27FC236}">
                <a16:creationId xmlns:a16="http://schemas.microsoft.com/office/drawing/2014/main" id="{0C6DD8DD-E3A9-D7D0-A812-A4C219F41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5" r="7893" b="10371"/>
          <a:stretch>
            <a:fillRect/>
          </a:stretch>
        </p:blipFill>
        <p:spPr bwMode="auto">
          <a:xfrm>
            <a:off x="838200" y="1918833"/>
            <a:ext cx="10650202" cy="3518581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3243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isidentifier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3794" name="Рисунок 126">
            <a:extLst>
              <a:ext uri="{FF2B5EF4-FFF2-40B4-BE49-F238E27FC236}">
                <a16:creationId xmlns:a16="http://schemas.microsoft.com/office/drawing/2014/main" id="{5F04C89D-8102-E69E-9153-1FAD875DB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8"/>
          <a:stretch>
            <a:fillRect/>
          </a:stretch>
        </p:blipFill>
        <p:spPr bwMode="auto">
          <a:xfrm>
            <a:off x="838199" y="1690688"/>
            <a:ext cx="10515599" cy="393794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1461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islower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4818" name="Рисунок 127">
            <a:extLst>
              <a:ext uri="{FF2B5EF4-FFF2-40B4-BE49-F238E27FC236}">
                <a16:creationId xmlns:a16="http://schemas.microsoft.com/office/drawing/2014/main" id="{CDBF3F69-C5F8-979E-7192-6F73B9CB6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7" r="4359" b="9825"/>
          <a:stretch>
            <a:fillRect/>
          </a:stretch>
        </p:blipFill>
        <p:spPr bwMode="auto">
          <a:xfrm>
            <a:off x="838200" y="1690688"/>
            <a:ext cx="10276948" cy="315889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44880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isnumeric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5842" name="Рисунок 325">
            <a:extLst>
              <a:ext uri="{FF2B5EF4-FFF2-40B4-BE49-F238E27FC236}">
                <a16:creationId xmlns:a16="http://schemas.microsoft.com/office/drawing/2014/main" id="{2A83EF33-1321-F805-0F56-5ADD9BE0F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9" b="9834"/>
          <a:stretch>
            <a:fillRect/>
          </a:stretch>
        </p:blipFill>
        <p:spPr bwMode="auto">
          <a:xfrm>
            <a:off x="838199" y="1690687"/>
            <a:ext cx="10499353" cy="3240541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8367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isprintable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6866" name="Рисунок 326">
            <a:extLst>
              <a:ext uri="{FF2B5EF4-FFF2-40B4-BE49-F238E27FC236}">
                <a16:creationId xmlns:a16="http://schemas.microsoft.com/office/drawing/2014/main" id="{0F583B53-0FF9-9C6B-E8FA-5B65098A4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8" b="9392"/>
          <a:stretch>
            <a:fillRect/>
          </a:stretch>
        </p:blipFill>
        <p:spPr bwMode="auto">
          <a:xfrm>
            <a:off x="838200" y="1825625"/>
            <a:ext cx="10156161" cy="3334204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397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isspace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890" name="Рисунок 327">
            <a:extLst>
              <a:ext uri="{FF2B5EF4-FFF2-40B4-BE49-F238E27FC236}">
                <a16:creationId xmlns:a16="http://schemas.microsoft.com/office/drawing/2014/main" id="{5B37AB37-7B7B-75BA-8709-514F01D7E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4"/>
          <a:stretch>
            <a:fillRect/>
          </a:stretch>
        </p:blipFill>
        <p:spPr bwMode="auto">
          <a:xfrm>
            <a:off x="838200" y="1825625"/>
            <a:ext cx="10216243" cy="401588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236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isupper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8914" name="Рисунок 329">
            <a:extLst>
              <a:ext uri="{FF2B5EF4-FFF2-40B4-BE49-F238E27FC236}">
                <a16:creationId xmlns:a16="http://schemas.microsoft.com/office/drawing/2014/main" id="{9FC0B6B9-85F3-E0AB-586C-A895D881F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91"/>
          <a:stretch>
            <a:fillRect/>
          </a:stretch>
        </p:blipFill>
        <p:spPr bwMode="auto">
          <a:xfrm>
            <a:off x="838199" y="1866899"/>
            <a:ext cx="10771679" cy="3423557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0454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join()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9938" name="Рисунок 330">
            <a:extLst>
              <a:ext uri="{FF2B5EF4-FFF2-40B4-BE49-F238E27FC236}">
                <a16:creationId xmlns:a16="http://schemas.microsoft.com/office/drawing/2014/main" id="{534075AD-5D02-8C8F-ACF2-34BEFE9A7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5" b="9392"/>
          <a:stretch>
            <a:fillRect/>
          </a:stretch>
        </p:blipFill>
        <p:spPr bwMode="auto">
          <a:xfrm>
            <a:off x="838200" y="1825625"/>
            <a:ext cx="10253747" cy="2974975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1810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ljust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62" name="Рисунок 331">
            <a:extLst>
              <a:ext uri="{FF2B5EF4-FFF2-40B4-BE49-F238E27FC236}">
                <a16:creationId xmlns:a16="http://schemas.microsoft.com/office/drawing/2014/main" id="{4D3B0FCE-ABB7-F2FC-70ED-62BFE40A28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63"/>
          <a:stretch>
            <a:fillRect/>
          </a:stretch>
        </p:blipFill>
        <p:spPr bwMode="auto">
          <a:xfrm>
            <a:off x="838200" y="1825625"/>
            <a:ext cx="10515600" cy="3638478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7397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lower()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986" name="Рисунок 332">
            <a:extLst>
              <a:ext uri="{FF2B5EF4-FFF2-40B4-BE49-F238E27FC236}">
                <a16:creationId xmlns:a16="http://schemas.microsoft.com/office/drawing/2014/main" id="{0D03F3FA-F3F2-4B74-2686-5A8D276AB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04" b="10692"/>
          <a:stretch>
            <a:fillRect/>
          </a:stretch>
        </p:blipFill>
        <p:spPr bwMode="auto">
          <a:xfrm>
            <a:off x="838200" y="1825624"/>
            <a:ext cx="9970815" cy="2974975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1636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partition()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3010" name="Рисунок 335">
            <a:extLst>
              <a:ext uri="{FF2B5EF4-FFF2-40B4-BE49-F238E27FC236}">
                <a16:creationId xmlns:a16="http://schemas.microsoft.com/office/drawing/2014/main" id="{E4548D29-21CB-0CFE-6B66-5B584C865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1825625"/>
            <a:ext cx="10515599" cy="340540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4325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replace()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4034" name="Рисунок 336">
            <a:extLst>
              <a:ext uri="{FF2B5EF4-FFF2-40B4-BE49-F238E27FC236}">
                <a16:creationId xmlns:a16="http://schemas.microsoft.com/office/drawing/2014/main" id="{16EED95D-A05E-055F-FB97-FBDE9B223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5" b="9944"/>
          <a:stretch>
            <a:fillRect/>
          </a:stretch>
        </p:blipFill>
        <p:spPr bwMode="auto">
          <a:xfrm>
            <a:off x="838200" y="1702254"/>
            <a:ext cx="10515600" cy="299584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65868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rfind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5058" name="Рисунок 337">
            <a:extLst>
              <a:ext uri="{FF2B5EF4-FFF2-40B4-BE49-F238E27FC236}">
                <a16:creationId xmlns:a16="http://schemas.microsoft.com/office/drawing/2014/main" id="{39264608-6A23-60AB-9566-F522DE849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2" b="10989"/>
          <a:stretch>
            <a:fillRect/>
          </a:stretch>
        </p:blipFill>
        <p:spPr bwMode="auto">
          <a:xfrm>
            <a:off x="838200" y="1825625"/>
            <a:ext cx="10395857" cy="297599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7301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rindex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6082" name="Рисунок 338">
            <a:extLst>
              <a:ext uri="{FF2B5EF4-FFF2-40B4-BE49-F238E27FC236}">
                <a16:creationId xmlns:a16="http://schemas.microsoft.com/office/drawing/2014/main" id="{A62D13AC-0E0E-B05B-7929-604B9B9E60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2" b="9944"/>
          <a:stretch>
            <a:fillRect/>
          </a:stretch>
        </p:blipFill>
        <p:spPr bwMode="auto">
          <a:xfrm>
            <a:off x="838200" y="1755547"/>
            <a:ext cx="10079017" cy="2947081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3745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rpartition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7106" name="Рисунок 340">
            <a:extLst>
              <a:ext uri="{FF2B5EF4-FFF2-40B4-BE49-F238E27FC236}">
                <a16:creationId xmlns:a16="http://schemas.microsoft.com/office/drawing/2014/main" id="{689C357C-5F5F-2744-FD17-FF441B958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92" r="4701" b="9856"/>
          <a:stretch>
            <a:fillRect/>
          </a:stretch>
        </p:blipFill>
        <p:spPr bwMode="auto">
          <a:xfrm>
            <a:off x="838200" y="1749878"/>
            <a:ext cx="10595072" cy="3050721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97518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rsplit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8130" name="Рисунок 341">
            <a:extLst>
              <a:ext uri="{FF2B5EF4-FFF2-40B4-BE49-F238E27FC236}">
                <a16:creationId xmlns:a16="http://schemas.microsoft.com/office/drawing/2014/main" id="{06AC2573-8AF3-9AFA-5C7B-D9CF58D02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43" b="9341"/>
          <a:stretch>
            <a:fillRect/>
          </a:stretch>
        </p:blipFill>
        <p:spPr bwMode="auto">
          <a:xfrm>
            <a:off x="838200" y="1825624"/>
            <a:ext cx="10602383" cy="3268889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7632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split()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154" name="Рисунок 343">
            <a:extLst>
              <a:ext uri="{FF2B5EF4-FFF2-40B4-BE49-F238E27FC236}">
                <a16:creationId xmlns:a16="http://schemas.microsoft.com/office/drawing/2014/main" id="{0D81C541-CCDB-C324-3765-D321A910E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2" r="9369" b="8244"/>
          <a:stretch>
            <a:fillRect/>
          </a:stretch>
        </p:blipFill>
        <p:spPr bwMode="auto">
          <a:xfrm>
            <a:off x="838200" y="2000250"/>
            <a:ext cx="9869915" cy="3077936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8835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splitlines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0178" name="Рисунок 344">
            <a:extLst>
              <a:ext uri="{FF2B5EF4-FFF2-40B4-BE49-F238E27FC236}">
                <a16:creationId xmlns:a16="http://schemas.microsoft.com/office/drawing/2014/main" id="{80C498BF-CDB4-6543-9844-05F550C80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6" b="8839"/>
          <a:stretch>
            <a:fillRect/>
          </a:stretch>
        </p:blipFill>
        <p:spPr bwMode="auto">
          <a:xfrm>
            <a:off x="838200" y="2028825"/>
            <a:ext cx="10221018" cy="2608489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44791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startswith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02" name="Рисунок 345">
            <a:extLst>
              <a:ext uri="{FF2B5EF4-FFF2-40B4-BE49-F238E27FC236}">
                <a16:creationId xmlns:a16="http://schemas.microsoft.com/office/drawing/2014/main" id="{3591943D-03E6-4FEE-A88B-5AACA902B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40" b="9891"/>
          <a:stretch>
            <a:fillRect/>
          </a:stretch>
        </p:blipFill>
        <p:spPr bwMode="auto">
          <a:xfrm>
            <a:off x="838200" y="2047875"/>
            <a:ext cx="10357756" cy="2589439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32240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swapcase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2226" name="Рисунок 346">
            <a:extLst>
              <a:ext uri="{FF2B5EF4-FFF2-40B4-BE49-F238E27FC236}">
                <a16:creationId xmlns:a16="http://schemas.microsoft.com/office/drawing/2014/main" id="{61B9F766-344E-A3F2-7B30-2CED16987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7" b="9392"/>
          <a:stretch>
            <a:fillRect/>
          </a:stretch>
        </p:blipFill>
        <p:spPr bwMode="auto">
          <a:xfrm>
            <a:off x="838200" y="1825625"/>
            <a:ext cx="10269290" cy="3023961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0554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1021</Words>
  <Application>Microsoft Office PowerPoint</Application>
  <PresentationFormat>Широкоэкранный</PresentationFormat>
  <Paragraphs>363</Paragraphs>
  <Slides>60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6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String o‘zgaruvchi yaratish</vt:lpstr>
      <vt:lpstr>Презентация PowerPoint</vt:lpstr>
      <vt:lpstr>String o‘zgaruvchi yaratish</vt:lpstr>
      <vt:lpstr>String o‘zgaruvchi yaratish</vt:lpstr>
      <vt:lpstr>String berilganlar turi Array(massiv) hisoblanadi</vt:lpstr>
      <vt:lpstr>String uzunligi aniqlash</vt:lpstr>
      <vt:lpstr>Stringni tekshirish</vt:lpstr>
      <vt:lpstr>String o‘zgaruvchilarni kesish. (ma’lum qismini print qilish va ma’lum qismini ishlatmaslik</vt:lpstr>
      <vt:lpstr>String boshidan belgilangan indeksgacha qiymatlarni ekranga chop etish</vt:lpstr>
      <vt:lpstr>String boshidan belgilangan indeksgacha qiymatlarni ekranga chop etish</vt:lpstr>
      <vt:lpstr>Stringni belgilangan indeksdan string oxirigacha chop etish</vt:lpstr>
      <vt:lpstr>Manfiy qiymat bilan indekslash</vt:lpstr>
      <vt:lpstr>String o‘zgaruvchilarni qiymatini o‘zgartirish</vt:lpstr>
      <vt:lpstr>String o‘zgaruvchilarni qiymatini o‘zgartirish</vt:lpstr>
      <vt:lpstr>String o‘zgaruvchi qiymati orasidagi bo‘sh joyni o‘chirib tashlash</vt:lpstr>
      <vt:lpstr>String o‘zgaruvchini qiymatini almashtirish</vt:lpstr>
      <vt:lpstr>String o‘zgaruvchisini ajratish</vt:lpstr>
      <vt:lpstr>String o‘zgaruvchilarini birlashtirish</vt:lpstr>
      <vt:lpstr>String o‘zgaruvchilarini birlashtirish</vt:lpstr>
      <vt:lpstr>Stringni formatlash</vt:lpstr>
      <vt:lpstr>String o‘zgaruvchiga belgi qo‘shish</vt:lpstr>
      <vt:lpstr>capitalize() funksiyasiga misol</vt:lpstr>
      <vt:lpstr>casefold() funksiyasiga misol</vt:lpstr>
      <vt:lpstr>center() funksiyasiga misol</vt:lpstr>
      <vt:lpstr>count() funksiyasiga misol</vt:lpstr>
      <vt:lpstr>encode() funksiyasiga misol</vt:lpstr>
      <vt:lpstr>endswith() funksiyasiga misol</vt:lpstr>
      <vt:lpstr>expandtabs() funksiyasiga misol</vt:lpstr>
      <vt:lpstr>find() funksiyasiga misol</vt:lpstr>
      <vt:lpstr>format() funksiyasiga misol</vt:lpstr>
      <vt:lpstr>index() funksiyasiga misol</vt:lpstr>
      <vt:lpstr>isalnum() funksiyasiga misol</vt:lpstr>
      <vt:lpstr>isalpha() funksiyasiga misol</vt:lpstr>
      <vt:lpstr>isdecimal() funksiyasiga misol</vt:lpstr>
      <vt:lpstr>isdigit() funksiyasiga misol</vt:lpstr>
      <vt:lpstr>isidentifier () funksiyasiga misol</vt:lpstr>
      <vt:lpstr>islower() funksiyasiga misol</vt:lpstr>
      <vt:lpstr>isnumeric() funksiyasiga misol</vt:lpstr>
      <vt:lpstr>isprintable() funksiyasiga misol</vt:lpstr>
      <vt:lpstr>isspace() funksiyasiga misol</vt:lpstr>
      <vt:lpstr>isupper() funksiyasiga misol</vt:lpstr>
      <vt:lpstr>join() funksiyasiga misol</vt:lpstr>
      <vt:lpstr>ljust() funksiyasiga misol</vt:lpstr>
      <vt:lpstr>lower() funksiyasiga misol</vt:lpstr>
      <vt:lpstr>partition() funksiyasiga misol</vt:lpstr>
      <vt:lpstr>replace() funksiyasiga misol</vt:lpstr>
      <vt:lpstr>rfind() funksiyasiga misol</vt:lpstr>
      <vt:lpstr>rindex() funksiyasiga misol</vt:lpstr>
      <vt:lpstr>rpartition() funksiyasiga misol</vt:lpstr>
      <vt:lpstr>rsplit() funksiyasiga misol</vt:lpstr>
      <vt:lpstr>split() funksiyasiga misol</vt:lpstr>
      <vt:lpstr>splitlines() funksiyasiga misol</vt:lpstr>
      <vt:lpstr>startswith() funksiyasiga misol</vt:lpstr>
      <vt:lpstr>swapcase() funksiyasiga misol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International Affairs Area Andijan Machine-Building Institute</cp:lastModifiedBy>
  <cp:revision>21</cp:revision>
  <dcterms:created xsi:type="dcterms:W3CDTF">2023-03-09T15:29:21Z</dcterms:created>
  <dcterms:modified xsi:type="dcterms:W3CDTF">2023-04-07T05:33:07Z</dcterms:modified>
</cp:coreProperties>
</file>