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391" r:id="rId6"/>
    <p:sldId id="296" r:id="rId7"/>
    <p:sldId id="392" r:id="rId8"/>
    <p:sldId id="393" r:id="rId9"/>
    <p:sldId id="394" r:id="rId10"/>
    <p:sldId id="395" r:id="rId11"/>
    <p:sldId id="396" r:id="rId12"/>
    <p:sldId id="397" r:id="rId13"/>
    <p:sldId id="398" r:id="rId14"/>
    <p:sldId id="399" r:id="rId15"/>
    <p:sldId id="400" r:id="rId16"/>
    <p:sldId id="401" r:id="rId17"/>
    <p:sldId id="402" r:id="rId18"/>
    <p:sldId id="403" r:id="rId19"/>
    <p:sldId id="339" r:id="rId20"/>
    <p:sldId id="404" r:id="rId21"/>
    <p:sldId id="405" r:id="rId22"/>
    <p:sldId id="406" r:id="rId23"/>
    <p:sldId id="407" r:id="rId24"/>
    <p:sldId id="408" r:id="rId25"/>
    <p:sldId id="409" r:id="rId26"/>
    <p:sldId id="410" r:id="rId27"/>
    <p:sldId id="411" r:id="rId28"/>
    <p:sldId id="412" r:id="rId29"/>
    <p:sldId id="413" r:id="rId30"/>
    <p:sldId id="414" r:id="rId31"/>
    <p:sldId id="415" r:id="rId32"/>
    <p:sldId id="416" r:id="rId33"/>
    <p:sldId id="417" r:id="rId34"/>
    <p:sldId id="418" r:id="rId35"/>
    <p:sldId id="419" r:id="rId36"/>
    <p:sldId id="420" r:id="rId37"/>
    <p:sldId id="421" r:id="rId38"/>
    <p:sldId id="422" r:id="rId39"/>
    <p:sldId id="423" r:id="rId40"/>
    <p:sldId id="424" r:id="rId41"/>
    <p:sldId id="425" r:id="rId42"/>
    <p:sldId id="426" r:id="rId43"/>
    <p:sldId id="427" r:id="rId44"/>
    <p:sldId id="428" r:id="rId45"/>
    <p:sldId id="429" r:id="rId46"/>
    <p:sldId id="430" r:id="rId47"/>
    <p:sldId id="431" r:id="rId48"/>
    <p:sldId id="432" r:id="rId49"/>
    <p:sldId id="288" r:id="rId50"/>
    <p:sldId id="290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operatorlar</a:t>
          </a:r>
          <a:b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 err="1"/>
            <a:t>Arifmetik</a:t>
          </a:r>
          <a:r>
            <a:rPr lang="en-US" dirty="0"/>
            <a:t> </a:t>
          </a:r>
          <a:r>
            <a:rPr lang="en-US" dirty="0" err="1"/>
            <a:t>operatorlar</a:t>
          </a:r>
          <a:r>
            <a:rPr lang="en-US" dirty="0"/>
            <a:t> </a:t>
          </a:r>
          <a:r>
            <a:rPr lang="en-US" dirty="0" err="1"/>
            <a:t>umumiy</a:t>
          </a:r>
          <a:r>
            <a:rPr lang="en-US" dirty="0"/>
            <a:t> </a:t>
          </a:r>
          <a:r>
            <a:rPr lang="en-US" dirty="0" err="1"/>
            <a:t>matematik</a:t>
          </a:r>
          <a:r>
            <a:rPr lang="en-US" dirty="0"/>
            <a:t> </a:t>
          </a:r>
          <a:r>
            <a:rPr lang="en-US" dirty="0" err="1"/>
            <a:t>amallarni</a:t>
          </a:r>
          <a:r>
            <a:rPr lang="en-US" dirty="0"/>
            <a:t> </a:t>
          </a:r>
          <a:r>
            <a:rPr lang="en-US" dirty="0" err="1"/>
            <a:t>bajarish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qiymatlar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ishlatiladi</a:t>
          </a:r>
          <a:endParaRPr lang="en-US" dirty="0"/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operatorlar</a:t>
          </a:r>
          <a:br>
            <a:rPr lang="en-US" sz="33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3300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4460" tIns="93345" rIns="124460" bIns="9334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 err="1"/>
            <a:t>Arifmetik</a:t>
          </a:r>
          <a:r>
            <a:rPr lang="en-US" sz="4900" kern="1200" dirty="0"/>
            <a:t> </a:t>
          </a:r>
          <a:r>
            <a:rPr lang="en-US" sz="4900" kern="1200" dirty="0" err="1"/>
            <a:t>operatorlar</a:t>
          </a:r>
          <a:r>
            <a:rPr lang="en-US" sz="4900" kern="1200" dirty="0"/>
            <a:t> </a:t>
          </a:r>
          <a:r>
            <a:rPr lang="en-US" sz="4900" kern="1200" dirty="0" err="1"/>
            <a:t>umumiy</a:t>
          </a:r>
          <a:r>
            <a:rPr lang="en-US" sz="4900" kern="1200" dirty="0"/>
            <a:t> </a:t>
          </a:r>
          <a:r>
            <a:rPr lang="en-US" sz="4900" kern="1200" dirty="0" err="1"/>
            <a:t>matematik</a:t>
          </a:r>
          <a:r>
            <a:rPr lang="en-US" sz="4900" kern="1200" dirty="0"/>
            <a:t> </a:t>
          </a:r>
          <a:r>
            <a:rPr lang="en-US" sz="4900" kern="1200" dirty="0" err="1"/>
            <a:t>amallarni</a:t>
          </a:r>
          <a:r>
            <a:rPr lang="en-US" sz="4900" kern="1200" dirty="0"/>
            <a:t> </a:t>
          </a:r>
          <a:r>
            <a:rPr lang="en-US" sz="4900" kern="1200" dirty="0" err="1"/>
            <a:t>bajarish</a:t>
          </a:r>
          <a:r>
            <a:rPr lang="en-US" sz="4900" kern="1200" dirty="0"/>
            <a:t> </a:t>
          </a:r>
          <a:r>
            <a:rPr lang="en-US" sz="4900" kern="1200" dirty="0" err="1"/>
            <a:t>uchun</a:t>
          </a:r>
          <a:r>
            <a:rPr lang="en-US" sz="4900" kern="1200" dirty="0"/>
            <a:t> </a:t>
          </a:r>
          <a:r>
            <a:rPr lang="en-US" sz="4900" kern="1200" dirty="0" err="1"/>
            <a:t>raqamli</a:t>
          </a:r>
          <a:r>
            <a:rPr lang="en-US" sz="4900" kern="1200" dirty="0"/>
            <a:t> </a:t>
          </a:r>
          <a:r>
            <a:rPr lang="en-US" sz="4900" kern="1200" dirty="0" err="1"/>
            <a:t>qiymatlar</a:t>
          </a:r>
          <a:r>
            <a:rPr lang="en-US" sz="4900" kern="1200" dirty="0"/>
            <a:t> </a:t>
          </a:r>
          <a:r>
            <a:rPr lang="en-US" sz="4900" kern="1200" dirty="0" err="1"/>
            <a:t>bilan</a:t>
          </a:r>
          <a:r>
            <a:rPr lang="en-US" sz="4900" kern="1200" dirty="0"/>
            <a:t> </a:t>
          </a:r>
          <a:r>
            <a:rPr lang="en-US" sz="4900" kern="1200" dirty="0" err="1"/>
            <a:t>ishlatiladi</a:t>
          </a:r>
          <a:endParaRPr lang="en-US" sz="4900" kern="1200" dirty="0"/>
        </a:p>
      </dsp:txBody>
      <dsp:txXfrm>
        <a:off x="1045027" y="1903465"/>
        <a:ext cx="7224370" cy="3650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12-Apr-23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4.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4-Mavzu.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835"/>
            <a:ext cx="10515600" cy="673216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4-Mavzu.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32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arifmetik</a:t>
            </a:r>
            <a:r>
              <a:rPr lang="en-US" sz="32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32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tayinlash</a:t>
            </a:r>
            <a:r>
              <a:rPr lang="en-US" sz="32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sz="32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A’zolik</a:t>
            </a:r>
            <a:r>
              <a:rPr lang="en-US" sz="3200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8271317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B50A7-2BEC-CD1D-7F84-3D10C52F2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4119-EA80-72DC-2400-89A139537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amallari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keltirilgan</a:t>
            </a:r>
            <a:endParaRPr lang="en-US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1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 			Nomi				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	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Qo‘shuv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			x +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	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Ayirma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x -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	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Ko‘paytiruv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x *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 	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Bo‘luv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x /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 				Modul			 	x %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** 	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Koʻrsatkichga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koʻtarish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x **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1364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qo‘shuv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600" dirty="0"/>
          </a:p>
          <a:p>
            <a:endParaRPr lang="ru-RU" sz="3600" dirty="0"/>
          </a:p>
        </p:txBody>
      </p:sp>
      <p:pic>
        <p:nvPicPr>
          <p:cNvPr id="1026" name="Рисунок 235">
            <a:extLst>
              <a:ext uri="{FF2B5EF4-FFF2-40B4-BE49-F238E27FC236}">
                <a16:creationId xmlns:a16="http://schemas.microsoft.com/office/drawing/2014/main" id="{0F4B2604-6D79-48CD-64AE-6A654450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12403"/>
            <a:ext cx="7164897" cy="293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250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qo‘shuv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600" dirty="0"/>
          </a:p>
          <a:p>
            <a:endParaRPr lang="ru-RU" sz="3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1ADEFF-DBC5-6489-98FB-6827ED2BCB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2457450"/>
            <a:ext cx="6502167" cy="345427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945289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5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‘-’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ayirma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en-US" sz="3600" dirty="0"/>
          </a:p>
          <a:p>
            <a:endParaRPr lang="ru-RU" sz="3600" dirty="0"/>
          </a:p>
        </p:txBody>
      </p:sp>
      <p:pic>
        <p:nvPicPr>
          <p:cNvPr id="2050" name="Рисунок 236">
            <a:extLst>
              <a:ext uri="{FF2B5EF4-FFF2-40B4-BE49-F238E27FC236}">
                <a16:creationId xmlns:a16="http://schemas.microsoft.com/office/drawing/2014/main" id="{D31035C7-E406-F3AF-A62C-D8ECEC220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37570"/>
            <a:ext cx="7953462" cy="322723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16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‘-’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ayirma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en-US" sz="3600" dirty="0"/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99EA26-D31C-54A3-9026-D799E00996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57450"/>
            <a:ext cx="7215231" cy="347968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70908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‘*‘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ko‘paytiruv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3074" name="Рисунок 241">
            <a:extLst>
              <a:ext uri="{FF2B5EF4-FFF2-40B4-BE49-F238E27FC236}">
                <a16:creationId xmlns:a16="http://schemas.microsoft.com/office/drawing/2014/main" id="{EE5B0842-0D8A-7C8A-A44B-6A8BB40A6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12404"/>
            <a:ext cx="8028963" cy="325787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776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‘*‘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ko‘paytiruv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A9AAF8-14D5-DF46-47CC-D1BA5B78F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57449"/>
            <a:ext cx="7391400" cy="332857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87662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‘/’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bo‘luv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4098" name="Рисунок 242">
            <a:extLst>
              <a:ext uri="{FF2B5EF4-FFF2-40B4-BE49-F238E27FC236}">
                <a16:creationId xmlns:a16="http://schemas.microsoft.com/office/drawing/2014/main" id="{C84B2579-41E8-EAFF-E319-56C907F1E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47937"/>
            <a:ext cx="6913228" cy="284843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889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‘/’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bo‘luv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A7F751-C0A1-1C6B-F2C5-AE02E970E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57450"/>
            <a:ext cx="6560890" cy="275395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021352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‘%’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122" name="Рисунок 243">
            <a:extLst>
              <a:ext uri="{FF2B5EF4-FFF2-40B4-BE49-F238E27FC236}">
                <a16:creationId xmlns:a16="http://schemas.microsoft.com/office/drawing/2014/main" id="{EDBB546B-F04C-A17C-53D8-1B7F8CEB8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57462"/>
            <a:ext cx="6921617" cy="282106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202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‘%’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5BC28E-16B9-2561-096F-66BE6B315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62212"/>
            <a:ext cx="7307510" cy="3039804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9683594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‘**’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6146" name="Рисунок 244">
            <a:extLst>
              <a:ext uri="{FF2B5EF4-FFF2-40B4-BE49-F238E27FC236}">
                <a16:creationId xmlns:a16="http://schemas.microsoft.com/office/drawing/2014/main" id="{867EDD72-ABD2-8F1C-A7D8-DBA4D2E9E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609850"/>
            <a:ext cx="9044031" cy="249290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7013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457200" marR="0"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arifmetik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‘**’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5BB679-CB7B-A72C-7B0D-1A5354676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566987"/>
            <a:ext cx="7441734" cy="284768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723085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B50A7-2BEC-CD1D-7F84-3D10C52F2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4119-EA80-72DC-2400-89A139537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55000" lnSpcReduction="20000"/>
          </a:bodyPr>
          <a:lstStyle/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O‘zgaruvchilarga</a:t>
            </a:r>
            <a:r>
              <a:rPr lang="en-U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tayinlash</a:t>
            </a:r>
            <a:r>
              <a:rPr lang="en-U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r>
              <a:rPr lang="en-U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3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33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 			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yozilsa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5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			x = 5 			x = 5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+= 			x += 3 			x = x + 3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-= 			x -= 3 			x = x - 3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*= 			x *= 3 			x = x *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/= 			x /= 3 			x = x /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%= 			x %= 3 			x = x %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//= 			x //= 3 			x = x //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**= 			x **= 3 			x = x **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&amp;= 			x &amp;= 3 			x = x &amp;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|= 			x |= 3	 		x = x |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^= 			x ^= 3 			x = x ^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&gt;&gt;= 			x &gt;&gt;= 3 			x = x &gt;&gt; 3 	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5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&lt;&lt;= 			x &lt;&lt;= 3	 		x = x &lt;&lt; 3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75237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  <p:pic>
        <p:nvPicPr>
          <p:cNvPr id="7170" name="Рисунок 245">
            <a:extLst>
              <a:ext uri="{FF2B5EF4-FFF2-40B4-BE49-F238E27FC236}">
                <a16:creationId xmlns:a16="http://schemas.microsoft.com/office/drawing/2014/main" id="{88D86090-87B5-A790-936B-41465344B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71762"/>
            <a:ext cx="6686725" cy="213921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8629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8194" name="Рисунок 246">
            <a:extLst>
              <a:ext uri="{FF2B5EF4-FFF2-40B4-BE49-F238E27FC236}">
                <a16:creationId xmlns:a16="http://schemas.microsoft.com/office/drawing/2014/main" id="{F3F36F44-E458-419D-032D-582EDA8F5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62212"/>
            <a:ext cx="7013895" cy="284195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8401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9218" name="Рисунок 63">
            <a:extLst>
              <a:ext uri="{FF2B5EF4-FFF2-40B4-BE49-F238E27FC236}">
                <a16:creationId xmlns:a16="http://schemas.microsoft.com/office/drawing/2014/main" id="{1A3239CA-3F6B-733C-20C8-268BDC529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52687"/>
            <a:ext cx="6938394" cy="2861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349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0242" name="Рисунок 256">
            <a:extLst>
              <a:ext uri="{FF2B5EF4-FFF2-40B4-BE49-F238E27FC236}">
                <a16:creationId xmlns:a16="http://schemas.microsoft.com/office/drawing/2014/main" id="{4BB22517-4980-CBE2-7333-DC6457CA5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43162"/>
            <a:ext cx="7198453" cy="289335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1579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1266" name="Рисунок 262">
            <a:extLst>
              <a:ext uri="{FF2B5EF4-FFF2-40B4-BE49-F238E27FC236}">
                <a16:creationId xmlns:a16="http://schemas.microsoft.com/office/drawing/2014/main" id="{DDB3048A-262D-7A31-5290-6B232150D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43162"/>
            <a:ext cx="7290732" cy="289115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554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2291" name="Рисунок 79">
            <a:extLst>
              <a:ext uri="{FF2B5EF4-FFF2-40B4-BE49-F238E27FC236}">
                <a16:creationId xmlns:a16="http://schemas.microsoft.com/office/drawing/2014/main" id="{401985EC-2D3C-4083-D5D3-066D1C3D2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52687"/>
            <a:ext cx="6896450" cy="271357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7818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//=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3314" name="Рисунок 81">
            <a:extLst>
              <a:ext uri="{FF2B5EF4-FFF2-40B4-BE49-F238E27FC236}">
                <a16:creationId xmlns:a16="http://schemas.microsoft.com/office/drawing/2014/main" id="{A1E87ACB-DC7A-70F4-0457-EEB8AE0D2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43162"/>
            <a:ext cx="6661558" cy="27970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9644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**=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4338" name="Рисунок 85">
            <a:extLst>
              <a:ext uri="{FF2B5EF4-FFF2-40B4-BE49-F238E27FC236}">
                <a16:creationId xmlns:a16="http://schemas.microsoft.com/office/drawing/2014/main" id="{357ADC78-EB39-676E-FD37-4846FAF84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62212"/>
            <a:ext cx="7190064" cy="297874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51778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&amp;=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5362" name="Рисунок 86">
            <a:extLst>
              <a:ext uri="{FF2B5EF4-FFF2-40B4-BE49-F238E27FC236}">
                <a16:creationId xmlns:a16="http://schemas.microsoft.com/office/drawing/2014/main" id="{E34CA7F8-1242-6DA0-9D75-A10B7D651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16"/>
          <a:stretch>
            <a:fillRect/>
          </a:stretch>
        </p:blipFill>
        <p:spPr bwMode="auto">
          <a:xfrm>
            <a:off x="838200" y="2452687"/>
            <a:ext cx="7097785" cy="2963434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9170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|=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6386" name="Рисунок 87">
            <a:extLst>
              <a:ext uri="{FF2B5EF4-FFF2-40B4-BE49-F238E27FC236}">
                <a16:creationId xmlns:a16="http://schemas.microsoft.com/office/drawing/2014/main" id="{24838EB0-582C-02CC-A417-BDCF16521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52687"/>
            <a:ext cx="8221910" cy="364037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1565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^=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7410" name="Рисунок 89">
            <a:extLst>
              <a:ext uri="{FF2B5EF4-FFF2-40B4-BE49-F238E27FC236}">
                <a16:creationId xmlns:a16="http://schemas.microsoft.com/office/drawing/2014/main" id="{0BAB6044-F8AD-E958-21FE-5ACAFB723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43162"/>
            <a:ext cx="7534013" cy="338295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7197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&gt;&gt;=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8434" name="Рисунок 90">
            <a:extLst>
              <a:ext uri="{FF2B5EF4-FFF2-40B4-BE49-F238E27FC236}">
                <a16:creationId xmlns:a16="http://schemas.microsoft.com/office/drawing/2014/main" id="{B846631F-AF87-CF55-AD22-6FA7AC310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52687"/>
            <a:ext cx="6678336" cy="295693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5102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tayinlash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&lt;&lt;=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19459" name="Рисунок 93">
            <a:extLst>
              <a:ext uri="{FF2B5EF4-FFF2-40B4-BE49-F238E27FC236}">
                <a16:creationId xmlns:a16="http://schemas.microsoft.com/office/drawing/2014/main" id="{DAF14E02-DC6F-A7A3-E0D2-6FF5B009C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52687"/>
            <a:ext cx="7055840" cy="297011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1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B50A7-2BEC-CD1D-7F84-3D10C52F2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4119-EA80-72DC-2400-89A139537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254" y="1330674"/>
            <a:ext cx="10515600" cy="503237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O‘zgaruvchilarga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tayinlash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33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 		Nomi	 				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== 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x ==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!= 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x !=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 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				x &gt;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 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x &lt;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&gt;= 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 		x &gt;=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&lt;= 	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x &lt;= y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1783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0482" name="Рисунок 94">
            <a:extLst>
              <a:ext uri="{FF2B5EF4-FFF2-40B4-BE49-F238E27FC236}">
                <a16:creationId xmlns:a16="http://schemas.microsoft.com/office/drawing/2014/main" id="{C7842D31-CDDB-8C83-9110-3E415A833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295525"/>
            <a:ext cx="7433345" cy="349631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5127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1507" name="Рисунок 95">
            <a:extLst>
              <a:ext uri="{FF2B5EF4-FFF2-40B4-BE49-F238E27FC236}">
                <a16:creationId xmlns:a16="http://schemas.microsoft.com/office/drawing/2014/main" id="{B1E700E5-F13A-051D-3004-022D7BB4C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00300"/>
            <a:ext cx="7919906" cy="3751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2116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2530" name="Рисунок 96">
            <a:extLst>
              <a:ext uri="{FF2B5EF4-FFF2-40B4-BE49-F238E27FC236}">
                <a16:creationId xmlns:a16="http://schemas.microsoft.com/office/drawing/2014/main" id="{4D62DA38-DAA8-1E73-36CB-3867C3078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52675"/>
            <a:ext cx="6762226" cy="3351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61522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3555" name="Рисунок 97">
            <a:extLst>
              <a:ext uri="{FF2B5EF4-FFF2-40B4-BE49-F238E27FC236}">
                <a16:creationId xmlns:a16="http://schemas.microsoft.com/office/drawing/2014/main" id="{15F270D0-0F50-F2B7-B1E7-1C28961AF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00299"/>
            <a:ext cx="7072618" cy="335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97063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4578" name="Рисунок 98">
            <a:extLst>
              <a:ext uri="{FF2B5EF4-FFF2-40B4-BE49-F238E27FC236}">
                <a16:creationId xmlns:a16="http://schemas.microsoft.com/office/drawing/2014/main" id="{D12C1F9D-949B-5679-07AF-1A45EA860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66987"/>
            <a:ext cx="7559180" cy="2993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6711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taqqoslash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&lt;=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5602" name="Рисунок 99">
            <a:extLst>
              <a:ext uri="{FF2B5EF4-FFF2-40B4-BE49-F238E27FC236}">
                <a16:creationId xmlns:a16="http://schemas.microsoft.com/office/drawing/2014/main" id="{BCC370A6-8E7B-8D49-14FE-9789CDD74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66987"/>
            <a:ext cx="7844406" cy="3120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6342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B50A7-2BEC-CD1D-7F84-3D10C52F2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mantiqiy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4119-EA80-72DC-2400-89A139537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254" y="1330674"/>
            <a:ext cx="10515600" cy="5032375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gaplarni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33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 		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 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bo‘lsa,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  	x &lt; 5 and  x &lt; 10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 		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	x &lt; 5 or x &lt; 4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 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teskari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					  	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False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  not(x &lt; 5 and x &lt; 10)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11041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mantiqiy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‘and’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6626" name="Рисунок 101">
            <a:extLst>
              <a:ext uri="{FF2B5EF4-FFF2-40B4-BE49-F238E27FC236}">
                <a16:creationId xmlns:a16="http://schemas.microsoft.com/office/drawing/2014/main" id="{FB329AC1-050E-8EDE-5A93-3284DAEAF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97228"/>
            <a:ext cx="7626292" cy="242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43728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mantiqiy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‘or’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/>
          </a:p>
        </p:txBody>
      </p:sp>
      <p:pic>
        <p:nvPicPr>
          <p:cNvPr id="27650" name="Рисунок 102">
            <a:extLst>
              <a:ext uri="{FF2B5EF4-FFF2-40B4-BE49-F238E27FC236}">
                <a16:creationId xmlns:a16="http://schemas.microsoft.com/office/drawing/2014/main" id="{8711E4BF-F3D0-091B-5A2C-BFFB59F05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68"/>
          <a:stretch>
            <a:fillRect/>
          </a:stretch>
        </p:blipFill>
        <p:spPr bwMode="auto">
          <a:xfrm>
            <a:off x="838200" y="2362882"/>
            <a:ext cx="6703503" cy="2132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99493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mantiqiy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‘not’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674" name="Рисунок 104">
            <a:extLst>
              <a:ext uri="{FF2B5EF4-FFF2-40B4-BE49-F238E27FC236}">
                <a16:creationId xmlns:a16="http://schemas.microsoft.com/office/drawing/2014/main" id="{22AA0F03-CB8C-CC7C-7FB3-8BB422349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73"/>
          <a:stretch>
            <a:fillRect/>
          </a:stretch>
        </p:blipFill>
        <p:spPr bwMode="auto">
          <a:xfrm>
            <a:off x="838200" y="2354552"/>
            <a:ext cx="6854505" cy="214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46086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B50A7-2BEC-CD1D-7F84-3D10C52F2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Identifikatsiya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4119-EA80-72DC-2400-89A139537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254" y="1330674"/>
            <a:ext cx="10515600" cy="503237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identifikatsiya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  		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  	      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							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x is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 not 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							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x is not y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99538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Identifikatsiya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‘is’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9698" name="Рисунок 106">
            <a:extLst>
              <a:ext uri="{FF2B5EF4-FFF2-40B4-BE49-F238E27FC236}">
                <a16:creationId xmlns:a16="http://schemas.microsoft.com/office/drawing/2014/main" id="{5CB68001-7E7F-1086-FFBF-F8C5F299C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463" y="2243931"/>
            <a:ext cx="5976588" cy="45659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9150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Identifikatsiya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‘is not’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22" name="Рисунок 107">
            <a:extLst>
              <a:ext uri="{FF2B5EF4-FFF2-40B4-BE49-F238E27FC236}">
                <a16:creationId xmlns:a16="http://schemas.microsoft.com/office/drawing/2014/main" id="{8882536A-562C-C459-A152-56B2D6D40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287" y="2193340"/>
            <a:ext cx="6333426" cy="466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465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B50A7-2BEC-CD1D-7F84-3D10C52F2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A’zolik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484119-EA80-72DC-2400-89A139537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254" y="1330674"/>
            <a:ext cx="10515600" cy="5032375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  	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								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 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					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x in y 	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 in 		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obyektda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					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x not in y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36466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A’zolik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‘in’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1746" name="Рисунок 108">
            <a:extLst>
              <a:ext uri="{FF2B5EF4-FFF2-40B4-BE49-F238E27FC236}">
                <a16:creationId xmlns:a16="http://schemas.microsoft.com/office/drawing/2014/main" id="{55109DA9-D2C3-3B59-63BA-3C6811BDC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52687"/>
            <a:ext cx="6812560" cy="2630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7035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0" marR="0" lvl="1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A’zolik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operatorlar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‘not in’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2770" name="Рисунок 110">
            <a:extLst>
              <a:ext uri="{FF2B5EF4-FFF2-40B4-BE49-F238E27FC236}">
                <a16:creationId xmlns:a16="http://schemas.microsoft.com/office/drawing/2014/main" id="{DD57515E-2DCF-C13B-39EB-A96AD72B8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52687"/>
            <a:ext cx="8221910" cy="3162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584241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1485</Words>
  <Application>Microsoft Office PowerPoint</Application>
  <PresentationFormat>Широкоэкранный</PresentationFormat>
  <Paragraphs>175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6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arifmetik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tayinlash operatorlar </vt:lpstr>
      <vt:lpstr>Python dasturlash tilida taqqoslash operatorlar </vt:lpstr>
      <vt:lpstr>Python dasturlash tilida taqqoslash operatorlar </vt:lpstr>
      <vt:lpstr>Python dasturlash tilida taqqoslash operatorlar </vt:lpstr>
      <vt:lpstr>Python dasturlash tilida taqqoslash operatorlar </vt:lpstr>
      <vt:lpstr>Python dasturlash tilida taqqoslash operatorlar </vt:lpstr>
      <vt:lpstr>Python dasturlash tilida taqqoslash operatorlar </vt:lpstr>
      <vt:lpstr>Python dasturlash tilida taqqoslash operatorlar </vt:lpstr>
      <vt:lpstr>Python dasturlash tilida mantiqiy operatorlar </vt:lpstr>
      <vt:lpstr>Python dasturlash tilida mantiqiy operatorlar </vt:lpstr>
      <vt:lpstr>Python dasturlash tilida mantiqiy operatorlar </vt:lpstr>
      <vt:lpstr>Python dasturlash tilida mantiqiy operatorlar </vt:lpstr>
      <vt:lpstr>Python dasturlash tilida Identifikatsiya  operatorlar </vt:lpstr>
      <vt:lpstr>Python dasturlash tilida Identifikatsiya operatorlar </vt:lpstr>
      <vt:lpstr>Python dasturlash tilida Identifikatsiya operatorlar </vt:lpstr>
      <vt:lpstr>Python dasturlash tilida A’zolik  operatorlar </vt:lpstr>
      <vt:lpstr>Python dasturlash tilida A’zolik operatorlar </vt:lpstr>
      <vt:lpstr>Python dasturlash tilida A’zolik operatorlar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International Affairs Area Andijan Machine-Building Institute</cp:lastModifiedBy>
  <cp:revision>24</cp:revision>
  <dcterms:created xsi:type="dcterms:W3CDTF">2023-03-09T15:29:21Z</dcterms:created>
  <dcterms:modified xsi:type="dcterms:W3CDTF">2023-04-12T10:48:22Z</dcterms:modified>
</cp:coreProperties>
</file>