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6" roundtripDataSignature="AMtx7mgqEaItwlH+cUZbMdDGDgOpy72rM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36" Type="http://customschemas.google.com/relationships/presentationmetadata" Target="metadata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7" name="Google Shape;207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3" name="Google Shape;213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" name="Google Shape;219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5" name="Google Shape;225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1" name="Google Shape;231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3" name="Google Shape;243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9" name="Google Shape;249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5" name="Google Shape;255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1" name="Google Shape;261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7" name="Google Shape;267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" name="Google Shape;14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4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4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0" name="Google Shape;20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3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3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3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3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4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hyperlink" Target="mailto:alisherismailov534@gmail.com" TargetMode="Externa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6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hyperlink" Target="https://www.anaconda.com/" TargetMode="Externa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idx="1" type="body"/>
          </p:nvPr>
        </p:nvSpPr>
        <p:spPr>
          <a:xfrm>
            <a:off x="838200" y="481781"/>
            <a:ext cx="10515600" cy="59288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4400"/>
              <a:buNone/>
            </a:pPr>
            <a:r>
              <a:rPr b="1" lang="en-US" sz="440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Python programming language 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t/>
            </a:r>
            <a:endParaRPr b="1" sz="360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US" sz="3600">
                <a:latin typeface="Times New Roman"/>
                <a:ea typeface="Times New Roman"/>
                <a:cs typeface="Times New Roman"/>
                <a:sym typeface="Times New Roman"/>
              </a:rPr>
              <a:t>Week 7. Python If ... Else</a:t>
            </a: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t/>
            </a: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b="1" lang="en-US" sz="3600">
                <a:latin typeface="Times New Roman"/>
                <a:ea typeface="Times New Roman"/>
                <a:cs typeface="Times New Roman"/>
                <a:sym typeface="Times New Roman"/>
              </a:rPr>
              <a:t>Alisher Ismailov</a:t>
            </a:r>
            <a:endParaRPr b="1" sz="3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US" sz="3600">
                <a:latin typeface="Times New Roman"/>
                <a:ea typeface="Times New Roman"/>
                <a:cs typeface="Times New Roman"/>
                <a:sym typeface="Times New Roman"/>
              </a:rPr>
              <a:t>Lecturer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t/>
            </a: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US" sz="3600">
                <a:latin typeface="Times New Roman"/>
                <a:ea typeface="Times New Roman"/>
                <a:cs typeface="Times New Roman"/>
                <a:sym typeface="Times New Roman"/>
              </a:rPr>
              <a:t>Department of Information technology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US" sz="3600">
                <a:latin typeface="Times New Roman"/>
                <a:ea typeface="Times New Roman"/>
                <a:cs typeface="Times New Roman"/>
                <a:sym typeface="Times New Roman"/>
              </a:rPr>
              <a:t>Andijan Branch of Tashkent Financial Institute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Email: </a:t>
            </a:r>
            <a:r>
              <a:rPr lang="en-US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alisherismailov534@gmail.com</a:t>
            </a: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"/>
          <p:cNvSpPr txBox="1"/>
          <p:nvPr>
            <p:ph idx="1" type="body"/>
          </p:nvPr>
        </p:nvSpPr>
        <p:spPr>
          <a:xfrm>
            <a:off x="838200" y="481781"/>
            <a:ext cx="10515600" cy="59288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100000"/>
              <a:buNone/>
            </a:pPr>
            <a:r>
              <a:rPr b="1" lang="en-US" sz="580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Python dasturlash tili</a:t>
            </a:r>
            <a:endParaRPr b="1" sz="580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 sz="440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3600">
                <a:latin typeface="Times New Roman"/>
                <a:ea typeface="Times New Roman"/>
                <a:cs typeface="Times New Roman"/>
                <a:sym typeface="Times New Roman"/>
              </a:rPr>
              <a:t>7-Mavzu. Istisno holatlari bilan ishlash</a:t>
            </a: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4400">
                <a:latin typeface="Times New Roman"/>
                <a:ea typeface="Times New Roman"/>
                <a:cs typeface="Times New Roman"/>
                <a:sym typeface="Times New Roman"/>
              </a:rPr>
              <a:t>Ma’ruzachi: Alisher Ismoilov</a:t>
            </a:r>
            <a:endParaRPr b="1" sz="4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 sz="3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3600">
                <a:latin typeface="Times New Roman"/>
                <a:ea typeface="Times New Roman"/>
                <a:cs typeface="Times New Roman"/>
                <a:sym typeface="Times New Roman"/>
              </a:rPr>
              <a:t>Axborot texnologiyalari kafedrasi</a:t>
            </a: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3600">
                <a:latin typeface="Times New Roman"/>
                <a:ea typeface="Times New Roman"/>
                <a:cs typeface="Times New Roman"/>
                <a:sym typeface="Times New Roman"/>
              </a:rPr>
              <a:t>Toshkent moliya instituti Andijon filiali</a:t>
            </a: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600">
                <a:latin typeface="Times New Roman"/>
                <a:ea typeface="Times New Roman"/>
                <a:cs typeface="Times New Roman"/>
                <a:sym typeface="Times New Roman"/>
              </a:rPr>
              <a:t>Elektron pochta: alisherismailov534@gmail.com</a:t>
            </a:r>
            <a:endParaRPr sz="15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"/>
          <p:cNvSpPr txBox="1"/>
          <p:nvPr>
            <p:ph idx="1" type="body"/>
          </p:nvPr>
        </p:nvSpPr>
        <p:spPr>
          <a:xfrm>
            <a:off x="838200" y="287382"/>
            <a:ext cx="10515600" cy="65706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US" sz="3600">
                <a:latin typeface="Times New Roman"/>
                <a:ea typeface="Times New Roman"/>
                <a:cs typeface="Times New Roman"/>
                <a:sym typeface="Times New Roman"/>
              </a:rPr>
              <a:t>7-Mavzu. Python istisno holatlari bilan ishlash</a:t>
            </a: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US" sz="3600">
                <a:latin typeface="Times New Roman"/>
                <a:ea typeface="Times New Roman"/>
                <a:cs typeface="Times New Roman"/>
                <a:sym typeface="Times New Roman"/>
              </a:rPr>
              <a:t>Reja:</a:t>
            </a:r>
            <a:endParaRPr/>
          </a:p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472C4"/>
              </a:buClr>
              <a:buSzPts val="1800"/>
              <a:buFont typeface="Noto Sans Symbols"/>
              <a:buChar char="•"/>
            </a:pPr>
            <a:r>
              <a:rPr lang="en-US" sz="180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Python dasturlash tilida mantiqiy shartlar</a:t>
            </a:r>
            <a:endParaRPr sz="1800">
              <a:solidFill>
                <a:srgbClr val="4472C4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472C4"/>
              </a:buClr>
              <a:buSzPts val="1800"/>
              <a:buFont typeface="Noto Sans Symbols"/>
              <a:buChar char="•"/>
            </a:pPr>
            <a:r>
              <a:rPr lang="en-US" sz="180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Indentation (bo‘sh joy)</a:t>
            </a:r>
            <a:endParaRPr/>
          </a:p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472C4"/>
              </a:buClr>
              <a:buSzPts val="1800"/>
              <a:buFont typeface="Noto Sans Symbols"/>
              <a:buChar char="•"/>
            </a:pPr>
            <a:r>
              <a:rPr lang="en-US" sz="180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Elif kalit so‘zi</a:t>
            </a:r>
            <a:endParaRPr sz="1800">
              <a:solidFill>
                <a:srgbClr val="4472C4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472C4"/>
              </a:buClr>
              <a:buSzPts val="1800"/>
              <a:buFont typeface="Noto Sans Symbols"/>
              <a:buChar char="•"/>
            </a:pPr>
            <a:r>
              <a:rPr lang="en-US" sz="180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Else kalit so‘zi</a:t>
            </a:r>
            <a:endParaRPr sz="1800">
              <a:solidFill>
                <a:srgbClr val="4472C4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472C4"/>
              </a:buClr>
              <a:buSzPts val="1800"/>
              <a:buFont typeface="Noto Sans Symbols"/>
              <a:buChar char="•"/>
            </a:pPr>
            <a:r>
              <a:rPr lang="en-US" sz="180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If holatini yozishning qisqa usuli</a:t>
            </a:r>
            <a:endParaRPr sz="1800">
              <a:solidFill>
                <a:srgbClr val="4472C4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472C4"/>
              </a:buClr>
              <a:buSzPts val="1800"/>
              <a:buFont typeface="Noto Sans Symbols"/>
              <a:buChar char="•"/>
            </a:pPr>
            <a:r>
              <a:rPr lang="en-US" sz="180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If..else holatini yozishning qisqa usuli</a:t>
            </a:r>
            <a:endParaRPr sz="1800">
              <a:solidFill>
                <a:srgbClr val="4472C4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472C4"/>
              </a:buClr>
              <a:buSzPts val="1800"/>
              <a:buFont typeface="Noto Sans Symbols"/>
              <a:buChar char="•"/>
            </a:pPr>
            <a:r>
              <a:rPr lang="en-US" sz="180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And kalit so‘zi</a:t>
            </a:r>
            <a:endParaRPr sz="1800">
              <a:solidFill>
                <a:srgbClr val="4472C4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472C4"/>
              </a:buClr>
              <a:buSzPts val="1800"/>
              <a:buFont typeface="Noto Sans Symbols"/>
              <a:buChar char="•"/>
            </a:pPr>
            <a:r>
              <a:rPr lang="en-US" sz="180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Or kalit so‘zi</a:t>
            </a:r>
            <a:endParaRPr sz="1800">
              <a:solidFill>
                <a:srgbClr val="4472C4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472C4"/>
              </a:buClr>
              <a:buSzPts val="1800"/>
              <a:buFont typeface="Noto Sans Symbols"/>
              <a:buChar char="•"/>
            </a:pPr>
            <a:r>
              <a:rPr lang="en-US" sz="180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If holati ichida if holatini qo‘llash</a:t>
            </a:r>
            <a:endParaRPr sz="1800">
              <a:solidFill>
                <a:srgbClr val="4472C4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472C4"/>
              </a:buClr>
              <a:buSzPts val="1800"/>
              <a:buFont typeface="Noto Sans Symbols"/>
              <a:buChar char="•"/>
            </a:pPr>
            <a:r>
              <a:rPr lang="en-US" sz="180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Pass kalit so‘zi</a:t>
            </a:r>
            <a:endParaRPr sz="1800">
              <a:solidFill>
                <a:srgbClr val="4472C4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472C4"/>
              </a:buClr>
              <a:buSzPts val="1800"/>
              <a:buFont typeface="Noto Sans Symbols"/>
              <a:buChar char="•"/>
            </a:pPr>
            <a:r>
              <a:rPr lang="en-US" sz="180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Break</a:t>
            </a:r>
            <a:endParaRPr/>
          </a:p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472C4"/>
              </a:buClr>
              <a:buSzPts val="1800"/>
              <a:buFont typeface="Noto Sans Symbols"/>
              <a:buChar char="•"/>
            </a:pPr>
            <a:r>
              <a:rPr lang="en-US" sz="180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Continue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9" name="Google Shape;99;p4"/>
          <p:cNvGrpSpPr/>
          <p:nvPr/>
        </p:nvGrpSpPr>
        <p:grpSpPr>
          <a:xfrm>
            <a:off x="1274916" y="445865"/>
            <a:ext cx="9314425" cy="5966269"/>
            <a:chOff x="0" y="0"/>
            <a:chExt cx="9314425" cy="5966269"/>
          </a:xfrm>
        </p:grpSpPr>
        <p:sp>
          <p:nvSpPr>
            <p:cNvPr id="100" name="Google Shape;100;p4"/>
            <p:cNvSpPr/>
            <p:nvPr/>
          </p:nvSpPr>
          <p:spPr>
            <a:xfrm>
              <a:off x="0" y="0"/>
              <a:ext cx="9314425" cy="5966269"/>
            </a:xfrm>
            <a:prstGeom prst="roundRect">
              <a:avLst>
                <a:gd fmla="val 10000" name="adj"/>
              </a:avLst>
            </a:prstGeom>
            <a:solidFill>
              <a:srgbClr val="CFDEE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" name="Google Shape;101;p4"/>
            <p:cNvSpPr txBox="1"/>
            <p:nvPr/>
          </p:nvSpPr>
          <p:spPr>
            <a:xfrm>
              <a:off x="0" y="0"/>
              <a:ext cx="9314425" cy="17898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94300" lIns="194300" spcFirstLastPara="1" rIns="194300" wrap="square" tIns="1943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5100" u="none" cap="none" strike="noStrik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Python dasturlash tilida </a:t>
              </a:r>
              <a:r>
                <a:rPr b="1" i="0" lang="en-US" sz="51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mantiqiy shart</a:t>
              </a:r>
              <a:endParaRPr b="1" i="0" sz="5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" name="Google Shape;102;p4"/>
            <p:cNvSpPr/>
            <p:nvPr/>
          </p:nvSpPr>
          <p:spPr>
            <a:xfrm>
              <a:off x="931442" y="1789880"/>
              <a:ext cx="7451540" cy="3878074"/>
            </a:xfrm>
            <a:prstGeom prst="roundRect">
              <a:avLst>
                <a:gd fmla="val 10000" name="adj"/>
              </a:avLst>
            </a:prstGeom>
            <a:solidFill>
              <a:srgbClr val="599BD5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" name="Google Shape;103;p4"/>
            <p:cNvSpPr txBox="1"/>
            <p:nvPr/>
          </p:nvSpPr>
          <p:spPr>
            <a:xfrm>
              <a:off x="1045027" y="1903465"/>
              <a:ext cx="7224370" cy="365090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0000" lIns="53325" spcFirstLastPara="1" rIns="53325" wrap="square" tIns="400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Python dasturlash tili matematikadan mantiqiy shartlarni qo‘llab-quvvatlaydi:</a:t>
              </a:r>
              <a:endParaRPr/>
            </a:p>
            <a:p>
              <a:pPr indent="0" lvl="0" marL="0" marR="0" rtl="0" algn="l">
                <a:lnSpc>
                  <a:spcPct val="90000"/>
                </a:lnSpc>
                <a:spcBef>
                  <a:spcPts val="735"/>
                </a:spcBef>
                <a:spcAft>
                  <a:spcPts val="0"/>
                </a:spcAft>
                <a:buNone/>
              </a:pPr>
              <a:r>
                <a:rPr b="0" i="0" lang="en-US" sz="2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    Teng: a == b</a:t>
              </a:r>
              <a:endParaRPr/>
            </a:p>
            <a:p>
              <a:pPr indent="0" lvl="0" marL="0" marR="0" rtl="0" algn="l">
                <a:lnSpc>
                  <a:spcPct val="90000"/>
                </a:lnSpc>
                <a:spcBef>
                  <a:spcPts val="735"/>
                </a:spcBef>
                <a:spcAft>
                  <a:spcPts val="0"/>
                </a:spcAft>
                <a:buNone/>
              </a:pPr>
              <a:r>
                <a:rPr b="0" i="0" lang="en-US" sz="2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    Teng emas: a != b</a:t>
              </a:r>
              <a:endParaRPr/>
            </a:p>
            <a:p>
              <a:pPr indent="0" lvl="0" marL="0" marR="0" rtl="0" algn="l">
                <a:lnSpc>
                  <a:spcPct val="90000"/>
                </a:lnSpc>
                <a:spcBef>
                  <a:spcPts val="735"/>
                </a:spcBef>
                <a:spcAft>
                  <a:spcPts val="0"/>
                </a:spcAft>
                <a:buNone/>
              </a:pPr>
              <a:r>
                <a:rPr b="0" i="0" lang="en-US" sz="2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    Kichik: a &lt; b</a:t>
              </a:r>
              <a:endParaRPr/>
            </a:p>
            <a:p>
              <a:pPr indent="0" lvl="0" marL="0" marR="0" rtl="0" algn="l">
                <a:lnSpc>
                  <a:spcPct val="90000"/>
                </a:lnSpc>
                <a:spcBef>
                  <a:spcPts val="735"/>
                </a:spcBef>
                <a:spcAft>
                  <a:spcPts val="0"/>
                </a:spcAft>
                <a:buNone/>
              </a:pPr>
              <a:r>
                <a:rPr b="0" i="0" lang="en-US" sz="2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    Kichik yoki teng: a &lt;= b</a:t>
              </a:r>
              <a:endParaRPr b="0" i="0" sz="21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90000"/>
                </a:lnSpc>
                <a:spcBef>
                  <a:spcPts val="735"/>
                </a:spcBef>
                <a:spcAft>
                  <a:spcPts val="0"/>
                </a:spcAft>
                <a:buNone/>
              </a:pPr>
              <a:r>
                <a:rPr b="0" i="0" lang="en-US" sz="2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    Katta: a &gt; b</a:t>
              </a:r>
              <a:endParaRPr/>
            </a:p>
            <a:p>
              <a:pPr indent="0" lvl="0" marL="0" marR="0" rtl="0" algn="l">
                <a:lnSpc>
                  <a:spcPct val="90000"/>
                </a:lnSpc>
                <a:spcBef>
                  <a:spcPts val="735"/>
                </a:spcBef>
                <a:spcAft>
                  <a:spcPts val="0"/>
                </a:spcAft>
                <a:buNone/>
              </a:pPr>
              <a:r>
                <a:rPr b="0" i="0" lang="en-US" sz="2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    Katta yoki teng: a &gt;= b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735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21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 b="1"/>
          </a:p>
        </p:txBody>
      </p:sp>
      <p:sp>
        <p:nvSpPr>
          <p:cNvPr id="109" name="Google Shape;109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Bu shartlar bir necha usulda qo‘llanilishi mumkin, ko‘pincha "</a:t>
            </a:r>
            <a:r>
              <a:rPr b="1" lang="en-US"/>
              <a:t>if</a:t>
            </a:r>
            <a:r>
              <a:rPr lang="en-US"/>
              <a:t>" holatlari va </a:t>
            </a:r>
            <a:r>
              <a:rPr b="1" lang="en-US"/>
              <a:t>sikllarda</a:t>
            </a:r>
            <a:r>
              <a:rPr lang="en-US"/>
              <a:t> foydalaniladi.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/>
              <a:t>Shartlar if</a:t>
            </a:r>
            <a:r>
              <a:rPr lang="en-US"/>
              <a:t> kalit so‘zi yordamida yoziladi.</a:t>
            </a:r>
            <a:endParaRPr/>
          </a:p>
        </p:txBody>
      </p:sp>
      <p:pic>
        <p:nvPicPr>
          <p:cNvPr id="110" name="Google Shape;110;p5"/>
          <p:cNvPicPr preferRelativeResize="0"/>
          <p:nvPr/>
        </p:nvPicPr>
        <p:blipFill rotWithShape="1">
          <a:blip r:embed="rId3">
            <a:alphaModFix/>
          </a:blip>
          <a:srcRect b="10694" l="0" r="0" t="11765"/>
          <a:stretch/>
        </p:blipFill>
        <p:spPr>
          <a:xfrm>
            <a:off x="1582491" y="3581187"/>
            <a:ext cx="9027017" cy="2291579"/>
          </a:xfrm>
          <a:prstGeom prst="rect">
            <a:avLst/>
          </a:prstGeom>
          <a:noFill/>
          <a:ln cap="flat" cmpd="sng" w="9525">
            <a:solidFill>
              <a:srgbClr val="5B9BD5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116" name="Google Shape;116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 sz="2800"/>
              <a:t>Indentation (bo‘sh joy)</a:t>
            </a:r>
            <a:endParaRPr/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US" sz="2000"/>
              <a:t>Python dasturlash tilida koddagi qamrovni aniqlash uchun qator boshida bo‘sh joy tashlanadi. Boshqa dasturlash tillari ko‘pincha bu maqsadda figuralik qavslardan </a:t>
            </a:r>
            <a:r>
              <a:rPr b="1" lang="en-US" sz="2000"/>
              <a:t>{}</a:t>
            </a:r>
            <a:r>
              <a:rPr lang="en-US" sz="2000"/>
              <a:t> foydalaniladi.</a:t>
            </a:r>
            <a:endParaRPr/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122" name="Google Shape;122;p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 sz="2800"/>
              <a:t>Elif kalit so‘zi</a:t>
            </a:r>
            <a:endParaRPr sz="28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Elif kalit so‘zi "agar oldingi shartlar to‘g‘ri bo‘lmasa, bu shartni sinab ko‘ring" deyishning python dasturlash tilidagi usulidir.</a:t>
            </a:r>
            <a:endParaRPr/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3" name="Google Shape;123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37038" y="3123999"/>
            <a:ext cx="8717924" cy="3187901"/>
          </a:xfrm>
          <a:prstGeom prst="rect">
            <a:avLst/>
          </a:prstGeom>
          <a:noFill/>
          <a:ln cap="flat" cmpd="sng" w="9525">
            <a:solidFill>
              <a:srgbClr val="5B9BD5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129" name="Google Shape;129;p8"/>
          <p:cNvSpPr txBox="1"/>
          <p:nvPr>
            <p:ph idx="1" type="body"/>
          </p:nvPr>
        </p:nvSpPr>
        <p:spPr>
          <a:xfrm>
            <a:off x="838200" y="1339404"/>
            <a:ext cx="10515600" cy="55185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 sz="2800"/>
              <a:t>Elif kalit so‘zi</a:t>
            </a:r>
            <a:endParaRPr sz="28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Elif kalit so‘zi "agar oldingi shartlar to‘g‘ri bo‘lmasa, bu shartni sinab ko‘ring" deyishning python dasturlash tilidagi usulidir.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Bu misolda </a:t>
            </a:r>
            <a:r>
              <a:rPr b="1" lang="en-US" sz="2000"/>
              <a:t>a</a:t>
            </a:r>
            <a:r>
              <a:rPr lang="en-US" sz="2000"/>
              <a:t> o‘zgaruvchi </a:t>
            </a:r>
            <a:r>
              <a:rPr b="1" lang="en-US" sz="2000"/>
              <a:t>b</a:t>
            </a:r>
            <a:r>
              <a:rPr lang="en-US" sz="2000"/>
              <a:t> o‘zgaruvchiga teng, shuning uchun birinchi shart to‘g‘ri emas, lekin elif sharti to‘g‘ri, shuning uchun biz ekranga "A soni Bga teng" deb yozuv chop etdik.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0" name="Google Shape;130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37038" y="2504751"/>
            <a:ext cx="8717924" cy="3187901"/>
          </a:xfrm>
          <a:prstGeom prst="rect">
            <a:avLst/>
          </a:prstGeom>
          <a:noFill/>
          <a:ln cap="flat" cmpd="sng" w="9525">
            <a:solidFill>
              <a:srgbClr val="5B9BD5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136" name="Google Shape;136;p9"/>
          <p:cNvSpPr txBox="1"/>
          <p:nvPr>
            <p:ph idx="1" type="body"/>
          </p:nvPr>
        </p:nvSpPr>
        <p:spPr>
          <a:xfrm>
            <a:off x="838200" y="1365160"/>
            <a:ext cx="10515600" cy="49019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 sz="2800"/>
              <a:t>Else kalit so‘zi</a:t>
            </a:r>
            <a:endParaRPr sz="28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b="1" lang="en-US" sz="2000"/>
              <a:t>else</a:t>
            </a:r>
            <a:r>
              <a:rPr lang="en-US" sz="2000"/>
              <a:t> kalit so‘zi oldingi shartlar hammasi noto‘g‘ri bo‘lsa ishlaydi.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Bu misolda </a:t>
            </a:r>
            <a:r>
              <a:rPr b="1" lang="en-US" sz="2000"/>
              <a:t>a</a:t>
            </a:r>
            <a:r>
              <a:rPr lang="en-US" sz="2000"/>
              <a:t> o‘zgaruvchisi </a:t>
            </a:r>
            <a:r>
              <a:rPr b="1" lang="en-US" sz="2000"/>
              <a:t>b</a:t>
            </a:r>
            <a:r>
              <a:rPr lang="en-US" sz="2000"/>
              <a:t> o‘zgaruvchisidan kichik, shuning uchun birinchi shart to‘g‘ri emas, </a:t>
            </a:r>
            <a:r>
              <a:rPr b="1" lang="en-US" sz="2000"/>
              <a:t>elif</a:t>
            </a:r>
            <a:r>
              <a:rPr lang="en-US" sz="2000"/>
              <a:t> sharti ham to‘g‘ri emas sababi </a:t>
            </a:r>
            <a:r>
              <a:rPr b="1" lang="en-US" sz="2000"/>
              <a:t>a</a:t>
            </a:r>
            <a:r>
              <a:rPr lang="en-US" sz="2000"/>
              <a:t> o‘zgaruvchisi </a:t>
            </a:r>
            <a:r>
              <a:rPr b="1" lang="en-US" sz="2000"/>
              <a:t>b</a:t>
            </a:r>
            <a:r>
              <a:rPr lang="en-US" sz="2000"/>
              <a:t> o‘zgaruvchisiga teng emas, shuning uchun biz </a:t>
            </a:r>
            <a:r>
              <a:rPr b="1" lang="en-US" sz="2000"/>
              <a:t>else</a:t>
            </a:r>
            <a:r>
              <a:rPr lang="en-US" sz="2000"/>
              <a:t> shartiga o‘tamiz va "A soni B sonidan kichik" deb ekranga chop etamiz.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7" name="Google Shape;137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66582" y="2266873"/>
            <a:ext cx="7819086" cy="2691494"/>
          </a:xfrm>
          <a:prstGeom prst="rect">
            <a:avLst/>
          </a:prstGeom>
          <a:noFill/>
          <a:ln cap="flat" cmpd="sng" w="9525">
            <a:solidFill>
              <a:srgbClr val="5B9BD5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143" name="Google Shape;143;p10"/>
          <p:cNvSpPr txBox="1"/>
          <p:nvPr>
            <p:ph idx="1" type="body"/>
          </p:nvPr>
        </p:nvSpPr>
        <p:spPr>
          <a:xfrm>
            <a:off x="838200" y="1365160"/>
            <a:ext cx="10515600" cy="49019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 sz="2800"/>
              <a:t>Else kalit so‘zi</a:t>
            </a:r>
            <a:endParaRPr sz="28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Elif kalit so‘zisiz ham </a:t>
            </a:r>
            <a:r>
              <a:rPr b="1" lang="en-US" sz="2000"/>
              <a:t>else</a:t>
            </a:r>
            <a:r>
              <a:rPr lang="en-US" sz="2000"/>
              <a:t> holatini ishlatishingiz mumkin: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4" name="Google Shape;144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8200" y="2319337"/>
            <a:ext cx="9748234" cy="4158736"/>
          </a:xfrm>
          <a:prstGeom prst="rect">
            <a:avLst/>
          </a:prstGeom>
          <a:noFill/>
          <a:ln cap="flat" cmpd="sng" w="9525">
            <a:solidFill>
              <a:srgbClr val="5B9BD5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150" name="Google Shape;150;p11"/>
          <p:cNvSpPr txBox="1"/>
          <p:nvPr>
            <p:ph idx="1" type="body"/>
          </p:nvPr>
        </p:nvSpPr>
        <p:spPr>
          <a:xfrm>
            <a:off x="838200" y="1365160"/>
            <a:ext cx="10515600" cy="49019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 sz="2800"/>
              <a:t>If holatini yozishning qisqa usuli</a:t>
            </a:r>
            <a:endParaRPr sz="28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Agar sizda faqat bitta buyruqni bajarish kerak bo‘lsa, uni </a:t>
            </a:r>
            <a:r>
              <a:rPr b="1" lang="en-US" sz="2000"/>
              <a:t>if</a:t>
            </a:r>
            <a:r>
              <a:rPr lang="en-US" sz="2000"/>
              <a:t> operatori bilan bir qatorga qo‘yishingiz mumkin.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1" name="Google Shape;151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82114" y="2690723"/>
            <a:ext cx="8627772" cy="2628252"/>
          </a:xfrm>
          <a:prstGeom prst="rect">
            <a:avLst/>
          </a:prstGeom>
          <a:noFill/>
          <a:ln cap="flat" cmpd="sng" w="9525">
            <a:solidFill>
              <a:srgbClr val="5B9BD5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157" name="Google Shape;157;p12"/>
          <p:cNvSpPr txBox="1"/>
          <p:nvPr>
            <p:ph idx="1" type="body"/>
          </p:nvPr>
        </p:nvSpPr>
        <p:spPr>
          <a:xfrm>
            <a:off x="838200" y="1365160"/>
            <a:ext cx="10515600" cy="49019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 sz="2800"/>
              <a:t>If..else holatini yozishning qisqa usuli</a:t>
            </a:r>
            <a:endParaRPr sz="28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Agar bajarish kerak bo‘lgan bitta buyruq mavjud bo‘lsa, bittasi </a:t>
            </a:r>
            <a:r>
              <a:rPr b="1" lang="en-US" sz="2000"/>
              <a:t>if</a:t>
            </a:r>
            <a:r>
              <a:rPr lang="en-US" sz="2000"/>
              <a:t> uchun va biri </a:t>
            </a:r>
            <a:r>
              <a:rPr b="1" lang="en-US" sz="2000"/>
              <a:t>else</a:t>
            </a:r>
            <a:r>
              <a:rPr lang="en-US" sz="2000"/>
              <a:t> uchun bo‘lsa, barchasini bir qatorga qo‘yishingiz mumkin: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8" name="Google Shape;158;p12"/>
          <p:cNvPicPr preferRelativeResize="0"/>
          <p:nvPr/>
        </p:nvPicPr>
        <p:blipFill rotWithShape="1">
          <a:blip r:embed="rId3">
            <a:alphaModFix/>
          </a:blip>
          <a:srcRect b="10808" l="0" r="0" t="8109"/>
          <a:stretch/>
        </p:blipFill>
        <p:spPr>
          <a:xfrm>
            <a:off x="2033252" y="2778907"/>
            <a:ext cx="8125496" cy="2074460"/>
          </a:xfrm>
          <a:prstGeom prst="rect">
            <a:avLst/>
          </a:prstGeom>
          <a:noFill/>
          <a:ln cap="flat" cmpd="sng" w="9525">
            <a:solidFill>
              <a:srgbClr val="5B9BD5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164" name="Google Shape;164;p13"/>
          <p:cNvSpPr txBox="1"/>
          <p:nvPr>
            <p:ph idx="1" type="body"/>
          </p:nvPr>
        </p:nvSpPr>
        <p:spPr>
          <a:xfrm>
            <a:off x="838200" y="1365160"/>
            <a:ext cx="10515600" cy="49019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 sz="2800"/>
              <a:t>And kalit so‘zi</a:t>
            </a:r>
            <a:endParaRPr sz="28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b="1" lang="en-US" sz="2000"/>
              <a:t>and</a:t>
            </a:r>
            <a:r>
              <a:rPr lang="en-US" sz="2000"/>
              <a:t> kalit so‘zi mantiqiy operator bo‘lib, shartli gaplarni birlashtirish uchun ishlatiladi: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b="1" lang="en-US" sz="2000"/>
              <a:t>and </a:t>
            </a:r>
            <a:r>
              <a:rPr lang="en-US" sz="2000"/>
              <a:t>kalit so‘zi ishlatilganda ikkila shart ham to‘g‘ri bo‘lishi kerak. 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5" name="Google Shape;165;p13"/>
          <p:cNvPicPr preferRelativeResize="0"/>
          <p:nvPr/>
        </p:nvPicPr>
        <p:blipFill rotWithShape="1">
          <a:blip r:embed="rId3">
            <a:alphaModFix/>
          </a:blip>
          <a:srcRect b="10480" l="5122" r="2811" t="8734"/>
          <a:stretch/>
        </p:blipFill>
        <p:spPr>
          <a:xfrm>
            <a:off x="838200" y="2354754"/>
            <a:ext cx="9284594" cy="2706643"/>
          </a:xfrm>
          <a:prstGeom prst="rect">
            <a:avLst/>
          </a:prstGeom>
          <a:noFill/>
          <a:ln cap="flat" cmpd="sng" w="9525">
            <a:solidFill>
              <a:srgbClr val="5B9BD5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171" name="Google Shape;171;p14"/>
          <p:cNvSpPr txBox="1"/>
          <p:nvPr>
            <p:ph idx="1" type="body"/>
          </p:nvPr>
        </p:nvSpPr>
        <p:spPr>
          <a:xfrm>
            <a:off x="838200" y="1365160"/>
            <a:ext cx="10515600" cy="49019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 sz="2800"/>
              <a:t>Or kalit so‘zi</a:t>
            </a:r>
            <a:endParaRPr sz="28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b="1" lang="en-US" sz="2000"/>
              <a:t>or</a:t>
            </a:r>
            <a:r>
              <a:rPr lang="en-US" sz="2000"/>
              <a:t> (yoki) kalit so‘zi mantiqiy operator bo‘lib, shartli gaplarni birlashtirish uchun ishlatiladi: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kalit so‘zi ishlatilganda ikkita shartdan biri to‘g‘ri bo‘lishi kerak.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2" name="Google Shape;172;p14"/>
          <p:cNvPicPr preferRelativeResize="0"/>
          <p:nvPr/>
        </p:nvPicPr>
        <p:blipFill rotWithShape="1">
          <a:blip r:embed="rId3">
            <a:alphaModFix/>
          </a:blip>
          <a:srcRect b="9767" l="2727" r="963" t="9767"/>
          <a:stretch/>
        </p:blipFill>
        <p:spPr>
          <a:xfrm>
            <a:off x="1139243" y="2514935"/>
            <a:ext cx="8841883" cy="2610857"/>
          </a:xfrm>
          <a:prstGeom prst="rect">
            <a:avLst/>
          </a:prstGeom>
          <a:noFill/>
          <a:ln cap="flat" cmpd="sng" w="9525">
            <a:solidFill>
              <a:srgbClr val="5B9BD5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178" name="Google Shape;178;p15"/>
          <p:cNvSpPr txBox="1"/>
          <p:nvPr>
            <p:ph idx="1" type="body"/>
          </p:nvPr>
        </p:nvSpPr>
        <p:spPr>
          <a:xfrm>
            <a:off x="838200" y="1365160"/>
            <a:ext cx="10515600" cy="49019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 sz="2800"/>
              <a:t>If holati ichida if holatini qo‘llash</a:t>
            </a:r>
            <a:endParaRPr sz="28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If holati ichida if holati qo‘llanilishi mumkin, bu </a:t>
            </a:r>
            <a:r>
              <a:rPr b="1" lang="en-US" sz="2000"/>
              <a:t>nested if</a:t>
            </a:r>
            <a:r>
              <a:rPr lang="en-US" sz="2000"/>
              <a:t> operatori deb ataladi.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9" name="Google Shape;179;p15"/>
          <p:cNvPicPr preferRelativeResize="0"/>
          <p:nvPr/>
        </p:nvPicPr>
        <p:blipFill rotWithShape="1">
          <a:blip r:embed="rId3">
            <a:alphaModFix/>
          </a:blip>
          <a:srcRect b="5999" l="0" r="0" t="6799"/>
          <a:stretch/>
        </p:blipFill>
        <p:spPr>
          <a:xfrm>
            <a:off x="838200" y="2442924"/>
            <a:ext cx="9400504" cy="2811655"/>
          </a:xfrm>
          <a:prstGeom prst="rect">
            <a:avLst/>
          </a:prstGeom>
          <a:noFill/>
          <a:ln cap="flat" cmpd="sng" w="9525">
            <a:solidFill>
              <a:srgbClr val="5B9BD5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185" name="Google Shape;185;p16"/>
          <p:cNvSpPr txBox="1"/>
          <p:nvPr>
            <p:ph idx="1" type="body"/>
          </p:nvPr>
        </p:nvSpPr>
        <p:spPr>
          <a:xfrm>
            <a:off x="838200" y="1365160"/>
            <a:ext cx="10515600" cy="49019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 sz="2800"/>
              <a:t>Pass kalit so‘zi</a:t>
            </a:r>
            <a:endParaRPr sz="28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If holati bo‘sh bo‘lsa hech qanday natija bermaydigan bo‘lsa python dasturlash tili xato ko‘rsatadi, xatoni oldini olish uchun </a:t>
            </a:r>
            <a:r>
              <a:rPr b="1" lang="en-US" sz="2000"/>
              <a:t>pass</a:t>
            </a:r>
            <a:r>
              <a:rPr lang="en-US" sz="2000"/>
              <a:t> kalit so‘zidan foydalanish mumkin.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6" name="Google Shape;186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8199" y="2872565"/>
            <a:ext cx="9555051" cy="2652472"/>
          </a:xfrm>
          <a:prstGeom prst="rect">
            <a:avLst/>
          </a:prstGeom>
          <a:noFill/>
          <a:ln cap="flat" cmpd="sng" w="9525">
            <a:solidFill>
              <a:srgbClr val="5B9BD5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192" name="Google Shape;192;p17"/>
          <p:cNvSpPr txBox="1"/>
          <p:nvPr>
            <p:ph idx="1" type="body"/>
          </p:nvPr>
        </p:nvSpPr>
        <p:spPr>
          <a:xfrm>
            <a:off x="838200" y="1365160"/>
            <a:ext cx="10515600" cy="49019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 sz="2800"/>
              <a:t>Break kalit so‘zi</a:t>
            </a:r>
            <a:endParaRPr sz="28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break kalit so'zi for yoki while siklini buzish uchun ishlatiladi.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US" sz="4000"/>
              <a:t>for i in range(9):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US" sz="4000"/>
              <a:t>  if i &gt; 3: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US" sz="4000"/>
              <a:t>    break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US" sz="4000"/>
              <a:t>  print(i)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198" name="Google Shape;198;p18"/>
          <p:cNvSpPr txBox="1"/>
          <p:nvPr>
            <p:ph idx="1" type="body"/>
          </p:nvPr>
        </p:nvSpPr>
        <p:spPr>
          <a:xfrm>
            <a:off x="838200" y="1365160"/>
            <a:ext cx="10515600" cy="49019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en-US" sz="2800"/>
              <a:t>Break kalit so‘zi</a:t>
            </a:r>
            <a:endParaRPr sz="28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2000"/>
              <a:t>break kalit so'zi for yoki while siklini buzish uchun ishlatiladi.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/>
          </a:p>
          <a:p>
            <a:pPr indent="-11112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4000"/>
              <a:t>i = 1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4000"/>
              <a:t>while i &lt; 9: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4000"/>
              <a:t>  print(i)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4000"/>
              <a:t>  if i == 3: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4000"/>
              <a:t>    break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4000"/>
              <a:t>  i += 1</a:t>
            </a:r>
            <a:endParaRPr/>
          </a:p>
          <a:p>
            <a:pPr indent="-11112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/>
          </a:p>
          <a:p>
            <a:pPr indent="-11112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/>
          </a:p>
          <a:p>
            <a:pPr indent="-11112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/>
          </a:p>
          <a:p>
            <a:pPr indent="-11112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/>
          </a:p>
          <a:p>
            <a:pPr indent="-11112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/>
          </a:p>
          <a:p>
            <a:pPr indent="-11112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/>
          </a:p>
          <a:p>
            <a:pPr indent="-11112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/>
          </a:p>
          <a:p>
            <a:pPr indent="-11112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/>
          </a:p>
          <a:p>
            <a:pPr indent="-11112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/>
          </a:p>
          <a:p>
            <a:pPr indent="-11112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/>
          </a:p>
          <a:p>
            <a:pPr indent="-11112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/>
          </a:p>
          <a:p>
            <a:pPr indent="-11112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/>
          </a:p>
          <a:p>
            <a:pPr indent="-11112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/>
          </a:p>
          <a:p>
            <a:pPr indent="-11112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/>
          </a:p>
          <a:p>
            <a:pPr indent="-11112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/>
          </a:p>
          <a:p>
            <a:pPr indent="-11112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/>
          </a:p>
          <a:p>
            <a:pPr indent="117475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17475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17475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17475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17475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17475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17475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17475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  <a:p>
            <a:pPr indent="117475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204" name="Google Shape;204;p19"/>
          <p:cNvSpPr txBox="1"/>
          <p:nvPr>
            <p:ph idx="1" type="body"/>
          </p:nvPr>
        </p:nvSpPr>
        <p:spPr>
          <a:xfrm>
            <a:off x="838200" y="1365160"/>
            <a:ext cx="10515600" cy="49019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 sz="2800"/>
              <a:t>Continue kalit so‘zi</a:t>
            </a:r>
            <a:endParaRPr sz="28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US" sz="1800">
                <a:latin typeface="Times New Roman"/>
                <a:ea typeface="Times New Roman"/>
                <a:cs typeface="Times New Roman"/>
                <a:sym typeface="Times New Roman"/>
              </a:rPr>
              <a:t>Joriy iteratsiyani tsiklda tugatish uchun continue kalit so'zidan foydalaning, lekin keyingisini davom eting.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US" sz="4000"/>
              <a:t>for i in range(9):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US" sz="4000"/>
              <a:t>  if i == 3: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US" sz="4000"/>
              <a:t>    continue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US" sz="4000"/>
              <a:t>  print(i)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210" name="Google Shape;210;p20"/>
          <p:cNvSpPr txBox="1"/>
          <p:nvPr>
            <p:ph idx="1" type="body"/>
          </p:nvPr>
        </p:nvSpPr>
        <p:spPr>
          <a:xfrm>
            <a:off x="838200" y="1365160"/>
            <a:ext cx="10515600" cy="49019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 sz="2800"/>
              <a:t>Continue kalit so‘zi</a:t>
            </a:r>
            <a:endParaRPr sz="28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US" sz="1800">
                <a:latin typeface="Times New Roman"/>
                <a:ea typeface="Times New Roman"/>
                <a:cs typeface="Times New Roman"/>
                <a:sym typeface="Times New Roman"/>
              </a:rPr>
              <a:t>Joriy iteratsiyani tsiklda tugatish uchun continue kalit so'zidan foydalaning, lekin keyingisini davom eting.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US" sz="4000"/>
              <a:t>i = 0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US" sz="4000"/>
              <a:t>while i &lt; 9: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US" sz="4000"/>
              <a:t>  i += 1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US" sz="4000"/>
              <a:t>  if i == 3: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US" sz="4000"/>
              <a:t>    continue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US" sz="4000"/>
              <a:t>  print(i)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  <a:p>
            <a:pPr indent="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216" name="Google Shape;216;p21"/>
          <p:cNvSpPr txBox="1"/>
          <p:nvPr>
            <p:ph idx="1" type="body"/>
          </p:nvPr>
        </p:nvSpPr>
        <p:spPr>
          <a:xfrm>
            <a:off x="838200" y="1365160"/>
            <a:ext cx="10515600" cy="5492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 lnSpcReduction="20000"/>
          </a:bodyPr>
          <a:lstStyle/>
          <a:p>
            <a:pPr indent="0" lvl="1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4100"/>
              <a:t>hafta kunlarini topish</a:t>
            </a:r>
            <a:endParaRPr sz="3100">
              <a:latin typeface="Calibri"/>
              <a:ea typeface="Calibri"/>
              <a:cs typeface="Calibri"/>
              <a:sym typeface="Calibri"/>
            </a:endParaRPr>
          </a:p>
          <a:p>
            <a:pPr indent="-18434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600"/>
              <a:t>kun = 1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600"/>
              <a:t>if kun == 1: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600"/>
              <a:t>   print(“Dushanba”)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600"/>
              <a:t>elif kun == 2: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600"/>
              <a:t>   print(“Seshanba”)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600"/>
              <a:t>elif kun == 3: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600"/>
              <a:t>   print(“Chorshanba”)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600"/>
              <a:t>elif kun == 4: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600"/>
              <a:t>   print(“Payshanba”)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600"/>
              <a:t>elif kun == 5: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600"/>
              <a:t>   print(“Juma”)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600"/>
              <a:t>elif kun == 6: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600"/>
              <a:t>   print(“Shanba”)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600"/>
              <a:t>elif kun == 7: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600"/>
              <a:t>   print(“Yakshanba”)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600"/>
              <a:t>else: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600"/>
              <a:t>   print(“Noto`g`ri raqam kiritilgan”)	</a:t>
            </a:r>
            <a:endParaRPr/>
          </a:p>
          <a:p>
            <a:pPr indent="-18434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18434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18434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18434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18434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18434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18434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18434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18434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18434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18434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18434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18434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18434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44259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4259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4259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4259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4259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4259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4259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4259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Calibri"/>
              <a:ea typeface="Calibri"/>
              <a:cs typeface="Calibri"/>
              <a:sym typeface="Calibri"/>
            </a:endParaRPr>
          </a:p>
          <a:p>
            <a:pPr indent="44259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222" name="Google Shape;222;p22"/>
          <p:cNvSpPr txBox="1"/>
          <p:nvPr>
            <p:ph idx="1" type="body"/>
          </p:nvPr>
        </p:nvSpPr>
        <p:spPr>
          <a:xfrm>
            <a:off x="838200" y="1365160"/>
            <a:ext cx="10515600" cy="5492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0" lvl="1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oy nomlarini topish</a:t>
            </a:r>
            <a:endParaRPr b="1" sz="11200"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oy = 1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if oy == 1: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print(“Yanvar”)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elif oy == 2: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print(“Fevral”)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elif oy == 3: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print(“Mart”)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elif oy == 4: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print(“Aprel”)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elif oy == 5: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print(“May”)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elif oy == 6: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print(“Iyun”)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 sz="11200"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7200"/>
              <a:t>	</a:t>
            </a:r>
            <a:endParaRPr/>
          </a:p>
          <a:p>
            <a:pPr indent="-1651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4000"/>
          </a:p>
          <a:p>
            <a:pPr indent="-1651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40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Calibri"/>
              <a:ea typeface="Calibri"/>
              <a:cs typeface="Calibri"/>
              <a:sym typeface="Calibri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228" name="Google Shape;228;p23"/>
          <p:cNvSpPr txBox="1"/>
          <p:nvPr>
            <p:ph idx="1" type="body"/>
          </p:nvPr>
        </p:nvSpPr>
        <p:spPr>
          <a:xfrm>
            <a:off x="838200" y="1365160"/>
            <a:ext cx="10515600" cy="5492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0" lvl="1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elif oy == 7: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print(“Iyul”)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elif oy == 8: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print(“Avgust”)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elif oy == 9: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print(“Sentabr”)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elif oy == 10: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print(“Oktabr”)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elif oy == 11: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print(“Noyabr”)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elif oy == 12: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print(“Dekabr”)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else: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print(“Noto`g`ri raqam kiritilgan”)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7200"/>
              <a:t>	</a:t>
            </a:r>
            <a:endParaRPr/>
          </a:p>
          <a:p>
            <a:pPr indent="-1651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4000"/>
          </a:p>
          <a:p>
            <a:pPr indent="-1651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40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Calibri"/>
              <a:ea typeface="Calibri"/>
              <a:cs typeface="Calibri"/>
              <a:sym typeface="Calibri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4"/>
          <p:cNvSpPr txBox="1"/>
          <p:nvPr>
            <p:ph type="title"/>
          </p:nvPr>
        </p:nvSpPr>
        <p:spPr>
          <a:xfrm>
            <a:off x="838200" y="3959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234" name="Google Shape;234;p24"/>
          <p:cNvSpPr txBox="1"/>
          <p:nvPr>
            <p:ph idx="1" type="body"/>
          </p:nvPr>
        </p:nvSpPr>
        <p:spPr>
          <a:xfrm>
            <a:off x="838200" y="1365160"/>
            <a:ext cx="10515600" cy="5492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0" lvl="1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Bahoni aniqlash</a:t>
            </a:r>
            <a:endParaRPr b="1" sz="11200"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 sz="11200"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baho = 90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if baho &gt; 90: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print(“A’lo”)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elif baho &gt; 80: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print(“yaxshi”)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elif baho &gt; 70: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print(“Qoniqarli”)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elif baho &gt; 60: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print(“O`tish bali to`plagan”)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elif baho &lt; 60: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print(“qoniqarsiz”)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else: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print(“Noto`g`ri raqam kiritilgan”)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7200"/>
              <a:t>	</a:t>
            </a:r>
            <a:endParaRPr/>
          </a:p>
          <a:p>
            <a:pPr indent="-1651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4000"/>
          </a:p>
          <a:p>
            <a:pPr indent="-1651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40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Calibri"/>
              <a:ea typeface="Calibri"/>
              <a:cs typeface="Calibri"/>
              <a:sym typeface="Calibri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5"/>
          <p:cNvSpPr txBox="1"/>
          <p:nvPr>
            <p:ph type="title"/>
          </p:nvPr>
        </p:nvSpPr>
        <p:spPr>
          <a:xfrm>
            <a:off x="838200" y="3959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240" name="Google Shape;240;p25"/>
          <p:cNvSpPr txBox="1"/>
          <p:nvPr>
            <p:ph idx="1" type="body"/>
          </p:nvPr>
        </p:nvSpPr>
        <p:spPr>
          <a:xfrm>
            <a:off x="838200" y="1365160"/>
            <a:ext cx="10515600" cy="5492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0" lvl="1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Kun vaqtlarini aniqlash</a:t>
            </a:r>
            <a:endParaRPr b="1" sz="11200"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 sz="11200"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soat = 9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if baho == 9: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print(“Ertalab”)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elif baho == 12: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print(“Obed”)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elif baho == 17: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print(“Kechki Payt”)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elif baho == 22: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print(“Kechqurun”)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elif baho == 23: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print(“Tun”)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else: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11200"/>
              <a:t>   print(“Noto`g`ri raqam kiritilgan”)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7200"/>
              <a:t>	</a:t>
            </a:r>
            <a:endParaRPr/>
          </a:p>
          <a:p>
            <a:pPr indent="-1651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4000"/>
          </a:p>
          <a:p>
            <a:pPr indent="-1651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40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-21431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/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Calibri"/>
              <a:ea typeface="Calibri"/>
              <a:cs typeface="Calibri"/>
              <a:sym typeface="Calibri"/>
            </a:endParaRPr>
          </a:p>
          <a:p>
            <a:pPr indent="14287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6"/>
          <p:cNvSpPr txBox="1"/>
          <p:nvPr>
            <p:ph type="title"/>
          </p:nvPr>
        </p:nvSpPr>
        <p:spPr>
          <a:xfrm>
            <a:off x="838200" y="3959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246" name="Google Shape;246;p26"/>
          <p:cNvSpPr txBox="1"/>
          <p:nvPr>
            <p:ph idx="1" type="body"/>
          </p:nvPr>
        </p:nvSpPr>
        <p:spPr>
          <a:xfrm>
            <a:off x="838200" y="1365160"/>
            <a:ext cx="10515600" cy="5492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1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b="1" sz="3200"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 sz="3200"/>
              <a:t>Mashina = (“Damas”, “Nexia”, “Lacetti”, “Matiz”, “Spark”)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 sz="3200"/>
              <a:t>For i in Mashina: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 sz="3200"/>
              <a:t>	if i == “Matiz”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 sz="3200"/>
              <a:t>	    print(i)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 sz="3200"/>
              <a:t>	    break	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 sz="3200"/>
              <a:t>   </a:t>
            </a:r>
            <a:endParaRPr sz="105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635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635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635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635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635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635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635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635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>
              <a:latin typeface="Calibri"/>
              <a:ea typeface="Calibri"/>
              <a:cs typeface="Calibri"/>
              <a:sym typeface="Calibri"/>
            </a:endParaRPr>
          </a:p>
          <a:p>
            <a:pPr indent="635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7"/>
          <p:cNvSpPr txBox="1"/>
          <p:nvPr>
            <p:ph type="title"/>
          </p:nvPr>
        </p:nvSpPr>
        <p:spPr>
          <a:xfrm>
            <a:off x="838200" y="3959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252" name="Google Shape;252;p27"/>
          <p:cNvSpPr txBox="1"/>
          <p:nvPr>
            <p:ph idx="1" type="body"/>
          </p:nvPr>
        </p:nvSpPr>
        <p:spPr>
          <a:xfrm>
            <a:off x="838200" y="1365160"/>
            <a:ext cx="10515600" cy="5492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1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b="1" sz="3200"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 sz="3200"/>
              <a:t>Mashina = (“Damas”, “Nexia”, “Lacetti”, “Matiz”, “Spark”)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 sz="3200"/>
              <a:t>for i in Mashina: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 sz="3200"/>
              <a:t>	if i == “Matiz”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 sz="3200"/>
              <a:t>	    break	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 sz="3200"/>
              <a:t>     print(i)</a:t>
            </a:r>
            <a:endParaRPr sz="105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-2222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/>
          </a:p>
          <a:p>
            <a:pPr indent="635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635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635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635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635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635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635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635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>
              <a:latin typeface="Calibri"/>
              <a:ea typeface="Calibri"/>
              <a:cs typeface="Calibri"/>
              <a:sym typeface="Calibri"/>
            </a:endParaRPr>
          </a:p>
          <a:p>
            <a:pPr indent="635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"/>
              <a:buNone/>
            </a:pPr>
            <a:r>
              <a:t/>
            </a:r>
            <a:endParaRPr sz="1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28"/>
          <p:cNvSpPr txBox="1"/>
          <p:nvPr>
            <p:ph type="title"/>
          </p:nvPr>
        </p:nvSpPr>
        <p:spPr>
          <a:xfrm>
            <a:off x="838200" y="3959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258" name="Google Shape;258;p28"/>
          <p:cNvSpPr txBox="1"/>
          <p:nvPr>
            <p:ph idx="1" type="body"/>
          </p:nvPr>
        </p:nvSpPr>
        <p:spPr>
          <a:xfrm>
            <a:off x="838200" y="1365160"/>
            <a:ext cx="10515600" cy="5492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1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 sz="3200"/>
              <a:t>Son = (“1”, “2”, “3”, “4”, “5”, “6”, “7”, “8”, “9”, “10”)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 sz="3200">
                <a:latin typeface="Calibri"/>
                <a:ea typeface="Calibri"/>
                <a:cs typeface="Calibri"/>
                <a:sym typeface="Calibri"/>
              </a:rPr>
              <a:t>For i in Son: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 sz="3200">
                <a:latin typeface="Calibri"/>
                <a:ea typeface="Calibri"/>
                <a:cs typeface="Calibri"/>
                <a:sym typeface="Calibri"/>
              </a:rPr>
              <a:t>	if i == 5: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 sz="3200">
                <a:latin typeface="Calibri"/>
                <a:ea typeface="Calibri"/>
                <a:cs typeface="Calibri"/>
                <a:sym typeface="Calibri"/>
              </a:rPr>
              <a:t>		break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 sz="3200">
                <a:latin typeface="Calibri"/>
                <a:ea typeface="Calibri"/>
                <a:cs typeface="Calibri"/>
                <a:sym typeface="Calibri"/>
              </a:rPr>
              <a:t>  print(i) </a:t>
            </a:r>
            <a:endParaRPr sz="1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9"/>
          <p:cNvSpPr txBox="1"/>
          <p:nvPr>
            <p:ph type="title"/>
          </p:nvPr>
        </p:nvSpPr>
        <p:spPr>
          <a:xfrm>
            <a:off x="838200" y="3959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lang="en-US">
                <a:latin typeface="Times New Roman"/>
                <a:ea typeface="Times New Roman"/>
                <a:cs typeface="Times New Roman"/>
                <a:sym typeface="Times New Roman"/>
              </a:rPr>
              <a:t>Python dasturlash tilida </a:t>
            </a:r>
            <a:r>
              <a:rPr b="1" lang="en-US"/>
              <a:t>mantiqiy shart</a:t>
            </a:r>
            <a:endParaRPr/>
          </a:p>
        </p:txBody>
      </p:sp>
      <p:sp>
        <p:nvSpPr>
          <p:cNvPr id="264" name="Google Shape;264;p29"/>
          <p:cNvSpPr txBox="1"/>
          <p:nvPr>
            <p:ph idx="1" type="body"/>
          </p:nvPr>
        </p:nvSpPr>
        <p:spPr>
          <a:xfrm>
            <a:off x="838200" y="1365160"/>
            <a:ext cx="10515600" cy="5492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1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b="1" lang="en-US" sz="3600"/>
              <a:t>Son = (“1”, “2”, “3”, “4”, “5”, “6”, “7”, “8”, “9”, “10”)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b="1" lang="en-US" sz="3600">
                <a:latin typeface="Calibri"/>
                <a:ea typeface="Calibri"/>
                <a:cs typeface="Calibri"/>
                <a:sym typeface="Calibri"/>
              </a:rPr>
              <a:t>For i in Son: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b="1" lang="en-US" sz="3600">
                <a:latin typeface="Calibri"/>
                <a:ea typeface="Calibri"/>
                <a:cs typeface="Calibri"/>
                <a:sym typeface="Calibri"/>
              </a:rPr>
              <a:t>	if i == 5: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b="1" lang="en-US" sz="3600">
                <a:latin typeface="Calibri"/>
                <a:ea typeface="Calibri"/>
                <a:cs typeface="Calibri"/>
                <a:sym typeface="Calibri"/>
              </a:rPr>
              <a:t>		continue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b="1" lang="en-US" sz="3600">
                <a:latin typeface="Calibri"/>
                <a:ea typeface="Calibri"/>
                <a:cs typeface="Calibri"/>
                <a:sym typeface="Calibri"/>
              </a:rPr>
              <a:t>  print(i) </a:t>
            </a:r>
            <a:endParaRPr sz="1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0"/>
          <p:cNvSpPr txBox="1"/>
          <p:nvPr>
            <p:ph idx="1" type="body"/>
          </p:nvPr>
        </p:nvSpPr>
        <p:spPr>
          <a:xfrm>
            <a:off x="838199" y="432619"/>
            <a:ext cx="10773697" cy="56656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0000" lnSpcReduction="2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4000">
                <a:latin typeface="Times New Roman"/>
                <a:ea typeface="Times New Roman"/>
                <a:cs typeface="Times New Roman"/>
                <a:sym typeface="Times New Roman"/>
              </a:rPr>
              <a:t>Foydalanilgan adabiyotlar</a:t>
            </a:r>
            <a:endParaRPr b="1" sz="4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 sz="4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1. Mastering Object-Oriented Python: Build powerful applications with reusable code using OOP design patterns and Python 3.7, 2nd Edition,  Steven F. Lott,   Packt Publishing (June 14, 2019) 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2. Learning Python, 5th Edition Fifth Edition,  Mark Lutz ,  O'Reilly Media, June 12, 2013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3. Python Programming for Beginners: The Ultimate Guide for Beginners to Learn Python Programming: Crash Course on Python Programming for Beginners, AMZ Publishing,   Independently published (July 13, 2021)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4. https://www.python.org/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5. https://www.w3schools.com/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6. https://www.codecademy.com/catalog/language/python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7. https://realpython.com/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8. </a:t>
            </a:r>
            <a:r>
              <a:rPr lang="en-US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https://www.anaconda.com/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1"/>
          <p:cNvSpPr txBox="1"/>
          <p:nvPr>
            <p:ph idx="1" type="body"/>
          </p:nvPr>
        </p:nvSpPr>
        <p:spPr>
          <a:xfrm>
            <a:off x="838200" y="1746967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8800"/>
              <a:buNone/>
            </a:pPr>
            <a:r>
              <a:rPr b="1" lang="en-US" sz="8800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E’tiboringiz 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8800"/>
              <a:buNone/>
            </a:pPr>
            <a:r>
              <a:rPr b="1" lang="en-US" sz="8800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uchun rahmat!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2023-03-09T15:29:21Z</dcterms:created>
  <dc:creator>samsumg</dc:creator>
</cp:coreProperties>
</file>