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72" r:id="rId1"/>
  </p:sldMasterIdLst>
  <p:notesMasterIdLst>
    <p:notesMasterId r:id="rId63"/>
  </p:notesMasterIdLst>
  <p:sldIdLst>
    <p:sldId id="302" r:id="rId2"/>
    <p:sldId id="299" r:id="rId3"/>
    <p:sldId id="352" r:id="rId4"/>
    <p:sldId id="408" r:id="rId5"/>
    <p:sldId id="513" r:id="rId6"/>
    <p:sldId id="564" r:id="rId7"/>
    <p:sldId id="565" r:id="rId8"/>
    <p:sldId id="567" r:id="rId9"/>
    <p:sldId id="568" r:id="rId10"/>
    <p:sldId id="569" r:id="rId11"/>
    <p:sldId id="571" r:id="rId12"/>
    <p:sldId id="573" r:id="rId13"/>
    <p:sldId id="572" r:id="rId14"/>
    <p:sldId id="574" r:id="rId15"/>
    <p:sldId id="575" r:id="rId16"/>
    <p:sldId id="576" r:id="rId17"/>
    <p:sldId id="577" r:id="rId18"/>
    <p:sldId id="578" r:id="rId19"/>
    <p:sldId id="579" r:id="rId20"/>
    <p:sldId id="580" r:id="rId21"/>
    <p:sldId id="581" r:id="rId22"/>
    <p:sldId id="582" r:id="rId23"/>
    <p:sldId id="583" r:id="rId24"/>
    <p:sldId id="584" r:id="rId25"/>
    <p:sldId id="585" r:id="rId26"/>
    <p:sldId id="587" r:id="rId27"/>
    <p:sldId id="586" r:id="rId28"/>
    <p:sldId id="588" r:id="rId29"/>
    <p:sldId id="589" r:id="rId30"/>
    <p:sldId id="590" r:id="rId31"/>
    <p:sldId id="591" r:id="rId32"/>
    <p:sldId id="594" r:id="rId33"/>
    <p:sldId id="595" r:id="rId34"/>
    <p:sldId id="596" r:id="rId35"/>
    <p:sldId id="597" r:id="rId36"/>
    <p:sldId id="598" r:id="rId37"/>
    <p:sldId id="599" r:id="rId38"/>
    <p:sldId id="601" r:id="rId39"/>
    <p:sldId id="603" r:id="rId40"/>
    <p:sldId id="604" r:id="rId41"/>
    <p:sldId id="606" r:id="rId42"/>
    <p:sldId id="608" r:id="rId43"/>
    <p:sldId id="609" r:id="rId44"/>
    <p:sldId id="610" r:id="rId45"/>
    <p:sldId id="611" r:id="rId46"/>
    <p:sldId id="613" r:id="rId47"/>
    <p:sldId id="614" r:id="rId48"/>
    <p:sldId id="615" r:id="rId49"/>
    <p:sldId id="616" r:id="rId50"/>
    <p:sldId id="617" r:id="rId51"/>
    <p:sldId id="618" r:id="rId52"/>
    <p:sldId id="625" r:id="rId53"/>
    <p:sldId id="620" r:id="rId54"/>
    <p:sldId id="621" r:id="rId55"/>
    <p:sldId id="622" r:id="rId56"/>
    <p:sldId id="623" r:id="rId57"/>
    <p:sldId id="624" r:id="rId58"/>
    <p:sldId id="469" r:id="rId59"/>
    <p:sldId id="467" r:id="rId60"/>
    <p:sldId id="415" r:id="rId61"/>
    <p:sldId id="297" r:id="rId6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99821" autoAdjust="0"/>
  </p:normalViewPr>
  <p:slideViewPr>
    <p:cSldViewPr>
      <p:cViewPr>
        <p:scale>
          <a:sx n="70" d="100"/>
          <a:sy n="70" d="100"/>
        </p:scale>
        <p:origin x="-126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B52857-089D-4592-A701-4C63A0421172}" type="datetimeFigureOut">
              <a:rPr lang="ru-RU" smtClean="0"/>
              <a:pPr/>
              <a:t>22.04.2023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331BB-B5FA-4B78-9A12-7E92F1611A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1587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F6398-B677-4640-928D-49C79CC0DFC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9313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0447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0447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33166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1030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85090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8185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19487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75438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08417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96137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523059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67270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37280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73547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3" r:id="rId1"/>
    <p:sldLayoutId id="2147484474" r:id="rId2"/>
    <p:sldLayoutId id="2147484475" r:id="rId3"/>
    <p:sldLayoutId id="2147484476" r:id="rId4"/>
    <p:sldLayoutId id="2147484477" r:id="rId5"/>
    <p:sldLayoutId id="2147484478" r:id="rId6"/>
    <p:sldLayoutId id="2147484479" r:id="rId7"/>
    <p:sldLayoutId id="2147484480" r:id="rId8"/>
    <p:sldLayoutId id="2147484481" r:id="rId9"/>
    <p:sldLayoutId id="2147484482" r:id="rId10"/>
    <p:sldLayoutId id="2147484483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D-wWKm0Myc" TargetMode="External"/><Relationship Id="rId2" Type="http://schemas.openxmlformats.org/officeDocument/2006/relationships/hyperlink" Target="https://lex.uz/uz/docs/-5953883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ai.auto.ru/" TargetMode="Externa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39552" y="600363"/>
            <a:ext cx="8424936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kumimoji="0" lang="ru-RU" alt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r>
              <a:rPr lang="uz-Latn-UZ" sz="2800" b="1" dirty="0" smtClean="0"/>
              <a:t>YO‘L HARAKATI QOIDALARI VA </a:t>
            </a:r>
            <a:endParaRPr lang="ru-RU" sz="2800" b="1" dirty="0" smtClean="0"/>
          </a:p>
          <a:p>
            <a:pPr algn="ctr"/>
            <a:r>
              <a:rPr lang="uz-Latn-UZ" sz="2800" b="1" dirty="0" smtClean="0"/>
              <a:t>AMALIY BOSHQAR</a:t>
            </a:r>
            <a:r>
              <a:rPr lang="en-US" sz="2800" b="1" dirty="0" smtClean="0"/>
              <a:t>ISH </a:t>
            </a:r>
            <a:endParaRPr lang="ru-RU" sz="28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/>
              <a:t>(</a:t>
            </a:r>
            <a:r>
              <a:rPr lang="en-US" sz="2800" b="1" dirty="0" smtClean="0"/>
              <a:t>Traffic rules and</a:t>
            </a:r>
            <a:r>
              <a:rPr lang="ru-RU" sz="2800" b="1" dirty="0" smtClean="0"/>
              <a:t> </a:t>
            </a:r>
            <a:r>
              <a:rPr lang="en-US" sz="2800" b="1" dirty="0" smtClean="0"/>
              <a:t>practical management</a:t>
            </a:r>
            <a:r>
              <a:rPr lang="ru-RU" sz="2800" b="1" dirty="0" smtClean="0"/>
              <a:t>)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4869160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SHUKUROV MANSURKHON</a:t>
            </a:r>
          </a:p>
          <a:p>
            <a:pPr algn="just"/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logistika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fakulteti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dotsent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Boburshox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39a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184229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467544" y="1082353"/>
            <a:ext cx="8352464" cy="4614647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/>
              <a:t>Topic </a:t>
            </a:r>
            <a:r>
              <a:rPr lang="ru-RU" sz="2800" b="1" dirty="0" smtClean="0"/>
              <a:t>3</a:t>
            </a:r>
            <a:r>
              <a:rPr lang="en-US" sz="2800" b="1" dirty="0" smtClean="0"/>
              <a:t>. Road signs.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/>
              <a:t>Servise</a:t>
            </a:r>
            <a:r>
              <a:rPr lang="en-US" sz="2800" b="1" dirty="0" smtClean="0"/>
              <a:t> characters. Requirements when installing signs.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dirty="0" smtClean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/>
              <a:t>3-Mavzu. </a:t>
            </a:r>
            <a:r>
              <a:rPr lang="es-ES" sz="2800" b="1" dirty="0" smtClean="0"/>
              <a:t>Yo‘l belgilari</a:t>
            </a:r>
            <a:r>
              <a:rPr lang="sv-SE" sz="2800" b="1" dirty="0" smtClean="0"/>
              <a:t>. </a:t>
            </a:r>
            <a:endParaRPr lang="ru-RU" sz="2800" b="1" dirty="0" smtClean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/>
              <a:t>Servise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belgilar</a:t>
            </a:r>
            <a:r>
              <a:rPr lang="en-US" sz="2800" b="1" dirty="0" smtClean="0"/>
              <a:t>. </a:t>
            </a:r>
            <a:r>
              <a:rPr lang="en-US" sz="2800" b="1" dirty="0" err="1" smtClean="0"/>
              <a:t>Belgilarni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o‘rnatishda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qo‘yiladigan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talablar</a:t>
            </a:r>
            <a:r>
              <a:rPr lang="sv-SE" sz="2800" b="1" dirty="0" smtClean="0"/>
              <a:t>.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973854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2"/>
          <p:cNvSpPr>
            <a:spLocks noGrp="1"/>
          </p:cNvSpPr>
          <p:nvPr>
            <p:ph type="title"/>
          </p:nvPr>
        </p:nvSpPr>
        <p:spPr>
          <a:xfrm>
            <a:off x="827584" y="1340768"/>
            <a:ext cx="7992888" cy="79208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altLang="ru-RU" sz="2400" b="1" dirty="0" smtClean="0">
                <a:latin typeface="+mn-lt"/>
              </a:rPr>
              <a:t>                                            </a:t>
            </a:r>
            <a:endParaRPr lang="en-US" altLang="ru-RU" sz="2800" b="1" dirty="0">
              <a:latin typeface="+mn-lt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31640" y="908720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sz="2000" b="1" dirty="0" err="1" smtClean="0"/>
              <a:t>Reja</a:t>
            </a:r>
            <a:r>
              <a:rPr lang="ru-RU" sz="2000" b="1" dirty="0" smtClean="0"/>
              <a:t>:</a:t>
            </a:r>
            <a:endParaRPr lang="ru-RU" sz="20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48932" y="1916832"/>
            <a:ext cx="73448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en-US" sz="2000" dirty="0" smtClean="0"/>
              <a:t>1. </a:t>
            </a:r>
            <a:r>
              <a:rPr lang="en-US" sz="2000" dirty="0" err="1" smtClean="0"/>
              <a:t>Buyuruvchi</a:t>
            </a:r>
            <a:r>
              <a:rPr lang="en-US" sz="2000" dirty="0" smtClean="0"/>
              <a:t> </a:t>
            </a:r>
            <a:r>
              <a:rPr lang="en-US" sz="2000" dirty="0" err="1" smtClean="0"/>
              <a:t>belgilar</a:t>
            </a:r>
            <a:r>
              <a:rPr lang="en-US" sz="2000" dirty="0" smtClean="0"/>
              <a:t> </a:t>
            </a:r>
            <a:r>
              <a:rPr lang="en-US" sz="2000" dirty="0" err="1" smtClean="0"/>
              <a:t>belgilarning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ta’rifi</a:t>
            </a:r>
            <a:r>
              <a:rPr lang="en-US" sz="2000" dirty="0" smtClean="0"/>
              <a:t>, </a:t>
            </a:r>
            <a:r>
              <a:rPr lang="en-US" sz="2000" dirty="0" err="1" smtClean="0"/>
              <a:t>vazifasi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uz-Cyrl-UZ" sz="2000" dirty="0" smtClean="0"/>
              <a:t>o‘rnatilishi</a:t>
            </a:r>
            <a:r>
              <a:rPr lang="en-US" sz="2000" dirty="0" smtClean="0"/>
              <a:t>.</a:t>
            </a:r>
            <a:endParaRPr lang="ru-RU" sz="20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348932" y="2924944"/>
            <a:ext cx="73448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hangingPunct="0"/>
            <a:endParaRPr lang="en-US" sz="2000" dirty="0" smtClean="0"/>
          </a:p>
          <a:p>
            <a:pPr fontAlgn="base" hangingPunct="0"/>
            <a:r>
              <a:rPr lang="en-US" sz="2000" dirty="0" smtClean="0"/>
              <a:t>2. </a:t>
            </a:r>
            <a:r>
              <a:rPr lang="en-US" sz="2000" dirty="0" err="1" smtClean="0"/>
              <a:t>Ahborot</a:t>
            </a:r>
            <a:r>
              <a:rPr lang="en-US" sz="2000" dirty="0" smtClean="0"/>
              <a:t> </a:t>
            </a:r>
            <a:r>
              <a:rPr lang="en-US" sz="2000" dirty="0" err="1" smtClean="0"/>
              <a:t>ishora</a:t>
            </a:r>
            <a:r>
              <a:rPr lang="en-US" sz="2000" dirty="0" smtClean="0"/>
              <a:t> </a:t>
            </a:r>
            <a:r>
              <a:rPr lang="en-US" sz="2000" dirty="0" err="1" smtClean="0"/>
              <a:t>belgilari</a:t>
            </a:r>
            <a:r>
              <a:rPr lang="en-US" sz="2000" dirty="0" smtClean="0"/>
              <a:t> </a:t>
            </a:r>
            <a:r>
              <a:rPr lang="en-US" sz="2000" dirty="0" err="1" smtClean="0"/>
              <a:t>belgilarining</a:t>
            </a:r>
            <a:r>
              <a:rPr lang="en-US" sz="2000" dirty="0" smtClean="0"/>
              <a:t> </a:t>
            </a:r>
            <a:r>
              <a:rPr lang="en-US" sz="2000" dirty="0" err="1" smtClean="0"/>
              <a:t>ta’rifi</a:t>
            </a:r>
            <a:r>
              <a:rPr lang="en-US" sz="2000" dirty="0" smtClean="0"/>
              <a:t>, </a:t>
            </a:r>
            <a:r>
              <a:rPr lang="en-US" sz="2000" dirty="0" err="1" smtClean="0"/>
              <a:t>vazifasi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uz-Cyrl-UZ" sz="2000" dirty="0" smtClean="0"/>
              <a:t>o‘rnatilishi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endParaRPr lang="ru-RU" sz="20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348932" y="3861048"/>
            <a:ext cx="734481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hangingPunct="0"/>
            <a:endParaRPr lang="en-US" sz="2000" dirty="0" smtClean="0"/>
          </a:p>
          <a:p>
            <a:pPr fontAlgn="base" hangingPunct="0"/>
            <a:r>
              <a:rPr lang="en-US" sz="2000" dirty="0" smtClean="0"/>
              <a:t>3. </a:t>
            </a:r>
            <a:r>
              <a:rPr lang="en-US" sz="2000" dirty="0" err="1" smtClean="0"/>
              <a:t>Servis</a:t>
            </a:r>
            <a:r>
              <a:rPr lang="en-US" sz="2000" dirty="0" smtClean="0"/>
              <a:t> </a:t>
            </a:r>
            <a:r>
              <a:rPr lang="en-US" sz="2000" dirty="0" err="1" smtClean="0"/>
              <a:t>belgilarning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ta’rifi</a:t>
            </a:r>
            <a:r>
              <a:rPr lang="en-US" sz="2000" dirty="0" smtClean="0"/>
              <a:t>, </a:t>
            </a:r>
            <a:r>
              <a:rPr lang="en-US" sz="2000" dirty="0" err="1" smtClean="0"/>
              <a:t>vazifasi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uz-Cyrl-UZ" sz="2000" dirty="0" smtClean="0"/>
              <a:t>o‘rnatilishi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endParaRPr lang="ru-RU" sz="2000" b="1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331640" y="4509120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hangingPunct="0"/>
            <a:endParaRPr lang="en-US" sz="2000" dirty="0" smtClean="0"/>
          </a:p>
          <a:p>
            <a:pPr fontAlgn="base" hangingPunct="0"/>
            <a:r>
              <a:rPr lang="en-US" sz="2000" dirty="0" smtClean="0"/>
              <a:t>4. </a:t>
            </a:r>
            <a:r>
              <a:rPr lang="en-US" sz="2000" dirty="0" err="1" smtClean="0"/>
              <a:t>Qo‘shimcha</a:t>
            </a:r>
            <a:r>
              <a:rPr lang="en-US" sz="2000" dirty="0" smtClean="0"/>
              <a:t> </a:t>
            </a:r>
            <a:r>
              <a:rPr lang="en-US" sz="2000" dirty="0" err="1" smtClean="0"/>
              <a:t>ahborot</a:t>
            </a:r>
            <a:r>
              <a:rPr lang="en-US" sz="2000" dirty="0" smtClean="0"/>
              <a:t> </a:t>
            </a:r>
            <a:r>
              <a:rPr lang="en-US" sz="2000" dirty="0" err="1" smtClean="0"/>
              <a:t>belgilarning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ta’rifi</a:t>
            </a:r>
            <a:r>
              <a:rPr lang="en-US" sz="2000" dirty="0" smtClean="0"/>
              <a:t>, </a:t>
            </a:r>
            <a:r>
              <a:rPr lang="en-US" sz="2000" dirty="0" err="1" smtClean="0"/>
              <a:t>vazifasi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uz-Cyrl-UZ" sz="2000" dirty="0" smtClean="0"/>
              <a:t>o‘rnatilishi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endParaRPr lang="ru-RU" sz="2000" b="1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331640" y="5301208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hangingPunct="0"/>
            <a:endParaRPr lang="en-US" sz="2000" dirty="0" smtClean="0"/>
          </a:p>
          <a:p>
            <a:pPr fontAlgn="base" hangingPunct="0"/>
            <a:r>
              <a:rPr lang="en-US" sz="2000" dirty="0" smtClean="0"/>
              <a:t>5. </a:t>
            </a:r>
            <a:r>
              <a:rPr lang="en-US" sz="2000" dirty="0" err="1" smtClean="0"/>
              <a:t>Belgilarni</a:t>
            </a:r>
            <a:r>
              <a:rPr lang="en-US" sz="2000" dirty="0" smtClean="0"/>
              <a:t> </a:t>
            </a:r>
            <a:r>
              <a:rPr lang="en-US" sz="2000" dirty="0" err="1" smtClean="0"/>
              <a:t>o‘rnatishda</a:t>
            </a:r>
            <a:r>
              <a:rPr lang="en-US" sz="2000" dirty="0" smtClean="0"/>
              <a:t> </a:t>
            </a:r>
            <a:r>
              <a:rPr lang="en-US" sz="2000" dirty="0" err="1" smtClean="0"/>
              <a:t>qo‘yiladigan</a:t>
            </a:r>
            <a:r>
              <a:rPr lang="en-US" sz="2000" dirty="0" smtClean="0"/>
              <a:t> </a:t>
            </a:r>
            <a:r>
              <a:rPr lang="en-US" sz="2000" dirty="0" err="1" smtClean="0"/>
              <a:t>talablar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endParaRPr lang="ru-RU" sz="2000" b="1" dirty="0"/>
          </a:p>
        </p:txBody>
      </p:sp>
    </p:spTree>
    <p:extLst>
      <p:ext uri="{BB962C8B-B14F-4D97-AF65-F5344CB8AC3E}">
        <p14:creationId xmlns="" xmlns:p14="http://schemas.microsoft.com/office/powerpoint/2010/main" val="638859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539552" y="1412776"/>
            <a:ext cx="8352464" cy="3852176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dirty="0" smtClean="0"/>
          </a:p>
          <a:p>
            <a:pPr algn="just"/>
            <a:r>
              <a:rPr lang="en-US" sz="2800" b="1" dirty="0" err="1" smtClean="0"/>
              <a:t>Kalit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tayanch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so‘zlar</a:t>
            </a:r>
            <a:r>
              <a:rPr lang="en-US" sz="2800" b="1" dirty="0" smtClean="0"/>
              <a:t>: </a:t>
            </a:r>
            <a:r>
              <a:rPr lang="uz-Cyrl-UZ" sz="2800" dirty="0" smtClean="0"/>
              <a:t>Yo‘l harakati</a:t>
            </a:r>
            <a:r>
              <a:rPr lang="en-US" sz="2800" dirty="0" smtClean="0"/>
              <a:t> </a:t>
            </a:r>
            <a:r>
              <a:rPr lang="en-US" sz="2800" dirty="0" err="1" smtClean="0"/>
              <a:t>qoidalari</a:t>
            </a:r>
            <a:r>
              <a:rPr lang="en-US" sz="2800" dirty="0" smtClean="0"/>
              <a:t>, y</a:t>
            </a:r>
            <a:r>
              <a:rPr lang="uz-Cyrl-UZ" sz="2800" dirty="0" smtClean="0"/>
              <a:t>o‘l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harakatini tashkil etish</a:t>
            </a:r>
            <a:r>
              <a:rPr lang="en-US" sz="2800" dirty="0" smtClean="0"/>
              <a:t>,  </a:t>
            </a:r>
            <a:r>
              <a:rPr lang="sv-FI" sz="2800" dirty="0" smtClean="0"/>
              <a:t>yo‘l harakati xavfsizligi, </a:t>
            </a:r>
            <a:r>
              <a:rPr lang="en-US" sz="2800" dirty="0" smtClean="0"/>
              <a:t>y</a:t>
            </a:r>
            <a:r>
              <a:rPr lang="uz-Cyrl-UZ" sz="2800" dirty="0" smtClean="0"/>
              <a:t>o‘l</a:t>
            </a:r>
            <a:r>
              <a:rPr lang="en-US" sz="2800" dirty="0" smtClean="0"/>
              <a:t> </a:t>
            </a:r>
            <a:r>
              <a:rPr lang="en-US" sz="2800" dirty="0" err="1" smtClean="0"/>
              <a:t>belgilarning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ta’rifi</a:t>
            </a:r>
            <a:r>
              <a:rPr lang="en-US" sz="2800" dirty="0" smtClean="0"/>
              <a:t>, </a:t>
            </a:r>
            <a:r>
              <a:rPr lang="en-US" sz="2800" dirty="0" err="1" smtClean="0"/>
              <a:t>vazifasi</a:t>
            </a:r>
            <a:r>
              <a:rPr lang="en-US" sz="2800" dirty="0" smtClean="0"/>
              <a:t>, </a:t>
            </a:r>
            <a:r>
              <a:rPr lang="uz-Cyrl-UZ" sz="2800" dirty="0" smtClean="0"/>
              <a:t>o‘rnatilishi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talablar</a:t>
            </a:r>
            <a:r>
              <a:rPr lang="uz-Cyrl-UZ" sz="2800" dirty="0" smtClean="0"/>
              <a:t>.</a:t>
            </a:r>
            <a:r>
              <a:rPr lang="en-US" sz="2800" dirty="0" smtClean="0"/>
              <a:t> </a:t>
            </a:r>
            <a:endParaRPr 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282601" y="620688"/>
            <a:ext cx="29461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2</a:t>
            </a:r>
            <a:r>
              <a:rPr lang="en-US" sz="2000" b="1" dirty="0" smtClean="0"/>
              <a:t>-MAVZU. </a:t>
            </a:r>
            <a:r>
              <a:rPr lang="es-ES" sz="2000" b="1" dirty="0" smtClean="0"/>
              <a:t>Yo‘l belgilari</a:t>
            </a:r>
            <a:r>
              <a:rPr lang="sv-SE" sz="2400" b="1" dirty="0" smtClean="0"/>
              <a:t>.</a:t>
            </a: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973854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1800" b="1" dirty="0" smtClean="0"/>
              <a:t>1. </a:t>
            </a:r>
            <a:r>
              <a:rPr lang="en-US" sz="1800" b="1" dirty="0" err="1" smtClean="0"/>
              <a:t>Buyuruvchi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2" cy="4365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3024336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Buyuruvchi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muayyan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bekor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1857" t="9469" r="27781" b="18672"/>
          <a:stretch>
            <a:fillRect/>
          </a:stretch>
        </p:blipFill>
        <p:spPr bwMode="auto">
          <a:xfrm>
            <a:off x="2771800" y="1700808"/>
            <a:ext cx="367240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1800" b="1" dirty="0" smtClean="0"/>
              <a:t>1. </a:t>
            </a:r>
            <a:r>
              <a:rPr lang="en-US" sz="1800" b="1" dirty="0" err="1" smtClean="0"/>
              <a:t>Buyuruvchi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2" cy="3878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664296"/>
                <a:gridCol w="2592288"/>
              </a:tblGrid>
              <a:tr h="2232248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4.1.1.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to‘g‘riga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4.1.2.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4.1.3.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 l="27944" t="20297" r="34422" b="28516"/>
          <a:stretch>
            <a:fillRect/>
          </a:stretch>
        </p:blipFill>
        <p:spPr bwMode="auto">
          <a:xfrm>
            <a:off x="827584" y="1844825"/>
            <a:ext cx="223224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 l="30712" t="24235" r="37742" b="28516"/>
          <a:stretch>
            <a:fillRect/>
          </a:stretch>
        </p:blipFill>
        <p:spPr bwMode="auto">
          <a:xfrm>
            <a:off x="3635895" y="1844824"/>
            <a:ext cx="1944217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 cstate="print"/>
          <a:srcRect l="30630" t="22438" r="36718" b="27360"/>
          <a:stretch>
            <a:fillRect/>
          </a:stretch>
        </p:blipFill>
        <p:spPr bwMode="auto">
          <a:xfrm>
            <a:off x="6267718" y="1844824"/>
            <a:ext cx="183267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1800" b="1" dirty="0" smtClean="0"/>
              <a:t>1. </a:t>
            </a:r>
            <a:r>
              <a:rPr lang="en-US" sz="1800" b="1" dirty="0" err="1" smtClean="0"/>
              <a:t>Buyuruvchi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2" cy="3878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2880320"/>
                <a:gridCol w="2088232"/>
              </a:tblGrid>
              <a:tr h="2232248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4.1.4.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to‘g‘riga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4.1.5.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to‘g‘riga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4.1.6.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l="24624" t="23250" r="29722" b="33438"/>
          <a:stretch>
            <a:fillRect/>
          </a:stretch>
        </p:blipFill>
        <p:spPr bwMode="auto">
          <a:xfrm>
            <a:off x="917802" y="1916832"/>
            <a:ext cx="243006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 cstate="print"/>
          <a:srcRect l="23989" t="22438" r="29523" b="33266"/>
          <a:stretch>
            <a:fillRect/>
          </a:stretch>
        </p:blipFill>
        <p:spPr bwMode="auto">
          <a:xfrm>
            <a:off x="3808714" y="1916832"/>
            <a:ext cx="241947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4" cstate="print"/>
          <a:srcRect l="28416" t="19485" r="36718" b="24407"/>
          <a:stretch>
            <a:fillRect/>
          </a:stretch>
        </p:blipFill>
        <p:spPr bwMode="auto">
          <a:xfrm>
            <a:off x="6732240" y="1909974"/>
            <a:ext cx="1440160" cy="1303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1800" b="1" dirty="0" smtClean="0"/>
              <a:t>1. </a:t>
            </a:r>
            <a:r>
              <a:rPr lang="en-US" sz="1800" b="1" dirty="0" err="1" smtClean="0"/>
              <a:t>Buyuruvchi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2" cy="4457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1908212"/>
                <a:gridCol w="1908212"/>
                <a:gridCol w="2016224"/>
              </a:tblGrid>
              <a:tr h="2232248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4"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4.2.1.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4.2.2.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4.2.3.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4.3.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 l="26284" t="23250" r="33315" b="26547"/>
          <a:stretch>
            <a:fillRect/>
          </a:stretch>
        </p:blipFill>
        <p:spPr bwMode="auto">
          <a:xfrm>
            <a:off x="827584" y="2106223"/>
            <a:ext cx="1728193" cy="1207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 l="29523" t="22438" r="35611" b="24407"/>
          <a:stretch>
            <a:fillRect/>
          </a:stretch>
        </p:blipFill>
        <p:spPr bwMode="auto">
          <a:xfrm>
            <a:off x="3021710" y="2132856"/>
            <a:ext cx="1334266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4" cstate="print"/>
          <a:srcRect l="31737" t="21454" r="37824" b="28344"/>
          <a:stretch>
            <a:fillRect/>
          </a:stretch>
        </p:blipFill>
        <p:spPr bwMode="auto">
          <a:xfrm>
            <a:off x="4932040" y="2132856"/>
            <a:ext cx="1224136" cy="113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5" cstate="print"/>
          <a:srcRect l="29523" t="18500" r="36718" b="29329"/>
          <a:stretch>
            <a:fillRect/>
          </a:stretch>
        </p:blipFill>
        <p:spPr bwMode="auto">
          <a:xfrm>
            <a:off x="6846366" y="2132857"/>
            <a:ext cx="132603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1800" b="1" dirty="0" smtClean="0"/>
              <a:t>1. </a:t>
            </a:r>
            <a:r>
              <a:rPr lang="en-US" sz="1800" b="1" dirty="0" err="1" smtClean="0"/>
              <a:t>Buyuruvchi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340768"/>
          <a:ext cx="7848872" cy="5388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4436"/>
                <a:gridCol w="3924436"/>
              </a:tblGrid>
              <a:tr h="1944216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2"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4.4.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Yengil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Yengil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avtobus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mototsikllar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to‘liq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3,5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tonnadan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oralig‘ida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fuqarolarga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tegishli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korxonalarga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xizmat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tatbiq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etilmaydi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ketishlari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4.5.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yo‘lkasi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mopedlarda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Trotuar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yo‘lkasi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yo‘lkasidan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yurishlari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 l="29051" t="24235" r="36083" b="24578"/>
          <a:stretch>
            <a:fillRect/>
          </a:stretch>
        </p:blipFill>
        <p:spPr bwMode="auto">
          <a:xfrm>
            <a:off x="1691680" y="1484784"/>
            <a:ext cx="201622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/>
          <a:srcRect l="29523" t="17516" r="37824" b="30313"/>
          <a:stretch>
            <a:fillRect/>
          </a:stretch>
        </p:blipFill>
        <p:spPr bwMode="auto">
          <a:xfrm>
            <a:off x="5624947" y="1556792"/>
            <a:ext cx="1683357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1800" b="1" dirty="0" smtClean="0"/>
              <a:t>1. </a:t>
            </a:r>
            <a:r>
              <a:rPr lang="en-US" sz="1800" b="1" dirty="0" err="1" smtClean="0"/>
              <a:t>Buyuruvchi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340768"/>
          <a:ext cx="7848872" cy="51351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1908212"/>
                <a:gridCol w="1908212"/>
                <a:gridCol w="2016224"/>
              </a:tblGrid>
              <a:tr h="1778002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3701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4.6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4.6.1.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4.6.2.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4.6.3.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0865">
                <a:tc gridSpan="4"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4.6.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yo‘lkasi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yurishiga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4.6.1.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birgalikdagi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4.6.2.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birgalikdagi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yo‘lakning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4.6.3.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alohida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1.1, 1.25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1.26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yotiq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yordamida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konstruktiv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tarzda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yoxud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usulda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 l="32925" t="22266" r="37189" b="28516"/>
          <a:stretch>
            <a:fillRect/>
          </a:stretch>
        </p:blipFill>
        <p:spPr bwMode="auto">
          <a:xfrm>
            <a:off x="899592" y="1484784"/>
            <a:ext cx="172819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3" cstate="print"/>
          <a:srcRect l="60516" t="67719" r="32843" b="20469"/>
          <a:stretch>
            <a:fillRect/>
          </a:stretch>
        </p:blipFill>
        <p:spPr bwMode="auto">
          <a:xfrm>
            <a:off x="4860032" y="1484784"/>
            <a:ext cx="144016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3" cstate="print"/>
          <a:srcRect l="53321" t="67719" r="40038" b="20469"/>
          <a:stretch>
            <a:fillRect/>
          </a:stretch>
        </p:blipFill>
        <p:spPr bwMode="auto">
          <a:xfrm>
            <a:off x="2915816" y="1484784"/>
            <a:ext cx="151216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/>
          <p:cNvPicPr/>
          <p:nvPr/>
        </p:nvPicPr>
        <p:blipFill>
          <a:blip r:embed="rId4" cstate="print"/>
          <a:srcRect l="40927" t="8745" r="53647" b="82558"/>
          <a:stretch>
            <a:fillRect/>
          </a:stretch>
        </p:blipFill>
        <p:spPr bwMode="auto">
          <a:xfrm>
            <a:off x="6732240" y="1556792"/>
            <a:ext cx="151216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1800" b="1" dirty="0" smtClean="0"/>
              <a:t>1. </a:t>
            </a:r>
            <a:r>
              <a:rPr lang="en-US" sz="1800" b="1" dirty="0" err="1" smtClean="0"/>
              <a:t>Buyuruvchi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340769"/>
          <a:ext cx="7848872" cy="49590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1584176"/>
                <a:gridCol w="1584176"/>
                <a:gridCol w="1512168"/>
                <a:gridCol w="1584176"/>
              </a:tblGrid>
              <a:tr h="1728191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44494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4.7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4.8.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4.9.1.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4.9.2.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4.9.3.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4196">
                <a:tc gridSpan="5"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4.7.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yuqori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4.8.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4.9.1, 4.9.2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4.9.3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tashiyotgan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jihozlangan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4.9.1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to‘g‘riga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4.9.2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4.9.3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2" cstate="print"/>
          <a:srcRect l="47447" t="22447" r="46873" b="68714"/>
          <a:stretch>
            <a:fillRect/>
          </a:stretch>
        </p:blipFill>
        <p:spPr bwMode="auto">
          <a:xfrm>
            <a:off x="1043608" y="1772816"/>
            <a:ext cx="992671" cy="866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2" cstate="print"/>
          <a:srcRect l="54390" t="22447" r="40242" b="68714"/>
          <a:stretch>
            <a:fillRect/>
          </a:stretch>
        </p:blipFill>
        <p:spPr bwMode="auto">
          <a:xfrm>
            <a:off x="2627784" y="1772816"/>
            <a:ext cx="935107" cy="866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3" cstate="print"/>
          <a:srcRect l="37955" t="27143" r="55405" b="56905"/>
          <a:stretch>
            <a:fillRect/>
          </a:stretch>
        </p:blipFill>
        <p:spPr bwMode="auto">
          <a:xfrm>
            <a:off x="4283968" y="1772816"/>
            <a:ext cx="64807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3" cstate="print"/>
          <a:srcRect l="47273" t="27143" r="46016" b="56905"/>
          <a:stretch>
            <a:fillRect/>
          </a:stretch>
        </p:blipFill>
        <p:spPr bwMode="auto">
          <a:xfrm>
            <a:off x="5868144" y="1772816"/>
            <a:ext cx="57606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/>
          <p:cNvPicPr/>
          <p:nvPr/>
        </p:nvPicPr>
        <p:blipFill>
          <a:blip r:embed="rId3" cstate="print"/>
          <a:srcRect l="56643" t="27143" r="36931" b="56905"/>
          <a:stretch>
            <a:fillRect/>
          </a:stretch>
        </p:blipFill>
        <p:spPr bwMode="auto">
          <a:xfrm>
            <a:off x="7452320" y="1772816"/>
            <a:ext cx="57606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en-US" sz="1800" b="1" dirty="0" smtClean="0"/>
              <a:t>2.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2" cy="504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3907"/>
                <a:gridCol w="2360669"/>
                <a:gridCol w="2664296"/>
              </a:tblGrid>
              <a:tr h="1961347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079213">
                <a:tc gridSpan="3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Axborot-ko‘rsatgich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ma’lum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bekor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manzillarning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joylashuvi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ma’lumot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Avtomagistral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avtomagistrallarda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Avtomagistralning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avtobus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mototsikllarning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 l="34032" t="26203" r="39957" b="25563"/>
          <a:stretch>
            <a:fillRect/>
          </a:stretch>
        </p:blipFill>
        <p:spPr bwMode="auto">
          <a:xfrm>
            <a:off x="1331640" y="1556792"/>
            <a:ext cx="1656184" cy="1726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/>
          <a:srcRect l="28970" t="22438" r="35057" b="26375"/>
          <a:stretch>
            <a:fillRect/>
          </a:stretch>
        </p:blipFill>
        <p:spPr bwMode="auto">
          <a:xfrm>
            <a:off x="3635896" y="1556792"/>
            <a:ext cx="216024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4" cstate="print"/>
          <a:srcRect l="26756" t="21454" r="32290" b="25391"/>
          <a:stretch>
            <a:fillRect/>
          </a:stretch>
        </p:blipFill>
        <p:spPr bwMode="auto">
          <a:xfrm>
            <a:off x="6020161" y="1556792"/>
            <a:ext cx="2368263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340769"/>
          <a:ext cx="7848872" cy="4556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1584176"/>
                <a:gridCol w="1584176"/>
                <a:gridCol w="3096344"/>
              </a:tblGrid>
              <a:tr h="1872207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52205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5.5.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5.6.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5.7.1.-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5.7.2.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8123">
                <a:tc gridSpan="4"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5.5.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tomonlama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butun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kenglik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5.6.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tomonlama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5.7.1, 5.7.2.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tomonlama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tomonlama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 l="26838" t="21282" r="32762" b="25563"/>
          <a:stretch>
            <a:fillRect/>
          </a:stretch>
        </p:blipFill>
        <p:spPr bwMode="auto">
          <a:xfrm>
            <a:off x="827584" y="1750129"/>
            <a:ext cx="1296144" cy="958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 cstate="print"/>
          <a:srcRect l="26756" t="16532" r="32843" b="25391"/>
          <a:stretch>
            <a:fillRect/>
          </a:stretch>
        </p:blipFill>
        <p:spPr bwMode="auto">
          <a:xfrm>
            <a:off x="2411760" y="1791558"/>
            <a:ext cx="1224136" cy="989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4" cstate="print"/>
          <a:srcRect l="30076" t="23422" r="36164" b="29328"/>
          <a:stretch>
            <a:fillRect/>
          </a:stretch>
        </p:blipFill>
        <p:spPr bwMode="auto">
          <a:xfrm>
            <a:off x="4067944" y="1817674"/>
            <a:ext cx="1224136" cy="963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5" cstate="print"/>
          <a:srcRect l="27863" t="22438" r="35057" b="23422"/>
          <a:stretch>
            <a:fillRect/>
          </a:stretch>
        </p:blipFill>
        <p:spPr bwMode="auto">
          <a:xfrm>
            <a:off x="6084168" y="1556792"/>
            <a:ext cx="1800200" cy="1477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340769"/>
          <a:ext cx="7848872" cy="48287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  <a:gridCol w="3960440"/>
              </a:tblGrid>
              <a:tr h="1872207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52205"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5.8.1.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5.8.2.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8123">
                <a:tc gridSpan="2">
                  <a:txBody>
                    <a:bodyPr/>
                    <a:lstStyle/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5.8.1.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5.8.2.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bo‘lagidan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beruvchi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5.8.1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5.8.2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tasmadan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qayrilishga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5.8.1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5.8.2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turkumdagi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o‘rnatilmagan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butun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tatbiq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 l="26838" t="16360" r="31655" b="29500"/>
          <a:stretch>
            <a:fillRect/>
          </a:stretch>
        </p:blipFill>
        <p:spPr bwMode="auto">
          <a:xfrm>
            <a:off x="1331640" y="1431978"/>
            <a:ext cx="2232248" cy="1636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 cstate="print"/>
          <a:srcRect l="26756" t="15547" r="33950" b="23422"/>
          <a:stretch>
            <a:fillRect/>
          </a:stretch>
        </p:blipFill>
        <p:spPr bwMode="auto">
          <a:xfrm>
            <a:off x="5364088" y="1484784"/>
            <a:ext cx="1800200" cy="1572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35969"/>
          <a:ext cx="7848872" cy="4945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1872208"/>
                <a:gridCol w="1944216"/>
                <a:gridCol w="2016224"/>
              </a:tblGrid>
              <a:tr h="144015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52205"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5.8.3.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8123">
                <a:tc gridSpan="4">
                  <a:txBody>
                    <a:bodyPr/>
                    <a:lstStyle/>
                    <a:p>
                      <a:pPr algn="just"/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5.8.3. “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Tasmaning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boshlanishi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sekinlashish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bo‘lagi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balandlikka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ko‘tarilishdagi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tasmaning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boshlanish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belgiga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4.7 “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Eng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kam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tezlik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”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belgisining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tasviri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tushgan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kattaroq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tezlikda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harakatlana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olmaydigan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haydovchisi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asosiy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tasmadan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tasmaga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tizilishi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5.8.4. “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Tasmaning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boshlanishi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Uch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tasmali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o‘rta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tasma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boshlanishi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5.8.5. “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Tasma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Balandlikka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ko‘tarilishdagi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tasmaning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tezlanish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tasmaning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oxirini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5.8.6. “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Tasma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Uch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tasmali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o‘rta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tasma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oxirini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 l="30158" t="23250" r="37743" b="30485"/>
          <a:stretch>
            <a:fillRect/>
          </a:stretch>
        </p:blipFill>
        <p:spPr bwMode="auto">
          <a:xfrm>
            <a:off x="899592" y="1497199"/>
            <a:ext cx="1584176" cy="1283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 cstate="print"/>
          <a:srcRect l="30630" t="22438" r="36718" b="27360"/>
          <a:stretch>
            <a:fillRect/>
          </a:stretch>
        </p:blipFill>
        <p:spPr bwMode="auto">
          <a:xfrm>
            <a:off x="2915816" y="1484784"/>
            <a:ext cx="136815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4" cstate="print"/>
          <a:srcRect l="31183" t="19485" r="38931" b="26375"/>
          <a:stretch>
            <a:fillRect/>
          </a:stretch>
        </p:blipFill>
        <p:spPr bwMode="auto">
          <a:xfrm>
            <a:off x="4932040" y="1534123"/>
            <a:ext cx="1224136" cy="1246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5" cstate="print"/>
          <a:srcRect l="32290" t="20469" r="38931" b="26375"/>
          <a:stretch>
            <a:fillRect/>
          </a:stretch>
        </p:blipFill>
        <p:spPr bwMode="auto">
          <a:xfrm>
            <a:off x="6876256" y="1531075"/>
            <a:ext cx="1296144" cy="1249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631926"/>
          <a:ext cx="7848872" cy="4389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  <a:gridCol w="3960440"/>
              </a:tblGrid>
              <a:tr h="170499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52205"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8123">
                <a:tc gridSpan="2"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5.8.7, 5.8.8.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5.8.7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tasvirlangan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tegishli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5.8.7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5.8.8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soniga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ortiq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tatbiq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Tasviri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almashadigan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5.8.7, 5.8.8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yordamida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 l="25177" t="22266" r="31655" b="24579"/>
          <a:stretch>
            <a:fillRect/>
          </a:stretch>
        </p:blipFill>
        <p:spPr bwMode="auto">
          <a:xfrm>
            <a:off x="1627673" y="1772816"/>
            <a:ext cx="2080231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 cstate="print"/>
          <a:srcRect l="28416" t="17516" r="35057" b="24407"/>
          <a:stretch>
            <a:fillRect/>
          </a:stretch>
        </p:blipFill>
        <p:spPr bwMode="auto">
          <a:xfrm>
            <a:off x="5635033" y="1781544"/>
            <a:ext cx="1601263" cy="1431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340768"/>
          <a:ext cx="7848872" cy="52196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1872208"/>
                <a:gridCol w="1944216"/>
                <a:gridCol w="2016224"/>
              </a:tblGrid>
              <a:tr h="144015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52205"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8123">
                <a:tc gridSpan="4">
                  <a:txBody>
                    <a:bodyPr/>
                    <a:lstStyle/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5.9.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harakatlanadigan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tatbiq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tatbiq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5.10.1.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alohida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umumiy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5.10.2, 5.10.3.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alohida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5.10.4.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alohida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 l="26284" t="17344" r="32762" b="24579"/>
          <a:stretch>
            <a:fillRect/>
          </a:stretch>
        </p:blipFill>
        <p:spPr bwMode="auto">
          <a:xfrm>
            <a:off x="1043608" y="1484784"/>
            <a:ext cx="1512168" cy="120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/>
          <a:srcRect l="26756" t="19485" r="32843" b="23422"/>
          <a:stretch>
            <a:fillRect/>
          </a:stretch>
        </p:blipFill>
        <p:spPr bwMode="auto">
          <a:xfrm>
            <a:off x="2915815" y="1484784"/>
            <a:ext cx="1512169" cy="1201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4" cstate="print"/>
          <a:srcRect l="24542" t="19485" r="30076" b="25391"/>
          <a:stretch>
            <a:fillRect/>
          </a:stretch>
        </p:blipFill>
        <p:spPr bwMode="auto">
          <a:xfrm>
            <a:off x="4716015" y="1484784"/>
            <a:ext cx="1728193" cy="1180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5" cstate="print"/>
          <a:srcRect l="26202" t="16532" r="34504" b="24407"/>
          <a:stretch>
            <a:fillRect/>
          </a:stretch>
        </p:blipFill>
        <p:spPr bwMode="auto">
          <a:xfrm>
            <a:off x="6867855" y="1484784"/>
            <a:ext cx="1376553" cy="1163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340768"/>
          <a:ext cx="7848872" cy="442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1872208"/>
                <a:gridCol w="1944216"/>
                <a:gridCol w="2016224"/>
              </a:tblGrid>
              <a:tr h="180020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56518"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959">
                <a:tc gridSpan="4">
                  <a:txBody>
                    <a:bodyPr/>
                    <a:lstStyle/>
                    <a:p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5.11.1.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5.11.2.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oralig‘ining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uzunligini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5.12.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Avtobus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trolleybus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5.13.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 l="30712" t="22266" r="38849" b="25563"/>
          <a:stretch>
            <a:fillRect/>
          </a:stretch>
        </p:blipFill>
        <p:spPr bwMode="auto">
          <a:xfrm>
            <a:off x="899592" y="1484784"/>
            <a:ext cx="1569231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 cstate="print"/>
          <a:srcRect l="35693" t="30141" r="41616" b="31469"/>
          <a:stretch>
            <a:fillRect/>
          </a:stretch>
        </p:blipFill>
        <p:spPr bwMode="auto">
          <a:xfrm>
            <a:off x="2843808" y="1484784"/>
            <a:ext cx="1589716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4" cstate="print"/>
          <a:srcRect l="26202" t="17516" r="31737" b="27360"/>
          <a:stretch>
            <a:fillRect/>
          </a:stretch>
        </p:blipFill>
        <p:spPr bwMode="auto">
          <a:xfrm>
            <a:off x="4709587" y="1484784"/>
            <a:ext cx="1734621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5" cstate="print"/>
          <a:srcRect l="30630" t="21454" r="36164" b="27360"/>
          <a:stretch>
            <a:fillRect/>
          </a:stretch>
        </p:blipFill>
        <p:spPr bwMode="auto">
          <a:xfrm>
            <a:off x="6660232" y="1484784"/>
            <a:ext cx="174481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99808"/>
          <a:ext cx="7848872" cy="442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1656184"/>
                <a:gridCol w="1584176"/>
                <a:gridCol w="1548172"/>
                <a:gridCol w="1548172"/>
              </a:tblGrid>
              <a:tr h="180020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56518"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15. 1.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15.2.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15.3.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959">
                <a:tc gridSpan="5">
                  <a:txBody>
                    <a:bodyPr/>
                    <a:lstStyle/>
                    <a:p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5.14.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taksilar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5.15.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5.15.1.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Pullik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5.15.2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qo‘yish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5.15.3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qo‘yish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 l="29051" t="21282" r="35529" b="27531"/>
          <a:stretch>
            <a:fillRect/>
          </a:stretch>
        </p:blipFill>
        <p:spPr bwMode="auto">
          <a:xfrm>
            <a:off x="794350" y="1988840"/>
            <a:ext cx="1329378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 cstate="print"/>
          <a:srcRect l="30630" t="22438" r="37824" b="25391"/>
          <a:stretch>
            <a:fillRect/>
          </a:stretch>
        </p:blipFill>
        <p:spPr bwMode="auto">
          <a:xfrm>
            <a:off x="2489203" y="2002736"/>
            <a:ext cx="1146693" cy="106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4" cstate="print"/>
          <a:srcRect l="39856" t="24286" r="52446" b="62857"/>
          <a:stretch>
            <a:fillRect/>
          </a:stretch>
        </p:blipFill>
        <p:spPr bwMode="auto">
          <a:xfrm>
            <a:off x="4114402" y="1988840"/>
            <a:ext cx="1033662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4" cstate="print"/>
          <a:srcRect l="48774" t="24286" r="43969" b="62857"/>
          <a:stretch>
            <a:fillRect/>
          </a:stretch>
        </p:blipFill>
        <p:spPr bwMode="auto">
          <a:xfrm>
            <a:off x="5652120" y="2012288"/>
            <a:ext cx="1059074" cy="1056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/>
          <p:cNvPicPr/>
          <p:nvPr/>
        </p:nvPicPr>
        <p:blipFill>
          <a:blip r:embed="rId4" cstate="print"/>
          <a:srcRect l="57350" t="24286" r="35235" b="62857"/>
          <a:stretch>
            <a:fillRect/>
          </a:stretch>
        </p:blipFill>
        <p:spPr bwMode="auto">
          <a:xfrm>
            <a:off x="7236296" y="1988840"/>
            <a:ext cx="1008112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99808"/>
          <a:ext cx="7848872" cy="442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1944216"/>
                <a:gridCol w="2160240"/>
                <a:gridCol w="2232248"/>
              </a:tblGrid>
              <a:tr h="180020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565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15.4.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16.1.-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16. 2.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17.1.-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17. 2.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17.3.-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17.4.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959">
                <a:tc gridSpan="4"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5.15.4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Elektr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quvvatlashli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qo‘yish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5.16.1, 5.16.2.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1.14.1-1.14.2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yotiq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5.16.2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5.16.1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5.17.1, 5.17.2.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ostidan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5.17.3, 5.17.4.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 cstate="print"/>
          <a:srcRect l="74893" t="18810" r="17799" b="61428"/>
          <a:stretch>
            <a:fillRect/>
          </a:stretch>
        </p:blipFill>
        <p:spPr bwMode="auto">
          <a:xfrm>
            <a:off x="899592" y="1844824"/>
            <a:ext cx="864096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 cstate="print"/>
          <a:srcRect l="29051" t="22266" r="36083" b="30485"/>
          <a:stretch>
            <a:fillRect/>
          </a:stretch>
        </p:blipFill>
        <p:spPr bwMode="auto">
          <a:xfrm>
            <a:off x="2267744" y="1858540"/>
            <a:ext cx="1777697" cy="1354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4" cstate="print"/>
          <a:srcRect l="27863" t="20469" r="35611" b="24407"/>
          <a:stretch>
            <a:fillRect/>
          </a:stretch>
        </p:blipFill>
        <p:spPr bwMode="auto">
          <a:xfrm>
            <a:off x="4399695" y="1844824"/>
            <a:ext cx="1612465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5" cstate="print"/>
          <a:srcRect l="27672" t="20672" r="35248" b="25188"/>
          <a:stretch>
            <a:fillRect/>
          </a:stretch>
        </p:blipFill>
        <p:spPr bwMode="auto">
          <a:xfrm>
            <a:off x="6588224" y="1844824"/>
            <a:ext cx="166665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99808"/>
          <a:ext cx="7848872" cy="4116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1728192"/>
                <a:gridCol w="1440160"/>
                <a:gridCol w="1224136"/>
                <a:gridCol w="1728192"/>
              </a:tblGrid>
              <a:tr h="180020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565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19.1.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19.2.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19.3.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19.4.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4959">
                <a:tc gridSpan="5"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5.18.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Tavsiya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tavsiya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chorrahagacha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5.18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uzunligi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5.19.1 — 5.19.4.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berkligini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 l="29051" t="21282" r="35529" b="26547"/>
          <a:stretch>
            <a:fillRect/>
          </a:stretch>
        </p:blipFill>
        <p:spPr bwMode="auto">
          <a:xfrm>
            <a:off x="827584" y="1844824"/>
            <a:ext cx="147820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 cstate="print"/>
          <a:srcRect l="33950" t="46063" r="27863" b="36219"/>
          <a:stretch>
            <a:fillRect/>
          </a:stretch>
        </p:blipFill>
        <p:spPr bwMode="auto">
          <a:xfrm>
            <a:off x="3059832" y="1844824"/>
            <a:ext cx="496855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340768"/>
          <a:ext cx="7848872" cy="5256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  <a:gridCol w="2088232"/>
                <a:gridCol w="1872208"/>
              </a:tblGrid>
              <a:tr h="1471367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68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20.1.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20.2.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20.3.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8380">
                <a:tc gridSpan="3">
                  <a:txBody>
                    <a:bodyPr/>
                    <a:lstStyle/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5.20.1, 5.20.2.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dastlabki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manzillarga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5.29.1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avtomagistral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aeroport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ramziy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tasviri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tushirilgan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5.20.1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xususiyatlari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to‘g‘risida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beruvchi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tasviri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tushgan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5.20.1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past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joydan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chorrahagacha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5.20.1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3.11 — 3.15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taqiqlovchi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belgilaridan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5.20.3.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chizmasi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ayrim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murakkab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chorrahalarda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11"/>
          <p:cNvPicPr/>
          <p:nvPr/>
        </p:nvPicPr>
        <p:blipFill>
          <a:blip r:embed="rId2" cstate="print"/>
          <a:srcRect l="38357" t="71905" r="34929" b="15416"/>
          <a:stretch>
            <a:fillRect/>
          </a:stretch>
        </p:blipFill>
        <p:spPr bwMode="auto">
          <a:xfrm>
            <a:off x="899592" y="1484784"/>
            <a:ext cx="345638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3" cstate="print"/>
          <a:srcRect l="31665" t="12143" r="51391" b="73571"/>
          <a:stretch>
            <a:fillRect/>
          </a:stretch>
        </p:blipFill>
        <p:spPr bwMode="auto">
          <a:xfrm>
            <a:off x="5148064" y="1484784"/>
            <a:ext cx="2880320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340769"/>
          <a:ext cx="7848872" cy="44288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2448272"/>
                <a:gridCol w="2736304"/>
              </a:tblGrid>
              <a:tr h="165618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8602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20.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20.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392">
                <a:tc gridSpan="3"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5.20.4.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sathda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sathda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ostidan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5.20.5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Xizmat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maydoni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5.21.1.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50082" t="15200" r="28344" b="69781"/>
          <a:stretch>
            <a:fillRect/>
          </a:stretch>
        </p:blipFill>
        <p:spPr bwMode="auto">
          <a:xfrm>
            <a:off x="827584" y="1556792"/>
            <a:ext cx="237626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2" cstate="print"/>
          <a:srcRect l="25302" t="38554" r="59985" b="46582"/>
          <a:stretch>
            <a:fillRect/>
          </a:stretch>
        </p:blipFill>
        <p:spPr bwMode="auto">
          <a:xfrm>
            <a:off x="3635896" y="1556792"/>
            <a:ext cx="194421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2" cstate="print"/>
          <a:srcRect l="39918" t="38554" r="48438" b="46565"/>
          <a:stretch>
            <a:fillRect/>
          </a:stretch>
        </p:blipFill>
        <p:spPr bwMode="auto">
          <a:xfrm>
            <a:off x="6228184" y="1556792"/>
            <a:ext cx="201622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196752"/>
          <a:ext cx="7848872" cy="5419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2448272"/>
                <a:gridCol w="2736304"/>
              </a:tblGrid>
              <a:tr h="1152127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2-5.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4-5.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392">
                <a:tc gridSpan="3">
                  <a:txBody>
                    <a:bodyPr/>
                    <a:lstStyle/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5.21.2.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manzillarga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manzillargacha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km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avtomagistrallar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aeroportlar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ramziy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tasvirlangan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5.22.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boshlanishi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belgilovchi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talablariga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qilinadigan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nomi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boshlanishini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5.23.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tartib-talablari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bekor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5.24.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boshlanishi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belgilovchi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talablariga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qilinmaydigan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nomi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boshlanishini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5.25.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5.24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 cstate="print"/>
          <a:srcRect l="51534" t="38554" r="23930" b="46238"/>
          <a:stretch>
            <a:fillRect/>
          </a:stretch>
        </p:blipFill>
        <p:spPr bwMode="auto">
          <a:xfrm>
            <a:off x="971600" y="1268760"/>
            <a:ext cx="216024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2" cstate="print"/>
          <a:srcRect l="28632" t="59923" r="51322" b="32831"/>
          <a:stretch>
            <a:fillRect/>
          </a:stretch>
        </p:blipFill>
        <p:spPr bwMode="auto">
          <a:xfrm>
            <a:off x="3419872" y="1268760"/>
            <a:ext cx="230425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2" cstate="print"/>
          <a:srcRect l="51108" t="59923" r="28828" b="32819"/>
          <a:stretch>
            <a:fillRect/>
          </a:stretch>
        </p:blipFill>
        <p:spPr bwMode="auto">
          <a:xfrm>
            <a:off x="5940152" y="1268760"/>
            <a:ext cx="2448272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844824"/>
          <a:ext cx="7848872" cy="4017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1512168"/>
                <a:gridCol w="936104"/>
                <a:gridCol w="1584176"/>
                <a:gridCol w="2520280"/>
              </a:tblGrid>
              <a:tr h="1152127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9.1.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392">
                <a:tc gridSpan="5"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5.26.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manzillarning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nomini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dovon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xushmanzara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5.27.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punktlarigacha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5.28.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oxirigacha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5.29.1, 5.29.2.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raqami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5.29.1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raqam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5.29.2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raqami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 cstate="print"/>
          <a:srcRect l="28855" t="19762" r="63087" b="67290"/>
          <a:stretch>
            <a:fillRect/>
          </a:stretch>
        </p:blipFill>
        <p:spPr bwMode="auto">
          <a:xfrm>
            <a:off x="899592" y="1988840"/>
            <a:ext cx="93610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2" cstate="print"/>
          <a:srcRect l="37437" t="19762" r="47890" b="67290"/>
          <a:stretch>
            <a:fillRect/>
          </a:stretch>
        </p:blipFill>
        <p:spPr bwMode="auto">
          <a:xfrm>
            <a:off x="2051720" y="2000808"/>
            <a:ext cx="1286206" cy="6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/>
          <p:cNvPicPr/>
          <p:nvPr/>
        </p:nvPicPr>
        <p:blipFill>
          <a:blip r:embed="rId2" cstate="print"/>
          <a:srcRect l="52652" t="26074" r="42609" b="67452"/>
          <a:stretch>
            <a:fillRect/>
          </a:stretch>
        </p:blipFill>
        <p:spPr bwMode="auto">
          <a:xfrm>
            <a:off x="3563888" y="1988840"/>
            <a:ext cx="720080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/>
          <p:cNvPicPr/>
          <p:nvPr/>
        </p:nvPicPr>
        <p:blipFill>
          <a:blip r:embed="rId2" cstate="print"/>
          <a:srcRect l="58404" t="26074" r="29022" b="67447"/>
          <a:stretch>
            <a:fillRect/>
          </a:stretch>
        </p:blipFill>
        <p:spPr bwMode="auto">
          <a:xfrm>
            <a:off x="4572000" y="1988840"/>
            <a:ext cx="1368152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/>
          <p:cNvPicPr/>
          <p:nvPr/>
        </p:nvPicPr>
        <p:blipFill>
          <a:blip r:embed="rId2" cstate="print"/>
          <a:srcRect l="39056" t="37585" r="38746" b="55443"/>
          <a:stretch>
            <a:fillRect/>
          </a:stretch>
        </p:blipFill>
        <p:spPr bwMode="auto">
          <a:xfrm>
            <a:off x="6296338" y="2006974"/>
            <a:ext cx="1948070" cy="341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5"/>
          <a:ext cx="7992887" cy="48813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9926"/>
                <a:gridCol w="1539914"/>
                <a:gridCol w="1099939"/>
                <a:gridCol w="864757"/>
                <a:gridCol w="936104"/>
                <a:gridCol w="1008112"/>
                <a:gridCol w="1224135"/>
              </a:tblGrid>
              <a:tr h="2016223">
                <a:tc gridSpan="3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99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5.30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5.30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5.30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5.31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5.32.1.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5.32.1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5.32.3.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815">
                <a:tc gridSpan="7"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5.30.1 — 5.30.3.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traktorlar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o‘ziyurar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moslamalarga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tavsiya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5.31.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tasviri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vaqtincha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yopib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qo‘yilgan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chetlab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chizmasi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5.32.1 — 5.32.3.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Chetlab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vaqtincha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yopib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qo‘yilgan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chetlab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 cstate="print"/>
          <a:srcRect l="29274" t="30714" r="28678" b="58858"/>
          <a:stretch>
            <a:fillRect/>
          </a:stretch>
        </p:blipFill>
        <p:spPr bwMode="auto">
          <a:xfrm>
            <a:off x="827584" y="2132856"/>
            <a:ext cx="36004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2" cstate="print"/>
          <a:srcRect l="29274" t="44577" r="28678" b="37511"/>
          <a:stretch>
            <a:fillRect/>
          </a:stretch>
        </p:blipFill>
        <p:spPr bwMode="auto">
          <a:xfrm>
            <a:off x="4860032" y="2132856"/>
            <a:ext cx="345638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5"/>
          <a:ext cx="8003011" cy="4884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2231588"/>
                <a:gridCol w="1917701"/>
                <a:gridCol w="2125530"/>
              </a:tblGrid>
              <a:tr h="144015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999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5.33.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5.34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1.-5.34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5.35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-5.36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5.37.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815">
                <a:tc gridSpan="4">
                  <a:txBody>
                    <a:bodyPr/>
                    <a:lstStyle/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5.33.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taqiqlovchi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to‘xtaydigan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5.34.1, 5.34.2.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tizilishning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boshlang‘ich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Ajratuvchi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yopiq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hududini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5.35.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tasmalarda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o‘zgarishi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boshlanishini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5.36.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5.37.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/>
          <p:cNvPicPr/>
          <p:nvPr/>
        </p:nvPicPr>
        <p:blipFill>
          <a:blip r:embed="rId2" cstate="print"/>
          <a:srcRect l="28989" t="51063" r="60282" b="40580"/>
          <a:stretch>
            <a:fillRect/>
          </a:stretch>
        </p:blipFill>
        <p:spPr bwMode="auto">
          <a:xfrm>
            <a:off x="971600" y="1628800"/>
            <a:ext cx="1152128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/>
          <p:cNvPicPr/>
          <p:nvPr/>
        </p:nvPicPr>
        <p:blipFill>
          <a:blip r:embed="rId2" cstate="print"/>
          <a:srcRect l="39851" t="40394" r="44868" b="40402"/>
          <a:stretch>
            <a:fillRect/>
          </a:stretch>
        </p:blipFill>
        <p:spPr bwMode="auto">
          <a:xfrm>
            <a:off x="2627784" y="1628800"/>
            <a:ext cx="18002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/>
          <p:cNvPicPr/>
          <p:nvPr/>
        </p:nvPicPr>
        <p:blipFill>
          <a:blip r:embed="rId2" cstate="print"/>
          <a:srcRect l="55279" t="46334" r="28505" b="40822"/>
          <a:stretch>
            <a:fillRect/>
          </a:stretch>
        </p:blipFill>
        <p:spPr bwMode="auto">
          <a:xfrm>
            <a:off x="4860032" y="1628801"/>
            <a:ext cx="151216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/>
          <p:cNvPicPr/>
          <p:nvPr/>
        </p:nvPicPr>
        <p:blipFill>
          <a:blip r:embed="rId2" cstate="print"/>
          <a:srcRect l="28989" t="69865" r="63206" b="17645"/>
          <a:stretch>
            <a:fillRect/>
          </a:stretch>
        </p:blipFill>
        <p:spPr bwMode="auto">
          <a:xfrm>
            <a:off x="7020272" y="1628800"/>
            <a:ext cx="990766" cy="89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5"/>
          <a:ext cx="8003011" cy="46100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1943556"/>
                <a:gridCol w="1917701"/>
                <a:gridCol w="2125530"/>
              </a:tblGrid>
              <a:tr h="1440159"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999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5.38.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5.39.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5.40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5.41.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815">
                <a:tc gridSpan="4">
                  <a:txBody>
                    <a:bodyPr/>
                    <a:lstStyle/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5.38.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dahasi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dahalarida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5.39.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dahasining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5.40.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Falokatli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Qoidalaridagi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128-bandda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holatlarda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foydalaniladigan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5.41.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Foto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video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qayd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rioya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elektron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qurilmalar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yordamida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nazorat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qilinayotganligini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bildiruvchi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rioya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statsionar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elektron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qurilmalar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nazoratga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2" cstate="print"/>
          <a:srcRect l="37687" t="66375" r="45829" b="17725"/>
          <a:stretch>
            <a:fillRect/>
          </a:stretch>
        </p:blipFill>
        <p:spPr bwMode="auto">
          <a:xfrm>
            <a:off x="1619672" y="1628800"/>
            <a:ext cx="2188845" cy="118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2" cstate="print"/>
          <a:srcRect l="55010" t="66375" r="37337" b="17725"/>
          <a:stretch>
            <a:fillRect/>
          </a:stretch>
        </p:blipFill>
        <p:spPr bwMode="auto">
          <a:xfrm>
            <a:off x="5076056" y="1628800"/>
            <a:ext cx="1015614" cy="1184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2" cstate="print"/>
          <a:srcRect l="63615" t="69470" r="28721" b="17725"/>
          <a:stretch>
            <a:fillRect/>
          </a:stretch>
        </p:blipFill>
        <p:spPr bwMode="auto">
          <a:xfrm>
            <a:off x="7092280" y="1628800"/>
            <a:ext cx="1014620" cy="954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196752"/>
          <a:ext cx="8003011" cy="5433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1943556"/>
                <a:gridCol w="1917701"/>
                <a:gridCol w="2125530"/>
              </a:tblGrid>
              <a:tr h="144015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999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5.42.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5.43.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5.44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-5.45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815">
                <a:tc gridSpan="4">
                  <a:txBody>
                    <a:bodyPr/>
                    <a:lstStyle/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5.42.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chirog‘ining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5.42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taqiqlovchi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turganda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xavfsizlik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choralarini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burilayotgan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ko‘chani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o‘tayotgan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5.43.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Radar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tezlikka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rioya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radarlar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yordamida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nazorat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qilinayotganligini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bildiruvchi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statsionar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maxsus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texnika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yordamida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nazoratga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5.44.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5.45.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5.46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Maktab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Maktab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maktabgacha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ta’lim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tashkilotlari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2" cstate="print"/>
          <a:srcRect l="31819" t="10210" r="61119" b="79956"/>
          <a:stretch>
            <a:fillRect/>
          </a:stretch>
        </p:blipFill>
        <p:spPr bwMode="auto">
          <a:xfrm>
            <a:off x="1115616" y="1484784"/>
            <a:ext cx="93610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2" cstate="print"/>
          <a:srcRect l="40209" t="6806" r="54085" b="79452"/>
          <a:stretch>
            <a:fillRect/>
          </a:stretch>
        </p:blipFill>
        <p:spPr bwMode="auto">
          <a:xfrm>
            <a:off x="3355027" y="1482188"/>
            <a:ext cx="640909" cy="866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2" cstate="print"/>
          <a:srcRect l="46961" t="9706" r="39059" b="79452"/>
          <a:stretch>
            <a:fillRect/>
          </a:stretch>
        </p:blipFill>
        <p:spPr bwMode="auto">
          <a:xfrm>
            <a:off x="4788024" y="1484784"/>
            <a:ext cx="172819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/>
          <p:cNvPicPr/>
          <p:nvPr/>
        </p:nvPicPr>
        <p:blipFill>
          <a:blip r:embed="rId2" cstate="print"/>
          <a:srcRect l="62153" t="9706" r="31768" b="79452"/>
          <a:stretch>
            <a:fillRect/>
          </a:stretch>
        </p:blipFill>
        <p:spPr bwMode="auto">
          <a:xfrm>
            <a:off x="7164288" y="1484784"/>
            <a:ext cx="792088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196752"/>
          <a:ext cx="8003011" cy="5177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04656"/>
                <a:gridCol w="2098355"/>
              </a:tblGrid>
              <a:tr h="1368152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5.47.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1521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5.47.1.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5. 47.2.</a:t>
                      </a:r>
                    </a:p>
                  </a:txBody>
                  <a:tcPr/>
                </a:tc>
              </a:tr>
              <a:tr h="2125815">
                <a:tc gridSpan="2"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5.47.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Turizm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obyektlari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ko‘rsatgichi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Turizm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obyektlari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manzillarga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manzillargacha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temir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vokzallari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aeroportlar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turizm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obyektlari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ramziy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tasvirlangan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5.47.1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Turizm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obyektlari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5.47.2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Turizm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markazi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/>
          <p:cNvPicPr/>
          <p:nvPr/>
        </p:nvPicPr>
        <p:blipFill>
          <a:blip r:embed="rId2" cstate="print"/>
          <a:srcRect l="32080" t="25339" r="31768" b="66467"/>
          <a:stretch>
            <a:fillRect/>
          </a:stretch>
        </p:blipFill>
        <p:spPr bwMode="auto">
          <a:xfrm>
            <a:off x="899592" y="1412776"/>
            <a:ext cx="482453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/>
          <p:cNvPicPr/>
          <p:nvPr/>
        </p:nvPicPr>
        <p:blipFill>
          <a:blip r:embed="rId2" cstate="print"/>
          <a:srcRect l="32080" t="35046" r="38429" b="54238"/>
          <a:stretch>
            <a:fillRect/>
          </a:stretch>
        </p:blipFill>
        <p:spPr bwMode="auto">
          <a:xfrm>
            <a:off x="1187624" y="2708920"/>
            <a:ext cx="4032448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/>
          <p:cNvPicPr/>
          <p:nvPr/>
        </p:nvPicPr>
        <p:blipFill>
          <a:blip r:embed="rId2" cstate="print"/>
          <a:srcRect l="62260" t="35046" r="31481" b="54238"/>
          <a:stretch>
            <a:fillRect/>
          </a:stretch>
        </p:blipFill>
        <p:spPr bwMode="auto">
          <a:xfrm>
            <a:off x="7236296" y="2708920"/>
            <a:ext cx="936104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2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Axborot-ko‘rsatgich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903225"/>
          <a:ext cx="8003011" cy="34699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03011"/>
              </a:tblGrid>
              <a:tr h="1631198">
                <a:tc>
                  <a:txBody>
                    <a:bodyPr/>
                    <a:lstStyle/>
                    <a:p>
                      <a:pPr algn="just"/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punktlaridan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tashqarida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5.20.1, 5.20.2, 5.21.1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5.21.2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belgilaridagi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ko‘k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rang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punktiga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obyektga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avtomagistral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yoxud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orqali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mumkinligini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anglatadi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Oq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rang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obyekt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punktida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joylashganini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anglatadi</a:t>
                      </a:r>
                      <a:r>
                        <a:rPr lang="ru-RU" sz="20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</a:tr>
              <a:tr h="183879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5.20.1, 5.20.2, 5.21.1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5.21.2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obyektga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chiqqandan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so‘ng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avtomagistral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yoxud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anglatadi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obyekt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3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Servis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4"/>
          <a:ext cx="7848872" cy="43995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1368152"/>
                <a:gridCol w="1296144"/>
                <a:gridCol w="1944216"/>
                <a:gridCol w="1656184"/>
              </a:tblGrid>
              <a:tr h="2016224">
                <a:tc gridSpan="5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6.3.1.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6.3.2.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6.3.3.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028">
                <a:tc gridSpan="5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Tibbiy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yordam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Shifoxona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6.3.1.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yonilg‘i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shoxobchasi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6.3.2.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tarmoqli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yonilg‘i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shoxobchasi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6.3.3.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Elektromobillarni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quvvatlash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shaxobchasi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 cstate="print"/>
          <a:srcRect l="31562" t="55091" r="31569" b="30789"/>
          <a:stretch>
            <a:fillRect/>
          </a:stretch>
        </p:blipFill>
        <p:spPr bwMode="auto">
          <a:xfrm>
            <a:off x="1907704" y="1700808"/>
            <a:ext cx="54006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3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Servis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4"/>
          <a:ext cx="7848872" cy="4111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1368152"/>
                <a:gridCol w="1512168"/>
                <a:gridCol w="1728192"/>
                <a:gridCol w="1656184"/>
              </a:tblGrid>
              <a:tr h="1728192">
                <a:tc gridSpan="5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6.4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6.7.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6.8.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028">
                <a:tc gridSpan="5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6.4.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texnik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xizmat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6.5.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yuvish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6.6.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Telefon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6.7.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Oshxona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6.8.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Ichimlik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suvi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28319" t="16667" r="27834" b="67092"/>
          <a:stretch>
            <a:fillRect/>
          </a:stretch>
        </p:blipFill>
        <p:spPr bwMode="auto">
          <a:xfrm>
            <a:off x="2195736" y="1700808"/>
            <a:ext cx="547260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3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Servis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4"/>
          <a:ext cx="7848872" cy="4183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1368152"/>
                <a:gridCol w="1512168"/>
                <a:gridCol w="1728192"/>
                <a:gridCol w="1656184"/>
              </a:tblGrid>
              <a:tr h="1800200">
                <a:tc gridSpan="5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6.9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6.10.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6.11.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6.13.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028">
                <a:tc gridSpan="5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6.9.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Mehmonxona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motel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6.10.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Kemping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6.11.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6.12. “YPX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maskani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6.13.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Avtotashuvchilarning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nazorat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28127" t="39890" r="27945" b="43498"/>
          <a:stretch>
            <a:fillRect/>
          </a:stretch>
        </p:blipFill>
        <p:spPr bwMode="auto">
          <a:xfrm>
            <a:off x="2123728" y="1700808"/>
            <a:ext cx="504056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3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Servis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4"/>
          <a:ext cx="7848872" cy="436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1368152"/>
                <a:gridCol w="1512168"/>
                <a:gridCol w="1728192"/>
                <a:gridCol w="1656184"/>
              </a:tblGrid>
              <a:tr h="1800200">
                <a:tc gridSpan="5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6.14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6.17.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6.18.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028">
                <a:tc gridSpan="5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6.14.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Hojatxona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6.15.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Chiqindi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yig‘ish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6.16.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Cho‘milish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havzasi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6.17.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Ichki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6.18.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Radio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aloqasi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28127" t="61418" r="27945" b="22478"/>
          <a:stretch>
            <a:fillRect/>
          </a:stretch>
        </p:blipFill>
        <p:spPr bwMode="auto">
          <a:xfrm>
            <a:off x="1979712" y="1700808"/>
            <a:ext cx="511256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3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Servis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4"/>
          <a:ext cx="7848872" cy="4183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1368152"/>
                <a:gridCol w="1512168"/>
                <a:gridCol w="1728192"/>
                <a:gridCol w="1656184"/>
              </a:tblGrid>
              <a:tr h="1800200">
                <a:tc gridSpan="5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6.19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6.20.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6.21.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6.23.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028">
                <a:tc gridSpan="5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6.19.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Jome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’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masjidi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6.20.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Cherkov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6.21.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Ibodatxona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6.22.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Temir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vokzali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6.23.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Aeroport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28453" t="66667" r="28104" b="16428"/>
          <a:stretch>
            <a:fillRect/>
          </a:stretch>
        </p:blipFill>
        <p:spPr bwMode="auto">
          <a:xfrm>
            <a:off x="2195736" y="1772816"/>
            <a:ext cx="475252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3</a:t>
            </a:r>
            <a:r>
              <a:rPr lang="en-US" sz="1800" b="1" dirty="0" smtClean="0"/>
              <a:t>. </a:t>
            </a:r>
            <a:r>
              <a:rPr lang="ru-RU" sz="1800" b="1" dirty="0" err="1" smtClean="0"/>
              <a:t>Servis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84784"/>
          <a:ext cx="7848872" cy="4183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1368152"/>
                <a:gridCol w="1512168"/>
                <a:gridCol w="1728192"/>
                <a:gridCol w="1656184"/>
              </a:tblGrid>
              <a:tr h="1800200">
                <a:tc gridSpan="5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6.24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6.27.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6.28.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028">
                <a:tc gridSpan="5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6.24.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Bozor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6.25.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Turistik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markazi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6.26.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Qo‘riqxona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6.27.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Manzarali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6.28.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Me’morchilik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yodgorligi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32019" t="10476" r="31202" b="76348"/>
          <a:stretch>
            <a:fillRect/>
          </a:stretch>
        </p:blipFill>
        <p:spPr bwMode="auto">
          <a:xfrm>
            <a:off x="1547664" y="1628800"/>
            <a:ext cx="633670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4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268761"/>
          <a:ext cx="7848872" cy="5042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1800200"/>
                <a:gridCol w="1872208"/>
                <a:gridCol w="2016224"/>
              </a:tblGrid>
              <a:tr h="1872207">
                <a:tc gridSpan="4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7.1.1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7.1.1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7.1.3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7.1.4.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028">
                <a:tc gridSpan="4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birgalikda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aniqlik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kiritish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cheklash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7.1.1.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Obyektgacha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Belgidan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tegishli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cheklovlar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kiritiladigan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bo‘yicha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oldindagi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muayyan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joygacha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7.1.2.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Obyektgacha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2.5.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2.4.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o‘rnatilib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chorrahagacha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7.1.3, 7.1.4.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Obyektgacha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manzilgacha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43019" t="20952" r="42519" b="71334"/>
          <a:stretch>
            <a:fillRect/>
          </a:stretch>
        </p:blipFill>
        <p:spPr bwMode="auto">
          <a:xfrm>
            <a:off x="2195736" y="1484784"/>
            <a:ext cx="525658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4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268761"/>
          <a:ext cx="7848872" cy="4884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/>
                <a:gridCol w="1440160"/>
                <a:gridCol w="1296144"/>
                <a:gridCol w="1320064"/>
                <a:gridCol w="1272224"/>
                <a:gridCol w="1296144"/>
              </a:tblGrid>
              <a:tr h="1440159">
                <a:tc gridSpan="6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7.2.1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7.2.2.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7.2.3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7.2.4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7.2.5.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7.2.6.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028">
                <a:tc gridSpan="6">
                  <a:txBody>
                    <a:bodyPr/>
                    <a:lstStyle/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7.2.1.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oralig‘i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Ogohlantiruvchi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uzunligini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taqiqlovchi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axborot-ko‘rsatkich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oralig‘ini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7.2.2 — 7.2.6.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oralig‘i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7.2.2 — 3.27 — 3.30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taqiqlovchi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saqlangan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oraliqni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7.2.3 — 3.27 — 3.30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taqiqlovchi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oralig‘i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oxirini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7.2.4 —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3.27 — 3.30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doirasida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ekanliklari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7.2.5, 7.2.6 —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maydon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binolar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o‘xshash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3.27 — 3.30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oralig‘i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32622" t="47619" r="31622" b="40000"/>
          <a:stretch>
            <a:fillRect/>
          </a:stretch>
        </p:blipFill>
        <p:spPr bwMode="auto">
          <a:xfrm>
            <a:off x="1043608" y="1412776"/>
            <a:ext cx="727280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4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772816"/>
          <a:ext cx="7848872" cy="3838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  <a:gridCol w="2232248"/>
                <a:gridCol w="2808312"/>
              </a:tblGrid>
              <a:tr h="1944215">
                <a:tc gridSpan="3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529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7.3.1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7.3.2.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7.3.3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9470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7.3.1 — 7.3.3.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bevosita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manzillarga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7531" t="62696" r="35435" b="28717"/>
          <a:stretch>
            <a:fillRect/>
          </a:stretch>
        </p:blipFill>
        <p:spPr bwMode="auto">
          <a:xfrm>
            <a:off x="1691680" y="2060848"/>
            <a:ext cx="597666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4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293993"/>
          <a:ext cx="7848872" cy="49985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/>
                <a:gridCol w="896196"/>
                <a:gridCol w="399948"/>
                <a:gridCol w="1296144"/>
                <a:gridCol w="1320064"/>
                <a:gridCol w="624152"/>
                <a:gridCol w="648072"/>
                <a:gridCol w="1296144"/>
              </a:tblGrid>
              <a:tr h="1798159">
                <a:tc gridSpan="8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03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7.4.1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7.4.2.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7.4.3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7.4.4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7.4.5.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7.4.6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38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7.4.7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7.4.8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7.4.9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7.4.10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865">
                <a:tc gridSpan="8"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7.4.1 — 7.4.10.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joriy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7.4.1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jumladan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tirkamali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to‘liq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3,5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tonnadan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ortiq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7.4.3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yengil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7.4.9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elektromobillarga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7.4.10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taksilarga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to‘liq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3,5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tonnagacha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tatbiq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2564" t="48095" r="31829" b="36928"/>
          <a:stretch>
            <a:fillRect/>
          </a:stretch>
        </p:blipFill>
        <p:spPr bwMode="auto">
          <a:xfrm>
            <a:off x="1187624" y="1556792"/>
            <a:ext cx="684076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4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201609"/>
          <a:ext cx="7848872" cy="48916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/>
                <a:gridCol w="1296144"/>
                <a:gridCol w="864096"/>
                <a:gridCol w="1224136"/>
                <a:gridCol w="936104"/>
                <a:gridCol w="864096"/>
                <a:gridCol w="1296144"/>
              </a:tblGrid>
              <a:tr h="1416967">
                <a:tc gridSpan="3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7.5.1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7.5.2.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7.5.3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7.5.4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7.5.5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7.5.6.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7.5.7.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776">
                <a:tc gridSpan="7">
                  <a:txBody>
                    <a:bodyPr/>
                    <a:lstStyle/>
                    <a:p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7.5.1.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Shanba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yakshanba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bayram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kunlari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7.5.2.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kunlari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7.5.3.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Hafta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kunlari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haftaning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kunlari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7.5.4.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kunning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7.5.5 — 7.5.7.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haftaning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 cstate="print"/>
          <a:srcRect l="37838" t="66018" r="36894" b="26984"/>
          <a:stretch>
            <a:fillRect/>
          </a:stretch>
        </p:blipFill>
        <p:spPr bwMode="auto">
          <a:xfrm>
            <a:off x="899592" y="1556792"/>
            <a:ext cx="295232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3" cstate="print"/>
          <a:srcRect l="33263" t="54524" r="32425" b="35476"/>
          <a:stretch>
            <a:fillRect/>
          </a:stretch>
        </p:blipFill>
        <p:spPr bwMode="auto">
          <a:xfrm>
            <a:off x="4355976" y="1556792"/>
            <a:ext cx="403244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4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293993"/>
          <a:ext cx="7848872" cy="49433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/>
                <a:gridCol w="896196"/>
                <a:gridCol w="399948"/>
                <a:gridCol w="1296144"/>
                <a:gridCol w="1320064"/>
                <a:gridCol w="624152"/>
                <a:gridCol w="648072"/>
                <a:gridCol w="1296144"/>
              </a:tblGrid>
              <a:tr h="2495047">
                <a:tc gridSpan="8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03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7.6.1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7.6.2.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7.6.3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7.6.4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7.6.5.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7.6.6.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38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7.6.7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7.6.8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7.6.9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7712">
                <a:tc gridSpan="8"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7.6.1 — 7.6.9.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qo‘yish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usuli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7.6.1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trotuar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qo‘yish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usulini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7.6.2 — 7.6.9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trotuar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yengil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mototsikllarni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qo‘yish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usulini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32647" t="67581" r="31389" b="18731"/>
          <a:stretch>
            <a:fillRect/>
          </a:stretch>
        </p:blipFill>
        <p:spPr bwMode="auto">
          <a:xfrm>
            <a:off x="1115616" y="1628800"/>
            <a:ext cx="7056784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4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201609"/>
          <a:ext cx="7848872" cy="5270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1080120"/>
                <a:gridCol w="1080120"/>
                <a:gridCol w="1080120"/>
                <a:gridCol w="1080120"/>
                <a:gridCol w="1800200"/>
              </a:tblGrid>
              <a:tr h="1003255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7.7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7.8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7.9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7.10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7.11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7.12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776">
                <a:tc gridSpan="6">
                  <a:txBody>
                    <a:bodyPr/>
                    <a:lstStyle/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7.7.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Dvigatelni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ishlatmasdan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5.15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dvigatelini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ishlatmasdan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etilganligini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7.8.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Pulli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xizmat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To‘lov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asosida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xizmat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ko‘rsatilishini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7.9.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muddati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cheklangan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5.15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muddatini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7.10.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ko‘rikdan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o‘tkazish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5.15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6.11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maydonlarda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estakada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ko‘zdan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kechirish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chuqurchalari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borligini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7.11.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to‘la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cheklangan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to‘la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qo‘shimcha-axborot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miqdordan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ortiq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taalluqli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ekanligini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7.12. “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yoqasi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bajarilayotgani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sababli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yoqasiga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ekanligi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1.23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3006" t="75238" r="61002" b="18487"/>
          <a:stretch>
            <a:fillRect/>
          </a:stretch>
        </p:blipFill>
        <p:spPr bwMode="auto">
          <a:xfrm>
            <a:off x="899592" y="1484784"/>
            <a:ext cx="958961" cy="564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2" cstate="print"/>
          <a:srcRect l="38998" t="77182" r="37635" b="17071"/>
          <a:stretch>
            <a:fillRect/>
          </a:stretch>
        </p:blipFill>
        <p:spPr bwMode="auto">
          <a:xfrm>
            <a:off x="2699792" y="1484784"/>
            <a:ext cx="3741917" cy="51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2" cstate="print"/>
          <a:srcRect l="62252" t="78420" r="31488" b="16011"/>
          <a:stretch>
            <a:fillRect/>
          </a:stretch>
        </p:blipFill>
        <p:spPr bwMode="auto">
          <a:xfrm>
            <a:off x="7101675" y="1484784"/>
            <a:ext cx="998717" cy="500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4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201609"/>
          <a:ext cx="7848872" cy="4394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443415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7.13.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8896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7.13.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Asosiy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asosiy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 cstate="print"/>
          <a:srcRect l="33921" t="7619" r="34968" b="82798"/>
          <a:stretch>
            <a:fillRect/>
          </a:stretch>
        </p:blipFill>
        <p:spPr bwMode="auto">
          <a:xfrm>
            <a:off x="1619672" y="1772816"/>
            <a:ext cx="597666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4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201609"/>
          <a:ext cx="7848872" cy="5286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  <a:gridCol w="2095056"/>
                <a:gridCol w="2153416"/>
                <a:gridCol w="1800200"/>
              </a:tblGrid>
              <a:tr h="1507311">
                <a:tc gridSpan="4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7.14.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7.17.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8896">
                <a:tc gridSpan="4"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7.14.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7.15.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Ko‘zi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ojiz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1.20, 5.16.1, 5.16.2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ko‘zi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ojiz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foydalanishi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7.16.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qoplama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qoplamasi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7.17.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Nogironlar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5.15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176-bandiga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muvofiq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Nogiron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taniqlik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37037" t="18595" r="38024" b="76402"/>
          <a:stretch>
            <a:fillRect/>
          </a:stretch>
        </p:blipFill>
        <p:spPr bwMode="auto">
          <a:xfrm>
            <a:off x="1331640" y="1484784"/>
            <a:ext cx="669674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4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201609"/>
          <a:ext cx="7848872" cy="4982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  <a:gridCol w="2095056"/>
                <a:gridCol w="2153416"/>
                <a:gridCol w="1800200"/>
              </a:tblGrid>
              <a:tr h="1507311">
                <a:tc gridSpan="4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7.18.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7.19.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7.20.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7.21.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8896">
                <a:tc gridSpan="4"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7.18.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Nogironlar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mustasno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175-bandiga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muvofiq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Nogiron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taniqlik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joriy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etilmaydi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7.19.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Foto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video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qatnashchilarining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maxsus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avtomatlashtirilgan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foto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video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texnika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etilayotganligini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imtiyoz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buyuruvchi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birgalikda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7.20.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toifasi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toifasining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toifalarining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raqamini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7037" t="25551" r="38024" b="69323"/>
          <a:stretch>
            <a:fillRect/>
          </a:stretch>
        </p:blipFill>
        <p:spPr bwMode="auto">
          <a:xfrm>
            <a:off x="1475656" y="1412776"/>
            <a:ext cx="619268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4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5145"/>
          <a:ext cx="7848872" cy="4250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2160240"/>
                <a:gridCol w="2808312"/>
              </a:tblGrid>
              <a:tr h="2299399">
                <a:tc gridSpan="3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7.22.1.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7.22.2.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7.22.3.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8896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7.22.1, 7.22.2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7.22.3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uzoqdan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ta’minlash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maqsadida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4.2.1 — 4.2.3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birgalikda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40360" t="32630" r="41072" b="53090"/>
          <a:stretch>
            <a:fillRect/>
          </a:stretch>
        </p:blipFill>
        <p:spPr bwMode="auto">
          <a:xfrm>
            <a:off x="1907704" y="1844824"/>
            <a:ext cx="547260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4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5145"/>
          <a:ext cx="7848872" cy="4250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66594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7.23.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8896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7.23.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Navbat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42777" t="50205" r="42695" b="39054"/>
          <a:stretch>
            <a:fillRect/>
          </a:stretch>
        </p:blipFill>
        <p:spPr bwMode="auto">
          <a:xfrm>
            <a:off x="1979712" y="1772816"/>
            <a:ext cx="511256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4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5145"/>
          <a:ext cx="7848872" cy="4250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2160240"/>
                <a:gridCol w="2808312"/>
              </a:tblGrid>
              <a:tr h="2299399">
                <a:tc gridSpan="3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89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7.24.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8896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7.24.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davlat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raqami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7.25.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xizmat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7.26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Sun’iy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notekislik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6031" t="62542" r="37254" b="30856"/>
          <a:stretch>
            <a:fillRect/>
          </a:stretch>
        </p:blipFill>
        <p:spPr bwMode="auto">
          <a:xfrm>
            <a:off x="1115616" y="2060848"/>
            <a:ext cx="691276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5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5145"/>
          <a:ext cx="7848872" cy="47782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2160240"/>
                <a:gridCol w="2808312"/>
              </a:tblGrid>
              <a:tr h="2035045">
                <a:tc gridSpan="3"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47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7.24.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0378">
                <a:tc gridSpan="3">
                  <a:txBody>
                    <a:bodyPr/>
                    <a:lstStyle/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7.24.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davlat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raqami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7.25.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xizmat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7.26 “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Sun’iy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notekislik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Qo‘shimcha-axborot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joriy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etilsa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bevosita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tagiga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joylashtiriladi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7.2.2 — 7.2.4, 7.13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qo‘shimcha-axborot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yoqasining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trotuarning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tepasiga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joylashtiriladi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l="36031" t="62542" r="37254" b="30856"/>
          <a:stretch>
            <a:fillRect/>
          </a:stretch>
        </p:blipFill>
        <p:spPr bwMode="auto">
          <a:xfrm>
            <a:off x="1115616" y="2060848"/>
            <a:ext cx="691276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lvl="0" algn="ctr"/>
            <a:r>
              <a:rPr lang="ru-RU" sz="1800" b="1" dirty="0" smtClean="0"/>
              <a:t>5</a:t>
            </a:r>
            <a:r>
              <a:rPr lang="en-US" sz="1800" b="1" dirty="0" smtClean="0"/>
              <a:t>. </a:t>
            </a:r>
            <a:r>
              <a:rPr lang="ru-RU" sz="1800" b="1" dirty="0" err="1" smtClean="0">
                <a:solidFill>
                  <a:schemeClr val="dk1"/>
                </a:solidFill>
              </a:rPr>
              <a:t>Qo‘shimcha</a:t>
            </a:r>
            <a:r>
              <a:rPr lang="ru-RU" sz="1800" b="1" dirty="0" smtClean="0">
                <a:solidFill>
                  <a:schemeClr val="dk1"/>
                </a:solidFill>
              </a:rPr>
              <a:t> </a:t>
            </a:r>
            <a:r>
              <a:rPr lang="ru-RU" sz="1800" b="1" dirty="0" err="1" smtClean="0">
                <a:solidFill>
                  <a:schemeClr val="dk1"/>
                </a:solidFill>
              </a:rPr>
              <a:t>axborot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belgilarning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ta’rifi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vazifasi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 </a:t>
            </a:r>
            <a:r>
              <a:rPr lang="uz-Cyrl-UZ" sz="1800" b="1" dirty="0" smtClean="0"/>
              <a:t>o‘rnatilishi</a:t>
            </a:r>
            <a:r>
              <a:rPr lang="en-US" sz="1800" b="1" dirty="0" smtClean="0"/>
              <a:t>.</a:t>
            </a:r>
            <a:endParaRPr lang="ru-RU" sz="1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340769"/>
          <a:ext cx="7848872" cy="47285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2808311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248896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Vaqtincha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ko‘chma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tirgakdagi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doimiy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ma’no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jihatidan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bir-biriga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zid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vaqtincha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1,8 1.15, 1.16, 1.31, 1.17, 1.18.1 — 1.18.3, 1.21, 1.30, 2.6, 2.7, 3.1, 3.2, 3.11 — 3.16, 3.18.1 — 3.18.25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vaqtincha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sifatida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Vaqtincha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sariq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l="31531" t="48333" r="32385" b="26901"/>
          <a:stretch>
            <a:fillRect/>
          </a:stretch>
        </p:blipFill>
        <p:spPr bwMode="auto">
          <a:xfrm>
            <a:off x="1547664" y="1628800"/>
            <a:ext cx="619268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algn="ctr"/>
            <a:r>
              <a:rPr lang="en-US" sz="1800" b="1" dirty="0" smtClean="0">
                <a:latin typeface="+mn-lt"/>
              </a:rPr>
              <a:t>5. </a:t>
            </a:r>
            <a:r>
              <a:rPr lang="en-US" sz="1800" b="1" dirty="0" err="1" smtClean="0">
                <a:latin typeface="+mn-lt"/>
              </a:rPr>
              <a:t>Belgilarni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o‘rnatishda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qo‘yiladigan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talablar</a:t>
            </a:r>
            <a:r>
              <a:rPr lang="en-US" sz="1800" b="1" dirty="0" smtClean="0">
                <a:latin typeface="+mn-lt"/>
              </a:rPr>
              <a:t>.</a:t>
            </a:r>
            <a:endParaRPr lang="ru-RU" sz="18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820768"/>
          <a:ext cx="784887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36979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O‘zbekiston Respublikasi hududida foydalanishdagi etti guruhdagi: ogo</a:t>
                      </a:r>
                      <a:r>
                        <a:rPr lang="uz-Latn-UZ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uz-Cyrl-UZ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lantiruvchi, imtiyoz, ta’qiqlovchi, buyuruvchi, axborot-ko‘rsatuvchi, servis, qo‘shimcha axborot yo‘l belgilari Venada 1968 yil qabul qilingan yo‘l belgilari Konventsiyasiga va bu Konventsiyani to‘ldiruvchi Jenevadagi 1971 yil Evro‘pa kelishuvi talablariga to‘liq  mos keladi.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62688">
                <a:tc>
                  <a:txBody>
                    <a:bodyPr/>
                    <a:lstStyle/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shahar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ko‘chalarida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GOST 23457-86,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o‘lchamlari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GOST 10807-78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talablariga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javob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ketma-ketlikda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ko‘rsatuvchi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axborot-ko‘rsatuvchi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);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imtiyoz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servis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tablichkalar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ogohlantiruvchi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buyuruvchi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ta’qiqlovchi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algn="ctr"/>
            <a:r>
              <a:rPr lang="en-US" sz="1800" b="1" dirty="0" smtClean="0">
                <a:latin typeface="+mn-lt"/>
              </a:rPr>
              <a:t>5. </a:t>
            </a:r>
            <a:r>
              <a:rPr lang="en-US" sz="1800" b="1" dirty="0" err="1" smtClean="0">
                <a:latin typeface="+mn-lt"/>
              </a:rPr>
              <a:t>Belgilarni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o‘rnatishda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qo‘yiladigan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talablar</a:t>
            </a:r>
            <a:r>
              <a:rPr lang="en-US" sz="1800" b="1" dirty="0" smtClean="0">
                <a:latin typeface="+mn-lt"/>
              </a:rPr>
              <a:t>.</a:t>
            </a:r>
            <a:endParaRPr lang="ru-RU" sz="18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628800"/>
          <a:ext cx="7848872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36979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O‘rnatiladigan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belgilarining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umumiy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soni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iloji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boricha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kam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Har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o‘rnatilayotgan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ogohlantiruvchi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ta’qiqlovchi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asoslangan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sharoiti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yomonlashganligi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oqibatida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ko‘rilgan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majburiy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chora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deb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tushunilishi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Shuning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ogohlantiruvchi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ta’qiqlovchi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ko‘pchilik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vaqtincha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o‘rnatilib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ma’lum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sharoiti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yaxshilangandan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so‘ng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olib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tashlanishi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mavsumga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qarab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o‘rnatiladigan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belgilarini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ham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vaqt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o‘tishi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tezda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olib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tashlash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149856">
                <a:tc>
                  <a:txBody>
                    <a:bodyPr/>
                    <a:lstStyle/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shunday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kunning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yorug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150 m.dan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bo‘lmasligi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uchastkada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masofasining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qiymati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uchastkadagi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barobariga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katta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qiymatiga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algn="ctr"/>
            <a:r>
              <a:rPr lang="en-US" sz="1800" b="1" dirty="0" smtClean="0">
                <a:latin typeface="+mn-lt"/>
              </a:rPr>
              <a:t>5. </a:t>
            </a:r>
            <a:r>
              <a:rPr lang="en-US" sz="1800" b="1" dirty="0" err="1" smtClean="0">
                <a:latin typeface="+mn-lt"/>
              </a:rPr>
              <a:t>Belgilarni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o‘rnatishda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qo‘yiladigan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talablar</a:t>
            </a:r>
            <a:r>
              <a:rPr lang="en-US" sz="1800" b="1" dirty="0" smtClean="0">
                <a:latin typeface="+mn-lt"/>
              </a:rPr>
              <a:t>.</a:t>
            </a:r>
            <a:endParaRPr lang="ru-RU" sz="18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628800"/>
          <a:ext cx="7848872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369799">
                <a:tc>
                  <a:txBody>
                    <a:bodyPr/>
                    <a:lstStyle/>
                    <a:p>
                      <a:pPr algn="just"/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Bu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holatda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yangi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qurilayotgan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yo‘llar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tezlik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hisobiy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tezlikdan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70%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olinsa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foydalanayotgan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85%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tezligidan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oshmaydigan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tezlik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qabul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qilinadi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Ko‘ndalang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kesimda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belgilarini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joylashtirishda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quyidagilarga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ahamiyat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berish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bitta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ko‘ndalang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kesimida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uchtadan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ortiq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belgisini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o‘rnatish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etilmaydi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Bunda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beruvchi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qaytaruvchi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hisobga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olinmaydi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Bunday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gorizontal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ko‘proq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qulay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bo‘ladi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vertikal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o‘rnatish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93752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yoqasi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maxsus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holatlardan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yashamaydigan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uchastkalarida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yoqasi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ko‘tarilgan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«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berma»da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supachada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ko‘tarmaning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qiyalik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bag‘rida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 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ariqdan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qiyin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sharoitlarida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yoqasida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talablarga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binoan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algn="ctr"/>
            <a:r>
              <a:rPr lang="en-US" sz="1800" b="1" dirty="0" smtClean="0">
                <a:latin typeface="+mn-lt"/>
              </a:rPr>
              <a:t>5. </a:t>
            </a:r>
            <a:r>
              <a:rPr lang="en-US" sz="1800" b="1" dirty="0" err="1" smtClean="0">
                <a:latin typeface="+mn-lt"/>
              </a:rPr>
              <a:t>Belgilarni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o‘rnatishda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qo‘yiladigan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talablar</a:t>
            </a:r>
            <a:r>
              <a:rPr lang="en-US" sz="1800" b="1" dirty="0" smtClean="0">
                <a:latin typeface="+mn-lt"/>
              </a:rPr>
              <a:t>.</a:t>
            </a:r>
            <a:endParaRPr lang="ru-RU" sz="18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765528"/>
          <a:ext cx="7848872" cy="353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36979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Bu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yon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tomonidan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o‘rnatilganida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chetidan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yoqasining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mavjud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holatida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qirg‘og‘idan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brovkadan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belgisining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chetigacha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0,5</a:t>
                      </a:r>
                      <a:r>
                        <a:rPr lang="uz-Cyrl-UZ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  <a:sym typeface="Symbol"/>
                        </a:rPr>
                        <a:t>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2,0 m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masofada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qo‘plamaning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ustidan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belgining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tagigacha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tablichkalarni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hisobga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olmaganda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1,5</a:t>
                      </a:r>
                      <a:r>
                        <a:rPr lang="uz-Cyrl-UZ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  <a:sym typeface="Symbol"/>
                        </a:rPr>
                        <a:t>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2,0 m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masofada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o‘rnatilishi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lozim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93752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Ta’mirlash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tuzatish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borilayotgan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o‘erativ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zarur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belgilarining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tayanchlari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qismiga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o‘rnatilishi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en-US" sz="20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masalan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Paxtakor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stadioni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atrofidagi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ko‘chalarda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futbol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o‘yini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umuman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ta’qiqlovchi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vaqtincha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qo‘yilishi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uchrab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886700" cy="648072"/>
          </a:xfrm>
        </p:spPr>
        <p:txBody>
          <a:bodyPr/>
          <a:lstStyle/>
          <a:p>
            <a:pPr algn="ctr"/>
            <a:r>
              <a:rPr lang="en-US" sz="1800" b="1" dirty="0" smtClean="0">
                <a:latin typeface="+mn-lt"/>
              </a:rPr>
              <a:t>5. </a:t>
            </a:r>
            <a:r>
              <a:rPr lang="en-US" sz="1800" b="1" dirty="0" err="1" smtClean="0">
                <a:latin typeface="+mn-lt"/>
              </a:rPr>
              <a:t>Belgilarni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o‘rnatishda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qo‘yiladigan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talablar</a:t>
            </a:r>
            <a:r>
              <a:rPr lang="en-US" sz="1800" b="1" dirty="0" smtClean="0">
                <a:latin typeface="+mn-lt"/>
              </a:rPr>
              <a:t>.</a:t>
            </a:r>
            <a:endParaRPr lang="ru-RU" sz="18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765528"/>
          <a:ext cx="7848872" cy="35948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369799">
                <a:tc>
                  <a:txBody>
                    <a:bodyPr/>
                    <a:lstStyle/>
                    <a:p>
                      <a:pPr algn="just"/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yashaydigan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belgilarini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yoqasining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yoniga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yoqasining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ustiga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en-US" sz="20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tepasiga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joylashtirish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Ajratuvchi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polosa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xavfsizlik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orolchalari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belgisini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joylashtirilgan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93752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o‘zlarining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ishlatilish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sharoitiga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qarab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GOST 10807-78 «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Dorojniye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znaki»ga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asosan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to‘rt</a:t>
                      </a:r>
                      <a:r>
                        <a:rPr lang="en-US" sz="2000" b="1" i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tur</a:t>
                      </a:r>
                      <a:r>
                        <a:rPr lang="en-US" sz="2000" b="1" i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i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o‘lchamda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bo‘lib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quyidagicha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tasniflanadi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endParaRPr lang="ru-RU" sz="2000" b="1" kern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I-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kichik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endParaRPr lang="ru-RU" sz="2000" b="1" kern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II-normal; </a:t>
                      </a:r>
                      <a:endParaRPr lang="ru-RU" sz="2000" b="1" kern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III-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katta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endParaRPr lang="ru-RU" sz="2000" b="1" kern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IV-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juda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katta</a:t>
                      </a:r>
                      <a:r>
                        <a:rPr lang="en-US" sz="20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b="1" kern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Buyuruvchi belgilar muayyan harakatlanish tartibini belgilaydi yoki bekor qiladi.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1800" b="1" dirty="0" smtClean="0"/>
              <a:t>Asosiy va qo‘shimcha o‘quv adabiyotlar hamda axborot manbaalari</a:t>
            </a:r>
            <a:r>
              <a:rPr lang="en-US" sz="1800" b="1" dirty="0" smtClean="0"/>
              <a:t>: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484784"/>
            <a:ext cx="7886700" cy="4536504"/>
          </a:xfrm>
        </p:spPr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uz-Cyrl-UZ" sz="1600" b="1" dirty="0" smtClean="0"/>
              <a:t>       </a:t>
            </a:r>
            <a:r>
              <a:rPr lang="uz-Cyrl-UZ" sz="1800" b="1" dirty="0" smtClean="0"/>
              <a:t>Asosiy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1. Yo‘l harakati qoidalari. Rasmiy nashr. Toshkent, Adolat: 2016 y, -120 b. 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2. </a:t>
            </a:r>
            <a:r>
              <a:rPr lang="en-US" sz="1800" dirty="0" err="1" smtClean="0"/>
              <a:t>Q.X.Azizov</a:t>
            </a:r>
            <a:r>
              <a:rPr lang="en-US" sz="1800" dirty="0" smtClean="0"/>
              <a:t>. </a:t>
            </a:r>
            <a:r>
              <a:rPr lang="en-US" sz="1800" dirty="0" err="1" smtClean="0"/>
              <a:t>Harakat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asoslari</a:t>
            </a:r>
            <a:r>
              <a:rPr lang="en-US" sz="1800" dirty="0" smtClean="0"/>
              <a:t>. </a:t>
            </a:r>
            <a:r>
              <a:rPr lang="it-IT" sz="1800" dirty="0" smtClean="0"/>
              <a:t>T.: </a:t>
            </a:r>
            <a:r>
              <a:rPr lang="en-US" sz="1800" dirty="0" smtClean="0"/>
              <a:t>“</a:t>
            </a:r>
            <a:r>
              <a:rPr lang="uz-Latn-UZ" sz="1800" dirty="0" smtClean="0"/>
              <a:t>Fan va texnologiyalar</a:t>
            </a:r>
            <a:r>
              <a:rPr lang="en-US" sz="1800" dirty="0" smtClean="0"/>
              <a:t>”</a:t>
            </a:r>
            <a:r>
              <a:rPr lang="it-IT" sz="1800" dirty="0" smtClean="0"/>
              <a:t>, 200</a:t>
            </a:r>
            <a:r>
              <a:rPr lang="uz-Latn-UZ" sz="1800" dirty="0" smtClean="0"/>
              <a:t>9</a:t>
            </a:r>
            <a:r>
              <a:rPr lang="it-IT" sz="1800" dirty="0" smtClean="0"/>
              <a:t>-</a:t>
            </a:r>
            <a:r>
              <a:rPr lang="uz-Latn-UZ" sz="1800" dirty="0" smtClean="0"/>
              <a:t>244</a:t>
            </a:r>
            <a:r>
              <a:rPr lang="it-IT" sz="1800" dirty="0" smtClean="0"/>
              <a:t> b.</a:t>
            </a:r>
            <a:endParaRPr lang="ru-RU" sz="1800" dirty="0" smtClean="0"/>
          </a:p>
          <a:p>
            <a:pPr algn="ctr">
              <a:lnSpc>
                <a:spcPct val="100000"/>
              </a:lnSpc>
              <a:buNone/>
            </a:pPr>
            <a:r>
              <a:rPr lang="en-US" sz="1800" b="1" cap="all" dirty="0" err="1" smtClean="0"/>
              <a:t>Q</a:t>
            </a:r>
            <a:r>
              <a:rPr lang="en-US" sz="1800" b="1" dirty="0" err="1" smtClean="0"/>
              <a:t>o</a:t>
            </a:r>
            <a:r>
              <a:rPr lang="en-US" sz="1800" b="1" dirty="0" smtClean="0"/>
              <a:t>‘</a:t>
            </a:r>
            <a:r>
              <a:rPr lang="uz-Cyrl-UZ" sz="1800" b="1" dirty="0" smtClean="0"/>
              <a:t>shimcha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1. </a:t>
            </a:r>
            <a:r>
              <a:rPr lang="en-US" sz="1800" dirty="0" err="1" smtClean="0"/>
              <a:t>Ryabokon</a:t>
            </a:r>
            <a:r>
              <a:rPr lang="en-US" sz="1800" dirty="0" smtClean="0"/>
              <a:t> </a:t>
            </a:r>
            <a:r>
              <a:rPr lang="en-US" sz="1800" dirty="0" err="1" smtClean="0"/>
              <a:t>Yu.A</a:t>
            </a:r>
            <a:r>
              <a:rPr lang="en-US" sz="1800" dirty="0" smtClean="0"/>
              <a:t>., </a:t>
            </a:r>
            <a:r>
              <a:rPr lang="en-US" sz="1800" dirty="0" err="1" smtClean="0"/>
              <a:t>Zaytsev</a:t>
            </a:r>
            <a:r>
              <a:rPr lang="en-US" sz="1800" dirty="0" smtClean="0"/>
              <a:t> K.V., </a:t>
            </a:r>
            <a:r>
              <a:rPr lang="en-US" sz="1800" dirty="0" err="1" smtClean="0"/>
              <a:t>Yo‘l</a:t>
            </a:r>
            <a:r>
              <a:rPr lang="en-US" sz="1800" dirty="0" smtClean="0"/>
              <a:t> </a:t>
            </a:r>
            <a:r>
              <a:rPr lang="en-US" sz="1800" dirty="0" err="1" smtClean="0"/>
              <a:t>harakatini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</a:t>
            </a:r>
            <a:r>
              <a:rPr lang="en-US" sz="1800" dirty="0" smtClean="0"/>
              <a:t>: </a:t>
            </a:r>
            <a:r>
              <a:rPr lang="en-US" sz="1800" dirty="0" err="1" smtClean="0"/>
              <a:t>kurs</a:t>
            </a:r>
            <a:r>
              <a:rPr lang="en-US" sz="1800" dirty="0" smtClean="0"/>
              <a:t>, Omsk 2007 </a:t>
            </a:r>
            <a:r>
              <a:rPr lang="en-US" sz="1800" dirty="0" err="1" smtClean="0"/>
              <a:t>yil</a:t>
            </a:r>
            <a:r>
              <a:rPr lang="it-IT" sz="1800" dirty="0" smtClean="0"/>
              <a:t>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2. Azizov Q.X.  Harakat xavfsizligini tashkil etish asoslari. T.: “</a:t>
            </a:r>
            <a:r>
              <a:rPr lang="uz-Latn-UZ" sz="1800" dirty="0" smtClean="0"/>
              <a:t>Yozuvchi</a:t>
            </a:r>
            <a:r>
              <a:rPr lang="it-IT" sz="1800" dirty="0" smtClean="0"/>
              <a:t>”, 200</a:t>
            </a:r>
            <a:r>
              <a:rPr lang="uz-Latn-UZ" sz="1800" dirty="0" smtClean="0"/>
              <a:t>2</a:t>
            </a:r>
            <a:r>
              <a:rPr lang="it-IT" sz="1800" dirty="0" smtClean="0"/>
              <a:t>-</a:t>
            </a:r>
            <a:r>
              <a:rPr lang="uz-Latn-UZ" sz="1800" dirty="0" smtClean="0"/>
              <a:t>182</a:t>
            </a:r>
            <a:r>
              <a:rPr lang="it-IT" sz="1800" dirty="0" smtClean="0"/>
              <a:t>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3. Q.X.Azizov.  Harakat xavfsizligini tashkil etish asoslari. Toshk</a:t>
            </a:r>
            <a:r>
              <a:rPr lang="ru-RU" sz="1800" dirty="0" smtClean="0"/>
              <a:t>е</a:t>
            </a:r>
            <a:r>
              <a:rPr lang="it-IT" sz="1800" dirty="0" smtClean="0"/>
              <a:t>nt, 1999, 113-b.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4. A.A.Akilov, Q.A.Karimova, Sh.Sh.Rizayev. Yo‘l harakati qoidalariga suratli sharhlar va mavzuga oid testlar. Toshkent, Avtohamroh 2017 y., 192 b. </a:t>
            </a:r>
            <a:endParaRPr lang="ru-RU" sz="18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1"/>
            <a:ext cx="7886700" cy="792088"/>
          </a:xfrm>
        </p:spPr>
        <p:txBody>
          <a:bodyPr/>
          <a:lstStyle/>
          <a:p>
            <a:pPr lvl="0"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uz-Cyrl-UZ" sz="1800" b="1" dirty="0" smtClean="0"/>
              <a:t>Asosiy va qo‘shimcha o‘quv adabiyotlar hamda axborot manbaalari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3816424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628800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0000"/>
              </a:lnSpc>
            </a:pPr>
            <a:r>
              <a:rPr lang="it-IT" dirty="0" smtClean="0"/>
              <a:t>5. N.F.Muxitdinov,  J.R.Kulmuhamedov. Yo‘l harakati qoidalariga suratli sharhlar va yuqori tezlik chegaralari. Toshkent, 2016 y., 96 b. 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it-IT" dirty="0" smtClean="0"/>
              <a:t>6. V.I.Konoplyanko va boshqalar. Yo‘l harakatini tashkil etish va xavfsizligi: darslik: OTM uchun / V.I.Konoplyanko. </a:t>
            </a:r>
            <a:r>
              <a:rPr lang="ru-RU" dirty="0" smtClean="0"/>
              <a:t>М</a:t>
            </a:r>
            <a:r>
              <a:rPr lang="it-IT" dirty="0" smtClean="0"/>
              <a:t>.: “Oliy.mak.”, 2007-383 b.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en-US" dirty="0" smtClean="0"/>
              <a:t>7. </a:t>
            </a:r>
            <a:r>
              <a:rPr lang="ru-RU" dirty="0" smtClean="0"/>
              <a:t>“</a:t>
            </a:r>
            <a:r>
              <a:rPr lang="ru-RU" dirty="0" err="1" smtClean="0"/>
              <a:t>Avtohamro</a:t>
            </a:r>
            <a:r>
              <a:rPr lang="uz-Latn-UZ" dirty="0" smtClean="0"/>
              <a:t>h</a:t>
            </a:r>
            <a:r>
              <a:rPr lang="ru-RU" dirty="0" smtClean="0"/>
              <a:t>” </a:t>
            </a:r>
            <a:r>
              <a:rPr lang="ru-RU" dirty="0" err="1" smtClean="0"/>
              <a:t>jurnali</a:t>
            </a:r>
            <a:r>
              <a:rPr lang="ru-RU" dirty="0" smtClean="0"/>
              <a:t> 1999-201</a:t>
            </a:r>
            <a:r>
              <a:rPr lang="en-US" dirty="0" smtClean="0"/>
              <a:t>8</a:t>
            </a:r>
            <a:r>
              <a:rPr lang="ru-RU" dirty="0" smtClean="0"/>
              <a:t> </a:t>
            </a:r>
            <a:r>
              <a:rPr lang="ru-RU" dirty="0" err="1" smtClean="0"/>
              <a:t>yy</a:t>
            </a:r>
            <a:r>
              <a:rPr lang="ru-RU" dirty="0" smtClean="0"/>
              <a:t>.</a:t>
            </a:r>
          </a:p>
          <a:p>
            <a:pPr marL="342900" indent="-342900"/>
            <a:endParaRPr lang="ru-RU" b="1" dirty="0" smtClean="0"/>
          </a:p>
          <a:p>
            <a:pPr marL="342900" indent="-342900" algn="ctr"/>
            <a:r>
              <a:rPr lang="en-US" b="1" dirty="0" err="1" smtClean="0"/>
              <a:t>Elektron</a:t>
            </a:r>
            <a:r>
              <a:rPr lang="en-US" b="1" dirty="0" smtClean="0"/>
              <a:t> </a:t>
            </a:r>
            <a:r>
              <a:rPr lang="en-US" b="1" dirty="0" err="1" smtClean="0"/>
              <a:t>resurslar</a:t>
            </a:r>
            <a:r>
              <a:rPr lang="en-US" b="1" dirty="0" smtClean="0"/>
              <a:t>: </a:t>
            </a:r>
          </a:p>
          <a:p>
            <a:pPr marL="342900" indent="-342900" algn="ctr"/>
            <a:endParaRPr lang="ru-RU" u="sng" dirty="0" smtClean="0"/>
          </a:p>
          <a:p>
            <a:pPr marL="1588" indent="12700" algn="just"/>
            <a:r>
              <a:rPr lang="en-US" dirty="0" smtClean="0"/>
              <a:t>1. </a:t>
            </a:r>
            <a:r>
              <a:rPr lang="en-US" dirty="0" smtClean="0">
                <a:hlinkClick r:id="rId2"/>
              </a:rPr>
              <a:t> </a:t>
            </a:r>
            <a:r>
              <a:rPr lang="en-US" u="sng" dirty="0" smtClean="0">
                <a:hlinkClick r:id="rId2"/>
              </a:rPr>
              <a:t>https://lex.uz/uz/docs/-5953883</a:t>
            </a:r>
            <a:endParaRPr lang="ru-RU" u="sng" dirty="0" smtClean="0"/>
          </a:p>
          <a:p>
            <a:pPr marL="1588" indent="12700" algn="just"/>
            <a:r>
              <a:rPr lang="en-US" dirty="0" smtClean="0"/>
              <a:t>2. </a:t>
            </a:r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manbaa</a:t>
            </a:r>
            <a:r>
              <a:rPr lang="en-US" dirty="0" smtClean="0"/>
              <a:t>  </a:t>
            </a:r>
            <a:r>
              <a:rPr lang="en-US" u="sng" dirty="0" smtClean="0">
                <a:hlinkClick r:id="rId3"/>
              </a:rPr>
              <a:t>https://www.youtube.com/watch?v=lD-wWKm0Myc</a:t>
            </a:r>
            <a:r>
              <a:rPr lang="en-US" u="sng" dirty="0" smtClean="0"/>
              <a:t> (</a:t>
            </a:r>
            <a:r>
              <a:rPr lang="en-US" u="sng" dirty="0" err="1" smtClean="0"/>
              <a:t>Avto</a:t>
            </a:r>
            <a:r>
              <a:rPr lang="en-US" u="sng" dirty="0" smtClean="0"/>
              <a:t> test – </a:t>
            </a:r>
            <a:r>
              <a:rPr lang="en-US" u="sng" dirty="0" err="1" smtClean="0"/>
              <a:t>Yo‘l</a:t>
            </a:r>
            <a:r>
              <a:rPr lang="en-US" u="sng" dirty="0" smtClean="0"/>
              <a:t> </a:t>
            </a:r>
            <a:r>
              <a:rPr lang="en-US" u="sng" dirty="0" err="1" smtClean="0"/>
              <a:t>harakati</a:t>
            </a:r>
            <a:r>
              <a:rPr lang="en-US" u="sng" dirty="0" smtClean="0"/>
              <a:t> </a:t>
            </a:r>
            <a:r>
              <a:rPr lang="en-US" u="sng" dirty="0" err="1" smtClean="0"/>
              <a:t>qoidalari</a:t>
            </a:r>
            <a:r>
              <a:rPr lang="en-US" u="sng" dirty="0" smtClean="0"/>
              <a:t> 3 - </a:t>
            </a:r>
            <a:r>
              <a:rPr lang="en-US" u="sng" dirty="0" err="1" smtClean="0"/>
              <a:t>Qism</a:t>
            </a:r>
            <a:r>
              <a:rPr lang="en-US" u="sng" dirty="0" smtClean="0"/>
              <a:t> "YO‘L </a:t>
            </a:r>
            <a:r>
              <a:rPr lang="en-US" u="sng" smtClean="0"/>
              <a:t>BELGILARI");</a:t>
            </a:r>
            <a:endParaRPr lang="en-US" u="sng" dirty="0" smtClean="0"/>
          </a:p>
          <a:p>
            <a:pPr marL="1588" indent="12700" algn="just"/>
            <a:r>
              <a:rPr lang="en-US" dirty="0" smtClean="0"/>
              <a:t>3. </a:t>
            </a:r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manbaa</a:t>
            </a:r>
            <a:r>
              <a:rPr lang="en-US" dirty="0" smtClean="0"/>
              <a:t> </a:t>
            </a:r>
            <a:r>
              <a:rPr lang="en-US" u="sng" dirty="0" smtClean="0">
                <a:hlinkClick r:id="rId2"/>
              </a:rPr>
              <a:t>https://lex.uz/uz/docs/-5953883</a:t>
            </a:r>
            <a:r>
              <a:rPr lang="en-US" u="sng" dirty="0" smtClean="0"/>
              <a:t> (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u="sng" dirty="0" smtClean="0"/>
              <a:t> </a:t>
            </a:r>
            <a:r>
              <a:rPr lang="en-US" dirty="0" err="1" smtClean="0"/>
              <a:t>Vazirlar</a:t>
            </a:r>
            <a:r>
              <a:rPr lang="en-US" dirty="0" smtClean="0"/>
              <a:t> </a:t>
            </a:r>
            <a:r>
              <a:rPr lang="en-US" dirty="0" err="1" smtClean="0"/>
              <a:t>Mahkamasining</a:t>
            </a:r>
            <a:r>
              <a:rPr lang="en-US" dirty="0" smtClean="0"/>
              <a:t> 2022-yil 12-apreldagi 172-son </a:t>
            </a:r>
            <a:r>
              <a:rPr lang="en-US" dirty="0" err="1" smtClean="0"/>
              <a:t>qarori</a:t>
            </a:r>
            <a:r>
              <a:rPr lang="en-US" dirty="0" smtClean="0"/>
              <a:t> 1-ILOVA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 </a:t>
            </a:r>
            <a:r>
              <a:rPr lang="en-US" dirty="0" err="1" smtClean="0"/>
              <a:t>qoidalariga</a:t>
            </a:r>
            <a:r>
              <a:rPr lang="en-US" dirty="0" smtClean="0"/>
              <a:t> 1-ilova).</a:t>
            </a:r>
            <a:endParaRPr lang="ru-RU" dirty="0" smtClean="0">
              <a:hlinkClick r:id="rId4"/>
            </a:endParaRPr>
          </a:p>
          <a:p>
            <a:pPr marL="1588" lvl="0" indent="12700" algn="just"/>
            <a:endParaRPr lang="ru-RU" dirty="0" smtClean="0"/>
          </a:p>
          <a:p>
            <a:pPr marL="1588" lvl="0" indent="12700" algn="just"/>
            <a:endParaRPr lang="ru-RU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886700" cy="908721"/>
          </a:xfrm>
        </p:spPr>
        <p:txBody>
          <a:bodyPr/>
          <a:lstStyle/>
          <a:p>
            <a:pPr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err="1" smtClean="0"/>
              <a:t>Nazorat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uchun</a:t>
            </a:r>
            <a:r>
              <a:rPr lang="ru-RU" sz="1800" b="1" dirty="0" smtClean="0"/>
              <a:t> </a:t>
            </a:r>
            <a:r>
              <a:rPr lang="en-US" sz="1800" b="1" dirty="0" err="1" smtClean="0"/>
              <a:t>savollar</a:t>
            </a:r>
            <a:r>
              <a:rPr lang="en-US" sz="1800" b="1" dirty="0" smtClean="0"/>
              <a:t>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2160240"/>
          </a:xfrm>
        </p:spPr>
        <p:txBody>
          <a:bodyPr/>
          <a:lstStyle/>
          <a:p>
            <a:pPr algn="just" hangingPunct="0">
              <a:buNone/>
            </a:pPr>
            <a:r>
              <a:rPr lang="en-US" sz="2000" dirty="0" smtClean="0"/>
              <a:t>1. </a:t>
            </a:r>
            <a:r>
              <a:rPr lang="en-US" sz="2000" dirty="0" err="1" smtClean="0"/>
              <a:t>Buyuruvchi</a:t>
            </a:r>
            <a:r>
              <a:rPr lang="en-US" sz="2000" dirty="0" smtClean="0"/>
              <a:t> </a:t>
            </a:r>
            <a:r>
              <a:rPr lang="en-US" sz="2000" dirty="0" err="1" smtClean="0"/>
              <a:t>belgilarning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ta’rifi</a:t>
            </a:r>
            <a:r>
              <a:rPr lang="en-US" sz="2000" dirty="0" smtClean="0"/>
              <a:t>, </a:t>
            </a:r>
            <a:r>
              <a:rPr lang="en-US" sz="2000" dirty="0" err="1" smtClean="0"/>
              <a:t>vazifasi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uz-Cyrl-UZ" sz="2000" dirty="0" smtClean="0"/>
              <a:t>o‘rnatilishi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algn="just" hangingPunct="0">
              <a:buNone/>
            </a:pPr>
            <a:r>
              <a:rPr lang="en-US" sz="2000" dirty="0" smtClean="0"/>
              <a:t>2. </a:t>
            </a:r>
            <a:r>
              <a:rPr lang="en-US" sz="2000" dirty="0" err="1" smtClean="0"/>
              <a:t>Ahborot</a:t>
            </a:r>
            <a:r>
              <a:rPr lang="en-US" sz="2000" dirty="0" smtClean="0"/>
              <a:t> </a:t>
            </a:r>
            <a:r>
              <a:rPr lang="en-US" sz="2000" dirty="0" err="1" smtClean="0"/>
              <a:t>ishora</a:t>
            </a:r>
            <a:r>
              <a:rPr lang="en-US" sz="2000" dirty="0" smtClean="0"/>
              <a:t> </a:t>
            </a:r>
            <a:r>
              <a:rPr lang="en-US" sz="2000" dirty="0" err="1" smtClean="0"/>
              <a:t>belgilarning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ta’rifi</a:t>
            </a:r>
            <a:r>
              <a:rPr lang="en-US" sz="2000" dirty="0" smtClean="0"/>
              <a:t>, </a:t>
            </a:r>
            <a:r>
              <a:rPr lang="en-US" sz="2000" dirty="0" err="1" smtClean="0"/>
              <a:t>vazifasi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uz-Cyrl-UZ" sz="2000" dirty="0" smtClean="0"/>
              <a:t>o‘rnatilishi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algn="just" hangingPunct="0">
              <a:buNone/>
            </a:pPr>
            <a:r>
              <a:rPr lang="en-US" sz="2000" dirty="0" smtClean="0"/>
              <a:t>3. </a:t>
            </a:r>
            <a:r>
              <a:rPr lang="en-US" sz="2000" dirty="0" err="1" smtClean="0"/>
              <a:t>Servis</a:t>
            </a:r>
            <a:r>
              <a:rPr lang="en-US" sz="2000" dirty="0" smtClean="0"/>
              <a:t> </a:t>
            </a:r>
            <a:r>
              <a:rPr lang="en-US" sz="2000" dirty="0" err="1" smtClean="0"/>
              <a:t>belgilarning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ta’rifi</a:t>
            </a:r>
            <a:r>
              <a:rPr lang="en-US" sz="2000" dirty="0" smtClean="0"/>
              <a:t>, </a:t>
            </a:r>
            <a:r>
              <a:rPr lang="en-US" sz="2000" dirty="0" err="1" smtClean="0"/>
              <a:t>vazifasi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uz-Cyrl-UZ" sz="2000" dirty="0" smtClean="0"/>
              <a:t>o‘rnatilishi</a:t>
            </a:r>
            <a:r>
              <a:rPr lang="en-US" sz="2000" dirty="0" smtClean="0"/>
              <a:t>. </a:t>
            </a:r>
            <a:endParaRPr lang="ru-RU" sz="2000" dirty="0" smtClean="0"/>
          </a:p>
          <a:p>
            <a:pPr algn="just" hangingPunct="0">
              <a:buNone/>
            </a:pPr>
            <a:r>
              <a:rPr lang="en-US" sz="2000" dirty="0" smtClean="0"/>
              <a:t>4. </a:t>
            </a:r>
            <a:r>
              <a:rPr lang="en-US" sz="2000" dirty="0" err="1" smtClean="0"/>
              <a:t>Qo‘shimcha</a:t>
            </a:r>
            <a:r>
              <a:rPr lang="en-US" sz="2000" dirty="0" smtClean="0"/>
              <a:t> </a:t>
            </a:r>
            <a:r>
              <a:rPr lang="en-US" sz="2000" dirty="0" err="1" smtClean="0"/>
              <a:t>ahborot</a:t>
            </a:r>
            <a:r>
              <a:rPr lang="en-US" sz="2000" dirty="0" smtClean="0"/>
              <a:t> </a:t>
            </a:r>
            <a:r>
              <a:rPr lang="en-US" sz="2000" dirty="0" err="1" smtClean="0"/>
              <a:t>belgilarning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ta’rifi</a:t>
            </a:r>
            <a:r>
              <a:rPr lang="en-US" sz="2000" dirty="0" smtClean="0"/>
              <a:t>, </a:t>
            </a:r>
            <a:r>
              <a:rPr lang="en-US" sz="2000" dirty="0" err="1" smtClean="0"/>
              <a:t>vazifasi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uz-Cyrl-UZ" sz="2000" dirty="0" smtClean="0"/>
              <a:t>o‘rnatilishi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algn="just" hangingPunct="0">
              <a:buNone/>
            </a:pPr>
            <a:r>
              <a:rPr lang="en-US" sz="2000" dirty="0" smtClean="0"/>
              <a:t>5. </a:t>
            </a:r>
            <a:r>
              <a:rPr lang="en-US" sz="2000" dirty="0" err="1" smtClean="0"/>
              <a:t>Belgilarni</a:t>
            </a:r>
            <a:r>
              <a:rPr lang="en-US" sz="2000" dirty="0" smtClean="0"/>
              <a:t> </a:t>
            </a:r>
            <a:r>
              <a:rPr lang="en-US" sz="2000" dirty="0" err="1" smtClean="0"/>
              <a:t>o‘rnatishda</a:t>
            </a:r>
            <a:r>
              <a:rPr lang="en-US" sz="2000" dirty="0" smtClean="0"/>
              <a:t> </a:t>
            </a:r>
            <a:r>
              <a:rPr lang="en-US" sz="2000" dirty="0" err="1" smtClean="0"/>
              <a:t>qo‘yiladigan</a:t>
            </a:r>
            <a:r>
              <a:rPr lang="en-US" sz="2000" dirty="0" smtClean="0"/>
              <a:t> </a:t>
            </a:r>
            <a:r>
              <a:rPr lang="en-US" sz="2000" dirty="0" err="1" smtClean="0"/>
              <a:t>talablar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251520" y="2420888"/>
            <a:ext cx="8748000" cy="2268000"/>
          </a:xfrm>
          <a:prstGeom prst="ribbon2">
            <a:avLst>
              <a:gd name="adj1" fmla="val 21585"/>
              <a:gd name="adj2" fmla="val 58769"/>
            </a:avLst>
          </a:prstGeom>
          <a:blipFill dpi="0" rotWithShape="0">
            <a:blip r:embed="rId2" cstate="print">
              <a:alphaModFix amt="31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aturation sat="8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cs typeface="Arial" panose="020B0604020202020204" pitchFamily="34" charset="0"/>
              </a:rPr>
              <a:t>E’TIBORINGIZ UCHUN </a:t>
            </a:r>
            <a:r>
              <a:rPr lang="en-US" sz="2800" b="1" dirty="0" smtClean="0">
                <a:cs typeface="Arial" panose="020B0604020202020204" pitchFamily="34" charset="0"/>
              </a:rPr>
              <a:t>RAHMAT !!!</a:t>
            </a:r>
            <a:endParaRPr lang="ru-RU" sz="28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968244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9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9020</TotalTime>
  <Words>5455</Words>
  <Application>Microsoft Office PowerPoint</Application>
  <PresentationFormat>Экран (4:3)</PresentationFormat>
  <Paragraphs>554</Paragraphs>
  <Slides>61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61</vt:i4>
      </vt:variant>
    </vt:vector>
  </HeadingPairs>
  <TitlesOfParts>
    <vt:vector size="62" baseType="lpstr">
      <vt:lpstr>Тема49</vt:lpstr>
      <vt:lpstr>Слайд 1</vt:lpstr>
      <vt:lpstr>Слайд 2</vt:lpstr>
      <vt:lpstr>                                            </vt:lpstr>
      <vt:lpstr>Слайд 4</vt:lpstr>
      <vt:lpstr>1. Buyuruvchi belgilarning ta’rifi, vazifasi va o‘rnatilishi.</vt:lpstr>
      <vt:lpstr>1. Buyuruvchi belgilarning ta’rifi, vazifasi va o‘rnatilishi.</vt:lpstr>
      <vt:lpstr>1. Buyuruvchi belgilarning ta’rifi, vazifasi va o‘rnatilishi.</vt:lpstr>
      <vt:lpstr>1. Buyuruvchi belgilarning ta’rifi, vazifasi va o‘rnatilishi.</vt:lpstr>
      <vt:lpstr>1. Buyuruvchi belgilarning ta’rifi, vazifasi va o‘rnatilishi.</vt:lpstr>
      <vt:lpstr>1. Buyuruvchi belgilarning ta’rifi, vazifasi va o‘rnatilishi.</vt:lpstr>
      <vt:lpstr>1. Buyuruvchi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2. Axborot-ko‘rsatgich belgilarning ta’rifi, vazifasi va o‘rnatilishi.</vt:lpstr>
      <vt:lpstr>3. Servis belgilarning ta’rifi, vazifasi va o‘rnatilishi.</vt:lpstr>
      <vt:lpstr>3. Servis belgilarning ta’rifi, vazifasi va o‘rnatilishi.</vt:lpstr>
      <vt:lpstr>3. Servis belgilarning ta’rifi, vazifasi va o‘rnatilishi.</vt:lpstr>
      <vt:lpstr>3. Servis belgilarning ta’rifi, vazifasi va o‘rnatilishi.</vt:lpstr>
      <vt:lpstr>3. Servis belgilarning ta’rifi, vazifasi va o‘rnatilishi.</vt:lpstr>
      <vt:lpstr>3. Servis belgilarning ta’rifi, vazifasi va o‘rnatilishi.</vt:lpstr>
      <vt:lpstr>4. Qo‘shimcha axborot belgilarning ta’rifi, vazifasi va o‘rnatilishi.</vt:lpstr>
      <vt:lpstr>4. Qo‘shimcha axborot belgilarning ta’rifi, vazifasi va o‘rnatilishi.</vt:lpstr>
      <vt:lpstr>4. Qo‘shimcha axborot belgilarning ta’rifi, vazifasi va o‘rnatilishi.</vt:lpstr>
      <vt:lpstr>4. Qo‘shimcha axborot belgilarning ta’rifi, vazifasi va o‘rnatilishi.</vt:lpstr>
      <vt:lpstr>4. Qo‘shimcha axborot belgilarning ta’rifi, vazifasi va o‘rnatilishi.</vt:lpstr>
      <vt:lpstr>4. Qo‘shimcha axborot belgilarning ta’rifi, vazifasi va o‘rnatilishi.</vt:lpstr>
      <vt:lpstr>4. Qo‘shimcha axborot belgilarning ta’rifi, vazifasi va o‘rnatilishi.</vt:lpstr>
      <vt:lpstr>4. Qo‘shimcha axborot belgilarning ta’rifi, vazifasi va o‘rnatilishi.</vt:lpstr>
      <vt:lpstr>4. Qo‘shimcha axborot belgilarning ta’rifi, vazifasi va o‘rnatilishi.</vt:lpstr>
      <vt:lpstr>4. Qo‘shimcha axborot belgilarning ta’rifi, vazifasi va o‘rnatilishi.</vt:lpstr>
      <vt:lpstr>4. Qo‘shimcha axborot belgilarning ta’rifi, vazifasi va o‘rnatilishi.</vt:lpstr>
      <vt:lpstr>4. Qo‘shimcha axborot belgilarning ta’rifi, vazifasi va o‘rnatilishi.</vt:lpstr>
      <vt:lpstr>4. Qo‘shimcha axborot belgilarning ta’rifi, vazifasi va o‘rnatilishi.</vt:lpstr>
      <vt:lpstr>5. Qo‘shimcha axborot belgilarning ta’rifi, vazifasi va o‘rnatilishi.</vt:lpstr>
      <vt:lpstr>5. Qo‘shimcha axborot belgilarning ta’rifi, vazifasi va o‘rnatilishi.</vt:lpstr>
      <vt:lpstr>5. Belgilarni o‘rnatishda qo‘yiladigan talablar.</vt:lpstr>
      <vt:lpstr>5. Belgilarni o‘rnatishda qo‘yiladigan talablar.</vt:lpstr>
      <vt:lpstr>5. Belgilarni o‘rnatishda qo‘yiladigan talablar.</vt:lpstr>
      <vt:lpstr>5. Belgilarni o‘rnatishda qo‘yiladigan talablar.</vt:lpstr>
      <vt:lpstr>5. Belgilarni o‘rnatishda qo‘yiladigan talablar.</vt:lpstr>
      <vt:lpstr>Asosiy va qo‘shimcha o‘quv adabiyotlar hamda axborot manbaalari:</vt:lpstr>
      <vt:lpstr>      Asosiy va qo‘shimcha o‘quv adabiyotlar hamda axborot manbaalari  </vt:lpstr>
      <vt:lpstr>      Nazorat uchun savollar:   </vt:lpstr>
      <vt:lpstr>Слайд 61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ANDIJAN MACHININE Building Institute Machine building fakultete  3 course 140-14 group Allamuradov Urozali</dc:title>
  <dc:creator>baza</dc:creator>
  <cp:lastModifiedBy>SAMSUNG</cp:lastModifiedBy>
  <cp:revision>744</cp:revision>
  <dcterms:created xsi:type="dcterms:W3CDTF">2017-02-16T18:20:43Z</dcterms:created>
  <dcterms:modified xsi:type="dcterms:W3CDTF">2023-04-22T06:11:22Z</dcterms:modified>
</cp:coreProperties>
</file>