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472" r:id="rId1"/>
  </p:sldMasterIdLst>
  <p:notesMasterIdLst>
    <p:notesMasterId r:id="rId28"/>
  </p:notesMasterIdLst>
  <p:sldIdLst>
    <p:sldId id="302" r:id="rId2"/>
    <p:sldId id="299" r:id="rId3"/>
    <p:sldId id="352" r:id="rId4"/>
    <p:sldId id="408" r:id="rId5"/>
    <p:sldId id="528" r:id="rId6"/>
    <p:sldId id="530" r:id="rId7"/>
    <p:sldId id="529" r:id="rId8"/>
    <p:sldId id="531" r:id="rId9"/>
    <p:sldId id="532" r:id="rId10"/>
    <p:sldId id="515" r:id="rId11"/>
    <p:sldId id="516" r:id="rId12"/>
    <p:sldId id="520" r:id="rId13"/>
    <p:sldId id="517" r:id="rId14"/>
    <p:sldId id="518" r:id="rId15"/>
    <p:sldId id="519" r:id="rId16"/>
    <p:sldId id="521" r:id="rId17"/>
    <p:sldId id="522" r:id="rId18"/>
    <p:sldId id="523" r:id="rId19"/>
    <p:sldId id="524" r:id="rId20"/>
    <p:sldId id="525" r:id="rId21"/>
    <p:sldId id="526" r:id="rId22"/>
    <p:sldId id="527" r:id="rId23"/>
    <p:sldId id="469" r:id="rId24"/>
    <p:sldId id="467" r:id="rId25"/>
    <p:sldId id="415" r:id="rId26"/>
    <p:sldId id="297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97" autoAdjust="0"/>
    <p:restoredTop sz="99821" autoAdjust="0"/>
  </p:normalViewPr>
  <p:slideViewPr>
    <p:cSldViewPr>
      <p:cViewPr>
        <p:scale>
          <a:sx n="70" d="100"/>
          <a:sy n="70" d="100"/>
        </p:scale>
        <p:origin x="-1260" y="-3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B52857-089D-4592-A701-4C63A0421172}" type="datetimeFigureOut">
              <a:rPr lang="ru-RU" smtClean="0"/>
              <a:pPr/>
              <a:t>14.05.2023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5331BB-B5FA-4B78-9A12-7E92F1611A9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81587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8F6398-B677-4640-928D-49C79CC0DFC9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9993134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5331BB-B5FA-4B78-9A12-7E92F1611A92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370447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833166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7103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5850904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481856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3194877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2754383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908417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7961375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523059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672703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6372804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8942FD-11C8-4F2C-9AFB-124491E2022F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14.05.2023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BBAC6B-0D9A-4BBF-BE33-9C0A767E8219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latin typeface="Times New Roman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898989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73547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473" r:id="rId1"/>
    <p:sldLayoutId id="2147484474" r:id="rId2"/>
    <p:sldLayoutId id="2147484475" r:id="rId3"/>
    <p:sldLayoutId id="2147484476" r:id="rId4"/>
    <p:sldLayoutId id="2147484477" r:id="rId5"/>
    <p:sldLayoutId id="2147484478" r:id="rId6"/>
    <p:sldLayoutId id="2147484479" r:id="rId7"/>
    <p:sldLayoutId id="2147484480" r:id="rId8"/>
    <p:sldLayoutId id="2147484481" r:id="rId9"/>
    <p:sldLayoutId id="2147484482" r:id="rId10"/>
    <p:sldLayoutId id="2147484483" r:id="rId11"/>
  </p:sldLayoutIdLst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rxUt-KfREH4" TargetMode="External"/><Relationship Id="rId2" Type="http://schemas.openxmlformats.org/officeDocument/2006/relationships/hyperlink" Target="https://lex.uz/uz/docs/-5953883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539552" y="600363"/>
            <a:ext cx="8424936" cy="3600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endParaRPr kumimoji="0" lang="ru-RU" altLang="ru-RU" sz="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dirty="0" smtClean="0"/>
          </a:p>
          <a:p>
            <a:pPr algn="ctr"/>
            <a:endParaRPr lang="ru-RU" sz="2400" b="1" dirty="0" smtClean="0"/>
          </a:p>
          <a:p>
            <a:pPr algn="ctr"/>
            <a:r>
              <a:rPr lang="uz-Latn-UZ" sz="2800" b="1" dirty="0" smtClean="0"/>
              <a:t>YO‘L HARAKATI QOIDALARI VA </a:t>
            </a:r>
            <a:endParaRPr lang="ru-RU" sz="2800" b="1" dirty="0" smtClean="0"/>
          </a:p>
          <a:p>
            <a:pPr algn="ctr"/>
            <a:r>
              <a:rPr lang="uz-Latn-UZ" sz="2800" b="1" dirty="0" smtClean="0"/>
              <a:t>AMALIY BOSHQAR</a:t>
            </a:r>
            <a:r>
              <a:rPr lang="en-US" sz="2800" b="1" dirty="0" smtClean="0"/>
              <a:t>ISH </a:t>
            </a:r>
            <a:endParaRPr lang="ru-RU" sz="2800" dirty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/>
              <a:t>(</a:t>
            </a:r>
            <a:r>
              <a:rPr lang="en-US" sz="2800" b="1" dirty="0" smtClean="0"/>
              <a:t>Traffic rules and</a:t>
            </a:r>
            <a:r>
              <a:rPr lang="ru-RU" sz="2800" b="1" dirty="0" smtClean="0"/>
              <a:t> </a:t>
            </a:r>
            <a:r>
              <a:rPr lang="en-US" sz="2800" b="1" dirty="0" smtClean="0"/>
              <a:t>practical management</a:t>
            </a:r>
            <a:r>
              <a:rPr lang="ru-RU" sz="2800" b="1" dirty="0" smtClean="0"/>
              <a:t>)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dirty="0" smtClean="0"/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alt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</a:t>
            </a:r>
            <a:endParaRPr kumimoji="0" lang="ru-RU" alt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51520" y="4869160"/>
            <a:ext cx="39604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SHUKUROV MANSURKHON</a:t>
            </a:r>
          </a:p>
          <a:p>
            <a:pPr algn="just"/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logistika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fakulteti</a:t>
            </a:r>
            <a:endParaRPr lang="ru-RU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Transport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vositalari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muhandisligi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dotsent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shahar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Boburshox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39a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5184229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082353"/>
            <a:ext cx="8352464" cy="4614647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 b="1" dirty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2800" b="1" dirty="0" smtClean="0"/>
              <a:t>Topic </a:t>
            </a:r>
            <a:r>
              <a:rPr lang="ru-RU" sz="2800" b="1" dirty="0" smtClean="0"/>
              <a:t>9</a:t>
            </a:r>
            <a:r>
              <a:rPr lang="en-US" sz="2800" b="1" dirty="0" smtClean="0"/>
              <a:t>. </a:t>
            </a:r>
            <a:r>
              <a:rPr lang="en-US" sz="2800" b="1" dirty="0" smtClean="0">
                <a:solidFill>
                  <a:schemeClr val="tx1"/>
                </a:solidFill>
              </a:rPr>
              <a:t>Regulated intersections. Unregulated intersections.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2800" b="1" dirty="0" smtClean="0"/>
          </a:p>
          <a:p>
            <a:pPr algn="ctr"/>
            <a:r>
              <a:rPr lang="ru-RU" sz="2800" b="1" dirty="0" smtClean="0"/>
              <a:t>9</a:t>
            </a:r>
            <a:r>
              <a:rPr lang="en-US" sz="2800" b="1" dirty="0" smtClean="0"/>
              <a:t>-</a:t>
            </a:r>
            <a:r>
              <a:rPr lang="en-US" sz="2800" b="1" dirty="0" err="1" smtClean="0"/>
              <a:t>Mavzu</a:t>
            </a:r>
            <a:r>
              <a:rPr lang="en-US" sz="2800" b="1" dirty="0" smtClean="0"/>
              <a:t>. </a:t>
            </a:r>
            <a:r>
              <a:rPr lang="en-US" sz="2800" b="1" dirty="0" err="1" smtClean="0"/>
              <a:t>Tartibga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solingan</a:t>
            </a:r>
            <a:endParaRPr lang="ru-RU" sz="2800" b="1" dirty="0" smtClean="0"/>
          </a:p>
          <a:p>
            <a:pPr algn="ctr"/>
            <a:r>
              <a:rPr lang="en-US" sz="2800" b="1" dirty="0" err="1" smtClean="0"/>
              <a:t>chorrahalar.Tartibga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solinmagan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chorrahalar</a:t>
            </a:r>
            <a:r>
              <a:rPr lang="en-US" sz="2800" b="1" dirty="0" smtClean="0"/>
              <a:t>.</a:t>
            </a:r>
            <a:endParaRPr lang="ru-RU" sz="28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2"/>
          <p:cNvSpPr>
            <a:spLocks noGrp="1"/>
          </p:cNvSpPr>
          <p:nvPr>
            <p:ph type="title"/>
          </p:nvPr>
        </p:nvSpPr>
        <p:spPr>
          <a:xfrm>
            <a:off x="827584" y="1340768"/>
            <a:ext cx="7992888" cy="7920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altLang="ru-RU" sz="2400" b="1" dirty="0" smtClean="0">
                <a:latin typeface="+mn-lt"/>
              </a:rPr>
              <a:t>                                            </a:t>
            </a:r>
            <a:endParaRPr lang="en-US" altLang="ru-RU" sz="2800" b="1" dirty="0">
              <a:latin typeface="+mn-lt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115616" y="1052736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/>
              <a:t>9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solingan</a:t>
            </a:r>
            <a:endParaRPr lang="ru-RU" sz="2000" b="1" dirty="0" smtClean="0"/>
          </a:p>
          <a:p>
            <a:pPr algn="ctr"/>
            <a:r>
              <a:rPr lang="en-US" sz="2000" b="1" dirty="0" err="1" smtClean="0"/>
              <a:t>chorrahalar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solinmagan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chorrahalar</a:t>
            </a:r>
            <a:r>
              <a:rPr lang="en-US" sz="2000" b="1" dirty="0" smtClean="0"/>
              <a:t>. </a:t>
            </a:r>
            <a:endParaRPr lang="ru-RU" sz="2000" b="1" dirty="0" smtClean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115616" y="3933056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en-US" sz="2000" dirty="0" smtClean="0"/>
              <a:t>2.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solingan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chorrahalar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  <p:sp>
        <p:nvSpPr>
          <p:cNvPr id="12" name="Прямоугольник 11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115616" y="1988840"/>
            <a:ext cx="7344816" cy="72008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de-DE" sz="2000" b="1" dirty="0" err="1" smtClean="0"/>
              <a:t>Reja</a:t>
            </a:r>
            <a:r>
              <a:rPr lang="ru-RU" sz="2000" b="1" dirty="0" smtClean="0"/>
              <a:t>:</a:t>
            </a:r>
            <a:endParaRPr lang="ru-RU" sz="2000" dirty="0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115616" y="4941168"/>
            <a:ext cx="7344816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fontAlgn="base" hangingPunct="0"/>
            <a:endParaRPr lang="en-US" sz="2000" dirty="0" smtClean="0"/>
          </a:p>
          <a:p>
            <a:pPr fontAlgn="base" hangingPunct="0"/>
            <a:endParaRPr lang="ru-RU" sz="2000" dirty="0" smtClean="0"/>
          </a:p>
          <a:p>
            <a:pPr algn="just" fontAlgn="base" hangingPunct="0"/>
            <a:r>
              <a:rPr lang="en-US" sz="2000" dirty="0" smtClean="0"/>
              <a:t>3.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solinmagan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chorrahalar</a:t>
            </a:r>
            <a:r>
              <a:rPr lang="ru-RU" sz="2000" b="1" dirty="0" smtClean="0"/>
              <a:t>.</a:t>
            </a:r>
            <a:endParaRPr lang="ru-RU" sz="2000" dirty="0" smtClean="0"/>
          </a:p>
          <a:p>
            <a:pPr lvl="0" fontAlgn="base" hangingPunct="0"/>
            <a:endParaRPr lang="ru-RU" sz="2000" dirty="0" smtClean="0"/>
          </a:p>
          <a:p>
            <a:endParaRPr lang="ru-RU" sz="2000" b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1115616" y="2852936"/>
            <a:ext cx="7344816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ru-RU" sz="2000" dirty="0" smtClean="0"/>
          </a:p>
          <a:p>
            <a:pPr algn="just"/>
            <a:r>
              <a:rPr lang="en-US" sz="2000" dirty="0" smtClean="0"/>
              <a:t>1. </a:t>
            </a:r>
            <a:r>
              <a:rPr lang="en-US" sz="2000" b="1" dirty="0" err="1" smtClean="0"/>
              <a:t>Chorrahada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harakatlanish</a:t>
            </a:r>
            <a:r>
              <a:rPr lang="en-US" sz="2000" b="1" dirty="0" smtClean="0"/>
              <a:t>.</a:t>
            </a:r>
            <a:endParaRPr lang="ru-RU" sz="2000" dirty="0" smtClean="0"/>
          </a:p>
          <a:p>
            <a:pPr algn="just"/>
            <a:endParaRPr lang="ru-RU" sz="2000" dirty="0" smtClean="0"/>
          </a:p>
        </p:txBody>
      </p:sp>
    </p:spTree>
    <p:extLst>
      <p:ext uri="{BB962C8B-B14F-4D97-AF65-F5344CB8AC3E}">
        <p14:creationId xmlns="" xmlns:p14="http://schemas.microsoft.com/office/powerpoint/2010/main" val="638859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467544" y="1844824"/>
            <a:ext cx="8352464" cy="3420128"/>
          </a:xfrm>
          <a:prstGeom prst="ribbon2">
            <a:avLst>
              <a:gd name="adj1" fmla="val 19881"/>
              <a:gd name="adj2" fmla="val 75000"/>
            </a:avLst>
          </a:prstGeom>
          <a:blipFill dpi="0" rotWithShape="0">
            <a:blip r:embed="rId3" cstate="print">
              <a:alphaModFix amt="31000"/>
              <a:extLst/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b="1" dirty="0" err="1" smtClean="0"/>
              <a:t>Kalit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va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tayanch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so‘zlar</a:t>
            </a:r>
            <a:r>
              <a:rPr lang="en-US" sz="2800" b="1" dirty="0" smtClean="0"/>
              <a:t>: </a:t>
            </a:r>
            <a:r>
              <a:rPr lang="uz-Cyrl-UZ" sz="2800" dirty="0" smtClean="0"/>
              <a:t>Yo‘l harakati</a:t>
            </a:r>
            <a:r>
              <a:rPr lang="en-US" sz="2800" dirty="0" smtClean="0"/>
              <a:t> </a:t>
            </a:r>
            <a:r>
              <a:rPr lang="en-US" sz="2800" dirty="0" err="1" smtClean="0"/>
              <a:t>qoidalari</a:t>
            </a:r>
            <a:r>
              <a:rPr lang="en-US" sz="2800" dirty="0" smtClean="0"/>
              <a:t>, y</a:t>
            </a:r>
            <a:r>
              <a:rPr lang="uz-Cyrl-UZ" sz="2800" dirty="0" smtClean="0"/>
              <a:t>o‘l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</a:t>
            </a:r>
            <a:r>
              <a:rPr lang="en-US" sz="2800" dirty="0" smtClean="0"/>
              <a:t>, y</a:t>
            </a:r>
            <a:r>
              <a:rPr lang="uz-Cyrl-UZ" sz="2800" dirty="0" smtClean="0"/>
              <a:t>o‘l harakatini tashkil etish</a:t>
            </a:r>
            <a:r>
              <a:rPr lang="en-US" sz="2800" dirty="0" smtClean="0"/>
              <a:t>, </a:t>
            </a:r>
            <a:r>
              <a:rPr lang="sv-FI" sz="2800" dirty="0" smtClean="0"/>
              <a:t>yo‘l harakati xavfsizligi, </a:t>
            </a:r>
            <a:r>
              <a:rPr lang="en-US" sz="2800" dirty="0" err="1" smtClean="0"/>
              <a:t>svetofor</a:t>
            </a:r>
            <a:r>
              <a:rPr lang="en-US" sz="2800" dirty="0" smtClean="0"/>
              <a:t>, </a:t>
            </a:r>
            <a:r>
              <a:rPr lang="ru-RU" sz="2800" dirty="0" err="1" smtClean="0"/>
              <a:t>tezlik</a:t>
            </a:r>
            <a:r>
              <a:rPr lang="ru-RU" sz="2800" dirty="0" smtClean="0"/>
              <a:t>, </a:t>
            </a:r>
            <a:r>
              <a:rPr lang="en-US" sz="2800" dirty="0" err="1" smtClean="0"/>
              <a:t>tartibga</a:t>
            </a:r>
            <a:r>
              <a:rPr lang="ru-RU" sz="2800" dirty="0" smtClean="0"/>
              <a:t> </a:t>
            </a:r>
            <a:r>
              <a:rPr lang="en-US" sz="2800" dirty="0" err="1" smtClean="0"/>
              <a:t>solingan</a:t>
            </a:r>
            <a:r>
              <a:rPr lang="ru-RU" sz="2800" dirty="0" smtClean="0"/>
              <a:t> </a:t>
            </a:r>
            <a:r>
              <a:rPr lang="en-US" sz="2800" dirty="0" err="1" smtClean="0"/>
              <a:t>va</a:t>
            </a:r>
            <a:r>
              <a:rPr lang="en-US" sz="2800" dirty="0" smtClean="0"/>
              <a:t> </a:t>
            </a:r>
            <a:r>
              <a:rPr lang="en-US" sz="2800" dirty="0" err="1" smtClean="0"/>
              <a:t>tartibga</a:t>
            </a:r>
            <a:r>
              <a:rPr lang="ru-RU" sz="2800" dirty="0" smtClean="0"/>
              <a:t> </a:t>
            </a:r>
            <a:r>
              <a:rPr lang="en-US" sz="2800" dirty="0" err="1" smtClean="0"/>
              <a:t>solinmagan</a:t>
            </a:r>
            <a:r>
              <a:rPr lang="en-US" sz="2800" dirty="0" smtClean="0"/>
              <a:t> </a:t>
            </a:r>
            <a:r>
              <a:rPr lang="en-US" sz="2800" dirty="0" err="1" smtClean="0"/>
              <a:t>chorrahalar</a:t>
            </a:r>
            <a:r>
              <a:rPr lang="uz-Cyrl-UZ" sz="2800" dirty="0" smtClean="0"/>
              <a:t>.</a:t>
            </a:r>
            <a:endParaRPr lang="ru-RU" sz="28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074450" y="620689"/>
            <a:ext cx="536249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/>
              <a:t>9</a:t>
            </a:r>
            <a:r>
              <a:rPr lang="en-US" sz="2000" b="1" dirty="0" smtClean="0"/>
              <a:t>-</a:t>
            </a:r>
            <a:r>
              <a:rPr lang="en-US" sz="2000" b="1" dirty="0" err="1" smtClean="0"/>
              <a:t>Mavzu</a:t>
            </a:r>
            <a:r>
              <a:rPr lang="en-US" sz="2000" b="1" dirty="0" smtClean="0"/>
              <a:t>. </a:t>
            </a:r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solingan</a:t>
            </a:r>
            <a:r>
              <a:rPr lang="ru-RU" sz="2000" b="1" dirty="0" smtClean="0"/>
              <a:t> </a:t>
            </a:r>
            <a:r>
              <a:rPr lang="en-US" sz="2000" b="1" dirty="0" err="1" smtClean="0"/>
              <a:t>chorrahalar</a:t>
            </a:r>
            <a:r>
              <a:rPr lang="en-US" sz="2000" b="1" dirty="0" smtClean="0"/>
              <a:t>.</a:t>
            </a:r>
            <a:r>
              <a:rPr lang="ru-RU" sz="2000" b="1" dirty="0" smtClean="0"/>
              <a:t> </a:t>
            </a:r>
          </a:p>
          <a:p>
            <a:pPr algn="ctr"/>
            <a:r>
              <a:rPr lang="en-US" sz="2000" b="1" dirty="0" err="1" smtClean="0"/>
              <a:t>Tartibga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solinmagan</a:t>
            </a:r>
            <a:r>
              <a:rPr lang="en-US" sz="2000" b="1" dirty="0" smtClean="0"/>
              <a:t> </a:t>
            </a:r>
            <a:r>
              <a:rPr lang="en-US" sz="2000" b="1" dirty="0" err="1" smtClean="0"/>
              <a:t>chorrahalar</a:t>
            </a:r>
            <a:r>
              <a:rPr lang="en-US" sz="2000" b="1" dirty="0" smtClean="0"/>
              <a:t>. </a:t>
            </a:r>
            <a:endParaRPr lang="ru-RU" sz="2000" b="1" dirty="0" smtClean="0"/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b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6565414"/>
            <a:ext cx="9144000" cy="3199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9738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1. </a:t>
            </a:r>
            <a:r>
              <a:rPr lang="en-US" sz="2000" b="1" dirty="0" err="1" smtClean="0">
                <a:latin typeface="+mn-lt"/>
              </a:rPr>
              <a:t>Chorrahada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shuningdek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yo‘lkasidan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velosipedchi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500" t="11584" r="28749" b="20304"/>
          <a:stretch>
            <a:fillRect/>
          </a:stretch>
        </p:blipFill>
        <p:spPr bwMode="auto">
          <a:xfrm>
            <a:off x="2843808" y="1556792"/>
            <a:ext cx="3493382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1. </a:t>
            </a:r>
            <a:r>
              <a:rPr lang="en-US" sz="2000" b="1" dirty="0" err="1" smtClean="0">
                <a:latin typeface="+mn-lt"/>
              </a:rPr>
              <a:t>Chorrahada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51252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592288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tirbandlik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tufayli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majburiy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ko‘ndalang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to‘sqinlik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tug‘diradigan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kesishmasiga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3370" t="12047" r="29110" b="19841"/>
          <a:stretch>
            <a:fillRect/>
          </a:stretch>
        </p:blipFill>
        <p:spPr bwMode="auto">
          <a:xfrm>
            <a:off x="2771800" y="1556792"/>
            <a:ext cx="3744416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br>
              <a:rPr lang="en-US" sz="2000" b="1" dirty="0" smtClean="0">
                <a:latin typeface="+mn-lt"/>
              </a:rPr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Chorrahada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6709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309634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574557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navbati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boshqariladigan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 cstate="print"/>
          <a:srcRect l="25177" t="13407" r="29722" b="25563"/>
          <a:stretch>
            <a:fillRect/>
          </a:stretch>
        </p:blipFill>
        <p:spPr bwMode="auto">
          <a:xfrm>
            <a:off x="2627784" y="1608688"/>
            <a:ext cx="3960440" cy="2684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br>
              <a:rPr lang="en-US" sz="2000" b="1" dirty="0" smtClean="0">
                <a:latin typeface="+mn-lt"/>
              </a:rPr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Chorrahada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80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880320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Miltillovchi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yonib-o‘chayotgan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ishlamayotgan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—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hisoblanadi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solinmagan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o‘rnatilgan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3630" t="15754" r="28749" b="20766"/>
          <a:stretch>
            <a:fillRect/>
          </a:stretch>
        </p:blipFill>
        <p:spPr bwMode="auto">
          <a:xfrm>
            <a:off x="3059832" y="1556792"/>
            <a:ext cx="3312367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  </a:t>
            </a:r>
            <a:br>
              <a:rPr lang="en-US" sz="2000" b="1" dirty="0" smtClean="0">
                <a:latin typeface="+mn-lt"/>
              </a:rPr>
            </a:br>
            <a:r>
              <a:rPr lang="en-US" sz="2000" b="1" dirty="0" smtClean="0">
                <a:latin typeface="+mn-lt"/>
              </a:rPr>
              <a:t>1. </a:t>
            </a:r>
            <a:r>
              <a:rPr lang="en-US" sz="2000" b="1" dirty="0" err="1" smtClean="0">
                <a:latin typeface="+mn-lt"/>
              </a:rPr>
              <a:t>Chorrahada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harakatlanish</a:t>
            </a:r>
            <a:r>
              <a:rPr lang="sv-SE" sz="2000" b="1" dirty="0" smtClean="0">
                <a:latin typeface="+mn-lt"/>
              </a:rPr>
              <a:t>.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412776"/>
          <a:ext cx="7848874" cy="43603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4"/>
              </a:tblGrid>
              <a:tr h="2664296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Aylanma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aylanaga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ustunlikka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" name="Рисунок 9"/>
          <p:cNvPicPr/>
          <p:nvPr/>
        </p:nvPicPr>
        <p:blipFill>
          <a:blip r:embed="rId2" cstate="print"/>
          <a:srcRect l="23760" t="13669" r="28621" b="20535"/>
          <a:stretch>
            <a:fillRect/>
          </a:stretch>
        </p:blipFill>
        <p:spPr bwMode="auto">
          <a:xfrm>
            <a:off x="2771800" y="1484784"/>
            <a:ext cx="352839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601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tomondan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ushbu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110" t="11816" r="28868" b="20766"/>
          <a:stretch>
            <a:fillRect/>
          </a:stretch>
        </p:blipFill>
        <p:spPr bwMode="auto">
          <a:xfrm>
            <a:off x="2843808" y="1700808"/>
            <a:ext cx="35283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29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taqiqlovchi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tarmoqning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ko‘rsatkichli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370" t="12742" r="28979" b="20304"/>
          <a:stretch>
            <a:fillRect/>
          </a:stretch>
        </p:blipFill>
        <p:spPr bwMode="auto">
          <a:xfrm>
            <a:off x="2843808" y="1700808"/>
            <a:ext cx="35283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0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tartibga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soluvchining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huquqiga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890" t="10889" r="28489" b="20072"/>
          <a:stretch>
            <a:fillRect/>
          </a:stretch>
        </p:blipFill>
        <p:spPr bwMode="auto">
          <a:xfrm>
            <a:off x="2987824" y="1700808"/>
            <a:ext cx="345638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29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qizil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sariq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bilan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qo‘shimcha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tarmog‘ining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yo‘naltirgichli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yashil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3240" t="11121" r="28618" b="21229"/>
          <a:stretch>
            <a:fillRect/>
          </a:stretch>
        </p:blipFill>
        <p:spPr bwMode="auto">
          <a:xfrm>
            <a:off x="2843808" y="1700808"/>
            <a:ext cx="352839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601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kirgan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chiqishda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mo‘ljallangan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davom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ettirishi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Biroq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joylashgan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to‘xtash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chiziqlari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5.33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9" name="Рисунок 8"/>
          <p:cNvPicPr/>
          <p:nvPr/>
        </p:nvPicPr>
        <p:blipFill>
          <a:blip r:embed="rId2" cstate="print"/>
          <a:srcRect l="23628" t="11111" r="28903" b="21065"/>
          <a:stretch>
            <a:fillRect/>
          </a:stretch>
        </p:blipFill>
        <p:spPr bwMode="auto">
          <a:xfrm>
            <a:off x="3203848" y="1700808"/>
            <a:ext cx="295232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2.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0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Svetoforning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ruxsat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etuvchi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ishorasi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yonganda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orqali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qatnov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qismidan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tegishli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tugallayotgan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piyoda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2589" t="11120" r="28357" b="20304"/>
          <a:stretch>
            <a:fillRect/>
          </a:stretch>
        </p:blipFill>
        <p:spPr bwMode="auto">
          <a:xfrm>
            <a:off x="2915816" y="1700808"/>
            <a:ext cx="295232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29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ahamiyatga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ikkinchi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ularning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760" t="12511" r="28750" b="21229"/>
          <a:stretch>
            <a:fillRect/>
          </a:stretch>
        </p:blipFill>
        <p:spPr bwMode="auto">
          <a:xfrm>
            <a:off x="3203848" y="1700808"/>
            <a:ext cx="266429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0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ahamiyatli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bir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760" t="13669" r="28621" b="20535"/>
          <a:stretch>
            <a:fillRect/>
          </a:stretch>
        </p:blipFill>
        <p:spPr bwMode="auto">
          <a:xfrm>
            <a:off x="2843808" y="1700808"/>
            <a:ext cx="338437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29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ahamiyatga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kesishgan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yaqinlashayotgan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o‘zaro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3110" t="12279" r="28738" b="20535"/>
          <a:stretch>
            <a:fillRect/>
          </a:stretch>
        </p:blipFill>
        <p:spPr bwMode="auto">
          <a:xfrm>
            <a:off x="3059832" y="1700808"/>
            <a:ext cx="3096344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0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Bunday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keyingi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qat’iy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nazar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nisbatan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oldin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huquqiga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bo‘ladi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 cstate="print"/>
          <a:srcRect l="23760" t="13669" r="28621" b="20535"/>
          <a:stretch>
            <a:fillRect/>
          </a:stretch>
        </p:blipFill>
        <p:spPr bwMode="auto">
          <a:xfrm>
            <a:off x="2987824" y="1700808"/>
            <a:ext cx="3384376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6013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o‘zgarganda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asosiy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o‘zaro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ahamiyatli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chorrahasidan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o‘tish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qoidasiga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Ikkinchi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yo‘llarda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o‘zaro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500" t="11584" r="28879" b="20998"/>
          <a:stretch>
            <a:fillRect/>
          </a:stretch>
        </p:blipFill>
        <p:spPr bwMode="auto">
          <a:xfrm>
            <a:off x="2987824" y="1700808"/>
            <a:ext cx="3312368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2965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Chapga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burilishda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qayrilib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olishda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relssiz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vositasining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teng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ahamiyatli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qarama-qarshi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yo‘nalishdan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to‘g‘riga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yoki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o‘ngga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transport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vositalariga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berishi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shart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qoidaga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tramvay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ham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o‘zaro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amal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qilishlari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Рисунок 6"/>
          <p:cNvPicPr/>
          <p:nvPr/>
        </p:nvPicPr>
        <p:blipFill>
          <a:blip r:embed="rId2" cstate="print"/>
          <a:srcRect l="22980" t="10889" r="29529" b="20304"/>
          <a:stretch>
            <a:fillRect/>
          </a:stretch>
        </p:blipFill>
        <p:spPr bwMode="auto">
          <a:xfrm>
            <a:off x="3059832" y="1700808"/>
            <a:ext cx="3168352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64704"/>
            <a:ext cx="7886700" cy="648072"/>
          </a:xfrm>
        </p:spPr>
        <p:txBody>
          <a:bodyPr/>
          <a:lstStyle/>
          <a:p>
            <a:pPr algn="ctr"/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en-US" sz="2000" b="1" dirty="0" smtClean="0">
                <a:latin typeface="+mn-lt"/>
              </a:rPr>
              <a:t> 3. </a:t>
            </a:r>
            <a:r>
              <a:rPr lang="en-US" sz="2000" b="1" dirty="0" err="1" smtClean="0">
                <a:latin typeface="+mn-lt"/>
              </a:rPr>
              <a:t>Tartibga</a:t>
            </a:r>
            <a:r>
              <a:rPr lang="en-US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solinmagan</a:t>
            </a:r>
            <a:r>
              <a:rPr lang="ru-RU" sz="2000" b="1" dirty="0" smtClean="0">
                <a:latin typeface="+mn-lt"/>
              </a:rPr>
              <a:t> </a:t>
            </a:r>
            <a:r>
              <a:rPr lang="en-US" sz="2000" b="1" dirty="0" err="1" smtClean="0">
                <a:latin typeface="+mn-lt"/>
              </a:rPr>
              <a:t>chorrahalar</a:t>
            </a:r>
            <a:r>
              <a:rPr lang="en-US" sz="2000" b="1" dirty="0" smtClean="0">
                <a:latin typeface="+mn-lt"/>
              </a:rPr>
              <a:t>. </a:t>
            </a:r>
            <a:r>
              <a:rPr lang="ru-RU" sz="2000" b="1" dirty="0" smtClean="0">
                <a:latin typeface="+mn-lt"/>
              </a:rPr>
              <a:t/>
            </a:r>
            <a:br>
              <a:rPr lang="ru-RU" sz="2000" b="1" dirty="0" smtClean="0">
                <a:latin typeface="+mn-lt"/>
              </a:rPr>
            </a:br>
            <a:r>
              <a:rPr lang="ru-RU" sz="2000" dirty="0" smtClean="0">
                <a:latin typeface="+mn-lt"/>
              </a:rPr>
              <a:t/>
            </a:r>
            <a:br>
              <a:rPr lang="ru-RU" sz="2000" dirty="0" smtClean="0">
                <a:latin typeface="+mn-lt"/>
              </a:rPr>
            </a:br>
            <a:r>
              <a:rPr lang="ru-RU" sz="2000" b="1" dirty="0" smtClean="0">
                <a:latin typeface="+mn-lt"/>
              </a:rPr>
              <a:t> </a:t>
            </a:r>
            <a:br>
              <a:rPr lang="ru-RU" sz="2000" b="1" dirty="0" smtClean="0">
                <a:latin typeface="+mn-lt"/>
              </a:rPr>
            </a:br>
            <a:endParaRPr lang="ru-RU" sz="2000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4351338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83568" y="1556792"/>
          <a:ext cx="7848873" cy="4072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848873"/>
              </a:tblGrid>
              <a:tr h="2376264">
                <a:tc>
                  <a:txBody>
                    <a:bodyPr/>
                    <a:lstStyle/>
                    <a:p>
                      <a:pPr algn="just"/>
                      <a:endParaRPr lang="ru-RU" sz="2000" b="1" kern="1200" dirty="0" smtClean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1696100">
                <a:tc>
                  <a:txBody>
                    <a:bodyPr/>
                    <a:lstStyle/>
                    <a:p>
                      <a:pPr algn="just"/>
                      <a:endParaRPr lang="en-US" sz="20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Agar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haydovchi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harakatlanayotgan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yo‘lning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qoplamasi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bor-yo‘qligini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aniqlay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(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qorong‘i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vaqt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loy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qor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boshqalar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imtiyoz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belgilari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bo‘lmasa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unda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o‘zini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ikkinchi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darajali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yo‘lda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deb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hisoblashi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20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kerak</a:t>
                      </a: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ru-RU" sz="20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Рисунок 5"/>
          <p:cNvPicPr/>
          <p:nvPr/>
        </p:nvPicPr>
        <p:blipFill>
          <a:blip r:embed="rId2" cstate="print"/>
          <a:srcRect l="23110" t="12279" r="28738" b="20535"/>
          <a:stretch>
            <a:fillRect/>
          </a:stretch>
        </p:blipFill>
        <p:spPr bwMode="auto">
          <a:xfrm>
            <a:off x="3059832" y="1700808"/>
            <a:ext cx="3240360" cy="20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endParaRPr lang="ru-RU" sz="1800" dirty="0">
              <a:latin typeface="+mn-lt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700808"/>
            <a:ext cx="7886700" cy="4536504"/>
          </a:xfrm>
        </p:spPr>
        <p:txBody>
          <a:bodyPr/>
          <a:lstStyle/>
          <a:p>
            <a:pPr algn="ctr">
              <a:lnSpc>
                <a:spcPct val="100000"/>
              </a:lnSpc>
              <a:buNone/>
            </a:pPr>
            <a:r>
              <a:rPr lang="uz-Cyrl-UZ" sz="1600" b="1" dirty="0" smtClean="0"/>
              <a:t>       </a:t>
            </a:r>
            <a:r>
              <a:rPr lang="uz-Cyrl-UZ" sz="1800" b="1" dirty="0" smtClean="0"/>
              <a:t>Asosiy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1. Yo‘l harakati qoidalari. Rasmiy nashr. Toshkent, Adolat: 2016 y, -120 b. 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2. </a:t>
            </a:r>
            <a:r>
              <a:rPr lang="en-US" sz="1800" dirty="0" err="1" smtClean="0"/>
              <a:t>Q.X.Azizov</a:t>
            </a:r>
            <a:r>
              <a:rPr lang="en-US" sz="1800" dirty="0" smtClean="0"/>
              <a:t>. </a:t>
            </a:r>
            <a:r>
              <a:rPr lang="en-US" sz="1800" dirty="0" err="1" smtClean="0"/>
              <a:t>Harakat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asoslari</a:t>
            </a:r>
            <a:r>
              <a:rPr lang="en-US" sz="1800" dirty="0" smtClean="0"/>
              <a:t>. </a:t>
            </a:r>
            <a:r>
              <a:rPr lang="it-IT" sz="1800" dirty="0" smtClean="0"/>
              <a:t>T.: </a:t>
            </a:r>
            <a:r>
              <a:rPr lang="en-US" sz="1800" dirty="0" smtClean="0"/>
              <a:t>“</a:t>
            </a:r>
            <a:r>
              <a:rPr lang="uz-Latn-UZ" sz="1800" dirty="0" smtClean="0"/>
              <a:t>Fan va texnologiyalar</a:t>
            </a:r>
            <a:r>
              <a:rPr lang="en-US" sz="1800" dirty="0" smtClean="0"/>
              <a:t>”</a:t>
            </a:r>
            <a:r>
              <a:rPr lang="it-IT" sz="1800" dirty="0" smtClean="0"/>
              <a:t>, 200</a:t>
            </a:r>
            <a:r>
              <a:rPr lang="uz-Latn-UZ" sz="1800" dirty="0" smtClean="0"/>
              <a:t>9</a:t>
            </a:r>
            <a:r>
              <a:rPr lang="it-IT" sz="1800" dirty="0" smtClean="0"/>
              <a:t>-</a:t>
            </a:r>
            <a:r>
              <a:rPr lang="uz-Latn-UZ" sz="1800" dirty="0" smtClean="0"/>
              <a:t>244</a:t>
            </a:r>
            <a:r>
              <a:rPr lang="it-IT" sz="1800" dirty="0" smtClean="0"/>
              <a:t> b.</a:t>
            </a:r>
            <a:endParaRPr lang="ru-RU" sz="1800" dirty="0" smtClean="0"/>
          </a:p>
          <a:p>
            <a:pPr algn="ctr">
              <a:lnSpc>
                <a:spcPct val="100000"/>
              </a:lnSpc>
              <a:buNone/>
            </a:pPr>
            <a:r>
              <a:rPr lang="en-US" sz="1800" b="1" cap="all" dirty="0" err="1" smtClean="0"/>
              <a:t>Q</a:t>
            </a:r>
            <a:r>
              <a:rPr lang="en-US" sz="1800" b="1" dirty="0" err="1" smtClean="0"/>
              <a:t>o</a:t>
            </a:r>
            <a:r>
              <a:rPr lang="en-US" sz="1800" b="1" dirty="0" smtClean="0"/>
              <a:t>‘</a:t>
            </a:r>
            <a:r>
              <a:rPr lang="uz-Cyrl-UZ" sz="1800" b="1" dirty="0" smtClean="0"/>
              <a:t>shimcha adabiyotlar</a:t>
            </a:r>
            <a:r>
              <a:rPr lang="en-US" sz="1800" b="1" dirty="0" smtClean="0"/>
              <a:t>: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en-US" sz="1800" dirty="0" smtClean="0"/>
              <a:t>1. </a:t>
            </a:r>
            <a:r>
              <a:rPr lang="en-US" sz="1800" dirty="0" err="1" smtClean="0"/>
              <a:t>Ryabokon</a:t>
            </a:r>
            <a:r>
              <a:rPr lang="en-US" sz="1800" dirty="0" smtClean="0"/>
              <a:t> </a:t>
            </a:r>
            <a:r>
              <a:rPr lang="en-US" sz="1800" dirty="0" err="1" smtClean="0"/>
              <a:t>Yu.A</a:t>
            </a:r>
            <a:r>
              <a:rPr lang="en-US" sz="1800" dirty="0" smtClean="0"/>
              <a:t>., </a:t>
            </a:r>
            <a:r>
              <a:rPr lang="en-US" sz="1800" dirty="0" err="1" smtClean="0"/>
              <a:t>Zaytsev</a:t>
            </a:r>
            <a:r>
              <a:rPr lang="en-US" sz="1800" dirty="0" smtClean="0"/>
              <a:t> K.V., </a:t>
            </a:r>
            <a:r>
              <a:rPr lang="en-US" sz="1800" dirty="0" err="1" smtClean="0"/>
              <a:t>Yo‘l</a:t>
            </a:r>
            <a:r>
              <a:rPr lang="en-US" sz="1800" dirty="0" smtClean="0"/>
              <a:t> </a:t>
            </a:r>
            <a:r>
              <a:rPr lang="en-US" sz="1800" dirty="0" err="1" smtClean="0"/>
              <a:t>harakatini</a:t>
            </a:r>
            <a:r>
              <a:rPr lang="en-US" sz="1800" dirty="0" smtClean="0"/>
              <a:t> </a:t>
            </a:r>
            <a:r>
              <a:rPr lang="en-US" sz="1800" dirty="0" err="1" smtClean="0"/>
              <a:t>tashkil</a:t>
            </a:r>
            <a:r>
              <a:rPr lang="en-US" sz="1800" dirty="0" smtClean="0"/>
              <a:t> </a:t>
            </a:r>
            <a:r>
              <a:rPr lang="en-US" sz="1800" dirty="0" err="1" smtClean="0"/>
              <a:t>etish</a:t>
            </a:r>
            <a:r>
              <a:rPr lang="en-US" sz="1800" dirty="0" smtClean="0"/>
              <a:t> </a:t>
            </a:r>
            <a:r>
              <a:rPr lang="en-US" sz="1800" dirty="0" err="1" smtClean="0"/>
              <a:t>va</a:t>
            </a:r>
            <a:r>
              <a:rPr lang="en-US" sz="1800" dirty="0" smtClean="0"/>
              <a:t> </a:t>
            </a:r>
            <a:r>
              <a:rPr lang="en-US" sz="1800" dirty="0" err="1" smtClean="0"/>
              <a:t>xavfsizligi</a:t>
            </a:r>
            <a:r>
              <a:rPr lang="en-US" sz="1800" dirty="0" smtClean="0"/>
              <a:t>: </a:t>
            </a:r>
            <a:r>
              <a:rPr lang="en-US" sz="1800" dirty="0" err="1" smtClean="0"/>
              <a:t>kurs</a:t>
            </a:r>
            <a:r>
              <a:rPr lang="en-US" sz="1800" dirty="0" smtClean="0"/>
              <a:t>, Omsk 2007 </a:t>
            </a:r>
            <a:r>
              <a:rPr lang="en-US" sz="1800" dirty="0" err="1" smtClean="0"/>
              <a:t>yil</a:t>
            </a:r>
            <a:r>
              <a:rPr lang="it-IT" sz="1800" dirty="0" smtClean="0"/>
              <a:t>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2. Azizov Q.X.  Harakat xavfsizligini tashkil etish asoslari. T.: “</a:t>
            </a:r>
            <a:r>
              <a:rPr lang="uz-Latn-UZ" sz="1800" dirty="0" smtClean="0"/>
              <a:t>Yozuvchi</a:t>
            </a:r>
            <a:r>
              <a:rPr lang="it-IT" sz="1800" dirty="0" smtClean="0"/>
              <a:t>”, 200</a:t>
            </a:r>
            <a:r>
              <a:rPr lang="uz-Latn-UZ" sz="1800" dirty="0" smtClean="0"/>
              <a:t>2</a:t>
            </a:r>
            <a:r>
              <a:rPr lang="it-IT" sz="1800" dirty="0" smtClean="0"/>
              <a:t>-</a:t>
            </a:r>
            <a:r>
              <a:rPr lang="uz-Latn-UZ" sz="1800" dirty="0" smtClean="0"/>
              <a:t>182</a:t>
            </a:r>
            <a:r>
              <a:rPr lang="it-IT" sz="1800" dirty="0" smtClean="0"/>
              <a:t>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3. Q.X.Azizov.  Harakat xavfsizligini tashkil etish asoslari. Toshk</a:t>
            </a:r>
            <a:r>
              <a:rPr lang="ru-RU" sz="1800" dirty="0" smtClean="0"/>
              <a:t>е</a:t>
            </a:r>
            <a:r>
              <a:rPr lang="it-IT" sz="1800" dirty="0" smtClean="0"/>
              <a:t>nt, 1999, 113-b.</a:t>
            </a:r>
            <a:endParaRPr lang="ru-RU" sz="1800" dirty="0" smtClean="0"/>
          </a:p>
          <a:p>
            <a:pPr lvl="0" algn="just">
              <a:lnSpc>
                <a:spcPct val="100000"/>
              </a:lnSpc>
              <a:buNone/>
            </a:pPr>
            <a:r>
              <a:rPr lang="it-IT" sz="1800" dirty="0" smtClean="0"/>
              <a:t>4. A.A.Akilov, Q.A.Karimova, Sh.Sh.Rizayev. Yo‘l harakati qoidalariga suratli sharhlar va mavzuga oid testlar. Toshkent, Avtohamroh 2017 y., 192 b. </a:t>
            </a:r>
            <a:endParaRPr lang="ru-RU" sz="18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1"/>
            <a:ext cx="7886700" cy="792088"/>
          </a:xfrm>
        </p:spPr>
        <p:txBody>
          <a:bodyPr/>
          <a:lstStyle/>
          <a:p>
            <a:pPr lvl="0"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uz-Cyrl-UZ" sz="1800" b="1" dirty="0" smtClean="0">
                <a:latin typeface="+mn-lt"/>
              </a:rPr>
              <a:t>Asosiy va qo‘shimcha o‘quv adabiyotlar hamda axborot manbaalari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323528" y="1556792"/>
            <a:ext cx="8424936" cy="4104456"/>
          </a:xfrm>
        </p:spPr>
        <p:txBody>
          <a:bodyPr/>
          <a:lstStyle/>
          <a:p>
            <a:pPr algn="just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23528" y="1628800"/>
            <a:ext cx="835292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0000"/>
              </a:lnSpc>
            </a:pPr>
            <a:r>
              <a:rPr lang="it-IT" dirty="0" smtClean="0"/>
              <a:t>5. N.F.Muxitdinov,  J.R.Kulmuhamedov. Yo‘l harakati qoidalariga suratli sharhlar va yuqori tezlik chegaralari. Toshkent, 2016 y., 96 b. 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it-IT" dirty="0" smtClean="0"/>
              <a:t>6. V.I.Konoplyanko va boshqalar. Yo‘l harakatini tashkil etish va xavfsizligi: darslik: OTM uchun / V.I.Konoplyanko. </a:t>
            </a:r>
            <a:r>
              <a:rPr lang="ru-RU" dirty="0" smtClean="0"/>
              <a:t>М</a:t>
            </a:r>
            <a:r>
              <a:rPr lang="it-IT" dirty="0" smtClean="0"/>
              <a:t>.: “Oliy.mak.”, 2007-383 b.</a:t>
            </a:r>
            <a:endParaRPr lang="ru-RU" dirty="0" smtClean="0"/>
          </a:p>
          <a:p>
            <a:pPr lvl="0" algn="just">
              <a:lnSpc>
                <a:spcPct val="100000"/>
              </a:lnSpc>
            </a:pPr>
            <a:r>
              <a:rPr lang="en-US" dirty="0" smtClean="0"/>
              <a:t>7. </a:t>
            </a:r>
            <a:r>
              <a:rPr lang="ru-RU" dirty="0" smtClean="0"/>
              <a:t>“</a:t>
            </a:r>
            <a:r>
              <a:rPr lang="ru-RU" dirty="0" err="1" smtClean="0"/>
              <a:t>Avtohamro</a:t>
            </a:r>
            <a:r>
              <a:rPr lang="uz-Latn-UZ" dirty="0" smtClean="0"/>
              <a:t>h</a:t>
            </a:r>
            <a:r>
              <a:rPr lang="ru-RU" dirty="0" smtClean="0"/>
              <a:t>” </a:t>
            </a:r>
            <a:r>
              <a:rPr lang="ru-RU" dirty="0" err="1" smtClean="0"/>
              <a:t>jurnali</a:t>
            </a:r>
            <a:r>
              <a:rPr lang="ru-RU" dirty="0" smtClean="0"/>
              <a:t> 1999-201</a:t>
            </a:r>
            <a:r>
              <a:rPr lang="en-US" dirty="0" smtClean="0"/>
              <a:t>8</a:t>
            </a:r>
            <a:r>
              <a:rPr lang="ru-RU" dirty="0" smtClean="0"/>
              <a:t> </a:t>
            </a:r>
            <a:r>
              <a:rPr lang="ru-RU" dirty="0" err="1" smtClean="0"/>
              <a:t>yy</a:t>
            </a:r>
            <a:r>
              <a:rPr lang="ru-RU" dirty="0" smtClean="0"/>
              <a:t>.</a:t>
            </a:r>
          </a:p>
          <a:p>
            <a:pPr marL="342900" indent="-342900"/>
            <a:endParaRPr lang="ru-RU" b="1" dirty="0" smtClean="0"/>
          </a:p>
          <a:p>
            <a:pPr marL="342900" indent="-342900" algn="ctr"/>
            <a:r>
              <a:rPr lang="en-US" b="1" dirty="0" err="1" smtClean="0"/>
              <a:t>Elektron</a:t>
            </a:r>
            <a:r>
              <a:rPr lang="en-US" b="1" dirty="0" smtClean="0"/>
              <a:t> </a:t>
            </a:r>
            <a:r>
              <a:rPr lang="en-US" b="1" dirty="0" err="1" smtClean="0"/>
              <a:t>resurslar</a:t>
            </a:r>
            <a:r>
              <a:rPr lang="en-US" b="1" dirty="0" smtClean="0"/>
              <a:t>: </a:t>
            </a:r>
          </a:p>
          <a:p>
            <a:pPr marL="1588" indent="12700" algn="just"/>
            <a:r>
              <a:rPr lang="en-US" dirty="0" smtClean="0"/>
              <a:t>1. </a:t>
            </a:r>
            <a:r>
              <a:rPr lang="en-US" dirty="0" smtClean="0">
                <a:hlinkClick r:id="rId2"/>
              </a:rPr>
              <a:t> </a:t>
            </a:r>
            <a:r>
              <a:rPr lang="en-US" u="sng" dirty="0" smtClean="0">
                <a:hlinkClick r:id="rId2"/>
              </a:rPr>
              <a:t>https://lex.uz/uz/docs/-5953883</a:t>
            </a:r>
            <a:r>
              <a:rPr lang="en-US" dirty="0" smtClean="0"/>
              <a:t> (</a:t>
            </a:r>
            <a:r>
              <a:rPr lang="en-US" dirty="0" err="1" smtClean="0"/>
              <a:t>O‘zbekiston</a:t>
            </a:r>
            <a:r>
              <a:rPr lang="en-US" dirty="0" smtClean="0"/>
              <a:t> </a:t>
            </a:r>
            <a:r>
              <a:rPr lang="en-US" dirty="0" err="1" smtClean="0"/>
              <a:t>Respublikasi</a:t>
            </a:r>
            <a:r>
              <a:rPr lang="en-US" u="sng" dirty="0" smtClean="0"/>
              <a:t> </a:t>
            </a:r>
            <a:r>
              <a:rPr lang="en-US" dirty="0" err="1" smtClean="0"/>
              <a:t>Vazirlar</a:t>
            </a:r>
            <a:r>
              <a:rPr lang="en-US" dirty="0" smtClean="0"/>
              <a:t> </a:t>
            </a:r>
            <a:r>
              <a:rPr lang="en-US" dirty="0" err="1" smtClean="0"/>
              <a:t>Mahkamasining</a:t>
            </a:r>
            <a:r>
              <a:rPr lang="en-US" dirty="0" smtClean="0"/>
              <a:t> 2022-yil 12-apreldagi 172-son </a:t>
            </a:r>
            <a:r>
              <a:rPr lang="en-US" dirty="0" err="1" smtClean="0"/>
              <a:t>qarori</a:t>
            </a:r>
            <a:r>
              <a:rPr lang="en-US" dirty="0" smtClean="0"/>
              <a:t> 1-ILOVA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 </a:t>
            </a:r>
            <a:r>
              <a:rPr lang="en-US" dirty="0" err="1" smtClean="0"/>
              <a:t>qoidalari</a:t>
            </a:r>
            <a:r>
              <a:rPr lang="en-US" dirty="0" smtClean="0"/>
              <a:t>).</a:t>
            </a:r>
            <a:endParaRPr lang="ru-RU" u="sng" dirty="0" smtClean="0"/>
          </a:p>
          <a:p>
            <a:pPr marL="1588" indent="12700" algn="just"/>
            <a:r>
              <a:rPr lang="en-US" dirty="0" smtClean="0"/>
              <a:t>2.Rasm </a:t>
            </a:r>
            <a:r>
              <a:rPr lang="en-US" dirty="0" err="1" smtClean="0"/>
              <a:t>olingan</a:t>
            </a:r>
            <a:r>
              <a:rPr lang="en-US" dirty="0" smtClean="0"/>
              <a:t> </a:t>
            </a:r>
            <a:r>
              <a:rPr lang="en-US" dirty="0" err="1" smtClean="0"/>
              <a:t>manbaa</a:t>
            </a:r>
            <a:r>
              <a:rPr lang="en-US" dirty="0" smtClean="0"/>
              <a:t> </a:t>
            </a:r>
            <a:r>
              <a:rPr lang="en-US" u="sng" dirty="0" smtClean="0">
                <a:hlinkClick r:id="rId3"/>
              </a:rPr>
              <a:t>https://www.youtube.com/watch?v=rxUt-KfREH4</a:t>
            </a:r>
            <a:endParaRPr lang="en-US" u="sng" dirty="0" smtClean="0"/>
          </a:p>
          <a:p>
            <a:pPr marL="1588" indent="12700" algn="just"/>
            <a:r>
              <a:rPr lang="en-US" dirty="0" smtClean="0"/>
              <a:t>(</a:t>
            </a:r>
            <a:r>
              <a:rPr lang="en-US" dirty="0" err="1" smtClean="0"/>
              <a:t>Avto</a:t>
            </a:r>
            <a:r>
              <a:rPr lang="en-US" dirty="0" smtClean="0"/>
              <a:t> test – </a:t>
            </a:r>
            <a:r>
              <a:rPr lang="en-US" dirty="0" err="1" smtClean="0"/>
              <a:t>Yo‘l</a:t>
            </a:r>
            <a:r>
              <a:rPr lang="en-US" dirty="0" smtClean="0"/>
              <a:t> </a:t>
            </a:r>
            <a:r>
              <a:rPr lang="en-US" dirty="0" err="1" smtClean="0"/>
              <a:t>harakati</a:t>
            </a:r>
            <a:r>
              <a:rPr lang="en-US" dirty="0" smtClean="0"/>
              <a:t> </a:t>
            </a:r>
            <a:r>
              <a:rPr lang="en-US" dirty="0" err="1" smtClean="0"/>
              <a:t>qoidalari</a:t>
            </a:r>
            <a:r>
              <a:rPr lang="en-US" dirty="0" smtClean="0"/>
              <a:t> 7 - </a:t>
            </a:r>
            <a:r>
              <a:rPr lang="en-US" dirty="0" err="1" smtClean="0"/>
              <a:t>Qism</a:t>
            </a:r>
            <a:r>
              <a:rPr lang="en-US" dirty="0" smtClean="0"/>
              <a:t> “CHORRAHADA HARAKATLANIISH”);</a:t>
            </a:r>
          </a:p>
          <a:p>
            <a:pPr marL="1588" lvl="0" indent="12700" algn="just"/>
            <a:endParaRPr lang="en-US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86700" cy="908721"/>
          </a:xfrm>
        </p:spPr>
        <p:txBody>
          <a:bodyPr/>
          <a:lstStyle/>
          <a:p>
            <a:pPr algn="ctr" hangingPunct="0"/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smtClean="0"/>
              <a:t> </a:t>
            </a:r>
            <a:br>
              <a:rPr lang="en-US" sz="1800" b="1" dirty="0" smtClean="0"/>
            </a:br>
            <a:r>
              <a:rPr lang="en-US" sz="1800" b="1" dirty="0" smtClean="0"/>
              <a:t/>
            </a:r>
            <a:br>
              <a:rPr lang="en-US" sz="1800" b="1" dirty="0" smtClean="0"/>
            </a:br>
            <a:r>
              <a:rPr lang="en-US" sz="1800" b="1" dirty="0" err="1" smtClean="0">
                <a:latin typeface="+mn-lt"/>
              </a:rPr>
              <a:t>Nazorat</a:t>
            </a:r>
            <a:r>
              <a:rPr lang="en-US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uchun</a:t>
            </a:r>
            <a:r>
              <a:rPr lang="ru-RU" sz="1800" b="1" dirty="0" smtClean="0">
                <a:latin typeface="+mn-lt"/>
              </a:rPr>
              <a:t> </a:t>
            </a:r>
            <a:r>
              <a:rPr lang="en-US" sz="1800" b="1" dirty="0" err="1" smtClean="0">
                <a:latin typeface="+mn-lt"/>
              </a:rPr>
              <a:t>savollar</a:t>
            </a:r>
            <a:r>
              <a:rPr lang="en-US" sz="1800" b="1" dirty="0" smtClean="0">
                <a:latin typeface="+mn-lt"/>
              </a:rPr>
              <a:t>:</a:t>
            </a:r>
            <a:r>
              <a:rPr lang="ru-RU" sz="1800" dirty="0" smtClean="0">
                <a:latin typeface="+mn-lt"/>
              </a:rPr>
              <a:t/>
            </a:r>
            <a:br>
              <a:rPr lang="ru-RU" sz="1800" dirty="0" smtClean="0">
                <a:latin typeface="+mn-lt"/>
              </a:rPr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b="1" dirty="0" smtClean="0">
                <a:latin typeface="+mn-lt"/>
              </a:rPr>
              <a:t/>
            </a:r>
            <a:br>
              <a:rPr lang="ru-RU" b="1" dirty="0" smtClean="0">
                <a:latin typeface="+mn-lt"/>
              </a:rPr>
            </a:br>
            <a:endParaRPr lang="ru-RU" b="1" dirty="0">
              <a:latin typeface="+mn-lt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611560" y="1916832"/>
            <a:ext cx="7886700" cy="2232248"/>
          </a:xfrm>
        </p:spPr>
        <p:txBody>
          <a:bodyPr/>
          <a:lstStyle/>
          <a:p>
            <a:pPr marL="457200" lvl="0" indent="-457200" algn="just">
              <a:buNone/>
            </a:pPr>
            <a:endParaRPr lang="en-US" sz="2000" dirty="0" smtClean="0"/>
          </a:p>
          <a:p>
            <a:pPr marL="457200" lvl="0" indent="-457200" algn="just">
              <a:buNone/>
            </a:pPr>
            <a:r>
              <a:rPr lang="en-US" sz="2000" dirty="0" smtClean="0"/>
              <a:t>1. </a:t>
            </a:r>
            <a:r>
              <a:rPr lang="en-US" sz="2000" dirty="0" err="1" smtClean="0"/>
              <a:t>Chorrahalarda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 </a:t>
            </a:r>
            <a:r>
              <a:rPr lang="en-US" sz="2000" dirty="0" err="1" smtClean="0"/>
              <a:t>tartibi</a:t>
            </a:r>
            <a:r>
              <a:rPr lang="en-US" sz="2000" dirty="0" smtClean="0"/>
              <a:t>.</a:t>
            </a:r>
          </a:p>
          <a:p>
            <a:pPr marL="457200" indent="-457200" algn="just">
              <a:buNone/>
            </a:pPr>
            <a:r>
              <a:rPr lang="en-US" sz="2000" dirty="0" smtClean="0"/>
              <a:t>2. </a:t>
            </a:r>
            <a:r>
              <a:rPr lang="en-US" sz="2000" dirty="0" err="1" smtClean="0"/>
              <a:t>Tartibga</a:t>
            </a:r>
            <a:r>
              <a:rPr lang="en-US" sz="2000" dirty="0" smtClean="0"/>
              <a:t> </a:t>
            </a:r>
            <a:r>
              <a:rPr lang="en-US" sz="2000" dirty="0" err="1" smtClean="0"/>
              <a:t>solingan</a:t>
            </a:r>
            <a:r>
              <a:rPr lang="ru-RU" sz="2000" dirty="0" smtClean="0"/>
              <a:t> </a:t>
            </a:r>
            <a:r>
              <a:rPr lang="en-US" sz="2000" dirty="0" err="1" smtClean="0"/>
              <a:t>chorrahalarda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.</a:t>
            </a:r>
          </a:p>
          <a:p>
            <a:pPr marL="457200" indent="-457200" algn="just">
              <a:buNone/>
            </a:pPr>
            <a:r>
              <a:rPr lang="en-US" sz="2000" dirty="0" smtClean="0"/>
              <a:t>3. </a:t>
            </a:r>
            <a:r>
              <a:rPr lang="en-US" sz="2000" dirty="0" err="1" smtClean="0"/>
              <a:t>Tartibga</a:t>
            </a:r>
            <a:r>
              <a:rPr lang="en-US" sz="2000" dirty="0" smtClean="0"/>
              <a:t> </a:t>
            </a:r>
            <a:r>
              <a:rPr lang="en-US" sz="2000" dirty="0" err="1" smtClean="0"/>
              <a:t>solinmagan</a:t>
            </a:r>
            <a:r>
              <a:rPr lang="ru-RU" sz="2000" dirty="0" smtClean="0"/>
              <a:t> </a:t>
            </a:r>
            <a:r>
              <a:rPr lang="en-US" sz="2000" dirty="0" err="1" smtClean="0"/>
              <a:t>chorrahalarda</a:t>
            </a:r>
            <a:r>
              <a:rPr lang="en-US" sz="2000" dirty="0" smtClean="0"/>
              <a:t> </a:t>
            </a:r>
            <a:r>
              <a:rPr lang="en-US" sz="2000" dirty="0" err="1" smtClean="0"/>
              <a:t>harakatlanish</a:t>
            </a:r>
            <a:r>
              <a:rPr lang="en-US" sz="2000" dirty="0" smtClean="0"/>
              <a:t>.</a:t>
            </a:r>
            <a:endParaRPr lang="ru-RU" sz="20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 advClick="0" advTm="7000">
        <p14:prism/>
      </p:transition>
    </mc:Choice>
    <mc:Fallback>
      <p:transition spd="slow" advClick="0" advTm="7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251520" y="2420888"/>
            <a:ext cx="8748000" cy="2268000"/>
          </a:xfrm>
          <a:prstGeom prst="ribbon2">
            <a:avLst>
              <a:gd name="adj1" fmla="val 21585"/>
              <a:gd name="adj2" fmla="val 58769"/>
            </a:avLst>
          </a:prstGeom>
          <a:blipFill dpi="0" rotWithShape="0">
            <a:blip r:embed="rId2" cstate="print">
              <a:alphaModFix amt="31000"/>
              <a:extLst>
                <a:ext uri="{BEBA8EAE-BF5A-486C-A8C5-ECC9F3942E4B}">
                  <a14:imgProps xmlns="" xmlns:a14="http://schemas.microsoft.com/office/drawing/2010/main">
                    <a14:imgLayer r:embed="rId3">
                      <a14:imgEffect>
                        <a14:saturation sat="85000"/>
                      </a14:imgEffect>
                    </a14:imgLayer>
                  </a14:imgProps>
                </a:ext>
              </a:extLst>
            </a:blip>
            <a:srcRect/>
            <a:tile tx="0" ty="0" sx="100000" sy="100000" flip="none" algn="tl"/>
          </a:blipFill>
          <a:ln>
            <a:solidFill>
              <a:schemeClr val="accent4">
                <a:alpha val="53000"/>
              </a:schemeClr>
            </a:solidFill>
          </a:ln>
          <a:effectLst>
            <a:outerShdw dist="50800" sx="1000" sy="1000" algn="ctr" rotWithShape="0">
              <a:srgbClr val="000000">
                <a:alpha val="0"/>
              </a:srgbClr>
            </a:outerShdw>
          </a:effectLst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cs typeface="Arial" panose="020B0604020202020204" pitchFamily="34" charset="0"/>
              </a:rPr>
              <a:t>E’TIBORINGIZ UCHUN </a:t>
            </a:r>
            <a:r>
              <a:rPr lang="en-US" sz="2800" b="1" dirty="0" smtClean="0">
                <a:cs typeface="Arial" panose="020B0604020202020204" pitchFamily="34" charset="0"/>
              </a:rPr>
              <a:t>RAHMAT !!!</a:t>
            </a:r>
            <a:endParaRPr lang="ru-RU" sz="2800" b="1" dirty="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968244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0" advClick="0">
        <p14:gallery dir="l"/>
      </p:transition>
    </mc:Choice>
    <mc:Fallback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49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10466</TotalTime>
  <Words>910</Words>
  <Application>Microsoft Office PowerPoint</Application>
  <PresentationFormat>Экран (4:3)</PresentationFormat>
  <Paragraphs>116</Paragraphs>
  <Slides>26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Тема49</vt:lpstr>
      <vt:lpstr>Слайд 1</vt:lpstr>
      <vt:lpstr>Слайд 2</vt:lpstr>
      <vt:lpstr>                                            </vt:lpstr>
      <vt:lpstr>Слайд 4</vt:lpstr>
      <vt:lpstr>     1. Chorrahada harakatlanish.    </vt:lpstr>
      <vt:lpstr>     1. Chorrahada harakatlanish.    </vt:lpstr>
      <vt:lpstr>       1. Chorrahada harakatlanish.     </vt:lpstr>
      <vt:lpstr>       1. Chorrahada harakatlanish.     </vt:lpstr>
      <vt:lpstr>       1. Chorrahada harakatlanish.     </vt:lpstr>
      <vt:lpstr>    2. Tartibga solingan chorrahalar.     </vt:lpstr>
      <vt:lpstr>    2. Tartibga solingan chorrahalar.     </vt:lpstr>
      <vt:lpstr>    2. Tartibga solingan chorrahalar.     </vt:lpstr>
      <vt:lpstr>    2. Tartibga solingan chorrahalar.     </vt:lpstr>
      <vt:lpstr>   2. Tartibga solingan chorrahalar.     </vt:lpstr>
      <vt:lpstr>    2. Tartibga solingan chorrahalar.     </vt:lpstr>
      <vt:lpstr>    3. Tartibga solinmagan chorrahalar.     </vt:lpstr>
      <vt:lpstr>   3. Tartibga solinmagan chorrahalar.     </vt:lpstr>
      <vt:lpstr>    3. Tartibga solinmagan chorrahalar.     </vt:lpstr>
      <vt:lpstr>    3. Tartibga solinmagan chorrahalar.     </vt:lpstr>
      <vt:lpstr>    3. Tartibga solinmagan chorrahalar.     </vt:lpstr>
      <vt:lpstr>    3. Tartibga solinmagan chorrahalar.     </vt:lpstr>
      <vt:lpstr>    3. Tartibga solinmagan chorrahalar.     </vt:lpstr>
      <vt:lpstr>Asosiy va qo‘shimcha o‘quv adabiyotlar hamda axborot manbaalari:</vt:lpstr>
      <vt:lpstr>      Asosiy va qo‘shimcha o‘quv adabiyotlar hamda axborot manbaalari:  </vt:lpstr>
      <vt:lpstr>      Nazorat uchun savollar:   </vt:lpstr>
      <vt:lpstr>Слайд 26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ANDIJAN MACHININE Building Institute Machine building fakultete  3 course 140-14 group Allamuradov Urozali</dc:title>
  <dc:creator>baza</dc:creator>
  <cp:lastModifiedBy>SAMSUNG</cp:lastModifiedBy>
  <cp:revision>1010</cp:revision>
  <dcterms:created xsi:type="dcterms:W3CDTF">2017-02-16T18:20:43Z</dcterms:created>
  <dcterms:modified xsi:type="dcterms:W3CDTF">2023-05-14T12:31:10Z</dcterms:modified>
</cp:coreProperties>
</file>