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29" roundtripDataSignature="AMtx7mjXRQgtYiVPXJ0ReU1esvzsyNCZZ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7CD2288-336E-4702-AC1C-F0D00FA3C15B}">
  <a:tblStyle styleId="{27CD2288-336E-4702-AC1C-F0D00FA3C15B}" styleName="Table_0">
    <a:wholeTbl>
      <a:tcTxStyle b="off" i="off">
        <a:font>
          <a:latin typeface="Times New Roman"/>
          <a:ea typeface="Times New Roman"/>
          <a:cs typeface="Times New Roman"/>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Times New Roman"/>
          <a:ea typeface="Times New Roman"/>
          <a:cs typeface="Times New Roman"/>
        </a:font>
        <a:schemeClr val="lt1"/>
      </a:tcTxStyle>
      <a:tcStyle>
        <a:fill>
          <a:solidFill>
            <a:schemeClr val="accent1"/>
          </a:solidFill>
        </a:fill>
      </a:tcStyle>
    </a:lastCol>
    <a:firstCol>
      <a:tcTxStyle b="on" i="off">
        <a:font>
          <a:latin typeface="Times New Roman"/>
          <a:ea typeface="Times New Roman"/>
          <a:cs typeface="Times New Roman"/>
        </a:font>
        <a:schemeClr val="lt1"/>
      </a:tcTxStyle>
      <a:tcStyle>
        <a:fill>
          <a:solidFill>
            <a:schemeClr val="accent1"/>
          </a:solidFill>
        </a:fill>
      </a:tcStyle>
    </a:firstCol>
    <a:lastRow>
      <a:tcTxStyle b="on" i="off">
        <a:font>
          <a:latin typeface="Times New Roman"/>
          <a:ea typeface="Times New Roman"/>
          <a:cs typeface="Times New Roman"/>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imes New Roman"/>
          <a:ea typeface="Times New Roman"/>
          <a:cs typeface="Times New Roman"/>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customschemas.google.com/relationships/presentationmetadata" Target="metadata"/><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5" name="Shape 15"/>
        <p:cNvGrpSpPr/>
        <p:nvPr/>
      </p:nvGrpSpPr>
      <p:grpSpPr>
        <a:xfrm>
          <a:off x="0" y="0"/>
          <a:ext cx="0" cy="0"/>
          <a:chOff x="0" y="0"/>
          <a:chExt cx="0" cy="0"/>
        </a:xfrm>
      </p:grpSpPr>
      <p:sp>
        <p:nvSpPr>
          <p:cNvPr id="16" name="Google Shape;16;p24"/>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4"/>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4"/>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9" name="Shape 19"/>
        <p:cNvGrpSpPr/>
        <p:nvPr/>
      </p:nvGrpSpPr>
      <p:grpSpPr>
        <a:xfrm>
          <a:off x="0" y="0"/>
          <a:ext cx="0" cy="0"/>
          <a:chOff x="0" y="0"/>
          <a:chExt cx="0" cy="0"/>
        </a:xfrm>
      </p:grpSpPr>
      <p:sp>
        <p:nvSpPr>
          <p:cNvPr id="20" name="Google Shape;20;p25"/>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1" name="Google Shape;21;p25"/>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25"/>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5"/>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5"/>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5" name="Shape 25"/>
        <p:cNvGrpSpPr/>
        <p:nvPr/>
      </p:nvGrpSpPr>
      <p:grpSpPr>
        <a:xfrm>
          <a:off x="0" y="0"/>
          <a:ext cx="0" cy="0"/>
          <a:chOff x="0" y="0"/>
          <a:chExt cx="0" cy="0"/>
        </a:xfrm>
      </p:grpSpPr>
      <p:sp>
        <p:nvSpPr>
          <p:cNvPr id="26" name="Google Shape;26;p26"/>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7" name="Google Shape;27;p2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26"/>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6"/>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26"/>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1" name="Shape 31"/>
        <p:cNvGrpSpPr/>
        <p:nvPr/>
      </p:nvGrpSpPr>
      <p:grpSpPr>
        <a:xfrm>
          <a:off x="0" y="0"/>
          <a:ext cx="0" cy="0"/>
          <a:chOff x="0" y="0"/>
          <a:chExt cx="0" cy="0"/>
        </a:xfrm>
      </p:grpSpPr>
      <p:sp>
        <p:nvSpPr>
          <p:cNvPr id="32" name="Google Shape;32;p27"/>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3" name="Google Shape;33;p27"/>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27"/>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7"/>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7"/>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7" name="Shape 37"/>
        <p:cNvGrpSpPr/>
        <p:nvPr/>
      </p:nvGrpSpPr>
      <p:grpSpPr>
        <a:xfrm>
          <a:off x="0" y="0"/>
          <a:ext cx="0" cy="0"/>
          <a:chOff x="0" y="0"/>
          <a:chExt cx="0" cy="0"/>
        </a:xfrm>
      </p:grpSpPr>
      <p:sp>
        <p:nvSpPr>
          <p:cNvPr id="38" name="Google Shape;38;p28"/>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9" name="Google Shape;39;p28"/>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8"/>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28"/>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8"/>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8"/>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4" name="Shape 44"/>
        <p:cNvGrpSpPr/>
        <p:nvPr/>
      </p:nvGrpSpPr>
      <p:grpSpPr>
        <a:xfrm>
          <a:off x="0" y="0"/>
          <a:ext cx="0" cy="0"/>
          <a:chOff x="0" y="0"/>
          <a:chExt cx="0" cy="0"/>
        </a:xfrm>
      </p:grpSpPr>
      <p:sp>
        <p:nvSpPr>
          <p:cNvPr id="45" name="Google Shape;45;p29"/>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6" name="Google Shape;46;p29"/>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29"/>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29"/>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29"/>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29"/>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9"/>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9"/>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3" name="Shape 53"/>
        <p:cNvGrpSpPr/>
        <p:nvPr/>
      </p:nvGrpSpPr>
      <p:grpSpPr>
        <a:xfrm>
          <a:off x="0" y="0"/>
          <a:ext cx="0" cy="0"/>
          <a:chOff x="0" y="0"/>
          <a:chExt cx="0" cy="0"/>
        </a:xfrm>
      </p:grpSpPr>
      <p:sp>
        <p:nvSpPr>
          <p:cNvPr id="54" name="Google Shape;54;p30"/>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5" name="Google Shape;55;p30"/>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0"/>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0"/>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0" name="Google Shape;60;p31"/>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1"/>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1"/>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1"/>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1"/>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2"/>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7" name="Google Shape;67;p32"/>
          <p:cNvSpPr/>
          <p:nvPr>
            <p:ph idx="2" type="pic"/>
          </p:nvPr>
        </p:nvSpPr>
        <p:spPr>
          <a:xfrm>
            <a:off x="3887391" y="987426"/>
            <a:ext cx="4629150" cy="4873625"/>
          </a:xfrm>
          <a:prstGeom prst="rect">
            <a:avLst/>
          </a:prstGeom>
          <a:noFill/>
          <a:ln>
            <a:noFill/>
          </a:ln>
        </p:spPr>
      </p:sp>
      <p:sp>
        <p:nvSpPr>
          <p:cNvPr id="68" name="Google Shape;68;p32"/>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2"/>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2"/>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2"/>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3"/>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4" name="Google Shape;74;p33"/>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3"/>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3"/>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3"/>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4"/>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80" name="Google Shape;80;p34"/>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4"/>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4"/>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4"/>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23"/>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1pPr>
            <a:lvl2pPr lvl="1"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23"/>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3pPr>
            <a:lvl4pPr indent="-355600" lvl="3" marL="1828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12" name="Google Shape;12;p23"/>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3" name="Google Shape;13;p23"/>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4" name="Google Shape;14;p23"/>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mc:Choice Requires="p14">
      <p:transition spd="slow" p14:dur="2500">
        <p14:prism dir="l"/>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0.jpg"/><Relationship Id="rId4" Type="http://schemas.openxmlformats.org/officeDocument/2006/relationships/image" Target="../media/image3.png"/><Relationship Id="rId5"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5.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hyperlink" Target="https://lex.uz/uz/docs/-5953883" TargetMode="External"/><Relationship Id="rId4" Type="http://schemas.openxmlformats.org/officeDocument/2006/relationships/hyperlink" Target="https://www.youtube.com/watch?v=RQX8UwoFdGo" TargetMode="External"/><Relationship Id="rId5" Type="http://schemas.openxmlformats.org/officeDocument/2006/relationships/hyperlink" Target="https://www.youtube.com/watch?v=o-k-nkjYvro"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p:nvPr/>
        </p:nvSpPr>
        <p:spPr>
          <a:xfrm>
            <a:off x="539552" y="600363"/>
            <a:ext cx="8424936" cy="3600986"/>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t/>
            </a:r>
            <a:endParaRPr b="0" i="0" sz="6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YO‘L HARAKATI QOIDALARI VA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AMALIY BOSHQARISH </a:t>
            </a:r>
            <a:endParaRPr b="0"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(Traffic rules and practical management)</a:t>
            </a:r>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Times New Roman"/>
              <a:buNone/>
            </a:pPr>
            <a:r>
              <a:rPr b="0" i="0" lang="ru-RU"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90" name="Google Shape;90;p1"/>
          <p:cNvSpPr txBox="1"/>
          <p:nvPr/>
        </p:nvSpPr>
        <p:spPr>
          <a:xfrm>
            <a:off x="251520" y="4869160"/>
            <a:ext cx="3960440"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ru-RU" sz="1600" u="none" cap="none" strike="noStrike">
                <a:solidFill>
                  <a:schemeClr val="dk1"/>
                </a:solidFill>
                <a:latin typeface="Times New Roman"/>
                <a:ea typeface="Times New Roman"/>
                <a:cs typeface="Times New Roman"/>
                <a:sym typeface="Times New Roman"/>
              </a:rPr>
              <a:t>SHUKUROV MANSURKHON</a:t>
            </a:r>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Andijon mashinasozlik instituti,</a:t>
            </a:r>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Transport va logistika fakulteti</a:t>
            </a:r>
            <a:endParaRPr b="0" i="0" sz="14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Transport vositalari muhandisligi kafedrasi, dotsent. </a:t>
            </a:r>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 Andijon shahar Boburshox 39a. </a:t>
            </a:r>
            <a:endParaRPr/>
          </a:p>
        </p:txBody>
      </p:sp>
      <p:sp>
        <p:nvSpPr>
          <p:cNvPr id="91" name="Google Shape;91;p1"/>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
          <p:cNvSpPr/>
          <p:nvPr/>
        </p:nvSpPr>
        <p:spPr>
          <a:xfrm>
            <a:off x="467544" y="1082353"/>
            <a:ext cx="8352464" cy="4614647"/>
          </a:xfrm>
          <a:prstGeom prst="ribbon2">
            <a:avLst>
              <a:gd fmla="val 19881" name="adj1"/>
              <a:gd fmla="val 75000" name="adj2"/>
            </a:avLst>
          </a:prstGeom>
          <a:blipFill rotWithShape="1">
            <a:blip r:embed="rId3">
              <a:alphaModFix amt="31000"/>
            </a:blip>
            <a:tile algn="tl" flip="none" tx="0" sx="100000" ty="0" sy="100000"/>
          </a:blipFill>
          <a:ln cap="flat" cmpd="sng" w="12700">
            <a:solidFill>
              <a:schemeClr val="accent4">
                <a:alpha val="52941"/>
              </a:schemeClr>
            </a:solidFill>
            <a:prstDash val="solid"/>
            <a:miter lim="800000"/>
            <a:headEnd len="sm" w="sm" type="none"/>
            <a:tailEnd len="sm" w="sm" type="none"/>
          </a:ln>
          <a:effectLst>
            <a:outerShdw sx="1000" rotWithShape="0" algn="ctr" dist="50800" sy="1000">
              <a:srgbClr val="000000">
                <a:alpha val="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Topic 10. Pedestrian crossings and stops of route vehicles.</a:t>
            </a:r>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10-Mavzu. Piyodalarning o‘tish joylari va yo‘nalishli transport vositalarining bekatlari.</a:t>
            </a:r>
            <a:endParaRPr b="1" i="0" sz="2800" u="none" cap="none" strike="noStrike">
              <a:solidFill>
                <a:schemeClr val="dk1"/>
              </a:solidFill>
              <a:latin typeface="Times New Roman"/>
              <a:ea typeface="Times New Roman"/>
              <a:cs typeface="Times New Roman"/>
              <a:sym typeface="Times New Roman"/>
            </a:endParaRPr>
          </a:p>
        </p:txBody>
      </p:sp>
      <p:sp>
        <p:nvSpPr>
          <p:cNvPr id="98" name="Google Shape;98;p2"/>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27584" y="1340768"/>
            <a:ext cx="7992888" cy="792088"/>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None/>
            </a:pPr>
            <a:r>
              <a:rPr b="1" lang="ru-RU" sz="2400">
                <a:latin typeface="Times New Roman"/>
                <a:ea typeface="Times New Roman"/>
                <a:cs typeface="Times New Roman"/>
                <a:sym typeface="Times New Roman"/>
              </a:rPr>
              <a:t>                                            </a:t>
            </a:r>
            <a:endParaRPr b="1" sz="2800">
              <a:latin typeface="Times New Roman"/>
              <a:ea typeface="Times New Roman"/>
              <a:cs typeface="Times New Roman"/>
              <a:sym typeface="Times New Roman"/>
            </a:endParaRPr>
          </a:p>
        </p:txBody>
      </p:sp>
      <p:sp>
        <p:nvSpPr>
          <p:cNvPr id="104" name="Google Shape;104;p3"/>
          <p:cNvSpPr/>
          <p:nvPr/>
        </p:nvSpPr>
        <p:spPr>
          <a:xfrm>
            <a:off x="1115616" y="1052736"/>
            <a:ext cx="7344816" cy="720080"/>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ru-RU" sz="2000" u="none" cap="none" strike="noStrike">
                <a:solidFill>
                  <a:schemeClr val="lt1"/>
                </a:solidFill>
                <a:latin typeface="Times New Roman"/>
                <a:ea typeface="Times New Roman"/>
                <a:cs typeface="Times New Roman"/>
                <a:sym typeface="Times New Roman"/>
              </a:rPr>
              <a:t>10-Mavzu. Piyodalarning o‘tish joylari va yo‘nalishli transport vositalarining bekatlari. </a:t>
            </a:r>
            <a:endParaRPr b="1" i="0" sz="2000" u="none" cap="none" strike="noStrike">
              <a:solidFill>
                <a:schemeClr val="lt1"/>
              </a:solidFill>
              <a:latin typeface="Times New Roman"/>
              <a:ea typeface="Times New Roman"/>
              <a:cs typeface="Times New Roman"/>
              <a:sym typeface="Times New Roman"/>
            </a:endParaRPr>
          </a:p>
        </p:txBody>
      </p:sp>
      <p:sp>
        <p:nvSpPr>
          <p:cNvPr id="105" name="Google Shape;105;p3"/>
          <p:cNvSpPr/>
          <p:nvPr/>
        </p:nvSpPr>
        <p:spPr>
          <a:xfrm>
            <a:off x="1115616" y="4149080"/>
            <a:ext cx="7344816" cy="936104"/>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2000" u="none" cap="none" strike="noStrike">
                <a:solidFill>
                  <a:schemeClr val="lt1"/>
                </a:solidFill>
                <a:latin typeface="Times New Roman"/>
                <a:ea typeface="Times New Roman"/>
                <a:cs typeface="Times New Roman"/>
                <a:sym typeface="Times New Roman"/>
              </a:rPr>
              <a:t>2. </a:t>
            </a:r>
            <a:r>
              <a:rPr b="1" i="0" lang="ru-RU" sz="2000" u="none" cap="none" strike="noStrike">
                <a:solidFill>
                  <a:schemeClr val="lt1"/>
                </a:solidFill>
                <a:latin typeface="Times New Roman"/>
                <a:ea typeface="Times New Roman"/>
                <a:cs typeface="Times New Roman"/>
                <a:sym typeface="Times New Roman"/>
              </a:rPr>
              <a:t>Yo‘nalishli transport vositalarining bekatlari.</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p:txBody>
      </p:sp>
      <p:sp>
        <p:nvSpPr>
          <p:cNvPr id="106" name="Google Shape;106;p3"/>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
        <p:nvSpPr>
          <p:cNvPr id="107" name="Google Shape;107;p3"/>
          <p:cNvSpPr/>
          <p:nvPr/>
        </p:nvSpPr>
        <p:spPr>
          <a:xfrm>
            <a:off x="1115616" y="2060848"/>
            <a:ext cx="7344816" cy="720080"/>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ru-RU" sz="2000" u="none" cap="none" strike="noStrike">
                <a:solidFill>
                  <a:schemeClr val="lt1"/>
                </a:solidFill>
                <a:latin typeface="Times New Roman"/>
                <a:ea typeface="Times New Roman"/>
                <a:cs typeface="Times New Roman"/>
                <a:sym typeface="Times New Roman"/>
              </a:rPr>
              <a:t>Reja:</a:t>
            </a:r>
            <a:endParaRPr b="0" i="0" sz="2000" u="none" cap="none" strike="noStrike">
              <a:solidFill>
                <a:schemeClr val="lt1"/>
              </a:solidFill>
              <a:latin typeface="Times New Roman"/>
              <a:ea typeface="Times New Roman"/>
              <a:cs typeface="Times New Roman"/>
              <a:sym typeface="Times New Roman"/>
            </a:endParaRPr>
          </a:p>
        </p:txBody>
      </p:sp>
      <p:sp>
        <p:nvSpPr>
          <p:cNvPr id="108" name="Google Shape;108;p3"/>
          <p:cNvSpPr/>
          <p:nvPr/>
        </p:nvSpPr>
        <p:spPr>
          <a:xfrm>
            <a:off x="1115616" y="3140968"/>
            <a:ext cx="7344816" cy="936104"/>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2000" u="none" cap="none" strike="noStrike">
                <a:solidFill>
                  <a:schemeClr val="lt1"/>
                </a:solidFill>
                <a:latin typeface="Times New Roman"/>
                <a:ea typeface="Times New Roman"/>
                <a:cs typeface="Times New Roman"/>
                <a:sym typeface="Times New Roman"/>
              </a:rPr>
              <a:t>1. </a:t>
            </a:r>
            <a:r>
              <a:rPr b="1" i="0" lang="ru-RU" sz="2000" u="none" cap="none" strike="noStrike">
                <a:solidFill>
                  <a:schemeClr val="lt1"/>
                </a:solidFill>
                <a:latin typeface="Times New Roman"/>
                <a:ea typeface="Times New Roman"/>
                <a:cs typeface="Times New Roman"/>
                <a:sym typeface="Times New Roman"/>
              </a:rPr>
              <a:t>Piyodalarning o‘tish joylari.</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p:txBody>
      </p:sp>
      <p:sp>
        <p:nvSpPr>
          <p:cNvPr id="109" name="Google Shape;109;p3"/>
          <p:cNvSpPr/>
          <p:nvPr/>
        </p:nvSpPr>
        <p:spPr>
          <a:xfrm>
            <a:off x="1115616" y="5157192"/>
            <a:ext cx="7344816" cy="936104"/>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2000" u="none" cap="none" strike="noStrike">
                <a:solidFill>
                  <a:schemeClr val="lt1"/>
                </a:solidFill>
                <a:latin typeface="Times New Roman"/>
                <a:ea typeface="Times New Roman"/>
                <a:cs typeface="Times New Roman"/>
                <a:sym typeface="Times New Roman"/>
              </a:rPr>
              <a:t>3. </a:t>
            </a:r>
            <a:r>
              <a:rPr b="1" i="0" lang="ru-RU" sz="2000" u="none" cap="none" strike="noStrike">
                <a:solidFill>
                  <a:schemeClr val="lt1"/>
                </a:solidFill>
                <a:latin typeface="Times New Roman"/>
                <a:ea typeface="Times New Roman"/>
                <a:cs typeface="Times New Roman"/>
                <a:sym typeface="Times New Roman"/>
              </a:rPr>
              <a:t>Yo‘nalishli transport vositalarining imtiyozlari.</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
          <p:cNvSpPr/>
          <p:nvPr/>
        </p:nvSpPr>
        <p:spPr>
          <a:xfrm>
            <a:off x="467544" y="1844824"/>
            <a:ext cx="8352464" cy="3420128"/>
          </a:xfrm>
          <a:prstGeom prst="ribbon2">
            <a:avLst>
              <a:gd fmla="val 19881" name="adj1"/>
              <a:gd fmla="val 75000" name="adj2"/>
            </a:avLst>
          </a:prstGeom>
          <a:blipFill rotWithShape="1">
            <a:blip r:embed="rId3">
              <a:alphaModFix amt="31000"/>
            </a:blip>
            <a:tile algn="tl" flip="none" tx="0" sx="100000" ty="0" sy="100000"/>
          </a:blipFill>
          <a:ln cap="flat" cmpd="sng" w="12700">
            <a:solidFill>
              <a:schemeClr val="accent4">
                <a:alpha val="52941"/>
              </a:schemeClr>
            </a:solidFill>
            <a:prstDash val="solid"/>
            <a:miter lim="800000"/>
            <a:headEnd len="sm" w="sm" type="none"/>
            <a:tailEnd len="sm" w="sm" type="none"/>
          </a:ln>
          <a:effectLst>
            <a:outerShdw sx="1000" rotWithShape="0" algn="ctr" dist="50800" sy="1000">
              <a:srgbClr val="000000">
                <a:alpha val="0"/>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Kalit va tayanch so‘zlar: </a:t>
            </a:r>
            <a:r>
              <a:rPr b="0" i="0" lang="ru-RU" sz="2800" u="none" cap="none" strike="noStrike">
                <a:solidFill>
                  <a:schemeClr val="dk1"/>
                </a:solidFill>
                <a:latin typeface="Times New Roman"/>
                <a:ea typeface="Times New Roman"/>
                <a:cs typeface="Times New Roman"/>
                <a:sym typeface="Times New Roman"/>
              </a:rPr>
              <a:t>Yo‘l harakati qoidalari, yo‘l, yo‘l harakati, yo‘l harakatini tashkil etish, svetofor, piyoda, piyodalarning o‘tish joylari, yo‘nalish va yo‘nalishli transport vositalarining bekatlari.</a:t>
            </a:r>
            <a:endParaRPr b="0" i="0" sz="2800" u="none" cap="none" strike="noStrike">
              <a:solidFill>
                <a:schemeClr val="dk1"/>
              </a:solidFill>
              <a:latin typeface="Times New Roman"/>
              <a:ea typeface="Times New Roman"/>
              <a:cs typeface="Times New Roman"/>
              <a:sym typeface="Times New Roman"/>
            </a:endParaRPr>
          </a:p>
        </p:txBody>
      </p:sp>
      <p:sp>
        <p:nvSpPr>
          <p:cNvPr id="116" name="Google Shape;116;p4"/>
          <p:cNvSpPr/>
          <p:nvPr/>
        </p:nvSpPr>
        <p:spPr>
          <a:xfrm>
            <a:off x="2074450" y="620689"/>
            <a:ext cx="5362494"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000" u="none" cap="none" strike="noStrike">
                <a:solidFill>
                  <a:schemeClr val="dk1"/>
                </a:solidFill>
                <a:latin typeface="Times New Roman"/>
                <a:ea typeface="Times New Roman"/>
                <a:cs typeface="Times New Roman"/>
                <a:sym typeface="Times New Roman"/>
              </a:rPr>
              <a:t>10-Mavzu. Piyodalarning o‘tish joylari va yo‘nalishli transport vositalarining bekatlari. </a:t>
            </a:r>
            <a:endParaRPr b="1" i="0" sz="2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p:txBody>
      </p:sp>
      <p:sp>
        <p:nvSpPr>
          <p:cNvPr id="117" name="Google Shape;117;p4"/>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Piyodalarning o‘tish joylari.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23" name="Google Shape;123;p5"/>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24" name="Google Shape;124;p5"/>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Tartibga solinmagan piyodalar o‘tish joyiga yaqinlashayotgan transport vositasining haydovchisi qatnov qismining shu yo‘nalishini kesib o‘tayotgan piyoda(lar)ni o‘tkazib yuborish uchun tezligini kamaytirishi yoki to‘xtashi shart.</a:t>
                      </a:r>
                      <a:endParaRPr/>
                    </a:p>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25" name="Google Shape;125;p5"/>
          <p:cNvPicPr preferRelativeResize="0"/>
          <p:nvPr/>
        </p:nvPicPr>
        <p:blipFill rotWithShape="1">
          <a:blip r:embed="rId3">
            <a:alphaModFix/>
          </a:blip>
          <a:srcRect b="30372" l="22625" r="29150" t="15092"/>
          <a:stretch/>
        </p:blipFill>
        <p:spPr>
          <a:xfrm>
            <a:off x="2987824" y="1484784"/>
            <a:ext cx="3240360" cy="2520280"/>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Piyodalarning o‘tish joylari.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31" name="Google Shape;131;p6"/>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32" name="Google Shape;132;p6"/>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Agar tartibga solinmagan piyodalar o‘tish joyi oldida transport vositasi harakatini sekinlashtirsa yoki to‘xtasa, qo‘shni tasmalarda harakatlanayotgan boshqa haydovchilar bu transport vositasi oldida piyoda(lar) yo‘qligiga ishonch hosil qilganlaridan so‘nggina harakatlanishni davom ettirishlari mumkin.</a:t>
                      </a:r>
                      <a:endParaRPr/>
                    </a:p>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33" name="Google Shape;133;p6"/>
          <p:cNvPicPr preferRelativeResize="0"/>
          <p:nvPr/>
        </p:nvPicPr>
        <p:blipFill rotWithShape="1">
          <a:blip r:embed="rId3">
            <a:alphaModFix/>
          </a:blip>
          <a:srcRect b="31817" l="23243" r="23570" t="10751"/>
          <a:stretch/>
        </p:blipFill>
        <p:spPr>
          <a:xfrm>
            <a:off x="3059832" y="1556792"/>
            <a:ext cx="3384376"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7"/>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Piyodalarning o‘tish joylari.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39" name="Google Shape;139;p7"/>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40" name="Google Shape;140;p7"/>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Tartibga solingan piyodalar o‘tish joylarida haydovchilar svetoforning ruxsat etuvchi ishorasi yongan taqdirda ham piyoda(lar)ga qatnov qismini shu yo‘nalishda kesib o‘tishni tugallashiga imkon berishlari kerak.</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41" name="Google Shape;141;p7"/>
          <p:cNvPicPr preferRelativeResize="0"/>
          <p:nvPr/>
        </p:nvPicPr>
        <p:blipFill rotWithShape="1">
          <a:blip r:embed="rId3">
            <a:alphaModFix/>
          </a:blip>
          <a:srcRect b="30785" l="21695" r="22017" t="12197"/>
          <a:stretch/>
        </p:blipFill>
        <p:spPr>
          <a:xfrm>
            <a:off x="2771800" y="1484784"/>
            <a:ext cx="3960440" cy="2448272"/>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8"/>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Piyodalarning o‘tish joylari.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47" name="Google Shape;147;p8"/>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48" name="Google Shape;148;p8"/>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Piyodalar o‘tish joylaridan keyin paydo bo‘lgan tirbandlik tufayli haydovchi piyodalar o‘tish joyida to‘xtashga majbur bo‘ladigan bo‘lsa, piyodalar o‘tish joyiga kirish taqiqlanadi.</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49" name="Google Shape;149;p8"/>
          <p:cNvPicPr preferRelativeResize="0"/>
          <p:nvPr/>
        </p:nvPicPr>
        <p:blipFill rotWithShape="1">
          <a:blip r:embed="rId3">
            <a:alphaModFix/>
          </a:blip>
          <a:srcRect b="30166" l="21850" r="22173" t="12198"/>
          <a:stretch/>
        </p:blipFill>
        <p:spPr>
          <a:xfrm>
            <a:off x="2555776" y="1484784"/>
            <a:ext cx="4032448" cy="2448272"/>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9"/>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Piyodalarning o‘tish joylari.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55" name="Google Shape;155;p9"/>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56" name="Google Shape;156;p9"/>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Barcha hollarda, shu jumladan, piyodalar o‘tish joylaridan tashqarida ham haydovchi oq hassa bilan ishora berayotgan ko‘zi ojiz piyoda(lar)ni o‘tkazib yuborishi kerak.</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57" name="Google Shape;157;p9"/>
          <p:cNvPicPr preferRelativeResize="0"/>
          <p:nvPr/>
        </p:nvPicPr>
        <p:blipFill rotWithShape="1">
          <a:blip r:embed="rId3">
            <a:alphaModFix/>
          </a:blip>
          <a:srcRect b="30380" l="22801" r="21885" t="12048"/>
          <a:stretch/>
        </p:blipFill>
        <p:spPr>
          <a:xfrm>
            <a:off x="2771800" y="1556792"/>
            <a:ext cx="3744416"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0"/>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2. Yo‘nalishli transport vositalarining bekatlari.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63" name="Google Shape;163;p10"/>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64" name="Google Shape;164;p10"/>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Agar yo‘lovchilarni tushirish yoki chiqarish qatnov qismida yoki unda joylashgan maydonchada amalga oshirilayotgan bo‘lsa, haydovchi bekatda to‘xtagan yo‘nalishli transport vositasi eshiklari tomon borayotgan yoki undan kelayotgan piyoda(lar)ga yo‘l berishi kerak.</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65" name="Google Shape;165;p10"/>
          <p:cNvPicPr preferRelativeResize="0"/>
          <p:nvPr/>
        </p:nvPicPr>
        <p:blipFill rotWithShape="1">
          <a:blip r:embed="rId3">
            <a:alphaModFix/>
          </a:blip>
          <a:srcRect b="30165" l="22470" r="21707" t="12818"/>
          <a:stretch/>
        </p:blipFill>
        <p:spPr>
          <a:xfrm>
            <a:off x="2843808" y="1556792"/>
            <a:ext cx="3744416"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1"/>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2. Yo‘nalishli transport vositalarining bekatlari.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71" name="Google Shape;171;p11"/>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72" name="Google Shape;172;p11"/>
          <p:cNvGraphicFramePr/>
          <p:nvPr/>
        </p:nvGraphicFramePr>
        <p:xfrm>
          <a:off x="611560"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“Bolalar guruhini tashish” taniqlik belgisi o‘rnatilgan, avariya ishorasi yoqilgan transport vositasi to‘xtaganda, unga yaqinlashayotgan haydovchi harakat tezligini kamaytirishi, zarur bo‘lsa, to‘xtashi va bolalarni o‘tkazib yuborishi shart.</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73" name="Google Shape;173;p11"/>
          <p:cNvPicPr preferRelativeResize="0"/>
          <p:nvPr/>
        </p:nvPicPr>
        <p:blipFill rotWithShape="1">
          <a:blip r:embed="rId3">
            <a:alphaModFix/>
          </a:blip>
          <a:srcRect b="28469" l="22005" r="21814" t="12098"/>
          <a:stretch/>
        </p:blipFill>
        <p:spPr>
          <a:xfrm>
            <a:off x="2627784" y="1556792"/>
            <a:ext cx="3888432"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2"/>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79" name="Google Shape;179;p12"/>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80" name="Google Shape;180;p12"/>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3888425"/>
                <a:gridCol w="3960450"/>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lnSpc>
                          <a:spcPct val="100000"/>
                        </a:lnSpc>
                        <a:spcBef>
                          <a:spcPts val="0"/>
                        </a:spcBef>
                        <a:spcAft>
                          <a:spcPts val="0"/>
                        </a:spcAft>
                        <a:buClr>
                          <a:schemeClr val="dk1"/>
                        </a:buClr>
                        <a:buSzPts val="2000"/>
                        <a:buFont typeface="Times New Roman"/>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000"/>
                        <a:buFont typeface="Times New Roman"/>
                        <a:buNone/>
                      </a:pPr>
                      <a:r>
                        <a:rPr lang="ru-RU" sz="2000" u="none" cap="none" strike="noStrike">
                          <a:solidFill>
                            <a:schemeClr val="dk1"/>
                          </a:solidFill>
                          <a:latin typeface="Times New Roman"/>
                          <a:ea typeface="Times New Roman"/>
                          <a:cs typeface="Times New Roman"/>
                          <a:sym typeface="Times New Roman"/>
                        </a:rPr>
                        <a:t>Tramvay yo‘llari chorrahadan tashqarida qatnov qismini kesib o‘tadigan joylarda tramvay relssiz transport vositalariga nisbatan imtiyozga ega bo‘ladi (depodan chiqish joylari bundan mustasno).</a:t>
                      </a:r>
                      <a:endParaRPr/>
                    </a:p>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181" name="Google Shape;181;p12"/>
          <p:cNvPicPr preferRelativeResize="0"/>
          <p:nvPr/>
        </p:nvPicPr>
        <p:blipFill rotWithShape="1">
          <a:blip r:embed="rId3">
            <a:alphaModFix/>
          </a:blip>
          <a:srcRect b="28718" l="22160" r="21708" t="11164"/>
          <a:stretch/>
        </p:blipFill>
        <p:spPr>
          <a:xfrm>
            <a:off x="971600" y="1556792"/>
            <a:ext cx="3312368" cy="2376264"/>
          </a:xfrm>
          <a:prstGeom prst="rect">
            <a:avLst/>
          </a:prstGeom>
          <a:noFill/>
          <a:ln>
            <a:noFill/>
          </a:ln>
        </p:spPr>
      </p:pic>
      <p:pic>
        <p:nvPicPr>
          <p:cNvPr id="182" name="Google Shape;182;p12"/>
          <p:cNvPicPr preferRelativeResize="0"/>
          <p:nvPr/>
        </p:nvPicPr>
        <p:blipFill rotWithShape="1">
          <a:blip r:embed="rId4">
            <a:alphaModFix/>
          </a:blip>
          <a:srcRect b="29546" l="22625" r="21554" t="11371"/>
          <a:stretch/>
        </p:blipFill>
        <p:spPr>
          <a:xfrm>
            <a:off x="4788024" y="1556792"/>
            <a:ext cx="3528392"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3"/>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88" name="Google Shape;188;p13"/>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89" name="Google Shape;189;p13"/>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2592300"/>
                <a:gridCol w="2715500"/>
                <a:gridCol w="25410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Yo‘nalishli transport vositalarining harakatlanishi uchun 5.9, 5.10.1 — 5.10.3 yo‘l belgilari bilan ajratilgan tasmada boshqa transport vositalarining harakatlanishi va to‘xtashi taqiqlanadi.</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190" name="Google Shape;190;p13"/>
          <p:cNvPicPr preferRelativeResize="0"/>
          <p:nvPr/>
        </p:nvPicPr>
        <p:blipFill rotWithShape="1">
          <a:blip r:embed="rId3">
            <a:alphaModFix/>
          </a:blip>
          <a:srcRect b="28432" l="21934" r="21669" t="11584"/>
          <a:stretch/>
        </p:blipFill>
        <p:spPr>
          <a:xfrm>
            <a:off x="827584" y="1556792"/>
            <a:ext cx="2376264" cy="2016224"/>
          </a:xfrm>
          <a:prstGeom prst="rect">
            <a:avLst/>
          </a:prstGeom>
          <a:noFill/>
          <a:ln>
            <a:noFill/>
          </a:ln>
        </p:spPr>
      </p:pic>
      <p:pic>
        <p:nvPicPr>
          <p:cNvPr id="191" name="Google Shape;191;p13"/>
          <p:cNvPicPr preferRelativeResize="0"/>
          <p:nvPr/>
        </p:nvPicPr>
        <p:blipFill rotWithShape="1">
          <a:blip r:embed="rId4">
            <a:alphaModFix/>
          </a:blip>
          <a:srcRect b="29752" l="22470" r="21707" t="11578"/>
          <a:stretch/>
        </p:blipFill>
        <p:spPr>
          <a:xfrm>
            <a:off x="3347864" y="1556792"/>
            <a:ext cx="2448272" cy="2016224"/>
          </a:xfrm>
          <a:prstGeom prst="rect">
            <a:avLst/>
          </a:prstGeom>
          <a:noFill/>
          <a:ln>
            <a:noFill/>
          </a:ln>
        </p:spPr>
      </p:pic>
      <p:pic>
        <p:nvPicPr>
          <p:cNvPr id="192" name="Google Shape;192;p13"/>
          <p:cNvPicPr preferRelativeResize="0"/>
          <p:nvPr/>
        </p:nvPicPr>
        <p:blipFill rotWithShape="1">
          <a:blip r:embed="rId5">
            <a:alphaModFix/>
          </a:blip>
          <a:srcRect b="29338" l="22160" r="21708" t="11578"/>
          <a:stretch/>
        </p:blipFill>
        <p:spPr>
          <a:xfrm>
            <a:off x="6084168" y="1556792"/>
            <a:ext cx="2304256" cy="201622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4"/>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98" name="Google Shape;198;p14"/>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99" name="Google Shape;199;p14"/>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3888425"/>
                <a:gridCol w="3960450"/>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Yo‘nalishli transport vositalarining harakatlanishi uchun 5.9, 5.10.1 — 5.10.3 yo‘l belgilari bilan ajratilgan tasmada boshqa transport vositalarining harakatlanishi va to‘xtashi taqiqlanadi.</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200" name="Google Shape;200;p14"/>
          <p:cNvPicPr preferRelativeResize="0"/>
          <p:nvPr/>
        </p:nvPicPr>
        <p:blipFill rotWithShape="1">
          <a:blip r:embed="rId3">
            <a:alphaModFix/>
          </a:blip>
          <a:srcRect b="29545" l="21850" r="22173" t="11578"/>
          <a:stretch/>
        </p:blipFill>
        <p:spPr>
          <a:xfrm>
            <a:off x="1202457" y="1700808"/>
            <a:ext cx="3009503" cy="2088232"/>
          </a:xfrm>
          <a:prstGeom prst="rect">
            <a:avLst/>
          </a:prstGeom>
          <a:noFill/>
          <a:ln>
            <a:noFill/>
          </a:ln>
        </p:spPr>
      </p:pic>
      <p:pic>
        <p:nvPicPr>
          <p:cNvPr id="201" name="Google Shape;201;p14"/>
          <p:cNvPicPr preferRelativeResize="0"/>
          <p:nvPr/>
        </p:nvPicPr>
        <p:blipFill rotWithShape="1">
          <a:blip r:embed="rId4">
            <a:alphaModFix/>
          </a:blip>
          <a:srcRect b="29131" l="22160" r="21863" t="13643"/>
          <a:stretch/>
        </p:blipFill>
        <p:spPr>
          <a:xfrm>
            <a:off x="5004048" y="1700808"/>
            <a:ext cx="3168352" cy="2088232"/>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5"/>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07" name="Google Shape;207;p15"/>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08" name="Google Shape;208;p15"/>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Agar 5.9 yo‘l belgisi bilan belgilangan tasma qatnov qismining boshqa tasmalardan uzuq-uzuq chiziq bilan ajratilgan bo‘lsa, burilmoqchi bo‘layotgan transport vositalari bu tasmaga qayta tizilishlari kerak.</a:t>
                      </a:r>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Shuningdek, bunday joylarda yo‘nalishli transport vositalarining harakatiga xalaqit bermaslik sharti bilan yo‘lga chiqish, qatnov qismining chetki o‘ng tomonida yo‘lovchilarni chiqarish va tushirish uchun bu bo‘lakka o‘tishga ruxsat etiladi.</a:t>
                      </a:r>
                      <a:endParaRPr/>
                    </a:p>
                  </a:txBody>
                  <a:tcPr marT="45725" marB="45725" marR="91450" marL="91450"/>
                </a:tc>
              </a:tr>
            </a:tbl>
          </a:graphicData>
        </a:graphic>
      </p:graphicFrame>
      <p:pic>
        <p:nvPicPr>
          <p:cNvPr id="209" name="Google Shape;209;p15"/>
          <p:cNvPicPr preferRelativeResize="0"/>
          <p:nvPr/>
        </p:nvPicPr>
        <p:blipFill rotWithShape="1">
          <a:blip r:embed="rId3">
            <a:alphaModFix/>
          </a:blip>
          <a:srcRect b="29546" l="22005" r="21881" t="12421"/>
          <a:stretch/>
        </p:blipFill>
        <p:spPr>
          <a:xfrm>
            <a:off x="2771800" y="1556792"/>
            <a:ext cx="3888432"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6"/>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15" name="Google Shape;215;p16"/>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16" name="Google Shape;216;p16"/>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Haydovchilar aholi punktlarida bekatdan harakatlanishni boshlayotgan avtobus va trolleybuslarga yo‘l berishlari kerak. O‘z navbatida avtobus va trolleybus haydovchilari o‘zlariga yo‘l berilganligiga ishonch hosil qilganliklaridan keyingina harakatlanishni boshlashlari mumkin.</a:t>
                      </a:r>
                      <a:endParaRPr/>
                    </a:p>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217" name="Google Shape;217;p16"/>
          <p:cNvPicPr preferRelativeResize="0"/>
          <p:nvPr/>
        </p:nvPicPr>
        <p:blipFill rotWithShape="1">
          <a:blip r:embed="rId3">
            <a:alphaModFix/>
          </a:blip>
          <a:srcRect b="31404" l="22470" r="21553" t="11164"/>
          <a:stretch/>
        </p:blipFill>
        <p:spPr>
          <a:xfrm>
            <a:off x="2771800" y="1556792"/>
            <a:ext cx="3528392"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7"/>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23" name="Google Shape;223;p17"/>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24" name="Google Shape;224;p17"/>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Haydovchilar aholi punktlarida bekatdan harakatlanishni boshlayotgan avtobus va trolleybuslarga yo‘l berishlari kerak. O‘z navbatida avtobus va trolleybus haydovchilari o‘zlariga yo‘l berilganligiga ishonch hosil qilganliklaridan keyingina harakatlanishni boshlashlari mumkin.</a:t>
                      </a:r>
                      <a:endParaRPr/>
                    </a:p>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225" name="Google Shape;225;p17"/>
          <p:cNvPicPr preferRelativeResize="0"/>
          <p:nvPr/>
        </p:nvPicPr>
        <p:blipFill rotWithShape="1">
          <a:blip r:embed="rId3">
            <a:alphaModFix/>
          </a:blip>
          <a:srcRect b="28719" l="21851" r="21552" t="12197"/>
          <a:stretch/>
        </p:blipFill>
        <p:spPr>
          <a:xfrm>
            <a:off x="2843808" y="1556792"/>
            <a:ext cx="3528392"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8"/>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3. Yo‘nalishli transport vositalarining imtiyozlari.</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31" name="Google Shape;231;p18"/>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32" name="Google Shape;232;p18"/>
          <p:cNvGraphicFramePr/>
          <p:nvPr/>
        </p:nvGraphicFramePr>
        <p:xfrm>
          <a:off x="683568" y="1412776"/>
          <a:ext cx="3000000" cy="3000000"/>
        </p:xfrm>
        <a:graphic>
          <a:graphicData uri="http://schemas.openxmlformats.org/drawingml/2006/table">
            <a:tbl>
              <a:tblPr bandRow="1" firstRow="1">
                <a:noFill/>
                <a:tableStyleId>{27CD2288-336E-4702-AC1C-F0D00FA3C15B}</a:tableStyleId>
              </a:tblPr>
              <a:tblGrid>
                <a:gridCol w="7848875"/>
              </a:tblGrid>
              <a:tr h="2664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Haydovchilar aholi punktlarida bekatdan harakatlanishni boshlayotgan avtobus va trolleybuslarga yo‘l berishlari kerak. O‘z navbatida avtobus va trolleybus haydovchilari o‘zlariga yo‘l berilganligiga ishonch hosil qilganliklaridan keyingina harakatlanishni boshlashlari mumkin.</a:t>
                      </a:r>
                      <a:endParaRPr/>
                    </a:p>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233" name="Google Shape;233;p18"/>
          <p:cNvPicPr preferRelativeResize="0"/>
          <p:nvPr/>
        </p:nvPicPr>
        <p:blipFill rotWithShape="1">
          <a:blip r:embed="rId3">
            <a:alphaModFix/>
          </a:blip>
          <a:srcRect b="29752" l="22315" r="21516" t="11141"/>
          <a:stretch/>
        </p:blipFill>
        <p:spPr>
          <a:xfrm>
            <a:off x="2699792" y="1556792"/>
            <a:ext cx="4032448"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9"/>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r>
              <a:rPr b="1" lang="ru-RU" sz="1800">
                <a:latin typeface="Times New Roman"/>
                <a:ea typeface="Times New Roman"/>
                <a:cs typeface="Times New Roman"/>
                <a:sym typeface="Times New Roman"/>
              </a:rPr>
              <a:t>Asosiy va qo‘shimcha o‘quv adabiyotlar hamda axborot manbaalari:</a:t>
            </a:r>
            <a:endParaRPr sz="1800">
              <a:latin typeface="Times New Roman"/>
              <a:ea typeface="Times New Roman"/>
              <a:cs typeface="Times New Roman"/>
              <a:sym typeface="Times New Roman"/>
            </a:endParaRPr>
          </a:p>
        </p:txBody>
      </p:sp>
      <p:sp>
        <p:nvSpPr>
          <p:cNvPr id="239" name="Google Shape;239;p19"/>
          <p:cNvSpPr txBox="1"/>
          <p:nvPr>
            <p:ph idx="1" type="body"/>
          </p:nvPr>
        </p:nvSpPr>
        <p:spPr>
          <a:xfrm>
            <a:off x="611560" y="1700808"/>
            <a:ext cx="7886700" cy="4536504"/>
          </a:xfrm>
          <a:prstGeom prst="rect">
            <a:avLst/>
          </a:prstGeom>
          <a:noFill/>
          <a:ln>
            <a:noFill/>
          </a:ln>
        </p:spPr>
        <p:txBody>
          <a:bodyPr anchorCtr="0" anchor="t" bIns="45700" lIns="91425" spcFirstLastPara="1" rIns="91425" wrap="square" tIns="45700">
            <a:noAutofit/>
          </a:bodyPr>
          <a:lstStyle/>
          <a:p>
            <a:pPr indent="-228600" lvl="0" marL="228600" rtl="0" algn="ctr">
              <a:lnSpc>
                <a:spcPct val="100000"/>
              </a:lnSpc>
              <a:spcBef>
                <a:spcPts val="0"/>
              </a:spcBef>
              <a:spcAft>
                <a:spcPts val="0"/>
              </a:spcAft>
              <a:buClr>
                <a:schemeClr val="dk1"/>
              </a:buClr>
              <a:buSzPts val="1600"/>
              <a:buNone/>
            </a:pPr>
            <a:r>
              <a:rPr b="1" lang="ru-RU" sz="1600"/>
              <a:t>       </a:t>
            </a:r>
            <a:r>
              <a:rPr b="1" lang="ru-RU" sz="1800"/>
              <a:t>Asosiy adabiyotlar:</a:t>
            </a:r>
            <a:endParaRPr sz="1800"/>
          </a:p>
          <a:p>
            <a:pPr indent="-228600" lvl="0" marL="228600" rtl="0" algn="just">
              <a:lnSpc>
                <a:spcPct val="100000"/>
              </a:lnSpc>
              <a:spcBef>
                <a:spcPts val="1000"/>
              </a:spcBef>
              <a:spcAft>
                <a:spcPts val="0"/>
              </a:spcAft>
              <a:buClr>
                <a:schemeClr val="dk1"/>
              </a:buClr>
              <a:buSzPts val="1800"/>
              <a:buNone/>
            </a:pPr>
            <a:r>
              <a:rPr lang="ru-RU" sz="1800"/>
              <a:t>1. Yo‘l harakati qoidalari. Rasmiy nashr. Toshkent, Adolat: 2016 y, -120 b. </a:t>
            </a:r>
            <a:endParaRPr sz="1800"/>
          </a:p>
          <a:p>
            <a:pPr indent="-228600" lvl="0" marL="228600" rtl="0" algn="just">
              <a:lnSpc>
                <a:spcPct val="100000"/>
              </a:lnSpc>
              <a:spcBef>
                <a:spcPts val="1000"/>
              </a:spcBef>
              <a:spcAft>
                <a:spcPts val="0"/>
              </a:spcAft>
              <a:buClr>
                <a:schemeClr val="dk1"/>
              </a:buClr>
              <a:buSzPts val="1800"/>
              <a:buNone/>
            </a:pPr>
            <a:r>
              <a:rPr lang="ru-RU" sz="1800"/>
              <a:t>2. Q.X.Azizov. Harakat xavfsizligini tashkil etish asoslari. T.: “Fan va texnologiyalar”, 2009-244 b.</a:t>
            </a:r>
            <a:endParaRPr sz="1800"/>
          </a:p>
          <a:p>
            <a:pPr indent="-228600" lvl="0" marL="228600" rtl="0" algn="ctr">
              <a:lnSpc>
                <a:spcPct val="100000"/>
              </a:lnSpc>
              <a:spcBef>
                <a:spcPts val="1000"/>
              </a:spcBef>
              <a:spcAft>
                <a:spcPts val="0"/>
              </a:spcAft>
              <a:buClr>
                <a:schemeClr val="dk1"/>
              </a:buClr>
              <a:buSzPts val="1800"/>
              <a:buNone/>
            </a:pPr>
            <a:r>
              <a:rPr b="1" lang="ru-RU" sz="1800" cap="none"/>
              <a:t>Q</a:t>
            </a:r>
            <a:r>
              <a:rPr b="1" lang="ru-RU" sz="1800"/>
              <a:t>o‘shimcha adabiyotlar:</a:t>
            </a:r>
            <a:endParaRPr sz="1800"/>
          </a:p>
          <a:p>
            <a:pPr indent="-228600" lvl="0" marL="228600" rtl="0" algn="just">
              <a:lnSpc>
                <a:spcPct val="100000"/>
              </a:lnSpc>
              <a:spcBef>
                <a:spcPts val="1000"/>
              </a:spcBef>
              <a:spcAft>
                <a:spcPts val="0"/>
              </a:spcAft>
              <a:buClr>
                <a:schemeClr val="dk1"/>
              </a:buClr>
              <a:buSzPts val="1800"/>
              <a:buNone/>
            </a:pPr>
            <a:r>
              <a:rPr lang="ru-RU" sz="1800"/>
              <a:t>1. Ryabokon Yu.A., Zaytsev K.V., Yo‘l harakatini tashkil etish va xavfsizligi: kurs, Omsk 2007 yil.</a:t>
            </a:r>
            <a:endParaRPr sz="1800"/>
          </a:p>
          <a:p>
            <a:pPr indent="-228600" lvl="0" marL="228600" rtl="0" algn="just">
              <a:lnSpc>
                <a:spcPct val="100000"/>
              </a:lnSpc>
              <a:spcBef>
                <a:spcPts val="1000"/>
              </a:spcBef>
              <a:spcAft>
                <a:spcPts val="0"/>
              </a:spcAft>
              <a:buClr>
                <a:schemeClr val="dk1"/>
              </a:buClr>
              <a:buSzPts val="1800"/>
              <a:buNone/>
            </a:pPr>
            <a:r>
              <a:rPr lang="ru-RU" sz="1800"/>
              <a:t>2. Azizov Q.X.  Harakat xavfsizligini tashkil etish asoslari. T.: “Yozuvchi”, 2002-182-b.</a:t>
            </a:r>
            <a:endParaRPr sz="1800"/>
          </a:p>
          <a:p>
            <a:pPr indent="-228600" lvl="0" marL="228600" rtl="0" algn="just">
              <a:lnSpc>
                <a:spcPct val="100000"/>
              </a:lnSpc>
              <a:spcBef>
                <a:spcPts val="1000"/>
              </a:spcBef>
              <a:spcAft>
                <a:spcPts val="0"/>
              </a:spcAft>
              <a:buClr>
                <a:schemeClr val="dk1"/>
              </a:buClr>
              <a:buSzPts val="1800"/>
              <a:buNone/>
            </a:pPr>
            <a:r>
              <a:rPr lang="ru-RU" sz="1800"/>
              <a:t>3. Q.X.Azizov.  Harakat xavfsizligini tashkil etish asoslari. Toshkеnt, 1999, 113-b.</a:t>
            </a:r>
            <a:endParaRPr sz="1800"/>
          </a:p>
          <a:p>
            <a:pPr indent="-228600" lvl="0" marL="228600" rtl="0" algn="just">
              <a:lnSpc>
                <a:spcPct val="100000"/>
              </a:lnSpc>
              <a:spcBef>
                <a:spcPts val="1000"/>
              </a:spcBef>
              <a:spcAft>
                <a:spcPts val="0"/>
              </a:spcAft>
              <a:buClr>
                <a:schemeClr val="dk1"/>
              </a:buClr>
              <a:buSzPts val="1800"/>
              <a:buNone/>
            </a:pPr>
            <a:r>
              <a:rPr lang="ru-RU" sz="1800"/>
              <a:t>4. A.A.Akilov, Q.A.Karimova, Sh.Sh.Rizayev. Yo‘l harakati qoidalariga suratli sharhlar va mavzuga oid testlar. Toshkent, Avtohamroh 2017 y., 192 b. </a:t>
            </a:r>
            <a:endParaRPr sz="1800"/>
          </a:p>
        </p:txBody>
      </p:sp>
    </p:spTree>
  </p:cSld>
  <p:clrMapOvr>
    <a:masterClrMapping/>
  </p:clrMapOvr>
  <mc:AlternateContent>
    <mc:Choice Requires="p14">
      <p:transition spd="slow" p14:dur="2500">
        <p14:prism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0"/>
          <p:cNvSpPr txBox="1"/>
          <p:nvPr>
            <p:ph type="title"/>
          </p:nvPr>
        </p:nvSpPr>
        <p:spPr>
          <a:xfrm>
            <a:off x="611560" y="548681"/>
            <a:ext cx="7886700" cy="79208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b="1" lang="ru-RU" sz="1800"/>
            </a:br>
            <a:br>
              <a:rPr b="1" lang="ru-RU" sz="1800"/>
            </a:br>
            <a:br>
              <a:rPr b="1" lang="ru-RU" sz="1800"/>
            </a:br>
            <a:r>
              <a:rPr b="1" lang="ru-RU" sz="1800"/>
              <a:t> </a:t>
            </a:r>
            <a:br>
              <a:rPr b="1" lang="ru-RU" sz="1800"/>
            </a:br>
            <a:br>
              <a:rPr b="1" lang="ru-RU" sz="1800"/>
            </a:br>
            <a:r>
              <a:rPr b="1" lang="ru-RU" sz="1800">
                <a:latin typeface="Times New Roman"/>
                <a:ea typeface="Times New Roman"/>
                <a:cs typeface="Times New Roman"/>
                <a:sym typeface="Times New Roman"/>
              </a:rPr>
              <a:t>Asosiy va qo‘shimcha o‘quv adabiyotlar hamda axborot manbaalari:</a:t>
            </a:r>
            <a:br>
              <a:rPr lang="ru-RU" sz="1800"/>
            </a:br>
            <a:br>
              <a:rPr b="1" lang="ru-RU">
                <a:latin typeface="Times New Roman"/>
                <a:ea typeface="Times New Roman"/>
                <a:cs typeface="Times New Roman"/>
                <a:sym typeface="Times New Roman"/>
              </a:rPr>
            </a:br>
            <a:endParaRPr b="1">
              <a:latin typeface="Times New Roman"/>
              <a:ea typeface="Times New Roman"/>
              <a:cs typeface="Times New Roman"/>
              <a:sym typeface="Times New Roman"/>
            </a:endParaRPr>
          </a:p>
        </p:txBody>
      </p:sp>
      <p:sp>
        <p:nvSpPr>
          <p:cNvPr id="245" name="Google Shape;245;p20"/>
          <p:cNvSpPr txBox="1"/>
          <p:nvPr>
            <p:ph idx="1" type="body"/>
          </p:nvPr>
        </p:nvSpPr>
        <p:spPr>
          <a:xfrm>
            <a:off x="323528" y="1556792"/>
            <a:ext cx="8424936" cy="4104456"/>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None/>
            </a:pPr>
            <a:r>
              <a:t/>
            </a:r>
            <a:endParaRPr/>
          </a:p>
        </p:txBody>
      </p:sp>
      <p:sp>
        <p:nvSpPr>
          <p:cNvPr id="246" name="Google Shape;246;p20"/>
          <p:cNvSpPr/>
          <p:nvPr/>
        </p:nvSpPr>
        <p:spPr>
          <a:xfrm>
            <a:off x="323528" y="1628800"/>
            <a:ext cx="8352928" cy="452431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5. N.F.Muxitdinov,  J.R.Kulmuhamedov. Yo‘l harakati qoidalariga suratli sharhlar va yuqori tezlik chegaralari. Toshkent, 2016 y., 96 b. </a:t>
            </a:r>
            <a:endParaRPr b="0" i="0" sz="18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6. V.I.Konoplyanko va boshqalar. Yo‘l harakatini tashkil etish va xavfsizligi: darslik: OTM uchun / V.I.Konoplyanko. М.: “Oliy.mak.”, 2007-383 b.</a:t>
            </a:r>
            <a:endParaRPr b="0" i="0" sz="18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7. “Avtohamroh” jurnali 1999-2018 yy.</a:t>
            </a:r>
            <a:endParaRPr/>
          </a:p>
          <a:p>
            <a:pPr indent="-342900" lvl="0" marL="342900" marR="0" rtl="0" algn="l">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None/>
            </a:pPr>
            <a:r>
              <a:rPr b="1" i="0" lang="ru-RU" sz="1800" u="none" cap="none" strike="noStrike">
                <a:solidFill>
                  <a:schemeClr val="dk1"/>
                </a:solidFill>
                <a:latin typeface="Times New Roman"/>
                <a:ea typeface="Times New Roman"/>
                <a:cs typeface="Times New Roman"/>
                <a:sym typeface="Times New Roman"/>
              </a:rPr>
              <a:t>Elektron resurslar: </a:t>
            </a:r>
            <a:endParaRPr/>
          </a:p>
          <a:p>
            <a:pPr indent="12700" lvl="0" marL="1588"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1. </a:t>
            </a:r>
            <a:r>
              <a:rPr b="0" i="0" lang="ru-RU" sz="1800" u="sng" cap="none" strike="noStrike">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https://lex.uz/uz/docs/-5953883</a:t>
            </a:r>
            <a:r>
              <a:rPr b="0" i="0" lang="ru-RU" sz="1800" u="none" cap="none" strike="noStrike">
                <a:solidFill>
                  <a:schemeClr val="dk1"/>
                </a:solidFill>
                <a:latin typeface="Times New Roman"/>
                <a:ea typeface="Times New Roman"/>
                <a:cs typeface="Times New Roman"/>
                <a:sym typeface="Times New Roman"/>
              </a:rPr>
              <a:t> (O‘zbekiston Respublikasi</a:t>
            </a:r>
            <a:r>
              <a:rPr b="0" i="0" lang="ru-RU" sz="1800" u="sng" cap="none" strike="noStrike">
                <a:solidFill>
                  <a:schemeClr val="dk1"/>
                </a:solidFill>
                <a:latin typeface="Times New Roman"/>
                <a:ea typeface="Times New Roman"/>
                <a:cs typeface="Times New Roman"/>
                <a:sym typeface="Times New Roman"/>
              </a:rPr>
              <a:t> </a:t>
            </a:r>
            <a:r>
              <a:rPr b="0" i="0" lang="ru-RU" sz="1800" u="none" cap="none" strike="noStrike">
                <a:solidFill>
                  <a:schemeClr val="dk1"/>
                </a:solidFill>
                <a:latin typeface="Times New Roman"/>
                <a:ea typeface="Times New Roman"/>
                <a:cs typeface="Times New Roman"/>
                <a:sym typeface="Times New Roman"/>
              </a:rPr>
              <a:t>Vazirlar Mahkamasining 2022-yil 12-apreldagi 172-son qarori 1-ILOVA Yo‘l harakati qoidalari).</a:t>
            </a:r>
            <a:endParaRPr b="0" i="0" sz="1800" u="sng" cap="none" strike="noStrike">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2.Rasm olingan manbaa </a:t>
            </a:r>
            <a:r>
              <a:rPr b="0" i="0" lang="ru-RU" sz="1800" u="sng" cap="none" strike="noStrike">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https://www.youtube.com/watch?v=RQX8UwoFdGo</a:t>
            </a:r>
            <a:endParaRPr b="0" i="0" sz="1800" u="sng" cap="none" strike="noStrike">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(Avto test – Yo‘l harakati qoidalari 8 - Qism “PIYODALARNING O‘TISH JOYLARI”);</a:t>
            </a:r>
            <a:endParaRPr b="0" i="0" sz="1800" u="none" cap="none" strike="noStrike">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3.Rasm olingan manbaa </a:t>
            </a:r>
            <a:r>
              <a:rPr b="0" i="0" lang="ru-RU" sz="1800" u="sng" cap="none" strike="noStrike">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https://www.youtube.com/watch?v=o-k-nkjYvro</a:t>
            </a:r>
            <a:endParaRPr b="0" i="0" sz="1800" u="sng" cap="none" strike="noStrike">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(Avto test – Yo‘l harakati qoidalari 9 - Qism “HARAKATLANISHNING ALOHIDA SHARTLARI”);</a:t>
            </a:r>
            <a:endParaRPr/>
          </a:p>
          <a:p>
            <a:pPr indent="12700" lvl="0" marL="1588" marR="0" rtl="0"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t/>
            </a:r>
            <a:endParaRPr b="0" i="0" sz="1800" u="none" cap="none" strike="noStrike">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2500">
        <p14:prism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1"/>
          <p:cNvSpPr txBox="1"/>
          <p:nvPr>
            <p:ph type="title"/>
          </p:nvPr>
        </p:nvSpPr>
        <p:spPr>
          <a:xfrm>
            <a:off x="611560" y="548680"/>
            <a:ext cx="7886700" cy="90872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b="1" lang="ru-RU" sz="1800"/>
            </a:br>
            <a:br>
              <a:rPr b="1" lang="ru-RU" sz="1800"/>
            </a:br>
            <a:br>
              <a:rPr b="1" lang="ru-RU" sz="1800"/>
            </a:br>
            <a:r>
              <a:rPr b="1" lang="ru-RU" sz="1800"/>
              <a:t> </a:t>
            </a:r>
            <a:br>
              <a:rPr b="1" lang="ru-RU" sz="1800"/>
            </a:br>
            <a:br>
              <a:rPr b="1" lang="ru-RU" sz="1800"/>
            </a:br>
            <a:r>
              <a:rPr b="1" lang="ru-RU" sz="1800">
                <a:latin typeface="Times New Roman"/>
                <a:ea typeface="Times New Roman"/>
                <a:cs typeface="Times New Roman"/>
                <a:sym typeface="Times New Roman"/>
              </a:rPr>
              <a:t>Nazorat uchun savollar:</a:t>
            </a:r>
            <a:br>
              <a:rPr lang="ru-RU" sz="1800">
                <a:latin typeface="Times New Roman"/>
                <a:ea typeface="Times New Roman"/>
                <a:cs typeface="Times New Roman"/>
                <a:sym typeface="Times New Roman"/>
              </a:rPr>
            </a:br>
            <a:br>
              <a:rPr lang="ru-RU" sz="1800"/>
            </a:br>
            <a:br>
              <a:rPr b="1" lang="ru-RU">
                <a:latin typeface="Times New Roman"/>
                <a:ea typeface="Times New Roman"/>
                <a:cs typeface="Times New Roman"/>
                <a:sym typeface="Times New Roman"/>
              </a:rPr>
            </a:br>
            <a:endParaRPr b="1">
              <a:latin typeface="Times New Roman"/>
              <a:ea typeface="Times New Roman"/>
              <a:cs typeface="Times New Roman"/>
              <a:sym typeface="Times New Roman"/>
            </a:endParaRPr>
          </a:p>
        </p:txBody>
      </p:sp>
      <p:sp>
        <p:nvSpPr>
          <p:cNvPr id="252" name="Google Shape;252;p21"/>
          <p:cNvSpPr txBox="1"/>
          <p:nvPr>
            <p:ph idx="1" type="body"/>
          </p:nvPr>
        </p:nvSpPr>
        <p:spPr>
          <a:xfrm>
            <a:off x="611560" y="1916832"/>
            <a:ext cx="7886700" cy="2232248"/>
          </a:xfrm>
          <a:prstGeom prst="rect">
            <a:avLst/>
          </a:prstGeom>
          <a:noFill/>
          <a:ln>
            <a:noFill/>
          </a:ln>
        </p:spPr>
        <p:txBody>
          <a:bodyPr anchorCtr="0" anchor="t" bIns="45700" lIns="91425" spcFirstLastPara="1" rIns="91425" wrap="square" tIns="45700">
            <a:noAutofit/>
          </a:bodyPr>
          <a:lstStyle/>
          <a:p>
            <a:pPr indent="-457200" lvl="0" marL="457200" rtl="0" algn="just">
              <a:lnSpc>
                <a:spcPct val="90000"/>
              </a:lnSpc>
              <a:spcBef>
                <a:spcPts val="0"/>
              </a:spcBef>
              <a:spcAft>
                <a:spcPts val="0"/>
              </a:spcAft>
              <a:buClr>
                <a:schemeClr val="dk1"/>
              </a:buClr>
              <a:buSzPts val="2000"/>
              <a:buNone/>
            </a:pPr>
            <a:r>
              <a:t/>
            </a:r>
            <a:endParaRPr sz="2000"/>
          </a:p>
          <a:p>
            <a:pPr indent="-457200" lvl="0" marL="457200" rtl="0" algn="just">
              <a:lnSpc>
                <a:spcPct val="90000"/>
              </a:lnSpc>
              <a:spcBef>
                <a:spcPts val="1000"/>
              </a:spcBef>
              <a:spcAft>
                <a:spcPts val="0"/>
              </a:spcAft>
              <a:buClr>
                <a:schemeClr val="dk1"/>
              </a:buClr>
              <a:buSzPts val="2000"/>
              <a:buNone/>
            </a:pPr>
            <a:r>
              <a:rPr lang="ru-RU" sz="2000"/>
              <a:t>1. Piyodalarning o‘tish joylari.</a:t>
            </a:r>
            <a:endParaRPr/>
          </a:p>
          <a:p>
            <a:pPr indent="-457200" lvl="0" marL="457200" rtl="0" algn="just">
              <a:lnSpc>
                <a:spcPct val="90000"/>
              </a:lnSpc>
              <a:spcBef>
                <a:spcPts val="1000"/>
              </a:spcBef>
              <a:spcAft>
                <a:spcPts val="0"/>
              </a:spcAft>
              <a:buClr>
                <a:schemeClr val="dk1"/>
              </a:buClr>
              <a:buSzPts val="2000"/>
              <a:buNone/>
            </a:pPr>
            <a:r>
              <a:rPr lang="ru-RU" sz="2000"/>
              <a:t>2. Yo‘nalishli transport vositalarining bekatlari.</a:t>
            </a:r>
            <a:endParaRPr/>
          </a:p>
          <a:p>
            <a:pPr indent="-457200" lvl="0" marL="457200" rtl="0" algn="just">
              <a:lnSpc>
                <a:spcPct val="90000"/>
              </a:lnSpc>
              <a:spcBef>
                <a:spcPts val="1000"/>
              </a:spcBef>
              <a:spcAft>
                <a:spcPts val="0"/>
              </a:spcAft>
              <a:buClr>
                <a:schemeClr val="dk1"/>
              </a:buClr>
              <a:buSzPts val="2000"/>
              <a:buNone/>
            </a:pPr>
            <a:r>
              <a:rPr lang="ru-RU" sz="2000"/>
              <a:t>3. Yo‘nalishli transport vositalarining imtiyozlari.</a:t>
            </a:r>
            <a:endParaRPr sz="2000"/>
          </a:p>
        </p:txBody>
      </p:sp>
    </p:spTree>
  </p:cSld>
  <p:clrMapOvr>
    <a:masterClrMapping/>
  </p:clrMapOvr>
  <mc:AlternateContent>
    <mc:Choice Requires="p14">
      <p:transition spd="slow" p14:dur="2500">
        <p14:prism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2"/>
          <p:cNvSpPr/>
          <p:nvPr/>
        </p:nvSpPr>
        <p:spPr>
          <a:xfrm>
            <a:off x="251520" y="2420888"/>
            <a:ext cx="8748000" cy="2268000"/>
          </a:xfrm>
          <a:prstGeom prst="ribbon2">
            <a:avLst>
              <a:gd fmla="val 21585" name="adj1"/>
              <a:gd fmla="val 58769" name="adj2"/>
            </a:avLst>
          </a:prstGeom>
          <a:blipFill rotWithShape="1">
            <a:blip r:embed="rId3">
              <a:alphaModFix amt="31000"/>
            </a:blip>
            <a:tile algn="tl" flip="none" tx="0" sx="100000" ty="0" sy="100000"/>
          </a:blipFill>
          <a:ln cap="flat" cmpd="sng" w="12700">
            <a:solidFill>
              <a:schemeClr val="accent4">
                <a:alpha val="52941"/>
              </a:schemeClr>
            </a:solidFill>
            <a:prstDash val="solid"/>
            <a:miter lim="800000"/>
            <a:headEnd len="sm" w="sm" type="none"/>
            <a:tailEnd len="sm" w="sm" type="none"/>
          </a:ln>
          <a:effectLst>
            <a:outerShdw sx="1000" rotWithShape="0" algn="ctr" dist="50800" sy="1000">
              <a:srgbClr val="000000">
                <a:alpha val="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E’TIBORINGIZ UCHUN RAHMAT !!!</a:t>
            </a:r>
            <a:endParaRPr b="1" i="0" sz="2800" u="none" cap="none" strike="noStrike">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49">
  <a:themeElements>
    <a:clrScheme name="Тема 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2017-02-16T18:20:43Z</dcterms:created>
  <dc:creator>baza</dc:creator>
</cp:coreProperties>
</file>