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472" r:id="rId1"/>
  </p:sldMasterIdLst>
  <p:notesMasterIdLst>
    <p:notesMasterId r:id="rId39"/>
  </p:notesMasterIdLst>
  <p:sldIdLst>
    <p:sldId id="302" r:id="rId2"/>
    <p:sldId id="299" r:id="rId3"/>
    <p:sldId id="352" r:id="rId4"/>
    <p:sldId id="408" r:id="rId5"/>
    <p:sldId id="470" r:id="rId6"/>
    <p:sldId id="471" r:id="rId7"/>
    <p:sldId id="472" r:id="rId8"/>
    <p:sldId id="473" r:id="rId9"/>
    <p:sldId id="474" r:id="rId10"/>
    <p:sldId id="475" r:id="rId11"/>
    <p:sldId id="496" r:id="rId12"/>
    <p:sldId id="497" r:id="rId13"/>
    <p:sldId id="498" r:id="rId14"/>
    <p:sldId id="499" r:id="rId15"/>
    <p:sldId id="500" r:id="rId16"/>
    <p:sldId id="501" r:id="rId17"/>
    <p:sldId id="502" r:id="rId18"/>
    <p:sldId id="476" r:id="rId19"/>
    <p:sldId id="477" r:id="rId20"/>
    <p:sldId id="487" r:id="rId21"/>
    <p:sldId id="480" r:id="rId22"/>
    <p:sldId id="481" r:id="rId23"/>
    <p:sldId id="488" r:id="rId24"/>
    <p:sldId id="489" r:id="rId25"/>
    <p:sldId id="490" r:id="rId26"/>
    <p:sldId id="482" r:id="rId27"/>
    <p:sldId id="483" r:id="rId28"/>
    <p:sldId id="492" r:id="rId29"/>
    <p:sldId id="491" r:id="rId30"/>
    <p:sldId id="484" r:id="rId31"/>
    <p:sldId id="493" r:id="rId32"/>
    <p:sldId id="494" r:id="rId33"/>
    <p:sldId id="495" r:id="rId34"/>
    <p:sldId id="469" r:id="rId35"/>
    <p:sldId id="467" r:id="rId36"/>
    <p:sldId id="415" r:id="rId37"/>
    <p:sldId id="297" r:id="rId3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97" autoAdjust="0"/>
    <p:restoredTop sz="99821" autoAdjust="0"/>
  </p:normalViewPr>
  <p:slideViewPr>
    <p:cSldViewPr>
      <p:cViewPr>
        <p:scale>
          <a:sx n="70" d="100"/>
          <a:sy n="70" d="100"/>
        </p:scale>
        <p:origin x="-126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B52857-089D-4592-A701-4C63A0421172}" type="datetimeFigureOut">
              <a:rPr lang="ru-RU" smtClean="0"/>
              <a:pPr/>
              <a:t>21.05.2023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5331BB-B5FA-4B78-9A12-7E92F1611A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815877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8F6398-B677-4640-928D-49C79CC0DFC9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99313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5331BB-B5FA-4B78-9A12-7E92F1611A92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704473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5331BB-B5FA-4B78-9A12-7E92F1611A92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704473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83316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10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58509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4818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3194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27543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9084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79613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52305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06727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63728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73547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73" r:id="rId1"/>
    <p:sldLayoutId id="2147484474" r:id="rId2"/>
    <p:sldLayoutId id="2147484475" r:id="rId3"/>
    <p:sldLayoutId id="2147484476" r:id="rId4"/>
    <p:sldLayoutId id="2147484477" r:id="rId5"/>
    <p:sldLayoutId id="2147484478" r:id="rId6"/>
    <p:sldLayoutId id="2147484479" r:id="rId7"/>
    <p:sldLayoutId id="2147484480" r:id="rId8"/>
    <p:sldLayoutId id="2147484481" r:id="rId9"/>
    <p:sldLayoutId id="2147484482" r:id="rId10"/>
    <p:sldLayoutId id="2147484483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o-k-nkjYvro" TargetMode="External"/><Relationship Id="rId2" Type="http://schemas.openxmlformats.org/officeDocument/2006/relationships/hyperlink" Target="https://lex.uz/uz/docs/-5953883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539552" y="600363"/>
            <a:ext cx="8424936" cy="3600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endParaRPr kumimoji="0" lang="ru-RU" alt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/>
          </a:p>
          <a:p>
            <a:pPr algn="ctr"/>
            <a:endParaRPr lang="ru-RU" sz="2400" b="1" dirty="0" smtClean="0"/>
          </a:p>
          <a:p>
            <a:pPr algn="ctr"/>
            <a:r>
              <a:rPr lang="uz-Latn-UZ" sz="2800" b="1" dirty="0" smtClean="0"/>
              <a:t>YO‘L HARAKATI QOIDALARI VA </a:t>
            </a:r>
            <a:endParaRPr lang="ru-RU" sz="2800" b="1" dirty="0" smtClean="0"/>
          </a:p>
          <a:p>
            <a:pPr algn="ctr"/>
            <a:r>
              <a:rPr lang="uz-Latn-UZ" sz="2800" b="1" dirty="0" smtClean="0"/>
              <a:t>AMALIY BOSHQAR</a:t>
            </a:r>
            <a:r>
              <a:rPr lang="en-US" sz="2800" b="1" dirty="0" smtClean="0"/>
              <a:t>ISH </a:t>
            </a:r>
            <a:endParaRPr lang="ru-RU" sz="28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b="1" dirty="0" smtClean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b="1" dirty="0" smtClean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/>
              <a:t>(</a:t>
            </a:r>
            <a:r>
              <a:rPr lang="en-US" sz="2800" b="1" dirty="0" smtClean="0"/>
              <a:t>Traffic rules and</a:t>
            </a:r>
            <a:r>
              <a:rPr lang="ru-RU" sz="2800" b="1" dirty="0" smtClean="0"/>
              <a:t> </a:t>
            </a:r>
            <a:r>
              <a:rPr lang="en-US" sz="2800" b="1" dirty="0" smtClean="0"/>
              <a:t>practical management</a:t>
            </a:r>
            <a:r>
              <a:rPr lang="ru-RU" sz="2800" b="1" dirty="0" smtClean="0"/>
              <a:t>)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b="1" dirty="0" smtClean="0"/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520" y="4869160"/>
            <a:ext cx="39604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SHUKUROV MANSURKHON</a:t>
            </a:r>
          </a:p>
          <a:p>
            <a:pPr algn="just"/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mashinasozlik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instituti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algn="just"/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Transport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logistika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fakulteti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Transport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muhandisligi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kafedrasi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dotsent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shahar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Boburshox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39a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0" y="6565414"/>
            <a:ext cx="9144000" cy="3199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18422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Лента лицом вверх 4"/>
          <p:cNvSpPr/>
          <p:nvPr/>
        </p:nvSpPr>
        <p:spPr>
          <a:xfrm>
            <a:off x="467544" y="1082353"/>
            <a:ext cx="8352464" cy="4614647"/>
          </a:xfrm>
          <a:prstGeom prst="ribbon2">
            <a:avLst>
              <a:gd name="adj1" fmla="val 19881"/>
              <a:gd name="adj2" fmla="val 75000"/>
            </a:avLst>
          </a:prstGeom>
          <a:blipFill dpi="0" rotWithShape="0">
            <a:blip r:embed="rId3" cstate="print">
              <a:alphaModFix amt="31000"/>
              <a:extLst/>
            </a:blip>
            <a:srcRect/>
            <a:tile tx="0" ty="0" sx="100000" sy="100000" flip="none" algn="tl"/>
          </a:blipFill>
          <a:ln>
            <a:solidFill>
              <a:schemeClr val="accent4">
                <a:alpha val="53000"/>
              </a:schemeClr>
            </a:solidFill>
          </a:ln>
          <a:effectLst>
            <a:outerShdw dist="50800" sx="1000" sy="1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 b="1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b="1" dirty="0" smtClean="0"/>
              <a:t>Topic </a:t>
            </a:r>
            <a:r>
              <a:rPr lang="ru-RU" sz="2800" b="1" dirty="0" smtClean="0"/>
              <a:t>12</a:t>
            </a:r>
            <a:r>
              <a:rPr lang="en-US" sz="2800" b="1" dirty="0" smtClean="0"/>
              <a:t>. </a:t>
            </a:r>
            <a:r>
              <a:rPr lang="en-US" sz="2800" b="1" dirty="0" smtClean="0">
                <a:solidFill>
                  <a:schemeClr val="tx1"/>
                </a:solidFill>
              </a:rPr>
              <a:t>Advantages of route vehicles. The use of outdoor lighting devices.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dirty="0" smtClean="0"/>
          </a:p>
          <a:p>
            <a:pPr algn="ctr"/>
            <a:r>
              <a:rPr lang="ru-RU" sz="2800" b="1" dirty="0" smtClean="0"/>
              <a:t>12</a:t>
            </a:r>
            <a:r>
              <a:rPr lang="en-US" sz="2800" b="1" dirty="0" smtClean="0"/>
              <a:t>-</a:t>
            </a:r>
            <a:r>
              <a:rPr lang="en-US" sz="2800" b="1" dirty="0" err="1" smtClean="0"/>
              <a:t>Mavzu</a:t>
            </a:r>
            <a:r>
              <a:rPr lang="en-US" sz="2800" b="1" dirty="0" smtClean="0"/>
              <a:t>. </a:t>
            </a:r>
            <a:r>
              <a:rPr lang="en-US" sz="2800" b="1" dirty="0" err="1" smtClean="0"/>
              <a:t>Yo‘nalishli</a:t>
            </a:r>
            <a:r>
              <a:rPr lang="en-US" sz="2800" b="1" dirty="0" smtClean="0"/>
              <a:t> transport </a:t>
            </a:r>
            <a:r>
              <a:rPr lang="en-US" sz="2800" b="1" dirty="0" err="1" smtClean="0"/>
              <a:t>vositalarining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imtiyozlari</a:t>
            </a:r>
            <a:r>
              <a:rPr lang="en-US" sz="2800" b="1" dirty="0" smtClean="0"/>
              <a:t>.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Tashqi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yoritish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asboblaridan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foydalanish</a:t>
            </a:r>
            <a:r>
              <a:rPr lang="ru-RU" sz="2800" b="1" dirty="0" smtClean="0"/>
              <a:t>.</a:t>
            </a:r>
          </a:p>
          <a:p>
            <a:pPr algn="ctr"/>
            <a:endParaRPr lang="ru-RU" sz="2800" b="1" dirty="0" smtClean="0"/>
          </a:p>
          <a:p>
            <a:pPr algn="ctr"/>
            <a:r>
              <a:rPr lang="ru-RU" sz="2800" b="1" dirty="0" smtClean="0"/>
              <a:t> </a:t>
            </a:r>
            <a:endParaRPr lang="ru-RU" sz="28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0" y="6565414"/>
            <a:ext cx="9144000" cy="3199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97385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0" advClick="0">
        <p14:gallery dir="l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2"/>
          <p:cNvSpPr>
            <a:spLocks noGrp="1"/>
          </p:cNvSpPr>
          <p:nvPr>
            <p:ph type="title"/>
          </p:nvPr>
        </p:nvSpPr>
        <p:spPr>
          <a:xfrm>
            <a:off x="827584" y="1340768"/>
            <a:ext cx="7992888" cy="792088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altLang="ru-RU" sz="2400" b="1" dirty="0" smtClean="0">
                <a:latin typeface="+mn-lt"/>
              </a:rPr>
              <a:t>                                            </a:t>
            </a:r>
            <a:endParaRPr lang="en-US" altLang="ru-RU" sz="2800" b="1" dirty="0">
              <a:latin typeface="+mn-lt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115616" y="1052736"/>
            <a:ext cx="7344816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12</a:t>
            </a:r>
            <a:r>
              <a:rPr lang="en-US" sz="2000" b="1" dirty="0" smtClean="0"/>
              <a:t>-</a:t>
            </a:r>
            <a:r>
              <a:rPr lang="en-US" sz="2000" b="1" dirty="0" err="1" smtClean="0"/>
              <a:t>Mavzu</a:t>
            </a:r>
            <a:r>
              <a:rPr lang="en-US" sz="2000" b="1" dirty="0" smtClean="0"/>
              <a:t>. </a:t>
            </a:r>
            <a:r>
              <a:rPr lang="en-US" sz="2000" b="1" dirty="0" err="1" smtClean="0"/>
              <a:t>Yo‘nalishli</a:t>
            </a:r>
            <a:r>
              <a:rPr lang="en-US" sz="2000" b="1" dirty="0" smtClean="0"/>
              <a:t> transport </a:t>
            </a:r>
            <a:r>
              <a:rPr lang="en-US" sz="2000" b="1" dirty="0" err="1" smtClean="0"/>
              <a:t>vositalarining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imtiyozlari</a:t>
            </a:r>
            <a:r>
              <a:rPr lang="en-US" sz="2000" b="1" dirty="0" smtClean="0"/>
              <a:t>.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Tashqi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yoritish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asboblaridan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foydalanish</a:t>
            </a:r>
            <a:r>
              <a:rPr lang="en-US" sz="2000" b="1" dirty="0" smtClean="0"/>
              <a:t>. </a:t>
            </a:r>
            <a:endParaRPr lang="ru-RU" sz="2000" b="1" dirty="0" smtClean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115616" y="4581128"/>
            <a:ext cx="734481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endParaRPr lang="ru-RU" sz="2000" dirty="0" smtClean="0"/>
          </a:p>
          <a:p>
            <a:pPr algn="just"/>
            <a:r>
              <a:rPr lang="ru-RU" sz="2000" dirty="0" smtClean="0"/>
              <a:t>2</a:t>
            </a:r>
            <a:r>
              <a:rPr lang="en-US" sz="2000" dirty="0" smtClean="0"/>
              <a:t>. </a:t>
            </a:r>
            <a:r>
              <a:rPr lang="ru-RU" sz="2000" b="1" dirty="0" err="1" smtClean="0"/>
              <a:t>Tashqi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yoritish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asboblaridan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foydalanish</a:t>
            </a:r>
            <a:r>
              <a:rPr lang="en-US" sz="2000" b="1" dirty="0" smtClean="0"/>
              <a:t>.</a:t>
            </a:r>
            <a:endParaRPr lang="ru-RU" sz="2000" dirty="0" smtClean="0"/>
          </a:p>
          <a:p>
            <a:pPr algn="just"/>
            <a:endParaRPr lang="ru-RU" sz="2000" dirty="0" smtClean="0"/>
          </a:p>
        </p:txBody>
      </p:sp>
      <p:sp>
        <p:nvSpPr>
          <p:cNvPr id="12" name="Прямоугольник 11"/>
          <p:cNvSpPr/>
          <p:nvPr/>
        </p:nvSpPr>
        <p:spPr>
          <a:xfrm>
            <a:off x="0" y="6565414"/>
            <a:ext cx="9144000" cy="3199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115616" y="2060848"/>
            <a:ext cx="7344816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de-DE" sz="2000" b="1" dirty="0" err="1" smtClean="0"/>
              <a:t>Reja</a:t>
            </a:r>
            <a:r>
              <a:rPr lang="ru-RU" sz="2000" b="1" dirty="0" smtClean="0"/>
              <a:t>:</a:t>
            </a:r>
            <a:endParaRPr lang="ru-RU" sz="20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115616" y="3501008"/>
            <a:ext cx="734481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endParaRPr lang="ru-RU" sz="2000" dirty="0" smtClean="0"/>
          </a:p>
          <a:p>
            <a:pPr algn="just"/>
            <a:r>
              <a:rPr lang="ru-RU" sz="2000" dirty="0" smtClean="0"/>
              <a:t>1</a:t>
            </a:r>
            <a:r>
              <a:rPr lang="en-US" sz="2000" dirty="0" smtClean="0"/>
              <a:t>. </a:t>
            </a:r>
            <a:r>
              <a:rPr lang="en-US" sz="2000" b="1" dirty="0" err="1" smtClean="0"/>
              <a:t>Yo‘nalishli</a:t>
            </a:r>
            <a:r>
              <a:rPr lang="en-US" sz="2000" b="1" dirty="0" smtClean="0"/>
              <a:t> transport </a:t>
            </a:r>
            <a:r>
              <a:rPr lang="en-US" sz="2000" b="1" dirty="0" err="1" smtClean="0"/>
              <a:t>vositalarining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imtiyozlari</a:t>
            </a:r>
            <a:r>
              <a:rPr lang="en-US" sz="2000" b="1" dirty="0" smtClean="0"/>
              <a:t>.</a:t>
            </a:r>
            <a:endParaRPr lang="ru-RU" sz="2000" dirty="0" smtClean="0"/>
          </a:p>
          <a:p>
            <a:pPr algn="just"/>
            <a:endParaRPr lang="ru-RU" sz="2000" dirty="0" smtClean="0"/>
          </a:p>
        </p:txBody>
      </p:sp>
    </p:spTree>
    <p:extLst>
      <p:ext uri="{BB962C8B-B14F-4D97-AF65-F5344CB8AC3E}">
        <p14:creationId xmlns:p14="http://schemas.microsoft.com/office/powerpoint/2010/main" xmlns="" val="63885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0" advClick="0">
        <p14:gallery dir="l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Лента лицом вверх 4"/>
          <p:cNvSpPr/>
          <p:nvPr/>
        </p:nvSpPr>
        <p:spPr>
          <a:xfrm>
            <a:off x="467544" y="1844824"/>
            <a:ext cx="8352464" cy="3420128"/>
          </a:xfrm>
          <a:prstGeom prst="ribbon2">
            <a:avLst>
              <a:gd name="adj1" fmla="val 19881"/>
              <a:gd name="adj2" fmla="val 75000"/>
            </a:avLst>
          </a:prstGeom>
          <a:blipFill dpi="0" rotWithShape="0">
            <a:blip r:embed="rId3" cstate="print">
              <a:alphaModFix amt="31000"/>
              <a:extLst/>
            </a:blip>
            <a:srcRect/>
            <a:tile tx="0" ty="0" sx="100000" sy="100000" flip="none" algn="tl"/>
          </a:blipFill>
          <a:ln>
            <a:solidFill>
              <a:schemeClr val="accent4">
                <a:alpha val="53000"/>
              </a:schemeClr>
            </a:solidFill>
          </a:ln>
          <a:effectLst>
            <a:outerShdw dist="50800" sx="1000" sy="1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b="1" dirty="0" err="1" smtClean="0"/>
              <a:t>Kalit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va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tayanch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so‘zlar</a:t>
            </a:r>
            <a:r>
              <a:rPr lang="en-US" sz="2800" b="1" dirty="0" smtClean="0"/>
              <a:t>: </a:t>
            </a:r>
            <a:r>
              <a:rPr lang="uz-Cyrl-UZ" sz="2800" dirty="0" smtClean="0"/>
              <a:t>Yo‘l harakati</a:t>
            </a:r>
            <a:r>
              <a:rPr lang="en-US" sz="2800" dirty="0" smtClean="0"/>
              <a:t> </a:t>
            </a:r>
            <a:r>
              <a:rPr lang="en-US" sz="2800" dirty="0" err="1" smtClean="0"/>
              <a:t>qoidalari</a:t>
            </a:r>
            <a:r>
              <a:rPr lang="en-US" sz="2800" dirty="0" smtClean="0"/>
              <a:t>, y</a:t>
            </a:r>
            <a:r>
              <a:rPr lang="uz-Cyrl-UZ" sz="2800" dirty="0" smtClean="0"/>
              <a:t>o‘l harakati</a:t>
            </a:r>
            <a:r>
              <a:rPr lang="en-US" sz="2800" dirty="0" smtClean="0"/>
              <a:t>, </a:t>
            </a:r>
            <a:r>
              <a:rPr lang="en-US" sz="2800" dirty="0" err="1" smtClean="0"/>
              <a:t>harakatlanishni</a:t>
            </a:r>
            <a:r>
              <a:rPr lang="en-US" sz="2800" dirty="0" smtClean="0"/>
              <a:t> </a:t>
            </a:r>
            <a:r>
              <a:rPr lang="en-US" sz="2800" dirty="0" err="1" smtClean="0"/>
              <a:t>boshlash</a:t>
            </a:r>
            <a:r>
              <a:rPr lang="en-US" sz="2800" dirty="0" smtClean="0"/>
              <a:t>, </a:t>
            </a:r>
            <a:r>
              <a:rPr lang="en-US" sz="2800" dirty="0" err="1" smtClean="0"/>
              <a:t>svetofor</a:t>
            </a:r>
            <a:r>
              <a:rPr lang="en-US" sz="2800" dirty="0" smtClean="0"/>
              <a:t>, </a:t>
            </a:r>
            <a:r>
              <a:rPr lang="en-US" sz="2800" dirty="0" err="1" smtClean="0"/>
              <a:t>piyoda</a:t>
            </a:r>
            <a:r>
              <a:rPr lang="ru-RU" sz="2800" dirty="0" smtClean="0"/>
              <a:t>, </a:t>
            </a:r>
            <a:r>
              <a:rPr lang="en-US" sz="2800" dirty="0" err="1" smtClean="0"/>
              <a:t>imtiyoz</a:t>
            </a:r>
            <a:r>
              <a:rPr lang="ru-RU" sz="2800" dirty="0" smtClean="0"/>
              <a:t>, </a:t>
            </a:r>
            <a:r>
              <a:rPr lang="ru-RU" sz="2800" dirty="0" err="1" smtClean="0"/>
              <a:t>tashqi</a:t>
            </a:r>
            <a:r>
              <a:rPr lang="ru-RU" sz="2800" dirty="0" smtClean="0"/>
              <a:t> </a:t>
            </a:r>
            <a:r>
              <a:rPr lang="ru-RU" sz="2800" dirty="0" err="1" smtClean="0"/>
              <a:t>yoritish</a:t>
            </a:r>
            <a:r>
              <a:rPr lang="ru-RU" sz="2800" dirty="0" smtClean="0"/>
              <a:t> </a:t>
            </a:r>
            <a:r>
              <a:rPr lang="ru-RU" sz="2800" dirty="0" err="1" smtClean="0"/>
              <a:t>asboblari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ru-RU" sz="2800" dirty="0" err="1" smtClean="0"/>
              <a:t>tashqi</a:t>
            </a:r>
            <a:r>
              <a:rPr lang="ru-RU" sz="2800" dirty="0" smtClean="0"/>
              <a:t> </a:t>
            </a:r>
            <a:r>
              <a:rPr lang="ru-RU" sz="2800" dirty="0" err="1" smtClean="0"/>
              <a:t>yoritish</a:t>
            </a:r>
            <a:r>
              <a:rPr lang="ru-RU" sz="2800" dirty="0" smtClean="0"/>
              <a:t> </a:t>
            </a:r>
            <a:r>
              <a:rPr lang="ru-RU" sz="2800" dirty="0" err="1" smtClean="0"/>
              <a:t>asboblaridan</a:t>
            </a:r>
            <a:r>
              <a:rPr lang="ru-RU" sz="2800" dirty="0" smtClean="0"/>
              <a:t> </a:t>
            </a:r>
            <a:r>
              <a:rPr lang="ru-RU" sz="2800" dirty="0" err="1" smtClean="0"/>
              <a:t>foydalanish</a:t>
            </a:r>
            <a:r>
              <a:rPr lang="uz-Cyrl-UZ" sz="2800" dirty="0" smtClean="0"/>
              <a:t>.</a:t>
            </a:r>
            <a:endParaRPr lang="ru-RU" sz="28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403648" y="620689"/>
            <a:ext cx="66967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/>
              <a:t>12</a:t>
            </a:r>
            <a:r>
              <a:rPr lang="en-US" sz="2000" b="1" dirty="0" smtClean="0"/>
              <a:t>-</a:t>
            </a:r>
            <a:r>
              <a:rPr lang="en-US" sz="2000" b="1" dirty="0" err="1" smtClean="0"/>
              <a:t>Mavzu</a:t>
            </a:r>
            <a:r>
              <a:rPr lang="en-US" sz="2000" b="1" dirty="0" smtClean="0"/>
              <a:t>. </a:t>
            </a:r>
            <a:r>
              <a:rPr lang="en-US" sz="2000" b="1" dirty="0" err="1" smtClean="0"/>
              <a:t>Yo‘nalishli</a:t>
            </a:r>
            <a:r>
              <a:rPr lang="en-US" sz="2000" b="1" dirty="0" smtClean="0"/>
              <a:t> transport </a:t>
            </a:r>
            <a:r>
              <a:rPr lang="en-US" sz="2000" b="1" dirty="0" err="1" smtClean="0"/>
              <a:t>vositalarining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imtiyozlari</a:t>
            </a:r>
            <a:r>
              <a:rPr lang="en-US" sz="2000" b="1" dirty="0" smtClean="0"/>
              <a:t>.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Tashqi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yoritish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asboblaridan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foydalanish</a:t>
            </a:r>
            <a:r>
              <a:rPr lang="en-US" sz="2000" b="1" dirty="0" smtClean="0"/>
              <a:t>. </a:t>
            </a:r>
            <a:endParaRPr lang="ru-RU" sz="2000" b="1" dirty="0" smtClean="0"/>
          </a:p>
        </p:txBody>
      </p:sp>
      <p:sp>
        <p:nvSpPr>
          <p:cNvPr id="7" name="Прямоугольник 6"/>
          <p:cNvSpPr/>
          <p:nvPr/>
        </p:nvSpPr>
        <p:spPr>
          <a:xfrm>
            <a:off x="0" y="6565414"/>
            <a:ext cx="9144000" cy="3199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97385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0" advClick="0">
        <p14:gallery dir="l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  </a:t>
            </a:r>
            <a:r>
              <a:rPr lang="ru-RU" sz="2000" b="1" dirty="0" smtClean="0">
                <a:latin typeface="+mn-lt"/>
              </a:rPr>
              <a:t>1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err="1" smtClean="0">
                <a:latin typeface="+mn-lt"/>
              </a:rPr>
              <a:t>Yo‘nalishli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transport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vositalarining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imtiyozlari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4" cy="43603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8432"/>
                <a:gridCol w="3960442"/>
              </a:tblGrid>
              <a:tr h="266429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1696100">
                <a:tc gridSpan="2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Tramvay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chorrahadan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tashqarida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kesib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o‘tadigan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tramvay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relssiz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nisbatan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imtiyozga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depodan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chiqish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bundan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mustasno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).</a:t>
                      </a:r>
                    </a:p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 rotWithShape="1">
          <a:blip r:embed="rId2" cstate="print"/>
          <a:srcRect l="22160" t="11164" r="21709" b="28719"/>
          <a:stretch/>
        </p:blipFill>
        <p:spPr bwMode="auto">
          <a:xfrm>
            <a:off x="971600" y="1556792"/>
            <a:ext cx="3312368" cy="237626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  <p:pic>
        <p:nvPicPr>
          <p:cNvPr id="8" name="Рисунок 7"/>
          <p:cNvPicPr/>
          <p:nvPr/>
        </p:nvPicPr>
        <p:blipFill rotWithShape="1">
          <a:blip r:embed="rId3" cstate="print"/>
          <a:srcRect l="22625" t="11371" r="21554" b="29546"/>
          <a:stretch/>
        </p:blipFill>
        <p:spPr bwMode="auto">
          <a:xfrm>
            <a:off x="4788024" y="1556792"/>
            <a:ext cx="3528392" cy="237626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  </a:t>
            </a:r>
            <a:r>
              <a:rPr lang="ru-RU" sz="2000" b="1" dirty="0" smtClean="0">
                <a:latin typeface="+mn-lt"/>
              </a:rPr>
              <a:t>1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err="1" smtClean="0">
                <a:latin typeface="+mn-lt"/>
              </a:rPr>
              <a:t>Yo‘nalishli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transport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vositalarining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imtiyozlari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4" cy="43603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8"/>
                <a:gridCol w="2715511"/>
                <a:gridCol w="2541075"/>
              </a:tblGrid>
              <a:tr h="266429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1696100">
                <a:tc gridSpan="3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5.9, 5.10.1 — 5.10.3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ajratilgan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tasmada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" name="Рисунок 8"/>
          <p:cNvPicPr/>
          <p:nvPr/>
        </p:nvPicPr>
        <p:blipFill rotWithShape="1">
          <a:blip r:embed="rId2" cstate="print"/>
          <a:srcRect l="21934" t="11584" r="21669" b="28433"/>
          <a:stretch/>
        </p:blipFill>
        <p:spPr bwMode="auto">
          <a:xfrm>
            <a:off x="827584" y="1556792"/>
            <a:ext cx="2376264" cy="201622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  <p:pic>
        <p:nvPicPr>
          <p:cNvPr id="10" name="Рисунок 9"/>
          <p:cNvPicPr/>
          <p:nvPr/>
        </p:nvPicPr>
        <p:blipFill rotWithShape="1">
          <a:blip r:embed="rId3" cstate="print"/>
          <a:srcRect l="22470" t="11578" r="21708" b="29752"/>
          <a:stretch/>
        </p:blipFill>
        <p:spPr bwMode="auto">
          <a:xfrm>
            <a:off x="3347864" y="1556792"/>
            <a:ext cx="2448272" cy="201622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  <p:pic>
        <p:nvPicPr>
          <p:cNvPr id="11" name="Рисунок 10"/>
          <p:cNvPicPr/>
          <p:nvPr/>
        </p:nvPicPr>
        <p:blipFill rotWithShape="1">
          <a:blip r:embed="rId4" cstate="print"/>
          <a:srcRect l="22160" t="11578" r="21709" b="29338"/>
          <a:stretch/>
        </p:blipFill>
        <p:spPr bwMode="auto">
          <a:xfrm>
            <a:off x="6084168" y="1556792"/>
            <a:ext cx="2304256" cy="201622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  </a:t>
            </a:r>
            <a:r>
              <a:rPr lang="ru-RU" sz="2000" b="1" dirty="0" smtClean="0">
                <a:latin typeface="+mn-lt"/>
              </a:rPr>
              <a:t>1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err="1" smtClean="0">
                <a:latin typeface="+mn-lt"/>
              </a:rPr>
              <a:t>Yo‘nalishli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transport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vositalarining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imtiyozlari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4" cy="43603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8432"/>
                <a:gridCol w="3960442"/>
              </a:tblGrid>
              <a:tr h="266429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1696100">
                <a:tc gridSpan="2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5.9, 5.10.1 — 5.10.3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ajratilgan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tasmada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Рисунок 7"/>
          <p:cNvPicPr/>
          <p:nvPr/>
        </p:nvPicPr>
        <p:blipFill rotWithShape="1">
          <a:blip r:embed="rId2" cstate="print"/>
          <a:srcRect l="21850" t="11578" r="22173" b="29546"/>
          <a:stretch/>
        </p:blipFill>
        <p:spPr bwMode="auto">
          <a:xfrm>
            <a:off x="1202457" y="1700808"/>
            <a:ext cx="3009503" cy="208823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  <p:pic>
        <p:nvPicPr>
          <p:cNvPr id="12" name="Рисунок 11"/>
          <p:cNvPicPr/>
          <p:nvPr/>
        </p:nvPicPr>
        <p:blipFill rotWithShape="1">
          <a:blip r:embed="rId3" cstate="print"/>
          <a:srcRect l="22160" t="13644" r="21864" b="29132"/>
          <a:stretch/>
        </p:blipFill>
        <p:spPr bwMode="auto">
          <a:xfrm>
            <a:off x="5004048" y="1700808"/>
            <a:ext cx="3168352" cy="208823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  </a:t>
            </a:r>
            <a:r>
              <a:rPr lang="ru-RU" sz="2000" b="1" dirty="0" smtClean="0">
                <a:latin typeface="+mn-lt"/>
              </a:rPr>
              <a:t>1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err="1" smtClean="0">
                <a:latin typeface="+mn-lt"/>
              </a:rPr>
              <a:t>Yo‘nalishli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transport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vositalarining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imtiyozlari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4" cy="48893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266429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96100">
                <a:tc>
                  <a:txBody>
                    <a:bodyPr/>
                    <a:lstStyle/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Agar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5.9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tasma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tasmalardan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uzuq-uzuq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ajratilgan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bo‘lsa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burilmoqchi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tasmaga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qayta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tizilishlari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Shuningdek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bunday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xalaqit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bermaslik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sharti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chiqish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chetki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yo‘lovchilarni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chiqarish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tushirish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bo‘lakka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 rotWithShape="1">
          <a:blip r:embed="rId2" cstate="print"/>
          <a:srcRect l="22005" t="12421" r="21882" b="29546"/>
          <a:stretch/>
        </p:blipFill>
        <p:spPr bwMode="auto">
          <a:xfrm>
            <a:off x="2771800" y="1556792"/>
            <a:ext cx="3888432" cy="237626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  </a:t>
            </a:r>
            <a:r>
              <a:rPr lang="ru-RU" sz="2000" b="1" dirty="0" smtClean="0">
                <a:latin typeface="+mn-lt"/>
              </a:rPr>
              <a:t>1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err="1" smtClean="0">
                <a:latin typeface="+mn-lt"/>
              </a:rPr>
              <a:t>Yo‘nalishli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transport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vositalarining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imtiyozlari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4" cy="45845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266429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96100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aholi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punktlarida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bekatdan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boshlayotgan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avtobus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trolleybuslarga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berishlari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O‘z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navbatida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avtobus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trolleybus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o‘zlariga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berilganligiga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ishonch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hosil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qilganliklaridan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keyingina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boshlashlari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 rotWithShape="1">
          <a:blip r:embed="rId2" cstate="print"/>
          <a:srcRect l="22470" t="11164" r="21553" b="31405"/>
          <a:stretch/>
        </p:blipFill>
        <p:spPr bwMode="auto">
          <a:xfrm>
            <a:off x="2771800" y="1556792"/>
            <a:ext cx="3528392" cy="237626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  </a:t>
            </a:r>
            <a:r>
              <a:rPr lang="ru-RU" sz="2000" b="1" dirty="0" smtClean="0">
                <a:latin typeface="+mn-lt"/>
              </a:rPr>
              <a:t>1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err="1" smtClean="0">
                <a:latin typeface="+mn-lt"/>
              </a:rPr>
              <a:t>Yo‘nalishli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transport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vositalarining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imtiyozlari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4" cy="45845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266429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96100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aholi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punktlarida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bekatdan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boshlayotgan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avtobus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trolleybuslarga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berishlari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O‘z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navbatida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avtobus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trolleybus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o‘zlariga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berilganligiga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ishonch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hosil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qilganliklaridan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keyingina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boshlashlari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 rotWithShape="1">
          <a:blip r:embed="rId2" cstate="print"/>
          <a:srcRect l="21851" t="12197" r="21552" b="28719"/>
          <a:stretch/>
        </p:blipFill>
        <p:spPr bwMode="auto">
          <a:xfrm>
            <a:off x="2843808" y="1556792"/>
            <a:ext cx="3528392" cy="237626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</a:t>
            </a:r>
            <a:r>
              <a:rPr lang="ru-RU" sz="2000" b="1" dirty="0" smtClean="0">
                <a:latin typeface="+mn-lt"/>
              </a:rPr>
              <a:t>1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err="1" smtClean="0">
                <a:latin typeface="+mn-lt"/>
              </a:rPr>
              <a:t>Yo‘nalishli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transport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vositalarining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imtiyozlari</a:t>
            </a:r>
            <a:r>
              <a:rPr lang="sv-SE" sz="2000" b="1" dirty="0" smtClean="0">
                <a:latin typeface="+mn-lt"/>
              </a:rPr>
              <a:t>. 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4" cy="45845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266429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96100">
                <a:tc>
                  <a:txBody>
                    <a:bodyPr/>
                    <a:lstStyle/>
                    <a:p>
                      <a:pPr algn="just"/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Tartibga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solinmagan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yaqinlashayotgan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kesib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o‘tkazib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yuborish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tezligini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kamaytirishi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 rotWithShape="1">
          <a:blip r:embed="rId2" cstate="print"/>
          <a:srcRect l="22625" t="15092" r="29151" b="30372"/>
          <a:stretch/>
        </p:blipFill>
        <p:spPr bwMode="auto">
          <a:xfrm>
            <a:off x="2987824" y="1484784"/>
            <a:ext cx="3240360" cy="25202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 </a:t>
            </a:r>
            <a:r>
              <a:rPr lang="en-US" sz="2000" b="1" dirty="0" smtClean="0">
                <a:latin typeface="+mn-lt"/>
              </a:rPr>
              <a:t> </a:t>
            </a:r>
            <a:r>
              <a:rPr lang="ru-RU" sz="2000" b="1" dirty="0" smtClean="0">
                <a:latin typeface="+mn-lt"/>
              </a:rPr>
              <a:t>1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err="1" smtClean="0">
                <a:latin typeface="+mn-lt"/>
              </a:rPr>
              <a:t>Yo‘nalishli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transport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vositalarining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imtiyozlari</a:t>
            </a:r>
            <a:r>
              <a:rPr lang="sv-SE" sz="2000" b="1" dirty="0" smtClean="0">
                <a:latin typeface="+mn-lt"/>
              </a:rPr>
              <a:t>. 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4" cy="48893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266429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96100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Agar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tartibga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solinmagan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oldida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sekinlashtirsa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to‘xtasa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qo‘shni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tasmalarda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oldida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yo‘qligiga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ishonch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hosil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qilganlaridan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so‘nggina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davom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ettirishlari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 rotWithShape="1">
          <a:blip r:embed="rId2" cstate="print"/>
          <a:srcRect l="23244" t="10751" r="23570" b="31818"/>
          <a:stretch/>
        </p:blipFill>
        <p:spPr bwMode="auto">
          <a:xfrm>
            <a:off x="3059832" y="1556792"/>
            <a:ext cx="3384376" cy="237626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dirty="0" smtClean="0">
                <a:latin typeface="+mn-lt"/>
              </a:rPr>
              <a:t>1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err="1" smtClean="0">
                <a:latin typeface="+mn-lt"/>
              </a:rPr>
              <a:t>Yo‘nalishli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transport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vositalarining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imtiyozlari</a:t>
            </a:r>
            <a:r>
              <a:rPr lang="sv-SE" sz="2000" b="1" dirty="0" smtClean="0">
                <a:latin typeface="+mn-lt"/>
              </a:rPr>
              <a:t>. </a:t>
            </a: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4" cy="43603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266429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96100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Tartibga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solingan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joylarida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etuvchi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taqdirda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kesib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tugallashiga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imkon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berishlari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 rotWithShape="1">
          <a:blip r:embed="rId2" cstate="print"/>
          <a:srcRect l="21695" t="12197" r="22018" b="30785"/>
          <a:stretch/>
        </p:blipFill>
        <p:spPr bwMode="auto">
          <a:xfrm>
            <a:off x="2771800" y="1484784"/>
            <a:ext cx="3960440" cy="244827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dirty="0" smtClean="0">
                <a:latin typeface="+mn-lt"/>
              </a:rPr>
              <a:t>1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err="1" smtClean="0">
                <a:latin typeface="+mn-lt"/>
              </a:rPr>
              <a:t>Yo‘nalishli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transport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vositalarining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imtiyozlari</a:t>
            </a:r>
            <a:r>
              <a:rPr lang="sv-SE" sz="2000" b="1" dirty="0" smtClean="0">
                <a:latin typeface="+mn-lt"/>
              </a:rPr>
              <a:t>. </a:t>
            </a: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700808"/>
          <a:ext cx="7848874" cy="43603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266429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96100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joylaridan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keyin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paydo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tirbandlik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tufayli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to‘xtashga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majbur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bo‘ladigan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bo‘lsa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kirish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 rotWithShape="1">
          <a:blip r:embed="rId2" cstate="print"/>
          <a:srcRect l="21850" t="12198" r="22173" b="30166"/>
          <a:stretch/>
        </p:blipFill>
        <p:spPr bwMode="auto">
          <a:xfrm>
            <a:off x="2555776" y="1844824"/>
            <a:ext cx="4032448" cy="244827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620688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/>
              <a:t> </a:t>
            </a:r>
            <a:r>
              <a:rPr lang="ru-RU" sz="2000" b="1" dirty="0" smtClean="0">
                <a:latin typeface="+mn-lt"/>
              </a:rPr>
              <a:t>1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err="1" smtClean="0">
                <a:latin typeface="+mn-lt"/>
              </a:rPr>
              <a:t>Yo‘nalishli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transport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vositalarining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imtiyozlari</a:t>
            </a:r>
            <a:r>
              <a:rPr lang="sv-SE" sz="2000" b="1" dirty="0" smtClean="0">
                <a:latin typeface="+mn-lt"/>
              </a:rPr>
              <a:t>. </a:t>
            </a: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4" cy="43603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266429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96100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Barcha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jumladan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joylaridan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tashqarida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hassa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ko‘zi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ojiz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o‘tkazib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yuborishi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 rotWithShape="1">
          <a:blip r:embed="rId2" cstate="print"/>
          <a:srcRect l="22802" t="12048" r="21885" b="30380"/>
          <a:stretch/>
        </p:blipFill>
        <p:spPr bwMode="auto">
          <a:xfrm>
            <a:off x="2771800" y="1556792"/>
            <a:ext cx="3744416" cy="237626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dirty="0" smtClean="0">
                <a:latin typeface="+mn-lt"/>
              </a:rPr>
              <a:t>1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err="1" smtClean="0">
                <a:latin typeface="+mn-lt"/>
              </a:rPr>
              <a:t>Yo‘nalishli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transport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vositalarining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imtiyozlari</a:t>
            </a:r>
            <a:r>
              <a:rPr lang="sv-SE" sz="2000" b="1" dirty="0" smtClean="0">
                <a:latin typeface="+mn-lt"/>
              </a:rPr>
              <a:t>.</a:t>
            </a:r>
            <a:r>
              <a:rPr lang="sv-SE" sz="2000" b="1" dirty="0" smtClean="0"/>
              <a:t> </a:t>
            </a: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700808"/>
          <a:ext cx="7848874" cy="43603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266429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96100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Agar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yo‘lovchilarni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tushirish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chiqarish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joylashgan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maydonchada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amalga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oshirilayotgan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bo‘lsa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bekatda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eshiklari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borayotgan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kelayotgan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 rotWithShape="1">
          <a:blip r:embed="rId2" cstate="print"/>
          <a:srcRect l="22470" t="12818" r="21708" b="30166"/>
          <a:stretch/>
        </p:blipFill>
        <p:spPr bwMode="auto">
          <a:xfrm>
            <a:off x="2843808" y="1844824"/>
            <a:ext cx="3744416" cy="237626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dirty="0" smtClean="0">
                <a:latin typeface="+mn-lt"/>
              </a:rPr>
              <a:t>1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err="1" smtClean="0">
                <a:latin typeface="+mn-lt"/>
              </a:rPr>
              <a:t>Yo‘nalishli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transport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vositalarining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imtiyozlari</a:t>
            </a:r>
            <a:r>
              <a:rPr lang="sv-SE" sz="2000" b="1" dirty="0" smtClean="0">
                <a:latin typeface="+mn-lt"/>
              </a:rPr>
              <a:t>. </a:t>
            </a: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700808"/>
          <a:ext cx="7848874" cy="43603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266429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96100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Bolalar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guruhini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taniqlik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avariya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yoqilgan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to‘xtaganda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yaqinlashayotgan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tezligini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kamaytirishi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zarur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bo‘lsa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bolalarni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o‘tkazib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yuborishi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 rotWithShape="1">
          <a:blip r:embed="rId2" cstate="print"/>
          <a:srcRect l="22005" t="12098" r="21815" b="28469"/>
          <a:stretch/>
        </p:blipFill>
        <p:spPr bwMode="auto">
          <a:xfrm>
            <a:off x="2627784" y="1844824"/>
            <a:ext cx="3888432" cy="237626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  </a:t>
            </a:r>
            <a:r>
              <a:rPr lang="ru-RU" sz="2000" b="1" dirty="0" smtClean="0">
                <a:latin typeface="+mn-lt"/>
              </a:rPr>
              <a:t>2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err="1" smtClean="0">
                <a:latin typeface="+mn-lt"/>
              </a:rPr>
              <a:t>Tashqi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yoritish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asboblaridan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foydalanish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4" cy="48893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266429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96100">
                <a:tc>
                  <a:txBody>
                    <a:bodyPr/>
                    <a:lstStyle/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Sutkaning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qorong‘i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vaqtida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yetarlicha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ko‘rinmaydigan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sharoitda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shuningdek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yoritilganligidan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qat’i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nazar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tunnellarda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quyidagi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yoritish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asboblari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yoqilgan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barcha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mexanik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mopedlarda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uzoqni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yaqinni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yorituvchi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chiroqlari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velosipedlarda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chiroqlar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agar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mavjud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bo‘lsa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);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 rotWithShape="1">
          <a:blip r:embed="rId2" cstate="print"/>
          <a:srcRect l="22470" t="12198" r="21399" b="29132"/>
          <a:stretch/>
        </p:blipFill>
        <p:spPr bwMode="auto">
          <a:xfrm>
            <a:off x="2483768" y="1556792"/>
            <a:ext cx="4104456" cy="244827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/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  </a:t>
            </a:r>
            <a:r>
              <a:rPr lang="ru-RU" sz="2000" b="1" dirty="0" smtClean="0">
                <a:latin typeface="+mn-lt"/>
              </a:rPr>
              <a:t>2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err="1" smtClean="0">
                <a:latin typeface="+mn-lt"/>
              </a:rPr>
              <a:t>Tashqi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yoritish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asboblaridan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foydalanish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4" cy="48893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266429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96100">
                <a:tc>
                  <a:txBody>
                    <a:bodyPr/>
                    <a:lstStyle/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Sutkaning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qorong‘i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vaqtida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yetarlicha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ko‘rinmaydigan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sharoitda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shuningdek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yoritilganligidan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qat’i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nazar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tunnellarda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quyidagi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yoritish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asboblari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yoqilgan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barcha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mexanik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mopedlarda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uzoqni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yaqinni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yorituvchi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chiroqlari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velosipedlarda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chiroqlar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agar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mavjud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bo‘lsa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);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 rotWithShape="1">
          <a:blip r:embed="rId2" cstate="print"/>
          <a:srcRect l="22005" t="11990" r="22018" b="29958"/>
          <a:stretch/>
        </p:blipFill>
        <p:spPr bwMode="auto">
          <a:xfrm>
            <a:off x="2627784" y="1556792"/>
            <a:ext cx="3960440" cy="237626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/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  </a:t>
            </a:r>
            <a:r>
              <a:rPr lang="ru-RU" sz="2000" b="1" dirty="0" smtClean="0">
                <a:latin typeface="+mn-lt"/>
              </a:rPr>
              <a:t>2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err="1" smtClean="0">
                <a:latin typeface="+mn-lt"/>
              </a:rPr>
              <a:t>Tashqi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yoritish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asboblaridan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foydalanish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4" cy="5194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266429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96100">
                <a:tc>
                  <a:txBody>
                    <a:bodyPr/>
                    <a:lstStyle/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Sutkaning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qorong‘i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vaqtida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yetarlicha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ko‘rinmaydigan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sharoitda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shuningdek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yoritilganligidan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qat’i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nazar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tunnellarda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quyidagi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yoritish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asboblari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yoqilgan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tirkamalarda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shatakka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mexanik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gabarit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chiroqlari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24624" t="19313" r="35529" b="34422"/>
          <a:stretch>
            <a:fillRect/>
          </a:stretch>
        </p:blipFill>
        <p:spPr bwMode="auto">
          <a:xfrm>
            <a:off x="2195736" y="1628800"/>
            <a:ext cx="4752528" cy="2162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  </a:t>
            </a:r>
            <a:r>
              <a:rPr lang="ru-RU" sz="2000" b="1" dirty="0" smtClean="0">
                <a:latin typeface="+mn-lt"/>
              </a:rPr>
              <a:t>2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err="1" smtClean="0">
                <a:latin typeface="+mn-lt"/>
              </a:rPr>
              <a:t>Tashqi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yoritish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asboblaridan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foydalanish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4" cy="5194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266429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96100">
                <a:tc>
                  <a:txBody>
                    <a:bodyPr/>
                    <a:lstStyle/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Sutkaning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qorong‘i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vaqtida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yetarlicha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ko‘rinmaydigan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sharoitda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shuningdek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yoritilganligidan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qat’i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nazar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tunnellarda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quyidagi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yoritish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asboblari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yoqilgan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tirkamalarda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shatakka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mexanik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gabarit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chiroqlari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 rotWithShape="1">
          <a:blip r:embed="rId2" cstate="print"/>
          <a:srcRect l="22470" t="10957" r="22173" b="29958"/>
          <a:stretch/>
        </p:blipFill>
        <p:spPr bwMode="auto">
          <a:xfrm>
            <a:off x="2339752" y="1556792"/>
            <a:ext cx="4608512" cy="237626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/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  </a:t>
            </a:r>
            <a:r>
              <a:rPr lang="ru-RU" sz="2000" b="1" dirty="0" smtClean="0">
                <a:latin typeface="+mn-lt"/>
              </a:rPr>
              <a:t>2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err="1" smtClean="0">
                <a:latin typeface="+mn-lt"/>
              </a:rPr>
              <a:t>Tashqi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yoritish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asboblaridan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foydalanish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4" cy="45845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266429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96100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Quyidagi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uzoqni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yorituvchi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chiroqlari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yaqinni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yorituvchi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chiroqlari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yoqilishi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yoritilgan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bo‘lsa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 rotWithShape="1">
          <a:blip r:embed="rId2" cstate="print"/>
          <a:srcRect l="22005" t="11990" r="22018" b="29958"/>
          <a:stretch/>
        </p:blipFill>
        <p:spPr bwMode="auto">
          <a:xfrm>
            <a:off x="2627784" y="1556792"/>
            <a:ext cx="3888432" cy="237626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/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  </a:t>
            </a:r>
            <a:r>
              <a:rPr lang="ru-RU" sz="2000" b="1" dirty="0" smtClean="0">
                <a:latin typeface="+mn-lt"/>
              </a:rPr>
              <a:t>2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err="1" smtClean="0">
                <a:latin typeface="+mn-lt"/>
              </a:rPr>
              <a:t>Tashqi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yoritish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asboblaridan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foydalanish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4" cy="48893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266429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96100">
                <a:tc>
                  <a:txBody>
                    <a:bodyPr/>
                    <a:lstStyle/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Quyidagi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uzoqni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yorituvchi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chiroqlari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yaqinni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yorituvchi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chiroqlari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yoqilishi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qarama-qarshi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kamida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150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metr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masofa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qolganda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shuningdek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qarama-qarshi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chiroqlarini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vaqti-vaqti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o‘chirib-yoqib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bunga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zarurat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borligini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ko‘proq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masofada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 l="31265" t="28172" r="39956" b="36391"/>
          <a:stretch>
            <a:fillRect/>
          </a:stretch>
        </p:blipFill>
        <p:spPr bwMode="auto">
          <a:xfrm>
            <a:off x="2627784" y="1556793"/>
            <a:ext cx="4320480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  </a:t>
            </a:r>
            <a:r>
              <a:rPr lang="ru-RU" sz="2000" b="1" dirty="0" smtClean="0">
                <a:latin typeface="+mn-lt"/>
              </a:rPr>
              <a:t>2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err="1" smtClean="0">
                <a:latin typeface="+mn-lt"/>
              </a:rPr>
              <a:t>Tashqi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yoritish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asboblaridan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foydalanish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4" cy="5194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266429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96100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Quyidagi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uzoqni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yorituvchi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chiroqlari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yaqinni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yorituvchi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chiroqlari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yoqilishi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qarama-qarshi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haydovchilarining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ko‘zini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qamashtirishi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barcha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holatlarda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Ko‘zi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qamashgan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avariya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ishoralarini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yoqishi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bo‘lagini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o‘zgartirmasdan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tezlikni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kamaytirishi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26284" t="14391" r="29722" b="25563"/>
          <a:stretch>
            <a:fillRect/>
          </a:stretch>
        </p:blipFill>
        <p:spPr bwMode="auto">
          <a:xfrm>
            <a:off x="2771800" y="1556792"/>
            <a:ext cx="4104456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  </a:t>
            </a:r>
            <a:r>
              <a:rPr lang="ru-RU" sz="2000" b="1" dirty="0" smtClean="0">
                <a:latin typeface="+mn-lt"/>
              </a:rPr>
              <a:t>2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err="1" smtClean="0">
                <a:latin typeface="+mn-lt"/>
              </a:rPr>
              <a:t>Tashqi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yoritish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asboblaridan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foydalanish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4" cy="5194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266429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96100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Sutkaning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qorong‘i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vaqtida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yoritilmagan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shuningdek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yetarlicha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ko‘rinmaydigan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sharoitda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gabarit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chiroqlari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yoqilgan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Etarlicha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ko‘rinmaydigan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sharoitda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gabarit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chiroqlariga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qo‘shimcha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ravishda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yaqinni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yorituvchi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chiroqlari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tumanga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qarshi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chiroqlari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tumanga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qarshi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orqa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chiroqlari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yoqilishi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 rotWithShape="1">
          <a:blip r:embed="rId2" cstate="print"/>
          <a:srcRect l="22470" t="12198" r="21399" b="29132"/>
          <a:stretch/>
        </p:blipFill>
        <p:spPr bwMode="auto">
          <a:xfrm>
            <a:off x="2483768" y="1556792"/>
            <a:ext cx="4104456" cy="244827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/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  </a:t>
            </a:r>
            <a:r>
              <a:rPr lang="ru-RU" sz="2000" b="1" dirty="0" smtClean="0">
                <a:latin typeface="+mn-lt"/>
              </a:rPr>
              <a:t>2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err="1" smtClean="0">
                <a:latin typeface="+mn-lt"/>
              </a:rPr>
              <a:t>Tashqi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yoritish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asboblaridan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foydalanish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4" cy="5194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266429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96100">
                <a:tc>
                  <a:txBody>
                    <a:bodyPr/>
                    <a:lstStyle/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Quyidagi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tumanga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qarshi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chiroqlaridan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foydalanish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yetarlicha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ko‘rinmaydigan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sharoitda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alohida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shuningdek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uzoqni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yorituvchi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yaqinni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yorituvchi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chiroqlari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sutkaning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qorong‘i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vaqtida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yoritilmagan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qismlarida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uzoqni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yaqinni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yorituvchi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chiroqlari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ushbu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Qoidalarning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138-bandida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ko‘zda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holatlarda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yaqinni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yorituvchi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chiroqlari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 rotWithShape="1">
          <a:blip r:embed="rId2" cstate="print"/>
          <a:srcRect l="22625" t="11784" r="21864" b="29546"/>
          <a:stretch/>
        </p:blipFill>
        <p:spPr bwMode="auto">
          <a:xfrm>
            <a:off x="2555776" y="1556792"/>
            <a:ext cx="4248472" cy="237626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/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  </a:t>
            </a:r>
            <a:r>
              <a:rPr lang="ru-RU" sz="2000" b="1" dirty="0" smtClean="0">
                <a:latin typeface="+mn-lt"/>
              </a:rPr>
              <a:t>2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err="1" smtClean="0">
                <a:latin typeface="+mn-lt"/>
              </a:rPr>
              <a:t>Tashqi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yoritish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asboblaridan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foydalanish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4" cy="48893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24437"/>
                <a:gridCol w="3924437"/>
              </a:tblGrid>
              <a:tr h="266429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1696100">
                <a:tc gridSpan="2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Sutkaning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yorug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vaqtida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quyidagi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yaqinni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yorituvchi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chiroqlari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yoqilishi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tashkiliy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jamlanma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safida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harakatlanayotganda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yo‘lovchilarni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tashiyotgan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avtobuslar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l="24070" t="20297" r="29722" b="29500"/>
          <a:stretch>
            <a:fillRect/>
          </a:stretch>
        </p:blipFill>
        <p:spPr bwMode="auto">
          <a:xfrm>
            <a:off x="1009305" y="1700808"/>
            <a:ext cx="3418679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 l="33759" t="11812" r="33588" b="54720"/>
          <a:stretch>
            <a:fillRect/>
          </a:stretch>
        </p:blipFill>
        <p:spPr bwMode="auto">
          <a:xfrm>
            <a:off x="4788024" y="1700808"/>
            <a:ext cx="3623696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  </a:t>
            </a:r>
            <a:r>
              <a:rPr lang="ru-RU" sz="2000" b="1" dirty="0" smtClean="0">
                <a:latin typeface="+mn-lt"/>
              </a:rPr>
              <a:t>2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err="1" smtClean="0">
                <a:latin typeface="+mn-lt"/>
              </a:rPr>
              <a:t>Tashqi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yoritish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asboblaridan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foydalanish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4" cy="48893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24437"/>
                <a:gridCol w="3924437"/>
              </a:tblGrid>
              <a:tr h="266429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1696100">
                <a:tc gridSpan="2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Sutkaning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yorug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vaqtida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quyidagi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yaqinni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yorituvchi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chiroqlari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yoqilishi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bolalar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guruhini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tashkiliy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tashishda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xavfli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katta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o‘lchamli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og‘ir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vaznli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yuklarni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tashishda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 l="52570" t="11812" r="33588" b="70512"/>
          <a:stretch>
            <a:fillRect/>
          </a:stretch>
        </p:blipFill>
        <p:spPr bwMode="auto">
          <a:xfrm>
            <a:off x="1115616" y="1628800"/>
            <a:ext cx="3024336" cy="2171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 rotWithShape="1">
          <a:blip r:embed="rId3" cstate="print"/>
          <a:srcRect l="22471" t="12769" r="35883" b="41248"/>
          <a:stretch/>
        </p:blipFill>
        <p:spPr bwMode="auto">
          <a:xfrm>
            <a:off x="4932040" y="1628800"/>
            <a:ext cx="3024336" cy="216024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  </a:t>
            </a:r>
            <a:r>
              <a:rPr lang="ru-RU" sz="2000" b="1" dirty="0" smtClean="0">
                <a:latin typeface="+mn-lt"/>
              </a:rPr>
              <a:t>2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err="1" smtClean="0">
                <a:latin typeface="+mn-lt"/>
              </a:rPr>
              <a:t>Tashqi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yoritish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asboblaridan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foydalanish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4" cy="5194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781"/>
                <a:gridCol w="2510795"/>
                <a:gridCol w="2664298"/>
              </a:tblGrid>
              <a:tr h="266429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1696100">
                <a:tc gridSpan="3">
                  <a:txBody>
                    <a:bodyPr/>
                    <a:lstStyle/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Sutkaning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yorug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vaqtida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quyidagi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yaqinni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yorituvchi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chiroqlari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yoqilishi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mexanik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shatakka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olishda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shatakka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ketayotgan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);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kuchli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yog‘ingarchilik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yomg‘ir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sharoitida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mototsikl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mopedlarda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 rotWithShape="1">
          <a:blip r:embed="rId2" cstate="print"/>
          <a:srcRect l="22005" t="11991" r="21863" b="29132"/>
          <a:stretch/>
        </p:blipFill>
        <p:spPr bwMode="auto">
          <a:xfrm>
            <a:off x="827584" y="1844824"/>
            <a:ext cx="2304256" cy="16478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  <p:pic>
        <p:nvPicPr>
          <p:cNvPr id="7" name="Рисунок 6"/>
          <p:cNvPicPr/>
          <p:nvPr/>
        </p:nvPicPr>
        <p:blipFill rotWithShape="1">
          <a:blip r:embed="rId3" cstate="print"/>
          <a:srcRect l="22470" t="25792" r="53451" b="47203"/>
          <a:stretch/>
        </p:blipFill>
        <p:spPr bwMode="auto">
          <a:xfrm>
            <a:off x="3491880" y="1844824"/>
            <a:ext cx="2232248" cy="165618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  <p:pic>
        <p:nvPicPr>
          <p:cNvPr id="9" name="Рисунок 8"/>
          <p:cNvPicPr/>
          <p:nvPr/>
        </p:nvPicPr>
        <p:blipFill rotWithShape="1">
          <a:blip r:embed="rId4" cstate="print"/>
          <a:srcRect l="22315" t="10957" r="21244" b="28719"/>
          <a:stretch/>
        </p:blipFill>
        <p:spPr bwMode="auto">
          <a:xfrm>
            <a:off x="6156176" y="1844824"/>
            <a:ext cx="2088232" cy="165618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  </a:t>
            </a:r>
            <a:r>
              <a:rPr lang="ru-RU" sz="2000" b="1" dirty="0" smtClean="0">
                <a:latin typeface="+mn-lt"/>
              </a:rPr>
              <a:t>2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err="1" smtClean="0">
                <a:latin typeface="+mn-lt"/>
              </a:rPr>
              <a:t>Tashqi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yoritish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asboblaridan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foydalanish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4" cy="5194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266429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96100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Konstruksiyasida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projektor-fara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chiroqlari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izlovchi-fara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chiroqlari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quyidagi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foydalanish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aholi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punktlaridan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tashqarida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qarama-qarshi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bo‘lmaganda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 rotWithShape="1">
          <a:blip r:embed="rId2" cstate="print"/>
          <a:srcRect l="22625" t="11784" r="21864" b="29546"/>
          <a:stretch/>
        </p:blipFill>
        <p:spPr bwMode="auto">
          <a:xfrm>
            <a:off x="2555776" y="1556792"/>
            <a:ext cx="4248472" cy="237626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/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  </a:t>
            </a:r>
            <a:r>
              <a:rPr lang="ru-RU" sz="2000" b="1" dirty="0" smtClean="0">
                <a:latin typeface="+mn-lt"/>
              </a:rPr>
              <a:t>2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err="1" smtClean="0">
                <a:latin typeface="+mn-lt"/>
              </a:rPr>
              <a:t>Tashqi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yoritish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asboblaridan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foydalanish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4" cy="48893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24437"/>
                <a:gridCol w="3924437"/>
              </a:tblGrid>
              <a:tr h="266429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1696100">
                <a:tc gridSpan="2">
                  <a:txBody>
                    <a:bodyPr/>
                    <a:lstStyle/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Konstruksiyasida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projektor-fara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chiroqlari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izlovchi-fara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chiroqlari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quyidagi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foydalanish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Aholi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punktlarida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esa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bunday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chiroqlaridan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foydalanishga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faqat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ushbu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Qoidalarning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25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28-bandlarida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ko‘zda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 rotWithShape="1">
          <a:blip r:embed="rId2" cstate="print"/>
          <a:srcRect l="22315" t="12818" r="21554" b="30166"/>
          <a:stretch/>
        </p:blipFill>
        <p:spPr bwMode="auto">
          <a:xfrm>
            <a:off x="899592" y="1772816"/>
            <a:ext cx="3240360" cy="201622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  <p:pic>
        <p:nvPicPr>
          <p:cNvPr id="8" name="Рисунок 7"/>
          <p:cNvPicPr/>
          <p:nvPr/>
        </p:nvPicPr>
        <p:blipFill rotWithShape="1">
          <a:blip r:embed="rId3" cstate="print"/>
          <a:srcRect l="22469" t="11578" r="22019" b="29338"/>
          <a:stretch/>
        </p:blipFill>
        <p:spPr bwMode="auto">
          <a:xfrm>
            <a:off x="5004048" y="1772816"/>
            <a:ext cx="3096344" cy="201622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  </a:t>
            </a:r>
            <a:r>
              <a:rPr lang="ru-RU" sz="2000" b="1" dirty="0" smtClean="0">
                <a:latin typeface="+mn-lt"/>
              </a:rPr>
              <a:t>2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err="1" smtClean="0">
                <a:latin typeface="+mn-lt"/>
              </a:rPr>
              <a:t>Tashqi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yoritish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asboblaridan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foydalanish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4" cy="43603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24437"/>
                <a:gridCol w="3924437"/>
              </a:tblGrid>
              <a:tr h="266429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1696100">
                <a:tc gridSpan="2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Tumanga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qarshi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orqa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chiroqlarini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faqat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yetarlicha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ko‘rinmaydigan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sharoitda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qo‘llash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Tumanga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qarshi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orqa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chiroqlarini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chiroqlari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stop-signal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ulash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 rotWithShape="1">
          <a:blip r:embed="rId2" cstate="print"/>
          <a:srcRect l="22315" t="12818" r="21554" b="30166"/>
          <a:stretch/>
        </p:blipFill>
        <p:spPr bwMode="auto">
          <a:xfrm>
            <a:off x="899592" y="1772816"/>
            <a:ext cx="3240360" cy="201622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  <p:pic>
        <p:nvPicPr>
          <p:cNvPr id="8" name="Рисунок 7"/>
          <p:cNvPicPr/>
          <p:nvPr/>
        </p:nvPicPr>
        <p:blipFill rotWithShape="1">
          <a:blip r:embed="rId3" cstate="print"/>
          <a:srcRect l="22469" t="11578" r="22019" b="29338"/>
          <a:stretch/>
        </p:blipFill>
        <p:spPr bwMode="auto">
          <a:xfrm>
            <a:off x="5004048" y="1772816"/>
            <a:ext cx="3096344" cy="201622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  </a:t>
            </a:r>
            <a:r>
              <a:rPr lang="ru-RU" sz="2000" b="1" dirty="0" smtClean="0">
                <a:latin typeface="+mn-lt"/>
              </a:rPr>
              <a:t>2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err="1" smtClean="0">
                <a:latin typeface="+mn-lt"/>
              </a:rPr>
              <a:t>Tashqi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yoritish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asboblaridan</a:t>
            </a:r>
            <a:r>
              <a:rPr lang="ru-RU" sz="2000" b="1" dirty="0" smtClean="0">
                <a:latin typeface="+mn-lt"/>
              </a:rPr>
              <a:t> </a:t>
            </a:r>
            <a:r>
              <a:rPr lang="ru-RU" sz="2000" b="1" dirty="0" err="1" smtClean="0">
                <a:latin typeface="+mn-lt"/>
              </a:rPr>
              <a:t>foydalanish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4" cy="42244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4296"/>
                <a:gridCol w="2592289"/>
                <a:gridCol w="2592289"/>
              </a:tblGrid>
              <a:tr h="230425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1696100">
                <a:tc gridSpan="3">
                  <a:txBody>
                    <a:bodyPr/>
                    <a:lstStyle/>
                    <a:p>
                      <a:pPr algn="just"/>
                      <a:endParaRPr lang="ru-RU" sz="2000" b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“</a:t>
                      </a:r>
                      <a:r>
                        <a:rPr lang="ru-RU" sz="20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Avtopoyezd</a:t>
                      </a:r>
                      <a:r>
                        <a:rPr lang="ru-RU" sz="2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 </a:t>
                      </a:r>
                      <a:r>
                        <a:rPr lang="ru-RU" sz="20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taniqlik</a:t>
                      </a:r>
                      <a:r>
                        <a:rPr lang="ru-RU" sz="2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</a:t>
                      </a:r>
                      <a:r>
                        <a:rPr lang="ru-RU" sz="2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avtopoyezd</a:t>
                      </a:r>
                      <a:r>
                        <a:rPr lang="ru-RU" sz="2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harakatlanayotganda</a:t>
                      </a:r>
                      <a:r>
                        <a:rPr lang="ru-RU" sz="2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shuningdek</a:t>
                      </a:r>
                      <a:r>
                        <a:rPr lang="ru-RU" sz="2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sutkaning</a:t>
                      </a:r>
                      <a:r>
                        <a:rPr lang="ru-RU" sz="2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qorong‘i</a:t>
                      </a:r>
                      <a:r>
                        <a:rPr lang="ru-RU" sz="2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vaqtida</a:t>
                      </a:r>
                      <a:r>
                        <a:rPr lang="ru-RU" sz="2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yetarlicha</a:t>
                      </a:r>
                      <a:r>
                        <a:rPr lang="ru-RU" sz="2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ko‘rinmaydigan</a:t>
                      </a:r>
                      <a:r>
                        <a:rPr lang="ru-RU" sz="2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sharoitda</a:t>
                      </a:r>
                      <a:r>
                        <a:rPr lang="ru-RU" sz="2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yo‘lda</a:t>
                      </a:r>
                      <a:r>
                        <a:rPr lang="ru-RU" sz="2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to‘xtash</a:t>
                      </a:r>
                      <a:r>
                        <a:rPr lang="ru-RU" sz="2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to‘xtab</a:t>
                      </a:r>
                      <a:r>
                        <a:rPr lang="ru-RU" sz="2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turish</a:t>
                      </a:r>
                      <a:r>
                        <a:rPr lang="ru-RU" sz="2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paytida</a:t>
                      </a:r>
                      <a:r>
                        <a:rPr lang="ru-RU" sz="2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ham</a:t>
                      </a:r>
                      <a:r>
                        <a:rPr lang="ru-RU" sz="2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yoqib</a:t>
                      </a:r>
                      <a:r>
                        <a:rPr lang="ru-RU" sz="2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qo‘yilishi</a:t>
                      </a:r>
                      <a:r>
                        <a:rPr lang="ru-RU" sz="2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</a:p>
                    <a:p>
                      <a:pPr algn="just"/>
                      <a:endParaRPr lang="ru-RU" sz="2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" name="Рисунок 8"/>
          <p:cNvPicPr/>
          <p:nvPr/>
        </p:nvPicPr>
        <p:blipFill rotWithShape="1">
          <a:blip r:embed="rId2" cstate="print"/>
          <a:srcRect l="22005" t="11371" r="22173" b="29132"/>
          <a:stretch/>
        </p:blipFill>
        <p:spPr bwMode="auto">
          <a:xfrm>
            <a:off x="899592" y="1700808"/>
            <a:ext cx="2304257" cy="172819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  <p:pic>
        <p:nvPicPr>
          <p:cNvPr id="10" name="Рисунок 9"/>
          <p:cNvPicPr/>
          <p:nvPr/>
        </p:nvPicPr>
        <p:blipFill rotWithShape="1">
          <a:blip r:embed="rId3" cstate="print"/>
          <a:srcRect l="22470" t="11991" r="21863" b="29546"/>
          <a:stretch/>
        </p:blipFill>
        <p:spPr bwMode="auto">
          <a:xfrm>
            <a:off x="3491880" y="1700808"/>
            <a:ext cx="2232248" cy="172819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 l="18536" t="39000" r="53792" b="30485"/>
          <a:stretch>
            <a:fillRect/>
          </a:stretch>
        </p:blipFill>
        <p:spPr bwMode="auto">
          <a:xfrm>
            <a:off x="6084167" y="1700808"/>
            <a:ext cx="2206697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sz="1800" b="1" dirty="0" smtClean="0">
                <a:latin typeface="+mn-lt"/>
              </a:rPr>
              <a:t>Asosiy va qo‘shimcha o‘quv adabiyotlar hamda axborot manbaalari</a:t>
            </a:r>
            <a:r>
              <a:rPr lang="en-US" sz="1800" b="1" dirty="0" smtClean="0">
                <a:latin typeface="+mn-lt"/>
              </a:rPr>
              <a:t>:</a:t>
            </a:r>
            <a:endParaRPr lang="ru-RU" sz="1800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700808"/>
            <a:ext cx="7886700" cy="4536504"/>
          </a:xfrm>
        </p:spPr>
        <p:txBody>
          <a:bodyPr/>
          <a:lstStyle/>
          <a:p>
            <a:pPr algn="ctr">
              <a:lnSpc>
                <a:spcPct val="100000"/>
              </a:lnSpc>
              <a:buNone/>
            </a:pPr>
            <a:r>
              <a:rPr lang="uz-Cyrl-UZ" sz="1600" b="1" dirty="0" smtClean="0"/>
              <a:t>       </a:t>
            </a:r>
            <a:r>
              <a:rPr lang="uz-Cyrl-UZ" sz="1800" b="1" dirty="0" smtClean="0"/>
              <a:t>Asosiy adabiyotlar</a:t>
            </a:r>
            <a:r>
              <a:rPr lang="en-US" sz="1800" b="1" dirty="0" smtClean="0"/>
              <a:t>: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it-IT" sz="1800" dirty="0" smtClean="0"/>
              <a:t>1. Yo‘l harakati qoidalari. Rasmiy nashr. Toshkent, Adolat: 2016 y, -120 b. 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en-US" sz="1800" dirty="0" smtClean="0"/>
              <a:t>2. </a:t>
            </a:r>
            <a:r>
              <a:rPr lang="en-US" sz="1800" dirty="0" err="1" smtClean="0"/>
              <a:t>Q.X.Azizov</a:t>
            </a:r>
            <a:r>
              <a:rPr lang="en-US" sz="1800" dirty="0" smtClean="0"/>
              <a:t>. </a:t>
            </a:r>
            <a:r>
              <a:rPr lang="en-US" sz="1800" dirty="0" err="1" smtClean="0"/>
              <a:t>Harakat</a:t>
            </a:r>
            <a:r>
              <a:rPr lang="en-US" sz="1800" dirty="0" smtClean="0"/>
              <a:t> </a:t>
            </a:r>
            <a:r>
              <a:rPr lang="en-US" sz="1800" dirty="0" err="1" smtClean="0"/>
              <a:t>xavfsizligini</a:t>
            </a:r>
            <a:r>
              <a:rPr lang="en-US" sz="1800" dirty="0" smtClean="0"/>
              <a:t> </a:t>
            </a:r>
            <a:r>
              <a:rPr lang="en-US" sz="1800" dirty="0" err="1" smtClean="0"/>
              <a:t>tashkil</a:t>
            </a:r>
            <a:r>
              <a:rPr lang="en-US" sz="1800" dirty="0" smtClean="0"/>
              <a:t> </a:t>
            </a:r>
            <a:r>
              <a:rPr lang="en-US" sz="1800" dirty="0" err="1" smtClean="0"/>
              <a:t>etish</a:t>
            </a:r>
            <a:r>
              <a:rPr lang="en-US" sz="1800" dirty="0" smtClean="0"/>
              <a:t> </a:t>
            </a:r>
            <a:r>
              <a:rPr lang="en-US" sz="1800" dirty="0" err="1" smtClean="0"/>
              <a:t>asoslari</a:t>
            </a:r>
            <a:r>
              <a:rPr lang="en-US" sz="1800" dirty="0" smtClean="0"/>
              <a:t>. </a:t>
            </a:r>
            <a:r>
              <a:rPr lang="it-IT" sz="1800" dirty="0" smtClean="0"/>
              <a:t>T.: </a:t>
            </a:r>
            <a:r>
              <a:rPr lang="en-US" sz="1800" dirty="0" smtClean="0"/>
              <a:t>“</a:t>
            </a:r>
            <a:r>
              <a:rPr lang="uz-Latn-UZ" sz="1800" dirty="0" smtClean="0"/>
              <a:t>Fan va texnologiyalar</a:t>
            </a:r>
            <a:r>
              <a:rPr lang="en-US" sz="1800" dirty="0" smtClean="0"/>
              <a:t>”</a:t>
            </a:r>
            <a:r>
              <a:rPr lang="it-IT" sz="1800" dirty="0" smtClean="0"/>
              <a:t>, 200</a:t>
            </a:r>
            <a:r>
              <a:rPr lang="uz-Latn-UZ" sz="1800" dirty="0" smtClean="0"/>
              <a:t>9</a:t>
            </a:r>
            <a:r>
              <a:rPr lang="it-IT" sz="1800" dirty="0" smtClean="0"/>
              <a:t>-</a:t>
            </a:r>
            <a:r>
              <a:rPr lang="uz-Latn-UZ" sz="1800" dirty="0" smtClean="0"/>
              <a:t>244</a:t>
            </a:r>
            <a:r>
              <a:rPr lang="it-IT" sz="1800" dirty="0" smtClean="0"/>
              <a:t> b.</a:t>
            </a:r>
            <a:endParaRPr lang="ru-RU" sz="1800" dirty="0" smtClean="0"/>
          </a:p>
          <a:p>
            <a:pPr algn="ctr">
              <a:lnSpc>
                <a:spcPct val="100000"/>
              </a:lnSpc>
              <a:buNone/>
            </a:pPr>
            <a:r>
              <a:rPr lang="en-US" sz="1800" b="1" cap="all" dirty="0" err="1" smtClean="0"/>
              <a:t>Q</a:t>
            </a:r>
            <a:r>
              <a:rPr lang="en-US" sz="1800" b="1" dirty="0" err="1" smtClean="0"/>
              <a:t>o</a:t>
            </a:r>
            <a:r>
              <a:rPr lang="en-US" sz="1800" b="1" dirty="0" smtClean="0"/>
              <a:t>‘</a:t>
            </a:r>
            <a:r>
              <a:rPr lang="uz-Cyrl-UZ" sz="1800" b="1" dirty="0" smtClean="0"/>
              <a:t>shimcha adabiyotlar</a:t>
            </a:r>
            <a:r>
              <a:rPr lang="en-US" sz="1800" b="1" dirty="0" smtClean="0"/>
              <a:t>: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en-US" sz="1800" dirty="0" smtClean="0"/>
              <a:t>1. </a:t>
            </a:r>
            <a:r>
              <a:rPr lang="en-US" sz="1800" dirty="0" err="1" smtClean="0"/>
              <a:t>Ryabokon</a:t>
            </a:r>
            <a:r>
              <a:rPr lang="en-US" sz="1800" dirty="0" smtClean="0"/>
              <a:t> </a:t>
            </a:r>
            <a:r>
              <a:rPr lang="en-US" sz="1800" dirty="0" err="1" smtClean="0"/>
              <a:t>Yu.A</a:t>
            </a:r>
            <a:r>
              <a:rPr lang="en-US" sz="1800" dirty="0" smtClean="0"/>
              <a:t>., </a:t>
            </a:r>
            <a:r>
              <a:rPr lang="en-US" sz="1800" dirty="0" err="1" smtClean="0"/>
              <a:t>Zaytsev</a:t>
            </a:r>
            <a:r>
              <a:rPr lang="en-US" sz="1800" dirty="0" smtClean="0"/>
              <a:t> K.V., </a:t>
            </a:r>
            <a:r>
              <a:rPr lang="en-US" sz="1800" dirty="0" err="1" smtClean="0"/>
              <a:t>Yo‘l</a:t>
            </a:r>
            <a:r>
              <a:rPr lang="en-US" sz="1800" dirty="0" smtClean="0"/>
              <a:t> </a:t>
            </a:r>
            <a:r>
              <a:rPr lang="en-US" sz="1800" dirty="0" err="1" smtClean="0"/>
              <a:t>harakatini</a:t>
            </a:r>
            <a:r>
              <a:rPr lang="en-US" sz="1800" dirty="0" smtClean="0"/>
              <a:t> </a:t>
            </a:r>
            <a:r>
              <a:rPr lang="en-US" sz="1800" dirty="0" err="1" smtClean="0"/>
              <a:t>tashkil</a:t>
            </a:r>
            <a:r>
              <a:rPr lang="en-US" sz="1800" dirty="0" smtClean="0"/>
              <a:t> </a:t>
            </a:r>
            <a:r>
              <a:rPr lang="en-US" sz="1800" dirty="0" err="1" smtClean="0"/>
              <a:t>etish</a:t>
            </a:r>
            <a:r>
              <a:rPr lang="en-US" sz="1800" dirty="0" smtClean="0"/>
              <a:t> </a:t>
            </a:r>
            <a:r>
              <a:rPr lang="en-US" sz="1800" dirty="0" err="1" smtClean="0"/>
              <a:t>va</a:t>
            </a:r>
            <a:r>
              <a:rPr lang="en-US" sz="1800" dirty="0" smtClean="0"/>
              <a:t> </a:t>
            </a:r>
            <a:r>
              <a:rPr lang="en-US" sz="1800" dirty="0" err="1" smtClean="0"/>
              <a:t>xavfsizligi</a:t>
            </a:r>
            <a:r>
              <a:rPr lang="en-US" sz="1800" dirty="0" smtClean="0"/>
              <a:t>: </a:t>
            </a:r>
            <a:r>
              <a:rPr lang="en-US" sz="1800" dirty="0" err="1" smtClean="0"/>
              <a:t>kurs</a:t>
            </a:r>
            <a:r>
              <a:rPr lang="en-US" sz="1800" dirty="0" smtClean="0"/>
              <a:t>, Omsk 2007 </a:t>
            </a:r>
            <a:r>
              <a:rPr lang="en-US" sz="1800" dirty="0" err="1" smtClean="0"/>
              <a:t>yil</a:t>
            </a:r>
            <a:r>
              <a:rPr lang="it-IT" sz="1800" dirty="0" smtClean="0"/>
              <a:t>.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it-IT" sz="1800" dirty="0" smtClean="0"/>
              <a:t>2. Azizov Q.X.  Harakat xavfsizligini tashkil etish asoslari. T.: “</a:t>
            </a:r>
            <a:r>
              <a:rPr lang="uz-Latn-UZ" sz="1800" dirty="0" smtClean="0"/>
              <a:t>Yozuvchi</a:t>
            </a:r>
            <a:r>
              <a:rPr lang="it-IT" sz="1800" dirty="0" smtClean="0"/>
              <a:t>”, 200</a:t>
            </a:r>
            <a:r>
              <a:rPr lang="uz-Latn-UZ" sz="1800" dirty="0" smtClean="0"/>
              <a:t>2</a:t>
            </a:r>
            <a:r>
              <a:rPr lang="it-IT" sz="1800" dirty="0" smtClean="0"/>
              <a:t>-</a:t>
            </a:r>
            <a:r>
              <a:rPr lang="uz-Latn-UZ" sz="1800" dirty="0" smtClean="0"/>
              <a:t>182</a:t>
            </a:r>
            <a:r>
              <a:rPr lang="it-IT" sz="1800" dirty="0" smtClean="0"/>
              <a:t>-b.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it-IT" sz="1800" dirty="0" smtClean="0"/>
              <a:t>3. Q.X.Azizov.  Harakat xavfsizligini tashkil etish asoslari. Toshk</a:t>
            </a:r>
            <a:r>
              <a:rPr lang="ru-RU" sz="1800" dirty="0" smtClean="0"/>
              <a:t>е</a:t>
            </a:r>
            <a:r>
              <a:rPr lang="it-IT" sz="1800" dirty="0" smtClean="0"/>
              <a:t>nt, 1999, 113-b.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it-IT" sz="1800" dirty="0" smtClean="0"/>
              <a:t>4. A.A.Akilov, Q.A.Karimova, Sh.Sh.Rizayev. Yo‘l harakati qoidalariga suratli sharhlar va mavzuga oid testlar. Toshkent, Avtohamroh 2017 y., 192 b. </a:t>
            </a:r>
            <a:endParaRPr lang="ru-RU" sz="1800" dirty="0" smtClean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48681"/>
            <a:ext cx="7886700" cy="792088"/>
          </a:xfrm>
        </p:spPr>
        <p:txBody>
          <a:bodyPr/>
          <a:lstStyle/>
          <a:p>
            <a:pPr lvl="0" algn="ctr" hangingPunct="0"/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> </a:t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uz-Cyrl-UZ" sz="1800" b="1" dirty="0" smtClean="0">
                <a:latin typeface="+mn-lt"/>
              </a:rPr>
              <a:t>Asosiy va qo‘shimcha o‘quv adabiyotlar hamda axborot manbaalari</a:t>
            </a:r>
            <a:r>
              <a:rPr lang="en-US" sz="1800" b="1" dirty="0" smtClean="0">
                <a:latin typeface="+mn-lt"/>
              </a:rPr>
              <a:t>: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b="1" dirty="0" smtClean="0">
                <a:latin typeface="+mn-lt"/>
              </a:rPr>
              <a:t/>
            </a:r>
            <a:br>
              <a:rPr lang="ru-RU" b="1" dirty="0" smtClean="0">
                <a:latin typeface="+mn-lt"/>
              </a:rPr>
            </a:br>
            <a:endParaRPr lang="ru-RU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323528" y="1556792"/>
            <a:ext cx="8424936" cy="4104456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1628800"/>
            <a:ext cx="83529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00000"/>
              </a:lnSpc>
            </a:pPr>
            <a:r>
              <a:rPr lang="it-IT" dirty="0" smtClean="0"/>
              <a:t>5. N.F.Muxitdinov,  J.R.Kulmuhamedov. Yo‘l harakati qoidalariga suratli sharhlar va yuqori tezlik chegaralari. Toshkent, 2016 y., 96 b. </a:t>
            </a:r>
            <a:endParaRPr lang="ru-RU" dirty="0" smtClean="0"/>
          </a:p>
          <a:p>
            <a:pPr lvl="0" algn="just">
              <a:lnSpc>
                <a:spcPct val="100000"/>
              </a:lnSpc>
            </a:pPr>
            <a:r>
              <a:rPr lang="it-IT" dirty="0" smtClean="0"/>
              <a:t>6. V.I.Konoplyanko va boshqalar. Yo‘l harakatini tashkil etish va xavfsizligi: darslik: OTM uchun / V.I.Konoplyanko. </a:t>
            </a:r>
            <a:r>
              <a:rPr lang="ru-RU" dirty="0" smtClean="0"/>
              <a:t>М</a:t>
            </a:r>
            <a:r>
              <a:rPr lang="it-IT" dirty="0" smtClean="0"/>
              <a:t>.: “Oliy.mak.”, 2007-383 b.</a:t>
            </a:r>
            <a:endParaRPr lang="ru-RU" dirty="0" smtClean="0"/>
          </a:p>
          <a:p>
            <a:pPr lvl="0" algn="just">
              <a:lnSpc>
                <a:spcPct val="100000"/>
              </a:lnSpc>
            </a:pPr>
            <a:r>
              <a:rPr lang="en-US" dirty="0" smtClean="0"/>
              <a:t>7. </a:t>
            </a:r>
            <a:r>
              <a:rPr lang="ru-RU" dirty="0" smtClean="0"/>
              <a:t>“</a:t>
            </a:r>
            <a:r>
              <a:rPr lang="ru-RU" dirty="0" err="1" smtClean="0"/>
              <a:t>Avtohamro</a:t>
            </a:r>
            <a:r>
              <a:rPr lang="uz-Latn-UZ" dirty="0" smtClean="0"/>
              <a:t>h</a:t>
            </a:r>
            <a:r>
              <a:rPr lang="ru-RU" dirty="0" smtClean="0"/>
              <a:t>” </a:t>
            </a:r>
            <a:r>
              <a:rPr lang="ru-RU" dirty="0" err="1" smtClean="0"/>
              <a:t>jurnali</a:t>
            </a:r>
            <a:r>
              <a:rPr lang="ru-RU" dirty="0" smtClean="0"/>
              <a:t> 1999-201</a:t>
            </a:r>
            <a:r>
              <a:rPr lang="en-US" dirty="0" smtClean="0"/>
              <a:t>8</a:t>
            </a:r>
            <a:r>
              <a:rPr lang="ru-RU" dirty="0" smtClean="0"/>
              <a:t> </a:t>
            </a:r>
            <a:r>
              <a:rPr lang="ru-RU" dirty="0" err="1" smtClean="0"/>
              <a:t>yy</a:t>
            </a:r>
            <a:r>
              <a:rPr lang="ru-RU" dirty="0" smtClean="0"/>
              <a:t>.</a:t>
            </a:r>
          </a:p>
          <a:p>
            <a:pPr marL="342900" indent="-342900"/>
            <a:endParaRPr lang="ru-RU" b="1" dirty="0" smtClean="0"/>
          </a:p>
          <a:p>
            <a:pPr marL="342900" indent="-342900" algn="ctr"/>
            <a:r>
              <a:rPr lang="en-US" b="1" dirty="0" err="1" smtClean="0"/>
              <a:t>Elektron</a:t>
            </a:r>
            <a:r>
              <a:rPr lang="en-US" b="1" dirty="0" smtClean="0"/>
              <a:t> </a:t>
            </a:r>
            <a:r>
              <a:rPr lang="en-US" b="1" dirty="0" err="1" smtClean="0"/>
              <a:t>resurslar</a:t>
            </a:r>
            <a:r>
              <a:rPr lang="en-US" b="1" dirty="0" smtClean="0"/>
              <a:t>: </a:t>
            </a:r>
          </a:p>
          <a:p>
            <a:pPr marL="1588" indent="12700" algn="just">
              <a:buAutoNum type="arabicPeriod"/>
            </a:pPr>
            <a:r>
              <a:rPr lang="en-US" u="sng" dirty="0" smtClean="0">
                <a:hlinkClick r:id="rId2"/>
              </a:rPr>
              <a:t>https://lex.uz/uz/docs/-5953883</a:t>
            </a:r>
            <a:r>
              <a:rPr lang="en-US" dirty="0" smtClean="0"/>
              <a:t> (</a:t>
            </a:r>
            <a:r>
              <a:rPr lang="en-US" dirty="0" err="1" smtClean="0"/>
              <a:t>O‘zbekiston</a:t>
            </a:r>
            <a:r>
              <a:rPr lang="en-US" dirty="0" smtClean="0"/>
              <a:t> </a:t>
            </a:r>
            <a:r>
              <a:rPr lang="en-US" dirty="0" err="1" smtClean="0"/>
              <a:t>Respublikasi</a:t>
            </a:r>
            <a:r>
              <a:rPr lang="en-US" u="sng" dirty="0" smtClean="0"/>
              <a:t> </a:t>
            </a:r>
            <a:r>
              <a:rPr lang="en-US" dirty="0" err="1" smtClean="0"/>
              <a:t>Vazirlar</a:t>
            </a:r>
            <a:r>
              <a:rPr lang="en-US" dirty="0" smtClean="0"/>
              <a:t> </a:t>
            </a:r>
            <a:r>
              <a:rPr lang="en-US" dirty="0" err="1" smtClean="0"/>
              <a:t>Mahkamasining</a:t>
            </a:r>
            <a:r>
              <a:rPr lang="en-US" dirty="0" smtClean="0"/>
              <a:t> 2022-yil 12-apreldagi 172-son </a:t>
            </a:r>
            <a:r>
              <a:rPr lang="en-US" dirty="0" err="1" smtClean="0"/>
              <a:t>qarori</a:t>
            </a:r>
            <a:r>
              <a:rPr lang="en-US" dirty="0" smtClean="0"/>
              <a:t> 1-ILOVA </a:t>
            </a:r>
            <a:r>
              <a:rPr lang="en-US" dirty="0" err="1" smtClean="0"/>
              <a:t>Yo‘l</a:t>
            </a:r>
            <a:r>
              <a:rPr lang="en-US" dirty="0" smtClean="0"/>
              <a:t> </a:t>
            </a:r>
            <a:r>
              <a:rPr lang="en-US" dirty="0" err="1" smtClean="0"/>
              <a:t>harakati</a:t>
            </a:r>
            <a:r>
              <a:rPr lang="en-US" dirty="0" smtClean="0"/>
              <a:t> </a:t>
            </a:r>
            <a:r>
              <a:rPr lang="en-US" dirty="0" err="1" smtClean="0"/>
              <a:t>qoidalari</a:t>
            </a:r>
            <a:r>
              <a:rPr lang="en-US" dirty="0" smtClean="0"/>
              <a:t>).</a:t>
            </a:r>
            <a:endParaRPr lang="ru-RU" dirty="0" smtClean="0"/>
          </a:p>
          <a:p>
            <a:pPr marL="1588" indent="12700" algn="just"/>
            <a:r>
              <a:rPr lang="ru-RU" dirty="0" smtClean="0"/>
              <a:t>2</a:t>
            </a:r>
            <a:r>
              <a:rPr lang="en-US" dirty="0" smtClean="0"/>
              <a:t>.</a:t>
            </a:r>
            <a:r>
              <a:rPr lang="en-US" dirty="0" err="1" smtClean="0"/>
              <a:t>Rasm</a:t>
            </a:r>
            <a:r>
              <a:rPr lang="en-US" dirty="0" smtClean="0"/>
              <a:t> </a:t>
            </a:r>
            <a:r>
              <a:rPr lang="en-US" dirty="0" err="1" smtClean="0"/>
              <a:t>olingan</a:t>
            </a:r>
            <a:r>
              <a:rPr lang="en-US" dirty="0" smtClean="0"/>
              <a:t> </a:t>
            </a:r>
            <a:r>
              <a:rPr lang="en-US" dirty="0" err="1" smtClean="0"/>
              <a:t>manbaa</a:t>
            </a:r>
            <a:r>
              <a:rPr lang="en-US" dirty="0" smtClean="0"/>
              <a:t> </a:t>
            </a:r>
            <a:r>
              <a:rPr lang="en-US" u="sng" dirty="0" smtClean="0">
                <a:hlinkClick r:id="rId3"/>
              </a:rPr>
              <a:t>https://www.youtube.com/watch?v=o-k-nkjYvro</a:t>
            </a:r>
            <a:endParaRPr lang="ru-RU" u="sng" dirty="0" smtClean="0"/>
          </a:p>
          <a:p>
            <a:pPr marL="1588" indent="12700" algn="just"/>
            <a:r>
              <a:rPr lang="en-US" dirty="0" smtClean="0"/>
              <a:t>(</a:t>
            </a:r>
            <a:r>
              <a:rPr lang="en-US" dirty="0" err="1" smtClean="0"/>
              <a:t>Avto</a:t>
            </a:r>
            <a:r>
              <a:rPr lang="en-US" dirty="0" smtClean="0"/>
              <a:t> test – </a:t>
            </a:r>
            <a:r>
              <a:rPr lang="en-US" dirty="0" err="1" smtClean="0"/>
              <a:t>Yo‘l</a:t>
            </a:r>
            <a:r>
              <a:rPr lang="en-US" dirty="0" smtClean="0"/>
              <a:t> </a:t>
            </a:r>
            <a:r>
              <a:rPr lang="en-US" dirty="0" err="1" smtClean="0"/>
              <a:t>harakati</a:t>
            </a:r>
            <a:r>
              <a:rPr lang="en-US" dirty="0" smtClean="0"/>
              <a:t> </a:t>
            </a:r>
            <a:r>
              <a:rPr lang="en-US" dirty="0" err="1" smtClean="0"/>
              <a:t>qoidalari</a:t>
            </a:r>
            <a:r>
              <a:rPr lang="en-US" dirty="0" smtClean="0"/>
              <a:t> </a:t>
            </a:r>
            <a:r>
              <a:rPr lang="ru-RU" dirty="0" smtClean="0"/>
              <a:t>9</a:t>
            </a:r>
            <a:r>
              <a:rPr lang="en-US" dirty="0" smtClean="0"/>
              <a:t> - </a:t>
            </a:r>
            <a:r>
              <a:rPr lang="en-US" dirty="0" err="1" smtClean="0"/>
              <a:t>Qism</a:t>
            </a:r>
            <a:r>
              <a:rPr lang="en-US" dirty="0" smtClean="0"/>
              <a:t> “HARAKATLANISHNING ALOHIDA SHARTLARI”);</a:t>
            </a:r>
          </a:p>
          <a:p>
            <a:pPr marL="1588" indent="12700" algn="just"/>
            <a:endParaRPr lang="en-US" dirty="0" smtClean="0"/>
          </a:p>
          <a:p>
            <a:pPr marL="1588" lvl="0" indent="12700" algn="just"/>
            <a:endParaRPr lang="en-US" dirty="0" smtClean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7886700" cy="908721"/>
          </a:xfrm>
        </p:spPr>
        <p:txBody>
          <a:bodyPr/>
          <a:lstStyle/>
          <a:p>
            <a:pPr algn="ctr" hangingPunct="0"/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> </a:t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err="1" smtClean="0">
                <a:latin typeface="+mn-lt"/>
              </a:rPr>
              <a:t>Nazorat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uchun</a:t>
            </a:r>
            <a:r>
              <a:rPr lang="ru-RU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savollar</a:t>
            </a:r>
            <a:r>
              <a:rPr lang="en-US" sz="1800" b="1" dirty="0" smtClean="0">
                <a:latin typeface="+mn-lt"/>
              </a:rPr>
              <a:t>:</a:t>
            </a:r>
            <a:r>
              <a:rPr lang="ru-RU" sz="1800" dirty="0" smtClean="0">
                <a:latin typeface="+mn-lt"/>
              </a:rPr>
              <a:t/>
            </a:r>
            <a:br>
              <a:rPr lang="ru-RU" sz="1800" dirty="0" smtClean="0">
                <a:latin typeface="+mn-lt"/>
              </a:rPr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b="1" dirty="0" smtClean="0">
                <a:latin typeface="+mn-lt"/>
              </a:rPr>
              <a:t/>
            </a:r>
            <a:br>
              <a:rPr lang="ru-RU" b="1" dirty="0" smtClean="0">
                <a:latin typeface="+mn-lt"/>
              </a:rPr>
            </a:br>
            <a:endParaRPr lang="ru-RU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268760"/>
            <a:ext cx="7886700" cy="2880320"/>
          </a:xfrm>
        </p:spPr>
        <p:txBody>
          <a:bodyPr/>
          <a:lstStyle/>
          <a:p>
            <a:pPr marL="457200" lvl="0" indent="-457200" algn="just">
              <a:buNone/>
            </a:pPr>
            <a:endParaRPr lang="en-US" sz="2000" dirty="0" smtClean="0"/>
          </a:p>
          <a:p>
            <a:pPr marL="457200" lvl="0" indent="-457200" algn="just">
              <a:buNone/>
            </a:pPr>
            <a:r>
              <a:rPr lang="en-US" sz="2000" dirty="0" smtClean="0"/>
              <a:t>1. </a:t>
            </a:r>
            <a:r>
              <a:rPr lang="en-US" sz="2000" dirty="0" err="1" smtClean="0"/>
              <a:t>Yo‘nalishli</a:t>
            </a:r>
            <a:r>
              <a:rPr lang="en-US" sz="2000" dirty="0" smtClean="0"/>
              <a:t> transport </a:t>
            </a:r>
            <a:r>
              <a:rPr lang="en-US" sz="2000" dirty="0" err="1" smtClean="0"/>
              <a:t>vositalarining</a:t>
            </a:r>
            <a:r>
              <a:rPr lang="en-US" sz="2000" dirty="0" smtClean="0"/>
              <a:t> </a:t>
            </a:r>
            <a:r>
              <a:rPr lang="en-US" sz="2000" dirty="0" err="1" smtClean="0"/>
              <a:t>imtiyozlari</a:t>
            </a:r>
            <a:r>
              <a:rPr lang="en-US" sz="2000" dirty="0" smtClean="0"/>
              <a:t>.</a:t>
            </a:r>
          </a:p>
          <a:p>
            <a:pPr marL="457200" indent="-457200" algn="just">
              <a:buNone/>
            </a:pPr>
            <a:r>
              <a:rPr lang="en-US" sz="2000" dirty="0" smtClean="0"/>
              <a:t>2. </a:t>
            </a:r>
            <a:r>
              <a:rPr lang="ru-RU" sz="2000" dirty="0" err="1" smtClean="0"/>
              <a:t>Tashqi</a:t>
            </a:r>
            <a:r>
              <a:rPr lang="ru-RU" sz="2000" dirty="0" smtClean="0"/>
              <a:t> </a:t>
            </a:r>
            <a:r>
              <a:rPr lang="ru-RU" sz="2000" dirty="0" err="1" smtClean="0"/>
              <a:t>yoritish</a:t>
            </a:r>
            <a:r>
              <a:rPr lang="ru-RU" sz="2000" dirty="0" smtClean="0"/>
              <a:t> </a:t>
            </a:r>
            <a:r>
              <a:rPr lang="ru-RU" sz="2000" dirty="0" err="1" smtClean="0"/>
              <a:t>asboblaridan</a:t>
            </a:r>
            <a:r>
              <a:rPr lang="ru-RU" sz="2000" dirty="0" smtClean="0"/>
              <a:t> </a:t>
            </a:r>
            <a:r>
              <a:rPr lang="ru-RU" sz="2000" dirty="0" err="1" smtClean="0"/>
              <a:t>foydalanish</a:t>
            </a:r>
            <a:r>
              <a:rPr lang="ru-RU" sz="2000" dirty="0" smtClean="0"/>
              <a:t>.</a:t>
            </a:r>
            <a:endParaRPr lang="en-US" sz="2000" dirty="0" smtClean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Лента лицом вверх 4"/>
          <p:cNvSpPr/>
          <p:nvPr/>
        </p:nvSpPr>
        <p:spPr>
          <a:xfrm>
            <a:off x="251520" y="2420888"/>
            <a:ext cx="8748000" cy="2268000"/>
          </a:xfrm>
          <a:prstGeom prst="ribbon2">
            <a:avLst>
              <a:gd name="adj1" fmla="val 21585"/>
              <a:gd name="adj2" fmla="val 58769"/>
            </a:avLst>
          </a:prstGeom>
          <a:blipFill dpi="0" rotWithShape="0">
            <a:blip r:embed="rId2" cstate="print">
              <a:alphaModFix amt="31000"/>
              <a:extLst>
                <a:ext uri="{BEBA8EAE-BF5A-486C-A8C5-ECC9F3942E4B}">
                  <a14:imgProps xmlns:a14="http://schemas.microsoft.com/office/drawing/2010/main" xmlns="">
                    <a14:imgLayer r:embed="rId3">
                      <a14:imgEffect>
                        <a14:saturation sat="85000"/>
                      </a14:imgEffect>
                    </a14:imgLayer>
                  </a14:imgProps>
                </a:ext>
              </a:extLst>
            </a:blip>
            <a:srcRect/>
            <a:tile tx="0" ty="0" sx="100000" sy="100000" flip="none" algn="tl"/>
          </a:blipFill>
          <a:ln>
            <a:solidFill>
              <a:schemeClr val="accent4">
                <a:alpha val="53000"/>
              </a:schemeClr>
            </a:solidFill>
          </a:ln>
          <a:effectLst>
            <a:outerShdw dist="50800" sx="1000" sy="1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cs typeface="Arial" panose="020B0604020202020204" pitchFamily="34" charset="0"/>
              </a:rPr>
              <a:t>E’TIBORINGIZ UCHUN </a:t>
            </a:r>
            <a:r>
              <a:rPr lang="en-US" sz="2800" b="1" dirty="0" smtClean="0">
                <a:cs typeface="Arial" panose="020B0604020202020204" pitchFamily="34" charset="0"/>
              </a:rPr>
              <a:t>RAHMAT !!!</a:t>
            </a:r>
            <a:endParaRPr lang="ru-RU" sz="2800" b="1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96824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0" advClick="0">
        <p14:gallery dir="l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49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10922</TotalTime>
  <Words>1365</Words>
  <Application>Microsoft Office PowerPoint</Application>
  <PresentationFormat>Экран (4:3)</PresentationFormat>
  <Paragraphs>169</Paragraphs>
  <Slides>37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8" baseType="lpstr">
      <vt:lpstr>Тема49</vt:lpstr>
      <vt:lpstr>Слайд 1</vt:lpstr>
      <vt:lpstr>Слайд 2</vt:lpstr>
      <vt:lpstr>                                            </vt:lpstr>
      <vt:lpstr>Слайд 4</vt:lpstr>
      <vt:lpstr>      1. Yo‘nalishli transport vositalarining imtiyozlari.    </vt:lpstr>
      <vt:lpstr>      1. Yo‘nalishli transport vositalarining imtiyozlari.    </vt:lpstr>
      <vt:lpstr>      1. Yo‘nalishli transport vositalarining imtiyozlari.    </vt:lpstr>
      <vt:lpstr>      1. Yo‘nalishli transport vositalarining imtiyozlari.    </vt:lpstr>
      <vt:lpstr>      1. Yo‘nalishli transport vositalarining imtiyozlari.    </vt:lpstr>
      <vt:lpstr>      1. Yo‘nalishli transport vositalarining imtiyozlari.    </vt:lpstr>
      <vt:lpstr>    1. Yo‘nalishli transport vositalarining imtiyozlari.     </vt:lpstr>
      <vt:lpstr>      1. Yo‘nalishli transport vositalarining imtiyozlari.     </vt:lpstr>
      <vt:lpstr>  1. Yo‘nalishli transport vositalarining imtiyozlari.    </vt:lpstr>
      <vt:lpstr>  1. Yo‘nalishli transport vositalarining imtiyozlari.    </vt:lpstr>
      <vt:lpstr>   1. Yo‘nalishli transport vositalarining imtiyozlari.    </vt:lpstr>
      <vt:lpstr>  1. Yo‘nalishli transport vositalarining imtiyozlari.    </vt:lpstr>
      <vt:lpstr>  1. Yo‘nalishli transport vositalarining imtiyozlari.    </vt:lpstr>
      <vt:lpstr>      2. Tashqi yoritish asboblaridan foydalanish.    </vt:lpstr>
      <vt:lpstr>      2. Tashqi yoritish asboblaridan foydalanish.    </vt:lpstr>
      <vt:lpstr>      2. Tashqi yoritish asboblaridan foydalanish.    </vt:lpstr>
      <vt:lpstr>      2. Tashqi yoritish asboblaridan foydalanish.    </vt:lpstr>
      <vt:lpstr>      2. Tashqi yoritish asboblaridan foydalanish.    </vt:lpstr>
      <vt:lpstr>      2. Tashqi yoritish asboblaridan foydalanish.    </vt:lpstr>
      <vt:lpstr>      2. Tashqi yoritish asboblaridan foydalanish.    </vt:lpstr>
      <vt:lpstr>      2. Tashqi yoritish asboblaridan foydalanish.    </vt:lpstr>
      <vt:lpstr>      2. Tashqi yoritish asboblaridan foydalanish.    </vt:lpstr>
      <vt:lpstr>      2. Tashqi yoritish asboblaridan foydalanish.    </vt:lpstr>
      <vt:lpstr>      2. Tashqi yoritish asboblaridan foydalanish.    </vt:lpstr>
      <vt:lpstr>      2. Tashqi yoritish asboblaridan foydalanish.    </vt:lpstr>
      <vt:lpstr>      2. Tashqi yoritish asboblaridan foydalanish.    </vt:lpstr>
      <vt:lpstr>      2. Tashqi yoritish asboblaridan foydalanish.    </vt:lpstr>
      <vt:lpstr>      2. Tashqi yoritish asboblaridan foydalanish.    </vt:lpstr>
      <vt:lpstr>      2. Tashqi yoritish asboblaridan foydalanish.    </vt:lpstr>
      <vt:lpstr>Asosiy va qo‘shimcha o‘quv adabiyotlar hamda axborot manbaalari:</vt:lpstr>
      <vt:lpstr>      Asosiy va qo‘shimcha o‘quv adabiyotlar hamda axborot manbaalari:  </vt:lpstr>
      <vt:lpstr>      Nazorat uchun savollar:   </vt:lpstr>
      <vt:lpstr>Слайд 37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ANDIJAN MACHININE Building Institute Machine building fakultete  3 course 140-14 group Allamuradov Urozali</dc:title>
  <dc:creator>baza</dc:creator>
  <cp:lastModifiedBy>SAMSUNG</cp:lastModifiedBy>
  <cp:revision>1097</cp:revision>
  <dcterms:created xsi:type="dcterms:W3CDTF">2017-02-16T18:20:43Z</dcterms:created>
  <dcterms:modified xsi:type="dcterms:W3CDTF">2023-05-21T12:24:15Z</dcterms:modified>
</cp:coreProperties>
</file>