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hBwWhrgiyrJ+D9G21rH4xyKAbD2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97CB64B-CCA7-44CD-BDE2-A4072357068F}">
  <a:tblStyle styleId="{D97CB64B-CCA7-44CD-BDE2-A4072357068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9D205484-4534-49AE-92EB-896F048A7968}" styleName="Table_1">
    <a:wholeTbl>
      <a:tcTxStyle b="off" i="off">
        <a:font>
          <a:latin typeface="Calibri"/>
          <a:ea typeface="Calibri"/>
          <a:cs typeface="Calibri"/>
        </a:font>
        <a:schemeClr val="dk1"/>
      </a:tcTxStyle>
      <a:tcStyle>
        <a:tcBdr>
          <a:left>
            <a:ln cap="flat" cmpd="sng" w="12700">
              <a:solidFill>
                <a:schemeClr val="accent6"/>
              </a:solidFill>
              <a:prstDash val="solid"/>
              <a:round/>
              <a:headEnd len="sm" w="sm" type="none"/>
              <a:tailEnd len="sm" w="sm" type="none"/>
            </a:ln>
          </a:left>
          <a:right>
            <a:ln cap="flat" cmpd="sng" w="12700">
              <a:solidFill>
                <a:schemeClr val="accent6"/>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12700">
              <a:solidFill>
                <a:schemeClr val="accent6"/>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lt1"/>
          </a:solidFill>
        </a:fill>
      </a:tcStyle>
    </a:wholeTbl>
    <a:band1H>
      <a:tcTxStyle/>
      <a:tcStyle>
        <a:fill>
          <a:solidFill>
            <a:srgbClr val="EBF1E8"/>
          </a:solidFill>
        </a:fill>
      </a:tcStyle>
    </a:band1H>
    <a:band2H>
      <a:tcTxStyle/>
    </a:band2H>
    <a:band1V>
      <a:tcTxStyle/>
      <a:tcStyle>
        <a:fill>
          <a:solidFill>
            <a:srgbClr val="EBF1E8"/>
          </a:solidFill>
        </a:fill>
      </a:tcStyle>
    </a:band1V>
    <a:band2V>
      <a:tcTxStyle/>
    </a:band2V>
    <a:lastCol>
      <a:tcTxStyle b="on" i="off"/>
    </a:lastCol>
    <a:firstCol>
      <a:tcTxStyle b="on" i="off"/>
    </a:firstCol>
    <a:lastRow>
      <a:tcTxStyle b="on" i="off"/>
      <a:tcStyle>
        <a:tcBdr>
          <a:top>
            <a:ln cap="flat" cmpd="sng" w="50800">
              <a:solidFill>
                <a:schemeClr val="accent6"/>
              </a:solidFill>
              <a:prstDash val="solid"/>
              <a:round/>
              <a:headEnd len="sm" w="sm" type="none"/>
              <a:tailEnd len="sm" w="sm" type="none"/>
            </a:ln>
          </a:top>
        </a:tcBdr>
        <a:fill>
          <a:solidFill>
            <a:schemeClr val="lt1"/>
          </a:solidFill>
        </a:fill>
      </a:tcStyle>
    </a:lastRow>
    <a:seCell>
      <a:tcTxStyle/>
    </a:seCell>
    <a:swCell>
      <a:tcTxStyle/>
    </a:swCell>
    <a:firstRow>
      <a:tcTxStyle b="on" i="off">
        <a:font>
          <a:latin typeface="Calibri"/>
          <a:ea typeface="Calibri"/>
          <a:cs typeface="Calibri"/>
        </a:font>
        <a:schemeClr val="lt1"/>
      </a:tcTxStyle>
      <a:tcStyle>
        <a:fill>
          <a:solidFill>
            <a:schemeClr val="accent6"/>
          </a:solidFill>
        </a:fill>
      </a:tcStyle>
    </a:firstRow>
    <a:neCell>
      <a:tcTxStyle/>
    </a:neCell>
    <a:nwCell>
      <a:tcTxStyle/>
    </a:nwCell>
  </a:tblStyle>
  <a:tblStyle styleId="{0C6338D8-71C0-4F4F-BA53-DB49D51AA0F6}" styleName="Table_2">
    <a:wholeTbl>
      <a:tcTxStyle b="off" i="off">
        <a:font>
          <a:latin typeface="Calibri"/>
          <a:ea typeface="Calibri"/>
          <a:cs typeface="Calibri"/>
        </a:font>
        <a:schemeClr val="dk1"/>
      </a:tcTxStyle>
      <a:tcStyle>
        <a:tcBdr>
          <a:left>
            <a:ln cap="flat" cmpd="sng" w="12700">
              <a:solidFill>
                <a:schemeClr val="accent5"/>
              </a:solidFill>
              <a:prstDash val="solid"/>
              <a:round/>
              <a:headEnd len="sm" w="sm" type="none"/>
              <a:tailEnd len="sm" w="sm" type="none"/>
            </a:ln>
          </a:left>
          <a:right>
            <a:ln cap="flat" cmpd="sng" w="12700">
              <a:solidFill>
                <a:schemeClr val="accent5"/>
              </a:solidFill>
              <a:prstDash val="solid"/>
              <a:round/>
              <a:headEnd len="sm" w="sm" type="none"/>
              <a:tailEnd len="sm" w="sm" type="none"/>
            </a:ln>
          </a:right>
          <a:top>
            <a:ln cap="flat" cmpd="sng" w="12700">
              <a:solidFill>
                <a:schemeClr val="accent5"/>
              </a:solidFill>
              <a:prstDash val="solid"/>
              <a:round/>
              <a:headEnd len="sm" w="sm" type="none"/>
              <a:tailEnd len="sm" w="sm" type="none"/>
            </a:ln>
          </a:top>
          <a:bottom>
            <a:ln cap="flat" cmpd="sng" w="12700">
              <a:solidFill>
                <a:schemeClr val="accent5"/>
              </a:solidFill>
              <a:prstDash val="solid"/>
              <a:round/>
              <a:headEnd len="sm" w="sm" type="none"/>
              <a:tailEnd len="sm" w="sm" type="none"/>
            </a:ln>
          </a:bottom>
          <a:insideH>
            <a:ln cap="flat" cmpd="sng" w="12700">
              <a:solidFill>
                <a:schemeClr val="accent5"/>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lt1"/>
          </a:solidFill>
        </a:fill>
      </a:tcStyle>
    </a:wholeTbl>
    <a:band1H>
      <a:tcTxStyle/>
      <a:tcStyle>
        <a:fill>
          <a:solidFill>
            <a:srgbClr val="E8EBF5"/>
          </a:solidFill>
        </a:fill>
      </a:tcStyle>
    </a:band1H>
    <a:band2H>
      <a:tcTxStyle/>
    </a:band2H>
    <a:band1V>
      <a:tcTxStyle/>
      <a:tcStyle>
        <a:fill>
          <a:solidFill>
            <a:srgbClr val="E8EBF5"/>
          </a:solidFill>
        </a:fill>
      </a:tcStyle>
    </a:band1V>
    <a:band2V>
      <a:tcTxStyle/>
    </a:band2V>
    <a:lastCol>
      <a:tcTxStyle b="on" i="off"/>
    </a:lastCol>
    <a:firstCol>
      <a:tcTxStyle b="on" i="off"/>
    </a:firstCol>
    <a:lastRow>
      <a:tcTxStyle b="on" i="off"/>
      <a:tcStyle>
        <a:tcBdr>
          <a:top>
            <a:ln cap="flat" cmpd="sng" w="50800">
              <a:solidFill>
                <a:schemeClr val="accent5"/>
              </a:solidFill>
              <a:prstDash val="solid"/>
              <a:round/>
              <a:headEnd len="sm" w="sm" type="none"/>
              <a:tailEnd len="sm" w="sm" type="none"/>
            </a:ln>
          </a:top>
        </a:tcBdr>
        <a:fill>
          <a:solidFill>
            <a:schemeClr val="lt1"/>
          </a:solidFill>
        </a:fill>
      </a:tcStyle>
    </a:lastRow>
    <a:seCell>
      <a:tcTxStyle/>
    </a:seCell>
    <a:swCell>
      <a:tcTxStyle/>
    </a:swCell>
    <a:firstRow>
      <a:tcTxStyle b="on" i="off">
        <a:font>
          <a:latin typeface="Calibri"/>
          <a:ea typeface="Calibri"/>
          <a:cs typeface="Calibri"/>
        </a:font>
        <a:schemeClr val="lt1"/>
      </a:tcTxStyle>
      <a:tcStyle>
        <a:fill>
          <a:solidFill>
            <a:schemeClr val="accent5"/>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1" name="Shape 11"/>
        <p:cNvGrpSpPr/>
        <p:nvPr/>
      </p:nvGrpSpPr>
      <p:grpSpPr>
        <a:xfrm>
          <a:off x="0" y="0"/>
          <a:ext cx="0" cy="0"/>
          <a:chOff x="0" y="0"/>
          <a:chExt cx="0" cy="0"/>
        </a:xfrm>
      </p:grpSpPr>
      <p:sp>
        <p:nvSpPr>
          <p:cNvPr id="12" name="Google Shape;12;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1"/>
          <p:cNvSpPr/>
          <p:nvPr>
            <p:ph idx="2" type="pic"/>
          </p:nvPr>
        </p:nvSpPr>
        <p:spPr>
          <a:xfrm>
            <a:off x="5183188" y="987425"/>
            <a:ext cx="6172200" cy="4873625"/>
          </a:xfrm>
          <a:prstGeom prst="rect">
            <a:avLst/>
          </a:prstGeom>
          <a:noFill/>
          <a:ln>
            <a:noFill/>
          </a:ln>
        </p:spPr>
      </p:sp>
      <p:sp>
        <p:nvSpPr>
          <p:cNvPr id="64" name="Google Shape;64;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oabdujabborov93@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oabdujabborov93@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hyperlink" Target="https://1.bp.blogspot.com/-n6ck9Fd8Mm8/XhDOr8CoXrI/AAAAAAAADRM/Q6ZSLW706akDQyqIauoN31LvAtDmtTDCACLcBGAsYHQ/s1600/8D%2BMethodology.pn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hyperlink" Target="https://bridge24.com/wp-content/uploads/2020/07/Agile-development-on-Trello-1024x576.jp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jpg"/><Relationship Id="rId4" Type="http://schemas.openxmlformats.org/officeDocument/2006/relationships/hyperlink" Target="https://www.capvidia.com/hs-fs/hubfs/Blog-FMEA-01.jpg?width=1800&amp;name=Blog-FMEA-01.jp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hyperlink" Target="https://www.smartsheet.com/sites/default/files/ic-og-PreventiveActions-FacebookLinkedIn.jpg"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4.jpg"/><Relationship Id="rId4" Type="http://schemas.openxmlformats.org/officeDocument/2006/relationships/hyperlink" Target="https://s3.amazonaws.com/questoracle-staging/wordpress/uploads/2019/05/28144453/Managing-Change-1770x1030.jp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8.jpg"/><Relationship Id="rId4" Type="http://schemas.openxmlformats.org/officeDocument/2006/relationships/hyperlink" Target="https://benefactorgroup.com/wp-content/uploads/2021/11/Feasilibity-study-article-2048x1097.jp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jpg"/><Relationship Id="rId4" Type="http://schemas.openxmlformats.org/officeDocument/2006/relationships/hyperlink" Target="https://www.daysoftheyear.com/cdn-cgi/image/dpr=1%2Cf=auto%2Cfit=cover%2Cheight=651%2Cq=70%2Csharpen=1%2Cwidth=1400/wp-content/uploads/world-industrial-design-day.jp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hyperlink" Target="https://ilabo.com/wp-content/uploads/2022/04/counting-OEE.pn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6.png"/><Relationship Id="rId4" Type="http://schemas.openxmlformats.org/officeDocument/2006/relationships/hyperlink" Target="https://integrumsolutions.in/wp-content/uploads/2021/10/My-project-implementation-is-a-success.pn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1.png"/><Relationship Id="rId4" Type="http://schemas.openxmlformats.org/officeDocument/2006/relationships/hyperlink" Target="https://www.softwaretestinghelp.com/wp-content/qa/uploads/2013/01/Poka-yoke-Technique.pn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jpg"/><Relationship Id="rId4" Type="http://schemas.openxmlformats.org/officeDocument/2006/relationships/hyperlink" Target="https://aaqr.org/images/article_images/2022/feature/21-12-0378.jpg"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9.jpg"/><Relationship Id="rId4" Type="http://schemas.openxmlformats.org/officeDocument/2006/relationships/hyperlink" Target="https://upload.wikimedia.org/wikipedia/commons/d/d7/Richard_Courant.jp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Basis of Overall equipment effectiveness</a:t>
            </a:r>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Week 5. Improving OEE on Existing Machinery</a:t>
            </a:r>
            <a:endParaRPr b="1">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Lecturer</a:t>
            </a:r>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Department of Metrology, Standardization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 Quality Management</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Andijan Machine Building Institute</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85" name="Google Shape;85;p1"/>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1</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Jihozning umumiy samaradorligi asoslari</a:t>
            </a:r>
            <a:endParaRPr b="1" sz="36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5-Mavzu. Mavjud mashinalarda OEEni takomillashtirish</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4000"/>
              <a:buNone/>
            </a:pPr>
            <a:r>
              <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Ma’ruzachi: 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Metrologiya, standartlashtirish va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sifat menejmenti kafedrasi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Andijon mashinasozlik instituti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91" name="Google Shape;91;p2"/>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2</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3</a:t>
            </a:r>
            <a:endParaRPr b="0" i="0" sz="4800" u="none" cap="none" strike="noStrike">
              <a:solidFill>
                <a:schemeClr val="dk1"/>
              </a:solidFill>
              <a:latin typeface="Times New Roman"/>
              <a:ea typeface="Times New Roman"/>
              <a:cs typeface="Times New Roman"/>
              <a:sym typeface="Times New Roman"/>
            </a:endParaRPr>
          </a:p>
        </p:txBody>
      </p:sp>
      <p:sp>
        <p:nvSpPr>
          <p:cNvPr id="97" name="Google Shape;97;p3"/>
          <p:cNvSpPr/>
          <p:nvPr/>
        </p:nvSpPr>
        <p:spPr>
          <a:xfrm>
            <a:off x="1243584" y="633045"/>
            <a:ext cx="10131552" cy="473751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5-Mavzu. Mavjud mashinalarda OEEni takomillashtirish</a:t>
            </a:r>
            <a:endParaRPr b="0" i="0" sz="2400" u="none" cap="none" strike="noStrike">
              <a:solidFill>
                <a:schemeClr val="dk1"/>
              </a:solidFill>
              <a:latin typeface="Calibri"/>
              <a:ea typeface="Calibri"/>
              <a:cs typeface="Calibri"/>
              <a:sym typeface="Calibri"/>
            </a:endParaRPr>
          </a:p>
          <a:p>
            <a:pPr indent="449580" lvl="0" marL="0" marR="0" rtl="0" algn="ctr">
              <a:lnSpc>
                <a:spcPct val="115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Reja: </a:t>
            </a:r>
            <a:endParaRPr b="0" i="0" sz="2400" u="none" cap="none" strike="noStrike">
              <a:solidFill>
                <a:schemeClr val="dk1"/>
              </a:solidFill>
              <a:latin typeface="Calibri"/>
              <a:ea typeface="Calibri"/>
              <a:cs typeface="Calibri"/>
              <a:sym typeface="Calibri"/>
            </a:endParaRPr>
          </a:p>
          <a:p>
            <a:pPr indent="-342900" lvl="0" marL="342900" marR="0" rtl="0" algn="l">
              <a:lnSpc>
                <a:spcPct val="115000"/>
              </a:lnSpc>
              <a:spcBef>
                <a:spcPts val="0"/>
              </a:spcBef>
              <a:spcAft>
                <a:spcPts val="0"/>
              </a:spcAft>
              <a:buClr>
                <a:schemeClr val="dk1"/>
              </a:buClr>
              <a:buSzPts val="2400"/>
              <a:buFont typeface="Calibri"/>
              <a:buAutoNum type="arabicPeriod"/>
            </a:pPr>
            <a:r>
              <a:rPr b="1" i="0" lang="en-US" sz="2400" u="none" cap="none" strike="noStrike">
                <a:solidFill>
                  <a:schemeClr val="dk1"/>
                </a:solidFill>
                <a:latin typeface="Times New Roman"/>
                <a:ea typeface="Times New Roman"/>
                <a:cs typeface="Times New Roman"/>
                <a:sym typeface="Times New Roman"/>
              </a:rPr>
              <a:t>Mashinadagi nosozliklar yoki muammolarni hal qilish uchun 8-intizom (8D) jarayonidan foydalanish</a:t>
            </a:r>
            <a:endParaRPr b="0" i="0" sz="2400" u="none" cap="none" strike="noStrike">
              <a:solidFill>
                <a:schemeClr val="dk1"/>
              </a:solidFill>
              <a:latin typeface="Calibri"/>
              <a:ea typeface="Calibri"/>
              <a:cs typeface="Calibri"/>
              <a:sym typeface="Calibri"/>
            </a:endParaRPr>
          </a:p>
          <a:p>
            <a:pPr indent="-342900" lvl="0" marL="342900" marR="0" rtl="0" algn="l">
              <a:lnSpc>
                <a:spcPct val="115000"/>
              </a:lnSpc>
              <a:spcBef>
                <a:spcPts val="0"/>
              </a:spcBef>
              <a:spcAft>
                <a:spcPts val="0"/>
              </a:spcAft>
              <a:buClr>
                <a:schemeClr val="dk1"/>
              </a:buClr>
              <a:buSzPts val="2400"/>
              <a:buFont typeface="Calibri"/>
              <a:buAutoNum type="arabicPeriod"/>
            </a:pPr>
            <a:r>
              <a:rPr b="1" i="0" lang="en-US" sz="2400" u="none" cap="none" strike="noStrike">
                <a:solidFill>
                  <a:schemeClr val="dk1"/>
                </a:solidFill>
                <a:latin typeface="Times New Roman"/>
                <a:ea typeface="Times New Roman"/>
                <a:cs typeface="Times New Roman"/>
                <a:sym typeface="Times New Roman"/>
              </a:rPr>
              <a:t>Xatolarni oldini olish yoki kamaytirish uchun xatolarni isbotlashni amalga oshirish </a:t>
            </a:r>
            <a:endParaRPr b="0" i="0" sz="2400" u="none" cap="none" strike="noStrike">
              <a:solidFill>
                <a:schemeClr val="dk1"/>
              </a:solidFill>
              <a:latin typeface="Calibri"/>
              <a:ea typeface="Calibri"/>
              <a:cs typeface="Calibri"/>
              <a:sym typeface="Calibri"/>
            </a:endParaRPr>
          </a:p>
          <a:p>
            <a:pPr indent="-342900" lvl="0" marL="342900" marR="0" rtl="0" algn="l">
              <a:lnSpc>
                <a:spcPct val="115000"/>
              </a:lnSpc>
              <a:spcBef>
                <a:spcPts val="0"/>
              </a:spcBef>
              <a:spcAft>
                <a:spcPts val="0"/>
              </a:spcAft>
              <a:buClr>
                <a:schemeClr val="dk1"/>
              </a:buClr>
              <a:buSzPts val="2400"/>
              <a:buFont typeface="Calibri"/>
              <a:buAutoNum type="arabicPeriod"/>
            </a:pPr>
            <a:r>
              <a:rPr b="1" i="0" lang="en-US" sz="2400" u="none" cap="none" strike="noStrike">
                <a:solidFill>
                  <a:schemeClr val="dk1"/>
                </a:solidFill>
                <a:latin typeface="Times New Roman"/>
                <a:ea typeface="Times New Roman"/>
                <a:cs typeface="Times New Roman"/>
                <a:sym typeface="Times New Roman"/>
              </a:rPr>
              <a:t>Surunkali holatlarni tahlil qilish va yo'q qilish uchun P-M tahlilidan foydalanish</a:t>
            </a:r>
            <a:endParaRPr b="0" i="0" sz="2400" u="none" cap="none" strike="noStrike">
              <a:solidFill>
                <a:schemeClr val="dk1"/>
              </a:solidFill>
              <a:latin typeface="Calibri"/>
              <a:ea typeface="Calibri"/>
              <a:cs typeface="Calibri"/>
              <a:sym typeface="Calibri"/>
            </a:endParaRPr>
          </a:p>
          <a:p>
            <a:pPr indent="-342900" lvl="0" marL="342900" marR="0" rtl="0" algn="just">
              <a:lnSpc>
                <a:spcPct val="115000"/>
              </a:lnSpc>
              <a:spcBef>
                <a:spcPts val="0"/>
              </a:spcBef>
              <a:spcAft>
                <a:spcPts val="0"/>
              </a:spcAft>
              <a:buClr>
                <a:schemeClr val="dk1"/>
              </a:buClr>
              <a:buSzPts val="2400"/>
              <a:buFont typeface="Calibri"/>
              <a:buAutoNum type="arabicPeriod"/>
            </a:pPr>
            <a:r>
              <a:rPr b="1" i="0" lang="en-US" sz="2400" u="none" cap="none" strike="noStrike">
                <a:solidFill>
                  <a:schemeClr val="dk1"/>
                </a:solidFill>
                <a:latin typeface="Times New Roman"/>
                <a:ea typeface="Times New Roman"/>
                <a:cs typeface="Times New Roman"/>
                <a:sym typeface="Times New Roman"/>
              </a:rPr>
              <a:t>Potentsial mashina nosozliklari va sabablarini aniqlash uchun uskunaning ishlamay qolish rejimi va ta'sir tahlilidan (EFMEA) foydalanish.</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838201" y="365125"/>
            <a:ext cx="10134600" cy="105816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fontScale="90000"/>
          </a:bodyPr>
          <a:lstStyle/>
          <a:p>
            <a:pPr indent="-342900" lvl="0" marL="342900" rtl="0" algn="l">
              <a:lnSpc>
                <a:spcPct val="115000"/>
              </a:lnSpc>
              <a:spcBef>
                <a:spcPts val="0"/>
              </a:spcBef>
              <a:spcAft>
                <a:spcPts val="0"/>
              </a:spcAft>
              <a:buClr>
                <a:schemeClr val="dk1"/>
              </a:buClr>
              <a:buSzPct val="100000"/>
              <a:buFont typeface="Calibri"/>
              <a:buAutoNum type="arabicPeriod"/>
            </a:pPr>
            <a:r>
              <a:rPr b="1" lang="en-US" sz="3600">
                <a:solidFill>
                  <a:schemeClr val="dk1"/>
                </a:solidFill>
                <a:latin typeface="Times New Roman"/>
                <a:ea typeface="Times New Roman"/>
                <a:cs typeface="Times New Roman"/>
                <a:sym typeface="Times New Roman"/>
              </a:rPr>
              <a:t>Mashinadagi nosozliklar yoki muammolarni hal qilish uchun 8-intizom (8D) jarayonidan foydalanish</a:t>
            </a:r>
            <a:endParaRPr sz="3600">
              <a:latin typeface="Calibri"/>
              <a:ea typeface="Calibri"/>
              <a:cs typeface="Calibri"/>
              <a:sym typeface="Calibri"/>
            </a:endParaRPr>
          </a:p>
        </p:txBody>
      </p:sp>
      <p:sp>
        <p:nvSpPr>
          <p:cNvPr id="103" name="Google Shape;103;p4"/>
          <p:cNvSpPr/>
          <p:nvPr/>
        </p:nvSpPr>
        <p:spPr>
          <a:xfrm>
            <a:off x="10735056" y="575094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4</a:t>
            </a:r>
            <a:endParaRPr b="0" i="0" sz="4800" u="none" cap="none" strike="noStrike">
              <a:solidFill>
                <a:schemeClr val="dk1"/>
              </a:solidFill>
              <a:latin typeface="Times New Roman"/>
              <a:ea typeface="Times New Roman"/>
              <a:cs typeface="Times New Roman"/>
              <a:sym typeface="Times New Roman"/>
            </a:endParaRPr>
          </a:p>
        </p:txBody>
      </p:sp>
      <p:sp>
        <p:nvSpPr>
          <p:cNvPr id="104" name="Google Shape;104;p4"/>
          <p:cNvSpPr/>
          <p:nvPr/>
        </p:nvSpPr>
        <p:spPr>
          <a:xfrm>
            <a:off x="326521" y="1530744"/>
            <a:ext cx="6055991" cy="371486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Uskunaning umumiy samaradorligini (OEE) o'lchaganingizdan so'ng, keyingi qadam uni benchmark sifatida o'rnatishdir. O'sha paytda, agar u kutilgan talablarga javob bermasa, OEEni yaxshilash bilan bog'liq bo'lishingiz mumkin.</a:t>
            </a:r>
            <a:endParaRPr b="0" i="0" sz="20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Mashinalar ishlamay qolsa yoki mijozlarning talablariga javob bermaydigan mahsulotlar ishlab chiqarilsa, ularni tuzatishning ko'plab usullari va yondashuvlari mavjud. Ushbu bobda eng keng tarqalgan va oddiy metodologiyalar va ba'zi an'anaviy vositalar ko'rib chiqiladi.</a:t>
            </a:r>
            <a:endParaRPr b="0" i="0" sz="2000" u="none" cap="none" strike="noStrike">
              <a:solidFill>
                <a:schemeClr val="dk1"/>
              </a:solidFill>
              <a:latin typeface="Times New Roman"/>
              <a:ea typeface="Times New Roman"/>
              <a:cs typeface="Times New Roman"/>
              <a:sym typeface="Times New Roman"/>
            </a:endParaRPr>
          </a:p>
        </p:txBody>
      </p:sp>
      <p:sp>
        <p:nvSpPr>
          <p:cNvPr id="105" name="Google Shape;105;p4"/>
          <p:cNvSpPr/>
          <p:nvPr/>
        </p:nvSpPr>
        <p:spPr>
          <a:xfrm>
            <a:off x="6803136" y="1530744"/>
            <a:ext cx="4267710" cy="127778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Pareto tahlili va 8-intizomli yondashuv. Bob ushbu ikki yondashuvni batafsil muhokama qilish bilan boshlanadi va keyin boshqa yondashuvlarning tavsifi bilan boshlanadi:</a:t>
            </a:r>
            <a:endParaRPr b="0" i="0" sz="1400" u="none" cap="none" strike="noStrike">
              <a:solidFill>
                <a:schemeClr val="dk1"/>
              </a:solidFill>
              <a:latin typeface="Calibri"/>
              <a:ea typeface="Calibri"/>
              <a:cs typeface="Calibri"/>
              <a:sym typeface="Calibri"/>
            </a:endParaRPr>
          </a:p>
        </p:txBody>
      </p:sp>
      <p:grpSp>
        <p:nvGrpSpPr>
          <p:cNvPr id="106" name="Google Shape;106;p4"/>
          <p:cNvGrpSpPr/>
          <p:nvPr/>
        </p:nvGrpSpPr>
        <p:grpSpPr>
          <a:xfrm>
            <a:off x="3578850" y="2462182"/>
            <a:ext cx="8123775" cy="3514595"/>
            <a:chOff x="-2945902" y="-453802"/>
            <a:chExt cx="8123775" cy="3514595"/>
          </a:xfrm>
        </p:grpSpPr>
        <p:sp>
          <p:nvSpPr>
            <p:cNvPr id="107" name="Google Shape;107;p4"/>
            <p:cNvSpPr/>
            <p:nvPr/>
          </p:nvSpPr>
          <p:spPr>
            <a:xfrm>
              <a:off x="-2945902" y="-453802"/>
              <a:ext cx="3514595" cy="3514595"/>
            </a:xfrm>
            <a:prstGeom prst="blockArc">
              <a:avLst>
                <a:gd fmla="val 18900000" name="adj1"/>
                <a:gd fmla="val 2700000" name="adj2"/>
                <a:gd fmla="val 615"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
            <p:cNvSpPr/>
            <p:nvPr/>
          </p:nvSpPr>
          <p:spPr>
            <a:xfrm>
              <a:off x="213664" y="137284"/>
              <a:ext cx="4964208"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4"/>
            <p:cNvSpPr txBox="1"/>
            <p:nvPr/>
          </p:nvSpPr>
          <p:spPr>
            <a:xfrm>
              <a:off x="213664" y="137284"/>
              <a:ext cx="4964208"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tez almashtirish, </a:t>
              </a:r>
              <a:endParaRPr b="0" i="0" sz="1100" u="none" cap="none" strike="noStrike">
                <a:solidFill>
                  <a:schemeClr val="dk1"/>
                </a:solidFill>
                <a:latin typeface="Times New Roman"/>
                <a:ea typeface="Times New Roman"/>
                <a:cs typeface="Times New Roman"/>
                <a:sym typeface="Times New Roman"/>
              </a:endParaRPr>
            </a:p>
          </p:txBody>
        </p:sp>
        <p:sp>
          <p:nvSpPr>
            <p:cNvPr id="110" name="Google Shape;110;p4"/>
            <p:cNvSpPr/>
            <p:nvPr/>
          </p:nvSpPr>
          <p:spPr>
            <a:xfrm>
              <a:off x="42124" y="102976"/>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
            <p:cNvSpPr/>
            <p:nvPr/>
          </p:nvSpPr>
          <p:spPr>
            <a:xfrm>
              <a:off x="439430" y="548928"/>
              <a:ext cx="4738443"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
            <p:cNvSpPr txBox="1"/>
            <p:nvPr/>
          </p:nvSpPr>
          <p:spPr>
            <a:xfrm>
              <a:off x="439430" y="548928"/>
              <a:ext cx="4738443"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xatolarni tekshirish, </a:t>
              </a:r>
              <a:endParaRPr b="0" i="0" sz="1100" u="none" cap="none" strike="noStrike">
                <a:solidFill>
                  <a:schemeClr val="dk1"/>
                </a:solidFill>
                <a:latin typeface="Times New Roman"/>
                <a:ea typeface="Times New Roman"/>
                <a:cs typeface="Times New Roman"/>
                <a:sym typeface="Times New Roman"/>
              </a:endParaRPr>
            </a:p>
          </p:txBody>
        </p:sp>
        <p:sp>
          <p:nvSpPr>
            <p:cNvPr id="113" name="Google Shape;113;p4"/>
            <p:cNvSpPr/>
            <p:nvPr/>
          </p:nvSpPr>
          <p:spPr>
            <a:xfrm>
              <a:off x="267890" y="514620"/>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p:nvPr/>
          </p:nvSpPr>
          <p:spPr>
            <a:xfrm>
              <a:off x="542666" y="960571"/>
              <a:ext cx="4635206"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
            <p:cNvSpPr txBox="1"/>
            <p:nvPr/>
          </p:nvSpPr>
          <p:spPr>
            <a:xfrm>
              <a:off x="542666" y="960571"/>
              <a:ext cx="4635206"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P-M tahlili, </a:t>
              </a:r>
              <a:endParaRPr b="0" i="0" sz="1100" u="none" cap="none" strike="noStrike">
                <a:solidFill>
                  <a:schemeClr val="dk1"/>
                </a:solidFill>
                <a:latin typeface="Times New Roman"/>
                <a:ea typeface="Times New Roman"/>
                <a:cs typeface="Times New Roman"/>
                <a:sym typeface="Times New Roman"/>
              </a:endParaRPr>
            </a:p>
          </p:txBody>
        </p:sp>
        <p:sp>
          <p:nvSpPr>
            <p:cNvPr id="116" name="Google Shape;116;p4"/>
            <p:cNvSpPr/>
            <p:nvPr/>
          </p:nvSpPr>
          <p:spPr>
            <a:xfrm>
              <a:off x="371126" y="926263"/>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
            <p:cNvSpPr/>
            <p:nvPr/>
          </p:nvSpPr>
          <p:spPr>
            <a:xfrm>
              <a:off x="542666" y="1371955"/>
              <a:ext cx="4635206"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
            <p:cNvSpPr txBox="1"/>
            <p:nvPr/>
          </p:nvSpPr>
          <p:spPr>
            <a:xfrm>
              <a:off x="542666" y="1371955"/>
              <a:ext cx="4635206"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chekli elementlar tahlili (FEA), </a:t>
              </a:r>
              <a:endParaRPr b="0" i="0" sz="1100" u="none" cap="none" strike="noStrike">
                <a:solidFill>
                  <a:schemeClr val="dk1"/>
                </a:solidFill>
                <a:latin typeface="Times New Roman"/>
                <a:ea typeface="Times New Roman"/>
                <a:cs typeface="Times New Roman"/>
                <a:sym typeface="Times New Roman"/>
              </a:endParaRPr>
            </a:p>
          </p:txBody>
        </p:sp>
        <p:sp>
          <p:nvSpPr>
            <p:cNvPr id="119" name="Google Shape;119;p4"/>
            <p:cNvSpPr/>
            <p:nvPr/>
          </p:nvSpPr>
          <p:spPr>
            <a:xfrm>
              <a:off x="371126" y="1337647"/>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4"/>
            <p:cNvSpPr/>
            <p:nvPr/>
          </p:nvSpPr>
          <p:spPr>
            <a:xfrm>
              <a:off x="439430" y="1783598"/>
              <a:ext cx="4738443"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
            <p:cNvSpPr txBox="1"/>
            <p:nvPr/>
          </p:nvSpPr>
          <p:spPr>
            <a:xfrm>
              <a:off x="439430" y="1783598"/>
              <a:ext cx="4738443"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nosozlik rejimi va ta'sir tahlili (FMEA),</a:t>
              </a:r>
              <a:endParaRPr b="0" i="0" sz="1100" u="none" cap="none" strike="noStrike">
                <a:solidFill>
                  <a:schemeClr val="dk1"/>
                </a:solidFill>
                <a:latin typeface="Times New Roman"/>
                <a:ea typeface="Times New Roman"/>
                <a:cs typeface="Times New Roman"/>
                <a:sym typeface="Times New Roman"/>
              </a:endParaRPr>
            </a:p>
          </p:txBody>
        </p:sp>
        <p:sp>
          <p:nvSpPr>
            <p:cNvPr id="122" name="Google Shape;122;p4"/>
            <p:cNvSpPr/>
            <p:nvPr/>
          </p:nvSpPr>
          <p:spPr>
            <a:xfrm>
              <a:off x="267890" y="1749290"/>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
            <p:cNvSpPr/>
            <p:nvPr/>
          </p:nvSpPr>
          <p:spPr>
            <a:xfrm>
              <a:off x="213664" y="2195242"/>
              <a:ext cx="4964208" cy="27446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
            <p:cNvSpPr txBox="1"/>
            <p:nvPr/>
          </p:nvSpPr>
          <p:spPr>
            <a:xfrm>
              <a:off x="213664" y="2195242"/>
              <a:ext cx="4964208" cy="274464"/>
            </a:xfrm>
            <a:prstGeom prst="rect">
              <a:avLst/>
            </a:prstGeom>
            <a:noFill/>
            <a:ln>
              <a:noFill/>
            </a:ln>
          </p:spPr>
          <p:txBody>
            <a:bodyPr anchorCtr="0" anchor="ctr" bIns="27925" lIns="217850" spcFirstLastPara="1" rIns="27925" wrap="square" tIns="27925">
              <a:noAutofit/>
            </a:bodyPr>
            <a:lstStyle/>
            <a:p>
              <a:pPr indent="0" lvl="0" marL="0" marR="0" rtl="0" algn="l">
                <a:lnSpc>
                  <a:spcPct val="90000"/>
                </a:lnSpc>
                <a:spcBef>
                  <a:spcPts val="0"/>
                </a:spcBef>
                <a:spcAft>
                  <a:spcPts val="0"/>
                </a:spcAft>
                <a:buClr>
                  <a:schemeClr val="dk1"/>
                </a:buClr>
                <a:buSzPts val="1100"/>
                <a:buFont typeface="Times New Roman"/>
                <a:buNone/>
              </a:pPr>
              <a:r>
                <a:rPr b="0" i="0" lang="en-US" sz="1100" u="none" cap="none" strike="noStrike">
                  <a:solidFill>
                    <a:schemeClr val="dk1"/>
                  </a:solidFill>
                  <a:latin typeface="Times New Roman"/>
                  <a:ea typeface="Times New Roman"/>
                  <a:cs typeface="Times New Roman"/>
                  <a:sym typeface="Times New Roman"/>
                </a:rPr>
                <a:t> xatolar tahlili va uskunaning ishlamay qolishi rejimi va ta'sir tahlili (EFMEA)</a:t>
              </a:r>
              <a:endParaRPr b="0" i="0" sz="1100" u="none" cap="none" strike="noStrike">
                <a:solidFill>
                  <a:schemeClr val="dk1"/>
                </a:solidFill>
                <a:latin typeface="Times New Roman"/>
                <a:ea typeface="Times New Roman"/>
                <a:cs typeface="Times New Roman"/>
                <a:sym typeface="Times New Roman"/>
              </a:endParaRPr>
            </a:p>
          </p:txBody>
        </p:sp>
        <p:sp>
          <p:nvSpPr>
            <p:cNvPr id="125" name="Google Shape;125;p4"/>
            <p:cNvSpPr/>
            <p:nvPr/>
          </p:nvSpPr>
          <p:spPr>
            <a:xfrm>
              <a:off x="42124" y="2160934"/>
              <a:ext cx="343080" cy="34308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p:nvPr/>
        </p:nvSpPr>
        <p:spPr>
          <a:xfrm>
            <a:off x="10801476" y="571659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5</a:t>
            </a:r>
            <a:endParaRPr b="0" i="0" sz="4800" u="none" cap="none" strike="noStrike">
              <a:solidFill>
                <a:schemeClr val="dk1"/>
              </a:solidFill>
              <a:latin typeface="Times New Roman"/>
              <a:ea typeface="Times New Roman"/>
              <a:cs typeface="Times New Roman"/>
              <a:sym typeface="Times New Roman"/>
            </a:endParaRPr>
          </a:p>
        </p:txBody>
      </p:sp>
      <p:sp>
        <p:nvSpPr>
          <p:cNvPr id="131" name="Google Shape;131;p5"/>
          <p:cNvSpPr/>
          <p:nvPr/>
        </p:nvSpPr>
        <p:spPr>
          <a:xfrm>
            <a:off x="2938272" y="379847"/>
            <a:ext cx="6096000" cy="68505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Pareto tahlilidan foydalanib, nima ko'proq yaxshilanishi kerakligini aniqlash</a:t>
            </a:r>
            <a:endParaRPr b="0" i="0" sz="1400" u="none" cap="none" strike="noStrike">
              <a:solidFill>
                <a:schemeClr val="dk1"/>
              </a:solidFill>
              <a:latin typeface="Calibri"/>
              <a:ea typeface="Calibri"/>
              <a:cs typeface="Calibri"/>
              <a:sym typeface="Calibri"/>
            </a:endParaRPr>
          </a:p>
        </p:txBody>
      </p:sp>
      <p:sp>
        <p:nvSpPr>
          <p:cNvPr id="132" name="Google Shape;132;p5"/>
          <p:cNvSpPr/>
          <p:nvPr/>
        </p:nvSpPr>
        <p:spPr>
          <a:xfrm>
            <a:off x="780288" y="1318736"/>
            <a:ext cx="6096000" cy="147732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Pareto tahlili ishonchlilik va barqarorlik (R&amp;M) jamoasiga doimiy takomillashtirish faoliyati eng yaxshi natija beradigan joyga jamlanganligini ta'minlash imkonini beradi. Boshqacha qilib aytadigan bo'lsak, u takomillashtirish tadbirlariga e'tibor qaratish kerak bo'lgan R&amp;M guruhiga xabar beradi. </a:t>
            </a:r>
            <a:endParaRPr sz="1800">
              <a:solidFill>
                <a:schemeClr val="dk1"/>
              </a:solidFill>
              <a:latin typeface="Calibri"/>
              <a:ea typeface="Calibri"/>
              <a:cs typeface="Calibri"/>
              <a:sym typeface="Calibri"/>
            </a:endParaRPr>
          </a:p>
        </p:txBody>
      </p:sp>
      <p:sp>
        <p:nvSpPr>
          <p:cNvPr id="133" name="Google Shape;133;p5"/>
          <p:cNvSpPr/>
          <p:nvPr/>
        </p:nvSpPr>
        <p:spPr>
          <a:xfrm>
            <a:off x="7071360" y="1318736"/>
            <a:ext cx="4413504" cy="187051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Ta'rifga ko'ra (mavjud mexanizmlarni takomillashtirish uchun) Pareto tahlili ma'lum bir mashina bilan bog'liq nosozliklar ro'yxatini aniqlash, ro'yxatga olish va saralash uchun ishlatiladigan illyustratsion va tahliliy vositadir.</a:t>
            </a:r>
            <a:endParaRPr sz="1400">
              <a:solidFill>
                <a:schemeClr val="dk1"/>
              </a:solidFill>
              <a:latin typeface="Calibri"/>
              <a:ea typeface="Calibri"/>
              <a:cs typeface="Calibri"/>
              <a:sym typeface="Calibri"/>
            </a:endParaRPr>
          </a:p>
        </p:txBody>
      </p:sp>
      <p:pic>
        <p:nvPicPr>
          <p:cNvPr id="134" name="Google Shape;134;p5"/>
          <p:cNvPicPr preferRelativeResize="0"/>
          <p:nvPr/>
        </p:nvPicPr>
        <p:blipFill rotWithShape="1">
          <a:blip r:embed="rId3">
            <a:alphaModFix/>
          </a:blip>
          <a:srcRect b="0" l="0" r="0" t="0"/>
          <a:stretch/>
        </p:blipFill>
        <p:spPr>
          <a:xfrm>
            <a:off x="6876288" y="3322198"/>
            <a:ext cx="4608576" cy="2001213"/>
          </a:xfrm>
          <a:prstGeom prst="rect">
            <a:avLst/>
          </a:prstGeom>
          <a:noFill/>
          <a:ln>
            <a:noFill/>
          </a:ln>
        </p:spPr>
      </p:pic>
      <p:sp>
        <p:nvSpPr>
          <p:cNvPr id="135" name="Google Shape;135;p5"/>
          <p:cNvSpPr/>
          <p:nvPr/>
        </p:nvSpPr>
        <p:spPr>
          <a:xfrm>
            <a:off x="6876288" y="5446540"/>
            <a:ext cx="3925188" cy="64633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1-rasm.</a:t>
            </a:r>
            <a:r>
              <a:rPr lang="en-US" sz="1400">
                <a:solidFill>
                  <a:schemeClr val="dk1"/>
                </a:solidFill>
                <a:latin typeface="Times New Roman"/>
                <a:ea typeface="Times New Roman"/>
                <a:cs typeface="Times New Roman"/>
                <a:sym typeface="Times New Roman"/>
              </a:rPr>
              <a:t> </a:t>
            </a:r>
            <a:r>
              <a:rPr lang="en-US" sz="1800">
                <a:solidFill>
                  <a:schemeClr val="dk1"/>
                </a:solidFill>
                <a:latin typeface="Times New Roman"/>
                <a:ea typeface="Times New Roman"/>
                <a:cs typeface="Times New Roman"/>
                <a:sym typeface="Times New Roman"/>
              </a:rPr>
              <a:t>Pareto diagrammasi "TOP 10" muvaffaqiyatsizliklar ro'yxati.</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6</a:t>
            </a:r>
            <a:endParaRPr sz="4800">
              <a:solidFill>
                <a:schemeClr val="dk1"/>
              </a:solidFill>
              <a:latin typeface="Times New Roman"/>
              <a:ea typeface="Times New Roman"/>
              <a:cs typeface="Times New Roman"/>
              <a:sym typeface="Times New Roman"/>
            </a:endParaRPr>
          </a:p>
        </p:txBody>
      </p:sp>
      <p:sp>
        <p:nvSpPr>
          <p:cNvPr id="141" name="Google Shape;141;p6"/>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 name="Google Shape;142;p6"/>
          <p:cNvSpPr/>
          <p:nvPr/>
        </p:nvSpPr>
        <p:spPr>
          <a:xfrm>
            <a:off x="3067359" y="136857"/>
            <a:ext cx="6096000" cy="68505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en-US" sz="1800">
                <a:solidFill>
                  <a:schemeClr val="dk1"/>
                </a:solidFill>
                <a:latin typeface="Times New Roman"/>
                <a:ea typeface="Times New Roman"/>
                <a:cs typeface="Times New Roman"/>
                <a:sym typeface="Times New Roman"/>
              </a:rPr>
              <a:t>Mashinadagi nosozliklar yoki muammolarni hal qilish uchun 8-intizom (8D) jarayonidan foydalanish</a:t>
            </a:r>
            <a:endParaRPr sz="1400">
              <a:solidFill>
                <a:schemeClr val="dk1"/>
              </a:solidFill>
              <a:latin typeface="Calibri"/>
              <a:ea typeface="Calibri"/>
              <a:cs typeface="Calibri"/>
              <a:sym typeface="Calibri"/>
            </a:endParaRPr>
          </a:p>
        </p:txBody>
      </p:sp>
      <p:sp>
        <p:nvSpPr>
          <p:cNvPr id="143" name="Google Shape;143;p6"/>
          <p:cNvSpPr/>
          <p:nvPr/>
        </p:nvSpPr>
        <p:spPr>
          <a:xfrm>
            <a:off x="963168" y="866484"/>
            <a:ext cx="6388608" cy="98142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8D jarayoni - bu sabab noma'lum bo'lgan nosozlik yoki muammoni samarali va tez hal qilish uchun ishlatilishi mumkin bo'lgan yana bir tahliliy vosita (hisobot shakli uchun 1-jadvalga qarang).</a:t>
            </a:r>
            <a:endParaRPr sz="1400">
              <a:solidFill>
                <a:schemeClr val="dk1"/>
              </a:solidFill>
              <a:latin typeface="Calibri"/>
              <a:ea typeface="Calibri"/>
              <a:cs typeface="Calibri"/>
              <a:sym typeface="Calibri"/>
            </a:endParaRPr>
          </a:p>
        </p:txBody>
      </p:sp>
      <p:graphicFrame>
        <p:nvGraphicFramePr>
          <p:cNvPr id="144" name="Google Shape;144;p6"/>
          <p:cNvGraphicFramePr/>
          <p:nvPr/>
        </p:nvGraphicFramePr>
        <p:xfrm>
          <a:off x="7416187" y="1233113"/>
          <a:ext cx="3000000" cy="3000000"/>
        </p:xfrm>
        <a:graphic>
          <a:graphicData uri="http://schemas.openxmlformats.org/drawingml/2006/table">
            <a:tbl>
              <a:tblPr bandRow="1" firstCol="1" firstRow="1">
                <a:noFill/>
                <a:tableStyleId>{D97CB64B-CCA7-44CD-BDE2-A4072357068F}</a:tableStyleId>
              </a:tblPr>
              <a:tblGrid>
                <a:gridCol w="1355200"/>
                <a:gridCol w="1133100"/>
                <a:gridCol w="817850"/>
                <a:gridCol w="418125"/>
                <a:gridCol w="167025"/>
                <a:gridCol w="381625"/>
              </a:tblGrid>
              <a:tr h="140375">
                <a:tc gridSpan="6">
                  <a:txBody>
                    <a:bodyPr/>
                    <a:lstStyle/>
                    <a:p>
                      <a:pPr indent="0" lvl="0" marL="0" marR="0" rtl="0" algn="ctr">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8D hisobot shakli</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r>
              <a:tr h="280725">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Uskuna nomi:</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Quyi tizim</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Nomi:</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Sana:</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421100">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Muvaffaqiyatsizlik raqami:</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Muvaffaqiyatsizlik sarlavhasi:</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Ochilgan sana:</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Chempion:</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140375">
                <a:tc gridSpan="2" row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(D2) Nosozlik tavsifi: </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hMerge="1"/>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Qatorlar:</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Mahsulot nomi:</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280725">
                <a:tc gridSpan="2" vMerge="1"/>
                <a:tc hMerge="1" vMerge="1"/>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Sana(lar):</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Sana(lar): </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280725">
                <a:tc gridSpan="2" vMerge="1"/>
                <a:tc hMerge="1" vMerge="1"/>
                <a:tc gridSpan="4">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(D1) Jamoa a'zolari /faoliyat/ telefon</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r>
              <a:tr h="421100">
                <a:tc gridSpan="2" rowSpan="2">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(D3) Himoya qilish harakatlari:</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hMerge="1"/>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Samara:</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Ijroga Kirish muddati</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701825">
                <a:tc gridSpan="2" vMerge="1"/>
                <a:tc hMerge="1" vMerge="1"/>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MFG.</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Umumiy</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r>
              <a:tr h="421100">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(D4) Asosiy sabab(lar):</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Ta'rif:</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Hissa/sabab</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140375">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(D5) Tuzatish harakatlari:</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Samara</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280725">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(D6) Doimiy tuzatish harakatlarini amalga oshirish:</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Ijroga Kirish muddati</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280725">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2">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MFG.</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Umumiy</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40375">
                <a:tc gridSpan="6">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(D7) takrorlanishning oldini olish bo'yicha harakatlar:</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r>
              <a:tr h="280725">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Xabar bergan:</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Oxirgi o'zgarish/ holat:</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Muvofiqlik:</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Sana:</a:t>
                      </a:r>
                      <a:endParaRPr sz="700" u="none" cap="none" strike="noStrike">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 </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140375">
                <a:tc gridSpan="6">
                  <a:txBody>
                    <a:bodyPr/>
                    <a:lstStyle/>
                    <a:p>
                      <a:pPr indent="0" lvl="0" marL="0" marR="0" rtl="0" algn="l">
                        <a:lnSpc>
                          <a:spcPct val="107000"/>
                        </a:lnSpc>
                        <a:spcBef>
                          <a:spcPts val="0"/>
                        </a:spcBef>
                        <a:spcAft>
                          <a:spcPts val="0"/>
                        </a:spcAft>
                        <a:buNone/>
                      </a:pPr>
                      <a:r>
                        <a:rPr lang="en-US" sz="900" u="none" cap="none" strike="noStrike">
                          <a:solidFill>
                            <a:schemeClr val="dk1"/>
                          </a:solidFill>
                          <a:latin typeface="Times New Roman"/>
                          <a:ea typeface="Times New Roman"/>
                          <a:cs typeface="Times New Roman"/>
                          <a:sym typeface="Times New Roman"/>
                        </a:rPr>
                        <a:t>(D8) Jamoangizni tabriklang</a:t>
                      </a:r>
                      <a:endParaRPr sz="700" u="none" cap="none" strike="noStrike">
                        <a:solidFill>
                          <a:schemeClr val="dk1"/>
                        </a:solidFill>
                        <a:latin typeface="Times New Roman"/>
                        <a:ea typeface="Times New Roman"/>
                        <a:cs typeface="Times New Roman"/>
                        <a:sym typeface="Times New Roman"/>
                      </a:endParaRPr>
                    </a:p>
                  </a:txBody>
                  <a:tcPr marT="0" marB="0" marR="42175" marL="421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r>
            </a:tbl>
          </a:graphicData>
        </a:graphic>
      </p:graphicFrame>
      <p:sp>
        <p:nvSpPr>
          <p:cNvPr id="145" name="Google Shape;145;p6"/>
          <p:cNvSpPr/>
          <p:nvPr/>
        </p:nvSpPr>
        <p:spPr>
          <a:xfrm>
            <a:off x="7351776" y="6069893"/>
            <a:ext cx="35125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1-jadval. 8D umumiy hisobot shakli</a:t>
            </a:r>
            <a:endParaRPr sz="1800">
              <a:solidFill>
                <a:schemeClr val="dk1"/>
              </a:solidFill>
              <a:latin typeface="Calibri"/>
              <a:ea typeface="Calibri"/>
              <a:cs typeface="Calibri"/>
              <a:sym typeface="Calibri"/>
            </a:endParaRPr>
          </a:p>
        </p:txBody>
      </p:sp>
      <p:grpSp>
        <p:nvGrpSpPr>
          <p:cNvPr id="146" name="Google Shape;146;p6"/>
          <p:cNvGrpSpPr/>
          <p:nvPr/>
        </p:nvGrpSpPr>
        <p:grpSpPr>
          <a:xfrm>
            <a:off x="1143000" y="1892475"/>
            <a:ext cx="5882253" cy="3084566"/>
            <a:chOff x="671332" y="2305390"/>
            <a:chExt cx="6308201" cy="3455562"/>
          </a:xfrm>
        </p:grpSpPr>
        <p:grpSp>
          <p:nvGrpSpPr>
            <p:cNvPr id="147" name="Google Shape;147;p6"/>
            <p:cNvGrpSpPr/>
            <p:nvPr/>
          </p:nvGrpSpPr>
          <p:grpSpPr>
            <a:xfrm>
              <a:off x="671332" y="2305390"/>
              <a:ext cx="6308201" cy="2961091"/>
              <a:chOff x="201365" y="2305390"/>
              <a:chExt cx="5224848" cy="3382075"/>
            </a:xfrm>
          </p:grpSpPr>
          <p:pic>
            <p:nvPicPr>
              <p:cNvPr descr="8D Methodology | Problem Solving Method | Example | Excel" id="148" name="Google Shape;148;p6"/>
              <p:cNvPicPr preferRelativeResize="0"/>
              <p:nvPr/>
            </p:nvPicPr>
            <p:blipFill rotWithShape="1">
              <a:blip r:embed="rId3">
                <a:alphaModFix/>
              </a:blip>
              <a:srcRect b="0" l="0" r="0" t="0"/>
              <a:stretch/>
            </p:blipFill>
            <p:spPr>
              <a:xfrm>
                <a:off x="747712" y="2305390"/>
                <a:ext cx="4600575" cy="3209926"/>
              </a:xfrm>
              <a:prstGeom prst="rect">
                <a:avLst/>
              </a:prstGeom>
              <a:noFill/>
              <a:ln>
                <a:noFill/>
              </a:ln>
            </p:spPr>
          </p:pic>
          <p:sp>
            <p:nvSpPr>
              <p:cNvPr id="149" name="Google Shape;149;p6"/>
              <p:cNvSpPr/>
              <p:nvPr/>
            </p:nvSpPr>
            <p:spPr>
              <a:xfrm>
                <a:off x="1363980" y="2377440"/>
                <a:ext cx="3413760" cy="266700"/>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Times New Roman"/>
                    <a:ea typeface="Times New Roman"/>
                    <a:cs typeface="Times New Roman"/>
                    <a:sym typeface="Times New Roman"/>
                  </a:rPr>
                  <a:t>8 D. muammolarni hal qilish metodologiyasi</a:t>
                </a:r>
                <a:endParaRPr sz="1400">
                  <a:solidFill>
                    <a:schemeClr val="dk1"/>
                  </a:solidFill>
                  <a:latin typeface="Times New Roman"/>
                  <a:ea typeface="Times New Roman"/>
                  <a:cs typeface="Times New Roman"/>
                  <a:sym typeface="Times New Roman"/>
                </a:endParaRPr>
              </a:p>
            </p:txBody>
          </p:sp>
          <p:sp>
            <p:nvSpPr>
              <p:cNvPr id="150" name="Google Shape;150;p6"/>
              <p:cNvSpPr/>
              <p:nvPr/>
            </p:nvSpPr>
            <p:spPr>
              <a:xfrm>
                <a:off x="747712" y="2926882"/>
                <a:ext cx="1705928" cy="182078"/>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Times New Roman"/>
                    <a:ea typeface="Times New Roman"/>
                    <a:cs typeface="Times New Roman"/>
                    <a:sym typeface="Times New Roman"/>
                  </a:rPr>
                  <a:t> 1. jamoani aniqlang</a:t>
                </a:r>
                <a:endParaRPr sz="1400">
                  <a:solidFill>
                    <a:schemeClr val="dk1"/>
                  </a:solidFill>
                  <a:latin typeface="Times New Roman"/>
                  <a:ea typeface="Times New Roman"/>
                  <a:cs typeface="Times New Roman"/>
                  <a:sym typeface="Times New Roman"/>
                </a:endParaRPr>
              </a:p>
            </p:txBody>
          </p:sp>
          <p:sp>
            <p:nvSpPr>
              <p:cNvPr id="151" name="Google Shape;151;p6"/>
              <p:cNvSpPr/>
              <p:nvPr/>
            </p:nvSpPr>
            <p:spPr>
              <a:xfrm>
                <a:off x="3924776" y="3104473"/>
                <a:ext cx="1423511" cy="278808"/>
              </a:xfrm>
              <a:prstGeom prst="roundRect">
                <a:avLst>
                  <a:gd fmla="val 16667"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chemeClr val="dk1"/>
                    </a:solidFill>
                    <a:latin typeface="Times New Roman"/>
                    <a:ea typeface="Times New Roman"/>
                    <a:cs typeface="Times New Roman"/>
                    <a:sym typeface="Times New Roman"/>
                  </a:rPr>
                  <a:t>2. Muammoni tasvirlang</a:t>
                </a:r>
                <a:endParaRPr sz="1100">
                  <a:solidFill>
                    <a:schemeClr val="dk1"/>
                  </a:solidFill>
                  <a:latin typeface="Times New Roman"/>
                  <a:ea typeface="Times New Roman"/>
                  <a:cs typeface="Times New Roman"/>
                  <a:sym typeface="Times New Roman"/>
                </a:endParaRPr>
              </a:p>
            </p:txBody>
          </p:sp>
          <p:sp>
            <p:nvSpPr>
              <p:cNvPr id="152" name="Google Shape;152;p6"/>
              <p:cNvSpPr/>
              <p:nvPr/>
            </p:nvSpPr>
            <p:spPr>
              <a:xfrm>
                <a:off x="4157472" y="4049188"/>
                <a:ext cx="1105956" cy="40011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3.vaqtincha ushlab turish</a:t>
                </a:r>
                <a:endParaRPr sz="1000">
                  <a:solidFill>
                    <a:schemeClr val="dk1"/>
                  </a:solidFill>
                  <a:latin typeface="Times New Roman"/>
                  <a:ea typeface="Times New Roman"/>
                  <a:cs typeface="Times New Roman"/>
                  <a:sym typeface="Times New Roman"/>
                </a:endParaRPr>
              </a:p>
            </p:txBody>
          </p:sp>
          <p:sp>
            <p:nvSpPr>
              <p:cNvPr id="153" name="Google Shape;153;p6"/>
              <p:cNvSpPr/>
              <p:nvPr/>
            </p:nvSpPr>
            <p:spPr>
              <a:xfrm>
                <a:off x="3660447" y="4868984"/>
                <a:ext cx="1765766" cy="24622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4. Tub sabab tahlili</a:t>
                </a:r>
                <a:endParaRPr sz="1000">
                  <a:solidFill>
                    <a:schemeClr val="dk1"/>
                  </a:solidFill>
                  <a:latin typeface="Times New Roman"/>
                  <a:ea typeface="Times New Roman"/>
                  <a:cs typeface="Times New Roman"/>
                  <a:sym typeface="Times New Roman"/>
                </a:endParaRPr>
              </a:p>
            </p:txBody>
          </p:sp>
          <p:sp>
            <p:nvSpPr>
              <p:cNvPr id="154" name="Google Shape;154;p6"/>
              <p:cNvSpPr/>
              <p:nvPr/>
            </p:nvSpPr>
            <p:spPr>
              <a:xfrm>
                <a:off x="3041893" y="5287355"/>
                <a:ext cx="1765766" cy="40011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5. to’g’rilovchi harakatni aniqlang</a:t>
                </a:r>
                <a:endParaRPr sz="1000">
                  <a:solidFill>
                    <a:schemeClr val="dk1"/>
                  </a:solidFill>
                  <a:latin typeface="Times New Roman"/>
                  <a:ea typeface="Times New Roman"/>
                  <a:cs typeface="Times New Roman"/>
                  <a:sym typeface="Times New Roman"/>
                </a:endParaRPr>
              </a:p>
            </p:txBody>
          </p:sp>
          <p:sp>
            <p:nvSpPr>
              <p:cNvPr id="155" name="Google Shape;155;p6"/>
              <p:cNvSpPr/>
              <p:nvPr/>
            </p:nvSpPr>
            <p:spPr>
              <a:xfrm>
                <a:off x="854745" y="5146996"/>
                <a:ext cx="2031295" cy="40011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6. To’g’rilovchi hatakatlaarni amalga oshirish</a:t>
                </a:r>
                <a:endParaRPr sz="1000">
                  <a:solidFill>
                    <a:schemeClr val="dk1"/>
                  </a:solidFill>
                  <a:latin typeface="Times New Roman"/>
                  <a:ea typeface="Times New Roman"/>
                  <a:cs typeface="Times New Roman"/>
                  <a:sym typeface="Times New Roman"/>
                </a:endParaRPr>
              </a:p>
            </p:txBody>
          </p:sp>
          <p:sp>
            <p:nvSpPr>
              <p:cNvPr id="156" name="Google Shape;156;p6"/>
              <p:cNvSpPr/>
              <p:nvPr/>
            </p:nvSpPr>
            <p:spPr>
              <a:xfrm>
                <a:off x="422345" y="4435955"/>
                <a:ext cx="2031295" cy="31505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7. takrorlanishdan saqlaning</a:t>
                </a:r>
                <a:endParaRPr sz="1000">
                  <a:solidFill>
                    <a:schemeClr val="dk1"/>
                  </a:solidFill>
                  <a:latin typeface="Times New Roman"/>
                  <a:ea typeface="Times New Roman"/>
                  <a:cs typeface="Times New Roman"/>
                  <a:sym typeface="Times New Roman"/>
                </a:endParaRPr>
              </a:p>
            </p:txBody>
          </p:sp>
          <p:sp>
            <p:nvSpPr>
              <p:cNvPr id="157" name="Google Shape;157;p6"/>
              <p:cNvSpPr/>
              <p:nvPr/>
            </p:nvSpPr>
            <p:spPr>
              <a:xfrm>
                <a:off x="201365" y="3573780"/>
                <a:ext cx="2031295" cy="31505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8. Jamoani qo’llab-quvvatlang</a:t>
                </a:r>
                <a:endParaRPr sz="1000">
                  <a:solidFill>
                    <a:schemeClr val="dk1"/>
                  </a:solidFill>
                  <a:latin typeface="Times New Roman"/>
                  <a:ea typeface="Times New Roman"/>
                  <a:cs typeface="Times New Roman"/>
                  <a:sym typeface="Times New Roman"/>
                </a:endParaRPr>
              </a:p>
            </p:txBody>
          </p:sp>
        </p:grpSp>
        <p:sp>
          <p:nvSpPr>
            <p:cNvPr id="158" name="Google Shape;158;p6"/>
            <p:cNvSpPr/>
            <p:nvPr/>
          </p:nvSpPr>
          <p:spPr>
            <a:xfrm>
              <a:off x="963167" y="5192042"/>
              <a:ext cx="5922281" cy="56891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8D Methodology | Problem Solving Method | Example | Excel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https://1.bp.blogspot.com/-n6ck9Fd8Mm8/XhDOr8CoXrI/AAAAAAAADRM/Q6ZSLW706akDQyqIauoN31LvAtDmtTDCACLcBGAsYHQ/s1600/8D%2BMethodology.png</a:t>
              </a:r>
              <a:r>
                <a:rPr lang="en-US" sz="900">
                  <a:solidFill>
                    <a:schemeClr val="dk1"/>
                  </a:solidFill>
                  <a:latin typeface="Times New Roman"/>
                  <a:ea typeface="Times New Roman"/>
                  <a:cs typeface="Times New Roman"/>
                  <a:sym typeface="Times New Roman"/>
                </a:rPr>
                <a:t> 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7"/>
          <p:cNvSpPr/>
          <p:nvPr/>
        </p:nvSpPr>
        <p:spPr>
          <a:xfrm>
            <a:off x="1127760" y="518160"/>
            <a:ext cx="6873240" cy="421654"/>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2000">
                <a:solidFill>
                  <a:schemeClr val="dk1"/>
                </a:solidFill>
                <a:latin typeface="Times New Roman"/>
                <a:ea typeface="Times New Roman"/>
                <a:cs typeface="Times New Roman"/>
                <a:sym typeface="Times New Roman"/>
              </a:rPr>
              <a:t>8D jarayoni bir vaqtning o'zida uchta funktsiyani o'z ichiga oladi:</a:t>
            </a:r>
            <a:endParaRPr sz="1600">
              <a:solidFill>
                <a:schemeClr val="dk1"/>
              </a:solidFill>
              <a:latin typeface="Calibri"/>
              <a:ea typeface="Calibri"/>
              <a:cs typeface="Calibri"/>
              <a:sym typeface="Calibri"/>
            </a:endParaRPr>
          </a:p>
        </p:txBody>
      </p:sp>
      <p:sp>
        <p:nvSpPr>
          <p:cNvPr id="164" name="Google Shape;164;p7"/>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7</a:t>
            </a:r>
            <a:endParaRPr sz="4800">
              <a:solidFill>
                <a:schemeClr val="dk1"/>
              </a:solidFill>
              <a:latin typeface="Times New Roman"/>
              <a:ea typeface="Times New Roman"/>
              <a:cs typeface="Times New Roman"/>
              <a:sym typeface="Times New Roman"/>
            </a:endParaRPr>
          </a:p>
        </p:txBody>
      </p:sp>
      <p:sp>
        <p:nvSpPr>
          <p:cNvPr id="165" name="Google Shape;165;p7"/>
          <p:cNvSpPr/>
          <p:nvPr/>
        </p:nvSpPr>
        <p:spPr>
          <a:xfrm>
            <a:off x="0" y="1134318"/>
            <a:ext cx="4236334" cy="4063317"/>
          </a:xfrm>
          <a:prstGeom prst="ellips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nvGrpSpPr>
          <p:cNvPr id="166" name="Google Shape;166;p7"/>
          <p:cNvGrpSpPr/>
          <p:nvPr/>
        </p:nvGrpSpPr>
        <p:grpSpPr>
          <a:xfrm>
            <a:off x="-698644" y="544398"/>
            <a:ext cx="12042897" cy="5479644"/>
            <a:chOff x="-4600084" y="-705281"/>
            <a:chExt cx="12042897" cy="5479644"/>
          </a:xfrm>
        </p:grpSpPr>
        <p:sp>
          <p:nvSpPr>
            <p:cNvPr id="167" name="Google Shape;167;p7"/>
            <p:cNvSpPr/>
            <p:nvPr/>
          </p:nvSpPr>
          <p:spPr>
            <a:xfrm>
              <a:off x="-4600084" y="-705281"/>
              <a:ext cx="5479644" cy="5479644"/>
            </a:xfrm>
            <a:prstGeom prst="blockArc">
              <a:avLst>
                <a:gd fmla="val 18900000" name="adj1"/>
                <a:gd fmla="val 2700000" name="adj2"/>
                <a:gd fmla="val 394"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7"/>
            <p:cNvSpPr/>
            <p:nvPr/>
          </p:nvSpPr>
          <p:spPr>
            <a:xfrm>
              <a:off x="565674" y="406908"/>
              <a:ext cx="6877138" cy="813816"/>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7"/>
            <p:cNvSpPr txBox="1"/>
            <p:nvPr/>
          </p:nvSpPr>
          <p:spPr>
            <a:xfrm>
              <a:off x="565674" y="406908"/>
              <a:ext cx="6877138" cy="813816"/>
            </a:xfrm>
            <a:prstGeom prst="rect">
              <a:avLst/>
            </a:prstGeom>
            <a:noFill/>
            <a:ln>
              <a:noFill/>
            </a:ln>
          </p:spPr>
          <p:txBody>
            <a:bodyPr anchorCtr="0" anchor="ctr" bIns="63500" lIns="645950" spcFirstLastPara="1" rIns="63500" wrap="square" tIns="63500">
              <a:noAutofit/>
            </a:bodyPr>
            <a:lstStyle/>
            <a:p>
              <a:pPr indent="0" lvl="0" marL="0" marR="0" rtl="0" algn="l">
                <a:lnSpc>
                  <a:spcPct val="90000"/>
                </a:lnSpc>
                <a:spcBef>
                  <a:spcPts val="0"/>
                </a:spcBef>
                <a:spcAft>
                  <a:spcPts val="0"/>
                </a:spcAft>
                <a:buClr>
                  <a:schemeClr val="dk1"/>
                </a:buClr>
                <a:buSzPts val="2500"/>
                <a:buFont typeface="Times New Roman"/>
                <a:buNone/>
              </a:pPr>
              <a:r>
                <a:rPr lang="en-US" sz="2500">
                  <a:solidFill>
                    <a:schemeClr val="dk1"/>
                  </a:solidFill>
                  <a:latin typeface="Times New Roman"/>
                  <a:ea typeface="Times New Roman"/>
                  <a:cs typeface="Times New Roman"/>
                  <a:sym typeface="Times New Roman"/>
                </a:rPr>
                <a:t>Bu muammoni hal qilish vositasidir.</a:t>
              </a:r>
              <a:endParaRPr sz="2500">
                <a:solidFill>
                  <a:schemeClr val="dk1"/>
                </a:solidFill>
                <a:latin typeface="Times New Roman"/>
                <a:ea typeface="Times New Roman"/>
                <a:cs typeface="Times New Roman"/>
                <a:sym typeface="Times New Roman"/>
              </a:endParaRPr>
            </a:p>
          </p:txBody>
        </p:sp>
        <p:sp>
          <p:nvSpPr>
            <p:cNvPr id="170" name="Google Shape;170;p7"/>
            <p:cNvSpPr/>
            <p:nvPr/>
          </p:nvSpPr>
          <p:spPr>
            <a:xfrm>
              <a:off x="57039" y="305181"/>
              <a:ext cx="1017270" cy="101727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7"/>
            <p:cNvSpPr/>
            <p:nvPr/>
          </p:nvSpPr>
          <p:spPr>
            <a:xfrm>
              <a:off x="861497" y="1627632"/>
              <a:ext cx="6581316" cy="813816"/>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7"/>
            <p:cNvSpPr txBox="1"/>
            <p:nvPr/>
          </p:nvSpPr>
          <p:spPr>
            <a:xfrm>
              <a:off x="861497" y="1627632"/>
              <a:ext cx="6581316" cy="813816"/>
            </a:xfrm>
            <a:prstGeom prst="rect">
              <a:avLst/>
            </a:prstGeom>
            <a:noFill/>
            <a:ln>
              <a:noFill/>
            </a:ln>
          </p:spPr>
          <p:txBody>
            <a:bodyPr anchorCtr="0" anchor="ctr" bIns="63500" lIns="645950" spcFirstLastPara="1" rIns="63500" wrap="square" tIns="63500">
              <a:noAutofit/>
            </a:bodyPr>
            <a:lstStyle/>
            <a:p>
              <a:pPr indent="0" lvl="0" marL="0" marR="0" rtl="0" algn="l">
                <a:lnSpc>
                  <a:spcPct val="90000"/>
                </a:lnSpc>
                <a:spcBef>
                  <a:spcPts val="0"/>
                </a:spcBef>
                <a:spcAft>
                  <a:spcPts val="0"/>
                </a:spcAft>
                <a:buClr>
                  <a:schemeClr val="dk1"/>
                </a:buClr>
                <a:buSzPts val="2500"/>
                <a:buFont typeface="Times New Roman"/>
                <a:buNone/>
              </a:pPr>
              <a:r>
                <a:rPr lang="en-US" sz="2500">
                  <a:solidFill>
                    <a:schemeClr val="dk1"/>
                  </a:solidFill>
                  <a:latin typeface="Times New Roman"/>
                  <a:ea typeface="Times New Roman"/>
                  <a:cs typeface="Times New Roman"/>
                  <a:sym typeface="Times New Roman"/>
                </a:rPr>
                <a:t>Bu tashkilot uchun standart sakkiz bosqichli yondashuv</a:t>
              </a:r>
              <a:endParaRPr sz="2500">
                <a:solidFill>
                  <a:schemeClr val="dk1"/>
                </a:solidFill>
                <a:latin typeface="Times New Roman"/>
                <a:ea typeface="Times New Roman"/>
                <a:cs typeface="Times New Roman"/>
                <a:sym typeface="Times New Roman"/>
              </a:endParaRPr>
            </a:p>
          </p:txBody>
        </p:sp>
        <p:sp>
          <p:nvSpPr>
            <p:cNvPr id="173" name="Google Shape;173;p7"/>
            <p:cNvSpPr/>
            <p:nvPr/>
          </p:nvSpPr>
          <p:spPr>
            <a:xfrm>
              <a:off x="352862" y="1525905"/>
              <a:ext cx="1017270" cy="101727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
            <p:cNvSpPr/>
            <p:nvPr/>
          </p:nvSpPr>
          <p:spPr>
            <a:xfrm>
              <a:off x="565674" y="2848356"/>
              <a:ext cx="6877138" cy="813816"/>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7"/>
            <p:cNvSpPr txBox="1"/>
            <p:nvPr/>
          </p:nvSpPr>
          <p:spPr>
            <a:xfrm>
              <a:off x="565674" y="2848356"/>
              <a:ext cx="6877138" cy="813816"/>
            </a:xfrm>
            <a:prstGeom prst="rect">
              <a:avLst/>
            </a:prstGeom>
            <a:noFill/>
            <a:ln>
              <a:noFill/>
            </a:ln>
          </p:spPr>
          <p:txBody>
            <a:bodyPr anchorCtr="0" anchor="ctr" bIns="63500" lIns="645950" spcFirstLastPara="1" rIns="63500" wrap="square" tIns="63500">
              <a:noAutofit/>
            </a:bodyPr>
            <a:lstStyle/>
            <a:p>
              <a:pPr indent="0" lvl="0" marL="0" marR="0" rtl="0" algn="l">
                <a:lnSpc>
                  <a:spcPct val="90000"/>
                </a:lnSpc>
                <a:spcBef>
                  <a:spcPts val="0"/>
                </a:spcBef>
                <a:spcAft>
                  <a:spcPts val="0"/>
                </a:spcAft>
                <a:buClr>
                  <a:schemeClr val="dk1"/>
                </a:buClr>
                <a:buSzPts val="2500"/>
                <a:buFont typeface="Times New Roman"/>
                <a:buNone/>
              </a:pPr>
              <a:r>
                <a:rPr lang="en-US" sz="2500">
                  <a:solidFill>
                    <a:schemeClr val="dk1"/>
                  </a:solidFill>
                  <a:latin typeface="Times New Roman"/>
                  <a:ea typeface="Times New Roman"/>
                  <a:cs typeface="Times New Roman"/>
                  <a:sym typeface="Times New Roman"/>
                </a:rPr>
                <a:t>Bu hisobot shakli</a:t>
              </a:r>
              <a:endParaRPr sz="2500">
                <a:solidFill>
                  <a:schemeClr val="dk1"/>
                </a:solidFill>
                <a:latin typeface="Times New Roman"/>
                <a:ea typeface="Times New Roman"/>
                <a:cs typeface="Times New Roman"/>
                <a:sym typeface="Times New Roman"/>
              </a:endParaRPr>
            </a:p>
          </p:txBody>
        </p:sp>
        <p:sp>
          <p:nvSpPr>
            <p:cNvPr id="176" name="Google Shape;176;p7"/>
            <p:cNvSpPr/>
            <p:nvPr/>
          </p:nvSpPr>
          <p:spPr>
            <a:xfrm>
              <a:off x="57039" y="2746629"/>
              <a:ext cx="1017270" cy="101727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7" name="Google Shape;177;p7"/>
          <p:cNvSpPr/>
          <p:nvPr/>
        </p:nvSpPr>
        <p:spPr>
          <a:xfrm>
            <a:off x="1526540" y="2598419"/>
            <a:ext cx="1127760" cy="929640"/>
          </a:xfrm>
          <a:prstGeom prst="ellipse">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8D</a:t>
            </a:r>
            <a:endParaRPr b="1" sz="1800">
              <a:solidFill>
                <a:schemeClr val="dk1"/>
              </a:solidFill>
              <a:latin typeface="Times New Roman"/>
              <a:ea typeface="Times New Roman"/>
              <a:cs typeface="Times New Roman"/>
              <a:sym typeface="Times New Roman"/>
            </a:endParaRPr>
          </a:p>
        </p:txBody>
      </p:sp>
      <p:cxnSp>
        <p:nvCxnSpPr>
          <p:cNvPr id="178" name="Google Shape;178;p7"/>
          <p:cNvCxnSpPr/>
          <p:nvPr/>
        </p:nvCxnSpPr>
        <p:spPr>
          <a:xfrm>
            <a:off x="1127760" y="1342663"/>
            <a:ext cx="944108" cy="1255756"/>
          </a:xfrm>
          <a:prstGeom prst="straightConnector1">
            <a:avLst/>
          </a:prstGeom>
          <a:noFill/>
          <a:ln cap="flat" cmpd="sng" w="9525">
            <a:solidFill>
              <a:schemeClr val="accent1"/>
            </a:solidFill>
            <a:prstDash val="solid"/>
            <a:miter lim="800000"/>
            <a:headEnd len="sm" w="sm" type="none"/>
            <a:tailEnd len="sm" w="sm" type="none"/>
          </a:ln>
        </p:spPr>
      </p:cxnSp>
      <p:cxnSp>
        <p:nvCxnSpPr>
          <p:cNvPr id="179" name="Google Shape;179;p7"/>
          <p:cNvCxnSpPr/>
          <p:nvPr/>
        </p:nvCxnSpPr>
        <p:spPr>
          <a:xfrm flipH="1" rot="10800000">
            <a:off x="2654300" y="2090434"/>
            <a:ext cx="1247140" cy="1000007"/>
          </a:xfrm>
          <a:prstGeom prst="straightConnector1">
            <a:avLst/>
          </a:prstGeom>
          <a:noFill/>
          <a:ln cap="flat" cmpd="sng" w="9525">
            <a:solidFill>
              <a:schemeClr val="accent1"/>
            </a:solidFill>
            <a:prstDash val="solid"/>
            <a:miter lim="800000"/>
            <a:headEnd len="sm" w="sm" type="none"/>
            <a:tailEnd len="sm" w="sm" type="none"/>
          </a:ln>
        </p:spPr>
      </p:cxnSp>
      <p:cxnSp>
        <p:nvCxnSpPr>
          <p:cNvPr id="180" name="Google Shape;180;p7"/>
          <p:cNvCxnSpPr>
            <a:stCxn id="177" idx="4"/>
          </p:cNvCxnSpPr>
          <p:nvPr/>
        </p:nvCxnSpPr>
        <p:spPr>
          <a:xfrm flipH="1">
            <a:off x="1020620" y="3528059"/>
            <a:ext cx="1069800" cy="1266000"/>
          </a:xfrm>
          <a:prstGeom prst="straightConnector1">
            <a:avLst/>
          </a:prstGeom>
          <a:noFill/>
          <a:ln cap="flat" cmpd="sng" w="9525">
            <a:solidFill>
              <a:schemeClr val="accent1"/>
            </a:solidFill>
            <a:prstDash val="solid"/>
            <a:miter lim="800000"/>
            <a:headEnd len="sm" w="sm" type="none"/>
            <a:tailEnd len="sm" w="sm" type="none"/>
          </a:ln>
        </p:spPr>
      </p:cxnSp>
      <p:cxnSp>
        <p:nvCxnSpPr>
          <p:cNvPr id="181" name="Google Shape;181;p7"/>
          <p:cNvCxnSpPr>
            <a:stCxn id="177" idx="2"/>
          </p:cNvCxnSpPr>
          <p:nvPr/>
        </p:nvCxnSpPr>
        <p:spPr>
          <a:xfrm flipH="1">
            <a:off x="81140" y="3063239"/>
            <a:ext cx="1445400" cy="685800"/>
          </a:xfrm>
          <a:prstGeom prst="straightConnector1">
            <a:avLst/>
          </a:prstGeom>
          <a:noFill/>
          <a:ln cap="flat" cmpd="sng" w="9525">
            <a:solidFill>
              <a:schemeClr val="accent1"/>
            </a:solidFill>
            <a:prstDash val="solid"/>
            <a:miter lim="800000"/>
            <a:headEnd len="sm" w="sm" type="none"/>
            <a:tailEnd len="sm" w="sm" type="none"/>
          </a:ln>
        </p:spPr>
      </p:cxnSp>
      <p:grpSp>
        <p:nvGrpSpPr>
          <p:cNvPr id="182" name="Google Shape;182;p7"/>
          <p:cNvGrpSpPr/>
          <p:nvPr/>
        </p:nvGrpSpPr>
        <p:grpSpPr>
          <a:xfrm>
            <a:off x="110668" y="922143"/>
            <a:ext cx="3977104" cy="4377544"/>
            <a:chOff x="-51892" y="867907"/>
            <a:chExt cx="3977104" cy="4377544"/>
          </a:xfrm>
        </p:grpSpPr>
        <p:grpSp>
          <p:nvGrpSpPr>
            <p:cNvPr id="183" name="Google Shape;183;p7"/>
            <p:cNvGrpSpPr/>
            <p:nvPr/>
          </p:nvGrpSpPr>
          <p:grpSpPr>
            <a:xfrm>
              <a:off x="255626" y="1417414"/>
              <a:ext cx="3669586" cy="3264258"/>
              <a:chOff x="418186" y="-30385"/>
              <a:chExt cx="3669586" cy="3264258"/>
            </a:xfrm>
          </p:grpSpPr>
          <p:sp>
            <p:nvSpPr>
              <p:cNvPr id="184" name="Google Shape;184;p7"/>
              <p:cNvSpPr/>
              <p:nvPr/>
            </p:nvSpPr>
            <p:spPr>
              <a:xfrm>
                <a:off x="620850" y="-30385"/>
                <a:ext cx="3264258" cy="3264258"/>
              </a:xfrm>
              <a:custGeom>
                <a:rect b="b" l="l" r="r" t="t"/>
                <a:pathLst>
                  <a:path extrusionOk="0" h="120000" w="120000">
                    <a:moveTo>
                      <a:pt x="70572" y="4581"/>
                    </a:moveTo>
                    <a:lnTo>
                      <a:pt x="70572" y="4581"/>
                    </a:lnTo>
                    <a:cubicBezTo>
                      <a:pt x="97873" y="9789"/>
                      <a:pt x="117314" y="34105"/>
                      <a:pt x="116387" y="61883"/>
                    </a:cubicBezTo>
                    <a:cubicBezTo>
                      <a:pt x="115459" y="89662"/>
                      <a:pt x="94438" y="112626"/>
                      <a:pt x="66850" y="116001"/>
                    </a:cubicBezTo>
                    <a:cubicBezTo>
                      <a:pt x="39262" y="119375"/>
                      <a:pt x="13326" y="102155"/>
                      <a:pt x="5730" y="75419"/>
                    </a:cubicBezTo>
                    <a:cubicBezTo>
                      <a:pt x="-1866" y="48683"/>
                      <a:pt x="11141" y="20398"/>
                      <a:pt x="36382" y="8763"/>
                    </a:cubicBezTo>
                    <a:lnTo>
                      <a:pt x="35188" y="5402"/>
                    </a:lnTo>
                    <a:lnTo>
                      <a:pt x="42223" y="9973"/>
                    </a:lnTo>
                    <a:lnTo>
                      <a:pt x="39814" y="18421"/>
                    </a:lnTo>
                    <a:lnTo>
                      <a:pt x="38620" y="15061"/>
                    </a:lnTo>
                    <a:lnTo>
                      <a:pt x="38620" y="15061"/>
                    </a:lnTo>
                    <a:cubicBezTo>
                      <a:pt x="16533" y="25569"/>
                      <a:pt x="5357" y="50570"/>
                      <a:pt x="12255" y="74036"/>
                    </a:cubicBezTo>
                    <a:cubicBezTo>
                      <a:pt x="19154" y="97502"/>
                      <a:pt x="42082" y="112476"/>
                      <a:pt x="66342" y="109359"/>
                    </a:cubicBezTo>
                    <a:cubicBezTo>
                      <a:pt x="90602" y="106242"/>
                      <a:pt x="109000" y="85958"/>
                      <a:pt x="109742" y="61510"/>
                    </a:cubicBezTo>
                    <a:cubicBezTo>
                      <a:pt x="110485" y="37063"/>
                      <a:pt x="93351" y="15699"/>
                      <a:pt x="69325" y="11116"/>
                    </a:cubicBezTo>
                    <a:close/>
                  </a:path>
                </a:pathLst>
              </a:custGeom>
              <a:solidFill>
                <a:srgbClr val="FFE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
              <p:cNvSpPr/>
              <p:nvPr/>
            </p:nvSpPr>
            <p:spPr>
              <a:xfrm>
                <a:off x="1810194" y="2039"/>
                <a:ext cx="885570" cy="442785"/>
              </a:xfrm>
              <a:prstGeom prst="roundRect">
                <a:avLst>
                  <a:gd fmla="val 16667" name="adj"/>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
              <p:cNvSpPr txBox="1"/>
              <p:nvPr/>
            </p:nvSpPr>
            <p:spPr>
              <a:xfrm>
                <a:off x="1831809" y="23654"/>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1. jamoani aniqlang</a:t>
                </a:r>
                <a:endParaRPr sz="800">
                  <a:solidFill>
                    <a:schemeClr val="dk1"/>
                  </a:solidFill>
                  <a:latin typeface="Times New Roman"/>
                  <a:ea typeface="Times New Roman"/>
                  <a:cs typeface="Times New Roman"/>
                  <a:sym typeface="Times New Roman"/>
                </a:endParaRPr>
              </a:p>
            </p:txBody>
          </p:sp>
          <p:sp>
            <p:nvSpPr>
              <p:cNvPr id="187" name="Google Shape;187;p7"/>
              <p:cNvSpPr/>
              <p:nvPr/>
            </p:nvSpPr>
            <p:spPr>
              <a:xfrm>
                <a:off x="2794492" y="409749"/>
                <a:ext cx="885570" cy="442785"/>
              </a:xfrm>
              <a:prstGeom prst="roundRect">
                <a:avLst>
                  <a:gd fmla="val 16667" name="adj"/>
                </a:avLst>
              </a:prstGeom>
              <a:solidFill>
                <a:srgbClr val="CEF608"/>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7"/>
              <p:cNvSpPr txBox="1"/>
              <p:nvPr/>
            </p:nvSpPr>
            <p:spPr>
              <a:xfrm>
                <a:off x="2816107" y="431364"/>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2. Muammoni tasvirlang</a:t>
                </a:r>
                <a:endParaRPr sz="800">
                  <a:solidFill>
                    <a:schemeClr val="dk1"/>
                  </a:solidFill>
                  <a:latin typeface="Times New Roman"/>
                  <a:ea typeface="Times New Roman"/>
                  <a:cs typeface="Times New Roman"/>
                  <a:sym typeface="Times New Roman"/>
                </a:endParaRPr>
              </a:p>
            </p:txBody>
          </p:sp>
          <p:sp>
            <p:nvSpPr>
              <p:cNvPr id="189" name="Google Shape;189;p7"/>
              <p:cNvSpPr/>
              <p:nvPr/>
            </p:nvSpPr>
            <p:spPr>
              <a:xfrm>
                <a:off x="3202202" y="1394047"/>
                <a:ext cx="885570" cy="442785"/>
              </a:xfrm>
              <a:prstGeom prst="roundRect">
                <a:avLst>
                  <a:gd fmla="val 16667" name="adj"/>
                </a:avLst>
              </a:prstGeom>
              <a:solidFill>
                <a:srgbClr val="6EEE1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
              <p:cNvSpPr txBox="1"/>
              <p:nvPr/>
            </p:nvSpPr>
            <p:spPr>
              <a:xfrm>
                <a:off x="3223817" y="1415662"/>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3.vaqtincha ushlab turish</a:t>
                </a:r>
                <a:endParaRPr sz="800">
                  <a:solidFill>
                    <a:schemeClr val="dk1"/>
                  </a:solidFill>
                  <a:latin typeface="Times New Roman"/>
                  <a:ea typeface="Times New Roman"/>
                  <a:cs typeface="Times New Roman"/>
                  <a:sym typeface="Times New Roman"/>
                </a:endParaRPr>
              </a:p>
            </p:txBody>
          </p:sp>
          <p:sp>
            <p:nvSpPr>
              <p:cNvPr id="191" name="Google Shape;191;p7"/>
              <p:cNvSpPr/>
              <p:nvPr/>
            </p:nvSpPr>
            <p:spPr>
              <a:xfrm>
                <a:off x="2794492" y="2378346"/>
                <a:ext cx="885570" cy="442785"/>
              </a:xfrm>
              <a:prstGeom prst="roundRect">
                <a:avLst>
                  <a:gd fmla="val 16667" name="adj"/>
                </a:avLst>
              </a:prstGeom>
              <a:solidFill>
                <a:srgbClr val="1DE51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7"/>
              <p:cNvSpPr txBox="1"/>
              <p:nvPr/>
            </p:nvSpPr>
            <p:spPr>
              <a:xfrm>
                <a:off x="2816107" y="2399961"/>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4. Tub sabab tahlili</a:t>
                </a:r>
                <a:endParaRPr sz="800">
                  <a:solidFill>
                    <a:schemeClr val="dk1"/>
                  </a:solidFill>
                  <a:latin typeface="Times New Roman"/>
                  <a:ea typeface="Times New Roman"/>
                  <a:cs typeface="Times New Roman"/>
                  <a:sym typeface="Times New Roman"/>
                </a:endParaRPr>
              </a:p>
            </p:txBody>
          </p:sp>
          <p:sp>
            <p:nvSpPr>
              <p:cNvPr id="193" name="Google Shape;193;p7"/>
              <p:cNvSpPr/>
              <p:nvPr/>
            </p:nvSpPr>
            <p:spPr>
              <a:xfrm>
                <a:off x="1810194" y="2786055"/>
                <a:ext cx="885570" cy="442785"/>
              </a:xfrm>
              <a:prstGeom prst="roundRect">
                <a:avLst>
                  <a:gd fmla="val 16667" name="adj"/>
                </a:avLst>
              </a:prstGeom>
              <a:solidFill>
                <a:srgbClr val="25DD6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7"/>
              <p:cNvSpPr txBox="1"/>
              <p:nvPr/>
            </p:nvSpPr>
            <p:spPr>
              <a:xfrm>
                <a:off x="1831809" y="2807670"/>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5. to’g’rilovchi harakatni aniqlang</a:t>
                </a:r>
                <a:endParaRPr sz="800">
                  <a:solidFill>
                    <a:schemeClr val="dk1"/>
                  </a:solidFill>
                  <a:latin typeface="Times New Roman"/>
                  <a:ea typeface="Times New Roman"/>
                  <a:cs typeface="Times New Roman"/>
                  <a:sym typeface="Times New Roman"/>
                </a:endParaRPr>
              </a:p>
            </p:txBody>
          </p:sp>
          <p:sp>
            <p:nvSpPr>
              <p:cNvPr id="195" name="Google Shape;195;p7"/>
              <p:cNvSpPr/>
              <p:nvPr/>
            </p:nvSpPr>
            <p:spPr>
              <a:xfrm>
                <a:off x="825896" y="2378346"/>
                <a:ext cx="885570" cy="442785"/>
              </a:xfrm>
              <a:prstGeom prst="roundRect">
                <a:avLst>
                  <a:gd fmla="val 16667" name="adj"/>
                </a:avLst>
              </a:prstGeom>
              <a:solidFill>
                <a:srgbClr val="2FD4B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7"/>
              <p:cNvSpPr txBox="1"/>
              <p:nvPr/>
            </p:nvSpPr>
            <p:spPr>
              <a:xfrm>
                <a:off x="847511" y="2399961"/>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6. To’g’rilovchi hatakatlaarni amalga oshirish</a:t>
                </a:r>
                <a:endParaRPr sz="800">
                  <a:solidFill>
                    <a:schemeClr val="dk1"/>
                  </a:solidFill>
                  <a:latin typeface="Times New Roman"/>
                  <a:ea typeface="Times New Roman"/>
                  <a:cs typeface="Times New Roman"/>
                  <a:sym typeface="Times New Roman"/>
                </a:endParaRPr>
              </a:p>
            </p:txBody>
          </p:sp>
          <p:sp>
            <p:nvSpPr>
              <p:cNvPr id="197" name="Google Shape;197;p7"/>
              <p:cNvSpPr/>
              <p:nvPr/>
            </p:nvSpPr>
            <p:spPr>
              <a:xfrm>
                <a:off x="418186" y="1394047"/>
                <a:ext cx="885570" cy="442785"/>
              </a:xfrm>
              <a:prstGeom prst="roundRect">
                <a:avLst>
                  <a:gd fmla="val 16667" name="adj"/>
                </a:avLst>
              </a:prstGeom>
              <a:solidFill>
                <a:srgbClr val="39A9C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7"/>
              <p:cNvSpPr txBox="1"/>
              <p:nvPr/>
            </p:nvSpPr>
            <p:spPr>
              <a:xfrm>
                <a:off x="439801" y="1415662"/>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7. takrorlanishdan saqlaning</a:t>
                </a:r>
                <a:endParaRPr sz="800">
                  <a:solidFill>
                    <a:schemeClr val="dk1"/>
                  </a:solidFill>
                  <a:latin typeface="Times New Roman"/>
                  <a:ea typeface="Times New Roman"/>
                  <a:cs typeface="Times New Roman"/>
                  <a:sym typeface="Times New Roman"/>
                </a:endParaRPr>
              </a:p>
            </p:txBody>
          </p:sp>
          <p:sp>
            <p:nvSpPr>
              <p:cNvPr id="199" name="Google Shape;199;p7"/>
              <p:cNvSpPr/>
              <p:nvPr/>
            </p:nvSpPr>
            <p:spPr>
              <a:xfrm>
                <a:off x="825896" y="409749"/>
                <a:ext cx="885570" cy="442785"/>
              </a:xfrm>
              <a:prstGeom prst="roundRect">
                <a:avLst>
                  <a:gd fmla="val 16667" name="adj"/>
                </a:avLst>
              </a:prstGeom>
              <a:solidFill>
                <a:srgbClr val="4371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7"/>
              <p:cNvSpPr txBox="1"/>
              <p:nvPr/>
            </p:nvSpPr>
            <p:spPr>
              <a:xfrm>
                <a:off x="847511" y="431364"/>
                <a:ext cx="842340" cy="399555"/>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Clr>
                    <a:schemeClr val="dk1"/>
                  </a:buClr>
                  <a:buSzPts val="800"/>
                  <a:buFont typeface="Times New Roman"/>
                  <a:buNone/>
                </a:pPr>
                <a:r>
                  <a:rPr lang="en-US" sz="800">
                    <a:solidFill>
                      <a:schemeClr val="dk1"/>
                    </a:solidFill>
                    <a:latin typeface="Times New Roman"/>
                    <a:ea typeface="Times New Roman"/>
                    <a:cs typeface="Times New Roman"/>
                    <a:sym typeface="Times New Roman"/>
                  </a:rPr>
                  <a:t>8. Jamoani qo’llab-quvvatlang</a:t>
                </a:r>
                <a:endParaRPr sz="800">
                  <a:solidFill>
                    <a:schemeClr val="dk1"/>
                  </a:solidFill>
                  <a:latin typeface="Times New Roman"/>
                  <a:ea typeface="Times New Roman"/>
                  <a:cs typeface="Times New Roman"/>
                  <a:sym typeface="Times New Roman"/>
                </a:endParaRPr>
              </a:p>
            </p:txBody>
          </p:sp>
        </p:grpSp>
        <p:sp>
          <p:nvSpPr>
            <p:cNvPr id="201" name="Google Shape;201;p7"/>
            <p:cNvSpPr/>
            <p:nvPr/>
          </p:nvSpPr>
          <p:spPr>
            <a:xfrm>
              <a:off x="2551575" y="867907"/>
              <a:ext cx="1169043" cy="703572"/>
            </a:xfrm>
            <a:prstGeom prst="ellips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Times New Roman"/>
                  <a:ea typeface="Times New Roman"/>
                  <a:cs typeface="Times New Roman"/>
                  <a:sym typeface="Times New Roman"/>
                </a:rPr>
                <a:t>Plan-Reja</a:t>
              </a:r>
              <a:endParaRPr sz="1800">
                <a:solidFill>
                  <a:schemeClr val="dk1"/>
                </a:solidFill>
                <a:latin typeface="Times New Roman"/>
                <a:ea typeface="Times New Roman"/>
                <a:cs typeface="Times New Roman"/>
                <a:sym typeface="Times New Roman"/>
              </a:endParaRPr>
            </a:p>
          </p:txBody>
        </p:sp>
        <p:sp>
          <p:nvSpPr>
            <p:cNvPr id="202" name="Google Shape;202;p7"/>
            <p:cNvSpPr/>
            <p:nvPr/>
          </p:nvSpPr>
          <p:spPr>
            <a:xfrm>
              <a:off x="2555176" y="4541879"/>
              <a:ext cx="1169043" cy="703572"/>
            </a:xfrm>
            <a:prstGeom prst="ellips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Times New Roman"/>
                  <a:ea typeface="Times New Roman"/>
                  <a:cs typeface="Times New Roman"/>
                  <a:sym typeface="Times New Roman"/>
                </a:rPr>
                <a:t>Do-Bajar</a:t>
              </a:r>
              <a:endParaRPr sz="1800">
                <a:solidFill>
                  <a:schemeClr val="dk1"/>
                </a:solidFill>
                <a:latin typeface="Times New Roman"/>
                <a:ea typeface="Times New Roman"/>
                <a:cs typeface="Times New Roman"/>
                <a:sym typeface="Times New Roman"/>
              </a:endParaRPr>
            </a:p>
          </p:txBody>
        </p:sp>
        <p:sp>
          <p:nvSpPr>
            <p:cNvPr id="203" name="Google Shape;203;p7"/>
            <p:cNvSpPr/>
            <p:nvPr/>
          </p:nvSpPr>
          <p:spPr>
            <a:xfrm>
              <a:off x="-48340" y="1146567"/>
              <a:ext cx="1169043" cy="703572"/>
            </a:xfrm>
            <a:prstGeom prst="ellips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chemeClr val="dk1"/>
                  </a:solidFill>
                  <a:latin typeface="Times New Roman"/>
                  <a:ea typeface="Times New Roman"/>
                  <a:cs typeface="Times New Roman"/>
                  <a:sym typeface="Times New Roman"/>
                </a:rPr>
                <a:t>Act-Takomillashtir</a:t>
              </a:r>
              <a:endParaRPr sz="1050">
                <a:solidFill>
                  <a:schemeClr val="dk1"/>
                </a:solidFill>
                <a:latin typeface="Times New Roman"/>
                <a:ea typeface="Times New Roman"/>
                <a:cs typeface="Times New Roman"/>
                <a:sym typeface="Times New Roman"/>
              </a:endParaRPr>
            </a:p>
          </p:txBody>
        </p:sp>
        <p:sp>
          <p:nvSpPr>
            <p:cNvPr id="204" name="Google Shape;204;p7"/>
            <p:cNvSpPr/>
            <p:nvPr/>
          </p:nvSpPr>
          <p:spPr>
            <a:xfrm>
              <a:off x="-51892" y="4199958"/>
              <a:ext cx="1169043" cy="703572"/>
            </a:xfrm>
            <a:prstGeom prst="ellips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Times New Roman"/>
                  <a:ea typeface="Times New Roman"/>
                  <a:cs typeface="Times New Roman"/>
                  <a:sym typeface="Times New Roman"/>
                </a:rPr>
                <a:t>Cheak-tekshir</a:t>
              </a:r>
              <a:endParaRPr sz="16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8"/>
          <p:cNvSpPr txBox="1"/>
          <p:nvPr>
            <p:ph idx="1" type="body"/>
          </p:nvPr>
        </p:nvSpPr>
        <p:spPr>
          <a:xfrm>
            <a:off x="1024128" y="384049"/>
            <a:ext cx="9436608" cy="95097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Sakkizta bosqich ularning natijalari bilan 2-jadvalda ko'rsatilgan.</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2-jadval. 8D jarayoni</a:t>
            </a:r>
            <a:endParaRPr>
              <a:latin typeface="Times New Roman"/>
              <a:ea typeface="Times New Roman"/>
              <a:cs typeface="Times New Roman"/>
              <a:sym typeface="Times New Roman"/>
            </a:endParaRPr>
          </a:p>
        </p:txBody>
      </p:sp>
      <p:sp>
        <p:nvSpPr>
          <p:cNvPr id="210" name="Google Shape;210;p8"/>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8</a:t>
            </a:r>
            <a:endParaRPr sz="4800">
              <a:solidFill>
                <a:schemeClr val="dk1"/>
              </a:solidFill>
              <a:latin typeface="Times New Roman"/>
              <a:ea typeface="Times New Roman"/>
              <a:cs typeface="Times New Roman"/>
              <a:sym typeface="Times New Roman"/>
            </a:endParaRPr>
          </a:p>
        </p:txBody>
      </p:sp>
      <p:graphicFrame>
        <p:nvGraphicFramePr>
          <p:cNvPr id="211" name="Google Shape;211;p8"/>
          <p:cNvGraphicFramePr/>
          <p:nvPr/>
        </p:nvGraphicFramePr>
        <p:xfrm>
          <a:off x="3921091" y="1463040"/>
          <a:ext cx="3000000" cy="3000000"/>
        </p:xfrm>
        <a:graphic>
          <a:graphicData uri="http://schemas.openxmlformats.org/drawingml/2006/table">
            <a:tbl>
              <a:tblPr bandRow="1" firstCol="1" firstRow="1">
                <a:noFill/>
                <a:tableStyleId>{D97CB64B-CCA7-44CD-BDE2-A4072357068F}</a:tableStyleId>
              </a:tblPr>
              <a:tblGrid>
                <a:gridCol w="7326025"/>
              </a:tblGrid>
              <a:tr h="181300">
                <a:tc>
                  <a:txBody>
                    <a:bodyPr/>
                    <a:lstStyle/>
                    <a:p>
                      <a:pPr indent="0" lvl="0" marL="0" marR="0" rtl="0" algn="l">
                        <a:lnSpc>
                          <a:spcPct val="107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0-qadam: 8D jarayoniga tayyorlaning</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Favqulodda vaziyatlarda javob choralari (ERA) baholandimi?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Agar ERA aniqlangan va amalga oshirilgan bo'lsa, u tekshirilganmi?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Agar ERA aniqlangan va amalga oshirilgan bo'lsa, u tasdiqlanganmi?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8D yondashuvga ehtiyoj bormi?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0" lvl="0" marL="0" marR="0" rtl="0" algn="l">
                        <a:lnSpc>
                          <a:spcPct val="107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1-qadam: Jamoa tuzing</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Maqsadga erishish uchun jamoaning qo'llab-quvvatlanishi bormi?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Maqsadni hamma tushunadimi? Diqqatga rozimisiz?</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Rahbar samarali bo'lish vakolatiga egami?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3626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Jamoadagi muammo/mahsulot/jarayon haqida eng ma'lumotli odamlar bormi?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Jamoa kimga javob berishini biladimi?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Muddati qancha?</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Qachon boshlashimiz kerak?</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0" lvl="0" marL="0" marR="0" rtl="0" algn="l">
                        <a:lnSpc>
                          <a:spcPct val="107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2-qadam: Muammoni tasvirlab bering</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Muammoning xususiyatlari aniqlanganmi?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3626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Muammo o'lchanadigan shartlarda aniqlanganmi? Trendlar baholandimi?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Muammoning umumiy hajmi qanday?</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Muammo eng kichik qismlarga bo'linganmi?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3626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Xavfsizlik, odamlar, xarajat unumdorligi, mijozlar, obro' va boshqalarga hozirgi ta'siri qanday?</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Muammoning dolzarbligi va jiddiyligi nimada?</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r h="1813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Natijalarni o'lchash uchun yakuniy, qisqacha muammo bayoni bormi?</a:t>
                      </a:r>
                      <a:endParaRPr sz="14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9"/>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9</a:t>
            </a:r>
            <a:endParaRPr/>
          </a:p>
        </p:txBody>
      </p:sp>
      <p:sp>
        <p:nvSpPr>
          <p:cNvPr id="217" name="Google Shape;217;p9"/>
          <p:cNvSpPr/>
          <p:nvPr/>
        </p:nvSpPr>
        <p:spPr>
          <a:xfrm>
            <a:off x="6116703" y="318254"/>
            <a:ext cx="3057247" cy="36933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2-jadval. 8D jarayoni (davomi)</a:t>
            </a:r>
            <a:endParaRPr sz="1800">
              <a:solidFill>
                <a:schemeClr val="dk1"/>
              </a:solidFill>
              <a:latin typeface="Times New Roman"/>
              <a:ea typeface="Times New Roman"/>
              <a:cs typeface="Times New Roman"/>
              <a:sym typeface="Times New Roman"/>
            </a:endParaRPr>
          </a:p>
        </p:txBody>
      </p:sp>
      <p:graphicFrame>
        <p:nvGraphicFramePr>
          <p:cNvPr id="218" name="Google Shape;218;p9"/>
          <p:cNvGraphicFramePr/>
          <p:nvPr/>
        </p:nvGraphicFramePr>
        <p:xfrm>
          <a:off x="5296090" y="999553"/>
          <a:ext cx="3000000" cy="3000000"/>
        </p:xfrm>
        <a:graphic>
          <a:graphicData uri="http://schemas.openxmlformats.org/drawingml/2006/table">
            <a:tbl>
              <a:tblPr bandRow="1" firstCol="1" firstRow="1">
                <a:noFill/>
                <a:tableStyleId>{D97CB64B-CCA7-44CD-BDE2-A4072357068F}</a:tableStyleId>
              </a:tblPr>
              <a:tblGrid>
                <a:gridCol w="5476875"/>
              </a:tblGrid>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3-qadam: Vaqtinchalik cheklash harakatlari (ICA) - muammolar va alomatlar</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Himoya qilish hujjatlashtirilgan, amalga oshirilgan va samarali ekanligi tasdiqlanganmi?</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Himoya tadbirlari davomida tegishli jarayon ma'lumotlari to'planganmi?</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Xaridorlar (ichki va tashqi) himoyalanish samaradorligini tasdiqladimi?</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4-qadam: Barcha mumkin bo'lgan asosiy sabablarni aniqlang</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Bir necha yoki undan ortiq mumkin bo'lgan asosiy sabablarning to'liq ro'yxati hujjatlashtirilgan va raqamlanganmi?</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342900" lvl="0" marL="342900" marR="0" rtl="0" algn="l">
                        <a:lnSpc>
                          <a:spcPct val="107000"/>
                        </a:lnSpc>
                        <a:spcBef>
                          <a:spcPts val="0"/>
                        </a:spcBef>
                        <a:spcAft>
                          <a:spcPts val="0"/>
                        </a:spcAft>
                        <a:buClr>
                          <a:schemeClr val="dk1"/>
                        </a:buClr>
                        <a:buSzPts val="1400"/>
                        <a:buFont typeface="Noto Sans Symbols"/>
                        <a:buChar char="∙"/>
                      </a:pPr>
                      <a:r>
                        <a:rPr lang="en-US" sz="1400" u="none" cap="none" strike="noStrike">
                          <a:solidFill>
                            <a:schemeClr val="dk1"/>
                          </a:solidFill>
                          <a:latin typeface="Times New Roman"/>
                          <a:ea typeface="Times New Roman"/>
                          <a:cs typeface="Times New Roman"/>
                          <a:sym typeface="Times New Roman"/>
                        </a:rPr>
                        <a:t>Jamoa nima uchun nuqson ushlab qolinmagani va muammo aniqlanmaganini aniqladimi?</a:t>
                      </a:r>
                      <a:endParaRPr sz="11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pSp>
        <p:nvGrpSpPr>
          <p:cNvPr id="219" name="Google Shape;219;p9"/>
          <p:cNvGrpSpPr/>
          <p:nvPr/>
        </p:nvGrpSpPr>
        <p:grpSpPr>
          <a:xfrm>
            <a:off x="442552" y="1129990"/>
            <a:ext cx="4639988" cy="3725742"/>
            <a:chOff x="442552" y="1129990"/>
            <a:chExt cx="4639988" cy="2737028"/>
          </a:xfrm>
        </p:grpSpPr>
        <p:pic>
          <p:nvPicPr>
            <p:cNvPr id="220" name="Google Shape;220;p9"/>
            <p:cNvPicPr preferRelativeResize="0"/>
            <p:nvPr/>
          </p:nvPicPr>
          <p:blipFill rotWithShape="1">
            <a:blip r:embed="rId3">
              <a:alphaModFix/>
            </a:blip>
            <a:srcRect b="0" l="0" r="0" t="0"/>
            <a:stretch/>
          </p:blipFill>
          <p:spPr>
            <a:xfrm>
              <a:off x="442552" y="1129990"/>
              <a:ext cx="4639988" cy="2363962"/>
            </a:xfrm>
            <a:prstGeom prst="rect">
              <a:avLst/>
            </a:prstGeom>
            <a:noFill/>
            <a:ln>
              <a:noFill/>
            </a:ln>
          </p:spPr>
        </p:pic>
        <p:sp>
          <p:nvSpPr>
            <p:cNvPr id="221" name="Google Shape;221;p9"/>
            <p:cNvSpPr/>
            <p:nvPr/>
          </p:nvSpPr>
          <p:spPr>
            <a:xfrm>
              <a:off x="442552" y="3493952"/>
              <a:ext cx="3983144" cy="37306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Agile Development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https://bridge24.com/wp-content/uploads/2020/07/Agile-development-on-Trello-1024x576.jpg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10</a:t>
            </a:r>
            <a:endParaRPr sz="3600">
              <a:solidFill>
                <a:schemeClr val="dk1"/>
              </a:solidFill>
              <a:latin typeface="Times New Roman"/>
              <a:ea typeface="Times New Roman"/>
              <a:cs typeface="Times New Roman"/>
              <a:sym typeface="Times New Roman"/>
            </a:endParaRPr>
          </a:p>
        </p:txBody>
      </p:sp>
      <p:graphicFrame>
        <p:nvGraphicFramePr>
          <p:cNvPr id="227" name="Google Shape;227;p10"/>
          <p:cNvGraphicFramePr/>
          <p:nvPr/>
        </p:nvGraphicFramePr>
        <p:xfrm>
          <a:off x="5198201" y="1011177"/>
          <a:ext cx="3000000" cy="3000000"/>
        </p:xfrm>
        <a:graphic>
          <a:graphicData uri="http://schemas.openxmlformats.org/drawingml/2006/table">
            <a:tbl>
              <a:tblPr bandRow="1" firstCol="1" firstRow="1">
                <a:noFill/>
                <a:tableStyleId>{D97CB64B-CCA7-44CD-BDE2-A4072357068F}</a:tableStyleId>
              </a:tblPr>
              <a:tblGrid>
                <a:gridCol w="6119025"/>
              </a:tblGrid>
              <a:tr h="201300">
                <a:tc>
                  <a:txBody>
                    <a:bodyPr/>
                    <a:lstStyle/>
                    <a:p>
                      <a:pPr indent="0" lvl="0" marL="0" marR="0" rtl="0" algn="l">
                        <a:lnSpc>
                          <a:spcPct val="107000"/>
                        </a:lnSpc>
                        <a:spcBef>
                          <a:spcPts val="0"/>
                        </a:spcBef>
                        <a:spcAft>
                          <a:spcPts val="0"/>
                        </a:spcAft>
                        <a:buNone/>
                      </a:pPr>
                      <a:r>
                        <a:rPr lang="en-US" sz="1100" u="none" cap="none" strike="noStrike">
                          <a:solidFill>
                            <a:srgbClr val="000000"/>
                          </a:solidFill>
                          <a:latin typeface="Times New Roman"/>
                          <a:ea typeface="Times New Roman"/>
                          <a:cs typeface="Times New Roman"/>
                          <a:sym typeface="Times New Roman"/>
                        </a:rPr>
                        <a:t>5-qadam: Haqiqiy sababni va doimiy tuzatish harakatini tanlang (PCA)</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4-bosqichda sanab o'tilgan har bir asosiy sabab mantiqqa asoslangan holda qabul qilinganmi yoki rad etilganmi?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Jamoaning qabul qilish va rad etish sabablari hujjatlashtirilgan va raqamlanganmi?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Sababi tasdiqlanganmi? Ushbu asosiy sabab muammoni 100% yoqishi yoki o'chirishi mumkinmi?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Har bir haqiqiy sabab uchun aniqlangan doimiy tuzatuvchi chora bormi?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"Doimiy" tuzatish harakati haqiqatan ham doimiymi?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chemeClr val="dk1"/>
                        </a:buClr>
                        <a:buSzPts val="1100"/>
                        <a:buFont typeface="Noto Sans Symbols"/>
                        <a:buChar char="∙"/>
                      </a:pPr>
                      <a:r>
                        <a:rPr lang="en-US" sz="1100" u="none" cap="none" strike="noStrike">
                          <a:solidFill>
                            <a:schemeClr val="dk1"/>
                          </a:solidFill>
                          <a:latin typeface="Times New Roman"/>
                          <a:ea typeface="Times New Roman"/>
                          <a:cs typeface="Times New Roman"/>
                          <a:sym typeface="Times New Roman"/>
                        </a:rPr>
                        <a:t>PCA(</a:t>
                      </a:r>
                      <a:r>
                        <a:rPr b="1" i="0" lang="en-US" sz="1800" u="none" cap="none" strike="noStrike">
                          <a:solidFill>
                            <a:schemeClr val="dk1"/>
                          </a:solidFill>
                          <a:latin typeface="Times New Roman"/>
                          <a:ea typeface="Times New Roman"/>
                          <a:cs typeface="Times New Roman"/>
                          <a:sym typeface="Times New Roman"/>
                        </a:rPr>
                        <a:t>permanent corrective action)</a:t>
                      </a:r>
                      <a:r>
                        <a:rPr lang="en-US" sz="1100" u="none" cap="none" strike="noStrike">
                          <a:solidFill>
                            <a:schemeClr val="dk1"/>
                          </a:solidFill>
                          <a:latin typeface="Times New Roman"/>
                          <a:ea typeface="Times New Roman"/>
                          <a:cs typeface="Times New Roman"/>
                          <a:sym typeface="Times New Roman"/>
                        </a:rPr>
                        <a:t> ning kelajakdagi ta'siri qanday bo'ladi? Qanday muammolarga olib kelishi mumkin?</a:t>
                      </a:r>
                      <a:endParaRPr sz="900" u="none" cap="none" strike="noStrike">
                        <a:solidFill>
                          <a:schemeClr val="dk1"/>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Bizga qanday resurslar kerak bo'ladi (odamlar, kapital, uskunalar, vaqt, makon va boshqalar)?</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Huquqiy, xavfsizlik yoki ekologik muammolar bormi?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PCA qachon to'ldirilishi kerak?</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0" lvl="0" marL="0" marR="0" rtl="0" algn="l">
                        <a:lnSpc>
                          <a:spcPct val="107000"/>
                        </a:lnSpc>
                        <a:spcBef>
                          <a:spcPts val="0"/>
                        </a:spcBef>
                        <a:spcAft>
                          <a:spcPts val="0"/>
                        </a:spcAft>
                        <a:buNone/>
                      </a:pPr>
                      <a:r>
                        <a:rPr lang="en-US" sz="1100" u="none" cap="none" strike="noStrike">
                          <a:solidFill>
                            <a:srgbClr val="000000"/>
                          </a:solidFill>
                          <a:latin typeface="Times New Roman"/>
                          <a:ea typeface="Times New Roman"/>
                          <a:cs typeface="Times New Roman"/>
                          <a:sym typeface="Times New Roman"/>
                        </a:rPr>
                        <a:t>6-qadam: Doimiy harakatni amalga oshirish va tasdiqlash</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FMEA, nazorat rejalari, ish yo'riqnomalari, treninglar va boshqalar yangilanganmi?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Himoya choralarini olib tashlash hujjatlashtirilganmi?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Jamoa PCA ning salbiy ta'sirga olib kelmasligini aniqladimi?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26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Keyingi ma'lumotlar muammo 100% yo'qolgan degan xulosani tasdiqlaydimi?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300">
                <a:tc>
                  <a:txBody>
                    <a:bodyPr/>
                    <a:lstStyle/>
                    <a:p>
                      <a:pPr indent="-342900" lvl="0" marL="342900" marR="0" rtl="0" algn="l">
                        <a:lnSpc>
                          <a:spcPct val="107000"/>
                        </a:lnSpc>
                        <a:spcBef>
                          <a:spcPts val="0"/>
                        </a:spcBef>
                        <a:spcAft>
                          <a:spcPts val="0"/>
                        </a:spcAft>
                        <a:buClr>
                          <a:srgbClr val="000000"/>
                        </a:buClr>
                        <a:buSzPts val="1100"/>
                        <a:buFont typeface="Noto Sans Symbols"/>
                        <a:buChar char="∙"/>
                      </a:pPr>
                      <a:r>
                        <a:rPr lang="en-US" sz="1100" u="none" cap="none" strike="noStrike">
                          <a:solidFill>
                            <a:srgbClr val="000000"/>
                          </a:solidFill>
                          <a:latin typeface="Times New Roman"/>
                          <a:ea typeface="Times New Roman"/>
                          <a:cs typeface="Times New Roman"/>
                          <a:sym typeface="Times New Roman"/>
                        </a:rPr>
                        <a:t>Chempion va mijoz sabab bartaraf etilganiga rozi bo'lganmi?</a:t>
                      </a:r>
                      <a:endParaRPr sz="900" u="none" cap="none" strike="noStrike">
                        <a:solidFill>
                          <a:srgbClr val="000000"/>
                        </a:solidFill>
                        <a:latin typeface="Times New Roman"/>
                        <a:ea typeface="Times New Roman"/>
                        <a:cs typeface="Times New Roman"/>
                        <a:sym typeface="Times New Roman"/>
                      </a:endParaRPr>
                    </a:p>
                  </a:txBody>
                  <a:tcPr marT="0" marB="0" marR="54475" marL="54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28" name="Google Shape;228;p10"/>
          <p:cNvSpPr/>
          <p:nvPr/>
        </p:nvSpPr>
        <p:spPr>
          <a:xfrm>
            <a:off x="5335472" y="409694"/>
            <a:ext cx="3057247" cy="36933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2-jadval. 8D jarayoni (davomi)</a:t>
            </a:r>
            <a:endParaRPr sz="1800">
              <a:solidFill>
                <a:schemeClr val="dk1"/>
              </a:solidFill>
              <a:latin typeface="Times New Roman"/>
              <a:ea typeface="Times New Roman"/>
              <a:cs typeface="Times New Roman"/>
              <a:sym typeface="Times New Roman"/>
            </a:endParaRPr>
          </a:p>
        </p:txBody>
      </p:sp>
      <p:grpSp>
        <p:nvGrpSpPr>
          <p:cNvPr id="229" name="Google Shape;229;p10"/>
          <p:cNvGrpSpPr/>
          <p:nvPr/>
        </p:nvGrpSpPr>
        <p:grpSpPr>
          <a:xfrm>
            <a:off x="247015" y="779026"/>
            <a:ext cx="4599305" cy="2901739"/>
            <a:chOff x="247015" y="779026"/>
            <a:chExt cx="4599305" cy="2929635"/>
          </a:xfrm>
        </p:grpSpPr>
        <p:pic>
          <p:nvPicPr>
            <p:cNvPr descr="FMEA Explained: 2021 Guide" id="230" name="Google Shape;230;p10"/>
            <p:cNvPicPr preferRelativeResize="0"/>
            <p:nvPr/>
          </p:nvPicPr>
          <p:blipFill rotWithShape="1">
            <a:blip r:embed="rId3">
              <a:alphaModFix/>
            </a:blip>
            <a:srcRect b="23057" l="0" r="0" t="0"/>
            <a:stretch/>
          </p:blipFill>
          <p:spPr>
            <a:xfrm>
              <a:off x="247015" y="779026"/>
              <a:ext cx="4599305" cy="2203069"/>
            </a:xfrm>
            <a:prstGeom prst="rect">
              <a:avLst/>
            </a:prstGeom>
            <a:noFill/>
            <a:ln>
              <a:noFill/>
            </a:ln>
          </p:spPr>
        </p:pic>
        <p:sp>
          <p:nvSpPr>
            <p:cNvPr id="231" name="Google Shape;231;p10"/>
            <p:cNvSpPr/>
            <p:nvPr/>
          </p:nvSpPr>
          <p:spPr>
            <a:xfrm>
              <a:off x="1228037" y="3195948"/>
              <a:ext cx="3618283" cy="5127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FMEA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https://www.capvidia.com/hs-fs/hubfs/Blog-FMEA-01.jpg?width=1800&amp;name=Blog-FMEA-01.jpg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11</a:t>
            </a:r>
            <a:endParaRPr sz="3600">
              <a:solidFill>
                <a:schemeClr val="dk1"/>
              </a:solidFill>
              <a:latin typeface="Times New Roman"/>
              <a:ea typeface="Times New Roman"/>
              <a:cs typeface="Times New Roman"/>
              <a:sym typeface="Times New Roman"/>
            </a:endParaRPr>
          </a:p>
        </p:txBody>
      </p:sp>
      <p:graphicFrame>
        <p:nvGraphicFramePr>
          <p:cNvPr id="237" name="Google Shape;237;p11"/>
          <p:cNvGraphicFramePr/>
          <p:nvPr/>
        </p:nvGraphicFramePr>
        <p:xfrm>
          <a:off x="5541569" y="452535"/>
          <a:ext cx="3000000" cy="3000000"/>
        </p:xfrm>
        <a:graphic>
          <a:graphicData uri="http://schemas.openxmlformats.org/drawingml/2006/table">
            <a:tbl>
              <a:tblPr bandRow="1" firstCol="1" firstRow="1">
                <a:noFill/>
                <a:tableStyleId>{9D205484-4534-49AE-92EB-896F048A7968}</a:tableStyleId>
              </a:tblPr>
              <a:tblGrid>
                <a:gridCol w="6281600"/>
              </a:tblGrid>
              <a:tr h="419950">
                <a:tc>
                  <a:txBody>
                    <a:bodyPr/>
                    <a:lstStyle/>
                    <a:p>
                      <a:pPr indent="0" lvl="0" marL="0" marR="0" rtl="0" algn="l">
                        <a:lnSpc>
                          <a:spcPct val="107000"/>
                        </a:lnSpc>
                        <a:spcBef>
                          <a:spcPts val="0"/>
                        </a:spcBef>
                        <a:spcAft>
                          <a:spcPts val="0"/>
                        </a:spcAft>
                        <a:buNone/>
                      </a:pPr>
                      <a:r>
                        <a:rPr lang="en-US" sz="1400" u="none" cap="none" strike="noStrike">
                          <a:solidFill>
                            <a:srgbClr val="000000"/>
                          </a:solidFill>
                        </a:rPr>
                        <a:t>7-qadam: tizimning oldini olish</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870075">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Jamoa muvaffaqiyatsizlikka uchragan boshqaruv tizimlarini aniqladimi?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870075">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Jamoa muammoning yuzaga kelishi va qochishiga imkon beruvchi boshqaruv tizimlarini tuzatdimi?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419950">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Yechim shu kabi jarayonlarga qo'llanganmi?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870075">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Tashkilotning FMEA jarayoni shunga o'xshash muammolarni kutadi va oldini oladimi?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419950">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O'rganilgan saboqlar hujjatlashtirilgan va e'lon qilinganmi?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419950">
                <a:tc>
                  <a:txBody>
                    <a:bodyPr/>
                    <a:lstStyle/>
                    <a:p>
                      <a:pPr indent="0" lvl="0" marL="0" marR="0" rtl="0" algn="l">
                        <a:lnSpc>
                          <a:spcPct val="107000"/>
                        </a:lnSpc>
                        <a:spcBef>
                          <a:spcPts val="0"/>
                        </a:spcBef>
                        <a:spcAft>
                          <a:spcPts val="0"/>
                        </a:spcAft>
                        <a:buNone/>
                      </a:pPr>
                      <a:r>
                        <a:rPr lang="en-US" sz="1400" u="none" cap="none" strike="noStrike">
                          <a:solidFill>
                            <a:srgbClr val="000000"/>
                          </a:solidFill>
                        </a:rPr>
                        <a:t>8-qadam: Muvaffaqiyatni nishonlang!</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870075">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Tugallangan 8D boshqaruvi ma'qullaganidan keyin jamoa tegishli tarzda tan olinganmi?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r h="419950">
                <a:tc>
                  <a:txBody>
                    <a:bodyPr/>
                    <a:lstStyle/>
                    <a:p>
                      <a:pPr indent="-342900" lvl="0" marL="342900" marR="0" rtl="0" algn="l">
                        <a:lnSpc>
                          <a:spcPct val="107000"/>
                        </a:lnSpc>
                        <a:spcBef>
                          <a:spcPts val="0"/>
                        </a:spcBef>
                        <a:spcAft>
                          <a:spcPts val="0"/>
                        </a:spcAft>
                        <a:buClr>
                          <a:srgbClr val="000000"/>
                        </a:buClr>
                        <a:buSzPts val="1400"/>
                        <a:buFont typeface="Noto Sans Symbols"/>
                        <a:buChar char="∙"/>
                      </a:pPr>
                      <a:r>
                        <a:rPr lang="en-US" sz="1400" u="none" cap="none" strike="noStrike">
                          <a:solidFill>
                            <a:srgbClr val="000000"/>
                          </a:solidFill>
                        </a:rPr>
                        <a:t>Muvaffaqiyat butun tashkilot bo'ylab e'lon qilinganmi?</a:t>
                      </a:r>
                      <a:endParaRPr b="0" sz="1100" u="none" cap="none" strike="noStrike">
                        <a:solidFill>
                          <a:srgbClr val="000000"/>
                        </a:solidFill>
                        <a:latin typeface="Times New Roman"/>
                        <a:ea typeface="Times New Roman"/>
                        <a:cs typeface="Times New Roman"/>
                        <a:sym typeface="Times New Roman"/>
                      </a:endParaRPr>
                    </a:p>
                  </a:txBody>
                  <a:tcPr marT="0" marB="0" marR="68575" marL="68575"/>
                </a:tc>
              </a:tr>
            </a:tbl>
          </a:graphicData>
        </a:graphic>
      </p:graphicFrame>
      <p:grpSp>
        <p:nvGrpSpPr>
          <p:cNvPr id="238" name="Google Shape;238;p11"/>
          <p:cNvGrpSpPr/>
          <p:nvPr/>
        </p:nvGrpSpPr>
        <p:grpSpPr>
          <a:xfrm>
            <a:off x="666126" y="1764636"/>
            <a:ext cx="4477374" cy="2133805"/>
            <a:chOff x="728472" y="351473"/>
            <a:chExt cx="4297365" cy="3106492"/>
          </a:xfrm>
        </p:grpSpPr>
        <p:pic>
          <p:nvPicPr>
            <p:cNvPr id="239" name="Google Shape;239;p11"/>
            <p:cNvPicPr preferRelativeResize="0"/>
            <p:nvPr/>
          </p:nvPicPr>
          <p:blipFill rotWithShape="1">
            <a:blip r:embed="rId3">
              <a:alphaModFix/>
            </a:blip>
            <a:srcRect b="0" l="0" r="0" t="0"/>
            <a:stretch/>
          </p:blipFill>
          <p:spPr>
            <a:xfrm>
              <a:off x="728472" y="351473"/>
              <a:ext cx="4117848" cy="2151576"/>
            </a:xfrm>
            <a:prstGeom prst="rect">
              <a:avLst/>
            </a:prstGeom>
            <a:noFill/>
            <a:ln>
              <a:noFill/>
            </a:ln>
          </p:spPr>
        </p:pic>
        <p:sp>
          <p:nvSpPr>
            <p:cNvPr id="240" name="Google Shape;240;p11"/>
            <p:cNvSpPr/>
            <p:nvPr/>
          </p:nvSpPr>
          <p:spPr>
            <a:xfrm>
              <a:off x="728472" y="2718641"/>
              <a:ext cx="4297365" cy="739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Preventive actions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https://www.smartsheet.com/sites/default/files/ic-og-PreventiveActions-FacebookLinkedIn.jpg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2"/>
          <p:cNvSpPr txBox="1"/>
          <p:nvPr>
            <p:ph idx="1" type="body"/>
          </p:nvPr>
        </p:nvSpPr>
        <p:spPr>
          <a:xfrm>
            <a:off x="490728" y="490601"/>
            <a:ext cx="10884408" cy="485032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Garchi 8D to'liqligicha juda kuchli metodologiya bo'lsa-da, agar siz 7-bosqichdan juda batafsil tarzda o'tmasangiz va yechimlarni institutsionalizatsiya qilmaguningizcha samarali bo'lmaydi. Institutsionalizatsiya yechimni baholash, shuningdek, nima uchun birinchi navbatda muvaffaqiyatsizlik sodir bo'lganligini tushunish uchun bir qator savollar bilan boshlanadi. Oddiy savol formati "Nega bizning tizimimiz bunday muvaffaqiyatsizlikka yo'l qo'ydi?" degan asosiy savolga asoslanishi mumkin. So'rovning kengaytirilgan shakli 3-jadvalga ko'proq mos kelishi mumkin.</a:t>
            </a:r>
            <a:endParaRPr sz="2400">
              <a:latin typeface="Times New Roman"/>
              <a:ea typeface="Times New Roman"/>
              <a:cs typeface="Times New Roman"/>
              <a:sym typeface="Times New Roman"/>
            </a:endParaRPr>
          </a:p>
        </p:txBody>
      </p:sp>
      <p:sp>
        <p:nvSpPr>
          <p:cNvPr id="246" name="Google Shape;246;p1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12</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3"/>
          <p:cNvSpPr txBox="1"/>
          <p:nvPr>
            <p:ph idx="1" type="body"/>
          </p:nvPr>
        </p:nvSpPr>
        <p:spPr>
          <a:xfrm>
            <a:off x="1406652" y="351059"/>
            <a:ext cx="8542020" cy="78279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rmAutofit fontScale="85000" lnSpcReduction="20000"/>
          </a:bodyPr>
          <a:lstStyle/>
          <a:p>
            <a:pPr indent="0" lvl="0" marL="0" rtl="0" algn="ctr">
              <a:lnSpc>
                <a:spcPct val="107000"/>
              </a:lnSpc>
              <a:spcBef>
                <a:spcPts val="0"/>
              </a:spcBef>
              <a:spcAft>
                <a:spcPts val="0"/>
              </a:spcAft>
              <a:buClr>
                <a:schemeClr val="dk1"/>
              </a:buClr>
              <a:buSzPct val="140000"/>
              <a:buNone/>
            </a:pPr>
            <a:r>
              <a:rPr b="1" lang="en-US">
                <a:solidFill>
                  <a:schemeClr val="dk1"/>
                </a:solidFill>
                <a:latin typeface="Times New Roman"/>
                <a:ea typeface="Times New Roman"/>
                <a:cs typeface="Times New Roman"/>
                <a:sym typeface="Times New Roman"/>
              </a:rPr>
              <a:t>Jarayonning moslashuvchanligini yaxshilash uchun tezkor o’zgartirishni amalga oshirish.</a:t>
            </a:r>
            <a:endParaRPr sz="2000">
              <a:latin typeface="Calibri"/>
              <a:ea typeface="Calibri"/>
              <a:cs typeface="Calibri"/>
              <a:sym typeface="Calibri"/>
            </a:endParaRPr>
          </a:p>
        </p:txBody>
      </p:sp>
      <p:sp>
        <p:nvSpPr>
          <p:cNvPr id="252" name="Google Shape;252;p1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13</a:t>
            </a:r>
            <a:endParaRPr sz="3600">
              <a:solidFill>
                <a:schemeClr val="dk1"/>
              </a:solidFill>
              <a:latin typeface="Times New Roman"/>
              <a:ea typeface="Times New Roman"/>
              <a:cs typeface="Times New Roman"/>
              <a:sym typeface="Times New Roman"/>
            </a:endParaRPr>
          </a:p>
        </p:txBody>
      </p:sp>
      <p:sp>
        <p:nvSpPr>
          <p:cNvPr id="253" name="Google Shape;253;p13"/>
          <p:cNvSpPr/>
          <p:nvPr/>
        </p:nvSpPr>
        <p:spPr>
          <a:xfrm>
            <a:off x="1406652" y="1133857"/>
            <a:ext cx="9822180" cy="1258421"/>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400">
                <a:solidFill>
                  <a:schemeClr val="dk1"/>
                </a:solidFill>
                <a:latin typeface="Times New Roman"/>
                <a:ea typeface="Times New Roman"/>
                <a:cs typeface="Times New Roman"/>
                <a:sym typeface="Times New Roman"/>
              </a:rPr>
              <a:t>O'zgartirish - bu almashtirish boshlanganidan to birinchi qism tugaguniga qadar o'tadigan vaqt miqdori. Bu qolipni o'zgartirish, o'lim, mashinani almashtirish, asbob-uskunalar va boshqalar bo'lishi mumkin. </a:t>
            </a:r>
            <a:endParaRPr sz="1800">
              <a:solidFill>
                <a:schemeClr val="dk1"/>
              </a:solidFill>
              <a:latin typeface="Calibri"/>
              <a:ea typeface="Calibri"/>
              <a:cs typeface="Calibri"/>
              <a:sym typeface="Calibri"/>
            </a:endParaRPr>
          </a:p>
        </p:txBody>
      </p:sp>
      <p:grpSp>
        <p:nvGrpSpPr>
          <p:cNvPr id="254" name="Google Shape;254;p13"/>
          <p:cNvGrpSpPr/>
          <p:nvPr/>
        </p:nvGrpSpPr>
        <p:grpSpPr>
          <a:xfrm>
            <a:off x="7002653" y="3338682"/>
            <a:ext cx="4168267" cy="2926629"/>
            <a:chOff x="7060565" y="2538582"/>
            <a:chExt cx="4168267" cy="2926629"/>
          </a:xfrm>
        </p:grpSpPr>
        <p:pic>
          <p:nvPicPr>
            <p:cNvPr descr="How to Handle Change Management for System Upgrades - Quest Oracle Community" id="255" name="Google Shape;255;p13"/>
            <p:cNvPicPr preferRelativeResize="0"/>
            <p:nvPr/>
          </p:nvPicPr>
          <p:blipFill rotWithShape="1">
            <a:blip r:embed="rId3">
              <a:alphaModFix/>
            </a:blip>
            <a:srcRect b="0" l="0" r="0" t="0"/>
            <a:stretch/>
          </p:blipFill>
          <p:spPr>
            <a:xfrm>
              <a:off x="7125335" y="2538582"/>
              <a:ext cx="4103497" cy="2387911"/>
            </a:xfrm>
            <a:prstGeom prst="rect">
              <a:avLst/>
            </a:prstGeom>
            <a:noFill/>
            <a:ln>
              <a:noFill/>
            </a:ln>
          </p:spPr>
        </p:pic>
        <p:sp>
          <p:nvSpPr>
            <p:cNvPr id="256" name="Google Shape;256;p13"/>
            <p:cNvSpPr/>
            <p:nvPr/>
          </p:nvSpPr>
          <p:spPr>
            <a:xfrm>
              <a:off x="7060565" y="4957380"/>
              <a:ext cx="4168267"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Managing change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https://s3.amazonaws.com/questoracle-staging/wordpress/uploads/2019/05/28144453/Managing-Change-1770x1030.jpg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
        <p:nvSpPr>
          <p:cNvPr id="257" name="Google Shape;257;p13"/>
          <p:cNvSpPr/>
          <p:nvPr/>
        </p:nvSpPr>
        <p:spPr>
          <a:xfrm>
            <a:off x="505968" y="2538582"/>
            <a:ext cx="6096000" cy="92333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Doimiy takomillashtirish bo'yicha sa'y-harakatlar tarixan ishlab chiqarishni ko'paytirish va rejadan tashqari ishlamay qolish vaqtlarini qisqartirishga qaratilgan. </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4"/>
          <p:cNvSpPr txBox="1"/>
          <p:nvPr>
            <p:ph idx="1" type="body"/>
          </p:nvPr>
        </p:nvSpPr>
        <p:spPr>
          <a:xfrm>
            <a:off x="655320" y="344297"/>
            <a:ext cx="6513576" cy="89928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2400"/>
              <a:buNone/>
            </a:pPr>
            <a:r>
              <a:rPr lang="en-US" sz="2400">
                <a:solidFill>
                  <a:schemeClr val="dk1"/>
                </a:solidFill>
                <a:latin typeface="Times New Roman"/>
                <a:ea typeface="Times New Roman"/>
                <a:cs typeface="Times New Roman"/>
                <a:sym typeface="Times New Roman"/>
              </a:rPr>
              <a:t>3-jadval. Mashinadagi nosozliklar uchun odatiy kengaytirilgan so'rovnoma</a:t>
            </a:r>
            <a:endParaRPr sz="1800">
              <a:latin typeface="Calibri"/>
              <a:ea typeface="Calibri"/>
              <a:cs typeface="Calibri"/>
              <a:sym typeface="Calibri"/>
            </a:endParaRPr>
          </a:p>
        </p:txBody>
      </p:sp>
      <p:sp>
        <p:nvSpPr>
          <p:cNvPr id="263" name="Google Shape;263;p14"/>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14</a:t>
            </a:r>
            <a:endParaRPr sz="3600">
              <a:solidFill>
                <a:schemeClr val="dk1"/>
              </a:solidFill>
              <a:latin typeface="Times New Roman"/>
              <a:ea typeface="Times New Roman"/>
              <a:cs typeface="Times New Roman"/>
              <a:sym typeface="Times New Roman"/>
            </a:endParaRPr>
          </a:p>
        </p:txBody>
      </p:sp>
      <p:graphicFrame>
        <p:nvGraphicFramePr>
          <p:cNvPr id="264" name="Google Shape;264;p14"/>
          <p:cNvGraphicFramePr/>
          <p:nvPr/>
        </p:nvGraphicFramePr>
        <p:xfrm>
          <a:off x="4023360" y="1426467"/>
          <a:ext cx="3000000" cy="3000000"/>
        </p:xfrm>
        <a:graphic>
          <a:graphicData uri="http://schemas.openxmlformats.org/drawingml/2006/table">
            <a:tbl>
              <a:tblPr bandRow="1" firstCol="1" firstRow="1">
                <a:noFill/>
                <a:tableStyleId>{D97CB64B-CCA7-44CD-BDE2-A4072357068F}</a:tableStyleId>
              </a:tblPr>
              <a:tblGrid>
                <a:gridCol w="6437375"/>
              </a:tblGrid>
              <a:tr h="255050">
                <a:tc>
                  <a:txBody>
                    <a:bodyPr/>
                    <a:lstStyle/>
                    <a:p>
                      <a:pPr indent="0" lvl="0" marL="0" marR="0" rtl="0" algn="l">
                        <a:lnSpc>
                          <a:spcPct val="107000"/>
                        </a:lnSpc>
                        <a:spcBef>
                          <a:spcPts val="0"/>
                        </a:spcBef>
                        <a:spcAft>
                          <a:spcPts val="0"/>
                        </a:spcAft>
                        <a:buNone/>
                      </a:pPr>
                      <a:r>
                        <a:rPr lang="en-US" sz="1400" u="none" cap="none" strike="noStrike">
                          <a:solidFill>
                            <a:srgbClr val="000000"/>
                          </a:solidFill>
                        </a:rPr>
                        <a:t>Imkoniyatlilik</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Ushbu potentsial muammo mahsulot sifatini ilg'or rejalashtirish (APQP) paytida aniqlanganmi?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Biz mijozning talablari va mahsulotning funksionalligi haqida to'liq tushunchaga ega bo'ldikmi?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Mijoz talablari bo'yicha barcha xarajatlarni o'z ichiga olgan holda biz to'g'ri taklif qildikmi?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874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Potensial ishga tushirishning barcha sohalari qamrab olinganligiga ishonch hosil qilish uchun biz kotirovkalar jarayonida o'zaro faoliyat guruhni qo'shdikmi?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874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Narx noto'g'ri hisoblanganmi? Profilaktikani amalga oshirish narxi ishlab chiqarish jarayonida tuzatishlar narxiga nisbatan (dasturning amal qilish muddati)?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Bizda mukammal ishga tushirish uchun zarur bo'lgan tegishli (real) resurslar bormi? Agar yo'q bo'lsa, nima uchun?</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Biz operatorlar yoki uskunalarni taqdim etilgan uskunalar yoki shartlar bilan haqiqiy bo'lmagan tsikl vaqtida ishlashga majbur qilyapmizmi?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1025">
                <a:tc>
                  <a:txBody>
                    <a:bodyPr/>
                    <a:lstStyle/>
                    <a:p>
                      <a:pPr indent="0" lvl="0" marL="0" marR="0" rtl="0" algn="l">
                        <a:lnSpc>
                          <a:spcPct val="107000"/>
                        </a:lnSpc>
                        <a:spcBef>
                          <a:spcPts val="0"/>
                        </a:spcBef>
                        <a:spcAft>
                          <a:spcPts val="0"/>
                        </a:spcAft>
                        <a:buNone/>
                      </a:pPr>
                      <a:r>
                        <a:rPr lang="en-US" sz="1400" u="none" cap="none" strike="noStrike">
                          <a:solidFill>
                            <a:srgbClr val="000000"/>
                          </a:solidFill>
                        </a:rPr>
                        <a:t>Ushbu dasturning APQP jarayonida oldingi yoki joriy jarayonlarning oldingi nosozliklarini aniqladikmi?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pSp>
        <p:nvGrpSpPr>
          <p:cNvPr id="265" name="Google Shape;265;p14"/>
          <p:cNvGrpSpPr/>
          <p:nvPr/>
        </p:nvGrpSpPr>
        <p:grpSpPr>
          <a:xfrm>
            <a:off x="99250" y="1642745"/>
            <a:ext cx="3626930" cy="2539199"/>
            <a:chOff x="99250" y="1642745"/>
            <a:chExt cx="3338894" cy="2539199"/>
          </a:xfrm>
        </p:grpSpPr>
        <p:pic>
          <p:nvPicPr>
            <p:cNvPr descr="Why Your Campaign Should Start With a Feasibility Study | Benefactor Group" id="266" name="Google Shape;266;p14"/>
            <p:cNvPicPr preferRelativeResize="0"/>
            <p:nvPr/>
          </p:nvPicPr>
          <p:blipFill rotWithShape="1">
            <a:blip r:embed="rId3">
              <a:alphaModFix/>
            </a:blip>
            <a:srcRect b="0" l="0" r="0" t="0"/>
            <a:stretch/>
          </p:blipFill>
          <p:spPr>
            <a:xfrm>
              <a:off x="99250" y="1642745"/>
              <a:ext cx="3192970" cy="1709985"/>
            </a:xfrm>
            <a:prstGeom prst="rect">
              <a:avLst/>
            </a:prstGeom>
            <a:noFill/>
            <a:ln>
              <a:noFill/>
            </a:ln>
          </p:spPr>
        </p:pic>
        <p:sp>
          <p:nvSpPr>
            <p:cNvPr id="267" name="Google Shape;267;p14"/>
            <p:cNvSpPr/>
            <p:nvPr/>
          </p:nvSpPr>
          <p:spPr>
            <a:xfrm>
              <a:off x="244220" y="3535613"/>
              <a:ext cx="319392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Why Your Campaign Should Start With a Feasibility Study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https://benefactorgroup.com/wp-content/uploads/2021/11/Feasilibity-study-article-2048x1097.jpg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5"/>
          <p:cNvSpPr/>
          <p:nvPr/>
        </p:nvSpPr>
        <p:spPr>
          <a:xfrm>
            <a:off x="10881360" y="5769234"/>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15</a:t>
            </a:r>
            <a:endParaRPr sz="3600">
              <a:solidFill>
                <a:schemeClr val="dk1"/>
              </a:solidFill>
              <a:latin typeface="Times New Roman"/>
              <a:ea typeface="Times New Roman"/>
              <a:cs typeface="Times New Roman"/>
              <a:sym typeface="Times New Roman"/>
            </a:endParaRPr>
          </a:p>
        </p:txBody>
      </p:sp>
      <p:graphicFrame>
        <p:nvGraphicFramePr>
          <p:cNvPr id="273" name="Google Shape;273;p15"/>
          <p:cNvGraphicFramePr/>
          <p:nvPr/>
        </p:nvGraphicFramePr>
        <p:xfrm>
          <a:off x="5328974" y="307723"/>
          <a:ext cx="3000000" cy="3000000"/>
        </p:xfrm>
        <a:graphic>
          <a:graphicData uri="http://schemas.openxmlformats.org/drawingml/2006/table">
            <a:tbl>
              <a:tblPr bandRow="1" firstCol="1" firstRow="1">
                <a:noFill/>
                <a:tableStyleId>{D97CB64B-CCA7-44CD-BDE2-A4072357068F}</a:tableStyleId>
              </a:tblPr>
              <a:tblGrid>
                <a:gridCol w="6064450"/>
              </a:tblGrid>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Dizayn</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Ushbu potentsial muammo APQP davomida aniqlanganmi?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472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Ushbu dasturning APQP jarayonida oldingi yoki joriy jarayonlarning oldingi nosozliklarini aniqladikmi?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472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Biz etkazib beruvchilarimizdan (sotib olingan komponentlar) yuzaga kelishi mumkin bo'lgan nosozliklarni hisobga olmadikmi?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472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Biz mijozning talablari va mahsulotning funksionalligi haqida to'liq tushunchaga ega bo'ldikmi?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Dizayn o'zgarishlari uchun mijozning roziligiga erisha olmadikmi?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Dizayn o'zgarishlarini kuzatib bora olmadikmi? Bu DFMEA da aniqlanganmi?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07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Asbobga o'zgartirish kiritilayotganda, biz o'zgarish ta'sir qilishi mumkin bo'lgan barcha faoliyat sohalari va jihozlarga (tekshiruv o'lchagichlari, omborlar va boshqalar) xabar berdikmi?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07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Narx noto'g'ri hisoblanganmi? Profilaktikani amalga oshirish narxi ishlab chiqarish jarayonida tuzatishlar narxiga nisbatan (dasturning amal qilish muddati)?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07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Tizimni takomillashtirish yoki dizaynni o'zgartirishdan oldin mahsulot funksionalligi yoki jarayonining barcha sohalarida boshqa xavflarni hisobga olmadikmi?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Biz barcha ichki interfeyslarni aniqladikmi?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Kompaniyalararo interfeyslar bormi?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472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Biz ishlab chiqarish (operator va boshqalar) takliflari yoki tavsiyalaridan foydalana olmadikmi?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350">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Haqiqiy sharoitlarda sinov simulyatsiyalarini o'tkazdikmi?</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4725">
                <a:tc>
                  <a:txBody>
                    <a:bodyPr/>
                    <a:lstStyle/>
                    <a:p>
                      <a:pPr indent="0" lvl="0" marL="0" marR="0" rtl="0" algn="l">
                        <a:lnSpc>
                          <a:spcPct val="107000"/>
                        </a:lnSpc>
                        <a:spcBef>
                          <a:spcPts val="0"/>
                        </a:spcBef>
                        <a:spcAft>
                          <a:spcPts val="0"/>
                        </a:spcAft>
                        <a:buNone/>
                      </a:pPr>
                      <a:r>
                        <a:rPr b="0" lang="en-US" sz="1400" u="none" cap="none" strike="noStrike">
                          <a:solidFill>
                            <a:schemeClr val="dk1"/>
                          </a:solidFill>
                          <a:latin typeface="Times New Roman"/>
                          <a:ea typeface="Times New Roman"/>
                          <a:cs typeface="Times New Roman"/>
                          <a:sym typeface="Times New Roman"/>
                        </a:rPr>
                        <a:t>Qanday boshqa sohalar yoki mahsulotlar bir xil nosozlik bo'lishi mumkin, ammo yo'q?</a:t>
                      </a:r>
                      <a:endParaRPr b="0" sz="1100" u="none" cap="none" strike="noStrike">
                        <a:solidFill>
                          <a:schemeClr val="dk1"/>
                        </a:solidFill>
                        <a:latin typeface="Times New Roman"/>
                        <a:ea typeface="Times New Roman"/>
                        <a:cs typeface="Times New Roman"/>
                        <a:sym typeface="Times New Roman"/>
                      </a:endParaRPr>
                    </a:p>
                  </a:txBody>
                  <a:tcPr marT="0" marB="0" marR="50275" marL="502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74" name="Google Shape;274;p15"/>
          <p:cNvSpPr txBox="1"/>
          <p:nvPr>
            <p:ph idx="1" type="body"/>
          </p:nvPr>
        </p:nvSpPr>
        <p:spPr>
          <a:xfrm>
            <a:off x="655320" y="344297"/>
            <a:ext cx="4673654" cy="89928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2000"/>
              <a:buNone/>
            </a:pPr>
            <a:r>
              <a:rPr lang="en-US" sz="2000">
                <a:solidFill>
                  <a:schemeClr val="dk1"/>
                </a:solidFill>
                <a:latin typeface="Times New Roman"/>
                <a:ea typeface="Times New Roman"/>
                <a:cs typeface="Times New Roman"/>
                <a:sym typeface="Times New Roman"/>
              </a:rPr>
              <a:t>3-jadval. Mashinadagi nosozliklar uchun odatiy kengaytirilgan so'rovnoma (davomi) </a:t>
            </a:r>
            <a:endParaRPr sz="1600">
              <a:latin typeface="Calibri"/>
              <a:ea typeface="Calibri"/>
              <a:cs typeface="Calibri"/>
              <a:sym typeface="Calibri"/>
            </a:endParaRPr>
          </a:p>
        </p:txBody>
      </p:sp>
      <p:grpSp>
        <p:nvGrpSpPr>
          <p:cNvPr id="275" name="Google Shape;275;p15"/>
          <p:cNvGrpSpPr/>
          <p:nvPr/>
        </p:nvGrpSpPr>
        <p:grpSpPr>
          <a:xfrm>
            <a:off x="903731" y="1379522"/>
            <a:ext cx="3726144" cy="3019286"/>
            <a:chOff x="903731" y="1379522"/>
            <a:chExt cx="3726144" cy="3019286"/>
          </a:xfrm>
        </p:grpSpPr>
        <p:pic>
          <p:nvPicPr>
            <p:cNvPr descr="World Industrial Design Day (June 29th) | Days Of The Year" id="276" name="Google Shape;276;p15"/>
            <p:cNvPicPr preferRelativeResize="0"/>
            <p:nvPr/>
          </p:nvPicPr>
          <p:blipFill rotWithShape="1">
            <a:blip r:embed="rId3">
              <a:alphaModFix/>
            </a:blip>
            <a:srcRect b="0" l="0" r="0" t="0"/>
            <a:stretch/>
          </p:blipFill>
          <p:spPr>
            <a:xfrm>
              <a:off x="903731" y="1379522"/>
              <a:ext cx="3726144" cy="2095956"/>
            </a:xfrm>
            <a:prstGeom prst="rect">
              <a:avLst/>
            </a:prstGeom>
            <a:noFill/>
            <a:ln cap="flat" cmpd="sng" w="9525">
              <a:solidFill>
                <a:schemeClr val="accent1"/>
              </a:solidFill>
              <a:prstDash val="solid"/>
              <a:round/>
              <a:headEnd len="sm" w="sm" type="none"/>
              <a:tailEnd len="sm" w="sm" type="none"/>
            </a:ln>
          </p:spPr>
        </p:pic>
        <p:sp>
          <p:nvSpPr>
            <p:cNvPr id="277" name="Google Shape;277;p15"/>
            <p:cNvSpPr/>
            <p:nvPr/>
          </p:nvSpPr>
          <p:spPr>
            <a:xfrm>
              <a:off x="1466580" y="3475478"/>
              <a:ext cx="2600446" cy="92333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world industrial design day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https://www.daysoftheyear.com/cdn-cgi/image/dpr=1%2Cf=auto%2Cfit=cover%2Cheight=651%2Cq=70%2Csharpen=1%2Cwidth=1400/wp-content/uploads/world-industrial-design-day.jpg</a:t>
              </a:r>
              <a:r>
                <a:rPr lang="en-US" sz="900">
                  <a:solidFill>
                    <a:schemeClr val="dk1"/>
                  </a:solidFill>
                  <a:latin typeface="Times New Roman"/>
                  <a:ea typeface="Times New Roman"/>
                  <a:cs typeface="Times New Roman"/>
                  <a:sym typeface="Times New Roman"/>
                </a:rPr>
                <a:t> 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16</a:t>
            </a:r>
            <a:endParaRPr sz="3600">
              <a:solidFill>
                <a:schemeClr val="dk1"/>
              </a:solidFill>
              <a:latin typeface="Times New Roman"/>
              <a:ea typeface="Times New Roman"/>
              <a:cs typeface="Times New Roman"/>
              <a:sym typeface="Times New Roman"/>
            </a:endParaRPr>
          </a:p>
        </p:txBody>
      </p:sp>
      <p:graphicFrame>
        <p:nvGraphicFramePr>
          <p:cNvPr id="283" name="Google Shape;283;p16"/>
          <p:cNvGraphicFramePr/>
          <p:nvPr/>
        </p:nvGraphicFramePr>
        <p:xfrm>
          <a:off x="4555426" y="786383"/>
          <a:ext cx="3000000" cy="3000000"/>
        </p:xfrm>
        <a:graphic>
          <a:graphicData uri="http://schemas.openxmlformats.org/drawingml/2006/table">
            <a:tbl>
              <a:tblPr bandRow="1" firstCol="1" firstRow="1">
                <a:noFill/>
                <a:tableStyleId>{0C6338D8-71C0-4F4F-BA53-DB49D51AA0F6}</a:tableStyleId>
              </a:tblPr>
              <a:tblGrid>
                <a:gridCol w="7057450"/>
              </a:tblGrid>
              <a:tr h="28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Vaqtni belgilash</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Ushbu potentsial muammo APQP davomida aniqlanganmi?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Bizning xodimlarni almashtirish darajasi nazoratdan tashqaridami?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Dasturning uzrli sababsiz kechikishiga sabab bo‘lgan soha bo‘yicha tartib-intizom mavjudmi?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8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Bu boshqa jarayonga kirishmi?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Menejmentni tez-tez o'zgartirish orqali ish jarayonidagi nomuvofiqlikni keltirib chiqaryapmizmi?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Biz mijozning talablari va mahsulotning funksionalligi haqida to'liq tushunchaga ega bo'ldikmi?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9125">
                <a:tc>
                  <a:txBody>
                    <a:bodyPr/>
                    <a:lstStyle/>
                    <a:p>
                      <a:pPr indent="0" lvl="0" marL="0" marR="0" rtl="0" algn="l">
                        <a:lnSpc>
                          <a:spcPct val="107000"/>
                        </a:lnSpc>
                        <a:spcBef>
                          <a:spcPts val="0"/>
                        </a:spcBef>
                        <a:spcAft>
                          <a:spcPts val="0"/>
                        </a:spcAft>
                        <a:buNone/>
                      </a:pPr>
                      <a:r>
                        <a:rPr lang="en-US" sz="1800" u="none" cap="none" strike="noStrike">
                          <a:solidFill>
                            <a:srgbClr val="000000"/>
                          </a:solidFill>
                          <a:latin typeface="Times New Roman"/>
                          <a:ea typeface="Times New Roman"/>
                          <a:cs typeface="Times New Roman"/>
                          <a:sym typeface="Times New Roman"/>
                        </a:rPr>
                        <a:t>Biz ishlab chiqarishdan umidlarimizni aniq aytib bera olmadikmi?</a:t>
                      </a:r>
                      <a:endParaRPr sz="1400" u="none" cap="none" strike="noStrike">
                        <a:solidFill>
                          <a:srgbClr val="000000"/>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84" name="Google Shape;284;p16"/>
          <p:cNvSpPr txBox="1"/>
          <p:nvPr>
            <p:ph idx="1" type="body"/>
          </p:nvPr>
        </p:nvSpPr>
        <p:spPr>
          <a:xfrm>
            <a:off x="362712" y="336739"/>
            <a:ext cx="4192714" cy="96170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2000"/>
              <a:buNone/>
            </a:pPr>
            <a:r>
              <a:rPr lang="en-US" sz="2000">
                <a:solidFill>
                  <a:schemeClr val="dk1"/>
                </a:solidFill>
                <a:latin typeface="Times New Roman"/>
                <a:ea typeface="Times New Roman"/>
                <a:cs typeface="Times New Roman"/>
                <a:sym typeface="Times New Roman"/>
              </a:rPr>
              <a:t>3-jadval. Mashinadagi nosozliklar uchun odatiy kengaytirilgan so'rovnoma (davomi) </a:t>
            </a:r>
            <a:endParaRPr sz="1600">
              <a:latin typeface="Calibri"/>
              <a:ea typeface="Calibri"/>
              <a:cs typeface="Calibri"/>
              <a:sym typeface="Calibri"/>
            </a:endParaRPr>
          </a:p>
        </p:txBody>
      </p:sp>
      <p:grpSp>
        <p:nvGrpSpPr>
          <p:cNvPr id="285" name="Google Shape;285;p16"/>
          <p:cNvGrpSpPr/>
          <p:nvPr/>
        </p:nvGrpSpPr>
        <p:grpSpPr>
          <a:xfrm>
            <a:off x="560164" y="1497997"/>
            <a:ext cx="3676555" cy="2440522"/>
            <a:chOff x="560165" y="1497997"/>
            <a:chExt cx="3432716" cy="2440522"/>
          </a:xfrm>
        </p:grpSpPr>
        <p:pic>
          <p:nvPicPr>
            <p:cNvPr descr="How to calculate OEE (examples). How to track OEE in real-time." id="286" name="Google Shape;286;p16"/>
            <p:cNvPicPr preferRelativeResize="0"/>
            <p:nvPr/>
          </p:nvPicPr>
          <p:blipFill rotWithShape="1">
            <a:blip r:embed="rId3">
              <a:alphaModFix/>
            </a:blip>
            <a:srcRect b="0" l="0" r="0" t="0"/>
            <a:stretch/>
          </p:blipFill>
          <p:spPr>
            <a:xfrm>
              <a:off x="560165" y="1497997"/>
              <a:ext cx="3432716" cy="1932691"/>
            </a:xfrm>
            <a:prstGeom prst="rect">
              <a:avLst/>
            </a:prstGeom>
            <a:noFill/>
            <a:ln>
              <a:noFill/>
            </a:ln>
          </p:spPr>
        </p:pic>
        <p:sp>
          <p:nvSpPr>
            <p:cNvPr id="287" name="Google Shape;287;p16"/>
            <p:cNvSpPr/>
            <p:nvPr/>
          </p:nvSpPr>
          <p:spPr>
            <a:xfrm>
              <a:off x="560165" y="3430688"/>
              <a:ext cx="3432716"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Counting OEE,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https://ilabo.com/wp-content/uploads/2022/04/counting-OEE.png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7"/>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17</a:t>
            </a:r>
            <a:endParaRPr sz="3600">
              <a:solidFill>
                <a:schemeClr val="dk1"/>
              </a:solidFill>
              <a:latin typeface="Times New Roman"/>
              <a:ea typeface="Times New Roman"/>
              <a:cs typeface="Times New Roman"/>
              <a:sym typeface="Times New Roman"/>
            </a:endParaRPr>
          </a:p>
        </p:txBody>
      </p:sp>
      <p:graphicFrame>
        <p:nvGraphicFramePr>
          <p:cNvPr id="293" name="Google Shape;293;p17"/>
          <p:cNvGraphicFramePr/>
          <p:nvPr/>
        </p:nvGraphicFramePr>
        <p:xfrm>
          <a:off x="3268238" y="624845"/>
          <a:ext cx="3000000" cy="3000000"/>
        </p:xfrm>
        <a:graphic>
          <a:graphicData uri="http://schemas.openxmlformats.org/drawingml/2006/table">
            <a:tbl>
              <a:tblPr bandRow="1" firstCol="1" firstRow="1">
                <a:noFill/>
                <a:tableStyleId>{9D205484-4534-49AE-92EB-896F048A7968}</a:tableStyleId>
              </a:tblPr>
              <a:tblGrid>
                <a:gridCol w="7704550"/>
              </a:tblGrid>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Amalga oshirish</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Ushbu potentsial muammo APQP davomida aniqlanganmi?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5552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Biz mijozning talablari va mahsulotning funksionalligi haqida to'liq tushunchaga ega bo'ldikmi?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Bu boshqa jarayonga kirishmi?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Biz barcha ichki interfeyslarni aniqladikmi?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Kompaniyalararo interfeyslar bormi?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Biz tizimni takomillashtirishning ta'sirini baholay olmadikmi?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5552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Manufacturing (operator va boshqalar) takliflari yoki tavsiyalaridan foydalana olmadikmi?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832825">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Tizimni takomillashtirish yoki dizaynni o'zgartirishdan oldin mahsulot funksionalligi yoki jarayonining barcha sohalarida boshqa xavflarni hisobga olmadikmi?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5552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Profilaktik texnik intizomlar sodir bo'lganmi va agar shunday bo'lsa, ular rejalashtirilganidek sodir bo'lganmi?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Biz barcha ichki interfeyslarni aniqladikmi?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Kompaniyalararo interfeyslar bormi?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5552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Biz ishlab chiqarish (operator va boshqalar) takliflari yoki tavsiyalaridan foydalana olmadikmi?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r h="277600">
                <a:tc>
                  <a:txBody>
                    <a:bodyPr/>
                    <a:lstStyle/>
                    <a:p>
                      <a:pPr indent="0" lvl="0" marL="0" marR="0" rtl="0" algn="l">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Haqiqiy sharoitlarda sinov simulyatsiyalarini o'tkazdikmi?</a:t>
                      </a:r>
                      <a:endParaRPr sz="1100" u="none" cap="none" strike="noStrike">
                        <a:solidFill>
                          <a:schemeClr val="dk1"/>
                        </a:solidFill>
                        <a:latin typeface="Times New Roman"/>
                        <a:ea typeface="Times New Roman"/>
                        <a:cs typeface="Times New Roman"/>
                        <a:sym typeface="Times New Roman"/>
                      </a:endParaRPr>
                    </a:p>
                  </a:txBody>
                  <a:tcPr marT="0" marB="0" marR="65350" marL="65350"/>
                </a:tc>
              </a:tr>
            </a:tbl>
          </a:graphicData>
        </a:graphic>
      </p:graphicFrame>
      <p:sp>
        <p:nvSpPr>
          <p:cNvPr id="294" name="Google Shape;294;p17"/>
          <p:cNvSpPr txBox="1"/>
          <p:nvPr>
            <p:ph idx="1" type="body"/>
          </p:nvPr>
        </p:nvSpPr>
        <p:spPr>
          <a:xfrm>
            <a:off x="362712" y="336739"/>
            <a:ext cx="2905526" cy="1339661"/>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2000"/>
              <a:buNone/>
            </a:pPr>
            <a:r>
              <a:rPr lang="en-US" sz="2000">
                <a:solidFill>
                  <a:schemeClr val="dk1"/>
                </a:solidFill>
                <a:latin typeface="Times New Roman"/>
                <a:ea typeface="Times New Roman"/>
                <a:cs typeface="Times New Roman"/>
                <a:sym typeface="Times New Roman"/>
              </a:rPr>
              <a:t>3-jadval. Mashinadagi nosozliklar uchun odatiy kengaytirilgan so'rovnoma (davomi) </a:t>
            </a:r>
            <a:endParaRPr sz="1600">
              <a:latin typeface="Calibri"/>
              <a:ea typeface="Calibri"/>
              <a:cs typeface="Calibri"/>
              <a:sym typeface="Calibri"/>
            </a:endParaRPr>
          </a:p>
        </p:txBody>
      </p:sp>
      <p:grpSp>
        <p:nvGrpSpPr>
          <p:cNvPr id="295" name="Google Shape;295;p17"/>
          <p:cNvGrpSpPr/>
          <p:nvPr/>
        </p:nvGrpSpPr>
        <p:grpSpPr>
          <a:xfrm>
            <a:off x="28277" y="1964506"/>
            <a:ext cx="3239962" cy="2509021"/>
            <a:chOff x="28277" y="1964506"/>
            <a:chExt cx="3239962" cy="2509021"/>
          </a:xfrm>
        </p:grpSpPr>
        <p:pic>
          <p:nvPicPr>
            <p:cNvPr descr="My project implementation is a success !! - Integrum" id="296" name="Google Shape;296;p17"/>
            <p:cNvPicPr preferRelativeResize="0"/>
            <p:nvPr/>
          </p:nvPicPr>
          <p:blipFill rotWithShape="1">
            <a:blip r:embed="rId3">
              <a:alphaModFix/>
            </a:blip>
            <a:srcRect b="0" l="0" r="0" t="0"/>
            <a:stretch/>
          </p:blipFill>
          <p:spPr>
            <a:xfrm>
              <a:off x="28277" y="1964506"/>
              <a:ext cx="3239962" cy="1818429"/>
            </a:xfrm>
            <a:prstGeom prst="rect">
              <a:avLst/>
            </a:prstGeom>
            <a:noFill/>
            <a:ln>
              <a:noFill/>
            </a:ln>
          </p:spPr>
        </p:pic>
        <p:sp>
          <p:nvSpPr>
            <p:cNvPr id="297" name="Google Shape;297;p17"/>
            <p:cNvSpPr/>
            <p:nvPr/>
          </p:nvSpPr>
          <p:spPr>
            <a:xfrm>
              <a:off x="28277" y="3827196"/>
              <a:ext cx="323996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Project implementation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https://integrumsolutions.in/wp-content/uploads/2021/10/My-project-implementation-is-a-success.png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8"/>
          <p:cNvSpPr txBox="1"/>
          <p:nvPr>
            <p:ph type="title"/>
          </p:nvPr>
        </p:nvSpPr>
        <p:spPr>
          <a:xfrm>
            <a:off x="838200" y="365125"/>
            <a:ext cx="10299192" cy="118935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457200" rtl="0" algn="ctr">
              <a:lnSpc>
                <a:spcPct val="115000"/>
              </a:lnSpc>
              <a:spcBef>
                <a:spcPts val="0"/>
              </a:spcBef>
              <a:spcAft>
                <a:spcPts val="0"/>
              </a:spcAft>
              <a:buClr>
                <a:schemeClr val="dk1"/>
              </a:buClr>
              <a:buSzPts val="3200"/>
              <a:buFont typeface="Times New Roman"/>
              <a:buNone/>
            </a:pPr>
            <a:r>
              <a:rPr b="1" lang="en-US" sz="3200">
                <a:solidFill>
                  <a:schemeClr val="dk1"/>
                </a:solidFill>
                <a:latin typeface="Times New Roman"/>
                <a:ea typeface="Times New Roman"/>
                <a:cs typeface="Times New Roman"/>
                <a:sym typeface="Times New Roman"/>
              </a:rPr>
              <a:t>II. Xatolarni oldini olish yoki kamaytirish uchun xatolarni isbotlashni amalga oshirish</a:t>
            </a:r>
            <a:endParaRPr sz="2400">
              <a:latin typeface="Calibri"/>
              <a:ea typeface="Calibri"/>
              <a:cs typeface="Calibri"/>
              <a:sym typeface="Calibri"/>
            </a:endParaRPr>
          </a:p>
        </p:txBody>
      </p:sp>
      <p:sp>
        <p:nvSpPr>
          <p:cNvPr id="303" name="Google Shape;303;p1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18</a:t>
            </a:r>
            <a:endParaRPr sz="3600">
              <a:solidFill>
                <a:schemeClr val="dk1"/>
              </a:solidFill>
              <a:latin typeface="Times New Roman"/>
              <a:ea typeface="Times New Roman"/>
              <a:cs typeface="Times New Roman"/>
              <a:sym typeface="Times New Roman"/>
            </a:endParaRPr>
          </a:p>
        </p:txBody>
      </p:sp>
      <p:sp>
        <p:nvSpPr>
          <p:cNvPr id="304" name="Google Shape;304;p18"/>
          <p:cNvSpPr/>
          <p:nvPr/>
        </p:nvSpPr>
        <p:spPr>
          <a:xfrm>
            <a:off x="1261872" y="1883664"/>
            <a:ext cx="9875520" cy="193899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Xatolarni tekshirish tushunchasi xatoliklarning oldini olish yoki yumshatish uchun mahsulot yoki jarayondagi boshqaruv elementlari yoki xususiyatlarini o'z ichiga oladi. Xatolarni tekshirish, shuningdek, manbadagi nuqsonlarni aniqlash va tuzatish uchun har bir keyingi operatsiya oxirida oddiy, arzon tekshirishni (xatolarni aniqlash) talab qiladi.</a:t>
            </a:r>
            <a:endParaRPr sz="2400">
              <a:solidFill>
                <a:schemeClr val="dk1"/>
              </a:solidFill>
              <a:latin typeface="Calibri"/>
              <a:ea typeface="Calibri"/>
              <a:cs typeface="Calibri"/>
              <a:sym typeface="Calibri"/>
            </a:endParaRPr>
          </a:p>
        </p:txBody>
      </p:sp>
      <p:grpSp>
        <p:nvGrpSpPr>
          <p:cNvPr id="305" name="Google Shape;305;p18"/>
          <p:cNvGrpSpPr/>
          <p:nvPr/>
        </p:nvGrpSpPr>
        <p:grpSpPr>
          <a:xfrm>
            <a:off x="4590288" y="3893143"/>
            <a:ext cx="3532632" cy="2699718"/>
            <a:chOff x="4590288" y="3893143"/>
            <a:chExt cx="2779776" cy="2287001"/>
          </a:xfrm>
        </p:grpSpPr>
        <p:pic>
          <p:nvPicPr>
            <p:cNvPr descr="How to Use Poka-Yoke Technique to Improve Software Quality" id="306" name="Google Shape;306;p18"/>
            <p:cNvPicPr preferRelativeResize="0"/>
            <p:nvPr/>
          </p:nvPicPr>
          <p:blipFill rotWithShape="1">
            <a:blip r:embed="rId3">
              <a:alphaModFix/>
            </a:blip>
            <a:srcRect b="7521" l="22595" r="23941" t="26667"/>
            <a:stretch/>
          </p:blipFill>
          <p:spPr>
            <a:xfrm>
              <a:off x="4590288" y="3893143"/>
              <a:ext cx="2779776" cy="1674009"/>
            </a:xfrm>
            <a:prstGeom prst="rect">
              <a:avLst/>
            </a:prstGeom>
            <a:noFill/>
            <a:ln cap="flat" cmpd="sng" w="9525">
              <a:solidFill>
                <a:schemeClr val="accent1"/>
              </a:solidFill>
              <a:prstDash val="solid"/>
              <a:round/>
              <a:headEnd len="sm" w="sm" type="none"/>
              <a:tailEnd len="sm" w="sm" type="none"/>
            </a:ln>
          </p:spPr>
        </p:pic>
        <p:sp>
          <p:nvSpPr>
            <p:cNvPr id="307" name="Google Shape;307;p18"/>
            <p:cNvSpPr/>
            <p:nvPr/>
          </p:nvSpPr>
          <p:spPr>
            <a:xfrm>
              <a:off x="4590288" y="5632620"/>
              <a:ext cx="2779776" cy="547524"/>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Poka Yoke Technique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https://www.softwaretestinghelp.com/wp-content/qa/uploads/2013/01/Poka-yoke-Technique.png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19</a:t>
            </a:r>
            <a:endParaRPr sz="3600">
              <a:solidFill>
                <a:schemeClr val="dk1"/>
              </a:solidFill>
              <a:latin typeface="Times New Roman"/>
              <a:ea typeface="Times New Roman"/>
              <a:cs typeface="Times New Roman"/>
              <a:sym typeface="Times New Roman"/>
            </a:endParaRPr>
          </a:p>
        </p:txBody>
      </p:sp>
      <p:sp>
        <p:nvSpPr>
          <p:cNvPr id="313" name="Google Shape;313;p19"/>
          <p:cNvSpPr/>
          <p:nvPr/>
        </p:nvSpPr>
        <p:spPr>
          <a:xfrm>
            <a:off x="902665" y="418300"/>
            <a:ext cx="5046574" cy="46807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1" lang="en-US" sz="2400">
                <a:solidFill>
                  <a:schemeClr val="dk1"/>
                </a:solidFill>
                <a:latin typeface="Times New Roman"/>
                <a:ea typeface="Times New Roman"/>
                <a:cs typeface="Times New Roman"/>
                <a:sym typeface="Times New Roman"/>
              </a:rPr>
              <a:t>Xatolarni isbotlashning oltita printsipi</a:t>
            </a:r>
            <a:endParaRPr sz="1800">
              <a:solidFill>
                <a:schemeClr val="dk1"/>
              </a:solidFill>
              <a:latin typeface="Calibri"/>
              <a:ea typeface="Calibri"/>
              <a:cs typeface="Calibri"/>
              <a:sym typeface="Calibri"/>
            </a:endParaRPr>
          </a:p>
        </p:txBody>
      </p:sp>
      <p:grpSp>
        <p:nvGrpSpPr>
          <p:cNvPr id="314" name="Google Shape;314;p19"/>
          <p:cNvGrpSpPr/>
          <p:nvPr/>
        </p:nvGrpSpPr>
        <p:grpSpPr>
          <a:xfrm>
            <a:off x="2767031" y="886378"/>
            <a:ext cx="8842338" cy="4721604"/>
            <a:chOff x="3511" y="0"/>
            <a:chExt cx="8842338" cy="4721604"/>
          </a:xfrm>
        </p:grpSpPr>
        <p:sp>
          <p:nvSpPr>
            <p:cNvPr id="315" name="Google Shape;315;p19"/>
            <p:cNvSpPr/>
            <p:nvPr/>
          </p:nvSpPr>
          <p:spPr>
            <a:xfrm rot="-5400000">
              <a:off x="-1663774" y="1667285"/>
              <a:ext cx="4721604" cy="1387033"/>
            </a:xfrm>
            <a:prstGeom prst="flowChartManualOperation">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9"/>
            <p:cNvSpPr txBox="1"/>
            <p:nvPr/>
          </p:nvSpPr>
          <p:spPr>
            <a:xfrm>
              <a:off x="3511"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Eliminatsiya mahsulot yoki jarayonni qayta loyihalash orqali xatolik ehtimolini bartaraf etishga intiladi, shunda vazifa yoki qism endi kerak emas.</a:t>
              </a:r>
              <a:endParaRPr sz="1400">
                <a:solidFill>
                  <a:schemeClr val="dk1"/>
                </a:solidFill>
                <a:latin typeface="Times New Roman"/>
                <a:ea typeface="Times New Roman"/>
                <a:cs typeface="Times New Roman"/>
                <a:sym typeface="Times New Roman"/>
              </a:endParaRPr>
            </a:p>
          </p:txBody>
        </p:sp>
        <p:sp>
          <p:nvSpPr>
            <p:cNvPr id="317" name="Google Shape;317;p19"/>
            <p:cNvSpPr/>
            <p:nvPr/>
          </p:nvSpPr>
          <p:spPr>
            <a:xfrm rot="-5400000">
              <a:off x="-172713" y="1667285"/>
              <a:ext cx="4721604" cy="1387033"/>
            </a:xfrm>
            <a:prstGeom prst="flowChartManualOperation">
              <a:avLst/>
            </a:prstGeom>
            <a:solidFill>
              <a:srgbClr val="A5F20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9"/>
            <p:cNvSpPr txBox="1"/>
            <p:nvPr/>
          </p:nvSpPr>
          <p:spPr>
            <a:xfrm>
              <a:off x="1494572"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O'zgartirish izchillikni yaxshilash uchun yanada ishonchli jarayonni almashtiradi</a:t>
              </a:r>
              <a:endParaRPr sz="1400">
                <a:solidFill>
                  <a:schemeClr val="dk1"/>
                </a:solidFill>
                <a:latin typeface="Times New Roman"/>
                <a:ea typeface="Times New Roman"/>
                <a:cs typeface="Times New Roman"/>
                <a:sym typeface="Times New Roman"/>
              </a:endParaRPr>
            </a:p>
          </p:txBody>
        </p:sp>
        <p:sp>
          <p:nvSpPr>
            <p:cNvPr id="319" name="Google Shape;319;p19"/>
            <p:cNvSpPr/>
            <p:nvPr/>
          </p:nvSpPr>
          <p:spPr>
            <a:xfrm rot="-5400000">
              <a:off x="1318347" y="1667285"/>
              <a:ext cx="4721604" cy="1387033"/>
            </a:xfrm>
            <a:prstGeom prst="flowChartManualOperation">
              <a:avLst/>
            </a:prstGeom>
            <a:solidFill>
              <a:srgbClr val="2DE71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9"/>
            <p:cNvSpPr txBox="1"/>
            <p:nvPr/>
          </p:nvSpPr>
          <p:spPr>
            <a:xfrm>
              <a:off x="2985632"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Profilaktika mahsulot yoki jarayonni umuman xatoga yo'l qo'ymaslik uchun muhandis qiladi</a:t>
              </a:r>
              <a:endParaRPr sz="1400">
                <a:solidFill>
                  <a:schemeClr val="dk1"/>
                </a:solidFill>
                <a:latin typeface="Times New Roman"/>
                <a:ea typeface="Times New Roman"/>
                <a:cs typeface="Times New Roman"/>
                <a:sym typeface="Times New Roman"/>
              </a:endParaRPr>
            </a:p>
          </p:txBody>
        </p:sp>
        <p:sp>
          <p:nvSpPr>
            <p:cNvPr id="321" name="Google Shape;321;p19"/>
            <p:cNvSpPr/>
            <p:nvPr/>
          </p:nvSpPr>
          <p:spPr>
            <a:xfrm rot="-5400000">
              <a:off x="2809408" y="1667285"/>
              <a:ext cx="4721604" cy="1387033"/>
            </a:xfrm>
            <a:prstGeom prst="flowChartManualOperation">
              <a:avLst/>
            </a:prstGeom>
            <a:solidFill>
              <a:srgbClr val="27DB7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9"/>
            <p:cNvSpPr txBox="1"/>
            <p:nvPr/>
          </p:nvSpPr>
          <p:spPr>
            <a:xfrm>
              <a:off x="4476693"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Fasilitatsiya ishni bajarishni osonlashtiradigan usullar va qadamlarni birlashtirgandan foydalanadi</a:t>
              </a:r>
              <a:endParaRPr sz="1400">
                <a:solidFill>
                  <a:schemeClr val="dk1"/>
                </a:solidFill>
                <a:latin typeface="Times New Roman"/>
                <a:ea typeface="Times New Roman"/>
                <a:cs typeface="Times New Roman"/>
                <a:sym typeface="Times New Roman"/>
              </a:endParaRPr>
            </a:p>
          </p:txBody>
        </p:sp>
        <p:sp>
          <p:nvSpPr>
            <p:cNvPr id="323" name="Google Shape;323;p19"/>
            <p:cNvSpPr/>
            <p:nvPr/>
          </p:nvSpPr>
          <p:spPr>
            <a:xfrm rot="-5400000">
              <a:off x="4300469" y="1667285"/>
              <a:ext cx="4721604" cy="1387033"/>
            </a:xfrm>
            <a:prstGeom prst="flowChartManualOperation">
              <a:avLst/>
            </a:prstGeom>
            <a:solidFill>
              <a:srgbClr val="35C5C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9"/>
            <p:cNvSpPr txBox="1"/>
            <p:nvPr/>
          </p:nvSpPr>
          <p:spPr>
            <a:xfrm>
              <a:off x="5967754"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Aniqlash foydalanuvchi muammoni tezda tuzatishi uchun keyingi ishlov berishdan oldin xatoni aniqlashni o'z ichiga oladi. </a:t>
              </a:r>
              <a:endParaRPr sz="1400">
                <a:solidFill>
                  <a:schemeClr val="dk1"/>
                </a:solidFill>
                <a:latin typeface="Times New Roman"/>
                <a:ea typeface="Times New Roman"/>
                <a:cs typeface="Times New Roman"/>
                <a:sym typeface="Times New Roman"/>
              </a:endParaRPr>
            </a:p>
          </p:txBody>
        </p:sp>
        <p:sp>
          <p:nvSpPr>
            <p:cNvPr id="325" name="Google Shape;325;p19"/>
            <p:cNvSpPr/>
            <p:nvPr/>
          </p:nvSpPr>
          <p:spPr>
            <a:xfrm rot="-5400000">
              <a:off x="5791530" y="1667285"/>
              <a:ext cx="4721604" cy="1387033"/>
            </a:xfrm>
            <a:prstGeom prst="flowChartManualOperation">
              <a:avLst/>
            </a:prstGeom>
            <a:solidFill>
              <a:srgbClr val="4371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9"/>
            <p:cNvSpPr txBox="1"/>
            <p:nvPr/>
          </p:nvSpPr>
          <p:spPr>
            <a:xfrm>
              <a:off x="7458815" y="944321"/>
              <a:ext cx="1387033" cy="2832962"/>
            </a:xfrm>
            <a:prstGeom prst="rect">
              <a:avLst/>
            </a:prstGeom>
            <a:noFill/>
            <a:ln>
              <a:noFill/>
            </a:ln>
          </p:spPr>
          <p:txBody>
            <a:bodyPr anchorCtr="0" anchor="ctr" bIns="0" lIns="88900" spcFirstLastPara="1" rIns="88900" wrap="square" tIns="0">
              <a:noAutofit/>
            </a:bodyPr>
            <a:lstStyle/>
            <a:p>
              <a:pPr indent="0" lvl="0" marL="0" marR="0" rtl="0" algn="ctr">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Yumshatish xatolar oqibatlarini minimallashtirishga intiladi</a:t>
              </a:r>
              <a:endParaRPr sz="14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0"/>
          <p:cNvSpPr txBox="1"/>
          <p:nvPr>
            <p:ph type="title"/>
          </p:nvPr>
        </p:nvSpPr>
        <p:spPr>
          <a:xfrm>
            <a:off x="838200" y="365125"/>
            <a:ext cx="10354056" cy="73215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solidFill>
                  <a:schemeClr val="dk1"/>
                </a:solidFill>
                <a:latin typeface="Times New Roman"/>
                <a:ea typeface="Times New Roman"/>
                <a:cs typeface="Times New Roman"/>
                <a:sym typeface="Times New Roman"/>
              </a:rPr>
              <a:t>III. Surunkali mashina muammolarini tahlil qilish va bartaraf etish uchun P-M tahlilidan foydalanish</a:t>
            </a:r>
            <a:endParaRPr b="1" sz="2400">
              <a:latin typeface="Times New Roman"/>
              <a:ea typeface="Times New Roman"/>
              <a:cs typeface="Times New Roman"/>
              <a:sym typeface="Times New Roman"/>
            </a:endParaRPr>
          </a:p>
        </p:txBody>
      </p:sp>
      <p:sp>
        <p:nvSpPr>
          <p:cNvPr id="332" name="Google Shape;332;p2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20</a:t>
            </a:r>
            <a:endParaRPr sz="3600">
              <a:solidFill>
                <a:schemeClr val="dk1"/>
              </a:solidFill>
              <a:latin typeface="Times New Roman"/>
              <a:ea typeface="Times New Roman"/>
              <a:cs typeface="Times New Roman"/>
              <a:sym typeface="Times New Roman"/>
            </a:endParaRPr>
          </a:p>
        </p:txBody>
      </p:sp>
      <p:sp>
        <p:nvSpPr>
          <p:cNvPr id="333" name="Google Shape;333;p20"/>
          <p:cNvSpPr/>
          <p:nvPr/>
        </p:nvSpPr>
        <p:spPr>
          <a:xfrm>
            <a:off x="838200" y="1389889"/>
            <a:ext cx="10500360" cy="101566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Times New Roman"/>
                <a:ea typeface="Times New Roman"/>
                <a:cs typeface="Times New Roman"/>
                <a:sym typeface="Times New Roman"/>
              </a:rPr>
              <a:t>P-M tahlili sizning umumiy profilaktik xizmat ko'rsatish guruhlaringizga o'tmishda e'tibordan chetda qolgan yoki hal etilmagan surunkali muammolarni tahlil qilish va bartaraf etishda yordam berish uchun mo'ljallangan. P-M tahlili orqali jamoalar haqiqatan ham o'z jihozlari bilan bog'lanishadi. </a:t>
            </a:r>
            <a:endParaRPr sz="2000">
              <a:solidFill>
                <a:schemeClr val="dk1"/>
              </a:solidFill>
              <a:latin typeface="Calibri"/>
              <a:ea typeface="Calibri"/>
              <a:cs typeface="Calibri"/>
              <a:sym typeface="Calibri"/>
            </a:endParaRPr>
          </a:p>
        </p:txBody>
      </p:sp>
      <p:sp>
        <p:nvSpPr>
          <p:cNvPr id="334" name="Google Shape;334;p20"/>
          <p:cNvSpPr/>
          <p:nvPr/>
        </p:nvSpPr>
        <p:spPr>
          <a:xfrm>
            <a:off x="4465320" y="2560785"/>
            <a:ext cx="6437376" cy="193899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P-M tahlili surunkali yo'qotishlarni nolga tushirish va ko'plab ishlab chiqarish muhitlarida texnologik tajriba va malaka oshirishning juda samarali usuli hisoblanadi. Surunkali sifat nuqsonlari va boshqa surunkali yo'qotishlarni yo'q qilish qiyin, chunki ular odatda har bir hodisaga qarab o'zgarib turadigan bir nechta, o'zaro bog'liq sabablarga ega.</a:t>
            </a:r>
            <a:endParaRPr sz="2800">
              <a:solidFill>
                <a:schemeClr val="dk1"/>
              </a:solidFill>
              <a:latin typeface="Calibri"/>
              <a:ea typeface="Calibri"/>
              <a:cs typeface="Calibri"/>
              <a:sym typeface="Calibri"/>
            </a:endParaRPr>
          </a:p>
        </p:txBody>
      </p:sp>
      <p:grpSp>
        <p:nvGrpSpPr>
          <p:cNvPr id="335" name="Google Shape;335;p20"/>
          <p:cNvGrpSpPr/>
          <p:nvPr/>
        </p:nvGrpSpPr>
        <p:grpSpPr>
          <a:xfrm>
            <a:off x="838200" y="2560785"/>
            <a:ext cx="2999232" cy="1880995"/>
            <a:chOff x="838200" y="2560785"/>
            <a:chExt cx="2999232" cy="1880995"/>
          </a:xfrm>
        </p:grpSpPr>
        <p:grpSp>
          <p:nvGrpSpPr>
            <p:cNvPr id="336" name="Google Shape;336;p20"/>
            <p:cNvGrpSpPr/>
            <p:nvPr/>
          </p:nvGrpSpPr>
          <p:grpSpPr>
            <a:xfrm>
              <a:off x="838200" y="2560785"/>
              <a:ext cx="2999232" cy="1880995"/>
              <a:chOff x="838200" y="2560785"/>
              <a:chExt cx="2999232" cy="1880995"/>
            </a:xfrm>
          </p:grpSpPr>
          <p:pic>
            <p:nvPicPr>
              <p:cNvPr descr="Measurement and Analysis of PM10 and PM2.5 from Chimneys of Coal-fired  Power Plants Using a Light Scattering Method - Aerosol and Air Quality  Research" id="337" name="Google Shape;337;p20"/>
              <p:cNvPicPr preferRelativeResize="0"/>
              <p:nvPr/>
            </p:nvPicPr>
            <p:blipFill rotWithShape="1">
              <a:blip r:embed="rId3">
                <a:alphaModFix/>
              </a:blip>
              <a:srcRect b="14879" l="4012" r="3127" t="17280"/>
              <a:stretch/>
            </p:blipFill>
            <p:spPr>
              <a:xfrm>
                <a:off x="838200" y="2560785"/>
                <a:ext cx="2999232" cy="1352847"/>
              </a:xfrm>
              <a:prstGeom prst="rect">
                <a:avLst/>
              </a:prstGeom>
              <a:noFill/>
              <a:ln cap="flat" cmpd="sng" w="9525">
                <a:solidFill>
                  <a:schemeClr val="accent1"/>
                </a:solidFill>
                <a:prstDash val="solid"/>
                <a:round/>
                <a:headEnd len="sm" w="sm" type="none"/>
                <a:tailEnd len="sm" w="sm" type="none"/>
              </a:ln>
            </p:spPr>
          </p:pic>
          <p:sp>
            <p:nvSpPr>
              <p:cNvPr id="338" name="Google Shape;338;p20"/>
              <p:cNvSpPr/>
              <p:nvPr/>
            </p:nvSpPr>
            <p:spPr>
              <a:xfrm>
                <a:off x="838200" y="3933949"/>
                <a:ext cx="2999232" cy="50783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Measurement and Analysis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https://aaqr.org/images/article_images/2022/feature/21-12-0378.jpg</a:t>
                </a:r>
                <a:r>
                  <a:rPr lang="en-US" sz="900">
                    <a:solidFill>
                      <a:schemeClr val="dk1"/>
                    </a:solidFill>
                    <a:latin typeface="Times New Roman"/>
                    <a:ea typeface="Times New Roman"/>
                    <a:cs typeface="Times New Roman"/>
                    <a:sym typeface="Times New Roman"/>
                  </a:rPr>
                  <a:t> on April 27, 2023</a:t>
                </a:r>
                <a:endParaRPr sz="900">
                  <a:solidFill>
                    <a:schemeClr val="dk1"/>
                  </a:solidFill>
                  <a:latin typeface="Times New Roman"/>
                  <a:ea typeface="Times New Roman"/>
                  <a:cs typeface="Times New Roman"/>
                  <a:sym typeface="Times New Roman"/>
                </a:endParaRPr>
              </a:p>
            </p:txBody>
          </p:sp>
        </p:grpSp>
        <p:sp>
          <p:nvSpPr>
            <p:cNvPr id="339" name="Google Shape;339;p20"/>
            <p:cNvSpPr/>
            <p:nvPr/>
          </p:nvSpPr>
          <p:spPr>
            <a:xfrm>
              <a:off x="899160" y="2628900"/>
              <a:ext cx="1402080" cy="312420"/>
            </a:xfrm>
            <a:prstGeom prst="chevron">
              <a:avLst>
                <a:gd fmla="val 50000"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chemeClr val="dk1"/>
                  </a:solidFill>
                  <a:latin typeface="Times New Roman"/>
                  <a:ea typeface="Times New Roman"/>
                  <a:cs typeface="Times New Roman"/>
                  <a:sym typeface="Times New Roman"/>
                </a:rPr>
                <a:t>Namuna olish</a:t>
              </a:r>
              <a:endParaRPr sz="1200">
                <a:solidFill>
                  <a:schemeClr val="dk1"/>
                </a:solidFill>
                <a:latin typeface="Times New Roman"/>
                <a:ea typeface="Times New Roman"/>
                <a:cs typeface="Times New Roman"/>
                <a:sym typeface="Times New Roman"/>
              </a:endParaRPr>
            </a:p>
          </p:txBody>
        </p:sp>
        <p:sp>
          <p:nvSpPr>
            <p:cNvPr id="340" name="Google Shape;340;p20"/>
            <p:cNvSpPr/>
            <p:nvPr/>
          </p:nvSpPr>
          <p:spPr>
            <a:xfrm>
              <a:off x="2301240" y="2628900"/>
              <a:ext cx="1402080" cy="312420"/>
            </a:xfrm>
            <a:prstGeom prst="chevron">
              <a:avLst>
                <a:gd fmla="val 50000" name="adj"/>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chemeClr val="dk1"/>
                  </a:solidFill>
                  <a:latin typeface="Times New Roman"/>
                  <a:ea typeface="Times New Roman"/>
                  <a:cs typeface="Times New Roman"/>
                  <a:sym typeface="Times New Roman"/>
                </a:rPr>
                <a:t>Tahlil qilish</a:t>
              </a:r>
              <a:endParaRPr sz="12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21"/>
          <p:cNvSpPr txBox="1"/>
          <p:nvPr>
            <p:ph type="title"/>
          </p:nvPr>
        </p:nvSpPr>
        <p:spPr>
          <a:xfrm>
            <a:off x="838200" y="365125"/>
            <a:ext cx="10241280" cy="52660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P-M tahlilini amalga oshirish bosqichlari:</a:t>
            </a:r>
            <a:endParaRPr sz="2800">
              <a:latin typeface="Times New Roman"/>
              <a:ea typeface="Times New Roman"/>
              <a:cs typeface="Times New Roman"/>
              <a:sym typeface="Times New Roman"/>
            </a:endParaRPr>
          </a:p>
        </p:txBody>
      </p:sp>
      <p:sp>
        <p:nvSpPr>
          <p:cNvPr id="346" name="Google Shape;346;p2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21</a:t>
            </a:r>
            <a:endParaRPr sz="3600">
              <a:solidFill>
                <a:schemeClr val="dk1"/>
              </a:solidFill>
              <a:latin typeface="Times New Roman"/>
              <a:ea typeface="Times New Roman"/>
              <a:cs typeface="Times New Roman"/>
              <a:sym typeface="Times New Roman"/>
            </a:endParaRPr>
          </a:p>
        </p:txBody>
      </p:sp>
      <p:grpSp>
        <p:nvGrpSpPr>
          <p:cNvPr id="347" name="Google Shape;347;p21"/>
          <p:cNvGrpSpPr/>
          <p:nvPr/>
        </p:nvGrpSpPr>
        <p:grpSpPr>
          <a:xfrm>
            <a:off x="-3709738" y="-79037"/>
            <a:ext cx="15311238" cy="7293488"/>
            <a:chOff x="-6122738" y="-937410"/>
            <a:chExt cx="15311238" cy="7293488"/>
          </a:xfrm>
        </p:grpSpPr>
        <p:sp>
          <p:nvSpPr>
            <p:cNvPr id="348" name="Google Shape;348;p21"/>
            <p:cNvSpPr/>
            <p:nvPr/>
          </p:nvSpPr>
          <p:spPr>
            <a:xfrm>
              <a:off x="-6122738" y="-937410"/>
              <a:ext cx="7293488" cy="7293488"/>
            </a:xfrm>
            <a:prstGeom prst="blockArc">
              <a:avLst>
                <a:gd fmla="val 18900000" name="adj1"/>
                <a:gd fmla="val 2700000" name="adj2"/>
                <a:gd fmla="val 296"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1"/>
            <p:cNvSpPr/>
            <p:nvPr/>
          </p:nvSpPr>
          <p:spPr>
            <a:xfrm>
              <a:off x="380119" y="246332"/>
              <a:ext cx="8808381"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1"/>
            <p:cNvSpPr txBox="1"/>
            <p:nvPr/>
          </p:nvSpPr>
          <p:spPr>
            <a:xfrm>
              <a:off x="380119" y="246332"/>
              <a:ext cx="8808381"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Hodisaga aniqlik kiriting.</a:t>
              </a:r>
              <a:endParaRPr sz="2800">
                <a:solidFill>
                  <a:schemeClr val="dk1"/>
                </a:solidFill>
                <a:latin typeface="Times New Roman"/>
                <a:ea typeface="Times New Roman"/>
                <a:cs typeface="Times New Roman"/>
                <a:sym typeface="Times New Roman"/>
              </a:endParaRPr>
            </a:p>
          </p:txBody>
        </p:sp>
        <p:sp>
          <p:nvSpPr>
            <p:cNvPr id="351" name="Google Shape;351;p21"/>
            <p:cNvSpPr/>
            <p:nvPr/>
          </p:nvSpPr>
          <p:spPr>
            <a:xfrm>
              <a:off x="72339" y="184776"/>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1"/>
            <p:cNvSpPr/>
            <p:nvPr/>
          </p:nvSpPr>
          <p:spPr>
            <a:xfrm>
              <a:off x="826075" y="985438"/>
              <a:ext cx="8362425"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1"/>
            <p:cNvSpPr txBox="1"/>
            <p:nvPr/>
          </p:nvSpPr>
          <p:spPr>
            <a:xfrm>
              <a:off x="826075" y="985438"/>
              <a:ext cx="8362425"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Jismoniy tahlilni o'tkazing.</a:t>
              </a:r>
              <a:endParaRPr sz="2800">
                <a:solidFill>
                  <a:schemeClr val="dk1"/>
                </a:solidFill>
                <a:latin typeface="Times New Roman"/>
                <a:ea typeface="Times New Roman"/>
                <a:cs typeface="Times New Roman"/>
                <a:sym typeface="Times New Roman"/>
              </a:endParaRPr>
            </a:p>
          </p:txBody>
        </p:sp>
        <p:sp>
          <p:nvSpPr>
            <p:cNvPr id="354" name="Google Shape;354;p21"/>
            <p:cNvSpPr/>
            <p:nvPr/>
          </p:nvSpPr>
          <p:spPr>
            <a:xfrm>
              <a:off x="518295" y="923882"/>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1"/>
            <p:cNvSpPr/>
            <p:nvPr/>
          </p:nvSpPr>
          <p:spPr>
            <a:xfrm>
              <a:off x="1070457" y="1724003"/>
              <a:ext cx="8118043"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1"/>
            <p:cNvSpPr txBox="1"/>
            <p:nvPr/>
          </p:nvSpPr>
          <p:spPr>
            <a:xfrm>
              <a:off x="1070457" y="1724003"/>
              <a:ext cx="8118043"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Tarkibiy shartlarni aniqlang.</a:t>
              </a:r>
              <a:endParaRPr sz="2800">
                <a:solidFill>
                  <a:schemeClr val="dk1"/>
                </a:solidFill>
                <a:latin typeface="Times New Roman"/>
                <a:ea typeface="Times New Roman"/>
                <a:cs typeface="Times New Roman"/>
                <a:sym typeface="Times New Roman"/>
              </a:endParaRPr>
            </a:p>
          </p:txBody>
        </p:sp>
        <p:sp>
          <p:nvSpPr>
            <p:cNvPr id="357" name="Google Shape;357;p21"/>
            <p:cNvSpPr/>
            <p:nvPr/>
          </p:nvSpPr>
          <p:spPr>
            <a:xfrm>
              <a:off x="762677" y="1662447"/>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1"/>
            <p:cNvSpPr/>
            <p:nvPr/>
          </p:nvSpPr>
          <p:spPr>
            <a:xfrm>
              <a:off x="1148486" y="2463109"/>
              <a:ext cx="8040014"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1"/>
            <p:cNvSpPr txBox="1"/>
            <p:nvPr/>
          </p:nvSpPr>
          <p:spPr>
            <a:xfrm>
              <a:off x="1148486" y="2463109"/>
              <a:ext cx="8040014"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Sabab omillari uchun 4Ms va 1E ni o'rganing.</a:t>
              </a:r>
              <a:endParaRPr sz="2800">
                <a:solidFill>
                  <a:schemeClr val="dk1"/>
                </a:solidFill>
                <a:latin typeface="Times New Roman"/>
                <a:ea typeface="Times New Roman"/>
                <a:cs typeface="Times New Roman"/>
                <a:sym typeface="Times New Roman"/>
              </a:endParaRPr>
            </a:p>
          </p:txBody>
        </p:sp>
        <p:sp>
          <p:nvSpPr>
            <p:cNvPr id="360" name="Google Shape;360;p21"/>
            <p:cNvSpPr/>
            <p:nvPr/>
          </p:nvSpPr>
          <p:spPr>
            <a:xfrm>
              <a:off x="840706" y="2401553"/>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1"/>
            <p:cNvSpPr/>
            <p:nvPr/>
          </p:nvSpPr>
          <p:spPr>
            <a:xfrm>
              <a:off x="1070457" y="3202215"/>
              <a:ext cx="8118043"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1"/>
            <p:cNvSpPr txBox="1"/>
            <p:nvPr/>
          </p:nvSpPr>
          <p:spPr>
            <a:xfrm>
              <a:off x="1070457" y="3202215"/>
              <a:ext cx="8118043"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Optimal sharoitlarni (standart qiymatlarni) o'rnatish.</a:t>
              </a:r>
              <a:endParaRPr sz="2800">
                <a:solidFill>
                  <a:schemeClr val="dk1"/>
                </a:solidFill>
                <a:latin typeface="Times New Roman"/>
                <a:ea typeface="Times New Roman"/>
                <a:cs typeface="Times New Roman"/>
                <a:sym typeface="Times New Roman"/>
              </a:endParaRPr>
            </a:p>
          </p:txBody>
        </p:sp>
        <p:sp>
          <p:nvSpPr>
            <p:cNvPr id="363" name="Google Shape;363;p21"/>
            <p:cNvSpPr/>
            <p:nvPr/>
          </p:nvSpPr>
          <p:spPr>
            <a:xfrm>
              <a:off x="762677" y="3140659"/>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1"/>
            <p:cNvSpPr/>
            <p:nvPr/>
          </p:nvSpPr>
          <p:spPr>
            <a:xfrm>
              <a:off x="826075" y="3940779"/>
              <a:ext cx="8362425"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1"/>
            <p:cNvSpPr txBox="1"/>
            <p:nvPr/>
          </p:nvSpPr>
          <p:spPr>
            <a:xfrm>
              <a:off x="826075" y="3940779"/>
              <a:ext cx="8362425"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Nomuvoviqliklarning sabab omillarini o'rganing.</a:t>
              </a:r>
              <a:endParaRPr sz="2800">
                <a:solidFill>
                  <a:schemeClr val="dk1"/>
                </a:solidFill>
                <a:latin typeface="Times New Roman"/>
                <a:ea typeface="Times New Roman"/>
                <a:cs typeface="Times New Roman"/>
                <a:sym typeface="Times New Roman"/>
              </a:endParaRPr>
            </a:p>
          </p:txBody>
        </p:sp>
        <p:sp>
          <p:nvSpPr>
            <p:cNvPr id="366" name="Google Shape;366;p21"/>
            <p:cNvSpPr/>
            <p:nvPr/>
          </p:nvSpPr>
          <p:spPr>
            <a:xfrm>
              <a:off x="518295" y="3879223"/>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1"/>
            <p:cNvSpPr/>
            <p:nvPr/>
          </p:nvSpPr>
          <p:spPr>
            <a:xfrm>
              <a:off x="380119" y="4679885"/>
              <a:ext cx="8808381" cy="49244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1"/>
            <p:cNvSpPr txBox="1"/>
            <p:nvPr/>
          </p:nvSpPr>
          <p:spPr>
            <a:xfrm>
              <a:off x="380119" y="4679885"/>
              <a:ext cx="8808381" cy="492448"/>
            </a:xfrm>
            <a:prstGeom prst="rect">
              <a:avLst/>
            </a:prstGeom>
            <a:noFill/>
            <a:ln>
              <a:noFill/>
            </a:ln>
          </p:spPr>
          <p:txBody>
            <a:bodyPr anchorCtr="0" anchor="ctr" bIns="71100" lIns="390875" spcFirstLastPara="1" rIns="71100" wrap="square" tIns="71100">
              <a:noAutofit/>
            </a:bodyPr>
            <a:lstStyle/>
            <a:p>
              <a:pPr indent="0" lvl="0" marL="0" marR="0" rtl="0" algn="l">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Tuzatish kerak bo'lgan Nomuvoviqliklarni aniqlang.</a:t>
              </a:r>
              <a:endParaRPr sz="2800">
                <a:solidFill>
                  <a:schemeClr val="dk1"/>
                </a:solidFill>
                <a:latin typeface="Times New Roman"/>
                <a:ea typeface="Times New Roman"/>
                <a:cs typeface="Times New Roman"/>
                <a:sym typeface="Times New Roman"/>
              </a:endParaRPr>
            </a:p>
          </p:txBody>
        </p:sp>
        <p:sp>
          <p:nvSpPr>
            <p:cNvPr id="369" name="Google Shape;369;p21"/>
            <p:cNvSpPr/>
            <p:nvPr/>
          </p:nvSpPr>
          <p:spPr>
            <a:xfrm>
              <a:off x="72339" y="4618329"/>
              <a:ext cx="615560" cy="615560"/>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2"/>
          <p:cNvSpPr txBox="1"/>
          <p:nvPr>
            <p:ph type="title"/>
          </p:nvPr>
        </p:nvSpPr>
        <p:spPr>
          <a:xfrm>
            <a:off x="1441704" y="365125"/>
            <a:ext cx="9659112" cy="89250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Mahsulotni takomillashtirishni yaxshilash uchun chekli elementlar tahlilidan (FEA) foydalanish</a:t>
            </a:r>
            <a:endParaRPr sz="2800">
              <a:latin typeface="Times New Roman"/>
              <a:ea typeface="Times New Roman"/>
              <a:cs typeface="Times New Roman"/>
              <a:sym typeface="Times New Roman"/>
            </a:endParaRPr>
          </a:p>
        </p:txBody>
      </p:sp>
      <p:sp>
        <p:nvSpPr>
          <p:cNvPr id="375" name="Google Shape;375;p2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22</a:t>
            </a:r>
            <a:endParaRPr sz="3600">
              <a:solidFill>
                <a:schemeClr val="dk1"/>
              </a:solidFill>
              <a:latin typeface="Times New Roman"/>
              <a:ea typeface="Times New Roman"/>
              <a:cs typeface="Times New Roman"/>
              <a:sym typeface="Times New Roman"/>
            </a:endParaRPr>
          </a:p>
        </p:txBody>
      </p:sp>
      <p:sp>
        <p:nvSpPr>
          <p:cNvPr id="376" name="Google Shape;376;p22"/>
          <p:cNvSpPr/>
          <p:nvPr/>
        </p:nvSpPr>
        <p:spPr>
          <a:xfrm>
            <a:off x="4078224" y="1737360"/>
            <a:ext cx="7022592" cy="304698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FEA birinchi marta 1943 yilda R. Courant tomonidan ishlab chiqilgan bo'lib, u tebranish tizimlarining taxminiy echimlarini olish uchun raqamli tahlil va variatsion hisoblarni minimallashtirishning Rits usulidan foydalangan. Ko'p o'tmay, 1956 yilda M. J. Tyorner, R. V. Klof, H. C. Martin va L. J. Topp tomonidan nashr etilgan maqola raqamli tahlilning kengroq ta'rifini o'rnatdi</a:t>
            </a:r>
            <a:endParaRPr sz="2400">
              <a:solidFill>
                <a:schemeClr val="dk1"/>
              </a:solidFill>
              <a:latin typeface="Calibri"/>
              <a:ea typeface="Calibri"/>
              <a:cs typeface="Calibri"/>
              <a:sym typeface="Calibri"/>
            </a:endParaRPr>
          </a:p>
        </p:txBody>
      </p:sp>
      <p:grpSp>
        <p:nvGrpSpPr>
          <p:cNvPr id="377" name="Google Shape;377;p22"/>
          <p:cNvGrpSpPr/>
          <p:nvPr/>
        </p:nvGrpSpPr>
        <p:grpSpPr>
          <a:xfrm>
            <a:off x="612775" y="1348434"/>
            <a:ext cx="2733929" cy="3636197"/>
            <a:chOff x="612775" y="1348434"/>
            <a:chExt cx="2733929" cy="3636197"/>
          </a:xfrm>
        </p:grpSpPr>
        <p:pic>
          <p:nvPicPr>
            <p:cNvPr descr="Richard Courant - Wikipedia" id="378" name="Google Shape;378;p22"/>
            <p:cNvPicPr preferRelativeResize="0"/>
            <p:nvPr/>
          </p:nvPicPr>
          <p:blipFill rotWithShape="1">
            <a:blip r:embed="rId3">
              <a:alphaModFix/>
            </a:blip>
            <a:srcRect b="0" l="0" r="0" t="0"/>
            <a:stretch/>
          </p:blipFill>
          <p:spPr>
            <a:xfrm>
              <a:off x="612775" y="1348434"/>
              <a:ext cx="2286000" cy="2971801"/>
            </a:xfrm>
            <a:prstGeom prst="rect">
              <a:avLst/>
            </a:prstGeom>
            <a:noFill/>
            <a:ln>
              <a:noFill/>
            </a:ln>
          </p:spPr>
        </p:pic>
        <p:sp>
          <p:nvSpPr>
            <p:cNvPr id="379" name="Google Shape;379;p22"/>
            <p:cNvSpPr/>
            <p:nvPr/>
          </p:nvSpPr>
          <p:spPr>
            <a:xfrm>
              <a:off x="612775" y="4476800"/>
              <a:ext cx="2733929"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Richard Courant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https://upload.wikimedia.org/wikipedia/commons/d/d7/Richard_Courant.jpg</a:t>
              </a:r>
              <a:r>
                <a:rPr lang="en-US" sz="900">
                  <a:solidFill>
                    <a:schemeClr val="dk1"/>
                  </a:solidFill>
                  <a:latin typeface="Times New Roman"/>
                  <a:ea typeface="Times New Roman"/>
                  <a:cs typeface="Times New Roman"/>
                  <a:sym typeface="Times New Roman"/>
                </a:rPr>
                <a:t> on April 27, 2023</a:t>
              </a:r>
              <a:endParaRPr sz="9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2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23</a:t>
            </a:r>
            <a:endParaRPr sz="3600">
              <a:solidFill>
                <a:schemeClr val="dk1"/>
              </a:solidFill>
              <a:latin typeface="Times New Roman"/>
              <a:ea typeface="Times New Roman"/>
              <a:cs typeface="Times New Roman"/>
              <a:sym typeface="Times New Roman"/>
            </a:endParaRPr>
          </a:p>
        </p:txBody>
      </p:sp>
      <p:sp>
        <p:nvSpPr>
          <p:cNvPr id="385" name="Google Shape;385;p23"/>
          <p:cNvSpPr/>
          <p:nvPr/>
        </p:nvSpPr>
        <p:spPr>
          <a:xfrm>
            <a:off x="788185" y="839507"/>
            <a:ext cx="10832592"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Tadqiqot "murakkab tuzilmalarning qattiqligi va og'ishi" ga qaratilgan. 1970-yillarning boshlariga kelib, FEA odatda aeronavtika, avtomobilsozlik, mudofaa va yadro sanoatiga tegishli bo'lgan qimmat asosiy kompyuterlar bilan cheklangan edi. </a:t>
            </a:r>
            <a:endParaRPr sz="36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24"/>
          <p:cNvSpPr txBox="1"/>
          <p:nvPr>
            <p:ph type="title"/>
          </p:nvPr>
        </p:nvSpPr>
        <p:spPr>
          <a:xfrm>
            <a:off x="838200" y="365125"/>
            <a:ext cx="10515600" cy="71386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457200" rtl="0" algn="ctr">
              <a:lnSpc>
                <a:spcPct val="107000"/>
              </a:lnSpc>
              <a:spcBef>
                <a:spcPts val="0"/>
              </a:spcBef>
              <a:spcAft>
                <a:spcPts val="0"/>
              </a:spcAft>
              <a:buClr>
                <a:schemeClr val="dk1"/>
              </a:buClr>
              <a:buSzPts val="2800"/>
              <a:buFont typeface="Times New Roman"/>
              <a:buNone/>
            </a:pPr>
            <a:r>
              <a:rPr b="1" lang="en-US" sz="2800">
                <a:solidFill>
                  <a:schemeClr val="dk1"/>
                </a:solidFill>
                <a:latin typeface="Times New Roman"/>
                <a:ea typeface="Times New Roman"/>
                <a:cs typeface="Times New Roman"/>
                <a:sym typeface="Times New Roman"/>
              </a:rPr>
              <a:t>FEA yordamida muhandislik tahlilining turlari</a:t>
            </a:r>
            <a:endParaRPr sz="2000">
              <a:latin typeface="Calibri"/>
              <a:ea typeface="Calibri"/>
              <a:cs typeface="Calibri"/>
              <a:sym typeface="Calibri"/>
            </a:endParaRPr>
          </a:p>
        </p:txBody>
      </p:sp>
      <p:sp>
        <p:nvSpPr>
          <p:cNvPr id="391" name="Google Shape;391;p24"/>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24</a:t>
            </a:r>
            <a:endParaRPr sz="3600">
              <a:solidFill>
                <a:schemeClr val="dk1"/>
              </a:solidFill>
              <a:latin typeface="Times New Roman"/>
              <a:ea typeface="Times New Roman"/>
              <a:cs typeface="Times New Roman"/>
              <a:sym typeface="Times New Roman"/>
            </a:endParaRPr>
          </a:p>
        </p:txBody>
      </p:sp>
      <p:grpSp>
        <p:nvGrpSpPr>
          <p:cNvPr id="392" name="Google Shape;392;p24"/>
          <p:cNvGrpSpPr/>
          <p:nvPr/>
        </p:nvGrpSpPr>
        <p:grpSpPr>
          <a:xfrm>
            <a:off x="-2901181" y="141582"/>
            <a:ext cx="14178398" cy="7293488"/>
            <a:chOff x="-6126981" y="-937410"/>
            <a:chExt cx="14178398" cy="7293488"/>
          </a:xfrm>
        </p:grpSpPr>
        <p:sp>
          <p:nvSpPr>
            <p:cNvPr id="393" name="Google Shape;393;p24"/>
            <p:cNvSpPr/>
            <p:nvPr/>
          </p:nvSpPr>
          <p:spPr>
            <a:xfrm>
              <a:off x="-6126981" y="-937410"/>
              <a:ext cx="7293488" cy="7293488"/>
            </a:xfrm>
            <a:prstGeom prst="blockArc">
              <a:avLst>
                <a:gd fmla="val 18900000" name="adj1"/>
                <a:gd fmla="val 2700000" name="adj2"/>
                <a:gd fmla="val 296"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4"/>
            <p:cNvSpPr/>
            <p:nvPr/>
          </p:nvSpPr>
          <p:spPr>
            <a:xfrm>
              <a:off x="509717" y="338558"/>
              <a:ext cx="7541700" cy="6775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4"/>
            <p:cNvSpPr txBox="1"/>
            <p:nvPr/>
          </p:nvSpPr>
          <p:spPr>
            <a:xfrm>
              <a:off x="509717" y="338558"/>
              <a:ext cx="7541700" cy="677550"/>
            </a:xfrm>
            <a:prstGeom prst="rect">
              <a:avLst/>
            </a:prstGeom>
            <a:noFill/>
            <a:ln>
              <a:noFill/>
            </a:ln>
          </p:spPr>
          <p:txBody>
            <a:bodyPr anchorCtr="0" anchor="ctr" bIns="35550" lIns="537800" spcFirstLastPara="1" rIns="35550" wrap="square" tIns="35550">
              <a:noAutofit/>
            </a:bodyPr>
            <a:lstStyle/>
            <a:p>
              <a:pPr indent="0" lvl="0" marL="0" marR="0" rtl="0" algn="l">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Strukturaviy tahlil.</a:t>
              </a:r>
              <a:endParaRPr sz="1400">
                <a:solidFill>
                  <a:schemeClr val="dk1"/>
                </a:solidFill>
                <a:latin typeface="Calibri"/>
                <a:ea typeface="Calibri"/>
                <a:cs typeface="Calibri"/>
                <a:sym typeface="Calibri"/>
              </a:endParaRPr>
            </a:p>
          </p:txBody>
        </p:sp>
        <p:sp>
          <p:nvSpPr>
            <p:cNvPr id="396" name="Google Shape;396;p24"/>
            <p:cNvSpPr/>
            <p:nvPr/>
          </p:nvSpPr>
          <p:spPr>
            <a:xfrm>
              <a:off x="86248" y="253864"/>
              <a:ext cx="846937" cy="846937"/>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4"/>
            <p:cNvSpPr/>
            <p:nvPr/>
          </p:nvSpPr>
          <p:spPr>
            <a:xfrm>
              <a:off x="995230" y="1354558"/>
              <a:ext cx="7056187" cy="6775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4"/>
            <p:cNvSpPr txBox="1"/>
            <p:nvPr/>
          </p:nvSpPr>
          <p:spPr>
            <a:xfrm>
              <a:off x="995230" y="1354558"/>
              <a:ext cx="7056187" cy="677550"/>
            </a:xfrm>
            <a:prstGeom prst="rect">
              <a:avLst/>
            </a:prstGeom>
            <a:noFill/>
            <a:ln>
              <a:noFill/>
            </a:ln>
          </p:spPr>
          <p:txBody>
            <a:bodyPr anchorCtr="0" anchor="ctr" bIns="35550" lIns="537800" spcFirstLastPara="1" rIns="35550" wrap="square" tIns="35550">
              <a:noAutofit/>
            </a:bodyPr>
            <a:lstStyle/>
            <a:p>
              <a:pPr indent="0" lvl="0" marL="0" marR="0" rtl="0" algn="l">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Vibratsiyali tahlil</a:t>
              </a:r>
              <a:endParaRPr sz="1400">
                <a:solidFill>
                  <a:schemeClr val="dk1"/>
                </a:solidFill>
                <a:latin typeface="Calibri"/>
                <a:ea typeface="Calibri"/>
                <a:cs typeface="Calibri"/>
                <a:sym typeface="Calibri"/>
              </a:endParaRPr>
            </a:p>
          </p:txBody>
        </p:sp>
        <p:sp>
          <p:nvSpPr>
            <p:cNvPr id="399" name="Google Shape;399;p24"/>
            <p:cNvSpPr/>
            <p:nvPr/>
          </p:nvSpPr>
          <p:spPr>
            <a:xfrm>
              <a:off x="571761" y="1269864"/>
              <a:ext cx="846937" cy="846937"/>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4"/>
            <p:cNvSpPr/>
            <p:nvPr/>
          </p:nvSpPr>
          <p:spPr>
            <a:xfrm>
              <a:off x="1144243" y="2370558"/>
              <a:ext cx="6907174" cy="6775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4"/>
            <p:cNvSpPr txBox="1"/>
            <p:nvPr/>
          </p:nvSpPr>
          <p:spPr>
            <a:xfrm>
              <a:off x="1144243" y="2370558"/>
              <a:ext cx="6907174" cy="677550"/>
            </a:xfrm>
            <a:prstGeom prst="rect">
              <a:avLst/>
            </a:prstGeom>
            <a:noFill/>
            <a:ln>
              <a:noFill/>
            </a:ln>
          </p:spPr>
          <p:txBody>
            <a:bodyPr anchorCtr="0" anchor="ctr" bIns="35550" lIns="537800" spcFirstLastPara="1" rIns="35550" wrap="square" tIns="35550">
              <a:noAutofit/>
            </a:bodyPr>
            <a:lstStyle/>
            <a:p>
              <a:pPr indent="0" lvl="0" marL="0" marR="0" rtl="0" algn="l">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Charchoqni tahlil qilish</a:t>
              </a:r>
              <a:endParaRPr sz="1400">
                <a:solidFill>
                  <a:schemeClr val="dk1"/>
                </a:solidFill>
                <a:latin typeface="Calibri"/>
                <a:ea typeface="Calibri"/>
                <a:cs typeface="Calibri"/>
                <a:sym typeface="Calibri"/>
              </a:endParaRPr>
            </a:p>
          </p:txBody>
        </p:sp>
        <p:sp>
          <p:nvSpPr>
            <p:cNvPr id="402" name="Google Shape;402;p24"/>
            <p:cNvSpPr/>
            <p:nvPr/>
          </p:nvSpPr>
          <p:spPr>
            <a:xfrm>
              <a:off x="720774" y="2285864"/>
              <a:ext cx="846937" cy="846937"/>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4"/>
            <p:cNvSpPr/>
            <p:nvPr/>
          </p:nvSpPr>
          <p:spPr>
            <a:xfrm>
              <a:off x="995230" y="3386558"/>
              <a:ext cx="7056187" cy="6775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4"/>
            <p:cNvSpPr txBox="1"/>
            <p:nvPr/>
          </p:nvSpPr>
          <p:spPr>
            <a:xfrm>
              <a:off x="995230" y="3386558"/>
              <a:ext cx="7056187" cy="677550"/>
            </a:xfrm>
            <a:prstGeom prst="rect">
              <a:avLst/>
            </a:prstGeom>
            <a:noFill/>
            <a:ln>
              <a:noFill/>
            </a:ln>
          </p:spPr>
          <p:txBody>
            <a:bodyPr anchorCtr="0" anchor="ctr" bIns="35550" lIns="537800" spcFirstLastPara="1" rIns="35550" wrap="square" tIns="35550">
              <a:noAutofit/>
            </a:bodyPr>
            <a:lstStyle/>
            <a:p>
              <a:pPr indent="0" lvl="0" marL="0" marR="0" rtl="0" algn="l">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Issiqlik o'tkazuvchanligini tahlil qilish material yoki strukturaning o'tkazuvchanligini yoki termal suyuqlik dinamikasini modellashtiradi.</a:t>
              </a:r>
              <a:endParaRPr sz="1400">
                <a:solidFill>
                  <a:schemeClr val="dk1"/>
                </a:solidFill>
                <a:latin typeface="Calibri"/>
                <a:ea typeface="Calibri"/>
                <a:cs typeface="Calibri"/>
                <a:sym typeface="Calibri"/>
              </a:endParaRPr>
            </a:p>
          </p:txBody>
        </p:sp>
        <p:sp>
          <p:nvSpPr>
            <p:cNvPr id="405" name="Google Shape;405;p24"/>
            <p:cNvSpPr/>
            <p:nvPr/>
          </p:nvSpPr>
          <p:spPr>
            <a:xfrm>
              <a:off x="571761" y="3301864"/>
              <a:ext cx="846937" cy="846937"/>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4"/>
            <p:cNvSpPr/>
            <p:nvPr/>
          </p:nvSpPr>
          <p:spPr>
            <a:xfrm>
              <a:off x="509717" y="4402558"/>
              <a:ext cx="7541700" cy="6775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4"/>
            <p:cNvSpPr txBox="1"/>
            <p:nvPr/>
          </p:nvSpPr>
          <p:spPr>
            <a:xfrm>
              <a:off x="509717" y="4402558"/>
              <a:ext cx="7541700" cy="677550"/>
            </a:xfrm>
            <a:prstGeom prst="rect">
              <a:avLst/>
            </a:prstGeom>
            <a:noFill/>
            <a:ln>
              <a:noFill/>
            </a:ln>
          </p:spPr>
          <p:txBody>
            <a:bodyPr anchorCtr="0" anchor="ctr" bIns="35550" lIns="537800" spcFirstLastPara="1" rIns="35550" wrap="square" tIns="35550">
              <a:noAutofit/>
            </a:bodyPr>
            <a:lstStyle/>
            <a:p>
              <a:pPr indent="0" lvl="0" marL="0" marR="0" rtl="0" algn="l">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FEA materialdagi muammoli joylarni ko'rsatish va dizaynerlarga barcha nazariy kuchlanishlarni ko'rish imkonini berish orqali noma'lum stresslar tufayli nosozlikni bashorat qilish vazifasiga aylandi</a:t>
              </a:r>
              <a:endParaRPr sz="1400">
                <a:solidFill>
                  <a:schemeClr val="dk1"/>
                </a:solidFill>
                <a:latin typeface="Calibri"/>
                <a:ea typeface="Calibri"/>
                <a:cs typeface="Calibri"/>
                <a:sym typeface="Calibri"/>
              </a:endParaRPr>
            </a:p>
          </p:txBody>
        </p:sp>
        <p:sp>
          <p:nvSpPr>
            <p:cNvPr id="408" name="Google Shape;408;p24"/>
            <p:cNvSpPr/>
            <p:nvPr/>
          </p:nvSpPr>
          <p:spPr>
            <a:xfrm>
              <a:off x="86248" y="4317864"/>
              <a:ext cx="846937" cy="846937"/>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25"/>
          <p:cNvSpPr txBox="1"/>
          <p:nvPr>
            <p:ph type="title"/>
          </p:nvPr>
        </p:nvSpPr>
        <p:spPr>
          <a:xfrm>
            <a:off x="838200" y="365125"/>
            <a:ext cx="10024872" cy="58585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Potentsial mashina nosozliklari va sabablarini aniqlash uchun uskunaning ishlamay qolish rejimi va ta'sir tahlilidan (EFMEA) foydalanish</a:t>
            </a:r>
            <a:endParaRPr b="1" sz="2000">
              <a:latin typeface="Times New Roman"/>
              <a:ea typeface="Times New Roman"/>
              <a:cs typeface="Times New Roman"/>
              <a:sym typeface="Times New Roman"/>
            </a:endParaRPr>
          </a:p>
        </p:txBody>
      </p:sp>
      <p:sp>
        <p:nvSpPr>
          <p:cNvPr id="414" name="Google Shape;414;p25"/>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25</a:t>
            </a:r>
            <a:endParaRPr sz="3600">
              <a:solidFill>
                <a:schemeClr val="dk1"/>
              </a:solidFill>
              <a:latin typeface="Times New Roman"/>
              <a:ea typeface="Times New Roman"/>
              <a:cs typeface="Times New Roman"/>
              <a:sym typeface="Times New Roman"/>
            </a:endParaRPr>
          </a:p>
        </p:txBody>
      </p:sp>
      <p:sp>
        <p:nvSpPr>
          <p:cNvPr id="415" name="Google Shape;415;p25"/>
          <p:cNvSpPr/>
          <p:nvPr/>
        </p:nvSpPr>
        <p:spPr>
          <a:xfrm>
            <a:off x="838200" y="1381405"/>
            <a:ext cx="10024872" cy="193899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Muvaffaqiyatsizlik rejimi va ta'siri tahlili (FMEA) dizayn darajasidagi nosozliklarni bashorat qilish va dizayn yoki jarayonda bunday nosozliklarni oldini olish uchun harakat rejasini ishlab chiqish metodologiyasidir. va, albatta, u faqat maxsus jihozlarga qaratilgan. FMEA ni RCM2 bilan chalkashtirib yubormaslik kerak.</a:t>
            </a:r>
            <a:endParaRPr sz="2400">
              <a:solidFill>
                <a:schemeClr val="dk1"/>
              </a:solidFill>
              <a:latin typeface="Calibri"/>
              <a:ea typeface="Calibri"/>
              <a:cs typeface="Calibri"/>
              <a:sym typeface="Calibri"/>
            </a:endParaRPr>
          </a:p>
        </p:txBody>
      </p:sp>
      <p:sp>
        <p:nvSpPr>
          <p:cNvPr id="416" name="Google Shape;416;p25"/>
          <p:cNvSpPr/>
          <p:nvPr/>
        </p:nvSpPr>
        <p:spPr>
          <a:xfrm>
            <a:off x="2802636" y="3320397"/>
            <a:ext cx="6096000" cy="98142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RCM2 = ishonchlilikka asoslangan texnik xizmat × masofaviy holat monitoringi = tejamkor hayot tsikli aktivlarini boshqarish strategiyasi.</a:t>
            </a:r>
            <a:endParaRPr sz="1400">
              <a:solidFill>
                <a:schemeClr val="dk1"/>
              </a:solidFill>
              <a:latin typeface="Calibri"/>
              <a:ea typeface="Calibri"/>
              <a:cs typeface="Calibri"/>
              <a:sym typeface="Calibri"/>
            </a:endParaRPr>
          </a:p>
        </p:txBody>
      </p:sp>
      <p:sp>
        <p:nvSpPr>
          <p:cNvPr id="417" name="Google Shape;417;p25"/>
          <p:cNvSpPr/>
          <p:nvPr/>
        </p:nvSpPr>
        <p:spPr>
          <a:xfrm>
            <a:off x="3029712" y="4412012"/>
            <a:ext cx="8418576" cy="156966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Xatolar daraxti tahlili (FTA) 2-rasmda ko'rsatilganidek, nosozliklar va ularning sabablarini grafik baholashdir. Bu nosozlikni keltirib chiqarishi mumkin bo'lgan har bir hodisa baholanadigan yuqoridan pastga yo'naltirilgan usul.</a:t>
            </a:r>
            <a:endParaRPr sz="24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26</a:t>
            </a:r>
            <a:endParaRPr sz="3600">
              <a:solidFill>
                <a:schemeClr val="dk1"/>
              </a:solidFill>
              <a:latin typeface="Times New Roman"/>
              <a:ea typeface="Times New Roman"/>
              <a:cs typeface="Times New Roman"/>
              <a:sym typeface="Times New Roman"/>
            </a:endParaRPr>
          </a:p>
        </p:txBody>
      </p:sp>
      <p:pic>
        <p:nvPicPr>
          <p:cNvPr id="423" name="Google Shape;423;p26"/>
          <p:cNvPicPr preferRelativeResize="0"/>
          <p:nvPr/>
        </p:nvPicPr>
        <p:blipFill rotWithShape="1">
          <a:blip r:embed="rId3">
            <a:alphaModFix/>
          </a:blip>
          <a:srcRect b="0" l="0" r="0" t="0"/>
          <a:stretch/>
        </p:blipFill>
        <p:spPr>
          <a:xfrm>
            <a:off x="1194539" y="506117"/>
            <a:ext cx="10149840" cy="4381944"/>
          </a:xfrm>
          <a:prstGeom prst="rect">
            <a:avLst/>
          </a:prstGeom>
          <a:noFill/>
          <a:ln cap="flat" cmpd="sng" w="9525">
            <a:solidFill>
              <a:schemeClr val="accent1"/>
            </a:solidFill>
            <a:prstDash val="solid"/>
            <a:round/>
            <a:headEnd len="sm" w="sm" type="none"/>
            <a:tailEnd len="sm" w="sm" type="none"/>
          </a:ln>
        </p:spPr>
      </p:pic>
      <p:sp>
        <p:nvSpPr>
          <p:cNvPr id="424" name="Google Shape;424;p26"/>
          <p:cNvSpPr/>
          <p:nvPr/>
        </p:nvSpPr>
        <p:spPr>
          <a:xfrm>
            <a:off x="8880618" y="4888061"/>
            <a:ext cx="2038571" cy="38869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2-rasm. FTA misoli.</a:t>
            </a:r>
            <a:endParaRPr sz="14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7"/>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27</a:t>
            </a:r>
            <a:endParaRPr sz="3600">
              <a:solidFill>
                <a:schemeClr val="dk1"/>
              </a:solidFill>
              <a:latin typeface="Times New Roman"/>
              <a:ea typeface="Times New Roman"/>
              <a:cs typeface="Times New Roman"/>
              <a:sym typeface="Times New Roman"/>
            </a:endParaRPr>
          </a:p>
        </p:txBody>
      </p:sp>
      <p:sp>
        <p:nvSpPr>
          <p:cNvPr id="430" name="Google Shape;430;p27"/>
          <p:cNvSpPr/>
          <p:nvPr/>
        </p:nvSpPr>
        <p:spPr>
          <a:xfrm>
            <a:off x="4791609" y="399303"/>
            <a:ext cx="2442528" cy="36933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4-jadval. FTA qadamlari</a:t>
            </a:r>
            <a:endParaRPr sz="1800">
              <a:solidFill>
                <a:schemeClr val="dk1"/>
              </a:solidFill>
              <a:latin typeface="Calibri"/>
              <a:ea typeface="Calibri"/>
              <a:cs typeface="Calibri"/>
              <a:sym typeface="Calibri"/>
            </a:endParaRPr>
          </a:p>
        </p:txBody>
      </p:sp>
      <p:graphicFrame>
        <p:nvGraphicFramePr>
          <p:cNvPr id="431" name="Google Shape;431;p27"/>
          <p:cNvGraphicFramePr/>
          <p:nvPr/>
        </p:nvGraphicFramePr>
        <p:xfrm>
          <a:off x="1605602" y="1113002"/>
          <a:ext cx="3000000" cy="3000000"/>
        </p:xfrm>
        <a:graphic>
          <a:graphicData uri="http://schemas.openxmlformats.org/drawingml/2006/table">
            <a:tbl>
              <a:tblPr bandRow="1" firstCol="1" firstRow="1">
                <a:noFill/>
                <a:tableStyleId>{0C6338D8-71C0-4F4F-BA53-DB49D51AA0F6}</a:tableStyleId>
              </a:tblPr>
              <a:tblGrid>
                <a:gridCol w="1024125"/>
                <a:gridCol w="1682500"/>
                <a:gridCol w="5925300"/>
              </a:tblGrid>
              <a:tr h="208975">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Bosqich</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Harakat</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Tavsif</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35925">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1.</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Tizimni aniqlang.</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Tahlil qilishda foydalaniladigan tizim va har qanday taxminlarni aniqlang Muvaffaqiyatsizlik muddatini aniqlang. Tafsilotlar uchun modelga qarang</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35925">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2.</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Qo'llanish doirasini soddalashtiring. </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Mashinaning oddiy blok diagrammalarini, kirish va chiqishlarini va interfeyslarni ishlab chiqish orqali tahlil doirasini soddalashtiring</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44925">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3.</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Muvaffaqiyatsizlikning noma'lum sabablarini aniqlang. </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Mashinadagi nosozliklarning yuqori ro'yxatini aniqlang. "Eng yaxshi 10" muvaffaqiyatsizliklar ro'yxatiga qarang. Tushunmagan yoki xavfsizlik bilan bog'liq bo'lgan nosozliklar baholanishi kerak.</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71875">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4.</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Ta'sir etuvchi sabablarni aniqlang.</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rgbClr val="000000"/>
                          </a:solidFill>
                          <a:latin typeface="Times New Roman"/>
                          <a:ea typeface="Times New Roman"/>
                          <a:cs typeface="Times New Roman"/>
                          <a:sym typeface="Times New Roman"/>
                        </a:rPr>
                        <a:t>  Bir qator belgilardan foydalanib, yuqori darajadagi hodisaning sabablarini tartibga soling. Muvaffaqiyatsizlikka olib keladigan barcha omillarni sanab o'ting. Eng kam almashtirish birliklari (LRU) bo'lgan ikkala elementni, shuningdek, atrof-muhit yoki zavod sharoitlarini kiritish uchun tahlilni yakunlashga harakat qiling.</a:t>
                      </a:r>
                      <a:endParaRPr sz="1600" u="none" cap="none" strike="noStrike">
                        <a:solidFill>
                          <a:srgbClr val="000000"/>
                        </a:solidFill>
                        <a:latin typeface="Times New Roman"/>
                        <a:ea typeface="Times New Roman"/>
                        <a:cs typeface="Times New Roman"/>
                        <a:sym typeface="Times New Roman"/>
                      </a:endParaRPr>
                    </a:p>
                  </a:txBody>
                  <a:tcPr marT="0" marB="0" marR="59425" marL="59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2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28</a:t>
            </a:r>
            <a:endParaRPr sz="3600">
              <a:solidFill>
                <a:schemeClr val="dk1"/>
              </a:solidFill>
              <a:latin typeface="Times New Roman"/>
              <a:ea typeface="Times New Roman"/>
              <a:cs typeface="Times New Roman"/>
              <a:sym typeface="Times New Roman"/>
            </a:endParaRPr>
          </a:p>
        </p:txBody>
      </p:sp>
      <p:graphicFrame>
        <p:nvGraphicFramePr>
          <p:cNvPr id="437" name="Google Shape;437;p28"/>
          <p:cNvGraphicFramePr/>
          <p:nvPr/>
        </p:nvGraphicFramePr>
        <p:xfrm>
          <a:off x="1168400" y="401097"/>
          <a:ext cx="3000000" cy="3000000"/>
        </p:xfrm>
        <a:graphic>
          <a:graphicData uri="http://schemas.openxmlformats.org/drawingml/2006/table">
            <a:tbl>
              <a:tblPr bandRow="1" firstCol="1" firstRow="1">
                <a:noFill/>
                <a:tableStyleId>{D97CB64B-CCA7-44CD-BDE2-A4072357068F}</a:tableStyleId>
              </a:tblPr>
              <a:tblGrid>
                <a:gridCol w="1339100"/>
                <a:gridCol w="3140750"/>
                <a:gridCol w="5836600"/>
              </a:tblGrid>
              <a:tr h="915775">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5.</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FTAni eng past darajaga qadar ishlab chiqish voqea.</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Eng past darajaga qadar nosozliklarni aniqlash ustida ishlang.</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21025">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6.</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FTAni tahlil qiling.</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Muvaffaqiyatsizlikning eng yuqori ehtimoli bo'lgan turli xil yo'llarni ko'rib chiqing. Muvaffaqiyatsizlik sabablari o'rtasidagi o'zaro bog'liqlikni qidiring.</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526300">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7.</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Eng past hodisalar uchun tuzatish harakatlarini aniqlang.</a:t>
                      </a:r>
                      <a:endParaRPr sz="1200" u="none" cap="none" strike="noStrike">
                        <a:solidFill>
                          <a:schemeClr val="dk1"/>
                        </a:solidFill>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 </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Muvaffaqiyatsizlik yo'lini yo'q qilish uchun qanday sabablarga ko'ra munosabatlarning dizayn o'zgarishi kerakligini aniqlang. Eng past darajadagi sabablar uchun tuzatuvchi harakatlar rejalarini ishlab chiqish kerak.</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21025">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8.</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Jarayonni hujjatlashtiring.</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FTAdagi muvaffaqiyatsizlik yo'lini bartaraf etish uchun barcha tuzatuvchi harakatlar ko'rib chiqilganligiga ishonch hosil qilish uchun jarayonni hujjatlashtiring.</a:t>
                      </a:r>
                      <a:endParaRPr sz="1200" u="none" cap="none" strike="noStrike">
                        <a:solidFill>
                          <a:schemeClr val="dk1"/>
                        </a:solidFill>
                        <a:latin typeface="Times New Roman"/>
                        <a:ea typeface="Times New Roman"/>
                        <a:cs typeface="Times New Roman"/>
                        <a:sym typeface="Times New Roman"/>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2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29</a:t>
            </a:r>
            <a:endParaRPr sz="3600">
              <a:solidFill>
                <a:schemeClr val="dk1"/>
              </a:solidFill>
              <a:latin typeface="Times New Roman"/>
              <a:ea typeface="Times New Roman"/>
              <a:cs typeface="Times New Roman"/>
              <a:sym typeface="Times New Roman"/>
            </a:endParaRPr>
          </a:p>
        </p:txBody>
      </p:sp>
      <p:sp>
        <p:nvSpPr>
          <p:cNvPr id="443" name="Google Shape;443;p29"/>
          <p:cNvSpPr/>
          <p:nvPr/>
        </p:nvSpPr>
        <p:spPr>
          <a:xfrm>
            <a:off x="1813560" y="286435"/>
            <a:ext cx="8016240" cy="64633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Potentsial mashina nosozliklari va sabablarini aniqlash uchun uskunaning ishlamay qolish rejimi va ta'sir tahlilidan (EFMEA) foydalanish</a:t>
            </a:r>
            <a:endParaRPr sz="1800">
              <a:solidFill>
                <a:schemeClr val="dk1"/>
              </a:solidFill>
              <a:latin typeface="Calibri"/>
              <a:ea typeface="Calibri"/>
              <a:cs typeface="Calibri"/>
              <a:sym typeface="Calibri"/>
            </a:endParaRPr>
          </a:p>
        </p:txBody>
      </p:sp>
      <p:sp>
        <p:nvSpPr>
          <p:cNvPr id="444" name="Google Shape;444;p29"/>
          <p:cNvSpPr/>
          <p:nvPr/>
        </p:nvSpPr>
        <p:spPr>
          <a:xfrm>
            <a:off x="969264" y="1177558"/>
            <a:ext cx="10131552" cy="147732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EFMEA mashinaning ishlamay qolish rejimi va ta'sir tahlili (MFMEA) bilan bir xil. Ikkala holatda ham, qaysi biri qo'llanilishidan qat'i nazar, bu tizimli yondashuv bo'lib, u bir vaqtning o'zida muhandislik guruhlari tomonidan mashinaning potentsial ishlamay qolish usullarini, potentsial ta'sirlarni va potentsial nosozlik holatining potentsial sabablarini aniqlash uchun qo'llaniladigan fikrlash jarayoniga yordam berish uchun jadval usulini qo'llaydi</a:t>
            </a:r>
            <a:endParaRPr sz="1800">
              <a:solidFill>
                <a:schemeClr val="dk1"/>
              </a:solidFill>
              <a:latin typeface="Calibri"/>
              <a:ea typeface="Calibri"/>
              <a:cs typeface="Calibri"/>
              <a:sym typeface="Calibri"/>
            </a:endParaRPr>
          </a:p>
        </p:txBody>
      </p:sp>
      <p:sp>
        <p:nvSpPr>
          <p:cNvPr id="445" name="Google Shape;445;p29"/>
          <p:cNvSpPr/>
          <p:nvPr/>
        </p:nvSpPr>
        <p:spPr>
          <a:xfrm>
            <a:off x="1609344" y="3032683"/>
            <a:ext cx="8452104" cy="36933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Yetkazib beruvchi tomonidan etkazib berilishi kerak bo'lgan ikki turdagi FMEA mavjud:</a:t>
            </a:r>
            <a:endParaRPr sz="1800">
              <a:solidFill>
                <a:schemeClr val="dk1"/>
              </a:solidFill>
              <a:latin typeface="Calibri"/>
              <a:ea typeface="Calibri"/>
              <a:cs typeface="Calibri"/>
              <a:sym typeface="Calibri"/>
            </a:endParaRPr>
          </a:p>
        </p:txBody>
      </p:sp>
      <p:grpSp>
        <p:nvGrpSpPr>
          <p:cNvPr id="446" name="Google Shape;446;p29"/>
          <p:cNvGrpSpPr/>
          <p:nvPr/>
        </p:nvGrpSpPr>
        <p:grpSpPr>
          <a:xfrm>
            <a:off x="494827" y="3118346"/>
            <a:ext cx="10135220" cy="3467800"/>
            <a:chOff x="-2888453" y="-447813"/>
            <a:chExt cx="10135220" cy="3467800"/>
          </a:xfrm>
        </p:grpSpPr>
        <p:sp>
          <p:nvSpPr>
            <p:cNvPr id="447" name="Google Shape;447;p29"/>
            <p:cNvSpPr/>
            <p:nvPr/>
          </p:nvSpPr>
          <p:spPr>
            <a:xfrm>
              <a:off x="-2888453" y="-447813"/>
              <a:ext cx="3467800" cy="3467800"/>
            </a:xfrm>
            <a:prstGeom prst="blockArc">
              <a:avLst>
                <a:gd fmla="val 18900000" name="adj1"/>
                <a:gd fmla="val 2700000" name="adj2"/>
                <a:gd fmla="val 623"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9"/>
            <p:cNvSpPr/>
            <p:nvPr/>
          </p:nvSpPr>
          <p:spPr>
            <a:xfrm>
              <a:off x="472829" y="367460"/>
              <a:ext cx="6773938" cy="73481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9"/>
            <p:cNvSpPr txBox="1"/>
            <p:nvPr/>
          </p:nvSpPr>
          <p:spPr>
            <a:xfrm>
              <a:off x="472829" y="367460"/>
              <a:ext cx="6773938" cy="734818"/>
            </a:xfrm>
            <a:prstGeom prst="rect">
              <a:avLst/>
            </a:prstGeom>
            <a:noFill/>
            <a:ln>
              <a:noFill/>
            </a:ln>
          </p:spPr>
          <p:txBody>
            <a:bodyPr anchorCtr="0" anchor="ctr" bIns="40625" lIns="583250" spcFirstLastPara="1" rIns="40625" wrap="square" tIns="40625">
              <a:noAutofit/>
            </a:bodyPr>
            <a:lstStyle/>
            <a:p>
              <a:pPr indent="0" lvl="0" marL="0" marR="0" rtl="0" algn="l">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Mashina: Asl uskuna ishlab chiqaruvchisi (OEM) (mijoz) buni to'liq va yig'ish darajasidagi tizimlar uchun ishlab chiqishi kerak.</a:t>
              </a:r>
              <a:endParaRPr sz="1600">
                <a:solidFill>
                  <a:schemeClr val="dk1"/>
                </a:solidFill>
                <a:latin typeface="Times New Roman"/>
                <a:ea typeface="Times New Roman"/>
                <a:cs typeface="Times New Roman"/>
                <a:sym typeface="Times New Roman"/>
              </a:endParaRPr>
            </a:p>
          </p:txBody>
        </p:sp>
        <p:sp>
          <p:nvSpPr>
            <p:cNvPr id="450" name="Google Shape;450;p29"/>
            <p:cNvSpPr/>
            <p:nvPr/>
          </p:nvSpPr>
          <p:spPr>
            <a:xfrm>
              <a:off x="13568" y="275608"/>
              <a:ext cx="918522" cy="918522"/>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9"/>
            <p:cNvSpPr/>
            <p:nvPr/>
          </p:nvSpPr>
          <p:spPr>
            <a:xfrm>
              <a:off x="472829" y="1469893"/>
              <a:ext cx="6773938" cy="734818"/>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9"/>
            <p:cNvSpPr txBox="1"/>
            <p:nvPr/>
          </p:nvSpPr>
          <p:spPr>
            <a:xfrm>
              <a:off x="472829" y="1469893"/>
              <a:ext cx="6773938" cy="734818"/>
            </a:xfrm>
            <a:prstGeom prst="rect">
              <a:avLst/>
            </a:prstGeom>
            <a:noFill/>
            <a:ln>
              <a:noFill/>
            </a:ln>
          </p:spPr>
          <p:txBody>
            <a:bodyPr anchorCtr="0" anchor="ctr" bIns="40625" lIns="583250" spcFirstLastPara="1" rIns="40625" wrap="square" tIns="40625">
              <a:noAutofit/>
            </a:bodyPr>
            <a:lstStyle/>
            <a:p>
              <a:pPr indent="0" lvl="0" marL="0" marR="0" rtl="0" algn="l">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Dizayn: OEM va yetkazib beruvchi uni uzatish mexanizmlari, shpindellar, kalitlar va tsilindrlar uchun ishlab chiqarishi kerak, bundan mustasno montaj darajasidagi uskunalar</a:t>
              </a:r>
              <a:endParaRPr sz="1600">
                <a:solidFill>
                  <a:schemeClr val="dk1"/>
                </a:solidFill>
                <a:latin typeface="Times New Roman"/>
                <a:ea typeface="Times New Roman"/>
                <a:cs typeface="Times New Roman"/>
                <a:sym typeface="Times New Roman"/>
              </a:endParaRPr>
            </a:p>
          </p:txBody>
        </p:sp>
        <p:sp>
          <p:nvSpPr>
            <p:cNvPr id="453" name="Google Shape;453;p29"/>
            <p:cNvSpPr/>
            <p:nvPr/>
          </p:nvSpPr>
          <p:spPr>
            <a:xfrm>
              <a:off x="13568" y="1378041"/>
              <a:ext cx="918522" cy="918522"/>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0"/>
          <p:cNvSpPr txBox="1"/>
          <p:nvPr>
            <p:ph idx="1" type="body"/>
          </p:nvPr>
        </p:nvSpPr>
        <p:spPr>
          <a:xfrm>
            <a:off x="838199" y="432619"/>
            <a:ext cx="10773697" cy="5665686"/>
          </a:xfrm>
          <a:prstGeom prst="rect">
            <a:avLst/>
          </a:prstGeom>
          <a:noFill/>
          <a:ln>
            <a:noFill/>
          </a:ln>
        </p:spPr>
        <p:txBody>
          <a:bodyPr anchorCtr="0" anchor="t" bIns="45700" lIns="91425" spcFirstLastPara="1" rIns="91425" wrap="square" tIns="45700">
            <a:normAutofit fontScale="55000" lnSpcReduction="20000"/>
          </a:bodyPr>
          <a:lstStyle/>
          <a:p>
            <a:pPr indent="0" lvl="0" marL="0" rtl="0" algn="ctr">
              <a:lnSpc>
                <a:spcPct val="90000"/>
              </a:lnSpc>
              <a:spcBef>
                <a:spcPts val="0"/>
              </a:spcBef>
              <a:spcAft>
                <a:spcPts val="0"/>
              </a:spcAft>
              <a:buClr>
                <a:schemeClr val="dk1"/>
              </a:buClr>
              <a:buSzPct val="100000"/>
              <a:buNone/>
            </a:pPr>
            <a:r>
              <a:rPr b="1" lang="en-US" sz="4000">
                <a:latin typeface="Times New Roman"/>
                <a:ea typeface="Times New Roman"/>
                <a:cs typeface="Times New Roman"/>
                <a:sym typeface="Times New Roman"/>
              </a:rPr>
              <a:t>Foydalanilgan adabiyotlar</a:t>
            </a:r>
            <a:endParaRPr b="1" sz="4000">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1.	"OEE Primer", D.H.Stamatis, Taylor and Francis group LLC, 2010</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2.	“Juran’s Quality Handbook", Joseph M. Juran, A. Blanton Godfrey,McDraw-Hill, 2015</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3.	"OEE Guide to Smart Manufacturing", Dr. Jill A O'Sullivan, Dr. Theresa Nick, Sandy Abraham, DMMSI, Associates Inc, 2016</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4.	"Understanding, Measuring, and Improving Overall Equipment Effectiveness: How to Use OEE to Drive Significant Process Improvement", Ross Kenneth Kennedy, Productivity Press, 2017</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5.	Overall Equipment Effectiveness, Robert C. Hansen,  Industrial Press, 2011</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6.	https://www.oee.com/</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7.	https://www.leanproduction.com/oee/</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8.	https://sixsigmadsi.com/what-is-oee/</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9.	www.sv.vt.edu/classes/MSE2094_NoteBook/97ClassProj/num/widas/history.html.</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10.	Stamatis 2003</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59" name="Google Shape;459;p3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34</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31"/>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lnSpc>
                <a:spcPct val="90000"/>
              </a:lnSpc>
              <a:spcBef>
                <a:spcPts val="100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a:t>
            </a:r>
            <a:endParaRPr/>
          </a:p>
        </p:txBody>
      </p:sp>
      <p:sp>
        <p:nvSpPr>
          <p:cNvPr id="465" name="Google Shape;465;p3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35</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