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gDfGA38sXrGyFXDCx6PMip+9Lk2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0D345C6-A1CA-481E-835D-695914CBC3E2}">
  <a:tblStyle styleId="{50D345C6-A1CA-481E-835D-695914CBC3E2}"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AC33ED10-59A1-4548-9B6C-76011C1C0581}" styleName="Table_1">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 name="Shape 414"/>
        <p:cNvGrpSpPr/>
        <p:nvPr/>
      </p:nvGrpSpPr>
      <p:grpSpPr>
        <a:xfrm>
          <a:off x="0" y="0"/>
          <a:ext cx="0" cy="0"/>
          <a:chOff x="0" y="0"/>
          <a:chExt cx="0" cy="0"/>
        </a:xfrm>
      </p:grpSpPr>
      <p:sp>
        <p:nvSpPr>
          <p:cNvPr id="415" name="Google Shape;415;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1" name="Shape 11"/>
        <p:cNvGrpSpPr/>
        <p:nvPr/>
      </p:nvGrpSpPr>
      <p:grpSpPr>
        <a:xfrm>
          <a:off x="0" y="0"/>
          <a:ext cx="0" cy="0"/>
          <a:chOff x="0" y="0"/>
          <a:chExt cx="0" cy="0"/>
        </a:xfrm>
      </p:grpSpPr>
      <p:sp>
        <p:nvSpPr>
          <p:cNvPr id="12" name="Google Shape;12;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 name="Google Shape;14;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7" name="Shape 17"/>
        <p:cNvGrpSpPr/>
        <p:nvPr/>
      </p:nvGrpSpPr>
      <p:grpSpPr>
        <a:xfrm>
          <a:off x="0" y="0"/>
          <a:ext cx="0" cy="0"/>
          <a:chOff x="0" y="0"/>
          <a:chExt cx="0" cy="0"/>
        </a:xfrm>
      </p:grpSpPr>
      <p:sp>
        <p:nvSpPr>
          <p:cNvPr id="18" name="Google Shape;18;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3" name="Shape 23"/>
        <p:cNvGrpSpPr/>
        <p:nvPr/>
      </p:nvGrpSpPr>
      <p:grpSpPr>
        <a:xfrm>
          <a:off x="0" y="0"/>
          <a:ext cx="0" cy="0"/>
          <a:chOff x="0" y="0"/>
          <a:chExt cx="0" cy="0"/>
        </a:xfrm>
      </p:grpSpPr>
      <p:sp>
        <p:nvSpPr>
          <p:cNvPr id="24" name="Google Shape;24;p3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29" name="Shape 29"/>
        <p:cNvGrpSpPr/>
        <p:nvPr/>
      </p:nvGrpSpPr>
      <p:grpSpPr>
        <a:xfrm>
          <a:off x="0" y="0"/>
          <a:ext cx="0" cy="0"/>
          <a:chOff x="0" y="0"/>
          <a:chExt cx="0" cy="0"/>
        </a:xfrm>
      </p:grpSpPr>
      <p:sp>
        <p:nvSpPr>
          <p:cNvPr id="30" name="Google Shape;30;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3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36" name="Shape 36"/>
        <p:cNvGrpSpPr/>
        <p:nvPr/>
      </p:nvGrpSpPr>
      <p:grpSpPr>
        <a:xfrm>
          <a:off x="0" y="0"/>
          <a:ext cx="0" cy="0"/>
          <a:chOff x="0" y="0"/>
          <a:chExt cx="0" cy="0"/>
        </a:xfrm>
      </p:grpSpPr>
      <p:sp>
        <p:nvSpPr>
          <p:cNvPr id="37" name="Google Shape;37;p3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5" name="Shape 45"/>
        <p:cNvGrpSpPr/>
        <p:nvPr/>
      </p:nvGrpSpPr>
      <p:grpSpPr>
        <a:xfrm>
          <a:off x="0" y="0"/>
          <a:ext cx="0" cy="0"/>
          <a:chOff x="0" y="0"/>
          <a:chExt cx="0" cy="0"/>
        </a:xfrm>
      </p:grpSpPr>
      <p:sp>
        <p:nvSpPr>
          <p:cNvPr id="46" name="Google Shape;46;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0" name="Shape 50"/>
        <p:cNvGrpSpPr/>
        <p:nvPr/>
      </p:nvGrpSpPr>
      <p:grpSpPr>
        <a:xfrm>
          <a:off x="0" y="0"/>
          <a:ext cx="0" cy="0"/>
          <a:chOff x="0" y="0"/>
          <a:chExt cx="0" cy="0"/>
        </a:xfrm>
      </p:grpSpPr>
      <p:sp>
        <p:nvSpPr>
          <p:cNvPr id="51" name="Google Shape;51;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4" name="Shape 54"/>
        <p:cNvGrpSpPr/>
        <p:nvPr/>
      </p:nvGrpSpPr>
      <p:grpSpPr>
        <a:xfrm>
          <a:off x="0" y="0"/>
          <a:ext cx="0" cy="0"/>
          <a:chOff x="0" y="0"/>
          <a:chExt cx="0" cy="0"/>
        </a:xfrm>
      </p:grpSpPr>
      <p:sp>
        <p:nvSpPr>
          <p:cNvPr id="55" name="Google Shape;55;p3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1" name="Shape 61"/>
        <p:cNvGrpSpPr/>
        <p:nvPr/>
      </p:nvGrpSpPr>
      <p:grpSpPr>
        <a:xfrm>
          <a:off x="0" y="0"/>
          <a:ext cx="0" cy="0"/>
          <a:chOff x="0" y="0"/>
          <a:chExt cx="0" cy="0"/>
        </a:xfrm>
      </p:grpSpPr>
      <p:sp>
        <p:nvSpPr>
          <p:cNvPr id="62" name="Google Shape;62;p4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0"/>
          <p:cNvSpPr/>
          <p:nvPr>
            <p:ph idx="2" type="pic"/>
          </p:nvPr>
        </p:nvSpPr>
        <p:spPr>
          <a:xfrm>
            <a:off x="5183188" y="987425"/>
            <a:ext cx="6172200" cy="4873625"/>
          </a:xfrm>
          <a:prstGeom prst="rect">
            <a:avLst/>
          </a:prstGeom>
          <a:noFill/>
          <a:ln>
            <a:noFill/>
          </a:ln>
        </p:spPr>
      </p:sp>
      <p:sp>
        <p:nvSpPr>
          <p:cNvPr id="64" name="Google Shape;64;p4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68" name="Shape 68"/>
        <p:cNvGrpSpPr/>
        <p:nvPr/>
      </p:nvGrpSpPr>
      <p:grpSpPr>
        <a:xfrm>
          <a:off x="0" y="0"/>
          <a:ext cx="0" cy="0"/>
          <a:chOff x="0" y="0"/>
          <a:chExt cx="0" cy="0"/>
        </a:xfrm>
      </p:grpSpPr>
      <p:sp>
        <p:nvSpPr>
          <p:cNvPr id="69" name="Google Shape;69;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4" name="Shape 74"/>
        <p:cNvGrpSpPr/>
        <p:nvPr/>
      </p:nvGrpSpPr>
      <p:grpSpPr>
        <a:xfrm>
          <a:off x="0" y="0"/>
          <a:ext cx="0" cy="0"/>
          <a:chOff x="0" y="0"/>
          <a:chExt cx="0" cy="0"/>
        </a:xfrm>
      </p:grpSpPr>
      <p:sp>
        <p:nvSpPr>
          <p:cNvPr id="75" name="Google Shape;75;p4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mailto:oabdujabborov93@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oabdujabborov93@gmail.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media.noria.com/sites/Uploads/2019/7/9/161ca1f2-96c0-457f-a7d9-435e4c93870b_RCM_cover_1200x630_07092019_Social_extra_large.jpeg" TargetMode="Externa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encrypted-tbn0.gstatic.com/images?q=tbn:ANd9GcQpsFuHQbdO_Gkv0TCHhGH9d7AO02-1bmxQ9w&amp;usqp=CAU" TargetMode="External"/><Relationship Id="rId4"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hyperlink" Target="https://gmaoen-11fe1.kxcdn.com/wp-content/uploads/etablir-un-plan-de-maintenance-preventive-efficace-710x399.png" TargetMode="Externa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hyperlink" Target="https://servicemind.asia/uploads/1/3/5/5/135575507/published/7-pm68b0.png?1629100169" TargetMode="Externa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hyperlink" Target="https://servicemind.asia/uploads/1/3/5/5/135575507/published/452671494c788.png?1629102293" TargetMode="Externa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hyperlink" Target="https://servicemind.asia/uploads/1/3/5/5/135575507/published/untitled-1167c3.png?1629103031" TargetMode="Externa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hyperlink" Target="https://servicemind.asia/images/background-images/Home-AMP.png" TargetMode="External"/><Relationship Id="rId5"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5.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4.jpg"/><Relationship Id="rId4" Type="http://schemas.openxmlformats.org/officeDocument/2006/relationships/image" Target="../media/image3.jpg"/><Relationship Id="rId5" Type="http://schemas.openxmlformats.org/officeDocument/2006/relationships/hyperlink" Target="https://encrypted-tbn0.gstatic.com/images?q=tbn:ANd9GcQMYBs80yBbk3ioUcBgU3v2QP4Q-DjD_ZyFpA&amp;usqp=CAU"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idx="1" type="body"/>
          </p:nvPr>
        </p:nvSpPr>
        <p:spPr>
          <a:xfrm>
            <a:off x="838200" y="481781"/>
            <a:ext cx="10515600" cy="5928851"/>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2F5496"/>
              </a:buClr>
              <a:buSzPts val="3600"/>
              <a:buNone/>
            </a:pPr>
            <a:r>
              <a:rPr b="1" lang="en-US" sz="3600">
                <a:solidFill>
                  <a:srgbClr val="2F5496"/>
                </a:solidFill>
                <a:latin typeface="Times New Roman"/>
                <a:ea typeface="Times New Roman"/>
                <a:cs typeface="Times New Roman"/>
                <a:sym typeface="Times New Roman"/>
              </a:rPr>
              <a:t>Basis of Overall equipment effectiveness</a:t>
            </a:r>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Week 11. Requirements of Phase 1 of Implementing Equipment R&amp;M: The Concept</a:t>
            </a:r>
            <a:endParaRPr/>
          </a:p>
          <a:p>
            <a:pPr indent="0" lvl="0" marL="0" rtl="0" algn="ctr">
              <a:lnSpc>
                <a:spcPct val="90000"/>
              </a:lnSpc>
              <a:spcBef>
                <a:spcPts val="1000"/>
              </a:spcBef>
              <a:spcAft>
                <a:spcPts val="0"/>
              </a:spcAft>
              <a:buClr>
                <a:srgbClr val="2F5496"/>
              </a:buClr>
              <a:buSzPts val="4000"/>
              <a:buNone/>
            </a:pPr>
            <a:r>
              <a:rPr b="1" lang="en-US" sz="4000">
                <a:solidFill>
                  <a:srgbClr val="2F5496"/>
                </a:solidFill>
                <a:latin typeface="Times New Roman"/>
                <a:ea typeface="Times New Roman"/>
                <a:cs typeface="Times New Roman"/>
                <a:sym typeface="Times New Roman"/>
              </a:rPr>
              <a:t>Obidjon Abdujabborov</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Lecturer</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Department of Metrology, Standardization </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 Quality Management</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Andijan Machine Building Institute</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oabdujabborov93@gmail.com</a:t>
            </a:r>
            <a:r>
              <a:rPr lang="en-US">
                <a:latin typeface="Times New Roman"/>
                <a:ea typeface="Times New Roman"/>
                <a:cs typeface="Times New Roman"/>
                <a:sym typeface="Times New Roman"/>
              </a:rPr>
              <a:t>  </a:t>
            </a:r>
            <a:endParaRPr/>
          </a:p>
        </p:txBody>
      </p:sp>
      <p:sp>
        <p:nvSpPr>
          <p:cNvPr id="85" name="Google Shape;85;p1"/>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1</a:t>
            </a:r>
            <a:endParaRPr b="0" i="0" sz="4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idx="1" type="body"/>
          </p:nvPr>
        </p:nvSpPr>
        <p:spPr>
          <a:xfrm>
            <a:off x="838200" y="481781"/>
            <a:ext cx="10515600" cy="5928851"/>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2F5496"/>
              </a:buClr>
              <a:buSzPts val="3600"/>
              <a:buNone/>
            </a:pPr>
            <a:r>
              <a:rPr b="1" lang="en-US" sz="3600">
                <a:solidFill>
                  <a:srgbClr val="2F5496"/>
                </a:solidFill>
                <a:latin typeface="Times New Roman"/>
                <a:ea typeface="Times New Roman"/>
                <a:cs typeface="Times New Roman"/>
                <a:sym typeface="Times New Roman"/>
              </a:rPr>
              <a:t>Jihozning umumiy samaradorligi asoslari</a:t>
            </a:r>
            <a:endParaRPr b="1" sz="36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11-Mavzu. </a:t>
            </a:r>
            <a:r>
              <a:rPr lang="en-US"/>
              <a:t>Uskunalarni R&amp;Mni amalga oshirishning 1-bosqichiga qo'yiladigan talablar: Kontseptsiya</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rgbClr val="2F5496"/>
              </a:buClr>
              <a:buSzPts val="4000"/>
              <a:buNone/>
            </a:pPr>
            <a:r>
              <a:rPr b="1" lang="en-US" sz="4000">
                <a:solidFill>
                  <a:srgbClr val="2F5496"/>
                </a:solidFill>
                <a:latin typeface="Times New Roman"/>
                <a:ea typeface="Times New Roman"/>
                <a:cs typeface="Times New Roman"/>
                <a:sym typeface="Times New Roman"/>
              </a:rPr>
              <a:t>Ma’ruzachi: Obidjon Abdujabborov</a:t>
            </a:r>
            <a:endParaRPr b="1" sz="4000">
              <a:solidFill>
                <a:srgbClr val="2F5496"/>
              </a:solidFill>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Metrologiya, standartlashtirish va </a:t>
            </a:r>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sifat menejmenti kafedrasi</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Andijon mashinasozlik instituti</a:t>
            </a:r>
            <a:endParaRPr>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oabdujabborov93@gmail.com</a:t>
            </a:r>
            <a:r>
              <a:rPr lang="en-US">
                <a:latin typeface="Times New Roman"/>
                <a:ea typeface="Times New Roman"/>
                <a:cs typeface="Times New Roman"/>
                <a:sym typeface="Times New Roman"/>
              </a:rPr>
              <a:t>  </a:t>
            </a:r>
            <a:endParaRPr/>
          </a:p>
        </p:txBody>
      </p:sp>
      <p:sp>
        <p:nvSpPr>
          <p:cNvPr id="91" name="Google Shape;91;p2"/>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2</a:t>
            </a:r>
            <a:endParaRPr b="0" i="0" sz="4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p:nvPr/>
        </p:nvSpPr>
        <p:spPr>
          <a:xfrm>
            <a:off x="10680192" y="5622929"/>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3</a:t>
            </a:r>
            <a:endParaRPr b="0" i="0" sz="4800" u="none" cap="none" strike="noStrike">
              <a:solidFill>
                <a:schemeClr val="dk1"/>
              </a:solidFill>
              <a:latin typeface="Times New Roman"/>
              <a:ea typeface="Times New Roman"/>
              <a:cs typeface="Times New Roman"/>
              <a:sym typeface="Times New Roman"/>
            </a:endParaRPr>
          </a:p>
        </p:txBody>
      </p:sp>
      <p:sp>
        <p:nvSpPr>
          <p:cNvPr id="97" name="Google Shape;97;p3"/>
          <p:cNvSpPr/>
          <p:nvPr/>
        </p:nvSpPr>
        <p:spPr>
          <a:xfrm>
            <a:off x="1847088" y="633045"/>
            <a:ext cx="10131552" cy="5143716"/>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i="0" lang="en-US" sz="3200" u="none" cap="none" strike="noStrike">
                <a:solidFill>
                  <a:schemeClr val="dk1"/>
                </a:solidFill>
                <a:latin typeface="Times New Roman"/>
                <a:ea typeface="Times New Roman"/>
                <a:cs typeface="Times New Roman"/>
                <a:sym typeface="Times New Roman"/>
              </a:rPr>
              <a:t>11-Mavzu. Uskunalarni R&amp;Mni amalga oshirishning 1-bosqichiga qo'yiladigan talablar: Kontseptsiya</a:t>
            </a:r>
            <a:endParaRPr b="1" i="0" sz="3200" u="none" cap="none" strike="noStrike">
              <a:solidFill>
                <a:schemeClr val="dk1"/>
              </a:solidFill>
              <a:latin typeface="Times New Roman"/>
              <a:ea typeface="Times New Roman"/>
              <a:cs typeface="Times New Roman"/>
              <a:sym typeface="Times New Roman"/>
            </a:endParaRPr>
          </a:p>
          <a:p>
            <a:pPr indent="449580" lvl="0" marL="0" marR="0" rtl="0" algn="ctr">
              <a:lnSpc>
                <a:spcPct val="115000"/>
              </a:lnSpc>
              <a:spcBef>
                <a:spcPts val="0"/>
              </a:spcBef>
              <a:spcAft>
                <a:spcPts val="0"/>
              </a:spcAft>
              <a:buNone/>
            </a:pPr>
            <a:r>
              <a:rPr b="1" i="0" lang="en-US" sz="3200" u="none" cap="none" strike="noStrike">
                <a:solidFill>
                  <a:schemeClr val="dk1"/>
                </a:solidFill>
                <a:latin typeface="Times New Roman"/>
                <a:ea typeface="Times New Roman"/>
                <a:cs typeface="Times New Roman"/>
                <a:sym typeface="Times New Roman"/>
              </a:rPr>
              <a:t>Reja: </a:t>
            </a:r>
            <a:endParaRPr/>
          </a:p>
          <a:p>
            <a:pPr indent="449580" lvl="0" marL="0" marR="0" rtl="0" algn="ctr">
              <a:lnSpc>
                <a:spcPct val="115000"/>
              </a:lnSpc>
              <a:spcBef>
                <a:spcPts val="0"/>
              </a:spcBef>
              <a:spcAft>
                <a:spcPts val="0"/>
              </a:spcAft>
              <a:buNone/>
            </a:pPr>
            <a:r>
              <a:rPr b="1" i="0" lang="en-US" sz="3200" u="none" cap="none" strike="noStrike">
                <a:solidFill>
                  <a:schemeClr val="dk1"/>
                </a:solidFill>
                <a:latin typeface="Times New Roman"/>
                <a:ea typeface="Times New Roman"/>
                <a:cs typeface="Times New Roman"/>
                <a:sym typeface="Times New Roman"/>
              </a:rPr>
              <a:t>1.	Ishonchlilik nuqtasini o'lchash. 1-bosqich funktsiyalari haqida umumiy ma'lumot: Ishonchlilik va texnik xizmat ko'rsatish uchun xususiyatlarni o'rnatish (R&amp;M)</a:t>
            </a:r>
            <a:endParaRPr/>
          </a:p>
          <a:p>
            <a:pPr indent="449580" lvl="0" marL="0" marR="0" rtl="0" algn="ctr">
              <a:lnSpc>
                <a:spcPct val="115000"/>
              </a:lnSpc>
              <a:spcBef>
                <a:spcPts val="0"/>
              </a:spcBef>
              <a:spcAft>
                <a:spcPts val="0"/>
              </a:spcAft>
              <a:buNone/>
            </a:pPr>
            <a:r>
              <a:rPr b="1" i="0" lang="en-US" sz="3200" u="none" cap="none" strike="noStrike">
                <a:solidFill>
                  <a:schemeClr val="dk1"/>
                </a:solidFill>
                <a:latin typeface="Times New Roman"/>
                <a:ea typeface="Times New Roman"/>
                <a:cs typeface="Times New Roman"/>
                <a:sym typeface="Times New Roman"/>
              </a:rPr>
              <a:t>2.	Uskunaning R&amp;M maqsadlarini aniqlang</a:t>
            </a:r>
            <a:endParaRPr b="1" i="0" sz="3200" u="none" cap="none" strike="noStrike">
              <a:solidFill>
                <a:schemeClr val="dk1"/>
              </a:solidFill>
              <a:latin typeface="Times New Roman"/>
              <a:ea typeface="Times New Roman"/>
              <a:cs typeface="Times New Roman"/>
              <a:sym typeface="Times New Roman"/>
            </a:endParaRPr>
          </a:p>
          <a:p>
            <a:pPr indent="449580" lvl="0" marL="0" marR="0" rtl="0" algn="ctr">
              <a:lnSpc>
                <a:spcPct val="115000"/>
              </a:lnSpc>
              <a:spcBef>
                <a:spcPts val="0"/>
              </a:spcBef>
              <a:spcAft>
                <a:spcPts val="0"/>
              </a:spcAft>
              <a:buNone/>
            </a:pPr>
            <a:r>
              <a:rPr b="1" i="0" lang="en-US" sz="3200" u="none" cap="none" strike="noStrike">
                <a:solidFill>
                  <a:schemeClr val="dk1"/>
                </a:solidFill>
                <a:latin typeface="Times New Roman"/>
                <a:ea typeface="Times New Roman"/>
                <a:cs typeface="Times New Roman"/>
                <a:sym typeface="Times New Roman"/>
              </a:rPr>
              <a:t>3.	Uskunaning ishlashini yaxshilash.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838201" y="365124"/>
            <a:ext cx="10134600" cy="1427099"/>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449580" lvl="0" marL="0" rtl="0" algn="ctr">
              <a:lnSpc>
                <a:spcPct val="115000"/>
              </a:lnSpc>
              <a:spcBef>
                <a:spcPts val="0"/>
              </a:spcBef>
              <a:spcAft>
                <a:spcPts val="0"/>
              </a:spcAft>
              <a:buClr>
                <a:schemeClr val="dk1"/>
              </a:buClr>
              <a:buSzPts val="2400"/>
              <a:buFont typeface="Times New Roman"/>
              <a:buNone/>
            </a:pPr>
            <a:r>
              <a:rPr b="1" lang="en-US" sz="2400">
                <a:solidFill>
                  <a:schemeClr val="dk1"/>
                </a:solidFill>
                <a:latin typeface="Times New Roman"/>
                <a:ea typeface="Times New Roman"/>
                <a:cs typeface="Times New Roman"/>
                <a:sym typeface="Times New Roman"/>
              </a:rPr>
              <a:t>1.	Ishonchlilik nuqtasini o'lchash. 1-bosqich funktsiyalari haqida umumiy ma'lumot: Ishonchlilik va texnik xizmat ko'rsatish uchun xususiyatlarni o'rnatish (R&amp;M)</a:t>
            </a:r>
            <a:endParaRPr/>
          </a:p>
        </p:txBody>
      </p:sp>
      <p:sp>
        <p:nvSpPr>
          <p:cNvPr id="103" name="Google Shape;103;p4"/>
          <p:cNvSpPr/>
          <p:nvPr/>
        </p:nvSpPr>
        <p:spPr>
          <a:xfrm>
            <a:off x="10735056" y="575094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4800" u="none" cap="none" strike="noStrike">
                <a:solidFill>
                  <a:schemeClr val="dk1"/>
                </a:solidFill>
                <a:latin typeface="Times New Roman"/>
                <a:ea typeface="Times New Roman"/>
                <a:cs typeface="Times New Roman"/>
                <a:sym typeface="Times New Roman"/>
              </a:rPr>
              <a:t>4</a:t>
            </a:r>
            <a:endParaRPr b="0" i="0" sz="4800" u="none" cap="none" strike="noStrike">
              <a:solidFill>
                <a:schemeClr val="dk1"/>
              </a:solidFill>
              <a:latin typeface="Times New Roman"/>
              <a:ea typeface="Times New Roman"/>
              <a:cs typeface="Times New Roman"/>
              <a:sym typeface="Times New Roman"/>
            </a:endParaRPr>
          </a:p>
        </p:txBody>
      </p:sp>
      <p:sp>
        <p:nvSpPr>
          <p:cNvPr id="104" name="Google Shape;104;p4"/>
          <p:cNvSpPr/>
          <p:nvPr/>
        </p:nvSpPr>
        <p:spPr>
          <a:xfrm>
            <a:off x="472825" y="1938283"/>
            <a:ext cx="6055991" cy="329320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600" u="none" cap="none" strike="noStrike">
                <a:solidFill>
                  <a:schemeClr val="dk1"/>
                </a:solidFill>
                <a:latin typeface="Calibri"/>
                <a:ea typeface="Calibri"/>
                <a:cs typeface="Calibri"/>
                <a:sym typeface="Calibri"/>
              </a:rPr>
              <a:t>10-bobda hayot tsikli xarajatlari (LCC) uning barcha bosqichlari bilan tanishtirildi. Ushbu bobda LCCning 1-bosqichi tafsilotlari muhokama qilinadi. Sanoat inqilobi yillaridan beri sanoat doimiy ravishda uskunaning ishlashi va ishonchliligini yaxshilashga intildi. Biroq, biz 21-asrga ko'chib o'tganimiz sababli, uskunaning ishlash natijalari va texnik xususiyatlarini hujjatlashtirish qiyin bo'lib qolmoqda. Faqat mashaqqatli tafsilotlar va sanoat nashriyot amaliyotlari orqali eng asosiy ma'lumotlar mavjud edi. Kompyuter asrining kelishi bilan ma'lumotlarni to'plashning yanada murakkab imkoniyatlari paydo bo'ldi. Yetkazib beruvchilar mashina ishlashini kuzatishning yaxshiroq yo'llarini topgach, dizayn va texnik xizmat ko'rsatishdagi kamchiliklar aniqroq bo'ldi va etkazib beruvchilar ilgari hech qachon bo'lmaganidek, takomillashtirishga e'tibor qaratishlari mumkin edi.</a:t>
            </a:r>
            <a:endParaRPr sz="1600">
              <a:solidFill>
                <a:schemeClr val="dk1"/>
              </a:solidFill>
              <a:latin typeface="Calibri"/>
              <a:ea typeface="Calibri"/>
              <a:cs typeface="Calibri"/>
              <a:sym typeface="Calibri"/>
            </a:endParaRPr>
          </a:p>
        </p:txBody>
      </p:sp>
      <p:grpSp>
        <p:nvGrpSpPr>
          <p:cNvPr id="105" name="Google Shape;105;p4"/>
          <p:cNvGrpSpPr/>
          <p:nvPr/>
        </p:nvGrpSpPr>
        <p:grpSpPr>
          <a:xfrm>
            <a:off x="6560163" y="2111348"/>
            <a:ext cx="5174637" cy="3430868"/>
            <a:chOff x="6560163" y="2111348"/>
            <a:chExt cx="5174637" cy="3430868"/>
          </a:xfrm>
        </p:grpSpPr>
        <p:sp>
          <p:nvSpPr>
            <p:cNvPr id="106" name="Google Shape;106;p4"/>
            <p:cNvSpPr/>
            <p:nvPr/>
          </p:nvSpPr>
          <p:spPr>
            <a:xfrm>
              <a:off x="6766561" y="4834330"/>
              <a:ext cx="4206240" cy="70788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Calibri"/>
                  <a:ea typeface="Calibri"/>
                  <a:cs typeface="Calibri"/>
                  <a:sym typeface="Calibri"/>
                </a:rPr>
                <a:t>Image of  realibility and maintenance retrieved from</a:t>
              </a:r>
              <a:endParaRPr/>
            </a:p>
            <a:p>
              <a:pPr indent="0" lvl="0" marL="0" marR="0" rtl="0" algn="l">
                <a:spcBef>
                  <a:spcPts val="0"/>
                </a:spcBef>
                <a:spcAft>
                  <a:spcPts val="0"/>
                </a:spcAft>
                <a:buNone/>
              </a:pPr>
              <a:r>
                <a:rPr lang="en-US" sz="1000" u="sng">
                  <a:solidFill>
                    <a:schemeClr val="dk1"/>
                  </a:solidFill>
                  <a:latin typeface="Calibri"/>
                  <a:ea typeface="Calibri"/>
                  <a:cs typeface="Calibri"/>
                  <a:sym typeface="Calibri"/>
                  <a:hlinkClick r:id="rId3">
                    <a:extLst>
                      <a:ext uri="{A12FA001-AC4F-418D-AE19-62706E023703}">
                        <ahyp:hlinkClr val="tx"/>
                      </a:ext>
                    </a:extLst>
                  </a:hlinkClick>
                </a:rPr>
                <a:t>https://media.noria.com/sites/Uploads/2019/7/9/161ca1f2-96c0-457f-a7d9-435e4c93870b_RCM_cover_1200x630_07092019_Social_extra_large.jpeg</a:t>
              </a:r>
              <a:endParaRPr sz="1000">
                <a:solidFill>
                  <a:schemeClr val="dk1"/>
                </a:solidFill>
                <a:latin typeface="Calibri"/>
                <a:ea typeface="Calibri"/>
                <a:cs typeface="Calibri"/>
                <a:sym typeface="Calibri"/>
              </a:endParaRPr>
            </a:p>
            <a:p>
              <a:pPr indent="0" lvl="0" marL="0" marR="0" rtl="0" algn="l">
                <a:spcBef>
                  <a:spcPts val="0"/>
                </a:spcBef>
                <a:spcAft>
                  <a:spcPts val="0"/>
                </a:spcAft>
                <a:buNone/>
              </a:pPr>
              <a:r>
                <a:rPr lang="en-US" sz="1000">
                  <a:solidFill>
                    <a:schemeClr val="dk1"/>
                  </a:solidFill>
                  <a:latin typeface="Calibri"/>
                  <a:ea typeface="Calibri"/>
                  <a:cs typeface="Calibri"/>
                  <a:sym typeface="Calibri"/>
                </a:rPr>
                <a:t>On may 06, 2023</a:t>
              </a:r>
              <a:endParaRPr sz="1000">
                <a:solidFill>
                  <a:schemeClr val="dk1"/>
                </a:solidFill>
                <a:latin typeface="Calibri"/>
                <a:ea typeface="Calibri"/>
                <a:cs typeface="Calibri"/>
                <a:sym typeface="Calibri"/>
              </a:endParaRPr>
            </a:p>
          </p:txBody>
        </p:sp>
        <p:pic>
          <p:nvPicPr>
            <p:cNvPr descr="https://media.noria.com/sites/Uploads/2019/7/9/161ca1f2-96c0-457f-a7d9-435e4c93870b_RCM_cover_1200x630_07092019_Social_extra_large.jpeg" id="107" name="Google Shape;107;p4"/>
            <p:cNvPicPr preferRelativeResize="0"/>
            <p:nvPr/>
          </p:nvPicPr>
          <p:blipFill rotWithShape="1">
            <a:blip r:embed="rId4">
              <a:alphaModFix/>
            </a:blip>
            <a:srcRect b="0" l="0" r="0" t="0"/>
            <a:stretch/>
          </p:blipFill>
          <p:spPr>
            <a:xfrm>
              <a:off x="6560163" y="2111348"/>
              <a:ext cx="5174637" cy="2716684"/>
            </a:xfrm>
            <a:prstGeom prst="rect">
              <a:avLst/>
            </a:prstGeom>
            <a:noFill/>
            <a:ln cap="flat" cmpd="sng" w="9525">
              <a:solidFill>
                <a:schemeClr val="accent1"/>
              </a:solidFill>
              <a:prstDash val="solid"/>
              <a:round/>
              <a:headEnd len="sm" w="sm" type="none"/>
              <a:tailEnd len="sm" w="sm" type="none"/>
            </a:ln>
          </p:spPr>
        </p:pic>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5"/>
          <p:cNvSpPr/>
          <p:nvPr/>
        </p:nvSpPr>
        <p:spPr>
          <a:xfrm>
            <a:off x="512064" y="493776"/>
            <a:ext cx="6199632" cy="981423"/>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Ishonchlilik nuqtasini o'lchashning 1-bosqichning asosiy maqsadi spetsifikatsiyalarni o'rnatishdir. Bu bosqich quyidagi yo'llarni talab qiladi:</a:t>
            </a:r>
            <a:endParaRPr sz="1400">
              <a:solidFill>
                <a:schemeClr val="dk1"/>
              </a:solidFill>
              <a:latin typeface="Calibri"/>
              <a:ea typeface="Calibri"/>
              <a:cs typeface="Calibri"/>
              <a:sym typeface="Calibri"/>
            </a:endParaRPr>
          </a:p>
        </p:txBody>
      </p:sp>
      <p:grpSp>
        <p:nvGrpSpPr>
          <p:cNvPr id="113" name="Google Shape;113;p5"/>
          <p:cNvGrpSpPr/>
          <p:nvPr/>
        </p:nvGrpSpPr>
        <p:grpSpPr>
          <a:xfrm>
            <a:off x="-3180614" y="427109"/>
            <a:ext cx="15016440" cy="6704543"/>
            <a:chOff x="-5631206" y="-1048090"/>
            <a:chExt cx="15016440" cy="6704543"/>
          </a:xfrm>
        </p:grpSpPr>
        <p:sp>
          <p:nvSpPr>
            <p:cNvPr id="114" name="Google Shape;114;p5"/>
            <p:cNvSpPr/>
            <p:nvPr/>
          </p:nvSpPr>
          <p:spPr>
            <a:xfrm>
              <a:off x="-5631206" y="-1048090"/>
              <a:ext cx="6704543" cy="6704543"/>
            </a:xfrm>
            <a:prstGeom prst="blockArc">
              <a:avLst>
                <a:gd fmla="val 18900000" name="adj1"/>
                <a:gd fmla="val 2700000" name="adj2"/>
                <a:gd fmla="val 322" name="adj3"/>
              </a:avLst>
            </a:prstGeom>
            <a:noFill/>
            <a:ln cap="flat" cmpd="sng" w="12700">
              <a:solidFill>
                <a:srgbClr val="487AA8"/>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5"/>
            <p:cNvSpPr/>
            <p:nvPr/>
          </p:nvSpPr>
          <p:spPr>
            <a:xfrm>
              <a:off x="561861" y="382898"/>
              <a:ext cx="8823373" cy="766194"/>
            </a:xfrm>
            <a:prstGeom prst="rect">
              <a:avLst/>
            </a:prstGeom>
            <a:solidFill>
              <a:srgbClr val="DDEAF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5"/>
            <p:cNvSpPr txBox="1"/>
            <p:nvPr/>
          </p:nvSpPr>
          <p:spPr>
            <a:xfrm>
              <a:off x="561861" y="382898"/>
              <a:ext cx="8823373" cy="766194"/>
            </a:xfrm>
            <a:prstGeom prst="rect">
              <a:avLst/>
            </a:prstGeom>
            <a:noFill/>
            <a:ln>
              <a:noFill/>
            </a:ln>
          </p:spPr>
          <p:txBody>
            <a:bodyPr anchorCtr="0" anchor="ctr" bIns="35550" lIns="608150" spcFirstLastPara="1" rIns="35550" wrap="square" tIns="35550">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Zavod talablarini aniqlang: Bu xodimlarga to'g'ri savollar berish va ularning ma'lumotlarini tegishli zavod tajribasiga tarjima qilishning oddiy jarayoni.</a:t>
              </a:r>
              <a:endParaRPr sz="1400">
                <a:solidFill>
                  <a:schemeClr val="dk1"/>
                </a:solidFill>
                <a:latin typeface="Times New Roman"/>
                <a:ea typeface="Times New Roman"/>
                <a:cs typeface="Times New Roman"/>
                <a:sym typeface="Times New Roman"/>
              </a:endParaRPr>
            </a:p>
          </p:txBody>
        </p:sp>
        <p:sp>
          <p:nvSpPr>
            <p:cNvPr id="117" name="Google Shape;117;p5"/>
            <p:cNvSpPr/>
            <p:nvPr/>
          </p:nvSpPr>
          <p:spPr>
            <a:xfrm>
              <a:off x="82990" y="287123"/>
              <a:ext cx="957743" cy="957743"/>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5"/>
            <p:cNvSpPr/>
            <p:nvPr/>
          </p:nvSpPr>
          <p:spPr>
            <a:xfrm>
              <a:off x="1001138" y="1532389"/>
              <a:ext cx="8384096" cy="766194"/>
            </a:xfrm>
            <a:prstGeom prst="rect">
              <a:avLst/>
            </a:prstGeom>
            <a:solidFill>
              <a:srgbClr val="DDEAF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
            <p:cNvSpPr txBox="1"/>
            <p:nvPr/>
          </p:nvSpPr>
          <p:spPr>
            <a:xfrm>
              <a:off x="1001138" y="1532389"/>
              <a:ext cx="8384096" cy="766194"/>
            </a:xfrm>
            <a:prstGeom prst="rect">
              <a:avLst/>
            </a:prstGeom>
            <a:noFill/>
            <a:ln>
              <a:noFill/>
            </a:ln>
          </p:spPr>
          <p:txBody>
            <a:bodyPr anchorCtr="0" anchor="ctr" bIns="35550" lIns="608150" spcFirstLastPara="1" rIns="35550" wrap="square" tIns="35550">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Yetkazib beruvchi va mashinaning imkoniyatlarini o'rganing: birinchi qadam bilan bir vaqtda tekshirilayotgan uskunaga oid ma'lumotlarni elakdan o'tkazing. Bu uskunaning haqiqiy imkoniyatlarini aniqlash uchun mashinaning ishlashini tushunishga olib kelishi kerak.</a:t>
              </a:r>
              <a:endParaRPr sz="1400">
                <a:solidFill>
                  <a:schemeClr val="dk1"/>
                </a:solidFill>
                <a:latin typeface="Times New Roman"/>
                <a:ea typeface="Times New Roman"/>
                <a:cs typeface="Times New Roman"/>
                <a:sym typeface="Times New Roman"/>
              </a:endParaRPr>
            </a:p>
          </p:txBody>
        </p:sp>
        <p:sp>
          <p:nvSpPr>
            <p:cNvPr id="120" name="Google Shape;120;p5"/>
            <p:cNvSpPr/>
            <p:nvPr/>
          </p:nvSpPr>
          <p:spPr>
            <a:xfrm>
              <a:off x="522267" y="1436614"/>
              <a:ext cx="957743" cy="957743"/>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5"/>
            <p:cNvSpPr/>
            <p:nvPr/>
          </p:nvSpPr>
          <p:spPr>
            <a:xfrm>
              <a:off x="1001138" y="2681880"/>
              <a:ext cx="8384096" cy="766194"/>
            </a:xfrm>
            <a:prstGeom prst="rect">
              <a:avLst/>
            </a:prstGeom>
            <a:solidFill>
              <a:srgbClr val="DDEAF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
            <p:cNvSpPr txBox="1"/>
            <p:nvPr/>
          </p:nvSpPr>
          <p:spPr>
            <a:xfrm>
              <a:off x="1001138" y="2681880"/>
              <a:ext cx="8384096" cy="766194"/>
            </a:xfrm>
            <a:prstGeom prst="rect">
              <a:avLst/>
            </a:prstGeom>
            <a:noFill/>
            <a:ln>
              <a:noFill/>
            </a:ln>
          </p:spPr>
          <p:txBody>
            <a:bodyPr anchorCtr="0" anchor="ctr" bIns="35550" lIns="608150" spcFirstLastPara="1" rIns="35550" wrap="square" tIns="35550">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Moslik va imkoniyatlarni aniqlash uchun modellardan foydalaning (odatda tarixiy ma'lumotlar orqali): Zavod talablarini yetkazib beruvchining imkoniyatlari bilan birlashtiring. Bu erda tekshirilayotgan uskunada maksimal leverajga erishish mumkin. Agar tarixiy ma'lumotlar mavjud bo'lmasa, siz mashinadan ma'lumotlarni yaratishingiz mumkin bo'lgan vaqtgacha surrogat ma'lumotlardan foydalanishingiz mumkin.</a:t>
              </a:r>
              <a:endParaRPr sz="1400">
                <a:solidFill>
                  <a:schemeClr val="dk1"/>
                </a:solidFill>
                <a:latin typeface="Times New Roman"/>
                <a:ea typeface="Times New Roman"/>
                <a:cs typeface="Times New Roman"/>
                <a:sym typeface="Times New Roman"/>
              </a:endParaRPr>
            </a:p>
          </p:txBody>
        </p:sp>
        <p:sp>
          <p:nvSpPr>
            <p:cNvPr id="123" name="Google Shape;123;p5"/>
            <p:cNvSpPr/>
            <p:nvPr/>
          </p:nvSpPr>
          <p:spPr>
            <a:xfrm>
              <a:off x="522267" y="2586105"/>
              <a:ext cx="957743" cy="957743"/>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5"/>
            <p:cNvSpPr/>
            <p:nvPr/>
          </p:nvSpPr>
          <p:spPr>
            <a:xfrm>
              <a:off x="561861" y="3831371"/>
              <a:ext cx="8823373" cy="766194"/>
            </a:xfrm>
            <a:prstGeom prst="rect">
              <a:avLst/>
            </a:prstGeom>
            <a:solidFill>
              <a:srgbClr val="DDEAF6"/>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
            <p:cNvSpPr txBox="1"/>
            <p:nvPr/>
          </p:nvSpPr>
          <p:spPr>
            <a:xfrm>
              <a:off x="561861" y="3831371"/>
              <a:ext cx="8823373" cy="766194"/>
            </a:xfrm>
            <a:prstGeom prst="rect">
              <a:avLst/>
            </a:prstGeom>
            <a:noFill/>
            <a:ln>
              <a:noFill/>
            </a:ln>
          </p:spPr>
          <p:txBody>
            <a:bodyPr anchorCtr="0" anchor="ctr" bIns="35550" lIns="608150" spcFirstLastPara="1" rIns="35550" wrap="square" tIns="35550">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Hujjatning ishlashi: Uskunalar uchun ishlab chiqilgan ishlash talablari ro'yxatini tayyorlang. Ushbu ishlash parametrlari quyidagi ma'lumotlarni o'z ichiga olishi kerak</a:t>
              </a:r>
              <a:endParaRPr sz="1400">
                <a:solidFill>
                  <a:schemeClr val="dk1"/>
                </a:solidFill>
                <a:latin typeface="Times New Roman"/>
                <a:ea typeface="Times New Roman"/>
                <a:cs typeface="Times New Roman"/>
                <a:sym typeface="Times New Roman"/>
              </a:endParaRPr>
            </a:p>
          </p:txBody>
        </p:sp>
        <p:sp>
          <p:nvSpPr>
            <p:cNvPr id="126" name="Google Shape;126;p5"/>
            <p:cNvSpPr/>
            <p:nvPr/>
          </p:nvSpPr>
          <p:spPr>
            <a:xfrm>
              <a:off x="82990" y="3735597"/>
              <a:ext cx="957743" cy="957743"/>
            </a:xfrm>
            <a:prstGeom prst="ellipse">
              <a:avLst/>
            </a:prstGeom>
            <a:solidFill>
              <a:schemeClr val="lt1"/>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 name="Google Shape;127;p5"/>
          <p:cNvSpPr/>
          <p:nvPr/>
        </p:nvSpPr>
        <p:spPr>
          <a:xfrm>
            <a:off x="10735056" y="575094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5</a:t>
            </a:r>
            <a:endParaRPr sz="48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p:nvPr/>
        </p:nvSpPr>
        <p:spPr>
          <a:xfrm>
            <a:off x="10801476" y="5716595"/>
            <a:ext cx="999744"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6</a:t>
            </a:r>
            <a:endParaRPr sz="4800">
              <a:solidFill>
                <a:schemeClr val="dk1"/>
              </a:solidFill>
              <a:latin typeface="Times New Roman"/>
              <a:ea typeface="Times New Roman"/>
              <a:cs typeface="Times New Roman"/>
              <a:sym typeface="Times New Roman"/>
            </a:endParaRPr>
          </a:p>
        </p:txBody>
      </p:sp>
      <p:sp>
        <p:nvSpPr>
          <p:cNvPr id="133" name="Google Shape;133;p6"/>
          <p:cNvSpPr/>
          <p:nvPr/>
        </p:nvSpPr>
        <p:spPr>
          <a:xfrm>
            <a:off x="780288" y="677369"/>
            <a:ext cx="10558272" cy="193899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400">
                <a:solidFill>
                  <a:schemeClr val="dk1"/>
                </a:solidFill>
                <a:latin typeface="Times New Roman"/>
                <a:ea typeface="Times New Roman"/>
                <a:cs typeface="Times New Roman"/>
                <a:sym typeface="Times New Roman"/>
              </a:rPr>
              <a:t>Uskunalar uchun ekologik spetsifikatsiyalar to'plamini ishlab chiqish muhimdir. Bunga asbob-uskunalar zavodda bo'ladigan turli shartlar kiradi. Bu omillar zavod qavatidagi uskunalar uchun zarur bo'lgan nosozliklar va ta'mirlash vaqtiga ta'sir qiladi. Atrof-muhit omillari quyidagilarni o'z ichiga olishi mumkin:</a:t>
            </a:r>
            <a:endParaRPr sz="2400">
              <a:solidFill>
                <a:schemeClr val="dk1"/>
              </a:solidFill>
              <a:latin typeface="Times New Roman"/>
              <a:ea typeface="Times New Roman"/>
              <a:cs typeface="Times New Roman"/>
              <a:sym typeface="Times New Roman"/>
            </a:endParaRPr>
          </a:p>
        </p:txBody>
      </p:sp>
      <p:grpSp>
        <p:nvGrpSpPr>
          <p:cNvPr id="134" name="Google Shape;134;p6"/>
          <p:cNvGrpSpPr/>
          <p:nvPr/>
        </p:nvGrpSpPr>
        <p:grpSpPr>
          <a:xfrm>
            <a:off x="2023872" y="2775581"/>
            <a:ext cx="3381248" cy="3267116"/>
            <a:chOff x="0" y="0"/>
            <a:chExt cx="3381248" cy="3267116"/>
          </a:xfrm>
        </p:grpSpPr>
        <p:cxnSp>
          <p:nvCxnSpPr>
            <p:cNvPr id="135" name="Google Shape;135;p6"/>
            <p:cNvCxnSpPr/>
            <p:nvPr/>
          </p:nvCxnSpPr>
          <p:spPr>
            <a:xfrm>
              <a:off x="0" y="0"/>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36" name="Google Shape;136;p6"/>
            <p:cNvSpPr/>
            <p:nvPr/>
          </p:nvSpPr>
          <p:spPr>
            <a:xfrm>
              <a:off x="0" y="0"/>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6"/>
            <p:cNvSpPr txBox="1"/>
            <p:nvPr/>
          </p:nvSpPr>
          <p:spPr>
            <a:xfrm>
              <a:off x="0" y="0"/>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Harorat</a:t>
              </a:r>
              <a:endParaRPr sz="1800">
                <a:solidFill>
                  <a:schemeClr val="dk1"/>
                </a:solidFill>
                <a:latin typeface="Calibri"/>
                <a:ea typeface="Calibri"/>
                <a:cs typeface="Calibri"/>
                <a:sym typeface="Calibri"/>
              </a:endParaRPr>
            </a:p>
          </p:txBody>
        </p:sp>
        <p:cxnSp>
          <p:nvCxnSpPr>
            <p:cNvPr id="138" name="Google Shape;138;p6"/>
            <p:cNvCxnSpPr/>
            <p:nvPr/>
          </p:nvCxnSpPr>
          <p:spPr>
            <a:xfrm>
              <a:off x="0" y="408389"/>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39" name="Google Shape;139;p6"/>
            <p:cNvSpPr/>
            <p:nvPr/>
          </p:nvSpPr>
          <p:spPr>
            <a:xfrm>
              <a:off x="0" y="408389"/>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6"/>
            <p:cNvSpPr txBox="1"/>
            <p:nvPr/>
          </p:nvSpPr>
          <p:spPr>
            <a:xfrm>
              <a:off x="0" y="408389"/>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Namlik</a:t>
              </a:r>
              <a:endParaRPr sz="1800">
                <a:solidFill>
                  <a:schemeClr val="dk1"/>
                </a:solidFill>
                <a:latin typeface="Calibri"/>
                <a:ea typeface="Calibri"/>
                <a:cs typeface="Calibri"/>
                <a:sym typeface="Calibri"/>
              </a:endParaRPr>
            </a:p>
          </p:txBody>
        </p:sp>
        <p:cxnSp>
          <p:nvCxnSpPr>
            <p:cNvPr id="141" name="Google Shape;141;p6"/>
            <p:cNvCxnSpPr/>
            <p:nvPr/>
          </p:nvCxnSpPr>
          <p:spPr>
            <a:xfrm>
              <a:off x="0" y="816779"/>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42" name="Google Shape;142;p6"/>
            <p:cNvSpPr/>
            <p:nvPr/>
          </p:nvSpPr>
          <p:spPr>
            <a:xfrm>
              <a:off x="0" y="816779"/>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6"/>
            <p:cNvSpPr txBox="1"/>
            <p:nvPr/>
          </p:nvSpPr>
          <p:spPr>
            <a:xfrm>
              <a:off x="0" y="816779"/>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Elektr quvvati</a:t>
              </a:r>
              <a:endParaRPr sz="1800">
                <a:solidFill>
                  <a:schemeClr val="dk1"/>
                </a:solidFill>
                <a:latin typeface="Calibri"/>
                <a:ea typeface="Calibri"/>
                <a:cs typeface="Calibri"/>
                <a:sym typeface="Calibri"/>
              </a:endParaRPr>
            </a:p>
          </p:txBody>
        </p:sp>
        <p:cxnSp>
          <p:nvCxnSpPr>
            <p:cNvPr id="144" name="Google Shape;144;p6"/>
            <p:cNvCxnSpPr/>
            <p:nvPr/>
          </p:nvCxnSpPr>
          <p:spPr>
            <a:xfrm>
              <a:off x="0" y="1225168"/>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45" name="Google Shape;145;p6"/>
            <p:cNvSpPr/>
            <p:nvPr/>
          </p:nvSpPr>
          <p:spPr>
            <a:xfrm>
              <a:off x="0" y="1225168"/>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6"/>
            <p:cNvSpPr txBox="1"/>
            <p:nvPr/>
          </p:nvSpPr>
          <p:spPr>
            <a:xfrm>
              <a:off x="0" y="1225168"/>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Mexanik zarba</a:t>
              </a:r>
              <a:endParaRPr sz="1800">
                <a:solidFill>
                  <a:schemeClr val="dk1"/>
                </a:solidFill>
                <a:latin typeface="Calibri"/>
                <a:ea typeface="Calibri"/>
                <a:cs typeface="Calibri"/>
                <a:sym typeface="Calibri"/>
              </a:endParaRPr>
            </a:p>
          </p:txBody>
        </p:sp>
        <p:cxnSp>
          <p:nvCxnSpPr>
            <p:cNvPr id="147" name="Google Shape;147;p6"/>
            <p:cNvCxnSpPr/>
            <p:nvPr/>
          </p:nvCxnSpPr>
          <p:spPr>
            <a:xfrm>
              <a:off x="0" y="1633558"/>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48" name="Google Shape;148;p6"/>
            <p:cNvSpPr/>
            <p:nvPr/>
          </p:nvSpPr>
          <p:spPr>
            <a:xfrm>
              <a:off x="0" y="1633558"/>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6"/>
            <p:cNvSpPr txBox="1"/>
            <p:nvPr/>
          </p:nvSpPr>
          <p:spPr>
            <a:xfrm>
              <a:off x="0" y="1633558"/>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Bosim yoki vakuum</a:t>
              </a:r>
              <a:endParaRPr sz="1800">
                <a:solidFill>
                  <a:schemeClr val="dk1"/>
                </a:solidFill>
                <a:latin typeface="Calibri"/>
                <a:ea typeface="Calibri"/>
                <a:cs typeface="Calibri"/>
                <a:sym typeface="Calibri"/>
              </a:endParaRPr>
            </a:p>
          </p:txBody>
        </p:sp>
        <p:cxnSp>
          <p:nvCxnSpPr>
            <p:cNvPr id="150" name="Google Shape;150;p6"/>
            <p:cNvCxnSpPr/>
            <p:nvPr/>
          </p:nvCxnSpPr>
          <p:spPr>
            <a:xfrm>
              <a:off x="0" y="2041948"/>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51" name="Google Shape;151;p6"/>
            <p:cNvSpPr/>
            <p:nvPr/>
          </p:nvSpPr>
          <p:spPr>
            <a:xfrm>
              <a:off x="0" y="2041948"/>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6"/>
            <p:cNvSpPr txBox="1"/>
            <p:nvPr/>
          </p:nvSpPr>
          <p:spPr>
            <a:xfrm>
              <a:off x="0" y="2041948"/>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Pnevmatik bosim</a:t>
              </a:r>
              <a:endParaRPr sz="1800">
                <a:solidFill>
                  <a:schemeClr val="dk1"/>
                </a:solidFill>
                <a:latin typeface="Calibri"/>
                <a:ea typeface="Calibri"/>
                <a:cs typeface="Calibri"/>
                <a:sym typeface="Calibri"/>
              </a:endParaRPr>
            </a:p>
          </p:txBody>
        </p:sp>
        <p:cxnSp>
          <p:nvCxnSpPr>
            <p:cNvPr id="153" name="Google Shape;153;p6"/>
            <p:cNvCxnSpPr/>
            <p:nvPr/>
          </p:nvCxnSpPr>
          <p:spPr>
            <a:xfrm>
              <a:off x="0" y="2450337"/>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54" name="Google Shape;154;p6"/>
            <p:cNvSpPr/>
            <p:nvPr/>
          </p:nvSpPr>
          <p:spPr>
            <a:xfrm>
              <a:off x="0" y="2450337"/>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6"/>
            <p:cNvSpPr txBox="1"/>
            <p:nvPr/>
          </p:nvSpPr>
          <p:spPr>
            <a:xfrm>
              <a:off x="0" y="2450337"/>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Korroziv material</a:t>
              </a:r>
              <a:endParaRPr sz="1800">
                <a:solidFill>
                  <a:schemeClr val="dk1"/>
                </a:solidFill>
                <a:latin typeface="Calibri"/>
                <a:ea typeface="Calibri"/>
                <a:cs typeface="Calibri"/>
                <a:sym typeface="Calibri"/>
              </a:endParaRPr>
            </a:p>
          </p:txBody>
        </p:sp>
        <p:cxnSp>
          <p:nvCxnSpPr>
            <p:cNvPr id="156" name="Google Shape;156;p6"/>
            <p:cNvCxnSpPr/>
            <p:nvPr/>
          </p:nvCxnSpPr>
          <p:spPr>
            <a:xfrm>
              <a:off x="0" y="2858727"/>
              <a:ext cx="3381248"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157" name="Google Shape;157;p6"/>
            <p:cNvSpPr/>
            <p:nvPr/>
          </p:nvSpPr>
          <p:spPr>
            <a:xfrm>
              <a:off x="0" y="2858727"/>
              <a:ext cx="3381248" cy="4083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6"/>
            <p:cNvSpPr txBox="1"/>
            <p:nvPr/>
          </p:nvSpPr>
          <p:spPr>
            <a:xfrm>
              <a:off x="0" y="2858727"/>
              <a:ext cx="3381248" cy="408389"/>
            </a:xfrm>
            <a:prstGeom prst="rect">
              <a:avLst/>
            </a:prstGeom>
            <a:noFill/>
            <a:ln>
              <a:noFill/>
            </a:ln>
          </p:spPr>
          <p:txBody>
            <a:bodyPr anchorCtr="0" anchor="t" bIns="68575" lIns="68575" spcFirstLastPara="1" rIns="68575" wrap="square" tIns="68575">
              <a:noAutofit/>
            </a:bodyPr>
            <a:lstStyle/>
            <a:p>
              <a:pPr indent="0" lvl="0" marL="0" marR="0" rtl="0" algn="l">
                <a:lnSpc>
                  <a:spcPct val="90000"/>
                </a:lnSpc>
                <a:spcBef>
                  <a:spcPts val="0"/>
                </a:spcBef>
                <a:spcAft>
                  <a:spcPts val="0"/>
                </a:spcAft>
                <a:buNone/>
              </a:pPr>
              <a:r>
                <a:rPr lang="en-US" sz="1800">
                  <a:solidFill>
                    <a:schemeClr val="dk1"/>
                  </a:solidFill>
                  <a:latin typeface="Calibri"/>
                  <a:ea typeface="Calibri"/>
                  <a:cs typeface="Calibri"/>
                  <a:sym typeface="Calibri"/>
                </a:rPr>
                <a:t>Suvga chidamlilik yoki chayqalish</a:t>
              </a:r>
              <a:endParaRPr sz="1800">
                <a:solidFill>
                  <a:schemeClr val="dk1"/>
                </a:solidFill>
                <a:latin typeface="Calibri"/>
                <a:ea typeface="Calibri"/>
                <a:cs typeface="Calibri"/>
                <a:sym typeface="Calibri"/>
              </a:endParaRPr>
            </a:p>
          </p:txBody>
        </p:sp>
      </p:grpSp>
      <p:grpSp>
        <p:nvGrpSpPr>
          <p:cNvPr id="159" name="Google Shape;159;p6"/>
          <p:cNvGrpSpPr/>
          <p:nvPr/>
        </p:nvGrpSpPr>
        <p:grpSpPr>
          <a:xfrm>
            <a:off x="5276776" y="2775582"/>
            <a:ext cx="6524444" cy="3267117"/>
            <a:chOff x="4161536" y="2884133"/>
            <a:chExt cx="6524444" cy="3267117"/>
          </a:xfrm>
        </p:grpSpPr>
        <p:sp>
          <p:nvSpPr>
            <p:cNvPr id="160" name="Google Shape;160;p6"/>
            <p:cNvSpPr/>
            <p:nvPr/>
          </p:nvSpPr>
          <p:spPr>
            <a:xfrm>
              <a:off x="7558732" y="4927838"/>
              <a:ext cx="3127248" cy="122341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libri"/>
                  <a:ea typeface="Calibri"/>
                  <a:cs typeface="Calibri"/>
                  <a:sym typeface="Calibri"/>
                </a:rPr>
                <a:t>Image of enivorment requirement maintenance retrieved from</a:t>
              </a:r>
              <a:endParaRPr/>
            </a:p>
            <a:p>
              <a:pPr indent="0" lvl="0" marL="0" marR="0" rtl="0" algn="l">
                <a:spcBef>
                  <a:spcPts val="0"/>
                </a:spcBef>
                <a:spcAft>
                  <a:spcPts val="0"/>
                </a:spcAft>
                <a:buNone/>
              </a:pPr>
              <a:r>
                <a:rPr lang="en-US" sz="1050" u="sng">
                  <a:solidFill>
                    <a:schemeClr val="dk1"/>
                  </a:solidFill>
                  <a:latin typeface="Calibri"/>
                  <a:ea typeface="Calibri"/>
                  <a:cs typeface="Calibri"/>
                  <a:sym typeface="Calibri"/>
                  <a:hlinkClick r:id="rId3">
                    <a:extLst>
                      <a:ext uri="{A12FA001-AC4F-418D-AE19-62706E023703}">
                        <ahyp:hlinkClr val="tx"/>
                      </a:ext>
                    </a:extLst>
                  </a:hlinkClick>
                </a:rPr>
                <a:t>https://encrypted-tbn0.gstatic.com/images?q=tbn:ANd9GcQpsFuHQbdO_Gkv0TCHhGH9d7AO02-1bmxQ9w&amp;usqp=CAU</a:t>
              </a:r>
              <a:endParaRPr sz="1050">
                <a:solidFill>
                  <a:schemeClr val="dk1"/>
                </a:solidFill>
                <a:latin typeface="Calibri"/>
                <a:ea typeface="Calibri"/>
                <a:cs typeface="Calibri"/>
                <a:sym typeface="Calibri"/>
              </a:endParaRPr>
            </a:p>
            <a:p>
              <a:pPr indent="0" lvl="0" marL="0" marR="0" rtl="0" algn="l">
                <a:spcBef>
                  <a:spcPts val="0"/>
                </a:spcBef>
                <a:spcAft>
                  <a:spcPts val="0"/>
                </a:spcAft>
                <a:buNone/>
              </a:pPr>
              <a:r>
                <a:rPr lang="en-US" sz="1050">
                  <a:solidFill>
                    <a:schemeClr val="dk1"/>
                  </a:solidFill>
                  <a:latin typeface="Calibri"/>
                  <a:ea typeface="Calibri"/>
                  <a:cs typeface="Calibri"/>
                  <a:sym typeface="Calibri"/>
                </a:rPr>
                <a:t>On may 06, 2023</a:t>
              </a:r>
              <a:endParaRPr sz="105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050">
                <a:solidFill>
                  <a:schemeClr val="dk1"/>
                </a:solidFill>
                <a:latin typeface="Calibri"/>
                <a:ea typeface="Calibri"/>
                <a:cs typeface="Calibri"/>
                <a:sym typeface="Calibri"/>
              </a:endParaRPr>
            </a:p>
          </p:txBody>
        </p:sp>
        <p:pic>
          <p:nvPicPr>
            <p:cNvPr descr="https://encrypted-tbn0.gstatic.com/images?q=tbn:ANd9GcQpsFuHQbdO_Gkv0TCHhGH9d7AO02-1bmxQ9w&amp;usqp=CAU" id="161" name="Google Shape;161;p6"/>
            <p:cNvPicPr preferRelativeResize="0"/>
            <p:nvPr/>
          </p:nvPicPr>
          <p:blipFill rotWithShape="1">
            <a:blip r:embed="rId4">
              <a:alphaModFix/>
            </a:blip>
            <a:srcRect b="0" l="0" r="0" t="0"/>
            <a:stretch/>
          </p:blipFill>
          <p:spPr>
            <a:xfrm>
              <a:off x="4161536" y="2884133"/>
              <a:ext cx="3281701" cy="3267117"/>
            </a:xfrm>
            <a:prstGeom prst="rect">
              <a:avLst/>
            </a:prstGeom>
            <a:noFill/>
            <a:ln cap="flat" cmpd="sng" w="9525">
              <a:solidFill>
                <a:schemeClr val="accent1"/>
              </a:solidFill>
              <a:prstDash val="solid"/>
              <a:round/>
              <a:headEnd len="sm" w="sm" type="none"/>
              <a:tailEnd len="sm" w="sm" type="none"/>
            </a:ln>
          </p:spPr>
        </p:pic>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7"/>
          <p:cNvSpPr/>
          <p:nvPr/>
        </p:nvSpPr>
        <p:spPr>
          <a:xfrm>
            <a:off x="10801476" y="5716595"/>
            <a:ext cx="999744"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7</a:t>
            </a:r>
            <a:endParaRPr sz="4800">
              <a:solidFill>
                <a:schemeClr val="dk1"/>
              </a:solidFill>
              <a:latin typeface="Times New Roman"/>
              <a:ea typeface="Times New Roman"/>
              <a:cs typeface="Times New Roman"/>
              <a:sym typeface="Times New Roman"/>
            </a:endParaRPr>
          </a:p>
        </p:txBody>
      </p:sp>
      <p:graphicFrame>
        <p:nvGraphicFramePr>
          <p:cNvPr id="167" name="Google Shape;167;p7"/>
          <p:cNvGraphicFramePr/>
          <p:nvPr/>
        </p:nvGraphicFramePr>
        <p:xfrm>
          <a:off x="2556284" y="1178779"/>
          <a:ext cx="3000000" cy="3000000"/>
        </p:xfrm>
        <a:graphic>
          <a:graphicData uri="http://schemas.openxmlformats.org/drawingml/2006/table">
            <a:tbl>
              <a:tblPr bandRow="1" firstCol="1" firstRow="1">
                <a:noFill/>
                <a:tableStyleId>{50D345C6-A1CA-481E-835D-695914CBC3E2}</a:tableStyleId>
              </a:tblPr>
              <a:tblGrid>
                <a:gridCol w="1906000"/>
                <a:gridCol w="1120700"/>
                <a:gridCol w="1518475"/>
                <a:gridCol w="1440850"/>
                <a:gridCol w="2208600"/>
                <a:gridCol w="258475"/>
              </a:tblGrid>
              <a:tr h="485175">
                <a:tc gridSpan="6">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spetsifikatsiya matritsasi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hMerge="1"/>
              </a:tr>
              <a:tr h="66750">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1-bosqich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2-bosqich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3-bosqich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4-bosqich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72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Spetsifikatsiya</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Kontseptsiya</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Dizayn/ishlab chiqish</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Qurilish/ o‘rnatish</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Operatsion/qo‘llab-quvvatlash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6750">
                <a:tc gridSpan="5">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dasturi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6997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Yetkazib beruvchining R&amp;M dasturi rejasi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6750">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Sifat nazorati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79450">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Hayotiy tsikl narxini hisoblash (LCC) modelini ishlab chiqish va R&amp;M optimallashtirish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6997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Davriy R&amp;M hisobotiga qo'yiladigan talablar</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347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Design sharhlari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347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Rasmiy R&amp;M dalillar kitobi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647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dasturini ko'rib chiqish, №1 ishdan keyin 6 oy</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68" name="Google Shape;168;p7"/>
          <p:cNvSpPr/>
          <p:nvPr/>
        </p:nvSpPr>
        <p:spPr>
          <a:xfrm>
            <a:off x="1493372" y="619468"/>
            <a:ext cx="4100738" cy="38869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11.1-jadval Tipik spetsifikatsiya matritsasi</a:t>
            </a:r>
            <a:endParaRPr sz="14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8"/>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8</a:t>
            </a:r>
            <a:endParaRPr sz="4800">
              <a:solidFill>
                <a:schemeClr val="dk1"/>
              </a:solidFill>
              <a:latin typeface="Times New Roman"/>
              <a:ea typeface="Times New Roman"/>
              <a:cs typeface="Times New Roman"/>
              <a:sym typeface="Times New Roman"/>
            </a:endParaRPr>
          </a:p>
        </p:txBody>
      </p:sp>
      <p:graphicFrame>
        <p:nvGraphicFramePr>
          <p:cNvPr id="174" name="Google Shape;174;p8"/>
          <p:cNvGraphicFramePr/>
          <p:nvPr/>
        </p:nvGraphicFramePr>
        <p:xfrm>
          <a:off x="2574572" y="1069062"/>
          <a:ext cx="3000000" cy="3000000"/>
        </p:xfrm>
        <a:graphic>
          <a:graphicData uri="http://schemas.openxmlformats.org/drawingml/2006/table">
            <a:tbl>
              <a:tblPr bandRow="1" firstCol="1" firstRow="1">
                <a:noFill/>
                <a:tableStyleId>{50D345C6-A1CA-481E-835D-695914CBC3E2}</a:tableStyleId>
              </a:tblPr>
              <a:tblGrid>
                <a:gridCol w="1587575"/>
                <a:gridCol w="1439125"/>
                <a:gridCol w="1518475"/>
                <a:gridCol w="1440850"/>
                <a:gridCol w="2208600"/>
                <a:gridCol w="258475"/>
              </a:tblGrid>
              <a:tr h="66750">
                <a:tc gridSpan="5">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muhandislik</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72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Maydonlar tarixini ko'rib chiqish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0172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Muvaffaqiyatsizlik holati va oqibatlari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347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Tahlil (FMEA)</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6997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Elektr kuchlanishini tahlil qilish va o'chirish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6997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Mexanik stressni tahlil qilish va deting</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6750">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Termal tahlil</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347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Ilovalar muhandisligi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822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dizaynini ko'rib chiqish bo'yicha ko'rsatmalar</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347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testi va baholash</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75" name="Google Shape;175;p8"/>
          <p:cNvSpPr/>
          <p:nvPr/>
        </p:nvSpPr>
        <p:spPr>
          <a:xfrm>
            <a:off x="1041326" y="619468"/>
            <a:ext cx="5004832" cy="38869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11.1-jadval Tipik spetsifikatsiya matritsasi (davomi)</a:t>
            </a:r>
            <a:endParaRPr sz="14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9"/>
          <p:cNvSpPr/>
          <p:nvPr/>
        </p:nvSpPr>
        <p:spPr>
          <a:xfrm>
            <a:off x="11027664" y="5842385"/>
            <a:ext cx="999744"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9</a:t>
            </a:r>
            <a:endParaRPr sz="4800">
              <a:solidFill>
                <a:schemeClr val="dk1"/>
              </a:solidFill>
              <a:latin typeface="Times New Roman"/>
              <a:ea typeface="Times New Roman"/>
              <a:cs typeface="Times New Roman"/>
              <a:sym typeface="Times New Roman"/>
            </a:endParaRPr>
          </a:p>
        </p:txBody>
      </p:sp>
      <p:graphicFrame>
        <p:nvGraphicFramePr>
          <p:cNvPr id="181" name="Google Shape;181;p9"/>
          <p:cNvGraphicFramePr/>
          <p:nvPr/>
        </p:nvGraphicFramePr>
        <p:xfrm>
          <a:off x="2574572" y="1026541"/>
          <a:ext cx="3000000" cy="3000000"/>
        </p:xfrm>
        <a:graphic>
          <a:graphicData uri="http://schemas.openxmlformats.org/drawingml/2006/table">
            <a:tbl>
              <a:tblPr bandRow="1" firstCol="1" firstRow="1">
                <a:noFill/>
                <a:tableStyleId>{50D345C6-A1CA-481E-835D-695914CBC3E2}</a:tableStyleId>
              </a:tblPr>
              <a:tblGrid>
                <a:gridCol w="1587575"/>
                <a:gridCol w="1439125"/>
                <a:gridCol w="1518475"/>
                <a:gridCol w="1440850"/>
                <a:gridCol w="2208600"/>
                <a:gridCol w="258475"/>
              </a:tblGrid>
              <a:tr h="66750">
                <a:tc gridSpan="5">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uzluksiz takomillashtirish tadbirlari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hMerge="1"/>
                <a:tc hMerge="1"/>
                <a:tc hMerge="1"/>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11200">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Muvaffaqiyatsizlik haqida hisobot berish, tahlil qilish va tuzatish choralari tizimi (FRACAS)</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4297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Mashina va asbob-uskunalarning ishlashi to'g'risidagi ma'lumotlarni qayta aloqa rejasi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822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R&amp;M uzluksiz takomillashtirish tadbirlari</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822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Ford Total Productive Maintenance Activities (FTPM)</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38225">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Ishlar to'g'ri ketdi/narsalar noto'g'ri ketdi (TGR/TGW)</a:t>
                      </a:r>
                      <a:endParaRPr sz="1400" u="none" cap="none" strike="noStrike">
                        <a:latin typeface="Times New Roman"/>
                        <a:ea typeface="Times New Roman"/>
                        <a:cs typeface="Times New Roman"/>
                        <a:sym typeface="Times New Roman"/>
                      </a:endParaRPr>
                    </a:p>
                  </a:txBody>
                  <a:tcPr marT="0" marB="0" marR="14375" marL="143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X</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14375" marL="143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0" marL="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82" name="Google Shape;182;p9"/>
          <p:cNvSpPr/>
          <p:nvPr/>
        </p:nvSpPr>
        <p:spPr>
          <a:xfrm>
            <a:off x="4581136" y="454876"/>
            <a:ext cx="5004832" cy="38869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11.1-jadval Tipik spetsifikatsiya matritsasi (davomi)</a:t>
            </a:r>
            <a:endParaRPr sz="14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0"/>
          <p:cNvSpPr/>
          <p:nvPr/>
        </p:nvSpPr>
        <p:spPr>
          <a:xfrm>
            <a:off x="10106660" y="5842385"/>
            <a:ext cx="2085340"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10</a:t>
            </a:r>
            <a:endParaRPr sz="4800">
              <a:solidFill>
                <a:schemeClr val="dk1"/>
              </a:solidFill>
              <a:latin typeface="Times New Roman"/>
              <a:ea typeface="Times New Roman"/>
              <a:cs typeface="Times New Roman"/>
              <a:sym typeface="Times New Roman"/>
            </a:endParaRPr>
          </a:p>
        </p:txBody>
      </p:sp>
      <p:sp>
        <p:nvSpPr>
          <p:cNvPr id="188" name="Google Shape;188;p10"/>
          <p:cNvSpPr/>
          <p:nvPr/>
        </p:nvSpPr>
        <p:spPr>
          <a:xfrm>
            <a:off x="2049956" y="454876"/>
            <a:ext cx="7067961" cy="468077"/>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en-US" sz="2400">
                <a:solidFill>
                  <a:schemeClr val="dk1"/>
                </a:solidFill>
                <a:latin typeface="Times New Roman"/>
                <a:ea typeface="Times New Roman"/>
                <a:cs typeface="Times New Roman"/>
                <a:sym typeface="Times New Roman"/>
              </a:rPr>
              <a:t>R&amp;M uskunalari spetsifikatsiyalarini ishlab chiqish.</a:t>
            </a:r>
            <a:endParaRPr sz="1800">
              <a:solidFill>
                <a:schemeClr val="dk1"/>
              </a:solidFill>
              <a:latin typeface="Calibri"/>
              <a:ea typeface="Calibri"/>
              <a:cs typeface="Calibri"/>
              <a:sym typeface="Calibri"/>
            </a:endParaRPr>
          </a:p>
        </p:txBody>
      </p:sp>
      <p:grpSp>
        <p:nvGrpSpPr>
          <p:cNvPr id="189" name="Google Shape;189;p10"/>
          <p:cNvGrpSpPr/>
          <p:nvPr/>
        </p:nvGrpSpPr>
        <p:grpSpPr>
          <a:xfrm>
            <a:off x="1673447" y="1994632"/>
            <a:ext cx="9468927" cy="3275307"/>
            <a:chOff x="6954" y="1071679"/>
            <a:chExt cx="9468927" cy="3275307"/>
          </a:xfrm>
        </p:grpSpPr>
        <p:sp>
          <p:nvSpPr>
            <p:cNvPr id="190" name="Google Shape;190;p10"/>
            <p:cNvSpPr/>
            <p:nvPr/>
          </p:nvSpPr>
          <p:spPr>
            <a:xfrm rot="5400000">
              <a:off x="296350" y="2765732"/>
              <a:ext cx="871704" cy="1450497"/>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0"/>
            <p:cNvSpPr/>
            <p:nvPr/>
          </p:nvSpPr>
          <p:spPr>
            <a:xfrm>
              <a:off x="150841" y="3199118"/>
              <a:ext cx="1309516" cy="114786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0"/>
            <p:cNvSpPr txBox="1"/>
            <p:nvPr/>
          </p:nvSpPr>
          <p:spPr>
            <a:xfrm>
              <a:off x="150841" y="3199118"/>
              <a:ext cx="1309516" cy="1147868"/>
            </a:xfrm>
            <a:prstGeom prst="rect">
              <a:avLst/>
            </a:prstGeom>
            <a:noFill/>
            <a:ln>
              <a:noFill/>
            </a:ln>
          </p:spPr>
          <p:txBody>
            <a:bodyPr anchorCtr="0" anchor="t" bIns="60950" lIns="60950" spcFirstLastPara="1" rIns="60950" wrap="square" tIns="60950">
              <a:noAutofit/>
            </a:bodyPr>
            <a:lstStyle/>
            <a:p>
              <a:pPr indent="0" lvl="0" marL="0" marR="0" rtl="0" algn="l">
                <a:lnSpc>
                  <a:spcPct val="90000"/>
                </a:lnSpc>
                <a:spcBef>
                  <a:spcPts val="0"/>
                </a:spcBef>
                <a:spcAft>
                  <a:spcPts val="0"/>
                </a:spcAft>
                <a:buNone/>
              </a:pPr>
              <a:r>
                <a:rPr lang="en-US" sz="1600">
                  <a:solidFill>
                    <a:schemeClr val="dk1"/>
                  </a:solidFill>
                  <a:latin typeface="Times New Roman"/>
                  <a:ea typeface="Times New Roman"/>
                  <a:cs typeface="Times New Roman"/>
                  <a:sym typeface="Times New Roman"/>
                </a:rPr>
                <a:t>1-qadam: Zavod talablarini aniqlash. </a:t>
              </a:r>
              <a:endParaRPr sz="1600">
                <a:solidFill>
                  <a:schemeClr val="dk1"/>
                </a:solidFill>
                <a:latin typeface="Times New Roman"/>
                <a:ea typeface="Times New Roman"/>
                <a:cs typeface="Times New Roman"/>
                <a:sym typeface="Times New Roman"/>
              </a:endParaRPr>
            </a:p>
          </p:txBody>
        </p:sp>
        <p:sp>
          <p:nvSpPr>
            <p:cNvPr id="193" name="Google Shape;193;p10"/>
            <p:cNvSpPr/>
            <p:nvPr/>
          </p:nvSpPr>
          <p:spPr>
            <a:xfrm>
              <a:off x="1213279" y="2658945"/>
              <a:ext cx="247078" cy="247078"/>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0"/>
            <p:cNvSpPr/>
            <p:nvPr/>
          </p:nvSpPr>
          <p:spPr>
            <a:xfrm rot="5400000">
              <a:off x="1899455" y="2369042"/>
              <a:ext cx="871704" cy="1450497"/>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0"/>
            <p:cNvSpPr/>
            <p:nvPr/>
          </p:nvSpPr>
          <p:spPr>
            <a:xfrm>
              <a:off x="1753946" y="2802429"/>
              <a:ext cx="1309516" cy="114786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0"/>
            <p:cNvSpPr txBox="1"/>
            <p:nvPr/>
          </p:nvSpPr>
          <p:spPr>
            <a:xfrm>
              <a:off x="1753946" y="2802429"/>
              <a:ext cx="1309516" cy="1147868"/>
            </a:xfrm>
            <a:prstGeom prst="rect">
              <a:avLst/>
            </a:prstGeom>
            <a:noFill/>
            <a:ln>
              <a:noFill/>
            </a:ln>
          </p:spPr>
          <p:txBody>
            <a:bodyPr anchorCtr="0" anchor="t" bIns="60950" lIns="60950" spcFirstLastPara="1" rIns="60950" wrap="square" tIns="60950">
              <a:noAutofit/>
            </a:bodyPr>
            <a:lstStyle/>
            <a:p>
              <a:pPr indent="0" lvl="0" marL="0" marR="0" rtl="0" algn="l">
                <a:lnSpc>
                  <a:spcPct val="90000"/>
                </a:lnSpc>
                <a:spcBef>
                  <a:spcPts val="0"/>
                </a:spcBef>
                <a:spcAft>
                  <a:spcPts val="0"/>
                </a:spcAft>
                <a:buNone/>
              </a:pPr>
              <a:r>
                <a:rPr lang="en-US" sz="1600">
                  <a:solidFill>
                    <a:schemeClr val="dk1"/>
                  </a:solidFill>
                  <a:latin typeface="Times New Roman"/>
                  <a:ea typeface="Times New Roman"/>
                  <a:cs typeface="Times New Roman"/>
                  <a:sym typeface="Times New Roman"/>
                </a:rPr>
                <a:t>2-qadam: Joriy uskunaning asosiy darajasini ishlab chiqish.</a:t>
              </a:r>
              <a:endParaRPr sz="1600">
                <a:solidFill>
                  <a:schemeClr val="dk1"/>
                </a:solidFill>
                <a:latin typeface="Times New Roman"/>
                <a:ea typeface="Times New Roman"/>
                <a:cs typeface="Times New Roman"/>
                <a:sym typeface="Times New Roman"/>
              </a:endParaRPr>
            </a:p>
          </p:txBody>
        </p:sp>
        <p:sp>
          <p:nvSpPr>
            <p:cNvPr id="197" name="Google Shape;197;p10"/>
            <p:cNvSpPr/>
            <p:nvPr/>
          </p:nvSpPr>
          <p:spPr>
            <a:xfrm>
              <a:off x="2816384" y="2262255"/>
              <a:ext cx="247078" cy="247078"/>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0"/>
            <p:cNvSpPr/>
            <p:nvPr/>
          </p:nvSpPr>
          <p:spPr>
            <a:xfrm rot="5400000">
              <a:off x="3502559" y="1972353"/>
              <a:ext cx="871704" cy="1450497"/>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0"/>
            <p:cNvSpPr/>
            <p:nvPr/>
          </p:nvSpPr>
          <p:spPr>
            <a:xfrm>
              <a:off x="3398785" y="2405739"/>
              <a:ext cx="1226048" cy="114786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0"/>
            <p:cNvSpPr txBox="1"/>
            <p:nvPr/>
          </p:nvSpPr>
          <p:spPr>
            <a:xfrm>
              <a:off x="3398785" y="2405739"/>
              <a:ext cx="1226048" cy="1147868"/>
            </a:xfrm>
            <a:prstGeom prst="rect">
              <a:avLst/>
            </a:prstGeom>
            <a:noFill/>
            <a:ln>
              <a:noFill/>
            </a:ln>
          </p:spPr>
          <p:txBody>
            <a:bodyPr anchorCtr="0" anchor="t" bIns="60950" lIns="60950" spcFirstLastPara="1" rIns="60950" wrap="square" tIns="60950">
              <a:noAutofit/>
            </a:bodyPr>
            <a:lstStyle/>
            <a:p>
              <a:pPr indent="0" lvl="0" marL="0" marR="0" rtl="0" algn="l">
                <a:lnSpc>
                  <a:spcPct val="90000"/>
                </a:lnSpc>
                <a:spcBef>
                  <a:spcPts val="0"/>
                </a:spcBef>
                <a:spcAft>
                  <a:spcPts val="0"/>
                </a:spcAft>
                <a:buNone/>
              </a:pPr>
              <a:r>
                <a:rPr lang="en-US" sz="1600">
                  <a:solidFill>
                    <a:schemeClr val="dk1"/>
                  </a:solidFill>
                  <a:latin typeface="Times New Roman"/>
                  <a:ea typeface="Times New Roman"/>
                  <a:cs typeface="Times New Roman"/>
                  <a:sym typeface="Times New Roman"/>
                </a:rPr>
                <a:t>3-qadam: 1 va 2-bosqichlardagi ma'lumotlardan moslik va foydalanish sohalarini aniqlash uchun foydalaning.</a:t>
              </a:r>
              <a:endParaRPr sz="1600">
                <a:solidFill>
                  <a:schemeClr val="dk1"/>
                </a:solidFill>
                <a:latin typeface="Times New Roman"/>
                <a:ea typeface="Times New Roman"/>
                <a:cs typeface="Times New Roman"/>
                <a:sym typeface="Times New Roman"/>
              </a:endParaRPr>
            </a:p>
          </p:txBody>
        </p:sp>
        <p:sp>
          <p:nvSpPr>
            <p:cNvPr id="201" name="Google Shape;201;p10"/>
            <p:cNvSpPr/>
            <p:nvPr/>
          </p:nvSpPr>
          <p:spPr>
            <a:xfrm>
              <a:off x="4419489" y="1865565"/>
              <a:ext cx="247078" cy="247078"/>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0"/>
            <p:cNvSpPr/>
            <p:nvPr/>
          </p:nvSpPr>
          <p:spPr>
            <a:xfrm rot="5400000">
              <a:off x="5105664" y="1575663"/>
              <a:ext cx="871704" cy="1450497"/>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0"/>
            <p:cNvSpPr/>
            <p:nvPr/>
          </p:nvSpPr>
          <p:spPr>
            <a:xfrm>
              <a:off x="4960155" y="2009049"/>
              <a:ext cx="1309516" cy="114786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0"/>
            <p:cNvSpPr txBox="1"/>
            <p:nvPr/>
          </p:nvSpPr>
          <p:spPr>
            <a:xfrm>
              <a:off x="4960155" y="2009049"/>
              <a:ext cx="1309516" cy="1147868"/>
            </a:xfrm>
            <a:prstGeom prst="rect">
              <a:avLst/>
            </a:prstGeom>
            <a:noFill/>
            <a:ln>
              <a:noFill/>
            </a:ln>
          </p:spPr>
          <p:txBody>
            <a:bodyPr anchorCtr="0" anchor="t" bIns="60950" lIns="60950" spcFirstLastPara="1" rIns="60950" wrap="square" tIns="60950">
              <a:noAutofit/>
            </a:bodyPr>
            <a:lstStyle/>
            <a:p>
              <a:pPr indent="0" lvl="0" marL="0" marR="0" rtl="0" algn="l">
                <a:lnSpc>
                  <a:spcPct val="90000"/>
                </a:lnSpc>
                <a:spcBef>
                  <a:spcPts val="0"/>
                </a:spcBef>
                <a:spcAft>
                  <a:spcPts val="0"/>
                </a:spcAft>
                <a:buNone/>
              </a:pPr>
              <a:r>
                <a:rPr lang="en-US" sz="1600">
                  <a:solidFill>
                    <a:schemeClr val="dk1"/>
                  </a:solidFill>
                  <a:latin typeface="Times New Roman"/>
                  <a:ea typeface="Times New Roman"/>
                  <a:cs typeface="Times New Roman"/>
                  <a:sym typeface="Times New Roman"/>
                </a:rPr>
                <a:t>4-qadam: Hujjatning ishlashiga qo'yiladigan talablar.</a:t>
              </a:r>
              <a:endParaRPr sz="1600">
                <a:solidFill>
                  <a:schemeClr val="dk1"/>
                </a:solidFill>
                <a:latin typeface="Times New Roman"/>
                <a:ea typeface="Times New Roman"/>
                <a:cs typeface="Times New Roman"/>
                <a:sym typeface="Times New Roman"/>
              </a:endParaRPr>
            </a:p>
          </p:txBody>
        </p:sp>
        <p:sp>
          <p:nvSpPr>
            <p:cNvPr id="205" name="Google Shape;205;p10"/>
            <p:cNvSpPr/>
            <p:nvPr/>
          </p:nvSpPr>
          <p:spPr>
            <a:xfrm>
              <a:off x="6022593" y="1468876"/>
              <a:ext cx="247078" cy="247078"/>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0"/>
            <p:cNvSpPr/>
            <p:nvPr/>
          </p:nvSpPr>
          <p:spPr>
            <a:xfrm rot="5400000">
              <a:off x="6708769" y="1178973"/>
              <a:ext cx="871704" cy="1450497"/>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0"/>
            <p:cNvSpPr/>
            <p:nvPr/>
          </p:nvSpPr>
          <p:spPr>
            <a:xfrm>
              <a:off x="6563259" y="1612359"/>
              <a:ext cx="1309516" cy="114786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0"/>
            <p:cNvSpPr txBox="1"/>
            <p:nvPr/>
          </p:nvSpPr>
          <p:spPr>
            <a:xfrm>
              <a:off x="6563259" y="1612359"/>
              <a:ext cx="1309516" cy="1147868"/>
            </a:xfrm>
            <a:prstGeom prst="rect">
              <a:avLst/>
            </a:prstGeom>
            <a:noFill/>
            <a:ln>
              <a:noFill/>
            </a:ln>
          </p:spPr>
          <p:txBody>
            <a:bodyPr anchorCtr="0" anchor="t" bIns="60950" lIns="60950" spcFirstLastPara="1" rIns="60950" wrap="square" tIns="60950">
              <a:noAutofit/>
            </a:bodyPr>
            <a:lstStyle/>
            <a:p>
              <a:pPr indent="0" lvl="0" marL="0" marR="0" rtl="0" algn="l">
                <a:lnSpc>
                  <a:spcPct val="90000"/>
                </a:lnSpc>
                <a:spcBef>
                  <a:spcPts val="0"/>
                </a:spcBef>
                <a:spcAft>
                  <a:spcPts val="0"/>
                </a:spcAft>
                <a:buNone/>
              </a:pPr>
              <a:r>
                <a:rPr lang="en-US" sz="1600">
                  <a:solidFill>
                    <a:schemeClr val="dk1"/>
                  </a:solidFill>
                  <a:latin typeface="Times New Roman"/>
                  <a:ea typeface="Times New Roman"/>
                  <a:cs typeface="Times New Roman"/>
                  <a:sym typeface="Times New Roman"/>
                </a:rPr>
                <a:t>5-qadam: Atrof-muhit spetsifikatsiyalarini ishlab chiqish.</a:t>
              </a:r>
              <a:endParaRPr sz="1600">
                <a:solidFill>
                  <a:schemeClr val="dk1"/>
                </a:solidFill>
                <a:latin typeface="Times New Roman"/>
                <a:ea typeface="Times New Roman"/>
                <a:cs typeface="Times New Roman"/>
                <a:sym typeface="Times New Roman"/>
              </a:endParaRPr>
            </a:p>
          </p:txBody>
        </p:sp>
        <p:sp>
          <p:nvSpPr>
            <p:cNvPr id="209" name="Google Shape;209;p10"/>
            <p:cNvSpPr/>
            <p:nvPr/>
          </p:nvSpPr>
          <p:spPr>
            <a:xfrm>
              <a:off x="7625698" y="1072186"/>
              <a:ext cx="247078" cy="247078"/>
            </a:xfrm>
            <a:prstGeom prst="triangle">
              <a:avLst>
                <a:gd fmla="val 100000" name="adj"/>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0"/>
            <p:cNvSpPr/>
            <p:nvPr/>
          </p:nvSpPr>
          <p:spPr>
            <a:xfrm rot="5400000">
              <a:off x="8311873" y="782283"/>
              <a:ext cx="871704" cy="1450497"/>
            </a:xfrm>
            <a:prstGeom prst="corner">
              <a:avLst>
                <a:gd fmla="val 16120" name="adj1"/>
                <a:gd fmla="val 16110" name="adj2"/>
              </a:avLst>
            </a:prstGeom>
            <a:solidFill>
              <a:srgbClr val="599BD5"/>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0"/>
            <p:cNvSpPr/>
            <p:nvPr/>
          </p:nvSpPr>
          <p:spPr>
            <a:xfrm>
              <a:off x="8166364" y="1215669"/>
              <a:ext cx="1309516" cy="114786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0"/>
            <p:cNvSpPr txBox="1"/>
            <p:nvPr/>
          </p:nvSpPr>
          <p:spPr>
            <a:xfrm>
              <a:off x="8166364" y="1215669"/>
              <a:ext cx="1309516" cy="1147868"/>
            </a:xfrm>
            <a:prstGeom prst="rect">
              <a:avLst/>
            </a:prstGeom>
            <a:noFill/>
            <a:ln>
              <a:noFill/>
            </a:ln>
          </p:spPr>
          <p:txBody>
            <a:bodyPr anchorCtr="0" anchor="t" bIns="60950" lIns="60950" spcFirstLastPara="1" rIns="60950" wrap="square" tIns="60950">
              <a:noAutofit/>
            </a:bodyPr>
            <a:lstStyle/>
            <a:p>
              <a:pPr indent="0" lvl="0" marL="0" marR="0" rtl="0" algn="l">
                <a:lnSpc>
                  <a:spcPct val="90000"/>
                </a:lnSpc>
                <a:spcBef>
                  <a:spcPts val="0"/>
                </a:spcBef>
                <a:spcAft>
                  <a:spcPts val="0"/>
                </a:spcAft>
                <a:buNone/>
              </a:pPr>
              <a:r>
                <a:rPr lang="en-US" sz="1600">
                  <a:solidFill>
                    <a:schemeClr val="dk1"/>
                  </a:solidFill>
                  <a:latin typeface="Times New Roman"/>
                  <a:ea typeface="Times New Roman"/>
                  <a:cs typeface="Times New Roman"/>
                  <a:sym typeface="Times New Roman"/>
                </a:rPr>
                <a:t>6-qadam: samaradorlikni tahlil qilish.</a:t>
              </a:r>
              <a:endParaRPr sz="16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1"/>
          <p:cNvSpPr txBox="1"/>
          <p:nvPr>
            <p:ph type="title"/>
          </p:nvPr>
        </p:nvSpPr>
        <p:spPr>
          <a:xfrm>
            <a:off x="1249680" y="395605"/>
            <a:ext cx="9585960" cy="945515"/>
          </a:xfrm>
          <a:prstGeom prst="rect">
            <a:avLst/>
          </a:prstGeom>
          <a:noFill/>
          <a:ln cap="flat" cmpd="sng" w="9525">
            <a:solidFill>
              <a:schemeClr val="accent1"/>
            </a:solidFill>
            <a:prstDash val="solid"/>
            <a:round/>
            <a:headEnd len="sm" w="sm" type="none"/>
            <a:tailEnd len="sm" w="sm" type="none"/>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1-qadam: Zavod talablarini aniqlash. </a:t>
            </a:r>
            <a:endParaRPr sz="3600">
              <a:latin typeface="Times New Roman"/>
              <a:ea typeface="Times New Roman"/>
              <a:cs typeface="Times New Roman"/>
              <a:sym typeface="Times New Roman"/>
            </a:endParaRPr>
          </a:p>
        </p:txBody>
      </p:sp>
      <p:sp>
        <p:nvSpPr>
          <p:cNvPr id="218" name="Google Shape;218;p11"/>
          <p:cNvSpPr/>
          <p:nvPr/>
        </p:nvSpPr>
        <p:spPr>
          <a:xfrm>
            <a:off x="10106660" y="5842385"/>
            <a:ext cx="2085340"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11</a:t>
            </a:r>
            <a:endParaRPr sz="4800">
              <a:solidFill>
                <a:schemeClr val="dk1"/>
              </a:solidFill>
              <a:latin typeface="Times New Roman"/>
              <a:ea typeface="Times New Roman"/>
              <a:cs typeface="Times New Roman"/>
              <a:sym typeface="Times New Roman"/>
            </a:endParaRPr>
          </a:p>
        </p:txBody>
      </p:sp>
      <p:sp>
        <p:nvSpPr>
          <p:cNvPr id="219" name="Google Shape;219;p11"/>
          <p:cNvSpPr/>
          <p:nvPr/>
        </p:nvSpPr>
        <p:spPr>
          <a:xfrm>
            <a:off x="5627077" y="1917704"/>
            <a:ext cx="6096000" cy="126316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Yaxshi uskuna spetsifikatsiyasini ishlab chiqishning birinchi bosqichi zavodning zarur quvvatini aniqlashdir. Bu zarur ishlab chiqarish hajmini aniqlash uchun zavodning zarur xodimlari bilan birinchi uchrashuv orqali amalga oshiriladi.</a:t>
            </a:r>
            <a:endParaRPr sz="1400">
              <a:solidFill>
                <a:schemeClr val="dk1"/>
              </a:solidFill>
              <a:latin typeface="Calibri"/>
              <a:ea typeface="Calibri"/>
              <a:cs typeface="Calibri"/>
              <a:sym typeface="Calibri"/>
            </a:endParaRPr>
          </a:p>
        </p:txBody>
      </p:sp>
      <p:sp>
        <p:nvSpPr>
          <p:cNvPr id="220" name="Google Shape;220;p11"/>
          <p:cNvSpPr/>
          <p:nvPr/>
        </p:nvSpPr>
        <p:spPr>
          <a:xfrm>
            <a:off x="5809488" y="3590486"/>
            <a:ext cx="6096000" cy="2251899"/>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2000">
                <a:solidFill>
                  <a:schemeClr val="dk1"/>
                </a:solidFill>
                <a:latin typeface="Times New Roman"/>
                <a:ea typeface="Times New Roman"/>
                <a:cs typeface="Times New Roman"/>
                <a:sym typeface="Times New Roman"/>
              </a:rPr>
              <a:t>Misol</a:t>
            </a:r>
            <a:endParaRPr sz="16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2000">
                <a:solidFill>
                  <a:schemeClr val="dk1"/>
                </a:solidFill>
                <a:latin typeface="Times New Roman"/>
                <a:ea typeface="Times New Roman"/>
                <a:cs typeface="Times New Roman"/>
                <a:sym typeface="Times New Roman"/>
              </a:rPr>
              <a:t>Agar transmissiya zavodi yiliga 575 000 ta transmissiya ishlab chiqarsa, har birida oltita pinion bo'lsa, u holda zavodga yiliga 3 450 000 ta pinionni ta'minlaydigan mashina kerak bo'ladi.</a:t>
            </a:r>
            <a:endParaRPr sz="1600">
              <a:solidFill>
                <a:schemeClr val="dk1"/>
              </a:solidFill>
              <a:latin typeface="Times New Roman"/>
              <a:ea typeface="Times New Roman"/>
              <a:cs typeface="Times New Roman"/>
              <a:sym typeface="Times New Roman"/>
            </a:endParaRPr>
          </a:p>
          <a:p>
            <a:pPr indent="0" lvl="0" marL="0" marR="0" rtl="0" algn="l">
              <a:spcBef>
                <a:spcPts val="800"/>
              </a:spcBef>
              <a:spcAft>
                <a:spcPts val="0"/>
              </a:spcAft>
              <a:buNone/>
            </a:pPr>
            <a:r>
              <a:rPr lang="en-US" sz="2000">
                <a:solidFill>
                  <a:schemeClr val="dk1"/>
                </a:solidFill>
                <a:latin typeface="Times New Roman"/>
                <a:ea typeface="Times New Roman"/>
                <a:cs typeface="Times New Roman"/>
                <a:sym typeface="Times New Roman"/>
              </a:rPr>
              <a:t>575,000 × 6 = 3,450,000</a:t>
            </a:r>
            <a:endParaRPr sz="2800">
              <a:solidFill>
                <a:schemeClr val="dk1"/>
              </a:solidFill>
              <a:latin typeface="Times New Roman"/>
              <a:ea typeface="Times New Roman"/>
              <a:cs typeface="Times New Roman"/>
              <a:sym typeface="Times New Roman"/>
            </a:endParaRPr>
          </a:p>
        </p:txBody>
      </p:sp>
      <p:grpSp>
        <p:nvGrpSpPr>
          <p:cNvPr id="221" name="Google Shape;221;p11"/>
          <p:cNvGrpSpPr/>
          <p:nvPr/>
        </p:nvGrpSpPr>
        <p:grpSpPr>
          <a:xfrm>
            <a:off x="231648" y="1791352"/>
            <a:ext cx="5395429" cy="3598268"/>
            <a:chOff x="231648" y="3180870"/>
            <a:chExt cx="5577840" cy="3598268"/>
          </a:xfrm>
        </p:grpSpPr>
        <p:sp>
          <p:nvSpPr>
            <p:cNvPr id="222" name="Google Shape;222;p11"/>
            <p:cNvSpPr/>
            <p:nvPr/>
          </p:nvSpPr>
          <p:spPr>
            <a:xfrm>
              <a:off x="231648" y="5878892"/>
              <a:ext cx="5577840" cy="90024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libri"/>
                  <a:ea typeface="Calibri"/>
                  <a:cs typeface="Calibri"/>
                  <a:sym typeface="Calibri"/>
                </a:rPr>
                <a:t>Image of enivorment requirement maintenance retrieved from</a:t>
              </a:r>
              <a:endParaRPr/>
            </a:p>
            <a:p>
              <a:pPr indent="0" lvl="0" marL="0" marR="0" rtl="0" algn="l">
                <a:spcBef>
                  <a:spcPts val="0"/>
                </a:spcBef>
                <a:spcAft>
                  <a:spcPts val="0"/>
                </a:spcAft>
                <a:buNone/>
              </a:pPr>
              <a:r>
                <a:rPr lang="en-US" sz="1050" u="sng">
                  <a:solidFill>
                    <a:schemeClr val="dk1"/>
                  </a:solidFill>
                  <a:latin typeface="Calibri"/>
                  <a:ea typeface="Calibri"/>
                  <a:cs typeface="Calibri"/>
                  <a:sym typeface="Calibri"/>
                  <a:hlinkClick r:id="rId3">
                    <a:extLst>
                      <a:ext uri="{A12FA001-AC4F-418D-AE19-62706E023703}">
                        <ahyp:hlinkClr val="tx"/>
                      </a:ext>
                    </a:extLst>
                  </a:hlinkClick>
                </a:rPr>
                <a:t>https://gmaoen-11fe1.kxcdn.com/wp-content/uploads/etablir-un-plan-de-maintenance-preventive-efficace-710x399.png</a:t>
              </a:r>
              <a:endParaRPr sz="1050">
                <a:solidFill>
                  <a:schemeClr val="dk1"/>
                </a:solidFill>
                <a:latin typeface="Calibri"/>
                <a:ea typeface="Calibri"/>
                <a:cs typeface="Calibri"/>
                <a:sym typeface="Calibri"/>
              </a:endParaRPr>
            </a:p>
            <a:p>
              <a:pPr indent="0" lvl="0" marL="0" marR="0" rtl="0" algn="l">
                <a:spcBef>
                  <a:spcPts val="0"/>
                </a:spcBef>
                <a:spcAft>
                  <a:spcPts val="0"/>
                </a:spcAft>
                <a:buNone/>
              </a:pPr>
              <a:r>
                <a:rPr lang="en-US" sz="1050">
                  <a:solidFill>
                    <a:schemeClr val="dk1"/>
                  </a:solidFill>
                  <a:latin typeface="Calibri"/>
                  <a:ea typeface="Calibri"/>
                  <a:cs typeface="Calibri"/>
                  <a:sym typeface="Calibri"/>
                </a:rPr>
                <a:t>On may 06, 2023</a:t>
              </a:r>
              <a:endParaRPr sz="105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050">
                <a:solidFill>
                  <a:schemeClr val="dk1"/>
                </a:solidFill>
                <a:latin typeface="Calibri"/>
                <a:ea typeface="Calibri"/>
                <a:cs typeface="Calibri"/>
                <a:sym typeface="Calibri"/>
              </a:endParaRPr>
            </a:p>
          </p:txBody>
        </p:sp>
        <p:pic>
          <p:nvPicPr>
            <p:cNvPr descr="https://gmaoen-11fe1.kxcdn.com/wp-content/uploads/etablir-un-plan-de-maintenance-preventive-efficace-710x399.png" id="223" name="Google Shape;223;p11"/>
            <p:cNvPicPr preferRelativeResize="0"/>
            <p:nvPr/>
          </p:nvPicPr>
          <p:blipFill rotWithShape="1">
            <a:blip r:embed="rId4">
              <a:alphaModFix/>
            </a:blip>
            <a:srcRect b="0" l="0" r="0" t="0"/>
            <a:stretch/>
          </p:blipFill>
          <p:spPr>
            <a:xfrm>
              <a:off x="231648" y="3180870"/>
              <a:ext cx="4441972" cy="2496264"/>
            </a:xfrm>
            <a:prstGeom prst="rect">
              <a:avLst/>
            </a:prstGeom>
            <a:noFill/>
            <a:ln>
              <a:noFill/>
            </a:ln>
          </p:spPr>
        </p:pic>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2"/>
          <p:cNvSpPr/>
          <p:nvPr/>
        </p:nvSpPr>
        <p:spPr>
          <a:xfrm>
            <a:off x="9893808" y="5988689"/>
            <a:ext cx="2298192"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12</a:t>
            </a:r>
            <a:endParaRPr sz="4800">
              <a:solidFill>
                <a:schemeClr val="dk1"/>
              </a:solidFill>
              <a:latin typeface="Times New Roman"/>
              <a:ea typeface="Times New Roman"/>
              <a:cs typeface="Times New Roman"/>
              <a:sym typeface="Times New Roman"/>
            </a:endParaRPr>
          </a:p>
        </p:txBody>
      </p:sp>
      <p:sp>
        <p:nvSpPr>
          <p:cNvPr id="229" name="Google Shape;229;p12"/>
          <p:cNvSpPr/>
          <p:nvPr/>
        </p:nvSpPr>
        <p:spPr>
          <a:xfrm>
            <a:off x="20906" y="327329"/>
            <a:ext cx="5397696" cy="374077"/>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en-US" sz="1800">
                <a:solidFill>
                  <a:schemeClr val="dk1"/>
                </a:solidFill>
                <a:latin typeface="Times New Roman"/>
                <a:ea typeface="Times New Roman"/>
                <a:cs typeface="Times New Roman"/>
                <a:sym typeface="Times New Roman"/>
              </a:rPr>
              <a:t>11.2-jadval R&amp;M uskunasining tipik spetsifikatsiyasi</a:t>
            </a:r>
            <a:endParaRPr b="1" sz="1400">
              <a:solidFill>
                <a:schemeClr val="dk1"/>
              </a:solidFill>
              <a:latin typeface="Calibri"/>
              <a:ea typeface="Calibri"/>
              <a:cs typeface="Calibri"/>
              <a:sym typeface="Calibri"/>
            </a:endParaRPr>
          </a:p>
        </p:txBody>
      </p:sp>
      <p:graphicFrame>
        <p:nvGraphicFramePr>
          <p:cNvPr id="230" name="Google Shape;230;p12"/>
          <p:cNvGraphicFramePr/>
          <p:nvPr/>
        </p:nvGraphicFramePr>
        <p:xfrm>
          <a:off x="784384" y="701406"/>
          <a:ext cx="3000000" cy="3000000"/>
        </p:xfrm>
        <a:graphic>
          <a:graphicData uri="http://schemas.openxmlformats.org/drawingml/2006/table">
            <a:tbl>
              <a:tblPr bandRow="1" firstCol="1" firstRow="1">
                <a:noFill/>
                <a:tableStyleId>{50D345C6-A1CA-481E-835D-695914CBC3E2}</a:tableStyleId>
              </a:tblPr>
              <a:tblGrid>
                <a:gridCol w="1825575"/>
                <a:gridCol w="1825575"/>
                <a:gridCol w="1825575"/>
                <a:gridCol w="1826375"/>
              </a:tblGrid>
              <a:tr h="58812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Imkoniyat</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Uskunaning umumiy samaradorligi (OEE)</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Maxsus ishlash spetsifikatsiyalari</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76250">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Zavod</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Yillik ishlab chiqarish talablarini ishlab chiqarish haftalari /yil va soat/ haftani aniqlang</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8912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Operatsiya</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Kerakli quvvatni va mashinalar sonini aniqlang</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Joriy uskunaning mavjudligi, ishlashi, sifat ko'rsatkichlarini aniqlang</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79975">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Mashina</a:t>
                      </a:r>
                      <a:endParaRPr sz="1400" u="none" cap="none" strike="noStrike">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 </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Har bir mashina uchun haftalik, soatlik quvvat stavkalarini aniqlan</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Imkoniyatlarga bo'lgan talabni qondirish uchun zarur bo'lgan mavjudlik% ni hisoblang</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07000"/>
                        </a:lnSpc>
                        <a:spcBef>
                          <a:spcPts val="0"/>
                        </a:spcBef>
                        <a:spcAft>
                          <a:spcPts val="0"/>
                        </a:spcAft>
                        <a:buNone/>
                      </a:pPr>
                      <a:r>
                        <a:rPr lang="en-US" sz="1400" u="none" cap="none" strike="noStrike">
                          <a:latin typeface="Times New Roman"/>
                          <a:ea typeface="Times New Roman"/>
                          <a:cs typeface="Times New Roman"/>
                          <a:sym typeface="Times New Roman"/>
                        </a:rPr>
                        <a:t>LCC va sig'imga javob beradigan maxsus mashina ishlash maqsadlarini aniqlang</a:t>
                      </a:r>
                      <a:endParaRPr sz="1400" u="none" cap="none" strike="noStrike">
                        <a:latin typeface="Times New Roman"/>
                        <a:ea typeface="Times New Roman"/>
                        <a:cs typeface="Times New Roman"/>
                        <a:sym typeface="Times New Roman"/>
                      </a:endParaRPr>
                    </a:p>
                  </a:txBody>
                  <a:tcPr marT="0" marB="0" marR="52300" marL="5230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pSp>
        <p:nvGrpSpPr>
          <p:cNvPr id="231" name="Google Shape;231;p12"/>
          <p:cNvGrpSpPr/>
          <p:nvPr/>
        </p:nvGrpSpPr>
        <p:grpSpPr>
          <a:xfrm>
            <a:off x="8486804" y="514367"/>
            <a:ext cx="3505200" cy="5550227"/>
            <a:chOff x="7736996" y="701406"/>
            <a:chExt cx="3505200" cy="5550227"/>
          </a:xfrm>
        </p:grpSpPr>
        <p:sp>
          <p:nvSpPr>
            <p:cNvPr id="232" name="Google Shape;232;p12"/>
            <p:cNvSpPr/>
            <p:nvPr/>
          </p:nvSpPr>
          <p:spPr>
            <a:xfrm>
              <a:off x="7736996" y="4220308"/>
              <a:ext cx="3305908" cy="2031325"/>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Image of Preventive Management retrieved from</a:t>
              </a:r>
              <a:endParaRPr/>
            </a:p>
            <a:p>
              <a:pPr indent="0" lvl="0" marL="0" marR="0" rtl="0" algn="l">
                <a:spcBef>
                  <a:spcPts val="0"/>
                </a:spcBef>
                <a:spcAft>
                  <a:spcPts val="0"/>
                </a:spcAft>
                <a:buNone/>
              </a:pPr>
              <a:r>
                <a:rPr lang="en-US" sz="1800" u="sng">
                  <a:solidFill>
                    <a:schemeClr val="dk1"/>
                  </a:solidFill>
                  <a:latin typeface="Calibri"/>
                  <a:ea typeface="Calibri"/>
                  <a:cs typeface="Calibri"/>
                  <a:sym typeface="Calibri"/>
                  <a:hlinkClick r:id="rId3">
                    <a:extLst>
                      <a:ext uri="{A12FA001-AC4F-418D-AE19-62706E023703}">
                        <ahyp:hlinkClr val="tx"/>
                      </a:ext>
                    </a:extLst>
                  </a:hlinkClick>
                </a:rPr>
                <a:t>https://servicemind.asia/uploads/1/3/5/5/135575507/published/7-pm68b0.png?1629100169</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On may 06, 2023</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33" name="Google Shape;233;p12"/>
            <p:cNvPicPr preferRelativeResize="0"/>
            <p:nvPr/>
          </p:nvPicPr>
          <p:blipFill rotWithShape="1">
            <a:blip r:embed="rId4">
              <a:alphaModFix/>
            </a:blip>
            <a:srcRect b="0" l="0" r="0" t="0"/>
            <a:stretch/>
          </p:blipFill>
          <p:spPr>
            <a:xfrm>
              <a:off x="7736996" y="701406"/>
              <a:ext cx="3505200" cy="3505200"/>
            </a:xfrm>
            <a:prstGeom prst="rect">
              <a:avLst/>
            </a:prstGeom>
            <a:noFill/>
            <a:ln cap="flat" cmpd="sng" w="9525">
              <a:solidFill>
                <a:schemeClr val="accent1"/>
              </a:solidFill>
              <a:prstDash val="solid"/>
              <a:round/>
              <a:headEnd len="sm" w="sm" type="none"/>
              <a:tailEnd len="sm" w="sm" type="none"/>
            </a:ln>
          </p:spPr>
        </p:pic>
      </p:grpSp>
      <p:sp>
        <p:nvSpPr>
          <p:cNvPr id="234" name="Google Shape;234;p12"/>
          <p:cNvSpPr/>
          <p:nvPr/>
        </p:nvSpPr>
        <p:spPr>
          <a:xfrm>
            <a:off x="2185057" y="5139140"/>
            <a:ext cx="6172559" cy="1322157"/>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400">
                <a:solidFill>
                  <a:schemeClr val="dk1"/>
                </a:solidFill>
                <a:latin typeface="Times New Roman"/>
                <a:ea typeface="Times New Roman"/>
                <a:cs typeface="Times New Roman"/>
                <a:sym typeface="Times New Roman"/>
              </a:rPr>
              <a:t>Agar to'rtta (4) mashina ishlatilgan bo'lsa, unda bitta mashinaning sig'imi bo'lar edi</a:t>
            </a:r>
            <a:endParaRPr sz="14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1400">
                <a:solidFill>
                  <a:schemeClr val="dk1"/>
                </a:solidFill>
                <a:latin typeface="Times New Roman"/>
                <a:ea typeface="Times New Roman"/>
                <a:cs typeface="Times New Roman"/>
                <a:sym typeface="Times New Roman"/>
              </a:rPr>
              <a:t>3 450 000/4= 862,500/jihoz.</a:t>
            </a:r>
            <a:endParaRPr sz="14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1400">
                <a:solidFill>
                  <a:schemeClr val="dk1"/>
                </a:solidFill>
                <a:latin typeface="Times New Roman"/>
                <a:ea typeface="Times New Roman"/>
                <a:cs typeface="Times New Roman"/>
                <a:sym typeface="Times New Roman"/>
              </a:rPr>
              <a:t>Ishlab chiqarishning 48 haftasi borligi sababli, bu shuni anglatadi</a:t>
            </a:r>
            <a:endParaRPr sz="14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1400">
                <a:solidFill>
                  <a:schemeClr val="dk1"/>
                </a:solidFill>
                <a:latin typeface="Times New Roman"/>
                <a:ea typeface="Times New Roman"/>
                <a:cs typeface="Times New Roman"/>
                <a:sym typeface="Times New Roman"/>
              </a:rPr>
              <a:t>862 500/48= 18,000 hafta/jihoz</a:t>
            </a: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3"/>
          <p:cNvSpPr/>
          <p:nvPr/>
        </p:nvSpPr>
        <p:spPr>
          <a:xfrm>
            <a:off x="9637776" y="5842385"/>
            <a:ext cx="2389632"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4800">
                <a:solidFill>
                  <a:schemeClr val="dk1"/>
                </a:solidFill>
                <a:latin typeface="Times New Roman"/>
                <a:ea typeface="Times New Roman"/>
                <a:cs typeface="Times New Roman"/>
                <a:sym typeface="Times New Roman"/>
              </a:rPr>
              <a:t>13</a:t>
            </a:r>
            <a:endParaRPr sz="4800">
              <a:solidFill>
                <a:schemeClr val="dk1"/>
              </a:solidFill>
              <a:latin typeface="Times New Roman"/>
              <a:ea typeface="Times New Roman"/>
              <a:cs typeface="Times New Roman"/>
              <a:sym typeface="Times New Roman"/>
            </a:endParaRPr>
          </a:p>
        </p:txBody>
      </p:sp>
      <p:sp>
        <p:nvSpPr>
          <p:cNvPr id="240" name="Google Shape;240;p13"/>
          <p:cNvSpPr/>
          <p:nvPr/>
        </p:nvSpPr>
        <p:spPr>
          <a:xfrm>
            <a:off x="530351" y="314512"/>
            <a:ext cx="9107424" cy="52322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dk1"/>
                </a:solidFill>
                <a:latin typeface="Times New Roman"/>
                <a:ea typeface="Times New Roman"/>
                <a:cs typeface="Times New Roman"/>
                <a:sym typeface="Times New Roman"/>
              </a:rPr>
              <a:t>2-qadam: Joriy uskunaning asosiy darajasini ishlab chiqish.</a:t>
            </a:r>
            <a:endParaRPr sz="2800">
              <a:solidFill>
                <a:schemeClr val="dk1"/>
              </a:solidFill>
              <a:latin typeface="Times New Roman"/>
              <a:ea typeface="Times New Roman"/>
              <a:cs typeface="Times New Roman"/>
              <a:sym typeface="Times New Roman"/>
            </a:endParaRPr>
          </a:p>
        </p:txBody>
      </p:sp>
      <p:sp>
        <p:nvSpPr>
          <p:cNvPr id="241" name="Google Shape;241;p13"/>
          <p:cNvSpPr/>
          <p:nvPr/>
        </p:nvSpPr>
        <p:spPr>
          <a:xfrm>
            <a:off x="196479" y="1785046"/>
            <a:ext cx="6096000" cy="2839111"/>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2400">
                <a:solidFill>
                  <a:schemeClr val="dk1"/>
                </a:solidFill>
                <a:latin typeface="Times New Roman"/>
                <a:ea typeface="Times New Roman"/>
                <a:cs typeface="Times New Roman"/>
                <a:sym typeface="Times New Roman"/>
              </a:rPr>
              <a:t>Keyingi qadam, poldagi uskunaning joriy bazasini ishlab chiqishdir. Ushbu bosqich joriy uskunaning umumiy uskuna samaradorligi (OEE) qiymatidan foydalanish va keyin tekshirilayotgan uskuna uchun OEE raqamlari to'plamini ishlab chiqish orqali amalga oshiriladi.</a:t>
            </a:r>
            <a:endParaRPr sz="1800">
              <a:solidFill>
                <a:schemeClr val="dk1"/>
              </a:solidFill>
              <a:latin typeface="Calibri"/>
              <a:ea typeface="Calibri"/>
              <a:cs typeface="Calibri"/>
              <a:sym typeface="Calibri"/>
            </a:endParaRPr>
          </a:p>
        </p:txBody>
      </p:sp>
      <p:grpSp>
        <p:nvGrpSpPr>
          <p:cNvPr id="242" name="Google Shape;242;p13"/>
          <p:cNvGrpSpPr/>
          <p:nvPr/>
        </p:nvGrpSpPr>
        <p:grpSpPr>
          <a:xfrm>
            <a:off x="7400543" y="1044203"/>
            <a:ext cx="4474465" cy="4965099"/>
            <a:chOff x="5931408" y="1166123"/>
            <a:chExt cx="4474465" cy="4965099"/>
          </a:xfrm>
        </p:grpSpPr>
        <p:sp>
          <p:nvSpPr>
            <p:cNvPr id="243" name="Google Shape;243;p13"/>
            <p:cNvSpPr/>
            <p:nvPr/>
          </p:nvSpPr>
          <p:spPr>
            <a:xfrm>
              <a:off x="5931408" y="5230976"/>
              <a:ext cx="4474465" cy="90024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Calibri"/>
                  <a:ea typeface="Calibri"/>
                  <a:cs typeface="Calibri"/>
                  <a:sym typeface="Calibri"/>
                </a:rPr>
                <a:t>Image of Preventive Management retrieved from</a:t>
              </a:r>
              <a:endParaRPr/>
            </a:p>
            <a:p>
              <a:pPr indent="0" lvl="0" marL="0" marR="0" rtl="0" algn="l">
                <a:spcBef>
                  <a:spcPts val="0"/>
                </a:spcBef>
                <a:spcAft>
                  <a:spcPts val="0"/>
                </a:spcAft>
                <a:buNone/>
              </a:pPr>
              <a:r>
                <a:rPr lang="en-US" sz="1050" u="sng">
                  <a:solidFill>
                    <a:schemeClr val="dk1"/>
                  </a:solidFill>
                  <a:latin typeface="Calibri"/>
                  <a:ea typeface="Calibri"/>
                  <a:cs typeface="Calibri"/>
                  <a:sym typeface="Calibri"/>
                  <a:hlinkClick r:id="rId3">
                    <a:extLst>
                      <a:ext uri="{A12FA001-AC4F-418D-AE19-62706E023703}">
                        <ahyp:hlinkClr val="tx"/>
                      </a:ext>
                    </a:extLst>
                  </a:hlinkClick>
                </a:rPr>
                <a:t>https://servicemind.asia/uploads/1/3/5/5/135575507/published/452671494c788.png?1629102293</a:t>
              </a:r>
              <a:endParaRPr sz="1050">
                <a:solidFill>
                  <a:schemeClr val="dk1"/>
                </a:solidFill>
                <a:latin typeface="Calibri"/>
                <a:ea typeface="Calibri"/>
                <a:cs typeface="Calibri"/>
                <a:sym typeface="Calibri"/>
              </a:endParaRPr>
            </a:p>
            <a:p>
              <a:pPr indent="0" lvl="0" marL="0" marR="0" rtl="0" algn="l">
                <a:spcBef>
                  <a:spcPts val="0"/>
                </a:spcBef>
                <a:spcAft>
                  <a:spcPts val="0"/>
                </a:spcAft>
                <a:buNone/>
              </a:pPr>
              <a:r>
                <a:rPr lang="en-US" sz="1050">
                  <a:solidFill>
                    <a:schemeClr val="dk1"/>
                  </a:solidFill>
                  <a:latin typeface="Calibri"/>
                  <a:ea typeface="Calibri"/>
                  <a:cs typeface="Calibri"/>
                  <a:sym typeface="Calibri"/>
                </a:rPr>
                <a:t>On may 06, 2023</a:t>
              </a:r>
              <a:endParaRPr sz="105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050">
                <a:solidFill>
                  <a:schemeClr val="dk1"/>
                </a:solidFill>
                <a:latin typeface="Calibri"/>
                <a:ea typeface="Calibri"/>
                <a:cs typeface="Calibri"/>
                <a:sym typeface="Calibri"/>
              </a:endParaRPr>
            </a:p>
          </p:txBody>
        </p:sp>
        <p:pic>
          <p:nvPicPr>
            <p:cNvPr id="244" name="Google Shape;244;p13"/>
            <p:cNvPicPr preferRelativeResize="0"/>
            <p:nvPr/>
          </p:nvPicPr>
          <p:blipFill rotWithShape="1">
            <a:blip r:embed="rId4">
              <a:alphaModFix/>
            </a:blip>
            <a:srcRect b="0" l="0" r="0" t="0"/>
            <a:stretch/>
          </p:blipFill>
          <p:spPr>
            <a:xfrm>
              <a:off x="6530120" y="1166123"/>
              <a:ext cx="3875753" cy="3875753"/>
            </a:xfrm>
            <a:prstGeom prst="rect">
              <a:avLst/>
            </a:prstGeom>
            <a:noFill/>
            <a:ln cap="flat" cmpd="sng" w="9525">
              <a:solidFill>
                <a:schemeClr val="accent1"/>
              </a:solidFill>
              <a:prstDash val="solid"/>
              <a:round/>
              <a:headEnd len="sm" w="sm" type="none"/>
              <a:tailEnd len="sm" w="sm" type="none"/>
            </a:ln>
          </p:spPr>
        </p:pic>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4"/>
          <p:cNvSpPr/>
          <p:nvPr/>
        </p:nvSpPr>
        <p:spPr>
          <a:xfrm>
            <a:off x="9765792" y="5842385"/>
            <a:ext cx="226161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200">
                <a:solidFill>
                  <a:schemeClr val="dk1"/>
                </a:solidFill>
                <a:latin typeface="Times New Roman"/>
                <a:ea typeface="Times New Roman"/>
                <a:cs typeface="Times New Roman"/>
                <a:sym typeface="Times New Roman"/>
              </a:rPr>
              <a:t>14</a:t>
            </a:r>
            <a:endParaRPr/>
          </a:p>
        </p:txBody>
      </p:sp>
      <p:sp>
        <p:nvSpPr>
          <p:cNvPr id="250" name="Google Shape;250;p14"/>
          <p:cNvSpPr/>
          <p:nvPr/>
        </p:nvSpPr>
        <p:spPr>
          <a:xfrm>
            <a:off x="281353" y="1142569"/>
            <a:ext cx="7104185" cy="3301545"/>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2800">
                <a:solidFill>
                  <a:schemeClr val="dk1"/>
                </a:solidFill>
                <a:latin typeface="Times New Roman"/>
                <a:ea typeface="Times New Roman"/>
                <a:cs typeface="Times New Roman"/>
                <a:sym typeface="Times New Roman"/>
              </a:rPr>
              <a:t>3-qadam: 1 va 2-bosqichlardagi ma'lumotlardan moslik va foydalanish sohalarini aniqlash uchun foydalaning.</a:t>
            </a:r>
            <a:endParaRPr sz="2800">
              <a:solidFill>
                <a:schemeClr val="dk1"/>
              </a:solidFill>
              <a:latin typeface="Times New Roman"/>
              <a:ea typeface="Times New Roman"/>
              <a:cs typeface="Times New Roman"/>
              <a:sym typeface="Times New Roman"/>
            </a:endParaRPr>
          </a:p>
          <a:p>
            <a:pPr indent="0" lvl="0" marL="0" marR="0" rtl="0" algn="l">
              <a:spcBef>
                <a:spcPts val="800"/>
              </a:spcBef>
              <a:spcAft>
                <a:spcPts val="0"/>
              </a:spcAft>
              <a:buNone/>
            </a:pPr>
            <a:r>
              <a:rPr lang="en-US" sz="2800">
                <a:solidFill>
                  <a:schemeClr val="dk1"/>
                </a:solidFill>
                <a:latin typeface="Times New Roman"/>
                <a:ea typeface="Times New Roman"/>
                <a:cs typeface="Times New Roman"/>
                <a:sym typeface="Times New Roman"/>
              </a:rPr>
              <a:t>Zavodning talablarini asosiy imkoniyatlar bilan birlashtirgan holda, tekshirilayotgan asbob-uskunalardan foydalanish imkoniyatlarini maksimal darajada oshirish mumkin</a:t>
            </a:r>
            <a:endParaRPr sz="2800">
              <a:solidFill>
                <a:schemeClr val="dk1"/>
              </a:solidFill>
              <a:latin typeface="Times New Roman"/>
              <a:ea typeface="Times New Roman"/>
              <a:cs typeface="Times New Roman"/>
              <a:sym typeface="Times New Roman"/>
            </a:endParaRPr>
          </a:p>
        </p:txBody>
      </p:sp>
      <p:grpSp>
        <p:nvGrpSpPr>
          <p:cNvPr id="251" name="Google Shape;251;p14"/>
          <p:cNvGrpSpPr/>
          <p:nvPr/>
        </p:nvGrpSpPr>
        <p:grpSpPr>
          <a:xfrm>
            <a:off x="7385538" y="812921"/>
            <a:ext cx="4173416" cy="4563556"/>
            <a:chOff x="7385538" y="812921"/>
            <a:chExt cx="4173416" cy="4563556"/>
          </a:xfrm>
        </p:grpSpPr>
        <p:sp>
          <p:nvSpPr>
            <p:cNvPr id="252" name="Google Shape;252;p14"/>
            <p:cNvSpPr/>
            <p:nvPr/>
          </p:nvSpPr>
          <p:spPr>
            <a:xfrm>
              <a:off x="7385538" y="4545480"/>
              <a:ext cx="4173416" cy="830997"/>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chemeClr val="dk1"/>
                  </a:solidFill>
                  <a:latin typeface="Times New Roman"/>
                  <a:ea typeface="Times New Roman"/>
                  <a:cs typeface="Times New Roman"/>
                  <a:sym typeface="Times New Roman"/>
                </a:rPr>
                <a:t>Image of Preventive Management retrieved from</a:t>
              </a:r>
              <a:endParaRPr/>
            </a:p>
            <a:p>
              <a:pPr indent="0" lvl="0" marL="0" marR="0" rtl="0" algn="l">
                <a:spcBef>
                  <a:spcPts val="0"/>
                </a:spcBef>
                <a:spcAft>
                  <a:spcPts val="0"/>
                </a:spcAft>
                <a:buNone/>
              </a:pPr>
              <a:r>
                <a:rPr lang="en-US" sz="12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https://servicemind.asia/uploads/1/3/5/5/135575507/published/untitled-1167c3.png?1629103031</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200">
                  <a:solidFill>
                    <a:schemeClr val="dk1"/>
                  </a:solidFill>
                  <a:latin typeface="Times New Roman"/>
                  <a:ea typeface="Times New Roman"/>
                  <a:cs typeface="Times New Roman"/>
                  <a:sym typeface="Times New Roman"/>
                </a:rPr>
                <a:t>On may 06, 2023</a:t>
              </a:r>
              <a:endParaRPr sz="1200">
                <a:solidFill>
                  <a:schemeClr val="dk1"/>
                </a:solidFill>
                <a:latin typeface="Times New Roman"/>
                <a:ea typeface="Times New Roman"/>
                <a:cs typeface="Times New Roman"/>
                <a:sym typeface="Times New Roman"/>
              </a:endParaRPr>
            </a:p>
          </p:txBody>
        </p:sp>
        <p:pic>
          <p:nvPicPr>
            <p:cNvPr id="253" name="Google Shape;253;p14"/>
            <p:cNvPicPr preferRelativeResize="0"/>
            <p:nvPr/>
          </p:nvPicPr>
          <p:blipFill rotWithShape="1">
            <a:blip r:embed="rId4">
              <a:alphaModFix/>
            </a:blip>
            <a:srcRect b="0" l="0" r="0" t="0"/>
            <a:stretch/>
          </p:blipFill>
          <p:spPr>
            <a:xfrm>
              <a:off x="8005030" y="812921"/>
              <a:ext cx="3389801" cy="3389801"/>
            </a:xfrm>
            <a:prstGeom prst="rect">
              <a:avLst/>
            </a:prstGeom>
            <a:noFill/>
            <a:ln cap="flat" cmpd="sng" w="9525">
              <a:solidFill>
                <a:schemeClr val="accent1"/>
              </a:solidFill>
              <a:prstDash val="solid"/>
              <a:round/>
              <a:headEnd len="sm" w="sm" type="none"/>
              <a:tailEnd len="sm" w="sm" type="none"/>
            </a:ln>
          </p:spPr>
        </p:pic>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15"/>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15</a:t>
            </a:r>
            <a:endParaRPr sz="3600">
              <a:solidFill>
                <a:schemeClr val="dk1"/>
              </a:solidFill>
              <a:latin typeface="Times New Roman"/>
              <a:ea typeface="Times New Roman"/>
              <a:cs typeface="Times New Roman"/>
              <a:sym typeface="Times New Roman"/>
            </a:endParaRPr>
          </a:p>
        </p:txBody>
      </p:sp>
      <p:sp>
        <p:nvSpPr>
          <p:cNvPr id="259" name="Google Shape;259;p15"/>
          <p:cNvSpPr/>
          <p:nvPr/>
        </p:nvSpPr>
        <p:spPr>
          <a:xfrm>
            <a:off x="398584" y="456097"/>
            <a:ext cx="9915847" cy="111697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en-US" sz="2800">
                <a:solidFill>
                  <a:schemeClr val="dk1"/>
                </a:solidFill>
                <a:latin typeface="Times New Roman"/>
                <a:ea typeface="Times New Roman"/>
                <a:cs typeface="Times New Roman"/>
                <a:sym typeface="Times New Roman"/>
              </a:rPr>
              <a:t>4-qadam: Hujjatning ishlashiga qo'yiladigan talablar.</a:t>
            </a:r>
            <a:endParaRPr b="1" sz="28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b="1" lang="en-US" sz="2800">
                <a:solidFill>
                  <a:schemeClr val="dk1"/>
                </a:solidFill>
                <a:latin typeface="Times New Roman"/>
                <a:ea typeface="Times New Roman"/>
                <a:cs typeface="Times New Roman"/>
                <a:sym typeface="Times New Roman"/>
              </a:rPr>
              <a:t>Uskunalar uchun ishlash talablari ro'yxati tayyorlanishi kerak.</a:t>
            </a:r>
            <a:endParaRPr b="1" sz="2800">
              <a:solidFill>
                <a:schemeClr val="dk1"/>
              </a:solidFill>
              <a:latin typeface="Times New Roman"/>
              <a:ea typeface="Times New Roman"/>
              <a:cs typeface="Times New Roman"/>
              <a:sym typeface="Times New Roman"/>
            </a:endParaRPr>
          </a:p>
        </p:txBody>
      </p:sp>
      <p:grpSp>
        <p:nvGrpSpPr>
          <p:cNvPr id="260" name="Google Shape;260;p15"/>
          <p:cNvGrpSpPr/>
          <p:nvPr/>
        </p:nvGrpSpPr>
        <p:grpSpPr>
          <a:xfrm>
            <a:off x="2467473" y="1780199"/>
            <a:ext cx="8907662" cy="4236986"/>
            <a:chOff x="0" y="29709"/>
            <a:chExt cx="8907662" cy="4236986"/>
          </a:xfrm>
        </p:grpSpPr>
        <p:sp>
          <p:nvSpPr>
            <p:cNvPr id="261" name="Google Shape;261;p15"/>
            <p:cNvSpPr/>
            <p:nvPr/>
          </p:nvSpPr>
          <p:spPr>
            <a:xfrm>
              <a:off x="0" y="524495"/>
              <a:ext cx="8907662" cy="3742200"/>
            </a:xfrm>
            <a:prstGeom prst="rect">
              <a:avLst/>
            </a:prstGeom>
            <a:solidFill>
              <a:schemeClr val="lt1">
                <a:alpha val="89803"/>
              </a:schemeClr>
            </a:solidFill>
            <a:ln cap="flat" cmpd="sng" w="12700">
              <a:solidFill>
                <a:srgbClr val="599BD5"/>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5"/>
            <p:cNvSpPr txBox="1"/>
            <p:nvPr/>
          </p:nvSpPr>
          <p:spPr>
            <a:xfrm>
              <a:off x="0" y="524495"/>
              <a:ext cx="8907662" cy="3742200"/>
            </a:xfrm>
            <a:prstGeom prst="rect">
              <a:avLst/>
            </a:prstGeom>
            <a:noFill/>
            <a:ln>
              <a:noFill/>
            </a:ln>
          </p:spPr>
          <p:txBody>
            <a:bodyPr anchorCtr="0" anchor="t" bIns="256025" lIns="691325" spcFirstLastPara="1" rIns="691325" wrap="square" tIns="749800">
              <a:noAutofit/>
            </a:bodyPr>
            <a:lstStyle/>
            <a:p>
              <a:pPr indent="-285750" lvl="1" marL="285750" marR="0" rtl="0" algn="l">
                <a:lnSpc>
                  <a:spcPct val="90000"/>
                </a:lnSpc>
                <a:spcBef>
                  <a:spcPts val="0"/>
                </a:spcBef>
                <a:spcAft>
                  <a:spcPts val="0"/>
                </a:spcAft>
                <a:buClr>
                  <a:schemeClr val="dk1"/>
                </a:buClr>
                <a:buSzPts val="3600"/>
                <a:buFont typeface="Times New Roman"/>
                <a:buChar char="•"/>
              </a:pPr>
              <a:r>
                <a:rPr b="0" i="0" lang="en-US" sz="3600" u="none" cap="none" strike="noStrike">
                  <a:solidFill>
                    <a:schemeClr val="dk1"/>
                  </a:solidFill>
                  <a:latin typeface="Times New Roman"/>
                  <a:ea typeface="Times New Roman"/>
                  <a:cs typeface="Times New Roman"/>
                  <a:sym typeface="Times New Roman"/>
                </a:rPr>
                <a:t>Xavfsizlik masalalari</a:t>
              </a:r>
              <a:endParaRPr b="0" i="0" sz="3600" u="none" cap="none" strike="noStrike">
                <a:solidFill>
                  <a:schemeClr val="dk1"/>
                </a:solidFill>
                <a:latin typeface="Times New Roman"/>
                <a:ea typeface="Times New Roman"/>
                <a:cs typeface="Times New Roman"/>
                <a:sym typeface="Times New Roman"/>
              </a:endParaRPr>
            </a:p>
            <a:p>
              <a:pPr indent="-285750" lvl="1" marL="285750" marR="0" rtl="0" algn="l">
                <a:lnSpc>
                  <a:spcPct val="90000"/>
                </a:lnSpc>
                <a:spcBef>
                  <a:spcPts val="540"/>
                </a:spcBef>
                <a:spcAft>
                  <a:spcPts val="0"/>
                </a:spcAft>
                <a:buClr>
                  <a:schemeClr val="dk1"/>
                </a:buClr>
                <a:buSzPts val="3600"/>
                <a:buFont typeface="Times New Roman"/>
                <a:buChar char="•"/>
              </a:pPr>
              <a:r>
                <a:rPr b="0" i="0" lang="en-US" sz="3600" u="none" cap="none" strike="noStrike">
                  <a:solidFill>
                    <a:schemeClr val="dk1"/>
                  </a:solidFill>
                  <a:latin typeface="Times New Roman"/>
                  <a:ea typeface="Times New Roman"/>
                  <a:cs typeface="Times New Roman"/>
                  <a:sym typeface="Times New Roman"/>
                </a:rPr>
                <a:t>Elektr yoki quvvat sarfi</a:t>
              </a:r>
              <a:endParaRPr b="0" i="0" sz="3600" u="none" cap="none" strike="noStrike">
                <a:solidFill>
                  <a:schemeClr val="dk1"/>
                </a:solidFill>
                <a:latin typeface="Times New Roman"/>
                <a:ea typeface="Times New Roman"/>
                <a:cs typeface="Times New Roman"/>
                <a:sym typeface="Times New Roman"/>
              </a:endParaRPr>
            </a:p>
            <a:p>
              <a:pPr indent="-285750" lvl="1" marL="285750" marR="0" rtl="0" algn="l">
                <a:lnSpc>
                  <a:spcPct val="90000"/>
                </a:lnSpc>
                <a:spcBef>
                  <a:spcPts val="540"/>
                </a:spcBef>
                <a:spcAft>
                  <a:spcPts val="0"/>
                </a:spcAft>
                <a:buClr>
                  <a:schemeClr val="dk1"/>
                </a:buClr>
                <a:buSzPts val="3600"/>
                <a:buFont typeface="Times New Roman"/>
                <a:buChar char="•"/>
              </a:pPr>
              <a:r>
                <a:rPr b="0" i="0" lang="en-US" sz="3600" u="none" cap="none" strike="noStrike">
                  <a:solidFill>
                    <a:schemeClr val="dk1"/>
                  </a:solidFill>
                  <a:latin typeface="Times New Roman"/>
                  <a:ea typeface="Times New Roman"/>
                  <a:cs typeface="Times New Roman"/>
                  <a:sym typeface="Times New Roman"/>
                </a:rPr>
                <a:t>Atrof-muhit muammolari</a:t>
              </a:r>
              <a:endParaRPr b="0" i="0" sz="3600" u="none" cap="none" strike="noStrike">
                <a:solidFill>
                  <a:schemeClr val="dk1"/>
                </a:solidFill>
                <a:latin typeface="Times New Roman"/>
                <a:ea typeface="Times New Roman"/>
                <a:cs typeface="Times New Roman"/>
                <a:sym typeface="Times New Roman"/>
              </a:endParaRPr>
            </a:p>
            <a:p>
              <a:pPr indent="-285750" lvl="1" marL="285750" marR="0" rtl="0" algn="l">
                <a:lnSpc>
                  <a:spcPct val="90000"/>
                </a:lnSpc>
                <a:spcBef>
                  <a:spcPts val="540"/>
                </a:spcBef>
                <a:spcAft>
                  <a:spcPts val="0"/>
                </a:spcAft>
                <a:buClr>
                  <a:schemeClr val="dk1"/>
                </a:buClr>
                <a:buSzPts val="3600"/>
                <a:buFont typeface="Times New Roman"/>
                <a:buChar char="•"/>
              </a:pPr>
              <a:r>
                <a:rPr b="0" i="0" lang="en-US" sz="3600" u="none" cap="none" strike="noStrike">
                  <a:solidFill>
                    <a:schemeClr val="dk1"/>
                  </a:solidFill>
                  <a:latin typeface="Times New Roman"/>
                  <a:ea typeface="Times New Roman"/>
                  <a:cs typeface="Times New Roman"/>
                  <a:sym typeface="Times New Roman"/>
                </a:rPr>
                <a:t>Pnevmatik talablar</a:t>
              </a:r>
              <a:endParaRPr b="0" i="0" sz="3600" u="none" cap="none" strike="noStrike">
                <a:solidFill>
                  <a:schemeClr val="dk1"/>
                </a:solidFill>
                <a:latin typeface="Times New Roman"/>
                <a:ea typeface="Times New Roman"/>
                <a:cs typeface="Times New Roman"/>
                <a:sym typeface="Times New Roman"/>
              </a:endParaRPr>
            </a:p>
            <a:p>
              <a:pPr indent="-285750" lvl="1" marL="285750" marR="0" rtl="0" algn="l">
                <a:lnSpc>
                  <a:spcPct val="90000"/>
                </a:lnSpc>
                <a:spcBef>
                  <a:spcPts val="540"/>
                </a:spcBef>
                <a:spcAft>
                  <a:spcPts val="0"/>
                </a:spcAft>
                <a:buClr>
                  <a:schemeClr val="dk1"/>
                </a:buClr>
                <a:buSzPts val="3600"/>
                <a:buFont typeface="Times New Roman"/>
                <a:buChar char="•"/>
              </a:pPr>
              <a:r>
                <a:rPr b="0" i="0" lang="en-US" sz="3600" u="none" cap="none" strike="noStrike">
                  <a:solidFill>
                    <a:schemeClr val="dk1"/>
                  </a:solidFill>
                  <a:latin typeface="Times New Roman"/>
                  <a:ea typeface="Times New Roman"/>
                  <a:cs typeface="Times New Roman"/>
                  <a:sym typeface="Times New Roman"/>
                </a:rPr>
                <a:t>Zarur bo'lganda boshqa talablar</a:t>
              </a:r>
              <a:endParaRPr b="0" i="0" sz="3600" u="none" cap="none" strike="noStrike">
                <a:solidFill>
                  <a:schemeClr val="dk1"/>
                </a:solidFill>
                <a:latin typeface="Times New Roman"/>
                <a:ea typeface="Times New Roman"/>
                <a:cs typeface="Times New Roman"/>
                <a:sym typeface="Times New Roman"/>
              </a:endParaRPr>
            </a:p>
          </p:txBody>
        </p:sp>
        <p:sp>
          <p:nvSpPr>
            <p:cNvPr id="263" name="Google Shape;263;p15"/>
            <p:cNvSpPr/>
            <p:nvPr/>
          </p:nvSpPr>
          <p:spPr>
            <a:xfrm>
              <a:off x="445383" y="29709"/>
              <a:ext cx="6235363" cy="1062720"/>
            </a:xfrm>
            <a:prstGeom prst="roundRect">
              <a:avLst>
                <a:gd fmla="val 16667"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5"/>
            <p:cNvSpPr txBox="1"/>
            <p:nvPr/>
          </p:nvSpPr>
          <p:spPr>
            <a:xfrm>
              <a:off x="497261" y="81587"/>
              <a:ext cx="6131607" cy="958964"/>
            </a:xfrm>
            <a:prstGeom prst="rect">
              <a:avLst/>
            </a:prstGeom>
            <a:noFill/>
            <a:ln>
              <a:noFill/>
            </a:ln>
          </p:spPr>
          <p:txBody>
            <a:bodyPr anchorCtr="0" anchor="ctr" bIns="0" lIns="235675" spcFirstLastPara="1" rIns="235675" wrap="square" tIns="0">
              <a:noAutofit/>
            </a:bodyPr>
            <a:lstStyle/>
            <a:p>
              <a:pPr indent="0" lvl="0" marL="0" marR="0" rtl="0" algn="l">
                <a:lnSpc>
                  <a:spcPct val="90000"/>
                </a:lnSpc>
                <a:spcBef>
                  <a:spcPts val="0"/>
                </a:spcBef>
                <a:spcAft>
                  <a:spcPts val="0"/>
                </a:spcAft>
                <a:buNone/>
              </a:pPr>
              <a:r>
                <a:rPr lang="en-US" sz="3600">
                  <a:solidFill>
                    <a:schemeClr val="lt1"/>
                  </a:solidFill>
                  <a:latin typeface="Times New Roman"/>
                  <a:ea typeface="Times New Roman"/>
                  <a:cs typeface="Times New Roman"/>
                  <a:sym typeface="Times New Roman"/>
                </a:rPr>
                <a:t>Odatda quyidagi narsalar bo'lishi kerak:</a:t>
              </a:r>
              <a:endParaRPr sz="36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6"/>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16</a:t>
            </a:r>
            <a:endParaRPr sz="3600">
              <a:solidFill>
                <a:schemeClr val="dk1"/>
              </a:solidFill>
              <a:latin typeface="Times New Roman"/>
              <a:ea typeface="Times New Roman"/>
              <a:cs typeface="Times New Roman"/>
              <a:sym typeface="Times New Roman"/>
            </a:endParaRPr>
          </a:p>
        </p:txBody>
      </p:sp>
      <p:sp>
        <p:nvSpPr>
          <p:cNvPr id="270" name="Google Shape;270;p16"/>
          <p:cNvSpPr/>
          <p:nvPr/>
        </p:nvSpPr>
        <p:spPr>
          <a:xfrm>
            <a:off x="375139" y="476667"/>
            <a:ext cx="6096000" cy="2678682"/>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2000">
                <a:solidFill>
                  <a:schemeClr val="dk1"/>
                </a:solidFill>
                <a:latin typeface="Times New Roman"/>
                <a:ea typeface="Times New Roman"/>
                <a:cs typeface="Times New Roman"/>
                <a:sym typeface="Times New Roman"/>
              </a:rPr>
              <a:t>5-qadam: Atrof-muhit spetsifikatsiyalarini ishlab chiqish.</a:t>
            </a:r>
            <a:endParaRPr sz="2000">
              <a:solidFill>
                <a:schemeClr val="dk1"/>
              </a:solidFill>
              <a:latin typeface="Times New Roman"/>
              <a:ea typeface="Times New Roman"/>
              <a:cs typeface="Times New Roman"/>
              <a:sym typeface="Times New Roman"/>
            </a:endParaRPr>
          </a:p>
          <a:p>
            <a:pPr indent="0" lvl="0" marL="0" marR="0" rtl="0" algn="l">
              <a:spcBef>
                <a:spcPts val="800"/>
              </a:spcBef>
              <a:spcAft>
                <a:spcPts val="0"/>
              </a:spcAft>
              <a:buNone/>
            </a:pPr>
            <a:r>
              <a:rPr lang="en-US" sz="2000">
                <a:solidFill>
                  <a:schemeClr val="dk1"/>
                </a:solidFill>
                <a:latin typeface="Times New Roman"/>
                <a:ea typeface="Times New Roman"/>
                <a:cs typeface="Times New Roman"/>
                <a:sym typeface="Times New Roman"/>
              </a:rPr>
              <a:t>Ushbu bosqichda asbob-uskunalar uchun ekologik spetsifikatsiyalar to'plamini ishlab chiqish muhimdir. Bu mijozning ob'ektida ish rejimida uskunalar duchor bo'ladigan turli xil shartlar ro'yxatini yaratishni anglatadi. Ro'yxatdagi ushbu elementlar zavod qavatida hisobga olinishi kerak bo'lgan nosozliklar va ta'mirlash vaqtlarida katta rol o'ynaydi. </a:t>
            </a:r>
            <a:endParaRPr sz="2000">
              <a:solidFill>
                <a:schemeClr val="dk1"/>
              </a:solidFill>
              <a:latin typeface="Times New Roman"/>
              <a:ea typeface="Times New Roman"/>
              <a:cs typeface="Times New Roman"/>
              <a:sym typeface="Times New Roman"/>
            </a:endParaRPr>
          </a:p>
        </p:txBody>
      </p:sp>
      <p:grpSp>
        <p:nvGrpSpPr>
          <p:cNvPr id="271" name="Google Shape;271;p16"/>
          <p:cNvGrpSpPr/>
          <p:nvPr/>
        </p:nvGrpSpPr>
        <p:grpSpPr>
          <a:xfrm>
            <a:off x="4435689" y="3319128"/>
            <a:ext cx="5290096" cy="3548524"/>
            <a:chOff x="121598" y="3911"/>
            <a:chExt cx="5290096" cy="3548524"/>
          </a:xfrm>
        </p:grpSpPr>
        <p:sp>
          <p:nvSpPr>
            <p:cNvPr id="272" name="Google Shape;272;p16"/>
            <p:cNvSpPr/>
            <p:nvPr/>
          </p:nvSpPr>
          <p:spPr>
            <a:xfrm rot="-5400000">
              <a:off x="-971978" y="1872061"/>
              <a:ext cx="2773950" cy="58679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6"/>
            <p:cNvSpPr txBox="1"/>
            <p:nvPr/>
          </p:nvSpPr>
          <p:spPr>
            <a:xfrm rot="-5400000">
              <a:off x="-971978" y="1872061"/>
              <a:ext cx="2773950" cy="586797"/>
            </a:xfrm>
            <a:prstGeom prst="rect">
              <a:avLst/>
            </a:prstGeom>
            <a:noFill/>
            <a:ln>
              <a:noFill/>
            </a:ln>
          </p:spPr>
          <p:txBody>
            <a:bodyPr anchorCtr="0" anchor="t" bIns="0" lIns="0" spcFirstLastPara="1" rIns="517500" wrap="square" tIns="0">
              <a:noAutofit/>
            </a:bodyPr>
            <a:lstStyle/>
            <a:p>
              <a:pPr indent="0" lvl="0" marL="0" marR="0" rtl="0" algn="r">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Oddiy ekologik omillar quyidagilarni o'z ichiga olishi kerak:</a:t>
              </a:r>
              <a:endParaRPr sz="1400">
                <a:solidFill>
                  <a:schemeClr val="dk1"/>
                </a:solidFill>
                <a:latin typeface="Times New Roman"/>
                <a:ea typeface="Times New Roman"/>
                <a:cs typeface="Times New Roman"/>
                <a:sym typeface="Times New Roman"/>
              </a:endParaRPr>
            </a:p>
          </p:txBody>
        </p:sp>
        <p:sp>
          <p:nvSpPr>
            <p:cNvPr id="274" name="Google Shape;274;p16"/>
            <p:cNvSpPr/>
            <p:nvPr/>
          </p:nvSpPr>
          <p:spPr>
            <a:xfrm>
              <a:off x="708395" y="778484"/>
              <a:ext cx="4703299" cy="2773950"/>
            </a:xfrm>
            <a:prstGeom prst="rect">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6"/>
            <p:cNvSpPr txBox="1"/>
            <p:nvPr/>
          </p:nvSpPr>
          <p:spPr>
            <a:xfrm>
              <a:off x="708395" y="778484"/>
              <a:ext cx="4703299" cy="2773950"/>
            </a:xfrm>
            <a:prstGeom prst="rect">
              <a:avLst/>
            </a:prstGeom>
            <a:noFill/>
            <a:ln>
              <a:noFill/>
            </a:ln>
          </p:spPr>
          <p:txBody>
            <a:bodyPr anchorCtr="0" anchor="t" bIns="170675" lIns="170675" spcFirstLastPara="1" rIns="170675" wrap="square" tIns="517500">
              <a:noAutofit/>
            </a:bodyPr>
            <a:lstStyle/>
            <a:p>
              <a:pPr indent="-171450" lvl="1" marL="171450" marR="0" rtl="0" algn="l">
                <a:lnSpc>
                  <a:spcPct val="90000"/>
                </a:lnSpc>
                <a:spcBef>
                  <a:spcPts val="0"/>
                </a:spcBef>
                <a:spcAft>
                  <a:spcPts val="0"/>
                </a:spcAft>
                <a:buClr>
                  <a:schemeClr val="lt1"/>
                </a:buClr>
                <a:buSzPts val="1900"/>
                <a:buFont typeface="Times New Roman"/>
                <a:buChar char="•"/>
              </a:pPr>
              <a:r>
                <a:rPr b="0" i="0" lang="en-US" sz="1900" u="none" cap="none" strike="noStrike">
                  <a:solidFill>
                    <a:schemeClr val="lt1"/>
                  </a:solidFill>
                  <a:latin typeface="Times New Roman"/>
                  <a:ea typeface="Times New Roman"/>
                  <a:cs typeface="Times New Roman"/>
                  <a:sym typeface="Times New Roman"/>
                </a:rPr>
                <a:t>Harorat</a:t>
              </a:r>
              <a:endParaRPr b="0" i="0" sz="1900" u="none" cap="none" strike="noStrike">
                <a:solidFill>
                  <a:schemeClr val="lt1"/>
                </a:solidFill>
                <a:latin typeface="Times New Roman"/>
                <a:ea typeface="Times New Roman"/>
                <a:cs typeface="Times New Roman"/>
                <a:sym typeface="Times New Roman"/>
              </a:endParaRPr>
            </a:p>
            <a:p>
              <a:pPr indent="-171450" lvl="1" marL="171450" marR="0" rtl="0" algn="l">
                <a:lnSpc>
                  <a:spcPct val="90000"/>
                </a:lnSpc>
                <a:spcBef>
                  <a:spcPts val="285"/>
                </a:spcBef>
                <a:spcAft>
                  <a:spcPts val="0"/>
                </a:spcAft>
                <a:buClr>
                  <a:schemeClr val="lt1"/>
                </a:buClr>
                <a:buSzPts val="1900"/>
                <a:buFont typeface="Times New Roman"/>
                <a:buChar char="•"/>
              </a:pPr>
              <a:r>
                <a:rPr b="0" i="0" lang="en-US" sz="1900" u="none" cap="none" strike="noStrike">
                  <a:solidFill>
                    <a:schemeClr val="lt1"/>
                  </a:solidFill>
                  <a:latin typeface="Times New Roman"/>
                  <a:ea typeface="Times New Roman"/>
                  <a:cs typeface="Times New Roman"/>
                  <a:sym typeface="Times New Roman"/>
                </a:rPr>
                <a:t>Namlik</a:t>
              </a:r>
              <a:endParaRPr b="0" i="0" sz="1900" u="none" cap="none" strike="noStrike">
                <a:solidFill>
                  <a:schemeClr val="lt1"/>
                </a:solidFill>
                <a:latin typeface="Times New Roman"/>
                <a:ea typeface="Times New Roman"/>
                <a:cs typeface="Times New Roman"/>
                <a:sym typeface="Times New Roman"/>
              </a:endParaRPr>
            </a:p>
            <a:p>
              <a:pPr indent="-171450" lvl="1" marL="171450" marR="0" rtl="0" algn="l">
                <a:lnSpc>
                  <a:spcPct val="90000"/>
                </a:lnSpc>
                <a:spcBef>
                  <a:spcPts val="285"/>
                </a:spcBef>
                <a:spcAft>
                  <a:spcPts val="0"/>
                </a:spcAft>
                <a:buClr>
                  <a:schemeClr val="lt1"/>
                </a:buClr>
                <a:buSzPts val="1900"/>
                <a:buFont typeface="Times New Roman"/>
                <a:buChar char="•"/>
              </a:pPr>
              <a:r>
                <a:rPr b="0" i="0" lang="en-US" sz="1900" u="none" cap="none" strike="noStrike">
                  <a:solidFill>
                    <a:schemeClr val="lt1"/>
                  </a:solidFill>
                  <a:latin typeface="Times New Roman"/>
                  <a:ea typeface="Times New Roman"/>
                  <a:cs typeface="Times New Roman"/>
                  <a:sym typeface="Times New Roman"/>
                </a:rPr>
                <a:t>Elektr shovqini</a:t>
              </a:r>
              <a:endParaRPr b="0" i="0" sz="1900" u="none" cap="none" strike="noStrike">
                <a:solidFill>
                  <a:schemeClr val="lt1"/>
                </a:solidFill>
                <a:latin typeface="Times New Roman"/>
                <a:ea typeface="Times New Roman"/>
                <a:cs typeface="Times New Roman"/>
                <a:sym typeface="Times New Roman"/>
              </a:endParaRPr>
            </a:p>
            <a:p>
              <a:pPr indent="-171450" lvl="1" marL="171450" marR="0" rtl="0" algn="l">
                <a:lnSpc>
                  <a:spcPct val="90000"/>
                </a:lnSpc>
                <a:spcBef>
                  <a:spcPts val="285"/>
                </a:spcBef>
                <a:spcAft>
                  <a:spcPts val="0"/>
                </a:spcAft>
                <a:buClr>
                  <a:schemeClr val="lt1"/>
                </a:buClr>
                <a:buSzPts val="1900"/>
                <a:buFont typeface="Times New Roman"/>
                <a:buChar char="•"/>
              </a:pPr>
              <a:r>
                <a:rPr b="0" i="0" lang="en-US" sz="1900" u="none" cap="none" strike="noStrike">
                  <a:solidFill>
                    <a:schemeClr val="lt1"/>
                  </a:solidFill>
                  <a:latin typeface="Times New Roman"/>
                  <a:ea typeface="Times New Roman"/>
                  <a:cs typeface="Times New Roman"/>
                  <a:sym typeface="Times New Roman"/>
                </a:rPr>
                <a:t>Tebranish</a:t>
              </a:r>
              <a:endParaRPr b="0" i="0" sz="1900" u="none" cap="none" strike="noStrike">
                <a:solidFill>
                  <a:schemeClr val="lt1"/>
                </a:solidFill>
                <a:latin typeface="Times New Roman"/>
                <a:ea typeface="Times New Roman"/>
                <a:cs typeface="Times New Roman"/>
                <a:sym typeface="Times New Roman"/>
              </a:endParaRPr>
            </a:p>
            <a:p>
              <a:pPr indent="-171450" lvl="1" marL="171450" marR="0" rtl="0" algn="l">
                <a:lnSpc>
                  <a:spcPct val="90000"/>
                </a:lnSpc>
                <a:spcBef>
                  <a:spcPts val="285"/>
                </a:spcBef>
                <a:spcAft>
                  <a:spcPts val="0"/>
                </a:spcAft>
                <a:buClr>
                  <a:schemeClr val="lt1"/>
                </a:buClr>
                <a:buSzPts val="1900"/>
                <a:buFont typeface="Times New Roman"/>
                <a:buChar char="•"/>
              </a:pPr>
              <a:r>
                <a:rPr b="0" i="0" lang="en-US" sz="1900" u="none" cap="none" strike="noStrike">
                  <a:solidFill>
                    <a:schemeClr val="lt1"/>
                  </a:solidFill>
                  <a:latin typeface="Times New Roman"/>
                  <a:ea typeface="Times New Roman"/>
                  <a:cs typeface="Times New Roman"/>
                  <a:sym typeface="Times New Roman"/>
                </a:rPr>
                <a:t>Korroziv material</a:t>
              </a:r>
              <a:endParaRPr b="0" i="0" sz="1900" u="none" cap="none" strike="noStrike">
                <a:solidFill>
                  <a:schemeClr val="lt1"/>
                </a:solidFill>
                <a:latin typeface="Times New Roman"/>
                <a:ea typeface="Times New Roman"/>
                <a:cs typeface="Times New Roman"/>
                <a:sym typeface="Times New Roman"/>
              </a:endParaRPr>
            </a:p>
            <a:p>
              <a:pPr indent="-171450" lvl="1" marL="171450" marR="0" rtl="0" algn="l">
                <a:lnSpc>
                  <a:spcPct val="90000"/>
                </a:lnSpc>
                <a:spcBef>
                  <a:spcPts val="285"/>
                </a:spcBef>
                <a:spcAft>
                  <a:spcPts val="0"/>
                </a:spcAft>
                <a:buClr>
                  <a:schemeClr val="lt1"/>
                </a:buClr>
                <a:buSzPts val="1900"/>
                <a:buFont typeface="Times New Roman"/>
                <a:buChar char="•"/>
              </a:pPr>
              <a:r>
                <a:rPr b="0" i="0" lang="en-US" sz="1900" u="none" cap="none" strike="noStrike">
                  <a:solidFill>
                    <a:schemeClr val="lt1"/>
                  </a:solidFill>
                  <a:latin typeface="Times New Roman"/>
                  <a:ea typeface="Times New Roman"/>
                  <a:cs typeface="Times New Roman"/>
                  <a:sym typeface="Times New Roman"/>
                </a:rPr>
                <a:t>Elektromagnit maydonlar</a:t>
              </a:r>
              <a:endParaRPr b="0" i="0" sz="1900" u="none" cap="none" strike="noStrike">
                <a:solidFill>
                  <a:schemeClr val="lt1"/>
                </a:solidFill>
                <a:latin typeface="Times New Roman"/>
                <a:ea typeface="Times New Roman"/>
                <a:cs typeface="Times New Roman"/>
                <a:sym typeface="Times New Roman"/>
              </a:endParaRPr>
            </a:p>
            <a:p>
              <a:pPr indent="-171450" lvl="1" marL="171450" marR="0" rtl="0" algn="l">
                <a:lnSpc>
                  <a:spcPct val="90000"/>
                </a:lnSpc>
                <a:spcBef>
                  <a:spcPts val="285"/>
                </a:spcBef>
                <a:spcAft>
                  <a:spcPts val="0"/>
                </a:spcAft>
                <a:buClr>
                  <a:schemeClr val="lt1"/>
                </a:buClr>
                <a:buSzPts val="1900"/>
                <a:buFont typeface="Times New Roman"/>
                <a:buChar char="•"/>
              </a:pPr>
              <a:r>
                <a:rPr b="0" i="0" lang="en-US" sz="1900" u="none" cap="none" strike="noStrike">
                  <a:solidFill>
                    <a:schemeClr val="lt1"/>
                  </a:solidFill>
                  <a:latin typeface="Times New Roman"/>
                  <a:ea typeface="Times New Roman"/>
                  <a:cs typeface="Times New Roman"/>
                  <a:sym typeface="Times New Roman"/>
                </a:rPr>
                <a:t>Boshqalar kerak bo'lsa</a:t>
              </a:r>
              <a:endParaRPr b="0" i="0" sz="1900" u="none" cap="none" strike="noStrike">
                <a:solidFill>
                  <a:schemeClr val="lt1"/>
                </a:solidFill>
                <a:latin typeface="Times New Roman"/>
                <a:ea typeface="Times New Roman"/>
                <a:cs typeface="Times New Roman"/>
                <a:sym typeface="Times New Roman"/>
              </a:endParaRPr>
            </a:p>
          </p:txBody>
        </p:sp>
        <p:sp>
          <p:nvSpPr>
            <p:cNvPr id="276" name="Google Shape;276;p16"/>
            <p:cNvSpPr/>
            <p:nvPr/>
          </p:nvSpPr>
          <p:spPr>
            <a:xfrm>
              <a:off x="121598" y="3911"/>
              <a:ext cx="1173594" cy="1173594"/>
            </a:xfrm>
            <a:prstGeom prst="rect">
              <a:avLst/>
            </a:prstGeom>
            <a:blipFill rotWithShape="1">
              <a:blip r:embed="rId3">
                <a:alphaModFix/>
              </a:blip>
              <a:stretch>
                <a:fillRect b="0" l="0" r="0" t="0"/>
              </a:stretch>
            </a:blip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7" name="Google Shape;277;p16"/>
          <p:cNvGrpSpPr/>
          <p:nvPr/>
        </p:nvGrpSpPr>
        <p:grpSpPr>
          <a:xfrm>
            <a:off x="6799384" y="379119"/>
            <a:ext cx="4947139" cy="3536262"/>
            <a:chOff x="6799384" y="379119"/>
            <a:chExt cx="4947139" cy="3536262"/>
          </a:xfrm>
        </p:grpSpPr>
        <p:sp>
          <p:nvSpPr>
            <p:cNvPr id="278" name="Google Shape;278;p16"/>
            <p:cNvSpPr/>
            <p:nvPr/>
          </p:nvSpPr>
          <p:spPr>
            <a:xfrm>
              <a:off x="6799384" y="2715052"/>
              <a:ext cx="4947139" cy="1200329"/>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Image of Preventive Management retrieved from</a:t>
              </a:r>
              <a:endParaRPr/>
            </a:p>
            <a:p>
              <a:pPr indent="0" lvl="0" marL="0" marR="0" rtl="0" algn="l">
                <a:spcBef>
                  <a:spcPts val="0"/>
                </a:spcBef>
                <a:spcAft>
                  <a:spcPts val="0"/>
                </a:spcAft>
                <a:buNone/>
              </a:pPr>
              <a:r>
                <a:rPr lang="en-US" sz="1800" u="sng">
                  <a:solidFill>
                    <a:schemeClr val="dk1"/>
                  </a:solidFill>
                  <a:latin typeface="Times New Roman"/>
                  <a:ea typeface="Times New Roman"/>
                  <a:cs typeface="Times New Roman"/>
                  <a:sym typeface="Times New Roman"/>
                  <a:hlinkClick r:id="rId4">
                    <a:extLst>
                      <a:ext uri="{A12FA001-AC4F-418D-AE19-62706E023703}">
                        <ahyp:hlinkClr val="tx"/>
                      </a:ext>
                    </a:extLst>
                  </a:hlinkClick>
                </a:rPr>
                <a:t>https://servicemind.asia/images/background-images/Home-AMP.png</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On may 06, 2023</a:t>
              </a:r>
              <a:endParaRPr sz="1800">
                <a:solidFill>
                  <a:schemeClr val="dk1"/>
                </a:solidFill>
                <a:latin typeface="Times New Roman"/>
                <a:ea typeface="Times New Roman"/>
                <a:cs typeface="Times New Roman"/>
                <a:sym typeface="Times New Roman"/>
              </a:endParaRPr>
            </a:p>
          </p:txBody>
        </p:sp>
        <p:pic>
          <p:nvPicPr>
            <p:cNvPr id="279" name="Google Shape;279;p16"/>
            <p:cNvPicPr preferRelativeResize="0"/>
            <p:nvPr/>
          </p:nvPicPr>
          <p:blipFill rotWithShape="1">
            <a:blip r:embed="rId5">
              <a:alphaModFix/>
            </a:blip>
            <a:srcRect b="0" l="0" r="0" t="0"/>
            <a:stretch/>
          </p:blipFill>
          <p:spPr>
            <a:xfrm>
              <a:off x="7455877" y="379119"/>
              <a:ext cx="2858556" cy="2255999"/>
            </a:xfrm>
            <a:prstGeom prst="rect">
              <a:avLst/>
            </a:prstGeom>
            <a:noFill/>
            <a:ln cap="flat" cmpd="sng" w="9525">
              <a:solidFill>
                <a:schemeClr val="accent1"/>
              </a:solidFill>
              <a:prstDash val="solid"/>
              <a:round/>
              <a:headEnd len="sm" w="sm" type="none"/>
              <a:tailEnd len="sm" w="sm" type="none"/>
            </a:ln>
          </p:spPr>
        </p:pic>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7"/>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17</a:t>
            </a:r>
            <a:endParaRPr sz="3600">
              <a:solidFill>
                <a:schemeClr val="dk1"/>
              </a:solidFill>
              <a:latin typeface="Times New Roman"/>
              <a:ea typeface="Times New Roman"/>
              <a:cs typeface="Times New Roman"/>
              <a:sym typeface="Times New Roman"/>
            </a:endParaRPr>
          </a:p>
        </p:txBody>
      </p:sp>
      <p:sp>
        <p:nvSpPr>
          <p:cNvPr id="285" name="Google Shape;285;p17"/>
          <p:cNvSpPr/>
          <p:nvPr/>
        </p:nvSpPr>
        <p:spPr>
          <a:xfrm>
            <a:off x="328247" y="521382"/>
            <a:ext cx="5111260" cy="215328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6-qadam: samaradorlikni tahlil qilish.</a:t>
            </a:r>
            <a:endParaRPr sz="1400">
              <a:solidFill>
                <a:schemeClr val="dk1"/>
              </a:solidFill>
              <a:latin typeface="Calibri"/>
              <a:ea typeface="Calibri"/>
              <a:cs typeface="Calibri"/>
              <a:sym typeface="Calibri"/>
            </a:endParaRPr>
          </a:p>
          <a:p>
            <a:pPr indent="0" lvl="0" marL="0" marR="0" rtl="0" algn="l">
              <a:spcBef>
                <a:spcPts val="800"/>
              </a:spcBef>
              <a:spcAft>
                <a:spcPts val="0"/>
              </a:spcAft>
              <a:buNone/>
            </a:pPr>
            <a:r>
              <a:rPr lang="en-US" sz="1800">
                <a:solidFill>
                  <a:schemeClr val="dk1"/>
                </a:solidFill>
                <a:latin typeface="Times New Roman"/>
                <a:ea typeface="Times New Roman"/>
                <a:cs typeface="Times New Roman"/>
                <a:sym typeface="Times New Roman"/>
              </a:rPr>
              <a:t>Siz ma'lumotlarni tahlil qilish uchun qo'lda asboblar va tenglamalardan foydalanishingiz yoki dasturiy paketlardan foydalanishingiz mumkin. Bozorda bunday paketlar juda ko'p. Biroq, bu muhokama uchun biz RAMGT dasturiy ta'minot dasturiga murojaat qilamiz. </a:t>
            </a:r>
            <a:endParaRPr sz="1800">
              <a:solidFill>
                <a:schemeClr val="dk1"/>
              </a:solidFill>
              <a:latin typeface="Calibri"/>
              <a:ea typeface="Calibri"/>
              <a:cs typeface="Calibri"/>
              <a:sym typeface="Calibri"/>
            </a:endParaRPr>
          </a:p>
        </p:txBody>
      </p:sp>
      <p:sp>
        <p:nvSpPr>
          <p:cNvPr id="286" name="Google Shape;286;p17"/>
          <p:cNvSpPr/>
          <p:nvPr/>
        </p:nvSpPr>
        <p:spPr>
          <a:xfrm>
            <a:off x="5439507" y="2980063"/>
            <a:ext cx="6096000"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Times New Roman"/>
                <a:ea typeface="Times New Roman"/>
                <a:cs typeface="Times New Roman"/>
                <a:sym typeface="Times New Roman"/>
              </a:rPr>
              <a:t>Asosiy menyu ta'riflari quyidagi ro'yxatda tasvirlangan. Imkoniyatlarni tahlil qilish: Mashinaning ma'lum vaqt ichida mijozning talablarini ishlab chiqarish qobiliyati. Foydalanish %: Mashinadan foydalanilgan vaqt foizi. Ish vaqti %: Mashinaning ishlashga tayyor boʻlgan vaqti. JPH: Umumiy zavod talablariga javob beradigan uskunadan kerakli quvvatga erishish uchun zarur bo'lgan soatiga ishlarning umumiy soni (JPH). O'lchov, shuningdek, tekshirilayotgan asbob-uskunalar tomonidan bajarilgan tsikllarning umumiy sonida ham ta'minlanishi mumkin.</a:t>
            </a:r>
            <a:endParaRPr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18"/>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18</a:t>
            </a:r>
            <a:endParaRPr sz="3600">
              <a:solidFill>
                <a:schemeClr val="dk1"/>
              </a:solidFill>
              <a:latin typeface="Times New Roman"/>
              <a:ea typeface="Times New Roman"/>
              <a:cs typeface="Times New Roman"/>
              <a:sym typeface="Times New Roman"/>
            </a:endParaRPr>
          </a:p>
        </p:txBody>
      </p:sp>
      <p:sp>
        <p:nvSpPr>
          <p:cNvPr id="292" name="Google Shape;292;p18"/>
          <p:cNvSpPr/>
          <p:nvPr/>
        </p:nvSpPr>
        <p:spPr>
          <a:xfrm>
            <a:off x="257907" y="199914"/>
            <a:ext cx="11535508" cy="2350387"/>
          </a:xfrm>
          <a:prstGeom prst="rect">
            <a:avLst/>
          </a:prstGeom>
          <a:blipFill rotWithShape="1">
            <a:blip r:embed="rId3">
              <a:alphaModFix/>
            </a:blip>
            <a:stretch>
              <a:fillRect b="-2324" l="-368" r="-368" t="-1291"/>
            </a:stretch>
          </a:blipFill>
          <a:ln cap="flat" cmpd="sng" w="9525">
            <a:solidFill>
              <a:schemeClr val="accen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alibri"/>
                <a:ea typeface="Calibri"/>
                <a:cs typeface="Calibri"/>
                <a:sym typeface="Calibri"/>
              </a:rPr>
              <a:t> </a:t>
            </a:r>
            <a:endParaRPr/>
          </a:p>
        </p:txBody>
      </p:sp>
      <p:sp>
        <p:nvSpPr>
          <p:cNvPr id="293" name="Google Shape;293;p18"/>
          <p:cNvSpPr/>
          <p:nvPr/>
        </p:nvSpPr>
        <p:spPr>
          <a:xfrm>
            <a:off x="2197843" y="2736006"/>
            <a:ext cx="8182708" cy="3541034"/>
          </a:xfrm>
          <a:prstGeom prst="rect">
            <a:avLst/>
          </a:prstGeom>
          <a:blipFill rotWithShape="1">
            <a:blip r:embed="rId4">
              <a:alphaModFix/>
            </a:blip>
            <a:stretch>
              <a:fillRect b="-3601" l="-147" r="-148" t="-171"/>
            </a:stretch>
          </a:blipFill>
          <a:ln cap="flat" cmpd="sng" w="9525">
            <a:solidFill>
              <a:schemeClr val="accen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latin typeface="Calibri"/>
                <a:ea typeface="Calibri"/>
                <a:cs typeface="Calibri"/>
                <a:sym typeface="Calibri"/>
              </a:rPr>
              <a:t>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19"/>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19</a:t>
            </a:r>
            <a:endParaRPr sz="3600">
              <a:solidFill>
                <a:schemeClr val="dk1"/>
              </a:solidFill>
              <a:latin typeface="Times New Roman"/>
              <a:ea typeface="Times New Roman"/>
              <a:cs typeface="Times New Roman"/>
              <a:sym typeface="Times New Roman"/>
            </a:endParaRPr>
          </a:p>
        </p:txBody>
      </p:sp>
      <p:sp>
        <p:nvSpPr>
          <p:cNvPr id="299" name="Google Shape;299;p19"/>
          <p:cNvSpPr/>
          <p:nvPr/>
        </p:nvSpPr>
        <p:spPr>
          <a:xfrm>
            <a:off x="937846" y="329639"/>
            <a:ext cx="10081845" cy="1995290"/>
          </a:xfrm>
          <a:prstGeom prst="rect">
            <a:avLst/>
          </a:prstGeom>
          <a:noFill/>
          <a:ln>
            <a:noFill/>
          </a:ln>
        </p:spPr>
        <p:txBody>
          <a:bodyPr anchorCtr="0" anchor="t" bIns="45700" lIns="91425" spcFirstLastPara="1" rIns="91425" wrap="square" tIns="45700">
            <a:spAutoFit/>
          </a:bodyPr>
          <a:lstStyle/>
          <a:p>
            <a:pPr indent="0" lvl="0" marL="228600" marR="0" rtl="0" algn="ctr">
              <a:lnSpc>
                <a:spcPct val="115000"/>
              </a:lnSpc>
              <a:spcBef>
                <a:spcPts val="0"/>
              </a:spcBef>
              <a:spcAft>
                <a:spcPts val="0"/>
              </a:spcAft>
              <a:buNone/>
            </a:pPr>
            <a:r>
              <a:rPr b="1" lang="en-US" sz="1800">
                <a:solidFill>
                  <a:schemeClr val="dk1"/>
                </a:solidFill>
                <a:latin typeface="Times New Roman"/>
                <a:ea typeface="Times New Roman"/>
                <a:cs typeface="Times New Roman"/>
                <a:sym typeface="Times New Roman"/>
              </a:rPr>
              <a:t>2. Uskunaning R&amp;M maqsadlarini aniqlang</a:t>
            </a:r>
            <a:endParaRPr sz="1800">
              <a:solidFill>
                <a:schemeClr val="dk1"/>
              </a:solidFill>
              <a:latin typeface="Times New Roman"/>
              <a:ea typeface="Times New Roman"/>
              <a:cs typeface="Times New Roman"/>
              <a:sym typeface="Times New Roman"/>
            </a:endParaRPr>
          </a:p>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	Yangi uskunalar uchun R&amp;M maqsadlarini belgilash mijozning mas'uliyatidir. Biroq, yuqorida aytib o'tilganidek, etkazib beruvchi R&amp;Mning sifatli va miqdoriy maqsadlariga qanday erishilishini hal qilishga tayyor bo'lishi kerak.</a:t>
            </a:r>
            <a:endParaRPr sz="18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1800">
                <a:solidFill>
                  <a:schemeClr val="dk1"/>
                </a:solidFill>
                <a:latin typeface="Times New Roman"/>
                <a:ea typeface="Times New Roman"/>
                <a:cs typeface="Times New Roman"/>
                <a:sym typeface="Times New Roman"/>
              </a:rPr>
              <a:t>Uskunalar R&amp;M strategiyasining kontseptsiya bosqichida maqsadlar quyidagi bo'limlarda tasvirlangan sohalarga murojaat qilishi kerak.</a:t>
            </a:r>
            <a:endParaRPr sz="1800">
              <a:solidFill>
                <a:schemeClr val="dk1"/>
              </a:solidFill>
              <a:latin typeface="Times New Roman"/>
              <a:ea typeface="Times New Roman"/>
              <a:cs typeface="Times New Roman"/>
              <a:sym typeface="Times New Roman"/>
            </a:endParaRPr>
          </a:p>
        </p:txBody>
      </p:sp>
      <p:grpSp>
        <p:nvGrpSpPr>
          <p:cNvPr id="300" name="Google Shape;300;p19"/>
          <p:cNvGrpSpPr/>
          <p:nvPr/>
        </p:nvGrpSpPr>
        <p:grpSpPr>
          <a:xfrm>
            <a:off x="2032000" y="2932704"/>
            <a:ext cx="8282432" cy="3203692"/>
            <a:chOff x="0" y="1935"/>
            <a:chExt cx="8282432" cy="3203692"/>
          </a:xfrm>
        </p:grpSpPr>
        <p:cxnSp>
          <p:nvCxnSpPr>
            <p:cNvPr id="301" name="Google Shape;301;p19"/>
            <p:cNvCxnSpPr/>
            <p:nvPr/>
          </p:nvCxnSpPr>
          <p:spPr>
            <a:xfrm>
              <a:off x="0" y="1935"/>
              <a:ext cx="828243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02" name="Google Shape;302;p19"/>
            <p:cNvSpPr/>
            <p:nvPr/>
          </p:nvSpPr>
          <p:spPr>
            <a:xfrm>
              <a:off x="0" y="1935"/>
              <a:ext cx="8282432" cy="121149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9"/>
            <p:cNvSpPr txBox="1"/>
            <p:nvPr/>
          </p:nvSpPr>
          <p:spPr>
            <a:xfrm>
              <a:off x="0" y="1935"/>
              <a:ext cx="8282432" cy="1211495"/>
            </a:xfrm>
            <a:prstGeom prst="rect">
              <a:avLst/>
            </a:prstGeom>
            <a:noFill/>
            <a:ln>
              <a:noFill/>
            </a:ln>
          </p:spPr>
          <p:txBody>
            <a:bodyPr anchorCtr="0" anchor="t" bIns="110475" lIns="110475" spcFirstLastPara="1" rIns="110475" wrap="square" tIns="110475">
              <a:noAutofit/>
            </a:bodyPr>
            <a:lstStyle/>
            <a:p>
              <a:pPr indent="0" lvl="0" marL="0" marR="0" rtl="0" algn="l">
                <a:lnSpc>
                  <a:spcPct val="90000"/>
                </a:lnSpc>
                <a:spcBef>
                  <a:spcPts val="0"/>
                </a:spcBef>
                <a:spcAft>
                  <a:spcPts val="0"/>
                </a:spcAft>
                <a:buNone/>
              </a:pPr>
              <a:r>
                <a:rPr lang="en-US" sz="2900">
                  <a:solidFill>
                    <a:schemeClr val="dk1"/>
                  </a:solidFill>
                  <a:latin typeface="Calibri"/>
                  <a:ea typeface="Calibri"/>
                  <a:cs typeface="Calibri"/>
                  <a:sym typeface="Calibri"/>
                </a:rPr>
                <a:t>Uskunalar uchun qabul qilinadigan nosozlik talablari uchun maqsadlarni aniqlash</a:t>
              </a:r>
              <a:endParaRPr sz="2900">
                <a:solidFill>
                  <a:schemeClr val="dk1"/>
                </a:solidFill>
                <a:latin typeface="Calibri"/>
                <a:ea typeface="Calibri"/>
                <a:cs typeface="Calibri"/>
                <a:sym typeface="Calibri"/>
              </a:endParaRPr>
            </a:p>
          </p:txBody>
        </p:sp>
        <p:cxnSp>
          <p:nvCxnSpPr>
            <p:cNvPr id="304" name="Google Shape;304;p19"/>
            <p:cNvCxnSpPr/>
            <p:nvPr/>
          </p:nvCxnSpPr>
          <p:spPr>
            <a:xfrm>
              <a:off x="0" y="1213430"/>
              <a:ext cx="828243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05" name="Google Shape;305;p19"/>
            <p:cNvSpPr/>
            <p:nvPr/>
          </p:nvSpPr>
          <p:spPr>
            <a:xfrm>
              <a:off x="0" y="1213430"/>
              <a:ext cx="1656486" cy="199219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9"/>
            <p:cNvSpPr txBox="1"/>
            <p:nvPr/>
          </p:nvSpPr>
          <p:spPr>
            <a:xfrm>
              <a:off x="0" y="1213430"/>
              <a:ext cx="1656486" cy="1992197"/>
            </a:xfrm>
            <a:prstGeom prst="rect">
              <a:avLst/>
            </a:prstGeom>
            <a:noFill/>
            <a:ln>
              <a:noFill/>
            </a:ln>
          </p:spPr>
          <p:txBody>
            <a:bodyPr anchorCtr="0" anchor="t" bIns="110475" lIns="110475" spcFirstLastPara="1" rIns="110475" wrap="square" tIns="110475">
              <a:noAutofit/>
            </a:bodyPr>
            <a:lstStyle/>
            <a:p>
              <a:pPr indent="0" lvl="0" marL="0" marR="0" rtl="0" algn="l">
                <a:lnSpc>
                  <a:spcPct val="90000"/>
                </a:lnSpc>
                <a:spcBef>
                  <a:spcPts val="0"/>
                </a:spcBef>
                <a:spcAft>
                  <a:spcPts val="0"/>
                </a:spcAft>
                <a:buNone/>
              </a:pPr>
              <a:r>
                <a:rPr lang="en-US" sz="2900">
                  <a:solidFill>
                    <a:schemeClr val="dk1"/>
                  </a:solidFill>
                  <a:latin typeface="Calibri"/>
                  <a:ea typeface="Calibri"/>
                  <a:cs typeface="Calibri"/>
                  <a:sym typeface="Calibri"/>
                </a:rPr>
                <a:t>Bularni ro'yxatga olish kerak:</a:t>
              </a:r>
              <a:endParaRPr sz="2900">
                <a:solidFill>
                  <a:schemeClr val="dk1"/>
                </a:solidFill>
                <a:latin typeface="Calibri"/>
                <a:ea typeface="Calibri"/>
                <a:cs typeface="Calibri"/>
                <a:sym typeface="Calibri"/>
              </a:endParaRPr>
            </a:p>
          </p:txBody>
        </p:sp>
        <p:sp>
          <p:nvSpPr>
            <p:cNvPr id="307" name="Google Shape;307;p19"/>
            <p:cNvSpPr/>
            <p:nvPr/>
          </p:nvSpPr>
          <p:spPr>
            <a:xfrm>
              <a:off x="1780722" y="1236849"/>
              <a:ext cx="6501709" cy="4683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9"/>
            <p:cNvSpPr txBox="1"/>
            <p:nvPr/>
          </p:nvSpPr>
          <p:spPr>
            <a:xfrm>
              <a:off x="1780722" y="1236849"/>
              <a:ext cx="6501709" cy="468380"/>
            </a:xfrm>
            <a:prstGeom prst="rect">
              <a:avLst/>
            </a:prstGeom>
            <a:noFill/>
            <a:ln>
              <a:noFill/>
            </a:ln>
          </p:spPr>
          <p:txBody>
            <a:bodyPr anchorCtr="0" anchor="t" bIns="57150" lIns="57150" spcFirstLastPara="1" rIns="57150" wrap="square" tIns="57150">
              <a:noAutofit/>
            </a:bodyPr>
            <a:lstStyle/>
            <a:p>
              <a:pPr indent="0" lvl="0" marL="0" marR="0" rtl="0" algn="l">
                <a:lnSpc>
                  <a:spcPct val="90000"/>
                </a:lnSpc>
                <a:spcBef>
                  <a:spcPts val="0"/>
                </a:spcBef>
                <a:spcAft>
                  <a:spcPts val="0"/>
                </a:spcAft>
                <a:buNone/>
              </a:pPr>
              <a:r>
                <a:rPr lang="en-US" sz="1500">
                  <a:solidFill>
                    <a:schemeClr val="dk1"/>
                  </a:solidFill>
                  <a:latin typeface="Calibri"/>
                  <a:ea typeface="Calibri"/>
                  <a:cs typeface="Calibri"/>
                  <a:sym typeface="Calibri"/>
                </a:rPr>
                <a:t>MTBF</a:t>
              </a:r>
              <a:endParaRPr sz="1500">
                <a:solidFill>
                  <a:schemeClr val="dk1"/>
                </a:solidFill>
                <a:latin typeface="Calibri"/>
                <a:ea typeface="Calibri"/>
                <a:cs typeface="Calibri"/>
                <a:sym typeface="Calibri"/>
              </a:endParaRPr>
            </a:p>
          </p:txBody>
        </p:sp>
        <p:cxnSp>
          <p:nvCxnSpPr>
            <p:cNvPr id="309" name="Google Shape;309;p19"/>
            <p:cNvCxnSpPr/>
            <p:nvPr/>
          </p:nvCxnSpPr>
          <p:spPr>
            <a:xfrm>
              <a:off x="1656486" y="1705230"/>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10" name="Google Shape;310;p19"/>
            <p:cNvSpPr/>
            <p:nvPr/>
          </p:nvSpPr>
          <p:spPr>
            <a:xfrm>
              <a:off x="1780722" y="1728649"/>
              <a:ext cx="6501709" cy="4683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9"/>
            <p:cNvSpPr txBox="1"/>
            <p:nvPr/>
          </p:nvSpPr>
          <p:spPr>
            <a:xfrm>
              <a:off x="1780722" y="1728649"/>
              <a:ext cx="6501709" cy="468380"/>
            </a:xfrm>
            <a:prstGeom prst="rect">
              <a:avLst/>
            </a:prstGeom>
            <a:noFill/>
            <a:ln>
              <a:noFill/>
            </a:ln>
          </p:spPr>
          <p:txBody>
            <a:bodyPr anchorCtr="0" anchor="t" bIns="57150" lIns="57150" spcFirstLastPara="1" rIns="57150" wrap="square" tIns="57150">
              <a:noAutofit/>
            </a:bodyPr>
            <a:lstStyle/>
            <a:p>
              <a:pPr indent="0" lvl="0" marL="0" marR="0" rtl="0" algn="l">
                <a:lnSpc>
                  <a:spcPct val="90000"/>
                </a:lnSpc>
                <a:spcBef>
                  <a:spcPts val="0"/>
                </a:spcBef>
                <a:spcAft>
                  <a:spcPts val="0"/>
                </a:spcAft>
                <a:buNone/>
              </a:pPr>
              <a:r>
                <a:rPr lang="en-US" sz="1500">
                  <a:solidFill>
                    <a:schemeClr val="dk1"/>
                  </a:solidFill>
                  <a:latin typeface="Calibri"/>
                  <a:ea typeface="Calibri"/>
                  <a:cs typeface="Calibri"/>
                  <a:sym typeface="Calibri"/>
                </a:rPr>
                <a:t>Ta'mirlanadigan uskunalar uchun nosozliklar orasidagi o'rtacha tsikllar (MCBF).</a:t>
              </a:r>
              <a:endParaRPr sz="1500">
                <a:solidFill>
                  <a:schemeClr val="dk1"/>
                </a:solidFill>
                <a:latin typeface="Calibri"/>
                <a:ea typeface="Calibri"/>
                <a:cs typeface="Calibri"/>
                <a:sym typeface="Calibri"/>
              </a:endParaRPr>
            </a:p>
          </p:txBody>
        </p:sp>
        <p:cxnSp>
          <p:nvCxnSpPr>
            <p:cNvPr id="312" name="Google Shape;312;p19"/>
            <p:cNvCxnSpPr/>
            <p:nvPr/>
          </p:nvCxnSpPr>
          <p:spPr>
            <a:xfrm>
              <a:off x="1656486" y="2197029"/>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13" name="Google Shape;313;p19"/>
            <p:cNvSpPr/>
            <p:nvPr/>
          </p:nvSpPr>
          <p:spPr>
            <a:xfrm>
              <a:off x="1780722" y="2220448"/>
              <a:ext cx="6501709" cy="4683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9"/>
            <p:cNvSpPr txBox="1"/>
            <p:nvPr/>
          </p:nvSpPr>
          <p:spPr>
            <a:xfrm>
              <a:off x="1780722" y="2220448"/>
              <a:ext cx="6501709" cy="468380"/>
            </a:xfrm>
            <a:prstGeom prst="rect">
              <a:avLst/>
            </a:prstGeom>
            <a:noFill/>
            <a:ln>
              <a:noFill/>
            </a:ln>
          </p:spPr>
          <p:txBody>
            <a:bodyPr anchorCtr="0" anchor="t" bIns="57150" lIns="57150" spcFirstLastPara="1" rIns="57150" wrap="square" tIns="57150">
              <a:noAutofit/>
            </a:bodyPr>
            <a:lstStyle/>
            <a:p>
              <a:pPr indent="0" lvl="0" marL="0" marR="0" rtl="0" algn="l">
                <a:lnSpc>
                  <a:spcPct val="90000"/>
                </a:lnSpc>
                <a:spcBef>
                  <a:spcPts val="0"/>
                </a:spcBef>
                <a:spcAft>
                  <a:spcPts val="0"/>
                </a:spcAft>
                <a:buNone/>
              </a:pPr>
              <a:r>
                <a:rPr lang="en-US" sz="1500">
                  <a:solidFill>
                    <a:schemeClr val="dk1"/>
                  </a:solidFill>
                  <a:latin typeface="Calibri"/>
                  <a:ea typeface="Calibri"/>
                  <a:cs typeface="Calibri"/>
                  <a:sym typeface="Calibri"/>
                </a:rPr>
                <a:t>MTTF (o'rtacha muvaffaqiyatsizlik vaqti)</a:t>
              </a:r>
              <a:endParaRPr sz="1500">
                <a:solidFill>
                  <a:schemeClr val="dk1"/>
                </a:solidFill>
                <a:latin typeface="Calibri"/>
                <a:ea typeface="Calibri"/>
                <a:cs typeface="Calibri"/>
                <a:sym typeface="Calibri"/>
              </a:endParaRPr>
            </a:p>
          </p:txBody>
        </p:sp>
        <p:cxnSp>
          <p:nvCxnSpPr>
            <p:cNvPr id="315" name="Google Shape;315;p19"/>
            <p:cNvCxnSpPr/>
            <p:nvPr/>
          </p:nvCxnSpPr>
          <p:spPr>
            <a:xfrm>
              <a:off x="1656486" y="2688829"/>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16" name="Google Shape;316;p19"/>
            <p:cNvSpPr/>
            <p:nvPr/>
          </p:nvSpPr>
          <p:spPr>
            <a:xfrm>
              <a:off x="1780722" y="2712248"/>
              <a:ext cx="6501709" cy="46838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9"/>
            <p:cNvSpPr txBox="1"/>
            <p:nvPr/>
          </p:nvSpPr>
          <p:spPr>
            <a:xfrm>
              <a:off x="1780722" y="2712248"/>
              <a:ext cx="6501709" cy="468380"/>
            </a:xfrm>
            <a:prstGeom prst="rect">
              <a:avLst/>
            </a:prstGeom>
            <a:noFill/>
            <a:ln>
              <a:noFill/>
            </a:ln>
          </p:spPr>
          <p:txBody>
            <a:bodyPr anchorCtr="0" anchor="t" bIns="57150" lIns="57150" spcFirstLastPara="1" rIns="57150" wrap="square" tIns="57150">
              <a:noAutofit/>
            </a:bodyPr>
            <a:lstStyle/>
            <a:p>
              <a:pPr indent="0" lvl="0" marL="0" marR="0" rtl="0" algn="l">
                <a:lnSpc>
                  <a:spcPct val="90000"/>
                </a:lnSpc>
                <a:spcBef>
                  <a:spcPts val="0"/>
                </a:spcBef>
                <a:spcAft>
                  <a:spcPts val="0"/>
                </a:spcAft>
                <a:buNone/>
              </a:pPr>
              <a:r>
                <a:rPr lang="en-US" sz="1500">
                  <a:solidFill>
                    <a:schemeClr val="dk1"/>
                  </a:solidFill>
                  <a:latin typeface="Calibri"/>
                  <a:ea typeface="Calibri"/>
                  <a:cs typeface="Calibri"/>
                  <a:sym typeface="Calibri"/>
                </a:rPr>
                <a:t>Uskunalardan foydalanish maqsadlarini aniqlash.</a:t>
              </a:r>
              <a:endParaRPr sz="1500">
                <a:solidFill>
                  <a:schemeClr val="dk1"/>
                </a:solidFill>
                <a:latin typeface="Calibri"/>
                <a:ea typeface="Calibri"/>
                <a:cs typeface="Calibri"/>
                <a:sym typeface="Calibri"/>
              </a:endParaRPr>
            </a:p>
          </p:txBody>
        </p:sp>
        <p:cxnSp>
          <p:nvCxnSpPr>
            <p:cNvPr id="318" name="Google Shape;318;p19"/>
            <p:cNvCxnSpPr/>
            <p:nvPr/>
          </p:nvCxnSpPr>
          <p:spPr>
            <a:xfrm>
              <a:off x="1656486" y="3180628"/>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2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20</a:t>
            </a:r>
            <a:endParaRPr sz="3600">
              <a:solidFill>
                <a:schemeClr val="dk1"/>
              </a:solidFill>
              <a:latin typeface="Times New Roman"/>
              <a:ea typeface="Times New Roman"/>
              <a:cs typeface="Times New Roman"/>
              <a:sym typeface="Times New Roman"/>
            </a:endParaRPr>
          </a:p>
        </p:txBody>
      </p:sp>
      <p:grpSp>
        <p:nvGrpSpPr>
          <p:cNvPr id="324" name="Google Shape;324;p20"/>
          <p:cNvGrpSpPr/>
          <p:nvPr/>
        </p:nvGrpSpPr>
        <p:grpSpPr>
          <a:xfrm>
            <a:off x="2032000" y="719666"/>
            <a:ext cx="8128000" cy="5418667"/>
            <a:chOff x="0" y="0"/>
            <a:chExt cx="8128000" cy="5418667"/>
          </a:xfrm>
        </p:grpSpPr>
        <p:cxnSp>
          <p:nvCxnSpPr>
            <p:cNvPr id="325" name="Google Shape;325;p20"/>
            <p:cNvCxnSpPr/>
            <p:nvPr/>
          </p:nvCxnSpPr>
          <p:spPr>
            <a:xfrm>
              <a:off x="0" y="0"/>
              <a:ext cx="8128000"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26" name="Google Shape;326;p20"/>
            <p:cNvSpPr/>
            <p:nvPr/>
          </p:nvSpPr>
          <p:spPr>
            <a:xfrm>
              <a:off x="0" y="0"/>
              <a:ext cx="1625600" cy="541866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0"/>
            <p:cNvSpPr txBox="1"/>
            <p:nvPr/>
          </p:nvSpPr>
          <p:spPr>
            <a:xfrm>
              <a:off x="0" y="0"/>
              <a:ext cx="1625600" cy="5418667"/>
            </a:xfrm>
            <a:prstGeom prst="rect">
              <a:avLst/>
            </a:prstGeom>
            <a:noFill/>
            <a:ln>
              <a:noFill/>
            </a:ln>
          </p:spPr>
          <p:txBody>
            <a:bodyPr anchorCtr="0" anchor="t" bIns="57150" lIns="57150" spcFirstLastPara="1" rIns="57150" wrap="square" tIns="57150">
              <a:noAutofit/>
            </a:bodyPr>
            <a:lstStyle/>
            <a:p>
              <a:pPr indent="0" lvl="0" marL="0" marR="0" rtl="0" algn="l">
                <a:lnSpc>
                  <a:spcPct val="90000"/>
                </a:lnSpc>
                <a:spcBef>
                  <a:spcPts val="0"/>
                </a:spcBef>
                <a:spcAft>
                  <a:spcPts val="0"/>
                </a:spcAft>
                <a:buNone/>
              </a:pPr>
              <a:r>
                <a:rPr lang="en-US" sz="1500">
                  <a:solidFill>
                    <a:schemeClr val="dk1"/>
                  </a:solidFill>
                  <a:latin typeface="Calibri"/>
                  <a:ea typeface="Calibri"/>
                  <a:cs typeface="Calibri"/>
                  <a:sym typeface="Calibri"/>
                </a:rPr>
                <a:t>Uskunalardan foydalanish umumiy R&amp;M spetsifikatsiyalarini yaratish uchun ham juda muhimdir. Foydalanish quyidagilarga qaratilgan bo'lishi kerak:</a:t>
              </a:r>
              <a:endParaRPr sz="1500">
                <a:solidFill>
                  <a:schemeClr val="dk1"/>
                </a:solidFill>
                <a:latin typeface="Calibri"/>
                <a:ea typeface="Calibri"/>
                <a:cs typeface="Calibri"/>
                <a:sym typeface="Calibri"/>
              </a:endParaRPr>
            </a:p>
          </p:txBody>
        </p:sp>
        <p:sp>
          <p:nvSpPr>
            <p:cNvPr id="328" name="Google Shape;328;p20"/>
            <p:cNvSpPr/>
            <p:nvPr/>
          </p:nvSpPr>
          <p:spPr>
            <a:xfrm>
              <a:off x="1747520" y="51064"/>
              <a:ext cx="6380480" cy="10212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20"/>
            <p:cNvSpPr txBox="1"/>
            <p:nvPr/>
          </p:nvSpPr>
          <p:spPr>
            <a:xfrm>
              <a:off x="1747520" y="51064"/>
              <a:ext cx="6380480" cy="1021291"/>
            </a:xfrm>
            <a:prstGeom prst="rect">
              <a:avLst/>
            </a:prstGeom>
            <a:noFill/>
            <a:ln>
              <a:noFill/>
            </a:ln>
          </p:spPr>
          <p:txBody>
            <a:bodyPr anchorCtr="0" anchor="t" bIns="106675" lIns="106675" spcFirstLastPara="1" rIns="106675" wrap="square" tIns="106675">
              <a:noAutofit/>
            </a:bodyPr>
            <a:lstStyle/>
            <a:p>
              <a:pPr indent="0" lvl="0" marL="0" marR="0" rtl="0" algn="l">
                <a:lnSpc>
                  <a:spcPct val="90000"/>
                </a:lnSpc>
                <a:spcBef>
                  <a:spcPts val="0"/>
                </a:spcBef>
                <a:spcAft>
                  <a:spcPts val="0"/>
                </a:spcAft>
                <a:buNone/>
              </a:pPr>
              <a:r>
                <a:rPr lang="en-US" sz="2800">
                  <a:solidFill>
                    <a:schemeClr val="dk1"/>
                  </a:solidFill>
                  <a:latin typeface="Calibri"/>
                  <a:ea typeface="Calibri"/>
                  <a:cs typeface="Calibri"/>
                  <a:sym typeface="Calibri"/>
                </a:rPr>
                <a:t>Uskunaning aylanish vaqtlari</a:t>
              </a:r>
              <a:endParaRPr sz="2800">
                <a:solidFill>
                  <a:schemeClr val="dk1"/>
                </a:solidFill>
                <a:latin typeface="Calibri"/>
                <a:ea typeface="Calibri"/>
                <a:cs typeface="Calibri"/>
                <a:sym typeface="Calibri"/>
              </a:endParaRPr>
            </a:p>
          </p:txBody>
        </p:sp>
        <p:cxnSp>
          <p:nvCxnSpPr>
            <p:cNvPr id="330" name="Google Shape;330;p20"/>
            <p:cNvCxnSpPr/>
            <p:nvPr/>
          </p:nvCxnSpPr>
          <p:spPr>
            <a:xfrm>
              <a:off x="1625599" y="1072356"/>
              <a:ext cx="650240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31" name="Google Shape;331;p20"/>
            <p:cNvSpPr/>
            <p:nvPr/>
          </p:nvSpPr>
          <p:spPr>
            <a:xfrm>
              <a:off x="1747520" y="1123420"/>
              <a:ext cx="6380480" cy="10212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0"/>
            <p:cNvSpPr txBox="1"/>
            <p:nvPr/>
          </p:nvSpPr>
          <p:spPr>
            <a:xfrm>
              <a:off x="1747520" y="1123420"/>
              <a:ext cx="6380480" cy="1021291"/>
            </a:xfrm>
            <a:prstGeom prst="rect">
              <a:avLst/>
            </a:prstGeom>
            <a:noFill/>
            <a:ln>
              <a:noFill/>
            </a:ln>
          </p:spPr>
          <p:txBody>
            <a:bodyPr anchorCtr="0" anchor="t" bIns="106675" lIns="106675" spcFirstLastPara="1" rIns="106675" wrap="square" tIns="106675">
              <a:noAutofit/>
            </a:bodyPr>
            <a:lstStyle/>
            <a:p>
              <a:pPr indent="0" lvl="0" marL="0" marR="0" rtl="0" algn="l">
                <a:lnSpc>
                  <a:spcPct val="90000"/>
                </a:lnSpc>
                <a:spcBef>
                  <a:spcPts val="0"/>
                </a:spcBef>
                <a:spcAft>
                  <a:spcPts val="0"/>
                </a:spcAft>
                <a:buNone/>
              </a:pPr>
              <a:r>
                <a:rPr lang="en-US" sz="2800">
                  <a:solidFill>
                    <a:schemeClr val="dk1"/>
                  </a:solidFill>
                  <a:latin typeface="Calibri"/>
                  <a:ea typeface="Calibri"/>
                  <a:cs typeface="Calibri"/>
                  <a:sym typeface="Calibri"/>
                </a:rPr>
                <a:t>Profilaktik ta'mirlash jadvallari</a:t>
              </a:r>
              <a:endParaRPr sz="2800">
                <a:solidFill>
                  <a:schemeClr val="dk1"/>
                </a:solidFill>
                <a:latin typeface="Calibri"/>
                <a:ea typeface="Calibri"/>
                <a:cs typeface="Calibri"/>
                <a:sym typeface="Calibri"/>
              </a:endParaRPr>
            </a:p>
          </p:txBody>
        </p:sp>
        <p:cxnSp>
          <p:nvCxnSpPr>
            <p:cNvPr id="333" name="Google Shape;333;p20"/>
            <p:cNvCxnSpPr/>
            <p:nvPr/>
          </p:nvCxnSpPr>
          <p:spPr>
            <a:xfrm>
              <a:off x="1625599" y="2144712"/>
              <a:ext cx="650240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34" name="Google Shape;334;p20"/>
            <p:cNvSpPr/>
            <p:nvPr/>
          </p:nvSpPr>
          <p:spPr>
            <a:xfrm>
              <a:off x="1747520" y="2195777"/>
              <a:ext cx="6380480" cy="10212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0"/>
            <p:cNvSpPr txBox="1"/>
            <p:nvPr/>
          </p:nvSpPr>
          <p:spPr>
            <a:xfrm>
              <a:off x="1747520" y="2195777"/>
              <a:ext cx="6380480" cy="1021291"/>
            </a:xfrm>
            <a:prstGeom prst="rect">
              <a:avLst/>
            </a:prstGeom>
            <a:noFill/>
            <a:ln>
              <a:noFill/>
            </a:ln>
          </p:spPr>
          <p:txBody>
            <a:bodyPr anchorCtr="0" anchor="t" bIns="106675" lIns="106675" spcFirstLastPara="1" rIns="106675" wrap="square" tIns="106675">
              <a:noAutofit/>
            </a:bodyPr>
            <a:lstStyle/>
            <a:p>
              <a:pPr indent="0" lvl="0" marL="0" marR="0" rtl="0" algn="l">
                <a:lnSpc>
                  <a:spcPct val="90000"/>
                </a:lnSpc>
                <a:spcBef>
                  <a:spcPts val="0"/>
                </a:spcBef>
                <a:spcAft>
                  <a:spcPts val="0"/>
                </a:spcAft>
                <a:buNone/>
              </a:pPr>
              <a:r>
                <a:rPr lang="en-US" sz="2800">
                  <a:solidFill>
                    <a:schemeClr val="dk1"/>
                  </a:solidFill>
                  <a:latin typeface="Calibri"/>
                  <a:ea typeface="Calibri"/>
                  <a:cs typeface="Calibri"/>
                  <a:sym typeface="Calibri"/>
                </a:rPr>
                <a:t>Tekshirish</a:t>
              </a:r>
              <a:endParaRPr sz="2800">
                <a:solidFill>
                  <a:schemeClr val="dk1"/>
                </a:solidFill>
                <a:latin typeface="Calibri"/>
                <a:ea typeface="Calibri"/>
                <a:cs typeface="Calibri"/>
                <a:sym typeface="Calibri"/>
              </a:endParaRPr>
            </a:p>
          </p:txBody>
        </p:sp>
        <p:cxnSp>
          <p:nvCxnSpPr>
            <p:cNvPr id="336" name="Google Shape;336;p20"/>
            <p:cNvCxnSpPr/>
            <p:nvPr/>
          </p:nvCxnSpPr>
          <p:spPr>
            <a:xfrm>
              <a:off x="1625599" y="3217068"/>
              <a:ext cx="650240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37" name="Google Shape;337;p20"/>
            <p:cNvSpPr/>
            <p:nvPr/>
          </p:nvSpPr>
          <p:spPr>
            <a:xfrm>
              <a:off x="1747520" y="3268133"/>
              <a:ext cx="6380480" cy="10212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0"/>
            <p:cNvSpPr txBox="1"/>
            <p:nvPr/>
          </p:nvSpPr>
          <p:spPr>
            <a:xfrm>
              <a:off x="1747520" y="3268133"/>
              <a:ext cx="6380480" cy="1021291"/>
            </a:xfrm>
            <a:prstGeom prst="rect">
              <a:avLst/>
            </a:prstGeom>
            <a:noFill/>
            <a:ln>
              <a:noFill/>
            </a:ln>
          </p:spPr>
          <p:txBody>
            <a:bodyPr anchorCtr="0" anchor="t" bIns="106675" lIns="106675" spcFirstLastPara="1" rIns="106675" wrap="square" tIns="106675">
              <a:noAutofit/>
            </a:bodyPr>
            <a:lstStyle/>
            <a:p>
              <a:pPr indent="0" lvl="0" marL="0" marR="0" rtl="0" algn="l">
                <a:lnSpc>
                  <a:spcPct val="90000"/>
                </a:lnSpc>
                <a:spcBef>
                  <a:spcPts val="0"/>
                </a:spcBef>
                <a:spcAft>
                  <a:spcPts val="0"/>
                </a:spcAft>
                <a:buNone/>
              </a:pPr>
              <a:r>
                <a:rPr lang="en-US" sz="2800">
                  <a:solidFill>
                    <a:schemeClr val="dk1"/>
                  </a:solidFill>
                  <a:latin typeface="Calibri"/>
                  <a:ea typeface="Calibri"/>
                  <a:cs typeface="Calibri"/>
                  <a:sym typeface="Calibri"/>
                </a:rPr>
                <a:t>Uskunalar uchun turli xil yordam tadbirlari</a:t>
              </a:r>
              <a:endParaRPr sz="2800">
                <a:solidFill>
                  <a:schemeClr val="dk1"/>
                </a:solidFill>
                <a:latin typeface="Calibri"/>
                <a:ea typeface="Calibri"/>
                <a:cs typeface="Calibri"/>
                <a:sym typeface="Calibri"/>
              </a:endParaRPr>
            </a:p>
          </p:txBody>
        </p:sp>
        <p:cxnSp>
          <p:nvCxnSpPr>
            <p:cNvPr id="339" name="Google Shape;339;p20"/>
            <p:cNvCxnSpPr/>
            <p:nvPr/>
          </p:nvCxnSpPr>
          <p:spPr>
            <a:xfrm>
              <a:off x="1625599" y="4289425"/>
              <a:ext cx="650240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40" name="Google Shape;340;p20"/>
            <p:cNvSpPr/>
            <p:nvPr/>
          </p:nvSpPr>
          <p:spPr>
            <a:xfrm>
              <a:off x="1747520" y="4340489"/>
              <a:ext cx="6380480" cy="10212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0"/>
            <p:cNvSpPr txBox="1"/>
            <p:nvPr/>
          </p:nvSpPr>
          <p:spPr>
            <a:xfrm>
              <a:off x="1747520" y="4340489"/>
              <a:ext cx="6380480" cy="1021291"/>
            </a:xfrm>
            <a:prstGeom prst="rect">
              <a:avLst/>
            </a:prstGeom>
            <a:noFill/>
            <a:ln>
              <a:noFill/>
            </a:ln>
          </p:spPr>
          <p:txBody>
            <a:bodyPr anchorCtr="0" anchor="t" bIns="106675" lIns="106675" spcFirstLastPara="1" rIns="106675" wrap="square" tIns="106675">
              <a:noAutofit/>
            </a:bodyPr>
            <a:lstStyle/>
            <a:p>
              <a:pPr indent="0" lvl="0" marL="0" marR="0" rtl="0" algn="l">
                <a:lnSpc>
                  <a:spcPct val="90000"/>
                </a:lnSpc>
                <a:spcBef>
                  <a:spcPts val="0"/>
                </a:spcBef>
                <a:spcAft>
                  <a:spcPts val="0"/>
                </a:spcAft>
                <a:buNone/>
              </a:pPr>
              <a:r>
                <a:rPr lang="en-US" sz="2800">
                  <a:solidFill>
                    <a:schemeClr val="dk1"/>
                  </a:solidFill>
                  <a:latin typeface="Calibri"/>
                  <a:ea typeface="Calibri"/>
                  <a:cs typeface="Calibri"/>
                  <a:sym typeface="Calibri"/>
                </a:rPr>
                <a:t>Ta'minotga qo'yiladigan talablarni aniqlash.</a:t>
              </a:r>
              <a:endParaRPr sz="2800">
                <a:solidFill>
                  <a:schemeClr val="dk1"/>
                </a:solidFill>
                <a:latin typeface="Calibri"/>
                <a:ea typeface="Calibri"/>
                <a:cs typeface="Calibri"/>
                <a:sym typeface="Calibri"/>
              </a:endParaRPr>
            </a:p>
          </p:txBody>
        </p:sp>
        <p:cxnSp>
          <p:nvCxnSpPr>
            <p:cNvPr id="342" name="Google Shape;342;p20"/>
            <p:cNvCxnSpPr/>
            <p:nvPr/>
          </p:nvCxnSpPr>
          <p:spPr>
            <a:xfrm>
              <a:off x="1625599" y="5361781"/>
              <a:ext cx="6502400"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1"/>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21</a:t>
            </a:r>
            <a:endParaRPr sz="3600">
              <a:solidFill>
                <a:schemeClr val="dk1"/>
              </a:solidFill>
              <a:latin typeface="Times New Roman"/>
              <a:ea typeface="Times New Roman"/>
              <a:cs typeface="Times New Roman"/>
              <a:sym typeface="Times New Roman"/>
            </a:endParaRPr>
          </a:p>
        </p:txBody>
      </p:sp>
      <p:sp>
        <p:nvSpPr>
          <p:cNvPr id="348" name="Google Shape;348;p21"/>
          <p:cNvSpPr/>
          <p:nvPr/>
        </p:nvSpPr>
        <p:spPr>
          <a:xfrm>
            <a:off x="1148861" y="355741"/>
            <a:ext cx="9730153" cy="1380378"/>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en-US" sz="1800">
                <a:solidFill>
                  <a:schemeClr val="dk1"/>
                </a:solidFill>
                <a:latin typeface="Times New Roman"/>
                <a:ea typeface="Times New Roman"/>
                <a:cs typeface="Times New Roman"/>
                <a:sym typeface="Times New Roman"/>
              </a:rPr>
              <a:t>Atrof-muhit masalalari bo'yicha maqsadlarni belgilash.</a:t>
            </a:r>
            <a:endParaRPr sz="18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1800">
                <a:solidFill>
                  <a:schemeClr val="dk1"/>
                </a:solidFill>
                <a:latin typeface="Times New Roman"/>
                <a:ea typeface="Times New Roman"/>
                <a:cs typeface="Times New Roman"/>
                <a:sym typeface="Times New Roman"/>
              </a:rPr>
              <a:t>Xaridor barcha atrof-muhitni muhofaza qilish masalalari va uskunadan foydalanishni batafsil bayon qilishi kerak. Ushbu ma'lumot issiqlik, zarba, namlik, tebranish, chang va ifloslanishni o'z ichiga olishi kerak (lekin ular bilan cheklanmaydi). </a:t>
            </a:r>
            <a:endParaRPr sz="1800">
              <a:solidFill>
                <a:schemeClr val="dk1"/>
              </a:solidFill>
              <a:latin typeface="Times New Roman"/>
              <a:ea typeface="Times New Roman"/>
              <a:cs typeface="Times New Roman"/>
              <a:sym typeface="Times New Roman"/>
            </a:endParaRPr>
          </a:p>
        </p:txBody>
      </p:sp>
      <p:sp>
        <p:nvSpPr>
          <p:cNvPr id="349" name="Google Shape;349;p21"/>
          <p:cNvSpPr/>
          <p:nvPr/>
        </p:nvSpPr>
        <p:spPr>
          <a:xfrm>
            <a:off x="761764" y="1736119"/>
            <a:ext cx="10808678" cy="1676741"/>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ISO-imkoniyatlarni baholash.</a:t>
            </a:r>
            <a:endParaRPr sz="18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1800">
                <a:solidFill>
                  <a:schemeClr val="dk1"/>
                </a:solidFill>
                <a:latin typeface="Times New Roman"/>
                <a:ea typeface="Times New Roman"/>
                <a:cs typeface="Times New Roman"/>
                <a:sym typeface="Times New Roman"/>
              </a:rPr>
              <a:t>ISO sig'imli ekran joriy ishlash parametrlari yangi uskuna uchun yangi imkoniyatlar talablariga qanchalik mos kelishini baholaydi. Ma'lumotlar JPH va yangi quvvat talablariga javob berish uchun zarur bo'lgan ish vaqtini ko'rsatadi. Ma'lumotlarni baholash uchun ikki turdagi ekranlarni ko'rish mumkin. Birinchisi, 11.1-rasmda ko'rsatilgan ISO sig'imli ekran, ikkinchisi - 11.2-rasmda ko'rsatilgan ISO sig'imli grafik.</a:t>
            </a:r>
            <a:endParaRPr sz="1800">
              <a:solidFill>
                <a:schemeClr val="dk1"/>
              </a:solidFill>
              <a:latin typeface="Times New Roman"/>
              <a:ea typeface="Times New Roman"/>
              <a:cs typeface="Times New Roman"/>
              <a:sym typeface="Times New Roman"/>
            </a:endParaRPr>
          </a:p>
        </p:txBody>
      </p:sp>
      <p:sp>
        <p:nvSpPr>
          <p:cNvPr id="350" name="Google Shape;350;p21"/>
          <p:cNvSpPr/>
          <p:nvPr/>
        </p:nvSpPr>
        <p:spPr>
          <a:xfrm>
            <a:off x="2460674" y="3511124"/>
            <a:ext cx="9109768" cy="2564228"/>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200">
                <a:solidFill>
                  <a:schemeClr val="dk1"/>
                </a:solidFill>
                <a:latin typeface="Times New Roman"/>
                <a:ea typeface="Times New Roman"/>
                <a:cs typeface="Times New Roman"/>
                <a:sym typeface="Times New Roman"/>
              </a:rPr>
              <a:t>Mavjud ishlab chiqarish vaqtini hisoblash.</a:t>
            </a:r>
            <a:endParaRPr sz="12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200">
                <a:solidFill>
                  <a:schemeClr val="dk1"/>
                </a:solidFill>
                <a:latin typeface="Times New Roman"/>
                <a:ea typeface="Times New Roman"/>
                <a:cs typeface="Times New Roman"/>
                <a:sym typeface="Times New Roman"/>
              </a:rPr>
              <a:t>JPH va mavjud ishlab chiqarish soatlari o'rtasidagi munosabatlar kerakli haftalik quvvatga erishish uchun etarlicha yaqinlashgandan so'ng, uning har bir parametri eng samarali qiymatni ifodalashini ta'minlash uchun spetsifikatsiyani tahlil qilish kerak. Mavjud vaqtni va u quyidagi soatlar orasida qanday taqsimlanganligini ko'rsatish uchun vaqt jadvalini tuzish orqali buni eng yaxshi tarzda amalga oshirish mumkin:</a:t>
            </a:r>
            <a:endParaRPr sz="1200">
              <a:solidFill>
                <a:schemeClr val="dk1"/>
              </a:solidFill>
              <a:latin typeface="Calibri"/>
              <a:ea typeface="Calibri"/>
              <a:cs typeface="Calibri"/>
              <a:sym typeface="Calibri"/>
            </a:endParaRPr>
          </a:p>
          <a:p>
            <a:pPr indent="-342900" lvl="0" marL="342900" marR="0" rtl="0" algn="just">
              <a:lnSpc>
                <a:spcPct val="107000"/>
              </a:lnSpc>
              <a:spcBef>
                <a:spcPts val="800"/>
              </a:spcBef>
              <a:spcAft>
                <a:spcPts val="0"/>
              </a:spcAft>
              <a:buClr>
                <a:schemeClr val="dk1"/>
              </a:buClr>
              <a:buSzPts val="1200"/>
              <a:buFont typeface="Noto Sans Symbols"/>
              <a:buChar char="∙"/>
            </a:pPr>
            <a:r>
              <a:rPr lang="en-US" sz="1200">
                <a:solidFill>
                  <a:schemeClr val="dk1"/>
                </a:solidFill>
                <a:latin typeface="Times New Roman"/>
                <a:ea typeface="Times New Roman"/>
                <a:cs typeface="Times New Roman"/>
                <a:sym typeface="Times New Roman"/>
              </a:rPr>
              <a:t>Foydalanish</a:t>
            </a:r>
            <a:endParaRPr sz="1200">
              <a:solidFill>
                <a:schemeClr val="dk1"/>
              </a:solidFill>
              <a:latin typeface="Calibri"/>
              <a:ea typeface="Calibri"/>
              <a:cs typeface="Calibri"/>
              <a:sym typeface="Calibri"/>
            </a:endParaRPr>
          </a:p>
          <a:p>
            <a:pPr indent="-342900" lvl="0" marL="342900" marR="0" rtl="0" algn="just">
              <a:lnSpc>
                <a:spcPct val="107000"/>
              </a:lnSpc>
              <a:spcBef>
                <a:spcPts val="0"/>
              </a:spcBef>
              <a:spcAft>
                <a:spcPts val="0"/>
              </a:spcAft>
              <a:buClr>
                <a:schemeClr val="dk1"/>
              </a:buClr>
              <a:buSzPts val="1200"/>
              <a:buFont typeface="Noto Sans Symbols"/>
              <a:buChar char="∙"/>
            </a:pPr>
            <a:r>
              <a:rPr lang="en-US" sz="1200">
                <a:solidFill>
                  <a:schemeClr val="dk1"/>
                </a:solidFill>
                <a:latin typeface="Times New Roman"/>
                <a:ea typeface="Times New Roman"/>
                <a:cs typeface="Times New Roman"/>
                <a:sym typeface="Times New Roman"/>
              </a:rPr>
              <a:t>Uchuvchisiz</a:t>
            </a:r>
            <a:endParaRPr sz="1200">
              <a:solidFill>
                <a:schemeClr val="dk1"/>
              </a:solidFill>
              <a:latin typeface="Calibri"/>
              <a:ea typeface="Calibri"/>
              <a:cs typeface="Calibri"/>
              <a:sym typeface="Calibri"/>
            </a:endParaRPr>
          </a:p>
          <a:p>
            <a:pPr indent="-342900" lvl="0" marL="342900" marR="0" rtl="0" algn="just">
              <a:lnSpc>
                <a:spcPct val="107000"/>
              </a:lnSpc>
              <a:spcBef>
                <a:spcPts val="0"/>
              </a:spcBef>
              <a:spcAft>
                <a:spcPts val="0"/>
              </a:spcAft>
              <a:buClr>
                <a:schemeClr val="dk1"/>
              </a:buClr>
              <a:buSzPts val="1200"/>
              <a:buFont typeface="Noto Sans Symbols"/>
              <a:buChar char="∙"/>
            </a:pPr>
            <a:r>
              <a:rPr lang="en-US" sz="1200">
                <a:solidFill>
                  <a:schemeClr val="dk1"/>
                </a:solidFill>
                <a:latin typeface="Times New Roman"/>
                <a:ea typeface="Times New Roman"/>
                <a:cs typeface="Times New Roman"/>
                <a:sym typeface="Times New Roman"/>
              </a:rPr>
              <a:t>Rejalashtirilgan ishlamay qolish vaqti</a:t>
            </a:r>
            <a:endParaRPr sz="1200">
              <a:solidFill>
                <a:schemeClr val="dk1"/>
              </a:solidFill>
              <a:latin typeface="Calibri"/>
              <a:ea typeface="Calibri"/>
              <a:cs typeface="Calibri"/>
              <a:sym typeface="Calibri"/>
            </a:endParaRPr>
          </a:p>
          <a:p>
            <a:pPr indent="-342900" lvl="0" marL="342900" marR="0" rtl="0" algn="just">
              <a:lnSpc>
                <a:spcPct val="107000"/>
              </a:lnSpc>
              <a:spcBef>
                <a:spcPts val="0"/>
              </a:spcBef>
              <a:spcAft>
                <a:spcPts val="0"/>
              </a:spcAft>
              <a:buClr>
                <a:schemeClr val="dk1"/>
              </a:buClr>
              <a:buSzPts val="1200"/>
              <a:buFont typeface="Noto Sans Symbols"/>
              <a:buChar char="∙"/>
            </a:pPr>
            <a:r>
              <a:rPr lang="en-US" sz="1200">
                <a:solidFill>
                  <a:schemeClr val="dk1"/>
                </a:solidFill>
                <a:latin typeface="Times New Roman"/>
                <a:ea typeface="Times New Roman"/>
                <a:cs typeface="Times New Roman"/>
                <a:sym typeface="Times New Roman"/>
              </a:rPr>
              <a:t>Muvaffaqiyatsizliklar</a:t>
            </a:r>
            <a:endParaRPr sz="1200">
              <a:solidFill>
                <a:schemeClr val="dk1"/>
              </a:solidFill>
              <a:latin typeface="Calibri"/>
              <a:ea typeface="Calibri"/>
              <a:cs typeface="Calibri"/>
              <a:sym typeface="Calibri"/>
            </a:endParaRPr>
          </a:p>
          <a:p>
            <a:pPr indent="-342900" lvl="0" marL="342900" marR="0" rtl="0" algn="just">
              <a:lnSpc>
                <a:spcPct val="107000"/>
              </a:lnSpc>
              <a:spcBef>
                <a:spcPts val="0"/>
              </a:spcBef>
              <a:spcAft>
                <a:spcPts val="0"/>
              </a:spcAft>
              <a:buClr>
                <a:schemeClr val="dk1"/>
              </a:buClr>
              <a:buSzPts val="1200"/>
              <a:buFont typeface="Noto Sans Symbols"/>
              <a:buChar char="∙"/>
            </a:pPr>
            <a:r>
              <a:rPr lang="en-US" sz="1200">
                <a:solidFill>
                  <a:schemeClr val="dk1"/>
                </a:solidFill>
                <a:latin typeface="Times New Roman"/>
                <a:ea typeface="Times New Roman"/>
                <a:cs typeface="Times New Roman"/>
                <a:sym typeface="Times New Roman"/>
              </a:rPr>
              <a:t>Och qolgan/bloklangan</a:t>
            </a:r>
            <a:endParaRPr sz="1200">
              <a:solidFill>
                <a:schemeClr val="dk1"/>
              </a:solidFill>
              <a:latin typeface="Calibri"/>
              <a:ea typeface="Calibri"/>
              <a:cs typeface="Calibri"/>
              <a:sym typeface="Calibri"/>
            </a:endParaRPr>
          </a:p>
          <a:p>
            <a:pPr indent="-342900" lvl="0" marL="342900" marR="0" rtl="0" algn="just">
              <a:lnSpc>
                <a:spcPct val="107000"/>
              </a:lnSpc>
              <a:spcBef>
                <a:spcPts val="0"/>
              </a:spcBef>
              <a:spcAft>
                <a:spcPts val="0"/>
              </a:spcAft>
              <a:buClr>
                <a:schemeClr val="dk1"/>
              </a:buClr>
              <a:buSzPts val="1200"/>
              <a:buFont typeface="Noto Sans Symbols"/>
              <a:buChar char="∙"/>
            </a:pPr>
            <a:r>
              <a:rPr lang="en-US" sz="1200">
                <a:solidFill>
                  <a:schemeClr val="dk1"/>
                </a:solidFill>
                <a:latin typeface="Times New Roman"/>
                <a:ea typeface="Times New Roman"/>
                <a:cs typeface="Times New Roman"/>
                <a:sym typeface="Times New Roman"/>
              </a:rPr>
              <a:t>Yordam beradi</a:t>
            </a:r>
            <a:endParaRPr sz="1200">
              <a:solidFill>
                <a:schemeClr val="dk1"/>
              </a:solidFill>
              <a:latin typeface="Times New Roman"/>
              <a:ea typeface="Times New Roman"/>
              <a:cs typeface="Times New Roman"/>
              <a:sym typeface="Times New Roman"/>
            </a:endParaRPr>
          </a:p>
          <a:p>
            <a:pPr indent="-342900" lvl="0" marL="342900" marR="0" rtl="0" algn="just">
              <a:lnSpc>
                <a:spcPct val="107000"/>
              </a:lnSpc>
              <a:spcBef>
                <a:spcPts val="800"/>
              </a:spcBef>
              <a:spcAft>
                <a:spcPts val="0"/>
              </a:spcAft>
              <a:buClr>
                <a:schemeClr val="dk1"/>
              </a:buClr>
              <a:buSzPts val="1200"/>
              <a:buFont typeface="Noto Sans Symbols"/>
              <a:buChar char="∙"/>
            </a:pPr>
            <a:r>
              <a:rPr lang="en-US" sz="1200">
                <a:solidFill>
                  <a:schemeClr val="dk1"/>
                </a:solidFill>
                <a:latin typeface="Times New Roman"/>
                <a:ea typeface="Times New Roman"/>
                <a:cs typeface="Times New Roman"/>
                <a:sym typeface="Times New Roman"/>
              </a:rPr>
              <a:t>Konvertatsiyalar</a:t>
            </a:r>
            <a:endParaRPr sz="12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22"/>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22</a:t>
            </a:r>
            <a:endParaRPr sz="3600">
              <a:solidFill>
                <a:schemeClr val="dk1"/>
              </a:solidFill>
              <a:latin typeface="Times New Roman"/>
              <a:ea typeface="Times New Roman"/>
              <a:cs typeface="Times New Roman"/>
              <a:sym typeface="Times New Roman"/>
            </a:endParaRPr>
          </a:p>
        </p:txBody>
      </p:sp>
      <p:sp>
        <p:nvSpPr>
          <p:cNvPr id="356" name="Google Shape;356;p22"/>
          <p:cNvSpPr/>
          <p:nvPr/>
        </p:nvSpPr>
        <p:spPr>
          <a:xfrm>
            <a:off x="281354" y="372614"/>
            <a:ext cx="6096000" cy="3158557"/>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en-US" sz="1800">
                <a:solidFill>
                  <a:schemeClr val="dk1"/>
                </a:solidFill>
                <a:latin typeface="Times New Roman"/>
                <a:ea typeface="Times New Roman"/>
                <a:cs typeface="Times New Roman"/>
                <a:sym typeface="Times New Roman"/>
              </a:rPr>
              <a:t>Nosozliklar parametrlari orasidagi o'rtacha vaqtni hisoblash.</a:t>
            </a:r>
            <a:endParaRPr sz="1400">
              <a:solidFill>
                <a:schemeClr val="dk1"/>
              </a:solidFill>
              <a:latin typeface="Calibri"/>
              <a:ea typeface="Calibri"/>
              <a:cs typeface="Calibri"/>
              <a:sym typeface="Calibri"/>
            </a:endParaRPr>
          </a:p>
          <a:p>
            <a:pPr indent="0" lvl="0" marL="0" marR="0" rtl="0" algn="just">
              <a:lnSpc>
                <a:spcPct val="107000"/>
              </a:lnSpc>
              <a:spcBef>
                <a:spcPts val="800"/>
              </a:spcBef>
              <a:spcAft>
                <a:spcPts val="0"/>
              </a:spcAft>
              <a:buNone/>
            </a:pPr>
            <a:r>
              <a:rPr lang="en-US" sz="1800">
                <a:solidFill>
                  <a:schemeClr val="dk1"/>
                </a:solidFill>
                <a:latin typeface="Times New Roman"/>
                <a:ea typeface="Times New Roman"/>
                <a:cs typeface="Times New Roman"/>
                <a:sym typeface="Times New Roman"/>
              </a:rPr>
              <a:t>MTBF parametri MTBF ekranida ko'rsatilishi mumkin. Ushbu ekran 11.4-rasmda ko'rsatilganidek, MTBF, sig'im va ish vaqti % o'rtasidagi munosabatni ko'rsatadi. MTBF va ish vaqti grafigini o'rganish shuni ko'rsatadiki, 2,5 soatlik MTBF ish vaqti% 52 ga, 5 soatlik MTBF esa 68% ish vaqtiga olib keladi, bu esa 15% ga oshadi. Biroq, MTBF ning 10 ga ko'tarilishi (yaxshilanish ikki barobar) 75% ni tashkil etadi, bu faqat 7,5% ga oshadi.</a:t>
            </a:r>
            <a:endParaRPr sz="1400">
              <a:solidFill>
                <a:schemeClr val="dk1"/>
              </a:solidFill>
              <a:latin typeface="Calibri"/>
              <a:ea typeface="Calibri"/>
              <a:cs typeface="Calibri"/>
              <a:sym typeface="Calibri"/>
            </a:endParaRPr>
          </a:p>
        </p:txBody>
      </p:sp>
      <p:pic>
        <p:nvPicPr>
          <p:cNvPr id="357" name="Google Shape;357;p22"/>
          <p:cNvPicPr preferRelativeResize="0"/>
          <p:nvPr/>
        </p:nvPicPr>
        <p:blipFill rotWithShape="1">
          <a:blip r:embed="rId3">
            <a:alphaModFix/>
          </a:blip>
          <a:srcRect b="0" l="0" r="0" t="0"/>
          <a:stretch/>
        </p:blipFill>
        <p:spPr>
          <a:xfrm>
            <a:off x="6588369" y="372614"/>
            <a:ext cx="3657600" cy="2674938"/>
          </a:xfrm>
          <a:prstGeom prst="rect">
            <a:avLst/>
          </a:prstGeom>
          <a:noFill/>
          <a:ln cap="flat" cmpd="sng" w="9525">
            <a:solidFill>
              <a:schemeClr val="accent1"/>
            </a:solidFill>
            <a:prstDash val="solid"/>
            <a:round/>
            <a:headEnd len="sm" w="sm" type="none"/>
            <a:tailEnd len="sm" w="sm" type="none"/>
          </a:ln>
        </p:spPr>
      </p:pic>
      <p:sp>
        <p:nvSpPr>
          <p:cNvPr id="358" name="Google Shape;358;p22"/>
          <p:cNvSpPr/>
          <p:nvPr/>
        </p:nvSpPr>
        <p:spPr>
          <a:xfrm>
            <a:off x="6775939" y="3308667"/>
            <a:ext cx="5064370" cy="307777"/>
          </a:xfrm>
          <a:prstGeom prst="rect">
            <a:avLst/>
          </a:prstGeom>
          <a:no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400"/>
              <a:buFont typeface="Times New Roman"/>
              <a:buNone/>
            </a:pPr>
            <a:r>
              <a:rPr b="0" i="0" lang="en-US" sz="1400" u="none" cap="none" strike="noStrike">
                <a:solidFill>
                  <a:schemeClr val="dk1"/>
                </a:solidFill>
                <a:latin typeface="Times New Roman"/>
                <a:ea typeface="Times New Roman"/>
                <a:cs typeface="Times New Roman"/>
                <a:sym typeface="Times New Roman"/>
              </a:rPr>
              <a:t>Ta'mirlash yoki almashtirish uchun o'rtacha vaqtni hisoblash.</a:t>
            </a:r>
            <a:endParaRPr b="0" i="0" sz="1800" u="none" cap="none" strike="noStrike">
              <a:solidFill>
                <a:schemeClr val="dk1"/>
              </a:solidFill>
              <a:latin typeface="Arial"/>
              <a:ea typeface="Arial"/>
              <a:cs typeface="Arial"/>
              <a:sym typeface="Arial"/>
            </a:endParaRPr>
          </a:p>
        </p:txBody>
      </p:sp>
      <p:grpSp>
        <p:nvGrpSpPr>
          <p:cNvPr id="359" name="Google Shape;359;p22"/>
          <p:cNvGrpSpPr/>
          <p:nvPr/>
        </p:nvGrpSpPr>
        <p:grpSpPr>
          <a:xfrm>
            <a:off x="2972894" y="3878881"/>
            <a:ext cx="7606089" cy="2706688"/>
            <a:chOff x="0" y="1322"/>
            <a:chExt cx="7606089" cy="2706688"/>
          </a:xfrm>
        </p:grpSpPr>
        <p:cxnSp>
          <p:nvCxnSpPr>
            <p:cNvPr id="360" name="Google Shape;360;p22"/>
            <p:cNvCxnSpPr/>
            <p:nvPr/>
          </p:nvCxnSpPr>
          <p:spPr>
            <a:xfrm>
              <a:off x="0" y="1322"/>
              <a:ext cx="7606089"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361" name="Google Shape;361;p22"/>
            <p:cNvSpPr/>
            <p:nvPr/>
          </p:nvSpPr>
          <p:spPr>
            <a:xfrm>
              <a:off x="0" y="1322"/>
              <a:ext cx="1521217" cy="270668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2"/>
            <p:cNvSpPr txBox="1"/>
            <p:nvPr/>
          </p:nvSpPr>
          <p:spPr>
            <a:xfrm>
              <a:off x="0" y="1322"/>
              <a:ext cx="1521217" cy="2706688"/>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Muvaffaqiyatsizliklarning spetsifikatsiya quvvatiga ta'sirini tushunish uchun siz MTTR va javob vaqtlarini hisobga olishingiz kerak:</a:t>
              </a:r>
              <a:endParaRPr sz="1400">
                <a:solidFill>
                  <a:schemeClr val="dk1"/>
                </a:solidFill>
                <a:latin typeface="Times New Roman"/>
                <a:ea typeface="Times New Roman"/>
                <a:cs typeface="Times New Roman"/>
                <a:sym typeface="Times New Roman"/>
              </a:endParaRPr>
            </a:p>
          </p:txBody>
        </p:sp>
        <p:sp>
          <p:nvSpPr>
            <p:cNvPr id="363" name="Google Shape;363;p22"/>
            <p:cNvSpPr/>
            <p:nvPr/>
          </p:nvSpPr>
          <p:spPr>
            <a:xfrm>
              <a:off x="1635309" y="43614"/>
              <a:ext cx="5970779" cy="84584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2"/>
            <p:cNvSpPr txBox="1"/>
            <p:nvPr/>
          </p:nvSpPr>
          <p:spPr>
            <a:xfrm>
              <a:off x="1635309" y="43614"/>
              <a:ext cx="5970779" cy="845840"/>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MTBF qiymati qanchalik past bo'lsa, uning MTTR ta'siri shunchalik katta bo'ladi.</a:t>
              </a:r>
              <a:endParaRPr sz="1400">
                <a:solidFill>
                  <a:schemeClr val="dk1"/>
                </a:solidFill>
                <a:latin typeface="Times New Roman"/>
                <a:ea typeface="Times New Roman"/>
                <a:cs typeface="Times New Roman"/>
                <a:sym typeface="Times New Roman"/>
              </a:endParaRPr>
            </a:p>
          </p:txBody>
        </p:sp>
        <p:cxnSp>
          <p:nvCxnSpPr>
            <p:cNvPr id="365" name="Google Shape;365;p22"/>
            <p:cNvCxnSpPr/>
            <p:nvPr/>
          </p:nvCxnSpPr>
          <p:spPr>
            <a:xfrm>
              <a:off x="1521217" y="889454"/>
              <a:ext cx="6084871"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66" name="Google Shape;366;p22"/>
            <p:cNvSpPr/>
            <p:nvPr/>
          </p:nvSpPr>
          <p:spPr>
            <a:xfrm>
              <a:off x="1635309" y="931746"/>
              <a:ext cx="5970779" cy="84584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2"/>
            <p:cNvSpPr txBox="1"/>
            <p:nvPr/>
          </p:nvSpPr>
          <p:spPr>
            <a:xfrm>
              <a:off x="1635309" y="931746"/>
              <a:ext cx="5970779" cy="845840"/>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MTBF qiymati qanchalik yuqori bo'lsa, uning MTTR ta'siri shunchalik past bo'ladi.</a:t>
              </a:r>
              <a:endParaRPr sz="1400">
                <a:solidFill>
                  <a:schemeClr val="dk1"/>
                </a:solidFill>
                <a:latin typeface="Times New Roman"/>
                <a:ea typeface="Times New Roman"/>
                <a:cs typeface="Times New Roman"/>
                <a:sym typeface="Times New Roman"/>
              </a:endParaRPr>
            </a:p>
          </p:txBody>
        </p:sp>
        <p:cxnSp>
          <p:nvCxnSpPr>
            <p:cNvPr id="368" name="Google Shape;368;p22"/>
            <p:cNvCxnSpPr/>
            <p:nvPr/>
          </p:nvCxnSpPr>
          <p:spPr>
            <a:xfrm>
              <a:off x="1521217" y="1777587"/>
              <a:ext cx="6084871"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369" name="Google Shape;369;p22"/>
            <p:cNvSpPr/>
            <p:nvPr/>
          </p:nvSpPr>
          <p:spPr>
            <a:xfrm>
              <a:off x="1635309" y="1819879"/>
              <a:ext cx="5970779" cy="84584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2"/>
            <p:cNvSpPr txBox="1"/>
            <p:nvPr/>
          </p:nvSpPr>
          <p:spPr>
            <a:xfrm>
              <a:off x="1635309" y="1819879"/>
              <a:ext cx="5970779" cy="845840"/>
            </a:xfrm>
            <a:prstGeom prst="rect">
              <a:avLst/>
            </a:prstGeom>
            <a:noFill/>
            <a:ln>
              <a:noFill/>
            </a:ln>
          </p:spPr>
          <p:txBody>
            <a:bodyPr anchorCtr="0" anchor="t" bIns="53325" lIns="53325" spcFirstLastPara="1" rIns="53325" wrap="square" tIns="53325">
              <a:noAutofit/>
            </a:bodyPr>
            <a:lstStyle/>
            <a:p>
              <a:pPr indent="0" lvl="0" marL="0" marR="0" rtl="0" algn="l">
                <a:lnSpc>
                  <a:spcPct val="90000"/>
                </a:lnSpc>
                <a:spcBef>
                  <a:spcPts val="0"/>
                </a:spcBef>
                <a:spcAft>
                  <a:spcPts val="0"/>
                </a:spcAft>
                <a:buNone/>
              </a:pPr>
              <a:r>
                <a:rPr lang="en-US" sz="1400">
                  <a:solidFill>
                    <a:schemeClr val="dk1"/>
                  </a:solidFill>
                  <a:latin typeface="Times New Roman"/>
                  <a:ea typeface="Times New Roman"/>
                  <a:cs typeface="Times New Roman"/>
                  <a:sym typeface="Times New Roman"/>
                </a:rPr>
                <a:t>RAMGT 11.5-rasmda ko'rsatilganidek, MTTR, qobiliyat va imkoniyatlar o'rtasidagi munosabatni ko'rsatishi mumkin.</a:t>
              </a:r>
              <a:endParaRPr sz="1400">
                <a:solidFill>
                  <a:schemeClr val="dk1"/>
                </a:solidFill>
                <a:latin typeface="Times New Roman"/>
                <a:ea typeface="Times New Roman"/>
                <a:cs typeface="Times New Roman"/>
                <a:sym typeface="Times New Roman"/>
              </a:endParaRPr>
            </a:p>
          </p:txBody>
        </p:sp>
        <p:cxnSp>
          <p:nvCxnSpPr>
            <p:cNvPr id="371" name="Google Shape;371;p22"/>
            <p:cNvCxnSpPr/>
            <p:nvPr/>
          </p:nvCxnSpPr>
          <p:spPr>
            <a:xfrm>
              <a:off x="1521217" y="2665719"/>
              <a:ext cx="6084871"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3"/>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23</a:t>
            </a:r>
            <a:endParaRPr sz="3600">
              <a:solidFill>
                <a:schemeClr val="dk1"/>
              </a:solidFill>
              <a:latin typeface="Times New Roman"/>
              <a:ea typeface="Times New Roman"/>
              <a:cs typeface="Times New Roman"/>
              <a:sym typeface="Times New Roman"/>
            </a:endParaRPr>
          </a:p>
        </p:txBody>
      </p:sp>
      <p:sp>
        <p:nvSpPr>
          <p:cNvPr id="377" name="Google Shape;377;p23"/>
          <p:cNvSpPr/>
          <p:nvPr/>
        </p:nvSpPr>
        <p:spPr>
          <a:xfrm>
            <a:off x="422031" y="519862"/>
            <a:ext cx="10668000" cy="2144177"/>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en-US" sz="2400">
                <a:solidFill>
                  <a:schemeClr val="dk1"/>
                </a:solidFill>
                <a:latin typeface="Times New Roman"/>
                <a:ea typeface="Times New Roman"/>
                <a:cs typeface="Times New Roman"/>
                <a:sym typeface="Times New Roman"/>
              </a:rPr>
              <a:t>Rejalashtirilgan ishlamay qolish vaqtini hisoblash.</a:t>
            </a:r>
            <a:endParaRPr sz="2400">
              <a:solidFill>
                <a:schemeClr val="dk1"/>
              </a:solidFill>
              <a:latin typeface="Times New Roman"/>
              <a:ea typeface="Times New Roman"/>
              <a:cs typeface="Times New Roman"/>
              <a:sym typeface="Times New Roman"/>
            </a:endParaRPr>
          </a:p>
          <a:p>
            <a:pPr indent="0" lvl="0" marL="0" marR="0" rtl="0" algn="just">
              <a:lnSpc>
                <a:spcPct val="107000"/>
              </a:lnSpc>
              <a:spcBef>
                <a:spcPts val="800"/>
              </a:spcBef>
              <a:spcAft>
                <a:spcPts val="0"/>
              </a:spcAft>
              <a:buNone/>
            </a:pPr>
            <a:r>
              <a:rPr lang="en-US" sz="2400">
                <a:solidFill>
                  <a:schemeClr val="dk1"/>
                </a:solidFill>
                <a:latin typeface="Times New Roman"/>
                <a:ea typeface="Times New Roman"/>
                <a:cs typeface="Times New Roman"/>
                <a:sym typeface="Times New Roman"/>
              </a:rPr>
              <a:t>Rejalashtirilgan ishlamay qolish vaqti - uskunaning rejalashtirilgan texnik xizmat ko'rsatish uchun to'xtab qolishi yoki boshqa sabablarga ko'ra o'chirilganligi uchun o'tgan vaqt. Bunga quyidagi omillarning biri yoki bir nechtasi ham sabab bo'lishi mumkin:</a:t>
            </a:r>
            <a:endParaRPr sz="2400">
              <a:solidFill>
                <a:schemeClr val="dk1"/>
              </a:solidFill>
              <a:latin typeface="Times New Roman"/>
              <a:ea typeface="Times New Roman"/>
              <a:cs typeface="Times New Roman"/>
              <a:sym typeface="Times New Roman"/>
            </a:endParaRPr>
          </a:p>
        </p:txBody>
      </p:sp>
      <p:grpSp>
        <p:nvGrpSpPr>
          <p:cNvPr id="378" name="Google Shape;378;p23"/>
          <p:cNvGrpSpPr/>
          <p:nvPr/>
        </p:nvGrpSpPr>
        <p:grpSpPr>
          <a:xfrm>
            <a:off x="3072350" y="2665726"/>
            <a:ext cx="5570561" cy="3470919"/>
            <a:chOff x="1040350" y="1687"/>
            <a:chExt cx="5570561" cy="3470919"/>
          </a:xfrm>
        </p:grpSpPr>
        <p:sp>
          <p:nvSpPr>
            <p:cNvPr id="379" name="Google Shape;379;p23"/>
            <p:cNvSpPr/>
            <p:nvPr/>
          </p:nvSpPr>
          <p:spPr>
            <a:xfrm rot="10800000">
              <a:off x="1522822" y="1687"/>
              <a:ext cx="5088089" cy="964944"/>
            </a:xfrm>
            <a:prstGeom prst="homePlate">
              <a:avLst>
                <a:gd fmla="val 5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3"/>
            <p:cNvSpPr txBox="1"/>
            <p:nvPr/>
          </p:nvSpPr>
          <p:spPr>
            <a:xfrm>
              <a:off x="1764058" y="1687"/>
              <a:ext cx="4846853" cy="964944"/>
            </a:xfrm>
            <a:prstGeom prst="rect">
              <a:avLst/>
            </a:prstGeom>
            <a:noFill/>
            <a:ln>
              <a:noFill/>
            </a:ln>
          </p:spPr>
          <p:txBody>
            <a:bodyPr anchorCtr="0" anchor="ctr" bIns="72375" lIns="425500" spcFirstLastPara="1" rIns="135125" wrap="square" tIns="72375">
              <a:noAutofit/>
            </a:bodyPr>
            <a:lstStyle/>
            <a:p>
              <a:pPr indent="0" lvl="0" marL="0" marR="0" rtl="0" algn="ctr">
                <a:lnSpc>
                  <a:spcPct val="90000"/>
                </a:lnSpc>
                <a:spcBef>
                  <a:spcPts val="0"/>
                </a:spcBef>
                <a:spcAft>
                  <a:spcPts val="0"/>
                </a:spcAft>
                <a:buNone/>
              </a:pPr>
              <a:r>
                <a:rPr lang="en-US" sz="1900">
                  <a:solidFill>
                    <a:schemeClr val="lt1"/>
                  </a:solidFill>
                  <a:latin typeface="Calibri"/>
                  <a:ea typeface="Calibri"/>
                  <a:cs typeface="Calibri"/>
                  <a:sym typeface="Calibri"/>
                </a:rPr>
                <a:t>Profilaktik ta'mirlash</a:t>
              </a:r>
              <a:endParaRPr sz="1900">
                <a:solidFill>
                  <a:schemeClr val="lt1"/>
                </a:solidFill>
                <a:latin typeface="Calibri"/>
                <a:ea typeface="Calibri"/>
                <a:cs typeface="Calibri"/>
                <a:sym typeface="Calibri"/>
              </a:endParaRPr>
            </a:p>
          </p:txBody>
        </p:sp>
        <p:sp>
          <p:nvSpPr>
            <p:cNvPr id="381" name="Google Shape;381;p23"/>
            <p:cNvSpPr/>
            <p:nvPr/>
          </p:nvSpPr>
          <p:spPr>
            <a:xfrm>
              <a:off x="1040350" y="1687"/>
              <a:ext cx="964944" cy="964944"/>
            </a:xfrm>
            <a:prstGeom prst="ellipse">
              <a:avLst/>
            </a:prstGeom>
            <a:solidFill>
              <a:srgbClr val="C3D4EB"/>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3"/>
            <p:cNvSpPr/>
            <p:nvPr/>
          </p:nvSpPr>
          <p:spPr>
            <a:xfrm rot="10800000">
              <a:off x="1522822" y="1254674"/>
              <a:ext cx="5088089" cy="964944"/>
            </a:xfrm>
            <a:prstGeom prst="homePlate">
              <a:avLst>
                <a:gd fmla="val 5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3"/>
            <p:cNvSpPr txBox="1"/>
            <p:nvPr/>
          </p:nvSpPr>
          <p:spPr>
            <a:xfrm>
              <a:off x="1764058" y="1254674"/>
              <a:ext cx="4846853" cy="964944"/>
            </a:xfrm>
            <a:prstGeom prst="rect">
              <a:avLst/>
            </a:prstGeom>
            <a:noFill/>
            <a:ln>
              <a:noFill/>
            </a:ln>
          </p:spPr>
          <p:txBody>
            <a:bodyPr anchorCtr="0" anchor="ctr" bIns="72375" lIns="425500" spcFirstLastPara="1" rIns="135125" wrap="square" tIns="72375">
              <a:noAutofit/>
            </a:bodyPr>
            <a:lstStyle/>
            <a:p>
              <a:pPr indent="0" lvl="0" marL="0" marR="0" rtl="0" algn="ctr">
                <a:lnSpc>
                  <a:spcPct val="90000"/>
                </a:lnSpc>
                <a:spcBef>
                  <a:spcPts val="0"/>
                </a:spcBef>
                <a:spcAft>
                  <a:spcPts val="0"/>
                </a:spcAft>
                <a:buNone/>
              </a:pPr>
              <a:r>
                <a:rPr lang="en-US" sz="1900">
                  <a:solidFill>
                    <a:schemeClr val="lt1"/>
                  </a:solidFill>
                  <a:latin typeface="Calibri"/>
                  <a:ea typeface="Calibri"/>
                  <a:cs typeface="Calibri"/>
                  <a:sym typeface="Calibri"/>
                </a:rPr>
                <a:t>Sifatli jamoa uchrashuvlari smena boshida rejalashtirilgan</a:t>
              </a:r>
              <a:endParaRPr sz="1900">
                <a:solidFill>
                  <a:schemeClr val="lt1"/>
                </a:solidFill>
                <a:latin typeface="Calibri"/>
                <a:ea typeface="Calibri"/>
                <a:cs typeface="Calibri"/>
                <a:sym typeface="Calibri"/>
              </a:endParaRPr>
            </a:p>
          </p:txBody>
        </p:sp>
        <p:sp>
          <p:nvSpPr>
            <p:cNvPr id="384" name="Google Shape;384;p23"/>
            <p:cNvSpPr/>
            <p:nvPr/>
          </p:nvSpPr>
          <p:spPr>
            <a:xfrm>
              <a:off x="1040350" y="1254674"/>
              <a:ext cx="964944" cy="964944"/>
            </a:xfrm>
            <a:prstGeom prst="ellipse">
              <a:avLst/>
            </a:prstGeom>
            <a:solidFill>
              <a:srgbClr val="C3D4EB"/>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3"/>
            <p:cNvSpPr/>
            <p:nvPr/>
          </p:nvSpPr>
          <p:spPr>
            <a:xfrm rot="10800000">
              <a:off x="1522822" y="2507662"/>
              <a:ext cx="5088089" cy="964944"/>
            </a:xfrm>
            <a:prstGeom prst="homePlate">
              <a:avLst>
                <a:gd fmla="val 50000" name="adj"/>
              </a:avLst>
            </a:prstGeom>
            <a:solidFill>
              <a:srgbClr val="599BD5"/>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3"/>
            <p:cNvSpPr txBox="1"/>
            <p:nvPr/>
          </p:nvSpPr>
          <p:spPr>
            <a:xfrm>
              <a:off x="1764058" y="2507662"/>
              <a:ext cx="4846853" cy="964944"/>
            </a:xfrm>
            <a:prstGeom prst="rect">
              <a:avLst/>
            </a:prstGeom>
            <a:noFill/>
            <a:ln>
              <a:noFill/>
            </a:ln>
          </p:spPr>
          <p:txBody>
            <a:bodyPr anchorCtr="0" anchor="ctr" bIns="72375" lIns="425500" spcFirstLastPara="1" rIns="135125" wrap="square" tIns="72375">
              <a:noAutofit/>
            </a:bodyPr>
            <a:lstStyle/>
            <a:p>
              <a:pPr indent="0" lvl="0" marL="0" marR="0" rtl="0" algn="ctr">
                <a:lnSpc>
                  <a:spcPct val="90000"/>
                </a:lnSpc>
                <a:spcBef>
                  <a:spcPts val="0"/>
                </a:spcBef>
                <a:spcAft>
                  <a:spcPts val="0"/>
                </a:spcAft>
                <a:buNone/>
              </a:pPr>
              <a:r>
                <a:rPr lang="en-US" sz="1900">
                  <a:solidFill>
                    <a:schemeClr val="lt1"/>
                  </a:solidFill>
                  <a:latin typeface="Calibri"/>
                  <a:ea typeface="Calibri"/>
                  <a:cs typeface="Calibri"/>
                  <a:sym typeface="Calibri"/>
                </a:rPr>
                <a:t>Rejalashtirilgan ishlamay qolish vaqtini bartaraf etish uchun tuzilgan ishlab chiqarish amaliyoti</a:t>
              </a:r>
              <a:endParaRPr sz="1900">
                <a:solidFill>
                  <a:schemeClr val="lt1"/>
                </a:solidFill>
                <a:latin typeface="Calibri"/>
                <a:ea typeface="Calibri"/>
                <a:cs typeface="Calibri"/>
                <a:sym typeface="Calibri"/>
              </a:endParaRPr>
            </a:p>
          </p:txBody>
        </p:sp>
        <p:sp>
          <p:nvSpPr>
            <p:cNvPr id="387" name="Google Shape;387;p23"/>
            <p:cNvSpPr/>
            <p:nvPr/>
          </p:nvSpPr>
          <p:spPr>
            <a:xfrm>
              <a:off x="1040350" y="2507662"/>
              <a:ext cx="964944" cy="964944"/>
            </a:xfrm>
            <a:prstGeom prst="ellipse">
              <a:avLst/>
            </a:prstGeom>
            <a:solidFill>
              <a:srgbClr val="C3D4EB"/>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24"/>
          <p:cNvSpPr/>
          <p:nvPr/>
        </p:nvSpPr>
        <p:spPr>
          <a:xfrm>
            <a:off x="10241280" y="5769234"/>
            <a:ext cx="1950720"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24</a:t>
            </a:r>
            <a:endParaRPr sz="3600">
              <a:solidFill>
                <a:schemeClr val="dk1"/>
              </a:solidFill>
              <a:latin typeface="Times New Roman"/>
              <a:ea typeface="Times New Roman"/>
              <a:cs typeface="Times New Roman"/>
              <a:sym typeface="Times New Roman"/>
            </a:endParaRPr>
          </a:p>
        </p:txBody>
      </p:sp>
      <p:sp>
        <p:nvSpPr>
          <p:cNvPr id="393" name="Google Shape;393;p24"/>
          <p:cNvSpPr/>
          <p:nvPr/>
        </p:nvSpPr>
        <p:spPr>
          <a:xfrm>
            <a:off x="3091958" y="436588"/>
            <a:ext cx="5971507" cy="38869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Elektr quvvati sifati bilan bog'liq muammolarning oldini olish.</a:t>
            </a:r>
            <a:endParaRPr sz="1400">
              <a:solidFill>
                <a:schemeClr val="dk1"/>
              </a:solidFill>
              <a:latin typeface="Calibri"/>
              <a:ea typeface="Calibri"/>
              <a:cs typeface="Calibri"/>
              <a:sym typeface="Calibri"/>
            </a:endParaRPr>
          </a:p>
        </p:txBody>
      </p:sp>
      <p:graphicFrame>
        <p:nvGraphicFramePr>
          <p:cNvPr id="394" name="Google Shape;394;p24"/>
          <p:cNvGraphicFramePr/>
          <p:nvPr/>
        </p:nvGraphicFramePr>
        <p:xfrm>
          <a:off x="7330974" y="1123534"/>
          <a:ext cx="3000000" cy="3000000"/>
        </p:xfrm>
        <a:graphic>
          <a:graphicData uri="http://schemas.openxmlformats.org/drawingml/2006/table">
            <a:tbl>
              <a:tblPr bandRow="1" firstCol="1" firstRow="1">
                <a:noFill/>
                <a:tableStyleId>{AC33ED10-59A1-4548-9B6C-76011C1C0581}</a:tableStyleId>
              </a:tblPr>
              <a:tblGrid>
                <a:gridCol w="1143300"/>
                <a:gridCol w="1421250"/>
                <a:gridCol w="2083125"/>
              </a:tblGrid>
              <a:tr h="83675">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Quvvat muammolari</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Potentsial sabab</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Potentsial effektlar</a:t>
                      </a:r>
                      <a:endParaRPr sz="600" u="none" cap="none" strike="noStrike">
                        <a:latin typeface="Times New Roman"/>
                        <a:ea typeface="Times New Roman"/>
                        <a:cs typeface="Times New Roman"/>
                        <a:sym typeface="Times New Roman"/>
                      </a:endParaRPr>
                    </a:p>
                  </a:txBody>
                  <a:tcPr marT="0" marB="0" marR="25150" marL="25150"/>
                </a:tc>
              </a:tr>
              <a:tr h="334725">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Yuqori kuchlanish, ko'tarilish va kuchlanish</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Chaqmoq</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Kommunal tarmoqlarni almashtirish</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Og'ir sanoat uskunalari</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Uskunaning nosozliklari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Tizim blokirovkalari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Ma'lumotlar yo'qolishi</a:t>
                      </a:r>
                      <a:endParaRPr sz="600" u="none" cap="none" strike="noStrike">
                        <a:latin typeface="Times New Roman"/>
                        <a:ea typeface="Times New Roman"/>
                        <a:cs typeface="Times New Roman"/>
                        <a:sym typeface="Times New Roman"/>
                      </a:endParaRPr>
                    </a:p>
                  </a:txBody>
                  <a:tcPr marT="0" marB="0" marR="25150" marL="25150"/>
                </a:tc>
              </a:tr>
              <a:tr h="1589900">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Past kuchlanish, elektr shovqini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Ark payvandlovchilar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Elektron uskunalarni almashtirish qurilmalari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Motorli uskunalar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Noto'g'ri topraklama</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Nosozliklarni bartaraf etish qurilmalari (kontaktlar va o'rni)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Nusxa ko'chirish mashinalari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Ma'lumotlarning buzilishi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Xato buyruq funksiyalari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Vaqt signallarining o'zgarishi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Qayta ishlash holatlaridagi o'zgarishlar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Drayv holati va bufer o'zgarishi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Sinxron holatlarning yo'qolishi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Servomexanizm boshqaruvining beqarorligi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Jarayon davomida axborot yo'qolishi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Himoya zanjirini faollashtirish</a:t>
                      </a:r>
                      <a:endParaRPr sz="600" u="none" cap="none" strike="noStrike">
                        <a:latin typeface="Times New Roman"/>
                        <a:ea typeface="Times New Roman"/>
                        <a:cs typeface="Times New Roman"/>
                        <a:sym typeface="Times New Roman"/>
                      </a:endParaRPr>
                    </a:p>
                  </a:txBody>
                  <a:tcPr marT="0" marB="0" marR="25150" marL="25150"/>
                </a:tc>
              </a:tr>
              <a:tr h="669425">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Harmonika</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 Kommutatsiya rejimida quvvat yetkazib beruvchi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Nochiziqli yuklar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Yuqori neytral oqim</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Haddan tashqari qizib ketgan neytral</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Supero'tkazuvchilar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Haddan tashqari qizib ketgan taqsimot va quvvat</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Transformatorlar</a:t>
                      </a:r>
                      <a:endParaRPr sz="600" u="none" cap="none" strike="noStrike">
                        <a:latin typeface="Times New Roman"/>
                        <a:ea typeface="Times New Roman"/>
                        <a:cs typeface="Times New Roman"/>
                        <a:sym typeface="Times New Roman"/>
                      </a:endParaRPr>
                    </a:p>
                  </a:txBody>
                  <a:tcPr marT="0" marB="0" marR="25150" marL="25150"/>
                </a:tc>
              </a:tr>
              <a:tr h="836800">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Voltaj tebranishlari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Ortiqcha yuklangan tarqatish tarmoqlari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Og'ir uskunalarni ishga tushirish</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Elektr tarmog'idagi nosozliklar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Rejalashtirilgan va rejalashtirilmagan qorayishlar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Beqaror operatorlar</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Tizim blokirovkasi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Dvigatelning qizib ketishi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Tizimni o'chirish</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Chiroqning yonishi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Elektr ta'minotining shikastlanishi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Ma'lumotlarning buzilishi va yo'qolishi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Faoliyatning pasayishi</a:t>
                      </a:r>
                      <a:endParaRPr sz="600" u="none" cap="none" strike="noStrike">
                        <a:latin typeface="Times New Roman"/>
                        <a:ea typeface="Times New Roman"/>
                        <a:cs typeface="Times New Roman"/>
                        <a:sym typeface="Times New Roman"/>
                      </a:endParaRPr>
                    </a:p>
                  </a:txBody>
                  <a:tcPr marT="0" marB="0" marR="25150" marL="25150"/>
                </a:tc>
              </a:tr>
              <a:tr h="836800">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Elektr uzilishlari va uzilishlar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O'chirishlar</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Nosoz yoki ortiqcha yuklangan elektr uzatish liniyalari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Zaxira generatorini ishga tushirish</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Chiqib ketgan va singan elektr uzatish liniyalari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t>
                      </a:r>
                      <a:endParaRPr sz="600" u="none" cap="none" strike="noStrike">
                        <a:latin typeface="Times New Roman"/>
                        <a:ea typeface="Times New Roman"/>
                        <a:cs typeface="Times New Roman"/>
                        <a:sym typeface="Times New Roman"/>
                      </a:endParaRPr>
                    </a:p>
                  </a:txBody>
                  <a:tcPr marT="0" marB="0" marR="25150" marL="25150"/>
                </a:tc>
                <a:tc>
                  <a:txBody>
                    <a:bodyPr/>
                    <a:lstStyle/>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Tizimning ishdan chiqishi yoki bloklanishi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Ma'lumotlar yo'qolishi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Ishlab chiqarishni yo'qotish</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Nazorat yo'qotilishi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Elektr ta'minotining shikastlanishi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Aloqa yo'qolishi</a:t>
                      </a:r>
                      <a:endParaRPr sz="600" u="none" cap="none" strike="noStrike">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US" sz="700" u="none" cap="none" strike="noStrike">
                          <a:latin typeface="Times New Roman"/>
                          <a:ea typeface="Times New Roman"/>
                          <a:cs typeface="Times New Roman"/>
                          <a:sym typeface="Times New Roman"/>
                        </a:rPr>
                        <a:t>• To‘liq o‘chirish</a:t>
                      </a:r>
                      <a:endParaRPr sz="600" u="none" cap="none" strike="noStrike">
                        <a:latin typeface="Times New Roman"/>
                        <a:ea typeface="Times New Roman"/>
                        <a:cs typeface="Times New Roman"/>
                        <a:sym typeface="Times New Roman"/>
                      </a:endParaRPr>
                    </a:p>
                  </a:txBody>
                  <a:tcPr marT="0" marB="0" marR="25150" marL="25150"/>
                </a:tc>
              </a:tr>
            </a:tbl>
          </a:graphicData>
        </a:graphic>
      </p:graphicFrame>
      <p:sp>
        <p:nvSpPr>
          <p:cNvPr id="395" name="Google Shape;395;p24"/>
          <p:cNvSpPr/>
          <p:nvPr/>
        </p:nvSpPr>
        <p:spPr>
          <a:xfrm>
            <a:off x="9063465" y="808059"/>
            <a:ext cx="2983509" cy="28027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200">
                <a:solidFill>
                  <a:schemeClr val="dk1"/>
                </a:solidFill>
                <a:latin typeface="Times New Roman"/>
                <a:ea typeface="Times New Roman"/>
                <a:cs typeface="Times New Roman"/>
                <a:sym typeface="Times New Roman"/>
              </a:rPr>
              <a:t>2-jadval. Odatda elektr nosozliklari rejimlari.</a:t>
            </a:r>
            <a:endParaRPr sz="1050">
              <a:solidFill>
                <a:schemeClr val="dk1"/>
              </a:solidFill>
              <a:latin typeface="Calibri"/>
              <a:ea typeface="Calibri"/>
              <a:cs typeface="Calibri"/>
              <a:sym typeface="Calibri"/>
            </a:endParaRPr>
          </a:p>
        </p:txBody>
      </p:sp>
      <p:sp>
        <p:nvSpPr>
          <p:cNvPr id="396" name="Google Shape;396;p24"/>
          <p:cNvSpPr/>
          <p:nvPr/>
        </p:nvSpPr>
        <p:spPr>
          <a:xfrm>
            <a:off x="219456" y="867467"/>
            <a:ext cx="6528816" cy="2397451"/>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lang="en-US" sz="1400">
                <a:solidFill>
                  <a:schemeClr val="dk1"/>
                </a:solidFill>
                <a:latin typeface="Times New Roman"/>
                <a:ea typeface="Times New Roman"/>
                <a:cs typeface="Times New Roman"/>
                <a:sym typeface="Times New Roman"/>
              </a:rPr>
              <a:t>Izolyatsiya transformatorlari elektr harmonikasini kamaytirish uchun ishlatilishi mumkin. Kuchlanishni tartibga solish moslamalari yordamida pasayish, sarkma yoki kuchlanishni tuzatish mumkin. Dvigatelning aksariyat nosozliklari atrof-muhitning ifloslanishi, jumladan chang, sovutish suvi, metall talaşlari va o'rash izolatsiyasini buzadigan va motor mili podshipniklariga hujum qiladigan boshqa qum turlaridan kelib chiqadi. Dvigatel havo olish yo'llarida o'rnatilgan filtrlar muntazam tekshirilishi, tozalanishi yoki almashtirilishi kerak. Yuqori atrof-muhitning ish harorati yoki vosita haddan tashqari yuklanishi vosita sariqlarini buzuvchi hisoblanadi. Tajriba shuni ko'rsatadiki, o'rash dizayni ish haroratining har 10 ° C oshishi uchun o'rash muddati ikki baravar kamayadi. Dvigatellar dastur uchun mos hajmda bo'lishi kerak</a:t>
            </a:r>
            <a:endParaRPr sz="14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5"/>
          <p:cNvSpPr/>
          <p:nvPr/>
        </p:nvSpPr>
        <p:spPr>
          <a:xfrm>
            <a:off x="10241280" y="5750946"/>
            <a:ext cx="1950720"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25</a:t>
            </a:r>
            <a:endParaRPr sz="3600">
              <a:solidFill>
                <a:schemeClr val="dk1"/>
              </a:solidFill>
              <a:latin typeface="Times New Roman"/>
              <a:ea typeface="Times New Roman"/>
              <a:cs typeface="Times New Roman"/>
              <a:sym typeface="Times New Roman"/>
            </a:endParaRPr>
          </a:p>
        </p:txBody>
      </p:sp>
      <p:pic>
        <p:nvPicPr>
          <p:cNvPr id="402" name="Google Shape;402;p25"/>
          <p:cNvPicPr preferRelativeResize="0"/>
          <p:nvPr/>
        </p:nvPicPr>
        <p:blipFill rotWithShape="1">
          <a:blip r:embed="rId3">
            <a:alphaModFix/>
          </a:blip>
          <a:srcRect b="0" l="0" r="0" t="0"/>
          <a:stretch/>
        </p:blipFill>
        <p:spPr>
          <a:xfrm>
            <a:off x="854050" y="778413"/>
            <a:ext cx="4716145" cy="3566160"/>
          </a:xfrm>
          <a:prstGeom prst="rect">
            <a:avLst/>
          </a:prstGeom>
          <a:noFill/>
          <a:ln cap="flat" cmpd="sng" w="9525">
            <a:solidFill>
              <a:schemeClr val="accent1"/>
            </a:solidFill>
            <a:prstDash val="solid"/>
            <a:round/>
            <a:headEnd len="sm" w="sm" type="none"/>
            <a:tailEnd len="sm" w="sm" type="none"/>
          </a:ln>
        </p:spPr>
      </p:pic>
      <p:sp>
        <p:nvSpPr>
          <p:cNvPr id="403" name="Google Shape;403;p25"/>
          <p:cNvSpPr/>
          <p:nvPr/>
        </p:nvSpPr>
        <p:spPr>
          <a:xfrm>
            <a:off x="820614" y="4538921"/>
            <a:ext cx="4980915" cy="38869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Shakl 11.3 RAMGT dasturi yordamida vaqt jadvali.</a:t>
            </a:r>
            <a:endParaRPr sz="1400">
              <a:solidFill>
                <a:schemeClr val="dk1"/>
              </a:solidFill>
              <a:latin typeface="Calibri"/>
              <a:ea typeface="Calibri"/>
              <a:cs typeface="Calibri"/>
              <a:sym typeface="Calibri"/>
            </a:endParaRPr>
          </a:p>
        </p:txBody>
      </p:sp>
      <p:pic>
        <p:nvPicPr>
          <p:cNvPr id="404" name="Google Shape;404;p25"/>
          <p:cNvPicPr preferRelativeResize="0"/>
          <p:nvPr/>
        </p:nvPicPr>
        <p:blipFill rotWithShape="1">
          <a:blip r:embed="rId4">
            <a:alphaModFix/>
          </a:blip>
          <a:srcRect b="0" l="0" r="0" t="0"/>
          <a:stretch/>
        </p:blipFill>
        <p:spPr>
          <a:xfrm>
            <a:off x="6191983" y="537429"/>
            <a:ext cx="5200650" cy="3438525"/>
          </a:xfrm>
          <a:prstGeom prst="rect">
            <a:avLst/>
          </a:prstGeom>
          <a:noFill/>
          <a:ln cap="flat" cmpd="sng" w="9525">
            <a:solidFill>
              <a:schemeClr val="accent1"/>
            </a:solidFill>
            <a:prstDash val="solid"/>
            <a:round/>
            <a:headEnd len="sm" w="sm" type="none"/>
            <a:tailEnd len="sm" w="sm" type="none"/>
          </a:ln>
        </p:spPr>
      </p:pic>
      <p:sp>
        <p:nvSpPr>
          <p:cNvPr id="405" name="Google Shape;405;p25"/>
          <p:cNvSpPr/>
          <p:nvPr/>
        </p:nvSpPr>
        <p:spPr>
          <a:xfrm>
            <a:off x="6921732" y="4150225"/>
            <a:ext cx="3741152" cy="388696"/>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11.4-rasm MTBFga nisbatan ish vaqti.</a:t>
            </a:r>
            <a:endParaRPr sz="14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26"/>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26</a:t>
            </a:r>
            <a:endParaRPr sz="3600">
              <a:solidFill>
                <a:schemeClr val="dk1"/>
              </a:solidFill>
              <a:latin typeface="Times New Roman"/>
              <a:ea typeface="Times New Roman"/>
              <a:cs typeface="Times New Roman"/>
              <a:sym typeface="Times New Roman"/>
            </a:endParaRPr>
          </a:p>
        </p:txBody>
      </p:sp>
      <p:sp>
        <p:nvSpPr>
          <p:cNvPr id="411" name="Google Shape;411;p26"/>
          <p:cNvSpPr/>
          <p:nvPr/>
        </p:nvSpPr>
        <p:spPr>
          <a:xfrm>
            <a:off x="164123" y="417337"/>
            <a:ext cx="11254154" cy="2710614"/>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2000">
                <a:solidFill>
                  <a:schemeClr val="dk1"/>
                </a:solidFill>
                <a:latin typeface="Times New Roman"/>
                <a:ea typeface="Times New Roman"/>
                <a:cs typeface="Times New Roman"/>
                <a:sym typeface="Times New Roman"/>
              </a:rPr>
              <a:t>RAMGT dasturiy ta'minotidan foydalanib, "NIMA BO'LADI?" menyudan rejalashtirilgan to'xtash vaqti va ish vaqti % o'rtasidagi munosabatni ko'rsatish uchun foydalanish mumkin. Ekranni birinchi marta ko'rayotganda, "RANGE" buyrug'i ostida "START RANGE" va "INTERVAL" uchun kirishga e'tibor bering. Ushbu yozuvlar keyinchalik ko'rish uchun grafikning "X" va "Y" o'qlarini belgilaydi. Shuning uchun, “START RANGE” uchun “0” kiriting va “INTERVAL” uchun “1”. Quyidagi ma'lumotlar ustunlari rejalashtirilgan to'xtash vaqti va ish vaqti % o'rtasidagi munosabatni ko'rsatadi. Ko'pchilik uchun grafik bu munosabatni yaxshiroq ifodalaydi. Shuning uchun, "GRAPH" buyrug'i ostida rejalashtirilgan to'xtash vaqti va ish vaqti % o'rtasidagi chiziqli bog'liqlik 11.5-rasmlarda tasvirlangan.</a:t>
            </a:r>
            <a:endParaRPr sz="1600">
              <a:solidFill>
                <a:schemeClr val="dk1"/>
              </a:solidFill>
              <a:latin typeface="Calibri"/>
              <a:ea typeface="Calibri"/>
              <a:cs typeface="Calibri"/>
              <a:sym typeface="Calibri"/>
            </a:endParaRPr>
          </a:p>
        </p:txBody>
      </p:sp>
      <p:pic>
        <p:nvPicPr>
          <p:cNvPr id="412" name="Google Shape;412;p26"/>
          <p:cNvPicPr preferRelativeResize="0"/>
          <p:nvPr/>
        </p:nvPicPr>
        <p:blipFill rotWithShape="1">
          <a:blip r:embed="rId3">
            <a:alphaModFix/>
          </a:blip>
          <a:srcRect b="0" l="0" r="0" t="0"/>
          <a:stretch/>
        </p:blipFill>
        <p:spPr>
          <a:xfrm>
            <a:off x="4786474" y="3466492"/>
            <a:ext cx="3268980" cy="2616200"/>
          </a:xfrm>
          <a:prstGeom prst="rect">
            <a:avLst/>
          </a:prstGeom>
          <a:noFill/>
          <a:ln>
            <a:noFill/>
          </a:ln>
        </p:spPr>
      </p:pic>
      <p:sp>
        <p:nvSpPr>
          <p:cNvPr id="413" name="Google Shape;413;p26"/>
          <p:cNvSpPr/>
          <p:nvPr/>
        </p:nvSpPr>
        <p:spPr>
          <a:xfrm>
            <a:off x="4543976" y="6082692"/>
            <a:ext cx="3753976" cy="388696"/>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lang="en-US" sz="1800">
                <a:solidFill>
                  <a:schemeClr val="dk1"/>
                </a:solidFill>
                <a:latin typeface="Times New Roman"/>
                <a:ea typeface="Times New Roman"/>
                <a:cs typeface="Times New Roman"/>
                <a:sym typeface="Times New Roman"/>
              </a:rPr>
              <a:t>11.5-rasm MTTRga nisbatan ish vaqti.</a:t>
            </a:r>
            <a:endParaRPr sz="14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7" name="Shape 417"/>
        <p:cNvGrpSpPr/>
        <p:nvPr/>
      </p:nvGrpSpPr>
      <p:grpSpPr>
        <a:xfrm>
          <a:off x="0" y="0"/>
          <a:ext cx="0" cy="0"/>
          <a:chOff x="0" y="0"/>
          <a:chExt cx="0" cy="0"/>
        </a:xfrm>
      </p:grpSpPr>
      <p:sp>
        <p:nvSpPr>
          <p:cNvPr id="418" name="Google Shape;418;p27"/>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27</a:t>
            </a:r>
            <a:endParaRPr sz="3600">
              <a:solidFill>
                <a:schemeClr val="dk1"/>
              </a:solidFill>
              <a:latin typeface="Times New Roman"/>
              <a:ea typeface="Times New Roman"/>
              <a:cs typeface="Times New Roman"/>
              <a:sym typeface="Times New Roman"/>
            </a:endParaRPr>
          </a:p>
        </p:txBody>
      </p:sp>
      <p:sp>
        <p:nvSpPr>
          <p:cNvPr id="419" name="Google Shape;419;p27"/>
          <p:cNvSpPr/>
          <p:nvPr/>
        </p:nvSpPr>
        <p:spPr>
          <a:xfrm>
            <a:off x="586153" y="758020"/>
            <a:ext cx="6096000" cy="2370905"/>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None/>
            </a:pPr>
            <a:r>
              <a:rPr b="1" lang="en-US" sz="2000">
                <a:solidFill>
                  <a:schemeClr val="dk1"/>
                </a:solidFill>
                <a:latin typeface="Times New Roman"/>
                <a:ea typeface="Times New Roman"/>
                <a:cs typeface="Times New Roman"/>
                <a:sym typeface="Times New Roman"/>
              </a:rPr>
              <a:t>Uskunalar konvertatsiyasini baholash.</a:t>
            </a:r>
            <a:endParaRPr sz="2000">
              <a:solidFill>
                <a:schemeClr val="dk1"/>
              </a:solidFill>
              <a:latin typeface="Times New Roman"/>
              <a:ea typeface="Times New Roman"/>
              <a:cs typeface="Times New Roman"/>
              <a:sym typeface="Times New Roman"/>
            </a:endParaRPr>
          </a:p>
          <a:p>
            <a:pPr indent="0" lvl="0" marL="0" marR="0" rtl="0" algn="l">
              <a:spcBef>
                <a:spcPts val="800"/>
              </a:spcBef>
              <a:spcAft>
                <a:spcPts val="0"/>
              </a:spcAft>
              <a:buNone/>
            </a:pPr>
            <a:r>
              <a:rPr lang="en-US" sz="2000">
                <a:solidFill>
                  <a:schemeClr val="dk1"/>
                </a:solidFill>
                <a:latin typeface="Times New Roman"/>
                <a:ea typeface="Times New Roman"/>
                <a:cs typeface="Times New Roman"/>
                <a:sym typeface="Times New Roman"/>
              </a:rPr>
              <a:t>Spetsifikatsiya misolida hech qanday konvertatsiya yo'q edi; shuning uchun konvertatsiyalar tufayli yo'qolgan vaqt nolga teng. Bu raqam MTTC (oʻrtacha konvertatsiya qilish vaqti) va haftalik konversiyalar soni (konv./hafta) tomonidan tuzilgan. Agar bu raqam noldan katta bo'lsa, ish vaqtini% yaxshilash imkoniyatini qidiring. </a:t>
            </a:r>
            <a:endParaRPr sz="2000">
              <a:solidFill>
                <a:schemeClr val="dk1"/>
              </a:solidFill>
              <a:latin typeface="Times New Roman"/>
              <a:ea typeface="Times New Roman"/>
              <a:cs typeface="Times New Roman"/>
              <a:sym typeface="Times New Roman"/>
            </a:endParaRPr>
          </a:p>
        </p:txBody>
      </p:sp>
      <p:grpSp>
        <p:nvGrpSpPr>
          <p:cNvPr id="420" name="Google Shape;420;p27"/>
          <p:cNvGrpSpPr/>
          <p:nvPr/>
        </p:nvGrpSpPr>
        <p:grpSpPr>
          <a:xfrm>
            <a:off x="2032000" y="3702288"/>
            <a:ext cx="8282432" cy="3009408"/>
            <a:chOff x="0" y="0"/>
            <a:chExt cx="8282432" cy="3009408"/>
          </a:xfrm>
        </p:grpSpPr>
        <p:cxnSp>
          <p:nvCxnSpPr>
            <p:cNvPr id="421" name="Google Shape;421;p27"/>
            <p:cNvCxnSpPr/>
            <p:nvPr/>
          </p:nvCxnSpPr>
          <p:spPr>
            <a:xfrm>
              <a:off x="0" y="0"/>
              <a:ext cx="8282432" cy="0"/>
            </a:xfrm>
            <a:prstGeom prst="straightConnector1">
              <a:avLst/>
            </a:prstGeom>
            <a:solidFill>
              <a:srgbClr val="599BD5"/>
            </a:solidFill>
            <a:ln cap="flat" cmpd="sng" w="12700">
              <a:solidFill>
                <a:srgbClr val="599BD5"/>
              </a:solidFill>
              <a:prstDash val="solid"/>
              <a:miter lim="800000"/>
              <a:headEnd len="sm" w="sm" type="none"/>
              <a:tailEnd len="sm" w="sm" type="none"/>
            </a:ln>
          </p:spPr>
        </p:cxnSp>
        <p:sp>
          <p:nvSpPr>
            <p:cNvPr id="422" name="Google Shape;422;p27"/>
            <p:cNvSpPr/>
            <p:nvPr/>
          </p:nvSpPr>
          <p:spPr>
            <a:xfrm>
              <a:off x="0" y="0"/>
              <a:ext cx="1656486" cy="300940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7"/>
            <p:cNvSpPr txBox="1"/>
            <p:nvPr/>
          </p:nvSpPr>
          <p:spPr>
            <a:xfrm>
              <a:off x="0" y="0"/>
              <a:ext cx="1656486" cy="3009408"/>
            </a:xfrm>
            <a:prstGeom prst="rect">
              <a:avLst/>
            </a:prstGeom>
            <a:noFill/>
            <a:ln>
              <a:noFill/>
            </a:ln>
          </p:spPr>
          <p:txBody>
            <a:bodyPr anchorCtr="0" anchor="t" bIns="72375" lIns="72375" spcFirstLastPara="1" rIns="72375" wrap="square" tIns="72375">
              <a:noAutofit/>
            </a:bodyPr>
            <a:lstStyle/>
            <a:p>
              <a:pPr indent="0" lvl="0" marL="0" marR="0" rtl="0" algn="l">
                <a:lnSpc>
                  <a:spcPct val="90000"/>
                </a:lnSpc>
                <a:spcBef>
                  <a:spcPts val="0"/>
                </a:spcBef>
                <a:spcAft>
                  <a:spcPts val="0"/>
                </a:spcAft>
                <a:buNone/>
              </a:pPr>
              <a:r>
                <a:rPr lang="en-US" sz="1900">
                  <a:solidFill>
                    <a:schemeClr val="dk1"/>
                  </a:solidFill>
                  <a:latin typeface="Calibri"/>
                  <a:ea typeface="Calibri"/>
                  <a:cs typeface="Calibri"/>
                  <a:sym typeface="Calibri"/>
                </a:rPr>
                <a:t>Konversiyalarni quyidagi usullardan biri bilan o'zgartirish mumkinligini aniqlash uchun baholash kerak:</a:t>
              </a:r>
              <a:endParaRPr sz="1900">
                <a:solidFill>
                  <a:schemeClr val="dk1"/>
                </a:solidFill>
                <a:latin typeface="Calibri"/>
                <a:ea typeface="Calibri"/>
                <a:cs typeface="Calibri"/>
                <a:sym typeface="Calibri"/>
              </a:endParaRPr>
            </a:p>
          </p:txBody>
        </p:sp>
        <p:sp>
          <p:nvSpPr>
            <p:cNvPr id="424" name="Google Shape;424;p27"/>
            <p:cNvSpPr/>
            <p:nvPr/>
          </p:nvSpPr>
          <p:spPr>
            <a:xfrm>
              <a:off x="1780722" y="35376"/>
              <a:ext cx="6501709" cy="70753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7"/>
            <p:cNvSpPr txBox="1"/>
            <p:nvPr/>
          </p:nvSpPr>
          <p:spPr>
            <a:xfrm>
              <a:off x="1780722" y="35376"/>
              <a:ext cx="6501709" cy="707534"/>
            </a:xfrm>
            <a:prstGeom prst="rect">
              <a:avLst/>
            </a:prstGeom>
            <a:noFill/>
            <a:ln>
              <a:noFill/>
            </a:ln>
          </p:spPr>
          <p:txBody>
            <a:bodyPr anchorCtr="0" anchor="t" bIns="72375" lIns="72375" spcFirstLastPara="1" rIns="72375" wrap="square" tIns="72375">
              <a:noAutofit/>
            </a:bodyPr>
            <a:lstStyle/>
            <a:p>
              <a:pPr indent="0" lvl="0" marL="0" marR="0" rtl="0" algn="l">
                <a:lnSpc>
                  <a:spcPct val="90000"/>
                </a:lnSpc>
                <a:spcBef>
                  <a:spcPts val="0"/>
                </a:spcBef>
                <a:spcAft>
                  <a:spcPts val="0"/>
                </a:spcAft>
                <a:buNone/>
              </a:pPr>
              <a:r>
                <a:rPr lang="en-US" sz="1900">
                  <a:solidFill>
                    <a:schemeClr val="dk1"/>
                  </a:solidFill>
                  <a:latin typeface="Calibri"/>
                  <a:ea typeface="Calibri"/>
                  <a:cs typeface="Calibri"/>
                  <a:sym typeface="Calibri"/>
                </a:rPr>
                <a:t>Ularni smenadan tashqari bajarish mumkinmi?</a:t>
              </a:r>
              <a:endParaRPr sz="1900">
                <a:solidFill>
                  <a:schemeClr val="dk1"/>
                </a:solidFill>
                <a:latin typeface="Calibri"/>
                <a:ea typeface="Calibri"/>
                <a:cs typeface="Calibri"/>
                <a:sym typeface="Calibri"/>
              </a:endParaRPr>
            </a:p>
          </p:txBody>
        </p:sp>
        <p:cxnSp>
          <p:nvCxnSpPr>
            <p:cNvPr id="426" name="Google Shape;426;p27"/>
            <p:cNvCxnSpPr/>
            <p:nvPr/>
          </p:nvCxnSpPr>
          <p:spPr>
            <a:xfrm>
              <a:off x="1656486" y="742910"/>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427" name="Google Shape;427;p27"/>
            <p:cNvSpPr/>
            <p:nvPr/>
          </p:nvSpPr>
          <p:spPr>
            <a:xfrm>
              <a:off x="1780722" y="778287"/>
              <a:ext cx="6501709" cy="70753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7"/>
            <p:cNvSpPr txBox="1"/>
            <p:nvPr/>
          </p:nvSpPr>
          <p:spPr>
            <a:xfrm>
              <a:off x="1780722" y="778287"/>
              <a:ext cx="6501709" cy="707534"/>
            </a:xfrm>
            <a:prstGeom prst="rect">
              <a:avLst/>
            </a:prstGeom>
            <a:noFill/>
            <a:ln>
              <a:noFill/>
            </a:ln>
          </p:spPr>
          <p:txBody>
            <a:bodyPr anchorCtr="0" anchor="t" bIns="72375" lIns="72375" spcFirstLastPara="1" rIns="72375" wrap="square" tIns="72375">
              <a:noAutofit/>
            </a:bodyPr>
            <a:lstStyle/>
            <a:p>
              <a:pPr indent="0" lvl="0" marL="0" marR="0" rtl="0" algn="l">
                <a:lnSpc>
                  <a:spcPct val="90000"/>
                </a:lnSpc>
                <a:spcBef>
                  <a:spcPts val="0"/>
                </a:spcBef>
                <a:spcAft>
                  <a:spcPts val="0"/>
                </a:spcAft>
                <a:buNone/>
              </a:pPr>
              <a:r>
                <a:rPr lang="en-US" sz="1900">
                  <a:solidFill>
                    <a:schemeClr val="dk1"/>
                  </a:solidFill>
                  <a:latin typeface="Calibri"/>
                  <a:ea typeface="Calibri"/>
                  <a:cs typeface="Calibri"/>
                  <a:sym typeface="Calibri"/>
                </a:rPr>
                <a:t>Ularni tushlik va tanaffus paytida qilish mumkinmi?</a:t>
              </a:r>
              <a:endParaRPr sz="1900">
                <a:solidFill>
                  <a:schemeClr val="dk1"/>
                </a:solidFill>
                <a:latin typeface="Calibri"/>
                <a:ea typeface="Calibri"/>
                <a:cs typeface="Calibri"/>
                <a:sym typeface="Calibri"/>
              </a:endParaRPr>
            </a:p>
          </p:txBody>
        </p:sp>
        <p:cxnSp>
          <p:nvCxnSpPr>
            <p:cNvPr id="429" name="Google Shape;429;p27"/>
            <p:cNvCxnSpPr/>
            <p:nvPr/>
          </p:nvCxnSpPr>
          <p:spPr>
            <a:xfrm>
              <a:off x="1656486" y="1485821"/>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430" name="Google Shape;430;p27"/>
            <p:cNvSpPr/>
            <p:nvPr/>
          </p:nvSpPr>
          <p:spPr>
            <a:xfrm>
              <a:off x="1780722" y="1521198"/>
              <a:ext cx="6501709" cy="70753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27"/>
            <p:cNvSpPr txBox="1"/>
            <p:nvPr/>
          </p:nvSpPr>
          <p:spPr>
            <a:xfrm>
              <a:off x="1780722" y="1521198"/>
              <a:ext cx="6501709" cy="707534"/>
            </a:xfrm>
            <a:prstGeom prst="rect">
              <a:avLst/>
            </a:prstGeom>
            <a:noFill/>
            <a:ln>
              <a:noFill/>
            </a:ln>
          </p:spPr>
          <p:txBody>
            <a:bodyPr anchorCtr="0" anchor="t" bIns="72375" lIns="72375" spcFirstLastPara="1" rIns="72375" wrap="square" tIns="72375">
              <a:noAutofit/>
            </a:bodyPr>
            <a:lstStyle/>
            <a:p>
              <a:pPr indent="0" lvl="0" marL="0" marR="0" rtl="0" algn="l">
                <a:lnSpc>
                  <a:spcPct val="90000"/>
                </a:lnSpc>
                <a:spcBef>
                  <a:spcPts val="0"/>
                </a:spcBef>
                <a:spcAft>
                  <a:spcPts val="0"/>
                </a:spcAft>
                <a:buNone/>
              </a:pPr>
              <a:r>
                <a:rPr lang="en-US" sz="1900">
                  <a:solidFill>
                    <a:schemeClr val="dk1"/>
                  </a:solidFill>
                  <a:latin typeface="Calibri"/>
                  <a:ea typeface="Calibri"/>
                  <a:cs typeface="Calibri"/>
                  <a:sym typeface="Calibri"/>
                </a:rPr>
                <a:t>Ularni soddalashtirib, vaqt talablarini qisqartirish mumkinmi?</a:t>
              </a:r>
              <a:endParaRPr sz="1900">
                <a:solidFill>
                  <a:schemeClr val="dk1"/>
                </a:solidFill>
                <a:latin typeface="Calibri"/>
                <a:ea typeface="Calibri"/>
                <a:cs typeface="Calibri"/>
                <a:sym typeface="Calibri"/>
              </a:endParaRPr>
            </a:p>
          </p:txBody>
        </p:sp>
        <p:cxnSp>
          <p:nvCxnSpPr>
            <p:cNvPr id="432" name="Google Shape;432;p27"/>
            <p:cNvCxnSpPr/>
            <p:nvPr/>
          </p:nvCxnSpPr>
          <p:spPr>
            <a:xfrm>
              <a:off x="1656486" y="2228732"/>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sp>
          <p:nvSpPr>
            <p:cNvPr id="433" name="Google Shape;433;p27"/>
            <p:cNvSpPr/>
            <p:nvPr/>
          </p:nvSpPr>
          <p:spPr>
            <a:xfrm>
              <a:off x="1780722" y="2264109"/>
              <a:ext cx="6501709" cy="707534"/>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7"/>
            <p:cNvSpPr txBox="1"/>
            <p:nvPr/>
          </p:nvSpPr>
          <p:spPr>
            <a:xfrm>
              <a:off x="1780722" y="2264109"/>
              <a:ext cx="6501709" cy="707534"/>
            </a:xfrm>
            <a:prstGeom prst="rect">
              <a:avLst/>
            </a:prstGeom>
            <a:noFill/>
            <a:ln>
              <a:noFill/>
            </a:ln>
          </p:spPr>
          <p:txBody>
            <a:bodyPr anchorCtr="0" anchor="t" bIns="72375" lIns="72375" spcFirstLastPara="1" rIns="72375" wrap="square" tIns="72375">
              <a:noAutofit/>
            </a:bodyPr>
            <a:lstStyle/>
            <a:p>
              <a:pPr indent="0" lvl="0" marL="0" marR="0" rtl="0" algn="l">
                <a:lnSpc>
                  <a:spcPct val="90000"/>
                </a:lnSpc>
                <a:spcBef>
                  <a:spcPts val="0"/>
                </a:spcBef>
                <a:spcAft>
                  <a:spcPts val="0"/>
                </a:spcAft>
                <a:buNone/>
              </a:pPr>
              <a:r>
                <a:rPr lang="en-US" sz="1900">
                  <a:solidFill>
                    <a:schemeClr val="dk1"/>
                  </a:solidFill>
                  <a:latin typeface="Calibri"/>
                  <a:ea typeface="Calibri"/>
                  <a:cs typeface="Calibri"/>
                  <a:sym typeface="Calibri"/>
                </a:rPr>
                <a:t>Ikki nusxadagi mashinalarga ega bo'lish orqali ularni yo'q qilish mumkinmi?</a:t>
              </a:r>
              <a:endParaRPr sz="1900">
                <a:solidFill>
                  <a:schemeClr val="dk1"/>
                </a:solidFill>
                <a:latin typeface="Calibri"/>
                <a:ea typeface="Calibri"/>
                <a:cs typeface="Calibri"/>
                <a:sym typeface="Calibri"/>
              </a:endParaRPr>
            </a:p>
          </p:txBody>
        </p:sp>
        <p:cxnSp>
          <p:nvCxnSpPr>
            <p:cNvPr id="435" name="Google Shape;435;p27"/>
            <p:cNvCxnSpPr/>
            <p:nvPr/>
          </p:nvCxnSpPr>
          <p:spPr>
            <a:xfrm>
              <a:off x="1656486" y="2971643"/>
              <a:ext cx="6625945" cy="0"/>
            </a:xfrm>
            <a:prstGeom prst="straightConnector1">
              <a:avLst/>
            </a:prstGeom>
            <a:solidFill>
              <a:srgbClr val="599BD5"/>
            </a:solidFill>
            <a:ln cap="flat" cmpd="sng" w="12700">
              <a:solidFill>
                <a:srgbClr val="C3D4EB"/>
              </a:solidFill>
              <a:prstDash val="solid"/>
              <a:miter lim="800000"/>
              <a:headEnd len="sm" w="sm" type="none"/>
              <a:tailEnd len="sm" w="sm" type="none"/>
            </a:ln>
          </p:spPr>
        </p:cxn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grpSp>
        <p:nvGrpSpPr>
          <p:cNvPr id="440" name="Google Shape;440;p28"/>
          <p:cNvGrpSpPr/>
          <p:nvPr/>
        </p:nvGrpSpPr>
        <p:grpSpPr>
          <a:xfrm>
            <a:off x="473974" y="293994"/>
            <a:ext cx="11266922" cy="6180943"/>
            <a:chOff x="473974" y="279740"/>
            <a:chExt cx="9244457" cy="5997300"/>
          </a:xfrm>
        </p:grpSpPr>
        <p:pic>
          <p:nvPicPr>
            <p:cNvPr descr="https://encrypted-tbn0.gstatic.com/images?q=tbn:ANd9GcQMYBs80yBbk3ioUcBgU3v2QP4Q-DjD_ZyFpA&amp;usqp=CAU" id="441" name="Google Shape;441;p28"/>
            <p:cNvPicPr preferRelativeResize="0"/>
            <p:nvPr/>
          </p:nvPicPr>
          <p:blipFill rotWithShape="1">
            <a:blip r:embed="rId3">
              <a:alphaModFix/>
            </a:blip>
            <a:srcRect b="0" l="0" r="0" t="0"/>
            <a:stretch/>
          </p:blipFill>
          <p:spPr>
            <a:xfrm>
              <a:off x="473974" y="279740"/>
              <a:ext cx="9244457" cy="5997300"/>
            </a:xfrm>
            <a:prstGeom prst="rect">
              <a:avLst/>
            </a:prstGeom>
            <a:noFill/>
            <a:ln>
              <a:noFill/>
            </a:ln>
          </p:spPr>
        </p:pic>
        <p:sp>
          <p:nvSpPr>
            <p:cNvPr id="442" name="Google Shape;442;p28"/>
            <p:cNvSpPr/>
            <p:nvPr/>
          </p:nvSpPr>
          <p:spPr>
            <a:xfrm>
              <a:off x="850338" y="1560863"/>
              <a:ext cx="8491728" cy="2249527"/>
            </a:xfrm>
            <a:prstGeom prst="rect">
              <a:avLst/>
            </a:prstGeom>
            <a:blipFill rotWithShape="1">
              <a:blip r:embed="rId4">
                <a:alphaModFix/>
              </a:blip>
              <a:tile algn="tl" flip="none" tx="0" sx="100000" ty="0" sy="100000"/>
            </a:blip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US" sz="1800">
                  <a:solidFill>
                    <a:srgbClr val="FF0000"/>
                  </a:solidFill>
                  <a:latin typeface="Times New Roman"/>
                  <a:ea typeface="Times New Roman"/>
                  <a:cs typeface="Times New Roman"/>
                  <a:sym typeface="Times New Roman"/>
                </a:rPr>
                <a:t>Xulosa</a:t>
              </a:r>
              <a:endParaRPr b="1" sz="1800">
                <a:solidFill>
                  <a:srgbClr val="FF0000"/>
                </a:solidFill>
                <a:latin typeface="Times New Roman"/>
                <a:ea typeface="Times New Roman"/>
                <a:cs typeface="Times New Roman"/>
                <a:sym typeface="Times New Roman"/>
              </a:endParaRPr>
            </a:p>
            <a:p>
              <a:pPr indent="0" lvl="0" marL="0" marR="0" rtl="0" algn="l">
                <a:lnSpc>
                  <a:spcPct val="107000"/>
                </a:lnSpc>
                <a:spcBef>
                  <a:spcPts val="800"/>
                </a:spcBef>
                <a:spcAft>
                  <a:spcPts val="0"/>
                </a:spcAft>
                <a:buNone/>
              </a:pPr>
              <a:r>
                <a:rPr b="1" lang="en-US" sz="1800">
                  <a:solidFill>
                    <a:srgbClr val="FF0000"/>
                  </a:solidFill>
                  <a:latin typeface="Times New Roman"/>
                  <a:ea typeface="Times New Roman"/>
                  <a:cs typeface="Times New Roman"/>
                  <a:sym typeface="Times New Roman"/>
                </a:rPr>
                <a:t>Ushbu bobda LCC modelining 1-bosqichi, xususan, R&amp;M spetsifikatsiya matritsasidan foydalangan holda samarali spetsifikatsiyani ishlab chiqishning eng yaxshi usuli va vaqt jadvalining eng ko'p ko'rsatilgan leverage sohalarini muntazam ravishda ko'rib chiqish va shu bilan eng samarali o'zgarishlar qayerda sodir bo'lishi kerakligini batafsil ko'rib chiqildi. . Eng yaxshi leverage spetsifikatsiyalarni o'rnatishda erta olinadi.</a:t>
              </a:r>
              <a:endParaRPr/>
            </a:p>
          </p:txBody>
        </p:sp>
        <p:sp>
          <p:nvSpPr>
            <p:cNvPr id="443" name="Google Shape;443;p28"/>
            <p:cNvSpPr/>
            <p:nvPr/>
          </p:nvSpPr>
          <p:spPr>
            <a:xfrm>
              <a:off x="1856922" y="5386283"/>
              <a:ext cx="7107069" cy="553998"/>
            </a:xfrm>
            <a:prstGeom prst="rect">
              <a:avLst/>
            </a:prstGeom>
            <a:solidFill>
              <a:srgbClr val="DDEAF6"/>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Image of Devices are joining the revolution retrieved from</a:t>
              </a:r>
              <a:endParaRPr/>
            </a:p>
            <a:p>
              <a:pPr indent="0" lvl="0" marL="0" marR="0" rtl="0" algn="l">
                <a:spcBef>
                  <a:spcPts val="0"/>
                </a:spcBef>
                <a:spcAft>
                  <a:spcPts val="0"/>
                </a:spcAft>
                <a:buNone/>
              </a:pPr>
              <a:r>
                <a:rPr lang="en-US" sz="1000" u="sng">
                  <a:solidFill>
                    <a:schemeClr val="dk1"/>
                  </a:solidFill>
                  <a:latin typeface="Times New Roman"/>
                  <a:ea typeface="Times New Roman"/>
                  <a:cs typeface="Times New Roman"/>
                  <a:sym typeface="Times New Roman"/>
                  <a:hlinkClick r:id="rId5">
                    <a:extLst>
                      <a:ext uri="{A12FA001-AC4F-418D-AE19-62706E023703}">
                        <ahyp:hlinkClr val="tx"/>
                      </a:ext>
                    </a:extLst>
                  </a:hlinkClick>
                </a:rPr>
                <a:t>https://encrypted-tbn0.gstatic.com/images?q=tbn:ANd9GcQMYBs80yBbk3ioUcBgU3v2QP4Q-DjD_ZyFpA&amp;usqp=CAU</a:t>
              </a:r>
              <a:endParaRPr sz="1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000">
                  <a:solidFill>
                    <a:schemeClr val="dk1"/>
                  </a:solidFill>
                  <a:latin typeface="Times New Roman"/>
                  <a:ea typeface="Times New Roman"/>
                  <a:cs typeface="Times New Roman"/>
                  <a:sym typeface="Times New Roman"/>
                </a:rPr>
                <a:t>On may 06, 2023</a:t>
              </a:r>
              <a:endParaRPr sz="1000">
                <a:solidFill>
                  <a:schemeClr val="dk1"/>
                </a:solidFill>
                <a:latin typeface="Times New Roman"/>
                <a:ea typeface="Times New Roman"/>
                <a:cs typeface="Times New Roman"/>
                <a:sym typeface="Times New Roman"/>
              </a:endParaRPr>
            </a:p>
          </p:txBody>
        </p:sp>
      </p:grpSp>
      <p:sp>
        <p:nvSpPr>
          <p:cNvPr id="444" name="Google Shape;444;p28"/>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28</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29"/>
          <p:cNvSpPr txBox="1"/>
          <p:nvPr>
            <p:ph idx="1" type="body"/>
          </p:nvPr>
        </p:nvSpPr>
        <p:spPr>
          <a:xfrm>
            <a:off x="838199" y="432619"/>
            <a:ext cx="10773697" cy="5665686"/>
          </a:xfrm>
          <a:prstGeom prst="rect">
            <a:avLst/>
          </a:prstGeom>
          <a:noFill/>
          <a:ln>
            <a:noFill/>
          </a:ln>
        </p:spPr>
        <p:txBody>
          <a:bodyPr anchorCtr="0" anchor="t" bIns="45700" lIns="91425" spcFirstLastPara="1" rIns="91425" wrap="square" tIns="45700">
            <a:normAutofit fontScale="55000" lnSpcReduction="20000"/>
          </a:bodyPr>
          <a:lstStyle/>
          <a:p>
            <a:pPr indent="0" lvl="0" marL="0" rtl="0" algn="ctr">
              <a:lnSpc>
                <a:spcPct val="90000"/>
              </a:lnSpc>
              <a:spcBef>
                <a:spcPts val="0"/>
              </a:spcBef>
              <a:spcAft>
                <a:spcPts val="0"/>
              </a:spcAft>
              <a:buClr>
                <a:schemeClr val="dk1"/>
              </a:buClr>
              <a:buSzPct val="100000"/>
              <a:buNone/>
            </a:pPr>
            <a:r>
              <a:rPr b="1" lang="en-US" sz="4000">
                <a:latin typeface="Times New Roman"/>
                <a:ea typeface="Times New Roman"/>
                <a:cs typeface="Times New Roman"/>
                <a:sym typeface="Times New Roman"/>
              </a:rPr>
              <a:t>Foydalanilgan adabiyotlar</a:t>
            </a:r>
            <a:endParaRPr b="1" sz="4000">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1.	"OEE Primer", D.H.Stamatis, Taylor and Francis group LLC, 2010</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2.	“Juran’s Quality Handbook", Joseph M. Juran, A. Blanton Godfrey,McDraw-Hill, 2015</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3.	"OEE Guide to Smart Manufacturing", Dr. Jill A O'Sullivan, Dr. Theresa Nick, Sandy Abraham, DMMSI, Associates Inc, 2016</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4.	"Understanding, Measuring, and Improving Overall Equipment Effectiveness: How to Use OEE to Drive Significant Process Improvement", Ross Kenneth Kennedy, Productivity Press, 2017</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5.	Overall Equipment Effectiveness, Robert C. Hansen,  Industrial Press, 2011</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6.	https://www.oee.com/</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7.	https://www.leanproduction.com/oee/</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8.	https://sixsigmadsi.com/what-is-oee/</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9.	www.sv.vt.edu/classes/MSE2094_NoteBook/97ClassProj/num/widas/history.html.</a:t>
            </a:r>
            <a:endParaRPr/>
          </a:p>
          <a:p>
            <a:pPr indent="0" lvl="0" marL="0" rtl="0" algn="just">
              <a:lnSpc>
                <a:spcPct val="90000"/>
              </a:lnSpc>
              <a:spcBef>
                <a:spcPts val="1000"/>
              </a:spcBef>
              <a:spcAft>
                <a:spcPts val="0"/>
              </a:spcAft>
              <a:buClr>
                <a:schemeClr val="dk1"/>
              </a:buClr>
              <a:buSzPct val="100000"/>
              <a:buNone/>
            </a:pPr>
            <a:r>
              <a:rPr b="1" lang="en-US" sz="4000">
                <a:latin typeface="Times New Roman"/>
                <a:ea typeface="Times New Roman"/>
                <a:cs typeface="Times New Roman"/>
                <a:sym typeface="Times New Roman"/>
              </a:rPr>
              <a:t>10.	Stamatis 2003</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450" name="Google Shape;450;p29"/>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29</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30"/>
          <p:cNvSpPr txBox="1"/>
          <p:nvPr>
            <p:ph idx="1" type="body"/>
          </p:nvPr>
        </p:nvSpPr>
        <p:spPr>
          <a:xfrm>
            <a:off x="838200" y="1746967"/>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E’tiboringiz </a:t>
            </a:r>
            <a:endParaRPr/>
          </a:p>
          <a:p>
            <a:pPr indent="0" lvl="0" marL="0" rtl="0" algn="ctr">
              <a:lnSpc>
                <a:spcPct val="90000"/>
              </a:lnSpc>
              <a:spcBef>
                <a:spcPts val="1000"/>
              </a:spcBef>
              <a:spcAft>
                <a:spcPts val="0"/>
              </a:spcAft>
              <a:buClr>
                <a:srgbClr val="262626"/>
              </a:buClr>
              <a:buSzPts val="8800"/>
              <a:buNone/>
            </a:pPr>
            <a:r>
              <a:rPr b="1" lang="en-US" sz="8800">
                <a:solidFill>
                  <a:srgbClr val="262626"/>
                </a:solidFill>
                <a:latin typeface="Times New Roman"/>
                <a:ea typeface="Times New Roman"/>
                <a:cs typeface="Times New Roman"/>
                <a:sym typeface="Times New Roman"/>
              </a:rPr>
              <a:t>uchun rahmat!</a:t>
            </a:r>
            <a:endParaRPr/>
          </a:p>
        </p:txBody>
      </p:sp>
      <p:sp>
        <p:nvSpPr>
          <p:cNvPr id="456" name="Google Shape;456;p30"/>
          <p:cNvSpPr/>
          <p:nvPr/>
        </p:nvSpPr>
        <p:spPr>
          <a:xfrm>
            <a:off x="10314432" y="5842385"/>
            <a:ext cx="1712976" cy="869311"/>
          </a:xfrm>
          <a:prstGeom prst="star5">
            <a:avLst>
              <a:gd fmla="val 19098" name="adj"/>
              <a:gd fmla="val 105146" name="hf"/>
              <a:gd fmla="val 110557" name="vf"/>
            </a:avLst>
          </a:prstGeom>
          <a:solidFill>
            <a:schemeClr val="lt1"/>
          </a:solidFill>
          <a:ln cap="flat" cmpd="sng" w="12700">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3600">
                <a:solidFill>
                  <a:schemeClr val="dk1"/>
                </a:solidFill>
                <a:latin typeface="Times New Roman"/>
                <a:ea typeface="Times New Roman"/>
                <a:cs typeface="Times New Roman"/>
                <a:sym typeface="Times New Roman"/>
              </a:rPr>
              <a:t>30</a:t>
            </a:r>
            <a:endParaRPr sz="36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2023-03-13T03:42:32Z</dcterms:created>
  <dc:creator>User</dc:creator>
</cp:coreProperties>
</file>