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6" r:id="rId2"/>
    <p:sldId id="257" r:id="rId3"/>
    <p:sldId id="258" r:id="rId4"/>
    <p:sldId id="259" r:id="rId5"/>
    <p:sldId id="261" r:id="rId6"/>
    <p:sldId id="262" r:id="rId7"/>
    <p:sldId id="278"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9" r:id="rId23"/>
    <p:sldId id="277" r:id="rId2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6" d="100"/>
          <a:sy n="66" d="100"/>
        </p:scale>
        <p:origin x="1280" y="288"/>
      </p:cViewPr>
      <p:guideLst>
        <p:guide orient="horz" pos="2160"/>
        <p:guide pos="2880"/>
      </p:guideLst>
    </p:cSldViewPr>
  </p:slideViewPr>
  <p:notesTextViewPr>
    <p:cViewPr>
      <p:scale>
        <a:sx n="150" d="100"/>
        <a:sy n="15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image" Target="../media/image7.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22.wmf"/><Relationship Id="rId1" Type="http://schemas.openxmlformats.org/officeDocument/2006/relationships/image" Target="../media/image21.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37.wmf"/><Relationship Id="rId2" Type="http://schemas.openxmlformats.org/officeDocument/2006/relationships/image" Target="../media/image36.wmf"/><Relationship Id="rId1" Type="http://schemas.openxmlformats.org/officeDocument/2006/relationships/image" Target="../media/image35.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42.wmf"/><Relationship Id="rId2" Type="http://schemas.openxmlformats.org/officeDocument/2006/relationships/image" Target="../media/image41.wmf"/><Relationship Id="rId1" Type="http://schemas.openxmlformats.org/officeDocument/2006/relationships/image" Target="../media/image40.wmf"/><Relationship Id="rId4" Type="http://schemas.openxmlformats.org/officeDocument/2006/relationships/image" Target="../media/image4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28C036-002C-4FA8-A440-CFAE1B5032CC}" type="datetimeFigureOut">
              <a:rPr lang="ru-RU" smtClean="0"/>
              <a:t>23.04.2019</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1C95A0-FED6-4320-88A6-1D2EAA6C19DF}" type="slidenum">
              <a:rPr lang="ru-RU" smtClean="0"/>
              <a:t>‹#›</a:t>
            </a:fld>
            <a:endParaRPr lang="ru-RU"/>
          </a:p>
        </p:txBody>
      </p:sp>
    </p:spTree>
    <p:extLst>
      <p:ext uri="{BB962C8B-B14F-4D97-AF65-F5344CB8AC3E}">
        <p14:creationId xmlns:p14="http://schemas.microsoft.com/office/powerpoint/2010/main" val="534945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11C95A0-FED6-4320-88A6-1D2EAA6C19DF}" type="slidenum">
              <a:rPr lang="ru-RU" smtClean="0"/>
              <a:t>13</a:t>
            </a:fld>
            <a:endParaRPr lang="ru-RU"/>
          </a:p>
        </p:txBody>
      </p:sp>
    </p:spTree>
    <p:extLst>
      <p:ext uri="{BB962C8B-B14F-4D97-AF65-F5344CB8AC3E}">
        <p14:creationId xmlns:p14="http://schemas.microsoft.com/office/powerpoint/2010/main" val="34882660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3" name="Прямоугольник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Прямоугольник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Прямоугольник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Прямоугольник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Прямоугольник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Скругленный прямоугольник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Скругленный прямоугольник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Прямоугольник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a:xfrm>
            <a:off x="6705600" y="4206240"/>
            <a:ext cx="960120" cy="457200"/>
          </a:xfrm>
        </p:spPr>
        <p:txBody>
          <a:bodyPr/>
          <a:lstStyle/>
          <a:p>
            <a:fld id="{22645CAF-05BB-4ED1-92A3-99292A2F8557}" type="datetimeFigureOut">
              <a:rPr lang="ru-RU" smtClean="0"/>
              <a:pPr/>
              <a:t>23.04.2019</a:t>
            </a:fld>
            <a:endParaRPr lang="ru-RU"/>
          </a:p>
        </p:txBody>
      </p:sp>
      <p:sp>
        <p:nvSpPr>
          <p:cNvPr id="17" name="Нижний колонтитул 16"/>
          <p:cNvSpPr>
            <a:spLocks noGrp="1"/>
          </p:cNvSpPr>
          <p:nvPr>
            <p:ph type="ftr" sz="quarter" idx="11"/>
          </p:nvPr>
        </p:nvSpPr>
        <p:spPr>
          <a:xfrm>
            <a:off x="5410200" y="4205288"/>
            <a:ext cx="1295400" cy="457200"/>
          </a:xfrm>
        </p:spPr>
        <p:txBody>
          <a:bodyPr/>
          <a:lstStyle/>
          <a:p>
            <a:endParaRPr lang="ru-RU"/>
          </a:p>
        </p:txBody>
      </p:sp>
      <p:sp>
        <p:nvSpPr>
          <p:cNvPr id="29" name="Номер слайда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9E6C8102-45A0-4741-9B6D-1BE5CB3CB436}"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22645CAF-05BB-4ED1-92A3-99292A2F8557}" type="datetimeFigureOut">
              <a:rPr lang="ru-RU" smtClean="0"/>
              <a:pPr/>
              <a:t>23.04.2019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E6C8102-45A0-4741-9B6D-1BE5CB3CB436}"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22645CAF-05BB-4ED1-92A3-99292A2F8557}" type="datetimeFigureOut">
              <a:rPr lang="ru-RU" smtClean="0"/>
              <a:pPr/>
              <a:t>23.04.2019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E6C8102-45A0-4741-9B6D-1BE5CB3CB436}"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22645CAF-05BB-4ED1-92A3-99292A2F8557}" type="datetimeFigureOut">
              <a:rPr lang="ru-RU" smtClean="0"/>
              <a:pPr/>
              <a:t>23.04.2019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E6C8102-45A0-4741-9B6D-1BE5CB3CB436}"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1000" y="1143000"/>
            <a:ext cx="8382000" cy="1069848"/>
          </a:xfrm>
        </p:spPr>
        <p:txBody>
          <a:bodyPr anchor="ctr"/>
          <a:lstStyle>
            <a:lvl1pPr>
              <a:defRPr sz="4000" b="0" i="0" cap="none"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Дата 25"/>
          <p:cNvSpPr>
            <a:spLocks noGrp="1"/>
          </p:cNvSpPr>
          <p:nvPr>
            <p:ph type="dt" sz="half" idx="10"/>
          </p:nvPr>
        </p:nvSpPr>
        <p:spPr/>
        <p:txBody>
          <a:bodyPr rtlCol="0"/>
          <a:lstStyle/>
          <a:p>
            <a:fld id="{22645CAF-05BB-4ED1-92A3-99292A2F8557}" type="datetimeFigureOut">
              <a:rPr lang="ru-RU" smtClean="0"/>
              <a:pPr/>
              <a:t>23.04.2019</a:t>
            </a:fld>
            <a:endParaRPr lang="ru-RU"/>
          </a:p>
        </p:txBody>
      </p:sp>
      <p:sp>
        <p:nvSpPr>
          <p:cNvPr id="27" name="Номер слайда 26"/>
          <p:cNvSpPr>
            <a:spLocks noGrp="1"/>
          </p:cNvSpPr>
          <p:nvPr>
            <p:ph type="sldNum" sz="quarter" idx="11"/>
          </p:nvPr>
        </p:nvSpPr>
        <p:spPr/>
        <p:txBody>
          <a:bodyPr rtlCol="0"/>
          <a:lstStyle/>
          <a:p>
            <a:fld id="{9E6C8102-45A0-4741-9B6D-1BE5CB3CB436}" type="slidenum">
              <a:rPr lang="ru-RU" smtClean="0"/>
              <a:pPr/>
              <a:t>‹#›</a:t>
            </a:fld>
            <a:endParaRPr lang="ru-RU"/>
          </a:p>
        </p:txBody>
      </p:sp>
      <p:sp>
        <p:nvSpPr>
          <p:cNvPr id="28" name="Нижний колонтитул 27"/>
          <p:cNvSpPr>
            <a:spLocks noGrp="1"/>
          </p:cNvSpPr>
          <p:nvPr>
            <p:ph type="ftr" sz="quarter" idx="12"/>
          </p:nvPr>
        </p:nvSpPr>
        <p:spPr/>
        <p:txBody>
          <a:bodyPr rtlCol="0"/>
          <a:lstStyle/>
          <a:p>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ru-RU" smtClean="0"/>
              <a:t>Образец заголовка</a:t>
            </a:r>
            <a:endParaRPr kumimoji="0" lang="en-US"/>
          </a:p>
        </p:txBody>
      </p:sp>
      <p:sp>
        <p:nvSpPr>
          <p:cNvPr id="3" name="Дата 2"/>
          <p:cNvSpPr>
            <a:spLocks noGrp="1"/>
          </p:cNvSpPr>
          <p:nvPr>
            <p:ph type="dt" sz="half" idx="10"/>
          </p:nvPr>
        </p:nvSpPr>
        <p:spPr>
          <a:xfrm>
            <a:off x="6583680" y="612648"/>
            <a:ext cx="957264" cy="457200"/>
          </a:xfrm>
        </p:spPr>
        <p:txBody>
          <a:bodyPr/>
          <a:lstStyle/>
          <a:p>
            <a:fld id="{22645CAF-05BB-4ED1-92A3-99292A2F8557}" type="datetimeFigureOut">
              <a:rPr lang="ru-RU" smtClean="0"/>
              <a:pPr/>
              <a:t>23.04.2019</a:t>
            </a:fld>
            <a:endParaRPr lang="ru-RU"/>
          </a:p>
        </p:txBody>
      </p:sp>
      <p:sp>
        <p:nvSpPr>
          <p:cNvPr id="4" name="Нижний колонтитул 3"/>
          <p:cNvSpPr>
            <a:spLocks noGrp="1"/>
          </p:cNvSpPr>
          <p:nvPr>
            <p:ph type="ftr" sz="quarter" idx="11"/>
          </p:nvPr>
        </p:nvSpPr>
        <p:spPr>
          <a:xfrm>
            <a:off x="5257800" y="612648"/>
            <a:ext cx="1325880" cy="457200"/>
          </a:xfrm>
        </p:spPr>
        <p:txBody>
          <a:bodyPr/>
          <a:lstStyle/>
          <a:p>
            <a:endParaRPr lang="ru-RU"/>
          </a:p>
        </p:txBody>
      </p:sp>
      <p:sp>
        <p:nvSpPr>
          <p:cNvPr id="5" name="Номер слайда 4"/>
          <p:cNvSpPr>
            <a:spLocks noGrp="1"/>
          </p:cNvSpPr>
          <p:nvPr>
            <p:ph type="sldNum" sz="quarter" idx="12"/>
          </p:nvPr>
        </p:nvSpPr>
        <p:spPr>
          <a:xfrm>
            <a:off x="8174736" y="2272"/>
            <a:ext cx="762000" cy="365760"/>
          </a:xfrm>
        </p:spPr>
        <p:txBody>
          <a:bodyPr/>
          <a:lstStyle/>
          <a:p>
            <a:fld id="{9E6C8102-45A0-4741-9B6D-1BE5CB3CB436}"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2645CAF-05BB-4ED1-92A3-99292A2F8557}" type="datetimeFigureOut">
              <a:rPr lang="ru-RU" smtClean="0"/>
              <a:pPr/>
              <a:t>23.04.2019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9E6C8102-45A0-4741-9B6D-1BE5CB3CB436}"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53496" y="1101970"/>
            <a:ext cx="3383280" cy="877824"/>
          </a:xfrm>
        </p:spPr>
        <p:txBody>
          <a:bodyPr anchor="b"/>
          <a:lstStyle>
            <a:lvl1pPr algn="l">
              <a:buNone/>
              <a:defRPr sz="1800" b="1"/>
            </a:lvl1pPr>
          </a:lstStyle>
          <a:p>
            <a:r>
              <a:rPr kumimoji="0" lang="ru-RU" smtClean="0"/>
              <a:t>Образец заголовка</a:t>
            </a:r>
            <a:endParaRPr kumimoji="0" lang="en-US"/>
          </a:p>
        </p:txBody>
      </p:sp>
      <p:sp>
        <p:nvSpPr>
          <p:cNvPr id="3" name="Текст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22645CAF-05BB-4ED1-92A3-99292A2F8557}" type="datetimeFigureOut">
              <a:rPr lang="ru-RU" smtClean="0"/>
              <a:pPr/>
              <a:t>23.04.2019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E6C8102-45A0-4741-9B6D-1BE5CB3CB436}"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22645CAF-05BB-4ED1-92A3-99292A2F8557}" type="datetimeFigureOut">
              <a:rPr lang="ru-RU" smtClean="0"/>
              <a:pPr/>
              <a:t>23.04.2019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E6C8102-45A0-4741-9B6D-1BE5CB3CB436}"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22645CAF-05BB-4ED1-92A3-99292A2F8557}" type="datetimeFigureOut">
              <a:rPr lang="ru-RU" smtClean="0"/>
              <a:pPr/>
              <a:t>23.04.2019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E6C8102-45A0-4741-9B6D-1BE5CB3CB436}"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143000"/>
            <a:ext cx="1905000" cy="5486400"/>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143000"/>
            <a:ext cx="6248400" cy="5486400"/>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22645CAF-05BB-4ED1-92A3-99292A2F8557}" type="datetimeFigureOut">
              <a:rPr lang="ru-RU" smtClean="0"/>
              <a:pPr/>
              <a:t>23.04.2019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E6C8102-45A0-4741-9B6D-1BE5CB3CB436}"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Прямоугольник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Прямоугольник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Прямоугольник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Прямоугольник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Прямоугольник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Скругленный прямоугольник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Скругленный прямоугольник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Прямоугольник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Прямоугольник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Прямоугольник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Прямоугольник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Прямоугольник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Прямоугольник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Заголовок 21"/>
          <p:cNvSpPr>
            <a:spLocks noGrp="1"/>
          </p:cNvSpPr>
          <p:nvPr>
            <p:ph type="title"/>
          </p:nvPr>
        </p:nvSpPr>
        <p:spPr>
          <a:xfrm>
            <a:off x="457200" y="1143000"/>
            <a:ext cx="8229600" cy="1066800"/>
          </a:xfrm>
          <a:prstGeom prst="rect">
            <a:avLst/>
          </a:prstGeom>
        </p:spPr>
        <p:txBody>
          <a:bodyPr vert="horz" anchor="ctr">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22645CAF-05BB-4ED1-92A3-99292A2F8557}" type="datetimeFigureOut">
              <a:rPr lang="ru-RU" smtClean="0"/>
              <a:pPr/>
              <a:t>23.04.2019</a:t>
            </a:fld>
            <a:endParaRPr lang="ru-RU"/>
          </a:p>
        </p:txBody>
      </p:sp>
      <p:sp>
        <p:nvSpPr>
          <p:cNvPr id="3" name="Нижний колонтитул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ru-RU"/>
          </a:p>
        </p:txBody>
      </p:sp>
      <p:sp>
        <p:nvSpPr>
          <p:cNvPr id="23" name="Номер слайда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9E6C8102-45A0-4741-9B6D-1BE5CB3CB436}"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3.png"/><Relationship Id="rId7"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4.jpeg"/><Relationship Id="rId5" Type="http://schemas.openxmlformats.org/officeDocument/2006/relationships/image" Target="../media/image2.wmf"/><Relationship Id="rId4" Type="http://schemas.openxmlformats.org/officeDocument/2006/relationships/oleObject" Target="../embeddings/oleObject1.bin"/></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9.png"/><Relationship Id="rId7" Type="http://schemas.openxmlformats.org/officeDocument/2006/relationships/image" Target="../media/image8.wmf"/><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3.bin"/><Relationship Id="rId5" Type="http://schemas.openxmlformats.org/officeDocument/2006/relationships/image" Target="../media/image7.wmf"/><Relationship Id="rId10" Type="http://schemas.openxmlformats.org/officeDocument/2006/relationships/image" Target="../media/image12.jpeg"/><Relationship Id="rId4" Type="http://schemas.openxmlformats.org/officeDocument/2006/relationships/oleObject" Target="../embeddings/oleObject2.bin"/><Relationship Id="rId9"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6.jpeg"/><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15.png"/><Relationship Id="rId5" Type="http://schemas.openxmlformats.org/officeDocument/2006/relationships/image" Target="../media/image13.wmf"/><Relationship Id="rId4" Type="http://schemas.openxmlformats.org/officeDocument/2006/relationships/oleObject" Target="../embeddings/oleObject4.bin"/></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5.bin"/><Relationship Id="rId7" Type="http://schemas.openxmlformats.org/officeDocument/2006/relationships/image" Target="../media/image20.jpeg"/><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19.jpeg"/><Relationship Id="rId5" Type="http://schemas.openxmlformats.org/officeDocument/2006/relationships/image" Target="../media/image18.png"/><Relationship Id="rId4" Type="http://schemas.openxmlformats.org/officeDocument/2006/relationships/image" Target="../media/image17.wmf"/></Relationships>
</file>

<file path=ppt/slides/_rels/slide7.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23.png"/><Relationship Id="rId7" Type="http://schemas.openxmlformats.org/officeDocument/2006/relationships/image" Target="../media/image22.wmf"/><Relationship Id="rId2" Type="http://schemas.openxmlformats.org/officeDocument/2006/relationships/slideLayout" Target="../slideLayouts/slideLayout7.xml"/><Relationship Id="rId1" Type="http://schemas.openxmlformats.org/officeDocument/2006/relationships/vmlDrawing" Target="../drawings/vmlDrawing5.vml"/><Relationship Id="rId6" Type="http://schemas.openxmlformats.org/officeDocument/2006/relationships/oleObject" Target="../embeddings/oleObject7.bin"/><Relationship Id="rId5" Type="http://schemas.openxmlformats.org/officeDocument/2006/relationships/image" Target="../media/image21.wmf"/><Relationship Id="rId4" Type="http://schemas.openxmlformats.org/officeDocument/2006/relationships/oleObject" Target="../embeddings/oleObject6.bin"/><Relationship Id="rId9" Type="http://schemas.openxmlformats.org/officeDocument/2006/relationships/image" Target="../media/image25.jpeg"/></Relationships>
</file>

<file path=ppt/slides/_rels/slide8.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8.gif"/></Relationships>
</file>

<file path=ppt/slides/_rels/slide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wmf"/><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12.xml.rels><?xml version="1.0" encoding="UTF-8" standalone="yes"?>
<Relationships xmlns="http://schemas.openxmlformats.org/package/2006/relationships"><Relationship Id="rId8" Type="http://schemas.openxmlformats.org/officeDocument/2006/relationships/image" Target="../media/image37.wmf"/><Relationship Id="rId3" Type="http://schemas.openxmlformats.org/officeDocument/2006/relationships/oleObject" Target="../embeddings/oleObject8.bin"/><Relationship Id="rId7"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image" Target="../media/image36.wmf"/><Relationship Id="rId5" Type="http://schemas.openxmlformats.org/officeDocument/2006/relationships/oleObject" Target="../embeddings/oleObject9.bin"/><Relationship Id="rId10" Type="http://schemas.openxmlformats.org/officeDocument/2006/relationships/image" Target="../media/image39.jpeg"/><Relationship Id="rId4" Type="http://schemas.openxmlformats.org/officeDocument/2006/relationships/image" Target="../media/image35.wmf"/><Relationship Id="rId9" Type="http://schemas.openxmlformats.org/officeDocument/2006/relationships/image" Target="../media/image38.png"/></Relationships>
</file>

<file path=ppt/slides/_rels/slide13.xml.rels><?xml version="1.0" encoding="UTF-8" standalone="yes"?>
<Relationships xmlns="http://schemas.openxmlformats.org/package/2006/relationships"><Relationship Id="rId8" Type="http://schemas.openxmlformats.org/officeDocument/2006/relationships/oleObject" Target="../embeddings/oleObject13.bin"/><Relationship Id="rId13" Type="http://schemas.openxmlformats.org/officeDocument/2006/relationships/image" Target="../media/image45.jpeg"/><Relationship Id="rId3" Type="http://schemas.openxmlformats.org/officeDocument/2006/relationships/notesSlide" Target="../notesSlides/notesSlide1.xml"/><Relationship Id="rId7" Type="http://schemas.openxmlformats.org/officeDocument/2006/relationships/image" Target="../media/image41.wmf"/><Relationship Id="rId12" Type="http://schemas.openxmlformats.org/officeDocument/2006/relationships/image" Target="../media/image44.png"/><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oleObject" Target="../embeddings/oleObject12.bin"/><Relationship Id="rId11" Type="http://schemas.openxmlformats.org/officeDocument/2006/relationships/image" Target="../media/image43.wmf"/><Relationship Id="rId5" Type="http://schemas.openxmlformats.org/officeDocument/2006/relationships/image" Target="../media/image40.wmf"/><Relationship Id="rId10" Type="http://schemas.openxmlformats.org/officeDocument/2006/relationships/oleObject" Target="../embeddings/oleObject14.bin"/><Relationship Id="rId4" Type="http://schemas.openxmlformats.org/officeDocument/2006/relationships/oleObject" Target="../embeddings/oleObject11.bin"/><Relationship Id="rId9" Type="http://schemas.openxmlformats.org/officeDocument/2006/relationships/image" Target="../media/image42.wmf"/></Relationships>
</file>

<file path=ppt/slides/_rels/slide14.xml.rels><?xml version="1.0" encoding="UTF-8" standalone="yes"?>
<Relationships xmlns="http://schemas.openxmlformats.org/package/2006/relationships"><Relationship Id="rId3" Type="http://schemas.openxmlformats.org/officeDocument/2006/relationships/image" Target="../media/image47.gif"/><Relationship Id="rId2" Type="http://schemas.openxmlformats.org/officeDocument/2006/relationships/image" Target="../media/image46.png"/><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1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2.xml"/><Relationship Id="rId4" Type="http://schemas.openxmlformats.org/officeDocument/2006/relationships/image" Target="../media/image55.png"/></Relationships>
</file>

<file path=ppt/slides/_rels/slide1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2.xml"/><Relationship Id="rId5" Type="http://schemas.openxmlformats.org/officeDocument/2006/relationships/image" Target="../media/image59.jpeg"/><Relationship Id="rId4" Type="http://schemas.openxmlformats.org/officeDocument/2006/relationships/image" Target="../media/image58.jpeg"/></Relationships>
</file>

<file path=ppt/slides/_rels/slide19.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14348" y="1071546"/>
            <a:ext cx="7743852" cy="1928826"/>
          </a:xfrm>
        </p:spPr>
        <p:txBody>
          <a:bodyPr>
            <a:normAutofit fontScale="90000"/>
          </a:bodyPr>
          <a:lstStyle/>
          <a:p>
            <a:r>
              <a:rPr lang="en-US" b="1" dirty="0"/>
              <a:t>SUYUQLIK VA GAZLARNI UZATISH, GAZ SI</a:t>
            </a:r>
            <a:r>
              <a:rPr lang="uz-Cyrl-UZ" b="1" dirty="0"/>
              <a:t>Q</a:t>
            </a:r>
            <a:r>
              <a:rPr lang="en-US" b="1" dirty="0"/>
              <a:t>ISHNING TERMODINAMIK ASOSLARI.</a:t>
            </a:r>
            <a:r>
              <a:rPr lang="ru-RU" dirty="0"/>
              <a:t/>
            </a:r>
            <a:br>
              <a:rPr lang="ru-RU" dirty="0"/>
            </a:br>
            <a:endParaRPr lang="ru-RU" dirty="0"/>
          </a:p>
        </p:txBody>
      </p:sp>
      <p:sp>
        <p:nvSpPr>
          <p:cNvPr id="3" name="Подзаголовок 2"/>
          <p:cNvSpPr>
            <a:spLocks noGrp="1"/>
          </p:cNvSpPr>
          <p:nvPr>
            <p:ph type="subTitle" idx="1"/>
          </p:nvPr>
        </p:nvSpPr>
        <p:spPr>
          <a:xfrm>
            <a:off x="2214546" y="5500702"/>
            <a:ext cx="5953132" cy="895344"/>
          </a:xfrm>
        </p:spPr>
        <p:txBody>
          <a:bodyPr/>
          <a:lstStyle/>
          <a:p>
            <a:r>
              <a:rPr lang="en-US" b="1" dirty="0" err="1" smtClean="0">
                <a:solidFill>
                  <a:schemeClr val="tx1"/>
                </a:solidFill>
              </a:rPr>
              <a:t>Ma`ruzachi</a:t>
            </a:r>
            <a:r>
              <a:rPr lang="en-US" b="1" dirty="0" smtClean="0">
                <a:solidFill>
                  <a:schemeClr val="tx1"/>
                </a:solidFill>
              </a:rPr>
              <a:t>           </a:t>
            </a:r>
            <a:r>
              <a:rPr lang="en-US" b="1" dirty="0" err="1" smtClean="0">
                <a:solidFill>
                  <a:schemeClr val="tx1"/>
                </a:solidFill>
              </a:rPr>
              <a:t>Sh.Sulaymonov</a:t>
            </a:r>
            <a:endParaRPr lang="ru-RU" b="1"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err="1" smtClean="0"/>
              <a:t>Reja</a:t>
            </a:r>
            <a:endParaRPr lang="ru-RU" dirty="0"/>
          </a:p>
        </p:txBody>
      </p:sp>
      <p:sp>
        <p:nvSpPr>
          <p:cNvPr id="3" name="Содержимое 2"/>
          <p:cNvSpPr>
            <a:spLocks noGrp="1"/>
          </p:cNvSpPr>
          <p:nvPr>
            <p:ph idx="1"/>
          </p:nvPr>
        </p:nvSpPr>
        <p:spPr/>
        <p:txBody>
          <a:bodyPr>
            <a:normAutofit lnSpcReduction="10000"/>
          </a:bodyPr>
          <a:lstStyle/>
          <a:p>
            <a:r>
              <a:rPr lang="uz-Cyrl-UZ" dirty="0" smtClean="0"/>
              <a:t>1. Gidravlik mashinalar.</a:t>
            </a:r>
            <a:endParaRPr lang="ru-RU" dirty="0" smtClean="0"/>
          </a:p>
          <a:p>
            <a:r>
              <a:rPr lang="en-US" dirty="0" smtClean="0"/>
              <a:t>2</a:t>
            </a:r>
            <a:r>
              <a:rPr lang="uz-Cyrl-UZ" dirty="0" smtClean="0"/>
              <a:t>. Nasoslarning bosimi va so’rish balandligi</a:t>
            </a:r>
            <a:endParaRPr lang="ru-RU" dirty="0" smtClean="0"/>
          </a:p>
          <a:p>
            <a:r>
              <a:rPr lang="en-US" dirty="0" smtClean="0"/>
              <a:t>3.</a:t>
            </a:r>
            <a:r>
              <a:rPr lang="uz-Cyrl-UZ" dirty="0" smtClean="0"/>
              <a:t>Ideal gaz holati o‘zgarishi haqida asosiy tushnchalar.</a:t>
            </a:r>
            <a:endParaRPr lang="ru-RU" dirty="0" smtClean="0"/>
          </a:p>
          <a:p>
            <a:r>
              <a:rPr lang="uz-Cyrl-UZ" dirty="0" smtClean="0"/>
              <a:t>4.Termodinamik jarayonlar:izoxorik jarayon, izobarik jarayon, izotermik jarayon, adiabatik jarayon va politropik jarayonlar.</a:t>
            </a:r>
            <a:endParaRPr lang="ru-RU" dirty="0" smtClean="0"/>
          </a:p>
          <a:p>
            <a:r>
              <a:rPr lang="en-US" dirty="0" smtClean="0"/>
              <a:t>5.</a:t>
            </a:r>
            <a:r>
              <a:rPr lang="uz-Cyrl-UZ" dirty="0" smtClean="0"/>
              <a:t>Jarayonlarning</a:t>
            </a:r>
            <a:r>
              <a:rPr lang="en-US" dirty="0" smtClean="0"/>
              <a:t>P</a:t>
            </a:r>
            <a:r>
              <a:rPr lang="uz-Cyrl-UZ" dirty="0" smtClean="0"/>
              <a:t>-V va T-S diagrammalarda ifodasi.</a:t>
            </a:r>
            <a:endParaRPr lang="ru-RU" dirty="0" smtClean="0"/>
          </a:p>
          <a:p>
            <a:r>
              <a:rPr lang="en-US" dirty="0" smtClean="0"/>
              <a:t>6.</a:t>
            </a:r>
            <a:r>
              <a:rPr lang="uz-Cyrl-UZ" dirty="0" smtClean="0"/>
              <a:t>Bug‘ hosil bo‘lishi.</a:t>
            </a:r>
            <a:endParaRPr lang="ru-RU"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627784" y="1124744"/>
            <a:ext cx="8229600" cy="571488"/>
          </a:xfrm>
        </p:spPr>
        <p:txBody>
          <a:bodyPr>
            <a:noAutofit/>
          </a:bodyPr>
          <a:lstStyle/>
          <a:p>
            <a:r>
              <a:rPr lang="uz-Cyrl-UZ" sz="2400" b="1" dirty="0" smtClean="0">
                <a:solidFill>
                  <a:srgbClr val="00B0F0"/>
                </a:solidFill>
              </a:rPr>
              <a:t>GIDRAVLIK MASHINALAR</a:t>
            </a:r>
            <a:r>
              <a:rPr lang="ru-RU" sz="2400" b="1" dirty="0" smtClean="0">
                <a:solidFill>
                  <a:srgbClr val="00B0F0"/>
                </a:solidFill>
              </a:rPr>
              <a:t/>
            </a:r>
            <a:br>
              <a:rPr lang="ru-RU" sz="2400" b="1" dirty="0" smtClean="0">
                <a:solidFill>
                  <a:srgbClr val="00B0F0"/>
                </a:solidFill>
              </a:rPr>
            </a:br>
            <a:endParaRPr lang="ru-RU" sz="2400" b="1" dirty="0">
              <a:solidFill>
                <a:srgbClr val="00B0F0"/>
              </a:solidFill>
            </a:endParaRPr>
          </a:p>
        </p:txBody>
      </p:sp>
      <mc:AlternateContent xmlns:mc="http://schemas.openxmlformats.org/markup-compatibility/2006">
        <mc:Choice xmlns:a14="http://schemas.microsoft.com/office/drawing/2010/main" Requires="a14">
          <p:sp>
            <p:nvSpPr>
              <p:cNvPr id="5" name="Прямоугольник 4"/>
              <p:cNvSpPr/>
              <p:nvPr/>
            </p:nvSpPr>
            <p:spPr>
              <a:xfrm>
                <a:off x="827584" y="1556792"/>
                <a:ext cx="7398568" cy="2561407"/>
              </a:xfrm>
              <a:prstGeom prst="rect">
                <a:avLst/>
              </a:prstGeom>
            </p:spPr>
            <p:txBody>
              <a:bodyPr wrap="square">
                <a:spAutoFit/>
              </a:bodyPr>
              <a:lstStyle/>
              <a:p>
                <a:pPr marL="179705" indent="449580" algn="just">
                  <a:spcAft>
                    <a:spcPts val="600"/>
                  </a:spcAft>
                </a:pPr>
                <a:r>
                  <a:rPr lang="en-US" dirty="0" err="1">
                    <a:solidFill>
                      <a:srgbClr val="1A1A1A"/>
                    </a:solidFill>
                    <a:latin typeface="Times New Roman" panose="02020603050405020304" pitchFamily="18" charset="0"/>
                    <a:ea typeface="Times New Roman" panose="02020603050405020304" pitchFamily="18" charset="0"/>
                  </a:rPr>
                  <a:t>Gidravlik</a:t>
                </a:r>
                <a:r>
                  <a:rPr lang="en-US" dirty="0">
                    <a:solidFill>
                      <a:srgbClr val="1A1A1A"/>
                    </a:solidFill>
                    <a:latin typeface="Times New Roman" panose="02020603050405020304" pitchFamily="18" charset="0"/>
                    <a:ea typeface="Times New Roman" panose="02020603050405020304" pitchFamily="18" charset="0"/>
                  </a:rPr>
                  <a:t> </a:t>
                </a:r>
                <a:r>
                  <a:rPr lang="en-US" dirty="0" err="1">
                    <a:solidFill>
                      <a:srgbClr val="1A1A1A"/>
                    </a:solidFill>
                    <a:latin typeface="Times New Roman" panose="02020603050405020304" pitchFamily="18" charset="0"/>
                    <a:ea typeface="Times New Roman" panose="02020603050405020304" pitchFamily="18" charset="0"/>
                  </a:rPr>
                  <a:t>masinalar</a:t>
                </a:r>
                <a:r>
                  <a:rPr lang="en-US" dirty="0">
                    <a:solidFill>
                      <a:srgbClr val="1A1A1A"/>
                    </a:solidFill>
                    <a:latin typeface="Times New Roman" panose="02020603050405020304" pitchFamily="18" charset="0"/>
                    <a:ea typeface="Times New Roman" panose="02020603050405020304" pitchFamily="18" charset="0"/>
                  </a:rPr>
                  <a:t> n</a:t>
                </a:r>
                <a:r>
                  <a:rPr lang="uz-Cyrl-UZ" dirty="0">
                    <a:solidFill>
                      <a:srgbClr val="1A1A1A"/>
                    </a:solidFill>
                    <a:effectLst/>
                    <a:latin typeface="Times New Roman" panose="02020603050405020304" pitchFamily="18" charset="0"/>
                    <a:ea typeface="Times New Roman" panose="02020603050405020304" pitchFamily="18" charset="0"/>
                  </a:rPr>
                  <a:t>asoslar</a:t>
                </a:r>
                <a:r>
                  <a:rPr lang="en-US" dirty="0">
                    <a:solidFill>
                      <a:srgbClr val="1A1A1A"/>
                    </a:solidFill>
                    <a:effectLst/>
                    <a:latin typeface="Times New Roman" panose="02020603050405020304" pitchFamily="18" charset="0"/>
                    <a:ea typeface="Times New Roman" panose="02020603050405020304" pitchFamily="18" charset="0"/>
                  </a:rPr>
                  <a:t> </a:t>
                </a:r>
                <a:r>
                  <a:rPr lang="en-US" dirty="0" err="1">
                    <a:solidFill>
                      <a:srgbClr val="1A1A1A"/>
                    </a:solidFill>
                    <a:effectLst/>
                    <a:latin typeface="Times New Roman" panose="02020603050405020304" pitchFamily="18" charset="0"/>
                    <a:ea typeface="Times New Roman" panose="02020603050405020304" pitchFamily="18" charset="0"/>
                  </a:rPr>
                  <a:t>hisoblanadi</a:t>
                </a:r>
                <a:r>
                  <a:rPr lang="en-US" dirty="0">
                    <a:solidFill>
                      <a:srgbClr val="1A1A1A"/>
                    </a:solidFill>
                    <a:effectLst/>
                    <a:latin typeface="Times New Roman" panose="02020603050405020304" pitchFamily="18" charset="0"/>
                    <a:ea typeface="Times New Roman" panose="02020603050405020304" pitchFamily="18" charset="0"/>
                  </a:rPr>
                  <a:t> </a:t>
                </a:r>
                <a:r>
                  <a:rPr lang="en-US" dirty="0" err="1">
                    <a:solidFill>
                      <a:srgbClr val="1A1A1A"/>
                    </a:solidFill>
                    <a:effectLst/>
                    <a:latin typeface="Times New Roman" panose="02020603050405020304" pitchFamily="18" charset="0"/>
                    <a:ea typeface="Times New Roman" panose="02020603050405020304" pitchFamily="18" charset="0"/>
                  </a:rPr>
                  <a:t>va</a:t>
                </a:r>
                <a:r>
                  <a:rPr lang="en-US" dirty="0">
                    <a:solidFill>
                      <a:srgbClr val="1A1A1A"/>
                    </a:solidFill>
                    <a:effectLst/>
                    <a:latin typeface="Times New Roman" panose="02020603050405020304" pitchFamily="18" charset="0"/>
                    <a:ea typeface="Times New Roman" panose="02020603050405020304" pitchFamily="18" charset="0"/>
                  </a:rPr>
                  <a:t> </a:t>
                </a:r>
                <a:r>
                  <a:rPr lang="en-US" dirty="0" err="1">
                    <a:solidFill>
                      <a:srgbClr val="1A1A1A"/>
                    </a:solidFill>
                    <a:effectLst/>
                    <a:latin typeface="Times New Roman" panose="02020603050405020304" pitchFamily="18" charset="0"/>
                    <a:ea typeface="Times New Roman" panose="02020603050405020304" pitchFamily="18" charset="0"/>
                  </a:rPr>
                  <a:t>ularning</a:t>
                </a:r>
                <a:r>
                  <a:rPr lang="uz-Cyrl-UZ" dirty="0">
                    <a:solidFill>
                      <a:srgbClr val="1A1A1A"/>
                    </a:solidFill>
                    <a:effectLst/>
                    <a:latin typeface="Times New Roman" panose="02020603050405020304" pitchFamily="18" charset="0"/>
                    <a:ea typeface="Times New Roman" panose="02020603050405020304" pitchFamily="18" charset="0"/>
                  </a:rPr>
                  <a:t> asosiy parametrlari </a:t>
                </a:r>
                <a:r>
                  <a:rPr lang="en-US" dirty="0" err="1">
                    <a:solidFill>
                      <a:srgbClr val="1A1A1A"/>
                    </a:solidFill>
                    <a:effectLst/>
                    <a:latin typeface="Times New Roman" panose="02020603050405020304" pitchFamily="18" charset="0"/>
                    <a:ea typeface="Times New Roman" panose="02020603050405020304" pitchFamily="18" charset="0"/>
                  </a:rPr>
                  <a:t>sifatida</a:t>
                </a:r>
                <a:r>
                  <a:rPr lang="en-US" dirty="0">
                    <a:solidFill>
                      <a:srgbClr val="1A1A1A"/>
                    </a:solidFill>
                    <a:effectLst/>
                    <a:latin typeface="Times New Roman" panose="02020603050405020304" pitchFamily="18" charset="0"/>
                    <a:ea typeface="Times New Roman" panose="02020603050405020304" pitchFamily="18" charset="0"/>
                  </a:rPr>
                  <a:t> </a:t>
                </a:r>
                <a:r>
                  <a:rPr lang="uz-Cyrl-UZ" dirty="0">
                    <a:solidFill>
                      <a:srgbClr val="1A1A1A"/>
                    </a:solidFill>
                    <a:effectLst/>
                    <a:latin typeface="Times New Roman" panose="02020603050405020304" pitchFamily="18" charset="0"/>
                    <a:ea typeface="Times New Roman" panose="02020603050405020304" pitchFamily="18" charset="0"/>
                  </a:rPr>
                  <a:t>unumdorlik, napor va quvvatlari hisoblanadi.</a:t>
                </a:r>
                <a:endParaRPr lang="ru-RU" sz="1600" dirty="0">
                  <a:effectLst/>
                  <a:latin typeface="Times New Roman" panose="02020603050405020304" pitchFamily="18" charset="0"/>
                  <a:ea typeface="Times New Roman" panose="02020603050405020304" pitchFamily="18" charset="0"/>
                </a:endParaRPr>
              </a:p>
              <a:p>
                <a:pPr marL="179705" algn="just">
                  <a:spcAft>
                    <a:spcPts val="600"/>
                  </a:spcAft>
                </a:pPr>
                <a:r>
                  <a:rPr lang="uz-Cyrl-UZ" dirty="0">
                    <a:solidFill>
                      <a:srgbClr val="1A1A1A"/>
                    </a:solidFill>
                    <a:effectLst/>
                    <a:latin typeface="Times New Roman" panose="02020603050405020304" pitchFamily="18" charset="0"/>
                    <a:ea typeface="Times New Roman" panose="02020603050405020304" pitchFamily="18" charset="0"/>
                  </a:rPr>
                  <a:t>Unumdorlik V (m</a:t>
                </a:r>
                <a:r>
                  <a:rPr lang="uz-Cyrl-UZ" baseline="30000" dirty="0">
                    <a:solidFill>
                      <a:srgbClr val="1A1A1A"/>
                    </a:solidFill>
                    <a:effectLst/>
                    <a:latin typeface="Times New Roman" panose="02020603050405020304" pitchFamily="18" charset="0"/>
                    <a:ea typeface="Times New Roman" panose="02020603050405020304" pitchFamily="18" charset="0"/>
                  </a:rPr>
                  <a:t>3</a:t>
                </a:r>
                <a:r>
                  <a:rPr lang="uz-Cyrl-UZ" dirty="0">
                    <a:solidFill>
                      <a:srgbClr val="1A1A1A"/>
                    </a:solidFill>
                    <a:effectLst/>
                    <a:latin typeface="Times New Roman" panose="02020603050405020304" pitchFamily="18" charset="0"/>
                    <a:ea typeface="Times New Roman" panose="02020603050405020304" pitchFamily="18" charset="0"/>
                  </a:rPr>
                  <a:t>/s) – bu suyuqlikning hajmiy sarfi bo’lib, haydash quvuri orqali nasos yordamida uzatilgan suyuqlik miqdorini bildiradi.</a:t>
                </a:r>
                <a:endParaRPr lang="ru-RU" sz="1600" dirty="0">
                  <a:effectLst/>
                  <a:latin typeface="Times New Roman" panose="02020603050405020304" pitchFamily="18" charset="0"/>
                  <a:ea typeface="Times New Roman" panose="02020603050405020304" pitchFamily="18" charset="0"/>
                </a:endParaRPr>
              </a:p>
              <a:p>
                <a:pPr marL="179705" algn="just">
                  <a:spcAft>
                    <a:spcPts val="600"/>
                  </a:spcAft>
                </a:pPr>
                <a:r>
                  <a:rPr lang="uz-Cyrl-UZ" dirty="0">
                    <a:solidFill>
                      <a:srgbClr val="1A1A1A"/>
                    </a:solidFill>
                    <a:effectLst/>
                    <a:latin typeface="Times New Roman" panose="02020603050405020304" pitchFamily="18" charset="0"/>
                    <a:ea typeface="Times New Roman" panose="02020603050405020304" pitchFamily="18" charset="0"/>
                  </a:rPr>
                  <a:t>Nasos napori  N(m) – bu nasosning massa birligiga ega bo’lgan suyuqlikka bergan solishtirma energiyasidir.</a:t>
                </a:r>
                <a:endParaRPr lang="ru-RU" sz="1600" dirty="0">
                  <a:effectLst/>
                  <a:latin typeface="Times New Roman" panose="02020603050405020304" pitchFamily="18" charset="0"/>
                  <a:ea typeface="Times New Roman" panose="02020603050405020304" pitchFamily="18" charset="0"/>
                </a:endParaRPr>
              </a:p>
              <a:p>
                <a:pPr marL="179705" algn="just">
                  <a:spcAft>
                    <a:spcPts val="600"/>
                  </a:spcAft>
                </a:pPr>
                <a:r>
                  <a:rPr lang="uz-Cyrl-UZ" dirty="0">
                    <a:solidFill>
                      <a:srgbClr val="1A1A1A"/>
                    </a:solidFill>
                    <a:effectLst/>
                    <a:latin typeface="Times New Roman" panose="02020603050405020304" pitchFamily="18" charset="0"/>
                    <a:ea typeface="Times New Roman" panose="02020603050405020304" pitchFamily="18" charset="0"/>
                  </a:rPr>
                  <a:t>Foydali quvvat  </a:t>
                </a:r>
                <a14:m>
                  <m:oMath xmlns:m="http://schemas.openxmlformats.org/officeDocument/2006/math">
                    <m:sSub>
                      <m:sSubPr>
                        <m:ctrlPr>
                          <a:rPr lang="ru-RU" i="1">
                            <a:solidFill>
                              <a:srgbClr val="1A1A1A"/>
                            </a:solidFill>
                            <a:effectLst/>
                            <a:latin typeface="Cambria Math" panose="02040503050406030204" pitchFamily="18" charset="0"/>
                            <a:ea typeface="Times New Roman" panose="02020603050405020304" pitchFamily="18" charset="0"/>
                          </a:rPr>
                        </m:ctrlPr>
                      </m:sSubPr>
                      <m:e>
                        <m:r>
                          <a:rPr lang="uz-Cyrl-UZ" i="1">
                            <a:solidFill>
                              <a:srgbClr val="1A1A1A"/>
                            </a:solidFill>
                            <a:effectLst/>
                            <a:latin typeface="Cambria Math" panose="02040503050406030204" pitchFamily="18" charset="0"/>
                            <a:ea typeface="Times New Roman" panose="02020603050405020304" pitchFamily="18" charset="0"/>
                          </a:rPr>
                          <m:t>𝑁</m:t>
                        </m:r>
                      </m:e>
                      <m:sub>
                        <m:r>
                          <a:rPr lang="uz-Cyrl-UZ" i="1">
                            <a:solidFill>
                              <a:srgbClr val="1A1A1A"/>
                            </a:solidFill>
                            <a:effectLst/>
                            <a:latin typeface="Cambria Math" panose="02040503050406030204" pitchFamily="18" charset="0"/>
                            <a:ea typeface="Times New Roman" panose="02020603050405020304" pitchFamily="18" charset="0"/>
                          </a:rPr>
                          <m:t>𝑓</m:t>
                        </m:r>
                      </m:sub>
                    </m:sSub>
                  </m:oMath>
                </a14:m>
                <a:r>
                  <a:rPr lang="uz-Cyrl-UZ" dirty="0">
                    <a:solidFill>
                      <a:srgbClr val="1A1A1A"/>
                    </a:solidFill>
                    <a:effectLst/>
                    <a:latin typeface="Times New Roman" panose="02020603050405020304" pitchFamily="18" charset="0"/>
                    <a:ea typeface="Times New Roman" panose="02020603050405020304" pitchFamily="18" charset="0"/>
                  </a:rPr>
                  <a:t> (Vt) –napor H va suyuqlik massaviy sarfi </a:t>
                </a:r>
                <a:r>
                  <a:rPr lang="uz-Cyrl-UZ" dirty="0">
                    <a:solidFill>
                      <a:srgbClr val="1A1A1A"/>
                    </a:solidFill>
                    <a:effectLst/>
                    <a:latin typeface="Times New Roman" panose="02020603050405020304" pitchFamily="18" charset="0"/>
                    <a:ea typeface="Times New Roman" panose="02020603050405020304" pitchFamily="18" charset="0"/>
                    <a:sym typeface="Symbol" panose="05050102010706020507" pitchFamily="18" charset="2"/>
                  </a:rPr>
                  <a:t></a:t>
                </a:r>
                <a:r>
                  <a:rPr lang="uz-Cyrl-UZ" dirty="0">
                    <a:solidFill>
                      <a:srgbClr val="1A1A1A"/>
                    </a:solidFill>
                    <a:effectLst/>
                    <a:latin typeface="Times New Roman" panose="02020603050405020304" pitchFamily="18" charset="0"/>
                    <a:ea typeface="Times New Roman" panose="02020603050405020304" pitchFamily="18" charset="0"/>
                  </a:rPr>
                  <a:t>g V ko’paytmasiga teng miqdordagi suyuqlik potentsial energiyasiga aytiladi:</a:t>
                </a:r>
                <a:endParaRPr lang="ru-RU" sz="1600" dirty="0">
                  <a:effectLst/>
                  <a:latin typeface="Times New Roman" panose="02020603050405020304" pitchFamily="18" charset="0"/>
                  <a:ea typeface="Times New Roman" panose="02020603050405020304" pitchFamily="18" charset="0"/>
                </a:endParaRPr>
              </a:p>
            </p:txBody>
          </p:sp>
        </mc:Choice>
        <mc:Fallback>
          <p:sp>
            <p:nvSpPr>
              <p:cNvPr id="5" name="Прямоугольник 4"/>
              <p:cNvSpPr>
                <a:spLocks noRot="1" noChangeAspect="1" noMove="1" noResize="1" noEditPoints="1" noAdjustHandles="1" noChangeArrowheads="1" noChangeShapeType="1" noTextEdit="1"/>
              </p:cNvSpPr>
              <p:nvPr/>
            </p:nvSpPr>
            <p:spPr>
              <a:xfrm>
                <a:off x="827584" y="1556792"/>
                <a:ext cx="7398568" cy="2561407"/>
              </a:xfrm>
              <a:prstGeom prst="rect">
                <a:avLst/>
              </a:prstGeom>
              <a:blipFill rotWithShape="0">
                <a:blip r:embed="rId3"/>
                <a:stretch>
                  <a:fillRect t="-1188" r="-742" b="-2613"/>
                </a:stretch>
              </a:blipFill>
            </p:spPr>
            <p:txBody>
              <a:bodyPr/>
              <a:lstStyle/>
              <a:p>
                <a:r>
                  <a:rPr lang="ru-RU">
                    <a:noFill/>
                  </a:rPr>
                  <a:t> </a:t>
                </a:r>
              </a:p>
            </p:txBody>
          </p:sp>
        </mc:Fallback>
      </mc:AlternateContent>
      <p:sp>
        <p:nvSpPr>
          <p:cNvPr id="6" name="Rectangle 2"/>
          <p:cNvSpPr>
            <a:spLocks noChangeArrowheads="1"/>
          </p:cNvSpPr>
          <p:nvPr/>
        </p:nvSpPr>
        <p:spPr bwMode="auto">
          <a:xfrm>
            <a:off x="4067944" y="4302597"/>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2086442541"/>
              </p:ext>
            </p:extLst>
          </p:nvPr>
        </p:nvGraphicFramePr>
        <p:xfrm>
          <a:off x="3923928" y="4178771"/>
          <a:ext cx="1181100" cy="371475"/>
        </p:xfrm>
        <a:graphic>
          <a:graphicData uri="http://schemas.openxmlformats.org/presentationml/2006/ole">
            <mc:AlternateContent xmlns:mc="http://schemas.openxmlformats.org/markup-compatibility/2006">
              <mc:Choice xmlns:v="urn:schemas-microsoft-com:vml" Requires="v">
                <p:oleObj spid="_x0000_s28718" name="Уравнение" r:id="rId4" imgW="787400" imgH="241300" progId="Equation.3">
                  <p:embed/>
                </p:oleObj>
              </mc:Choice>
              <mc:Fallback>
                <p:oleObj name="Уравнение" r:id="rId4" imgW="787400" imgH="241300"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23928" y="4178771"/>
                        <a:ext cx="1181100" cy="371475"/>
                      </a:xfrm>
                      <a:prstGeom prst="rect">
                        <a:avLst/>
                      </a:prstGeom>
                      <a:noFill/>
                    </p:spPr>
                  </p:pic>
                </p:oleObj>
              </mc:Fallback>
            </mc:AlternateContent>
          </a:graphicData>
        </a:graphic>
      </p:graphicFrame>
      <p:pic>
        <p:nvPicPr>
          <p:cNvPr id="28678" name="Picture 6" descr="ÐÐ°ÑÑÐ¸Ð½ÐºÐ¸ Ð¿Ð¾ Ð·Ð°Ð¿ÑÐ¾ÑÑ Ð³Ð¸Ð´ÑÐ°Ð²Ð»Ð¸ÑÐµÑÐºÐ¸Ðµ Ð¼Ð°ÑÐ¸Ð½Ñ"/>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7349" t="29737" r="43827" b="12514"/>
          <a:stretch/>
        </p:blipFill>
        <p:spPr bwMode="auto">
          <a:xfrm>
            <a:off x="683568" y="4681934"/>
            <a:ext cx="1944216" cy="1724708"/>
          </a:xfrm>
          <a:prstGeom prst="rect">
            <a:avLst/>
          </a:prstGeom>
          <a:noFill/>
          <a:extLst>
            <a:ext uri="{909E8E84-426E-40DD-AFC4-6F175D3DCCD1}">
              <a14:hiddenFill xmlns:a14="http://schemas.microsoft.com/office/drawing/2010/main">
                <a:solidFill>
                  <a:srgbClr val="FFFFFF"/>
                </a:solidFill>
              </a14:hiddenFill>
            </a:ext>
          </a:extLst>
        </p:spPr>
      </p:pic>
      <p:pic>
        <p:nvPicPr>
          <p:cNvPr id="28680" name="Picture 8" descr="ÐÐ¾ÑÐ¾Ð¶ÐµÐµ Ð¸Ð·Ð¾Ð±ÑÐ°Ð¶ÐµÐ½Ð¸Ðµ"/>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35896" y="4659321"/>
            <a:ext cx="1608113" cy="1597637"/>
          </a:xfrm>
          <a:prstGeom prst="rect">
            <a:avLst/>
          </a:prstGeom>
          <a:noFill/>
          <a:extLst>
            <a:ext uri="{909E8E84-426E-40DD-AFC4-6F175D3DCCD1}">
              <a14:hiddenFill xmlns:a14="http://schemas.microsoft.com/office/drawing/2010/main">
                <a:solidFill>
                  <a:srgbClr val="FFFFFF"/>
                </a:solidFill>
              </a14:hiddenFill>
            </a:ext>
          </a:extLst>
        </p:spPr>
      </p:pic>
      <p:pic>
        <p:nvPicPr>
          <p:cNvPr id="28682" name="Picture 10" descr="ÐÐ°ÑÑÐ¸Ð½ÐºÐ¸ Ð¿Ð¾ Ð·Ð°Ð¿ÑÐ¾ÑÑ Ð³Ð¸Ð´ÑÐ°Ð²Ð»Ð¸ÑÐµÑÐºÐ¸Ðµ Ð¼Ð°ÑÐ¸Ð½Ñ"/>
          <p:cNvPicPr>
            <a:picLocks noChangeAspect="1" noChangeArrowheads="1"/>
          </p:cNvPicPr>
          <p:nvPr/>
        </p:nvPicPr>
        <p:blipFill rotWithShape="1">
          <a:blip r:embed="rId8">
            <a:extLst>
              <a:ext uri="{28A0092B-C50C-407E-A947-70E740481C1C}">
                <a14:useLocalDpi xmlns:a14="http://schemas.microsoft.com/office/drawing/2010/main" val="0"/>
              </a:ext>
            </a:extLst>
          </a:blip>
          <a:srcRect l="11054"/>
          <a:stretch/>
        </p:blipFill>
        <p:spPr bwMode="auto">
          <a:xfrm>
            <a:off x="6156176" y="4302597"/>
            <a:ext cx="2317782" cy="195436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102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mc:AlternateContent xmlns:mc="http://schemas.openxmlformats.org/markup-compatibility/2006">
        <mc:Choice xmlns:a14="http://schemas.microsoft.com/office/drawing/2010/main" Requires="a14">
          <p:sp>
            <p:nvSpPr>
              <p:cNvPr id="4" name="Прямоугольник 3"/>
              <p:cNvSpPr/>
              <p:nvPr/>
            </p:nvSpPr>
            <p:spPr>
              <a:xfrm>
                <a:off x="827584" y="908720"/>
                <a:ext cx="7272808" cy="923330"/>
              </a:xfrm>
              <a:prstGeom prst="rect">
                <a:avLst/>
              </a:prstGeom>
            </p:spPr>
            <p:txBody>
              <a:bodyPr wrap="square">
                <a:spAutoFit/>
              </a:bodyPr>
              <a:lstStyle/>
              <a:p>
                <a:pPr marL="179705" algn="just">
                  <a:spcAft>
                    <a:spcPts val="600"/>
                  </a:spcAft>
                </a:pPr>
                <a:r>
                  <a:rPr lang="uz-Cyrl-UZ" dirty="0">
                    <a:solidFill>
                      <a:srgbClr val="1A1A1A"/>
                    </a:solidFill>
                    <a:latin typeface="Times New Roman" panose="02020603050405020304" pitchFamily="18" charset="0"/>
                    <a:ea typeface="Times New Roman" panose="02020603050405020304" pitchFamily="18" charset="0"/>
                  </a:rPr>
                  <a:t>Nasos o’qidagi quvvat  </a:t>
                </a:r>
                <a14:m>
                  <m:oMath xmlns:m="http://schemas.openxmlformats.org/officeDocument/2006/math">
                    <m:sSub>
                      <m:sSubPr>
                        <m:ctrlPr>
                          <a:rPr lang="ru-RU" i="1">
                            <a:solidFill>
                              <a:srgbClr val="1A1A1A"/>
                            </a:solidFill>
                            <a:effectLst/>
                            <a:latin typeface="Cambria Math" panose="02040503050406030204" pitchFamily="18" charset="0"/>
                            <a:ea typeface="Times New Roman" panose="02020603050405020304" pitchFamily="18" charset="0"/>
                          </a:rPr>
                        </m:ctrlPr>
                      </m:sSubPr>
                      <m:e>
                        <m:r>
                          <a:rPr lang="uz-Cyrl-UZ" i="1">
                            <a:solidFill>
                              <a:srgbClr val="1A1A1A"/>
                            </a:solidFill>
                            <a:effectLst/>
                            <a:latin typeface="Cambria Math" panose="02040503050406030204" pitchFamily="18" charset="0"/>
                            <a:ea typeface="Times New Roman" panose="02020603050405020304" pitchFamily="18" charset="0"/>
                          </a:rPr>
                          <m:t>𝑁</m:t>
                        </m:r>
                      </m:e>
                      <m:sub>
                        <m:r>
                          <a:rPr lang="uz-Cyrl-UZ" i="1">
                            <a:solidFill>
                              <a:srgbClr val="1A1A1A"/>
                            </a:solidFill>
                            <a:effectLst/>
                            <a:latin typeface="Cambria Math" panose="02040503050406030204" pitchFamily="18" charset="0"/>
                            <a:ea typeface="Times New Roman" panose="02020603050405020304" pitchFamily="18" charset="0"/>
                          </a:rPr>
                          <m:t>𝑒</m:t>
                        </m:r>
                      </m:sub>
                    </m:sSub>
                  </m:oMath>
                </a14:m>
                <a:r>
                  <a:rPr lang="uz-Cyrl-UZ" dirty="0">
                    <a:solidFill>
                      <a:srgbClr val="1A1A1A"/>
                    </a:solidFill>
                    <a:effectLst/>
                    <a:latin typeface="Times New Roman" panose="02020603050405020304" pitchFamily="18" charset="0"/>
                    <a:ea typeface="Times New Roman" panose="02020603050405020304" pitchFamily="18" charset="0"/>
                  </a:rPr>
                  <a:t>  ni aniqlash uchun foydali quvvatni nasos foydali ish koeffitsientiga bo’lish kerak va u nasosning yo’qotgan energiyasini xarakterlaydi:</a:t>
                </a:r>
                <a:endParaRPr lang="ru-RU" sz="1600" dirty="0">
                  <a:effectLst/>
                  <a:latin typeface="Times New Roman" panose="02020603050405020304" pitchFamily="18" charset="0"/>
                  <a:ea typeface="Times New Roman" panose="02020603050405020304" pitchFamily="18" charset="0"/>
                </a:endParaRPr>
              </a:p>
            </p:txBody>
          </p:sp>
        </mc:Choice>
        <mc:Fallback>
          <p:sp>
            <p:nvSpPr>
              <p:cNvPr id="4" name="Прямоугольник 3"/>
              <p:cNvSpPr>
                <a:spLocks noRot="1" noChangeAspect="1" noMove="1" noResize="1" noEditPoints="1" noAdjustHandles="1" noChangeArrowheads="1" noChangeShapeType="1" noTextEdit="1"/>
              </p:cNvSpPr>
              <p:nvPr/>
            </p:nvSpPr>
            <p:spPr>
              <a:xfrm>
                <a:off x="827584" y="908720"/>
                <a:ext cx="7272808" cy="923330"/>
              </a:xfrm>
              <a:prstGeom prst="rect">
                <a:avLst/>
              </a:prstGeom>
              <a:blipFill rotWithShape="0">
                <a:blip r:embed="rId3"/>
                <a:stretch>
                  <a:fillRect t="-3289" r="-671" b="-9211"/>
                </a:stretch>
              </a:blipFill>
            </p:spPr>
            <p:txBody>
              <a:bodyPr/>
              <a:lstStyle/>
              <a:p>
                <a:r>
                  <a:rPr lang="ru-RU">
                    <a:noFill/>
                  </a:rPr>
                  <a:t> </a:t>
                </a:r>
              </a:p>
            </p:txBody>
          </p:sp>
        </mc:Fallback>
      </mc:AlternateContent>
      <p:sp>
        <p:nvSpPr>
          <p:cNvPr id="5" name="Rectangle 9"/>
          <p:cNvSpPr>
            <a:spLocks noChangeArrowheads="1"/>
          </p:cNvSpPr>
          <p:nvPr/>
        </p:nvSpPr>
        <p:spPr bwMode="auto">
          <a:xfrm>
            <a:off x="3707904" y="18320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1084088725"/>
              </p:ext>
            </p:extLst>
          </p:nvPr>
        </p:nvGraphicFramePr>
        <p:xfrm>
          <a:off x="3707904" y="1832050"/>
          <a:ext cx="1168400" cy="457200"/>
        </p:xfrm>
        <a:graphic>
          <a:graphicData uri="http://schemas.openxmlformats.org/presentationml/2006/ole">
            <mc:AlternateContent xmlns:mc="http://schemas.openxmlformats.org/markup-compatibility/2006">
              <mc:Choice xmlns:v="urn:schemas-microsoft-com:vml" Requires="v">
                <p:oleObj spid="_x0000_s1112" name="Уравнение" r:id="rId4" imgW="1168400" imgH="457200" progId="Equation.3">
                  <p:embed/>
                </p:oleObj>
              </mc:Choice>
              <mc:Fallback>
                <p:oleObj name="Уравнение" r:id="rId4" imgW="1168400" imgH="457200" progId="Equation.3">
                  <p:embed/>
                  <p:pic>
                    <p:nvPicPr>
                      <p:cNvPr id="0" name="Object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07904" y="1832050"/>
                        <a:ext cx="1168400" cy="457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Прямоугольник 6"/>
          <p:cNvSpPr/>
          <p:nvPr/>
        </p:nvSpPr>
        <p:spPr>
          <a:xfrm>
            <a:off x="827584" y="2284033"/>
            <a:ext cx="7128792" cy="646331"/>
          </a:xfrm>
          <a:prstGeom prst="rect">
            <a:avLst/>
          </a:prstGeom>
        </p:spPr>
        <p:txBody>
          <a:bodyPr wrap="square">
            <a:spAutoFit/>
          </a:bodyPr>
          <a:lstStyle/>
          <a:p>
            <a:pPr marL="179705" algn="just">
              <a:spcAft>
                <a:spcPts val="600"/>
              </a:spcAft>
            </a:pPr>
            <a:r>
              <a:rPr lang="uz-Cyrl-UZ" dirty="0">
                <a:solidFill>
                  <a:srgbClr val="1A1A1A"/>
                </a:solidFill>
                <a:latin typeface="Times New Roman" panose="02020603050405020304" pitchFamily="18" charset="0"/>
                <a:ea typeface="Times New Roman" panose="02020603050405020304" pitchFamily="18" charset="0"/>
              </a:rPr>
              <a:t>Nasos yo’qotgan energiyasi konstruktsiyaning mukammalligi, ishlatish samaradorligi va nasosning yedirilishi hisobga olinadi:</a:t>
            </a:r>
            <a:endParaRPr lang="ru-RU" sz="1600" dirty="0">
              <a:effectLst/>
              <a:latin typeface="Times New Roman" panose="02020603050405020304" pitchFamily="18" charset="0"/>
              <a:ea typeface="Times New Roman" panose="02020603050405020304" pitchFamily="18" charset="0"/>
            </a:endParaRPr>
          </a:p>
        </p:txBody>
      </p:sp>
      <p:sp>
        <p:nvSpPr>
          <p:cNvPr id="8" name="Rectangle 11"/>
          <p:cNvSpPr>
            <a:spLocks noChangeArrowheads="1"/>
          </p:cNvSpPr>
          <p:nvPr/>
        </p:nvSpPr>
        <p:spPr bwMode="auto">
          <a:xfrm>
            <a:off x="3707904" y="2996952"/>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9" name="Объект 8"/>
          <p:cNvGraphicFramePr>
            <a:graphicFrameLocks noChangeAspect="1"/>
          </p:cNvGraphicFramePr>
          <p:nvPr>
            <p:extLst>
              <p:ext uri="{D42A27DB-BD31-4B8C-83A1-F6EECF244321}">
                <p14:modId xmlns:p14="http://schemas.microsoft.com/office/powerpoint/2010/main" val="4197121565"/>
              </p:ext>
            </p:extLst>
          </p:nvPr>
        </p:nvGraphicFramePr>
        <p:xfrm>
          <a:off x="3707904" y="2996952"/>
          <a:ext cx="1035050" cy="247650"/>
        </p:xfrm>
        <a:graphic>
          <a:graphicData uri="http://schemas.openxmlformats.org/presentationml/2006/ole">
            <mc:AlternateContent xmlns:mc="http://schemas.openxmlformats.org/markup-compatibility/2006">
              <mc:Choice xmlns:v="urn:schemas-microsoft-com:vml" Requires="v">
                <p:oleObj spid="_x0000_s1113" name="Уравнение" r:id="rId6" imgW="1028254" imgH="241195" progId="Equation.3">
                  <p:embed/>
                </p:oleObj>
              </mc:Choice>
              <mc:Fallback>
                <p:oleObj name="Уравнение" r:id="rId6" imgW="1028254" imgH="241195" progId="Equation.3">
                  <p:embed/>
                  <p:pic>
                    <p:nvPicPr>
                      <p:cNvPr id="0" name="Object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07904" y="2996952"/>
                        <a:ext cx="1035050" cy="2476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mc:AlternateContent xmlns:mc="http://schemas.openxmlformats.org/markup-compatibility/2006">
        <mc:Choice xmlns:a14="http://schemas.microsoft.com/office/drawing/2010/main" Requires="a14">
          <p:sp>
            <p:nvSpPr>
              <p:cNvPr id="10" name="Прямоугольник 9"/>
              <p:cNvSpPr/>
              <p:nvPr/>
            </p:nvSpPr>
            <p:spPr>
              <a:xfrm>
                <a:off x="952860" y="3382346"/>
                <a:ext cx="4483236" cy="3186000"/>
              </a:xfrm>
              <a:prstGeom prst="rect">
                <a:avLst/>
              </a:prstGeom>
            </p:spPr>
            <p:txBody>
              <a:bodyPr wrap="square">
                <a:spAutoFit/>
              </a:bodyPr>
              <a:lstStyle/>
              <a:p>
                <a:pPr marL="179705" algn="just">
                  <a:spcAft>
                    <a:spcPts val="0"/>
                  </a:spcAft>
                </a:pPr>
                <a:r>
                  <a:rPr lang="uz-Cyrl-UZ" dirty="0">
                    <a:solidFill>
                      <a:srgbClr val="1A1A1A"/>
                    </a:solidFill>
                    <a:latin typeface="Times New Roman" panose="02020603050405020304" pitchFamily="18" charset="0"/>
                    <a:ea typeface="Times New Roman" panose="02020603050405020304" pitchFamily="18" charset="0"/>
                  </a:rPr>
                  <a:t>bu yerda </a:t>
                </a:r>
                <a14:m>
                  <m:oMath xmlns:m="http://schemas.openxmlformats.org/officeDocument/2006/math">
                    <m:sSub>
                      <m:sSubPr>
                        <m:ctrlPr>
                          <a:rPr lang="ru-RU" i="1">
                            <a:solidFill>
                              <a:srgbClr val="1A1A1A"/>
                            </a:solidFill>
                            <a:effectLst/>
                            <a:latin typeface="Cambria Math" panose="02040503050406030204" pitchFamily="18" charset="0"/>
                            <a:ea typeface="Times New Roman" panose="02020603050405020304" pitchFamily="18" charset="0"/>
                          </a:rPr>
                        </m:ctrlPr>
                      </m:sSubPr>
                      <m:e>
                        <m:r>
                          <a:rPr lang="uz-Cyrl-UZ" i="1">
                            <a:solidFill>
                              <a:srgbClr val="1A1A1A"/>
                            </a:solidFill>
                            <a:effectLst/>
                            <a:latin typeface="Cambria Math" panose="02040503050406030204" pitchFamily="18" charset="0"/>
                            <a:ea typeface="Times New Roman" panose="02020603050405020304" pitchFamily="18" charset="0"/>
                          </a:rPr>
                          <m:t>𝜂</m:t>
                        </m:r>
                      </m:e>
                      <m:sub>
                        <m:r>
                          <a:rPr lang="uz-Cyrl-UZ" i="1">
                            <a:solidFill>
                              <a:srgbClr val="1A1A1A"/>
                            </a:solidFill>
                            <a:effectLst/>
                            <a:latin typeface="Cambria Math" panose="02040503050406030204" pitchFamily="18" charset="0"/>
                            <a:ea typeface="Times New Roman" panose="02020603050405020304" pitchFamily="18" charset="0"/>
                          </a:rPr>
                          <m:t>𝑉</m:t>
                        </m:r>
                      </m:sub>
                    </m:sSub>
                  </m:oMath>
                </a14:m>
                <a:r>
                  <a:rPr lang="uz-Cyrl-UZ" dirty="0">
                    <a:solidFill>
                      <a:srgbClr val="1A1A1A"/>
                    </a:solidFill>
                    <a:effectLst/>
                    <a:latin typeface="Times New Roman" panose="02020603050405020304" pitchFamily="18" charset="0"/>
                    <a:ea typeface="Times New Roman" panose="02020603050405020304" pitchFamily="18" charset="0"/>
                  </a:rPr>
                  <a:t>  – uzatish f.i.k.; suyuqlikning klapan, sal’nik, har xil tirqishlardan oqib chiqib ketishini hisobga oladi, ya’ni </a:t>
                </a:r>
                <a14:m>
                  <m:oMath xmlns:m="http://schemas.openxmlformats.org/officeDocument/2006/math">
                    <m:sSub>
                      <m:sSubPr>
                        <m:ctrlPr>
                          <a:rPr lang="ru-RU" i="1">
                            <a:solidFill>
                              <a:srgbClr val="1A1A1A"/>
                            </a:solidFill>
                            <a:effectLst/>
                            <a:latin typeface="Cambria Math" panose="02040503050406030204" pitchFamily="18" charset="0"/>
                            <a:ea typeface="Times New Roman" panose="02020603050405020304" pitchFamily="18" charset="0"/>
                          </a:rPr>
                        </m:ctrlPr>
                      </m:sSubPr>
                      <m:e>
                        <m:r>
                          <a:rPr lang="uz-Cyrl-UZ" i="1">
                            <a:solidFill>
                              <a:srgbClr val="1A1A1A"/>
                            </a:solidFill>
                            <a:effectLst/>
                            <a:latin typeface="Cambria Math" panose="02040503050406030204" pitchFamily="18" charset="0"/>
                            <a:ea typeface="Times New Roman" panose="02020603050405020304" pitchFamily="18" charset="0"/>
                          </a:rPr>
                          <m:t>𝜂</m:t>
                        </m:r>
                      </m:e>
                      <m:sub>
                        <m:r>
                          <a:rPr lang="uz-Cyrl-UZ" i="1">
                            <a:solidFill>
                              <a:srgbClr val="1A1A1A"/>
                            </a:solidFill>
                            <a:effectLst/>
                            <a:latin typeface="Cambria Math" panose="02040503050406030204" pitchFamily="18" charset="0"/>
                            <a:ea typeface="Times New Roman" panose="02020603050405020304" pitchFamily="18" charset="0"/>
                          </a:rPr>
                          <m:t>𝑉</m:t>
                        </m:r>
                      </m:sub>
                    </m:sSub>
                    <m:r>
                      <a:rPr lang="uz-Cyrl-UZ" i="1">
                        <a:solidFill>
                          <a:srgbClr val="1A1A1A"/>
                        </a:solidFill>
                        <a:effectLst/>
                        <a:latin typeface="Cambria Math" panose="02040503050406030204" pitchFamily="18" charset="0"/>
                        <a:ea typeface="Times New Roman" panose="02020603050405020304" pitchFamily="18" charset="0"/>
                      </a:rPr>
                      <m:t>=</m:t>
                    </m:r>
                    <m:f>
                      <m:fPr>
                        <m:ctrlPr>
                          <a:rPr lang="ru-RU" i="1">
                            <a:solidFill>
                              <a:srgbClr val="1A1A1A"/>
                            </a:solidFill>
                            <a:effectLst/>
                            <a:latin typeface="Cambria Math" panose="02040503050406030204" pitchFamily="18" charset="0"/>
                            <a:ea typeface="Times New Roman" panose="02020603050405020304" pitchFamily="18" charset="0"/>
                          </a:rPr>
                        </m:ctrlPr>
                      </m:fPr>
                      <m:num>
                        <m:r>
                          <a:rPr lang="uz-Cyrl-UZ" i="1">
                            <a:solidFill>
                              <a:srgbClr val="1A1A1A"/>
                            </a:solidFill>
                            <a:effectLst/>
                            <a:latin typeface="Cambria Math" panose="02040503050406030204" pitchFamily="18" charset="0"/>
                            <a:ea typeface="Times New Roman" panose="02020603050405020304" pitchFamily="18" charset="0"/>
                          </a:rPr>
                          <m:t>𝑉</m:t>
                        </m:r>
                      </m:num>
                      <m:den>
                        <m:sSub>
                          <m:sSubPr>
                            <m:ctrlPr>
                              <a:rPr lang="ru-RU" i="1">
                                <a:solidFill>
                                  <a:srgbClr val="1A1A1A"/>
                                </a:solidFill>
                                <a:effectLst/>
                                <a:latin typeface="Cambria Math" panose="02040503050406030204" pitchFamily="18" charset="0"/>
                                <a:ea typeface="Times New Roman" panose="02020603050405020304" pitchFamily="18" charset="0"/>
                              </a:rPr>
                            </m:ctrlPr>
                          </m:sSubPr>
                          <m:e>
                            <m:r>
                              <a:rPr lang="uz-Cyrl-UZ" i="1">
                                <a:solidFill>
                                  <a:srgbClr val="1A1A1A"/>
                                </a:solidFill>
                                <a:effectLst/>
                                <a:latin typeface="Cambria Math" panose="02040503050406030204" pitchFamily="18" charset="0"/>
                                <a:ea typeface="Times New Roman" panose="02020603050405020304" pitchFamily="18" charset="0"/>
                              </a:rPr>
                              <m:t>𝑉</m:t>
                            </m:r>
                          </m:e>
                          <m:sub>
                            <m:r>
                              <a:rPr lang="uz-Cyrl-UZ" i="1">
                                <a:solidFill>
                                  <a:srgbClr val="1A1A1A"/>
                                </a:solidFill>
                                <a:effectLst/>
                                <a:latin typeface="Cambria Math" panose="02040503050406030204" pitchFamily="18" charset="0"/>
                                <a:ea typeface="Times New Roman" panose="02020603050405020304" pitchFamily="18" charset="0"/>
                              </a:rPr>
                              <m:t>𝑛𝑎𝑧</m:t>
                            </m:r>
                          </m:sub>
                        </m:sSub>
                      </m:den>
                    </m:f>
                  </m:oMath>
                </a14:m>
                <a:r>
                  <a:rPr lang="uz-Cyrl-UZ" dirty="0">
                    <a:solidFill>
                      <a:srgbClr val="1A1A1A"/>
                    </a:solidFill>
                    <a:effectLst/>
                    <a:latin typeface="Times New Roman" panose="02020603050405020304" pitchFamily="18" charset="0"/>
                    <a:ea typeface="Times New Roman" panose="02020603050405020304" pitchFamily="18" charset="0"/>
                  </a:rPr>
                  <a:t> haqiqiy unumdorlikning nazariy unumdorlikka nisbatini xarakterlaydi; </a:t>
                </a:r>
                <a14:m>
                  <m:oMath xmlns:m="http://schemas.openxmlformats.org/officeDocument/2006/math">
                    <m:sSub>
                      <m:sSubPr>
                        <m:ctrlPr>
                          <a:rPr lang="ru-RU" i="1">
                            <a:solidFill>
                              <a:srgbClr val="1A1A1A"/>
                            </a:solidFill>
                            <a:effectLst/>
                            <a:latin typeface="Cambria Math" panose="02040503050406030204" pitchFamily="18" charset="0"/>
                            <a:ea typeface="Times New Roman" panose="02020603050405020304" pitchFamily="18" charset="0"/>
                          </a:rPr>
                        </m:ctrlPr>
                      </m:sSubPr>
                      <m:e>
                        <m:r>
                          <a:rPr lang="uz-Cyrl-UZ" i="1">
                            <a:solidFill>
                              <a:srgbClr val="1A1A1A"/>
                            </a:solidFill>
                            <a:effectLst/>
                            <a:latin typeface="Cambria Math" panose="02040503050406030204" pitchFamily="18" charset="0"/>
                            <a:ea typeface="Times New Roman" panose="02020603050405020304" pitchFamily="18" charset="0"/>
                          </a:rPr>
                          <m:t>𝜂</m:t>
                        </m:r>
                      </m:e>
                      <m:sub>
                        <m:r>
                          <a:rPr lang="uz-Cyrl-UZ" i="1">
                            <a:solidFill>
                              <a:srgbClr val="1A1A1A"/>
                            </a:solidFill>
                            <a:effectLst/>
                            <a:latin typeface="Cambria Math" panose="02040503050406030204" pitchFamily="18" charset="0"/>
                            <a:ea typeface="Times New Roman" panose="02020603050405020304" pitchFamily="18" charset="0"/>
                          </a:rPr>
                          <m:t>𝑔</m:t>
                        </m:r>
                      </m:sub>
                    </m:sSub>
                  </m:oMath>
                </a14:m>
                <a:r>
                  <a:rPr lang="uz-Cyrl-UZ" dirty="0">
                    <a:solidFill>
                      <a:srgbClr val="1A1A1A"/>
                    </a:solidFill>
                    <a:effectLst/>
                    <a:latin typeface="Times New Roman" panose="02020603050405020304" pitchFamily="18" charset="0"/>
                    <a:ea typeface="Times New Roman" panose="02020603050405020304" pitchFamily="18" charset="0"/>
                  </a:rPr>
                  <a:t>–gidravlik f.i.k.; </a:t>
                </a:r>
                <a14:m>
                  <m:oMath xmlns:m="http://schemas.openxmlformats.org/officeDocument/2006/math">
                    <m:sSub>
                      <m:sSubPr>
                        <m:ctrlPr>
                          <a:rPr lang="ru-RU" i="1">
                            <a:solidFill>
                              <a:srgbClr val="1A1A1A"/>
                            </a:solidFill>
                            <a:effectLst/>
                            <a:latin typeface="Cambria Math" panose="02040503050406030204" pitchFamily="18" charset="0"/>
                            <a:ea typeface="Times New Roman" panose="02020603050405020304" pitchFamily="18" charset="0"/>
                          </a:rPr>
                        </m:ctrlPr>
                      </m:sSubPr>
                      <m:e>
                        <m:r>
                          <a:rPr lang="uz-Cyrl-UZ" i="1">
                            <a:solidFill>
                              <a:srgbClr val="1A1A1A"/>
                            </a:solidFill>
                            <a:effectLst/>
                            <a:latin typeface="Cambria Math" panose="02040503050406030204" pitchFamily="18" charset="0"/>
                            <a:ea typeface="Times New Roman" panose="02020603050405020304" pitchFamily="18" charset="0"/>
                          </a:rPr>
                          <m:t>𝜂</m:t>
                        </m:r>
                      </m:e>
                      <m:sub>
                        <m:r>
                          <a:rPr lang="uz-Cyrl-UZ" i="1">
                            <a:solidFill>
                              <a:srgbClr val="1A1A1A"/>
                            </a:solidFill>
                            <a:effectLst/>
                            <a:latin typeface="Cambria Math" panose="02040503050406030204" pitchFamily="18" charset="0"/>
                            <a:ea typeface="Times New Roman" panose="02020603050405020304" pitchFamily="18" charset="0"/>
                          </a:rPr>
                          <m:t>𝑔</m:t>
                        </m:r>
                      </m:sub>
                    </m:sSub>
                    <m:r>
                      <a:rPr lang="uz-Cyrl-UZ" i="1">
                        <a:solidFill>
                          <a:srgbClr val="1A1A1A"/>
                        </a:solidFill>
                        <a:effectLst/>
                        <a:latin typeface="Cambria Math" panose="02040503050406030204" pitchFamily="18" charset="0"/>
                        <a:ea typeface="Times New Roman" panose="02020603050405020304" pitchFamily="18" charset="0"/>
                      </a:rPr>
                      <m:t>=</m:t>
                    </m:r>
                    <m:f>
                      <m:fPr>
                        <m:ctrlPr>
                          <a:rPr lang="ru-RU" i="1">
                            <a:solidFill>
                              <a:srgbClr val="1A1A1A"/>
                            </a:solidFill>
                            <a:effectLst/>
                            <a:latin typeface="Cambria Math" panose="02040503050406030204" pitchFamily="18" charset="0"/>
                            <a:ea typeface="Times New Roman" panose="02020603050405020304" pitchFamily="18" charset="0"/>
                          </a:rPr>
                        </m:ctrlPr>
                      </m:fPr>
                      <m:num>
                        <m:r>
                          <a:rPr lang="uz-Cyrl-UZ" i="1">
                            <a:solidFill>
                              <a:srgbClr val="1A1A1A"/>
                            </a:solidFill>
                            <a:effectLst/>
                            <a:latin typeface="Cambria Math" panose="02040503050406030204" pitchFamily="18" charset="0"/>
                            <a:ea typeface="Times New Roman" panose="02020603050405020304" pitchFamily="18" charset="0"/>
                          </a:rPr>
                          <m:t>𝑁</m:t>
                        </m:r>
                      </m:num>
                      <m:den>
                        <m:sSub>
                          <m:sSubPr>
                            <m:ctrlPr>
                              <a:rPr lang="ru-RU" i="1">
                                <a:solidFill>
                                  <a:srgbClr val="1A1A1A"/>
                                </a:solidFill>
                                <a:effectLst/>
                                <a:latin typeface="Cambria Math" panose="02040503050406030204" pitchFamily="18" charset="0"/>
                                <a:ea typeface="Times New Roman" panose="02020603050405020304" pitchFamily="18" charset="0"/>
                              </a:rPr>
                            </m:ctrlPr>
                          </m:sSubPr>
                          <m:e>
                            <m:r>
                              <a:rPr lang="uz-Cyrl-UZ" i="1">
                                <a:solidFill>
                                  <a:srgbClr val="1A1A1A"/>
                                </a:solidFill>
                                <a:effectLst/>
                                <a:latin typeface="Cambria Math" panose="02040503050406030204" pitchFamily="18" charset="0"/>
                                <a:ea typeface="Times New Roman" panose="02020603050405020304" pitchFamily="18" charset="0"/>
                              </a:rPr>
                              <m:t>𝑁</m:t>
                            </m:r>
                          </m:e>
                          <m:sub>
                            <m:r>
                              <a:rPr lang="uz-Cyrl-UZ" i="1">
                                <a:solidFill>
                                  <a:srgbClr val="1A1A1A"/>
                                </a:solidFill>
                                <a:effectLst/>
                                <a:latin typeface="Cambria Math" panose="02040503050406030204" pitchFamily="18" charset="0"/>
                                <a:ea typeface="Times New Roman" panose="02020603050405020304" pitchFamily="18" charset="0"/>
                              </a:rPr>
                              <m:t>𝑛𝑎𝑧</m:t>
                            </m:r>
                          </m:sub>
                        </m:sSub>
                      </m:den>
                    </m:f>
                    <m:r>
                      <a:rPr lang="uz-Cyrl-UZ" i="1">
                        <a:solidFill>
                          <a:srgbClr val="1A1A1A"/>
                        </a:solidFill>
                        <a:effectLst/>
                        <a:latin typeface="Cambria Math" panose="02040503050406030204" pitchFamily="18" charset="0"/>
                        <a:ea typeface="Times New Roman" panose="02020603050405020304" pitchFamily="18" charset="0"/>
                      </a:rPr>
                      <m:t>−</m:t>
                    </m:r>
                  </m:oMath>
                </a14:m>
                <a:r>
                  <a:rPr lang="uz-Cyrl-UZ" dirty="0">
                    <a:solidFill>
                      <a:srgbClr val="1A1A1A"/>
                    </a:solidFill>
                    <a:effectLst/>
                    <a:latin typeface="Times New Roman" panose="02020603050405020304" pitchFamily="18" charset="0"/>
                    <a:ea typeface="Times New Roman" panose="02020603050405020304" pitchFamily="18" charset="0"/>
                  </a:rPr>
                  <a:t> hajmiy naporni nazariy naporga nisbatini bildiradi; </a:t>
                </a:r>
                <a14:m>
                  <m:oMath xmlns:m="http://schemas.openxmlformats.org/officeDocument/2006/math">
                    <m:sSub>
                      <m:sSubPr>
                        <m:ctrlPr>
                          <a:rPr lang="ru-RU" i="1">
                            <a:solidFill>
                              <a:srgbClr val="1A1A1A"/>
                            </a:solidFill>
                            <a:effectLst/>
                            <a:latin typeface="Cambria Math" panose="02040503050406030204" pitchFamily="18" charset="0"/>
                            <a:ea typeface="Times New Roman" panose="02020603050405020304" pitchFamily="18" charset="0"/>
                          </a:rPr>
                        </m:ctrlPr>
                      </m:sSubPr>
                      <m:e>
                        <m:r>
                          <a:rPr lang="uz-Cyrl-UZ" i="1">
                            <a:solidFill>
                              <a:srgbClr val="1A1A1A"/>
                            </a:solidFill>
                            <a:effectLst/>
                            <a:latin typeface="Cambria Math" panose="02040503050406030204" pitchFamily="18" charset="0"/>
                            <a:ea typeface="Times New Roman" panose="02020603050405020304" pitchFamily="18" charset="0"/>
                          </a:rPr>
                          <m:t>𝜂</m:t>
                        </m:r>
                      </m:e>
                      <m:sub>
                        <m:r>
                          <a:rPr lang="uz-Cyrl-UZ" i="1">
                            <a:solidFill>
                              <a:srgbClr val="1A1A1A"/>
                            </a:solidFill>
                            <a:effectLst/>
                            <a:latin typeface="Cambria Math" panose="02040503050406030204" pitchFamily="18" charset="0"/>
                            <a:ea typeface="Times New Roman" panose="02020603050405020304" pitchFamily="18" charset="0"/>
                          </a:rPr>
                          <m:t>мех</m:t>
                        </m:r>
                      </m:sub>
                    </m:sSub>
                    <m:r>
                      <a:rPr lang="uz-Cyrl-UZ" i="1">
                        <a:solidFill>
                          <a:srgbClr val="1A1A1A"/>
                        </a:solidFill>
                        <a:effectLst/>
                        <a:latin typeface="Cambria Math" panose="02040503050406030204" pitchFamily="18" charset="0"/>
                        <a:ea typeface="Times New Roman" panose="02020603050405020304" pitchFamily="18" charset="0"/>
                      </a:rPr>
                      <m:t>−</m:t>
                    </m:r>
                  </m:oMath>
                </a14:m>
                <a:r>
                  <a:rPr lang="uz-Cyrl-UZ" dirty="0">
                    <a:solidFill>
                      <a:srgbClr val="1A1A1A"/>
                    </a:solidFill>
                    <a:effectLst/>
                    <a:latin typeface="Times New Roman" panose="02020603050405020304" pitchFamily="18" charset="0"/>
                    <a:ea typeface="Times New Roman" panose="02020603050405020304" pitchFamily="18" charset="0"/>
                  </a:rPr>
                  <a:t>mexanik f.i.k.; podshipnik, sal’nik va boshqa elementlarda ishqalanishga yo’qotilgan quvvat. </a:t>
                </a:r>
                <a:endParaRPr lang="ru-RU" sz="1600" dirty="0">
                  <a:effectLst/>
                  <a:latin typeface="Times New Roman" panose="02020603050405020304" pitchFamily="18" charset="0"/>
                  <a:ea typeface="Times New Roman" panose="02020603050405020304" pitchFamily="18" charset="0"/>
                </a:endParaRPr>
              </a:p>
            </p:txBody>
          </p:sp>
        </mc:Choice>
        <mc:Fallback>
          <p:sp>
            <p:nvSpPr>
              <p:cNvPr id="10" name="Прямоугольник 9"/>
              <p:cNvSpPr>
                <a:spLocks noRot="1" noChangeAspect="1" noMove="1" noResize="1" noEditPoints="1" noAdjustHandles="1" noChangeArrowheads="1" noChangeShapeType="1" noTextEdit="1"/>
              </p:cNvSpPr>
              <p:nvPr/>
            </p:nvSpPr>
            <p:spPr>
              <a:xfrm>
                <a:off x="952860" y="3382346"/>
                <a:ext cx="4483236" cy="3186000"/>
              </a:xfrm>
              <a:prstGeom prst="rect">
                <a:avLst/>
              </a:prstGeom>
              <a:blipFill rotWithShape="0">
                <a:blip r:embed="rId8"/>
                <a:stretch>
                  <a:fillRect t="-1149" r="-1087" b="-2299"/>
                </a:stretch>
              </a:blipFill>
            </p:spPr>
            <p:txBody>
              <a:bodyPr/>
              <a:lstStyle/>
              <a:p>
                <a:r>
                  <a:rPr lang="ru-RU">
                    <a:noFill/>
                  </a:rPr>
                  <a:t> </a:t>
                </a:r>
              </a:p>
            </p:txBody>
          </p:sp>
        </mc:Fallback>
      </mc:AlternateContent>
      <p:pic>
        <p:nvPicPr>
          <p:cNvPr id="1041" name="Picture 17" descr="ÐÐ¾ÑÐ¾Ð¶ÐµÐµ Ð¸Ð·Ð¾Ð±ÑÐ°Ð¶ÐµÐ½Ð¸Ðµ"/>
          <p:cNvPicPr>
            <a:picLocks noChangeAspect="1" noChangeArrowheads="1"/>
          </p:cNvPicPr>
          <p:nvPr/>
        </p:nvPicPr>
        <p:blipFill rotWithShape="1">
          <a:blip r:embed="rId9">
            <a:extLst>
              <a:ext uri="{28A0092B-C50C-407E-A947-70E740481C1C}">
                <a14:useLocalDpi xmlns:a14="http://schemas.microsoft.com/office/drawing/2010/main" val="0"/>
              </a:ext>
            </a:extLst>
          </a:blip>
          <a:srcRect l="20473" t="34787" r="18102" b="13238"/>
          <a:stretch/>
        </p:blipFill>
        <p:spPr bwMode="auto">
          <a:xfrm>
            <a:off x="6026867" y="5243121"/>
            <a:ext cx="2088232" cy="1325225"/>
          </a:xfrm>
          <a:prstGeom prst="rect">
            <a:avLst/>
          </a:prstGeom>
          <a:noFill/>
          <a:extLst>
            <a:ext uri="{909E8E84-426E-40DD-AFC4-6F175D3DCCD1}">
              <a14:hiddenFill xmlns:a14="http://schemas.microsoft.com/office/drawing/2010/main">
                <a:solidFill>
                  <a:srgbClr val="FFFFFF"/>
                </a:solidFill>
              </a14:hiddenFill>
            </a:ext>
          </a:extLst>
        </p:spPr>
      </p:pic>
      <p:pic>
        <p:nvPicPr>
          <p:cNvPr id="1043" name="Picture 19" descr="ÐÐ¾ÑÐ¾Ð¶ÐµÐµ Ð¸Ð·Ð¾Ð±ÑÐ°Ð¶ÐµÐ½Ð¸Ðµ"/>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910669" y="3085648"/>
            <a:ext cx="2040161" cy="16929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1472" y="642918"/>
            <a:ext cx="8229600" cy="1066800"/>
          </a:xfrm>
        </p:spPr>
        <p:txBody>
          <a:bodyPr>
            <a:normAutofit/>
          </a:bodyPr>
          <a:lstStyle/>
          <a:p>
            <a:r>
              <a:rPr lang="uz-Cyrl-UZ" sz="2400" b="1" dirty="0" smtClean="0">
                <a:solidFill>
                  <a:srgbClr val="00B0F0"/>
                </a:solidFill>
                <a:latin typeface="Times New Roman" panose="02020603050405020304" pitchFamily="18" charset="0"/>
                <a:cs typeface="Times New Roman" panose="02020603050405020304" pitchFamily="18" charset="0"/>
              </a:rPr>
              <a:t>NASOSLARNING BOSIMI VA SO’RISH BALANDLIGI</a:t>
            </a:r>
            <a:endParaRPr lang="ru-RU" sz="2400" dirty="0">
              <a:solidFill>
                <a:srgbClr val="00B0F0"/>
              </a:solidFill>
              <a:latin typeface="Times New Roman" panose="02020603050405020304" pitchFamily="18" charset="0"/>
              <a:cs typeface="Times New Roman" panose="02020603050405020304" pitchFamily="18" charset="0"/>
            </a:endParaRPr>
          </a:p>
        </p:txBody>
      </p:sp>
      <p:sp>
        <p:nvSpPr>
          <p:cNvPr id="1843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5" name="Прямоугольник 4"/>
          <p:cNvSpPr/>
          <p:nvPr/>
        </p:nvSpPr>
        <p:spPr>
          <a:xfrm>
            <a:off x="571472" y="1696729"/>
            <a:ext cx="8229600" cy="923330"/>
          </a:xfrm>
          <a:prstGeom prst="rect">
            <a:avLst/>
          </a:prstGeom>
        </p:spPr>
        <p:txBody>
          <a:bodyPr wrap="square">
            <a:spAutoFit/>
          </a:bodyPr>
          <a:lstStyle/>
          <a:p>
            <a:r>
              <a:rPr lang="uz-Cyrl-UZ" dirty="0">
                <a:solidFill>
                  <a:srgbClr val="1A1A1A"/>
                </a:solidFill>
                <a:latin typeface="Times New Roman" panose="02020603050405020304" pitchFamily="18" charset="0"/>
                <a:ea typeface="Times New Roman" panose="02020603050405020304" pitchFamily="18" charset="0"/>
              </a:rPr>
              <a:t>Nasosning naporini aniqlash uchun 1-1 va 0-0 kesimlari uchun Bernulli tenglamasini so’rish rejimi uchun yozamiz (1-rasm</a:t>
            </a:r>
            <a:r>
              <a:rPr lang="uz-Cyrl-UZ" dirty="0" smtClean="0">
                <a:solidFill>
                  <a:srgbClr val="1A1A1A"/>
                </a:solidFill>
                <a:latin typeface="Times New Roman" panose="02020603050405020304" pitchFamily="18" charset="0"/>
                <a:ea typeface="Times New Roman" panose="02020603050405020304" pitchFamily="18" charset="0"/>
              </a:rPr>
              <a:t>)</a:t>
            </a:r>
            <a:r>
              <a:rPr lang="en-US" dirty="0" smtClean="0">
                <a:solidFill>
                  <a:srgbClr val="1A1A1A"/>
                </a:solidFill>
                <a:latin typeface="Times New Roman" panose="02020603050405020304" pitchFamily="18" charset="0"/>
                <a:ea typeface="Times New Roman" panose="02020603050405020304" pitchFamily="18" charset="0"/>
              </a:rPr>
              <a:t>.</a:t>
            </a:r>
            <a:r>
              <a:rPr lang="uz-Cyrl-UZ" dirty="0"/>
              <a:t> Taqqoslash tekisligi deb pastki idishdagi suyuqlik sathini olamiz:</a:t>
            </a:r>
            <a:endParaRPr lang="ru-RU" dirty="0"/>
          </a:p>
        </p:txBody>
      </p:sp>
      <p:grpSp>
        <p:nvGrpSpPr>
          <p:cNvPr id="11" name="Группа 10"/>
          <p:cNvGrpSpPr>
            <a:grpSpLocks/>
          </p:cNvGrpSpPr>
          <p:nvPr/>
        </p:nvGrpSpPr>
        <p:grpSpPr bwMode="auto">
          <a:xfrm>
            <a:off x="571472" y="3117340"/>
            <a:ext cx="3110048" cy="3354313"/>
            <a:chOff x="1296" y="9933"/>
            <a:chExt cx="3312" cy="4035"/>
          </a:xfrm>
        </p:grpSpPr>
        <p:pic>
          <p:nvPicPr>
            <p:cNvPr id="1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0" y="9933"/>
              <a:ext cx="3066" cy="3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 Box 4"/>
            <p:cNvSpPr txBox="1">
              <a:spLocks noChangeArrowheads="1"/>
            </p:cNvSpPr>
            <p:nvPr/>
          </p:nvSpPr>
          <p:spPr bwMode="auto">
            <a:xfrm>
              <a:off x="1296" y="13248"/>
              <a:ext cx="3312"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179705">
                <a:spcAft>
                  <a:spcPts val="600"/>
                </a:spcAft>
              </a:pPr>
              <a:r>
                <a:rPr lang="en-US" sz="1000">
                  <a:effectLst/>
                  <a:latin typeface="Times New Roman" panose="02020603050405020304" pitchFamily="18" charset="0"/>
                  <a:ea typeface="Times New Roman" panose="02020603050405020304" pitchFamily="18" charset="0"/>
                </a:rPr>
                <a:t>1</a:t>
              </a:r>
              <a:r>
                <a:rPr lang="ru-RU" sz="1000">
                  <a:effectLst/>
                  <a:latin typeface="Times New Roman" panose="02020603050405020304" pitchFamily="18" charset="0"/>
                  <a:ea typeface="Times New Roman" panose="02020603050405020304" pitchFamily="18" charset="0"/>
                </a:rPr>
                <a:t>-rasm. Nasos qurilmasi </a:t>
              </a:r>
              <a:endParaRPr lang="ru-RU" sz="1200">
                <a:effectLst/>
                <a:latin typeface="Times New Roman" panose="02020603050405020304" pitchFamily="18" charset="0"/>
                <a:ea typeface="Times New Roman" panose="02020603050405020304" pitchFamily="18" charset="0"/>
              </a:endParaRPr>
            </a:p>
            <a:p>
              <a:pPr marL="179705">
                <a:spcAft>
                  <a:spcPts val="600"/>
                </a:spcAft>
              </a:pPr>
              <a:r>
                <a:rPr lang="ru-RU" sz="1000">
                  <a:effectLst/>
                  <a:latin typeface="Times New Roman" panose="02020603050405020304" pitchFamily="18" charset="0"/>
                  <a:ea typeface="Times New Roman" panose="02020603050405020304" pitchFamily="18" charset="0"/>
                </a:rPr>
                <a:t>               sxemasi.</a:t>
              </a:r>
              <a:endParaRPr lang="ru-RU" sz="1200">
                <a:effectLst/>
                <a:latin typeface="Times New Roman" panose="02020603050405020304" pitchFamily="18" charset="0"/>
                <a:ea typeface="Times New Roman" panose="02020603050405020304" pitchFamily="18" charset="0"/>
              </a:endParaRPr>
            </a:p>
            <a:p>
              <a:pPr algn="ctr">
                <a:spcAft>
                  <a:spcPts val="0"/>
                </a:spcAft>
              </a:pPr>
              <a:r>
                <a:rPr lang="ru-RU" sz="1200">
                  <a:effectLst/>
                  <a:latin typeface="Times New Roman" panose="02020603050405020304" pitchFamily="18" charset="0"/>
                  <a:ea typeface="Times New Roman" panose="02020603050405020304" pitchFamily="18" charset="0"/>
                </a:rPr>
                <a:t> </a:t>
              </a:r>
            </a:p>
          </p:txBody>
        </p:sp>
      </p:grpSp>
      <p:sp>
        <p:nvSpPr>
          <p:cNvPr id="6" name="Rectangle 13"/>
          <p:cNvSpPr>
            <a:spLocks noChangeArrowheads="1"/>
          </p:cNvSpPr>
          <p:nvPr/>
        </p:nvSpPr>
        <p:spPr bwMode="auto">
          <a:xfrm>
            <a:off x="3171162" y="266649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2820233592"/>
              </p:ext>
            </p:extLst>
          </p:nvPr>
        </p:nvGraphicFramePr>
        <p:xfrm>
          <a:off x="3171162" y="2666490"/>
          <a:ext cx="2501900" cy="450850"/>
        </p:xfrm>
        <a:graphic>
          <a:graphicData uri="http://schemas.openxmlformats.org/presentationml/2006/ole">
            <mc:AlternateContent xmlns:mc="http://schemas.openxmlformats.org/markup-compatibility/2006">
              <mc:Choice xmlns:v="urn:schemas-microsoft-com:vml" Requires="v">
                <p:oleObj spid="_x0000_s18481" name="Уравнение" r:id="rId4" imgW="2501900" imgH="444500" progId="Equation.3">
                  <p:embed/>
                </p:oleObj>
              </mc:Choice>
              <mc:Fallback>
                <p:oleObj name="Уравнение" r:id="rId4" imgW="2501900" imgH="444500" progId="Equation.3">
                  <p:embed/>
                  <p:pic>
                    <p:nvPicPr>
                      <p:cNvPr id="0" name="Object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1162" y="2666490"/>
                        <a:ext cx="2501900" cy="4508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mc:AlternateContent xmlns:mc="http://schemas.openxmlformats.org/markup-compatibility/2006">
        <mc:Choice xmlns:a14="http://schemas.microsoft.com/office/drawing/2010/main" Requires="a14">
          <p:sp>
            <p:nvSpPr>
              <p:cNvPr id="8" name="Прямоугольник 7"/>
              <p:cNvSpPr/>
              <p:nvPr/>
            </p:nvSpPr>
            <p:spPr>
              <a:xfrm>
                <a:off x="3707499" y="3155003"/>
                <a:ext cx="4572000" cy="1776255"/>
              </a:xfrm>
              <a:prstGeom prst="rect">
                <a:avLst/>
              </a:prstGeom>
            </p:spPr>
            <p:txBody>
              <a:bodyPr>
                <a:spAutoFit/>
              </a:bodyPr>
              <a:lstStyle/>
              <a:p>
                <a:pPr marL="179705" algn="just">
                  <a:spcAft>
                    <a:spcPts val="600"/>
                  </a:spcAft>
                </a:pPr>
                <a:r>
                  <a:rPr lang="uz-Cyrl-UZ" dirty="0" smtClean="0">
                    <a:solidFill>
                      <a:schemeClr val="tx1"/>
                    </a:solidFill>
                    <a:latin typeface="Times New Roman" panose="02020603050405020304" pitchFamily="18" charset="0"/>
                    <a:ea typeface="Times New Roman" panose="02020603050405020304" pitchFamily="18" charset="0"/>
                  </a:rPr>
                  <a:t>bu yerda </a:t>
                </a:r>
                <a14:m>
                  <m:oMath xmlns:m="http://schemas.openxmlformats.org/officeDocument/2006/math">
                    <m:sSub>
                      <m:sSubPr>
                        <m:ctrlPr>
                          <a:rPr lang="ru-RU" i="1">
                            <a:solidFill>
                              <a:schemeClr val="tx1"/>
                            </a:solidFill>
                            <a:effectLst/>
                            <a:latin typeface="Cambria Math" panose="02040503050406030204" pitchFamily="18" charset="0"/>
                            <a:ea typeface="Times New Roman" panose="02020603050405020304" pitchFamily="18" charset="0"/>
                          </a:rPr>
                        </m:ctrlPr>
                      </m:sSubPr>
                      <m:e>
                        <m:r>
                          <a:rPr lang="uz-Cyrl-UZ" i="1">
                            <a:solidFill>
                              <a:schemeClr val="tx1"/>
                            </a:solidFill>
                            <a:effectLst/>
                            <a:latin typeface="Cambria Math" panose="02040503050406030204" pitchFamily="18" charset="0"/>
                            <a:ea typeface="Times New Roman" panose="02020603050405020304" pitchFamily="18" charset="0"/>
                          </a:rPr>
                          <m:t>𝑃</m:t>
                        </m:r>
                      </m:e>
                      <m:sub>
                        <m:r>
                          <a:rPr lang="uz-Cyrl-UZ" i="1">
                            <a:solidFill>
                              <a:schemeClr val="tx1"/>
                            </a:solidFill>
                            <a:effectLst/>
                            <a:latin typeface="Cambria Math" panose="02040503050406030204" pitchFamily="18" charset="0"/>
                            <a:ea typeface="Times New Roman" panose="02020603050405020304" pitchFamily="18" charset="0"/>
                          </a:rPr>
                          <m:t>1</m:t>
                        </m:r>
                      </m:sub>
                    </m:sSub>
                    <m:r>
                      <a:rPr lang="uz-Cyrl-UZ" i="1">
                        <a:solidFill>
                          <a:schemeClr val="tx1"/>
                        </a:solidFill>
                        <a:effectLst/>
                        <a:latin typeface="Cambria Math" panose="02040503050406030204" pitchFamily="18" charset="0"/>
                        <a:ea typeface="Times New Roman" panose="02020603050405020304" pitchFamily="18" charset="0"/>
                      </a:rPr>
                      <m:t>−</m:t>
                    </m:r>
                  </m:oMath>
                </a14:m>
                <a:r>
                  <a:rPr lang="uz-Cyrl-UZ" dirty="0">
                    <a:solidFill>
                      <a:schemeClr val="tx1"/>
                    </a:solidFill>
                    <a:effectLst/>
                    <a:latin typeface="Times New Roman" panose="02020603050405020304" pitchFamily="18" charset="0"/>
                    <a:ea typeface="Times New Roman" panose="02020603050405020304" pitchFamily="18" charset="0"/>
                  </a:rPr>
                  <a:t> pastki idishdagi bosim; </a:t>
                </a:r>
                <a14:m>
                  <m:oMath xmlns:m="http://schemas.openxmlformats.org/officeDocument/2006/math">
                    <m:sSub>
                      <m:sSubPr>
                        <m:ctrlPr>
                          <a:rPr lang="ru-RU" i="1">
                            <a:solidFill>
                              <a:schemeClr val="tx1"/>
                            </a:solidFill>
                            <a:effectLst/>
                            <a:latin typeface="Cambria Math" panose="02040503050406030204" pitchFamily="18" charset="0"/>
                            <a:ea typeface="Times New Roman" panose="02020603050405020304" pitchFamily="18" charset="0"/>
                          </a:rPr>
                        </m:ctrlPr>
                      </m:sSubPr>
                      <m:e>
                        <m:r>
                          <a:rPr lang="uz-Cyrl-UZ" i="1">
                            <a:solidFill>
                              <a:schemeClr val="tx1"/>
                            </a:solidFill>
                            <a:effectLst/>
                            <a:latin typeface="Cambria Math" panose="02040503050406030204" pitchFamily="18" charset="0"/>
                            <a:ea typeface="Times New Roman" panose="02020603050405020304" pitchFamily="18" charset="0"/>
                          </a:rPr>
                          <m:t>𝑊</m:t>
                        </m:r>
                      </m:e>
                      <m:sub>
                        <m:r>
                          <a:rPr lang="uz-Cyrl-UZ" i="1">
                            <a:solidFill>
                              <a:schemeClr val="tx1"/>
                            </a:solidFill>
                            <a:effectLst/>
                            <a:latin typeface="Cambria Math" panose="02040503050406030204" pitchFamily="18" charset="0"/>
                            <a:ea typeface="Times New Roman" panose="02020603050405020304" pitchFamily="18" charset="0"/>
                          </a:rPr>
                          <m:t>1</m:t>
                        </m:r>
                      </m:sub>
                    </m:sSub>
                    <m:r>
                      <a:rPr lang="uz-Cyrl-UZ" i="1">
                        <a:solidFill>
                          <a:schemeClr val="tx1"/>
                        </a:solidFill>
                        <a:effectLst/>
                        <a:latin typeface="Cambria Math" panose="02040503050406030204" pitchFamily="18" charset="0"/>
                        <a:ea typeface="Times New Roman" panose="02020603050405020304" pitchFamily="18" charset="0"/>
                      </a:rPr>
                      <m:t>−</m:t>
                    </m:r>
                  </m:oMath>
                </a14:m>
                <a:r>
                  <a:rPr lang="uz-Cyrl-UZ" dirty="0">
                    <a:solidFill>
                      <a:schemeClr val="tx1"/>
                    </a:solidFill>
                    <a:effectLst/>
                    <a:latin typeface="Times New Roman" panose="02020603050405020304" pitchFamily="18" charset="0"/>
                    <a:ea typeface="Times New Roman" panose="02020603050405020304" pitchFamily="18" charset="0"/>
                  </a:rPr>
                  <a:t> 1-1 kesimdagi pastki hajmdagi suyuqlik tezligi; Hso’r – so’rish balandligi; </a:t>
                </a:r>
                <a14:m>
                  <m:oMath xmlns:m="http://schemas.openxmlformats.org/officeDocument/2006/math">
                    <m:sSub>
                      <m:sSubPr>
                        <m:ctrlPr>
                          <a:rPr lang="ru-RU" i="1">
                            <a:solidFill>
                              <a:schemeClr val="tx1"/>
                            </a:solidFill>
                            <a:effectLst/>
                            <a:latin typeface="Cambria Math" panose="02040503050406030204" pitchFamily="18" charset="0"/>
                            <a:ea typeface="Times New Roman" panose="02020603050405020304" pitchFamily="18" charset="0"/>
                          </a:rPr>
                        </m:ctrlPr>
                      </m:sSubPr>
                      <m:e>
                        <m:r>
                          <a:rPr lang="uz-Cyrl-UZ" i="1">
                            <a:solidFill>
                              <a:schemeClr val="tx1"/>
                            </a:solidFill>
                            <a:effectLst/>
                            <a:latin typeface="Cambria Math" panose="02040503050406030204" pitchFamily="18" charset="0"/>
                            <a:ea typeface="Times New Roman" panose="02020603050405020304" pitchFamily="18" charset="0"/>
                          </a:rPr>
                          <m:t>𝑊</m:t>
                        </m:r>
                      </m:e>
                      <m:sub>
                        <m:r>
                          <a:rPr lang="uz-Cyrl-UZ" i="1">
                            <a:solidFill>
                              <a:schemeClr val="tx1"/>
                            </a:solidFill>
                            <a:effectLst/>
                            <a:latin typeface="Cambria Math" panose="02040503050406030204" pitchFamily="18" charset="0"/>
                            <a:ea typeface="Times New Roman" panose="02020603050405020304" pitchFamily="18" charset="0"/>
                          </a:rPr>
                          <m:t>𝑠𝑜</m:t>
                        </m:r>
                        <m:r>
                          <a:rPr lang="uz-Cyrl-UZ" i="1">
                            <a:solidFill>
                              <a:schemeClr val="tx1"/>
                            </a:solidFill>
                            <a:effectLst/>
                            <a:latin typeface="Cambria Math" panose="02040503050406030204" pitchFamily="18" charset="0"/>
                            <a:ea typeface="Times New Roman" panose="02020603050405020304" pitchFamily="18" charset="0"/>
                          </a:rPr>
                          <m:t>′</m:t>
                        </m:r>
                        <m:r>
                          <a:rPr lang="uz-Cyrl-UZ" i="1">
                            <a:solidFill>
                              <a:schemeClr val="tx1"/>
                            </a:solidFill>
                            <a:effectLst/>
                            <a:latin typeface="Cambria Math" panose="02040503050406030204" pitchFamily="18" charset="0"/>
                            <a:ea typeface="Times New Roman" panose="02020603050405020304" pitchFamily="18" charset="0"/>
                          </a:rPr>
                          <m:t>𝑟</m:t>
                        </m:r>
                      </m:sub>
                    </m:sSub>
                    <m:r>
                      <a:rPr lang="uz-Cyrl-UZ" i="1">
                        <a:solidFill>
                          <a:schemeClr val="tx1"/>
                        </a:solidFill>
                        <a:effectLst/>
                        <a:latin typeface="Cambria Math" panose="02040503050406030204" pitchFamily="18" charset="0"/>
                        <a:ea typeface="Times New Roman" panose="02020603050405020304" pitchFamily="18" charset="0"/>
                      </a:rPr>
                      <m:t>−</m:t>
                    </m:r>
                  </m:oMath>
                </a14:m>
                <a:r>
                  <a:rPr lang="uz-Cyrl-UZ" dirty="0">
                    <a:solidFill>
                      <a:schemeClr val="tx1"/>
                    </a:solidFill>
                    <a:effectLst/>
                    <a:latin typeface="Times New Roman" panose="02020603050405020304" pitchFamily="18" charset="0"/>
                    <a:ea typeface="Times New Roman" panose="02020603050405020304" pitchFamily="18" charset="0"/>
                  </a:rPr>
                  <a:t> so’rish quvuridagi </a:t>
                </a:r>
                <a:r>
                  <a:rPr lang="uz-Cyrl-UZ" dirty="0" smtClean="0">
                    <a:solidFill>
                      <a:schemeClr val="tx1"/>
                    </a:solidFill>
                    <a:effectLst/>
                    <a:latin typeface="Times New Roman" panose="02020603050405020304" pitchFamily="18" charset="0"/>
                    <a:ea typeface="Times New Roman" panose="02020603050405020304" pitchFamily="18" charset="0"/>
                  </a:rPr>
                  <a:t>suyuqlik tezligi; </a:t>
                </a:r>
                <a14:m>
                  <m:oMath xmlns:m="http://schemas.openxmlformats.org/officeDocument/2006/math">
                    <m:sSub>
                      <m:sSubPr>
                        <m:ctrlPr>
                          <a:rPr lang="ru-RU" i="1">
                            <a:solidFill>
                              <a:schemeClr val="tx1"/>
                            </a:solidFill>
                            <a:effectLst/>
                            <a:latin typeface="Cambria Math" panose="02040503050406030204" pitchFamily="18" charset="0"/>
                            <a:ea typeface="Times New Roman" panose="02020603050405020304" pitchFamily="18" charset="0"/>
                          </a:rPr>
                        </m:ctrlPr>
                      </m:sSubPr>
                      <m:e>
                        <m:r>
                          <a:rPr lang="uz-Cyrl-UZ" i="1">
                            <a:solidFill>
                              <a:schemeClr val="tx1"/>
                            </a:solidFill>
                            <a:effectLst/>
                            <a:latin typeface="Cambria Math" panose="02040503050406030204" pitchFamily="18" charset="0"/>
                            <a:ea typeface="Times New Roman" panose="02020603050405020304" pitchFamily="18" charset="0"/>
                          </a:rPr>
                          <m:t>𝑃</m:t>
                        </m:r>
                      </m:e>
                      <m:sub>
                        <m:r>
                          <a:rPr lang="uz-Cyrl-UZ" i="1">
                            <a:solidFill>
                              <a:schemeClr val="tx1"/>
                            </a:solidFill>
                            <a:effectLst/>
                            <a:latin typeface="Cambria Math" panose="02040503050406030204" pitchFamily="18" charset="0"/>
                            <a:ea typeface="Times New Roman" panose="02020603050405020304" pitchFamily="18" charset="0"/>
                          </a:rPr>
                          <m:t>𝑠𝑜</m:t>
                        </m:r>
                        <m:r>
                          <a:rPr lang="uz-Cyrl-UZ" i="1">
                            <a:solidFill>
                              <a:schemeClr val="tx1"/>
                            </a:solidFill>
                            <a:effectLst/>
                            <a:latin typeface="Cambria Math" panose="02040503050406030204" pitchFamily="18" charset="0"/>
                            <a:ea typeface="Times New Roman" panose="02020603050405020304" pitchFamily="18" charset="0"/>
                          </a:rPr>
                          <m:t>′</m:t>
                        </m:r>
                        <m:r>
                          <a:rPr lang="uz-Cyrl-UZ" i="1">
                            <a:solidFill>
                              <a:schemeClr val="tx1"/>
                            </a:solidFill>
                            <a:effectLst/>
                            <a:latin typeface="Cambria Math" panose="02040503050406030204" pitchFamily="18" charset="0"/>
                            <a:ea typeface="Times New Roman" panose="02020603050405020304" pitchFamily="18" charset="0"/>
                          </a:rPr>
                          <m:t>𝑟</m:t>
                        </m:r>
                      </m:sub>
                    </m:sSub>
                  </m:oMath>
                </a14:m>
                <a:r>
                  <a:rPr lang="uz-Cyrl-UZ" dirty="0">
                    <a:solidFill>
                      <a:schemeClr val="tx1"/>
                    </a:solidFill>
                    <a:effectLst/>
                    <a:latin typeface="Times New Roman" panose="02020603050405020304" pitchFamily="18" charset="0"/>
                    <a:ea typeface="Times New Roman" panose="02020603050405020304" pitchFamily="18" charset="0"/>
                  </a:rPr>
                  <a:t> nasosning so’rish bosimi; </a:t>
                </a:r>
                <a14:m>
                  <m:oMath xmlns:m="http://schemas.openxmlformats.org/officeDocument/2006/math">
                    <m:sSub>
                      <m:sSubPr>
                        <m:ctrlPr>
                          <a:rPr lang="ru-RU" i="1">
                            <a:solidFill>
                              <a:schemeClr val="tx1"/>
                            </a:solidFill>
                            <a:effectLst/>
                            <a:latin typeface="Cambria Math" panose="02040503050406030204" pitchFamily="18" charset="0"/>
                            <a:ea typeface="Times New Roman" panose="02020603050405020304" pitchFamily="18" charset="0"/>
                          </a:rPr>
                        </m:ctrlPr>
                      </m:sSubPr>
                      <m:e>
                        <m:r>
                          <a:rPr lang="uz-Cyrl-UZ" i="1">
                            <a:solidFill>
                              <a:schemeClr val="tx1"/>
                            </a:solidFill>
                            <a:effectLst/>
                            <a:latin typeface="Cambria Math" panose="02040503050406030204" pitchFamily="18" charset="0"/>
                            <a:ea typeface="Times New Roman" panose="02020603050405020304" pitchFamily="18" charset="0"/>
                          </a:rPr>
                          <m:t>h</m:t>
                        </m:r>
                      </m:e>
                      <m:sub>
                        <m:r>
                          <a:rPr lang="uz-Cyrl-UZ" i="1">
                            <a:solidFill>
                              <a:schemeClr val="tx1"/>
                            </a:solidFill>
                            <a:effectLst/>
                            <a:latin typeface="Cambria Math" panose="02040503050406030204" pitchFamily="18" charset="0"/>
                            <a:ea typeface="Times New Roman" panose="02020603050405020304" pitchFamily="18" charset="0"/>
                          </a:rPr>
                          <m:t>𝑠𝑜</m:t>
                        </m:r>
                        <m:r>
                          <a:rPr lang="uz-Cyrl-UZ" i="1">
                            <a:solidFill>
                              <a:schemeClr val="tx1"/>
                            </a:solidFill>
                            <a:effectLst/>
                            <a:latin typeface="Cambria Math" panose="02040503050406030204" pitchFamily="18" charset="0"/>
                            <a:ea typeface="Times New Roman" panose="02020603050405020304" pitchFamily="18" charset="0"/>
                          </a:rPr>
                          <m:t>′</m:t>
                        </m:r>
                        <m:r>
                          <a:rPr lang="uz-Cyrl-UZ" i="1">
                            <a:solidFill>
                              <a:schemeClr val="tx1"/>
                            </a:solidFill>
                            <a:effectLst/>
                            <a:latin typeface="Cambria Math" panose="02040503050406030204" pitchFamily="18" charset="0"/>
                            <a:ea typeface="Times New Roman" panose="02020603050405020304" pitchFamily="18" charset="0"/>
                          </a:rPr>
                          <m:t>𝑟𝑦𝑜</m:t>
                        </m:r>
                        <m:r>
                          <a:rPr lang="uz-Cyrl-UZ" i="1">
                            <a:solidFill>
                              <a:schemeClr val="tx1"/>
                            </a:solidFill>
                            <a:effectLst/>
                            <a:latin typeface="Cambria Math" panose="02040503050406030204" pitchFamily="18" charset="0"/>
                            <a:ea typeface="Times New Roman" panose="02020603050405020304" pitchFamily="18" charset="0"/>
                          </a:rPr>
                          <m:t>′</m:t>
                        </m:r>
                        <m:r>
                          <a:rPr lang="uz-Cyrl-UZ" i="1">
                            <a:solidFill>
                              <a:schemeClr val="tx1"/>
                            </a:solidFill>
                            <a:effectLst/>
                            <a:latin typeface="Cambria Math" panose="02040503050406030204" pitchFamily="18" charset="0"/>
                            <a:ea typeface="Times New Roman" panose="02020603050405020304" pitchFamily="18" charset="0"/>
                          </a:rPr>
                          <m:t>𝑞</m:t>
                        </m:r>
                      </m:sub>
                    </m:sSub>
                    <m:r>
                      <a:rPr lang="uz-Cyrl-UZ" i="1">
                        <a:solidFill>
                          <a:schemeClr val="tx1"/>
                        </a:solidFill>
                        <a:effectLst/>
                        <a:latin typeface="Cambria Math" panose="02040503050406030204" pitchFamily="18" charset="0"/>
                        <a:ea typeface="Times New Roman" panose="02020603050405020304" pitchFamily="18" charset="0"/>
                      </a:rPr>
                      <m:t>−</m:t>
                    </m:r>
                  </m:oMath>
                </a14:m>
                <a:r>
                  <a:rPr lang="uz-Cyrl-UZ" dirty="0">
                    <a:solidFill>
                      <a:schemeClr val="tx1"/>
                    </a:solidFill>
                    <a:effectLst/>
                    <a:latin typeface="Times New Roman" panose="02020603050405020304" pitchFamily="18" charset="0"/>
                    <a:ea typeface="Times New Roman" panose="02020603050405020304" pitchFamily="18" charset="0"/>
                  </a:rPr>
                  <a:t> so’rish quvuridagi yo’qotilishlar. </a:t>
                </a:r>
                <a:endParaRPr lang="ru-RU" sz="1600" dirty="0">
                  <a:solidFill>
                    <a:schemeClr val="tx1"/>
                  </a:solidFill>
                  <a:effectLst/>
                  <a:latin typeface="Times New Roman" panose="02020603050405020304" pitchFamily="18" charset="0"/>
                  <a:ea typeface="Times New Roman" panose="02020603050405020304" pitchFamily="18" charset="0"/>
                </a:endParaRPr>
              </a:p>
            </p:txBody>
          </p:sp>
        </mc:Choice>
        <mc:Fallback>
          <p:sp>
            <p:nvSpPr>
              <p:cNvPr id="8" name="Прямоугольник 7"/>
              <p:cNvSpPr>
                <a:spLocks noRot="1" noChangeAspect="1" noMove="1" noResize="1" noEditPoints="1" noAdjustHandles="1" noChangeArrowheads="1" noChangeShapeType="1" noTextEdit="1"/>
              </p:cNvSpPr>
              <p:nvPr/>
            </p:nvSpPr>
            <p:spPr>
              <a:xfrm>
                <a:off x="3707499" y="3155003"/>
                <a:ext cx="4572000" cy="1776255"/>
              </a:xfrm>
              <a:prstGeom prst="rect">
                <a:avLst/>
              </a:prstGeom>
              <a:blipFill rotWithShape="0">
                <a:blip r:embed="rId6"/>
                <a:stretch>
                  <a:fillRect t="-2062" r="-1200" b="-4811"/>
                </a:stretch>
              </a:blipFill>
            </p:spPr>
            <p:txBody>
              <a:bodyPr/>
              <a:lstStyle/>
              <a:p>
                <a:r>
                  <a:rPr lang="ru-RU">
                    <a:noFill/>
                  </a:rPr>
                  <a:t> </a:t>
                </a:r>
              </a:p>
            </p:txBody>
          </p:sp>
        </mc:Fallback>
      </mc:AlternateContent>
      <p:pic>
        <p:nvPicPr>
          <p:cNvPr id="18450" name="Picture 18" descr="ÐÐ°ÑÑÐ¸Ð½ÐºÐ¸ Ð¿Ð¾ Ð·Ð°Ð¿ÑÐ¾ÑÑ Ð½Ð°ÑÐ¾ÑÑ Ð²Ð¸Ð´Ñ"/>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97354" y="4957938"/>
            <a:ext cx="3192289" cy="167927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4" name="Прямоугольник 3"/>
          <p:cNvSpPr/>
          <p:nvPr/>
        </p:nvSpPr>
        <p:spPr>
          <a:xfrm>
            <a:off x="3347864" y="764704"/>
            <a:ext cx="1828386" cy="369332"/>
          </a:xfrm>
          <a:prstGeom prst="rect">
            <a:avLst/>
          </a:prstGeom>
        </p:spPr>
        <p:txBody>
          <a:bodyPr wrap="none">
            <a:spAutoFit/>
          </a:bodyPr>
          <a:lstStyle/>
          <a:p>
            <a:r>
              <a:rPr lang="uz-Cyrl-UZ" b="1" dirty="0">
                <a:solidFill>
                  <a:srgbClr val="1A1A1A"/>
                </a:solidFill>
                <a:latin typeface="Times New Roman" panose="02020603050405020304" pitchFamily="18" charset="0"/>
                <a:ea typeface="Times New Roman" panose="02020603050405020304" pitchFamily="18" charset="0"/>
              </a:rPr>
              <a:t>Haydash  rejimi </a:t>
            </a:r>
            <a:endParaRPr lang="ru-RU" b="1" dirty="0"/>
          </a:p>
        </p:txBody>
      </p:sp>
      <p:sp>
        <p:nvSpPr>
          <p:cNvPr id="5" name="Прямоугольник 4"/>
          <p:cNvSpPr/>
          <p:nvPr/>
        </p:nvSpPr>
        <p:spPr>
          <a:xfrm>
            <a:off x="971600" y="1340768"/>
            <a:ext cx="6318448" cy="923330"/>
          </a:xfrm>
          <a:prstGeom prst="rect">
            <a:avLst/>
          </a:prstGeom>
        </p:spPr>
        <p:txBody>
          <a:bodyPr wrap="square">
            <a:spAutoFit/>
          </a:bodyPr>
          <a:lstStyle/>
          <a:p>
            <a:pPr marL="179705" algn="just">
              <a:spcAft>
                <a:spcPts val="600"/>
              </a:spcAft>
            </a:pPr>
            <a:r>
              <a:rPr lang="uz-Cyrl-UZ" dirty="0">
                <a:solidFill>
                  <a:srgbClr val="1A1A1A"/>
                </a:solidFill>
                <a:latin typeface="Times New Roman" panose="02020603050405020304" pitchFamily="18" charset="0"/>
                <a:ea typeface="Times New Roman" panose="02020603050405020304" pitchFamily="18" charset="0"/>
              </a:rPr>
              <a:t>Haydash  rejimi uchun 0-0 va 2-2 kesimlari uchun tuzilgan Bernulli tenglamasi (taqqoslash tekisligi deb nasos o’qidan utgan 0-0 tekisligi olinadi) quyidagicha yoziladi:</a:t>
            </a:r>
            <a:endParaRPr lang="ru-RU" sz="1600" dirty="0">
              <a:effectLst/>
              <a:latin typeface="Times New Roman" panose="02020603050405020304" pitchFamily="18" charset="0"/>
              <a:ea typeface="Times New Roman" panose="02020603050405020304" pitchFamily="18" charset="0"/>
            </a:endParaRPr>
          </a:p>
        </p:txBody>
      </p:sp>
      <p:sp>
        <p:nvSpPr>
          <p:cNvPr id="6" name="Rectangle 11"/>
          <p:cNvSpPr>
            <a:spLocks noChangeArrowheads="1"/>
          </p:cNvSpPr>
          <p:nvPr/>
        </p:nvSpPr>
        <p:spPr bwMode="auto">
          <a:xfrm>
            <a:off x="3131840" y="2283487"/>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2135197409"/>
              </p:ext>
            </p:extLst>
          </p:nvPr>
        </p:nvGraphicFramePr>
        <p:xfrm>
          <a:off x="3131840" y="2283487"/>
          <a:ext cx="2152650" cy="450850"/>
        </p:xfrm>
        <a:graphic>
          <a:graphicData uri="http://schemas.openxmlformats.org/presentationml/2006/ole">
            <mc:AlternateContent xmlns:mc="http://schemas.openxmlformats.org/markup-compatibility/2006">
              <mc:Choice xmlns:v="urn:schemas-microsoft-com:vml" Requires="v">
                <p:oleObj spid="_x0000_s19506" name="Уравнение" r:id="rId3" imgW="2145369" imgH="444307" progId="Equation.3">
                  <p:embed/>
                </p:oleObj>
              </mc:Choice>
              <mc:Fallback>
                <p:oleObj name="Уравнение" r:id="rId3" imgW="2145369" imgH="444307" progId="Equation.3">
                  <p:embed/>
                  <p:pic>
                    <p:nvPicPr>
                      <p:cNvPr id="0" name="Object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31840" y="2283487"/>
                        <a:ext cx="2152650" cy="4508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mc:AlternateContent xmlns:mc="http://schemas.openxmlformats.org/markup-compatibility/2006">
        <mc:Choice xmlns:a14="http://schemas.microsoft.com/office/drawing/2010/main" Requires="a14">
          <p:sp>
            <p:nvSpPr>
              <p:cNvPr id="8" name="Прямоугольник 7"/>
              <p:cNvSpPr/>
              <p:nvPr/>
            </p:nvSpPr>
            <p:spPr>
              <a:xfrm>
                <a:off x="940929" y="2806393"/>
                <a:ext cx="6534472" cy="1222258"/>
              </a:xfrm>
              <a:prstGeom prst="rect">
                <a:avLst/>
              </a:prstGeom>
            </p:spPr>
            <p:txBody>
              <a:bodyPr wrap="square">
                <a:spAutoFit/>
              </a:bodyPr>
              <a:lstStyle/>
              <a:p>
                <a:pPr marL="179705" algn="just">
                  <a:spcAft>
                    <a:spcPts val="0"/>
                  </a:spcAft>
                </a:pPr>
                <a:r>
                  <a:rPr lang="uz-Cyrl-UZ" dirty="0">
                    <a:solidFill>
                      <a:srgbClr val="1A1A1A"/>
                    </a:solidFill>
                    <a:latin typeface="Times New Roman" panose="02020603050405020304" pitchFamily="18" charset="0"/>
                    <a:ea typeface="Times New Roman" panose="02020603050405020304" pitchFamily="18" charset="0"/>
                  </a:rPr>
                  <a:t>bu yerda, </a:t>
                </a:r>
                <a14:m>
                  <m:oMath xmlns:m="http://schemas.openxmlformats.org/officeDocument/2006/math">
                    <m:sSub>
                      <m:sSubPr>
                        <m:ctrlPr>
                          <a:rPr lang="ru-RU" i="1">
                            <a:solidFill>
                              <a:srgbClr val="1A1A1A"/>
                            </a:solidFill>
                            <a:effectLst/>
                            <a:latin typeface="Cambria Math" panose="02040503050406030204" pitchFamily="18" charset="0"/>
                            <a:ea typeface="Times New Roman" panose="02020603050405020304" pitchFamily="18" charset="0"/>
                          </a:rPr>
                        </m:ctrlPr>
                      </m:sSubPr>
                      <m:e>
                        <m:r>
                          <a:rPr lang="uz-Cyrl-UZ" i="1">
                            <a:solidFill>
                              <a:srgbClr val="1A1A1A"/>
                            </a:solidFill>
                            <a:effectLst/>
                            <a:latin typeface="Cambria Math" panose="02040503050406030204" pitchFamily="18" charset="0"/>
                            <a:ea typeface="Times New Roman" panose="02020603050405020304" pitchFamily="18" charset="0"/>
                          </a:rPr>
                          <m:t>𝑃</m:t>
                        </m:r>
                      </m:e>
                      <m:sub>
                        <m:r>
                          <a:rPr lang="uz-Cyrl-UZ" i="1">
                            <a:solidFill>
                              <a:srgbClr val="1A1A1A"/>
                            </a:solidFill>
                            <a:effectLst/>
                            <a:latin typeface="Cambria Math" panose="02040503050406030204" pitchFamily="18" charset="0"/>
                            <a:ea typeface="Times New Roman" panose="02020603050405020304" pitchFamily="18" charset="0"/>
                          </a:rPr>
                          <m:t>𝑢𝑧</m:t>
                        </m:r>
                      </m:sub>
                    </m:sSub>
                    <m:r>
                      <a:rPr lang="uz-Cyrl-UZ" i="1">
                        <a:solidFill>
                          <a:srgbClr val="1A1A1A"/>
                        </a:solidFill>
                        <a:effectLst/>
                        <a:latin typeface="Cambria Math" panose="02040503050406030204" pitchFamily="18" charset="0"/>
                        <a:ea typeface="Times New Roman" panose="02020603050405020304" pitchFamily="18" charset="0"/>
                      </a:rPr>
                      <m:t>−</m:t>
                    </m:r>
                  </m:oMath>
                </a14:m>
                <a:r>
                  <a:rPr lang="uz-Cyrl-UZ" dirty="0">
                    <a:solidFill>
                      <a:srgbClr val="1A1A1A"/>
                    </a:solidFill>
                    <a:effectLst/>
                    <a:latin typeface="Times New Roman" panose="02020603050405020304" pitchFamily="18" charset="0"/>
                    <a:ea typeface="Times New Roman" panose="02020603050405020304" pitchFamily="18" charset="0"/>
                  </a:rPr>
                  <a:t> uzatish (haydash) bosimi;  </a:t>
                </a:r>
                <a14:m>
                  <m:oMath xmlns:m="http://schemas.openxmlformats.org/officeDocument/2006/math">
                    <m:sSub>
                      <m:sSubPr>
                        <m:ctrlPr>
                          <a:rPr lang="ru-RU" i="1">
                            <a:solidFill>
                              <a:srgbClr val="1A1A1A"/>
                            </a:solidFill>
                            <a:effectLst/>
                            <a:latin typeface="Cambria Math" panose="02040503050406030204" pitchFamily="18" charset="0"/>
                            <a:ea typeface="Times New Roman" panose="02020603050405020304" pitchFamily="18" charset="0"/>
                          </a:rPr>
                        </m:ctrlPr>
                      </m:sSubPr>
                      <m:e>
                        <m:r>
                          <a:rPr lang="uz-Cyrl-UZ" i="1">
                            <a:solidFill>
                              <a:srgbClr val="1A1A1A"/>
                            </a:solidFill>
                            <a:effectLst/>
                            <a:latin typeface="Cambria Math" panose="02040503050406030204" pitchFamily="18" charset="0"/>
                            <a:ea typeface="Times New Roman" panose="02020603050405020304" pitchFamily="18" charset="0"/>
                          </a:rPr>
                          <m:t>𝑊</m:t>
                        </m:r>
                      </m:e>
                      <m:sub>
                        <m:r>
                          <a:rPr lang="uz-Cyrl-UZ" i="1">
                            <a:solidFill>
                              <a:srgbClr val="1A1A1A"/>
                            </a:solidFill>
                            <a:effectLst/>
                            <a:latin typeface="Cambria Math" panose="02040503050406030204" pitchFamily="18" charset="0"/>
                            <a:ea typeface="Times New Roman" panose="02020603050405020304" pitchFamily="18" charset="0"/>
                          </a:rPr>
                          <m:t>𝑢𝑧</m:t>
                        </m:r>
                      </m:sub>
                    </m:sSub>
                    <m:r>
                      <a:rPr lang="uz-Cyrl-UZ" i="1">
                        <a:solidFill>
                          <a:srgbClr val="1A1A1A"/>
                        </a:solidFill>
                        <a:effectLst/>
                        <a:latin typeface="Cambria Math" panose="02040503050406030204" pitchFamily="18" charset="0"/>
                        <a:ea typeface="Times New Roman" panose="02020603050405020304" pitchFamily="18" charset="0"/>
                      </a:rPr>
                      <m:t>−</m:t>
                    </m:r>
                  </m:oMath>
                </a14:m>
                <a:r>
                  <a:rPr lang="uz-Cyrl-UZ" dirty="0">
                    <a:solidFill>
                      <a:srgbClr val="1A1A1A"/>
                    </a:solidFill>
                    <a:effectLst/>
                    <a:latin typeface="Times New Roman" panose="02020603050405020304" pitchFamily="18" charset="0"/>
                    <a:ea typeface="Times New Roman" panose="02020603050405020304" pitchFamily="18" charset="0"/>
                  </a:rPr>
                  <a:t> haydash quvuridagi tezlik; </a:t>
                </a:r>
                <a14:m>
                  <m:oMath xmlns:m="http://schemas.openxmlformats.org/officeDocument/2006/math">
                    <m:sSub>
                      <m:sSubPr>
                        <m:ctrlPr>
                          <a:rPr lang="ru-RU" i="1">
                            <a:solidFill>
                              <a:srgbClr val="1A1A1A"/>
                            </a:solidFill>
                            <a:effectLst/>
                            <a:latin typeface="Cambria Math" panose="02040503050406030204" pitchFamily="18" charset="0"/>
                            <a:ea typeface="Times New Roman" panose="02020603050405020304" pitchFamily="18" charset="0"/>
                          </a:rPr>
                        </m:ctrlPr>
                      </m:sSubPr>
                      <m:e>
                        <m:r>
                          <a:rPr lang="uz-Cyrl-UZ" i="1">
                            <a:solidFill>
                              <a:srgbClr val="1A1A1A"/>
                            </a:solidFill>
                            <a:effectLst/>
                            <a:latin typeface="Cambria Math" panose="02040503050406030204" pitchFamily="18" charset="0"/>
                            <a:ea typeface="Times New Roman" panose="02020603050405020304" pitchFamily="18" charset="0"/>
                          </a:rPr>
                          <m:t>𝐻</m:t>
                        </m:r>
                      </m:e>
                      <m:sub>
                        <m:r>
                          <a:rPr lang="uz-Cyrl-UZ" i="1">
                            <a:solidFill>
                              <a:srgbClr val="1A1A1A"/>
                            </a:solidFill>
                            <a:effectLst/>
                            <a:latin typeface="Cambria Math" panose="02040503050406030204" pitchFamily="18" charset="0"/>
                            <a:ea typeface="Times New Roman" panose="02020603050405020304" pitchFamily="18" charset="0"/>
                          </a:rPr>
                          <m:t>𝑢𝑧</m:t>
                        </m:r>
                      </m:sub>
                    </m:sSub>
                    <m:r>
                      <a:rPr lang="uz-Cyrl-UZ" i="1">
                        <a:solidFill>
                          <a:srgbClr val="1A1A1A"/>
                        </a:solidFill>
                        <a:effectLst/>
                        <a:latin typeface="Cambria Math" panose="02040503050406030204" pitchFamily="18" charset="0"/>
                        <a:ea typeface="Times New Roman" panose="02020603050405020304" pitchFamily="18" charset="0"/>
                      </a:rPr>
                      <m:t>−</m:t>
                    </m:r>
                  </m:oMath>
                </a14:m>
                <a:r>
                  <a:rPr lang="uz-Cyrl-UZ" dirty="0">
                    <a:solidFill>
                      <a:srgbClr val="1A1A1A"/>
                    </a:solidFill>
                    <a:effectLst/>
                    <a:latin typeface="Times New Roman" panose="02020603050405020304" pitchFamily="18" charset="0"/>
                    <a:ea typeface="Times New Roman" panose="02020603050405020304" pitchFamily="18" charset="0"/>
                  </a:rPr>
                  <a:t> uzatish balandligi;   </a:t>
                </a:r>
                <a14:m>
                  <m:oMath xmlns:m="http://schemas.openxmlformats.org/officeDocument/2006/math">
                    <m:sSub>
                      <m:sSubPr>
                        <m:ctrlPr>
                          <a:rPr lang="ru-RU" i="1">
                            <a:solidFill>
                              <a:srgbClr val="1A1A1A"/>
                            </a:solidFill>
                            <a:effectLst/>
                            <a:latin typeface="Cambria Math" panose="02040503050406030204" pitchFamily="18" charset="0"/>
                            <a:ea typeface="Times New Roman" panose="02020603050405020304" pitchFamily="18" charset="0"/>
                          </a:rPr>
                        </m:ctrlPr>
                      </m:sSubPr>
                      <m:e>
                        <m:r>
                          <a:rPr lang="uz-Cyrl-UZ" i="1">
                            <a:solidFill>
                              <a:srgbClr val="1A1A1A"/>
                            </a:solidFill>
                            <a:effectLst/>
                            <a:latin typeface="Cambria Math" panose="02040503050406030204" pitchFamily="18" charset="0"/>
                            <a:ea typeface="Times New Roman" panose="02020603050405020304" pitchFamily="18" charset="0"/>
                          </a:rPr>
                          <m:t>𝑊</m:t>
                        </m:r>
                      </m:e>
                      <m:sub>
                        <m:r>
                          <a:rPr lang="uz-Cyrl-UZ" i="1">
                            <a:solidFill>
                              <a:srgbClr val="1A1A1A"/>
                            </a:solidFill>
                            <a:effectLst/>
                            <a:latin typeface="Cambria Math" panose="02040503050406030204" pitchFamily="18" charset="0"/>
                            <a:ea typeface="Times New Roman" panose="02020603050405020304" pitchFamily="18" charset="0"/>
                          </a:rPr>
                          <m:t>2</m:t>
                        </m:r>
                      </m:sub>
                    </m:sSub>
                    <m:r>
                      <a:rPr lang="uz-Cyrl-UZ" i="1">
                        <a:solidFill>
                          <a:srgbClr val="1A1A1A"/>
                        </a:solidFill>
                        <a:effectLst/>
                        <a:latin typeface="Cambria Math" panose="02040503050406030204" pitchFamily="18" charset="0"/>
                        <a:ea typeface="Times New Roman" panose="02020603050405020304" pitchFamily="18" charset="0"/>
                      </a:rPr>
                      <m:t>−</m:t>
                    </m:r>
                  </m:oMath>
                </a14:m>
                <a:r>
                  <a:rPr lang="uz-Cyrl-UZ" dirty="0">
                    <a:solidFill>
                      <a:srgbClr val="1A1A1A"/>
                    </a:solidFill>
                    <a:effectLst/>
                    <a:latin typeface="Times New Roman" panose="02020603050405020304" pitchFamily="18" charset="0"/>
                    <a:ea typeface="Times New Roman" panose="02020603050405020304" pitchFamily="18" charset="0"/>
                  </a:rPr>
                  <a:t> 2-2 – kesimdagi yuqori idishdagi suyuqlik tezligi; </a:t>
                </a:r>
                <a14:m>
                  <m:oMath xmlns:m="http://schemas.openxmlformats.org/officeDocument/2006/math">
                    <m:sSub>
                      <m:sSubPr>
                        <m:ctrlPr>
                          <a:rPr lang="ru-RU" i="1">
                            <a:solidFill>
                              <a:srgbClr val="1A1A1A"/>
                            </a:solidFill>
                            <a:effectLst/>
                            <a:latin typeface="Cambria Math" panose="02040503050406030204" pitchFamily="18" charset="0"/>
                            <a:ea typeface="Times New Roman" panose="02020603050405020304" pitchFamily="18" charset="0"/>
                          </a:rPr>
                        </m:ctrlPr>
                      </m:sSubPr>
                      <m:e>
                        <m:r>
                          <a:rPr lang="uz-Cyrl-UZ" i="1">
                            <a:solidFill>
                              <a:srgbClr val="1A1A1A"/>
                            </a:solidFill>
                            <a:effectLst/>
                            <a:latin typeface="Cambria Math" panose="02040503050406030204" pitchFamily="18" charset="0"/>
                            <a:ea typeface="Times New Roman" panose="02020603050405020304" pitchFamily="18" charset="0"/>
                          </a:rPr>
                          <m:t>𝑃</m:t>
                        </m:r>
                      </m:e>
                      <m:sub>
                        <m:r>
                          <a:rPr lang="uz-Cyrl-UZ" i="1">
                            <a:solidFill>
                              <a:srgbClr val="1A1A1A"/>
                            </a:solidFill>
                            <a:effectLst/>
                            <a:latin typeface="Cambria Math" panose="02040503050406030204" pitchFamily="18" charset="0"/>
                            <a:ea typeface="Times New Roman" panose="02020603050405020304" pitchFamily="18" charset="0"/>
                          </a:rPr>
                          <m:t>2</m:t>
                        </m:r>
                      </m:sub>
                    </m:sSub>
                  </m:oMath>
                </a14:m>
                <a:r>
                  <a:rPr lang="uz-Cyrl-UZ" dirty="0">
                    <a:solidFill>
                      <a:srgbClr val="1A1A1A"/>
                    </a:solidFill>
                    <a:effectLst/>
                    <a:latin typeface="Times New Roman" panose="02020603050405020304" pitchFamily="18" charset="0"/>
                    <a:ea typeface="Times New Roman" panose="02020603050405020304" pitchFamily="18" charset="0"/>
                  </a:rPr>
                  <a:t> haydash idishidagi bosim;  </a:t>
                </a:r>
                <a14:m>
                  <m:oMath xmlns:m="http://schemas.openxmlformats.org/officeDocument/2006/math">
                    <m:sSub>
                      <m:sSubPr>
                        <m:ctrlPr>
                          <a:rPr lang="ru-RU" i="1">
                            <a:solidFill>
                              <a:srgbClr val="1A1A1A"/>
                            </a:solidFill>
                            <a:effectLst/>
                            <a:latin typeface="Cambria Math" panose="02040503050406030204" pitchFamily="18" charset="0"/>
                            <a:ea typeface="Times New Roman" panose="02020603050405020304" pitchFamily="18" charset="0"/>
                          </a:rPr>
                        </m:ctrlPr>
                      </m:sSubPr>
                      <m:e>
                        <m:r>
                          <a:rPr lang="uz-Cyrl-UZ" i="1">
                            <a:solidFill>
                              <a:srgbClr val="1A1A1A"/>
                            </a:solidFill>
                            <a:effectLst/>
                            <a:latin typeface="Cambria Math" panose="02040503050406030204" pitchFamily="18" charset="0"/>
                            <a:ea typeface="Times New Roman" panose="02020603050405020304" pitchFamily="18" charset="0"/>
                          </a:rPr>
                          <m:t>h</m:t>
                        </m:r>
                      </m:e>
                      <m:sub>
                        <m:r>
                          <a:rPr lang="uz-Cyrl-UZ" i="1">
                            <a:solidFill>
                              <a:srgbClr val="1A1A1A"/>
                            </a:solidFill>
                            <a:effectLst/>
                            <a:latin typeface="Cambria Math" panose="02040503050406030204" pitchFamily="18" charset="0"/>
                            <a:ea typeface="Times New Roman" panose="02020603050405020304" pitchFamily="18" charset="0"/>
                          </a:rPr>
                          <m:t>𝑢𝑧𝑦𝑜</m:t>
                        </m:r>
                        <m:r>
                          <a:rPr lang="uz-Cyrl-UZ" i="1">
                            <a:solidFill>
                              <a:srgbClr val="1A1A1A"/>
                            </a:solidFill>
                            <a:effectLst/>
                            <a:latin typeface="Cambria Math" panose="02040503050406030204" pitchFamily="18" charset="0"/>
                            <a:ea typeface="Times New Roman" panose="02020603050405020304" pitchFamily="18" charset="0"/>
                          </a:rPr>
                          <m:t>′</m:t>
                        </m:r>
                        <m:r>
                          <a:rPr lang="uz-Cyrl-UZ" i="1">
                            <a:solidFill>
                              <a:srgbClr val="1A1A1A"/>
                            </a:solidFill>
                            <a:effectLst/>
                            <a:latin typeface="Cambria Math" panose="02040503050406030204" pitchFamily="18" charset="0"/>
                            <a:ea typeface="Times New Roman" panose="02020603050405020304" pitchFamily="18" charset="0"/>
                          </a:rPr>
                          <m:t>𝑞</m:t>
                        </m:r>
                      </m:sub>
                    </m:sSub>
                    <m:r>
                      <a:rPr lang="uz-Cyrl-UZ" i="1">
                        <a:solidFill>
                          <a:srgbClr val="1A1A1A"/>
                        </a:solidFill>
                        <a:effectLst/>
                        <a:latin typeface="Cambria Math" panose="02040503050406030204" pitchFamily="18" charset="0"/>
                        <a:ea typeface="Times New Roman" panose="02020603050405020304" pitchFamily="18" charset="0"/>
                      </a:rPr>
                      <m:t>−</m:t>
                    </m:r>
                  </m:oMath>
                </a14:m>
                <a:r>
                  <a:rPr lang="uz-Cyrl-UZ" dirty="0">
                    <a:solidFill>
                      <a:srgbClr val="1A1A1A"/>
                    </a:solidFill>
                    <a:effectLst/>
                    <a:latin typeface="Times New Roman" panose="02020603050405020304" pitchFamily="18" charset="0"/>
                    <a:ea typeface="Times New Roman" panose="02020603050405020304" pitchFamily="18" charset="0"/>
                  </a:rPr>
                  <a:t> haydash quvuridagi yo’qotilish.</a:t>
                </a:r>
                <a:endParaRPr lang="ru-RU" sz="1600" dirty="0">
                  <a:effectLst/>
                  <a:latin typeface="Times New Roman" panose="02020603050405020304" pitchFamily="18" charset="0"/>
                  <a:ea typeface="Times New Roman" panose="02020603050405020304" pitchFamily="18" charset="0"/>
                </a:endParaRPr>
              </a:p>
            </p:txBody>
          </p:sp>
        </mc:Choice>
        <mc:Fallback>
          <p:sp>
            <p:nvSpPr>
              <p:cNvPr id="8" name="Прямоугольник 7"/>
              <p:cNvSpPr>
                <a:spLocks noRot="1" noChangeAspect="1" noMove="1" noResize="1" noEditPoints="1" noAdjustHandles="1" noChangeArrowheads="1" noChangeShapeType="1" noTextEdit="1"/>
              </p:cNvSpPr>
              <p:nvPr/>
            </p:nvSpPr>
            <p:spPr>
              <a:xfrm>
                <a:off x="940929" y="2806393"/>
                <a:ext cx="6534472" cy="1222258"/>
              </a:xfrm>
              <a:prstGeom prst="rect">
                <a:avLst/>
              </a:prstGeom>
              <a:blipFill rotWithShape="0">
                <a:blip r:embed="rId5"/>
                <a:stretch>
                  <a:fillRect t="-2488" r="-840" b="-4975"/>
                </a:stretch>
              </a:blipFill>
            </p:spPr>
            <p:txBody>
              <a:bodyPr/>
              <a:lstStyle/>
              <a:p>
                <a:r>
                  <a:rPr lang="ru-RU">
                    <a:noFill/>
                  </a:rPr>
                  <a:t> </a:t>
                </a:r>
              </a:p>
            </p:txBody>
          </p:sp>
        </mc:Fallback>
      </mc:AlternateContent>
      <p:pic>
        <p:nvPicPr>
          <p:cNvPr id="19471" name="Picture 15" descr="ÐÐ¾ÑÐ¾Ð¶ÐµÐµ Ð¸Ð·Ð¾Ð±ÑÐ°Ð¶ÐµÐ½Ð¸Ðµ"/>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99592" y="4221088"/>
            <a:ext cx="2832249" cy="2098748"/>
          </a:xfrm>
          <a:prstGeom prst="rect">
            <a:avLst/>
          </a:prstGeom>
          <a:noFill/>
          <a:extLst>
            <a:ext uri="{909E8E84-426E-40DD-AFC4-6F175D3DCCD1}">
              <a14:hiddenFill xmlns:a14="http://schemas.microsoft.com/office/drawing/2010/main">
                <a:solidFill>
                  <a:srgbClr val="FFFFFF"/>
                </a:solidFill>
              </a14:hiddenFill>
            </a:ext>
          </a:extLst>
        </p:spPr>
      </p:pic>
      <p:pic>
        <p:nvPicPr>
          <p:cNvPr id="19475" name="Picture 19" descr="ÐÐ°ÑÑÐ¸Ð½ÐºÐ¸ Ð¿Ð¾ Ð·Ð°Ð¿ÑÐ¾ÑÑ Ð½Ð°ÑÐ¾ÑÑ Ð²Ð¸Ð´Ñ"/>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0" y="4253918"/>
            <a:ext cx="2760241" cy="163314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347864" y="764704"/>
            <a:ext cx="1661673" cy="369332"/>
          </a:xfrm>
          <a:prstGeom prst="rect">
            <a:avLst/>
          </a:prstGeom>
        </p:spPr>
        <p:txBody>
          <a:bodyPr wrap="none">
            <a:spAutoFit/>
          </a:bodyPr>
          <a:lstStyle/>
          <a:p>
            <a:r>
              <a:rPr lang="en-US" b="1" dirty="0" err="1" smtClean="0">
                <a:solidFill>
                  <a:srgbClr val="1A1A1A"/>
                </a:solidFill>
                <a:latin typeface="Times New Roman" panose="02020603050405020304" pitchFamily="18" charset="0"/>
                <a:ea typeface="Times New Roman" panose="02020603050405020304" pitchFamily="18" charset="0"/>
              </a:rPr>
              <a:t>So’rish</a:t>
            </a:r>
            <a:r>
              <a:rPr lang="uz-Cyrl-UZ" b="1" dirty="0" smtClean="0">
                <a:solidFill>
                  <a:srgbClr val="1A1A1A"/>
                </a:solidFill>
                <a:latin typeface="Times New Roman" panose="02020603050405020304" pitchFamily="18" charset="0"/>
                <a:ea typeface="Times New Roman" panose="02020603050405020304" pitchFamily="18" charset="0"/>
              </a:rPr>
              <a:t>  </a:t>
            </a:r>
            <a:r>
              <a:rPr lang="uz-Cyrl-UZ" b="1" dirty="0">
                <a:solidFill>
                  <a:srgbClr val="1A1A1A"/>
                </a:solidFill>
                <a:latin typeface="Times New Roman" panose="02020603050405020304" pitchFamily="18" charset="0"/>
                <a:ea typeface="Times New Roman" panose="02020603050405020304" pitchFamily="18" charset="0"/>
              </a:rPr>
              <a:t>rejimi </a:t>
            </a:r>
            <a:endParaRPr lang="ru-RU" b="1" dirty="0"/>
          </a:p>
        </p:txBody>
      </p:sp>
      <mc:AlternateContent xmlns:mc="http://schemas.openxmlformats.org/markup-compatibility/2006">
        <mc:Choice xmlns:a14="http://schemas.microsoft.com/office/drawing/2010/main" Requires="a14">
          <p:sp>
            <p:nvSpPr>
              <p:cNvPr id="6" name="Прямоугольник 5"/>
              <p:cNvSpPr/>
              <p:nvPr/>
            </p:nvSpPr>
            <p:spPr>
              <a:xfrm>
                <a:off x="755576" y="1412776"/>
                <a:ext cx="6606480" cy="1200329"/>
              </a:xfrm>
              <a:prstGeom prst="rect">
                <a:avLst/>
              </a:prstGeom>
            </p:spPr>
            <p:txBody>
              <a:bodyPr wrap="square">
                <a:spAutoFit/>
              </a:bodyPr>
              <a:lstStyle/>
              <a:p>
                <a:pPr marL="179705" algn="just">
                  <a:spcAft>
                    <a:spcPts val="0"/>
                  </a:spcAft>
                </a:pPr>
                <a:r>
                  <a:rPr lang="uz-Cyrl-UZ" dirty="0">
                    <a:solidFill>
                      <a:srgbClr val="1A1A1A"/>
                    </a:solidFill>
                    <a:latin typeface="Times New Roman" panose="02020603050405020304" pitchFamily="18" charset="0"/>
                    <a:ea typeface="Times New Roman" panose="02020603050405020304" pitchFamily="18" charset="0"/>
                  </a:rPr>
                  <a:t>So’rish va haydash quvurlaridagi tezlikka nisbatan pastki va yuqoridagi idishlardagi suyuqlik tezligining o’zgarishi juda kichik bo’lgani uchun, ular nolga teng (</a:t>
                </a:r>
                <a14:m>
                  <m:oMath xmlns:m="http://schemas.openxmlformats.org/officeDocument/2006/math">
                    <m:sSub>
                      <m:sSubPr>
                        <m:ctrlPr>
                          <a:rPr lang="ru-RU" i="1">
                            <a:solidFill>
                              <a:srgbClr val="1A1A1A"/>
                            </a:solidFill>
                            <a:effectLst/>
                            <a:latin typeface="Cambria Math" panose="02040503050406030204" pitchFamily="18" charset="0"/>
                            <a:ea typeface="Times New Roman" panose="02020603050405020304" pitchFamily="18" charset="0"/>
                          </a:rPr>
                        </m:ctrlPr>
                      </m:sSubPr>
                      <m:e>
                        <m:r>
                          <a:rPr lang="uz-Cyrl-UZ" i="1">
                            <a:solidFill>
                              <a:srgbClr val="1A1A1A"/>
                            </a:solidFill>
                            <a:effectLst/>
                            <a:latin typeface="Cambria Math" panose="02040503050406030204" pitchFamily="18" charset="0"/>
                            <a:ea typeface="Times New Roman" panose="02020603050405020304" pitchFamily="18" charset="0"/>
                          </a:rPr>
                          <m:t>𝑊</m:t>
                        </m:r>
                      </m:e>
                      <m:sub>
                        <m:r>
                          <a:rPr lang="uz-Cyrl-UZ" i="1">
                            <a:solidFill>
                              <a:srgbClr val="1A1A1A"/>
                            </a:solidFill>
                            <a:effectLst/>
                            <a:latin typeface="Cambria Math" panose="02040503050406030204" pitchFamily="18" charset="0"/>
                            <a:ea typeface="Times New Roman" panose="02020603050405020304" pitchFamily="18" charset="0"/>
                          </a:rPr>
                          <m:t>1</m:t>
                        </m:r>
                      </m:sub>
                    </m:sSub>
                  </m:oMath>
                </a14:m>
                <a:r>
                  <a:rPr lang="uz-Cyrl-UZ" dirty="0">
                    <a:solidFill>
                      <a:srgbClr val="1A1A1A"/>
                    </a:solidFill>
                    <a:effectLst/>
                    <a:latin typeface="Times New Roman" panose="02020603050405020304" pitchFamily="18" charset="0"/>
                    <a:ea typeface="Times New Roman" panose="02020603050405020304" pitchFamily="18" charset="0"/>
                  </a:rPr>
                  <a:t>=0; </a:t>
                </a:r>
                <a14:m>
                  <m:oMath xmlns:m="http://schemas.openxmlformats.org/officeDocument/2006/math">
                    <m:sSub>
                      <m:sSubPr>
                        <m:ctrlPr>
                          <a:rPr lang="ru-RU" i="1">
                            <a:solidFill>
                              <a:srgbClr val="1A1A1A"/>
                            </a:solidFill>
                            <a:effectLst/>
                            <a:latin typeface="Cambria Math" panose="02040503050406030204" pitchFamily="18" charset="0"/>
                            <a:ea typeface="Times New Roman" panose="02020603050405020304" pitchFamily="18" charset="0"/>
                          </a:rPr>
                        </m:ctrlPr>
                      </m:sSubPr>
                      <m:e>
                        <m:r>
                          <a:rPr lang="uz-Cyrl-UZ" i="1">
                            <a:solidFill>
                              <a:srgbClr val="1A1A1A"/>
                            </a:solidFill>
                            <a:effectLst/>
                            <a:latin typeface="Cambria Math" panose="02040503050406030204" pitchFamily="18" charset="0"/>
                            <a:ea typeface="Times New Roman" panose="02020603050405020304" pitchFamily="18" charset="0"/>
                          </a:rPr>
                          <m:t>𝑊</m:t>
                        </m:r>
                      </m:e>
                      <m:sub>
                        <m:r>
                          <a:rPr lang="uz-Cyrl-UZ" i="1">
                            <a:solidFill>
                              <a:srgbClr val="1A1A1A"/>
                            </a:solidFill>
                            <a:effectLst/>
                            <a:latin typeface="Cambria Math" panose="02040503050406030204" pitchFamily="18" charset="0"/>
                            <a:ea typeface="Times New Roman" panose="02020603050405020304" pitchFamily="18" charset="0"/>
                          </a:rPr>
                          <m:t>2</m:t>
                        </m:r>
                      </m:sub>
                    </m:sSub>
                  </m:oMath>
                </a14:m>
                <a:r>
                  <a:rPr lang="uz-Cyrl-UZ" dirty="0">
                    <a:solidFill>
                      <a:srgbClr val="1A1A1A"/>
                    </a:solidFill>
                    <a:effectLst/>
                    <a:latin typeface="Times New Roman" panose="02020603050405020304" pitchFamily="18" charset="0"/>
                    <a:ea typeface="Times New Roman" panose="02020603050405020304" pitchFamily="18" charset="0"/>
                  </a:rPr>
                  <a:t>=0</a:t>
                </a:r>
                <a:r>
                  <a:rPr lang="uz-Cyrl-UZ" dirty="0" smtClean="0">
                    <a:solidFill>
                      <a:srgbClr val="1A1A1A"/>
                    </a:solidFill>
                    <a:effectLst/>
                    <a:latin typeface="Times New Roman" panose="02020603050405020304" pitchFamily="18" charset="0"/>
                    <a:ea typeface="Times New Roman" panose="02020603050405020304" pitchFamily="18" charset="0"/>
                  </a:rPr>
                  <a:t>).</a:t>
                </a:r>
                <a:r>
                  <a:rPr lang="en-US" dirty="0" smtClean="0">
                    <a:solidFill>
                      <a:srgbClr val="1A1A1A"/>
                    </a:solidFill>
                    <a:effectLst/>
                    <a:latin typeface="Times New Roman" panose="02020603050405020304" pitchFamily="18" charset="0"/>
                    <a:ea typeface="Times New Roman" panose="02020603050405020304" pitchFamily="18" charset="0"/>
                  </a:rPr>
                  <a:t> </a:t>
                </a:r>
                <a:r>
                  <a:rPr lang="en-US" dirty="0" err="1"/>
                  <a:t>Nasosning</a:t>
                </a:r>
                <a:r>
                  <a:rPr lang="en-US" dirty="0"/>
                  <a:t> </a:t>
                </a:r>
                <a:r>
                  <a:rPr lang="en-US" dirty="0" err="1"/>
                  <a:t>naporini</a:t>
                </a:r>
                <a:r>
                  <a:rPr lang="en-US" dirty="0"/>
                  <a:t> </a:t>
                </a:r>
                <a:r>
                  <a:rPr lang="en-US" dirty="0" err="1"/>
                  <a:t>quyidagi</a:t>
                </a:r>
                <a:r>
                  <a:rPr lang="en-US" dirty="0"/>
                  <a:t> formula </a:t>
                </a:r>
                <a:r>
                  <a:rPr lang="en-US" dirty="0" err="1"/>
                  <a:t>yordamida</a:t>
                </a:r>
                <a:r>
                  <a:rPr lang="en-US" dirty="0"/>
                  <a:t> </a:t>
                </a:r>
                <a:r>
                  <a:rPr lang="en-US" dirty="0" err="1"/>
                  <a:t>topish</a:t>
                </a:r>
                <a:r>
                  <a:rPr lang="en-US" dirty="0"/>
                  <a:t> </a:t>
                </a:r>
                <a:r>
                  <a:rPr lang="en-US" dirty="0" err="1"/>
                  <a:t>mumkin</a:t>
                </a:r>
                <a:r>
                  <a:rPr lang="en-US" dirty="0"/>
                  <a:t>:</a:t>
                </a:r>
                <a:endParaRPr lang="ru-RU" sz="1600" dirty="0">
                  <a:effectLst/>
                  <a:latin typeface="Times New Roman" panose="02020603050405020304" pitchFamily="18" charset="0"/>
                  <a:ea typeface="Times New Roman" panose="02020603050405020304" pitchFamily="18" charset="0"/>
                </a:endParaRPr>
              </a:p>
            </p:txBody>
          </p:sp>
        </mc:Choice>
        <mc:Fallback>
          <p:sp>
            <p:nvSpPr>
              <p:cNvPr id="6" name="Прямоугольник 5"/>
              <p:cNvSpPr>
                <a:spLocks noRot="1" noChangeAspect="1" noMove="1" noResize="1" noEditPoints="1" noAdjustHandles="1" noChangeArrowheads="1" noChangeShapeType="1" noTextEdit="1"/>
              </p:cNvSpPr>
              <p:nvPr/>
            </p:nvSpPr>
            <p:spPr>
              <a:xfrm>
                <a:off x="755576" y="1412776"/>
                <a:ext cx="6606480" cy="1200329"/>
              </a:xfrm>
              <a:prstGeom prst="rect">
                <a:avLst/>
              </a:prstGeom>
              <a:blipFill rotWithShape="0">
                <a:blip r:embed="rId3"/>
                <a:stretch>
                  <a:fillRect t="-3046" r="-738" b="-7107"/>
                </a:stretch>
              </a:blipFill>
            </p:spPr>
            <p:txBody>
              <a:bodyPr/>
              <a:lstStyle/>
              <a:p>
                <a:r>
                  <a:rPr lang="ru-RU">
                    <a:noFill/>
                  </a:rPr>
                  <a:t> </a:t>
                </a:r>
              </a:p>
            </p:txBody>
          </p:sp>
        </mc:Fallback>
      </mc:AlternateContent>
      <p:sp>
        <p:nvSpPr>
          <p:cNvPr id="10" name="Rectangle 8"/>
          <p:cNvSpPr>
            <a:spLocks noChangeArrowheads="1"/>
          </p:cNvSpPr>
          <p:nvPr/>
        </p:nvSpPr>
        <p:spPr bwMode="auto">
          <a:xfrm>
            <a:off x="2339752" y="266959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1" name="Объект 10"/>
          <p:cNvGraphicFramePr>
            <a:graphicFrameLocks noChangeAspect="1"/>
          </p:cNvGraphicFramePr>
          <p:nvPr>
            <p:extLst>
              <p:ext uri="{D42A27DB-BD31-4B8C-83A1-F6EECF244321}">
                <p14:modId xmlns:p14="http://schemas.microsoft.com/office/powerpoint/2010/main" val="469892152"/>
              </p:ext>
            </p:extLst>
          </p:nvPr>
        </p:nvGraphicFramePr>
        <p:xfrm>
          <a:off x="2339752" y="2669595"/>
          <a:ext cx="3975100" cy="444500"/>
        </p:xfrm>
        <a:graphic>
          <a:graphicData uri="http://schemas.openxmlformats.org/presentationml/2006/ole">
            <mc:AlternateContent xmlns:mc="http://schemas.openxmlformats.org/markup-compatibility/2006">
              <mc:Choice xmlns:v="urn:schemas-microsoft-com:vml" Requires="v">
                <p:oleObj spid="_x0000_s29775" name="Уравнение" r:id="rId4" imgW="3975100" imgH="444500" progId="Equation.3">
                  <p:embed/>
                </p:oleObj>
              </mc:Choice>
              <mc:Fallback>
                <p:oleObj name="Уравнение" r:id="rId4" imgW="3975100" imgH="444500" progId="Equation.3">
                  <p:embed/>
                  <p:pic>
                    <p:nvPicPr>
                      <p:cNvPr id="0" name="Object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39752" y="2669595"/>
                        <a:ext cx="3975100" cy="444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2" name="Прямоугольник 11"/>
          <p:cNvSpPr/>
          <p:nvPr/>
        </p:nvSpPr>
        <p:spPr>
          <a:xfrm>
            <a:off x="875460" y="3114095"/>
            <a:ext cx="6606480" cy="1200329"/>
          </a:xfrm>
          <a:prstGeom prst="rect">
            <a:avLst/>
          </a:prstGeom>
        </p:spPr>
        <p:txBody>
          <a:bodyPr wrap="square">
            <a:spAutoFit/>
          </a:bodyPr>
          <a:lstStyle/>
          <a:p>
            <a:pPr algn="just">
              <a:spcAft>
                <a:spcPts val="0"/>
              </a:spcAft>
            </a:pPr>
            <a:r>
              <a:rPr lang="en-US" dirty="0" err="1">
                <a:latin typeface="Times New Roman" panose="02020603050405020304" pitchFamily="18" charset="0"/>
                <a:ea typeface="Times New Roman" panose="02020603050405020304" pitchFamily="18" charset="0"/>
              </a:rPr>
              <a:t>So’rish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bilan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haydash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quvuri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o’zaro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bo’lganda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ushbu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tenglikni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soddalashtirish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mumkin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ya’ni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W</a:t>
            </a:r>
            <a:r>
              <a:rPr lang="en-US" b="1" i="1" baseline="-25000" dirty="0" err="1">
                <a:latin typeface="Times New Roman" panose="02020603050405020304" pitchFamily="18" charset="0"/>
                <a:ea typeface="Times New Roman" panose="02020603050405020304" pitchFamily="18" charset="0"/>
              </a:rPr>
              <a:t>so’r</a:t>
            </a:r>
            <a:r>
              <a:rPr lang="en-US" dirty="0">
                <a:latin typeface="Times New Roman" panose="02020603050405020304" pitchFamily="18" charset="0"/>
                <a:ea typeface="Times New Roman" panose="02020603050405020304" pitchFamily="18" charset="0"/>
              </a:rPr>
              <a:t> = </a:t>
            </a:r>
            <a:r>
              <a:rPr lang="en-US" dirty="0" err="1">
                <a:latin typeface="Times New Roman" panose="02020603050405020304" pitchFamily="18" charset="0"/>
                <a:ea typeface="Times New Roman" panose="02020603050405020304" pitchFamily="18" charset="0"/>
              </a:rPr>
              <a:t>W</a:t>
            </a:r>
            <a:r>
              <a:rPr lang="en-US" b="1" i="1" baseline="-25000" dirty="0" err="1">
                <a:latin typeface="Times New Roman" panose="02020603050405020304" pitchFamily="18" charset="0"/>
                <a:ea typeface="Times New Roman" panose="02020603050405020304" pitchFamily="18" charset="0"/>
              </a:rPr>
              <a:t>uz</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Suyuqlikni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geometrik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uzatish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balandligi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esa</a:t>
            </a:r>
            <a:r>
              <a:rPr lang="en-US" dirty="0">
                <a:latin typeface="Times New Roman" panose="02020603050405020304" pitchFamily="18" charset="0"/>
                <a:ea typeface="Times New Roman" panose="02020603050405020304" pitchFamily="18" charset="0"/>
              </a:rPr>
              <a:t>,  </a:t>
            </a:r>
            <a:r>
              <a:rPr lang="en-US" b="1" i="1" dirty="0">
                <a:latin typeface="Times New Roman" panose="02020603050405020304" pitchFamily="18" charset="0"/>
                <a:ea typeface="Times New Roman" panose="02020603050405020304" pitchFamily="18" charset="0"/>
              </a:rPr>
              <a:t>H</a:t>
            </a:r>
            <a:r>
              <a:rPr lang="en-US" b="1" i="1" baseline="-25000" dirty="0">
                <a:latin typeface="Times New Roman" panose="02020603050405020304" pitchFamily="18" charset="0"/>
                <a:ea typeface="Times New Roman" panose="02020603050405020304" pitchFamily="18" charset="0"/>
              </a:rPr>
              <a:t>g</a:t>
            </a:r>
            <a:r>
              <a:rPr lang="en-US" b="1" i="1" dirty="0">
                <a:latin typeface="Times New Roman" panose="02020603050405020304" pitchFamily="18" charset="0"/>
                <a:ea typeface="Times New Roman" panose="02020603050405020304" pitchFamily="18" charset="0"/>
              </a:rPr>
              <a:t> = </a:t>
            </a:r>
            <a:r>
              <a:rPr lang="en-US" b="1" i="1" dirty="0" err="1">
                <a:latin typeface="Times New Roman" panose="02020603050405020304" pitchFamily="18" charset="0"/>
                <a:ea typeface="Times New Roman" panose="02020603050405020304" pitchFamily="18" charset="0"/>
              </a:rPr>
              <a:t>H</a:t>
            </a:r>
            <a:r>
              <a:rPr lang="en-US" b="1" i="1" baseline="-25000" dirty="0" err="1">
                <a:latin typeface="Times New Roman" panose="02020603050405020304" pitchFamily="18" charset="0"/>
                <a:ea typeface="Times New Roman" panose="02020603050405020304" pitchFamily="18" charset="0"/>
              </a:rPr>
              <a:t>so’r</a:t>
            </a:r>
            <a:r>
              <a:rPr lang="en-US" b="1" i="1" dirty="0">
                <a:latin typeface="Times New Roman" panose="02020603050405020304" pitchFamily="18" charset="0"/>
                <a:ea typeface="Times New Roman" panose="02020603050405020304" pitchFamily="18" charset="0"/>
              </a:rPr>
              <a:t> + </a:t>
            </a:r>
            <a:r>
              <a:rPr lang="en-US" b="1" i="1" dirty="0" err="1">
                <a:latin typeface="Times New Roman" panose="02020603050405020304" pitchFamily="18" charset="0"/>
                <a:ea typeface="Times New Roman" panose="02020603050405020304" pitchFamily="18" charset="0"/>
              </a:rPr>
              <a:t>H</a:t>
            </a:r>
            <a:r>
              <a:rPr lang="en-US" b="1" i="1" baseline="-25000" dirty="0" err="1">
                <a:latin typeface="Times New Roman" panose="02020603050405020304" pitchFamily="18" charset="0"/>
                <a:ea typeface="Times New Roman" panose="02020603050405020304" pitchFamily="18" charset="0"/>
              </a:rPr>
              <a:t>uz</a:t>
            </a:r>
            <a:r>
              <a:rPr lang="en-US" b="1" i="1" baseline="-25000" dirty="0">
                <a:latin typeface="Times New Roman" panose="02020603050405020304" pitchFamily="18" charset="0"/>
                <a:ea typeface="Times New Roman" panose="02020603050405020304" pitchFamily="18" charset="0"/>
              </a:rPr>
              <a:t> ,  </a:t>
            </a:r>
            <a:r>
              <a:rPr lang="en-US" dirty="0" err="1">
                <a:latin typeface="Times New Roman" panose="02020603050405020304" pitchFamily="18" charset="0"/>
                <a:ea typeface="Times New Roman" panose="02020603050405020304" pitchFamily="18" charset="0"/>
              </a:rPr>
              <a:t>bundan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quyidagi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tenglama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kelib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chiqadi</a:t>
            </a:r>
            <a:r>
              <a:rPr lang="en-US"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sp>
        <p:nvSpPr>
          <p:cNvPr id="13" name="Rectangle 10"/>
          <p:cNvSpPr>
            <a:spLocks noChangeArrowheads="1"/>
          </p:cNvSpPr>
          <p:nvPr/>
        </p:nvSpPr>
        <p:spPr bwMode="auto">
          <a:xfrm>
            <a:off x="3347864" y="3910702"/>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4" name="Объект 13"/>
          <p:cNvGraphicFramePr>
            <a:graphicFrameLocks noChangeAspect="1"/>
          </p:cNvGraphicFramePr>
          <p:nvPr>
            <p:extLst>
              <p:ext uri="{D42A27DB-BD31-4B8C-83A1-F6EECF244321}">
                <p14:modId xmlns:p14="http://schemas.microsoft.com/office/powerpoint/2010/main" val="3139611704"/>
              </p:ext>
            </p:extLst>
          </p:nvPr>
        </p:nvGraphicFramePr>
        <p:xfrm>
          <a:off x="3347864" y="4367902"/>
          <a:ext cx="1454150" cy="412750"/>
        </p:xfrm>
        <a:graphic>
          <a:graphicData uri="http://schemas.openxmlformats.org/presentationml/2006/ole">
            <mc:AlternateContent xmlns:mc="http://schemas.openxmlformats.org/markup-compatibility/2006">
              <mc:Choice xmlns:v="urn:schemas-microsoft-com:vml" Requires="v">
                <p:oleObj spid="_x0000_s29776" name="Уравнение" r:id="rId6" imgW="1447800" imgH="419100" progId="Equation.3">
                  <p:embed/>
                </p:oleObj>
              </mc:Choice>
              <mc:Fallback>
                <p:oleObj name="Уравнение" r:id="rId6" imgW="1447800" imgH="419100" progId="Equation.3">
                  <p:embed/>
                  <p:pic>
                    <p:nvPicPr>
                      <p:cNvPr id="0" name="Object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47864" y="4367902"/>
                        <a:ext cx="1454150" cy="412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5" name="Прямоугольник 14"/>
          <p:cNvSpPr/>
          <p:nvPr/>
        </p:nvSpPr>
        <p:spPr>
          <a:xfrm>
            <a:off x="1403648" y="4909199"/>
            <a:ext cx="4572000" cy="646331"/>
          </a:xfrm>
          <a:prstGeom prst="rect">
            <a:avLst/>
          </a:prstGeom>
        </p:spPr>
        <p:txBody>
          <a:bodyPr>
            <a:spAutoFit/>
          </a:bodyPr>
          <a:lstStyle/>
          <a:p>
            <a:pPr algn="just">
              <a:spcAft>
                <a:spcPts val="0"/>
              </a:spcAft>
            </a:pPr>
            <a:r>
              <a:rPr lang="en-US" dirty="0" err="1">
                <a:latin typeface="Times New Roman" panose="02020603050405020304" pitchFamily="18" charset="0"/>
                <a:ea typeface="Times New Roman" panose="02020603050405020304" pitchFamily="18" charset="0"/>
              </a:rPr>
              <a:t>bu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yerda</a:t>
            </a:r>
            <a:r>
              <a:rPr lang="en-US"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h</a:t>
            </a:r>
            <a:r>
              <a:rPr lang="en-US" b="1" i="1" baseline="-25000" dirty="0" err="1">
                <a:latin typeface="Times New Roman" panose="02020603050405020304" pitchFamily="18" charset="0"/>
                <a:ea typeface="Times New Roman" panose="02020603050405020304" pitchFamily="18" charset="0"/>
              </a:rPr>
              <a:t>yo’q</a:t>
            </a:r>
            <a:r>
              <a:rPr lang="en-US" b="1" i="1" dirty="0">
                <a:latin typeface="Times New Roman" panose="02020603050405020304" pitchFamily="18" charset="0"/>
                <a:ea typeface="Times New Roman" panose="02020603050405020304" pitchFamily="18" charset="0"/>
              </a:rPr>
              <a:t>=</a:t>
            </a:r>
            <a:r>
              <a:rPr lang="en-US" b="1" i="1" dirty="0" err="1">
                <a:latin typeface="Times New Roman" panose="02020603050405020304" pitchFamily="18" charset="0"/>
                <a:ea typeface="Times New Roman" panose="02020603050405020304" pitchFamily="18" charset="0"/>
              </a:rPr>
              <a:t>h</a:t>
            </a:r>
            <a:r>
              <a:rPr lang="en-US" b="1" i="1" baseline="-25000" dirty="0" err="1">
                <a:latin typeface="Times New Roman" panose="02020603050405020304" pitchFamily="18" charset="0"/>
                <a:ea typeface="Times New Roman" panose="02020603050405020304" pitchFamily="18" charset="0"/>
              </a:rPr>
              <a:t>so’r</a:t>
            </a:r>
            <a:r>
              <a:rPr lang="en-US" b="1" i="1" dirty="0" err="1">
                <a:latin typeface="Times New Roman" panose="02020603050405020304" pitchFamily="18" charset="0"/>
                <a:ea typeface="Times New Roman" panose="02020603050405020304" pitchFamily="18" charset="0"/>
              </a:rPr>
              <a:t>+h</a:t>
            </a:r>
            <a:r>
              <a:rPr lang="en-US" b="1" i="1" baseline="-25000" dirty="0" err="1">
                <a:latin typeface="Times New Roman" panose="02020603050405020304" pitchFamily="18" charset="0"/>
                <a:ea typeface="Times New Roman" panose="02020603050405020304" pitchFamily="18" charset="0"/>
              </a:rPr>
              <a:t>uz.yo’q</a:t>
            </a:r>
            <a:r>
              <a:rPr lang="en-US" dirty="0">
                <a:latin typeface="Times New Roman" panose="02020603050405020304" pitchFamily="18" charset="0"/>
                <a:ea typeface="Times New Roman" panose="02020603050405020304" pitchFamily="18" charset="0"/>
              </a:rPr>
              <a:t> - </a:t>
            </a:r>
            <a:r>
              <a:rPr lang="en-US" dirty="0" err="1">
                <a:latin typeface="Times New Roman" panose="02020603050405020304" pitchFamily="18" charset="0"/>
                <a:ea typeface="Times New Roman" panose="02020603050405020304" pitchFamily="18" charset="0"/>
              </a:rPr>
              <a:t>bosimning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umumiy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yo’qotilishi</a:t>
            </a:r>
            <a:r>
              <a:rPr lang="en-US"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pic>
        <p:nvPicPr>
          <p:cNvPr id="29712" name="Picture 16" descr="ÐÐ¾ÑÐ¾Ð¶ÐµÐµ Ð¸Ð·Ð¾Ð±ÑÐ°Ð¶ÐµÐ½Ð¸Ðµ"/>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209831" y="4347299"/>
            <a:ext cx="2544217" cy="1996825"/>
          </a:xfrm>
          <a:prstGeom prst="rect">
            <a:avLst/>
          </a:prstGeom>
          <a:noFill/>
          <a:extLst>
            <a:ext uri="{909E8E84-426E-40DD-AFC4-6F175D3DCCD1}">
              <a14:hiddenFill xmlns:a14="http://schemas.microsoft.com/office/drawing/2010/main">
                <a:solidFill>
                  <a:srgbClr val="FFFFFF"/>
                </a:solidFill>
              </a14:hiddenFill>
            </a:ext>
          </a:extLst>
        </p:spPr>
      </p:pic>
      <p:pic>
        <p:nvPicPr>
          <p:cNvPr id="29714" name="Picture 18" descr="ÐÐ°ÑÑÐ¸Ð½ÐºÐ¸ Ð¿Ð¾ Ð·Ð°Ð¿ÑÐ¾ÑÑ Ð½Ð°ÑÐ¾ÑÑ Ð²Ð¸Ð´Ñ"/>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975087" y="2262913"/>
            <a:ext cx="1608113" cy="10429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88300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642918"/>
            <a:ext cx="8229600" cy="928694"/>
          </a:xfrm>
        </p:spPr>
        <p:txBody>
          <a:bodyPr>
            <a:normAutofit/>
          </a:bodyPr>
          <a:lstStyle/>
          <a:p>
            <a:pPr algn="ctr"/>
            <a:r>
              <a:rPr lang="uz-Cyrl-UZ" sz="2400" b="1" dirty="0" smtClean="0">
                <a:solidFill>
                  <a:srgbClr val="00B0F0"/>
                </a:solidFill>
              </a:rPr>
              <a:t>IDEAL GAZ HOLATI O‘ZGARISHI HAQIDA ASOSIY TUSHNCHALAR.</a:t>
            </a:r>
            <a:endParaRPr lang="ru-RU" sz="2400" b="1" dirty="0">
              <a:solidFill>
                <a:srgbClr val="00B0F0"/>
              </a:solidFill>
            </a:endParaRPr>
          </a:p>
        </p:txBody>
      </p:sp>
      <p:sp>
        <p:nvSpPr>
          <p:cNvPr id="5" name="Прямоугольник 4"/>
          <p:cNvSpPr/>
          <p:nvPr/>
        </p:nvSpPr>
        <p:spPr>
          <a:xfrm>
            <a:off x="1043608" y="2060848"/>
            <a:ext cx="6678488" cy="2031325"/>
          </a:xfrm>
          <a:prstGeom prst="rect">
            <a:avLst/>
          </a:prstGeom>
        </p:spPr>
        <p:txBody>
          <a:bodyPr wrap="square">
            <a:spAutoFit/>
          </a:bodyPr>
          <a:lstStyle/>
          <a:p>
            <a:pPr indent="449580" algn="just">
              <a:spcAft>
                <a:spcPts val="0"/>
              </a:spcAft>
            </a:pPr>
            <a:r>
              <a:rPr lang="uz-Cyrl-UZ" dirty="0">
                <a:latin typeface="Times New Roman" panose="02020603050405020304" pitchFamily="18" charset="0"/>
                <a:ea typeface="MS Mincho"/>
              </a:rPr>
              <a:t>Ma’lumki, ishchi jismga berilgan issiqlik miqdori jarayon xarakteriga, turiga bogliq. Texnikada nazariy va  amaliy  jixatdan katta axamiyatga  ega  bo‘lgan  quyidagi  asosiy  jarayonlar mavjud: doimiy xajmda amalga oshuvchi izoxorik  jarayon; doimiy bosimda amalga oshuvchi  izobarik  jarayon; doimiy haroratda amalga oshuvchi izotermik jarayon; tashqi muhit bilan issiqlik almashmaydigan adiabatik jarayon.</a:t>
            </a:r>
            <a:endParaRPr lang="ru-RU" sz="1100" dirty="0">
              <a:effectLst/>
              <a:latin typeface="Courier New" panose="02070309020205020404" pitchFamily="49" charset="0"/>
              <a:ea typeface="Times New Roman" panose="02020603050405020304" pitchFamily="18" charset="0"/>
            </a:endParaRPr>
          </a:p>
        </p:txBody>
      </p:sp>
      <p:pic>
        <p:nvPicPr>
          <p:cNvPr id="30722" name="Picture 2" descr="ÐÐ°ÑÑÐ¸Ð½ÐºÐ¸ Ð¿Ð¾ Ð·Ð°Ð¿ÑÐ¾ÑÑ ÑÐ¾ÑÑÐ¾ÑÐ½Ð¸Ðµ Ð¸Ð´ÐµÐ°Ð»ÑÐ½Ð¾Ð³Ð¾ Ð³Ð°Ð·Ð° Ð¾Ð¿ÑÐµÐ´ÐµÐ»ÑÐµÑÑÑ Ð·Ð½Ð°ÑÐµÐ½Ð¸ÑÐ¼Ð¸ Ð¿Ð°ÑÐ°Ð¼ÐµÑÑÐ¾Ð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034" y="4293096"/>
            <a:ext cx="1895475" cy="1543051"/>
          </a:xfrm>
          <a:prstGeom prst="rect">
            <a:avLst/>
          </a:prstGeom>
          <a:noFill/>
          <a:extLst>
            <a:ext uri="{909E8E84-426E-40DD-AFC4-6F175D3DCCD1}">
              <a14:hiddenFill xmlns:a14="http://schemas.microsoft.com/office/drawing/2010/main">
                <a:solidFill>
                  <a:srgbClr val="FFFFFF"/>
                </a:solidFill>
              </a14:hiddenFill>
            </a:ext>
          </a:extLst>
        </p:spPr>
      </p:pic>
      <p:pic>
        <p:nvPicPr>
          <p:cNvPr id="30724" name="Picture 4" descr="ÐÐ¾ÑÐ¾Ð¶ÐµÐµ Ð¸Ð·Ð¾Ð±ÑÐ°Ð¶ÐµÐ½Ð¸Ð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9792" y="4066224"/>
            <a:ext cx="3192289" cy="2116101"/>
          </a:xfrm>
          <a:prstGeom prst="rect">
            <a:avLst/>
          </a:prstGeom>
          <a:noFill/>
          <a:extLst>
            <a:ext uri="{909E8E84-426E-40DD-AFC4-6F175D3DCCD1}">
              <a14:hiddenFill xmlns:a14="http://schemas.microsoft.com/office/drawing/2010/main">
                <a:solidFill>
                  <a:srgbClr val="FFFFFF"/>
                </a:solidFill>
              </a14:hiddenFill>
            </a:ext>
          </a:extLst>
        </p:spPr>
      </p:pic>
      <p:pic>
        <p:nvPicPr>
          <p:cNvPr id="30726" name="Picture 6" descr="ÐÐ¾ÑÐ¾Ð¶ÐµÐµ Ð¸Ð·Ð¾Ð±ÑÐ°Ð¶ÐµÐ½Ð¸Ð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4168" y="4484901"/>
            <a:ext cx="2482081" cy="132377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964389"/>
            <a:ext cx="8329642" cy="1071570"/>
          </a:xfrm>
        </p:spPr>
        <p:txBody>
          <a:bodyPr>
            <a:noAutofit/>
          </a:bodyPr>
          <a:lstStyle/>
          <a:p>
            <a:pPr algn="ctr"/>
            <a:r>
              <a:rPr lang="uz-Cyrl-UZ" sz="2400" b="1" dirty="0" smtClean="0">
                <a:solidFill>
                  <a:srgbClr val="00B0F0"/>
                </a:solidFill>
                <a:latin typeface="Times New Roman" panose="02020603050405020304" pitchFamily="18" charset="0"/>
                <a:cs typeface="Times New Roman" panose="02020603050405020304" pitchFamily="18" charset="0"/>
              </a:rPr>
              <a:t>TERMODINAMIK JARAYONLAR:IZOXORIK JARAYON, IZOBARIK JARAYON, IZOTERMIK JARAYON, ADIABATIK JARAYON VA POLITROPIK JARAYONLAR.</a:t>
            </a:r>
            <a:r>
              <a:rPr lang="ru-RU" sz="2400" dirty="0" smtClean="0">
                <a:solidFill>
                  <a:srgbClr val="00B0F0"/>
                </a:solidFill>
                <a:latin typeface="Times New Roman" panose="02020603050405020304" pitchFamily="18" charset="0"/>
                <a:cs typeface="Times New Roman" panose="02020603050405020304" pitchFamily="18" charset="0"/>
              </a:rPr>
              <a:t/>
            </a:r>
            <a:br>
              <a:rPr lang="ru-RU" sz="2400" dirty="0" smtClean="0">
                <a:solidFill>
                  <a:srgbClr val="00B0F0"/>
                </a:solidFill>
                <a:latin typeface="Times New Roman" panose="02020603050405020304" pitchFamily="18" charset="0"/>
                <a:cs typeface="Times New Roman" panose="02020603050405020304" pitchFamily="18" charset="0"/>
              </a:rPr>
            </a:br>
            <a:r>
              <a:rPr lang="ru-RU" sz="2400" dirty="0" smtClean="0">
                <a:solidFill>
                  <a:srgbClr val="00B0F0"/>
                </a:solidFill>
                <a:latin typeface="Times New Roman" panose="02020603050405020304" pitchFamily="18" charset="0"/>
                <a:cs typeface="Times New Roman" panose="02020603050405020304" pitchFamily="18" charset="0"/>
              </a:rPr>
              <a:t/>
            </a:r>
            <a:br>
              <a:rPr lang="ru-RU" sz="2400" dirty="0" smtClean="0">
                <a:solidFill>
                  <a:srgbClr val="00B0F0"/>
                </a:solidFill>
                <a:latin typeface="Times New Roman" panose="02020603050405020304" pitchFamily="18" charset="0"/>
                <a:cs typeface="Times New Roman" panose="02020603050405020304" pitchFamily="18" charset="0"/>
              </a:rPr>
            </a:br>
            <a:endParaRPr lang="ru-RU" sz="2400" dirty="0">
              <a:solidFill>
                <a:srgbClr val="00B0F0"/>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3563888" y="1851293"/>
            <a:ext cx="1845377" cy="369332"/>
          </a:xfrm>
          <a:prstGeom prst="rect">
            <a:avLst/>
          </a:prstGeom>
        </p:spPr>
        <p:txBody>
          <a:bodyPr wrap="none">
            <a:spAutoFit/>
          </a:bodyPr>
          <a:lstStyle/>
          <a:p>
            <a:pPr algn="ctr">
              <a:spcAft>
                <a:spcPts val="0"/>
              </a:spcAft>
            </a:pPr>
            <a:r>
              <a:rPr lang="uz-Cyrl-UZ" b="1" dirty="0">
                <a:latin typeface="Times New Roman" panose="02020603050405020304" pitchFamily="18" charset="0"/>
                <a:ea typeface="MS Mincho"/>
              </a:rPr>
              <a:t>Izoxorik jarayon</a:t>
            </a:r>
            <a:endParaRPr lang="ru-RU" sz="1100" dirty="0">
              <a:effectLst/>
              <a:latin typeface="Courier New" panose="02070309020205020404" pitchFamily="49" charset="0"/>
              <a:ea typeface="Times New Roman" panose="02020603050405020304" pitchFamily="18" charset="0"/>
            </a:endParaRPr>
          </a:p>
        </p:txBody>
      </p:sp>
      <p:sp>
        <p:nvSpPr>
          <p:cNvPr id="6" name="Прямоугольник 5"/>
          <p:cNvSpPr/>
          <p:nvPr/>
        </p:nvSpPr>
        <p:spPr>
          <a:xfrm>
            <a:off x="1115616" y="2276532"/>
            <a:ext cx="6583194" cy="646331"/>
          </a:xfrm>
          <a:prstGeom prst="rect">
            <a:avLst/>
          </a:prstGeom>
        </p:spPr>
        <p:txBody>
          <a:bodyPr wrap="square">
            <a:spAutoFit/>
          </a:bodyPr>
          <a:lstStyle/>
          <a:p>
            <a:pPr indent="449580" algn="just">
              <a:spcAft>
                <a:spcPts val="0"/>
              </a:spcAft>
            </a:pPr>
            <a:r>
              <a:rPr lang="uz-Cyrl-UZ" dirty="0">
                <a:latin typeface="Times New Roman" panose="02020603050405020304" pitchFamily="18" charset="0"/>
                <a:ea typeface="MS Mincho"/>
              </a:rPr>
              <a:t>Ushbu jarayonda sistema xajmi o‘zgarmaydi, ya’ni </a:t>
            </a:r>
            <a:r>
              <a:rPr lang="uz-Cyrl-UZ" i="1" dirty="0">
                <a:latin typeface="Times New Roman" panose="02020603050405020304" pitchFamily="18" charset="0"/>
                <a:ea typeface="Times New Roman" panose="02020603050405020304" pitchFamily="18" charset="0"/>
              </a:rPr>
              <a:t>d</a:t>
            </a:r>
            <a:r>
              <a:rPr lang="ru-RU" i="1"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uz-Cyrl-UZ" i="1" dirty="0">
                <a:latin typeface="Times New Roman" panose="02020603050405020304" pitchFamily="18" charset="0"/>
                <a:ea typeface="Times New Roman" panose="02020603050405020304" pitchFamily="18" charset="0"/>
              </a:rPr>
              <a:t>=0</a:t>
            </a:r>
            <a:r>
              <a:rPr lang="uz-Cyrl-UZ" dirty="0">
                <a:latin typeface="Times New Roman" panose="02020603050405020304" pitchFamily="18" charset="0"/>
                <a:ea typeface="Times New Roman" panose="02020603050405020304" pitchFamily="18" charset="0"/>
              </a:rPr>
              <a:t> yoki </a:t>
            </a:r>
            <a:r>
              <a:rPr lang="ru-RU" i="1"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uz-Cyrl-UZ" i="1" dirty="0">
                <a:latin typeface="Times New Roman" panose="02020603050405020304" pitchFamily="18" charset="0"/>
                <a:ea typeface="Times New Roman" panose="02020603050405020304" pitchFamily="18" charset="0"/>
              </a:rPr>
              <a:t>=const</a:t>
            </a:r>
            <a:r>
              <a:rPr lang="uz-Cyrl-UZ" dirty="0">
                <a:latin typeface="Times New Roman" panose="02020603050405020304" pitchFamily="18" charset="0"/>
                <a:ea typeface="MS Mincho"/>
              </a:rPr>
              <a:t> </a:t>
            </a:r>
            <a:r>
              <a:rPr lang="uz-Cyrl-UZ" dirty="0" smtClean="0">
                <a:latin typeface="Times New Roman" panose="02020603050405020304" pitchFamily="18" charset="0"/>
                <a:ea typeface="MS Mincho"/>
              </a:rPr>
              <a:t> Ideal </a:t>
            </a:r>
            <a:r>
              <a:rPr lang="uz-Cyrl-UZ" dirty="0">
                <a:latin typeface="Times New Roman" panose="02020603050405020304" pitchFamily="18" charset="0"/>
                <a:ea typeface="MS Mincho"/>
              </a:rPr>
              <a:t>gaz xolat tenglamasida</a:t>
            </a:r>
            <a:endParaRPr lang="ru-RU" sz="1100" dirty="0">
              <a:effectLst/>
              <a:latin typeface="Courier New" panose="02070309020205020404" pitchFamily="49" charset="0"/>
              <a:ea typeface="Times New Roman" panose="02020603050405020304" pitchFamily="18" charset="0"/>
            </a:endParaRPr>
          </a:p>
        </p:txBody>
      </p:sp>
      <p:sp>
        <p:nvSpPr>
          <p:cNvPr id="7" name="Прямоугольник 6"/>
          <p:cNvSpPr/>
          <p:nvPr/>
        </p:nvSpPr>
        <p:spPr>
          <a:xfrm>
            <a:off x="2483768" y="3090885"/>
            <a:ext cx="3425938" cy="369332"/>
          </a:xfrm>
          <a:prstGeom prst="rect">
            <a:avLst/>
          </a:prstGeom>
        </p:spPr>
        <p:txBody>
          <a:bodyPr wrap="none">
            <a:spAutoFit/>
          </a:bodyPr>
          <a:lstStyle/>
          <a:p>
            <a:r>
              <a:rPr lang="en-US" i="1" dirty="0">
                <a:latin typeface="Times New Roman" panose="02020603050405020304" pitchFamily="18" charset="0"/>
                <a:ea typeface="Times New Roman" panose="02020603050405020304" pitchFamily="18" charset="0"/>
              </a:rPr>
              <a:t>P</a:t>
            </a:r>
            <a:r>
              <a:rPr lang="uz-Cyrl-UZ" i="1" dirty="0">
                <a:latin typeface="Times New Roman" panose="02020603050405020304" pitchFamily="18" charset="0"/>
                <a:ea typeface="Times New Roman" panose="02020603050405020304" pitchFamily="18" charset="0"/>
              </a:rPr>
              <a:t>/T=R/</a:t>
            </a:r>
            <a:r>
              <a:rPr lang="en-US" i="1"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uz-Cyrl-UZ" i="1" dirty="0">
                <a:latin typeface="Times New Roman" panose="02020603050405020304" pitchFamily="18" charset="0"/>
                <a:ea typeface="Times New Roman" panose="02020603050405020304" pitchFamily="18" charset="0"/>
              </a:rPr>
              <a:t>=const</a:t>
            </a:r>
            <a:r>
              <a:rPr lang="uz-Cyrl-UZ" dirty="0">
                <a:latin typeface="Times New Roman" panose="02020603050405020304" pitchFamily="18" charset="0"/>
                <a:ea typeface="Times New Roman" panose="02020603050405020304" pitchFamily="18" charset="0"/>
              </a:rPr>
              <a:t>, yoki</a:t>
            </a:r>
            <a:r>
              <a:rPr lang="uz-Cyrl-UZ" i="1"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P</a:t>
            </a:r>
            <a:r>
              <a:rPr lang="uz-Cyrl-UZ" i="1" baseline="-25000" dirty="0">
                <a:latin typeface="Times New Roman" panose="02020603050405020304" pitchFamily="18" charset="0"/>
                <a:ea typeface="Times New Roman" panose="02020603050405020304" pitchFamily="18" charset="0"/>
              </a:rPr>
              <a:t>2</a:t>
            </a:r>
            <a:r>
              <a:rPr lang="uz-Cyrl-UZ" i="1" dirty="0">
                <a:latin typeface="Times New Roman" panose="02020603050405020304" pitchFamily="18" charset="0"/>
                <a:ea typeface="Times New Roman" panose="02020603050405020304" pitchFamily="18" charset="0"/>
              </a:rPr>
              <a:t>/</a:t>
            </a:r>
            <a:r>
              <a:rPr lang="en-US" i="1" dirty="0">
                <a:latin typeface="Times New Roman" panose="02020603050405020304" pitchFamily="18" charset="0"/>
                <a:ea typeface="Times New Roman" panose="02020603050405020304" pitchFamily="18" charset="0"/>
              </a:rPr>
              <a:t>P</a:t>
            </a:r>
            <a:r>
              <a:rPr lang="uz-Cyrl-UZ" i="1" baseline="-25000" dirty="0">
                <a:latin typeface="Times New Roman" panose="02020603050405020304" pitchFamily="18" charset="0"/>
                <a:ea typeface="Times New Roman" panose="02020603050405020304" pitchFamily="18" charset="0"/>
              </a:rPr>
              <a:t>1</a:t>
            </a:r>
            <a:r>
              <a:rPr lang="uz-Cyrl-UZ" i="1" dirty="0">
                <a:latin typeface="Times New Roman" panose="02020603050405020304" pitchFamily="18" charset="0"/>
                <a:ea typeface="Times New Roman" panose="02020603050405020304" pitchFamily="18" charset="0"/>
              </a:rPr>
              <a:t>=T</a:t>
            </a:r>
            <a:r>
              <a:rPr lang="uz-Cyrl-UZ" i="1" baseline="-25000" dirty="0">
                <a:latin typeface="Times New Roman" panose="02020603050405020304" pitchFamily="18" charset="0"/>
                <a:ea typeface="Times New Roman" panose="02020603050405020304" pitchFamily="18" charset="0"/>
              </a:rPr>
              <a:t>2</a:t>
            </a:r>
            <a:r>
              <a:rPr lang="uz-Cyrl-UZ" i="1" dirty="0">
                <a:latin typeface="Times New Roman" panose="02020603050405020304" pitchFamily="18" charset="0"/>
                <a:ea typeface="Times New Roman" panose="02020603050405020304" pitchFamily="18" charset="0"/>
              </a:rPr>
              <a:t>/T</a:t>
            </a:r>
            <a:r>
              <a:rPr lang="uz-Cyrl-UZ" i="1" baseline="-25000" dirty="0">
                <a:latin typeface="Times New Roman" panose="02020603050405020304" pitchFamily="18" charset="0"/>
                <a:ea typeface="Times New Roman" panose="02020603050405020304" pitchFamily="18" charset="0"/>
              </a:rPr>
              <a:t>1</a:t>
            </a:r>
            <a:r>
              <a:rPr lang="uz-Cyrl-UZ" dirty="0">
                <a:latin typeface="Times New Roman" panose="02020603050405020304" pitchFamily="18" charset="0"/>
                <a:ea typeface="Times New Roman" panose="02020603050405020304" pitchFamily="18" charset="0"/>
              </a:rPr>
              <a:t> </a:t>
            </a:r>
            <a:endParaRPr lang="ru-RU" dirty="0"/>
          </a:p>
        </p:txBody>
      </p:sp>
      <p:sp>
        <p:nvSpPr>
          <p:cNvPr id="8" name="Прямоугольник 7"/>
          <p:cNvSpPr/>
          <p:nvPr/>
        </p:nvSpPr>
        <p:spPr>
          <a:xfrm>
            <a:off x="1910736" y="3647909"/>
            <a:ext cx="6045639" cy="646331"/>
          </a:xfrm>
          <a:prstGeom prst="rect">
            <a:avLst/>
          </a:prstGeom>
        </p:spPr>
        <p:txBody>
          <a:bodyPr wrap="square">
            <a:spAutoFit/>
          </a:bodyPr>
          <a:lstStyle/>
          <a:p>
            <a:r>
              <a:rPr lang="en-US" dirty="0" err="1">
                <a:latin typeface="Times New Roman" panose="02020603050405020304" pitchFamily="18" charset="0"/>
                <a:ea typeface="MS Mincho"/>
              </a:rPr>
              <a:t>Ko‘rinib</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turibdiki</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gaz</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bosimi</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o‘zining</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absolyut</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haroratiga</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to‘g‘ri</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proportsional</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Sharl</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konuni</a:t>
            </a:r>
            <a:r>
              <a:rPr lang="en-US" dirty="0">
                <a:latin typeface="Times New Roman" panose="02020603050405020304" pitchFamily="18" charset="0"/>
                <a:ea typeface="MS Mincho"/>
              </a:rPr>
              <a:t>)</a:t>
            </a:r>
            <a:endParaRPr lang="ru-RU" dirty="0"/>
          </a:p>
        </p:txBody>
      </p:sp>
      <p:sp>
        <p:nvSpPr>
          <p:cNvPr id="9" name="Прямоугольник 8"/>
          <p:cNvSpPr/>
          <p:nvPr/>
        </p:nvSpPr>
        <p:spPr>
          <a:xfrm>
            <a:off x="1910736" y="4443321"/>
            <a:ext cx="6765720" cy="369332"/>
          </a:xfrm>
          <a:prstGeom prst="rect">
            <a:avLst/>
          </a:prstGeom>
        </p:spPr>
        <p:txBody>
          <a:bodyPr wrap="square">
            <a:spAutoFit/>
          </a:bodyPr>
          <a:lstStyle/>
          <a:p>
            <a:pPr algn="just">
              <a:spcAft>
                <a:spcPts val="0"/>
              </a:spcAft>
            </a:pPr>
            <a:r>
              <a:rPr lang="en-US" dirty="0" err="1">
                <a:latin typeface="Times New Roman" panose="02020603050405020304" pitchFamily="18" charset="0"/>
                <a:ea typeface="MS Mincho"/>
              </a:rPr>
              <a:t>Kengayish</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ishi</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bu</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jarayonda</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nolga</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teng</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chunki</a:t>
            </a:r>
            <a:r>
              <a:rPr lang="en-US" dirty="0">
                <a:latin typeface="Times New Roman" panose="02020603050405020304" pitchFamily="18" charset="0"/>
                <a:ea typeface="MS Mincho"/>
              </a:rPr>
              <a:t>  </a:t>
            </a:r>
            <a:r>
              <a:rPr lang="en-US" i="1" dirty="0">
                <a:latin typeface="Times New Roman" panose="02020603050405020304" pitchFamily="18" charset="0"/>
                <a:ea typeface="Times New Roman" panose="02020603050405020304" pitchFamily="18" charset="0"/>
              </a:rPr>
              <a:t>d</a:t>
            </a:r>
            <a:r>
              <a:rPr lang="ru-RU" i="1" dirty="0">
                <a:latin typeface="Times New Roman" panose="02020603050405020304" pitchFamily="18" charset="0"/>
                <a:ea typeface="Times New Roman" panose="02020603050405020304" pitchFamily="18" charset="0"/>
                <a:sym typeface="Symbol" panose="05050102010706020507" pitchFamily="18" charset="2"/>
              </a:rPr>
              <a:t></a:t>
            </a:r>
            <a:r>
              <a:rPr lang="en-US" i="1" dirty="0">
                <a:latin typeface="Times New Roman" panose="02020603050405020304" pitchFamily="18" charset="0"/>
                <a:ea typeface="Times New Roman" panose="02020603050405020304" pitchFamily="18" charset="0"/>
              </a:rPr>
              <a:t>=0</a:t>
            </a:r>
            <a:r>
              <a:rPr lang="en-US"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pic>
        <p:nvPicPr>
          <p:cNvPr id="10" name="Рисунок 9"/>
          <p:cNvPicPr>
            <a:picLocks noChangeAspect="1"/>
          </p:cNvPicPr>
          <p:nvPr/>
        </p:nvPicPr>
        <p:blipFill rotWithShape="1">
          <a:blip r:embed="rId2"/>
          <a:srcRect l="16138" t="50094" r="63101" b="33900"/>
          <a:stretch/>
        </p:blipFill>
        <p:spPr>
          <a:xfrm>
            <a:off x="343189" y="5085183"/>
            <a:ext cx="3796763" cy="1646491"/>
          </a:xfrm>
          <a:prstGeom prst="rect">
            <a:avLst/>
          </a:prstGeom>
        </p:spPr>
      </p:pic>
      <p:pic>
        <p:nvPicPr>
          <p:cNvPr id="11" name="Рисунок 10"/>
          <p:cNvPicPr>
            <a:picLocks noChangeAspect="1"/>
          </p:cNvPicPr>
          <p:nvPr/>
        </p:nvPicPr>
        <p:blipFill rotWithShape="1">
          <a:blip r:embed="rId2"/>
          <a:srcRect l="80712" t="29700" r="3538" b="50000"/>
          <a:stretch/>
        </p:blipFill>
        <p:spPr>
          <a:xfrm>
            <a:off x="5909706" y="4966917"/>
            <a:ext cx="2493449" cy="1807751"/>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491880" y="836712"/>
            <a:ext cx="1973617" cy="369332"/>
          </a:xfrm>
          <a:prstGeom prst="rect">
            <a:avLst/>
          </a:prstGeom>
        </p:spPr>
        <p:txBody>
          <a:bodyPr wrap="none">
            <a:spAutoFit/>
          </a:bodyPr>
          <a:lstStyle/>
          <a:p>
            <a:r>
              <a:rPr lang="en-US" b="1" dirty="0" err="1">
                <a:latin typeface="Times New Roman" panose="02020603050405020304" pitchFamily="18" charset="0"/>
                <a:ea typeface="MS Mincho"/>
              </a:rPr>
              <a:t>Izobarik</a:t>
            </a:r>
            <a:r>
              <a:rPr lang="en-US" b="1" dirty="0">
                <a:latin typeface="Times New Roman" panose="02020603050405020304" pitchFamily="18" charset="0"/>
                <a:ea typeface="MS Mincho"/>
              </a:rPr>
              <a:t>  </a:t>
            </a:r>
            <a:r>
              <a:rPr lang="en-US" b="1" dirty="0" err="1">
                <a:latin typeface="Times New Roman" panose="02020603050405020304" pitchFamily="18" charset="0"/>
                <a:ea typeface="MS Mincho"/>
              </a:rPr>
              <a:t>jarayon</a:t>
            </a:r>
            <a:r>
              <a:rPr lang="en-US" b="1" dirty="0">
                <a:latin typeface="Times New Roman" panose="02020603050405020304" pitchFamily="18" charset="0"/>
                <a:ea typeface="MS Mincho"/>
              </a:rPr>
              <a:t>.</a:t>
            </a:r>
            <a:endParaRPr lang="ru-RU" b="1" dirty="0"/>
          </a:p>
        </p:txBody>
      </p:sp>
      <p:sp>
        <p:nvSpPr>
          <p:cNvPr id="5" name="Прямоугольник 4"/>
          <p:cNvSpPr/>
          <p:nvPr/>
        </p:nvSpPr>
        <p:spPr>
          <a:xfrm>
            <a:off x="995428" y="1412776"/>
            <a:ext cx="6966520" cy="646331"/>
          </a:xfrm>
          <a:prstGeom prst="rect">
            <a:avLst/>
          </a:prstGeom>
        </p:spPr>
        <p:txBody>
          <a:bodyPr wrap="square">
            <a:spAutoFit/>
          </a:bodyPr>
          <a:lstStyle/>
          <a:p>
            <a:pPr algn="just">
              <a:spcAft>
                <a:spcPts val="0"/>
              </a:spcAft>
            </a:pPr>
            <a:r>
              <a:rPr lang="en-US" dirty="0" err="1">
                <a:latin typeface="Times New Roman" panose="02020603050405020304" pitchFamily="18" charset="0"/>
                <a:ea typeface="MS Mincho"/>
              </a:rPr>
              <a:t>Izobarik</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jarayonda</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sistema</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bosimi</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o‘zgarmas</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bo‘ladi</a:t>
            </a:r>
            <a:r>
              <a:rPr lang="en-US" dirty="0">
                <a:latin typeface="Times New Roman" panose="02020603050405020304" pitchFamily="18" charset="0"/>
                <a:ea typeface="MS Mincho"/>
              </a:rPr>
              <a:t> , </a:t>
            </a:r>
            <a:r>
              <a:rPr lang="en-US" dirty="0" err="1">
                <a:latin typeface="Times New Roman" panose="02020603050405020304" pitchFamily="18" charset="0"/>
                <a:ea typeface="MS Mincho"/>
              </a:rPr>
              <a:t>yag‘ni</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dP</a:t>
            </a:r>
            <a:r>
              <a:rPr lang="en-US" dirty="0">
                <a:latin typeface="Times New Roman" panose="02020603050405020304" pitchFamily="18" charset="0"/>
                <a:ea typeface="MS Mincho"/>
              </a:rPr>
              <a:t>=0,  </a:t>
            </a:r>
            <a:r>
              <a:rPr lang="en-US" dirty="0" smtClean="0">
                <a:latin typeface="Times New Roman" panose="02020603050405020304" pitchFamily="18" charset="0"/>
                <a:ea typeface="MS Mincho"/>
              </a:rPr>
              <a:t>P=</a:t>
            </a:r>
            <a:r>
              <a:rPr lang="en-US" dirty="0" err="1" smtClean="0">
                <a:latin typeface="Times New Roman" panose="02020603050405020304" pitchFamily="18" charset="0"/>
                <a:ea typeface="MS Mincho"/>
              </a:rPr>
              <a:t>const.Ideal</a:t>
            </a:r>
            <a:r>
              <a:rPr lang="en-US" dirty="0" smtClean="0">
                <a:latin typeface="Times New Roman" panose="02020603050405020304" pitchFamily="18" charset="0"/>
                <a:ea typeface="MS Mincho"/>
              </a:rPr>
              <a:t> </a:t>
            </a:r>
            <a:r>
              <a:rPr lang="en-US" dirty="0" err="1">
                <a:latin typeface="Times New Roman" panose="02020603050405020304" pitchFamily="18" charset="0"/>
                <a:ea typeface="MS Mincho"/>
              </a:rPr>
              <a:t>gaz</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xolati</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tenglamasidan</a:t>
            </a:r>
            <a:endParaRPr lang="ru-RU" sz="1100" dirty="0">
              <a:effectLst/>
              <a:latin typeface="Courier New" panose="02070309020205020404" pitchFamily="49" charset="0"/>
              <a:ea typeface="Times New Roman" panose="02020603050405020304" pitchFamily="18" charset="0"/>
            </a:endParaRPr>
          </a:p>
        </p:txBody>
      </p:sp>
      <p:sp>
        <p:nvSpPr>
          <p:cNvPr id="6" name="Прямоугольник 5"/>
          <p:cNvSpPr/>
          <p:nvPr/>
        </p:nvSpPr>
        <p:spPr>
          <a:xfrm>
            <a:off x="2051720" y="2231683"/>
            <a:ext cx="4572000" cy="369332"/>
          </a:xfrm>
          <a:prstGeom prst="rect">
            <a:avLst/>
          </a:prstGeom>
        </p:spPr>
        <p:txBody>
          <a:bodyPr>
            <a:spAutoFit/>
          </a:bodyPr>
          <a:lstStyle/>
          <a:p>
            <a:pPr algn="ctr">
              <a:spcAft>
                <a:spcPts val="0"/>
              </a:spcAft>
            </a:pPr>
            <a:r>
              <a:rPr lang="ru-RU" i="1" dirty="0">
                <a:latin typeface="Times New Roman" panose="02020603050405020304" pitchFamily="18" charset="0"/>
                <a:ea typeface="Times New Roman" panose="02020603050405020304" pitchFamily="18" charset="0"/>
                <a:sym typeface="Symbol" panose="05050102010706020507" pitchFamily="18" charset="2"/>
              </a:rPr>
              <a:t></a:t>
            </a:r>
            <a:r>
              <a:rPr lang="en-US" i="1" dirty="0">
                <a:latin typeface="Times New Roman" panose="02020603050405020304" pitchFamily="18" charset="0"/>
                <a:ea typeface="Times New Roman" panose="02020603050405020304" pitchFamily="18" charset="0"/>
              </a:rPr>
              <a:t>/</a:t>
            </a:r>
            <a:r>
              <a:rPr lang="en-US" i="1" dirty="0" smtClean="0">
                <a:latin typeface="Times New Roman" panose="02020603050405020304" pitchFamily="18" charset="0"/>
                <a:ea typeface="Times New Roman" panose="02020603050405020304" pitchFamily="18" charset="0"/>
              </a:rPr>
              <a:t>T=R/P=</a:t>
            </a:r>
            <a:r>
              <a:rPr lang="en-US" i="1" dirty="0" err="1" smtClean="0">
                <a:latin typeface="Times New Roman" panose="02020603050405020304" pitchFamily="18" charset="0"/>
                <a:ea typeface="Times New Roman" panose="02020603050405020304" pitchFamily="18" charset="0"/>
              </a:rPr>
              <a:t>const</a:t>
            </a:r>
            <a:r>
              <a:rPr lang="en-US" i="1"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yoki</a:t>
            </a:r>
            <a:r>
              <a:rPr lang="en-US" dirty="0" smtClean="0">
                <a:latin typeface="Times New Roman" panose="02020603050405020304" pitchFamily="18" charset="0"/>
                <a:ea typeface="Times New Roman" panose="02020603050405020304" pitchFamily="18" charset="0"/>
              </a:rPr>
              <a:t> </a:t>
            </a:r>
            <a:r>
              <a:rPr lang="ru-RU" i="1" dirty="0" smtClean="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i="1" baseline="-25000" dirty="0">
                <a:latin typeface="Times New Roman" panose="02020603050405020304" pitchFamily="18" charset="0"/>
                <a:ea typeface="Times New Roman" panose="02020603050405020304" pitchFamily="18" charset="0"/>
              </a:rPr>
              <a:t>2</a:t>
            </a:r>
            <a:r>
              <a:rPr lang="en-US" i="1" dirty="0">
                <a:latin typeface="Times New Roman" panose="02020603050405020304" pitchFamily="18" charset="0"/>
                <a:ea typeface="Times New Roman" panose="02020603050405020304" pitchFamily="18" charset="0"/>
              </a:rPr>
              <a:t>/</a:t>
            </a:r>
            <a:r>
              <a:rPr lang="ru-RU" i="1"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i="1" baseline="-25000" dirty="0">
                <a:latin typeface="Times New Roman" panose="02020603050405020304" pitchFamily="18" charset="0"/>
                <a:ea typeface="Times New Roman" panose="02020603050405020304" pitchFamily="18" charset="0"/>
              </a:rPr>
              <a:t>1</a:t>
            </a:r>
            <a:r>
              <a:rPr lang="en-US" i="1" dirty="0">
                <a:latin typeface="Times New Roman" panose="02020603050405020304" pitchFamily="18" charset="0"/>
                <a:ea typeface="Times New Roman" panose="02020603050405020304" pitchFamily="18" charset="0"/>
              </a:rPr>
              <a:t>=T</a:t>
            </a:r>
            <a:r>
              <a:rPr lang="en-US" i="1" baseline="-25000" dirty="0">
                <a:latin typeface="Times New Roman" panose="02020603050405020304" pitchFamily="18" charset="0"/>
                <a:ea typeface="Times New Roman" panose="02020603050405020304" pitchFamily="18" charset="0"/>
              </a:rPr>
              <a:t>2</a:t>
            </a:r>
            <a:r>
              <a:rPr lang="en-US" i="1" dirty="0">
                <a:latin typeface="Times New Roman" panose="02020603050405020304" pitchFamily="18" charset="0"/>
                <a:ea typeface="Times New Roman" panose="02020603050405020304" pitchFamily="18" charset="0"/>
              </a:rPr>
              <a:t>/T</a:t>
            </a:r>
            <a:r>
              <a:rPr lang="en-US" i="1" baseline="-25000" dirty="0">
                <a:latin typeface="Times New Roman" panose="02020603050405020304" pitchFamily="18" charset="0"/>
                <a:ea typeface="Times New Roman" panose="02020603050405020304" pitchFamily="18" charset="0"/>
              </a:rPr>
              <a:t>1</a:t>
            </a:r>
            <a:r>
              <a:rPr lang="en-US" baseline="-25000" dirty="0">
                <a:latin typeface="Times New Roman" panose="02020603050405020304" pitchFamily="18" charset="0"/>
                <a:ea typeface="Times New Roman" panose="02020603050405020304" pitchFamily="18" charset="0"/>
              </a:rPr>
              <a:t> </a:t>
            </a:r>
            <a:endParaRPr lang="ru-RU" dirty="0"/>
          </a:p>
        </p:txBody>
      </p:sp>
      <p:sp>
        <p:nvSpPr>
          <p:cNvPr id="7" name="Прямоугольник 6"/>
          <p:cNvSpPr/>
          <p:nvPr/>
        </p:nvSpPr>
        <p:spPr>
          <a:xfrm>
            <a:off x="1142492" y="2924944"/>
            <a:ext cx="6390456" cy="646331"/>
          </a:xfrm>
          <a:prstGeom prst="rect">
            <a:avLst/>
          </a:prstGeom>
        </p:spPr>
        <p:txBody>
          <a:bodyPr wrap="square">
            <a:spAutoFit/>
          </a:bodyPr>
          <a:lstStyle/>
          <a:p>
            <a:pPr algn="just">
              <a:spcAft>
                <a:spcPts val="0"/>
              </a:spcAft>
            </a:pPr>
            <a:r>
              <a:rPr lang="en-US" dirty="0" err="1">
                <a:latin typeface="Times New Roman" panose="02020603050405020304" pitchFamily="18" charset="0"/>
                <a:ea typeface="MS Mincho"/>
              </a:rPr>
              <a:t>Bundan</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ko‘rinadiki</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Izobarik</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jarayonda</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gaz</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xajmi</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o‘zining</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absolyut</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haroratiga</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to‘g‘ri</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proportsional</a:t>
            </a:r>
            <a:r>
              <a:rPr lang="en-US" dirty="0">
                <a:latin typeface="Times New Roman" panose="02020603050405020304" pitchFamily="18" charset="0"/>
                <a:ea typeface="MS Mincho"/>
              </a:rPr>
              <a:t> . (</a:t>
            </a:r>
            <a:r>
              <a:rPr lang="en-US" dirty="0" err="1">
                <a:latin typeface="Times New Roman" panose="02020603050405020304" pitchFamily="18" charset="0"/>
                <a:ea typeface="MS Mincho"/>
              </a:rPr>
              <a:t>Gey</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Lyussak</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qonuni</a:t>
            </a:r>
            <a:r>
              <a:rPr lang="en-US" dirty="0">
                <a:latin typeface="Times New Roman" panose="02020603050405020304" pitchFamily="18" charset="0"/>
                <a:ea typeface="MS Mincho"/>
              </a:rPr>
              <a:t>)</a:t>
            </a:r>
            <a:endParaRPr lang="ru-RU" sz="1100" dirty="0">
              <a:effectLst/>
              <a:latin typeface="Courier New" panose="02070309020205020404" pitchFamily="49" charset="0"/>
              <a:ea typeface="Times New Roman" panose="02020603050405020304" pitchFamily="18" charset="0"/>
            </a:endParaRPr>
          </a:p>
        </p:txBody>
      </p:sp>
      <p:pic>
        <p:nvPicPr>
          <p:cNvPr id="32770" name="Picture 2" descr="ÐÐ°ÑÑÐ¸Ð½ÐºÐ¸ Ð¿Ð¾ Ð·Ð°Ð¿ÑÐ¾ÑÑ Ð¸Ð·Ð¾Ð±Ð°ÑÐ¸ÑÐµÑÐºÐ¸Ðµ Ð¿ÑÐ¾ÑÐµÑÑÑ"/>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8484" y="4149080"/>
            <a:ext cx="2133600" cy="2343151"/>
          </a:xfrm>
          <a:prstGeom prst="rect">
            <a:avLst/>
          </a:prstGeom>
          <a:noFill/>
          <a:extLst>
            <a:ext uri="{909E8E84-426E-40DD-AFC4-6F175D3DCCD1}">
              <a14:hiddenFill xmlns:a14="http://schemas.microsoft.com/office/drawing/2010/main">
                <a:solidFill>
                  <a:srgbClr val="FFFFFF"/>
                </a:solidFill>
              </a14:hiddenFill>
            </a:ext>
          </a:extLst>
        </p:spPr>
      </p:pic>
      <p:pic>
        <p:nvPicPr>
          <p:cNvPr id="32772" name="Picture 4" descr="ÐÐ°ÑÑÐ¸Ð½ÐºÐ¸ Ð¿Ð¾ Ð·Ð°Ð¿ÑÐ¾ÑÑ Ð¸Ð·Ð¾Ð±Ð°ÑÐ¸ÑÐµÑÐºÐ¸Ðµ Ð¿ÑÐ¾ÑÐµÑÑÑ"/>
          <p:cNvPicPr>
            <a:picLocks noChangeAspect="1" noChangeArrowheads="1"/>
          </p:cNvPicPr>
          <p:nvPr/>
        </p:nvPicPr>
        <p:blipFill rotWithShape="1">
          <a:blip r:embed="rId3">
            <a:extLst>
              <a:ext uri="{28A0092B-C50C-407E-A947-70E740481C1C}">
                <a14:useLocalDpi xmlns:a14="http://schemas.microsoft.com/office/drawing/2010/main" val="0"/>
              </a:ext>
            </a:extLst>
          </a:blip>
          <a:srcRect l="4198" t="38961" b="12319"/>
          <a:stretch/>
        </p:blipFill>
        <p:spPr bwMode="auto">
          <a:xfrm>
            <a:off x="3668961" y="4394271"/>
            <a:ext cx="5475039" cy="208823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486944" y="908720"/>
            <a:ext cx="2082621" cy="369332"/>
          </a:xfrm>
          <a:prstGeom prst="rect">
            <a:avLst/>
          </a:prstGeom>
        </p:spPr>
        <p:txBody>
          <a:bodyPr wrap="none">
            <a:spAutoFit/>
          </a:bodyPr>
          <a:lstStyle/>
          <a:p>
            <a:pPr algn="ctr">
              <a:spcAft>
                <a:spcPts val="0"/>
              </a:spcAft>
            </a:pPr>
            <a:r>
              <a:rPr lang="en-US" b="1" dirty="0" err="1">
                <a:latin typeface="Times New Roman" panose="02020603050405020304" pitchFamily="18" charset="0"/>
                <a:ea typeface="MS Mincho"/>
              </a:rPr>
              <a:t>Izotermik</a:t>
            </a:r>
            <a:r>
              <a:rPr lang="en-US" b="1" dirty="0">
                <a:latin typeface="Times New Roman" panose="02020603050405020304" pitchFamily="18" charset="0"/>
                <a:ea typeface="MS Mincho"/>
              </a:rPr>
              <a:t> </a:t>
            </a:r>
            <a:r>
              <a:rPr lang="en-US" b="1" dirty="0" err="1">
                <a:latin typeface="Times New Roman" panose="02020603050405020304" pitchFamily="18" charset="0"/>
                <a:ea typeface="MS Mincho"/>
              </a:rPr>
              <a:t>Jarayon</a:t>
            </a:r>
            <a:r>
              <a:rPr lang="en-US" i="1" dirty="0">
                <a:latin typeface="Times New Roman" panose="02020603050405020304" pitchFamily="18" charset="0"/>
                <a:ea typeface="MS Mincho"/>
              </a:rPr>
              <a:t>.</a:t>
            </a:r>
            <a:endParaRPr lang="ru-RU" sz="1100" dirty="0">
              <a:effectLst/>
              <a:latin typeface="Courier New" panose="02070309020205020404" pitchFamily="49" charset="0"/>
              <a:ea typeface="Times New Roman" panose="02020603050405020304" pitchFamily="18" charset="0"/>
            </a:endParaRPr>
          </a:p>
        </p:txBody>
      </p:sp>
      <p:sp>
        <p:nvSpPr>
          <p:cNvPr id="6" name="Прямоугольник 5"/>
          <p:cNvSpPr/>
          <p:nvPr/>
        </p:nvSpPr>
        <p:spPr>
          <a:xfrm>
            <a:off x="1527177" y="1556792"/>
            <a:ext cx="6002154" cy="646331"/>
          </a:xfrm>
          <a:prstGeom prst="rect">
            <a:avLst/>
          </a:prstGeom>
        </p:spPr>
        <p:txBody>
          <a:bodyPr wrap="square">
            <a:spAutoFit/>
          </a:bodyPr>
          <a:lstStyle/>
          <a:p>
            <a:pPr indent="449580" algn="just">
              <a:spcAft>
                <a:spcPts val="0"/>
              </a:spcAft>
            </a:pPr>
            <a:r>
              <a:rPr lang="en-US" dirty="0" err="1">
                <a:latin typeface="Times New Roman" panose="02020603050405020304" pitchFamily="18" charset="0"/>
                <a:ea typeface="MS Mincho"/>
              </a:rPr>
              <a:t>Ushbu</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Jarayonda</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harorat</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o‘zgarmas</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bo‘ladi</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yag‘ni</a:t>
            </a:r>
            <a:r>
              <a:rPr lang="en-US" dirty="0">
                <a:latin typeface="Times New Roman" panose="02020603050405020304" pitchFamily="18" charset="0"/>
                <a:ea typeface="MS Mincho"/>
              </a:rPr>
              <a:t> </a:t>
            </a:r>
            <a:r>
              <a:rPr lang="en-US" i="1" dirty="0" err="1">
                <a:latin typeface="Times New Roman" panose="02020603050405020304" pitchFamily="18" charset="0"/>
                <a:ea typeface="MS Mincho"/>
              </a:rPr>
              <a:t>dt</a:t>
            </a:r>
            <a:r>
              <a:rPr lang="en-US" i="1" dirty="0">
                <a:latin typeface="Times New Roman" panose="02020603050405020304" pitchFamily="18" charset="0"/>
                <a:ea typeface="MS Mincho"/>
              </a:rPr>
              <a:t>=0 t=const.</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Binobarin</a:t>
            </a:r>
            <a:r>
              <a:rPr lang="en-US" dirty="0">
                <a:latin typeface="Times New Roman" panose="02020603050405020304" pitchFamily="18" charset="0"/>
                <a:ea typeface="MS Mincho"/>
              </a:rPr>
              <a:t> </a:t>
            </a:r>
            <a:endParaRPr lang="ru-RU" sz="1100" dirty="0">
              <a:effectLst/>
              <a:latin typeface="Courier New" panose="02070309020205020404" pitchFamily="49" charset="0"/>
              <a:ea typeface="Times New Roman" panose="02020603050405020304" pitchFamily="18" charset="0"/>
            </a:endParaRPr>
          </a:p>
        </p:txBody>
      </p:sp>
      <p:sp>
        <p:nvSpPr>
          <p:cNvPr id="8" name="Прямоугольник 7"/>
          <p:cNvSpPr/>
          <p:nvPr/>
        </p:nvSpPr>
        <p:spPr>
          <a:xfrm>
            <a:off x="2900244" y="2297197"/>
            <a:ext cx="3256020" cy="369332"/>
          </a:xfrm>
          <a:prstGeom prst="rect">
            <a:avLst/>
          </a:prstGeom>
        </p:spPr>
        <p:txBody>
          <a:bodyPr wrap="none">
            <a:spAutoFit/>
          </a:bodyPr>
          <a:lstStyle/>
          <a:p>
            <a:r>
              <a:rPr lang="en-US" i="1" dirty="0">
                <a:latin typeface="Times New Roman" panose="02020603050405020304" pitchFamily="18" charset="0"/>
                <a:ea typeface="Times New Roman" panose="02020603050405020304" pitchFamily="18" charset="0"/>
              </a:rPr>
              <a:t>P</a:t>
            </a:r>
            <a:r>
              <a:rPr lang="en-US" i="1"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i="1" dirty="0">
                <a:latin typeface="Times New Roman" panose="02020603050405020304" pitchFamily="18" charset="0"/>
                <a:ea typeface="Times New Roman" panose="02020603050405020304" pitchFamily="18" charset="0"/>
              </a:rPr>
              <a:t>=RT=</a:t>
            </a:r>
            <a:r>
              <a:rPr lang="en-US" i="1" dirty="0" err="1">
                <a:latin typeface="Times New Roman" panose="02020603050405020304" pitchFamily="18" charset="0"/>
                <a:ea typeface="Times New Roman" panose="02020603050405020304" pitchFamily="18" charset="0"/>
              </a:rPr>
              <a:t>const</a:t>
            </a:r>
            <a:r>
              <a:rPr lang="en-US" i="1"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yoki</a:t>
            </a:r>
            <a:r>
              <a:rPr lang="en-US" dirty="0">
                <a:latin typeface="Times New Roman" panose="02020603050405020304" pitchFamily="18" charset="0"/>
                <a:ea typeface="Times New Roman" panose="02020603050405020304" pitchFamily="18" charset="0"/>
              </a:rPr>
              <a:t>  </a:t>
            </a:r>
            <a:r>
              <a:rPr lang="ru-RU" i="1" dirty="0">
                <a:latin typeface="Times New Roman" panose="02020603050405020304" pitchFamily="18" charset="0"/>
                <a:ea typeface="Times New Roman" panose="02020603050405020304" pitchFamily="18" charset="0"/>
              </a:rPr>
              <a:t>р</a:t>
            </a:r>
            <a:r>
              <a:rPr lang="en-US" i="1" baseline="-25000" dirty="0">
                <a:latin typeface="Times New Roman" panose="02020603050405020304" pitchFamily="18" charset="0"/>
                <a:ea typeface="Times New Roman" panose="02020603050405020304" pitchFamily="18" charset="0"/>
              </a:rPr>
              <a:t>2</a:t>
            </a:r>
            <a:r>
              <a:rPr lang="en-US" i="1" dirty="0">
                <a:latin typeface="Times New Roman" panose="02020603050405020304" pitchFamily="18" charset="0"/>
                <a:ea typeface="Times New Roman" panose="02020603050405020304" pitchFamily="18" charset="0"/>
              </a:rPr>
              <a:t>/p</a:t>
            </a:r>
            <a:r>
              <a:rPr lang="en-US" i="1" baseline="-25000" dirty="0">
                <a:latin typeface="Times New Roman" panose="02020603050405020304" pitchFamily="18" charset="0"/>
                <a:ea typeface="Times New Roman" panose="02020603050405020304" pitchFamily="18" charset="0"/>
              </a:rPr>
              <a:t>1</a:t>
            </a:r>
            <a:r>
              <a:rPr lang="en-US" i="1" dirty="0">
                <a:latin typeface="Times New Roman" panose="02020603050405020304" pitchFamily="18" charset="0"/>
                <a:ea typeface="Times New Roman" panose="02020603050405020304" pitchFamily="18" charset="0"/>
              </a:rPr>
              <a:t>=</a:t>
            </a:r>
            <a:r>
              <a:rPr lang="en-US" i="1"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i="1" baseline="-25000" dirty="0">
                <a:latin typeface="Times New Roman" panose="02020603050405020304" pitchFamily="18" charset="0"/>
                <a:ea typeface="Times New Roman" panose="02020603050405020304" pitchFamily="18" charset="0"/>
              </a:rPr>
              <a:t>1</a:t>
            </a:r>
            <a:r>
              <a:rPr lang="en-US" i="1" dirty="0">
                <a:latin typeface="Times New Roman" panose="02020603050405020304" pitchFamily="18" charset="0"/>
                <a:ea typeface="Times New Roman" panose="02020603050405020304" pitchFamily="18" charset="0"/>
              </a:rPr>
              <a:t>/</a:t>
            </a:r>
            <a:r>
              <a:rPr lang="en-US" i="1"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i="1" baseline="-25000" dirty="0">
                <a:latin typeface="Times New Roman" panose="02020603050405020304" pitchFamily="18" charset="0"/>
                <a:ea typeface="Times New Roman" panose="02020603050405020304" pitchFamily="18" charset="0"/>
              </a:rPr>
              <a:t>2</a:t>
            </a:r>
            <a:endParaRPr lang="ru-RU" dirty="0"/>
          </a:p>
        </p:txBody>
      </p:sp>
      <p:sp>
        <p:nvSpPr>
          <p:cNvPr id="9" name="Прямоугольник 8"/>
          <p:cNvSpPr/>
          <p:nvPr/>
        </p:nvSpPr>
        <p:spPr>
          <a:xfrm>
            <a:off x="1543573" y="2735555"/>
            <a:ext cx="6246440" cy="923330"/>
          </a:xfrm>
          <a:prstGeom prst="rect">
            <a:avLst/>
          </a:prstGeom>
        </p:spPr>
        <p:txBody>
          <a:bodyPr wrap="square">
            <a:spAutoFit/>
          </a:bodyPr>
          <a:lstStyle/>
          <a:p>
            <a:r>
              <a:rPr lang="en-US" dirty="0" err="1">
                <a:latin typeface="Times New Roman" panose="02020603050405020304" pitchFamily="18" charset="0"/>
                <a:ea typeface="MS Mincho"/>
              </a:rPr>
              <a:t>Izotermik</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Jarayonda</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bosim</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va</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solishtirma</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xajm</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uzaro</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teskari</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proportsional</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bo‘ladi</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Izotermik</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qisilishda</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gaz</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bosimi</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ortadi</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kengayganda</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kamayadi</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Boyl</a:t>
            </a:r>
            <a:r>
              <a:rPr lang="en-US" dirty="0">
                <a:latin typeface="Times New Roman" panose="02020603050405020304" pitchFamily="18" charset="0"/>
                <a:ea typeface="MS Mincho"/>
              </a:rPr>
              <a:t>‘-</a:t>
            </a:r>
            <a:r>
              <a:rPr lang="en-US" dirty="0" err="1">
                <a:latin typeface="Times New Roman" panose="02020603050405020304" pitchFamily="18" charset="0"/>
                <a:ea typeface="MS Mincho"/>
              </a:rPr>
              <a:t>Mariott</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qonuni</a:t>
            </a:r>
            <a:r>
              <a:rPr lang="en-US" dirty="0">
                <a:latin typeface="Times New Roman" panose="02020603050405020304" pitchFamily="18" charset="0"/>
                <a:ea typeface="MS Mincho"/>
              </a:rPr>
              <a:t>)</a:t>
            </a:r>
            <a:endParaRPr lang="ru-RU" dirty="0"/>
          </a:p>
        </p:txBody>
      </p:sp>
      <p:sp>
        <p:nvSpPr>
          <p:cNvPr id="10" name="Прямоугольник 9"/>
          <p:cNvSpPr/>
          <p:nvPr/>
        </p:nvSpPr>
        <p:spPr>
          <a:xfrm>
            <a:off x="1653749" y="3658885"/>
            <a:ext cx="2492990" cy="369332"/>
          </a:xfrm>
          <a:prstGeom prst="rect">
            <a:avLst/>
          </a:prstGeom>
        </p:spPr>
        <p:txBody>
          <a:bodyPr wrap="none">
            <a:spAutoFit/>
          </a:bodyPr>
          <a:lstStyle/>
          <a:p>
            <a:pPr algn="just">
              <a:spcAft>
                <a:spcPts val="0"/>
              </a:spcAft>
            </a:pPr>
            <a:r>
              <a:rPr lang="en-US" dirty="0" err="1">
                <a:latin typeface="Times New Roman" panose="02020603050405020304" pitchFamily="18" charset="0"/>
                <a:ea typeface="MS Mincho"/>
              </a:rPr>
              <a:t>Jarayonda</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bajarilgan</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ish</a:t>
            </a:r>
            <a:r>
              <a:rPr lang="en-US" dirty="0">
                <a:latin typeface="Times New Roman" panose="02020603050405020304" pitchFamily="18" charset="0"/>
                <a:ea typeface="MS Mincho"/>
              </a:rPr>
              <a:t>:</a:t>
            </a:r>
            <a:endParaRPr lang="ru-RU" sz="1100" dirty="0">
              <a:effectLst/>
              <a:latin typeface="Courier New" panose="02070309020205020404" pitchFamily="49" charset="0"/>
              <a:ea typeface="Times New Roman" panose="02020603050405020304" pitchFamily="18" charset="0"/>
            </a:endParaRPr>
          </a:p>
        </p:txBody>
      </p:sp>
      <p:pic>
        <p:nvPicPr>
          <p:cNvPr id="11" name="Рисунок 10"/>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04521" y="3955326"/>
            <a:ext cx="3847465" cy="583565"/>
          </a:xfrm>
          <a:prstGeom prst="rect">
            <a:avLst/>
          </a:prstGeom>
          <a:noFill/>
          <a:ln>
            <a:noFill/>
          </a:ln>
        </p:spPr>
      </p:pic>
      <p:pic>
        <p:nvPicPr>
          <p:cNvPr id="33794" name="Picture 2" descr="ÐÐ¾ÑÐ¾Ð¶ÐµÐµ Ð¸Ð·Ð¾Ð±ÑÐ°Ð¶ÐµÐ½Ð¸Ðµ"/>
          <p:cNvPicPr>
            <a:picLocks noChangeAspect="1" noChangeArrowheads="1"/>
          </p:cNvPicPr>
          <p:nvPr/>
        </p:nvPicPr>
        <p:blipFill rotWithShape="1">
          <a:blip r:embed="rId3">
            <a:extLst>
              <a:ext uri="{28A0092B-C50C-407E-A947-70E740481C1C}">
                <a14:useLocalDpi xmlns:a14="http://schemas.microsoft.com/office/drawing/2010/main" val="0"/>
              </a:ext>
            </a:extLst>
          </a:blip>
          <a:srcRect l="8661" t="39512" r="57084" b="15750"/>
          <a:stretch/>
        </p:blipFill>
        <p:spPr bwMode="auto">
          <a:xfrm>
            <a:off x="1331640" y="4582215"/>
            <a:ext cx="2088232" cy="2045419"/>
          </a:xfrm>
          <a:prstGeom prst="rect">
            <a:avLst/>
          </a:prstGeom>
          <a:noFill/>
          <a:extLst>
            <a:ext uri="{909E8E84-426E-40DD-AFC4-6F175D3DCCD1}">
              <a14:hiddenFill xmlns:a14="http://schemas.microsoft.com/office/drawing/2010/main">
                <a:solidFill>
                  <a:srgbClr val="FFFFFF"/>
                </a:solidFill>
              </a14:hiddenFill>
            </a:ext>
          </a:extLst>
        </p:spPr>
      </p:pic>
      <p:pic>
        <p:nvPicPr>
          <p:cNvPr id="33796" name="Picture 4" descr="ÐÐ¾ÑÐ¾Ð¶ÐµÐµ Ð¸Ð·Ð¾Ð±ÑÐ°Ð¶ÐµÐ½Ð¸Ðµ"/>
          <p:cNvPicPr>
            <a:picLocks noChangeAspect="1" noChangeArrowheads="1"/>
          </p:cNvPicPr>
          <p:nvPr/>
        </p:nvPicPr>
        <p:blipFill rotWithShape="1">
          <a:blip r:embed="rId4">
            <a:extLst>
              <a:ext uri="{28A0092B-C50C-407E-A947-70E740481C1C}">
                <a14:useLocalDpi xmlns:a14="http://schemas.microsoft.com/office/drawing/2010/main" val="0"/>
              </a:ext>
            </a:extLst>
          </a:blip>
          <a:srcRect l="6383" t="37557" b="31752"/>
          <a:stretch/>
        </p:blipFill>
        <p:spPr bwMode="auto">
          <a:xfrm>
            <a:off x="4976218" y="4725144"/>
            <a:ext cx="2951535" cy="136815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5" name="Прямоугольник 4"/>
          <p:cNvSpPr/>
          <p:nvPr/>
        </p:nvSpPr>
        <p:spPr>
          <a:xfrm>
            <a:off x="3543513" y="908720"/>
            <a:ext cx="2056973" cy="369332"/>
          </a:xfrm>
          <a:prstGeom prst="rect">
            <a:avLst/>
          </a:prstGeom>
        </p:spPr>
        <p:txBody>
          <a:bodyPr wrap="none">
            <a:spAutoFit/>
          </a:bodyPr>
          <a:lstStyle/>
          <a:p>
            <a:pPr algn="ctr">
              <a:spcAft>
                <a:spcPts val="0"/>
              </a:spcAft>
            </a:pPr>
            <a:r>
              <a:rPr lang="en-US" b="1" dirty="0" err="1">
                <a:latin typeface="Times New Roman" panose="02020603050405020304" pitchFamily="18" charset="0"/>
                <a:ea typeface="MS Mincho"/>
              </a:rPr>
              <a:t>Adiabatik</a:t>
            </a:r>
            <a:r>
              <a:rPr lang="en-US" b="1" dirty="0">
                <a:latin typeface="Times New Roman" panose="02020603050405020304" pitchFamily="18" charset="0"/>
                <a:ea typeface="MS Mincho"/>
              </a:rPr>
              <a:t>  </a:t>
            </a:r>
            <a:r>
              <a:rPr lang="en-US" b="1" dirty="0" err="1">
                <a:latin typeface="Times New Roman" panose="02020603050405020304" pitchFamily="18" charset="0"/>
                <a:ea typeface="MS Mincho"/>
              </a:rPr>
              <a:t>jarayon</a:t>
            </a:r>
            <a:endParaRPr lang="ru-RU" sz="1100" b="1" dirty="0">
              <a:effectLst/>
              <a:latin typeface="Courier New" panose="02070309020205020404" pitchFamily="49" charset="0"/>
              <a:ea typeface="Times New Roman" panose="02020603050405020304" pitchFamily="18" charset="0"/>
            </a:endParaRPr>
          </a:p>
        </p:txBody>
      </p:sp>
      <p:sp>
        <p:nvSpPr>
          <p:cNvPr id="6" name="Прямоугольник 5"/>
          <p:cNvSpPr/>
          <p:nvPr/>
        </p:nvSpPr>
        <p:spPr>
          <a:xfrm>
            <a:off x="836711" y="1586606"/>
            <a:ext cx="7470576" cy="1200329"/>
          </a:xfrm>
          <a:prstGeom prst="rect">
            <a:avLst/>
          </a:prstGeom>
        </p:spPr>
        <p:txBody>
          <a:bodyPr wrap="square">
            <a:spAutoFit/>
          </a:bodyPr>
          <a:lstStyle/>
          <a:p>
            <a:pPr indent="449580" algn="just">
              <a:spcAft>
                <a:spcPts val="0"/>
              </a:spcAft>
            </a:pPr>
            <a:r>
              <a:rPr lang="en-US" dirty="0" err="1">
                <a:latin typeface="Times New Roman" panose="02020603050405020304" pitchFamily="18" charset="0"/>
                <a:ea typeface="MS Mincho"/>
              </a:rPr>
              <a:t>Tashqi</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muhit</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bilan</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issiqlik</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almashmaydigan</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jarayonga</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adiabatik</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jarayon</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deyiladi</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Tag‘rifga</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ko‘ra</a:t>
            </a:r>
            <a:r>
              <a:rPr lang="en-US" dirty="0">
                <a:latin typeface="Times New Roman" panose="02020603050405020304" pitchFamily="18" charset="0"/>
                <a:ea typeface="MS Mincho"/>
              </a:rPr>
              <a:t>, </a:t>
            </a:r>
            <a:r>
              <a:rPr lang="ru-RU" i="1" dirty="0">
                <a:latin typeface="Times New Roman" panose="02020603050405020304" pitchFamily="18" charset="0"/>
                <a:ea typeface="Times New Roman" panose="02020603050405020304" pitchFamily="18" charset="0"/>
              </a:rPr>
              <a:t>Δ</a:t>
            </a:r>
            <a:r>
              <a:rPr lang="en-US" i="1" dirty="0">
                <a:latin typeface="Times New Roman" panose="02020603050405020304" pitchFamily="18" charset="0"/>
                <a:ea typeface="MS Mincho"/>
              </a:rPr>
              <a:t>q=0  </a:t>
            </a:r>
            <a:r>
              <a:rPr lang="en-US" dirty="0" err="1">
                <a:latin typeface="Times New Roman" panose="02020603050405020304" pitchFamily="18" charset="0"/>
                <a:ea typeface="MS Mincho"/>
              </a:rPr>
              <a:t>demak</a:t>
            </a:r>
            <a:r>
              <a:rPr lang="en-US" i="1" dirty="0">
                <a:latin typeface="Times New Roman" panose="02020603050405020304" pitchFamily="18" charset="0"/>
                <a:ea typeface="MS Mincho"/>
              </a:rPr>
              <a:t> q=</a:t>
            </a:r>
            <a:r>
              <a:rPr lang="en-US" i="1" dirty="0" err="1">
                <a:latin typeface="Times New Roman" panose="02020603050405020304" pitchFamily="18" charset="0"/>
                <a:ea typeface="MS Mincho"/>
              </a:rPr>
              <a:t>const</a:t>
            </a:r>
            <a:endParaRPr lang="ru-RU" sz="1100" dirty="0">
              <a:latin typeface="Courier New" panose="02070309020205020404" pitchFamily="49" charset="0"/>
              <a:ea typeface="Times New Roman" panose="02020603050405020304" pitchFamily="18" charset="0"/>
            </a:endParaRPr>
          </a:p>
          <a:p>
            <a:pPr indent="449580" algn="just">
              <a:spcAft>
                <a:spcPts val="0"/>
              </a:spcAft>
            </a:pPr>
            <a:r>
              <a:rPr lang="en-US" dirty="0" err="1">
                <a:latin typeface="Times New Roman" panose="02020603050405020304" pitchFamily="18" charset="0"/>
                <a:ea typeface="MS Mincho"/>
              </a:rPr>
              <a:t>Ushbu</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Jarayon</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uchun</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termodinamikaning</a:t>
            </a:r>
            <a:r>
              <a:rPr lang="en-US" dirty="0">
                <a:latin typeface="Times New Roman" panose="02020603050405020304" pitchFamily="18" charset="0"/>
                <a:ea typeface="MS Mincho"/>
              </a:rPr>
              <a:t> 1-qonuni </a:t>
            </a:r>
            <a:r>
              <a:rPr lang="en-US" dirty="0" err="1">
                <a:latin typeface="Times New Roman" panose="02020603050405020304" pitchFamily="18" charset="0"/>
                <a:ea typeface="MS Mincho"/>
              </a:rPr>
              <a:t>quyidagicha</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ko’rinishlarga</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ega</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bo‘ladi</a:t>
            </a:r>
            <a:r>
              <a:rPr lang="en-US" dirty="0">
                <a:latin typeface="Times New Roman" panose="02020603050405020304" pitchFamily="18" charset="0"/>
                <a:ea typeface="MS Mincho"/>
              </a:rPr>
              <a:t>.</a:t>
            </a:r>
            <a:endParaRPr lang="ru-RU" sz="1100" dirty="0">
              <a:effectLst/>
              <a:latin typeface="Courier New" panose="02070309020205020404" pitchFamily="49" charset="0"/>
              <a:ea typeface="Times New Roman" panose="02020603050405020304" pitchFamily="18" charset="0"/>
            </a:endParaRPr>
          </a:p>
        </p:txBody>
      </p:sp>
      <p:sp>
        <p:nvSpPr>
          <p:cNvPr id="11" name="Rectangle 23"/>
          <p:cNvSpPr>
            <a:spLocks noChangeArrowheads="1"/>
          </p:cNvSpPr>
          <p:nvPr/>
        </p:nvSpPr>
        <p:spPr bwMode="auto">
          <a:xfrm>
            <a:off x="2622763" y="3212976"/>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4203262"/>
              </p:ext>
            </p:extLst>
          </p:nvPr>
        </p:nvGraphicFramePr>
        <p:xfrm>
          <a:off x="2915816" y="2945981"/>
          <a:ext cx="920750" cy="234950"/>
        </p:xfrm>
        <a:graphic>
          <a:graphicData uri="http://schemas.openxmlformats.org/presentationml/2006/ole">
            <mc:AlternateContent xmlns:mc="http://schemas.openxmlformats.org/markup-compatibility/2006">
              <mc:Choice xmlns:v="urn:schemas-microsoft-com:vml" Requires="v">
                <p:oleObj spid="_x0000_s21606" name="Уравнение" r:id="rId3" imgW="927100" imgH="228600" progId="Equation.3">
                  <p:embed/>
                </p:oleObj>
              </mc:Choice>
              <mc:Fallback>
                <p:oleObj name="Уравнение" r:id="rId3" imgW="927100" imgH="228600" progId="Equation.3">
                  <p:embed/>
                  <p:pic>
                    <p:nvPicPr>
                      <p:cNvPr id="0" name="Object 2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15816" y="2945981"/>
                        <a:ext cx="920750" cy="2349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 name="Rectangle 26"/>
          <p:cNvSpPr>
            <a:spLocks noChangeArrowheads="1"/>
          </p:cNvSpPr>
          <p:nvPr/>
        </p:nvSpPr>
        <p:spPr bwMode="auto">
          <a:xfrm>
            <a:off x="4622586" y="3245022"/>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4" name="Объект 13"/>
          <p:cNvGraphicFramePr>
            <a:graphicFrameLocks noChangeAspect="1"/>
          </p:cNvGraphicFramePr>
          <p:nvPr>
            <p:extLst>
              <p:ext uri="{D42A27DB-BD31-4B8C-83A1-F6EECF244321}">
                <p14:modId xmlns:p14="http://schemas.microsoft.com/office/powerpoint/2010/main" val="4215528704"/>
              </p:ext>
            </p:extLst>
          </p:nvPr>
        </p:nvGraphicFramePr>
        <p:xfrm>
          <a:off x="4499992" y="2945857"/>
          <a:ext cx="977900" cy="234950"/>
        </p:xfrm>
        <a:graphic>
          <a:graphicData uri="http://schemas.openxmlformats.org/presentationml/2006/ole">
            <mc:AlternateContent xmlns:mc="http://schemas.openxmlformats.org/markup-compatibility/2006">
              <mc:Choice xmlns:v="urn:schemas-microsoft-com:vml" Requires="v">
                <p:oleObj spid="_x0000_s21607" name="Уравнение" r:id="rId5" imgW="977900" imgH="228600" progId="Equation.3">
                  <p:embed/>
                </p:oleObj>
              </mc:Choice>
              <mc:Fallback>
                <p:oleObj name="Уравнение" r:id="rId5" imgW="977900" imgH="228600" progId="Equation.3">
                  <p:embed/>
                  <p:pic>
                    <p:nvPicPr>
                      <p:cNvPr id="0" name="Object 2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99992" y="2945857"/>
                        <a:ext cx="977900" cy="2349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5" name="Прямоугольник 14"/>
          <p:cNvSpPr/>
          <p:nvPr/>
        </p:nvSpPr>
        <p:spPr>
          <a:xfrm>
            <a:off x="1691680" y="3346499"/>
            <a:ext cx="4929555" cy="369332"/>
          </a:xfrm>
          <a:prstGeom prst="rect">
            <a:avLst/>
          </a:prstGeom>
        </p:spPr>
        <p:txBody>
          <a:bodyPr wrap="none">
            <a:spAutoFit/>
          </a:bodyPr>
          <a:lstStyle/>
          <a:p>
            <a:r>
              <a:rPr lang="en-US" dirty="0" err="1" smtClean="0">
                <a:latin typeface="Times New Roman" panose="02020603050405020304" pitchFamily="18" charset="0"/>
                <a:ea typeface="MS Mincho"/>
              </a:rPr>
              <a:t>Adiabata</a:t>
            </a:r>
            <a:r>
              <a:rPr lang="en-US" dirty="0" smtClean="0">
                <a:latin typeface="Times New Roman" panose="02020603050405020304" pitchFamily="18" charset="0"/>
                <a:ea typeface="MS Mincho"/>
              </a:rPr>
              <a:t> </a:t>
            </a:r>
            <a:r>
              <a:rPr lang="en-US" dirty="0" err="1" smtClean="0">
                <a:latin typeface="Times New Roman" panose="02020603050405020304" pitchFamily="18" charset="0"/>
                <a:ea typeface="MS Mincho"/>
              </a:rPr>
              <a:t>tenglamasi</a:t>
            </a:r>
            <a:r>
              <a:rPr lang="en-US" dirty="0" smtClean="0">
                <a:latin typeface="Times New Roman" panose="02020603050405020304" pitchFamily="18" charset="0"/>
                <a:ea typeface="MS Mincho"/>
              </a:rPr>
              <a:t> </a:t>
            </a:r>
            <a:r>
              <a:rPr lang="en-US" dirty="0" err="1" smtClean="0">
                <a:latin typeface="Times New Roman" panose="02020603050405020304" pitchFamily="18" charset="0"/>
                <a:ea typeface="MS Mincho"/>
              </a:rPr>
              <a:t>quyidagi</a:t>
            </a:r>
            <a:r>
              <a:rPr lang="en-US" dirty="0" smtClean="0">
                <a:latin typeface="Times New Roman" panose="02020603050405020304" pitchFamily="18" charset="0"/>
                <a:ea typeface="MS Mincho"/>
              </a:rPr>
              <a:t> </a:t>
            </a:r>
            <a:r>
              <a:rPr lang="en-US" dirty="0" err="1" smtClean="0">
                <a:latin typeface="Times New Roman" panose="02020603050405020304" pitchFamily="18" charset="0"/>
                <a:ea typeface="MS Mincho"/>
              </a:rPr>
              <a:t>ko’rinishda</a:t>
            </a:r>
            <a:r>
              <a:rPr lang="en-US" dirty="0" smtClean="0">
                <a:latin typeface="Times New Roman" panose="02020603050405020304" pitchFamily="18" charset="0"/>
                <a:ea typeface="MS Mincho"/>
              </a:rPr>
              <a:t> </a:t>
            </a:r>
            <a:r>
              <a:rPr lang="en-US" dirty="0" err="1" smtClean="0">
                <a:latin typeface="Times New Roman" panose="02020603050405020304" pitchFamily="18" charset="0"/>
                <a:ea typeface="MS Mincho"/>
              </a:rPr>
              <a:t>bo’ladi</a:t>
            </a:r>
            <a:r>
              <a:rPr lang="en-US" dirty="0" smtClean="0">
                <a:latin typeface="Times New Roman" panose="02020603050405020304" pitchFamily="18" charset="0"/>
                <a:ea typeface="MS Mincho"/>
              </a:rPr>
              <a:t>: </a:t>
            </a:r>
            <a:endParaRPr lang="ru-RU" dirty="0"/>
          </a:p>
        </p:txBody>
      </p:sp>
      <p:sp>
        <p:nvSpPr>
          <p:cNvPr id="16" name="Rectangle 34"/>
          <p:cNvSpPr>
            <a:spLocks noChangeArrowheads="1"/>
          </p:cNvSpPr>
          <p:nvPr/>
        </p:nvSpPr>
        <p:spPr bwMode="auto">
          <a:xfrm>
            <a:off x="3635896" y="395789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7" name="Объект 16"/>
          <p:cNvGraphicFramePr>
            <a:graphicFrameLocks noChangeAspect="1"/>
          </p:cNvGraphicFramePr>
          <p:nvPr>
            <p:extLst>
              <p:ext uri="{D42A27DB-BD31-4B8C-83A1-F6EECF244321}">
                <p14:modId xmlns:p14="http://schemas.microsoft.com/office/powerpoint/2010/main" val="1737639628"/>
              </p:ext>
            </p:extLst>
          </p:nvPr>
        </p:nvGraphicFramePr>
        <p:xfrm>
          <a:off x="3635896" y="3957895"/>
          <a:ext cx="1085850" cy="317500"/>
        </p:xfrm>
        <a:graphic>
          <a:graphicData uri="http://schemas.openxmlformats.org/presentationml/2006/ole">
            <mc:AlternateContent xmlns:mc="http://schemas.openxmlformats.org/markup-compatibility/2006">
              <mc:Choice xmlns:v="urn:schemas-microsoft-com:vml" Requires="v">
                <p:oleObj spid="_x0000_s21608" name="Уравнение" r:id="rId7" imgW="787400" imgH="228600" progId="Equation.3">
                  <p:embed/>
                </p:oleObj>
              </mc:Choice>
              <mc:Fallback>
                <p:oleObj name="Уравнение" r:id="rId7" imgW="787400" imgH="228600" progId="Equation.3">
                  <p:embed/>
                  <p:pic>
                    <p:nvPicPr>
                      <p:cNvPr id="0" name="Object 3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35896" y="3957895"/>
                        <a:ext cx="1085850" cy="317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9" name="Рисунок 18"/>
          <p:cNvPicPr>
            <a:picLocks noChangeAspect="1"/>
          </p:cNvPicPr>
          <p:nvPr/>
        </p:nvPicPr>
        <p:blipFill rotWithShape="1">
          <a:blip r:embed="rId9"/>
          <a:srcRect l="9445" t="33201" r="66143" b="35300"/>
          <a:stretch/>
        </p:blipFill>
        <p:spPr>
          <a:xfrm>
            <a:off x="87129" y="4008152"/>
            <a:ext cx="3456384" cy="2508666"/>
          </a:xfrm>
          <a:prstGeom prst="rect">
            <a:avLst/>
          </a:prstGeom>
        </p:spPr>
      </p:pic>
      <p:pic>
        <p:nvPicPr>
          <p:cNvPr id="21581" name="Picture 77" descr="ÐÐ°ÑÑÐ¸Ð½ÐºÐ¸ Ð¿Ð¾ Ð·Ð°Ð¿ÑÐ¾ÑÑ Ð°Ð´Ð¸Ð°Ð±Ð°ÑÐ¸ÑÐµÑÐºÐ¸Ð¹ Ð¿ÑÐ¾ÑÐµÑÑ"/>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988942" y="4019194"/>
            <a:ext cx="2760241" cy="22352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20484"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20486"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20488"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4" name="Прямоугольник 3"/>
          <p:cNvSpPr/>
          <p:nvPr/>
        </p:nvSpPr>
        <p:spPr>
          <a:xfrm>
            <a:off x="3307180" y="836712"/>
            <a:ext cx="2007921" cy="369332"/>
          </a:xfrm>
          <a:prstGeom prst="rect">
            <a:avLst/>
          </a:prstGeom>
        </p:spPr>
        <p:txBody>
          <a:bodyPr wrap="none">
            <a:spAutoFit/>
          </a:bodyPr>
          <a:lstStyle/>
          <a:p>
            <a:pPr algn="ctr">
              <a:spcAft>
                <a:spcPts val="0"/>
              </a:spcAft>
            </a:pPr>
            <a:r>
              <a:rPr lang="en-US" b="1" dirty="0" err="1">
                <a:latin typeface="Times New Roman" panose="02020603050405020304" pitchFamily="18" charset="0"/>
                <a:ea typeface="MS Mincho"/>
              </a:rPr>
              <a:t>Politropik</a:t>
            </a:r>
            <a:r>
              <a:rPr lang="en-US" b="1" dirty="0">
                <a:latin typeface="Times New Roman" panose="02020603050405020304" pitchFamily="18" charset="0"/>
                <a:ea typeface="MS Mincho"/>
              </a:rPr>
              <a:t> </a:t>
            </a:r>
            <a:r>
              <a:rPr lang="en-US" b="1" dirty="0" err="1" smtClean="0">
                <a:latin typeface="Times New Roman" panose="02020603050405020304" pitchFamily="18" charset="0"/>
                <a:ea typeface="MS Mincho"/>
              </a:rPr>
              <a:t>jarayon</a:t>
            </a:r>
            <a:endParaRPr lang="ru-RU" sz="1100" b="1" dirty="0">
              <a:effectLst/>
              <a:latin typeface="Courier New" panose="02070309020205020404" pitchFamily="49" charset="0"/>
              <a:ea typeface="Times New Roman" panose="02020603050405020304" pitchFamily="18" charset="0"/>
            </a:endParaRPr>
          </a:p>
        </p:txBody>
      </p:sp>
      <p:sp>
        <p:nvSpPr>
          <p:cNvPr id="8" name="Прямоугольник 7"/>
          <p:cNvSpPr/>
          <p:nvPr/>
        </p:nvSpPr>
        <p:spPr>
          <a:xfrm>
            <a:off x="971600" y="1556792"/>
            <a:ext cx="7686600" cy="2031325"/>
          </a:xfrm>
          <a:prstGeom prst="rect">
            <a:avLst/>
          </a:prstGeom>
        </p:spPr>
        <p:txBody>
          <a:bodyPr wrap="square">
            <a:spAutoFit/>
          </a:bodyPr>
          <a:lstStyle/>
          <a:p>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Tenglamani</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kanoatlantiruvchi</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jarayonga</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politropik</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jarayon</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deyiladi</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P</a:t>
            </a:r>
            <a:r>
              <a:rPr lang="en-US" dirty="0" err="1">
                <a:latin typeface="Times New Roman" panose="02020603050405020304" pitchFamily="18" charset="0"/>
                <a:ea typeface="Times New Roman" panose="02020603050405020304" pitchFamily="18" charset="0"/>
              </a:rPr>
              <a:t>olitropa</a:t>
            </a:r>
            <a:r>
              <a:rPr lang="en-US"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ko‘rsatkichi</a:t>
            </a:r>
            <a:r>
              <a:rPr lang="en-US" dirty="0">
                <a:latin typeface="Times New Roman" panose="02020603050405020304" pitchFamily="18" charset="0"/>
                <a:ea typeface="Times New Roman" panose="02020603050405020304" pitchFamily="18" charset="0"/>
              </a:rPr>
              <a:t> –</a:t>
            </a:r>
            <a:r>
              <a:rPr lang="ru-RU" dirty="0">
                <a:latin typeface="Times New Roman" panose="02020603050405020304" pitchFamily="18" charset="0"/>
                <a:ea typeface="Times New Roman" panose="02020603050405020304" pitchFamily="18" charset="0"/>
                <a:sym typeface="Symbol" panose="05050102010706020507" pitchFamily="18" charset="2"/>
              </a:rPr>
              <a:t></a:t>
            </a:r>
            <a:r>
              <a:rPr lang="en-US" dirty="0">
                <a:latin typeface="Times New Roman" panose="02020603050405020304" pitchFamily="18" charset="0"/>
                <a:ea typeface="Times New Roman" panose="02020603050405020304" pitchFamily="18" charset="0"/>
              </a:rPr>
              <a:t> : +</a:t>
            </a:r>
            <a:r>
              <a:rPr lang="ru-RU" dirty="0">
                <a:latin typeface="Times New Roman" panose="02020603050405020304" pitchFamily="18" charset="0"/>
                <a:ea typeface="Times New Roman" panose="02020603050405020304" pitchFamily="18" charset="0"/>
                <a:sym typeface="Symbol" panose="05050102010706020507" pitchFamily="18" charset="2"/>
              </a:rPr>
              <a: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chegaradagi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ixtiyoriy</a:t>
            </a:r>
            <a:r>
              <a:rPr lang="en-US" dirty="0">
                <a:latin typeface="Times New Roman" panose="02020603050405020304" pitchFamily="18" charset="0"/>
                <a:ea typeface="Times New Roman" panose="02020603050405020304" pitchFamily="18" charset="0"/>
              </a:rPr>
              <a:t> son </a:t>
            </a:r>
            <a:r>
              <a:rPr lang="en-US" dirty="0" err="1">
                <a:latin typeface="Times New Roman" panose="02020603050405020304" pitchFamily="18" charset="0"/>
                <a:ea typeface="Times New Roman" panose="02020603050405020304" pitchFamily="18" charset="0"/>
              </a:rPr>
              <a:t>kiymatini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olishi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mumkin</a:t>
            </a:r>
            <a:r>
              <a:rPr lang="en-US" dirty="0">
                <a:latin typeface="Times New Roman" panose="02020603050405020304" pitchFamily="18" charset="0"/>
                <a:ea typeface="Times New Roman" panose="02020603050405020304" pitchFamily="18" charset="0"/>
              </a:rPr>
              <a:t>, ammo </a:t>
            </a:r>
            <a:r>
              <a:rPr lang="en-US" dirty="0" err="1">
                <a:latin typeface="Times New Roman" panose="02020603050405020304" pitchFamily="18" charset="0"/>
                <a:ea typeface="Times New Roman" panose="02020603050405020304" pitchFamily="18" charset="0"/>
              </a:rPr>
              <a:t>ushbu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jarayon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uchun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doimiy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miqdor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Yuqoridalardan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Klapeyron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tenglamalaridan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politropaning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ixtiyoriy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ikki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nuqtasi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orasidagi</a:t>
            </a:r>
            <a:r>
              <a:rPr lang="en-US" dirty="0">
                <a:latin typeface="Times New Roman" panose="02020603050405020304" pitchFamily="18" charset="0"/>
                <a:ea typeface="Times New Roman" panose="02020603050405020304" pitchFamily="18" charset="0"/>
              </a:rPr>
              <a:t>  </a:t>
            </a:r>
            <a:r>
              <a:rPr lang="ru-RU" i="1" dirty="0">
                <a:latin typeface="Times New Roman" panose="02020603050405020304" pitchFamily="18" charset="0"/>
                <a:ea typeface="Times New Roman" panose="02020603050405020304" pitchFamily="18" charset="0"/>
                <a:sym typeface="Symbol" panose="05050102010706020507" pitchFamily="18" charset="2"/>
              </a:rPr>
              <a:t></a:t>
            </a:r>
            <a:r>
              <a:rPr lang="en-US" i="1" dirty="0">
                <a:latin typeface="Times New Roman" panose="02020603050405020304" pitchFamily="18" charset="0"/>
                <a:ea typeface="Times New Roman" panose="02020603050405020304" pitchFamily="18" charset="0"/>
              </a:rPr>
              <a:t>,</a:t>
            </a:r>
            <a:r>
              <a:rPr lang="ru-RU" i="1" dirty="0">
                <a:latin typeface="Times New Roman" panose="02020603050405020304" pitchFamily="18" charset="0"/>
                <a:ea typeface="Times New Roman" panose="02020603050405020304" pitchFamily="18" charset="0"/>
                <a:sym typeface="Symbol" panose="05050102010706020507" pitchFamily="18" charset="2"/>
              </a:rPr>
              <a: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ru-RU" i="1" dirty="0">
                <a:latin typeface="Times New Roman" panose="02020603050405020304" pitchFamily="18" charset="0"/>
                <a:ea typeface="Times New Roman" panose="02020603050405020304" pitchFamily="18" charset="0"/>
                <a:sym typeface="Symbol" panose="05050102010706020507" pitchFamily="18" charset="2"/>
              </a:rPr>
              <a:t></a:t>
            </a:r>
            <a:r>
              <a:rPr lang="ru-RU" i="1"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funktsional</a:t>
            </a:r>
            <a:r>
              <a:rPr lang="en-US" i="1"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bog‘liklikni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topish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mumkin</a:t>
            </a:r>
            <a:r>
              <a:rPr lang="en-US" dirty="0" smtClean="0">
                <a:latin typeface="Times New Roman" panose="02020603050405020304" pitchFamily="18" charset="0"/>
                <a:ea typeface="Times New Roman" panose="02020603050405020304" pitchFamily="18" charset="0"/>
              </a:rPr>
              <a:t>:</a:t>
            </a:r>
          </a:p>
          <a:p>
            <a:r>
              <a:rPr lang="en-US" dirty="0"/>
              <a:t>1-2 </a:t>
            </a:r>
            <a:r>
              <a:rPr lang="en-US" dirty="0" err="1"/>
              <a:t>Jarayon</a:t>
            </a:r>
            <a:r>
              <a:rPr lang="en-US" dirty="0"/>
              <a:t> </a:t>
            </a:r>
            <a:r>
              <a:rPr lang="en-US" dirty="0" err="1"/>
              <a:t>uchun</a:t>
            </a:r>
            <a:endParaRPr lang="ru-RU" dirty="0"/>
          </a:p>
          <a:p>
            <a:endParaRPr lang="ru-RU" dirty="0"/>
          </a:p>
        </p:txBody>
      </p:sp>
      <p:sp>
        <p:nvSpPr>
          <p:cNvPr id="9" name="Rectangle 92"/>
          <p:cNvSpPr>
            <a:spLocks noChangeArrowheads="1"/>
          </p:cNvSpPr>
          <p:nvPr/>
        </p:nvSpPr>
        <p:spPr bwMode="auto">
          <a:xfrm>
            <a:off x="1331640" y="3588117"/>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4035307999"/>
              </p:ext>
            </p:extLst>
          </p:nvPr>
        </p:nvGraphicFramePr>
        <p:xfrm>
          <a:off x="1331640" y="3349249"/>
          <a:ext cx="1295400" cy="260350"/>
        </p:xfrm>
        <a:graphic>
          <a:graphicData uri="http://schemas.openxmlformats.org/presentationml/2006/ole">
            <mc:AlternateContent xmlns:mc="http://schemas.openxmlformats.org/markup-compatibility/2006">
              <mc:Choice xmlns:v="urn:schemas-microsoft-com:vml" Requires="v">
                <p:oleObj spid="_x0000_s20667" name="Уравнение" r:id="rId4" imgW="1155700" imgH="228600" progId="Equation.3">
                  <p:embed/>
                </p:oleObj>
              </mc:Choice>
              <mc:Fallback>
                <p:oleObj name="Уравнение" r:id="rId4" imgW="1155700" imgH="228600" progId="Equation.3">
                  <p:embed/>
                  <p:pic>
                    <p:nvPicPr>
                      <p:cNvPr id="0" name="Object 9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31640" y="3349249"/>
                        <a:ext cx="1295400" cy="2603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 name="Rectangle 94"/>
          <p:cNvSpPr>
            <a:spLocks noChangeArrowheads="1"/>
          </p:cNvSpPr>
          <p:nvPr/>
        </p:nvSpPr>
        <p:spPr bwMode="auto">
          <a:xfrm>
            <a:off x="2987080" y="3569067"/>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260093640"/>
              </p:ext>
            </p:extLst>
          </p:nvPr>
        </p:nvGraphicFramePr>
        <p:xfrm>
          <a:off x="3010496" y="3349249"/>
          <a:ext cx="1479550" cy="279400"/>
        </p:xfrm>
        <a:graphic>
          <a:graphicData uri="http://schemas.openxmlformats.org/presentationml/2006/ole">
            <mc:AlternateContent xmlns:mc="http://schemas.openxmlformats.org/markup-compatibility/2006">
              <mc:Choice xmlns:v="urn:schemas-microsoft-com:vml" Requires="v">
                <p:oleObj spid="_x0000_s20668" name="Уравнение" r:id="rId6" imgW="1193800" imgH="228600" progId="Equation.3">
                  <p:embed/>
                </p:oleObj>
              </mc:Choice>
              <mc:Fallback>
                <p:oleObj name="Уравнение" r:id="rId6" imgW="1193800" imgH="228600" progId="Equation.3">
                  <p:embed/>
                  <p:pic>
                    <p:nvPicPr>
                      <p:cNvPr id="0" name="Object 9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10496" y="3349249"/>
                        <a:ext cx="1479550" cy="279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 name="Rectangle 96"/>
          <p:cNvSpPr>
            <a:spLocks noChangeArrowheads="1"/>
          </p:cNvSpPr>
          <p:nvPr/>
        </p:nvSpPr>
        <p:spPr bwMode="auto">
          <a:xfrm>
            <a:off x="4850086" y="3479424"/>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4" name="Объект 13"/>
          <p:cNvGraphicFramePr>
            <a:graphicFrameLocks noChangeAspect="1"/>
          </p:cNvGraphicFramePr>
          <p:nvPr>
            <p:extLst>
              <p:ext uri="{D42A27DB-BD31-4B8C-83A1-F6EECF244321}">
                <p14:modId xmlns:p14="http://schemas.microsoft.com/office/powerpoint/2010/main" val="158977534"/>
              </p:ext>
            </p:extLst>
          </p:nvPr>
        </p:nvGraphicFramePr>
        <p:xfrm>
          <a:off x="4886636" y="3285297"/>
          <a:ext cx="1339850" cy="374650"/>
        </p:xfrm>
        <a:graphic>
          <a:graphicData uri="http://schemas.openxmlformats.org/presentationml/2006/ole">
            <mc:AlternateContent xmlns:mc="http://schemas.openxmlformats.org/markup-compatibility/2006">
              <mc:Choice xmlns:v="urn:schemas-microsoft-com:vml" Requires="v">
                <p:oleObj spid="_x0000_s20669" name="Уравнение" r:id="rId8" imgW="1231366" imgH="342751" progId="Equation.3">
                  <p:embed/>
                </p:oleObj>
              </mc:Choice>
              <mc:Fallback>
                <p:oleObj name="Уравнение" r:id="rId8" imgW="1231366" imgH="342751" progId="Equation.3">
                  <p:embed/>
                  <p:pic>
                    <p:nvPicPr>
                      <p:cNvPr id="0" name="Object 9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886636" y="3285297"/>
                        <a:ext cx="1339850" cy="3746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5" name="Прямоугольник 14"/>
          <p:cNvSpPr/>
          <p:nvPr/>
        </p:nvSpPr>
        <p:spPr>
          <a:xfrm>
            <a:off x="1418680" y="3844480"/>
            <a:ext cx="3929281" cy="369332"/>
          </a:xfrm>
          <a:prstGeom prst="rect">
            <a:avLst/>
          </a:prstGeom>
        </p:spPr>
        <p:txBody>
          <a:bodyPr wrap="none">
            <a:spAutoFit/>
          </a:bodyPr>
          <a:lstStyle/>
          <a:p>
            <a:r>
              <a:rPr lang="en-US" dirty="0" err="1">
                <a:latin typeface="Times New Roman" panose="02020603050405020304" pitchFamily="18" charset="0"/>
                <a:ea typeface="MS Mincho"/>
              </a:rPr>
              <a:t>Politropik</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jarayon</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uchun</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kengayish</a:t>
            </a:r>
            <a:r>
              <a:rPr lang="en-US" dirty="0">
                <a:latin typeface="Times New Roman" panose="02020603050405020304" pitchFamily="18" charset="0"/>
                <a:ea typeface="MS Mincho"/>
              </a:rPr>
              <a:t> </a:t>
            </a:r>
            <a:r>
              <a:rPr lang="en-US" dirty="0" err="1">
                <a:latin typeface="Times New Roman" panose="02020603050405020304" pitchFamily="18" charset="0"/>
                <a:ea typeface="MS Mincho"/>
              </a:rPr>
              <a:t>ishi</a:t>
            </a:r>
            <a:r>
              <a:rPr lang="en-US" dirty="0">
                <a:latin typeface="Times New Roman" panose="02020603050405020304" pitchFamily="18" charset="0"/>
                <a:ea typeface="MS Mincho"/>
              </a:rPr>
              <a:t>:</a:t>
            </a:r>
            <a:endParaRPr lang="ru-RU" dirty="0"/>
          </a:p>
        </p:txBody>
      </p:sp>
      <p:sp>
        <p:nvSpPr>
          <p:cNvPr id="16" name="Rectangle 98"/>
          <p:cNvSpPr>
            <a:spLocks noChangeArrowheads="1"/>
          </p:cNvSpPr>
          <p:nvPr/>
        </p:nvSpPr>
        <p:spPr bwMode="auto">
          <a:xfrm>
            <a:off x="2960440" y="48122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7" name="Объект 16"/>
          <p:cNvGraphicFramePr>
            <a:graphicFrameLocks noChangeAspect="1"/>
          </p:cNvGraphicFramePr>
          <p:nvPr>
            <p:extLst>
              <p:ext uri="{D42A27DB-BD31-4B8C-83A1-F6EECF244321}">
                <p14:modId xmlns:p14="http://schemas.microsoft.com/office/powerpoint/2010/main" val="2765664182"/>
              </p:ext>
            </p:extLst>
          </p:nvPr>
        </p:nvGraphicFramePr>
        <p:xfrm>
          <a:off x="5347961" y="3749589"/>
          <a:ext cx="3549650" cy="679450"/>
        </p:xfrm>
        <a:graphic>
          <a:graphicData uri="http://schemas.openxmlformats.org/presentationml/2006/ole">
            <mc:AlternateContent xmlns:mc="http://schemas.openxmlformats.org/markup-compatibility/2006">
              <mc:Choice xmlns:v="urn:schemas-microsoft-com:vml" Requires="v">
                <p:oleObj spid="_x0000_s20670" name="Уравнение" r:id="rId10" imgW="3556000" imgH="685800" progId="Equation.3">
                  <p:embed/>
                </p:oleObj>
              </mc:Choice>
              <mc:Fallback>
                <p:oleObj name="Уравнение" r:id="rId10" imgW="3556000" imgH="685800" progId="Equation.3">
                  <p:embed/>
                  <p:pic>
                    <p:nvPicPr>
                      <p:cNvPr id="0" name="Object 9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347961" y="3749589"/>
                        <a:ext cx="3549650" cy="6794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20628" name="Picture 148" descr="ÐÐ¾ÑÐ¾Ð¶ÐµÐµ Ð¸Ð·Ð¾Ð±ÑÐ°Ð¶ÐµÐ½Ð¸Ðµ"/>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t="37902" b="33231"/>
          <a:stretch/>
        </p:blipFill>
        <p:spPr bwMode="auto">
          <a:xfrm>
            <a:off x="1211287" y="4753984"/>
            <a:ext cx="2831505" cy="1296144"/>
          </a:xfrm>
          <a:prstGeom prst="rect">
            <a:avLst/>
          </a:prstGeom>
          <a:noFill/>
          <a:extLst>
            <a:ext uri="{909E8E84-426E-40DD-AFC4-6F175D3DCCD1}">
              <a14:hiddenFill xmlns:a14="http://schemas.microsoft.com/office/drawing/2010/main">
                <a:solidFill>
                  <a:srgbClr val="FFFFFF"/>
                </a:solidFill>
              </a14:hiddenFill>
            </a:ext>
          </a:extLst>
        </p:spPr>
      </p:pic>
      <p:pic>
        <p:nvPicPr>
          <p:cNvPr id="20630" name="Picture 150" descr="ÐÐ¾ÑÐ¾Ð¶ÐµÐµ Ð¸Ð·Ð¾Ð±ÑÐ°Ð¶ÐµÐ½Ð¸Ðµ"/>
          <p:cNvPicPr>
            <a:picLocks noChangeAspect="1" noChangeArrowheads="1"/>
          </p:cNvPicPr>
          <p:nvPr/>
        </p:nvPicPr>
        <p:blipFill rotWithShape="1">
          <a:blip r:embed="rId13">
            <a:extLst>
              <a:ext uri="{28A0092B-C50C-407E-A947-70E740481C1C}">
                <a14:useLocalDpi xmlns:a14="http://schemas.microsoft.com/office/drawing/2010/main" val="0"/>
              </a:ext>
            </a:extLst>
          </a:blip>
          <a:srcRect b="35017"/>
          <a:stretch/>
        </p:blipFill>
        <p:spPr bwMode="auto">
          <a:xfrm>
            <a:off x="5022577" y="4638470"/>
            <a:ext cx="1762125" cy="162169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26629" name="Rectangle 5"/>
          <p:cNvSpPr>
            <a:spLocks noChangeArrowheads="1"/>
          </p:cNvSpPr>
          <p:nvPr/>
        </p:nvSpPr>
        <p:spPr bwMode="auto">
          <a:xfrm>
            <a:off x="0" y="13430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26631"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26633"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2" name="Прямоугольник 1"/>
          <p:cNvSpPr/>
          <p:nvPr/>
        </p:nvSpPr>
        <p:spPr>
          <a:xfrm>
            <a:off x="-180528" y="881360"/>
            <a:ext cx="9505056" cy="461665"/>
          </a:xfrm>
          <a:prstGeom prst="rect">
            <a:avLst/>
          </a:prstGeom>
        </p:spPr>
        <p:txBody>
          <a:bodyPr wrap="square">
            <a:spAutoFit/>
          </a:bodyPr>
          <a:lstStyle/>
          <a:p>
            <a:pPr algn="ctr"/>
            <a:r>
              <a:rPr lang="uz-Cyrl-UZ" sz="2400" b="1" dirty="0" smtClean="0">
                <a:solidFill>
                  <a:srgbClr val="00B0F0"/>
                </a:solidFill>
                <a:latin typeface="Times New Roman" panose="02020603050405020304" pitchFamily="18" charset="0"/>
                <a:ea typeface="MS Mincho"/>
              </a:rPr>
              <a:t>JARAYONLARNING </a:t>
            </a:r>
            <a:r>
              <a:rPr lang="en-US" sz="2400" b="1" dirty="0" smtClean="0">
                <a:solidFill>
                  <a:srgbClr val="00B0F0"/>
                </a:solidFill>
                <a:latin typeface="Times New Roman" panose="02020603050405020304" pitchFamily="18" charset="0"/>
                <a:ea typeface="MS Mincho"/>
              </a:rPr>
              <a:t>P</a:t>
            </a:r>
            <a:r>
              <a:rPr lang="uz-Cyrl-UZ" sz="2400" b="1" dirty="0" smtClean="0">
                <a:solidFill>
                  <a:srgbClr val="00B0F0"/>
                </a:solidFill>
                <a:latin typeface="Times New Roman" panose="02020603050405020304" pitchFamily="18" charset="0"/>
                <a:ea typeface="MS Mincho"/>
              </a:rPr>
              <a:t>-V VA T-S DIAGRAMMALARDA IFODASI</a:t>
            </a:r>
            <a:endParaRPr lang="ru-RU" sz="2400" dirty="0">
              <a:solidFill>
                <a:srgbClr val="00B0F0"/>
              </a:solidFill>
            </a:endParaRPr>
          </a:p>
        </p:txBody>
      </p:sp>
      <p:pic>
        <p:nvPicPr>
          <p:cNvPr id="7" name="Рисунок 6"/>
          <p:cNvPicPr>
            <a:picLocks noChangeAspect="1"/>
          </p:cNvPicPr>
          <p:nvPr/>
        </p:nvPicPr>
        <p:blipFill rotWithShape="1">
          <a:blip r:embed="rId2"/>
          <a:srcRect l="40156" t="38100" r="33069" b="42300"/>
          <a:stretch/>
        </p:blipFill>
        <p:spPr>
          <a:xfrm>
            <a:off x="2123728" y="2236960"/>
            <a:ext cx="4896544" cy="2016224"/>
          </a:xfrm>
          <a:prstGeom prst="rect">
            <a:avLst/>
          </a:prstGeom>
        </p:spPr>
      </p:pic>
      <p:sp>
        <p:nvSpPr>
          <p:cNvPr id="8" name="Прямоугольник 7"/>
          <p:cNvSpPr/>
          <p:nvPr/>
        </p:nvSpPr>
        <p:spPr>
          <a:xfrm>
            <a:off x="3152552" y="1685285"/>
            <a:ext cx="2441695" cy="369332"/>
          </a:xfrm>
          <a:prstGeom prst="rect">
            <a:avLst/>
          </a:prstGeom>
        </p:spPr>
        <p:txBody>
          <a:bodyPr wrap="none">
            <a:spAutoFit/>
          </a:bodyPr>
          <a:lstStyle/>
          <a:p>
            <a:pPr algn="ctr">
              <a:spcAft>
                <a:spcPts val="0"/>
              </a:spcAft>
            </a:pPr>
            <a:r>
              <a:rPr lang="uz-Cyrl-UZ" b="1" i="1" dirty="0">
                <a:latin typeface="Times New Roman" panose="02020603050405020304" pitchFamily="18" charset="0"/>
                <a:ea typeface="MS Mincho"/>
              </a:rPr>
              <a:t>Izoxorik jarayon</a:t>
            </a:r>
            <a:r>
              <a:rPr lang="en-US" b="1" i="1" dirty="0">
                <a:latin typeface="Times New Roman" panose="02020603050405020304" pitchFamily="18" charset="0"/>
                <a:ea typeface="MS Mincho"/>
              </a:rPr>
              <a:t> </a:t>
            </a:r>
            <a:r>
              <a:rPr lang="en-US" b="1" i="1" dirty="0" err="1">
                <a:latin typeface="Times New Roman" panose="02020603050405020304" pitchFamily="18" charset="0"/>
                <a:ea typeface="MS Mincho"/>
              </a:rPr>
              <a:t>uchun</a:t>
            </a:r>
            <a:endParaRPr lang="ru-RU" sz="1100" b="1" dirty="0">
              <a:effectLst/>
              <a:latin typeface="Courier New" panose="02070309020205020404" pitchFamily="49" charset="0"/>
              <a:ea typeface="Times New Roman" panose="02020603050405020304" pitchFamily="18" charset="0"/>
            </a:endParaRPr>
          </a:p>
        </p:txBody>
      </p:sp>
      <p:pic>
        <p:nvPicPr>
          <p:cNvPr id="26714" name="Picture 90" descr="ÐÐ°ÑÑÐ¸Ð½ÐºÐ¸ Ð¿Ð¾ Ð·Ð°Ð¿ÑÐ¾ÑÑ pv ts Ð´Ð¸Ð°Ð³ÑÐ°Ð¼Ð¼Ñ Ð´Ð»Ñ Ð¸Ð·Ð¾ÑÐ¾ÑÐ½Ð¾Ð³Ð¾ Ð¿ÑÐ¾ÑÐµÑÑÐ° Ð¸ Ð¸Ñ Ð°Ð½Ð°Ð»Ð¸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4575486"/>
            <a:ext cx="2778054" cy="1896022"/>
          </a:xfrm>
          <a:prstGeom prst="rect">
            <a:avLst/>
          </a:prstGeom>
          <a:noFill/>
          <a:extLst>
            <a:ext uri="{909E8E84-426E-40DD-AFC4-6F175D3DCCD1}">
              <a14:hiddenFill xmlns:a14="http://schemas.microsoft.com/office/drawing/2010/main">
                <a:solidFill>
                  <a:srgbClr val="FFFFFF"/>
                </a:solidFill>
              </a14:hiddenFill>
            </a:ext>
          </a:extLst>
        </p:spPr>
      </p:pic>
      <p:pic>
        <p:nvPicPr>
          <p:cNvPr id="26716" name="Picture 92" descr="ÐÐ¾ÑÐ¾Ð¶ÐµÐµ Ð¸Ð·Ð¾Ð±ÑÐ°Ð¶ÐµÐ½Ð¸Ð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59632" y="4575486"/>
            <a:ext cx="2266950" cy="20574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27652"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27654"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2" name="Прямоугольник 1"/>
          <p:cNvSpPr/>
          <p:nvPr/>
        </p:nvSpPr>
        <p:spPr>
          <a:xfrm>
            <a:off x="3591012" y="836712"/>
            <a:ext cx="2499403" cy="369332"/>
          </a:xfrm>
          <a:prstGeom prst="rect">
            <a:avLst/>
          </a:prstGeom>
        </p:spPr>
        <p:txBody>
          <a:bodyPr wrap="none">
            <a:spAutoFit/>
          </a:bodyPr>
          <a:lstStyle/>
          <a:p>
            <a:pPr algn="ctr">
              <a:spcAft>
                <a:spcPts val="0"/>
              </a:spcAft>
            </a:pPr>
            <a:r>
              <a:rPr lang="en-US" b="1" i="1" dirty="0" err="1">
                <a:latin typeface="Times New Roman" panose="02020603050405020304" pitchFamily="18" charset="0"/>
                <a:ea typeface="MS Mincho"/>
              </a:rPr>
              <a:t>Izobarik</a:t>
            </a:r>
            <a:r>
              <a:rPr lang="en-US" b="1" i="1" dirty="0">
                <a:latin typeface="Times New Roman" panose="02020603050405020304" pitchFamily="18" charset="0"/>
                <a:ea typeface="MS Mincho"/>
              </a:rPr>
              <a:t>  </a:t>
            </a:r>
            <a:r>
              <a:rPr lang="en-US" b="1" i="1" dirty="0" err="1">
                <a:latin typeface="Times New Roman" panose="02020603050405020304" pitchFamily="18" charset="0"/>
                <a:ea typeface="MS Mincho"/>
              </a:rPr>
              <a:t>iarayon</a:t>
            </a:r>
            <a:r>
              <a:rPr lang="en-US" b="1" i="1" dirty="0">
                <a:latin typeface="Times New Roman" panose="02020603050405020304" pitchFamily="18" charset="0"/>
                <a:ea typeface="MS Mincho"/>
              </a:rPr>
              <a:t> </a:t>
            </a:r>
            <a:r>
              <a:rPr lang="en-US" b="1" i="1" dirty="0" err="1">
                <a:latin typeface="Times New Roman" panose="02020603050405020304" pitchFamily="18" charset="0"/>
                <a:ea typeface="MS Mincho"/>
              </a:rPr>
              <a:t>uchun</a:t>
            </a:r>
            <a:endParaRPr lang="ru-RU" sz="1100" b="1" dirty="0">
              <a:effectLst/>
              <a:latin typeface="Courier New" panose="02070309020205020404" pitchFamily="49" charset="0"/>
              <a:ea typeface="Times New Roman" panose="02020603050405020304" pitchFamily="18" charset="0"/>
            </a:endParaRPr>
          </a:p>
        </p:txBody>
      </p:sp>
      <p:pic>
        <p:nvPicPr>
          <p:cNvPr id="6" name="Рисунок 5"/>
          <p:cNvPicPr>
            <a:picLocks noChangeAspect="1"/>
          </p:cNvPicPr>
          <p:nvPr/>
        </p:nvPicPr>
        <p:blipFill rotWithShape="1">
          <a:blip r:embed="rId2"/>
          <a:srcRect l="29919" t="49300" r="37794" b="31100"/>
          <a:stretch/>
        </p:blipFill>
        <p:spPr>
          <a:xfrm>
            <a:off x="2051720" y="1860433"/>
            <a:ext cx="5904656" cy="2016224"/>
          </a:xfrm>
          <a:prstGeom prst="rect">
            <a:avLst/>
          </a:prstGeom>
        </p:spPr>
      </p:pic>
      <p:pic>
        <p:nvPicPr>
          <p:cNvPr id="27724" name="Picture 76" descr="ÐÐ°ÑÑÐ¸Ð½ÐºÐ¸ Ð¿Ð¾ Ð·Ð°Ð¿ÑÐ¾ÑÑ pv ts Ð´Ð¸Ð°Ð³ÑÐ°Ð¼Ð¼Ñ Ð´Ð»Ñ Ð¸Ð·Ð¾Ð±Ð°ÑÐ½Ð¾Ð³Ð¾ Ð¿ÑÐ¾ÑÐµÑÑÐ°"/>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V="1">
            <a:off x="2339752" y="4074588"/>
            <a:ext cx="5070744" cy="237815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3203848" y="980728"/>
            <a:ext cx="2672526" cy="369332"/>
          </a:xfrm>
          <a:prstGeom prst="rect">
            <a:avLst/>
          </a:prstGeom>
        </p:spPr>
        <p:txBody>
          <a:bodyPr wrap="none">
            <a:spAutoFit/>
          </a:bodyPr>
          <a:lstStyle/>
          <a:p>
            <a:r>
              <a:rPr lang="en-US" b="1" dirty="0">
                <a:latin typeface="Times New Roman" panose="02020603050405020304" pitchFamily="18" charset="0"/>
                <a:ea typeface="MS Mincho"/>
              </a:rPr>
              <a:t> </a:t>
            </a:r>
            <a:r>
              <a:rPr lang="en-US" b="1" i="1" dirty="0" err="1">
                <a:latin typeface="Times New Roman" panose="02020603050405020304" pitchFamily="18" charset="0"/>
                <a:ea typeface="MS Mincho"/>
              </a:rPr>
              <a:t>Izotermik</a:t>
            </a:r>
            <a:r>
              <a:rPr lang="en-US" b="1" i="1" dirty="0">
                <a:latin typeface="Times New Roman" panose="02020603050405020304" pitchFamily="18" charset="0"/>
                <a:ea typeface="MS Mincho"/>
              </a:rPr>
              <a:t> </a:t>
            </a:r>
            <a:r>
              <a:rPr lang="en-US" b="1" i="1" dirty="0" err="1">
                <a:latin typeface="Times New Roman" panose="02020603050405020304" pitchFamily="18" charset="0"/>
                <a:ea typeface="MS Mincho"/>
              </a:rPr>
              <a:t>jarayon</a:t>
            </a:r>
            <a:r>
              <a:rPr lang="en-US" b="1" i="1" dirty="0">
                <a:latin typeface="Times New Roman" panose="02020603050405020304" pitchFamily="18" charset="0"/>
                <a:ea typeface="MS Mincho"/>
              </a:rPr>
              <a:t> </a:t>
            </a:r>
            <a:r>
              <a:rPr lang="en-US" b="1" i="1" dirty="0" err="1">
                <a:latin typeface="Times New Roman" panose="02020603050405020304" pitchFamily="18" charset="0"/>
                <a:ea typeface="MS Mincho"/>
              </a:rPr>
              <a:t>uchun</a:t>
            </a:r>
            <a:r>
              <a:rPr lang="en-US" b="1" i="1" dirty="0">
                <a:latin typeface="Times New Roman" panose="02020603050405020304" pitchFamily="18" charset="0"/>
                <a:ea typeface="MS Mincho"/>
              </a:rPr>
              <a:t>.</a:t>
            </a:r>
            <a:endParaRPr lang="ru-RU" b="1" dirty="0"/>
          </a:p>
        </p:txBody>
      </p:sp>
      <p:pic>
        <p:nvPicPr>
          <p:cNvPr id="7" name="Рисунок 6"/>
          <p:cNvPicPr>
            <a:picLocks noChangeAspect="1"/>
          </p:cNvPicPr>
          <p:nvPr/>
        </p:nvPicPr>
        <p:blipFill rotWithShape="1">
          <a:blip r:embed="rId2"/>
          <a:srcRect l="31494" t="39501" r="35432" b="39500"/>
          <a:stretch/>
        </p:blipFill>
        <p:spPr>
          <a:xfrm>
            <a:off x="1403648" y="2060848"/>
            <a:ext cx="6048672" cy="2160240"/>
          </a:xfrm>
          <a:prstGeom prst="rect">
            <a:avLst/>
          </a:prstGeom>
        </p:spPr>
      </p:pic>
      <p:pic>
        <p:nvPicPr>
          <p:cNvPr id="8" name="Рисунок 7"/>
          <p:cNvPicPr>
            <a:picLocks noChangeAspect="1"/>
          </p:cNvPicPr>
          <p:nvPr/>
        </p:nvPicPr>
        <p:blipFill rotWithShape="1">
          <a:blip r:embed="rId3"/>
          <a:srcRect l="15730" t="38380" r="37968" b="26113"/>
          <a:stretch/>
        </p:blipFill>
        <p:spPr>
          <a:xfrm>
            <a:off x="2339752" y="4509120"/>
            <a:ext cx="4173248" cy="180020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152552" y="1124744"/>
            <a:ext cx="2678938" cy="369332"/>
          </a:xfrm>
          <a:prstGeom prst="rect">
            <a:avLst/>
          </a:prstGeom>
        </p:spPr>
        <p:txBody>
          <a:bodyPr wrap="none">
            <a:spAutoFit/>
          </a:bodyPr>
          <a:lstStyle/>
          <a:p>
            <a:pPr algn="ctr">
              <a:spcAft>
                <a:spcPts val="0"/>
              </a:spcAft>
            </a:pPr>
            <a:r>
              <a:rPr lang="uz-Cyrl-UZ" b="1" i="1" dirty="0">
                <a:latin typeface="Times New Roman" panose="02020603050405020304" pitchFamily="18" charset="0"/>
                <a:ea typeface="Times New Roman" panose="02020603050405020304" pitchFamily="18" charset="0"/>
              </a:rPr>
              <a:t>Adiabatik Jarayon </a:t>
            </a:r>
            <a:r>
              <a:rPr lang="en-US" b="1" i="1" dirty="0" err="1">
                <a:latin typeface="Times New Roman" panose="02020603050405020304" pitchFamily="18" charset="0"/>
                <a:ea typeface="MS Mincho"/>
              </a:rPr>
              <a:t>uchun</a:t>
            </a:r>
            <a:r>
              <a:rPr lang="en-US" i="1" dirty="0">
                <a:latin typeface="Times New Roman" panose="02020603050405020304" pitchFamily="18" charset="0"/>
                <a:ea typeface="MS Mincho"/>
              </a:rPr>
              <a:t>.</a:t>
            </a:r>
            <a:endParaRPr lang="ru-RU" sz="1600" dirty="0">
              <a:effectLst/>
              <a:latin typeface="Times New Roman" panose="02020603050405020304" pitchFamily="18" charset="0"/>
              <a:ea typeface="Times New Roman" panose="02020603050405020304" pitchFamily="18" charset="0"/>
            </a:endParaRPr>
          </a:p>
        </p:txBody>
      </p:sp>
      <p:pic>
        <p:nvPicPr>
          <p:cNvPr id="3" name="Рисунок 2"/>
          <p:cNvPicPr>
            <a:picLocks noChangeAspect="1"/>
          </p:cNvPicPr>
          <p:nvPr/>
        </p:nvPicPr>
        <p:blipFill rotWithShape="1">
          <a:blip r:embed="rId2"/>
          <a:srcRect l="35038" t="53500" r="34644" b="22701"/>
          <a:stretch/>
        </p:blipFill>
        <p:spPr>
          <a:xfrm>
            <a:off x="1835696" y="2276872"/>
            <a:ext cx="5544616" cy="2448272"/>
          </a:xfrm>
          <a:prstGeom prst="rect">
            <a:avLst/>
          </a:prstGeom>
        </p:spPr>
      </p:pic>
      <p:pic>
        <p:nvPicPr>
          <p:cNvPr id="34818" name="Picture 2" descr="ÐÐ¾ÑÐ¾Ð¶ÐµÐµ Ð¸Ð·Ð¾Ð±ÑÐ°Ð¶ÐµÐ½Ð¸Ð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48384" y="4941168"/>
            <a:ext cx="1440160" cy="1440160"/>
          </a:xfrm>
          <a:prstGeom prst="rect">
            <a:avLst/>
          </a:prstGeom>
          <a:noFill/>
          <a:extLst>
            <a:ext uri="{909E8E84-426E-40DD-AFC4-6F175D3DCCD1}">
              <a14:hiddenFill xmlns:a14="http://schemas.microsoft.com/office/drawing/2010/main">
                <a:solidFill>
                  <a:srgbClr val="FFFFFF"/>
                </a:solidFill>
              </a14:hiddenFill>
            </a:ext>
          </a:extLst>
        </p:spPr>
      </p:pic>
      <p:pic>
        <p:nvPicPr>
          <p:cNvPr id="5" name="Рисунок 4"/>
          <p:cNvPicPr>
            <a:picLocks noChangeAspect="1"/>
          </p:cNvPicPr>
          <p:nvPr/>
        </p:nvPicPr>
        <p:blipFill rotWithShape="1">
          <a:blip r:embed="rId4">
            <a:extLst>
              <a:ext uri="{28A0092B-C50C-407E-A947-70E740481C1C}">
                <a14:useLocalDpi xmlns:a14="http://schemas.microsoft.com/office/drawing/2010/main" val="0"/>
              </a:ext>
            </a:extLst>
          </a:blip>
          <a:srcRect r="78979" b="85498"/>
          <a:stretch/>
        </p:blipFill>
        <p:spPr>
          <a:xfrm>
            <a:off x="4932040" y="4653136"/>
            <a:ext cx="2122339" cy="2016223"/>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3088" y="1124744"/>
            <a:ext cx="2653291" cy="369332"/>
          </a:xfrm>
          <a:prstGeom prst="rect">
            <a:avLst/>
          </a:prstGeom>
        </p:spPr>
        <p:txBody>
          <a:bodyPr wrap="none">
            <a:spAutoFit/>
          </a:bodyPr>
          <a:lstStyle/>
          <a:p>
            <a:pPr algn="ctr">
              <a:spcAft>
                <a:spcPts val="0"/>
              </a:spcAft>
            </a:pPr>
            <a:r>
              <a:rPr lang="uz-Cyrl-UZ" b="1" i="1" dirty="0">
                <a:latin typeface="Times New Roman" panose="02020603050405020304" pitchFamily="18" charset="0"/>
                <a:ea typeface="Times New Roman" panose="02020603050405020304" pitchFamily="18" charset="0"/>
              </a:rPr>
              <a:t>Politropik </a:t>
            </a:r>
            <a:r>
              <a:rPr lang="en-US" b="1" i="1" dirty="0">
                <a:latin typeface="Times New Roman" panose="02020603050405020304" pitchFamily="18" charset="0"/>
                <a:ea typeface="Times New Roman" panose="02020603050405020304" pitchFamily="18" charset="0"/>
              </a:rPr>
              <a:t>j</a:t>
            </a:r>
            <a:r>
              <a:rPr lang="uz-Cyrl-UZ" b="1" i="1" dirty="0">
                <a:latin typeface="Times New Roman" panose="02020603050405020304" pitchFamily="18" charset="0"/>
                <a:ea typeface="Times New Roman" panose="02020603050405020304" pitchFamily="18" charset="0"/>
              </a:rPr>
              <a:t>arayon </a:t>
            </a:r>
            <a:r>
              <a:rPr lang="en-US" b="1" i="1" dirty="0" err="1">
                <a:latin typeface="Times New Roman" panose="02020603050405020304" pitchFamily="18" charset="0"/>
                <a:ea typeface="MS Mincho"/>
              </a:rPr>
              <a:t>uchun</a:t>
            </a:r>
            <a:r>
              <a:rPr lang="en-US" b="1" i="1" dirty="0">
                <a:latin typeface="Times New Roman" panose="02020603050405020304" pitchFamily="18" charset="0"/>
                <a:ea typeface="MS Mincho"/>
              </a:rPr>
              <a:t>.</a:t>
            </a:r>
            <a:endParaRPr lang="ru-RU" sz="1600" b="1" dirty="0">
              <a:effectLst/>
              <a:latin typeface="Times New Roman" panose="02020603050405020304" pitchFamily="18" charset="0"/>
              <a:ea typeface="Times New Roman" panose="02020603050405020304" pitchFamily="18" charset="0"/>
            </a:endParaRPr>
          </a:p>
        </p:txBody>
      </p:sp>
      <p:pic>
        <p:nvPicPr>
          <p:cNvPr id="5" name="Рисунок 4"/>
          <p:cNvPicPr/>
          <p:nvPr/>
        </p:nvPicPr>
        <p:blipFill>
          <a:blip r:embed="rId2">
            <a:extLst>
              <a:ext uri="{28A0092B-C50C-407E-A947-70E740481C1C}">
                <a14:useLocalDpi xmlns:a14="http://schemas.microsoft.com/office/drawing/2010/main" val="0"/>
              </a:ext>
            </a:extLst>
          </a:blip>
          <a:srcRect t="-279" r="23541" b="22153"/>
          <a:stretch>
            <a:fillRect/>
          </a:stretch>
        </p:blipFill>
        <p:spPr bwMode="auto">
          <a:xfrm>
            <a:off x="1401502" y="1552028"/>
            <a:ext cx="2592288" cy="2520280"/>
          </a:xfrm>
          <a:prstGeom prst="rect">
            <a:avLst/>
          </a:prstGeom>
          <a:noFill/>
          <a:ln>
            <a:noFill/>
          </a:ln>
        </p:spPr>
      </p:pic>
      <p:pic>
        <p:nvPicPr>
          <p:cNvPr id="6" name="Рисунок 5"/>
          <p:cNvPicPr/>
          <p:nvPr/>
        </p:nvPicPr>
        <p:blipFill>
          <a:blip r:embed="rId3">
            <a:extLst>
              <a:ext uri="{28A0092B-C50C-407E-A947-70E740481C1C}">
                <a14:useLocalDpi xmlns:a14="http://schemas.microsoft.com/office/drawing/2010/main" val="0"/>
              </a:ext>
            </a:extLst>
          </a:blip>
          <a:srcRect l="30359" t="5948" r="36372" b="6940"/>
          <a:stretch>
            <a:fillRect/>
          </a:stretch>
        </p:blipFill>
        <p:spPr bwMode="auto">
          <a:xfrm>
            <a:off x="4788024" y="1588032"/>
            <a:ext cx="2448272" cy="2448272"/>
          </a:xfrm>
          <a:prstGeom prst="rect">
            <a:avLst/>
          </a:prstGeom>
          <a:noFill/>
          <a:ln>
            <a:noFill/>
          </a:ln>
        </p:spPr>
      </p:pic>
      <p:pic>
        <p:nvPicPr>
          <p:cNvPr id="35842" name="Picture 2" descr="ÐÐ¾ÑÐ¾Ð¶ÐµÐµ Ð¸Ð·Ð¾Ð±ÑÐ°Ð¶ÐµÐ½Ð¸Ðµ"/>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01502" y="4153644"/>
            <a:ext cx="2472209" cy="2240836"/>
          </a:xfrm>
          <a:prstGeom prst="rect">
            <a:avLst/>
          </a:prstGeom>
          <a:noFill/>
          <a:extLst>
            <a:ext uri="{909E8E84-426E-40DD-AFC4-6F175D3DCCD1}">
              <a14:hiddenFill xmlns:a14="http://schemas.microsoft.com/office/drawing/2010/main">
                <a:solidFill>
                  <a:srgbClr val="FFFFFF"/>
                </a:solidFill>
              </a14:hiddenFill>
            </a:ext>
          </a:extLst>
        </p:spPr>
      </p:pic>
      <p:pic>
        <p:nvPicPr>
          <p:cNvPr id="35844" name="Picture 4" descr="ÐÐ°ÑÑÐ¸Ð½ÐºÐ¸ Ð¿Ð¾ Ð·Ð°Ð¿ÑÐ¾ÑÑ pv ts Ð´Ð¸Ð°Ð³ÑÐ°Ð¼Ð¼Ñ Ð´Ð»Ñ Ð¿Ð¾Ð»Ð¸ÑÑÐ¾Ð¿Ð¸ÑÐµÑÐºÐ¾Ð³Ð¾ Ð¿ÑÐ¾ÑÐµÑÑÐ°"/>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79912" y="4250124"/>
            <a:ext cx="5000625" cy="20478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059832" y="1052736"/>
            <a:ext cx="3622145" cy="461665"/>
          </a:xfrm>
          <a:prstGeom prst="rect">
            <a:avLst/>
          </a:prstGeom>
        </p:spPr>
        <p:txBody>
          <a:bodyPr wrap="none">
            <a:spAutoFit/>
          </a:bodyPr>
          <a:lstStyle/>
          <a:p>
            <a:r>
              <a:rPr lang="uz-Cyrl-UZ" sz="2400" b="1" dirty="0" smtClean="0">
                <a:solidFill>
                  <a:srgbClr val="00B0F0"/>
                </a:solidFill>
                <a:latin typeface="Times New Roman" panose="02020603050405020304" pitchFamily="18" charset="0"/>
                <a:ea typeface="Times New Roman" panose="02020603050405020304" pitchFamily="18" charset="0"/>
              </a:rPr>
              <a:t>BUG‘  HOSIL BO‘LISHI</a:t>
            </a:r>
            <a:endParaRPr lang="ru-RU" sz="2400" b="1" dirty="0">
              <a:solidFill>
                <a:srgbClr val="00B0F0"/>
              </a:solidFill>
            </a:endParaRPr>
          </a:p>
        </p:txBody>
      </p:sp>
      <p:sp>
        <p:nvSpPr>
          <p:cNvPr id="3" name="Прямоугольник 2"/>
          <p:cNvSpPr/>
          <p:nvPr/>
        </p:nvSpPr>
        <p:spPr>
          <a:xfrm>
            <a:off x="1187624" y="1772816"/>
            <a:ext cx="7038528" cy="1477328"/>
          </a:xfrm>
          <a:prstGeom prst="rect">
            <a:avLst/>
          </a:prstGeom>
        </p:spPr>
        <p:txBody>
          <a:bodyPr wrap="square">
            <a:spAutoFit/>
          </a:bodyPr>
          <a:lstStyle/>
          <a:p>
            <a:pPr indent="342900" algn="just">
              <a:spcAft>
                <a:spcPts val="0"/>
              </a:spcAft>
            </a:pPr>
            <a:r>
              <a:rPr lang="uz-Cyrl-UZ" dirty="0">
                <a:latin typeface="Times New Roman" panose="02020603050405020304" pitchFamily="18" charset="0"/>
                <a:ea typeface="Times New Roman" panose="02020603050405020304" pitchFamily="18" charset="0"/>
              </a:rPr>
              <a:t>Ma’lumki, barcha moddalar harorat va bosimga bog‘liq holda qattiq, suyuq va gaz holatida (fazalarda) bo‘lishi mumkin. Moddaning bir holatdan ikkinchi holatga o‘tishi faza o‘zgarishi yoki fazaviy o‘tish deb ataladi. Masalan, suyuq fazaning gaz fazaga o‘tishi - bug‘ hosil bo‘lishi; gaz fazaning suyuq fazaga o‘tishi esa kondensatsiya deyiladi. </a:t>
            </a:r>
            <a:endParaRPr lang="ru-RU" sz="1600" dirty="0">
              <a:effectLst/>
              <a:latin typeface="Times New Roman" panose="02020603050405020304" pitchFamily="18" charset="0"/>
              <a:ea typeface="Times New Roman" panose="02020603050405020304" pitchFamily="18" charset="0"/>
            </a:endParaRPr>
          </a:p>
        </p:txBody>
      </p:sp>
      <p:sp>
        <p:nvSpPr>
          <p:cNvPr id="5" name="Прямоугольник 4"/>
          <p:cNvSpPr/>
          <p:nvPr/>
        </p:nvSpPr>
        <p:spPr>
          <a:xfrm>
            <a:off x="2267744" y="3250144"/>
            <a:ext cx="6534472" cy="923330"/>
          </a:xfrm>
          <a:prstGeom prst="rect">
            <a:avLst/>
          </a:prstGeom>
        </p:spPr>
        <p:txBody>
          <a:bodyPr wrap="square">
            <a:spAutoFit/>
          </a:bodyPr>
          <a:lstStyle/>
          <a:p>
            <a:r>
              <a:rPr lang="uz-Cyrl-UZ" dirty="0">
                <a:latin typeface="Times New Roman" panose="02020603050405020304" pitchFamily="18" charset="0"/>
                <a:ea typeface="Times New Roman" panose="02020603050405020304" pitchFamily="18" charset="0"/>
              </a:rPr>
              <a:t>Bug‘lanish: Moddaning suyuq holatdan bug‘ holatiga o‘tishi bug‘lanish deyiladi. Bunda molekulalarning bir qismi suyuqlik yuzasidan ajralib chiqadi va uning ustida bug‘ hosil qiladi. </a:t>
            </a:r>
            <a:endParaRPr lang="ru-RU" dirty="0"/>
          </a:p>
        </p:txBody>
      </p:sp>
      <p:pic>
        <p:nvPicPr>
          <p:cNvPr id="36866" name="Picture 2" descr="ÐÐ¾ÑÐ¾Ð¶ÐµÐµ Ð¸Ð·Ð¾Ð±ÑÐ°Ð¶ÐµÐ½Ð¸Ð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3508559"/>
            <a:ext cx="2112169" cy="3008956"/>
          </a:xfrm>
          <a:prstGeom prst="rect">
            <a:avLst/>
          </a:prstGeom>
          <a:noFill/>
          <a:extLst>
            <a:ext uri="{909E8E84-426E-40DD-AFC4-6F175D3DCCD1}">
              <a14:hiddenFill xmlns:a14="http://schemas.microsoft.com/office/drawing/2010/main">
                <a:solidFill>
                  <a:srgbClr val="FFFFFF"/>
                </a:solidFill>
              </a14:hiddenFill>
            </a:ext>
          </a:extLst>
        </p:spPr>
      </p:pic>
      <p:pic>
        <p:nvPicPr>
          <p:cNvPr id="36868" name="Picture 4" descr="ÐÐ¾ÑÐ¾Ð¶ÐµÐµ Ð¸Ð·Ð¾Ð±ÑÐ°Ð¶ÐµÐ½Ð¸Ðµ"/>
          <p:cNvPicPr>
            <a:picLocks noChangeAspect="1" noChangeArrowheads="1"/>
          </p:cNvPicPr>
          <p:nvPr/>
        </p:nvPicPr>
        <p:blipFill rotWithShape="1">
          <a:blip r:embed="rId3">
            <a:extLst>
              <a:ext uri="{28A0092B-C50C-407E-A947-70E740481C1C}">
                <a14:useLocalDpi xmlns:a14="http://schemas.microsoft.com/office/drawing/2010/main" val="0"/>
              </a:ext>
            </a:extLst>
          </a:blip>
          <a:srcRect l="5039" t="36181" r="51492" b="12160"/>
          <a:stretch/>
        </p:blipFill>
        <p:spPr bwMode="auto">
          <a:xfrm>
            <a:off x="3088345" y="4293096"/>
            <a:ext cx="2592288" cy="2310518"/>
          </a:xfrm>
          <a:prstGeom prst="rect">
            <a:avLst/>
          </a:prstGeom>
          <a:noFill/>
          <a:extLst>
            <a:ext uri="{909E8E84-426E-40DD-AFC4-6F175D3DCCD1}">
              <a14:hiddenFill xmlns:a14="http://schemas.microsoft.com/office/drawing/2010/main">
                <a:solidFill>
                  <a:srgbClr val="FFFFFF"/>
                </a:solidFill>
              </a14:hiddenFill>
            </a:ext>
          </a:extLst>
        </p:spPr>
      </p:pic>
      <p:pic>
        <p:nvPicPr>
          <p:cNvPr id="36870" name="Picture 6" descr="ÐÐ¾ÑÐ¾Ð¶ÐµÐµ Ð¸Ð·Ð¾Ð±ÑÐ°Ð¶ÐµÐ½Ð¸Ðµ"/>
          <p:cNvPicPr>
            <a:picLocks noChangeAspect="1" noChangeArrowheads="1"/>
          </p:cNvPicPr>
          <p:nvPr/>
        </p:nvPicPr>
        <p:blipFill rotWithShape="1">
          <a:blip r:embed="rId3">
            <a:extLst>
              <a:ext uri="{28A0092B-C50C-407E-A947-70E740481C1C}">
                <a14:useLocalDpi xmlns:a14="http://schemas.microsoft.com/office/drawing/2010/main" val="0"/>
              </a:ext>
            </a:extLst>
          </a:blip>
          <a:srcRect l="70243" t="31720" r="5187" b="22239"/>
          <a:stretch/>
        </p:blipFill>
        <p:spPr bwMode="auto">
          <a:xfrm>
            <a:off x="6372200" y="4189923"/>
            <a:ext cx="1656184" cy="232759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71600" y="836712"/>
            <a:ext cx="7551960" cy="3139321"/>
          </a:xfrm>
          <a:prstGeom prst="rect">
            <a:avLst/>
          </a:prstGeom>
        </p:spPr>
        <p:txBody>
          <a:bodyPr wrap="square">
            <a:spAutoFit/>
          </a:bodyPr>
          <a:lstStyle/>
          <a:p>
            <a:pPr indent="342900" algn="just">
              <a:spcAft>
                <a:spcPts val="0"/>
              </a:spcAft>
            </a:pPr>
            <a:r>
              <a:rPr lang="uz-Cyrl-UZ" dirty="0">
                <a:latin typeface="Times New Roman" panose="02020603050405020304" pitchFamily="18" charset="0"/>
                <a:ea typeface="Times New Roman" panose="02020603050405020304" pitchFamily="18" charset="0"/>
              </a:rPr>
              <a:t>Suyuqligi bilan muvozanatda turgan bug‘ - to‘yingan  bug‘ deyiladi. Muvozanat vaqtida bug‘ning zichligi o‘zgarmas bo‘ladi, bu zichlik muayyan bosimga to‘g‘ri keladi. Bu bosim to‘yingan  bug‘ning</a:t>
            </a:r>
            <a:r>
              <a:rPr lang="uz-Cyrl-UZ" u="sng" dirty="0">
                <a:latin typeface="Times New Roman" panose="02020603050405020304" pitchFamily="18" charset="0"/>
                <a:ea typeface="Times New Roman" panose="02020603050405020304" pitchFamily="18" charset="0"/>
              </a:rPr>
              <a:t> elastikligi</a:t>
            </a:r>
            <a:r>
              <a:rPr lang="uz-Cyrl-UZ" dirty="0">
                <a:latin typeface="Times New Roman" panose="02020603050405020304" pitchFamily="18" charset="0"/>
                <a:ea typeface="Times New Roman" panose="02020603050405020304" pitchFamily="18" charset="0"/>
              </a:rPr>
              <a:t> deyiladi. </a:t>
            </a:r>
            <a:endParaRPr lang="ru-RU" sz="1600" dirty="0">
              <a:latin typeface="Times New Roman" panose="02020603050405020304" pitchFamily="18" charset="0"/>
              <a:ea typeface="Times New Roman" panose="02020603050405020304" pitchFamily="18" charset="0"/>
            </a:endParaRPr>
          </a:p>
          <a:p>
            <a:pPr indent="342900" algn="just">
              <a:spcAft>
                <a:spcPts val="0"/>
              </a:spcAft>
            </a:pPr>
            <a:r>
              <a:rPr lang="uz-Cyrl-UZ" dirty="0">
                <a:latin typeface="Times New Roman" panose="02020603050405020304" pitchFamily="18" charset="0"/>
                <a:ea typeface="Times New Roman" panose="02020603050405020304" pitchFamily="18" charset="0"/>
              </a:rPr>
              <a:t>	To‘yingan  bug‘ning bosimi harorat ko‘tarilishi bilan ortadi. Harorat qancha yuqori bo‘lsa, suyuqlikning shuncha ko‘p molekulalari gaz fazaga o‘tadi va bug‘ning muvozanat topgandagi zichligi, binobarin, bosimi shunchalik katta bo‘ladi. Suyuqlikka tegib turgan va uning ustidagi bo‘shliqni to‘yintiradigan bug‘ - t</a:t>
            </a:r>
            <a:r>
              <a:rPr lang="uz-Cyrl-UZ" u="sng" dirty="0">
                <a:latin typeface="Times New Roman" panose="02020603050405020304" pitchFamily="18" charset="0"/>
                <a:ea typeface="Times New Roman" panose="02020603050405020304" pitchFamily="18" charset="0"/>
              </a:rPr>
              <a:t>o‘yingan  nam bug‘</a:t>
            </a:r>
            <a:r>
              <a:rPr lang="uz-Cyrl-UZ" dirty="0">
                <a:latin typeface="Times New Roman" panose="02020603050405020304" pitchFamily="18" charset="0"/>
                <a:ea typeface="Times New Roman" panose="02020603050405020304" pitchFamily="18" charset="0"/>
              </a:rPr>
              <a:t> deyiladi.</a:t>
            </a:r>
            <a:endParaRPr lang="ru-RU" sz="1600" dirty="0">
              <a:latin typeface="Times New Roman" panose="02020603050405020304" pitchFamily="18" charset="0"/>
              <a:ea typeface="Times New Roman" panose="02020603050405020304" pitchFamily="18" charset="0"/>
            </a:endParaRPr>
          </a:p>
          <a:p>
            <a:pPr indent="342900" algn="just">
              <a:spcAft>
                <a:spcPts val="0"/>
              </a:spcAft>
            </a:pPr>
            <a:r>
              <a:rPr lang="uz-Cyrl-UZ"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To‘yingan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nam</a:t>
            </a:r>
            <a:r>
              <a:rPr lang="en-US" dirty="0">
                <a:latin typeface="Times New Roman" panose="02020603050405020304" pitchFamily="18" charset="0"/>
                <a:ea typeface="Times New Roman" panose="02020603050405020304" pitchFamily="18" charset="0"/>
              </a:rPr>
              <a:t> bug‘- </a:t>
            </a:r>
            <a:r>
              <a:rPr lang="en-US" dirty="0" err="1">
                <a:latin typeface="Times New Roman" panose="02020603050405020304" pitchFamily="18" charset="0"/>
                <a:ea typeface="Times New Roman" panose="02020603050405020304" pitchFamily="18" charset="0"/>
              </a:rPr>
              <a:t>bu</a:t>
            </a:r>
            <a:r>
              <a:rPr lang="en-US" dirty="0">
                <a:latin typeface="Times New Roman" panose="02020603050405020304" pitchFamily="18" charset="0"/>
                <a:ea typeface="Times New Roman" panose="02020603050405020304" pitchFamily="18" charset="0"/>
              </a:rPr>
              <a:t> bug‘ </a:t>
            </a:r>
            <a:r>
              <a:rPr lang="en-US" dirty="0" err="1">
                <a:latin typeface="Times New Roman" panose="02020603050405020304" pitchFamily="18" charset="0"/>
                <a:ea typeface="Times New Roman" panose="02020603050405020304" pitchFamily="18" charset="0"/>
              </a:rPr>
              <a:t>bilan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juda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mayda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suv</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tomchilarining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aralashmasidir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Bug‘dagi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suyuqlik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zarralarining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miqdori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bug‘ning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quruq</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yoki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namlik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darajasini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belgilaydi</a:t>
            </a:r>
            <a:r>
              <a:rPr lang="en-US" dirty="0">
                <a:latin typeface="Times New Roman" panose="02020603050405020304" pitchFamily="18" charset="0"/>
                <a:ea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endParaRPr>
          </a:p>
        </p:txBody>
      </p:sp>
      <p:pic>
        <p:nvPicPr>
          <p:cNvPr id="37890" name="Picture 2" descr="ÐÐ¾ÑÐ¾Ð¶ÐµÐµ Ð¸Ð·Ð¾Ð±ÑÐ°Ð¶ÐµÐ½Ð¸Ðµ"/>
          <p:cNvPicPr>
            <a:picLocks noChangeAspect="1" noChangeArrowheads="1"/>
          </p:cNvPicPr>
          <p:nvPr/>
        </p:nvPicPr>
        <p:blipFill rotWithShape="1">
          <a:blip r:embed="rId2">
            <a:extLst>
              <a:ext uri="{28A0092B-C50C-407E-A947-70E740481C1C}">
                <a14:useLocalDpi xmlns:a14="http://schemas.microsoft.com/office/drawing/2010/main" val="0"/>
              </a:ext>
            </a:extLst>
          </a:blip>
          <a:srcRect t="37087" b="26163"/>
          <a:stretch/>
        </p:blipFill>
        <p:spPr bwMode="auto">
          <a:xfrm>
            <a:off x="1000113" y="4221088"/>
            <a:ext cx="7060716" cy="194608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323528" y="836712"/>
            <a:ext cx="8064896" cy="2739211"/>
          </a:xfrm>
          <a:prstGeom prst="rect">
            <a:avLst/>
          </a:prstGeom>
        </p:spPr>
        <p:txBody>
          <a:bodyPr wrap="square">
            <a:spAutoFit/>
          </a:bodyPr>
          <a:lstStyle/>
          <a:p>
            <a:pPr indent="342900" algn="just"/>
            <a:r>
              <a:rPr lang="en-US" u="sng" dirty="0" err="1">
                <a:latin typeface="Times New Roman" panose="02020603050405020304" pitchFamily="18" charset="0"/>
                <a:ea typeface="Times New Roman" panose="02020603050405020304" pitchFamily="18" charset="0"/>
              </a:rPr>
              <a:t>Qaynash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Suyuqlikning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faqat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erkin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sirtidan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emas</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balki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butun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hajmi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bo‘yicha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intensiv</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ravishda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bug‘ga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aylanishi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bug‘pufakchalarining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tez</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hosil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bo‘lishi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ko‘payib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borishi</a:t>
            </a:r>
            <a:r>
              <a:rPr lang="en-US" dirty="0">
                <a:latin typeface="Times New Roman" panose="02020603050405020304" pitchFamily="18" charset="0"/>
                <a:ea typeface="Times New Roman" panose="02020603050405020304" pitchFamily="18" charset="0"/>
              </a:rPr>
              <a:t> - </a:t>
            </a:r>
            <a:r>
              <a:rPr lang="en-US" dirty="0" err="1">
                <a:latin typeface="Times New Roman" panose="02020603050405020304" pitchFamily="18" charset="0"/>
                <a:ea typeface="Times New Roman" panose="02020603050405020304" pitchFamily="18" charset="0"/>
              </a:rPr>
              <a:t>qaynash</a:t>
            </a:r>
            <a:r>
              <a:rPr lang="en-US" dirty="0">
                <a:latin typeface="Times New Roman" panose="02020603050405020304" pitchFamily="18" charset="0"/>
                <a:ea typeface="Times New Roman" panose="02020603050405020304" pitchFamily="18" charset="0"/>
              </a:rPr>
              <a:t> deb </a:t>
            </a:r>
            <a:r>
              <a:rPr lang="en-US" dirty="0" err="1">
                <a:latin typeface="Times New Roman" panose="02020603050405020304" pitchFamily="18" charset="0"/>
                <a:ea typeface="Times New Roman" panose="02020603050405020304" pitchFamily="18" charset="0"/>
              </a:rPr>
              <a:t>ataladi</a:t>
            </a:r>
            <a:r>
              <a:rPr lang="en-US" dirty="0" smtClean="0">
                <a:latin typeface="Times New Roman" panose="02020603050405020304" pitchFamily="18" charset="0"/>
                <a:ea typeface="Times New Roman" panose="02020603050405020304" pitchFamily="18" charset="0"/>
              </a:rPr>
              <a:t>. </a:t>
            </a:r>
            <a:r>
              <a:rPr lang="en-US" sz="1600" dirty="0" err="1"/>
              <a:t>Qaynash</a:t>
            </a:r>
            <a:r>
              <a:rPr lang="en-US" sz="1600" dirty="0"/>
              <a:t> </a:t>
            </a:r>
            <a:r>
              <a:rPr lang="en-US" sz="1600" dirty="0" err="1"/>
              <a:t>sodir</a:t>
            </a:r>
            <a:r>
              <a:rPr lang="en-US" sz="1600" dirty="0"/>
              <a:t> </a:t>
            </a:r>
            <a:r>
              <a:rPr lang="en-US" sz="1600" dirty="0" err="1"/>
              <a:t>bo‘ladigan</a:t>
            </a:r>
            <a:r>
              <a:rPr lang="en-US" sz="1600" dirty="0"/>
              <a:t> </a:t>
            </a:r>
            <a:r>
              <a:rPr lang="en-US" sz="1600" dirty="0" err="1"/>
              <a:t>harorat</a:t>
            </a:r>
            <a:r>
              <a:rPr lang="en-US" sz="1600" dirty="0"/>
              <a:t> </a:t>
            </a:r>
            <a:r>
              <a:rPr lang="en-US" sz="1600" dirty="0" err="1"/>
              <a:t>va</a:t>
            </a:r>
            <a:r>
              <a:rPr lang="en-US" sz="1600" dirty="0"/>
              <a:t> </a:t>
            </a:r>
            <a:r>
              <a:rPr lang="en-US" sz="1600" dirty="0" err="1"/>
              <a:t>bosim</a:t>
            </a:r>
            <a:r>
              <a:rPr lang="en-US" sz="1600" dirty="0"/>
              <a:t> </a:t>
            </a:r>
            <a:r>
              <a:rPr lang="en-US" sz="1600" dirty="0" err="1"/>
              <a:t>bir-biriga</a:t>
            </a:r>
            <a:r>
              <a:rPr lang="en-US" sz="1600" dirty="0"/>
              <a:t> </a:t>
            </a:r>
            <a:r>
              <a:rPr lang="en-US" sz="1600" dirty="0" err="1"/>
              <a:t>bog‘liqdir</a:t>
            </a:r>
            <a:r>
              <a:rPr lang="en-US" sz="1600" dirty="0"/>
              <a:t>. </a:t>
            </a:r>
            <a:r>
              <a:rPr lang="en-US" sz="1600" dirty="0" err="1"/>
              <a:t>Ular</a:t>
            </a:r>
            <a:r>
              <a:rPr lang="en-US" sz="1600" dirty="0"/>
              <a:t> </a:t>
            </a:r>
            <a:r>
              <a:rPr lang="en-US" sz="1600" dirty="0" err="1"/>
              <a:t>to‘yinish</a:t>
            </a:r>
            <a:r>
              <a:rPr lang="en-US" sz="1600" dirty="0"/>
              <a:t> </a:t>
            </a:r>
            <a:r>
              <a:rPr lang="en-US" sz="1600" dirty="0" err="1"/>
              <a:t>harorati</a:t>
            </a:r>
            <a:r>
              <a:rPr lang="en-US" sz="1600" dirty="0"/>
              <a:t> </a:t>
            </a:r>
            <a:r>
              <a:rPr lang="en-US" sz="1600" i="1" dirty="0"/>
              <a:t>t</a:t>
            </a:r>
            <a:r>
              <a:rPr lang="en-US" sz="1600" i="1" baseline="-25000" dirty="0"/>
              <a:t>m</a:t>
            </a:r>
            <a:r>
              <a:rPr lang="en-US" sz="1600" i="1" dirty="0"/>
              <a:t> </a:t>
            </a:r>
            <a:r>
              <a:rPr lang="en-US" sz="1600" dirty="0" err="1"/>
              <a:t>va</a:t>
            </a:r>
            <a:r>
              <a:rPr lang="en-US" sz="1600" dirty="0"/>
              <a:t> </a:t>
            </a:r>
            <a:r>
              <a:rPr lang="en-US" sz="1600" dirty="0" err="1"/>
              <a:t>to‘yinish</a:t>
            </a:r>
            <a:r>
              <a:rPr lang="en-US" sz="1600" dirty="0"/>
              <a:t> </a:t>
            </a:r>
            <a:r>
              <a:rPr lang="en-US" sz="1600" dirty="0" err="1"/>
              <a:t>bosimi</a:t>
            </a:r>
            <a:r>
              <a:rPr lang="en-US" sz="1600" dirty="0"/>
              <a:t> P</a:t>
            </a:r>
            <a:r>
              <a:rPr lang="en-US" sz="1600" i="1" baseline="-25000" dirty="0"/>
              <a:t>m</a:t>
            </a:r>
            <a:r>
              <a:rPr lang="en-US" sz="1600" i="1" dirty="0"/>
              <a:t> </a:t>
            </a:r>
            <a:r>
              <a:rPr lang="en-US" sz="1600" dirty="0"/>
              <a:t>deb </a:t>
            </a:r>
            <a:r>
              <a:rPr lang="en-US" sz="1600" dirty="0" err="1"/>
              <a:t>ataladi</a:t>
            </a:r>
            <a:r>
              <a:rPr lang="en-US" sz="1600" dirty="0"/>
              <a:t>. </a:t>
            </a:r>
            <a:r>
              <a:rPr lang="en-US" sz="1600" dirty="0" err="1"/>
              <a:t>Harorat</a:t>
            </a:r>
            <a:r>
              <a:rPr lang="en-US" sz="1600" dirty="0"/>
              <a:t> </a:t>
            </a:r>
            <a:r>
              <a:rPr lang="en-US" sz="1600" dirty="0" err="1"/>
              <a:t>va</a:t>
            </a:r>
            <a:r>
              <a:rPr lang="en-US" sz="1600" dirty="0"/>
              <a:t> </a:t>
            </a:r>
            <a:r>
              <a:rPr lang="en-US" sz="1600" dirty="0" err="1"/>
              <a:t>bosimi</a:t>
            </a:r>
            <a:r>
              <a:rPr lang="en-US" sz="1600" dirty="0"/>
              <a:t> </a:t>
            </a:r>
            <a:r>
              <a:rPr lang="en-US" sz="1600" dirty="0" err="1"/>
              <a:t>to‘yinish</a:t>
            </a:r>
            <a:r>
              <a:rPr lang="en-US" sz="1600" dirty="0"/>
              <a:t> </a:t>
            </a:r>
            <a:r>
              <a:rPr lang="en-US" sz="1600" dirty="0" err="1"/>
              <a:t>bosimi</a:t>
            </a:r>
            <a:r>
              <a:rPr lang="en-US" sz="1600" dirty="0"/>
              <a:t> </a:t>
            </a:r>
            <a:r>
              <a:rPr lang="en-US" sz="1600" dirty="0" err="1"/>
              <a:t>va</a:t>
            </a:r>
            <a:r>
              <a:rPr lang="en-US" sz="1600" dirty="0"/>
              <a:t> </a:t>
            </a:r>
            <a:r>
              <a:rPr lang="en-US" sz="1600" dirty="0" err="1"/>
              <a:t>haroratiga</a:t>
            </a:r>
            <a:r>
              <a:rPr lang="en-US" sz="1600" dirty="0"/>
              <a:t> </a:t>
            </a:r>
            <a:r>
              <a:rPr lang="en-US" sz="1600" dirty="0" err="1"/>
              <a:t>teng</a:t>
            </a:r>
            <a:r>
              <a:rPr lang="en-US" sz="1600" dirty="0"/>
              <a:t>, </a:t>
            </a:r>
            <a:r>
              <a:rPr lang="en-US" sz="1600" dirty="0" err="1"/>
              <a:t>lekin</a:t>
            </a:r>
            <a:r>
              <a:rPr lang="en-US" sz="1600" dirty="0"/>
              <a:t> </a:t>
            </a:r>
            <a:r>
              <a:rPr lang="en-US" sz="1600" dirty="0" err="1"/>
              <a:t>tarkibida</a:t>
            </a:r>
            <a:r>
              <a:rPr lang="en-US" sz="1600" dirty="0"/>
              <a:t> </a:t>
            </a:r>
            <a:r>
              <a:rPr lang="en-US" sz="1600" dirty="0" err="1"/>
              <a:t>suv</a:t>
            </a:r>
            <a:r>
              <a:rPr lang="en-US" sz="1600" dirty="0"/>
              <a:t> </a:t>
            </a:r>
            <a:r>
              <a:rPr lang="en-US" sz="1600" dirty="0" err="1"/>
              <a:t>zarralari</a:t>
            </a:r>
            <a:r>
              <a:rPr lang="en-US" sz="1600" dirty="0"/>
              <a:t> </a:t>
            </a:r>
            <a:r>
              <a:rPr lang="en-US" sz="1600" dirty="0" err="1"/>
              <a:t>bo‘lmagan</a:t>
            </a:r>
            <a:r>
              <a:rPr lang="en-US" sz="1600" dirty="0"/>
              <a:t> bug‘- </a:t>
            </a:r>
            <a:r>
              <a:rPr lang="en-US" sz="1600" u="sng" dirty="0" err="1"/>
              <a:t>quruq</a:t>
            </a:r>
            <a:r>
              <a:rPr lang="en-US" sz="1600" u="sng" dirty="0"/>
              <a:t> </a:t>
            </a:r>
            <a:r>
              <a:rPr lang="en-US" sz="1600" u="sng" dirty="0" err="1"/>
              <a:t>to‘yingan</a:t>
            </a:r>
            <a:r>
              <a:rPr lang="en-US" sz="1600" u="sng" dirty="0"/>
              <a:t> bug‘</a:t>
            </a:r>
            <a:r>
              <a:rPr lang="en-US" sz="1600" dirty="0"/>
              <a:t>, deb </a:t>
            </a:r>
            <a:r>
              <a:rPr lang="en-US" sz="1600" dirty="0" err="1"/>
              <a:t>ataladi</a:t>
            </a:r>
            <a:r>
              <a:rPr lang="en-US" sz="1600" dirty="0"/>
              <a:t>. </a:t>
            </a:r>
            <a:r>
              <a:rPr lang="en-US" sz="1600" dirty="0" err="1"/>
              <a:t>To‘yingan</a:t>
            </a:r>
            <a:r>
              <a:rPr lang="en-US" sz="1600" dirty="0"/>
              <a:t> </a:t>
            </a:r>
            <a:r>
              <a:rPr lang="en-US" sz="1600" dirty="0" err="1"/>
              <a:t>bug‘ning</a:t>
            </a:r>
            <a:r>
              <a:rPr lang="en-US" sz="1600" dirty="0"/>
              <a:t> bug‘ </a:t>
            </a:r>
            <a:r>
              <a:rPr lang="en-US" sz="1600" dirty="0" err="1"/>
              <a:t>saqlami</a:t>
            </a:r>
            <a:r>
              <a:rPr lang="en-US" sz="1600" dirty="0"/>
              <a:t>: bug‘ </a:t>
            </a:r>
            <a:r>
              <a:rPr lang="en-US" sz="1600" dirty="0" err="1"/>
              <a:t>hosil</a:t>
            </a:r>
            <a:r>
              <a:rPr lang="en-US" sz="1600" dirty="0"/>
              <a:t> </a:t>
            </a:r>
            <a:r>
              <a:rPr lang="en-US" sz="1600" dirty="0" err="1"/>
              <a:t>bo‘lish</a:t>
            </a:r>
            <a:r>
              <a:rPr lang="en-US" sz="1600" dirty="0"/>
              <a:t> </a:t>
            </a:r>
            <a:r>
              <a:rPr lang="en-US" sz="1600" dirty="0" err="1"/>
              <a:t>jarayonida</a:t>
            </a:r>
            <a:r>
              <a:rPr lang="en-US" sz="1600" dirty="0"/>
              <a:t> </a:t>
            </a:r>
            <a:r>
              <a:rPr lang="en-US" sz="1600" dirty="0" err="1"/>
              <a:t>nam</a:t>
            </a:r>
            <a:r>
              <a:rPr lang="en-US" sz="1600" dirty="0"/>
              <a:t> </a:t>
            </a:r>
            <a:r>
              <a:rPr lang="en-US" sz="1600" dirty="0" err="1"/>
              <a:t>miqdori</a:t>
            </a:r>
            <a:r>
              <a:rPr lang="en-US" sz="1600" dirty="0"/>
              <a:t> </a:t>
            </a:r>
            <a:r>
              <a:rPr lang="en-US" sz="1600" dirty="0" err="1"/>
              <a:t>kabi</a:t>
            </a:r>
            <a:r>
              <a:rPr lang="en-US" sz="1600" dirty="0"/>
              <a:t>, </a:t>
            </a:r>
            <a:r>
              <a:rPr lang="en-US" sz="1600" dirty="0" err="1"/>
              <a:t>quruq</a:t>
            </a:r>
            <a:r>
              <a:rPr lang="en-US" sz="1600" dirty="0"/>
              <a:t> </a:t>
            </a:r>
            <a:r>
              <a:rPr lang="en-US" sz="1600" dirty="0" err="1"/>
              <a:t>bug‘ning</a:t>
            </a:r>
            <a:r>
              <a:rPr lang="en-US" sz="1600" dirty="0"/>
              <a:t> </a:t>
            </a:r>
            <a:r>
              <a:rPr lang="en-US" sz="1600" dirty="0" err="1"/>
              <a:t>mikdori</a:t>
            </a:r>
            <a:r>
              <a:rPr lang="en-US" sz="1600" dirty="0"/>
              <a:t> ham 0 </a:t>
            </a:r>
            <a:r>
              <a:rPr lang="en-US" sz="1600" dirty="0" err="1"/>
              <a:t>dan</a:t>
            </a:r>
            <a:r>
              <a:rPr lang="en-US" sz="1600" dirty="0"/>
              <a:t> 1 </a:t>
            </a:r>
            <a:r>
              <a:rPr lang="en-US" sz="1600" dirty="0" err="1"/>
              <a:t>gacha</a:t>
            </a:r>
            <a:r>
              <a:rPr lang="en-US" sz="1600" dirty="0"/>
              <a:t> </a:t>
            </a:r>
            <a:r>
              <a:rPr lang="en-US" sz="1600" dirty="0" err="1"/>
              <a:t>o‘zgarishi</a:t>
            </a:r>
            <a:r>
              <a:rPr lang="en-US" sz="1600" dirty="0"/>
              <a:t> </a:t>
            </a:r>
            <a:r>
              <a:rPr lang="en-US" sz="1600" dirty="0" err="1"/>
              <a:t>mumkin</a:t>
            </a:r>
            <a:r>
              <a:rPr lang="en-US" sz="1600" dirty="0"/>
              <a:t>. </a:t>
            </a:r>
            <a:endParaRPr lang="ru-RU" sz="1600" dirty="0"/>
          </a:p>
          <a:p>
            <a:pPr indent="342900" algn="just"/>
            <a:endParaRPr lang="ru-RU" sz="1600" dirty="0"/>
          </a:p>
          <a:p>
            <a:pPr indent="342900" algn="just">
              <a:spcAft>
                <a:spcPts val="0"/>
              </a:spcAft>
            </a:pPr>
            <a:endParaRPr lang="ru-RU" sz="1600" dirty="0">
              <a:effectLst/>
              <a:latin typeface="Times New Roman" panose="02020603050405020304" pitchFamily="18" charset="0"/>
              <a:ea typeface="Times New Roman" panose="02020603050405020304" pitchFamily="18" charset="0"/>
            </a:endParaRPr>
          </a:p>
        </p:txBody>
      </p:sp>
      <p:sp>
        <p:nvSpPr>
          <p:cNvPr id="8" name="Rectangle 2"/>
          <p:cNvSpPr>
            <a:spLocks noChangeArrowheads="1"/>
          </p:cNvSpPr>
          <p:nvPr/>
        </p:nvSpPr>
        <p:spPr bwMode="auto">
          <a:xfrm>
            <a:off x="1331640" y="3100319"/>
            <a:ext cx="7488832"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3429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342900" algn="just"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Agar 1 kg </a:t>
            </a:r>
            <a:r>
              <a:rPr kumimoji="0" lang="en-US"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bug‘da</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b="0"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 </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kg </a:t>
            </a:r>
            <a:r>
              <a:rPr kumimoji="0" lang="en-US"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quruq</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bug‘ </a:t>
            </a:r>
            <a:r>
              <a:rPr kumimoji="0" lang="en-US"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a:t>
            </a:r>
            <a:r>
              <a:rPr kumimoji="0" lang="en-US" b="0"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kg </a:t>
            </a:r>
            <a:r>
              <a:rPr kumimoji="0" lang="en-US"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nam</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bo‘lsa</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b="0"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 - </a:t>
            </a:r>
            <a:r>
              <a:rPr kumimoji="0" lang="en-US"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kattalik</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b="0" i="0" u="sng"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bug‘ </a:t>
            </a:r>
            <a:r>
              <a:rPr kumimoji="0" lang="en-US" b="0" i="0" u="sng"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saqlami</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yoki</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bug‘ning</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quruqlik</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darajasi</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deyiladi</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ru-RU"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a:t>
            </a:r>
            <a:r>
              <a:rPr kumimoji="0" lang="en-US" b="0"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kumimoji="0" lang="en-US"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kattalik</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esa</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b="0" i="0" u="sng"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nam</a:t>
            </a:r>
            <a:r>
              <a:rPr kumimoji="0" lang="en-US" b="0" i="0" u="sng"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b="0" i="0" u="sng"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saqlami</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yoki</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bug‘ning</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namlik</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darajasi</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deyiladi</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ru-RU"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Masalan</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b="0"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 = </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0,85 </a:t>
            </a:r>
            <a:r>
              <a:rPr kumimoji="0" lang="en-US"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bo‘lsa</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a:t>
            </a:r>
            <a:r>
              <a:rPr kumimoji="0" lang="en-US" b="0"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)=(1-0,85)=0,15 </a:t>
            </a:r>
            <a:r>
              <a:rPr kumimoji="0" lang="en-US"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bo‘ladi</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ya’ni</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to‘yingan</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nam</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bug‘da</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85 % </a:t>
            </a:r>
            <a:r>
              <a:rPr kumimoji="0" lang="en-US"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quruq</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bug‘, 15 % </a:t>
            </a:r>
            <a:r>
              <a:rPr kumimoji="0" lang="en-US"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suv</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bo‘ladi</a:t>
            </a:r>
            <a:r>
              <a:rPr kumimoji="0" 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pic>
        <p:nvPicPr>
          <p:cNvPr id="31748" name="Picture 4" descr="ÐÐ°ÑÑÐ¸Ð½ÐºÐ¸ Ð¿Ð¾ Ð·Ð°Ð¿ÑÐ¾ÑÑ ÐºÐ¸Ð¿ÐµÐ½Ð¸Ðµ Ð¶Ð¸Ð´ÐºÐ¾ÑÑ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4833344"/>
            <a:ext cx="4762500" cy="20002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71600" y="1124744"/>
            <a:ext cx="7470576" cy="1754326"/>
          </a:xfrm>
          <a:prstGeom prst="rect">
            <a:avLst/>
          </a:prstGeom>
        </p:spPr>
        <p:txBody>
          <a:bodyPr wrap="square">
            <a:spAutoFit/>
          </a:bodyPr>
          <a:lstStyle/>
          <a:p>
            <a:pPr indent="342900" algn="just">
              <a:spcAft>
                <a:spcPts val="0"/>
              </a:spcAft>
            </a:pPr>
            <a:r>
              <a:rPr lang="en-US" dirty="0" err="1">
                <a:latin typeface="Times New Roman" panose="02020603050405020304" pitchFamily="18" charset="0"/>
                <a:ea typeface="Times New Roman" panose="02020603050405020304" pitchFamily="18" charset="0"/>
              </a:rPr>
              <a:t>Qaynash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haroratigacha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qizdirilgan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suvga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yana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issiqlik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berilishi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davom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ettirilsa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bug‘lanish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sodir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boshlaydi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Bug‘lanish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davomida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harorat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oxirgi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suv</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tomchisi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bug‘ga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aylanmagunga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qadar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o‘zgarmaydi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Bug‘lanish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jarayoni</a:t>
            </a:r>
            <a:r>
              <a:rPr lang="en-US" dirty="0">
                <a:latin typeface="Times New Roman" panose="02020603050405020304" pitchFamily="18" charset="0"/>
                <a:ea typeface="Times New Roman" panose="02020603050405020304" pitchFamily="18" charset="0"/>
              </a:rPr>
              <a:t> ham </a:t>
            </a:r>
            <a:r>
              <a:rPr lang="en-US" dirty="0" err="1">
                <a:latin typeface="Times New Roman" panose="02020603050405020304" pitchFamily="18" charset="0"/>
                <a:ea typeface="Times New Roman" panose="02020603050405020304" pitchFamily="18" charset="0"/>
              </a:rPr>
              <a:t>izotermik</a:t>
            </a:r>
            <a:r>
              <a:rPr lang="en-US" dirty="0">
                <a:latin typeface="Times New Roman" panose="02020603050405020304" pitchFamily="18" charset="0"/>
                <a:ea typeface="Times New Roman" panose="02020603050405020304" pitchFamily="18" charset="0"/>
              </a:rPr>
              <a:t>, ham </a:t>
            </a:r>
            <a:r>
              <a:rPr lang="en-US" dirty="0" err="1">
                <a:latin typeface="Times New Roman" panose="02020603050405020304" pitchFamily="18" charset="0"/>
                <a:ea typeface="Times New Roman" panose="02020603050405020304" pitchFamily="18" charset="0"/>
              </a:rPr>
              <a:t>izobarik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jarayondir</a:t>
            </a:r>
            <a:r>
              <a:rPr lang="en-US"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indent="342900" algn="just">
              <a:spcAft>
                <a:spcPts val="0"/>
              </a:spcAft>
            </a:pPr>
            <a:r>
              <a:rPr lang="en-US" dirty="0" err="1">
                <a:latin typeface="Times New Roman" panose="02020603050405020304" pitchFamily="18" charset="0"/>
                <a:ea typeface="Times New Roman" panose="02020603050405020304" pitchFamily="18" charset="0"/>
              </a:rPr>
              <a:t>Tarkibida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suv</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zarrachalari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bo‘lmagan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bosimi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harorati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to‘yinish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bosimi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haroratiga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bo‘lgan</a:t>
            </a:r>
            <a:r>
              <a:rPr lang="en-US" dirty="0">
                <a:latin typeface="Times New Roman" panose="02020603050405020304" pitchFamily="18" charset="0"/>
                <a:ea typeface="Times New Roman" panose="02020603050405020304" pitchFamily="18" charset="0"/>
              </a:rPr>
              <a:t> bug‘ - </a:t>
            </a:r>
            <a:r>
              <a:rPr lang="en-US" u="sng" dirty="0" err="1">
                <a:latin typeface="Times New Roman" panose="02020603050405020304" pitchFamily="18" charset="0"/>
                <a:ea typeface="Times New Roman" panose="02020603050405020304" pitchFamily="18" charset="0"/>
              </a:rPr>
              <a:t>quruq</a:t>
            </a:r>
            <a:r>
              <a:rPr lang="en-US" u="sng" dirty="0">
                <a:latin typeface="Times New Roman" panose="02020603050405020304" pitchFamily="18" charset="0"/>
                <a:ea typeface="Times New Roman" panose="02020603050405020304" pitchFamily="18" charset="0"/>
              </a:rPr>
              <a:t> </a:t>
            </a:r>
            <a:r>
              <a:rPr lang="en-US" u="sng" dirty="0" err="1">
                <a:latin typeface="Times New Roman" panose="02020603050405020304" pitchFamily="18" charset="0"/>
                <a:ea typeface="Times New Roman" panose="02020603050405020304" pitchFamily="18" charset="0"/>
              </a:rPr>
              <a:t>to‘yingan</a:t>
            </a:r>
            <a:r>
              <a:rPr lang="en-US" u="sng" dirty="0">
                <a:latin typeface="Times New Roman" panose="02020603050405020304" pitchFamily="18" charset="0"/>
                <a:ea typeface="Times New Roman" panose="02020603050405020304" pitchFamily="18" charset="0"/>
              </a:rPr>
              <a:t>  bug‘,</a:t>
            </a:r>
            <a:r>
              <a:rPr lang="en-US" dirty="0">
                <a:latin typeface="Times New Roman" panose="02020603050405020304" pitchFamily="18" charset="0"/>
                <a:ea typeface="Times New Roman" panose="02020603050405020304" pitchFamily="18" charset="0"/>
              </a:rPr>
              <a:t> deb </a:t>
            </a:r>
            <a:r>
              <a:rPr lang="en-US" dirty="0" err="1">
                <a:latin typeface="Times New Roman" panose="02020603050405020304" pitchFamily="18" charset="0"/>
                <a:ea typeface="Times New Roman" panose="02020603050405020304" pitchFamily="18" charset="0"/>
              </a:rPr>
              <a:t>ataladi</a:t>
            </a:r>
            <a:r>
              <a:rPr lang="en-US" dirty="0">
                <a:latin typeface="Times New Roman" panose="02020603050405020304" pitchFamily="18" charset="0"/>
                <a:ea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endParaRPr>
          </a:p>
        </p:txBody>
      </p:sp>
      <p:sp>
        <p:nvSpPr>
          <p:cNvPr id="4" name="Прямоугольник 3"/>
          <p:cNvSpPr/>
          <p:nvPr/>
        </p:nvSpPr>
        <p:spPr>
          <a:xfrm>
            <a:off x="1763688" y="2879070"/>
            <a:ext cx="6552728" cy="2031325"/>
          </a:xfrm>
          <a:prstGeom prst="rect">
            <a:avLst/>
          </a:prstGeom>
        </p:spPr>
        <p:txBody>
          <a:bodyPr wrap="square">
            <a:spAutoFit/>
          </a:bodyPr>
          <a:lstStyle/>
          <a:p>
            <a:pPr indent="342900" algn="just">
              <a:spcAft>
                <a:spcPts val="0"/>
              </a:spcAft>
            </a:pPr>
            <a:r>
              <a:rPr lang="en-US" dirty="0" err="1">
                <a:latin typeface="Times New Roman" panose="02020603050405020304" pitchFamily="18" charset="0"/>
                <a:ea typeface="Times New Roman" panose="02020603050405020304" pitchFamily="18" charset="0"/>
              </a:rPr>
              <a:t>Quruq</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to‘yingan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bug‘ning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entalg‘piyasi</a:t>
            </a:r>
            <a:r>
              <a:rPr lang="en-US"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indent="342900" algn="just">
              <a:spcAft>
                <a:spcPts val="0"/>
              </a:spcAft>
            </a:pPr>
            <a:r>
              <a:rPr lang="en-US" dirty="0">
                <a:latin typeface="Times New Roman" panose="02020603050405020304" pitchFamily="18" charset="0"/>
                <a:ea typeface="Times New Roman" panose="02020603050405020304" pitchFamily="18" charset="0"/>
              </a:rPr>
              <a:t> </a:t>
            </a:r>
            <a:r>
              <a:rPr lang="en-US" dirty="0" smtClean="0">
                <a:latin typeface="Times New Roman" panose="02020603050405020304" pitchFamily="18" charset="0"/>
                <a:ea typeface="Times New Roman" panose="02020603050405020304" pitchFamily="18" charset="0"/>
              </a:rPr>
              <a:t>                         </a:t>
            </a:r>
            <a:r>
              <a:rPr lang="en-US" i="1" dirty="0" smtClean="0">
                <a:latin typeface="Times New Roman" panose="02020603050405020304" pitchFamily="18" charset="0"/>
                <a:ea typeface="Times New Roman" panose="02020603050405020304" pitchFamily="18" charset="0"/>
              </a:rPr>
              <a:t>I</a:t>
            </a:r>
            <a:r>
              <a:rPr lang="en-US" baseline="30000" dirty="0" smtClean="0">
                <a:latin typeface="Times New Roman" panose="02020603050405020304" pitchFamily="18" charset="0"/>
                <a:ea typeface="Times New Roman" panose="02020603050405020304" pitchFamily="18" charset="0"/>
              </a:rPr>
              <a:t>11</a:t>
            </a:r>
            <a:r>
              <a:rPr lang="en-US" i="1" dirty="0" smtClean="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 h</a:t>
            </a:r>
            <a:r>
              <a:rPr lang="en-US" baseline="30000" dirty="0">
                <a:latin typeface="Times New Roman" panose="02020603050405020304" pitchFamily="18" charset="0"/>
                <a:ea typeface="Times New Roman" panose="02020603050405020304" pitchFamily="18" charset="0"/>
              </a:rPr>
              <a:t>1</a:t>
            </a:r>
            <a:r>
              <a:rPr lang="en-US" i="1" dirty="0">
                <a:latin typeface="Times New Roman" panose="02020603050405020304" pitchFamily="18" charset="0"/>
                <a:ea typeface="Times New Roman" panose="02020603050405020304" pitchFamily="18" charset="0"/>
              </a:rPr>
              <a:t> + r	</a:t>
            </a:r>
            <a:endParaRPr lang="ru-RU" sz="1600" dirty="0">
              <a:latin typeface="Times New Roman" panose="02020603050405020304" pitchFamily="18" charset="0"/>
              <a:ea typeface="Times New Roman" panose="02020603050405020304" pitchFamily="18" charset="0"/>
            </a:endParaRPr>
          </a:p>
          <a:p>
            <a:pPr indent="342900" algn="just">
              <a:spcAft>
                <a:spcPts val="0"/>
              </a:spcAft>
            </a:pPr>
            <a:r>
              <a:rPr lang="en-US" dirty="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Quruq</a:t>
            </a: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to‘yingan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bug‘ning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ichki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energiyasi</a:t>
            </a:r>
            <a:r>
              <a:rPr lang="en-US"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indent="342900" algn="just">
              <a:spcAft>
                <a:spcPts val="0"/>
              </a:spcAft>
            </a:pPr>
            <a:r>
              <a:rPr lang="en-US" dirty="0">
                <a:latin typeface="Times New Roman" panose="02020603050405020304" pitchFamily="18" charset="0"/>
                <a:ea typeface="Times New Roman" panose="02020603050405020304" pitchFamily="18" charset="0"/>
              </a:rPr>
              <a:t> </a:t>
            </a:r>
            <a:r>
              <a:rPr lang="en-US" dirty="0" smtClean="0">
                <a:latin typeface="Times New Roman" panose="02020603050405020304" pitchFamily="18" charset="0"/>
                <a:ea typeface="Times New Roman" panose="02020603050405020304" pitchFamily="18" charset="0"/>
              </a:rPr>
              <a:t>                        </a:t>
            </a:r>
            <a:r>
              <a:rPr lang="en-US" b="1" i="1" dirty="0" smtClean="0">
                <a:latin typeface="Times New Roman" panose="02020603050405020304" pitchFamily="18" charset="0"/>
                <a:ea typeface="Times New Roman" panose="02020603050405020304" pitchFamily="18" charset="0"/>
              </a:rPr>
              <a:t>U</a:t>
            </a:r>
            <a:r>
              <a:rPr lang="en-US" b="1" baseline="30000" dirty="0" smtClean="0">
                <a:latin typeface="Times New Roman" panose="02020603050405020304" pitchFamily="18" charset="0"/>
                <a:ea typeface="Times New Roman" panose="02020603050405020304" pitchFamily="18" charset="0"/>
              </a:rPr>
              <a:t>11</a:t>
            </a:r>
            <a:r>
              <a:rPr lang="en-US" b="1" i="1" dirty="0" smtClean="0">
                <a:latin typeface="Times New Roman" panose="02020603050405020304" pitchFamily="18" charset="0"/>
                <a:ea typeface="Times New Roman" panose="02020603050405020304" pitchFamily="18" charset="0"/>
              </a:rPr>
              <a:t> </a:t>
            </a:r>
            <a:r>
              <a:rPr lang="en-US" b="1" i="1" dirty="0">
                <a:latin typeface="Times New Roman" panose="02020603050405020304" pitchFamily="18" charset="0"/>
                <a:ea typeface="Times New Roman" panose="02020603050405020304" pitchFamily="18" charset="0"/>
              </a:rPr>
              <a:t>=h</a:t>
            </a:r>
            <a:r>
              <a:rPr lang="en-US" b="1" baseline="30000" dirty="0">
                <a:latin typeface="Times New Roman" panose="02020603050405020304" pitchFamily="18" charset="0"/>
                <a:ea typeface="Times New Roman" panose="02020603050405020304" pitchFamily="18" charset="0"/>
              </a:rPr>
              <a:t>11</a:t>
            </a:r>
            <a:r>
              <a:rPr lang="en-US" b="1" i="1" dirty="0">
                <a:latin typeface="Times New Roman" panose="02020603050405020304" pitchFamily="18" charset="0"/>
                <a:ea typeface="Times New Roman" panose="02020603050405020304" pitchFamily="18" charset="0"/>
              </a:rPr>
              <a:t> - </a:t>
            </a:r>
            <a:r>
              <a:rPr lang="en-US" b="1" dirty="0">
                <a:latin typeface="Times New Roman" panose="02020603050405020304" pitchFamily="18" charset="0"/>
                <a:ea typeface="Times New Roman" panose="02020603050405020304" pitchFamily="18" charset="0"/>
              </a:rPr>
              <a:t>v</a:t>
            </a:r>
            <a:r>
              <a:rPr lang="en-US" b="1" baseline="30000" dirty="0">
                <a:latin typeface="Times New Roman" panose="02020603050405020304" pitchFamily="18" charset="0"/>
                <a:ea typeface="Times New Roman" panose="02020603050405020304" pitchFamily="18" charset="0"/>
              </a:rPr>
              <a:t>1 1</a:t>
            </a:r>
            <a:r>
              <a:rPr lang="en-US" i="1" baseline="3000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indent="342900" algn="just">
              <a:spcAft>
                <a:spcPts val="0"/>
              </a:spcAft>
            </a:pPr>
            <a:r>
              <a:rPr lang="en-US" dirty="0" err="1">
                <a:latin typeface="Times New Roman" panose="02020603050405020304" pitchFamily="18" charset="0"/>
                <a:ea typeface="Times New Roman" panose="02020603050405020304" pitchFamily="18" charset="0"/>
              </a:rPr>
              <a:t>To‘yingan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bug‘ning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holati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bitta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parametr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bosim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yoki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harorat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bilan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aniqlanadi</a:t>
            </a:r>
            <a:r>
              <a:rPr lang="en-US"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I</a:t>
            </a:r>
            <a:r>
              <a:rPr lang="en-US" i="1" baseline="30000" dirty="0">
                <a:latin typeface="Times New Roman" panose="02020603050405020304" pitchFamily="18" charset="0"/>
                <a:ea typeface="Times New Roman" panose="02020603050405020304" pitchFamily="18" charset="0"/>
              </a:rPr>
              <a:t>11</a:t>
            </a:r>
            <a:r>
              <a:rPr lang="en-US" i="1" dirty="0">
                <a:latin typeface="Times New Roman" panose="02020603050405020304" pitchFamily="18" charset="0"/>
                <a:ea typeface="Times New Roman" panose="02020603050405020304" pitchFamily="18" charset="0"/>
              </a:rPr>
              <a:t>, h</a:t>
            </a:r>
            <a:r>
              <a:rPr lang="en-US" i="1" baseline="30000" dirty="0">
                <a:latin typeface="Times New Roman" panose="02020603050405020304" pitchFamily="18" charset="0"/>
                <a:ea typeface="Times New Roman" panose="02020603050405020304" pitchFamily="18" charset="0"/>
              </a:rPr>
              <a:t>1</a:t>
            </a:r>
            <a:r>
              <a:rPr lang="en-US" i="1" dirty="0">
                <a:latin typeface="Times New Roman" panose="02020603050405020304" pitchFamily="18" charset="0"/>
                <a:ea typeface="Times New Roman" panose="02020603050405020304" pitchFamily="18" charset="0"/>
              </a:rPr>
              <a:t>, r, v</a:t>
            </a:r>
            <a:r>
              <a:rPr lang="en-US" i="1" baseline="30000" dirty="0">
                <a:latin typeface="Times New Roman" panose="02020603050405020304" pitchFamily="18" charset="0"/>
                <a:ea typeface="Times New Roman" panose="02020603050405020304" pitchFamily="18" charset="0"/>
              </a:rPr>
              <a:t>11</a:t>
            </a:r>
            <a:r>
              <a:rPr lang="en-US" i="1" dirty="0">
                <a:latin typeface="Times New Roman" panose="02020603050405020304" pitchFamily="18" charset="0"/>
                <a:ea typeface="Times New Roman" panose="02020603050405020304" pitchFamily="18" charset="0"/>
              </a:rPr>
              <a:t>, v</a:t>
            </a:r>
            <a:r>
              <a:rPr lang="en-US" i="1" baseline="30000" dirty="0">
                <a:latin typeface="Times New Roman" panose="02020603050405020304" pitchFamily="18" charset="0"/>
                <a:ea typeface="Times New Roman" panose="02020603050405020304" pitchFamily="18" charset="0"/>
              </a:rPr>
              <a:t>1</a:t>
            </a:r>
            <a:r>
              <a:rPr lang="en-US" i="1"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kiymatlari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suv</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bug‘ining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jadvallaridan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topiladi</a:t>
            </a:r>
            <a:r>
              <a:rPr lang="en-US" dirty="0">
                <a:latin typeface="Times New Roman" panose="02020603050405020304" pitchFamily="18" charset="0"/>
                <a:ea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endParaRPr>
          </a:p>
        </p:txBody>
      </p:sp>
      <p:pic>
        <p:nvPicPr>
          <p:cNvPr id="38914" name="Picture 2" descr="ÐÐ°ÑÑÐ¸Ð½ÐºÐ¸ Ð¿Ð¾ Ð·Ð°Ð¿ÑÐ¾ÑÑ Ð½Ð°ÑÑÑÐµÐ½Ð½ÑÐ¹ Ð¿Ð°Ñ"/>
          <p:cNvPicPr>
            <a:picLocks noChangeAspect="1" noChangeArrowheads="1"/>
          </p:cNvPicPr>
          <p:nvPr/>
        </p:nvPicPr>
        <p:blipFill rotWithShape="1">
          <a:blip r:embed="rId2">
            <a:extLst>
              <a:ext uri="{28A0092B-C50C-407E-A947-70E740481C1C}">
                <a14:useLocalDpi xmlns:a14="http://schemas.microsoft.com/office/drawing/2010/main" val="0"/>
              </a:ext>
            </a:extLst>
          </a:blip>
          <a:srcRect t="57037" b="8314"/>
          <a:stretch/>
        </p:blipFill>
        <p:spPr bwMode="auto">
          <a:xfrm>
            <a:off x="1408212" y="4918344"/>
            <a:ext cx="6597352" cy="1714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1602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1475656" y="1844824"/>
            <a:ext cx="8208912" cy="2246769"/>
          </a:xfrm>
          <a:prstGeom prst="rect">
            <a:avLst/>
          </a:prstGeom>
        </p:spPr>
        <p:txBody>
          <a:bodyPr wrap="square">
            <a:spAutoFit/>
          </a:bodyPr>
          <a:lstStyle/>
          <a:p>
            <a:pPr indent="342900" algn="just">
              <a:spcAft>
                <a:spcPts val="0"/>
              </a:spcAft>
            </a:pPr>
            <a:endParaRPr lang="en-US" dirty="0" smtClean="0">
              <a:latin typeface="Times New Roman" panose="02020603050405020304" pitchFamily="18" charset="0"/>
              <a:ea typeface="Times New Roman" panose="02020603050405020304" pitchFamily="18" charset="0"/>
            </a:endParaRPr>
          </a:p>
          <a:p>
            <a:pPr indent="342900" algn="just">
              <a:spcAft>
                <a:spcPts val="0"/>
              </a:spcAft>
            </a:pPr>
            <a:r>
              <a:rPr lang="en-US" sz="3200" dirty="0" smtClean="0">
                <a:solidFill>
                  <a:srgbClr val="00B050"/>
                </a:solidFill>
                <a:latin typeface="Times New Roman" panose="02020603050405020304" pitchFamily="18" charset="0"/>
                <a:ea typeface="Times New Roman" panose="02020603050405020304" pitchFamily="18" charset="0"/>
              </a:rPr>
              <a:t>E’TIBORINGIZ UCHUN RAHMAT</a:t>
            </a:r>
          </a:p>
          <a:p>
            <a:pPr indent="342900" algn="just">
              <a:spcAft>
                <a:spcPts val="0"/>
              </a:spcAft>
            </a:pPr>
            <a:endParaRPr lang="en-US" dirty="0">
              <a:latin typeface="Times New Roman" panose="02020603050405020304" pitchFamily="18" charset="0"/>
              <a:ea typeface="Times New Roman" panose="02020603050405020304" pitchFamily="18" charset="0"/>
            </a:endParaRPr>
          </a:p>
          <a:p>
            <a:pPr indent="342900" algn="just">
              <a:spcAft>
                <a:spcPts val="0"/>
              </a:spcAft>
            </a:pPr>
            <a:endParaRPr lang="en-US" dirty="0" smtClean="0">
              <a:latin typeface="Times New Roman" panose="02020603050405020304" pitchFamily="18" charset="0"/>
              <a:ea typeface="Times New Roman" panose="02020603050405020304" pitchFamily="18" charset="0"/>
            </a:endParaRPr>
          </a:p>
          <a:p>
            <a:pPr indent="342900" algn="just">
              <a:spcAft>
                <a:spcPts val="0"/>
              </a:spcAft>
            </a:pPr>
            <a:endParaRPr lang="en-US" dirty="0">
              <a:latin typeface="Times New Roman" panose="02020603050405020304" pitchFamily="18" charset="0"/>
              <a:ea typeface="Times New Roman" panose="02020603050405020304" pitchFamily="18" charset="0"/>
            </a:endParaRPr>
          </a:p>
          <a:p>
            <a:pPr indent="342900" algn="just">
              <a:spcAft>
                <a:spcPts val="0"/>
              </a:spcAft>
            </a:pPr>
            <a:endParaRPr lang="en-US" dirty="0" smtClean="0">
              <a:latin typeface="Times New Roman" panose="02020603050405020304" pitchFamily="18" charset="0"/>
              <a:ea typeface="Times New Roman" panose="02020603050405020304" pitchFamily="18" charset="0"/>
            </a:endParaRPr>
          </a:p>
          <a:p>
            <a:pPr indent="342900" algn="just">
              <a:spcAft>
                <a:spcPts val="0"/>
              </a:spcAft>
            </a:pP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Ma’ruzachi</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Sulaymanov</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Sh</a:t>
            </a:r>
            <a:endParaRPr lang="en-US" dirty="0">
              <a:latin typeface="Times New Roman" panose="02020603050405020304" pitchFamily="18" charset="0"/>
              <a:ea typeface="Times New Roman" panose="02020603050405020304"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Городская">
  <a:themeElements>
    <a:clrScheme name="Городская">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Городская">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Городская">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Urban</Template>
  <TotalTime>454</TotalTime>
  <Words>972</Words>
  <Application>Microsoft Office PowerPoint</Application>
  <PresentationFormat>Экран (4:3)</PresentationFormat>
  <Paragraphs>86</Paragraphs>
  <Slides>23</Slides>
  <Notes>1</Notes>
  <HiddenSlides>0</HiddenSlides>
  <MMClips>0</MMClips>
  <ScaleCrop>false</ScaleCrop>
  <HeadingPairs>
    <vt:vector size="8" baseType="variant">
      <vt:variant>
        <vt:lpstr>Использованные шрифты</vt:lpstr>
      </vt:variant>
      <vt:variant>
        <vt:i4>10</vt:i4>
      </vt:variant>
      <vt:variant>
        <vt:lpstr>Тема</vt:lpstr>
      </vt:variant>
      <vt:variant>
        <vt:i4>1</vt:i4>
      </vt:variant>
      <vt:variant>
        <vt:lpstr>Внедренные серверы OLE</vt:lpstr>
      </vt:variant>
      <vt:variant>
        <vt:i4>1</vt:i4>
      </vt:variant>
      <vt:variant>
        <vt:lpstr>Заголовки слайдов</vt:lpstr>
      </vt:variant>
      <vt:variant>
        <vt:i4>23</vt:i4>
      </vt:variant>
    </vt:vector>
  </HeadingPairs>
  <TitlesOfParts>
    <vt:vector size="35" baseType="lpstr">
      <vt:lpstr>Arial</vt:lpstr>
      <vt:lpstr>Calibri</vt:lpstr>
      <vt:lpstr>Cambria Math</vt:lpstr>
      <vt:lpstr>Courier New</vt:lpstr>
      <vt:lpstr>Georgia</vt:lpstr>
      <vt:lpstr>MS Mincho</vt:lpstr>
      <vt:lpstr>Symbol</vt:lpstr>
      <vt:lpstr>Times New Roman</vt:lpstr>
      <vt:lpstr>Trebuchet MS</vt:lpstr>
      <vt:lpstr>Wingdings 2</vt:lpstr>
      <vt:lpstr>Городская</vt:lpstr>
      <vt:lpstr>Microsoft Equation 3.0</vt:lpstr>
      <vt:lpstr>SUYUQLIK VA GAZLARNI UZATISH, GAZ SIQISHNING TERMODINAMIK ASOSLARI. </vt:lpstr>
      <vt:lpstr>Reja</vt:lpstr>
      <vt:lpstr>GIDRAVLIK MASHINALAR </vt:lpstr>
      <vt:lpstr>Презентация PowerPoint</vt:lpstr>
      <vt:lpstr>NASOSLARNING BOSIMI VA SO’RISH BALANDLIGI</vt:lpstr>
      <vt:lpstr>Презентация PowerPoint</vt:lpstr>
      <vt:lpstr>Презентация PowerPoint</vt:lpstr>
      <vt:lpstr>IDEAL GAZ HOLATI O‘ZGARISHI HAQIDA ASOSIY TUSHNCHALAR.</vt:lpstr>
      <vt:lpstr>TERMODINAMIK JARAYONLAR:IZOXORIK JARAYON, IZOBARIK JARAYON, IZOTERMIK JARAYON, ADIABATIK JARAYON VA POLITROPIK JARAYONLAR.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SUYUQLIK VA GAZLARNI UZATISH, GAZ SIQISHNING TERMODINAMIK ASOSLARI. </dc:title>
  <dc:creator>XTreme.ws</dc:creator>
  <cp:lastModifiedBy>Пользователь Windows</cp:lastModifiedBy>
  <cp:revision>71</cp:revision>
  <dcterms:created xsi:type="dcterms:W3CDTF">2019-04-16T06:39:22Z</dcterms:created>
  <dcterms:modified xsi:type="dcterms:W3CDTF">2019-04-23T08:46:40Z</dcterms:modified>
</cp:coreProperties>
</file>