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7" r:id="rId9"/>
    <p:sldId id="263" r:id="rId10"/>
    <p:sldId id="264" r:id="rId11"/>
    <p:sldId id="265" r:id="rId12"/>
    <p:sldId id="269" r:id="rId13"/>
    <p:sldId id="272" r:id="rId14"/>
    <p:sldId id="273" r:id="rId15"/>
    <p:sldId id="270" r:id="rId16"/>
    <p:sldId id="271" r:id="rId17"/>
    <p:sldId id="266" r:id="rId18"/>
    <p:sldId id="274" r:id="rId19"/>
    <p:sldId id="275" r:id="rId20"/>
    <p:sldId id="276" r:id="rId21"/>
    <p:sldId id="277" r:id="rId22"/>
    <p:sldId id="278" r:id="rId23"/>
    <p:sldId id="279"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50" d="100"/>
          <a:sy n="50" d="100"/>
        </p:scale>
        <p:origin x="1740" y="63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701D1F5-FEFF-4DD3-A6B2-0CA53BB5A266}"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ru-RU"/>
        </a:p>
      </dgm:t>
    </dgm:pt>
    <dgm:pt modelId="{99E2E9CE-DBC1-42FC-82F0-6525F7E5F016}">
      <dgm:prSet phldrT="[Текст]"/>
      <dgm:spPr/>
      <dgm:t>
        <a:bodyPr/>
        <a:lstStyle/>
        <a:p>
          <a:r>
            <a:rPr lang="uz-Cyrl-UZ" b="1" dirty="0" smtClean="0"/>
            <a:t>Parrakli,</a:t>
          </a:r>
          <a:endParaRPr lang="ru-RU" dirty="0"/>
        </a:p>
      </dgm:t>
    </dgm:pt>
    <dgm:pt modelId="{3042A064-C254-4FBB-8E15-4CBB97D00C55}" type="parTrans" cxnId="{3EA3824F-5BB7-476E-B9E4-D689E243A03D}">
      <dgm:prSet/>
      <dgm:spPr/>
      <dgm:t>
        <a:bodyPr/>
        <a:lstStyle/>
        <a:p>
          <a:endParaRPr lang="ru-RU"/>
        </a:p>
      </dgm:t>
    </dgm:pt>
    <dgm:pt modelId="{E7A3B8E7-B2BF-4990-BBBB-1513972E204B}" type="sibTrans" cxnId="{3EA3824F-5BB7-476E-B9E4-D689E243A03D}">
      <dgm:prSet/>
      <dgm:spPr/>
      <dgm:t>
        <a:bodyPr/>
        <a:lstStyle/>
        <a:p>
          <a:endParaRPr lang="ru-RU"/>
        </a:p>
      </dgm:t>
    </dgm:pt>
    <dgm:pt modelId="{0432B361-DE7E-40F1-A6CD-8AE9F0C888B8}">
      <dgm:prSet phldrT="[Текст]"/>
      <dgm:spPr/>
      <dgm:t>
        <a:bodyPr/>
        <a:lstStyle/>
        <a:p>
          <a:r>
            <a:rPr lang="uz-Cyrl-UZ" b="1" dirty="0" smtClean="0"/>
            <a:t>propellerli, </a:t>
          </a:r>
          <a:endParaRPr lang="ru-RU" dirty="0"/>
        </a:p>
      </dgm:t>
    </dgm:pt>
    <dgm:pt modelId="{4367C6DD-5DB4-4CE8-9642-9D7BF74B5818}" type="parTrans" cxnId="{3A7D8DAB-31FF-4D41-864B-E6A1D0876AF2}">
      <dgm:prSet/>
      <dgm:spPr/>
      <dgm:t>
        <a:bodyPr/>
        <a:lstStyle/>
        <a:p>
          <a:endParaRPr lang="ru-RU"/>
        </a:p>
      </dgm:t>
    </dgm:pt>
    <dgm:pt modelId="{7BC97B61-DB71-47C0-A4BD-D3AA55059C2B}" type="sibTrans" cxnId="{3A7D8DAB-31FF-4D41-864B-E6A1D0876AF2}">
      <dgm:prSet/>
      <dgm:spPr/>
      <dgm:t>
        <a:bodyPr/>
        <a:lstStyle/>
        <a:p>
          <a:endParaRPr lang="ru-RU"/>
        </a:p>
      </dgm:t>
    </dgm:pt>
    <dgm:pt modelId="{26D0BB02-D3D3-4FE4-ACD2-2D67A7A25510}">
      <dgm:prSet phldrT="[Текст]"/>
      <dgm:spPr/>
      <dgm:t>
        <a:bodyPr/>
        <a:lstStyle/>
        <a:p>
          <a:r>
            <a:rPr lang="uz-Cyrl-UZ" b="1" dirty="0" smtClean="0"/>
            <a:t>diffuzorli  </a:t>
          </a:r>
          <a:endParaRPr lang="ru-RU" dirty="0"/>
        </a:p>
      </dgm:t>
    </dgm:pt>
    <dgm:pt modelId="{36658B36-FD25-43BB-B819-88AEB5DEBB87}" type="parTrans" cxnId="{59D0457A-4D9F-4B57-917F-F7EB7A51AEF4}">
      <dgm:prSet/>
      <dgm:spPr/>
      <dgm:t>
        <a:bodyPr/>
        <a:lstStyle/>
        <a:p>
          <a:endParaRPr lang="ru-RU"/>
        </a:p>
      </dgm:t>
    </dgm:pt>
    <dgm:pt modelId="{320724C0-121E-4BA9-915A-F6D187F2AFAF}" type="sibTrans" cxnId="{59D0457A-4D9F-4B57-917F-F7EB7A51AEF4}">
      <dgm:prSet/>
      <dgm:spPr/>
      <dgm:t>
        <a:bodyPr/>
        <a:lstStyle/>
        <a:p>
          <a:endParaRPr lang="ru-RU"/>
        </a:p>
      </dgm:t>
    </dgm:pt>
    <dgm:pt modelId="{6598B442-891A-4582-9622-2B0FAD17705C}">
      <dgm:prSet phldrT="[Текст]"/>
      <dgm:spPr/>
      <dgm:t>
        <a:bodyPr/>
        <a:lstStyle/>
        <a:p>
          <a:r>
            <a:rPr lang="uz-Cyrl-UZ" b="1" dirty="0" smtClean="0"/>
            <a:t>turbinali,</a:t>
          </a:r>
          <a:endParaRPr lang="ru-RU" dirty="0"/>
        </a:p>
      </dgm:t>
    </dgm:pt>
    <dgm:pt modelId="{C508B21C-FA5C-4553-AB88-18D1FD141561}" type="parTrans" cxnId="{E8226B03-4EE1-45B6-B473-BF4ED220ACF4}">
      <dgm:prSet/>
      <dgm:spPr/>
      <dgm:t>
        <a:bodyPr/>
        <a:lstStyle/>
        <a:p>
          <a:endParaRPr lang="ru-RU"/>
        </a:p>
      </dgm:t>
    </dgm:pt>
    <dgm:pt modelId="{534AA069-8536-4BD5-B6A8-5AFCB18119C2}" type="sibTrans" cxnId="{E8226B03-4EE1-45B6-B473-BF4ED220ACF4}">
      <dgm:prSet/>
      <dgm:spPr/>
      <dgm:t>
        <a:bodyPr/>
        <a:lstStyle/>
        <a:p>
          <a:endParaRPr lang="ru-RU"/>
        </a:p>
      </dgm:t>
    </dgm:pt>
    <dgm:pt modelId="{F0C15BC2-B432-41D7-91CE-47BBD82E5AC2}">
      <dgm:prSet custT="1"/>
      <dgm:spPr/>
      <dgm:t>
        <a:bodyPr/>
        <a:lstStyle/>
        <a:p>
          <a:r>
            <a:rPr kumimoji="0" lang="uz-Cyrl-UZ" sz="1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pnevmatik, </a:t>
          </a:r>
          <a:endParaRPr lang="ru-RU" dirty="0"/>
        </a:p>
      </dgm:t>
    </dgm:pt>
    <dgm:pt modelId="{27B8B835-A0A8-4C46-8746-B9581F2C9560}" type="parTrans" cxnId="{6776EA7B-ED6D-4D0A-B03C-A1EBB3C88FE9}">
      <dgm:prSet/>
      <dgm:spPr/>
      <dgm:t>
        <a:bodyPr/>
        <a:lstStyle/>
        <a:p>
          <a:endParaRPr lang="ru-RU"/>
        </a:p>
      </dgm:t>
    </dgm:pt>
    <dgm:pt modelId="{9A593048-E6D3-43D9-8679-3DF246F1F712}" type="sibTrans" cxnId="{6776EA7B-ED6D-4D0A-B03C-A1EBB3C88FE9}">
      <dgm:prSet/>
      <dgm:spPr/>
      <dgm:t>
        <a:bodyPr/>
        <a:lstStyle/>
        <a:p>
          <a:endParaRPr lang="ru-RU"/>
        </a:p>
      </dgm:t>
    </dgm:pt>
    <dgm:pt modelId="{13DD0661-E99F-49BD-B0FC-3684BC056B4D}">
      <dgm:prSet custT="1"/>
      <dgm:spPr/>
      <dgm:t>
        <a:bodyPr/>
        <a:lstStyle/>
        <a:p>
          <a:r>
            <a:rPr kumimoji="0" lang="uz-Cyrl-UZ" sz="16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tsirkulyatsiyali,</a:t>
          </a:r>
          <a:endParaRPr lang="ru-RU" sz="1600" dirty="0"/>
        </a:p>
      </dgm:t>
    </dgm:pt>
    <dgm:pt modelId="{7D9EED18-F5A7-4E8F-9C5F-B18B976C78D4}" type="parTrans" cxnId="{89BC63FD-730D-439C-A0CD-7D839821734D}">
      <dgm:prSet/>
      <dgm:spPr/>
      <dgm:t>
        <a:bodyPr/>
        <a:lstStyle/>
        <a:p>
          <a:endParaRPr lang="ru-RU"/>
        </a:p>
      </dgm:t>
    </dgm:pt>
    <dgm:pt modelId="{EDE4F17E-4F61-4F6A-8E6F-E80DFFD038F3}" type="sibTrans" cxnId="{89BC63FD-730D-439C-A0CD-7D839821734D}">
      <dgm:prSet/>
      <dgm:spPr/>
      <dgm:t>
        <a:bodyPr/>
        <a:lstStyle/>
        <a:p>
          <a:endParaRPr lang="ru-RU"/>
        </a:p>
      </dgm:t>
    </dgm:pt>
    <dgm:pt modelId="{EB4BA4ED-AB7B-48FB-AC07-8101D91545D4}">
      <dgm:prSet custT="1"/>
      <dgm:spPr/>
      <dgm:t>
        <a:bodyPr/>
        <a:lstStyle/>
        <a:p>
          <a:r>
            <a:rPr kumimoji="0" lang="uz-Cyrl-UZ" sz="1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statik </a:t>
          </a:r>
          <a:endParaRPr lang="ru-RU" dirty="0"/>
        </a:p>
      </dgm:t>
    </dgm:pt>
    <dgm:pt modelId="{25B80476-1E20-48D6-B3D7-25740A3A5401}" type="parTrans" cxnId="{0C4C0F85-1F4C-4218-8A7A-9A47C25EAF98}">
      <dgm:prSet/>
      <dgm:spPr/>
      <dgm:t>
        <a:bodyPr/>
        <a:lstStyle/>
        <a:p>
          <a:endParaRPr lang="ru-RU"/>
        </a:p>
      </dgm:t>
    </dgm:pt>
    <dgm:pt modelId="{75DA187F-6CF4-457E-B63F-6ED415214A5D}" type="sibTrans" cxnId="{0C4C0F85-1F4C-4218-8A7A-9A47C25EAF98}">
      <dgm:prSet/>
      <dgm:spPr/>
      <dgm:t>
        <a:bodyPr/>
        <a:lstStyle/>
        <a:p>
          <a:endParaRPr lang="ru-RU"/>
        </a:p>
      </dgm:t>
    </dgm:pt>
    <dgm:pt modelId="{CC43F15F-E3B1-4134-BBCC-2B167E5B241F}">
      <dgm:prSet custT="1"/>
      <dgm:spPr/>
      <dgm:t>
        <a:bodyPr/>
        <a:lstStyle/>
        <a:p>
          <a:r>
            <a:rPr kumimoji="0" lang="uz-Cyrl-UZ" sz="18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mexanik</a:t>
          </a:r>
          <a:endParaRPr lang="ru-RU" dirty="0"/>
        </a:p>
      </dgm:t>
    </dgm:pt>
    <dgm:pt modelId="{7F26C102-8944-4956-901B-BB9A217D96B9}" type="parTrans" cxnId="{003520F8-1DB3-4CEB-8A3C-7B2509DCC4DC}">
      <dgm:prSet/>
      <dgm:spPr/>
      <dgm:t>
        <a:bodyPr/>
        <a:lstStyle/>
        <a:p>
          <a:endParaRPr lang="ru-RU"/>
        </a:p>
      </dgm:t>
    </dgm:pt>
    <dgm:pt modelId="{DF0D56E0-DF29-4A4D-886F-21BF37A0E178}" type="sibTrans" cxnId="{003520F8-1DB3-4CEB-8A3C-7B2509DCC4DC}">
      <dgm:prSet/>
      <dgm:spPr/>
      <dgm:t>
        <a:bodyPr/>
        <a:lstStyle/>
        <a:p>
          <a:endParaRPr lang="ru-RU"/>
        </a:p>
      </dgm:t>
    </dgm:pt>
    <dgm:pt modelId="{D298EDB4-421A-4461-A9E3-1A2BA5368BC3}" type="pres">
      <dgm:prSet presAssocID="{C701D1F5-FEFF-4DD3-A6B2-0CA53BB5A266}" presName="cycle" presStyleCnt="0">
        <dgm:presLayoutVars>
          <dgm:dir/>
          <dgm:resizeHandles val="exact"/>
        </dgm:presLayoutVars>
      </dgm:prSet>
      <dgm:spPr/>
      <dgm:t>
        <a:bodyPr/>
        <a:lstStyle/>
        <a:p>
          <a:endParaRPr lang="ru-RU"/>
        </a:p>
      </dgm:t>
    </dgm:pt>
    <dgm:pt modelId="{A236FFFB-9D2C-465F-9239-4C24CF4F134A}" type="pres">
      <dgm:prSet presAssocID="{99E2E9CE-DBC1-42FC-82F0-6525F7E5F016}" presName="node" presStyleLbl="node1" presStyleIdx="0" presStyleCnt="8">
        <dgm:presLayoutVars>
          <dgm:bulletEnabled val="1"/>
        </dgm:presLayoutVars>
      </dgm:prSet>
      <dgm:spPr/>
      <dgm:t>
        <a:bodyPr/>
        <a:lstStyle/>
        <a:p>
          <a:endParaRPr lang="ru-RU"/>
        </a:p>
      </dgm:t>
    </dgm:pt>
    <dgm:pt modelId="{38CF163D-0E5B-4EA2-AB47-FC1389B37D57}" type="pres">
      <dgm:prSet presAssocID="{E7A3B8E7-B2BF-4990-BBBB-1513972E204B}" presName="sibTrans" presStyleLbl="sibTrans2D1" presStyleIdx="0" presStyleCnt="8"/>
      <dgm:spPr/>
      <dgm:t>
        <a:bodyPr/>
        <a:lstStyle/>
        <a:p>
          <a:endParaRPr lang="ru-RU"/>
        </a:p>
      </dgm:t>
    </dgm:pt>
    <dgm:pt modelId="{75B79CAD-50B9-446C-9EF3-796953BF1726}" type="pres">
      <dgm:prSet presAssocID="{E7A3B8E7-B2BF-4990-BBBB-1513972E204B}" presName="connectorText" presStyleLbl="sibTrans2D1" presStyleIdx="0" presStyleCnt="8"/>
      <dgm:spPr/>
      <dgm:t>
        <a:bodyPr/>
        <a:lstStyle/>
        <a:p>
          <a:endParaRPr lang="ru-RU"/>
        </a:p>
      </dgm:t>
    </dgm:pt>
    <dgm:pt modelId="{19A4E7FC-EF1B-455F-8924-9825F7C13960}" type="pres">
      <dgm:prSet presAssocID="{0432B361-DE7E-40F1-A6CD-8AE9F0C888B8}" presName="node" presStyleLbl="node1" presStyleIdx="1" presStyleCnt="8">
        <dgm:presLayoutVars>
          <dgm:bulletEnabled val="1"/>
        </dgm:presLayoutVars>
      </dgm:prSet>
      <dgm:spPr/>
      <dgm:t>
        <a:bodyPr/>
        <a:lstStyle/>
        <a:p>
          <a:endParaRPr lang="ru-RU"/>
        </a:p>
      </dgm:t>
    </dgm:pt>
    <dgm:pt modelId="{1FF32267-963B-4A65-BF7C-E723233E06FC}" type="pres">
      <dgm:prSet presAssocID="{7BC97B61-DB71-47C0-A4BD-D3AA55059C2B}" presName="sibTrans" presStyleLbl="sibTrans2D1" presStyleIdx="1" presStyleCnt="8"/>
      <dgm:spPr/>
      <dgm:t>
        <a:bodyPr/>
        <a:lstStyle/>
        <a:p>
          <a:endParaRPr lang="ru-RU"/>
        </a:p>
      </dgm:t>
    </dgm:pt>
    <dgm:pt modelId="{7CE61DFE-EB31-4BE8-BC31-BFCFF906B0BA}" type="pres">
      <dgm:prSet presAssocID="{7BC97B61-DB71-47C0-A4BD-D3AA55059C2B}" presName="connectorText" presStyleLbl="sibTrans2D1" presStyleIdx="1" presStyleCnt="8"/>
      <dgm:spPr/>
      <dgm:t>
        <a:bodyPr/>
        <a:lstStyle/>
        <a:p>
          <a:endParaRPr lang="ru-RU"/>
        </a:p>
      </dgm:t>
    </dgm:pt>
    <dgm:pt modelId="{E38EB75D-EA7D-49E4-A6D4-AC9CA760A1C0}" type="pres">
      <dgm:prSet presAssocID="{CC43F15F-E3B1-4134-BBCC-2B167E5B241F}" presName="node" presStyleLbl="node1" presStyleIdx="2" presStyleCnt="8">
        <dgm:presLayoutVars>
          <dgm:bulletEnabled val="1"/>
        </dgm:presLayoutVars>
      </dgm:prSet>
      <dgm:spPr/>
      <dgm:t>
        <a:bodyPr/>
        <a:lstStyle/>
        <a:p>
          <a:endParaRPr lang="ru-RU"/>
        </a:p>
      </dgm:t>
    </dgm:pt>
    <dgm:pt modelId="{5EED1D9A-4F57-407A-B08C-A6AA2BE288F4}" type="pres">
      <dgm:prSet presAssocID="{DF0D56E0-DF29-4A4D-886F-21BF37A0E178}" presName="sibTrans" presStyleLbl="sibTrans2D1" presStyleIdx="2" presStyleCnt="8"/>
      <dgm:spPr/>
      <dgm:t>
        <a:bodyPr/>
        <a:lstStyle/>
        <a:p>
          <a:endParaRPr lang="ru-RU"/>
        </a:p>
      </dgm:t>
    </dgm:pt>
    <dgm:pt modelId="{F58069B1-7155-4260-B7E7-E8B8545A7FEF}" type="pres">
      <dgm:prSet presAssocID="{DF0D56E0-DF29-4A4D-886F-21BF37A0E178}" presName="connectorText" presStyleLbl="sibTrans2D1" presStyleIdx="2" presStyleCnt="8"/>
      <dgm:spPr/>
      <dgm:t>
        <a:bodyPr/>
        <a:lstStyle/>
        <a:p>
          <a:endParaRPr lang="ru-RU"/>
        </a:p>
      </dgm:t>
    </dgm:pt>
    <dgm:pt modelId="{BAEB844B-1214-490C-8008-FB365CF5855A}" type="pres">
      <dgm:prSet presAssocID="{EB4BA4ED-AB7B-48FB-AC07-8101D91545D4}" presName="node" presStyleLbl="node1" presStyleIdx="3" presStyleCnt="8">
        <dgm:presLayoutVars>
          <dgm:bulletEnabled val="1"/>
        </dgm:presLayoutVars>
      </dgm:prSet>
      <dgm:spPr/>
      <dgm:t>
        <a:bodyPr/>
        <a:lstStyle/>
        <a:p>
          <a:endParaRPr lang="ru-RU"/>
        </a:p>
      </dgm:t>
    </dgm:pt>
    <dgm:pt modelId="{6D85F371-12EB-49C5-828B-C2EF16DA8C4E}" type="pres">
      <dgm:prSet presAssocID="{75DA187F-6CF4-457E-B63F-6ED415214A5D}" presName="sibTrans" presStyleLbl="sibTrans2D1" presStyleIdx="3" presStyleCnt="8"/>
      <dgm:spPr/>
      <dgm:t>
        <a:bodyPr/>
        <a:lstStyle/>
        <a:p>
          <a:endParaRPr lang="ru-RU"/>
        </a:p>
      </dgm:t>
    </dgm:pt>
    <dgm:pt modelId="{E4CEDB87-5C75-4EF3-98BC-B6AC72F32DF5}" type="pres">
      <dgm:prSet presAssocID="{75DA187F-6CF4-457E-B63F-6ED415214A5D}" presName="connectorText" presStyleLbl="sibTrans2D1" presStyleIdx="3" presStyleCnt="8"/>
      <dgm:spPr/>
      <dgm:t>
        <a:bodyPr/>
        <a:lstStyle/>
        <a:p>
          <a:endParaRPr lang="ru-RU"/>
        </a:p>
      </dgm:t>
    </dgm:pt>
    <dgm:pt modelId="{AECAECAD-1194-43CF-B281-026422053C2D}" type="pres">
      <dgm:prSet presAssocID="{13DD0661-E99F-49BD-B0FC-3684BC056B4D}" presName="node" presStyleLbl="node1" presStyleIdx="4" presStyleCnt="8">
        <dgm:presLayoutVars>
          <dgm:bulletEnabled val="1"/>
        </dgm:presLayoutVars>
      </dgm:prSet>
      <dgm:spPr/>
      <dgm:t>
        <a:bodyPr/>
        <a:lstStyle/>
        <a:p>
          <a:endParaRPr lang="ru-RU"/>
        </a:p>
      </dgm:t>
    </dgm:pt>
    <dgm:pt modelId="{1D19507A-BCC7-4BF0-A50F-72B5C5A9E5F0}" type="pres">
      <dgm:prSet presAssocID="{EDE4F17E-4F61-4F6A-8E6F-E80DFFD038F3}" presName="sibTrans" presStyleLbl="sibTrans2D1" presStyleIdx="4" presStyleCnt="8"/>
      <dgm:spPr/>
      <dgm:t>
        <a:bodyPr/>
        <a:lstStyle/>
        <a:p>
          <a:endParaRPr lang="ru-RU"/>
        </a:p>
      </dgm:t>
    </dgm:pt>
    <dgm:pt modelId="{1174CC46-B7B3-4BD9-B55E-4C5D7093EA74}" type="pres">
      <dgm:prSet presAssocID="{EDE4F17E-4F61-4F6A-8E6F-E80DFFD038F3}" presName="connectorText" presStyleLbl="sibTrans2D1" presStyleIdx="4" presStyleCnt="8"/>
      <dgm:spPr/>
      <dgm:t>
        <a:bodyPr/>
        <a:lstStyle/>
        <a:p>
          <a:endParaRPr lang="ru-RU"/>
        </a:p>
      </dgm:t>
    </dgm:pt>
    <dgm:pt modelId="{E5F1C314-051C-4290-9100-CE289D52C212}" type="pres">
      <dgm:prSet presAssocID="{F0C15BC2-B432-41D7-91CE-47BBD82E5AC2}" presName="node" presStyleLbl="node1" presStyleIdx="5" presStyleCnt="8">
        <dgm:presLayoutVars>
          <dgm:bulletEnabled val="1"/>
        </dgm:presLayoutVars>
      </dgm:prSet>
      <dgm:spPr/>
      <dgm:t>
        <a:bodyPr/>
        <a:lstStyle/>
        <a:p>
          <a:endParaRPr lang="ru-RU"/>
        </a:p>
      </dgm:t>
    </dgm:pt>
    <dgm:pt modelId="{F35B1A10-F6F7-41ED-BC04-7651812C0396}" type="pres">
      <dgm:prSet presAssocID="{9A593048-E6D3-43D9-8679-3DF246F1F712}" presName="sibTrans" presStyleLbl="sibTrans2D1" presStyleIdx="5" presStyleCnt="8"/>
      <dgm:spPr/>
      <dgm:t>
        <a:bodyPr/>
        <a:lstStyle/>
        <a:p>
          <a:endParaRPr lang="ru-RU"/>
        </a:p>
      </dgm:t>
    </dgm:pt>
    <dgm:pt modelId="{54659A9D-38BE-4B70-87DD-AB8E06271B82}" type="pres">
      <dgm:prSet presAssocID="{9A593048-E6D3-43D9-8679-3DF246F1F712}" presName="connectorText" presStyleLbl="sibTrans2D1" presStyleIdx="5" presStyleCnt="8"/>
      <dgm:spPr/>
      <dgm:t>
        <a:bodyPr/>
        <a:lstStyle/>
        <a:p>
          <a:endParaRPr lang="ru-RU"/>
        </a:p>
      </dgm:t>
    </dgm:pt>
    <dgm:pt modelId="{10F5A235-4B4B-4755-BF88-7B8DC766846B}" type="pres">
      <dgm:prSet presAssocID="{26D0BB02-D3D3-4FE4-ACD2-2D67A7A25510}" presName="node" presStyleLbl="node1" presStyleIdx="6" presStyleCnt="8">
        <dgm:presLayoutVars>
          <dgm:bulletEnabled val="1"/>
        </dgm:presLayoutVars>
      </dgm:prSet>
      <dgm:spPr/>
      <dgm:t>
        <a:bodyPr/>
        <a:lstStyle/>
        <a:p>
          <a:endParaRPr lang="ru-RU"/>
        </a:p>
      </dgm:t>
    </dgm:pt>
    <dgm:pt modelId="{370E6375-0F50-4209-814C-40F51DD1F1FB}" type="pres">
      <dgm:prSet presAssocID="{320724C0-121E-4BA9-915A-F6D187F2AFAF}" presName="sibTrans" presStyleLbl="sibTrans2D1" presStyleIdx="6" presStyleCnt="8"/>
      <dgm:spPr/>
      <dgm:t>
        <a:bodyPr/>
        <a:lstStyle/>
        <a:p>
          <a:endParaRPr lang="ru-RU"/>
        </a:p>
      </dgm:t>
    </dgm:pt>
    <dgm:pt modelId="{9A9C9198-8BE2-40BC-8554-D75E20A208CB}" type="pres">
      <dgm:prSet presAssocID="{320724C0-121E-4BA9-915A-F6D187F2AFAF}" presName="connectorText" presStyleLbl="sibTrans2D1" presStyleIdx="6" presStyleCnt="8"/>
      <dgm:spPr/>
      <dgm:t>
        <a:bodyPr/>
        <a:lstStyle/>
        <a:p>
          <a:endParaRPr lang="ru-RU"/>
        </a:p>
      </dgm:t>
    </dgm:pt>
    <dgm:pt modelId="{0967E49C-39BA-4DDA-B87D-FEF243DC4904}" type="pres">
      <dgm:prSet presAssocID="{6598B442-891A-4582-9622-2B0FAD17705C}" presName="node" presStyleLbl="node1" presStyleIdx="7" presStyleCnt="8">
        <dgm:presLayoutVars>
          <dgm:bulletEnabled val="1"/>
        </dgm:presLayoutVars>
      </dgm:prSet>
      <dgm:spPr/>
      <dgm:t>
        <a:bodyPr/>
        <a:lstStyle/>
        <a:p>
          <a:endParaRPr lang="ru-RU"/>
        </a:p>
      </dgm:t>
    </dgm:pt>
    <dgm:pt modelId="{A3940912-4586-406F-92E6-2766845D12E6}" type="pres">
      <dgm:prSet presAssocID="{534AA069-8536-4BD5-B6A8-5AFCB18119C2}" presName="sibTrans" presStyleLbl="sibTrans2D1" presStyleIdx="7" presStyleCnt="8"/>
      <dgm:spPr/>
      <dgm:t>
        <a:bodyPr/>
        <a:lstStyle/>
        <a:p>
          <a:endParaRPr lang="ru-RU"/>
        </a:p>
      </dgm:t>
    </dgm:pt>
    <dgm:pt modelId="{278BABF9-BB34-4473-97FB-3113DD970C5B}" type="pres">
      <dgm:prSet presAssocID="{534AA069-8536-4BD5-B6A8-5AFCB18119C2}" presName="connectorText" presStyleLbl="sibTrans2D1" presStyleIdx="7" presStyleCnt="8"/>
      <dgm:spPr/>
      <dgm:t>
        <a:bodyPr/>
        <a:lstStyle/>
        <a:p>
          <a:endParaRPr lang="ru-RU"/>
        </a:p>
      </dgm:t>
    </dgm:pt>
  </dgm:ptLst>
  <dgm:cxnLst>
    <dgm:cxn modelId="{59D0457A-4D9F-4B57-917F-F7EB7A51AEF4}" srcId="{C701D1F5-FEFF-4DD3-A6B2-0CA53BB5A266}" destId="{26D0BB02-D3D3-4FE4-ACD2-2D67A7A25510}" srcOrd="6" destOrd="0" parTransId="{36658B36-FD25-43BB-B819-88AEB5DEBB87}" sibTransId="{320724C0-121E-4BA9-915A-F6D187F2AFAF}"/>
    <dgm:cxn modelId="{4D24BA8A-24A8-40DF-93A4-CDAD2A4C5695}" type="presOf" srcId="{CC43F15F-E3B1-4134-BBCC-2B167E5B241F}" destId="{E38EB75D-EA7D-49E4-A6D4-AC9CA760A1C0}" srcOrd="0" destOrd="0" presId="urn:microsoft.com/office/officeart/2005/8/layout/cycle2"/>
    <dgm:cxn modelId="{1B85BAC1-7B88-49BD-B38E-7C489E8A573F}" type="presOf" srcId="{C701D1F5-FEFF-4DD3-A6B2-0CA53BB5A266}" destId="{D298EDB4-421A-4461-A9E3-1A2BA5368BC3}" srcOrd="0" destOrd="0" presId="urn:microsoft.com/office/officeart/2005/8/layout/cycle2"/>
    <dgm:cxn modelId="{003520F8-1DB3-4CEB-8A3C-7B2509DCC4DC}" srcId="{C701D1F5-FEFF-4DD3-A6B2-0CA53BB5A266}" destId="{CC43F15F-E3B1-4134-BBCC-2B167E5B241F}" srcOrd="2" destOrd="0" parTransId="{7F26C102-8944-4956-901B-BB9A217D96B9}" sibTransId="{DF0D56E0-DF29-4A4D-886F-21BF37A0E178}"/>
    <dgm:cxn modelId="{7506E762-DF19-43EC-B3A4-751358015683}" type="presOf" srcId="{6598B442-891A-4582-9622-2B0FAD17705C}" destId="{0967E49C-39BA-4DDA-B87D-FEF243DC4904}" srcOrd="0" destOrd="0" presId="urn:microsoft.com/office/officeart/2005/8/layout/cycle2"/>
    <dgm:cxn modelId="{467B3340-88AD-4E96-AA83-E9B5CD565657}" type="presOf" srcId="{75DA187F-6CF4-457E-B63F-6ED415214A5D}" destId="{6D85F371-12EB-49C5-828B-C2EF16DA8C4E}" srcOrd="0" destOrd="0" presId="urn:microsoft.com/office/officeart/2005/8/layout/cycle2"/>
    <dgm:cxn modelId="{149AFF40-4A42-4A79-96A7-FFF5E7D8F03B}" type="presOf" srcId="{0432B361-DE7E-40F1-A6CD-8AE9F0C888B8}" destId="{19A4E7FC-EF1B-455F-8924-9825F7C13960}" srcOrd="0" destOrd="0" presId="urn:microsoft.com/office/officeart/2005/8/layout/cycle2"/>
    <dgm:cxn modelId="{ED3D308C-B343-465D-8108-6D6B2476FE3C}" type="presOf" srcId="{DF0D56E0-DF29-4A4D-886F-21BF37A0E178}" destId="{F58069B1-7155-4260-B7E7-E8B8545A7FEF}" srcOrd="1" destOrd="0" presId="urn:microsoft.com/office/officeart/2005/8/layout/cycle2"/>
    <dgm:cxn modelId="{7A8806E2-088E-46D4-B125-35C4FD37016F}" type="presOf" srcId="{EDE4F17E-4F61-4F6A-8E6F-E80DFFD038F3}" destId="{1D19507A-BCC7-4BF0-A50F-72B5C5A9E5F0}" srcOrd="0" destOrd="0" presId="urn:microsoft.com/office/officeart/2005/8/layout/cycle2"/>
    <dgm:cxn modelId="{08B87977-A0AC-4074-B2F4-93829546DD82}" type="presOf" srcId="{534AA069-8536-4BD5-B6A8-5AFCB18119C2}" destId="{A3940912-4586-406F-92E6-2766845D12E6}" srcOrd="0" destOrd="0" presId="urn:microsoft.com/office/officeart/2005/8/layout/cycle2"/>
    <dgm:cxn modelId="{8DD6D4C3-5733-4758-97EC-79ED13393414}" type="presOf" srcId="{7BC97B61-DB71-47C0-A4BD-D3AA55059C2B}" destId="{1FF32267-963B-4A65-BF7C-E723233E06FC}" srcOrd="0" destOrd="0" presId="urn:microsoft.com/office/officeart/2005/8/layout/cycle2"/>
    <dgm:cxn modelId="{89BC63FD-730D-439C-A0CD-7D839821734D}" srcId="{C701D1F5-FEFF-4DD3-A6B2-0CA53BB5A266}" destId="{13DD0661-E99F-49BD-B0FC-3684BC056B4D}" srcOrd="4" destOrd="0" parTransId="{7D9EED18-F5A7-4E8F-9C5F-B18B976C78D4}" sibTransId="{EDE4F17E-4F61-4F6A-8E6F-E80DFFD038F3}"/>
    <dgm:cxn modelId="{3EA3824F-5BB7-476E-B9E4-D689E243A03D}" srcId="{C701D1F5-FEFF-4DD3-A6B2-0CA53BB5A266}" destId="{99E2E9CE-DBC1-42FC-82F0-6525F7E5F016}" srcOrd="0" destOrd="0" parTransId="{3042A064-C254-4FBB-8E15-4CBB97D00C55}" sibTransId="{E7A3B8E7-B2BF-4990-BBBB-1513972E204B}"/>
    <dgm:cxn modelId="{C1BFF1C0-4BD4-4495-81BB-BC4E8C47C0A5}" type="presOf" srcId="{F0C15BC2-B432-41D7-91CE-47BBD82E5AC2}" destId="{E5F1C314-051C-4290-9100-CE289D52C212}" srcOrd="0" destOrd="0" presId="urn:microsoft.com/office/officeart/2005/8/layout/cycle2"/>
    <dgm:cxn modelId="{A429E2CA-251B-45FE-8D5D-6E6B3BF314F4}" type="presOf" srcId="{99E2E9CE-DBC1-42FC-82F0-6525F7E5F016}" destId="{A236FFFB-9D2C-465F-9239-4C24CF4F134A}" srcOrd="0" destOrd="0" presId="urn:microsoft.com/office/officeart/2005/8/layout/cycle2"/>
    <dgm:cxn modelId="{F76F1DAD-2853-4FA7-BAA3-74A75EA66D2C}" type="presOf" srcId="{9A593048-E6D3-43D9-8679-3DF246F1F712}" destId="{F35B1A10-F6F7-41ED-BC04-7651812C0396}" srcOrd="0" destOrd="0" presId="urn:microsoft.com/office/officeart/2005/8/layout/cycle2"/>
    <dgm:cxn modelId="{3A7D8DAB-31FF-4D41-864B-E6A1D0876AF2}" srcId="{C701D1F5-FEFF-4DD3-A6B2-0CA53BB5A266}" destId="{0432B361-DE7E-40F1-A6CD-8AE9F0C888B8}" srcOrd="1" destOrd="0" parTransId="{4367C6DD-5DB4-4CE8-9642-9D7BF74B5818}" sibTransId="{7BC97B61-DB71-47C0-A4BD-D3AA55059C2B}"/>
    <dgm:cxn modelId="{E9F858AA-B523-431F-B6DA-EAD462DCD6E4}" type="presOf" srcId="{320724C0-121E-4BA9-915A-F6D187F2AFAF}" destId="{9A9C9198-8BE2-40BC-8554-D75E20A208CB}" srcOrd="1" destOrd="0" presId="urn:microsoft.com/office/officeart/2005/8/layout/cycle2"/>
    <dgm:cxn modelId="{6776EA7B-ED6D-4D0A-B03C-A1EBB3C88FE9}" srcId="{C701D1F5-FEFF-4DD3-A6B2-0CA53BB5A266}" destId="{F0C15BC2-B432-41D7-91CE-47BBD82E5AC2}" srcOrd="5" destOrd="0" parTransId="{27B8B835-A0A8-4C46-8746-B9581F2C9560}" sibTransId="{9A593048-E6D3-43D9-8679-3DF246F1F712}"/>
    <dgm:cxn modelId="{C38F2803-72C5-4CAB-A2CE-4196D0843CEC}" type="presOf" srcId="{534AA069-8536-4BD5-B6A8-5AFCB18119C2}" destId="{278BABF9-BB34-4473-97FB-3113DD970C5B}" srcOrd="1" destOrd="0" presId="urn:microsoft.com/office/officeart/2005/8/layout/cycle2"/>
    <dgm:cxn modelId="{DC5386A5-8197-4A42-8E0B-EE5E95A7F27B}" type="presOf" srcId="{26D0BB02-D3D3-4FE4-ACD2-2D67A7A25510}" destId="{10F5A235-4B4B-4755-BF88-7B8DC766846B}" srcOrd="0" destOrd="0" presId="urn:microsoft.com/office/officeart/2005/8/layout/cycle2"/>
    <dgm:cxn modelId="{4E4195D5-A3D9-47A9-9E97-D61AF5949003}" type="presOf" srcId="{DF0D56E0-DF29-4A4D-886F-21BF37A0E178}" destId="{5EED1D9A-4F57-407A-B08C-A6AA2BE288F4}" srcOrd="0" destOrd="0" presId="urn:microsoft.com/office/officeart/2005/8/layout/cycle2"/>
    <dgm:cxn modelId="{32EDDD02-96EE-47B0-8711-4544A33D4CD1}" type="presOf" srcId="{13DD0661-E99F-49BD-B0FC-3684BC056B4D}" destId="{AECAECAD-1194-43CF-B281-026422053C2D}" srcOrd="0" destOrd="0" presId="urn:microsoft.com/office/officeart/2005/8/layout/cycle2"/>
    <dgm:cxn modelId="{E8226B03-4EE1-45B6-B473-BF4ED220ACF4}" srcId="{C701D1F5-FEFF-4DD3-A6B2-0CA53BB5A266}" destId="{6598B442-891A-4582-9622-2B0FAD17705C}" srcOrd="7" destOrd="0" parTransId="{C508B21C-FA5C-4553-AB88-18D1FD141561}" sibTransId="{534AA069-8536-4BD5-B6A8-5AFCB18119C2}"/>
    <dgm:cxn modelId="{F7DF0410-4361-4E7B-98DA-13D13F96128B}" type="presOf" srcId="{320724C0-121E-4BA9-915A-F6D187F2AFAF}" destId="{370E6375-0F50-4209-814C-40F51DD1F1FB}" srcOrd="0" destOrd="0" presId="urn:microsoft.com/office/officeart/2005/8/layout/cycle2"/>
    <dgm:cxn modelId="{EB6DB959-A6D2-4D91-97B1-6A95CB964DAA}" type="presOf" srcId="{75DA187F-6CF4-457E-B63F-6ED415214A5D}" destId="{E4CEDB87-5C75-4EF3-98BC-B6AC72F32DF5}" srcOrd="1" destOrd="0" presId="urn:microsoft.com/office/officeart/2005/8/layout/cycle2"/>
    <dgm:cxn modelId="{2225172C-5E3C-4F8F-9F21-D7B90A4A47BC}" type="presOf" srcId="{7BC97B61-DB71-47C0-A4BD-D3AA55059C2B}" destId="{7CE61DFE-EB31-4BE8-BC31-BFCFF906B0BA}" srcOrd="1" destOrd="0" presId="urn:microsoft.com/office/officeart/2005/8/layout/cycle2"/>
    <dgm:cxn modelId="{E6C4D724-7962-41BA-B721-3750E995F98F}" type="presOf" srcId="{9A593048-E6D3-43D9-8679-3DF246F1F712}" destId="{54659A9D-38BE-4B70-87DD-AB8E06271B82}" srcOrd="1" destOrd="0" presId="urn:microsoft.com/office/officeart/2005/8/layout/cycle2"/>
    <dgm:cxn modelId="{52D8CBCA-D471-4481-9F40-F7D04FF40AC6}" type="presOf" srcId="{E7A3B8E7-B2BF-4990-BBBB-1513972E204B}" destId="{75B79CAD-50B9-446C-9EF3-796953BF1726}" srcOrd="1" destOrd="0" presId="urn:microsoft.com/office/officeart/2005/8/layout/cycle2"/>
    <dgm:cxn modelId="{A3EB708F-6C53-4D8C-B6B7-36B5F145721B}" type="presOf" srcId="{EB4BA4ED-AB7B-48FB-AC07-8101D91545D4}" destId="{BAEB844B-1214-490C-8008-FB365CF5855A}" srcOrd="0" destOrd="0" presId="urn:microsoft.com/office/officeart/2005/8/layout/cycle2"/>
    <dgm:cxn modelId="{88AF4910-31F2-4122-8B7B-5E545E028C4F}" type="presOf" srcId="{E7A3B8E7-B2BF-4990-BBBB-1513972E204B}" destId="{38CF163D-0E5B-4EA2-AB47-FC1389B37D57}" srcOrd="0" destOrd="0" presId="urn:microsoft.com/office/officeart/2005/8/layout/cycle2"/>
    <dgm:cxn modelId="{B4DC5243-782A-42AA-8F3D-6C3F254108B1}" type="presOf" srcId="{EDE4F17E-4F61-4F6A-8E6F-E80DFFD038F3}" destId="{1174CC46-B7B3-4BD9-B55E-4C5D7093EA74}" srcOrd="1" destOrd="0" presId="urn:microsoft.com/office/officeart/2005/8/layout/cycle2"/>
    <dgm:cxn modelId="{0C4C0F85-1F4C-4218-8A7A-9A47C25EAF98}" srcId="{C701D1F5-FEFF-4DD3-A6B2-0CA53BB5A266}" destId="{EB4BA4ED-AB7B-48FB-AC07-8101D91545D4}" srcOrd="3" destOrd="0" parTransId="{25B80476-1E20-48D6-B3D7-25740A3A5401}" sibTransId="{75DA187F-6CF4-457E-B63F-6ED415214A5D}"/>
    <dgm:cxn modelId="{452FF538-AB9C-4FD5-A08F-0E8CF3006CB6}" type="presParOf" srcId="{D298EDB4-421A-4461-A9E3-1A2BA5368BC3}" destId="{A236FFFB-9D2C-465F-9239-4C24CF4F134A}" srcOrd="0" destOrd="0" presId="urn:microsoft.com/office/officeart/2005/8/layout/cycle2"/>
    <dgm:cxn modelId="{32786B51-5751-486F-9B63-FA887B4CF47D}" type="presParOf" srcId="{D298EDB4-421A-4461-A9E3-1A2BA5368BC3}" destId="{38CF163D-0E5B-4EA2-AB47-FC1389B37D57}" srcOrd="1" destOrd="0" presId="urn:microsoft.com/office/officeart/2005/8/layout/cycle2"/>
    <dgm:cxn modelId="{E68C8330-3996-4E31-A8DA-B6C8646ABF1D}" type="presParOf" srcId="{38CF163D-0E5B-4EA2-AB47-FC1389B37D57}" destId="{75B79CAD-50B9-446C-9EF3-796953BF1726}" srcOrd="0" destOrd="0" presId="urn:microsoft.com/office/officeart/2005/8/layout/cycle2"/>
    <dgm:cxn modelId="{FFE21B04-01FC-406E-A452-357969B89B5C}" type="presParOf" srcId="{D298EDB4-421A-4461-A9E3-1A2BA5368BC3}" destId="{19A4E7FC-EF1B-455F-8924-9825F7C13960}" srcOrd="2" destOrd="0" presId="urn:microsoft.com/office/officeart/2005/8/layout/cycle2"/>
    <dgm:cxn modelId="{780AE1AD-E059-4400-A590-71A96C510746}" type="presParOf" srcId="{D298EDB4-421A-4461-A9E3-1A2BA5368BC3}" destId="{1FF32267-963B-4A65-BF7C-E723233E06FC}" srcOrd="3" destOrd="0" presId="urn:microsoft.com/office/officeart/2005/8/layout/cycle2"/>
    <dgm:cxn modelId="{199C50CC-E34F-4D7C-9926-83E9733DFBCC}" type="presParOf" srcId="{1FF32267-963B-4A65-BF7C-E723233E06FC}" destId="{7CE61DFE-EB31-4BE8-BC31-BFCFF906B0BA}" srcOrd="0" destOrd="0" presId="urn:microsoft.com/office/officeart/2005/8/layout/cycle2"/>
    <dgm:cxn modelId="{82E52867-1896-4836-A172-0DBD978C4FB0}" type="presParOf" srcId="{D298EDB4-421A-4461-A9E3-1A2BA5368BC3}" destId="{E38EB75D-EA7D-49E4-A6D4-AC9CA760A1C0}" srcOrd="4" destOrd="0" presId="urn:microsoft.com/office/officeart/2005/8/layout/cycle2"/>
    <dgm:cxn modelId="{121669B0-37D1-42D1-BB98-520986C34063}" type="presParOf" srcId="{D298EDB4-421A-4461-A9E3-1A2BA5368BC3}" destId="{5EED1D9A-4F57-407A-B08C-A6AA2BE288F4}" srcOrd="5" destOrd="0" presId="urn:microsoft.com/office/officeart/2005/8/layout/cycle2"/>
    <dgm:cxn modelId="{D32CA9B3-4C62-4DFE-8D2A-A3C1A15197F0}" type="presParOf" srcId="{5EED1D9A-4F57-407A-B08C-A6AA2BE288F4}" destId="{F58069B1-7155-4260-B7E7-E8B8545A7FEF}" srcOrd="0" destOrd="0" presId="urn:microsoft.com/office/officeart/2005/8/layout/cycle2"/>
    <dgm:cxn modelId="{8ECC576D-667C-4B87-9201-C0B1779C6D00}" type="presParOf" srcId="{D298EDB4-421A-4461-A9E3-1A2BA5368BC3}" destId="{BAEB844B-1214-490C-8008-FB365CF5855A}" srcOrd="6" destOrd="0" presId="urn:microsoft.com/office/officeart/2005/8/layout/cycle2"/>
    <dgm:cxn modelId="{A11B6B79-224B-425C-8270-7BC421037152}" type="presParOf" srcId="{D298EDB4-421A-4461-A9E3-1A2BA5368BC3}" destId="{6D85F371-12EB-49C5-828B-C2EF16DA8C4E}" srcOrd="7" destOrd="0" presId="urn:microsoft.com/office/officeart/2005/8/layout/cycle2"/>
    <dgm:cxn modelId="{26328959-E25D-4CE0-AE8E-692CFE0DBA72}" type="presParOf" srcId="{6D85F371-12EB-49C5-828B-C2EF16DA8C4E}" destId="{E4CEDB87-5C75-4EF3-98BC-B6AC72F32DF5}" srcOrd="0" destOrd="0" presId="urn:microsoft.com/office/officeart/2005/8/layout/cycle2"/>
    <dgm:cxn modelId="{50680D67-0366-41A8-92F8-79EC42BB4E68}" type="presParOf" srcId="{D298EDB4-421A-4461-A9E3-1A2BA5368BC3}" destId="{AECAECAD-1194-43CF-B281-026422053C2D}" srcOrd="8" destOrd="0" presId="urn:microsoft.com/office/officeart/2005/8/layout/cycle2"/>
    <dgm:cxn modelId="{3F2B0BDE-561E-46E7-A1D5-15C6830C9629}" type="presParOf" srcId="{D298EDB4-421A-4461-A9E3-1A2BA5368BC3}" destId="{1D19507A-BCC7-4BF0-A50F-72B5C5A9E5F0}" srcOrd="9" destOrd="0" presId="urn:microsoft.com/office/officeart/2005/8/layout/cycle2"/>
    <dgm:cxn modelId="{F3501759-4241-4BCE-A7AE-FB758732D781}" type="presParOf" srcId="{1D19507A-BCC7-4BF0-A50F-72B5C5A9E5F0}" destId="{1174CC46-B7B3-4BD9-B55E-4C5D7093EA74}" srcOrd="0" destOrd="0" presId="urn:microsoft.com/office/officeart/2005/8/layout/cycle2"/>
    <dgm:cxn modelId="{A69778AD-54F1-4F97-91FC-785B9DC42412}" type="presParOf" srcId="{D298EDB4-421A-4461-A9E3-1A2BA5368BC3}" destId="{E5F1C314-051C-4290-9100-CE289D52C212}" srcOrd="10" destOrd="0" presId="urn:microsoft.com/office/officeart/2005/8/layout/cycle2"/>
    <dgm:cxn modelId="{C29B17EC-1A0E-4B55-8C73-83F48AA0A229}" type="presParOf" srcId="{D298EDB4-421A-4461-A9E3-1A2BA5368BC3}" destId="{F35B1A10-F6F7-41ED-BC04-7651812C0396}" srcOrd="11" destOrd="0" presId="urn:microsoft.com/office/officeart/2005/8/layout/cycle2"/>
    <dgm:cxn modelId="{54E714C6-03DE-4AD3-AB1F-CBC9B2B36630}" type="presParOf" srcId="{F35B1A10-F6F7-41ED-BC04-7651812C0396}" destId="{54659A9D-38BE-4B70-87DD-AB8E06271B82}" srcOrd="0" destOrd="0" presId="urn:microsoft.com/office/officeart/2005/8/layout/cycle2"/>
    <dgm:cxn modelId="{21AF0618-2E48-4CBA-9D70-B717D8A35033}" type="presParOf" srcId="{D298EDB4-421A-4461-A9E3-1A2BA5368BC3}" destId="{10F5A235-4B4B-4755-BF88-7B8DC766846B}" srcOrd="12" destOrd="0" presId="urn:microsoft.com/office/officeart/2005/8/layout/cycle2"/>
    <dgm:cxn modelId="{B2493410-078A-430C-82E8-308327B79431}" type="presParOf" srcId="{D298EDB4-421A-4461-A9E3-1A2BA5368BC3}" destId="{370E6375-0F50-4209-814C-40F51DD1F1FB}" srcOrd="13" destOrd="0" presId="urn:microsoft.com/office/officeart/2005/8/layout/cycle2"/>
    <dgm:cxn modelId="{586BF995-20C7-4CAE-A980-A56D094B2464}" type="presParOf" srcId="{370E6375-0F50-4209-814C-40F51DD1F1FB}" destId="{9A9C9198-8BE2-40BC-8554-D75E20A208CB}" srcOrd="0" destOrd="0" presId="urn:microsoft.com/office/officeart/2005/8/layout/cycle2"/>
    <dgm:cxn modelId="{CD25C949-1794-4103-80D1-11299B8F12FC}" type="presParOf" srcId="{D298EDB4-421A-4461-A9E3-1A2BA5368BC3}" destId="{0967E49C-39BA-4DDA-B87D-FEF243DC4904}" srcOrd="14" destOrd="0" presId="urn:microsoft.com/office/officeart/2005/8/layout/cycle2"/>
    <dgm:cxn modelId="{373BF699-BD5F-44B2-A6F6-0966C41FACBD}" type="presParOf" srcId="{D298EDB4-421A-4461-A9E3-1A2BA5368BC3}" destId="{A3940912-4586-406F-92E6-2766845D12E6}" srcOrd="15" destOrd="0" presId="urn:microsoft.com/office/officeart/2005/8/layout/cycle2"/>
    <dgm:cxn modelId="{D5C073A9-011D-42A2-8447-921171C5F16D}" type="presParOf" srcId="{A3940912-4586-406F-92E6-2766845D12E6}" destId="{278BABF9-BB34-4473-97FB-3113DD970C5B}" srcOrd="0" destOrd="0" presId="urn:microsoft.com/office/officeart/2005/8/layout/cycle2"/>
  </dgm:cxnLst>
  <dgm:bg>
    <a:effectLst>
      <a:innerShdw blurRad="63500" dist="50800" dir="13500000">
        <a:prstClr val="black">
          <a:alpha val="50000"/>
        </a:prstClr>
      </a:innerShdw>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36FFFB-9D2C-465F-9239-4C24CF4F134A}">
      <dsp:nvSpPr>
        <dsp:cNvPr id="0" name=""/>
        <dsp:cNvSpPr/>
      </dsp:nvSpPr>
      <dsp:spPr>
        <a:xfrm>
          <a:off x="3622036" y="1940"/>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b="1" kern="1200" dirty="0" smtClean="0"/>
            <a:t>Parrakli,</a:t>
          </a:r>
          <a:endParaRPr lang="ru-RU" sz="1100" kern="1200" dirty="0"/>
        </a:p>
      </dsp:txBody>
      <dsp:txXfrm>
        <a:off x="3770552" y="150456"/>
        <a:ext cx="717098" cy="717098"/>
      </dsp:txXfrm>
    </dsp:sp>
    <dsp:sp modelId="{38CF163D-0E5B-4EA2-AB47-FC1389B37D57}">
      <dsp:nvSpPr>
        <dsp:cNvPr id="0" name=""/>
        <dsp:cNvSpPr/>
      </dsp:nvSpPr>
      <dsp:spPr>
        <a:xfrm rot="1350000">
          <a:off x="4690599" y="626227"/>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4693674" y="679222"/>
        <a:ext cx="188518" cy="205360"/>
      </dsp:txXfrm>
    </dsp:sp>
    <dsp:sp modelId="{19A4E7FC-EF1B-455F-8924-9825F7C13960}">
      <dsp:nvSpPr>
        <dsp:cNvPr id="0" name=""/>
        <dsp:cNvSpPr/>
      </dsp:nvSpPr>
      <dsp:spPr>
        <a:xfrm>
          <a:off x="5028426" y="584486"/>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b="1" kern="1200" dirty="0" smtClean="0"/>
            <a:t>propellerli, </a:t>
          </a:r>
          <a:endParaRPr lang="ru-RU" sz="1100" kern="1200" dirty="0"/>
        </a:p>
      </dsp:txBody>
      <dsp:txXfrm>
        <a:off x="5176942" y="733002"/>
        <a:ext cx="717098" cy="717098"/>
      </dsp:txXfrm>
    </dsp:sp>
    <dsp:sp modelId="{1FF32267-963B-4A65-BF7C-E723233E06FC}">
      <dsp:nvSpPr>
        <dsp:cNvPr id="0" name=""/>
        <dsp:cNvSpPr/>
      </dsp:nvSpPr>
      <dsp:spPr>
        <a:xfrm rot="4050000">
          <a:off x="5689191" y="1616570"/>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5714128" y="1647703"/>
        <a:ext cx="188518" cy="205360"/>
      </dsp:txXfrm>
    </dsp:sp>
    <dsp:sp modelId="{E38EB75D-EA7D-49E4-A6D4-AC9CA760A1C0}">
      <dsp:nvSpPr>
        <dsp:cNvPr id="0" name=""/>
        <dsp:cNvSpPr/>
      </dsp:nvSpPr>
      <dsp:spPr>
        <a:xfrm>
          <a:off x="5610971" y="1990875"/>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kumimoji="0" lang="uz-Cyrl-UZ" sz="1800" b="0" i="0" u="none" strike="noStrike" kern="1200" cap="none" normalizeH="0" baseline="0" dirty="0" smtClean="0">
              <a:ln>
                <a:noFill/>
              </a:ln>
              <a:solidFill>
                <a:schemeClr val="tx1"/>
              </a:solidFill>
              <a:effectLst/>
              <a:latin typeface="Times New Roman" pitchFamily="18" charset="0"/>
              <a:ea typeface="Times New Roman" pitchFamily="18" charset="0"/>
              <a:cs typeface="Times New Roman" pitchFamily="18" charset="0"/>
            </a:rPr>
            <a:t>mexanik</a:t>
          </a:r>
          <a:endParaRPr lang="ru-RU" kern="1200" dirty="0"/>
        </a:p>
      </dsp:txBody>
      <dsp:txXfrm>
        <a:off x="5759487" y="2139391"/>
        <a:ext cx="717098" cy="717098"/>
      </dsp:txXfrm>
    </dsp:sp>
    <dsp:sp modelId="{5EED1D9A-4F57-407A-B08C-A6AA2BE288F4}">
      <dsp:nvSpPr>
        <dsp:cNvPr id="0" name=""/>
        <dsp:cNvSpPr/>
      </dsp:nvSpPr>
      <dsp:spPr>
        <a:xfrm rot="6750000">
          <a:off x="5695025" y="3022959"/>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5750881" y="3054092"/>
        <a:ext cx="188518" cy="205360"/>
      </dsp:txXfrm>
    </dsp:sp>
    <dsp:sp modelId="{BAEB844B-1214-490C-8008-FB365CF5855A}">
      <dsp:nvSpPr>
        <dsp:cNvPr id="0" name=""/>
        <dsp:cNvSpPr/>
      </dsp:nvSpPr>
      <dsp:spPr>
        <a:xfrm>
          <a:off x="5028426" y="3397265"/>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kumimoji="0" lang="uz-Cyrl-UZ" sz="1800" b="0" i="0" u="none" strike="noStrike" kern="1200" cap="none" normalizeH="0" baseline="0" dirty="0" smtClean="0">
              <a:ln>
                <a:noFill/>
              </a:ln>
              <a:solidFill>
                <a:schemeClr val="tx1"/>
              </a:solidFill>
              <a:effectLst/>
              <a:latin typeface="Times New Roman" pitchFamily="18" charset="0"/>
              <a:ea typeface="Times New Roman" pitchFamily="18" charset="0"/>
              <a:cs typeface="Times New Roman" pitchFamily="18" charset="0"/>
            </a:rPr>
            <a:t>statik </a:t>
          </a:r>
          <a:endParaRPr lang="ru-RU" kern="1200" dirty="0"/>
        </a:p>
      </dsp:txBody>
      <dsp:txXfrm>
        <a:off x="5176942" y="3545781"/>
        <a:ext cx="717098" cy="717098"/>
      </dsp:txXfrm>
    </dsp:sp>
    <dsp:sp modelId="{6D85F371-12EB-49C5-828B-C2EF16DA8C4E}">
      <dsp:nvSpPr>
        <dsp:cNvPr id="0" name=""/>
        <dsp:cNvSpPr/>
      </dsp:nvSpPr>
      <dsp:spPr>
        <a:xfrm rot="9450000">
          <a:off x="4704682" y="4021551"/>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4782400" y="4074546"/>
        <a:ext cx="188518" cy="205360"/>
      </dsp:txXfrm>
    </dsp:sp>
    <dsp:sp modelId="{AECAECAD-1194-43CF-B281-026422053C2D}">
      <dsp:nvSpPr>
        <dsp:cNvPr id="0" name=""/>
        <dsp:cNvSpPr/>
      </dsp:nvSpPr>
      <dsp:spPr>
        <a:xfrm>
          <a:off x="3622036" y="3979810"/>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kumimoji="0" lang="uz-Cyrl-UZ" sz="1600" b="0" i="0" u="none" strike="noStrike" kern="1200" cap="none" normalizeH="0" baseline="0" dirty="0" smtClean="0">
              <a:ln>
                <a:noFill/>
              </a:ln>
              <a:solidFill>
                <a:schemeClr val="tx1"/>
              </a:solidFill>
              <a:effectLst/>
              <a:latin typeface="Times New Roman" pitchFamily="18" charset="0"/>
              <a:ea typeface="Times New Roman" pitchFamily="18" charset="0"/>
              <a:cs typeface="Times New Roman" pitchFamily="18" charset="0"/>
            </a:rPr>
            <a:t>tsirkulyatsiyali,</a:t>
          </a:r>
          <a:endParaRPr lang="ru-RU" sz="1600" kern="1200" dirty="0"/>
        </a:p>
      </dsp:txBody>
      <dsp:txXfrm>
        <a:off x="3770552" y="4128326"/>
        <a:ext cx="717098" cy="717098"/>
      </dsp:txXfrm>
    </dsp:sp>
    <dsp:sp modelId="{1D19507A-BCC7-4BF0-A50F-72B5C5A9E5F0}">
      <dsp:nvSpPr>
        <dsp:cNvPr id="0" name=""/>
        <dsp:cNvSpPr/>
      </dsp:nvSpPr>
      <dsp:spPr>
        <a:xfrm rot="12150000">
          <a:off x="3298293" y="4027385"/>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3376011" y="4111298"/>
        <a:ext cx="188518" cy="205360"/>
      </dsp:txXfrm>
    </dsp:sp>
    <dsp:sp modelId="{E5F1C314-051C-4290-9100-CE289D52C212}">
      <dsp:nvSpPr>
        <dsp:cNvPr id="0" name=""/>
        <dsp:cNvSpPr/>
      </dsp:nvSpPr>
      <dsp:spPr>
        <a:xfrm>
          <a:off x="2215647" y="3397265"/>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kumimoji="0" lang="uz-Cyrl-UZ" sz="1800" b="0" i="0" u="none" strike="noStrike" kern="1200" cap="none" normalizeH="0" baseline="0" dirty="0" smtClean="0">
              <a:ln>
                <a:noFill/>
              </a:ln>
              <a:solidFill>
                <a:schemeClr val="tx1"/>
              </a:solidFill>
              <a:effectLst/>
              <a:latin typeface="Times New Roman" pitchFamily="18" charset="0"/>
              <a:ea typeface="Times New Roman" pitchFamily="18" charset="0"/>
              <a:cs typeface="Times New Roman" pitchFamily="18" charset="0"/>
            </a:rPr>
            <a:t>pnevmatik, </a:t>
          </a:r>
          <a:endParaRPr lang="ru-RU" kern="1200" dirty="0"/>
        </a:p>
      </dsp:txBody>
      <dsp:txXfrm>
        <a:off x="2364163" y="3545781"/>
        <a:ext cx="717098" cy="717098"/>
      </dsp:txXfrm>
    </dsp:sp>
    <dsp:sp modelId="{F35B1A10-F6F7-41ED-BC04-7651812C0396}">
      <dsp:nvSpPr>
        <dsp:cNvPr id="0" name=""/>
        <dsp:cNvSpPr/>
      </dsp:nvSpPr>
      <dsp:spPr>
        <a:xfrm rot="14850000">
          <a:off x="2299700" y="3037043"/>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rot="10800000">
        <a:off x="2355556" y="3142818"/>
        <a:ext cx="188518" cy="205360"/>
      </dsp:txXfrm>
    </dsp:sp>
    <dsp:sp modelId="{10F5A235-4B4B-4755-BF88-7B8DC766846B}">
      <dsp:nvSpPr>
        <dsp:cNvPr id="0" name=""/>
        <dsp:cNvSpPr/>
      </dsp:nvSpPr>
      <dsp:spPr>
        <a:xfrm>
          <a:off x="1633101" y="1990875"/>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b="1" kern="1200" dirty="0" smtClean="0"/>
            <a:t>diffuzorli  </a:t>
          </a:r>
          <a:endParaRPr lang="ru-RU" sz="1100" kern="1200" dirty="0"/>
        </a:p>
      </dsp:txBody>
      <dsp:txXfrm>
        <a:off x="1781617" y="2139391"/>
        <a:ext cx="717098" cy="717098"/>
      </dsp:txXfrm>
    </dsp:sp>
    <dsp:sp modelId="{370E6375-0F50-4209-814C-40F51DD1F1FB}">
      <dsp:nvSpPr>
        <dsp:cNvPr id="0" name=""/>
        <dsp:cNvSpPr/>
      </dsp:nvSpPr>
      <dsp:spPr>
        <a:xfrm rot="17550000">
          <a:off x="2293867" y="1630653"/>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2318804" y="1736428"/>
        <a:ext cx="188518" cy="205360"/>
      </dsp:txXfrm>
    </dsp:sp>
    <dsp:sp modelId="{0967E49C-39BA-4DDA-B87D-FEF243DC4904}">
      <dsp:nvSpPr>
        <dsp:cNvPr id="0" name=""/>
        <dsp:cNvSpPr/>
      </dsp:nvSpPr>
      <dsp:spPr>
        <a:xfrm>
          <a:off x="2215647" y="584486"/>
          <a:ext cx="1014130" cy="101413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uz-Cyrl-UZ" sz="1100" b="1" kern="1200" dirty="0" smtClean="0"/>
            <a:t>turbinali,</a:t>
          </a:r>
          <a:endParaRPr lang="ru-RU" sz="1100" kern="1200" dirty="0"/>
        </a:p>
      </dsp:txBody>
      <dsp:txXfrm>
        <a:off x="2364163" y="733002"/>
        <a:ext cx="717098" cy="717098"/>
      </dsp:txXfrm>
    </dsp:sp>
    <dsp:sp modelId="{A3940912-4586-406F-92E6-2766845D12E6}">
      <dsp:nvSpPr>
        <dsp:cNvPr id="0" name=""/>
        <dsp:cNvSpPr/>
      </dsp:nvSpPr>
      <dsp:spPr>
        <a:xfrm rot="20250000">
          <a:off x="3284209" y="632061"/>
          <a:ext cx="269311" cy="34226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ru-RU" sz="900" kern="1200"/>
        </a:p>
      </dsp:txBody>
      <dsp:txXfrm>
        <a:off x="3287284" y="715974"/>
        <a:ext cx="188518" cy="205360"/>
      </dsp:txXfrm>
    </dsp:sp>
  </dsp:spTree>
</dsp:drawing>
</file>

<file path=ppt/diagrams/layout1.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image" Target="../media/image22.wmf"/><Relationship Id="rId1" Type="http://schemas.openxmlformats.org/officeDocument/2006/relationships/image" Target="../media/image2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a:xfrm>
            <a:off x="6400800" y="6355080"/>
            <a:ext cx="2286000" cy="365760"/>
          </a:xfrm>
        </p:spPr>
        <p:txBody>
          <a:bodyPr/>
          <a:lstStyle>
            <a:lvl1pPr>
              <a:defRPr sz="1400"/>
            </a:lvl1pPr>
          </a:lstStyle>
          <a:p>
            <a:fld id="{5749D768-C676-4CC0-97ED-02BC6AA8E1D4}" type="datetimeFigureOut">
              <a:rPr lang="ru-RU" smtClean="0"/>
              <a:t>23.04.2019</a:t>
            </a:fld>
            <a:endParaRPr lang="ru-RU"/>
          </a:p>
        </p:txBody>
      </p:sp>
      <p:sp>
        <p:nvSpPr>
          <p:cNvPr id="17" name="Нижний колонтитул 16"/>
          <p:cNvSpPr>
            <a:spLocks noGrp="1"/>
          </p:cNvSpPr>
          <p:nvPr>
            <p:ph type="ftr" sz="quarter" idx="11"/>
          </p:nvPr>
        </p:nvSpPr>
        <p:spPr>
          <a:xfrm>
            <a:off x="2898648" y="6355080"/>
            <a:ext cx="3474720" cy="365760"/>
          </a:xfrm>
        </p:spPr>
        <p:txBody>
          <a:bodyPr/>
          <a:lstStyle/>
          <a:p>
            <a:endParaRPr lang="ru-RU"/>
          </a:p>
        </p:txBody>
      </p:sp>
      <p:sp>
        <p:nvSpPr>
          <p:cNvPr id="29" name="Номер слайда 28"/>
          <p:cNvSpPr>
            <a:spLocks noGrp="1"/>
          </p:cNvSpPr>
          <p:nvPr>
            <p:ph type="sldNum" sz="quarter" idx="12"/>
          </p:nvPr>
        </p:nvSpPr>
        <p:spPr>
          <a:xfrm>
            <a:off x="1216152" y="6355080"/>
            <a:ext cx="1219200" cy="365760"/>
          </a:xfrm>
        </p:spPr>
        <p:txBody>
          <a:bodyPr/>
          <a:lstStyle/>
          <a:p>
            <a:fld id="{E62EEF2E-910D-48AB-B282-DBEEA1F4F630}" type="slidenum">
              <a:rPr lang="ru-RU" smtClean="0"/>
              <a:t>‹#›</a:t>
            </a:fld>
            <a:endParaRPr lang="ru-RU"/>
          </a:p>
        </p:txBody>
      </p:sp>
      <p:sp>
        <p:nvSpPr>
          <p:cNvPr id="21" name="Прямоугольник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Прямоугольник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Прямоугольник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Прямоугольник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5749D768-C676-4CC0-97ED-02BC6AA8E1D4}" type="datetimeFigureOut">
              <a:rPr lang="ru-RU" smtClean="0"/>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2EEF2E-910D-48AB-B282-DBEEA1F4F630}" type="slidenum">
              <a:rPr lang="ru-RU" smtClean="0"/>
              <a:t>‹#›</a:t>
            </a:fld>
            <a:endParaRPr lang="ru-RU"/>
          </a:p>
        </p:txBody>
      </p:sp>
      <p:sp>
        <p:nvSpPr>
          <p:cNvPr id="8" name="Содержимое 7"/>
          <p:cNvSpPr>
            <a:spLocks noGrp="1"/>
          </p:cNvSpPr>
          <p:nvPr>
            <p:ph sz="quarter" idx="1"/>
          </p:nvPr>
        </p:nvSpPr>
        <p:spPr>
          <a:xfrm>
            <a:off x="457200" y="1219200"/>
            <a:ext cx="8229600"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6400800" y="6355080"/>
            <a:ext cx="2286000" cy="365760"/>
          </a:xfrm>
        </p:spPr>
        <p:txBody>
          <a:bodyPr/>
          <a:lstStyle/>
          <a:p>
            <a:fld id="{5749D768-C676-4CC0-97ED-02BC6AA8E1D4}" type="datetimeFigureOut">
              <a:rPr lang="ru-RU" smtClean="0"/>
              <a:t>23.04.2019</a:t>
            </a:fld>
            <a:endParaRPr lang="ru-RU"/>
          </a:p>
        </p:txBody>
      </p:sp>
      <p:sp>
        <p:nvSpPr>
          <p:cNvPr id="5" name="Нижний колонтитул 4"/>
          <p:cNvSpPr>
            <a:spLocks noGrp="1"/>
          </p:cNvSpPr>
          <p:nvPr>
            <p:ph type="ftr" sz="quarter" idx="11"/>
          </p:nvPr>
        </p:nvSpPr>
        <p:spPr>
          <a:xfrm>
            <a:off x="2898648" y="6355080"/>
            <a:ext cx="3474720" cy="365760"/>
          </a:xfrm>
        </p:spPr>
        <p:txBody>
          <a:bodyPr/>
          <a:lstStyle/>
          <a:p>
            <a:endParaRPr lang="ru-RU"/>
          </a:p>
        </p:txBody>
      </p:sp>
      <p:sp>
        <p:nvSpPr>
          <p:cNvPr id="6" name="Номер слайда 5"/>
          <p:cNvSpPr>
            <a:spLocks noGrp="1"/>
          </p:cNvSpPr>
          <p:nvPr>
            <p:ph type="sldNum" sz="quarter" idx="12"/>
          </p:nvPr>
        </p:nvSpPr>
        <p:spPr>
          <a:xfrm>
            <a:off x="1069848" y="6355080"/>
            <a:ext cx="1520952" cy="365760"/>
          </a:xfrm>
        </p:spPr>
        <p:txBody>
          <a:bodyPr/>
          <a:lstStyle/>
          <a:p>
            <a:fld id="{E62EEF2E-910D-48AB-B282-DBEEA1F4F630}" type="slidenum">
              <a:rPr lang="ru-RU" smtClean="0"/>
              <a:t>‹#›</a:t>
            </a:fld>
            <a:endParaRPr lang="ru-RU"/>
          </a:p>
        </p:txBody>
      </p:sp>
      <p:sp>
        <p:nvSpPr>
          <p:cNvPr id="7" name="Прямоугольник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5749D768-C676-4CC0-97ED-02BC6AA8E1D4}" type="datetimeFigureOut">
              <a:rPr lang="ru-RU" smtClean="0"/>
              <a:t>23.04.2019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2EEF2E-910D-48AB-B282-DBEEA1F4F630}" type="slidenum">
              <a:rPr lang="ru-RU" smtClean="0"/>
              <a:t>‹#›</a:t>
            </a:fld>
            <a:endParaRPr lang="ru-RU"/>
          </a:p>
        </p:txBody>
      </p:sp>
      <p:sp>
        <p:nvSpPr>
          <p:cNvPr id="9" name="Содержимое 8"/>
          <p:cNvSpPr>
            <a:spLocks noGrp="1"/>
          </p:cNvSpPr>
          <p:nvPr>
            <p:ph sz="quarter" idx="1"/>
          </p:nvPr>
        </p:nvSpPr>
        <p:spPr>
          <a:xfrm>
            <a:off x="457200" y="1219200"/>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632198" y="1216152"/>
            <a:ext cx="4041648" cy="493776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5749D768-C676-4CC0-97ED-02BC6AA8E1D4}" type="datetimeFigureOut">
              <a:rPr lang="ru-RU" smtClean="0"/>
              <a:t>23.04.2019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62EEF2E-910D-48AB-B282-DBEEA1F4F630}" type="slidenum">
              <a:rPr lang="ru-RU" smtClean="0"/>
              <a:t>‹#›</a:t>
            </a:fld>
            <a:endParaRPr lang="ru-RU"/>
          </a:p>
        </p:txBody>
      </p:sp>
      <p:sp>
        <p:nvSpPr>
          <p:cNvPr id="11" name="Содержимое 10"/>
          <p:cNvSpPr>
            <a:spLocks noGrp="1"/>
          </p:cNvSpPr>
          <p:nvPr>
            <p:ph sz="quarter" idx="2"/>
          </p:nvPr>
        </p:nvSpPr>
        <p:spPr>
          <a:xfrm>
            <a:off x="457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648200" y="2133600"/>
            <a:ext cx="4038600" cy="40386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8229600" cy="914400"/>
          </a:xfrm>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749D768-C676-4CC0-97ED-02BC6AA8E1D4}" type="datetimeFigureOut">
              <a:rPr lang="ru-RU" smtClean="0"/>
              <a:t>23.04.2019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62EEF2E-910D-48AB-B282-DBEEA1F4F630}" type="slidenum">
              <a:rPr lang="ru-RU" smtClean="0"/>
              <a:t>‹#›</a:t>
            </a:fld>
            <a:endParaRPr lang="ru-RU"/>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749D768-C676-4CC0-97ED-02BC6AA8E1D4}" type="datetimeFigureOut">
              <a:rPr lang="ru-RU" smtClean="0"/>
              <a:t>23.04.2019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62EEF2E-910D-48AB-B282-DBEEA1F4F630}" type="slidenum">
              <a:rPr lang="ru-RU" smtClean="0"/>
              <a:t>‹#›</a:t>
            </a:fld>
            <a:endParaRPr lang="ru-RU"/>
          </a:p>
        </p:txBody>
      </p:sp>
      <p:sp>
        <p:nvSpPr>
          <p:cNvPr id="5" name="Прямая соединительная линия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Равнобедренный треугольник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749D768-C676-4CC0-97ED-02BC6AA8E1D4}" type="datetimeFigureOut">
              <a:rPr lang="ru-RU" smtClean="0"/>
              <a:t>23.04.2019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2EEF2E-910D-48AB-B282-DBEEA1F4F630}" type="slidenum">
              <a:rPr lang="ru-RU" smtClean="0"/>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ая соединительная линия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Содержимое 11"/>
          <p:cNvSpPr>
            <a:spLocks noGrp="1"/>
          </p:cNvSpPr>
          <p:nvPr>
            <p:ph sz="quarter" idx="1"/>
          </p:nvPr>
        </p:nvSpPr>
        <p:spPr>
          <a:xfrm>
            <a:off x="304800" y="304800"/>
            <a:ext cx="57150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ru-RU" smtClean="0"/>
              <a:t>Вставка рисунка</a:t>
            </a:r>
            <a:endParaRPr kumimoji="0" lang="en-US" dirty="0"/>
          </a:p>
        </p:txBody>
      </p:sp>
      <p:sp>
        <p:nvSpPr>
          <p:cNvPr id="4" name="Текст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749D768-C676-4CC0-97ED-02BC6AA8E1D4}" type="datetimeFigureOut">
              <a:rPr lang="ru-RU" smtClean="0"/>
              <a:t>23.04.2019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62EEF2E-910D-48AB-B282-DBEEA1F4F630}" type="slidenum">
              <a:rPr lang="ru-RU" smtClean="0"/>
              <a:t>‹#›</a:t>
            </a:fld>
            <a:endParaRPr lang="ru-RU"/>
          </a:p>
        </p:txBody>
      </p:sp>
      <p:sp>
        <p:nvSpPr>
          <p:cNvPr id="8" name="Прямая соединительная линия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Равнобедренный треугольник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749D768-C676-4CC0-97ED-02BC6AA8E1D4}" type="datetimeFigureOut">
              <a:rPr lang="ru-RU" smtClean="0"/>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2EEF2E-910D-48AB-B282-DBEEA1F4F63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749D768-C676-4CC0-97ED-02BC6AA8E1D4}" type="datetimeFigureOut">
              <a:rPr lang="ru-RU" smtClean="0"/>
              <a:t>23.04.2019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62EEF2E-910D-48AB-B282-DBEEA1F4F630}" type="slidenum">
              <a:rPr lang="ru-RU" smtClean="0"/>
              <a:t>‹#›</a:t>
            </a:fld>
            <a:endParaRPr lang="ru-RU"/>
          </a:p>
        </p:txBody>
      </p:sp>
      <p:sp>
        <p:nvSpPr>
          <p:cNvPr id="7" name="Прямая соединительная линия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Равнобедренный треугольник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ая соединительная линия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152400"/>
            <a:ext cx="8229600" cy="990600"/>
          </a:xfrm>
          <a:prstGeom prst="rect">
            <a:avLst/>
          </a:prstGeom>
        </p:spPr>
        <p:txBody>
          <a:bodyPr vert="horz"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5749D768-C676-4CC0-97ED-02BC6AA8E1D4}" type="datetimeFigureOut">
              <a:rPr lang="ru-RU" smtClean="0"/>
              <a:t>23.04.2019</a:t>
            </a:fld>
            <a:endParaRPr lang="ru-RU"/>
          </a:p>
        </p:txBody>
      </p:sp>
      <p:sp>
        <p:nvSpPr>
          <p:cNvPr id="3" name="Нижний колонтитул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E62EEF2E-910D-48AB-B282-DBEEA1F4F630}" type="slidenum">
              <a:rPr lang="ru-RU" smtClean="0"/>
              <a:t>‹#›</a:t>
            </a:fld>
            <a:endParaRPr lang="ru-RU"/>
          </a:p>
        </p:txBody>
      </p:sp>
      <p:sp>
        <p:nvSpPr>
          <p:cNvPr id="28" name="Прямая соединительная линия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Прямая соединительная линия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Равнобедренный треугольник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5" Type="http://schemas.openxmlformats.org/officeDocument/2006/relationships/image" Target="../media/image13.jpeg"/><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3.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22.wmf"/><Relationship Id="rId5" Type="http://schemas.openxmlformats.org/officeDocument/2006/relationships/oleObject" Target="../embeddings/oleObject2.bin"/><Relationship Id="rId4" Type="http://schemas.openxmlformats.org/officeDocument/2006/relationships/image" Target="../media/image21.wmf"/></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357167"/>
            <a:ext cx="7886728" cy="2000264"/>
          </a:xfrm>
        </p:spPr>
        <p:txBody>
          <a:bodyPr>
            <a:noAutofit/>
          </a:bodyPr>
          <a:lstStyle/>
          <a:p>
            <a:pPr algn="ctr"/>
            <a:r>
              <a:rPr lang="fr-FR" b="1" dirty="0"/>
              <a:t>6-</a:t>
            </a:r>
            <a:r>
              <a:rPr lang="uz-Cyrl-UZ" b="1" dirty="0"/>
              <a:t>Mavzu:</a:t>
            </a:r>
            <a:r>
              <a:rPr lang="uz-Cyrl-UZ" b="1" i="1" dirty="0"/>
              <a:t> </a:t>
            </a:r>
            <a:r>
              <a:rPr lang="uz-Cyrl-UZ" sz="3200" b="1" dirty="0" smtClean="0"/>
              <a:t>SUYUQLIK </a:t>
            </a:r>
            <a:r>
              <a:rPr lang="uz-Cyrl-UZ" sz="3200" b="1" dirty="0"/>
              <a:t>MUHITLARIDA </a:t>
            </a:r>
            <a:r>
              <a:rPr lang="uz-Cyrl-UZ" sz="3200" b="1" dirty="0" smtClean="0"/>
              <a:t>ARALASHTIRISH,SUYUQLIKNI </a:t>
            </a:r>
            <a:r>
              <a:rPr lang="uz-Cyrl-UZ" sz="3200" b="1" dirty="0"/>
              <a:t>TURLI JINSLI TIZIMLARNI </a:t>
            </a:r>
            <a:r>
              <a:rPr lang="uz-Cyrl-UZ" sz="3200" b="1" dirty="0" smtClean="0"/>
              <a:t>AJRATISH</a:t>
            </a:r>
            <a:endParaRPr lang="ru-RU" sz="3200" dirty="0"/>
          </a:p>
        </p:txBody>
      </p:sp>
      <p:sp>
        <p:nvSpPr>
          <p:cNvPr id="3" name="Подзаголовок 2"/>
          <p:cNvSpPr>
            <a:spLocks noGrp="1"/>
          </p:cNvSpPr>
          <p:nvPr>
            <p:ph type="subTitle" idx="1"/>
          </p:nvPr>
        </p:nvSpPr>
        <p:spPr>
          <a:xfrm>
            <a:off x="1714480" y="4572008"/>
            <a:ext cx="6858000" cy="533400"/>
          </a:xfrm>
        </p:spPr>
        <p:txBody>
          <a:bodyPr/>
          <a:lstStyle/>
          <a:p>
            <a:r>
              <a:rPr lang="en-US" b="1" dirty="0" err="1" smtClean="0">
                <a:solidFill>
                  <a:schemeClr val="tx1"/>
                </a:solidFill>
              </a:rPr>
              <a:t>Ma`ruzachi</a:t>
            </a:r>
            <a:r>
              <a:rPr lang="en-US" b="1" dirty="0" smtClean="0">
                <a:solidFill>
                  <a:schemeClr val="tx1"/>
                </a:solidFill>
              </a:rPr>
              <a:t>           </a:t>
            </a:r>
            <a:r>
              <a:rPr lang="en-US" b="1" dirty="0" err="1" smtClean="0">
                <a:solidFill>
                  <a:schemeClr val="tx1"/>
                </a:solidFill>
              </a:rPr>
              <a:t>Sh.Sulaymonov</a:t>
            </a:r>
            <a:endParaRPr lang="ru-RU" b="1" dirty="0" smtClean="0">
              <a:solidFill>
                <a:schemeClr val="tx1"/>
              </a:solidFill>
            </a:endParaRPr>
          </a:p>
          <a:p>
            <a:endParaRPr 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500042"/>
            <a:ext cx="8229600" cy="642942"/>
          </a:xfrm>
        </p:spPr>
        <p:txBody>
          <a:bodyPr>
            <a:noAutofit/>
          </a:bodyPr>
          <a:lstStyle/>
          <a:p>
            <a:pPr algn="ctr"/>
            <a:r>
              <a:rPr lang="uz-Cyrl-UZ" sz="4400" b="1" dirty="0" smtClean="0"/>
              <a:t>Reja:</a:t>
            </a:r>
            <a:endParaRPr lang="ru-RU" sz="4400" dirty="0"/>
          </a:p>
        </p:txBody>
      </p:sp>
      <p:sp>
        <p:nvSpPr>
          <p:cNvPr id="3" name="Содержимое 2"/>
          <p:cNvSpPr>
            <a:spLocks noGrp="1"/>
          </p:cNvSpPr>
          <p:nvPr>
            <p:ph sz="quarter" idx="1"/>
          </p:nvPr>
        </p:nvSpPr>
        <p:spPr>
          <a:xfrm>
            <a:off x="457200" y="1219200"/>
            <a:ext cx="8229600" cy="4853006"/>
          </a:xfrm>
        </p:spPr>
        <p:txBody>
          <a:bodyPr>
            <a:normAutofit/>
          </a:bodyPr>
          <a:lstStyle/>
          <a:p>
            <a:r>
              <a:rPr lang="uz-Cyrl-UZ" sz="2400" dirty="0"/>
              <a:t>1.Aralashtirish usullari. </a:t>
            </a:r>
            <a:endParaRPr lang="ru-RU" sz="2400" dirty="0"/>
          </a:p>
          <a:p>
            <a:r>
              <a:rPr lang="en-US" sz="2400" dirty="0"/>
              <a:t>2. </a:t>
            </a:r>
            <a:r>
              <a:rPr lang="uz-Cyrl-UZ" sz="2400" dirty="0"/>
              <a:t>Parrakli, propellerli, turbinali, shnekli, diffuzorli aralashtirgichlar.  </a:t>
            </a:r>
            <a:endParaRPr lang="ru-RU" sz="2400" dirty="0"/>
          </a:p>
          <a:p>
            <a:r>
              <a:rPr lang="en-US" sz="2400" dirty="0"/>
              <a:t>3. </a:t>
            </a:r>
            <a:r>
              <a:rPr lang="en-US" sz="2400" dirty="0" err="1"/>
              <a:t>Fil’trlash</a:t>
            </a:r>
            <a:r>
              <a:rPr lang="en-US" sz="2400" dirty="0"/>
              <a:t> </a:t>
            </a:r>
            <a:r>
              <a:rPr lang="en-US" sz="2400" dirty="0" err="1"/>
              <a:t>turlari</a:t>
            </a:r>
            <a:r>
              <a:rPr lang="en-US" sz="2400" dirty="0"/>
              <a:t>.</a:t>
            </a:r>
            <a:endParaRPr lang="ru-RU" sz="2400" dirty="0"/>
          </a:p>
          <a:p>
            <a:r>
              <a:rPr lang="en-US" sz="2400" dirty="0"/>
              <a:t>4</a:t>
            </a:r>
            <a:r>
              <a:rPr lang="en-US" sz="2400" b="1" dirty="0"/>
              <a:t>. </a:t>
            </a:r>
            <a:r>
              <a:rPr lang="en-US" sz="2400" dirty="0" err="1"/>
              <a:t>Fil’trlash</a:t>
            </a:r>
            <a:r>
              <a:rPr lang="en-US" sz="2400" dirty="0"/>
              <a:t> </a:t>
            </a:r>
            <a:r>
              <a:rPr lang="en-US" sz="2400" dirty="0" err="1"/>
              <a:t>jarayonining</a:t>
            </a:r>
            <a:r>
              <a:rPr lang="en-US" sz="2400" dirty="0"/>
              <a:t> </a:t>
            </a:r>
            <a:r>
              <a:rPr lang="en-US" sz="2400" dirty="0" err="1"/>
              <a:t>nazariy</a:t>
            </a:r>
            <a:r>
              <a:rPr lang="en-US" sz="2400" dirty="0"/>
              <a:t> </a:t>
            </a:r>
            <a:r>
              <a:rPr lang="en-US" sz="2400" dirty="0" err="1"/>
              <a:t>asoslari</a:t>
            </a:r>
            <a:r>
              <a:rPr lang="en-US" sz="2400" dirty="0"/>
              <a:t>.</a:t>
            </a:r>
            <a:endParaRPr lang="ru-RU" sz="2400" dirty="0"/>
          </a:p>
          <a:p>
            <a:r>
              <a:rPr lang="en-US" sz="2400" dirty="0"/>
              <a:t>5. </a:t>
            </a:r>
            <a:r>
              <a:rPr lang="en-US" sz="2400" dirty="0" err="1"/>
              <a:t>Fil</a:t>
            </a:r>
            <a:r>
              <a:rPr lang="ru-RU" sz="2400" dirty="0"/>
              <a:t>’</a:t>
            </a:r>
            <a:r>
              <a:rPr lang="en-US" sz="2400" dirty="0" err="1"/>
              <a:t>trlar</a:t>
            </a:r>
            <a:r>
              <a:rPr lang="en-US" sz="2400" dirty="0"/>
              <a:t> </a:t>
            </a:r>
            <a:r>
              <a:rPr lang="en-US" sz="2400" dirty="0" err="1"/>
              <a:t>qurilmalari</a:t>
            </a:r>
            <a:r>
              <a:rPr lang="en-US" sz="2400" dirty="0"/>
              <a:t>.</a:t>
            </a:r>
            <a:endParaRPr lang="ru-RU" sz="2400" dirty="0"/>
          </a:p>
          <a:p>
            <a:endParaRPr lang="ru-RU" sz="4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11760" y="-18835"/>
            <a:ext cx="8229600" cy="990600"/>
          </a:xfrm>
        </p:spPr>
        <p:txBody>
          <a:bodyPr>
            <a:normAutofit/>
          </a:bodyPr>
          <a:lstStyle/>
          <a:p>
            <a:r>
              <a:rPr lang="uz-Cyrl-UZ" sz="2400" b="1" dirty="0" smtClean="0">
                <a:solidFill>
                  <a:srgbClr val="00B0F0"/>
                </a:solidFill>
                <a:latin typeface="Times New Roman" pitchFamily="18" charset="0"/>
                <a:cs typeface="Times New Roman" pitchFamily="18" charset="0"/>
              </a:rPr>
              <a:t>ARALASHTIRISH USULLARI. </a:t>
            </a:r>
            <a:endParaRPr lang="ru-RU" sz="2400" b="1" dirty="0">
              <a:solidFill>
                <a:srgbClr val="00B0F0"/>
              </a:solidFill>
            </a:endParaRPr>
          </a:p>
        </p:txBody>
      </p:sp>
      <p:graphicFrame>
        <p:nvGraphicFramePr>
          <p:cNvPr id="6" name="Содержимое 5"/>
          <p:cNvGraphicFramePr>
            <a:graphicFrameLocks noGrp="1"/>
          </p:cNvGraphicFramePr>
          <p:nvPr>
            <p:ph sz="quarter" idx="1"/>
          </p:nvPr>
        </p:nvGraphicFramePr>
        <p:xfrm>
          <a:off x="457200" y="1219200"/>
          <a:ext cx="8258204" cy="49958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15816" y="44624"/>
            <a:ext cx="8229600" cy="990600"/>
          </a:xfrm>
        </p:spPr>
        <p:txBody>
          <a:bodyPr>
            <a:normAutofit/>
          </a:bodyPr>
          <a:lstStyle/>
          <a:p>
            <a:r>
              <a:rPr lang="uz-Cyrl-UZ" sz="1800" b="1" dirty="0" smtClean="0"/>
              <a:t>Pnevmatik aralashtirish </a:t>
            </a:r>
            <a:endParaRPr lang="ru-RU" sz="1800" b="1" dirty="0"/>
          </a:p>
        </p:txBody>
      </p:sp>
      <p:sp>
        <p:nvSpPr>
          <p:cNvPr id="3" name="Содержимое 2"/>
          <p:cNvSpPr>
            <a:spLocks noGrp="1"/>
          </p:cNvSpPr>
          <p:nvPr>
            <p:ph sz="quarter" idx="1"/>
          </p:nvPr>
        </p:nvSpPr>
        <p:spPr/>
        <p:txBody>
          <a:bodyPr/>
          <a:lstStyle/>
          <a:p>
            <a:pPr algn="just"/>
            <a:r>
              <a:rPr lang="uz-Cyrl-UZ" sz="1800" b="1" dirty="0" smtClean="0">
                <a:latin typeface="Times New Roman" panose="02020603050405020304" pitchFamily="18" charset="0"/>
                <a:cs typeface="Times New Roman" panose="02020603050405020304" pitchFamily="18" charset="0"/>
              </a:rPr>
              <a:t>Pnevmatik aralashtirish</a:t>
            </a:r>
            <a:r>
              <a:rPr lang="uz-Cyrl-UZ" sz="1800" dirty="0" smtClean="0">
                <a:latin typeface="Times New Roman" panose="02020603050405020304" pitchFamily="18" charset="0"/>
                <a:cs typeface="Times New Roman" panose="02020603050405020304" pitchFamily="18" charset="0"/>
              </a:rPr>
              <a:t> uchun siqilgan gaz (ko’pincha siqilgan havo) suyuqlik qatlami orqali o’tkazish yo’li bilan amalga oshiriladi. Suyuqlik qatlamida gazni bir tekisda taqsimlash uchun barboter ishlatiladi. Barboterning teshikchali trubalari aralashtirgich tubiga o’rnatiladi. Bu usul o’rtacha qovushoqlikka (</a:t>
            </a:r>
            <a:r>
              <a:rPr lang="uz-Cyrl-UZ" sz="1800" baseline="-25000" dirty="0" smtClean="0">
                <a:latin typeface="Times New Roman" panose="02020603050405020304" pitchFamily="18" charset="0"/>
                <a:cs typeface="Times New Roman" panose="02020603050405020304" pitchFamily="18" charset="0"/>
              </a:rPr>
              <a:t>~</a:t>
            </a:r>
            <a:r>
              <a:rPr lang="uz-Cyrl-UZ" sz="1800" dirty="0" smtClean="0">
                <a:latin typeface="Times New Roman" panose="02020603050405020304" pitchFamily="18" charset="0"/>
                <a:cs typeface="Times New Roman" panose="02020603050405020304" pitchFamily="18" charset="0"/>
              </a:rPr>
              <a:t>200 Pa</a:t>
            </a:r>
            <a:r>
              <a:rPr lang="uz-Cyrl-UZ" sz="1800" baseline="30000" dirty="0" smtClean="0">
                <a:latin typeface="Times New Roman" panose="02020603050405020304" pitchFamily="18" charset="0"/>
                <a:cs typeface="Times New Roman" panose="02020603050405020304" pitchFamily="18" charset="0"/>
              </a:rPr>
              <a:t>.</a:t>
            </a:r>
            <a:r>
              <a:rPr lang="uz-Cyrl-UZ" sz="1800" dirty="0" smtClean="0">
                <a:latin typeface="Times New Roman" panose="02020603050405020304" pitchFamily="18" charset="0"/>
                <a:cs typeface="Times New Roman" panose="02020603050405020304" pitchFamily="18" charset="0"/>
              </a:rPr>
              <a:t>s) ega suyuqliklarni aralashtirish uchun ishlatiladi. Jarayon tezligi past va energiya sarfi ko’p bo’ladi.</a:t>
            </a:r>
            <a:endParaRPr lang="ru-RU" sz="1800" dirty="0" smtClean="0">
              <a:latin typeface="Times New Roman" panose="02020603050405020304" pitchFamily="18" charset="0"/>
              <a:cs typeface="Times New Roman" panose="02020603050405020304" pitchFamily="18" charset="0"/>
            </a:endParaRPr>
          </a:p>
          <a:p>
            <a:pPr algn="just"/>
            <a:r>
              <a:rPr lang="uz-Cyrl-UZ" sz="1800" dirty="0" smtClean="0">
                <a:latin typeface="Times New Roman" panose="02020603050405020304" pitchFamily="18" charset="0"/>
                <a:cs typeface="Times New Roman" panose="02020603050405020304" pitchFamily="18" charset="0"/>
              </a:rPr>
              <a:t>Ayrim hollarda aralashtirishni injektorlar yordamida ham amalga oshiriladi.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Siqilgan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havo</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yordamida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aralashtirish</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uchun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erlift</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printsipini</a:t>
            </a:r>
            <a:r>
              <a:rPr lang="en-US" sz="1800" dirty="0" smtClean="0">
                <a:latin typeface="Times New Roman" panose="02020603050405020304" pitchFamily="18" charset="0"/>
                <a:cs typeface="Times New Roman" panose="02020603050405020304" pitchFamily="18" charset="0"/>
              </a:rPr>
              <a:t> ham </a:t>
            </a:r>
            <a:r>
              <a:rPr lang="en-US" sz="1800" dirty="0" err="1" smtClean="0">
                <a:latin typeface="Times New Roman" panose="02020603050405020304" pitchFamily="18" charset="0"/>
                <a:cs typeface="Times New Roman" panose="02020603050405020304" pitchFamily="18" charset="0"/>
              </a:rPr>
              <a:t>qo’llasa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bo’ladi</a:t>
            </a:r>
            <a:r>
              <a:rPr lang="en-US" sz="1800" dirty="0" smtClean="0">
                <a:latin typeface="Times New Roman" panose="02020603050405020304" pitchFamily="18" charset="0"/>
                <a:cs typeface="Times New Roman" panose="02020603050405020304" pitchFamily="18" charset="0"/>
              </a:rPr>
              <a:t>.</a:t>
            </a:r>
            <a:endParaRPr lang="ru-RU" sz="1800" dirty="0" smtClean="0">
              <a:latin typeface="Times New Roman" panose="02020603050405020304" pitchFamily="18" charset="0"/>
              <a:cs typeface="Times New Roman" panose="02020603050405020304" pitchFamily="18" charset="0"/>
            </a:endParaRPr>
          </a:p>
          <a:p>
            <a:endParaRPr lang="ru-RU" dirty="0"/>
          </a:p>
        </p:txBody>
      </p:sp>
      <p:pic>
        <p:nvPicPr>
          <p:cNvPr id="29698" name="Picture 2" descr="ÐÐ°ÑÑÐ¸Ð½ÐºÐ¸ Ð¿Ð¾ Ð·Ð°Ð¿ÑÐ¾ÑÑ Ð¿Ð½ÐµÐ²Ð¼Ð°ÑÐ¸ÑÐµÑÐºÐ¸Ðµ ÑÐ¼ÐµÑÐ¸ÑÐµÐ»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515168"/>
            <a:ext cx="1464097" cy="2825768"/>
          </a:xfrm>
          <a:prstGeom prst="rect">
            <a:avLst/>
          </a:prstGeom>
          <a:noFill/>
          <a:extLst>
            <a:ext uri="{909E8E84-426E-40DD-AFC4-6F175D3DCCD1}">
              <a14:hiddenFill xmlns:a14="http://schemas.microsoft.com/office/drawing/2010/main">
                <a:solidFill>
                  <a:srgbClr val="FFFFFF"/>
                </a:solidFill>
              </a14:hiddenFill>
            </a:ext>
          </a:extLst>
        </p:spPr>
      </p:pic>
      <p:pic>
        <p:nvPicPr>
          <p:cNvPr id="29700" name="Picture 4"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944" y="3541867"/>
            <a:ext cx="1444476" cy="2707081"/>
          </a:xfrm>
          <a:prstGeom prst="rect">
            <a:avLst/>
          </a:prstGeom>
          <a:noFill/>
          <a:extLst>
            <a:ext uri="{909E8E84-426E-40DD-AFC4-6F175D3DCCD1}">
              <a14:hiddenFill xmlns:a14="http://schemas.microsoft.com/office/drawing/2010/main">
                <a:solidFill>
                  <a:srgbClr val="FFFFFF"/>
                </a:solidFill>
              </a14:hiddenFill>
            </a:ext>
          </a:extLst>
        </p:spPr>
      </p:pic>
      <p:pic>
        <p:nvPicPr>
          <p:cNvPr id="29702" name="Picture 6" descr="ÐÐ°ÑÑÐ¸Ð½ÐºÐ¸ Ð¿Ð¾ Ð·Ð°Ð¿ÑÐ¾ÑÑ Ð¿Ð½ÐµÐ²Ð¼Ð°ÑÐ¸ÑÐµÑÐºÐ¸Ðµ ÑÐ¼ÐµÑÐ¸ÑÐµÐ»Ð¸"/>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3993023"/>
            <a:ext cx="3168352" cy="21624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
          </p:nvPr>
        </p:nvSpPr>
        <p:spPr>
          <a:xfrm>
            <a:off x="4716016" y="1268760"/>
            <a:ext cx="3670698" cy="4937760"/>
          </a:xfrm>
        </p:spPr>
        <p:txBody>
          <a:bodyPr>
            <a:normAutofit fontScale="85000" lnSpcReduction="20000"/>
          </a:bodyPr>
          <a:lstStyle/>
          <a:p>
            <a:r>
              <a:rPr lang="en-US" sz="1800" dirty="0" smtClean="0">
                <a:latin typeface="Times New Roman" panose="02020603050405020304" pitchFamily="18" charset="0"/>
                <a:cs typeface="Times New Roman" panose="02020603050405020304" pitchFamily="18" charset="0"/>
              </a:rPr>
              <a:t>Agar, </a:t>
            </a:r>
            <a:r>
              <a:rPr lang="en-US" sz="1800" dirty="0" err="1" smtClean="0">
                <a:latin typeface="Times New Roman" panose="02020603050405020304" pitchFamily="18" charset="0"/>
                <a:cs typeface="Times New Roman" panose="02020603050405020304" pitchFamily="18" charset="0"/>
              </a:rPr>
              <a:t>siqilgan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havo</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qurilmaning</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pastkiqismiga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yuborilsa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unda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erlift</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hosil</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bo’ladi</a:t>
            </a:r>
            <a:r>
              <a:rPr lang="en-US" sz="1800" dirty="0" smtClean="0">
                <a:latin typeface="Times New Roman" panose="02020603050405020304" pitchFamily="18" charset="0"/>
                <a:cs typeface="Times New Roman" panose="02020603050405020304" pitchFamily="18" charset="0"/>
              </a:rPr>
              <a:t> </a:t>
            </a:r>
            <a:r>
              <a:rPr lang="en-US" sz="1800" dirty="0" smtClean="0">
                <a:latin typeface="Times New Roman" panose="02020603050405020304" pitchFamily="18" charset="0"/>
                <a:cs typeface="Times New Roman" panose="02020603050405020304" pitchFamily="18" charset="0"/>
              </a:rPr>
              <a:t>(1a-rasm</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Havo</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qurilmaning</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qanchalik</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yuqori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qismiga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uzatilsa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shunchalik</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siqish</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uchun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energiya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sarfi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kam</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bo’ladi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Shuning</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uchun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havoni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balandligi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kam</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qatlamlarga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yuborish</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kerak</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ya’ni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pnevmatik</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aralashtirish</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uchun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diametri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katta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balandligi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kichik</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bo’lgan</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qurilmalarni</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qo’llash</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maqsadga</a:t>
            </a:r>
            <a:r>
              <a:rPr lang="en-US" sz="1800" dirty="0" smtClean="0">
                <a:latin typeface="Times New Roman" panose="02020603050405020304" pitchFamily="18" charset="0"/>
                <a:cs typeface="Times New Roman" panose="02020603050405020304" pitchFamily="18" charset="0"/>
              </a:rPr>
              <a:t> </a:t>
            </a:r>
            <a:r>
              <a:rPr lang="en-US" sz="1800" dirty="0" err="1" smtClean="0">
                <a:latin typeface="Times New Roman" panose="02020603050405020304" pitchFamily="18" charset="0"/>
                <a:cs typeface="Times New Roman" panose="02020603050405020304" pitchFamily="18" charset="0"/>
              </a:rPr>
              <a:t>muvofiqdir</a:t>
            </a:r>
            <a:r>
              <a:rPr lang="en-US" sz="1800" dirty="0" smtClean="0">
                <a:latin typeface="Times New Roman" panose="02020603050405020304" pitchFamily="18" charset="0"/>
                <a:cs typeface="Times New Roman" panose="02020603050405020304" pitchFamily="18" charset="0"/>
              </a:rPr>
              <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Pnevmatik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aralashtirish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jarayonini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intensivlash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qurilmalarda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gazlift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erlift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trubalari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o’rnatiladi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Ushbu</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trubalar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suyuqlikni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ko’p</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marta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tsirkulyatsiya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qilishini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ta’minlaydi</a:t>
            </a:r>
            <a:r>
              <a:rPr lang="en-US" sz="1800" dirty="0">
                <a:latin typeface="Times New Roman" panose="02020603050405020304" pitchFamily="18" charset="0"/>
                <a:cs typeface="Times New Roman" panose="02020603050405020304" pitchFamily="18" charset="0"/>
              </a:rPr>
              <a:t> (1b-rasm). </a:t>
            </a:r>
            <a:r>
              <a:rPr lang="en-US" sz="1800" dirty="0" err="1">
                <a:latin typeface="Times New Roman" panose="02020603050405020304" pitchFamily="18" charset="0"/>
                <a:cs typeface="Times New Roman" panose="02020603050405020304" pitchFamily="18" charset="0"/>
              </a:rPr>
              <a:t>Buning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ikki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tomoni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ochiq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gazlift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truba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qurilma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markaziga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joylashtiriladi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Siqilgan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havo</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gazlift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trubasi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ichiga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uzatiladi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ko’tariluvchi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oqim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qanchalik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katta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bo’lsa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aralashish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shunchalik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samarali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bo’ladi</a:t>
            </a:r>
            <a:r>
              <a:rPr lang="en-US" sz="18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a:p>
            <a:r>
              <a:rPr lang="en-US" sz="1800" dirty="0" err="1">
                <a:latin typeface="Times New Roman" panose="02020603050405020304" pitchFamily="18" charset="0"/>
                <a:cs typeface="Times New Roman" panose="02020603050405020304" pitchFamily="18" charset="0"/>
              </a:rPr>
              <a:t>Issiqlikni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uzatish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ajratib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olish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uchun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gazlift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markaziy</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tsirkulyatsiya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trubali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qurilmalar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yaratilgan</a:t>
            </a:r>
            <a:r>
              <a:rPr lang="en-US" sz="1800" dirty="0">
                <a:latin typeface="Times New Roman" panose="02020603050405020304" pitchFamily="18" charset="0"/>
                <a:cs typeface="Times New Roman" panose="02020603050405020304" pitchFamily="18" charset="0"/>
              </a:rPr>
              <a:t> (1v-rasm)</a:t>
            </a:r>
            <a:endParaRPr lang="ru-RU" sz="1800" dirty="0">
              <a:latin typeface="Times New Roman" panose="02020603050405020304" pitchFamily="18" charset="0"/>
              <a:cs typeface="Times New Roman" panose="02020603050405020304" pitchFamily="18" charset="0"/>
            </a:endParaRPr>
          </a:p>
        </p:txBody>
      </p:sp>
      <p:pic>
        <p:nvPicPr>
          <p:cNvPr id="16393" name="Picture 9" descr="23"/>
          <p:cNvPicPr>
            <a:picLocks noChangeAspect="1" noChangeArrowheads="1"/>
          </p:cNvPicPr>
          <p:nvPr/>
        </p:nvPicPr>
        <p:blipFill>
          <a:blip r:embed="rId2">
            <a:extLst>
              <a:ext uri="{28A0092B-C50C-407E-A947-70E740481C1C}">
                <a14:useLocalDpi xmlns:a14="http://schemas.microsoft.com/office/drawing/2010/main" val="0"/>
              </a:ext>
            </a:extLst>
          </a:blip>
          <a:srcRect t="360" r="57242" b="68147"/>
          <a:stretch>
            <a:fillRect/>
          </a:stretch>
        </p:blipFill>
        <p:spPr bwMode="auto">
          <a:xfrm>
            <a:off x="298450" y="1412776"/>
            <a:ext cx="4273550"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88087" y="260648"/>
            <a:ext cx="3610744" cy="522312"/>
          </a:xfrm>
        </p:spPr>
        <p:txBody>
          <a:bodyPr>
            <a:normAutofit fontScale="90000"/>
          </a:bodyPr>
          <a:lstStyle/>
          <a:p>
            <a:r>
              <a:rPr lang="en-US" sz="1800" b="1" dirty="0" err="1" smtClean="0">
                <a:latin typeface="Times New Roman" panose="02020603050405020304" pitchFamily="18" charset="0"/>
                <a:cs typeface="Times New Roman" panose="02020603050405020304" pitchFamily="18" charset="0"/>
              </a:rPr>
              <a:t>Tsirkulyatsiyali</a:t>
            </a:r>
            <a:r>
              <a:rPr lang="en-US" sz="1800" b="1" dirty="0" smtClean="0">
                <a:latin typeface="Times New Roman" panose="02020603050405020304" pitchFamily="18" charset="0"/>
                <a:cs typeface="Times New Roman" panose="02020603050405020304" pitchFamily="18" charset="0"/>
              </a:rPr>
              <a:t> </a:t>
            </a:r>
            <a:r>
              <a:rPr lang="en-US" sz="1800" b="1" dirty="0" err="1" smtClean="0">
                <a:latin typeface="Times New Roman" panose="02020603050405020304" pitchFamily="18" charset="0"/>
                <a:cs typeface="Times New Roman" panose="02020603050405020304" pitchFamily="18" charset="0"/>
              </a:rPr>
              <a:t>aralashtirish</a:t>
            </a:r>
            <a:r>
              <a:rPr lang="en-US" sz="1800" b="1" dirty="0" smtClean="0">
                <a:latin typeface="Times New Roman" panose="02020603050405020304" pitchFamily="18" charset="0"/>
                <a:cs typeface="Times New Roman" panose="02020603050405020304" pitchFamily="18" charset="0"/>
              </a:rPr>
              <a:t>,</a:t>
            </a:r>
            <a:r>
              <a:rPr lang="en-US" dirty="0" smtClean="0"/>
              <a:t> </a:t>
            </a:r>
            <a:endParaRPr lang="ru-RU" dirty="0"/>
          </a:p>
        </p:txBody>
      </p:sp>
      <p:sp>
        <p:nvSpPr>
          <p:cNvPr id="3" name="Содержимое 2"/>
          <p:cNvSpPr>
            <a:spLocks noGrp="1"/>
          </p:cNvSpPr>
          <p:nvPr>
            <p:ph sz="quarter" idx="1"/>
          </p:nvPr>
        </p:nvSpPr>
        <p:spPr>
          <a:xfrm>
            <a:off x="457200" y="1219200"/>
            <a:ext cx="8472518" cy="5138758"/>
          </a:xfrm>
        </p:spPr>
        <p:txBody>
          <a:bodyPr>
            <a:normAutofit/>
          </a:bodyPr>
          <a:lstStyle/>
          <a:p>
            <a:r>
              <a:rPr lang="en-US" sz="1800" b="1" dirty="0" err="1">
                <a:latin typeface="Times New Roman" panose="02020603050405020304" pitchFamily="18" charset="0"/>
                <a:cs typeface="Times New Roman" panose="02020603050405020304" pitchFamily="18" charset="0"/>
              </a:rPr>
              <a:t>Tsirkulyatsiyali</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aralashtirish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nasos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yordamida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amalga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oshiriladi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Bunda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aralashtirgich</a:t>
            </a:r>
            <a:r>
              <a:rPr lang="en-US" sz="1800" dirty="0">
                <a:latin typeface="Times New Roman" panose="02020603050405020304" pitchFamily="18" charset="0"/>
                <a:cs typeface="Times New Roman" panose="02020603050405020304" pitchFamily="18" charset="0"/>
              </a:rPr>
              <a:t> – </a:t>
            </a:r>
            <a:r>
              <a:rPr lang="en-US" sz="1800" dirty="0" err="1">
                <a:latin typeface="Times New Roman" panose="02020603050405020304" pitchFamily="18" charset="0"/>
                <a:cs typeface="Times New Roman" panose="02020603050405020304" pitchFamily="18" charset="0"/>
              </a:rPr>
              <a:t>nasos</a:t>
            </a:r>
            <a:r>
              <a:rPr lang="en-US" sz="1800" dirty="0">
                <a:latin typeface="Times New Roman" panose="02020603050405020304" pitchFamily="18" charset="0"/>
                <a:cs typeface="Times New Roman" panose="02020603050405020304" pitchFamily="18" charset="0"/>
              </a:rPr>
              <a:t> – </a:t>
            </a:r>
            <a:r>
              <a:rPr lang="en-US" sz="1800" dirty="0" err="1">
                <a:latin typeface="Times New Roman" panose="02020603050405020304" pitchFamily="18" charset="0"/>
                <a:cs typeface="Times New Roman" panose="02020603050405020304" pitchFamily="18" charset="0"/>
              </a:rPr>
              <a:t>aralashtirgich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yopiq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sistemasida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suyuqlik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uzluksiz</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aylanib</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yuradi</a:t>
            </a:r>
            <a:r>
              <a:rPr lang="en-US" sz="18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a:p>
            <a:r>
              <a:rPr lang="en-US" sz="1800" dirty="0" err="1">
                <a:latin typeface="Times New Roman" panose="02020603050405020304" pitchFamily="18" charset="0"/>
                <a:cs typeface="Times New Roman" panose="02020603050405020304" pitchFamily="18" charset="0"/>
              </a:rPr>
              <a:t>Aralashtirish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jarayonining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intensivligi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tsirkulyatsiya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karraligiga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ya’ni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vaqt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birligida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nasos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ish</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unumdorligining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qurilma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ichidagi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suyuqlik</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hajmi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nisbatiga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bog’liq</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Ayrim</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hollarda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nasoslar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o’rniga</a:t>
            </a:r>
            <a:r>
              <a:rPr lang="en-US" sz="1800" dirty="0">
                <a:latin typeface="Times New Roman" panose="02020603050405020304" pitchFamily="18" charset="0"/>
                <a:cs typeface="Times New Roman" panose="02020603050405020304" pitchFamily="18" charset="0"/>
              </a:rPr>
              <a:t> bug’ </a:t>
            </a:r>
            <a:r>
              <a:rPr lang="en-US" sz="1800" dirty="0" err="1">
                <a:latin typeface="Times New Roman" panose="02020603050405020304" pitchFamily="18" charset="0"/>
                <a:cs typeface="Times New Roman" panose="02020603050405020304" pitchFamily="18" charset="0"/>
              </a:rPr>
              <a:t>injektorlari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qo’llanishi</a:t>
            </a:r>
            <a:r>
              <a:rPr lang="en-US" sz="1800" dirty="0">
                <a:latin typeface="Times New Roman" panose="02020603050405020304" pitchFamily="18" charset="0"/>
                <a:cs typeface="Times New Roman" panose="02020603050405020304" pitchFamily="18" charset="0"/>
              </a:rPr>
              <a:t> ham </a:t>
            </a:r>
            <a:r>
              <a:rPr lang="en-US" sz="1800" dirty="0" err="1">
                <a:latin typeface="Times New Roman" panose="02020603050405020304" pitchFamily="18" charset="0"/>
                <a:cs typeface="Times New Roman" panose="02020603050405020304" pitchFamily="18" charset="0"/>
              </a:rPr>
              <a:t>mumkin</a:t>
            </a:r>
            <a:r>
              <a:rPr lang="en-US" sz="18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a:p>
            <a:r>
              <a:rPr lang="en-US" sz="1800" dirty="0" err="1">
                <a:latin typeface="Times New Roman" panose="02020603050405020304" pitchFamily="18" charset="0"/>
                <a:cs typeface="Times New Roman" panose="02020603050405020304" pitchFamily="18" charset="0"/>
              </a:rPr>
              <a:t>Undan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tashqari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turli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sohalarda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yo’naltiruvchi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truba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diffuzor</a:t>
            </a:r>
            <a:r>
              <a:rPr lang="en-US" sz="1800" dirty="0">
                <a:latin typeface="Times New Roman" panose="02020603050405020304" pitchFamily="18" charset="0"/>
                <a:cs typeface="Times New Roman" panose="02020603050405020304" pitchFamily="18" charset="0"/>
              </a:rPr>
              <a:t>)li </a:t>
            </a:r>
            <a:r>
              <a:rPr lang="en-US" sz="1800" dirty="0" err="1">
                <a:latin typeface="Times New Roman" panose="02020603050405020304" pitchFamily="18" charset="0"/>
                <a:cs typeface="Times New Roman" panose="02020603050405020304" pitchFamily="18" charset="0"/>
              </a:rPr>
              <a:t>vintsimon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aralashtirgichlar</a:t>
            </a:r>
            <a:r>
              <a:rPr lang="en-US" sz="1800" dirty="0">
                <a:latin typeface="Times New Roman" panose="02020603050405020304" pitchFamily="18" charset="0"/>
                <a:cs typeface="Times New Roman" panose="02020603050405020304" pitchFamily="18" charset="0"/>
              </a:rPr>
              <a:t> ham </a:t>
            </a:r>
            <a:r>
              <a:rPr lang="en-US" sz="1800" dirty="0" err="1">
                <a:latin typeface="Times New Roman" panose="02020603050405020304" pitchFamily="18" charset="0"/>
                <a:cs typeface="Times New Roman" panose="02020603050405020304" pitchFamily="18" charset="0"/>
              </a:rPr>
              <a:t>ishlatiladi</a:t>
            </a:r>
            <a:r>
              <a:rPr lang="en-US" sz="1800" dirty="0">
                <a:latin typeface="Times New Roman" panose="02020603050405020304" pitchFamily="18" charset="0"/>
                <a:cs typeface="Times New Roman" panose="02020603050405020304" pitchFamily="18" charset="0"/>
              </a:rPr>
              <a:t> (2-rasm)</a:t>
            </a:r>
            <a:endParaRPr lang="ru-RU" sz="1800" dirty="0">
              <a:latin typeface="Times New Roman" panose="02020603050405020304" pitchFamily="18" charset="0"/>
              <a:cs typeface="Times New Roman" panose="02020603050405020304" pitchFamily="18" charset="0"/>
            </a:endParaRPr>
          </a:p>
        </p:txBody>
      </p:sp>
      <p:grpSp>
        <p:nvGrpSpPr>
          <p:cNvPr id="4" name="Группа 303"/>
          <p:cNvGrpSpPr>
            <a:grpSpLocks/>
          </p:cNvGrpSpPr>
          <p:nvPr/>
        </p:nvGrpSpPr>
        <p:grpSpPr bwMode="auto">
          <a:xfrm>
            <a:off x="4410599" y="3442431"/>
            <a:ext cx="4176464" cy="2932956"/>
            <a:chOff x="1584" y="1727"/>
            <a:chExt cx="9492" cy="5424"/>
          </a:xfrm>
        </p:grpSpPr>
        <p:pic>
          <p:nvPicPr>
            <p:cNvPr id="30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4" y="1727"/>
              <a:ext cx="6336" cy="4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7"/>
            <p:cNvSpPr txBox="1">
              <a:spLocks noChangeArrowheads="1"/>
            </p:cNvSpPr>
            <p:nvPr/>
          </p:nvSpPr>
          <p:spPr bwMode="auto">
            <a:xfrm>
              <a:off x="1584" y="6287"/>
              <a:ext cx="9492"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just" defTabSz="914400" rtl="0" eaLnBrk="0" fontAlgn="base" latinLnBrk="0" hangingPunct="0">
                <a:lnSpc>
                  <a:spcPct val="100000"/>
                </a:lnSpc>
                <a:spcBef>
                  <a:spcPct val="0"/>
                </a:spcBef>
                <a:spcAft>
                  <a:spcPts val="800"/>
                </a:spcAft>
                <a:buClrTx/>
                <a:buSzTx/>
                <a:buFontTx/>
                <a:buNone/>
                <a:tabLst/>
              </a:pPr>
              <a:r>
                <a:rPr kumimoji="0" lang="en-US" sz="1100" b="1" i="0" u="none" strike="noStrike" cap="none" normalizeH="0" baseline="0" smtClean="0">
                  <a:ln>
                    <a:noFill/>
                  </a:ln>
                  <a:solidFill>
                    <a:schemeClr val="tx1"/>
                  </a:solidFill>
                  <a:effectLst/>
                  <a:latin typeface="Calibri" panose="020F0502020204030204" pitchFamily="34" charset="0"/>
                </a:rPr>
                <a:t>2-</a:t>
              </a:r>
              <a:r>
                <a:rPr kumimoji="0" lang="ru-RU" sz="1100" b="1" i="0" u="none" strike="noStrike" cap="none" normalizeH="0" baseline="0" smtClean="0">
                  <a:ln>
                    <a:noFill/>
                  </a:ln>
                  <a:solidFill>
                    <a:schemeClr val="tx1"/>
                  </a:solidFill>
                  <a:effectLst/>
                  <a:latin typeface="Calibri" panose="020F0502020204030204" pitchFamily="34" charset="0"/>
                </a:rPr>
                <a:t>расм</a:t>
              </a:r>
              <a:r>
                <a:rPr kumimoji="0" lang="en-US" sz="1100" b="1" i="0" u="none" strike="noStrike" cap="none" normalizeH="0" baseline="0" smtClean="0">
                  <a:ln>
                    <a:noFill/>
                  </a:ln>
                  <a:solidFill>
                    <a:schemeClr val="tx1"/>
                  </a:solidFill>
                  <a:effectLst/>
                  <a:latin typeface="Calibri" panose="020F0502020204030204" pitchFamily="34" charset="0"/>
                </a:rPr>
                <a:t>. Diffuzorli va vintsimon aralashtirgichli qurilma.</a:t>
              </a:r>
            </a:p>
            <a:p>
              <a:pPr marL="0" marR="0" lvl="0" indent="0" algn="just" defTabSz="914400" rtl="0" eaLnBrk="0" fontAlgn="base" latinLnBrk="0" hangingPunct="0">
                <a:lnSpc>
                  <a:spcPct val="100000"/>
                </a:lnSpc>
                <a:spcBef>
                  <a:spcPct val="0"/>
                </a:spcBef>
                <a:spcAft>
                  <a:spcPts val="80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rPr>
                <a:t>1 - vintsimon aralashtirgich;  2 – issiqlik  almashinish kamerali diffuzor;</a:t>
              </a:r>
            </a:p>
            <a:p>
              <a:pPr marL="0" marR="0" lvl="0" indent="0" algn="just" defTabSz="914400" rtl="0" eaLnBrk="0" fontAlgn="base" latinLnBrk="0" hangingPunct="0">
                <a:lnSpc>
                  <a:spcPct val="100000"/>
                </a:lnSpc>
                <a:spcBef>
                  <a:spcPct val="0"/>
                </a:spcBef>
                <a:spcAft>
                  <a:spcPts val="800"/>
                </a:spcAft>
                <a:buClrTx/>
                <a:buSzTx/>
                <a:buFontTx/>
                <a:buNone/>
                <a:tabLst/>
              </a:pPr>
              <a:r>
                <a:rPr kumimoji="0" lang="en-US" sz="1100" b="0" i="0" u="none" strike="noStrike" cap="none" normalizeH="0" baseline="0" smtClean="0">
                  <a:ln>
                    <a:noFill/>
                  </a:ln>
                  <a:solidFill>
                    <a:schemeClr val="tx1"/>
                  </a:solidFill>
                  <a:effectLst/>
                  <a:latin typeface="Calibri" panose="020F0502020204030204" pitchFamily="34" charset="0"/>
                </a:rPr>
                <a:t>3 - g’ilof; ie – issiqlik eltkich; s - aralashtirilayotgan suyuqlik.</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anose="020B0604020202020204" pitchFamily="34" charset="0"/>
              </a:endParaRPr>
            </a:p>
          </p:txBody>
        </p:sp>
      </p:grpSp>
      <p:pic>
        <p:nvPicPr>
          <p:cNvPr id="7" name="Рисунок 6"/>
          <p:cNvPicPr>
            <a:picLocks noChangeAspect="1"/>
          </p:cNvPicPr>
          <p:nvPr/>
        </p:nvPicPr>
        <p:blipFill rotWithShape="1">
          <a:blip r:embed="rId3"/>
          <a:srcRect l="4326" t="38100" r="71656" b="27601"/>
          <a:stretch/>
        </p:blipFill>
        <p:spPr>
          <a:xfrm>
            <a:off x="410183" y="3717032"/>
            <a:ext cx="3483091" cy="279789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044008" y="485964"/>
            <a:ext cx="6840760" cy="3493264"/>
          </a:xfrm>
          <a:prstGeom prst="rect">
            <a:avLst/>
          </a:prstGeom>
        </p:spPr>
        <p:txBody>
          <a:bodyPr wrap="square">
            <a:spAutoFit/>
          </a:bodyPr>
          <a:lstStyle/>
          <a:p>
            <a:pPr indent="449580" algn="just">
              <a:spcAft>
                <a:spcPts val="0"/>
              </a:spcAft>
            </a:pPr>
            <a:r>
              <a:rPr lang="en-US" dirty="0" err="1" smtClean="0">
                <a:latin typeface="Times New Roman" panose="02020603050405020304" pitchFamily="18" charset="0"/>
                <a:ea typeface="Times New Roman" panose="02020603050405020304" pitchFamily="18" charset="0"/>
              </a:rPr>
              <a:t>Qovushoqligi</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o’rtacha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hamda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gaz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birorta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fazaning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kinetik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energiyasi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hisobiga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statik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aralashtirgichlarda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boriladi</a:t>
            </a:r>
            <a:r>
              <a:rPr lang="en-US" dirty="0">
                <a:latin typeface="Times New Roman" panose="02020603050405020304" pitchFamily="18" charset="0"/>
                <a:ea typeface="Times New Roman" panose="02020603050405020304" pitchFamily="18" charset="0"/>
              </a:rPr>
              <a:t> (3-rasm).</a:t>
            </a:r>
            <a:endParaRPr lang="ru-RU" sz="1600" dirty="0">
              <a:latin typeface="Times New Roman" panose="02020603050405020304" pitchFamily="18" charset="0"/>
              <a:ea typeface="Times New Roman" panose="02020603050405020304" pitchFamily="18" charset="0"/>
            </a:endParaRPr>
          </a:p>
          <a:p>
            <a:pPr indent="449580" algn="just">
              <a:spcAft>
                <a:spcPts val="600"/>
              </a:spcAft>
            </a:pPr>
            <a:r>
              <a:rPr lang="en-US" dirty="0" smtClean="0">
                <a:latin typeface="Times New Roman" panose="02020603050405020304" pitchFamily="18" charset="0"/>
                <a:ea typeface="Times New Roman" panose="02020603050405020304" pitchFamily="18" charset="0"/>
              </a:rPr>
              <a:t>3a-rasmda </a:t>
            </a:r>
            <a:r>
              <a:rPr lang="en-US" dirty="0" err="1">
                <a:latin typeface="Times New Roman" panose="02020603050405020304" pitchFamily="18" charset="0"/>
                <a:ea typeface="Times New Roman" panose="02020603050405020304" pitchFamily="18" charset="0"/>
              </a:rPr>
              <a:t>gaz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aralashtirish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mo’ljallangan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nosimmetrik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legirlangan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po’lat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plastinalarni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yasama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elementli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aralashtirgich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tasvirlangan</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indent="449580" algn="just">
              <a:spcAft>
                <a:spcPts val="0"/>
              </a:spcAft>
            </a:pPr>
            <a:r>
              <a:rPr lang="en-US" dirty="0" smtClean="0">
                <a:latin typeface="Times New Roman" panose="02020603050405020304" pitchFamily="18" charset="0"/>
                <a:ea typeface="Times New Roman" panose="02020603050405020304" pitchFamily="18" charset="0"/>
              </a:rPr>
              <a:t>3b-rasmda </a:t>
            </a:r>
            <a:r>
              <a:rPr lang="en-US" dirty="0" err="1">
                <a:latin typeface="Times New Roman" panose="02020603050405020304" pitchFamily="18" charset="0"/>
                <a:ea typeface="Times New Roman" panose="02020603050405020304" pitchFamily="18" charset="0"/>
              </a:rPr>
              <a:t>yog</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fosfatidli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emul’siyasini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mo’ljallangan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uyurmali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emul’sor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ko’rsatilgan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a:t>
            </a:r>
            <a:r>
              <a:rPr lang="en-US" dirty="0">
                <a:latin typeface="Times New Roman" panose="02020603050405020304" pitchFamily="18" charset="0"/>
                <a:ea typeface="Times New Roman" panose="02020603050405020304" pitchFamily="18" charset="0"/>
              </a:rPr>
              <a:t> 0,3...0,36 </a:t>
            </a:r>
            <a:r>
              <a:rPr lang="en-US" dirty="0" err="1">
                <a:latin typeface="Times New Roman" panose="02020603050405020304" pitchFamily="18" charset="0"/>
                <a:ea typeface="Times New Roman" panose="02020603050405020304" pitchFamily="18" charset="0"/>
              </a:rPr>
              <a:t>MPa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uyurmali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emul’sor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yuqori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samarali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emul’gatsiya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qilishni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ta’minlaydi</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turdagi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qurilmalar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sodda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tayyorlanishi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qulay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printsipi</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markazdan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qochma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purkagich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effektiga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asoslangan</a:t>
            </a:r>
            <a:r>
              <a:rPr lang="en-US" dirty="0">
                <a:latin typeface="Times New Roman" panose="02020603050405020304" pitchFamily="18" charset="0"/>
                <a:ea typeface="Times New Roman" panose="02020603050405020304" pitchFamily="18" charset="0"/>
              </a:rPr>
              <a:t>. </a:t>
            </a:r>
            <a:endParaRPr lang="ru-RU" sz="1600" dirty="0">
              <a:effectLst/>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3419872" y="116632"/>
            <a:ext cx="2089033" cy="369332"/>
          </a:xfrm>
          <a:prstGeom prst="rect">
            <a:avLst/>
          </a:prstGeom>
        </p:spPr>
        <p:txBody>
          <a:bodyPr wrap="none">
            <a:spAutoFit/>
          </a:bodyPr>
          <a:lstStyle/>
          <a:p>
            <a:r>
              <a:rPr lang="en-US" b="1" dirty="0" err="1">
                <a:latin typeface="Times New Roman" panose="02020603050405020304" pitchFamily="18" charset="0"/>
                <a:ea typeface="Times New Roman" panose="02020603050405020304" pitchFamily="18" charset="0"/>
              </a:rPr>
              <a:t>Statik</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aralashtirish</a:t>
            </a:r>
            <a:endParaRPr lang="ru-RU" dirty="0"/>
          </a:p>
        </p:txBody>
      </p:sp>
      <p:pic>
        <p:nvPicPr>
          <p:cNvPr id="17417" name="Picture 9" descr="77"/>
          <p:cNvPicPr>
            <a:picLocks noChangeAspect="1" noChangeArrowheads="1"/>
          </p:cNvPicPr>
          <p:nvPr/>
        </p:nvPicPr>
        <p:blipFill>
          <a:blip r:embed="rId2">
            <a:extLst>
              <a:ext uri="{28A0092B-C50C-407E-A947-70E740481C1C}">
                <a14:useLocalDpi xmlns:a14="http://schemas.microsoft.com/office/drawing/2010/main" val="0"/>
              </a:ext>
            </a:extLst>
          </a:blip>
          <a:srcRect r="41766" b="80380"/>
          <a:stretch>
            <a:fillRect/>
          </a:stretch>
        </p:blipFill>
        <p:spPr bwMode="auto">
          <a:xfrm>
            <a:off x="2195736" y="3861048"/>
            <a:ext cx="5918200"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692696"/>
            <a:ext cx="7344816" cy="3016210"/>
          </a:xfrm>
          <a:prstGeom prst="rect">
            <a:avLst/>
          </a:prstGeom>
        </p:spPr>
        <p:txBody>
          <a:bodyPr wrap="square">
            <a:spAutoFit/>
          </a:bodyPr>
          <a:lstStyle/>
          <a:p>
            <a:pPr indent="449580" algn="just">
              <a:spcAft>
                <a:spcPts val="0"/>
              </a:spcAft>
            </a:pPr>
            <a:r>
              <a:rPr lang="uz-Cyrl-UZ" dirty="0">
                <a:latin typeface="Times New Roman" panose="02020603050405020304" pitchFamily="18" charset="0"/>
                <a:ea typeface="Times New Roman" panose="02020603050405020304" pitchFamily="18" charset="0"/>
              </a:rPr>
              <a:t>Mexanik aralashtirish  «suyuqlik - suyuqlik», «gaz - suyuqlik» va «gaz-suyuqlik - qattiq jism» sistemali gidromexanik, issiqlik va massa, hamda biokimyoviy jarayonlarni intensivlash turli xil aralashtirish moslama (aralashtirgich) lar yordamida amalga oshiriladi. Aralashtirgich, aylanuvchi o’qga o’rnatilgan, turli xil parraklardan tarkib topgan moslama</a:t>
            </a:r>
            <a:r>
              <a:rPr lang="uz-Cyrl-UZ" dirty="0" smtClean="0">
                <a:latin typeface="Times New Roman" panose="02020603050405020304" pitchFamily="18" charset="0"/>
                <a:ea typeface="Times New Roman" panose="02020603050405020304" pitchFamily="18" charset="0"/>
              </a:rPr>
              <a:t>.</a:t>
            </a:r>
            <a:endParaRPr lang="en-US" dirty="0" smtClean="0">
              <a:latin typeface="Times New Roman" panose="02020603050405020304" pitchFamily="18" charset="0"/>
              <a:ea typeface="Times New Roman" panose="02020603050405020304" pitchFamily="18" charset="0"/>
            </a:endParaRPr>
          </a:p>
          <a:p>
            <a:pPr indent="449580" algn="just">
              <a:spcAft>
                <a:spcPts val="0"/>
              </a:spcAft>
            </a:pPr>
            <a:r>
              <a:rPr lang="en-US" sz="1600" dirty="0" err="1"/>
              <a:t>Parrakli</a:t>
            </a:r>
            <a:r>
              <a:rPr lang="en-US" sz="1600" dirty="0"/>
              <a:t>, </a:t>
            </a:r>
            <a:r>
              <a:rPr lang="en-US" sz="1600" dirty="0" err="1"/>
              <a:t>lentali</a:t>
            </a:r>
            <a:r>
              <a:rPr lang="en-US" sz="1600" dirty="0"/>
              <a:t>, </a:t>
            </a:r>
            <a:r>
              <a:rPr lang="en-US" sz="1600" dirty="0" err="1"/>
              <a:t>yakorli</a:t>
            </a:r>
            <a:r>
              <a:rPr lang="en-US" sz="1600" dirty="0"/>
              <a:t> </a:t>
            </a:r>
            <a:r>
              <a:rPr lang="en-US" sz="1600" dirty="0" err="1"/>
              <a:t>va</a:t>
            </a:r>
            <a:r>
              <a:rPr lang="en-US" sz="1600" dirty="0"/>
              <a:t> </a:t>
            </a:r>
            <a:r>
              <a:rPr lang="en-US" sz="1600" dirty="0" err="1"/>
              <a:t>shnekli</a:t>
            </a:r>
            <a:r>
              <a:rPr lang="en-US" sz="1600" dirty="0"/>
              <a:t> </a:t>
            </a:r>
            <a:r>
              <a:rPr lang="en-US" sz="1600" dirty="0" err="1"/>
              <a:t>aralashtirgichlar</a:t>
            </a:r>
            <a:r>
              <a:rPr lang="en-US" sz="1600" dirty="0"/>
              <a:t> </a:t>
            </a:r>
            <a:r>
              <a:rPr lang="en-US" sz="1600" dirty="0" err="1"/>
              <a:t>sekin</a:t>
            </a:r>
            <a:r>
              <a:rPr lang="en-US" sz="1600" dirty="0"/>
              <a:t> </a:t>
            </a:r>
            <a:r>
              <a:rPr lang="en-US" sz="1600" dirty="0" err="1"/>
              <a:t>yurar</a:t>
            </a:r>
            <a:r>
              <a:rPr lang="en-US" sz="1600" dirty="0"/>
              <a:t> </a:t>
            </a:r>
            <a:r>
              <a:rPr lang="en-US" sz="1600" dirty="0" err="1"/>
              <a:t>moslamalar</a:t>
            </a:r>
            <a:r>
              <a:rPr lang="en-US" sz="1600" dirty="0"/>
              <a:t> </a:t>
            </a:r>
            <a:r>
              <a:rPr lang="en-US" sz="1600" dirty="0" err="1"/>
              <a:t>qatoriga</a:t>
            </a:r>
            <a:r>
              <a:rPr lang="en-US" sz="1600" dirty="0"/>
              <a:t> </a:t>
            </a:r>
            <a:r>
              <a:rPr lang="en-US" sz="1600" dirty="0" err="1"/>
              <a:t>kiradi</a:t>
            </a:r>
            <a:r>
              <a:rPr lang="en-US" sz="1600" dirty="0"/>
              <a:t> (4a,b-rasm</a:t>
            </a:r>
            <a:r>
              <a:rPr lang="en-US" sz="1600" dirty="0" smtClean="0"/>
              <a:t>). </a:t>
            </a:r>
          </a:p>
          <a:p>
            <a:pPr indent="449580" algn="just">
              <a:spcAft>
                <a:spcPts val="0"/>
              </a:spcAft>
            </a:pPr>
            <a:r>
              <a:rPr lang="en-US" sz="1600" dirty="0" err="1"/>
              <a:t>Propellerli</a:t>
            </a:r>
            <a:r>
              <a:rPr lang="en-US" sz="1600" dirty="0"/>
              <a:t> </a:t>
            </a:r>
            <a:r>
              <a:rPr lang="en-US" sz="1600" dirty="0" err="1"/>
              <a:t>aralashtirgichlar</a:t>
            </a:r>
            <a:r>
              <a:rPr lang="en-US" sz="1600" dirty="0"/>
              <a:t> 2 </a:t>
            </a:r>
            <a:r>
              <a:rPr lang="en-US" sz="1600" dirty="0" err="1"/>
              <a:t>yoki</a:t>
            </a:r>
            <a:r>
              <a:rPr lang="en-US" sz="1600" dirty="0"/>
              <a:t> 3 </a:t>
            </a:r>
            <a:r>
              <a:rPr lang="en-US" sz="1600" dirty="0" err="1"/>
              <a:t>parrakli</a:t>
            </a:r>
            <a:r>
              <a:rPr lang="en-US" sz="1600" dirty="0"/>
              <a:t> </a:t>
            </a:r>
            <a:r>
              <a:rPr lang="en-US" sz="1600" dirty="0" err="1"/>
              <a:t>qilib</a:t>
            </a:r>
            <a:r>
              <a:rPr lang="en-US" sz="1600" dirty="0"/>
              <a:t> </a:t>
            </a:r>
            <a:r>
              <a:rPr lang="en-US" sz="1600" dirty="0" err="1"/>
              <a:t>yasaladi</a:t>
            </a:r>
            <a:r>
              <a:rPr lang="en-US" sz="1600" dirty="0"/>
              <a:t> (4v-rasm</a:t>
            </a:r>
            <a:r>
              <a:rPr lang="en-US" sz="1600" dirty="0" smtClean="0"/>
              <a:t>).</a:t>
            </a:r>
          </a:p>
          <a:p>
            <a:pPr indent="449580" algn="just">
              <a:spcAft>
                <a:spcPts val="0"/>
              </a:spcAft>
            </a:pPr>
            <a:r>
              <a:rPr lang="en-US" sz="1600" dirty="0" err="1"/>
              <a:t>Turbinali</a:t>
            </a:r>
            <a:r>
              <a:rPr lang="en-US" sz="1600" dirty="0"/>
              <a:t> </a:t>
            </a:r>
            <a:r>
              <a:rPr lang="en-US" sz="1600" dirty="0" err="1"/>
              <a:t>aralashtirgichlar</a:t>
            </a:r>
            <a:r>
              <a:rPr lang="en-US" sz="1600" dirty="0"/>
              <a:t> </a:t>
            </a:r>
            <a:r>
              <a:rPr lang="en-US" sz="1600" dirty="0" err="1"/>
              <a:t>turbina</a:t>
            </a:r>
            <a:r>
              <a:rPr lang="en-US" sz="1600" dirty="0"/>
              <a:t> </a:t>
            </a:r>
            <a:r>
              <a:rPr lang="en-US" sz="1600" dirty="0" err="1"/>
              <a:t>g’ildiraklari</a:t>
            </a:r>
            <a:r>
              <a:rPr lang="en-US" sz="1600" dirty="0"/>
              <a:t> </a:t>
            </a:r>
            <a:r>
              <a:rPr lang="en-US" sz="1600" dirty="0" err="1"/>
              <a:t>shaklida</a:t>
            </a:r>
            <a:r>
              <a:rPr lang="en-US" sz="1600" dirty="0"/>
              <a:t> </a:t>
            </a:r>
            <a:r>
              <a:rPr lang="en-US" sz="1600" dirty="0" err="1"/>
              <a:t>bo’lib</a:t>
            </a:r>
            <a:r>
              <a:rPr lang="en-US" sz="1600" dirty="0"/>
              <a:t>, </a:t>
            </a:r>
            <a:r>
              <a:rPr lang="en-US" sz="1600" dirty="0" err="1"/>
              <a:t>parraklari</a:t>
            </a:r>
            <a:r>
              <a:rPr lang="en-US" sz="1600" dirty="0"/>
              <a:t> </a:t>
            </a:r>
            <a:r>
              <a:rPr lang="en-US" sz="1600" dirty="0" err="1"/>
              <a:t>yassi</a:t>
            </a:r>
            <a:r>
              <a:rPr lang="en-US" sz="1600" dirty="0"/>
              <a:t>, </a:t>
            </a:r>
            <a:r>
              <a:rPr lang="en-US" sz="1600" dirty="0" err="1"/>
              <a:t>qiya</a:t>
            </a:r>
            <a:r>
              <a:rPr lang="en-US" sz="1600" dirty="0"/>
              <a:t> </a:t>
            </a:r>
            <a:r>
              <a:rPr lang="en-US" sz="1600" dirty="0" err="1"/>
              <a:t>va</a:t>
            </a:r>
            <a:r>
              <a:rPr lang="en-US" sz="1600" dirty="0"/>
              <a:t> </a:t>
            </a:r>
            <a:r>
              <a:rPr lang="en-US" sz="1600" dirty="0" err="1"/>
              <a:t>egri</a:t>
            </a:r>
            <a:r>
              <a:rPr lang="en-US" sz="1600" dirty="0"/>
              <a:t> </a:t>
            </a:r>
            <a:r>
              <a:rPr lang="en-US" sz="1600" dirty="0" err="1"/>
              <a:t>chiziqli</a:t>
            </a:r>
            <a:r>
              <a:rPr lang="en-US" sz="1600" dirty="0"/>
              <a:t> </a:t>
            </a:r>
            <a:r>
              <a:rPr lang="en-US" sz="1600" dirty="0" err="1"/>
              <a:t>bo’lishi</a:t>
            </a:r>
            <a:r>
              <a:rPr lang="en-US" sz="1600" dirty="0"/>
              <a:t> </a:t>
            </a:r>
            <a:r>
              <a:rPr lang="en-US" sz="1600" dirty="0" err="1"/>
              <a:t>mumkin</a:t>
            </a:r>
            <a:r>
              <a:rPr lang="en-US" sz="1600" dirty="0"/>
              <a:t> (4g,d,e-rasm).</a:t>
            </a:r>
            <a:endParaRPr lang="en-US" sz="1600" dirty="0" smtClean="0"/>
          </a:p>
          <a:p>
            <a:pPr indent="449580" algn="just">
              <a:spcAft>
                <a:spcPts val="0"/>
              </a:spcAft>
            </a:pP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3275856" y="188640"/>
            <a:ext cx="2428870" cy="369332"/>
          </a:xfrm>
          <a:prstGeom prst="rect">
            <a:avLst/>
          </a:prstGeom>
        </p:spPr>
        <p:txBody>
          <a:bodyPr wrap="none">
            <a:spAutoFit/>
          </a:bodyPr>
          <a:lstStyle/>
          <a:p>
            <a:r>
              <a:rPr lang="uz-Cyrl-UZ" b="1" dirty="0">
                <a:latin typeface="Times New Roman" panose="02020603050405020304" pitchFamily="18" charset="0"/>
                <a:ea typeface="Times New Roman" panose="02020603050405020304" pitchFamily="18" charset="0"/>
              </a:rPr>
              <a:t>Mexanik aralashtirish</a:t>
            </a:r>
            <a:r>
              <a:rPr lang="uz-Cyrl-UZ" dirty="0">
                <a:latin typeface="Times New Roman" panose="02020603050405020304" pitchFamily="18" charset="0"/>
                <a:ea typeface="Times New Roman" panose="02020603050405020304" pitchFamily="18" charset="0"/>
              </a:rPr>
              <a:t> </a:t>
            </a:r>
            <a:endParaRPr lang="ru-RU" dirty="0"/>
          </a:p>
        </p:txBody>
      </p:sp>
      <p:pic>
        <p:nvPicPr>
          <p:cNvPr id="20482" name="Picture 2" descr="99"/>
          <p:cNvPicPr>
            <a:picLocks noChangeAspect="1" noChangeArrowheads="1"/>
          </p:cNvPicPr>
          <p:nvPr/>
        </p:nvPicPr>
        <p:blipFill>
          <a:blip r:embed="rId2">
            <a:extLst>
              <a:ext uri="{28A0092B-C50C-407E-A947-70E740481C1C}">
                <a14:useLocalDpi xmlns:a14="http://schemas.microsoft.com/office/drawing/2010/main" val="0"/>
              </a:ext>
            </a:extLst>
          </a:blip>
          <a:srcRect r="37041" b="67975"/>
          <a:stretch>
            <a:fillRect/>
          </a:stretch>
        </p:blipFill>
        <p:spPr bwMode="auto">
          <a:xfrm>
            <a:off x="2267744" y="3356992"/>
            <a:ext cx="3977878" cy="27845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733623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051720" y="332656"/>
            <a:ext cx="6264696" cy="369332"/>
          </a:xfrm>
          <a:prstGeom prst="rect">
            <a:avLst/>
          </a:prstGeom>
        </p:spPr>
        <p:txBody>
          <a:bodyPr wrap="square">
            <a:spAutoFit/>
          </a:bodyPr>
          <a:lstStyle/>
          <a:p>
            <a:r>
              <a:rPr lang="en-US" b="1" dirty="0" err="1">
                <a:latin typeface="Times New Roman" panose="02020603050405020304" pitchFamily="18" charset="0"/>
                <a:ea typeface="Times New Roman" panose="02020603050405020304" pitchFamily="18" charset="0"/>
              </a:rPr>
              <a:t>Parrakli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lentali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yakorli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shnekli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aralashtirgichlar</a:t>
            </a:r>
            <a:r>
              <a:rPr lang="en-US" b="1" dirty="0">
                <a:latin typeface="Times New Roman" panose="02020603050405020304" pitchFamily="18" charset="0"/>
                <a:ea typeface="Times New Roman" panose="02020603050405020304" pitchFamily="18" charset="0"/>
              </a:rPr>
              <a:t> </a:t>
            </a:r>
            <a:endParaRPr lang="ru-RU" b="1" dirty="0"/>
          </a:p>
        </p:txBody>
      </p:sp>
      <p:pic>
        <p:nvPicPr>
          <p:cNvPr id="21506" name="Picture 2" descr="ÐÐ°ÑÑÐ¸Ð½ÐºÐ¸ Ð¿Ð¾ Ð·Ð°Ð¿ÑÐ¾ÑÑ ÑÐ½ÐµÐºÐ¾Ð²ÑÐµ ÑÐ¼ÐµÑÐ¸ÑÐµÐ»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1487" y="3678755"/>
            <a:ext cx="3768353" cy="2142578"/>
          </a:xfrm>
          <a:prstGeom prst="rect">
            <a:avLst/>
          </a:prstGeom>
          <a:noFill/>
          <a:extLst>
            <a:ext uri="{909E8E84-426E-40DD-AFC4-6F175D3DCCD1}">
              <a14:hiddenFill xmlns:a14="http://schemas.microsoft.com/office/drawing/2010/main">
                <a:solidFill>
                  <a:srgbClr val="FFFFFF"/>
                </a:solidFill>
              </a14:hiddenFill>
            </a:ext>
          </a:extLst>
        </p:spPr>
      </p:pic>
      <p:pic>
        <p:nvPicPr>
          <p:cNvPr id="21510" name="Picture 6" descr="ÐÐ°ÑÑÐ¸Ð½ÐºÐ¸ Ð¿Ð¾ Ð·Ð°Ð¿ÑÐ¾ÑÑ Ð»Ð¾Ð¿Ð°ÑÑÐ½ÑÐµ ÑÐ¼ÐµÑÐ¸ÑÐµÐ»Ð¸"/>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24484" y="1133461"/>
            <a:ext cx="2448272" cy="2116662"/>
          </a:xfrm>
          <a:prstGeom prst="rect">
            <a:avLst/>
          </a:prstGeom>
          <a:noFill/>
          <a:extLst>
            <a:ext uri="{909E8E84-426E-40DD-AFC4-6F175D3DCCD1}">
              <a14:hiddenFill xmlns:a14="http://schemas.microsoft.com/office/drawing/2010/main">
                <a:solidFill>
                  <a:srgbClr val="FFFFFF"/>
                </a:solidFill>
              </a14:hiddenFill>
            </a:ext>
          </a:extLst>
        </p:spPr>
      </p:pic>
      <p:pic>
        <p:nvPicPr>
          <p:cNvPr id="21512" name="Picture 8" descr="ÐÐ°ÑÑÐ¸Ð½ÐºÐ¸ Ð¿Ð¾ Ð·Ð°Ð¿ÑÐ¾ÑÑ Ð»ÐµÐ½ÑÐ¾ÑÐ½ÑÐµ ÑÐ¼ÐµÑÐ¸ÑÐµÐ»Ð¸"/>
          <p:cNvPicPr>
            <a:picLocks noChangeAspect="1" noChangeArrowheads="1"/>
          </p:cNvPicPr>
          <p:nvPr/>
        </p:nvPicPr>
        <p:blipFill rotWithShape="1">
          <a:blip r:embed="rId4">
            <a:extLst>
              <a:ext uri="{28A0092B-C50C-407E-A947-70E740481C1C}">
                <a14:useLocalDpi xmlns:a14="http://schemas.microsoft.com/office/drawing/2010/main" val="0"/>
              </a:ext>
            </a:extLst>
          </a:blip>
          <a:srcRect l="46798" t="8953" r="2802" b="6709"/>
          <a:stretch/>
        </p:blipFill>
        <p:spPr bwMode="auto">
          <a:xfrm>
            <a:off x="5796137" y="883111"/>
            <a:ext cx="2016224" cy="2376264"/>
          </a:xfrm>
          <a:prstGeom prst="rect">
            <a:avLst/>
          </a:prstGeom>
          <a:noFill/>
          <a:extLst>
            <a:ext uri="{909E8E84-426E-40DD-AFC4-6F175D3DCCD1}">
              <a14:hiddenFill xmlns:a14="http://schemas.microsoft.com/office/drawing/2010/main">
                <a:solidFill>
                  <a:srgbClr val="FFFFFF"/>
                </a:solidFill>
              </a14:hiddenFill>
            </a:ext>
          </a:extLst>
        </p:spPr>
      </p:pic>
      <p:pic>
        <p:nvPicPr>
          <p:cNvPr id="21514" name="Picture 10" descr="ÐÐ°ÑÑÐ¸Ð½ÐºÐ¸ Ð¿Ð¾ Ð·Ð°Ð¿ÑÐ¾ÑÑ ÑÐºÐ¾ÑÐ½ÑÐ¹ ÑÐ¼ÐµÑÐ¸ÑÐµÐ»Ñ"/>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24484" y="3573016"/>
            <a:ext cx="1464097" cy="2347250"/>
          </a:xfrm>
          <a:prstGeom prst="rect">
            <a:avLst/>
          </a:prstGeom>
          <a:noFill/>
          <a:extLst>
            <a:ext uri="{909E8E84-426E-40DD-AFC4-6F175D3DCCD1}">
              <a14:hiddenFill xmlns:a14="http://schemas.microsoft.com/office/drawing/2010/main">
                <a:solidFill>
                  <a:srgbClr val="FFFFFF"/>
                </a:solidFill>
              </a14:hiddenFill>
            </a:ext>
          </a:extLst>
        </p:spPr>
      </p:pic>
      <p:sp>
        <p:nvSpPr>
          <p:cNvPr id="8" name="Прямоугольник 7"/>
          <p:cNvSpPr/>
          <p:nvPr/>
        </p:nvSpPr>
        <p:spPr>
          <a:xfrm>
            <a:off x="1719417" y="3338768"/>
            <a:ext cx="2179764" cy="369332"/>
          </a:xfrm>
          <a:prstGeom prst="rect">
            <a:avLst/>
          </a:prstGeom>
        </p:spPr>
        <p:txBody>
          <a:bodyPr wrap="none">
            <a:spAutoFit/>
          </a:bodyPr>
          <a:lstStyle/>
          <a:p>
            <a:r>
              <a:rPr lang="en-US" dirty="0" err="1" smtClean="0"/>
              <a:t>Parrakli</a:t>
            </a:r>
            <a:r>
              <a:rPr lang="en-US" dirty="0" smtClean="0"/>
              <a:t> </a:t>
            </a:r>
            <a:r>
              <a:rPr lang="en-US" dirty="0" err="1" smtClean="0"/>
              <a:t>aralashtirgich</a:t>
            </a:r>
            <a:endParaRPr lang="ru-RU" dirty="0"/>
          </a:p>
        </p:txBody>
      </p:sp>
      <p:sp>
        <p:nvSpPr>
          <p:cNvPr id="14" name="Прямоугольник 13"/>
          <p:cNvSpPr/>
          <p:nvPr/>
        </p:nvSpPr>
        <p:spPr>
          <a:xfrm>
            <a:off x="5146249" y="3263946"/>
            <a:ext cx="2090637" cy="369332"/>
          </a:xfrm>
          <a:prstGeom prst="rect">
            <a:avLst/>
          </a:prstGeom>
        </p:spPr>
        <p:txBody>
          <a:bodyPr wrap="none">
            <a:spAutoFit/>
          </a:bodyPr>
          <a:lstStyle/>
          <a:p>
            <a:r>
              <a:rPr lang="en-US" dirty="0" err="1" smtClean="0"/>
              <a:t>Lentali</a:t>
            </a:r>
            <a:r>
              <a:rPr lang="en-US" dirty="0" smtClean="0"/>
              <a:t> </a:t>
            </a:r>
            <a:r>
              <a:rPr lang="en-US" dirty="0" err="1" smtClean="0"/>
              <a:t>aralashtirgich</a:t>
            </a:r>
            <a:endParaRPr lang="ru-RU" dirty="0"/>
          </a:p>
        </p:txBody>
      </p:sp>
      <p:sp>
        <p:nvSpPr>
          <p:cNvPr id="15" name="Прямоугольник 14"/>
          <p:cNvSpPr/>
          <p:nvPr/>
        </p:nvSpPr>
        <p:spPr>
          <a:xfrm>
            <a:off x="1115616" y="5912137"/>
            <a:ext cx="2107372" cy="369332"/>
          </a:xfrm>
          <a:prstGeom prst="rect">
            <a:avLst/>
          </a:prstGeom>
        </p:spPr>
        <p:txBody>
          <a:bodyPr wrap="none">
            <a:spAutoFit/>
          </a:bodyPr>
          <a:lstStyle/>
          <a:p>
            <a:r>
              <a:rPr lang="en-US" dirty="0" err="1" smtClean="0"/>
              <a:t>Yakorli</a:t>
            </a:r>
            <a:r>
              <a:rPr lang="en-US" dirty="0" smtClean="0"/>
              <a:t> </a:t>
            </a:r>
            <a:r>
              <a:rPr lang="en-US" dirty="0" err="1" smtClean="0"/>
              <a:t>aralashtirgich</a:t>
            </a:r>
            <a:endParaRPr lang="ru-RU" dirty="0"/>
          </a:p>
        </p:txBody>
      </p:sp>
      <p:sp>
        <p:nvSpPr>
          <p:cNvPr id="16" name="Прямоугольник 15"/>
          <p:cNvSpPr/>
          <p:nvPr/>
        </p:nvSpPr>
        <p:spPr>
          <a:xfrm>
            <a:off x="5184068" y="5785579"/>
            <a:ext cx="2116285" cy="369332"/>
          </a:xfrm>
          <a:prstGeom prst="rect">
            <a:avLst/>
          </a:prstGeom>
        </p:spPr>
        <p:txBody>
          <a:bodyPr wrap="none">
            <a:spAutoFit/>
          </a:bodyPr>
          <a:lstStyle/>
          <a:p>
            <a:r>
              <a:rPr lang="en-US" dirty="0" err="1" smtClean="0"/>
              <a:t>shnekli</a:t>
            </a:r>
            <a:r>
              <a:rPr lang="en-US" dirty="0" smtClean="0"/>
              <a:t> </a:t>
            </a:r>
            <a:r>
              <a:rPr lang="en-US" dirty="0" err="1" smtClean="0"/>
              <a:t>aralashtirgich</a:t>
            </a:r>
            <a:endParaRPr lang="ru-RU"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627784" y="476672"/>
            <a:ext cx="4096314" cy="369332"/>
          </a:xfrm>
          <a:prstGeom prst="rect">
            <a:avLst/>
          </a:prstGeom>
        </p:spPr>
        <p:txBody>
          <a:bodyPr wrap="none">
            <a:spAutoFit/>
          </a:bodyPr>
          <a:lstStyle/>
          <a:p>
            <a:r>
              <a:rPr lang="en-US" b="1" dirty="0">
                <a:latin typeface="Times New Roman" panose="02020603050405020304" pitchFamily="18" charset="0"/>
                <a:ea typeface="Times New Roman" panose="02020603050405020304" pitchFamily="18" charset="0"/>
              </a:rPr>
              <a:t>Propeller </a:t>
            </a:r>
            <a:r>
              <a:rPr lang="en-US" b="1" dirty="0" err="1">
                <a:latin typeface="Times New Roman" panose="02020603050405020304" pitchFamily="18" charset="0"/>
                <a:ea typeface="Times New Roman" panose="02020603050405020304" pitchFamily="18" charset="0"/>
              </a:rPr>
              <a:t>va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turbinali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aralashtirgichlar</a:t>
            </a:r>
            <a:r>
              <a:rPr lang="en-US" b="1" dirty="0">
                <a:latin typeface="Times New Roman" panose="02020603050405020304" pitchFamily="18" charset="0"/>
                <a:ea typeface="Times New Roman" panose="02020603050405020304" pitchFamily="18" charset="0"/>
              </a:rPr>
              <a:t> </a:t>
            </a:r>
            <a:endParaRPr lang="ru-RU" b="1" dirty="0"/>
          </a:p>
        </p:txBody>
      </p:sp>
      <p:pic>
        <p:nvPicPr>
          <p:cNvPr id="18448" name="Picture 16" descr="ÐÐ°ÑÑÐ¸Ð½ÐºÐ¸ Ð¿Ð¾ Ð·Ð°Ð¿ÑÐ¾ÑÑ Ð¿ÑÐ¾Ð¿ÐµÐ»Ð»ÐµÑÐ½ÑÐµ ÑÐ¼ÐµÑÐ¸ÑÐµÐ»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844824"/>
            <a:ext cx="3840361" cy="3840362"/>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8" descr="ÐÐ°ÑÑÐ¸Ð½ÐºÐ¸ Ð¿Ð¾ Ð·Ð°Ð¿ÑÐ¾ÑÑ ÑÑÑÐ±Ð¸Ð½Ð½ÑÐµ ÑÐ¼ÐµÑÐ¸ÑÐµÐ»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p:cNvPicPr>
            <a:picLocks noChangeAspect="1"/>
          </p:cNvPicPr>
          <p:nvPr/>
        </p:nvPicPr>
        <p:blipFill rotWithShape="1">
          <a:blip r:embed="rId3"/>
          <a:srcRect l="7082" t="31800" r="63387" b="28300"/>
          <a:stretch/>
        </p:blipFill>
        <p:spPr>
          <a:xfrm>
            <a:off x="4163889" y="2060848"/>
            <a:ext cx="3960440" cy="3009934"/>
          </a:xfrm>
          <a:prstGeom prst="rect">
            <a:avLst/>
          </a:prstGeom>
        </p:spPr>
      </p:pic>
      <p:sp>
        <p:nvSpPr>
          <p:cNvPr id="16" name="Прямоугольник 15"/>
          <p:cNvSpPr/>
          <p:nvPr/>
        </p:nvSpPr>
        <p:spPr>
          <a:xfrm>
            <a:off x="1043608" y="5685186"/>
            <a:ext cx="2435923" cy="369332"/>
          </a:xfrm>
          <a:prstGeom prst="rect">
            <a:avLst/>
          </a:prstGeom>
        </p:spPr>
        <p:txBody>
          <a:bodyPr wrap="none">
            <a:spAutoFit/>
          </a:bodyPr>
          <a:lstStyle/>
          <a:p>
            <a:r>
              <a:rPr lang="en-US" dirty="0" err="1" smtClean="0"/>
              <a:t>Propellerli</a:t>
            </a:r>
            <a:r>
              <a:rPr lang="en-US" dirty="0" smtClean="0"/>
              <a:t> </a:t>
            </a:r>
            <a:r>
              <a:rPr lang="en-US" dirty="0" err="1" smtClean="0"/>
              <a:t>aralashtirgich</a:t>
            </a:r>
            <a:endParaRPr lang="ru-RU" dirty="0"/>
          </a:p>
        </p:txBody>
      </p:sp>
      <p:sp>
        <p:nvSpPr>
          <p:cNvPr id="17" name="Прямоугольник 16"/>
          <p:cNvSpPr/>
          <p:nvPr/>
        </p:nvSpPr>
        <p:spPr>
          <a:xfrm>
            <a:off x="5004048" y="5500520"/>
            <a:ext cx="2269917" cy="369332"/>
          </a:xfrm>
          <a:prstGeom prst="rect">
            <a:avLst/>
          </a:prstGeom>
        </p:spPr>
        <p:txBody>
          <a:bodyPr wrap="none">
            <a:spAutoFit/>
          </a:bodyPr>
          <a:lstStyle/>
          <a:p>
            <a:r>
              <a:rPr lang="en-US" dirty="0" err="1" smtClean="0"/>
              <a:t>Turbinali</a:t>
            </a:r>
            <a:r>
              <a:rPr lang="en-US" dirty="0" smtClean="0"/>
              <a:t> </a:t>
            </a:r>
            <a:r>
              <a:rPr lang="en-US" dirty="0" err="1" smtClean="0"/>
              <a:t>aralashtirgich</a:t>
            </a:r>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243408"/>
            <a:ext cx="8229600" cy="990600"/>
          </a:xfrm>
        </p:spPr>
        <p:txBody>
          <a:bodyPr>
            <a:normAutofit/>
          </a:bodyPr>
          <a:lstStyle/>
          <a:p>
            <a:r>
              <a:rPr lang="uz-Cyrl-UZ" sz="1800" b="1" dirty="0" smtClean="0"/>
              <a:t>Turli jinsli tizimlarning turlari va ularni ajratish usullari.</a:t>
            </a:r>
            <a:r>
              <a:rPr lang="en-US" sz="1800" b="1" dirty="0" smtClean="0"/>
              <a:t> </a:t>
            </a:r>
            <a:r>
              <a:rPr lang="uz-Cyrl-UZ" sz="1800" b="1" dirty="0" smtClean="0"/>
              <a:t>Ajratish usullari</a:t>
            </a:r>
            <a:endParaRPr lang="ru-RU" sz="1800" b="1" dirty="0"/>
          </a:p>
        </p:txBody>
      </p:sp>
      <p:sp>
        <p:nvSpPr>
          <p:cNvPr id="3" name="Содержимое 2"/>
          <p:cNvSpPr>
            <a:spLocks noGrp="1"/>
          </p:cNvSpPr>
          <p:nvPr>
            <p:ph sz="quarter" idx="1"/>
          </p:nvPr>
        </p:nvSpPr>
        <p:spPr/>
        <p:txBody>
          <a:bodyPr>
            <a:normAutofit/>
          </a:bodyPr>
          <a:lstStyle/>
          <a:p>
            <a:r>
              <a:rPr lang="uz-Cyrl-UZ" sz="1800" dirty="0" smtClean="0">
                <a:latin typeface="Times New Roman" pitchFamily="18" charset="0"/>
                <a:cs typeface="Times New Roman" pitchFamily="18" charset="0"/>
              </a:rPr>
              <a:t>Kimyo va oziq-ovqat sanoatlarida turli jinsli sistemalarni tashkil etuvchi fazalarga ajratishga to’g’ri keladi. </a:t>
            </a:r>
            <a:r>
              <a:rPr lang="en-US" sz="1800" dirty="0" err="1" smtClean="0">
                <a:latin typeface="Times New Roman" pitchFamily="18" charset="0"/>
                <a:cs typeface="Times New Roman" pitchFamily="18" charset="0"/>
              </a:rPr>
              <a:t>Masalan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vino</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ishlab</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chiqarishda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tindirish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ya’ni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muallaq</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holatdagi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zarrachalarni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suyuqfazadanajratish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Ajratish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usullarini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tanlashda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dispers</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faza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o’lchamiga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fazalar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zichliklari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farqiga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va</a:t>
            </a:r>
            <a:r>
              <a:rPr lang="en-US" sz="1800" dirty="0" smtClean="0">
                <a:latin typeface="Times New Roman" pitchFamily="18" charset="0"/>
                <a:cs typeface="Times New Roman" pitchFamily="18" charset="0"/>
              </a:rPr>
              <a:t> dispersion </a:t>
            </a:r>
            <a:r>
              <a:rPr lang="en-US" sz="1800" dirty="0" err="1" smtClean="0">
                <a:latin typeface="Times New Roman" pitchFamily="18" charset="0"/>
                <a:cs typeface="Times New Roman" pitchFamily="18" charset="0"/>
              </a:rPr>
              <a:t>faza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qovushoqligiga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ahamiyat</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berish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zarur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Turli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jinsli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sistemalarni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ajratish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uchun</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quyidagi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usullar</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qo’llaniladi</a:t>
            </a:r>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a) </a:t>
            </a:r>
            <a:r>
              <a:rPr lang="en-US" sz="1800" dirty="0" err="1" smtClean="0">
                <a:latin typeface="Times New Roman" pitchFamily="18" charset="0"/>
                <a:cs typeface="Times New Roman" pitchFamily="18" charset="0"/>
              </a:rPr>
              <a:t>cho’ktirish</a:t>
            </a:r>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b) </a:t>
            </a:r>
            <a:r>
              <a:rPr lang="en-US" sz="1800" dirty="0" err="1" smtClean="0">
                <a:latin typeface="Times New Roman" pitchFamily="18" charset="0"/>
                <a:cs typeface="Times New Roman" pitchFamily="18" charset="0"/>
              </a:rPr>
              <a:t>fil’trlash</a:t>
            </a:r>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v) </a:t>
            </a:r>
            <a:r>
              <a:rPr lang="en-US" sz="1800" dirty="0" err="1" smtClean="0">
                <a:latin typeface="Times New Roman" pitchFamily="18" charset="0"/>
                <a:cs typeface="Times New Roman" pitchFamily="18" charset="0"/>
              </a:rPr>
              <a:t>tsentrifugalash</a:t>
            </a:r>
            <a:r>
              <a:rPr lang="en-US" sz="1800" dirty="0" smtClean="0">
                <a:latin typeface="Times New Roman" pitchFamily="18" charset="0"/>
                <a:cs typeface="Times New Roman" pitchFamily="18" charset="0"/>
              </a:rPr>
              <a:t>; </a:t>
            </a:r>
          </a:p>
          <a:p>
            <a:r>
              <a:rPr lang="en-US" sz="1800" dirty="0" smtClean="0">
                <a:latin typeface="Times New Roman" pitchFamily="18" charset="0"/>
                <a:cs typeface="Times New Roman" pitchFamily="18" charset="0"/>
              </a:rPr>
              <a:t>g) </a:t>
            </a:r>
            <a:r>
              <a:rPr lang="en-US" sz="1800" dirty="0" err="1" smtClean="0">
                <a:latin typeface="Times New Roman" pitchFamily="18" charset="0"/>
                <a:cs typeface="Times New Roman" pitchFamily="18" charset="0"/>
              </a:rPr>
              <a:t>suyuqlik</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yordamida</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ajratish</a:t>
            </a:r>
            <a:r>
              <a:rPr lang="en-US"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endParaRPr lang="ru-RU" sz="1800" dirty="0"/>
          </a:p>
        </p:txBody>
      </p:sp>
      <p:pic>
        <p:nvPicPr>
          <p:cNvPr id="5" name="Рисунок 4"/>
          <p:cNvPicPr>
            <a:picLocks noChangeAspect="1"/>
          </p:cNvPicPr>
          <p:nvPr/>
        </p:nvPicPr>
        <p:blipFill rotWithShape="1">
          <a:blip r:embed="rId2"/>
          <a:srcRect l="48819" t="67500" r="34644" b="10101"/>
          <a:stretch/>
        </p:blipFill>
        <p:spPr>
          <a:xfrm>
            <a:off x="4932040" y="3429000"/>
            <a:ext cx="3024336" cy="2304256"/>
          </a:xfrm>
          <a:prstGeom prst="rect">
            <a:avLst/>
          </a:prstGeom>
        </p:spPr>
      </p:pic>
      <p:pic>
        <p:nvPicPr>
          <p:cNvPr id="6" name="Рисунок 5"/>
          <p:cNvPicPr>
            <a:picLocks noChangeAspect="1"/>
          </p:cNvPicPr>
          <p:nvPr/>
        </p:nvPicPr>
        <p:blipFill rotWithShape="1">
          <a:blip r:embed="rId2"/>
          <a:srcRect l="17319" t="14300" r="62994" b="76600"/>
          <a:stretch/>
        </p:blipFill>
        <p:spPr>
          <a:xfrm>
            <a:off x="827584" y="4941168"/>
            <a:ext cx="3600400" cy="936104"/>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15816" y="404664"/>
            <a:ext cx="3608488" cy="461665"/>
          </a:xfrm>
          <a:prstGeom prst="rect">
            <a:avLst/>
          </a:prstGeom>
        </p:spPr>
        <p:txBody>
          <a:bodyPr wrap="none">
            <a:spAutoFit/>
          </a:bodyPr>
          <a:lstStyle/>
          <a:p>
            <a:r>
              <a:rPr lang="en-US" sz="2400" b="1" dirty="0" smtClean="0">
                <a:solidFill>
                  <a:srgbClr val="00B0F0"/>
                </a:solidFill>
                <a:latin typeface="Times New Roman" panose="02020603050405020304" pitchFamily="18" charset="0"/>
                <a:cs typeface="Times New Roman" panose="02020603050405020304" pitchFamily="18" charset="0"/>
              </a:rPr>
              <a:t>FIL’TRLASH TURLARI.</a:t>
            </a:r>
            <a:endParaRPr lang="ru-RU" sz="2400" b="1" dirty="0">
              <a:solidFill>
                <a:srgbClr val="00B0F0"/>
              </a:solidFill>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596840" y="1052736"/>
            <a:ext cx="6246440" cy="2308324"/>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Turli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jinsli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sistemalarni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g’ovak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yordamida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fazalarga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ajratish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jarayoniga</a:t>
            </a:r>
            <a:r>
              <a:rPr lang="en-US"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deyiladi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aralashmaning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qattiq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dispers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fazasini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ushlab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a:t>
            </a:r>
            <a:r>
              <a:rPr lang="en-US" dirty="0">
                <a:latin typeface="Times New Roman" panose="02020603050405020304" pitchFamily="18" charset="0"/>
                <a:ea typeface="Times New Roman" panose="02020603050405020304" pitchFamily="18" charset="0"/>
              </a:rPr>
              <a:t> (dispersion) </a:t>
            </a:r>
            <a:r>
              <a:rPr lang="en-US" dirty="0" err="1">
                <a:latin typeface="Times New Roman" panose="02020603050405020304" pitchFamily="18" charset="0"/>
                <a:ea typeface="Times New Roman" panose="02020603050405020304" pitchFamily="18" charset="0"/>
              </a:rPr>
              <a:t>fazasini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o’tkazib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yuborish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qobiliyatiga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buyon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sifatida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g’ovakli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materiallar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qo’llaniladi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masalan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pardalar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karton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gazlamalar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sochiluvchan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materiallar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shag’al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g’ovak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polimer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materiallar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keramika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metallokeramika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boshqalar</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22530" name="Picture 2" descr="00"/>
          <p:cNvPicPr>
            <a:picLocks noChangeAspect="1" noChangeArrowheads="1"/>
          </p:cNvPicPr>
          <p:nvPr/>
        </p:nvPicPr>
        <p:blipFill>
          <a:blip r:embed="rId2">
            <a:extLst>
              <a:ext uri="{28A0092B-C50C-407E-A947-70E740481C1C}">
                <a14:useLocalDpi xmlns:a14="http://schemas.microsoft.com/office/drawing/2010/main" val="0"/>
              </a:ext>
            </a:extLst>
          </a:blip>
          <a:srcRect r="72223" b="83743"/>
          <a:stretch>
            <a:fillRect/>
          </a:stretch>
        </p:blipFill>
        <p:spPr bwMode="auto">
          <a:xfrm>
            <a:off x="3059832" y="3547467"/>
            <a:ext cx="3464472" cy="2787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Рисунок 3"/>
          <p:cNvPicPr>
            <a:picLocks noChangeAspect="1"/>
          </p:cNvPicPr>
          <p:nvPr/>
        </p:nvPicPr>
        <p:blipFill rotWithShape="1">
          <a:blip r:embed="rId3"/>
          <a:srcRect l="33856" t="36000" r="55119" b="42300"/>
          <a:stretch/>
        </p:blipFill>
        <p:spPr>
          <a:xfrm>
            <a:off x="827584" y="3717032"/>
            <a:ext cx="2016224" cy="2232248"/>
          </a:xfrm>
          <a:prstGeom prst="rect">
            <a:avLst/>
          </a:prstGeom>
        </p:spPr>
      </p:pic>
    </p:spTree>
    <p:extLst>
      <p:ext uri="{BB962C8B-B14F-4D97-AF65-F5344CB8AC3E}">
        <p14:creationId xmlns:p14="http://schemas.microsoft.com/office/powerpoint/2010/main" val="813590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71600" y="332656"/>
            <a:ext cx="6984776" cy="2031325"/>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Kimyo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oziq</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ovqat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sanoatlarda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hosil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tarqalgan.Masalan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shakarpazlikda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qiyomlarni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tozalash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saturatsion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sharbatdan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ajratish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qo’llaniladi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Pivo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pishirishda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suslodan</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qattiq</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fazani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ajratish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tayyor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mahsulotni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tindirish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ishlatiladi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tashqari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vinopazlik</a:t>
            </a:r>
            <a:r>
              <a:rPr lang="en-US" dirty="0">
                <a:latin typeface="Times New Roman" panose="02020603050405020304" pitchFamily="18" charset="0"/>
                <a:ea typeface="Times New Roman" panose="02020603050405020304" pitchFamily="18" charset="0"/>
              </a:rPr>
              <a:t>, liker – </a:t>
            </a:r>
            <a:r>
              <a:rPr lang="en-US" dirty="0" err="1">
                <a:latin typeface="Times New Roman" panose="02020603050405020304" pitchFamily="18" charset="0"/>
                <a:ea typeface="Times New Roman" panose="02020603050405020304" pitchFamily="18" charset="0"/>
              </a:rPr>
              <a:t>aroq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sharbatlar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chiqarish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sanoatlarida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miqyosda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foydalaniladi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23554" name="Picture 2" descr="ÐÐ°ÑÑÐ¸Ð½ÐºÐ¸ Ð¿Ð¾ Ð·Ð°Ð¿ÑÐ¾ÑÑ ÑÐ¸Ð»ÑÑÑÐ°ÑÐ¸Ñ Ð² Ð¿Ð¸ÑÐµÐ²Ð¾Ð¹ Ð¿ÑÐ¾Ð¼ÑÑÐ»ÐµÐ½Ð½Ð¾ÑÑ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2636912"/>
            <a:ext cx="2904257" cy="2853560"/>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680967" y="5578737"/>
            <a:ext cx="3681457" cy="369332"/>
          </a:xfrm>
          <a:prstGeom prst="rect">
            <a:avLst/>
          </a:prstGeom>
        </p:spPr>
        <p:txBody>
          <a:bodyPr wrap="none">
            <a:spAutoFit/>
          </a:bodyPr>
          <a:lstStyle/>
          <a:p>
            <a:r>
              <a:rPr lang="en-US" dirty="0" err="1" smtClean="0">
                <a:latin typeface="Times New Roman" panose="02020603050405020304" pitchFamily="18" charset="0"/>
                <a:ea typeface="Times New Roman" panose="02020603050405020304" pitchFamily="18" charset="0"/>
              </a:rPr>
              <a:t>Konditer</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mahsulotlari</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uchun</a:t>
            </a:r>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fil’trlar</a:t>
            </a:r>
            <a:endParaRPr lang="ru-RU" dirty="0"/>
          </a:p>
        </p:txBody>
      </p:sp>
      <p:pic>
        <p:nvPicPr>
          <p:cNvPr id="23558" name="Picture 6" descr="ÐÐ¾ÑÐ¾Ð¶ÐµÐµ Ð¸Ð·Ð¾Ð±ÑÐ°Ð¶ÐµÐ½Ð¸Ð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91417" y="2742578"/>
            <a:ext cx="3522971" cy="2642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1446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3320" y="116632"/>
            <a:ext cx="7911088" cy="923330"/>
          </a:xfrm>
          <a:prstGeom prst="rect">
            <a:avLst/>
          </a:prstGeom>
        </p:spPr>
        <p:txBody>
          <a:bodyPr wrap="square">
            <a:spAutoFit/>
          </a:bodyPr>
          <a:lstStyle/>
          <a:p>
            <a:pPr algn="just">
              <a:spcAft>
                <a:spcPts val="0"/>
              </a:spcAft>
            </a:pPr>
            <a:r>
              <a:rPr lang="en-US" b="1" dirty="0" err="1">
                <a:latin typeface="Times New Roman" panose="02020603050405020304" pitchFamily="18" charset="0"/>
                <a:ea typeface="Times New Roman" panose="02020603050405020304" pitchFamily="18" charset="0"/>
              </a:rPr>
              <a:t>Fil’tr</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to’siq</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yuzasida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cho’kma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hosil</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qilib</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fil’trlash</a:t>
            </a:r>
            <a:r>
              <a:rPr lang="en-US" b="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qattiq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jism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zarrachalarining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diametri</a:t>
            </a:r>
            <a:r>
              <a:rPr lang="en-US" dirty="0">
                <a:latin typeface="Times New Roman" panose="02020603050405020304" pitchFamily="18" charset="0"/>
                <a:ea typeface="Times New Roman" panose="02020603050405020304" pitchFamily="18" charset="0"/>
              </a:rPr>
              <a:t>  </a:t>
            </a:r>
            <a:r>
              <a:rPr lang="en-US" b="1" i="1" dirty="0">
                <a:latin typeface="Times New Roman" panose="02020603050405020304" pitchFamily="18" charset="0"/>
                <a:ea typeface="Times New Roman" panose="02020603050405020304" pitchFamily="18" charset="0"/>
              </a:rPr>
              <a:t>d</a:t>
            </a:r>
            <a:r>
              <a:rPr lang="en-US" b="1" i="1" baseline="-25000" dirty="0">
                <a:latin typeface="Times New Roman" panose="02020603050405020304" pitchFamily="18" charset="0"/>
                <a:ea typeface="Times New Roman" panose="02020603050405020304" pitchFamily="18" charset="0"/>
              </a:rPr>
              <a:t>e</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kovak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diametri</a:t>
            </a:r>
            <a:r>
              <a:rPr lang="en-US" b="1" i="1" dirty="0">
                <a:latin typeface="Times New Roman" panose="02020603050405020304" pitchFamily="18" charset="0"/>
                <a:ea typeface="Times New Roman" panose="02020603050405020304" pitchFamily="18" charset="0"/>
              </a:rPr>
              <a:t> d</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katta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beradi</a:t>
            </a:r>
            <a:r>
              <a:rPr lang="en-US" dirty="0">
                <a:latin typeface="Times New Roman" panose="02020603050405020304" pitchFamily="18" charset="0"/>
                <a:ea typeface="Times New Roman" panose="02020603050405020304" pitchFamily="18" charset="0"/>
              </a:rPr>
              <a:t> (6a-rasm).</a:t>
            </a:r>
            <a:endParaRPr lang="ru-RU" sz="1600" dirty="0">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1043608" y="972234"/>
            <a:ext cx="6192688" cy="646331"/>
          </a:xfrm>
          <a:prstGeom prst="rect">
            <a:avLst/>
          </a:prstGeom>
        </p:spPr>
        <p:txBody>
          <a:bodyPr wrap="square">
            <a:spAutoFit/>
          </a:bodyPr>
          <a:lstStyle/>
          <a:p>
            <a:r>
              <a:rPr lang="en-US" b="1" dirty="0" err="1">
                <a:latin typeface="Times New Roman" panose="02020603050405020304" pitchFamily="18" charset="0"/>
                <a:ea typeface="Times New Roman" panose="02020603050405020304" pitchFamily="18" charset="0"/>
              </a:rPr>
              <a:t>Kovaklarni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to’ldirish</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usulida</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(6b-rasm)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kovaklariga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qattiq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zarrachalar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kirib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to’ldirganda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beradi</a:t>
            </a:r>
            <a:r>
              <a:rPr lang="en-US" dirty="0">
                <a:latin typeface="Times New Roman" panose="02020603050405020304" pitchFamily="18" charset="0"/>
                <a:ea typeface="Times New Roman" panose="02020603050405020304" pitchFamily="18" charset="0"/>
              </a:rPr>
              <a:t>.</a:t>
            </a:r>
            <a:endParaRPr lang="ru-RU" dirty="0"/>
          </a:p>
        </p:txBody>
      </p:sp>
      <p:grpSp>
        <p:nvGrpSpPr>
          <p:cNvPr id="4" name="Группа 4"/>
          <p:cNvGrpSpPr>
            <a:grpSpLocks/>
          </p:cNvGrpSpPr>
          <p:nvPr/>
        </p:nvGrpSpPr>
        <p:grpSpPr bwMode="auto">
          <a:xfrm>
            <a:off x="1727684" y="1689370"/>
            <a:ext cx="4680520" cy="2335541"/>
            <a:chOff x="2448" y="12960"/>
            <a:chExt cx="6480" cy="3016"/>
          </a:xfrm>
        </p:grpSpPr>
        <p:pic>
          <p:nvPicPr>
            <p:cNvPr id="5" name="Picture 3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 y="12960"/>
              <a:ext cx="6480" cy="1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34"/>
            <p:cNvSpPr txBox="1">
              <a:spLocks noChangeArrowheads="1"/>
            </p:cNvSpPr>
            <p:nvPr/>
          </p:nvSpPr>
          <p:spPr bwMode="auto">
            <a:xfrm>
              <a:off x="2736" y="14976"/>
              <a:ext cx="6048" cy="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sz="1100" b="1" i="0" u="none" strike="noStrike" cap="none" normalizeH="0" baseline="0" smtClean="0">
                  <a:ln>
                    <a:noFill/>
                  </a:ln>
                  <a:solidFill>
                    <a:schemeClr val="tx1"/>
                  </a:solidFill>
                  <a:effectLst/>
                  <a:latin typeface="TimesUZ" charset="0"/>
                </a:rPr>
                <a:t>6-rasm. Fil</a:t>
              </a:r>
              <a:r>
                <a:rPr kumimoji="0" lang="ru-RU" sz="1100" b="1" i="0" u="none" strike="noStrike" cap="none" normalizeH="0" baseline="0" smtClean="0">
                  <a:ln>
                    <a:noFill/>
                  </a:ln>
                  <a:solidFill>
                    <a:schemeClr val="tx1"/>
                  </a:solidFill>
                  <a:effectLst/>
                  <a:latin typeface="TimesUZ" charset="0"/>
                </a:rPr>
                <a:t>ь</a:t>
              </a:r>
              <a:r>
                <a:rPr kumimoji="0" lang="en-US" sz="1100" b="1" i="0" u="none" strike="noStrike" cap="none" normalizeH="0" baseline="0" smtClean="0">
                  <a:ln>
                    <a:noFill/>
                  </a:ln>
                  <a:solidFill>
                    <a:schemeClr val="tx1"/>
                  </a:solidFill>
                  <a:effectLst/>
                  <a:latin typeface="TimesUZ" charset="0"/>
                </a:rPr>
                <a:t>trlash sxemasi.</a:t>
              </a:r>
            </a:p>
            <a:p>
              <a:pPr marL="0" marR="0" lvl="0" indent="0" algn="l" defTabSz="914400" rtl="0" eaLnBrk="0" fontAlgn="base" latinLnBrk="0" hangingPunct="0">
                <a:lnSpc>
                  <a:spcPct val="100000"/>
                </a:lnSpc>
                <a:spcBef>
                  <a:spcPct val="0"/>
                </a:spcBef>
                <a:spcAft>
                  <a:spcPts val="800"/>
                </a:spcAft>
                <a:buClrTx/>
                <a:buSzTx/>
                <a:buFontTx/>
                <a:buNone/>
                <a:tabLst/>
              </a:pPr>
              <a:r>
                <a:rPr kumimoji="0" lang="en-US" sz="1100" b="0" i="0" u="none" strike="noStrike" cap="none" normalizeH="0" baseline="0" smtClean="0">
                  <a:ln>
                    <a:noFill/>
                  </a:ln>
                  <a:solidFill>
                    <a:schemeClr val="tx1"/>
                  </a:solidFill>
                  <a:effectLst/>
                  <a:latin typeface="TimesUZ" charset="0"/>
                </a:rPr>
                <a:t>a -  ch</a:t>
              </a:r>
              <a:r>
                <a:rPr kumimoji="0" lang="uz-Cyrl-UZ" sz="1100" b="0" i="0" u="none" strike="noStrike" cap="none" normalizeH="0" baseline="0" smtClean="0">
                  <a:ln>
                    <a:noFill/>
                  </a:ln>
                  <a:solidFill>
                    <a:schemeClr val="tx1"/>
                  </a:solidFill>
                  <a:effectLst/>
                  <a:latin typeface="TimesUZ" charset="0"/>
                </a:rPr>
                <a:t>o’</a:t>
              </a:r>
              <a:r>
                <a:rPr kumimoji="0" lang="en-US" sz="1100" b="0" i="0" u="none" strike="noStrike" cap="none" normalizeH="0" baseline="0" smtClean="0">
                  <a:ln>
                    <a:noFill/>
                  </a:ln>
                  <a:solidFill>
                    <a:schemeClr val="tx1"/>
                  </a:solidFill>
                  <a:effectLst/>
                  <a:latin typeface="TimesUZ" charset="0"/>
                </a:rPr>
                <a:t>kma  </a:t>
              </a:r>
              <a:r>
                <a:rPr kumimoji="0" lang="uz-Cyrl-UZ" sz="1100" b="0" i="0" u="none" strike="noStrike" cap="none" normalizeH="0" baseline="0" smtClean="0">
                  <a:ln>
                    <a:noFill/>
                  </a:ln>
                  <a:solidFill>
                    <a:schemeClr val="tx1"/>
                  </a:solidFill>
                  <a:effectLst/>
                  <a:latin typeface="TimesUZ" charset="0"/>
                </a:rPr>
                <a:t>h</a:t>
              </a:r>
              <a:r>
                <a:rPr kumimoji="0" lang="en-US" sz="1100" b="0" i="0" u="none" strike="noStrike" cap="none" normalizeH="0" baseline="0" smtClean="0">
                  <a:ln>
                    <a:noFill/>
                  </a:ln>
                  <a:solidFill>
                    <a:schemeClr val="tx1"/>
                  </a:solidFill>
                  <a:effectLst/>
                  <a:latin typeface="TimesUZ" charset="0"/>
                </a:rPr>
                <a:t>osil  </a:t>
              </a:r>
              <a:r>
                <a:rPr kumimoji="0" lang="uz-Cyrl-UZ" sz="1100" b="0" i="0" u="none" strike="noStrike" cap="none" normalizeH="0" baseline="0" smtClean="0">
                  <a:ln>
                    <a:noFill/>
                  </a:ln>
                  <a:solidFill>
                    <a:schemeClr val="tx1"/>
                  </a:solidFill>
                  <a:effectLst/>
                  <a:latin typeface="TimesUZ" charset="0"/>
                </a:rPr>
                <a:t>q</a:t>
              </a:r>
              <a:r>
                <a:rPr kumimoji="0" lang="en-US" sz="1100" b="0" i="0" u="none" strike="noStrike" cap="none" normalizeH="0" baseline="0" smtClean="0">
                  <a:ln>
                    <a:noFill/>
                  </a:ln>
                  <a:solidFill>
                    <a:schemeClr val="tx1"/>
                  </a:solidFill>
                  <a:effectLst/>
                  <a:latin typeface="TimesUZ" charset="0"/>
                </a:rPr>
                <a:t>ilib  fil’trlash;</a:t>
              </a:r>
            </a:p>
            <a:p>
              <a:pPr marL="0" marR="0" lvl="0" indent="0" algn="l" defTabSz="914400" rtl="0" eaLnBrk="0" fontAlgn="base" latinLnBrk="0" hangingPunct="0">
                <a:lnSpc>
                  <a:spcPct val="100000"/>
                </a:lnSpc>
                <a:spcBef>
                  <a:spcPct val="0"/>
                </a:spcBef>
                <a:spcAft>
                  <a:spcPts val="800"/>
                </a:spcAft>
                <a:buClrTx/>
                <a:buSzTx/>
                <a:buFontTx/>
                <a:buNone/>
                <a:tabLst/>
              </a:pPr>
              <a:r>
                <a:rPr kumimoji="0" lang="en-US" sz="1100" b="0" i="0" u="none" strike="noStrike" cap="none" normalizeH="0" baseline="0" smtClean="0">
                  <a:ln>
                    <a:noFill/>
                  </a:ln>
                  <a:solidFill>
                    <a:schemeClr val="tx1"/>
                  </a:solidFill>
                  <a:effectLst/>
                  <a:latin typeface="TimesUZ" charset="0"/>
                </a:rPr>
                <a:t>b -  t</a:t>
              </a:r>
              <a:r>
                <a:rPr kumimoji="0" lang="uz-Cyrl-UZ" sz="1100" b="0" i="0" u="none" strike="noStrike" cap="none" normalizeH="0" baseline="0" smtClean="0">
                  <a:ln>
                    <a:noFill/>
                  </a:ln>
                  <a:solidFill>
                    <a:schemeClr val="tx1"/>
                  </a:solidFill>
                  <a:effectLst/>
                  <a:latin typeface="TimesUZ" charset="0"/>
                </a:rPr>
                <a:t>o’</a:t>
              </a:r>
              <a:r>
                <a:rPr kumimoji="0" lang="en-US" sz="1100" b="0" i="0" u="none" strike="noStrike" cap="none" normalizeH="0" baseline="0" smtClean="0">
                  <a:ln>
                    <a:noFill/>
                  </a:ln>
                  <a:solidFill>
                    <a:schemeClr val="tx1"/>
                  </a:solidFill>
                  <a:effectLst/>
                  <a:latin typeface="TimesUZ" charset="0"/>
                </a:rPr>
                <a:t>si</a:t>
              </a:r>
              <a:r>
                <a:rPr kumimoji="0" lang="uz-Cyrl-UZ" sz="1100" b="0" i="0" u="none" strike="noStrike" cap="none" normalizeH="0" baseline="0" smtClean="0">
                  <a:ln>
                    <a:noFill/>
                  </a:ln>
                  <a:solidFill>
                    <a:schemeClr val="tx1"/>
                  </a:solidFill>
                  <a:effectLst/>
                  <a:latin typeface="TimesUZ" charset="0"/>
                </a:rPr>
                <a:t>q</a:t>
              </a:r>
              <a:r>
                <a:rPr kumimoji="0" lang="en-US" sz="1100" b="0" i="0" u="none" strike="noStrike" cap="none" normalizeH="0" baseline="0" smtClean="0">
                  <a:ln>
                    <a:noFill/>
                  </a:ln>
                  <a:solidFill>
                    <a:schemeClr val="tx1"/>
                  </a:solidFill>
                  <a:effectLst/>
                  <a:latin typeface="TimesUZ" charset="0"/>
                </a:rPr>
                <a:t>  kovaklarini t</a:t>
              </a:r>
              <a:r>
                <a:rPr kumimoji="0" lang="uz-Cyrl-UZ" sz="1100" b="0" i="0" u="none" strike="noStrike" cap="none" normalizeH="0" baseline="0" smtClean="0">
                  <a:ln>
                    <a:noFill/>
                  </a:ln>
                  <a:solidFill>
                    <a:schemeClr val="tx1"/>
                  </a:solidFill>
                  <a:effectLst/>
                  <a:latin typeface="TimesUZ" charset="0"/>
                </a:rPr>
                <a:t>o’</a:t>
              </a:r>
              <a:r>
                <a:rPr kumimoji="0" lang="en-US" sz="1100" b="0" i="0" u="none" strike="noStrike" cap="none" normalizeH="0" baseline="0" smtClean="0">
                  <a:ln>
                    <a:noFill/>
                  </a:ln>
                  <a:solidFill>
                    <a:schemeClr val="tx1"/>
                  </a:solidFill>
                  <a:effectLst/>
                  <a:latin typeface="TimesUZ" charset="0"/>
                </a:rPr>
                <a:t>ldirib </a:t>
              </a:r>
              <a:r>
                <a:rPr kumimoji="0" lang="ru-RU" sz="1100" b="0" i="0" u="none" strike="noStrike" cap="none" normalizeH="0" baseline="0" smtClean="0">
                  <a:ln>
                    <a:noFill/>
                  </a:ln>
                  <a:solidFill>
                    <a:schemeClr val="tx1"/>
                  </a:solidFill>
                  <a:effectLst/>
                  <a:latin typeface="TimesUZ" charset="0"/>
                </a:rPr>
                <a:t>фильтрлаш</a:t>
              </a:r>
              <a:r>
                <a:rPr kumimoji="0" lang="en-US" sz="1100" b="0" i="0" u="none" strike="noStrike" cap="none" normalizeH="0" baseline="0" smtClean="0">
                  <a:ln>
                    <a:noFill/>
                  </a:ln>
                  <a:solidFill>
                    <a:schemeClr val="tx1"/>
                  </a:solidFill>
                  <a:effectLst/>
                  <a:latin typeface="TimesUZ"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anose="020B0604020202020204" pitchFamily="34" charset="0"/>
              </a:endParaRPr>
            </a:p>
          </p:txBody>
        </p:sp>
      </p:grpSp>
      <p:sp>
        <p:nvSpPr>
          <p:cNvPr id="7" name="Прямоугольник 6"/>
          <p:cNvSpPr/>
          <p:nvPr/>
        </p:nvSpPr>
        <p:spPr>
          <a:xfrm>
            <a:off x="447540" y="4014978"/>
            <a:ext cx="8300923" cy="2385268"/>
          </a:xfrm>
          <a:prstGeom prst="rect">
            <a:avLst/>
          </a:prstGeom>
        </p:spPr>
        <p:txBody>
          <a:bodyPr wrap="square">
            <a:spAutoFit/>
          </a:bodyPr>
          <a:lstStyle/>
          <a:p>
            <a:pPr algn="just">
              <a:spcAft>
                <a:spcPts val="600"/>
              </a:spcAft>
            </a:pPr>
            <a:r>
              <a:rPr lang="en-US" b="1" dirty="0" err="1">
                <a:latin typeface="Times New Roman" panose="02020603050405020304" pitchFamily="18" charset="0"/>
                <a:ea typeface="Times New Roman" panose="02020603050405020304" pitchFamily="18" charset="0"/>
              </a:rPr>
              <a:t>Oraliq</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usuli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vaqtning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o’zida</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yuzasida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hosil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qilish</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kovaklarni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to’ldirib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usullari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berganda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amalga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oshadi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just">
              <a:spcAft>
                <a:spcPts val="600"/>
              </a:spcAft>
            </a:pP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usulda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kichik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kontsentratsiyali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suspenziyalarni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tezligini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oshirish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moddalar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ishtirokida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avval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yuzasi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qoplanadi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moddalardan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qoplama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kovaklarini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qolishdan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saqlaydi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Qo’shimcha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moddalar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sifatida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mayin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ko’mir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perlit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asbest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kizel’gur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fibroflo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askanit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boshqa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materiallar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qo’llanilishi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704523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548680"/>
            <a:ext cx="7736413" cy="461665"/>
          </a:xfrm>
          <a:prstGeom prst="rect">
            <a:avLst/>
          </a:prstGeom>
        </p:spPr>
        <p:txBody>
          <a:bodyPr wrap="none">
            <a:spAutoFit/>
          </a:bodyPr>
          <a:lstStyle/>
          <a:p>
            <a:r>
              <a:rPr lang="en-US" sz="2400" b="1" dirty="0" smtClean="0">
                <a:solidFill>
                  <a:srgbClr val="00B0F0"/>
                </a:solidFill>
                <a:latin typeface="Times New Roman" panose="02020603050405020304" pitchFamily="18" charset="0"/>
                <a:cs typeface="Times New Roman" panose="02020603050405020304" pitchFamily="18" charset="0"/>
              </a:rPr>
              <a:t>FIL’TRLASH JARAYONINING NAZARIY ASOSLARI.</a:t>
            </a:r>
            <a:endParaRPr lang="ru-RU" sz="2400" b="1" dirty="0">
              <a:solidFill>
                <a:srgbClr val="00B0F0"/>
              </a:solidFill>
              <a:latin typeface="Times New Roman" panose="02020603050405020304" pitchFamily="18" charset="0"/>
              <a:cs typeface="Times New Roman" panose="02020603050405020304" pitchFamily="18" charset="0"/>
            </a:endParaRPr>
          </a:p>
        </p:txBody>
      </p:sp>
      <p:sp>
        <p:nvSpPr>
          <p:cNvPr id="4" name="Прямоугольник 3"/>
          <p:cNvSpPr/>
          <p:nvPr/>
        </p:nvSpPr>
        <p:spPr>
          <a:xfrm>
            <a:off x="1584290" y="1155752"/>
            <a:ext cx="6408712" cy="369332"/>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rPr>
              <a:t> </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kinetik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tenglama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ifodalanadi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5" name="Rectangle 2"/>
          <p:cNvSpPr>
            <a:spLocks noChangeArrowheads="1"/>
          </p:cNvSpPr>
          <p:nvPr/>
        </p:nvSpPr>
        <p:spPr bwMode="auto">
          <a:xfrm>
            <a:off x="3923928" y="1772816"/>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863958909"/>
              </p:ext>
            </p:extLst>
          </p:nvPr>
        </p:nvGraphicFramePr>
        <p:xfrm>
          <a:off x="3923928" y="1656895"/>
          <a:ext cx="1219200" cy="444500"/>
        </p:xfrm>
        <a:graphic>
          <a:graphicData uri="http://schemas.openxmlformats.org/presentationml/2006/ole">
            <mc:AlternateContent xmlns:mc="http://schemas.openxmlformats.org/markup-compatibility/2006">
              <mc:Choice xmlns:v="urn:schemas-microsoft-com:vml" Requires="v">
                <p:oleObj spid="_x0000_s25662" name="Уравнение" r:id="rId3" imgW="1218671" imgH="444307" progId="Equation.3">
                  <p:embed/>
                </p:oleObj>
              </mc:Choice>
              <mc:Fallback>
                <p:oleObj name="Уравнение" r:id="rId3" imgW="1218671"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1656895"/>
                        <a:ext cx="1219200" cy="444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1554822" y="2111675"/>
            <a:ext cx="6858000" cy="923330"/>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yerda</a:t>
            </a:r>
            <a:r>
              <a:rPr lang="en-US" dirty="0">
                <a:latin typeface="Times New Roman" panose="02020603050405020304" pitchFamily="18" charset="0"/>
                <a:ea typeface="Times New Roman" panose="02020603050405020304" pitchFamily="18" charset="0"/>
              </a:rPr>
              <a:t> </a:t>
            </a:r>
            <a:r>
              <a:rPr lang="en-US" b="1" i="1" dirty="0">
                <a:latin typeface="Times New Roman" panose="02020603050405020304" pitchFamily="18" charset="0"/>
                <a:ea typeface="Times New Roman" panose="02020603050405020304" pitchFamily="18" charset="0"/>
              </a:rPr>
              <a:t>V</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fil’trat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hajmi</a:t>
            </a:r>
            <a:r>
              <a:rPr lang="en-US" dirty="0">
                <a:latin typeface="Times New Roman" panose="02020603050405020304" pitchFamily="18" charset="0"/>
                <a:ea typeface="Times New Roman" panose="02020603050405020304" pitchFamily="18" charset="0"/>
              </a:rPr>
              <a:t>,  m</a:t>
            </a:r>
            <a:r>
              <a:rPr lang="en-US" baseline="30000" dirty="0">
                <a:latin typeface="Times New Roman" panose="02020603050405020304" pitchFamily="18" charset="0"/>
                <a:ea typeface="Times New Roman" panose="02020603050405020304" pitchFamily="18" charset="0"/>
              </a:rPr>
              <a:t>3</a:t>
            </a:r>
            <a:r>
              <a:rPr lang="en-US" dirty="0">
                <a:latin typeface="Times New Roman" panose="02020603050405020304" pitchFamily="18" charset="0"/>
                <a:ea typeface="Times New Roman" panose="02020603050405020304" pitchFamily="18" charset="0"/>
              </a:rPr>
              <a:t> ;  </a:t>
            </a:r>
            <a:r>
              <a:rPr lang="en-US" b="1" i="1" dirty="0">
                <a:latin typeface="Times New Roman" panose="02020603050405020304" pitchFamily="18" charset="0"/>
                <a:ea typeface="Times New Roman" panose="02020603050405020304" pitchFamily="18" charset="0"/>
              </a:rPr>
              <a:t>F</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yuzasi</a:t>
            </a:r>
            <a:r>
              <a:rPr lang="en-US" dirty="0">
                <a:latin typeface="Times New Roman" panose="02020603050405020304" pitchFamily="18" charset="0"/>
                <a:ea typeface="Times New Roman" panose="02020603050405020304" pitchFamily="18" charset="0"/>
              </a:rPr>
              <a:t>, m</a:t>
            </a:r>
            <a:r>
              <a:rPr lang="en-US" baseline="30000" dirty="0">
                <a:latin typeface="Times New Roman" panose="02020603050405020304" pitchFamily="18" charset="0"/>
                <a:ea typeface="Times New Roman" panose="02020603050405020304" pitchFamily="18" charset="0"/>
              </a:rPr>
              <a:t>2</a:t>
            </a:r>
            <a:r>
              <a:rPr lang="en-US" dirty="0">
                <a:latin typeface="Times New Roman" panose="02020603050405020304" pitchFamily="18" charset="0"/>
                <a:ea typeface="Times New Roman" panose="02020603050405020304" pitchFamily="18" charset="0"/>
              </a:rPr>
              <a:t>; </a:t>
            </a:r>
            <a:r>
              <a:rPr lang="ru-RU" b="1" i="1" dirty="0">
                <a:latin typeface="Times New Roman" panose="02020603050405020304" pitchFamily="18" charset="0"/>
                <a:ea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vaqti</a:t>
            </a:r>
            <a:r>
              <a:rPr lang="en-US" dirty="0">
                <a:latin typeface="Times New Roman" panose="02020603050405020304" pitchFamily="18" charset="0"/>
                <a:ea typeface="Times New Roman" panose="02020603050405020304" pitchFamily="18" charset="0"/>
              </a:rPr>
              <a:t>, s; </a:t>
            </a:r>
            <a:r>
              <a:rPr lang="ru-RU" b="1" i="1" dirty="0">
                <a:latin typeface="Times New Roman" panose="02020603050405020304" pitchFamily="18" charset="0"/>
                <a:ea typeface="Times New Roman" panose="02020603050405020304" pitchFamily="18" charset="0"/>
                <a:sym typeface="Symbol" panose="05050102010706020507" pitchFamily="18" charset="2"/>
              </a:rPr>
              <a:t></a:t>
            </a:r>
            <a:r>
              <a:rPr lang="en-US" b="1" i="1" dirty="0">
                <a:latin typeface="Times New Roman" panose="02020603050405020304" pitchFamily="18" charset="0"/>
                <a:ea typeface="Times New Roman" panose="02020603050405020304" pitchFamily="18" charset="0"/>
              </a:rPr>
              <a:t>r</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bosimlar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farqi</a:t>
            </a:r>
            <a:r>
              <a:rPr lang="en-US" dirty="0">
                <a:latin typeface="Times New Roman" panose="02020603050405020304" pitchFamily="18" charset="0"/>
                <a:ea typeface="Times New Roman" panose="02020603050405020304" pitchFamily="18" charset="0"/>
              </a:rPr>
              <a:t>, N/m</a:t>
            </a:r>
            <a:r>
              <a:rPr lang="en-US" baseline="30000" dirty="0">
                <a:latin typeface="Times New Roman" panose="02020603050405020304" pitchFamily="18" charset="0"/>
                <a:ea typeface="Times New Roman" panose="02020603050405020304" pitchFamily="18" charset="0"/>
              </a:rPr>
              <a:t>2</a:t>
            </a:r>
            <a:r>
              <a:rPr lang="en-US" dirty="0">
                <a:latin typeface="Times New Roman" panose="02020603050405020304" pitchFamily="18" charset="0"/>
                <a:ea typeface="Times New Roman" panose="02020603050405020304" pitchFamily="18" charset="0"/>
              </a:rPr>
              <a:t>; </a:t>
            </a:r>
            <a:r>
              <a:rPr lang="ru-RU" b="1" i="1" dirty="0">
                <a:latin typeface="Times New Roman" panose="02020603050405020304" pitchFamily="18" charset="0"/>
                <a:ea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dinamik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qovushoqlik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a:t>
            </a:r>
            <a:r>
              <a:rPr lang="en-US" baseline="30000" dirty="0" err="1">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s</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R</a:t>
            </a:r>
            <a:r>
              <a:rPr lang="en-US" b="1" i="1" baseline="-25000" dirty="0" err="1">
                <a:latin typeface="Times New Roman" panose="02020603050405020304" pitchFamily="18" charset="0"/>
                <a:ea typeface="Times New Roman" panose="02020603050405020304" pitchFamily="18" charset="0"/>
              </a:rPr>
              <a:t>ch</a:t>
            </a:r>
            <a:r>
              <a:rPr lang="en-US" b="1" i="1"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R</a:t>
            </a:r>
            <a:r>
              <a:rPr lang="en-US" b="1" i="1" baseline="-25000" dirty="0" err="1">
                <a:latin typeface="Times New Roman" panose="02020603050405020304" pitchFamily="18" charset="0"/>
                <a:ea typeface="Times New Roman" panose="02020603050405020304" pitchFamily="18" charset="0"/>
              </a:rPr>
              <a:t>ft</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qarshiligi</a:t>
            </a:r>
            <a:r>
              <a:rPr lang="en-US" dirty="0">
                <a:latin typeface="Times New Roman" panose="02020603050405020304" pitchFamily="18" charset="0"/>
                <a:ea typeface="Times New Roman" panose="02020603050405020304" pitchFamily="18" charset="0"/>
              </a:rPr>
              <a:t>, m</a:t>
            </a:r>
            <a:r>
              <a:rPr lang="en-US" baseline="30000" dirty="0">
                <a:latin typeface="Times New Roman" panose="02020603050405020304" pitchFamily="18" charset="0"/>
                <a:ea typeface="Times New Roman" panose="02020603050405020304" pitchFamily="18" charset="0"/>
              </a:rPr>
              <a:t>-1</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
        <p:nvSpPr>
          <p:cNvPr id="8" name="Прямоугольник 7"/>
          <p:cNvSpPr/>
          <p:nvPr/>
        </p:nvSpPr>
        <p:spPr>
          <a:xfrm>
            <a:off x="1800300" y="3027254"/>
            <a:ext cx="6577126" cy="369332"/>
          </a:xfrm>
          <a:prstGeom prst="rect">
            <a:avLst/>
          </a:prstGeom>
        </p:spPr>
        <p:txBody>
          <a:bodyPr wrap="square">
            <a:spAutoFit/>
          </a:bodyPr>
          <a:lstStyle/>
          <a:p>
            <a:pPr>
              <a:spcAft>
                <a:spcPts val="600"/>
              </a:spcAft>
            </a:pP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vaqti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ortishi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farqi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ko’payadi</a:t>
            </a:r>
            <a:r>
              <a:rPr lang="en-US" dirty="0">
                <a:latin typeface="Times New Roman" panose="02020603050405020304" pitchFamily="18" charset="0"/>
                <a:ea typeface="Times New Roman" panose="02020603050405020304" pitchFamily="18" charset="0"/>
              </a:rPr>
              <a:t>:</a:t>
            </a:r>
            <a:endParaRPr lang="ru-RU" sz="1000" dirty="0">
              <a:effectLst/>
              <a:latin typeface="Times New Roman" panose="02020603050405020304" pitchFamily="18" charset="0"/>
              <a:ea typeface="Times New Roman" panose="02020603050405020304" pitchFamily="18" charset="0"/>
            </a:endParaRPr>
          </a:p>
        </p:txBody>
      </p:sp>
      <p:sp>
        <p:nvSpPr>
          <p:cNvPr id="9" name="Rectangle 5"/>
          <p:cNvSpPr>
            <a:spLocks noChangeArrowheads="1"/>
          </p:cNvSpPr>
          <p:nvPr/>
        </p:nvSpPr>
        <p:spPr bwMode="auto">
          <a:xfrm>
            <a:off x="3923928" y="3924379"/>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642149457"/>
              </p:ext>
            </p:extLst>
          </p:nvPr>
        </p:nvGraphicFramePr>
        <p:xfrm>
          <a:off x="3879106" y="3487280"/>
          <a:ext cx="1562100" cy="469900"/>
        </p:xfrm>
        <a:graphic>
          <a:graphicData uri="http://schemas.openxmlformats.org/presentationml/2006/ole">
            <mc:AlternateContent xmlns:mc="http://schemas.openxmlformats.org/markup-compatibility/2006">
              <mc:Choice xmlns:v="urn:schemas-microsoft-com:vml" Requires="v">
                <p:oleObj spid="_x0000_s25663" name="Уравнение" r:id="rId5" imgW="1562100" imgH="469900" progId="Equation.3">
                  <p:embed/>
                </p:oleObj>
              </mc:Choice>
              <mc:Fallback>
                <p:oleObj name="Уравнение" r:id="rId5" imgW="1562100" imgH="4699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79106" y="3487280"/>
                        <a:ext cx="1562100" cy="469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 name="Прямоугольник 10"/>
          <p:cNvSpPr/>
          <p:nvPr/>
        </p:nvSpPr>
        <p:spPr>
          <a:xfrm>
            <a:off x="2012578" y="3953861"/>
            <a:ext cx="4572000" cy="923330"/>
          </a:xfrm>
          <a:prstGeom prst="rect">
            <a:avLst/>
          </a:prstGeom>
        </p:spPr>
        <p:txBody>
          <a:bodyPr>
            <a:spAutoFit/>
          </a:bodyPr>
          <a:lstStyle/>
          <a:p>
            <a:pPr algn="just">
              <a:spcAft>
                <a:spcPts val="0"/>
              </a:spcAft>
            </a:pPr>
            <a:r>
              <a:rPr lang="en-US" dirty="0" err="1">
                <a:latin typeface="Times New Roman" panose="02020603050405020304" pitchFamily="18" charset="0"/>
                <a:ea typeface="Times New Roman" panose="02020603050405020304" pitchFamily="18" charset="0"/>
              </a:rPr>
              <a:t>ya’ni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hajmi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kvadratiga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to’g’ri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proportsional</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just">
              <a:spcAft>
                <a:spcPts val="0"/>
              </a:spcAft>
            </a:pPr>
            <a:r>
              <a:rPr lang="en-US" dirty="0" err="1">
                <a:latin typeface="Times New Roman" panose="02020603050405020304" pitchFamily="18" charset="0"/>
                <a:ea typeface="Times New Roman" panose="02020603050405020304" pitchFamily="18" charset="0"/>
              </a:rPr>
              <a:t>Fil’trning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solishtirma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unumdorligi</a:t>
            </a:r>
            <a:r>
              <a:rPr lang="en-US" dirty="0">
                <a:latin typeface="Times New Roman" panose="02020603050405020304" pitchFamily="18" charset="0"/>
                <a:ea typeface="Times New Roman" panose="02020603050405020304" pitchFamily="18" charset="0"/>
              </a:rPr>
              <a:t> (m</a:t>
            </a:r>
            <a:r>
              <a:rPr lang="en-US" baseline="30000" dirty="0">
                <a:latin typeface="Times New Roman" panose="02020603050405020304" pitchFamily="18" charset="0"/>
                <a:ea typeface="Times New Roman" panose="02020603050405020304" pitchFamily="18" charset="0"/>
              </a:rPr>
              <a:t>3</a:t>
            </a:r>
            <a:r>
              <a:rPr lang="en-US" dirty="0">
                <a:latin typeface="Times New Roman" panose="02020603050405020304" pitchFamily="18" charset="0"/>
                <a:ea typeface="Times New Roman" panose="02020603050405020304" pitchFamily="18" charset="0"/>
              </a:rPr>
              <a:t> /m</a:t>
            </a:r>
            <a:r>
              <a:rPr lang="en-US" baseline="30000" dirty="0">
                <a:latin typeface="Times New Roman" panose="02020603050405020304" pitchFamily="18" charset="0"/>
                <a:ea typeface="Times New Roman" panose="02020603050405020304" pitchFamily="18" charset="0"/>
              </a:rPr>
              <a:t>2</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graphicFrame>
        <p:nvGraphicFramePr>
          <p:cNvPr id="13" name="Объект 12"/>
          <p:cNvGraphicFramePr>
            <a:graphicFrameLocks noChangeAspect="1"/>
          </p:cNvGraphicFramePr>
          <p:nvPr>
            <p:extLst>
              <p:ext uri="{D42A27DB-BD31-4B8C-83A1-F6EECF244321}">
                <p14:modId xmlns:p14="http://schemas.microsoft.com/office/powerpoint/2010/main" val="1104146795"/>
              </p:ext>
            </p:extLst>
          </p:nvPr>
        </p:nvGraphicFramePr>
        <p:xfrm>
          <a:off x="3066306" y="4964720"/>
          <a:ext cx="2374900" cy="558800"/>
        </p:xfrm>
        <a:graphic>
          <a:graphicData uri="http://schemas.openxmlformats.org/presentationml/2006/ole">
            <mc:AlternateContent xmlns:mc="http://schemas.openxmlformats.org/markup-compatibility/2006">
              <mc:Choice xmlns:v="urn:schemas-microsoft-com:vml" Requires="v">
                <p:oleObj spid="_x0000_s25664" name="Уравнение" r:id="rId7" imgW="2374900" imgH="558800" progId="Equation.3">
                  <p:embed/>
                </p:oleObj>
              </mc:Choice>
              <mc:Fallback>
                <p:oleObj name="Уравнение" r:id="rId7" imgW="2374900" imgH="558800" progId="Equation.3">
                  <p:embed/>
                  <p:pic>
                    <p:nvPicPr>
                      <p:cNvPr id="0" name="Object 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66306" y="4964720"/>
                        <a:ext cx="2374900" cy="558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4" name="Прямоугольник 13"/>
          <p:cNvSpPr/>
          <p:nvPr/>
        </p:nvSpPr>
        <p:spPr>
          <a:xfrm>
            <a:off x="683568" y="5611049"/>
            <a:ext cx="8352928" cy="646331"/>
          </a:xfrm>
          <a:prstGeom prst="rect">
            <a:avLst/>
          </a:prstGeom>
        </p:spPr>
        <p:txBody>
          <a:bodyPr wrap="square">
            <a:spAutoFit/>
          </a:bodyPr>
          <a:lstStyle/>
          <a:p>
            <a:pPr>
              <a:spcAft>
                <a:spcPts val="600"/>
              </a:spcAft>
            </a:pPr>
            <a:r>
              <a:rPr lang="en-US" dirty="0" err="1">
                <a:latin typeface="Times New Roman" panose="02020603050405020304" pitchFamily="18" charset="0"/>
                <a:ea typeface="Times New Roman" panose="02020603050405020304" pitchFamily="18" charset="0"/>
              </a:rPr>
              <a:t>Amalda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hajmining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hajmiga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nisbati</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x</a:t>
            </a:r>
            <a:r>
              <a:rPr lang="en-US" b="1" i="1" baseline="-25000" dirty="0" err="1">
                <a:latin typeface="Times New Roman" panose="02020603050405020304" pitchFamily="18" charset="0"/>
                <a:ea typeface="Times New Roman" panose="02020603050405020304" pitchFamily="18" charset="0"/>
              </a:rPr>
              <a:t>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qatlamining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solishtirma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hajmiy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qarshiligi</a:t>
            </a:r>
            <a:r>
              <a:rPr lang="en-US" dirty="0">
                <a:latin typeface="Times New Roman" panose="02020603050405020304" pitchFamily="18" charset="0"/>
                <a:ea typeface="Times New Roman" panose="02020603050405020304" pitchFamily="18" charset="0"/>
              </a:rPr>
              <a:t> </a:t>
            </a:r>
            <a:r>
              <a:rPr lang="en-US" b="1" i="1" dirty="0" err="1">
                <a:latin typeface="Times New Roman" panose="02020603050405020304" pitchFamily="18" charset="0"/>
                <a:ea typeface="Times New Roman" panose="02020603050405020304" pitchFamily="18" charset="0"/>
              </a:rPr>
              <a:t>r</a:t>
            </a:r>
            <a:r>
              <a:rPr lang="en-US" b="1" i="1" baseline="-25000" dirty="0" err="1">
                <a:latin typeface="Times New Roman" panose="02020603050405020304" pitchFamily="18" charset="0"/>
                <a:ea typeface="Times New Roman" panose="02020603050405020304" pitchFamily="18" charset="0"/>
              </a:rPr>
              <a:t>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qarshiliklari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tajriba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aniqlanadi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972077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27784" y="548680"/>
            <a:ext cx="4221605" cy="461665"/>
          </a:xfrm>
          <a:prstGeom prst="rect">
            <a:avLst/>
          </a:prstGeom>
        </p:spPr>
        <p:txBody>
          <a:bodyPr wrap="none">
            <a:spAutoFit/>
          </a:bodyPr>
          <a:lstStyle/>
          <a:p>
            <a:r>
              <a:rPr lang="en-US" sz="2400" b="1" dirty="0" smtClean="0">
                <a:solidFill>
                  <a:srgbClr val="00B0F0"/>
                </a:solidFill>
                <a:latin typeface="Times New Roman" panose="02020603050405020304" pitchFamily="18" charset="0"/>
                <a:ea typeface="Times New Roman" panose="02020603050405020304" pitchFamily="18" charset="0"/>
              </a:rPr>
              <a:t>FIL</a:t>
            </a:r>
            <a:r>
              <a:rPr lang="ru-RU" sz="2400" b="1" dirty="0" smtClean="0">
                <a:solidFill>
                  <a:srgbClr val="00B0F0"/>
                </a:solidFill>
                <a:latin typeface="Times New Roman" panose="02020603050405020304" pitchFamily="18" charset="0"/>
                <a:ea typeface="Times New Roman" panose="02020603050405020304" pitchFamily="18" charset="0"/>
              </a:rPr>
              <a:t>’</a:t>
            </a:r>
            <a:r>
              <a:rPr lang="en-US" sz="2400" b="1" dirty="0" smtClean="0">
                <a:solidFill>
                  <a:srgbClr val="00B0F0"/>
                </a:solidFill>
                <a:latin typeface="Times New Roman" panose="02020603050405020304" pitchFamily="18" charset="0"/>
                <a:ea typeface="Times New Roman" panose="02020603050405020304" pitchFamily="18" charset="0"/>
              </a:rPr>
              <a:t>TRLAR QURILMALARI</a:t>
            </a:r>
            <a:endParaRPr lang="ru-RU" sz="2400" b="1" dirty="0">
              <a:solidFill>
                <a:srgbClr val="00B0F0"/>
              </a:solidFill>
            </a:endParaRPr>
          </a:p>
        </p:txBody>
      </p:sp>
      <p:sp>
        <p:nvSpPr>
          <p:cNvPr id="3" name="Прямоугольник 2"/>
          <p:cNvSpPr/>
          <p:nvPr/>
        </p:nvSpPr>
        <p:spPr>
          <a:xfrm>
            <a:off x="1187624" y="1268760"/>
            <a:ext cx="7632847" cy="1477328"/>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rPr>
              <a:t>Ishlash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printsipiga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quyidagilarga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bo’linadi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o’zgarmas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farqi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o’zgarmas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tezligida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ishlaydigan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hosil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qiladigan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farqiga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vakuum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ortiqcha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ishlaydigan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qurilmalar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tashkil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etishga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qarab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uzlukli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uzluksiz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ishlaydigan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qurilmalar</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4" name="Рисунок 3"/>
          <p:cNvPicPr>
            <a:picLocks noChangeAspect="1"/>
          </p:cNvPicPr>
          <p:nvPr/>
        </p:nvPicPr>
        <p:blipFill rotWithShape="1">
          <a:blip r:embed="rId2"/>
          <a:srcRect l="39763" t="10101" r="49606" b="73799"/>
          <a:stretch/>
        </p:blipFill>
        <p:spPr>
          <a:xfrm>
            <a:off x="464413" y="3356992"/>
            <a:ext cx="2451403" cy="2088232"/>
          </a:xfrm>
          <a:prstGeom prst="rect">
            <a:avLst/>
          </a:prstGeom>
        </p:spPr>
      </p:pic>
      <p:pic>
        <p:nvPicPr>
          <p:cNvPr id="5" name="Рисунок 4"/>
          <p:cNvPicPr>
            <a:picLocks noChangeAspect="1"/>
          </p:cNvPicPr>
          <p:nvPr/>
        </p:nvPicPr>
        <p:blipFill rotWithShape="1">
          <a:blip r:embed="rId2"/>
          <a:srcRect l="1963" t="10101" r="84650" b="72399"/>
          <a:stretch/>
        </p:blipFill>
        <p:spPr>
          <a:xfrm>
            <a:off x="3059832" y="3392376"/>
            <a:ext cx="2745927" cy="2019064"/>
          </a:xfrm>
          <a:prstGeom prst="rect">
            <a:avLst/>
          </a:prstGeom>
        </p:spPr>
      </p:pic>
      <p:pic>
        <p:nvPicPr>
          <p:cNvPr id="6" name="Рисунок 5"/>
          <p:cNvPicPr>
            <a:picLocks noChangeAspect="1"/>
          </p:cNvPicPr>
          <p:nvPr/>
        </p:nvPicPr>
        <p:blipFill rotWithShape="1">
          <a:blip r:embed="rId2"/>
          <a:srcRect l="29919" t="67500" r="53544" b="10801"/>
          <a:stretch/>
        </p:blipFill>
        <p:spPr>
          <a:xfrm>
            <a:off x="6176187" y="3401008"/>
            <a:ext cx="2635673" cy="1945378"/>
          </a:xfrm>
          <a:prstGeom prst="rect">
            <a:avLst/>
          </a:prstGeom>
        </p:spPr>
      </p:pic>
    </p:spTree>
    <p:extLst>
      <p:ext uri="{BB962C8B-B14F-4D97-AF65-F5344CB8AC3E}">
        <p14:creationId xmlns:p14="http://schemas.microsoft.com/office/powerpoint/2010/main" val="2780217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3779912" y="1412776"/>
            <a:ext cx="5364088" cy="3847207"/>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rPr>
              <a:t>Qumli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fi-FI" dirty="0">
                <a:latin typeface="Times New Roman" panose="02020603050405020304" pitchFamily="18" charset="0"/>
                <a:ea typeface="Times New Roman" panose="02020603050405020304" pitchFamily="18" charset="0"/>
              </a:rPr>
              <a:t>Bu qurilma donasimon materialli fil’trlar guruhiga oid (8-rasm</a:t>
            </a:r>
            <a:r>
              <a:rPr lang="fi-FI" dirty="0" smtClean="0">
                <a:latin typeface="Times New Roman" panose="02020603050405020304" pitchFamily="18" charset="0"/>
                <a:ea typeface="Times New Roman" panose="02020603050405020304" pitchFamily="18" charset="0"/>
              </a:rPr>
              <a:t>).</a:t>
            </a:r>
            <a:r>
              <a:rPr lang="en-US" sz="1600" dirty="0"/>
              <a:t> Bu </a:t>
            </a:r>
            <a:r>
              <a:rPr lang="en-US" sz="1600" dirty="0" err="1"/>
              <a:t>turdagi</a:t>
            </a:r>
            <a:r>
              <a:rPr lang="en-US" sz="1600" dirty="0"/>
              <a:t> </a:t>
            </a:r>
            <a:r>
              <a:rPr lang="en-US" sz="1600" dirty="0" err="1"/>
              <a:t>fil’trlar</a:t>
            </a:r>
            <a:r>
              <a:rPr lang="en-US" sz="1600" dirty="0"/>
              <a:t> </a:t>
            </a:r>
            <a:r>
              <a:rPr lang="en-US" sz="1600" dirty="0" err="1"/>
              <a:t>suspenziya</a:t>
            </a:r>
            <a:r>
              <a:rPr lang="en-US" sz="1600" dirty="0"/>
              <a:t> </a:t>
            </a:r>
            <a:r>
              <a:rPr lang="en-US" sz="1600" dirty="0" err="1"/>
              <a:t>tarkibida</a:t>
            </a:r>
            <a:r>
              <a:rPr lang="en-US" sz="1600" dirty="0"/>
              <a:t> </a:t>
            </a:r>
            <a:r>
              <a:rPr lang="en-US" sz="1600" dirty="0" err="1"/>
              <a:t>qattiq</a:t>
            </a:r>
            <a:r>
              <a:rPr lang="en-US" sz="1600" dirty="0"/>
              <a:t> </a:t>
            </a:r>
            <a:r>
              <a:rPr lang="en-US" sz="1600" dirty="0" err="1"/>
              <a:t>faza</a:t>
            </a:r>
            <a:r>
              <a:rPr lang="en-US" sz="1600" dirty="0"/>
              <a:t> </a:t>
            </a:r>
            <a:r>
              <a:rPr lang="en-US" sz="1600" dirty="0" err="1"/>
              <a:t>miqdori</a:t>
            </a:r>
            <a:r>
              <a:rPr lang="en-US" sz="1600" dirty="0"/>
              <a:t> </a:t>
            </a:r>
            <a:r>
              <a:rPr lang="en-US" sz="1600" dirty="0" err="1"/>
              <a:t>kam</a:t>
            </a:r>
            <a:r>
              <a:rPr lang="en-US" sz="1600" dirty="0"/>
              <a:t> </a:t>
            </a:r>
            <a:r>
              <a:rPr lang="en-US" sz="1600" dirty="0" err="1"/>
              <a:t>bo’lgan</a:t>
            </a:r>
            <a:r>
              <a:rPr lang="en-US" sz="1600" dirty="0"/>
              <a:t> </a:t>
            </a:r>
            <a:r>
              <a:rPr lang="en-US" sz="1600" dirty="0" err="1"/>
              <a:t>hollarda</a:t>
            </a:r>
            <a:r>
              <a:rPr lang="en-US" sz="1600" dirty="0"/>
              <a:t>, </a:t>
            </a:r>
            <a:r>
              <a:rPr lang="en-US" sz="1600" dirty="0" err="1"/>
              <a:t>ya’ni</a:t>
            </a:r>
            <a:r>
              <a:rPr lang="en-US" sz="1600" dirty="0"/>
              <a:t> </a:t>
            </a:r>
            <a:r>
              <a:rPr lang="en-US" sz="1600" dirty="0" err="1"/>
              <a:t>oziq-ovqat</a:t>
            </a:r>
            <a:r>
              <a:rPr lang="en-US" sz="1600" dirty="0"/>
              <a:t> </a:t>
            </a:r>
            <a:r>
              <a:rPr lang="en-US" sz="1600" dirty="0" err="1"/>
              <a:t>sanoatida</a:t>
            </a:r>
            <a:r>
              <a:rPr lang="en-US" sz="1600" dirty="0"/>
              <a:t> </a:t>
            </a:r>
            <a:r>
              <a:rPr lang="en-US" sz="1600" dirty="0" err="1"/>
              <a:t>suvni</a:t>
            </a:r>
            <a:r>
              <a:rPr lang="en-US" sz="1600" dirty="0"/>
              <a:t> </a:t>
            </a:r>
            <a:r>
              <a:rPr lang="en-US" sz="1600" dirty="0" err="1"/>
              <a:t>fil’trlash</a:t>
            </a:r>
            <a:r>
              <a:rPr lang="en-US" sz="1600" dirty="0"/>
              <a:t> </a:t>
            </a:r>
            <a:r>
              <a:rPr lang="en-US" sz="1600" dirty="0" err="1"/>
              <a:t>va</a:t>
            </a:r>
            <a:r>
              <a:rPr lang="en-US" sz="1600" dirty="0"/>
              <a:t> liker-</a:t>
            </a:r>
            <a:r>
              <a:rPr lang="en-US" sz="1600" dirty="0" err="1"/>
              <a:t>aroq</a:t>
            </a:r>
            <a:r>
              <a:rPr lang="en-US" sz="1600" dirty="0"/>
              <a:t> </a:t>
            </a:r>
            <a:r>
              <a:rPr lang="en-US" sz="1600" dirty="0" err="1"/>
              <a:t>korxonalarida</a:t>
            </a:r>
            <a:r>
              <a:rPr lang="en-US" sz="1600" dirty="0"/>
              <a:t> </a:t>
            </a:r>
            <a:r>
              <a:rPr lang="en-US" sz="1600" dirty="0" err="1"/>
              <a:t>keng</a:t>
            </a:r>
            <a:r>
              <a:rPr lang="en-US" sz="1600" dirty="0"/>
              <a:t> </a:t>
            </a:r>
            <a:r>
              <a:rPr lang="en-US" sz="1600" dirty="0" err="1"/>
              <a:t>ko’lamda</a:t>
            </a:r>
            <a:r>
              <a:rPr lang="en-US" sz="1600" dirty="0"/>
              <a:t> </a:t>
            </a:r>
            <a:r>
              <a:rPr lang="en-US" sz="1600" dirty="0" err="1"/>
              <a:t>ishlatiladi</a:t>
            </a:r>
            <a:r>
              <a:rPr lang="en-US" sz="1600" dirty="0"/>
              <a:t>.</a:t>
            </a:r>
            <a:endParaRPr lang="ru-RU" sz="1600" dirty="0"/>
          </a:p>
          <a:p>
            <a:r>
              <a:rPr lang="en-US" sz="1600" dirty="0" err="1"/>
              <a:t>Fil’trning</a:t>
            </a:r>
            <a:r>
              <a:rPr lang="en-US" sz="1600" dirty="0"/>
              <a:t> </a:t>
            </a:r>
            <a:r>
              <a:rPr lang="en-US" sz="1600" dirty="0" err="1"/>
              <a:t>tsilindrik</a:t>
            </a:r>
            <a:r>
              <a:rPr lang="en-US" sz="1600" dirty="0"/>
              <a:t>  </a:t>
            </a:r>
            <a:r>
              <a:rPr lang="en-US" sz="1600" dirty="0" err="1"/>
              <a:t>qobig’ida</a:t>
            </a:r>
            <a:r>
              <a:rPr lang="en-US" sz="1600" dirty="0"/>
              <a:t>  </a:t>
            </a:r>
            <a:r>
              <a:rPr lang="en-US" sz="1600" dirty="0" err="1"/>
              <a:t>ikkita</a:t>
            </a:r>
            <a:r>
              <a:rPr lang="en-US" sz="1600" dirty="0"/>
              <a:t> </a:t>
            </a:r>
            <a:r>
              <a:rPr lang="en-US" sz="1600" dirty="0" err="1"/>
              <a:t>to’rli</a:t>
            </a:r>
            <a:r>
              <a:rPr lang="en-US" sz="1600" dirty="0"/>
              <a:t> disk </a:t>
            </a:r>
            <a:r>
              <a:rPr lang="en-US" sz="1600" dirty="0" err="1"/>
              <a:t>bo’lib</a:t>
            </a:r>
            <a:r>
              <a:rPr lang="en-US" sz="1600" dirty="0"/>
              <a:t>,  </a:t>
            </a:r>
            <a:r>
              <a:rPr lang="en-US" sz="1600" dirty="0" err="1"/>
              <a:t>ular</a:t>
            </a:r>
            <a:r>
              <a:rPr lang="en-US" sz="1600" dirty="0"/>
              <a:t> </a:t>
            </a:r>
            <a:r>
              <a:rPr lang="en-US" sz="1600" dirty="0" err="1"/>
              <a:t>qurilmani</a:t>
            </a:r>
            <a:r>
              <a:rPr lang="en-US" sz="1600" dirty="0"/>
              <a:t> 3  </a:t>
            </a:r>
            <a:r>
              <a:rPr lang="en-US" sz="1600" dirty="0" err="1"/>
              <a:t>qismga</a:t>
            </a:r>
            <a:r>
              <a:rPr lang="en-US" sz="1600" dirty="0"/>
              <a:t>  </a:t>
            </a:r>
            <a:r>
              <a:rPr lang="en-US" sz="1600" dirty="0" err="1"/>
              <a:t>ajratadi</a:t>
            </a:r>
            <a:r>
              <a:rPr lang="en-US" sz="1600" dirty="0"/>
              <a:t>:  </a:t>
            </a:r>
            <a:r>
              <a:rPr lang="en-US" sz="1600" dirty="0" err="1"/>
              <a:t>yuqori</a:t>
            </a:r>
            <a:r>
              <a:rPr lang="en-US" sz="1600" dirty="0"/>
              <a:t> - </a:t>
            </a:r>
            <a:r>
              <a:rPr lang="en-US" sz="1600" dirty="0" err="1"/>
              <a:t>suspenziya</a:t>
            </a:r>
            <a:r>
              <a:rPr lang="en-US" sz="1600" dirty="0"/>
              <a:t>  </a:t>
            </a:r>
            <a:r>
              <a:rPr lang="en-US" sz="1600" dirty="0" err="1"/>
              <a:t>oqib</a:t>
            </a:r>
            <a:r>
              <a:rPr lang="en-US" sz="1600" dirty="0"/>
              <a:t> </a:t>
            </a:r>
            <a:r>
              <a:rPr lang="en-US" sz="1600" dirty="0" err="1"/>
              <a:t>kiruvchi</a:t>
            </a:r>
            <a:r>
              <a:rPr lang="en-US" sz="1600" dirty="0"/>
              <a:t>,   </a:t>
            </a:r>
            <a:r>
              <a:rPr lang="en-US" sz="1600" dirty="0" err="1"/>
              <a:t>o’rta</a:t>
            </a:r>
            <a:r>
              <a:rPr lang="en-US" sz="1600" dirty="0"/>
              <a:t> - </a:t>
            </a:r>
            <a:r>
              <a:rPr lang="en-US" sz="1600" dirty="0" err="1"/>
              <a:t>fil’trlovchi</a:t>
            </a:r>
            <a:r>
              <a:rPr lang="en-US" sz="1600" dirty="0"/>
              <a:t> </a:t>
            </a:r>
            <a:r>
              <a:rPr lang="en-US" sz="1600" dirty="0" err="1"/>
              <a:t>va</a:t>
            </a:r>
            <a:r>
              <a:rPr lang="en-US" sz="1600" dirty="0"/>
              <a:t>  </a:t>
            </a:r>
            <a:r>
              <a:rPr lang="en-US" sz="1600" dirty="0" err="1"/>
              <a:t>quyi</a:t>
            </a:r>
            <a:r>
              <a:rPr lang="en-US" sz="1600" dirty="0"/>
              <a:t> - </a:t>
            </a:r>
            <a:r>
              <a:rPr lang="en-US" sz="1600" dirty="0" err="1"/>
              <a:t>yig’uvchi</a:t>
            </a:r>
            <a:r>
              <a:rPr lang="en-US" sz="1600" dirty="0"/>
              <a:t>.  </a:t>
            </a:r>
            <a:r>
              <a:rPr lang="en-US" sz="1600" dirty="0" err="1"/>
              <a:t>Ikkala</a:t>
            </a:r>
            <a:r>
              <a:rPr lang="en-US" sz="1600" dirty="0"/>
              <a:t> disk </a:t>
            </a:r>
            <a:r>
              <a:rPr lang="en-US" sz="1600" dirty="0" err="1"/>
              <a:t>orasida</a:t>
            </a:r>
            <a:r>
              <a:rPr lang="en-US" sz="1600" dirty="0"/>
              <a:t> </a:t>
            </a:r>
            <a:r>
              <a:rPr lang="en-US" sz="1600" dirty="0" err="1"/>
              <a:t>fil’trlovchi</a:t>
            </a:r>
            <a:r>
              <a:rPr lang="en-US" sz="1600" dirty="0"/>
              <a:t> </a:t>
            </a:r>
            <a:r>
              <a:rPr lang="en-US" sz="1600" dirty="0" err="1"/>
              <a:t>qum</a:t>
            </a:r>
            <a:r>
              <a:rPr lang="en-US" sz="1600" dirty="0"/>
              <a:t> </a:t>
            </a:r>
            <a:r>
              <a:rPr lang="en-US" sz="1600" dirty="0" err="1"/>
              <a:t>qatlami</a:t>
            </a:r>
            <a:r>
              <a:rPr lang="en-US" sz="1600" dirty="0"/>
              <a:t> </a:t>
            </a:r>
            <a:r>
              <a:rPr lang="en-US" sz="1600" dirty="0" err="1"/>
              <a:t>joylashgan</a:t>
            </a:r>
            <a:r>
              <a:rPr lang="en-US" sz="1600" dirty="0"/>
              <a:t> </a:t>
            </a:r>
            <a:r>
              <a:rPr lang="en-US" sz="1600" dirty="0" err="1"/>
              <a:t>bo’lib</a:t>
            </a:r>
            <a:r>
              <a:rPr lang="en-US" sz="1600" dirty="0"/>
              <a:t>, u </a:t>
            </a:r>
            <a:r>
              <a:rPr lang="en-US" sz="1600" dirty="0" err="1"/>
              <a:t>yirik</a:t>
            </a:r>
            <a:r>
              <a:rPr lang="en-US" sz="1600" dirty="0"/>
              <a:t> </a:t>
            </a:r>
            <a:r>
              <a:rPr lang="en-US" sz="1600" dirty="0" err="1"/>
              <a:t>va</a:t>
            </a:r>
            <a:r>
              <a:rPr lang="en-US" sz="1600" dirty="0"/>
              <a:t> </a:t>
            </a:r>
            <a:r>
              <a:rPr lang="en-US" sz="1600" dirty="0" err="1"/>
              <a:t>mayda</a:t>
            </a:r>
            <a:r>
              <a:rPr lang="en-US" sz="1600" dirty="0"/>
              <a:t> </a:t>
            </a:r>
            <a:r>
              <a:rPr lang="en-US" sz="1600" dirty="0" err="1"/>
              <a:t>fraktsiyalardan</a:t>
            </a:r>
            <a:r>
              <a:rPr lang="en-US" sz="1600" dirty="0"/>
              <a:t> </a:t>
            </a:r>
            <a:r>
              <a:rPr lang="en-US" sz="1600" dirty="0" err="1"/>
              <a:t>iborat</a:t>
            </a:r>
            <a:r>
              <a:rPr lang="en-US" sz="1600" dirty="0"/>
              <a:t> </a:t>
            </a:r>
            <a:r>
              <a:rPr lang="en-US" sz="1600" dirty="0" err="1"/>
              <a:t>bo’ladi</a:t>
            </a:r>
            <a:r>
              <a:rPr lang="en-US" sz="1600" dirty="0"/>
              <a:t>. </a:t>
            </a:r>
            <a:r>
              <a:rPr lang="en-US" sz="1600" dirty="0" err="1"/>
              <a:t>Fraktsiyalar</a:t>
            </a:r>
            <a:r>
              <a:rPr lang="en-US" sz="1600" dirty="0"/>
              <a:t> </a:t>
            </a:r>
            <a:r>
              <a:rPr lang="en-US" sz="1600" dirty="0" err="1"/>
              <a:t>fil’tr</a:t>
            </a:r>
            <a:r>
              <a:rPr lang="en-US" sz="1600" dirty="0"/>
              <a:t> </a:t>
            </a:r>
            <a:r>
              <a:rPr lang="en-US" sz="1600" dirty="0" err="1"/>
              <a:t>to’qima</a:t>
            </a:r>
            <a:r>
              <a:rPr lang="en-US" sz="1600" dirty="0"/>
              <a:t> </a:t>
            </a:r>
            <a:r>
              <a:rPr lang="en-US" sz="1600" dirty="0" err="1"/>
              <a:t>bilan</a:t>
            </a:r>
            <a:r>
              <a:rPr lang="en-US" sz="1600" dirty="0"/>
              <a:t> </a:t>
            </a:r>
            <a:r>
              <a:rPr lang="en-US" sz="1600" dirty="0" err="1"/>
              <a:t>ajratilgan</a:t>
            </a:r>
            <a:r>
              <a:rPr lang="en-US" sz="1600" dirty="0"/>
              <a:t>. </a:t>
            </a:r>
            <a:r>
              <a:rPr lang="en-US" sz="1600" dirty="0" err="1"/>
              <a:t>Yuqori</a:t>
            </a:r>
            <a:r>
              <a:rPr lang="en-US" sz="1600" dirty="0"/>
              <a:t> </a:t>
            </a:r>
            <a:r>
              <a:rPr lang="en-US" sz="1600" dirty="0" err="1"/>
              <a:t>va</a:t>
            </a:r>
            <a:r>
              <a:rPr lang="en-US" sz="1600" dirty="0"/>
              <a:t> </a:t>
            </a:r>
            <a:r>
              <a:rPr lang="en-US" sz="1600" dirty="0" err="1"/>
              <a:t>quyi</a:t>
            </a:r>
            <a:r>
              <a:rPr lang="en-US" sz="1600" dirty="0"/>
              <a:t> </a:t>
            </a:r>
            <a:r>
              <a:rPr lang="en-US" sz="1600" dirty="0" err="1"/>
              <a:t>disklar</a:t>
            </a:r>
            <a:r>
              <a:rPr lang="en-US" sz="1600" dirty="0"/>
              <a:t> ham </a:t>
            </a:r>
            <a:r>
              <a:rPr lang="en-US" sz="1600" dirty="0" err="1"/>
              <a:t>fil’tr</a:t>
            </a:r>
            <a:r>
              <a:rPr lang="en-US" sz="1600" dirty="0"/>
              <a:t> </a:t>
            </a:r>
            <a:r>
              <a:rPr lang="en-US" sz="1600" dirty="0" err="1"/>
              <a:t>to’qima</a:t>
            </a:r>
            <a:r>
              <a:rPr lang="en-US" sz="1600" dirty="0"/>
              <a:t> </a:t>
            </a:r>
            <a:r>
              <a:rPr lang="en-US" sz="1600" dirty="0" err="1"/>
              <a:t>bilan</a:t>
            </a:r>
            <a:r>
              <a:rPr lang="en-US" sz="1600" dirty="0"/>
              <a:t> </a:t>
            </a:r>
            <a:r>
              <a:rPr lang="en-US" sz="1600" dirty="0" err="1"/>
              <a:t>qoplangan</a:t>
            </a:r>
            <a:r>
              <a:rPr lang="en-US" sz="1600" dirty="0"/>
              <a:t> </a:t>
            </a:r>
            <a:r>
              <a:rPr lang="en-US" sz="1600" dirty="0" err="1"/>
              <a:t>bo’ladi</a:t>
            </a:r>
            <a:r>
              <a:rPr lang="en-US" sz="1600" dirty="0"/>
              <a:t>.  </a:t>
            </a:r>
            <a:r>
              <a:rPr lang="en-US" sz="1600" dirty="0" err="1"/>
              <a:t>Fil’trlanuvchi</a:t>
            </a:r>
            <a:r>
              <a:rPr lang="en-US" sz="1600" dirty="0"/>
              <a:t> </a:t>
            </a:r>
            <a:r>
              <a:rPr lang="en-US" sz="1600" dirty="0" err="1"/>
              <a:t>suyuqlik</a:t>
            </a:r>
            <a:r>
              <a:rPr lang="en-US" sz="1600" b="1" i="1" dirty="0"/>
              <a:t> </a:t>
            </a:r>
            <a:r>
              <a:rPr lang="en-US" sz="1600" dirty="0"/>
              <a:t>0,02....0,03 </a:t>
            </a:r>
            <a:r>
              <a:rPr lang="en-US" sz="1600" dirty="0" err="1"/>
              <a:t>MPa</a:t>
            </a:r>
            <a:r>
              <a:rPr lang="en-US" sz="1600" dirty="0"/>
              <a:t>  </a:t>
            </a:r>
            <a:r>
              <a:rPr lang="en-US" sz="1600" dirty="0" err="1"/>
              <a:t>bosimda</a:t>
            </a:r>
            <a:r>
              <a:rPr lang="en-US" sz="1600" dirty="0"/>
              <a:t>  </a:t>
            </a:r>
            <a:r>
              <a:rPr lang="en-US" sz="1600" dirty="0" err="1"/>
              <a:t>qurilma</a:t>
            </a:r>
            <a:r>
              <a:rPr lang="en-US" sz="1600" dirty="0"/>
              <a:t>  </a:t>
            </a:r>
            <a:r>
              <a:rPr lang="en-US" sz="1600" dirty="0" err="1"/>
              <a:t>tepasidan</a:t>
            </a:r>
            <a:r>
              <a:rPr lang="en-US" sz="1600" dirty="0"/>
              <a:t> </a:t>
            </a:r>
            <a:r>
              <a:rPr lang="en-US" sz="1600" dirty="0" err="1"/>
              <a:t>yuboriladi</a:t>
            </a:r>
            <a:r>
              <a:rPr lang="en-US" sz="1600" dirty="0"/>
              <a:t>, </a:t>
            </a:r>
            <a:r>
              <a:rPr lang="en-US" sz="1600" dirty="0" err="1"/>
              <a:t>fil’trat</a:t>
            </a:r>
            <a:r>
              <a:rPr lang="en-US" sz="1600" dirty="0"/>
              <a:t> </a:t>
            </a:r>
            <a:r>
              <a:rPr lang="en-US" sz="1600" dirty="0" err="1"/>
              <a:t>esa</a:t>
            </a:r>
            <a:r>
              <a:rPr lang="en-US" sz="1600" dirty="0"/>
              <a:t> </a:t>
            </a:r>
            <a:r>
              <a:rPr lang="en-US" sz="1600" dirty="0" err="1"/>
              <a:t>pastki</a:t>
            </a:r>
            <a:r>
              <a:rPr lang="en-US" sz="1600" dirty="0"/>
              <a:t> </a:t>
            </a:r>
            <a:r>
              <a:rPr lang="en-US" sz="1600" dirty="0" err="1"/>
              <a:t>qismdan</a:t>
            </a:r>
            <a:r>
              <a:rPr lang="en-US" sz="1600" dirty="0"/>
              <a:t> </a:t>
            </a:r>
            <a:r>
              <a:rPr lang="en-US" sz="1600" dirty="0" err="1"/>
              <a:t>chiqariladi</a:t>
            </a:r>
            <a:r>
              <a:rPr lang="en-US" sz="1600" dirty="0"/>
              <a:t>.</a:t>
            </a:r>
            <a:endParaRPr lang="ru-RU" sz="1600" dirty="0"/>
          </a:p>
          <a:p>
            <a:pPr algn="just">
              <a:spcAft>
                <a:spcPts val="0"/>
              </a:spcAft>
            </a:pPr>
            <a:endParaRPr lang="ru-RU" sz="1600" dirty="0">
              <a:effectLst/>
              <a:latin typeface="Times New Roman" panose="02020603050405020304" pitchFamily="18" charset="0"/>
              <a:ea typeface="Times New Roman" panose="02020603050405020304" pitchFamily="18" charset="0"/>
            </a:endParaRPr>
          </a:p>
        </p:txBody>
      </p:sp>
      <p:sp>
        <p:nvSpPr>
          <p:cNvPr id="12" name="Прямоугольник 11"/>
          <p:cNvSpPr/>
          <p:nvPr/>
        </p:nvSpPr>
        <p:spPr>
          <a:xfrm>
            <a:off x="3491880" y="620688"/>
            <a:ext cx="1332416" cy="369332"/>
          </a:xfrm>
          <a:prstGeom prst="rect">
            <a:avLst/>
          </a:prstGeom>
        </p:spPr>
        <p:txBody>
          <a:bodyPr wrap="none">
            <a:spAutoFit/>
          </a:bodyPr>
          <a:lstStyle/>
          <a:p>
            <a:r>
              <a:rPr lang="en-US" b="1" dirty="0" err="1">
                <a:latin typeface="Times New Roman" panose="02020603050405020304" pitchFamily="18" charset="0"/>
                <a:ea typeface="Times New Roman" panose="02020603050405020304" pitchFamily="18" charset="0"/>
              </a:rPr>
              <a:t>Qumli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fil’tr</a:t>
            </a:r>
            <a:endParaRPr lang="ru-RU" dirty="0"/>
          </a:p>
        </p:txBody>
      </p:sp>
      <p:grpSp>
        <p:nvGrpSpPr>
          <p:cNvPr id="13" name="Группа 1"/>
          <p:cNvGrpSpPr>
            <a:grpSpLocks/>
          </p:cNvGrpSpPr>
          <p:nvPr/>
        </p:nvGrpSpPr>
        <p:grpSpPr bwMode="auto">
          <a:xfrm>
            <a:off x="755576" y="1700808"/>
            <a:ext cx="2880320" cy="4464496"/>
            <a:chOff x="1440" y="5040"/>
            <a:chExt cx="3600" cy="5184"/>
          </a:xfrm>
        </p:grpSpPr>
        <p:pic>
          <p:nvPicPr>
            <p:cNvPr id="14" name="Picture 3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6" y="5040"/>
              <a:ext cx="2030" cy="34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31"/>
            <p:cNvSpPr txBox="1">
              <a:spLocks noChangeArrowheads="1"/>
            </p:cNvSpPr>
            <p:nvPr/>
          </p:nvSpPr>
          <p:spPr bwMode="auto">
            <a:xfrm>
              <a:off x="1440" y="8496"/>
              <a:ext cx="3600"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sz="1100" b="1" i="0" u="none" strike="noStrike" cap="none" normalizeH="0" baseline="0" smtClean="0">
                  <a:ln>
                    <a:noFill/>
                  </a:ln>
                  <a:solidFill>
                    <a:schemeClr val="tx1"/>
                  </a:solidFill>
                  <a:effectLst/>
                  <a:latin typeface="TimesUZ" charset="0"/>
                </a:rPr>
                <a:t>8</a:t>
              </a:r>
              <a:r>
                <a:rPr kumimoji="0" lang="ru-RU" sz="1100" b="1" i="0" u="none" strike="noStrike" cap="none" normalizeH="0" baseline="0" smtClean="0">
                  <a:ln>
                    <a:noFill/>
                  </a:ln>
                  <a:solidFill>
                    <a:schemeClr val="tx1"/>
                  </a:solidFill>
                  <a:effectLst/>
                  <a:latin typeface="TimesUZ" charset="0"/>
                </a:rPr>
                <a:t>-rasm. </a:t>
              </a:r>
              <a:r>
                <a:rPr kumimoji="0" lang="uz-Cyrl-UZ" sz="1100" b="1" i="0" u="none" strike="noStrike" cap="none" normalizeH="0" baseline="0" smtClean="0">
                  <a:ln>
                    <a:noFill/>
                  </a:ln>
                  <a:solidFill>
                    <a:schemeClr val="tx1"/>
                  </a:solidFill>
                  <a:effectLst/>
                  <a:latin typeface="TimesUZ" charset="0"/>
                </a:rPr>
                <a:t>Q</a:t>
              </a:r>
              <a:r>
                <a:rPr kumimoji="0" lang="ru-RU" sz="1100" b="1" i="0" u="none" strike="noStrike" cap="none" normalizeH="0" baseline="0" smtClean="0">
                  <a:ln>
                    <a:noFill/>
                  </a:ln>
                  <a:solidFill>
                    <a:schemeClr val="tx1"/>
                  </a:solidFill>
                  <a:effectLst/>
                  <a:latin typeface="TimesUZ" charset="0"/>
                </a:rPr>
                <a:t>umli filьtr.</a:t>
              </a:r>
            </a:p>
            <a:p>
              <a:pPr marL="0" marR="0" lvl="0" indent="0" algn="l" defTabSz="914400" rtl="0" eaLnBrk="0" fontAlgn="base" latinLnBrk="0" hangingPunct="0">
                <a:lnSpc>
                  <a:spcPct val="100000"/>
                </a:lnSpc>
                <a:spcBef>
                  <a:spcPct val="0"/>
                </a:spcBef>
                <a:spcAft>
                  <a:spcPts val="600"/>
                </a:spcAft>
                <a:buClrTx/>
                <a:buSzTx/>
                <a:buFontTx/>
                <a:buNone/>
                <a:tabLst/>
              </a:pPr>
              <a:r>
                <a:rPr kumimoji="0" lang="ru-RU" sz="1000" b="0" i="0" u="none" strike="noStrike" cap="none" normalizeH="0" baseline="0" smtClean="0">
                  <a:ln>
                    <a:noFill/>
                  </a:ln>
                  <a:solidFill>
                    <a:schemeClr val="tx1"/>
                  </a:solidFill>
                  <a:effectLst/>
                  <a:latin typeface="Times New Roman" panose="02020603050405020304" pitchFamily="18" charset="0"/>
                </a:rPr>
                <a:t>1 - turli disklar;  2 - </a:t>
              </a:r>
              <a:r>
                <a:rPr kumimoji="0" lang="uz-Cyrl-UZ" sz="1000" b="0" i="0" u="none" strike="noStrike" cap="none" normalizeH="0" baseline="0" smtClean="0">
                  <a:ln>
                    <a:noFill/>
                  </a:ln>
                  <a:solidFill>
                    <a:schemeClr val="tx1"/>
                  </a:solidFill>
                  <a:effectLst/>
                  <a:latin typeface="Times New Roman" panose="02020603050405020304" pitchFamily="18" charset="0"/>
                </a:rPr>
                <a:t>Q</a:t>
              </a:r>
              <a:r>
                <a:rPr kumimoji="0" lang="ru-RU" sz="1000" b="0" i="0" u="none" strike="noStrike" cap="none" normalizeH="0" baseline="0" smtClean="0">
                  <a:ln>
                    <a:noFill/>
                  </a:ln>
                  <a:solidFill>
                    <a:schemeClr val="tx1"/>
                  </a:solidFill>
                  <a:effectLst/>
                  <a:latin typeface="Times New Roman" panose="02020603050405020304" pitchFamily="18" charset="0"/>
                </a:rPr>
                <a:t>um;  3 - </a:t>
              </a:r>
              <a:r>
                <a:rPr kumimoji="0" lang="uz-Cyrl-UZ" sz="1000" b="0" i="0" u="none" strike="noStrike" cap="none" normalizeH="0" baseline="0" smtClean="0">
                  <a:ln>
                    <a:noFill/>
                  </a:ln>
                  <a:solidFill>
                    <a:schemeClr val="tx1"/>
                  </a:solidFill>
                  <a:effectLst/>
                  <a:latin typeface="Times New Roman" panose="02020603050405020304" pitchFamily="18" charset="0"/>
                </a:rPr>
                <a:t>Q</a:t>
              </a:r>
              <a:r>
                <a:rPr kumimoji="0" lang="ru-RU" sz="1000" b="0" i="0" u="none" strike="noStrike" cap="none" normalizeH="0" baseline="0" smtClean="0">
                  <a:ln>
                    <a:noFill/>
                  </a:ln>
                  <a:solidFill>
                    <a:schemeClr val="tx1"/>
                  </a:solidFill>
                  <a:effectLst/>
                  <a:latin typeface="Times New Roman" panose="02020603050405020304" pitchFamily="18" charset="0"/>
                </a:rPr>
                <a:t>obi</a:t>
              </a:r>
              <a:r>
                <a:rPr kumimoji="0" lang="uz-Cyrl-UZ" sz="1000" b="0" i="0" u="none" strike="noStrike" cap="none" normalizeH="0" baseline="0" smtClean="0">
                  <a:ln>
                    <a:noFill/>
                  </a:ln>
                  <a:solidFill>
                    <a:schemeClr val="tx1"/>
                  </a:solidFill>
                  <a:effectLst/>
                  <a:latin typeface="Times New Roman" panose="02020603050405020304" pitchFamily="18" charset="0"/>
                </a:rPr>
                <a:t>q</a:t>
              </a:r>
              <a:r>
                <a:rPr kumimoji="0" lang="ru-RU" sz="1000" b="0" i="0" u="none" strike="noStrike" cap="none" normalizeH="0" baseline="0" smtClean="0">
                  <a:ln>
                    <a:noFill/>
                  </a:ln>
                  <a:solidFill>
                    <a:schemeClr val="tx1"/>
                  </a:solidFill>
                  <a:effectLst/>
                  <a:latin typeface="Times New Roman" panose="02020603050405020304" pitchFamily="18" charset="0"/>
                </a:rPr>
                <a:t>; 4 - </a:t>
              </a:r>
              <a:r>
                <a:rPr kumimoji="0" lang="uz-Cyrl-UZ" sz="1000" b="0" i="0" u="none" strike="noStrike" cap="none" normalizeH="0" baseline="0" smtClean="0">
                  <a:ln>
                    <a:noFill/>
                  </a:ln>
                  <a:solidFill>
                    <a:schemeClr val="tx1"/>
                  </a:solidFill>
                  <a:effectLst/>
                  <a:latin typeface="Times New Roman" panose="02020603050405020304" pitchFamily="18" charset="0"/>
                </a:rPr>
                <a:t>h</a:t>
              </a:r>
              <a:r>
                <a:rPr kumimoji="0" lang="ru-RU" sz="1000" b="0" i="0" u="none" strike="noStrike" cap="none" normalizeH="0" baseline="0" smtClean="0">
                  <a:ln>
                    <a:noFill/>
                  </a:ln>
                  <a:solidFill>
                    <a:schemeClr val="tx1"/>
                  </a:solidFill>
                  <a:effectLst/>
                  <a:latin typeface="Times New Roman" panose="02020603050405020304" pitchFamily="18" charset="0"/>
                </a:rPr>
                <a:t>avo j</a:t>
              </a:r>
              <a:r>
                <a:rPr kumimoji="0" lang="uz-Cyrl-UZ" sz="1000" b="0" i="0" u="none" strike="noStrike" cap="none" normalizeH="0" baseline="0" smtClean="0">
                  <a:ln>
                    <a:noFill/>
                  </a:ln>
                  <a:solidFill>
                    <a:schemeClr val="tx1"/>
                  </a:solidFill>
                  <a:effectLst/>
                  <a:latin typeface="Times New Roman" panose="02020603050405020304" pitchFamily="18" charset="0"/>
                </a:rPr>
                <a:t>o’</a:t>
              </a:r>
              <a:r>
                <a:rPr kumimoji="0" lang="ru-RU" sz="1000" b="0" i="0" u="none" strike="noStrike" cap="none" normalizeH="0" baseline="0" smtClean="0">
                  <a:ln>
                    <a:noFill/>
                  </a:ln>
                  <a:solidFill>
                    <a:schemeClr val="tx1"/>
                  </a:solidFill>
                  <a:effectLst/>
                  <a:latin typeface="Times New Roman" panose="02020603050405020304" pitchFamily="18" charset="0"/>
                </a:rPr>
                <a:t>mragi; 5 – suspenziya kirish trubasi;  6 - paxta; 7 – filьtrlovchi t</a:t>
              </a:r>
              <a:r>
                <a:rPr kumimoji="0" lang="uz-Cyrl-UZ" sz="1000" b="0" i="0" u="none" strike="noStrike" cap="none" normalizeH="0" baseline="0" smtClean="0">
                  <a:ln>
                    <a:noFill/>
                  </a:ln>
                  <a:solidFill>
                    <a:schemeClr val="tx1"/>
                  </a:solidFill>
                  <a:effectLst/>
                  <a:latin typeface="Times New Roman" panose="02020603050405020304" pitchFamily="18" charset="0"/>
                </a:rPr>
                <a:t>o’q</a:t>
              </a:r>
              <a:r>
                <a:rPr kumimoji="0" lang="ru-RU" sz="1000" b="0" i="0" u="none" strike="noStrike" cap="none" normalizeH="0" baseline="0" smtClean="0">
                  <a:ln>
                    <a:noFill/>
                  </a:ln>
                  <a:solidFill>
                    <a:schemeClr val="tx1"/>
                  </a:solidFill>
                  <a:effectLst/>
                  <a:latin typeface="Times New Roman" panose="02020603050405020304" pitchFamily="18" charset="0"/>
                </a:rPr>
                <a:t>ima; 8 - filьtratni chi</a:t>
              </a:r>
              <a:r>
                <a:rPr kumimoji="0" lang="uz-Cyrl-UZ" sz="1000" b="0" i="0" u="none" strike="noStrike" cap="none" normalizeH="0" baseline="0" smtClean="0">
                  <a:ln>
                    <a:noFill/>
                  </a:ln>
                  <a:solidFill>
                    <a:schemeClr val="tx1"/>
                  </a:solidFill>
                  <a:effectLst/>
                  <a:latin typeface="Times New Roman" panose="02020603050405020304" pitchFamily="18" charset="0"/>
                </a:rPr>
                <a:t>q</a:t>
              </a:r>
              <a:r>
                <a:rPr kumimoji="0" lang="ru-RU" sz="1000" b="0" i="0" u="none" strike="noStrike" cap="none" normalizeH="0" baseline="0" smtClean="0">
                  <a:ln>
                    <a:noFill/>
                  </a:ln>
                  <a:solidFill>
                    <a:schemeClr val="tx1"/>
                  </a:solidFill>
                  <a:effectLst/>
                  <a:latin typeface="Times New Roman" panose="02020603050405020304" pitchFamily="18" charset="0"/>
                </a:rPr>
                <a:t>arish trubasi.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anose="020B0604020202020204" pitchFamily="34" charset="0"/>
              </a:endParaRPr>
            </a:p>
          </p:txBody>
        </p:sp>
      </p:grpSp>
      <p:pic>
        <p:nvPicPr>
          <p:cNvPr id="26635" name="Picture 11" descr="ÐÐ°ÑÑÐ¸Ð½ÐºÐ¸ Ð¿Ð¾ Ð·Ð°Ð¿ÑÐ¾ÑÑ Ð¿ÐµÑÐ¾ÑÐ½ÑÐ¹ ÑÐ¸Ð»ÑÑ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147" y="428630"/>
            <a:ext cx="1585292" cy="1585292"/>
          </a:xfrm>
          <a:prstGeom prst="rect">
            <a:avLst/>
          </a:prstGeom>
          <a:noFill/>
          <a:extLst>
            <a:ext uri="{909E8E84-426E-40DD-AFC4-6F175D3DCCD1}">
              <a14:hiddenFill xmlns:a14="http://schemas.microsoft.com/office/drawing/2010/main">
                <a:solidFill>
                  <a:srgbClr val="FFFFFF"/>
                </a:solidFill>
              </a14:hiddenFill>
            </a:ext>
          </a:extLst>
        </p:spPr>
      </p:pic>
      <p:pic>
        <p:nvPicPr>
          <p:cNvPr id="26637" name="Picture 13" descr="ÐÐ°ÑÑÐ¸Ð½ÐºÐ¸ Ð¿Ð¾ Ð·Ð°Ð¿ÑÐ¾ÑÑ Ð¿ÐµÑÐ¾ÑÐ½ÑÐ¹ ÑÐ¸Ð»ÑÑÑ"/>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20369" y="4677139"/>
            <a:ext cx="1728192" cy="175154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779912" y="332656"/>
            <a:ext cx="1499128" cy="369332"/>
          </a:xfrm>
          <a:prstGeom prst="rect">
            <a:avLst/>
          </a:prstGeom>
        </p:spPr>
        <p:txBody>
          <a:bodyPr wrap="none">
            <a:spAutoFit/>
          </a:bodyPr>
          <a:lstStyle/>
          <a:p>
            <a:r>
              <a:rPr lang="en-US" b="1" dirty="0" err="1">
                <a:latin typeface="Times New Roman" panose="02020603050405020304" pitchFamily="18" charset="0"/>
                <a:ea typeface="Times New Roman" panose="02020603050405020304" pitchFamily="18" charset="0"/>
              </a:rPr>
              <a:t>Nutch</a:t>
            </a:r>
            <a:r>
              <a:rPr lang="en-US" b="1" dirty="0">
                <a:latin typeface="Times New Roman" panose="02020603050405020304" pitchFamily="18" charset="0"/>
                <a:ea typeface="Times New Roman" panose="02020603050405020304" pitchFamily="18" charset="0"/>
              </a:rPr>
              <a:t> - </a:t>
            </a:r>
            <a:r>
              <a:rPr lang="en-US" b="1"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endParaRPr lang="ru-RU" dirty="0"/>
          </a:p>
        </p:txBody>
      </p:sp>
      <p:sp>
        <p:nvSpPr>
          <p:cNvPr id="3" name="Прямоугольник 2"/>
          <p:cNvSpPr/>
          <p:nvPr/>
        </p:nvSpPr>
        <p:spPr>
          <a:xfrm>
            <a:off x="4183672" y="1772816"/>
            <a:ext cx="4572000" cy="3970318"/>
          </a:xfrm>
          <a:prstGeom prst="rect">
            <a:avLst/>
          </a:prstGeom>
        </p:spPr>
        <p:txBody>
          <a:bodyPr>
            <a:spAutoFit/>
          </a:bodyPr>
          <a:lstStyle/>
          <a:p>
            <a:pPr algn="just">
              <a:spcAft>
                <a:spcPts val="0"/>
              </a:spcAft>
            </a:pPr>
            <a:r>
              <a:rPr lang="en-US" dirty="0" err="1">
                <a:latin typeface="Times New Roman" panose="02020603050405020304" pitchFamily="18" charset="0"/>
                <a:ea typeface="Times New Roman" panose="02020603050405020304" pitchFamily="18" charset="0"/>
              </a:rPr>
              <a:t>Nutch</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vakuum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ortiqcha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 (9-rasm). </a:t>
            </a:r>
            <a:r>
              <a:rPr lang="en-US" dirty="0" err="1">
                <a:latin typeface="Times New Roman" panose="02020603050405020304" pitchFamily="18" charset="0"/>
                <a:ea typeface="Times New Roman" panose="02020603050405020304" pitchFamily="18" charset="0"/>
              </a:rPr>
              <a:t>Cho’kmani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chiqarib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parrakli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aralashtirgich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o’rnatilgan</a:t>
            </a:r>
            <a:r>
              <a:rPr lang="en-US"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just">
              <a:spcAft>
                <a:spcPts val="0"/>
              </a:spcAft>
            </a:pPr>
            <a:r>
              <a:rPr lang="en-US" dirty="0" err="1">
                <a:latin typeface="Times New Roman" panose="02020603050405020304" pitchFamily="18" charset="0"/>
                <a:ea typeface="Times New Roman" panose="02020603050405020304" pitchFamily="18" charset="0"/>
              </a:rPr>
              <a:t>Suspenziya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siqilgan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havo</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alohida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shtutserlar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uzatiladi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Olingan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to’kish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jumragi</a:t>
            </a:r>
            <a:r>
              <a:rPr lang="en-US" dirty="0">
                <a:latin typeface="Times New Roman" panose="02020603050405020304" pitchFamily="18" charset="0"/>
                <a:ea typeface="Times New Roman" panose="02020603050405020304" pitchFamily="18" charset="0"/>
              </a:rPr>
              <a:t> 4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chiqariladi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tashqari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saqlovchi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jo’mrak</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o’rnatilgan</a:t>
            </a:r>
            <a:r>
              <a:rPr lang="en-US" dirty="0">
                <a:latin typeface="Times New Roman" panose="02020603050405020304" pitchFamily="18" charset="0"/>
                <a:ea typeface="Times New Roman" panose="02020603050405020304" pitchFamily="18" charset="0"/>
              </a:rPr>
              <a:t>. </a:t>
            </a:r>
            <a:endParaRPr lang="ru-RU" sz="1600" dirty="0">
              <a:latin typeface="Times New Roman" panose="02020603050405020304" pitchFamily="18" charset="0"/>
              <a:ea typeface="Times New Roman" panose="02020603050405020304" pitchFamily="18" charset="0"/>
            </a:endParaRPr>
          </a:p>
          <a:p>
            <a:pPr algn="just">
              <a:spcAft>
                <a:spcPts val="0"/>
              </a:spcAft>
            </a:pPr>
            <a:r>
              <a:rPr lang="en-US" dirty="0" err="1">
                <a:latin typeface="Times New Roman" panose="02020603050405020304" pitchFamily="18" charset="0"/>
                <a:ea typeface="Times New Roman" panose="02020603050405020304" pitchFamily="18" charset="0"/>
              </a:rPr>
              <a:t>Fil’trning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tsikli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quyidagi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bosqichlardan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iborat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suspenziya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to’ldirish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ostida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tushirish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to’siqni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qayta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tiklash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yuvish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jarayonini</a:t>
            </a:r>
            <a:r>
              <a:rPr lang="en-US" dirty="0">
                <a:latin typeface="Times New Roman" panose="02020603050405020304" pitchFamily="18" charset="0"/>
                <a:ea typeface="Times New Roman" panose="02020603050405020304" pitchFamily="18" charset="0"/>
              </a:rPr>
              <a:t> ham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vaqtda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o’tkazsa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8" name="Рисунок 7" descr="C:\Users\Pc\Desktop\11.png"/>
          <p:cNvPicPr/>
          <p:nvPr/>
        </p:nvPicPr>
        <p:blipFill rotWithShape="1">
          <a:blip r:embed="rId2">
            <a:extLst>
              <a:ext uri="{28A0092B-C50C-407E-A947-70E740481C1C}">
                <a14:useLocalDpi xmlns:a14="http://schemas.microsoft.com/office/drawing/2010/main" val="0"/>
              </a:ext>
            </a:extLst>
          </a:blip>
          <a:srcRect t="79" r="66466" b="77322"/>
          <a:stretch/>
        </p:blipFill>
        <p:spPr bwMode="auto">
          <a:xfrm>
            <a:off x="899592" y="2564904"/>
            <a:ext cx="3024336" cy="3528392"/>
          </a:xfrm>
          <a:prstGeom prst="rect">
            <a:avLst/>
          </a:prstGeom>
          <a:noFill/>
          <a:ln>
            <a:noFill/>
          </a:ln>
        </p:spPr>
      </p:pic>
      <p:sp>
        <p:nvSpPr>
          <p:cNvPr id="5" name="AutoShape 6" descr="ÐÐ°ÑÑÐ¸Ð½ÐºÐ¸ Ð¿Ð¾ Ð·Ð°Ð¿ÑÐ¾ÑÑ Ð½ÑÑÑ ÑÐ¸Ð»ÑÑÑ"/>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p:cNvPicPr>
            <a:picLocks noChangeAspect="1"/>
          </p:cNvPicPr>
          <p:nvPr/>
        </p:nvPicPr>
        <p:blipFill rotWithShape="1">
          <a:blip r:embed="rId3"/>
          <a:srcRect l="36219" t="66800" r="56300" b="17800"/>
          <a:stretch/>
        </p:blipFill>
        <p:spPr>
          <a:xfrm>
            <a:off x="683568" y="136691"/>
            <a:ext cx="1976728" cy="2288843"/>
          </a:xfrm>
          <a:prstGeom prst="rect">
            <a:avLst/>
          </a:prstGeom>
        </p:spPr>
      </p:pic>
      <p:pic>
        <p:nvPicPr>
          <p:cNvPr id="7" name="Рисунок 6"/>
          <p:cNvPicPr>
            <a:picLocks noChangeAspect="1"/>
          </p:cNvPicPr>
          <p:nvPr/>
        </p:nvPicPr>
        <p:blipFill rotWithShape="1">
          <a:blip r:embed="rId3"/>
          <a:srcRect l="35038" t="52100" r="57875" b="33200"/>
          <a:stretch/>
        </p:blipFill>
        <p:spPr>
          <a:xfrm>
            <a:off x="6516216" y="0"/>
            <a:ext cx="1584176" cy="1848205"/>
          </a:xfrm>
          <a:prstGeom prst="rect">
            <a:avLst/>
          </a:prstGeom>
        </p:spPr>
      </p:pic>
    </p:spTree>
    <p:extLst>
      <p:ext uri="{BB962C8B-B14F-4D97-AF65-F5344CB8AC3E}">
        <p14:creationId xmlns:p14="http://schemas.microsoft.com/office/powerpoint/2010/main" val="27335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635896" y="476672"/>
            <a:ext cx="2119170" cy="369332"/>
          </a:xfrm>
          <a:prstGeom prst="rect">
            <a:avLst/>
          </a:prstGeom>
        </p:spPr>
        <p:txBody>
          <a:bodyPr wrap="none">
            <a:spAutoFit/>
          </a:bodyPr>
          <a:lstStyle/>
          <a:p>
            <a:r>
              <a:rPr lang="en-US" b="1" dirty="0" err="1">
                <a:latin typeface="Times New Roman" panose="02020603050405020304" pitchFamily="18" charset="0"/>
                <a:ea typeface="Times New Roman" panose="02020603050405020304" pitchFamily="18" charset="0"/>
              </a:rPr>
              <a:t>Romli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fil’tr</a:t>
            </a:r>
            <a:r>
              <a:rPr lang="en-US" b="1" dirty="0">
                <a:latin typeface="Times New Roman" panose="02020603050405020304" pitchFamily="18" charset="0"/>
                <a:ea typeface="Times New Roman" panose="02020603050405020304" pitchFamily="18" charset="0"/>
              </a:rPr>
              <a:t> - press.</a:t>
            </a:r>
            <a:r>
              <a:rPr lang="en-US" dirty="0">
                <a:latin typeface="Times New Roman" panose="02020603050405020304" pitchFamily="18" charset="0"/>
                <a:ea typeface="Times New Roman" panose="02020603050405020304" pitchFamily="18" charset="0"/>
              </a:rPr>
              <a:t> </a:t>
            </a:r>
            <a:endParaRPr lang="ru-RU" dirty="0"/>
          </a:p>
        </p:txBody>
      </p:sp>
      <p:sp>
        <p:nvSpPr>
          <p:cNvPr id="3" name="Прямоугольник 2"/>
          <p:cNvSpPr/>
          <p:nvPr/>
        </p:nvSpPr>
        <p:spPr>
          <a:xfrm>
            <a:off x="4499992" y="1700808"/>
            <a:ext cx="3888432" cy="3139321"/>
          </a:xfrm>
          <a:prstGeom prst="rect">
            <a:avLst/>
          </a:prstGeom>
        </p:spPr>
        <p:txBody>
          <a:bodyPr wrap="square">
            <a:spAutoFit/>
          </a:bodyPr>
          <a:lstStyle/>
          <a:p>
            <a:r>
              <a:rPr lang="en-US" b="1" dirty="0" err="1">
                <a:latin typeface="Times New Roman" panose="02020603050405020304" pitchFamily="18" charset="0"/>
                <a:ea typeface="Times New Roman" panose="02020603050405020304" pitchFamily="18" charset="0"/>
                <a:cs typeface="Times New Roman" panose="02020603050405020304" pitchFamily="18" charset="0"/>
              </a:rPr>
              <a:t>Romli</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cs typeface="Times New Roman" panose="02020603050405020304" pitchFamily="18" charset="0"/>
              </a:rPr>
              <a:t>fil’tr</a:t>
            </a:r>
            <a:r>
              <a:rPr lang="en-US" b="1" dirty="0">
                <a:latin typeface="Times New Roman" panose="02020603050405020304" pitchFamily="18" charset="0"/>
                <a:ea typeface="Times New Roman" panose="02020603050405020304" pitchFamily="18" charset="0"/>
                <a:cs typeface="Times New Roman" panose="02020603050405020304" pitchFamily="18" charset="0"/>
              </a:rPr>
              <a:t> - press.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fil’trlar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suspenziyalar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latin typeface="Times New Roman" panose="02020603050405020304" pitchFamily="18" charset="0"/>
                <a:ea typeface="Times New Roman" panose="02020603050405020304" pitchFamily="18" charset="0"/>
                <a:cs typeface="Times New Roman" panose="02020603050405020304" pitchFamily="18" charset="0"/>
              </a:rPr>
              <a:t>: vino,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pivo</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mahsulotlar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tozalash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ea typeface="Times New Roman" panose="02020603050405020304" pitchFamily="18" charset="0"/>
                <a:cs typeface="Times New Roman" panose="02020603050405020304" pitchFamily="18" charset="0"/>
              </a:rPr>
              <a:t> (10-rasm</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blok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to’qima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karton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joylashgan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almashuvchi</a:t>
            </a:r>
            <a:r>
              <a:rPr lang="en-US" dirty="0">
                <a:latin typeface="Times New Roman" panose="02020603050405020304" pitchFamily="18" charset="0"/>
                <a:cs typeface="Times New Roman" panose="02020603050405020304" pitchFamily="18" charset="0"/>
              </a:rPr>
              <a:t> rom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plitalardan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tashkil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topgan</a:t>
            </a:r>
            <a:r>
              <a:rPr lang="en-US" dirty="0">
                <a:latin typeface="Times New Roman" panose="02020603050405020304" pitchFamily="18" charset="0"/>
                <a:cs typeface="Times New Roman" panose="02020603050405020304" pitchFamily="18" charset="0"/>
              </a:rPr>
              <a:t>.  Rom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plitalar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yo’naltiruvchi</a:t>
            </a:r>
            <a:r>
              <a:rPr lang="en-US" dirty="0">
                <a:latin typeface="Times New Roman" panose="02020603050405020304" pitchFamily="18" charset="0"/>
                <a:cs typeface="Times New Roman" panose="02020603050405020304" pitchFamily="18" charset="0"/>
              </a:rPr>
              <a:t> 6 da </a:t>
            </a:r>
            <a:r>
              <a:rPr lang="en-US" dirty="0" err="1">
                <a:latin typeface="Times New Roman" panose="02020603050405020304" pitchFamily="18" charset="0"/>
                <a:cs typeface="Times New Roman" panose="02020603050405020304" pitchFamily="18" charset="0"/>
              </a:rPr>
              <a:t>siquvchi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vint</a:t>
            </a:r>
            <a:r>
              <a:rPr lang="en-US" dirty="0">
                <a:latin typeface="Times New Roman" panose="02020603050405020304" pitchFamily="18" charset="0"/>
                <a:cs typeface="Times New Roman" panose="02020603050405020304" pitchFamily="18" charset="0"/>
              </a:rPr>
              <a:t> 7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qo’yiladi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Odatda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fil’tr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stanina</a:t>
            </a:r>
            <a:r>
              <a:rPr lang="en-US" dirty="0">
                <a:latin typeface="Times New Roman" panose="02020603050405020304" pitchFamily="18" charset="0"/>
                <a:cs typeface="Times New Roman" panose="02020603050405020304" pitchFamily="18" charset="0"/>
              </a:rPr>
              <a:t> 8 da </a:t>
            </a:r>
            <a:r>
              <a:rPr lang="en-US" dirty="0" err="1">
                <a:latin typeface="Times New Roman" panose="02020603050405020304" pitchFamily="18" charset="0"/>
                <a:cs typeface="Times New Roman" panose="02020603050405020304" pitchFamily="18" charset="0"/>
              </a:rPr>
              <a:t>o’rnatiladi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endParaRPr lang="ru-RU" dirty="0"/>
          </a:p>
        </p:txBody>
      </p:sp>
      <p:pic>
        <p:nvPicPr>
          <p:cNvPr id="5" name="Рисунок 4" descr="C:\Users\Pc\Desktop\11.png"/>
          <p:cNvPicPr/>
          <p:nvPr/>
        </p:nvPicPr>
        <p:blipFill rotWithShape="1">
          <a:blip r:embed="rId2">
            <a:extLst>
              <a:ext uri="{28A0092B-C50C-407E-A947-70E740481C1C}">
                <a14:useLocalDpi xmlns:a14="http://schemas.microsoft.com/office/drawing/2010/main" val="0"/>
              </a:ext>
            </a:extLst>
          </a:blip>
          <a:srcRect l="32609" t="79" r="32932" b="77322"/>
          <a:stretch/>
        </p:blipFill>
        <p:spPr bwMode="auto">
          <a:xfrm>
            <a:off x="954038" y="1559078"/>
            <a:ext cx="2969890" cy="3166065"/>
          </a:xfrm>
          <a:prstGeom prst="rect">
            <a:avLst/>
          </a:prstGeom>
          <a:noFill/>
          <a:ln>
            <a:noFill/>
          </a:ln>
        </p:spPr>
      </p:pic>
      <p:pic>
        <p:nvPicPr>
          <p:cNvPr id="6" name="Рисунок 5"/>
          <p:cNvPicPr>
            <a:picLocks noChangeAspect="1"/>
          </p:cNvPicPr>
          <p:nvPr/>
        </p:nvPicPr>
        <p:blipFill rotWithShape="1">
          <a:blip r:embed="rId3"/>
          <a:srcRect l="21257" t="36000" r="70081" b="53500"/>
          <a:stretch/>
        </p:blipFill>
        <p:spPr>
          <a:xfrm>
            <a:off x="5255868" y="4755867"/>
            <a:ext cx="2699792" cy="1840767"/>
          </a:xfrm>
          <a:prstGeom prst="rect">
            <a:avLst/>
          </a:prstGeom>
        </p:spPr>
      </p:pic>
      <p:pic>
        <p:nvPicPr>
          <p:cNvPr id="7" name="Рисунок 6"/>
          <p:cNvPicPr>
            <a:picLocks noChangeAspect="1"/>
          </p:cNvPicPr>
          <p:nvPr/>
        </p:nvPicPr>
        <p:blipFill rotWithShape="1">
          <a:blip r:embed="rId3"/>
          <a:srcRect l="11413" t="36000" r="78350" b="53500"/>
          <a:stretch/>
        </p:blipFill>
        <p:spPr>
          <a:xfrm>
            <a:off x="704410" y="476672"/>
            <a:ext cx="2121836" cy="1224136"/>
          </a:xfrm>
          <a:prstGeom prst="rect">
            <a:avLst/>
          </a:prstGeom>
        </p:spPr>
      </p:pic>
      <p:pic>
        <p:nvPicPr>
          <p:cNvPr id="8" name="Рисунок 7"/>
          <p:cNvPicPr>
            <a:picLocks noChangeAspect="1"/>
          </p:cNvPicPr>
          <p:nvPr/>
        </p:nvPicPr>
        <p:blipFill rotWithShape="1">
          <a:blip r:embed="rId3"/>
          <a:srcRect l="29919" t="37400" r="59450" b="54900"/>
          <a:stretch/>
        </p:blipFill>
        <p:spPr>
          <a:xfrm>
            <a:off x="1187624" y="4703638"/>
            <a:ext cx="3606113" cy="1469157"/>
          </a:xfrm>
          <a:prstGeom prst="rect">
            <a:avLst/>
          </a:prstGeom>
        </p:spPr>
      </p:pic>
    </p:spTree>
    <p:extLst>
      <p:ext uri="{BB962C8B-B14F-4D97-AF65-F5344CB8AC3E}">
        <p14:creationId xmlns:p14="http://schemas.microsoft.com/office/powerpoint/2010/main" val="1370993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115616" y="461067"/>
            <a:ext cx="6768752" cy="1692771"/>
          </a:xfrm>
          <a:prstGeom prst="rect">
            <a:avLst/>
          </a:prstGeom>
        </p:spPr>
        <p:txBody>
          <a:bodyPr wrap="square">
            <a:spAutoFit/>
          </a:bodyPr>
          <a:lstStyle/>
          <a:p>
            <a:pPr algn="just">
              <a:spcAft>
                <a:spcPts val="0"/>
              </a:spcAf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Har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rom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plitada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suspenziyani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kiritish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yuvish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suyuqligini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kanallari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bor</a:t>
            </a:r>
            <a:r>
              <a:rPr lang="en-US" dirty="0">
                <a:latin typeface="Times New Roman" panose="02020603050405020304" pitchFamily="18" charset="0"/>
                <a:ea typeface="Times New Roman" panose="02020603050405020304" pitchFamily="18" charset="0"/>
                <a:cs typeface="Times New Roman" panose="02020603050405020304" pitchFamily="18" charset="0"/>
              </a:rPr>
              <a:t> (11-rasm).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Plitalarning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ikkala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tomonida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yig’uvchi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kanallar</a:t>
            </a:r>
            <a:r>
              <a:rPr lang="en-US" dirty="0">
                <a:latin typeface="Times New Roman" panose="02020603050405020304" pitchFamily="18" charset="0"/>
                <a:ea typeface="Times New Roman" panose="02020603050405020304" pitchFamily="18" charset="0"/>
                <a:cs typeface="Times New Roman" panose="02020603050405020304" pitchFamily="18" charset="0"/>
              </a:rPr>
              <a:t> 4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yuqori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qism</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drenaj</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pastki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qismi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esa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aylanma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kanallar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ulangan</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Suspenziya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bosim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ostida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kanal</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orqali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romning</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ichkarisiga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fil’tr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materialdan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o’tadi</a:t>
            </a:r>
            <a:r>
              <a:rPr lang="en-US" sz="1600" dirty="0">
                <a:latin typeface="Times New Roman" panose="02020603050405020304" pitchFamily="18" charset="0"/>
                <a:cs typeface="Times New Roman" panose="02020603050405020304" pitchFamily="18" charset="0"/>
              </a:rPr>
              <a:t> (12 a-</a:t>
            </a:r>
            <a:r>
              <a:rPr lang="en-US" sz="1600" dirty="0" err="1">
                <a:latin typeface="Times New Roman" panose="02020603050405020304" pitchFamily="18" charset="0"/>
                <a:cs typeface="Times New Roman" panose="02020603050405020304" pitchFamily="18" charset="0"/>
              </a:rPr>
              <a:t>rasm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keyin</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esa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yuzasidagi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kanalchalar</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orqali</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pastga</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tushadi</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3" name="Рисунок 2" descr="C:\Users\Pc\Desktop\88.png"/>
          <p:cNvPicPr/>
          <p:nvPr/>
        </p:nvPicPr>
        <p:blipFill rotWithShape="1">
          <a:blip r:embed="rId2">
            <a:extLst>
              <a:ext uri="{28A0092B-C50C-407E-A947-70E740481C1C}">
                <a14:useLocalDpi xmlns:a14="http://schemas.microsoft.com/office/drawing/2010/main" val="0"/>
              </a:ext>
            </a:extLst>
          </a:blip>
          <a:srcRect t="1" r="30194" b="83346"/>
          <a:stretch/>
        </p:blipFill>
        <p:spPr bwMode="auto">
          <a:xfrm>
            <a:off x="1514539" y="2153838"/>
            <a:ext cx="6585853" cy="2499298"/>
          </a:xfrm>
          <a:prstGeom prst="rect">
            <a:avLst/>
          </a:prstGeom>
          <a:noFill/>
          <a:ln>
            <a:noFill/>
          </a:ln>
          <a:extLst>
            <a:ext uri="{53640926-AAD7-44D8-BBD7-CCE9431645EC}">
              <a14:shadowObscured xmlns:a14="http://schemas.microsoft.com/office/drawing/2010/main"/>
            </a:ext>
          </a:extLst>
        </p:spPr>
      </p:pic>
      <p:sp>
        <p:nvSpPr>
          <p:cNvPr id="4" name="Прямоугольник 3"/>
          <p:cNvSpPr/>
          <p:nvPr/>
        </p:nvSpPr>
        <p:spPr>
          <a:xfrm>
            <a:off x="971600" y="4797152"/>
            <a:ext cx="7560840" cy="1754326"/>
          </a:xfrm>
          <a:prstGeom prst="rect">
            <a:avLst/>
          </a:prstGeom>
        </p:spPr>
        <p:txBody>
          <a:bodyPr wrap="square">
            <a:spAutoFit/>
          </a:bodyPr>
          <a:lstStyle/>
          <a:p>
            <a:pPr algn="just">
              <a:spcAft>
                <a:spcPts val="600"/>
              </a:spcAft>
            </a:pPr>
            <a:r>
              <a:rPr lang="en-US" dirty="0" err="1">
                <a:latin typeface="Times New Roman" panose="02020603050405020304" pitchFamily="18" charset="0"/>
                <a:ea typeface="Times New Roman" panose="02020603050405020304" pitchFamily="18" charset="0"/>
              </a:rPr>
              <a:t>Fil’trat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plitaning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pastki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qismida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joylashgan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kanalcha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umumiy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tarnovga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tushadi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Romning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ikkala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tomoni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to’lganda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to’xtatiladi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teskari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yo’nalishda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yuqori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bosimli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suyuqlik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yuborilib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yuviladi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aylanma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kanallar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orqali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chiqariladi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SHundan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keyin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yuvish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suv</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yuboriladi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jarayon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tugagach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plita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chapga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surilib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to’kiladi</a:t>
            </a:r>
            <a:r>
              <a:rPr lang="en-US" dirty="0">
                <a:latin typeface="Times New Roman" panose="02020603050405020304" pitchFamily="18" charset="0"/>
                <a:ea typeface="Times New Roman" panose="02020603050405020304" pitchFamily="18" charset="0"/>
              </a:rPr>
              <a:t>. (12 b-</a:t>
            </a:r>
            <a:r>
              <a:rPr lang="en-US" dirty="0" err="1">
                <a:latin typeface="Times New Roman" panose="02020603050405020304" pitchFamily="18" charset="0"/>
                <a:ea typeface="Times New Roman" panose="02020603050405020304" pitchFamily="18" charset="0"/>
              </a:rPr>
              <a:t>rasm</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910838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75856" y="476672"/>
            <a:ext cx="2506007" cy="369332"/>
          </a:xfrm>
          <a:prstGeom prst="rect">
            <a:avLst/>
          </a:prstGeom>
        </p:spPr>
        <p:txBody>
          <a:bodyPr wrap="none">
            <a:spAutoFit/>
          </a:bodyPr>
          <a:lstStyle/>
          <a:p>
            <a:r>
              <a:rPr lang="en-US" b="1" dirty="0" err="1">
                <a:latin typeface="Times New Roman" panose="02020603050405020304" pitchFamily="18" charset="0"/>
                <a:ea typeface="Times New Roman" panose="02020603050405020304" pitchFamily="18" charset="0"/>
              </a:rPr>
              <a:t>Fil’tr</a:t>
            </a:r>
            <a:r>
              <a:rPr lang="en-US" b="1" dirty="0">
                <a:latin typeface="Times New Roman" panose="02020603050405020304" pitchFamily="18" charset="0"/>
                <a:ea typeface="Times New Roman" panose="02020603050405020304" pitchFamily="18" charset="0"/>
              </a:rPr>
              <a:t> - press (FPAKM</a:t>
            </a:r>
            <a:r>
              <a:rPr lang="en-US" dirty="0">
                <a:latin typeface="Times New Roman" panose="02020603050405020304" pitchFamily="18" charset="0"/>
                <a:ea typeface="Times New Roman" panose="02020603050405020304" pitchFamily="18" charset="0"/>
              </a:rPr>
              <a:t>).</a:t>
            </a:r>
            <a:endParaRPr lang="ru-RU" dirty="0"/>
          </a:p>
        </p:txBody>
      </p:sp>
      <p:sp>
        <p:nvSpPr>
          <p:cNvPr id="3" name="Прямоугольник 2"/>
          <p:cNvSpPr/>
          <p:nvPr/>
        </p:nvSpPr>
        <p:spPr>
          <a:xfrm>
            <a:off x="4067944" y="1268760"/>
            <a:ext cx="4572000" cy="3970318"/>
          </a:xfrm>
          <a:prstGeom prst="rect">
            <a:avLst/>
          </a:prstGeom>
        </p:spPr>
        <p:txBody>
          <a:bodyPr>
            <a:spAutoFit/>
          </a:bodyPr>
          <a:lstStyle/>
          <a:p>
            <a:pPr algn="just">
              <a:spcAft>
                <a:spcPts val="0"/>
              </a:spcAft>
            </a:pP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 press (FPAKM).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to’kish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mexanizatsiyalashgan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Ushbu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qurilma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kamerali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avtomatlashtirilgan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temperaturasi</a:t>
            </a:r>
            <a:r>
              <a:rPr lang="en-US" dirty="0">
                <a:latin typeface="Times New Roman" panose="02020603050405020304" pitchFamily="18" charset="0"/>
                <a:ea typeface="Times New Roman" panose="02020603050405020304" pitchFamily="18" charset="0"/>
              </a:rPr>
              <a:t> 80°S</a:t>
            </a:r>
            <a:r>
              <a:rPr lang="en-US" b="1" i="1"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kontsentratsiyasi</a:t>
            </a:r>
            <a:r>
              <a:rPr lang="en-US" dirty="0">
                <a:latin typeface="Times New Roman" panose="02020603050405020304" pitchFamily="18" charset="0"/>
                <a:ea typeface="Times New Roman" panose="02020603050405020304" pitchFamily="18" charset="0"/>
              </a:rPr>
              <a:t> 10...500 kg/m</a:t>
            </a:r>
            <a:r>
              <a:rPr lang="en-US" baseline="30000" dirty="0">
                <a:latin typeface="Times New Roman" panose="02020603050405020304" pitchFamily="18" charset="0"/>
                <a:ea typeface="Times New Roman" panose="02020603050405020304" pitchFamily="18" charset="0"/>
              </a:rPr>
              <a:t>3</a:t>
            </a:r>
            <a:r>
              <a:rPr lang="en-US" dirty="0">
                <a:latin typeface="Times New Roman" panose="02020603050405020304" pitchFamily="18" charset="0"/>
                <a:ea typeface="Times New Roman" panose="02020603050405020304" pitchFamily="18" charset="0"/>
              </a:rPr>
              <a:t> li </a:t>
            </a:r>
            <a:r>
              <a:rPr lang="en-US" dirty="0" err="1">
                <a:latin typeface="Times New Roman" panose="02020603050405020304" pitchFamily="18" charset="0"/>
                <a:ea typeface="Times New Roman" panose="02020603050405020304" pitchFamily="18" charset="0"/>
              </a:rPr>
              <a:t>mayin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dispers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suspenziyalarni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ajratish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qo’llaniladi</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turdagi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davriy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ishlaydigan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algn="just">
              <a:spcAft>
                <a:spcPts val="0"/>
              </a:spcAft>
            </a:pPr>
            <a:r>
              <a:rPr lang="en-US" dirty="0" err="1">
                <a:latin typeface="Times New Roman" panose="02020603050405020304" pitchFamily="18" charset="0"/>
                <a:ea typeface="Times New Roman" panose="02020603050405020304" pitchFamily="18" charset="0"/>
              </a:rPr>
              <a:t>Ko’pincha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presslarda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biriga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zich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joylashgan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qator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to’rtburchak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shakldagi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iborat</a:t>
            </a:r>
            <a:r>
              <a:rPr lang="en-US" dirty="0">
                <a:latin typeface="Times New Roman" panose="02020603050405020304" pitchFamily="18" charset="0"/>
                <a:ea typeface="Times New Roman" panose="02020603050405020304" pitchFamily="18" charset="0"/>
              </a:rPr>
              <a:t> (13-rasm).</a:t>
            </a:r>
            <a:endParaRPr lang="ru-RU" sz="1600" dirty="0">
              <a:latin typeface="Times New Roman" panose="02020603050405020304" pitchFamily="18" charset="0"/>
              <a:ea typeface="Times New Roman" panose="02020603050405020304" pitchFamily="18" charset="0"/>
            </a:endParaRPr>
          </a:p>
          <a:p>
            <a:pPr algn="just">
              <a:spcAft>
                <a:spcPts val="0"/>
              </a:spcAft>
            </a:pPr>
            <a:r>
              <a:rPr lang="en-US" dirty="0" err="1">
                <a:latin typeface="Times New Roman" panose="02020603050405020304" pitchFamily="18" charset="0"/>
                <a:ea typeface="Times New Roman" panose="02020603050405020304" pitchFamily="18" charset="0"/>
              </a:rPr>
              <a:t>To’rtburchak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bunday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joylashuvi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solishtirma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yuzasining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ko’payishiga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keladi</a:t>
            </a:r>
            <a:r>
              <a:rPr lang="en-US" dirty="0">
                <a:latin typeface="Times New Roman" panose="02020603050405020304" pitchFamily="18" charset="0"/>
                <a:ea typeface="Times New Roman" panose="02020603050405020304" pitchFamily="18" charset="0"/>
              </a:rPr>
              <a:t>.</a:t>
            </a:r>
            <a:endParaRPr lang="ru-RU" sz="1600" dirty="0">
              <a:effectLst/>
              <a:latin typeface="Times New Roman" panose="02020603050405020304" pitchFamily="18" charset="0"/>
              <a:ea typeface="Times New Roman" panose="02020603050405020304" pitchFamily="18" charset="0"/>
            </a:endParaRPr>
          </a:p>
        </p:txBody>
      </p:sp>
      <p:pic>
        <p:nvPicPr>
          <p:cNvPr id="6" name="Рисунок 5"/>
          <p:cNvPicPr>
            <a:picLocks noChangeAspect="1"/>
          </p:cNvPicPr>
          <p:nvPr/>
        </p:nvPicPr>
        <p:blipFill rotWithShape="1">
          <a:blip r:embed="rId2">
            <a:extLst>
              <a:ext uri="{28A0092B-C50C-407E-A947-70E740481C1C}">
                <a14:useLocalDpi xmlns:a14="http://schemas.microsoft.com/office/drawing/2010/main" val="0"/>
              </a:ext>
            </a:extLst>
          </a:blip>
          <a:srcRect r="49454"/>
          <a:stretch/>
        </p:blipFill>
        <p:spPr>
          <a:xfrm>
            <a:off x="179512" y="2996952"/>
            <a:ext cx="3771071" cy="3624988"/>
          </a:xfrm>
          <a:prstGeom prst="rect">
            <a:avLst/>
          </a:prstGeom>
        </p:spPr>
      </p:pic>
      <p:pic>
        <p:nvPicPr>
          <p:cNvPr id="28677" name="Picture 5" descr="ÐÐ°ÑÑÐ¸Ð½ÐºÐ¸ Ð¿Ð¾ Ð·Ð°Ð¿ÑÐ¾ÑÑ ÑÐ¸Ð»ÑÑÑ Ð¿ÑÐµÑÑ"/>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575" y="765011"/>
            <a:ext cx="3120281" cy="2340211"/>
          </a:xfrm>
          <a:prstGeom prst="rect">
            <a:avLst/>
          </a:prstGeom>
          <a:noFill/>
          <a:extLst>
            <a:ext uri="{909E8E84-426E-40DD-AFC4-6F175D3DCCD1}">
              <a14:hiddenFill xmlns:a14="http://schemas.microsoft.com/office/drawing/2010/main">
                <a:solidFill>
                  <a:srgbClr val="FFFFFF"/>
                </a:solidFill>
              </a14:hiddenFill>
            </a:ext>
          </a:extLst>
        </p:spPr>
      </p:pic>
      <p:pic>
        <p:nvPicPr>
          <p:cNvPr id="28679" name="Picture 7" descr="ÐÐ¾ÑÐ¾Ð¶ÐµÐµ Ð¸Ð·Ð¾Ð±ÑÐ°Ð¶ÐµÐ½Ð¸Ð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64088" y="4977790"/>
            <a:ext cx="1368087" cy="1368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81364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l="50000"/>
          <a:stretch/>
        </p:blipFill>
        <p:spPr>
          <a:xfrm>
            <a:off x="307975" y="3140968"/>
            <a:ext cx="3618884" cy="3516717"/>
          </a:xfrm>
          <a:prstGeom prst="rect">
            <a:avLst/>
          </a:prstGeom>
        </p:spPr>
      </p:pic>
      <p:sp>
        <p:nvSpPr>
          <p:cNvPr id="3" name="Прямоугольник 2"/>
          <p:cNvSpPr/>
          <p:nvPr/>
        </p:nvSpPr>
        <p:spPr>
          <a:xfrm>
            <a:off x="2887955" y="548680"/>
            <a:ext cx="2807179" cy="369332"/>
          </a:xfrm>
          <a:prstGeom prst="rect">
            <a:avLst/>
          </a:prstGeom>
        </p:spPr>
        <p:txBody>
          <a:bodyPr wrap="none">
            <a:spAutoFit/>
          </a:bodyPr>
          <a:lstStyle/>
          <a:p>
            <a:r>
              <a:rPr lang="en-US" b="1" dirty="0" err="1">
                <a:latin typeface="Times New Roman" panose="02020603050405020304" pitchFamily="18" charset="0"/>
                <a:ea typeface="Times New Roman" panose="02020603050405020304" pitchFamily="18" charset="0"/>
              </a:rPr>
              <a:t>Barabanli</a:t>
            </a:r>
            <a:r>
              <a:rPr lang="en-US" b="1" dirty="0">
                <a:latin typeface="Times New Roman" panose="02020603050405020304" pitchFamily="18" charset="0"/>
                <a:ea typeface="Times New Roman" panose="02020603050405020304" pitchFamily="18" charset="0"/>
              </a:rPr>
              <a:t> </a:t>
            </a:r>
            <a:r>
              <a:rPr lang="en-US" b="1" dirty="0" err="1">
                <a:latin typeface="Times New Roman" panose="02020603050405020304" pitchFamily="18" charset="0"/>
                <a:ea typeface="Times New Roman" panose="02020603050405020304" pitchFamily="18" charset="0"/>
              </a:rPr>
              <a:t>vakuum</a:t>
            </a:r>
            <a:r>
              <a:rPr lang="en-US" b="1" dirty="0">
                <a:latin typeface="Times New Roman" panose="02020603050405020304" pitchFamily="18" charset="0"/>
                <a:ea typeface="Times New Roman" panose="02020603050405020304" pitchFamily="18" charset="0"/>
              </a:rPr>
              <a:t> - </a:t>
            </a:r>
            <a:r>
              <a:rPr lang="en-US" b="1"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endParaRPr lang="ru-RU" dirty="0"/>
          </a:p>
        </p:txBody>
      </p:sp>
      <p:sp>
        <p:nvSpPr>
          <p:cNvPr id="4" name="Прямоугольник 3"/>
          <p:cNvSpPr/>
          <p:nvPr/>
        </p:nvSpPr>
        <p:spPr>
          <a:xfrm>
            <a:off x="4003778" y="1124744"/>
            <a:ext cx="4572000" cy="5355312"/>
          </a:xfrm>
          <a:prstGeom prst="rect">
            <a:avLst/>
          </a:prstGeom>
        </p:spPr>
        <p:txBody>
          <a:bodyPr>
            <a:spAutoFit/>
          </a:bodyPr>
          <a:lstStyle/>
          <a:p>
            <a:pPr algn="just">
              <a:spcAft>
                <a:spcPts val="0"/>
              </a:spcAft>
            </a:pPr>
            <a:r>
              <a:rPr lang="en-US" dirty="0" err="1">
                <a:latin typeface="Times New Roman" panose="02020603050405020304" pitchFamily="18" charset="0"/>
                <a:ea typeface="Times New Roman" panose="02020603050405020304" pitchFamily="18" charset="0"/>
              </a:rPr>
              <a:t>Barabanli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vakuum</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rPr>
              <a:t>turdagi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kontsentratsiyasi</a:t>
            </a:r>
            <a:r>
              <a:rPr lang="en-US" dirty="0">
                <a:latin typeface="Times New Roman" panose="02020603050405020304" pitchFamily="18" charset="0"/>
                <a:ea typeface="Times New Roman" panose="02020603050405020304" pitchFamily="18" charset="0"/>
              </a:rPr>
              <a:t> 50 ... 500 kg/m</a:t>
            </a:r>
            <a:r>
              <a:rPr lang="en-US" baseline="30000" dirty="0">
                <a:latin typeface="Times New Roman" panose="02020603050405020304" pitchFamily="18" charset="0"/>
                <a:ea typeface="Times New Roman" panose="02020603050405020304" pitchFamily="18" charset="0"/>
              </a:rPr>
              <a:t>3</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suspenziyalarni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uzluksiz</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ravishda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ajratish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ishlatiladi</a:t>
            </a:r>
            <a:r>
              <a:rPr lang="en-US" dirty="0">
                <a:latin typeface="Times New Roman" panose="02020603050405020304" pitchFamily="18" charset="0"/>
                <a:ea typeface="Times New Roman" panose="02020603050405020304" pitchFamily="18" charset="0"/>
              </a:rPr>
              <a:t> (14-rasm). </a:t>
            </a:r>
            <a:r>
              <a:rPr lang="en-US" dirty="0" err="1">
                <a:latin typeface="Times New Roman" panose="02020603050405020304" pitchFamily="18" charset="0"/>
                <a:ea typeface="Times New Roman" panose="02020603050405020304" pitchFamily="18" charset="0"/>
              </a:rPr>
              <a:t>Qattiq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zarrachalar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kristall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tolali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amorf</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kolloid</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tuzilishga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bo’lishi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mumkin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Fil’tr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unumdorligi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qattiq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zarrachalar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tuzilishiga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bog’liq</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yuqorida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keltirilgan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ketma</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ketlikda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pasayib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boradi</a:t>
            </a:r>
            <a:r>
              <a:rPr lang="en-US" dirty="0">
                <a:latin typeface="Times New Roman" panose="02020603050405020304" pitchFamily="18" charset="0"/>
                <a:ea typeface="Times New Roman" panose="02020603050405020304" pitchFamily="18" charset="0"/>
              </a:rPr>
              <a:t>.</a:t>
            </a:r>
            <a:endParaRPr lang="ru-RU" sz="1600" dirty="0">
              <a:latin typeface="Times New Roman" panose="02020603050405020304" pitchFamily="18" charset="0"/>
              <a:ea typeface="Times New Roman" panose="02020603050405020304" pitchFamily="18" charset="0"/>
            </a:endParaRPr>
          </a:p>
          <a:p>
            <a:pPr marL="179705" indent="539750" algn="just">
              <a:spcAft>
                <a:spcPts val="600"/>
              </a:spcAft>
            </a:pPr>
            <a:r>
              <a:rPr lang="en-US" dirty="0" err="1">
                <a:latin typeface="Times New Roman" panose="02020603050405020304" pitchFamily="18" charset="0"/>
                <a:ea typeface="Times New Roman" panose="02020603050405020304" pitchFamily="18" charset="0"/>
              </a:rPr>
              <a:t>Fil’trning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asosiy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qismi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gorizontal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baraban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u </a:t>
            </a:r>
            <a:r>
              <a:rPr lang="en-US" dirty="0" err="1">
                <a:latin typeface="Times New Roman" panose="02020603050405020304" pitchFamily="18" charset="0"/>
                <a:ea typeface="Times New Roman" panose="02020603050405020304" pitchFamily="18" charset="0"/>
              </a:rPr>
              <a:t>elektr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yuritkich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yordamida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asta</a:t>
            </a:r>
            <a:r>
              <a:rPr lang="en-US" dirty="0">
                <a:latin typeface="Times New Roman" panose="02020603050405020304" pitchFamily="18" charset="0"/>
                <a:ea typeface="Times New Roman" panose="02020603050405020304" pitchFamily="18" charset="0"/>
              </a:rPr>
              <a:t> - </a:t>
            </a:r>
            <a:r>
              <a:rPr lang="en-US" dirty="0" err="1">
                <a:latin typeface="Times New Roman" panose="02020603050405020304" pitchFamily="18" charset="0"/>
                <a:ea typeface="Times New Roman" panose="02020603050405020304" pitchFamily="18" charset="0"/>
              </a:rPr>
              <a:t>sekin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aylantiriladi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Odatda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uning</a:t>
            </a:r>
            <a:r>
              <a:rPr lang="en-US" dirty="0">
                <a:latin typeface="Times New Roman" panose="02020603050405020304" pitchFamily="18" charset="0"/>
                <a:ea typeface="Times New Roman" panose="02020603050405020304" pitchFamily="18" charset="0"/>
              </a:rPr>
              <a:t> 0,3...0,4 </a:t>
            </a:r>
            <a:r>
              <a:rPr lang="en-US" dirty="0" err="1">
                <a:latin typeface="Times New Roman" panose="02020603050405020304" pitchFamily="18" charset="0"/>
                <a:ea typeface="Times New Roman" panose="02020603050405020304" pitchFamily="18" charset="0"/>
              </a:rPr>
              <a:t>qismi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suspenziyali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tog’oraga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tushib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turadi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Tog’ora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ichida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silkinib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turuvchi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aralashtirgich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suspenziya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tarkibini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xil</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bo’lishini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ta’minlaydi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tarkibidagi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zarrachalarni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cho’kmaga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tushishiga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to’sqinlik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qiladi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Baraban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ikkita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tsilindrdan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tuzilgan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bo’ladi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Tashqi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tsilindr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elaksimon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uning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ustiga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sim</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tortilgan</a:t>
            </a:r>
            <a:r>
              <a:rPr lang="en-US" dirty="0">
                <a:latin typeface="Times New Roman" panose="02020603050405020304" pitchFamily="18" charset="0"/>
                <a:ea typeface="Times New Roman" panose="02020603050405020304" pitchFamily="18" charset="0"/>
              </a:rPr>
              <a:t>.</a:t>
            </a:r>
            <a:endParaRPr lang="ru-RU" sz="1000" dirty="0">
              <a:effectLst/>
              <a:latin typeface="Times New Roman" panose="02020603050405020304" pitchFamily="18" charset="0"/>
              <a:ea typeface="Times New Roman" panose="02020603050405020304" pitchFamily="18" charset="0"/>
            </a:endParaRPr>
          </a:p>
        </p:txBody>
      </p:sp>
      <p:sp>
        <p:nvSpPr>
          <p:cNvPr id="5" name="AutoShape 2" descr="ÐÐ°ÑÑÐ¸Ð½ÐºÐ¸ Ð¿Ð¾ Ð·Ð°Ð¿ÑÐ¾ÑÑ Ð±Ð°ÑÐ°Ð±Ð°Ð½Ð½Ð¾-Ð²Ð°ÐºÑÑÐ¼Ð½ÑÐ¹ ÑÐ¸Ð»ÑÑÑ"/>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6" name="Рисунок 5"/>
          <p:cNvPicPr>
            <a:picLocks noChangeAspect="1"/>
          </p:cNvPicPr>
          <p:nvPr/>
        </p:nvPicPr>
        <p:blipFill rotWithShape="1">
          <a:blip r:embed="rId3"/>
          <a:srcRect l="79924" t="25501" r="4326" b="52800"/>
          <a:stretch/>
        </p:blipFill>
        <p:spPr>
          <a:xfrm>
            <a:off x="307975" y="946820"/>
            <a:ext cx="2880320" cy="2232248"/>
          </a:xfrm>
          <a:prstGeom prst="rect">
            <a:avLst/>
          </a:prstGeom>
        </p:spPr>
      </p:pic>
    </p:spTree>
    <p:extLst>
      <p:ext uri="{BB962C8B-B14F-4D97-AF65-F5344CB8AC3E}">
        <p14:creationId xmlns:p14="http://schemas.microsoft.com/office/powerpoint/2010/main" val="17475252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2132856"/>
            <a:ext cx="8296245" cy="707886"/>
          </a:xfrm>
          <a:prstGeom prst="rect">
            <a:avLst/>
          </a:prstGeom>
        </p:spPr>
        <p:txBody>
          <a:bodyPr wrap="none">
            <a:spAutoFit/>
          </a:bodyPr>
          <a:lstStyle/>
          <a:p>
            <a:r>
              <a:rPr lang="en-US" sz="4000" b="1" dirty="0" smtClean="0">
                <a:solidFill>
                  <a:srgbClr val="00B050"/>
                </a:solidFill>
                <a:latin typeface="Times New Roman" panose="02020603050405020304" pitchFamily="18" charset="0"/>
                <a:ea typeface="Times New Roman" panose="02020603050405020304" pitchFamily="18" charset="0"/>
              </a:rPr>
              <a:t>E’TIBORINGIZ UCHUN RAHMAT</a:t>
            </a:r>
            <a:endParaRPr lang="ru-RU" sz="4000" dirty="0">
              <a:solidFill>
                <a:srgbClr val="00B050"/>
              </a:solidFill>
            </a:endParaRPr>
          </a:p>
        </p:txBody>
      </p:sp>
      <p:sp>
        <p:nvSpPr>
          <p:cNvPr id="3" name="Прямоугольник 2"/>
          <p:cNvSpPr/>
          <p:nvPr/>
        </p:nvSpPr>
        <p:spPr>
          <a:xfrm>
            <a:off x="2771800" y="4437112"/>
            <a:ext cx="3525324" cy="369332"/>
          </a:xfrm>
          <a:prstGeom prst="rect">
            <a:avLst/>
          </a:prstGeom>
        </p:spPr>
        <p:txBody>
          <a:bodyPr wrap="none">
            <a:spAutoFit/>
          </a:bodyPr>
          <a:lstStyle/>
          <a:p>
            <a:r>
              <a:rPr lang="en-US" b="1" dirty="0" err="1" smtClean="0">
                <a:latin typeface="Times New Roman" panose="02020603050405020304" pitchFamily="18" charset="0"/>
                <a:ea typeface="Times New Roman" panose="02020603050405020304" pitchFamily="18" charset="0"/>
              </a:rPr>
              <a:t>Ma’ruzachi</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Sulaymanov</a:t>
            </a:r>
            <a:r>
              <a:rPr lang="en-US" b="1" dirty="0" smtClean="0">
                <a:latin typeface="Times New Roman" panose="02020603050405020304" pitchFamily="18" charset="0"/>
                <a:ea typeface="Times New Roman" panose="02020603050405020304" pitchFamily="18" charset="0"/>
              </a:rPr>
              <a:t> </a:t>
            </a:r>
            <a:r>
              <a:rPr lang="en-US" b="1" dirty="0" err="1" smtClean="0">
                <a:latin typeface="Times New Roman" panose="02020603050405020304" pitchFamily="18" charset="0"/>
                <a:ea typeface="Times New Roman" panose="02020603050405020304" pitchFamily="18" charset="0"/>
              </a:rPr>
              <a:t>Sh</a:t>
            </a:r>
            <a:endParaRPr lang="ru-RU" dirty="0"/>
          </a:p>
        </p:txBody>
      </p:sp>
    </p:spTree>
    <p:extLst>
      <p:ext uri="{BB962C8B-B14F-4D97-AF65-F5344CB8AC3E}">
        <p14:creationId xmlns:p14="http://schemas.microsoft.com/office/powerpoint/2010/main" val="320944855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ачальная">
  <a:themeElements>
    <a:clrScheme name="Начальная">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Начальная">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Начальная">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232</TotalTime>
  <Words>1799</Words>
  <Application>Microsoft Office PowerPoint</Application>
  <PresentationFormat>Экран (4:3)</PresentationFormat>
  <Paragraphs>94</Paragraphs>
  <Slides>23</Slides>
  <Notes>0</Notes>
  <HiddenSlides>0</HiddenSlides>
  <MMClips>0</MMClips>
  <ScaleCrop>false</ScaleCrop>
  <HeadingPairs>
    <vt:vector size="8" baseType="variant">
      <vt:variant>
        <vt:lpstr>Использованные шрифты</vt:lpstr>
      </vt:variant>
      <vt:variant>
        <vt:i4>10</vt:i4>
      </vt:variant>
      <vt:variant>
        <vt:lpstr>Тема</vt:lpstr>
      </vt:variant>
      <vt:variant>
        <vt:i4>1</vt:i4>
      </vt:variant>
      <vt:variant>
        <vt:lpstr>Внедренные серверы OLE</vt:lpstr>
      </vt:variant>
      <vt:variant>
        <vt:i4>1</vt:i4>
      </vt:variant>
      <vt:variant>
        <vt:lpstr>Заголовки слайдов</vt:lpstr>
      </vt:variant>
      <vt:variant>
        <vt:i4>23</vt:i4>
      </vt:variant>
    </vt:vector>
  </HeadingPairs>
  <TitlesOfParts>
    <vt:vector size="35" baseType="lpstr">
      <vt:lpstr>Arial</vt:lpstr>
      <vt:lpstr>Bookman Old Style</vt:lpstr>
      <vt:lpstr>Calibri</vt:lpstr>
      <vt:lpstr>Cambria</vt:lpstr>
      <vt:lpstr>Gill Sans MT</vt:lpstr>
      <vt:lpstr>Symbol</vt:lpstr>
      <vt:lpstr>Times New Roman</vt:lpstr>
      <vt:lpstr>TimesUZ</vt:lpstr>
      <vt:lpstr>Wingdings</vt:lpstr>
      <vt:lpstr>Wingdings 3</vt:lpstr>
      <vt:lpstr>Начальная</vt:lpstr>
      <vt:lpstr>Microsoft Equation 3.0</vt:lpstr>
      <vt:lpstr>6-Mavzu: SUYUQLIK MUHITLARIDA ARALASHTIRISH,SUYUQLIKNI TURLI JINSLI TIZIMLARNI AJRATISH</vt:lpstr>
      <vt:lpstr>Reja:</vt:lpstr>
      <vt:lpstr>ARALASHTIRISH USULLARI. </vt:lpstr>
      <vt:lpstr>Pnevmatik aralashtirish </vt:lpstr>
      <vt:lpstr>Презентация PowerPoint</vt:lpstr>
      <vt:lpstr>Tsirkulyatsiyali aralashtirish, </vt:lpstr>
      <vt:lpstr>Презентация PowerPoint</vt:lpstr>
      <vt:lpstr>Презентация PowerPoint</vt:lpstr>
      <vt:lpstr>Презентация PowerPoint</vt:lpstr>
      <vt:lpstr>Презентация PowerPoint</vt:lpstr>
      <vt:lpstr>Turli jinsli tizimlarning turlari va ularni ajratish usullari. Ajratish usullari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XTreme.ws</dc:creator>
  <cp:lastModifiedBy>Пользователь Windows</cp:lastModifiedBy>
  <cp:revision>61</cp:revision>
  <dcterms:created xsi:type="dcterms:W3CDTF">2019-04-16T08:29:40Z</dcterms:created>
  <dcterms:modified xsi:type="dcterms:W3CDTF">2019-04-23T12:12:38Z</dcterms:modified>
</cp:coreProperties>
</file>