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  <p:sldMasterId id="2147483811" r:id="rId2"/>
  </p:sldMasterIdLst>
  <p:notesMasterIdLst>
    <p:notesMasterId r:id="rId25"/>
  </p:notesMasterIdLst>
  <p:handoutMasterIdLst>
    <p:handoutMasterId r:id="rId26"/>
  </p:handoutMasterIdLst>
  <p:sldIdLst>
    <p:sldId id="307" r:id="rId3"/>
    <p:sldId id="372" r:id="rId4"/>
    <p:sldId id="344" r:id="rId5"/>
    <p:sldId id="360" r:id="rId6"/>
    <p:sldId id="377" r:id="rId7"/>
    <p:sldId id="378" r:id="rId8"/>
    <p:sldId id="368" r:id="rId9"/>
    <p:sldId id="359" r:id="rId10"/>
    <p:sldId id="376" r:id="rId11"/>
    <p:sldId id="375" r:id="rId12"/>
    <p:sldId id="374" r:id="rId13"/>
    <p:sldId id="328" r:id="rId14"/>
    <p:sldId id="362" r:id="rId15"/>
    <p:sldId id="355" r:id="rId16"/>
    <p:sldId id="369" r:id="rId17"/>
    <p:sldId id="370" r:id="rId18"/>
    <p:sldId id="365" r:id="rId19"/>
    <p:sldId id="358" r:id="rId20"/>
    <p:sldId id="366" r:id="rId21"/>
    <p:sldId id="367" r:id="rId22"/>
    <p:sldId id="380" r:id="rId23"/>
    <p:sldId id="281" r:id="rId24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5BA9"/>
    <a:srgbClr val="6F64A0"/>
    <a:srgbClr val="74699B"/>
    <a:srgbClr val="706599"/>
    <a:srgbClr val="6D609E"/>
    <a:srgbClr val="6A5D99"/>
    <a:srgbClr val="725C9A"/>
    <a:srgbClr val="67538B"/>
    <a:srgbClr val="6E518D"/>
    <a:srgbClr val="684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0" autoAdjust="0"/>
    <p:restoredTop sz="94493" autoAdjust="0"/>
  </p:normalViewPr>
  <p:slideViewPr>
    <p:cSldViewPr>
      <p:cViewPr varScale="1">
        <p:scale>
          <a:sx n="86" d="100"/>
          <a:sy n="86" d="100"/>
        </p:scale>
        <p:origin x="124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8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8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8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84667230"/>
      </p:ext>
    </p:extLst>
  </p:cSld>
  <p:clrMapOvr>
    <a:masterClrMapping/>
  </p:clrMapOvr>
  <p:transition spd="med">
    <p:pu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Титульный слайд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1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32" name="Google Shape;32;p31"/>
            <p:cNvCxnSpPr/>
            <p:nvPr/>
          </p:nvCxnSpPr>
          <p:spPr>
            <a:xfrm rot="10800000" flipH="1">
              <a:off x="5130830" y="4175605"/>
              <a:ext cx="4022475" cy="2682396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33" name="Google Shape;33;p31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4" name="Google Shape;34;p31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31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3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38" name="Google Shape;38;p31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1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1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31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1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 extrusionOk="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</p:sp>
      </p:grpSp>
      <p:sp>
        <p:nvSpPr>
          <p:cNvPr id="42" name="Google Shape;42;p31"/>
          <p:cNvSpPr txBox="1"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1"/>
          <p:cNvSpPr txBox="1"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31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1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31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pic>
        <p:nvPicPr>
          <p:cNvPr id="47" name="Google Shape;47;p31" descr="K:\ProPowerPoint\Шаблоны\В работе\Элегантный абстрактный\Elegantn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1261918"/>
      </p:ext>
    </p:extLst>
  </p:cSld>
  <p:clrMapOvr>
    <a:masterClrMapping/>
  </p:clrMapOvr>
  <p:transition spd="med">
    <p:push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2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2"/>
          <p:cNvSpPr txBox="1"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1" name="Google Shape;51;p32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2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pic>
        <p:nvPicPr>
          <p:cNvPr id="54" name="Google Shape;54;p32" descr="K:\ProPowerPoint\Шаблоны\В работе\Элегантный абстрактный\ElegantSlide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32"/>
          <p:cNvSpPr/>
          <p:nvPr/>
        </p:nvSpPr>
        <p:spPr>
          <a:xfrm rot="-2629445">
            <a:off x="660472" y="25368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" name="Google Shape;56;p32"/>
          <p:cNvSpPr/>
          <p:nvPr/>
        </p:nvSpPr>
        <p:spPr>
          <a:xfrm rot="-2629445">
            <a:off x="857622" y="469702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" name="Google Shape;57;p32"/>
          <p:cNvSpPr/>
          <p:nvPr/>
        </p:nvSpPr>
        <p:spPr>
          <a:xfrm rot="-2629445">
            <a:off x="448712" y="458471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" name="Google Shape;58;p32"/>
          <p:cNvSpPr/>
          <p:nvPr/>
        </p:nvSpPr>
        <p:spPr>
          <a:xfrm rot="-2629445">
            <a:off x="642886" y="66937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32"/>
          <p:cNvSpPr txBox="1"/>
          <p:nvPr/>
        </p:nvSpPr>
        <p:spPr>
          <a:xfrm>
            <a:off x="63500" y="857250"/>
            <a:ext cx="1462088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rgbClr val="16B0E3"/>
                </a:solidFill>
                <a:latin typeface="Trebuchet MS"/>
                <a:ea typeface="Trebuchet MS"/>
                <a:cs typeface="Trebuchet MS"/>
                <a:sym typeface="Trebuchet MS"/>
              </a:rPr>
              <a:t>CEDR</a:t>
            </a:r>
            <a:endParaRPr sz="3200" b="1">
              <a:solidFill>
                <a:srgbClr val="16B0E3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255470174"/>
      </p:ext>
    </p:extLst>
  </p:cSld>
  <p:clrMapOvr>
    <a:masterClrMapping/>
  </p:clrMapOvr>
  <p:transition spd="med">
    <p:pu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Заголовок раздела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3"/>
          <p:cNvSpPr txBox="1"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3"/>
          <p:cNvSpPr txBox="1"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33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33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pic>
        <p:nvPicPr>
          <p:cNvPr id="66" name="Google Shape;66;p33" descr="K:\ProPowerPoint\Шаблоны\В работе\Элегантный абстрактный\ElegantSlide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33"/>
          <p:cNvSpPr/>
          <p:nvPr/>
        </p:nvSpPr>
        <p:spPr>
          <a:xfrm rot="-2629445">
            <a:off x="660472" y="25368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33"/>
          <p:cNvSpPr/>
          <p:nvPr/>
        </p:nvSpPr>
        <p:spPr>
          <a:xfrm rot="-2629445">
            <a:off x="857622" y="469702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9" name="Google Shape;69;p33"/>
          <p:cNvSpPr/>
          <p:nvPr/>
        </p:nvSpPr>
        <p:spPr>
          <a:xfrm rot="-2629445">
            <a:off x="448712" y="458471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0" name="Google Shape;70;p33"/>
          <p:cNvSpPr/>
          <p:nvPr/>
        </p:nvSpPr>
        <p:spPr>
          <a:xfrm rot="-2629445">
            <a:off x="642886" y="66937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" name="Google Shape;71;p33"/>
          <p:cNvSpPr txBox="1"/>
          <p:nvPr/>
        </p:nvSpPr>
        <p:spPr>
          <a:xfrm>
            <a:off x="63500" y="857250"/>
            <a:ext cx="1462088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rgbClr val="16B0E3"/>
                </a:solidFill>
                <a:latin typeface="Trebuchet MS"/>
                <a:ea typeface="Trebuchet MS"/>
                <a:cs typeface="Trebuchet MS"/>
                <a:sym typeface="Trebuchet MS"/>
              </a:rPr>
              <a:t>CEDR</a:t>
            </a:r>
            <a:endParaRPr sz="3200" b="1">
              <a:solidFill>
                <a:srgbClr val="16B0E3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768504921"/>
      </p:ext>
    </p:extLst>
  </p:cSld>
  <p:clrMapOvr>
    <a:masterClrMapping/>
  </p:clrMapOvr>
  <p:transition spd="med">
    <p:pu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4"/>
          <p:cNvSpPr txBox="1">
            <a:spLocks noGrp="1"/>
          </p:cNvSpPr>
          <p:nvPr>
            <p:ph type="body" idx="1"/>
          </p:nvPr>
        </p:nvSpPr>
        <p:spPr>
          <a:xfrm>
            <a:off x="609600" y="2160589"/>
            <a:ext cx="3088109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2"/>
          </p:nvPr>
        </p:nvSpPr>
        <p:spPr>
          <a:xfrm>
            <a:off x="3869204" y="2160590"/>
            <a:ext cx="3088110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76" name="Google Shape;76;p34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4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4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pic>
        <p:nvPicPr>
          <p:cNvPr id="79" name="Google Shape;79;p34" descr="K:\ProPowerPoint\Шаблоны\В работе\Элегантный абстрактный\ElegantSlide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34"/>
          <p:cNvSpPr/>
          <p:nvPr/>
        </p:nvSpPr>
        <p:spPr>
          <a:xfrm rot="-2629445">
            <a:off x="660472" y="25368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1" name="Google Shape;81;p34"/>
          <p:cNvSpPr/>
          <p:nvPr/>
        </p:nvSpPr>
        <p:spPr>
          <a:xfrm rot="-2629445">
            <a:off x="857622" y="469702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2" name="Google Shape;82;p34"/>
          <p:cNvSpPr/>
          <p:nvPr/>
        </p:nvSpPr>
        <p:spPr>
          <a:xfrm rot="-2629445">
            <a:off x="448712" y="458471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3" name="Google Shape;83;p34"/>
          <p:cNvSpPr/>
          <p:nvPr/>
        </p:nvSpPr>
        <p:spPr>
          <a:xfrm rot="-2629445">
            <a:off x="642886" y="66937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4" name="Google Shape;84;p34"/>
          <p:cNvSpPr txBox="1"/>
          <p:nvPr/>
        </p:nvSpPr>
        <p:spPr>
          <a:xfrm>
            <a:off x="63500" y="857250"/>
            <a:ext cx="1462088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rgbClr val="16B0E3"/>
                </a:solidFill>
                <a:latin typeface="Trebuchet MS"/>
                <a:ea typeface="Trebuchet MS"/>
                <a:cs typeface="Trebuchet MS"/>
                <a:sym typeface="Trebuchet MS"/>
              </a:rPr>
              <a:t>CEDR</a:t>
            </a:r>
            <a:endParaRPr sz="3200" b="1">
              <a:solidFill>
                <a:srgbClr val="16B0E3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28517146"/>
      </p:ext>
    </p:extLst>
  </p:cSld>
  <p:clrMapOvr>
    <a:masterClrMapping/>
  </p:clrMapOvr>
  <p:transition spd="med">
    <p:pu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5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35"/>
          <p:cNvSpPr txBox="1"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35"/>
          <p:cNvSpPr txBox="1">
            <a:spLocks noGrp="1"/>
          </p:cNvSpPr>
          <p:nvPr>
            <p:ph type="body" idx="2"/>
          </p:nvPr>
        </p:nvSpPr>
        <p:spPr>
          <a:xfrm>
            <a:off x="609599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9" name="Google Shape;89;p35"/>
          <p:cNvSpPr txBox="1">
            <a:spLocks noGrp="1"/>
          </p:cNvSpPr>
          <p:nvPr>
            <p:ph type="body" idx="3"/>
          </p:nvPr>
        </p:nvSpPr>
        <p:spPr>
          <a:xfrm>
            <a:off x="3866640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90" name="Google Shape;90;p35"/>
          <p:cNvSpPr txBox="1">
            <a:spLocks noGrp="1"/>
          </p:cNvSpPr>
          <p:nvPr>
            <p:ph type="body" idx="4"/>
          </p:nvPr>
        </p:nvSpPr>
        <p:spPr>
          <a:xfrm>
            <a:off x="3866640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1" name="Google Shape;91;p35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5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35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pic>
        <p:nvPicPr>
          <p:cNvPr id="94" name="Google Shape;94;p35" descr="K:\ProPowerPoint\Шаблоны\В работе\Элегантный абстрактный\ElegantSlide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35"/>
          <p:cNvSpPr/>
          <p:nvPr/>
        </p:nvSpPr>
        <p:spPr>
          <a:xfrm rot="-2629445">
            <a:off x="660472" y="25368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35"/>
          <p:cNvSpPr/>
          <p:nvPr/>
        </p:nvSpPr>
        <p:spPr>
          <a:xfrm rot="-2629445">
            <a:off x="857622" y="469702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35"/>
          <p:cNvSpPr/>
          <p:nvPr/>
        </p:nvSpPr>
        <p:spPr>
          <a:xfrm rot="-2629445">
            <a:off x="448712" y="458471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35"/>
          <p:cNvSpPr/>
          <p:nvPr/>
        </p:nvSpPr>
        <p:spPr>
          <a:xfrm rot="-2629445">
            <a:off x="642886" y="669373"/>
            <a:ext cx="252000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35"/>
          <p:cNvSpPr txBox="1"/>
          <p:nvPr/>
        </p:nvSpPr>
        <p:spPr>
          <a:xfrm>
            <a:off x="63500" y="857250"/>
            <a:ext cx="1462088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rgbClr val="16B0E3"/>
                </a:solidFill>
                <a:latin typeface="Trebuchet MS"/>
                <a:ea typeface="Trebuchet MS"/>
                <a:cs typeface="Trebuchet MS"/>
                <a:sym typeface="Trebuchet MS"/>
              </a:rPr>
              <a:t>CEDR</a:t>
            </a:r>
            <a:endParaRPr sz="3200" b="1">
              <a:solidFill>
                <a:srgbClr val="16B0E3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474309446"/>
      </p:ext>
    </p:extLst>
  </p:cSld>
  <p:clrMapOvr>
    <a:masterClrMapping/>
  </p:clrMapOvr>
  <p:transition spd="med">
    <p:push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6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6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36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36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pic>
        <p:nvPicPr>
          <p:cNvPr id="105" name="Google Shape;105;p36" descr="K:\ProPowerPoint\Шаблоны\В работе\Элегантный абстрактный\ElegantSlide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36"/>
          <p:cNvSpPr/>
          <p:nvPr/>
        </p:nvSpPr>
        <p:spPr>
          <a:xfrm rot="-2629445">
            <a:off x="682822" y="201249"/>
            <a:ext cx="3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36"/>
          <p:cNvSpPr/>
          <p:nvPr/>
        </p:nvSpPr>
        <p:spPr>
          <a:xfrm rot="-2629445">
            <a:off x="957645" y="477915"/>
            <a:ext cx="3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8" name="Google Shape;108;p36"/>
          <p:cNvSpPr/>
          <p:nvPr/>
        </p:nvSpPr>
        <p:spPr>
          <a:xfrm rot="-2629445">
            <a:off x="381491" y="470330"/>
            <a:ext cx="3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Google Shape;109;p36"/>
          <p:cNvSpPr/>
          <p:nvPr/>
        </p:nvSpPr>
        <p:spPr>
          <a:xfrm rot="-2629445">
            <a:off x="656610" y="746329"/>
            <a:ext cx="3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0" name="Google Shape;110;p36"/>
          <p:cNvSpPr txBox="1"/>
          <p:nvPr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>
                <a:solidFill>
                  <a:srgbClr val="16B0E3"/>
                </a:solidFill>
                <a:latin typeface="Trebuchet MS"/>
                <a:ea typeface="Trebuchet MS"/>
                <a:cs typeface="Trebuchet MS"/>
                <a:sym typeface="Trebuchet MS"/>
              </a:rPr>
              <a:t>CEDR</a:t>
            </a:r>
            <a:endParaRPr sz="3200" b="1">
              <a:solidFill>
                <a:srgbClr val="16B0E3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4372826"/>
      </p:ext>
    </p:extLst>
  </p:cSld>
  <p:clrMapOvr>
    <a:masterClrMapping/>
  </p:clrMapOvr>
  <p:transition spd="med">
    <p:pu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7"/>
          <p:cNvSpPr txBox="1"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37"/>
          <p:cNvSpPr txBox="1">
            <a:spLocks noGrp="1"/>
          </p:cNvSpPr>
          <p:nvPr>
            <p:ph type="body" idx="1"/>
          </p:nvPr>
        </p:nvSpPr>
        <p:spPr>
          <a:xfrm>
            <a:off x="3571275" y="514925"/>
            <a:ext cx="3386037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37"/>
          <p:cNvSpPr txBox="1">
            <a:spLocks noGrp="1"/>
          </p:cNvSpPr>
          <p:nvPr>
            <p:ph type="body" idx="2"/>
          </p:nvPr>
        </p:nvSpPr>
        <p:spPr>
          <a:xfrm>
            <a:off x="609599" y="2777069"/>
            <a:ext cx="2790182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>
            <a:endParaRPr/>
          </a:p>
        </p:txBody>
      </p:sp>
      <p:sp>
        <p:nvSpPr>
          <p:cNvPr id="115" name="Google Shape;115;p37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37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7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5403871"/>
      </p:ext>
    </p:extLst>
  </p:cSld>
  <p:clrMapOvr>
    <a:masterClrMapping/>
  </p:clrMapOvr>
  <p:transition spd="med">
    <p:pu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8"/>
          <p:cNvSpPr txBox="1"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38"/>
          <p:cNvSpPr>
            <a:spLocks noGrp="1"/>
          </p:cNvSpPr>
          <p:nvPr>
            <p:ph type="pic" idx="2"/>
          </p:nvPr>
        </p:nvSpPr>
        <p:spPr>
          <a:xfrm>
            <a:off x="609599" y="609600"/>
            <a:ext cx="6347714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121" name="Google Shape;121;p38"/>
          <p:cNvSpPr txBox="1">
            <a:spLocks noGrp="1"/>
          </p:cNvSpPr>
          <p:nvPr>
            <p:ph type="body" idx="1"/>
          </p:nvPr>
        </p:nvSpPr>
        <p:spPr>
          <a:xfrm>
            <a:off x="609599" y="5367338"/>
            <a:ext cx="6347714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22" name="Google Shape;122;p38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38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8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050877"/>
      </p:ext>
    </p:extLst>
  </p:cSld>
  <p:clrMapOvr>
    <a:masterClrMapping/>
  </p:clrMapOvr>
  <p:transition spd="med">
    <p:pu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подпись">
  <p:cSld name="Заголовок и подпись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9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39"/>
          <p:cNvSpPr txBox="1"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39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9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9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74255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с подписью">
  <p:cSld name="Цитата с подписью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0"/>
          <p:cNvSpPr txBox="1"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40"/>
          <p:cNvSpPr txBox="1">
            <a:spLocks noGrp="1"/>
          </p:cNvSpPr>
          <p:nvPr>
            <p:ph type="body" idx="1"/>
          </p:nvPr>
        </p:nvSpPr>
        <p:spPr>
          <a:xfrm>
            <a:off x="1101074" y="3632200"/>
            <a:ext cx="541980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4" name="Google Shape;134;p40"/>
          <p:cNvSpPr txBox="1">
            <a:spLocks noGrp="1"/>
          </p:cNvSpPr>
          <p:nvPr>
            <p:ph type="body" idx="2"/>
          </p:nvPr>
        </p:nvSpPr>
        <p:spPr>
          <a:xfrm>
            <a:off x="609598" y="4470400"/>
            <a:ext cx="6347715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5" name="Google Shape;135;p40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40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40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8" name="Google Shape;138;p40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39" name="Google Shape;139;p40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196795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Карточка имени">
  <p:cSld name="Карточка имени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1"/>
          <p:cNvSpPr txBox="1"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41"/>
          <p:cNvSpPr txBox="1"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3" name="Google Shape;143;p41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41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41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476473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карточки имени">
  <p:cSld name="Цитата карточки имени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2"/>
          <p:cNvSpPr txBox="1"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42"/>
          <p:cNvSpPr txBox="1">
            <a:spLocks noGrp="1"/>
          </p:cNvSpPr>
          <p:nvPr>
            <p:ph type="body" idx="1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49" name="Google Shape;149;p42"/>
          <p:cNvSpPr txBox="1">
            <a:spLocks noGrp="1"/>
          </p:cNvSpPr>
          <p:nvPr>
            <p:ph type="body" idx="2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0" name="Google Shape;150;p42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42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42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53" name="Google Shape;153;p42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54" name="Google Shape;154;p42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619112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Истина или ложь">
  <p:cSld name="Истина или ложь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43"/>
          <p:cNvSpPr txBox="1"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43"/>
          <p:cNvSpPr txBox="1">
            <a:spLocks noGrp="1"/>
          </p:cNvSpPr>
          <p:nvPr>
            <p:ph type="body" idx="1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58" name="Google Shape;158;p43"/>
          <p:cNvSpPr txBox="1">
            <a:spLocks noGrp="1"/>
          </p:cNvSpPr>
          <p:nvPr>
            <p:ph type="body" idx="2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43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43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43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26490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4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44"/>
          <p:cNvSpPr txBox="1">
            <a:spLocks noGrp="1"/>
          </p:cNvSpPr>
          <p:nvPr>
            <p:ph type="body" idx="1"/>
          </p:nvPr>
        </p:nvSpPr>
        <p:spPr>
          <a:xfrm rot="5400000">
            <a:off x="1843070" y="927120"/>
            <a:ext cx="3880773" cy="6347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65" name="Google Shape;165;p44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44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44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4884019"/>
      </p:ext>
    </p:extLst>
  </p:cSld>
  <p:clrMapOvr>
    <a:masterClrMapping/>
  </p:clrMapOvr>
  <p:transition spd="med">
    <p:push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45"/>
          <p:cNvSpPr txBox="1">
            <a:spLocks noGrp="1"/>
          </p:cNvSpPr>
          <p:nvPr>
            <p:ph type="title"/>
          </p:nvPr>
        </p:nvSpPr>
        <p:spPr>
          <a:xfrm rot="5400000">
            <a:off x="3840993" y="2745920"/>
            <a:ext cx="5251451" cy="978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45"/>
          <p:cNvSpPr txBox="1">
            <a:spLocks noGrp="1"/>
          </p:cNvSpPr>
          <p:nvPr>
            <p:ph type="body" idx="1"/>
          </p:nvPr>
        </p:nvSpPr>
        <p:spPr>
          <a:xfrm rot="5400000">
            <a:off x="581386" y="637813"/>
            <a:ext cx="5251451" cy="5195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71" name="Google Shape;171;p45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45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45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5524633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7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11" name="Google Shape;11;p27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2" name="Google Shape;12;p27"/>
            <p:cNvCxnSpPr/>
            <p:nvPr/>
          </p:nvCxnSpPr>
          <p:spPr>
            <a:xfrm rot="10800000" flipH="1">
              <a:off x="5130830" y="4175605"/>
              <a:ext cx="4022475" cy="2682396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" name="Google Shape;13;p27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4" name="Google Shape;14;p27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7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7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7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18" name="Google Shape;18;p27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7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1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7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27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27"/>
          <p:cNvSpPr txBox="1"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3" name="Google Shape;23;p27"/>
          <p:cNvSpPr txBox="1">
            <a:spLocks noGrp="1"/>
          </p:cNvSpPr>
          <p:nvPr>
            <p:ph type="dt" idx="10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4" name="Google Shape;24;p27"/>
          <p:cNvSpPr txBox="1">
            <a:spLocks noGrp="1"/>
          </p:cNvSpPr>
          <p:nvPr>
            <p:ph type="ftr" idx="11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5" name="Google Shape;25;p27"/>
          <p:cNvSpPr txBox="1">
            <a:spLocks noGrp="1"/>
          </p:cNvSpPr>
          <p:nvPr>
            <p:ph type="sldNum" idx="12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385355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  <p:sldLayoutId id="2147483823" r:id="rId12"/>
    <p:sldLayoutId id="2147483824" r:id="rId13"/>
    <p:sldLayoutId id="2147483825" r:id="rId14"/>
    <p:sldLayoutId id="2147483826" r:id="rId15"/>
    <p:sldLayoutId id="2147483827" r:id="rId16"/>
  </p:sldLayoutIdLst>
  <p:transition spd="med">
    <p:push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61255" y="863374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484018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850294" y="5287791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436" y="1404060"/>
            <a:ext cx="6046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/>
              <a:t>Lecture </a:t>
            </a:r>
            <a:r>
              <a:rPr lang="ru-RU" sz="2800" b="1" dirty="0"/>
              <a:t>1. </a:t>
            </a:r>
            <a:r>
              <a:rPr lang="en-US" sz="2800" b="1" dirty="0"/>
              <a:t>Introduction to </a:t>
            </a:r>
          </a:p>
          <a:p>
            <a:pPr algn="ctr" eaLnBrk="0" hangingPunct="0"/>
            <a:r>
              <a:rPr lang="en-US" sz="2800" b="1" dirty="0"/>
              <a:t>Islamic Finance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691680" y="5805264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61255" y="863374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163" y="2265835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069608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436" y="1404060"/>
            <a:ext cx="6046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800" b="1" dirty="0"/>
              <a:t>1-маъруза. </a:t>
            </a:r>
            <a:r>
              <a:rPr lang="ru-RU" sz="2800" b="1" dirty="0" err="1"/>
              <a:t>Ислом</a:t>
            </a:r>
            <a:r>
              <a:rPr lang="uz-Cyrl-UZ" sz="2800" b="1" dirty="0"/>
              <a:t> молиясига кириш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728319"/>
            <a:ext cx="6046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57971" y="3988285"/>
            <a:ext cx="1656184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1700" dirty="0"/>
              <a:t>05</a:t>
            </a:r>
            <a:r>
              <a:rPr lang="en-US" sz="1700" dirty="0"/>
              <a:t>.0</a:t>
            </a:r>
            <a:r>
              <a:rPr lang="ru-RU" sz="1700" dirty="0"/>
              <a:t>3</a:t>
            </a:r>
            <a:r>
              <a:rPr lang="en-US" sz="1700" dirty="0"/>
              <a:t>.</a:t>
            </a:r>
            <a:r>
              <a:rPr lang="uz-Cyrl-UZ" sz="1700" dirty="0"/>
              <a:t>2019 йил </a:t>
            </a:r>
            <a:endParaRPr lang="en-US" sz="1700" dirty="0"/>
          </a:p>
          <a:p>
            <a:pPr algn="ctr">
              <a:spcAft>
                <a:spcPts val="600"/>
              </a:spcAft>
            </a:pPr>
            <a:r>
              <a:rPr lang="uz-Cyrl-UZ" sz="1700" dirty="0"/>
              <a:t>ПҚ-4224</a:t>
            </a:r>
            <a:r>
              <a:rPr lang="en-US" sz="1700" dirty="0"/>
              <a:t>/ https://lex.uz/docs/4281729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23728" y="260648"/>
            <a:ext cx="504056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sz="2600" b="1" dirty="0"/>
              <a:t>Мавзунинг долзарблиги </a:t>
            </a:r>
            <a:endParaRPr lang="ru-RU" sz="2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341866" y="1692533"/>
            <a:ext cx="673224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/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Ўзбекистон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Республикасининг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ИТБ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гуруҳи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АМГ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билан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узоқ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муддатли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шериклигининг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асосий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йўналишлари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ҳамда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вазифалари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этиб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қуйидагилар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белгилан</a:t>
            </a:r>
            <a:r>
              <a:rPr lang="uz-Cyrl-UZ" sz="1400" dirty="0">
                <a:latin typeface="Arial" panose="020B0604020202020204" pitchFamily="34" charset="0"/>
                <a:cs typeface="Arial" panose="020B0604020202020204" pitchFamily="34" charset="0"/>
              </a:rPr>
              <a:t>ди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indent="357188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энергетика,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йўл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-транспорт,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коммунал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инфратузилмани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модернизация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қилиш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уй-жой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қурилиши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банк-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молия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тизими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ҳамда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кичик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хусусий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тадбиркорлик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секторини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ривожлантириш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соғлиқни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сақлаш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таълим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тизимларини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такомиллаштириш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ҳамда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республика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тармоқлари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ҳудудларини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комплекс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ривожлантиришнинг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бошқа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йўналишлари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бўйича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лойиҳаларни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амалга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оширишга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ИТБ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гуруҳининг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шу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жумладан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Хусусий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секторни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ривожлантириш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бўйича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корпорацияси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Халқаро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савдо-молия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корпорацияси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Инвестициялар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экспорт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кредитларини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суғурталаш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корпорацияси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тадқиқот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таълим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институти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шунингдек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АМГ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жамғармаларининг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молиявий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маблағларини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жалб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indent="357188">
              <a:buFont typeface="Arial" panose="020B0604020202020204" pitchFamily="34" charset="0"/>
              <a:buChar char="•"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банк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секторида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исломий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молиялаштириш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асосларини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жорий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давлат-хусусий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шериклиги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механизмларини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жумладан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вақф-жамғармаларни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ташкил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йўли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билан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қўллаб-қувватлаш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дастурларини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биргаликда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ишлаб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чиқиш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Ўзбекистонда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татбиқ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қилиш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indent="357188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республика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тижорат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банклари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томонидан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тадбиркорлик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субъектларининг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инвестиция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лойиҳаларини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қўллаб-қувватлаш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уларнинг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экспорт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имкониятларини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мустаҳкамлаш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учун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ХСРБИК, ХИСМК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ИЭКСИК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молиявий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ресурслари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маҳсулотларини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фаол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жалб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этиш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46" y="980728"/>
            <a:ext cx="2039035" cy="2861912"/>
          </a:xfrm>
          <a:prstGeom prst="rect">
            <a:avLst/>
          </a:prstGeom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692696"/>
            <a:ext cx="72098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Ҳар</a:t>
            </a:r>
            <a:r>
              <a:rPr lang="ru-RU" sz="2000" dirty="0"/>
              <a:t> </a:t>
            </a:r>
            <a:r>
              <a:rPr lang="ru-RU" sz="2000" dirty="0" err="1"/>
              <a:t>қандай</a:t>
            </a:r>
            <a:r>
              <a:rPr lang="ru-RU" sz="2000" dirty="0"/>
              <a:t> </a:t>
            </a:r>
            <a:r>
              <a:rPr lang="ru-RU" sz="2000" dirty="0" err="1"/>
              <a:t>муассасавий</a:t>
            </a:r>
            <a:r>
              <a:rPr lang="ru-RU" sz="2000" dirty="0"/>
              <a:t> </a:t>
            </a:r>
            <a:r>
              <a:rPr lang="ru-RU" sz="2000" dirty="0" err="1"/>
              <a:t>тармоқ</a:t>
            </a:r>
            <a:r>
              <a:rPr lang="ru-RU" sz="2000" dirty="0"/>
              <a:t> </a:t>
            </a:r>
            <a:r>
              <a:rPr lang="ru-RU" sz="2000" dirty="0" err="1"/>
              <a:t>уни</a:t>
            </a:r>
            <a:r>
              <a:rPr lang="ru-RU" sz="2000" dirty="0"/>
              <a:t> </a:t>
            </a:r>
            <a:r>
              <a:rPr lang="ru-RU" sz="2000" dirty="0" err="1"/>
              <a:t>тартибга</a:t>
            </a:r>
            <a:r>
              <a:rPr lang="ru-RU" sz="2000" dirty="0"/>
              <a:t> </a:t>
            </a:r>
            <a:r>
              <a:rPr lang="ru-RU" sz="2000" dirty="0" err="1"/>
              <a:t>солувчи</a:t>
            </a:r>
            <a:r>
              <a:rPr lang="ru-RU" sz="2000" dirty="0"/>
              <a:t> </a:t>
            </a:r>
            <a:r>
              <a:rPr lang="ru-RU" sz="2000" dirty="0" err="1"/>
              <a:t>қоида</a:t>
            </a:r>
            <a:endParaRPr lang="ru-RU" sz="2000" dirty="0"/>
          </a:p>
          <a:p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низомлар</a:t>
            </a:r>
            <a:r>
              <a:rPr lang="ru-RU" sz="2000" dirty="0"/>
              <a:t>, </a:t>
            </a:r>
            <a:r>
              <a:rPr lang="ru-RU" sz="2000" dirty="0" err="1"/>
              <a:t>ўрнатилган</a:t>
            </a:r>
            <a:r>
              <a:rPr lang="ru-RU" sz="2000" dirty="0"/>
              <a:t> </a:t>
            </a:r>
            <a:r>
              <a:rPr lang="ru-RU" sz="2000" dirty="0" err="1"/>
              <a:t>қонунлар</a:t>
            </a:r>
            <a:r>
              <a:rPr lang="ru-RU" sz="2000" dirty="0"/>
              <a:t> </a:t>
            </a:r>
            <a:r>
              <a:rPr lang="ru-RU" sz="2000" dirty="0" err="1"/>
              <a:t>мавжуд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тақдирда</a:t>
            </a:r>
            <a:r>
              <a:rPr lang="ru-RU" sz="2000" dirty="0"/>
              <a:t> </a:t>
            </a:r>
            <a:r>
              <a:rPr lang="ru-RU" sz="2000" dirty="0" err="1"/>
              <a:t>фаолият</a:t>
            </a:r>
            <a:r>
              <a:rPr lang="ru-RU" sz="2000" dirty="0"/>
              <a:t> </a:t>
            </a:r>
            <a:r>
              <a:rPr lang="ru-RU" sz="2000" dirty="0" err="1"/>
              <a:t>кўрсатади</a:t>
            </a:r>
            <a:r>
              <a:rPr lang="ru-RU" sz="2000" dirty="0"/>
              <a:t>. </a:t>
            </a:r>
            <a:r>
              <a:rPr lang="ru-RU" sz="2000" dirty="0" err="1"/>
              <a:t>Мусулмонлар</a:t>
            </a:r>
            <a:r>
              <a:rPr lang="ru-RU" sz="2000" dirty="0"/>
              <a:t> </a:t>
            </a:r>
            <a:r>
              <a:rPr lang="ru-RU" sz="2000" dirty="0" err="1"/>
              <a:t>турмуш</a:t>
            </a:r>
            <a:r>
              <a:rPr lang="ru-RU" sz="2000" dirty="0"/>
              <a:t> </a:t>
            </a:r>
            <a:r>
              <a:rPr lang="ru-RU" sz="2000" dirty="0" err="1"/>
              <a:t>тарзини</a:t>
            </a:r>
            <a:r>
              <a:rPr lang="ru-RU" sz="2000" dirty="0"/>
              <a:t> </a:t>
            </a:r>
            <a:r>
              <a:rPr lang="ru-RU" sz="2000" dirty="0" err="1"/>
              <a:t>тартибга</a:t>
            </a:r>
            <a:r>
              <a:rPr lang="ru-RU" sz="2000" dirty="0"/>
              <a:t> </a:t>
            </a:r>
            <a:r>
              <a:rPr lang="ru-RU" sz="2000" dirty="0" err="1"/>
              <a:t>солувчи</a:t>
            </a:r>
            <a:r>
              <a:rPr lang="ru-RU" sz="2000" dirty="0"/>
              <a:t> </a:t>
            </a:r>
            <a:r>
              <a:rPr lang="ru-RU" sz="2000" dirty="0" err="1"/>
              <a:t>қоидалар</a:t>
            </a:r>
            <a:r>
              <a:rPr lang="ru-RU" sz="2000" dirty="0"/>
              <a:t> </a:t>
            </a: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қонунлари</a:t>
            </a:r>
            <a:r>
              <a:rPr lang="ru-RU" sz="2000" dirty="0"/>
              <a:t> </a:t>
            </a:r>
            <a:r>
              <a:rPr lang="ru-RU" sz="2000" dirty="0" err="1"/>
              <a:t>мажмуи</a:t>
            </a:r>
            <a:r>
              <a:rPr lang="ru-RU" sz="2000" dirty="0"/>
              <a:t> – </a:t>
            </a:r>
            <a:r>
              <a:rPr lang="ru-RU" sz="2000" b="1" dirty="0" err="1">
                <a:solidFill>
                  <a:schemeClr val="accent3"/>
                </a:solidFill>
              </a:rPr>
              <a:t>шариатда</a:t>
            </a:r>
            <a:r>
              <a:rPr lang="ru-RU" sz="2000" dirty="0"/>
              <a:t> </a:t>
            </a:r>
            <a:r>
              <a:rPr lang="ru-RU" sz="2000" dirty="0" err="1"/>
              <a:t>ифодаланган</a:t>
            </a:r>
            <a:r>
              <a:rPr lang="ru-RU" sz="2000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3696" y="2996952"/>
            <a:ext cx="76328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Ушбу </a:t>
            </a:r>
            <a:r>
              <a:rPr lang="ru-RU" dirty="0" err="1"/>
              <a:t>қонунлар</a:t>
            </a:r>
            <a:r>
              <a:rPr lang="ru-RU" dirty="0"/>
              <a:t> </a:t>
            </a:r>
            <a:r>
              <a:rPr lang="ru-RU" dirty="0" err="1"/>
              <a:t>тўрт</a:t>
            </a:r>
            <a:r>
              <a:rPr lang="ru-RU" dirty="0"/>
              <a:t> </a:t>
            </a:r>
            <a:r>
              <a:rPr lang="ru-RU" dirty="0" err="1"/>
              <a:t>манбага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. </a:t>
            </a:r>
            <a:r>
              <a:rPr lang="ru-RU" dirty="0" err="1">
                <a:solidFill>
                  <a:schemeClr val="accent3"/>
                </a:solidFill>
              </a:rPr>
              <a:t>Биринчиси</a:t>
            </a:r>
            <a:r>
              <a:rPr lang="ru-RU" dirty="0"/>
              <a:t> –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u="sng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у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билимларнинг</a:t>
            </a:r>
            <a:r>
              <a:rPr lang="ru-RU" dirty="0"/>
              <a:t> </a:t>
            </a:r>
            <a:r>
              <a:rPr lang="ru-RU" dirty="0" err="1"/>
              <a:t>асл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ўзгармас</a:t>
            </a:r>
            <a:r>
              <a:rPr lang="ru-RU" dirty="0"/>
              <a:t> </a:t>
            </a:r>
            <a:r>
              <a:rPr lang="ru-RU" dirty="0" err="1"/>
              <a:t>манбаси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саллоллоҳу</a:t>
            </a:r>
            <a:r>
              <a:rPr lang="ru-RU" dirty="0"/>
              <a:t> </a:t>
            </a:r>
            <a:r>
              <a:rPr lang="ru-RU" dirty="0" err="1"/>
              <a:t>алайҳи</a:t>
            </a:r>
            <a:r>
              <a:rPr lang="ru-RU" dirty="0"/>
              <a:t> </a:t>
            </a:r>
            <a:r>
              <a:rPr lang="ru-RU" dirty="0" err="1"/>
              <a:t>васаллам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Жаброил</a:t>
            </a:r>
            <a:r>
              <a:rPr lang="ru-RU" dirty="0"/>
              <a:t> (</a:t>
            </a:r>
            <a:r>
              <a:rPr lang="ru-RU" dirty="0" err="1"/>
              <a:t>алайҳиссалом</a:t>
            </a:r>
            <a:r>
              <a:rPr lang="ru-RU" dirty="0"/>
              <a:t>) </a:t>
            </a:r>
            <a:r>
              <a:rPr lang="ru-RU" dirty="0" err="1"/>
              <a:t>воситасида</a:t>
            </a:r>
            <a:r>
              <a:rPr lang="ru-RU" dirty="0"/>
              <a:t> </a:t>
            </a:r>
            <a:r>
              <a:rPr lang="ru-RU" dirty="0" err="1"/>
              <a:t>етказилган</a:t>
            </a:r>
            <a:r>
              <a:rPr lang="ru-RU" dirty="0"/>
              <a:t> </a:t>
            </a:r>
            <a:r>
              <a:rPr lang="ru-RU" dirty="0" err="1"/>
              <a:t>Аллоҳнинг</a:t>
            </a:r>
            <a:r>
              <a:rPr lang="ru-RU" dirty="0"/>
              <a:t> </a:t>
            </a:r>
            <a:r>
              <a:rPr lang="ru-RU" dirty="0" err="1"/>
              <a:t>ваҳийларини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бутун</a:t>
            </a:r>
            <a:r>
              <a:rPr lang="ru-RU" dirty="0"/>
              <a:t> </a:t>
            </a:r>
            <a:r>
              <a:rPr lang="ru-RU" dirty="0" err="1"/>
              <a:t>инсониятга</a:t>
            </a:r>
            <a:r>
              <a:rPr lang="ru-RU" dirty="0"/>
              <a:t> </a:t>
            </a:r>
            <a:r>
              <a:rPr lang="ru-RU" dirty="0" err="1"/>
              <a:t>йўлланган</a:t>
            </a:r>
            <a:r>
              <a:rPr lang="ru-RU" dirty="0"/>
              <a:t> </a:t>
            </a:r>
            <a:r>
              <a:rPr lang="ru-RU" dirty="0" err="1"/>
              <a:t>илоҳий</a:t>
            </a:r>
            <a:r>
              <a:rPr lang="ru-RU" dirty="0"/>
              <a:t> </a:t>
            </a:r>
            <a:r>
              <a:rPr lang="ru-RU" dirty="0" err="1"/>
              <a:t>кўрсатма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3443596"/>
      </p:ext>
    </p:extLst>
  </p:cSld>
  <p:clrMapOvr>
    <a:masterClrMapping/>
  </p:clrMapOvr>
  <p:transition spd="med">
    <p:pull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04664"/>
            <a:ext cx="83529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Мазкур</a:t>
            </a:r>
            <a:r>
              <a:rPr lang="ru-RU" dirty="0"/>
              <a:t> </a:t>
            </a:r>
            <a:r>
              <a:rPr lang="ru-RU" dirty="0" err="1"/>
              <a:t>қонунларнинг</a:t>
            </a:r>
            <a:r>
              <a:rPr lang="ru-RU" dirty="0"/>
              <a:t> </a:t>
            </a:r>
            <a:r>
              <a:rPr lang="ru-RU" b="1" dirty="0" err="1">
                <a:solidFill>
                  <a:schemeClr val="accent3"/>
                </a:solidFill>
              </a:rPr>
              <a:t>иккинчи</a:t>
            </a:r>
            <a:r>
              <a:rPr lang="ru-RU" dirty="0"/>
              <a:t> </a:t>
            </a:r>
            <a:r>
              <a:rPr lang="ru-RU" dirty="0" err="1"/>
              <a:t>манбаси</a:t>
            </a:r>
            <a:r>
              <a:rPr lang="ru-RU" dirty="0"/>
              <a:t> </a:t>
            </a:r>
            <a:r>
              <a:rPr lang="ru-RU" u="sng" dirty="0" err="1"/>
              <a:t>ҳадислар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</a:t>
            </a:r>
          </a:p>
          <a:p>
            <a:r>
              <a:rPr lang="ru-RU" dirty="0"/>
              <a:t>Улар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саллоллоҳу</a:t>
            </a:r>
            <a:r>
              <a:rPr lang="ru-RU" dirty="0"/>
              <a:t> </a:t>
            </a:r>
            <a:r>
              <a:rPr lang="ru-RU" dirty="0" err="1"/>
              <a:t>алайҳи</a:t>
            </a:r>
            <a:r>
              <a:rPr lang="ru-RU" dirty="0"/>
              <a:t> </a:t>
            </a:r>
            <a:r>
              <a:rPr lang="ru-RU" dirty="0" err="1"/>
              <a:t>васалламнинг</a:t>
            </a:r>
            <a:r>
              <a:rPr lang="ru-RU" dirty="0"/>
              <a:t> </a:t>
            </a:r>
            <a:r>
              <a:rPr lang="ru-RU" dirty="0" err="1"/>
              <a:t>қавллари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тутумлари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улар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воқеалар</a:t>
            </a:r>
            <a:r>
              <a:rPr lang="ru-RU" dirty="0"/>
              <a:t> </a:t>
            </a:r>
            <a:r>
              <a:rPr lang="ru-RU" dirty="0" err="1"/>
              <a:t>тўғрисидаги</a:t>
            </a:r>
            <a:r>
              <a:rPr lang="ru-RU" dirty="0"/>
              <a:t> </a:t>
            </a:r>
            <a:r>
              <a:rPr lang="ru-RU" dirty="0" err="1"/>
              <a:t>қисқа</a:t>
            </a:r>
            <a:r>
              <a:rPr lang="ru-RU" dirty="0"/>
              <a:t> </a:t>
            </a:r>
            <a:r>
              <a:rPr lang="ru-RU" dirty="0" err="1"/>
              <a:t>ривоятлар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саллоллоҳу</a:t>
            </a:r>
            <a:r>
              <a:rPr lang="ru-RU" dirty="0"/>
              <a:t> </a:t>
            </a:r>
            <a:r>
              <a:rPr lang="ru-RU" dirty="0" err="1"/>
              <a:t>алайҳи</a:t>
            </a:r>
            <a:r>
              <a:rPr lang="ru-RU" dirty="0"/>
              <a:t> </a:t>
            </a:r>
            <a:r>
              <a:rPr lang="ru-RU" dirty="0" err="1"/>
              <a:t>васаллам</a:t>
            </a:r>
            <a:r>
              <a:rPr lang="ru-RU" dirty="0"/>
              <a:t> </a:t>
            </a:r>
            <a:r>
              <a:rPr lang="ru-RU" dirty="0" err="1"/>
              <a:t>суннатлари</a:t>
            </a:r>
            <a:r>
              <a:rPr lang="ru-RU" dirty="0"/>
              <a:t> </a:t>
            </a:r>
            <a:r>
              <a:rPr lang="ru-RU" dirty="0" err="1"/>
              <a:t>асосини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Шариат </a:t>
            </a:r>
            <a:r>
              <a:rPr lang="ru-RU" dirty="0" err="1"/>
              <a:t>қонунини</a:t>
            </a:r>
            <a:r>
              <a:rPr lang="ru-RU" dirty="0"/>
              <a:t> </a:t>
            </a:r>
            <a:r>
              <a:rPr lang="ru-RU" dirty="0" err="1"/>
              <a:t>шакллантирувчи</a:t>
            </a:r>
            <a:r>
              <a:rPr lang="ru-RU" dirty="0"/>
              <a:t> </a:t>
            </a:r>
            <a:r>
              <a:rPr lang="ru-RU" b="1" dirty="0" err="1">
                <a:solidFill>
                  <a:schemeClr val="accent3"/>
                </a:solidFill>
              </a:rPr>
              <a:t>учинчи</a:t>
            </a:r>
            <a:r>
              <a:rPr lang="ru-RU" b="1" dirty="0">
                <a:solidFill>
                  <a:schemeClr val="accent3"/>
                </a:solidFill>
              </a:rPr>
              <a:t> </a:t>
            </a:r>
            <a:r>
              <a:rPr lang="ru-RU" dirty="0" err="1"/>
              <a:t>манба</a:t>
            </a:r>
            <a:r>
              <a:rPr lang="ru-RU" dirty="0"/>
              <a:t> </a:t>
            </a:r>
            <a:r>
              <a:rPr lang="ru-RU" u="sng" dirty="0"/>
              <a:t>«</a:t>
            </a:r>
            <a:r>
              <a:rPr lang="ru-RU" u="sng" dirty="0" err="1"/>
              <a:t>ижмо</a:t>
            </a:r>
            <a:r>
              <a:rPr lang="ru-RU" u="sng" dirty="0"/>
              <a:t>»</a:t>
            </a:r>
          </a:p>
          <a:p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аталади</a:t>
            </a:r>
            <a:r>
              <a:rPr lang="ru-RU" dirty="0"/>
              <a:t>. </a:t>
            </a:r>
            <a:r>
              <a:rPr lang="ru-RU" dirty="0" err="1"/>
              <a:t>Ижмо</a:t>
            </a:r>
            <a:r>
              <a:rPr lang="ru-RU" dirty="0"/>
              <a:t> – </a:t>
            </a:r>
            <a:r>
              <a:rPr lang="ru-RU" dirty="0" err="1"/>
              <a:t>обрўли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олимлар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аниқ</a:t>
            </a:r>
            <a:endParaRPr lang="ru-RU" dirty="0"/>
          </a:p>
          <a:p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масала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ҳолат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чиқилган</a:t>
            </a:r>
            <a:r>
              <a:rPr lang="ru-RU" dirty="0"/>
              <a:t> </a:t>
            </a:r>
            <a:r>
              <a:rPr lang="ru-RU" dirty="0" err="1"/>
              <a:t>ечимлардир</a:t>
            </a:r>
            <a:r>
              <a:rPr lang="ru-RU" dirty="0"/>
              <a:t>. </a:t>
            </a:r>
            <a:r>
              <a:rPr lang="ru-RU" dirty="0" err="1"/>
              <a:t>Ислом</a:t>
            </a:r>
            <a:endParaRPr lang="ru-RU" dirty="0"/>
          </a:p>
          <a:p>
            <a:r>
              <a:rPr lang="ru-RU" dirty="0" err="1"/>
              <a:t>анъаналарида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суннатдан</a:t>
            </a:r>
            <a:r>
              <a:rPr lang="ru-RU" dirty="0"/>
              <a:t> </a:t>
            </a:r>
            <a:r>
              <a:rPr lang="ru-RU" dirty="0" err="1"/>
              <a:t>мустақил</a:t>
            </a:r>
            <a:r>
              <a:rPr lang="ru-RU" dirty="0"/>
              <a:t> </a:t>
            </a:r>
            <a:r>
              <a:rPr lang="ru-RU" dirty="0" err="1"/>
              <a:t>хулоса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endParaRPr lang="ru-RU" dirty="0"/>
          </a:p>
          <a:p>
            <a:r>
              <a:rPr lang="ru-RU" dirty="0" err="1"/>
              <a:t>ҳуқуқига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уламолар</a:t>
            </a:r>
            <a:r>
              <a:rPr lang="ru-RU" dirty="0"/>
              <a:t> </a:t>
            </a:r>
            <a:r>
              <a:rPr lang="ru-RU" dirty="0" err="1"/>
              <a:t>мужтаҳидлар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аталади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b="1" dirty="0" err="1">
                <a:solidFill>
                  <a:schemeClr val="accent3"/>
                </a:solidFill>
              </a:rPr>
              <a:t>Тўртинчи</a:t>
            </a:r>
            <a:r>
              <a:rPr lang="ru-RU" dirty="0"/>
              <a:t> </a:t>
            </a:r>
            <a:r>
              <a:rPr lang="ru-RU" dirty="0" err="1"/>
              <a:t>манба</a:t>
            </a:r>
            <a:r>
              <a:rPr lang="ru-RU" dirty="0"/>
              <a:t> </a:t>
            </a:r>
            <a:r>
              <a:rPr lang="ru-RU" u="sng" dirty="0"/>
              <a:t>«</a:t>
            </a:r>
            <a:r>
              <a:rPr lang="ru-RU" u="sng" dirty="0" err="1"/>
              <a:t>қиёс</a:t>
            </a:r>
            <a:r>
              <a:rPr lang="ru-RU" u="sng" dirty="0"/>
              <a:t>»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номланади</a:t>
            </a:r>
            <a:r>
              <a:rPr lang="ru-RU" dirty="0"/>
              <a:t>. Ушбу </a:t>
            </a:r>
            <a:r>
              <a:rPr lang="ru-RU" dirty="0" err="1"/>
              <a:t>атаманинг</a:t>
            </a:r>
            <a:endParaRPr lang="ru-RU" dirty="0"/>
          </a:p>
          <a:p>
            <a:r>
              <a:rPr lang="ru-RU" dirty="0" err="1"/>
              <a:t>дастлабки</a:t>
            </a:r>
            <a:r>
              <a:rPr lang="ru-RU" dirty="0"/>
              <a:t> </a:t>
            </a:r>
            <a:r>
              <a:rPr lang="ru-RU" dirty="0" err="1"/>
              <a:t>аҳамияти</a:t>
            </a:r>
            <a:r>
              <a:rPr lang="ru-RU" dirty="0"/>
              <a:t> «</a:t>
            </a:r>
            <a:r>
              <a:rPr lang="ru-RU" dirty="0" err="1"/>
              <a:t>ўлчаш</a:t>
            </a:r>
            <a:r>
              <a:rPr lang="ru-RU" dirty="0"/>
              <a:t>» </a:t>
            </a:r>
            <a:r>
              <a:rPr lang="ru-RU" dirty="0" err="1"/>
              <a:t>ёки</a:t>
            </a:r>
            <a:r>
              <a:rPr lang="ru-RU" dirty="0"/>
              <a:t> «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ашё</a:t>
            </a:r>
            <a:r>
              <a:rPr lang="ru-RU" dirty="0"/>
              <a:t> </a:t>
            </a:r>
            <a:r>
              <a:rPr lang="ru-RU" dirty="0" err="1"/>
              <a:t>ўртасида</a:t>
            </a:r>
            <a:r>
              <a:rPr lang="ru-RU" dirty="0"/>
              <a:t> </a:t>
            </a:r>
            <a:r>
              <a:rPr lang="ru-RU" dirty="0" err="1"/>
              <a:t>таққослаш</a:t>
            </a:r>
            <a:endParaRPr lang="ru-RU" dirty="0"/>
          </a:p>
          <a:p>
            <a:r>
              <a:rPr lang="ru-RU" dirty="0" err="1"/>
              <a:t>ўтказиш</a:t>
            </a:r>
            <a:r>
              <a:rPr lang="ru-RU" dirty="0"/>
              <a:t>» </a:t>
            </a:r>
            <a:r>
              <a:rPr lang="ru-RU" dirty="0" err="1"/>
              <a:t>сўзларидан</a:t>
            </a:r>
            <a:r>
              <a:rPr lang="ru-RU" dirty="0"/>
              <a:t> </a:t>
            </a:r>
            <a:r>
              <a:rPr lang="ru-RU" dirty="0" err="1"/>
              <a:t>келиб</a:t>
            </a:r>
            <a:r>
              <a:rPr lang="ru-RU" dirty="0"/>
              <a:t> </a:t>
            </a:r>
            <a:r>
              <a:rPr lang="ru-RU" dirty="0" err="1"/>
              <a:t>чиқади</a:t>
            </a:r>
            <a:r>
              <a:rPr lang="ru-RU" dirty="0"/>
              <a:t>. </a:t>
            </a:r>
            <a:r>
              <a:rPr lang="ru-RU" dirty="0" err="1"/>
              <a:t>Қиёс</a:t>
            </a:r>
            <a:r>
              <a:rPr lang="ru-RU" dirty="0"/>
              <a:t> – </a:t>
            </a:r>
            <a:r>
              <a:rPr lang="ru-RU" dirty="0" err="1"/>
              <a:t>мураккаб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муно</a:t>
            </a:r>
            <a:r>
              <a:rPr lang="ru-RU" dirty="0"/>
              <a:t>-</a:t>
            </a:r>
          </a:p>
          <a:p>
            <a:r>
              <a:rPr lang="ru-RU" dirty="0" err="1"/>
              <a:t>зарали</a:t>
            </a:r>
            <a:r>
              <a:rPr lang="ru-RU" dirty="0"/>
              <a:t> </a:t>
            </a:r>
            <a:r>
              <a:rPr lang="ru-RU" dirty="0" err="1"/>
              <a:t>масалалар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Қуръон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ҳадисларда</a:t>
            </a:r>
            <a:r>
              <a:rPr lang="ru-RU" dirty="0"/>
              <a:t> </a:t>
            </a:r>
            <a:r>
              <a:rPr lang="ru-RU" dirty="0" err="1"/>
              <a:t>баён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endParaRPr lang="ru-RU" dirty="0"/>
          </a:p>
          <a:p>
            <a:r>
              <a:rPr lang="ru-RU" dirty="0" err="1"/>
              <a:t>асосларга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мужтаҳидлар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ечимларни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-</a:t>
            </a:r>
          </a:p>
          <a:p>
            <a:r>
              <a:rPr lang="ru-RU" dirty="0" err="1"/>
              <a:t>лаш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монандлиги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ҳукм</a:t>
            </a:r>
            <a:r>
              <a:rPr lang="ru-RU" dirty="0"/>
              <a:t> </a:t>
            </a:r>
            <a:r>
              <a:rPr lang="ru-RU" dirty="0" err="1"/>
              <a:t>чиқаришдир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4606406"/>
      </p:ext>
    </p:extLst>
  </p:cSld>
  <p:clrMapOvr>
    <a:masterClrMapping/>
  </p:clrMapOvr>
  <p:transition spd="med">
    <p:pull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04664"/>
            <a:ext cx="83529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/>
            <a:r>
              <a:rPr lang="ru-RU" dirty="0" err="1"/>
              <a:t>Жиддий</a:t>
            </a:r>
            <a:r>
              <a:rPr lang="ru-RU" dirty="0"/>
              <a:t> </a:t>
            </a:r>
            <a:r>
              <a:rPr lang="ru-RU" dirty="0" err="1"/>
              <a:t>саъй-ҳаракатлар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оширилганига</a:t>
            </a:r>
            <a:r>
              <a:rPr lang="ru-RU" dirty="0"/>
              <a:t> </a:t>
            </a:r>
            <a:r>
              <a:rPr lang="ru-RU" dirty="0" err="1"/>
              <a:t>қарамай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кўплаб</a:t>
            </a:r>
            <a:r>
              <a:rPr lang="ru-RU" dirty="0"/>
              <a:t> </a:t>
            </a:r>
            <a:r>
              <a:rPr lang="ru-RU" dirty="0" err="1"/>
              <a:t>тадқиқотлар</a:t>
            </a:r>
            <a:endParaRPr lang="ru-RU" dirty="0"/>
          </a:p>
          <a:p>
            <a:r>
              <a:rPr lang="ru-RU" dirty="0" err="1"/>
              <a:t>чоп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-да, </a:t>
            </a:r>
            <a:r>
              <a:rPr lang="ru-RU" dirty="0" err="1"/>
              <a:t>барибир</a:t>
            </a:r>
            <a:r>
              <a:rPr lang="ru-RU" dirty="0"/>
              <a:t> </a:t>
            </a:r>
            <a:r>
              <a:rPr lang="ru-RU" b="1" dirty="0">
                <a:solidFill>
                  <a:schemeClr val="accent3"/>
                </a:solidFill>
              </a:rPr>
              <a:t>«</a:t>
            </a:r>
            <a:r>
              <a:rPr lang="ru-RU" b="1" dirty="0" err="1">
                <a:solidFill>
                  <a:schemeClr val="accent3"/>
                </a:solidFill>
              </a:rPr>
              <a:t>исломий</a:t>
            </a:r>
            <a:r>
              <a:rPr lang="ru-RU" b="1" dirty="0">
                <a:solidFill>
                  <a:schemeClr val="accent3"/>
                </a:solidFill>
              </a:rPr>
              <a:t> </a:t>
            </a:r>
            <a:r>
              <a:rPr lang="ru-RU" b="1" dirty="0" err="1">
                <a:solidFill>
                  <a:schemeClr val="accent3"/>
                </a:solidFill>
              </a:rPr>
              <a:t>молия</a:t>
            </a:r>
            <a:r>
              <a:rPr lang="ru-RU" b="1" dirty="0">
                <a:solidFill>
                  <a:schemeClr val="accent3"/>
                </a:solidFill>
              </a:rPr>
              <a:t>»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b="1" dirty="0">
                <a:solidFill>
                  <a:schemeClr val="accent2"/>
                </a:solidFill>
              </a:rPr>
              <a:t>«</a:t>
            </a:r>
            <a:r>
              <a:rPr lang="ru-RU" b="1" dirty="0" err="1">
                <a:solidFill>
                  <a:schemeClr val="accent2"/>
                </a:solidFill>
              </a:rPr>
              <a:t>исломий</a:t>
            </a:r>
            <a:r>
              <a:rPr lang="ru-RU" b="1" dirty="0">
                <a:solidFill>
                  <a:schemeClr val="accent2"/>
                </a:solidFill>
              </a:rPr>
              <a:t> </a:t>
            </a:r>
            <a:r>
              <a:rPr lang="ru-RU" b="1" dirty="0" err="1">
                <a:solidFill>
                  <a:schemeClr val="accent2"/>
                </a:solidFill>
              </a:rPr>
              <a:t>иқтисодиёт</a:t>
            </a:r>
            <a:r>
              <a:rPr lang="ru-RU" b="1" dirty="0">
                <a:solidFill>
                  <a:schemeClr val="accent3"/>
                </a:solidFill>
              </a:rPr>
              <a:t>» </a:t>
            </a:r>
            <a:r>
              <a:rPr lang="ru-RU" dirty="0" err="1"/>
              <a:t>сингари</a:t>
            </a:r>
            <a:r>
              <a:rPr lang="ru-RU" dirty="0"/>
              <a:t> </a:t>
            </a:r>
            <a:r>
              <a:rPr lang="ru-RU" b="1" dirty="0">
                <a:solidFill>
                  <a:schemeClr val="accent2"/>
                </a:solidFill>
              </a:rPr>
              <a:t>«</a:t>
            </a:r>
            <a:r>
              <a:rPr lang="ru-RU" b="1" dirty="0" err="1">
                <a:solidFill>
                  <a:schemeClr val="accent2"/>
                </a:solidFill>
              </a:rPr>
              <a:t>исломий</a:t>
            </a:r>
            <a:r>
              <a:rPr lang="ru-RU" b="1" dirty="0">
                <a:solidFill>
                  <a:schemeClr val="accent2"/>
                </a:solidFill>
              </a:rPr>
              <a:t>»</a:t>
            </a:r>
            <a:r>
              <a:rPr lang="ru-RU" dirty="0">
                <a:solidFill>
                  <a:schemeClr val="accent2"/>
                </a:solidFill>
              </a:rPr>
              <a:t> </a:t>
            </a:r>
            <a:r>
              <a:rPr lang="ru-RU" dirty="0" err="1"/>
              <a:t>атама</a:t>
            </a:r>
            <a:r>
              <a:rPr lang="ru-RU" dirty="0"/>
              <a:t> </a:t>
            </a:r>
            <a:r>
              <a:rPr lang="ru-RU" dirty="0" err="1"/>
              <a:t>қўшилган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фанларга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таърифни</a:t>
            </a:r>
            <a:r>
              <a:rPr lang="ru-RU" dirty="0"/>
              <a:t> </a:t>
            </a:r>
            <a:r>
              <a:rPr lang="ru-RU" dirty="0" err="1"/>
              <a:t>қўллаш</a:t>
            </a:r>
            <a:r>
              <a:rPr lang="ru-RU" dirty="0"/>
              <a:t> </a:t>
            </a:r>
            <a:r>
              <a:rPr lang="ru-RU" dirty="0" err="1"/>
              <a:t>юзасидан</a:t>
            </a:r>
            <a:r>
              <a:rPr lang="ru-RU" dirty="0"/>
              <a:t> </a:t>
            </a:r>
            <a:r>
              <a:rPr lang="ru-RU" dirty="0" err="1"/>
              <a:t>айрим</a:t>
            </a:r>
            <a:r>
              <a:rPr lang="ru-RU" dirty="0"/>
              <a:t> </a:t>
            </a:r>
            <a:r>
              <a:rPr lang="ru-RU" dirty="0" err="1"/>
              <a:t>чалкашликлар</a:t>
            </a:r>
            <a:r>
              <a:rPr lang="ru-RU" dirty="0"/>
              <a:t> </a:t>
            </a:r>
            <a:r>
              <a:rPr lang="ru-RU" dirty="0" err="1"/>
              <a:t>сақланиб</a:t>
            </a:r>
            <a:r>
              <a:rPr lang="ru-RU" dirty="0"/>
              <a:t> </a:t>
            </a:r>
            <a:r>
              <a:rPr lang="ru-RU" dirty="0" err="1"/>
              <a:t>турибди</a:t>
            </a:r>
            <a:r>
              <a:rPr lang="ru-RU" dirty="0"/>
              <a:t>.</a:t>
            </a:r>
          </a:p>
          <a:p>
            <a:pPr indent="358775"/>
            <a:r>
              <a:rPr lang="ru-RU" dirty="0" err="1"/>
              <a:t>Мана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тизимнинг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жабҳаларини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бутун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балки </a:t>
            </a:r>
            <a:r>
              <a:rPr lang="ru-RU" dirty="0" err="1"/>
              <a:t>алоҳида</a:t>
            </a:r>
            <a:r>
              <a:rPr lang="ru-RU" dirty="0"/>
              <a:t> 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чиқиш</a:t>
            </a:r>
            <a:r>
              <a:rPr lang="ru-RU" dirty="0"/>
              <a:t> </a:t>
            </a:r>
            <a:r>
              <a:rPr lang="ru-RU" dirty="0" err="1"/>
              <a:t>тенденцияси</a:t>
            </a:r>
            <a:r>
              <a:rPr lang="ru-RU" dirty="0"/>
              <a:t> </a:t>
            </a:r>
            <a:r>
              <a:rPr lang="ru-RU" dirty="0" err="1"/>
              <a:t>бунинг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сабабларидан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 </a:t>
            </a:r>
            <a:r>
              <a:rPr lang="ru-RU" dirty="0" err="1"/>
              <a:t>Масалан</a:t>
            </a:r>
            <a:r>
              <a:rPr lang="ru-RU" dirty="0"/>
              <a:t>, «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» </a:t>
            </a:r>
            <a:r>
              <a:rPr lang="ru-RU" dirty="0" err="1"/>
              <a:t>атамаси</a:t>
            </a:r>
            <a:r>
              <a:rPr lang="ru-RU" dirty="0"/>
              <a:t> </a:t>
            </a:r>
            <a:r>
              <a:rPr lang="ru-RU" dirty="0" err="1"/>
              <a:t>кўпинча</a:t>
            </a:r>
            <a:r>
              <a:rPr lang="ru-RU" dirty="0"/>
              <a:t> «</a:t>
            </a:r>
            <a:r>
              <a:rPr lang="ru-RU" dirty="0" err="1"/>
              <a:t>фоизни</a:t>
            </a:r>
            <a:r>
              <a:rPr lang="ru-RU" dirty="0"/>
              <a:t> </a:t>
            </a:r>
            <a:r>
              <a:rPr lang="ru-RU" dirty="0" err="1"/>
              <a:t>ман</a:t>
            </a:r>
            <a:r>
              <a:rPr lang="ru-RU" dirty="0"/>
              <a:t> </a:t>
            </a:r>
            <a:r>
              <a:rPr lang="ru-RU" dirty="0" err="1"/>
              <a:t>этувчи</a:t>
            </a:r>
            <a:r>
              <a:rPr lang="ru-RU" dirty="0"/>
              <a:t>» </a:t>
            </a:r>
            <a:r>
              <a:rPr lang="ru-RU" dirty="0" err="1"/>
              <a:t>тизимни</a:t>
            </a:r>
            <a:r>
              <a:rPr lang="ru-RU" dirty="0"/>
              <a:t> </a:t>
            </a:r>
            <a:r>
              <a:rPr lang="ru-RU" dirty="0" err="1"/>
              <a:t>таърифлаш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ишлатилади</a:t>
            </a:r>
            <a:r>
              <a:rPr lang="ru-RU" dirty="0"/>
              <a:t>. </a:t>
            </a:r>
            <a:r>
              <a:rPr lang="ru-RU" dirty="0" err="1"/>
              <a:t>Лекин</a:t>
            </a:r>
            <a:r>
              <a:rPr lang="ru-RU" dirty="0"/>
              <a:t> </a:t>
            </a:r>
            <a:r>
              <a:rPr lang="ru-RU" dirty="0" err="1"/>
              <a:t>мана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содда</a:t>
            </a:r>
            <a:r>
              <a:rPr lang="ru-RU" dirty="0"/>
              <a:t> </a:t>
            </a:r>
            <a:r>
              <a:rPr lang="ru-RU" dirty="0" err="1"/>
              <a:t>баён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нафақат</a:t>
            </a:r>
            <a:r>
              <a:rPr lang="ru-RU" dirty="0"/>
              <a:t> </a:t>
            </a:r>
            <a:r>
              <a:rPr lang="ru-RU" dirty="0" err="1"/>
              <a:t>нотўғри</a:t>
            </a:r>
            <a:r>
              <a:rPr lang="ru-RU" dirty="0"/>
              <a:t>, балки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чалкашликларнинг</a:t>
            </a:r>
            <a:r>
              <a:rPr lang="ru-RU" dirty="0"/>
              <a:t> </a:t>
            </a:r>
            <a:r>
              <a:rPr lang="ru-RU" dirty="0" err="1"/>
              <a:t>манбаси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3455513"/>
      </p:ext>
    </p:extLst>
  </p:cSld>
  <p:clrMapOvr>
    <a:masterClrMapping/>
  </p:clrMapOvr>
  <p:transition spd="med">
    <p:pull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1451" y="332656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7030A0"/>
                </a:solidFill>
              </a:rPr>
              <a:t>Исломий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молия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тамойиллари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dirty="0"/>
              <a:t>– </a:t>
            </a:r>
            <a:r>
              <a:rPr lang="ru-RU" dirty="0" err="1"/>
              <a:t>инвестицион</a:t>
            </a:r>
            <a:r>
              <a:rPr lang="ru-RU" dirty="0"/>
              <a:t> </a:t>
            </a:r>
            <a:r>
              <a:rPr lang="ru-RU" dirty="0" err="1"/>
              <a:t>лойиҳа</a:t>
            </a:r>
            <a:r>
              <a:rPr lang="ru-RU" dirty="0"/>
              <a:t> </a:t>
            </a:r>
            <a:r>
              <a:rPr lang="ru-RU" dirty="0" err="1"/>
              <a:t>фойдаси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банк </a:t>
            </a:r>
            <a:r>
              <a:rPr lang="ru-RU" dirty="0" err="1"/>
              <a:t>фоизидан</a:t>
            </a:r>
            <a:r>
              <a:rPr lang="ru-RU" dirty="0"/>
              <a:t> воз </a:t>
            </a:r>
            <a:r>
              <a:rPr lang="ru-RU" dirty="0" err="1"/>
              <a:t>кечишни</a:t>
            </a:r>
            <a:r>
              <a:rPr lang="ru-RU" dirty="0"/>
              <a:t> </a:t>
            </a:r>
            <a:r>
              <a:rPr lang="ru-RU" dirty="0" err="1"/>
              <a:t>назарда</a:t>
            </a:r>
            <a:r>
              <a:rPr lang="ru-RU" dirty="0"/>
              <a:t> </a:t>
            </a:r>
            <a:r>
              <a:rPr lang="ru-RU" dirty="0" err="1"/>
              <a:t>тутувчи</a:t>
            </a:r>
            <a:r>
              <a:rPr lang="ru-RU" dirty="0"/>
              <a:t> Шариат (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ҳуқуқи</a:t>
            </a:r>
            <a:r>
              <a:rPr lang="ru-RU" dirty="0"/>
              <a:t>) </a:t>
            </a:r>
            <a:r>
              <a:rPr lang="ru-RU" dirty="0" err="1"/>
              <a:t>тамойилларига</a:t>
            </a:r>
            <a:r>
              <a:rPr lang="ru-RU" dirty="0"/>
              <a:t> </a:t>
            </a:r>
            <a:r>
              <a:rPr lang="ru-RU" dirty="0" err="1"/>
              <a:t>асосланган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r>
              <a:rPr lang="ru-RU" dirty="0"/>
              <a:t> (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муассасалари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бухгалтерия </a:t>
            </a:r>
            <a:r>
              <a:rPr lang="ru-RU" dirty="0" err="1"/>
              <a:t>ва</a:t>
            </a:r>
            <a:r>
              <a:rPr lang="ru-RU" dirty="0"/>
              <a:t> аудит </a:t>
            </a:r>
            <a:r>
              <a:rPr lang="ru-RU" dirty="0" err="1"/>
              <a:t>ташкилоти</a:t>
            </a:r>
            <a:r>
              <a:rPr lang="ru-RU" dirty="0"/>
              <a:t>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хизматлар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кенгаш</a:t>
            </a:r>
            <a:r>
              <a:rPr lang="ru-RU" dirty="0"/>
              <a:t>)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чиқилувчи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тасдиқланувчи</a:t>
            </a:r>
            <a:r>
              <a:rPr lang="ru-RU" dirty="0"/>
              <a:t> </a:t>
            </a:r>
            <a:r>
              <a:rPr lang="ru-RU" dirty="0" err="1"/>
              <a:t>стандартлар</a:t>
            </a:r>
            <a:r>
              <a:rPr lang="ru-RU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086982"/>
            <a:ext cx="79894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“</a:t>
            </a:r>
            <a:r>
              <a:rPr lang="ru-RU" b="1" dirty="0" err="1">
                <a:solidFill>
                  <a:schemeClr val="accent4"/>
                </a:solidFill>
              </a:rPr>
              <a:t>Ислом</a:t>
            </a:r>
            <a:r>
              <a:rPr lang="ru-RU" b="1" dirty="0">
                <a:solidFill>
                  <a:schemeClr val="accent4"/>
                </a:solidFill>
              </a:rPr>
              <a:t> </a:t>
            </a:r>
            <a:r>
              <a:rPr lang="ru-RU" b="1" dirty="0" err="1">
                <a:solidFill>
                  <a:schemeClr val="accent4"/>
                </a:solidFill>
              </a:rPr>
              <a:t>дарчалари</a:t>
            </a:r>
            <a:r>
              <a:rPr lang="ru-RU" b="1" dirty="0">
                <a:solidFill>
                  <a:schemeClr val="accent4"/>
                </a:solidFill>
              </a:rPr>
              <a:t>” </a:t>
            </a:r>
            <a:r>
              <a:rPr lang="ru-RU" dirty="0"/>
              <a:t>– </a:t>
            </a:r>
            <a:r>
              <a:rPr lang="ru-RU" dirty="0" err="1"/>
              <a:t>тижорат</a:t>
            </a:r>
            <a:r>
              <a:rPr lang="ru-RU" dirty="0"/>
              <a:t> </a:t>
            </a:r>
            <a:r>
              <a:rPr lang="ru-RU" dirty="0" err="1"/>
              <a:t>банкининг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тамойиллари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банк </a:t>
            </a:r>
            <a:r>
              <a:rPr lang="ru-RU" dirty="0" err="1"/>
              <a:t>хизматларини</a:t>
            </a:r>
            <a:r>
              <a:rPr lang="ru-RU" dirty="0"/>
              <a:t> </a:t>
            </a:r>
            <a:r>
              <a:rPr lang="ru-RU" dirty="0" err="1"/>
              <a:t>кўрсатувчи</a:t>
            </a:r>
            <a:r>
              <a:rPr lang="ru-RU" dirty="0"/>
              <a:t> </a:t>
            </a:r>
            <a:r>
              <a:rPr lang="ru-RU" dirty="0" err="1"/>
              <a:t>таркибий</a:t>
            </a:r>
            <a:r>
              <a:rPr lang="ru-RU" dirty="0"/>
              <a:t> </a:t>
            </a:r>
            <a:r>
              <a:rPr lang="ru-RU" dirty="0" err="1"/>
              <a:t>бўлими</a:t>
            </a:r>
            <a:r>
              <a:rPr lang="ru-RU" dirty="0"/>
              <a:t>. </a:t>
            </a:r>
            <a:r>
              <a:rPr lang="ru-RU" b="1" dirty="0" err="1">
                <a:solidFill>
                  <a:schemeClr val="accent4"/>
                </a:solidFill>
              </a:rPr>
              <a:t>Ислом</a:t>
            </a:r>
            <a:r>
              <a:rPr lang="ru-RU" b="1" dirty="0">
                <a:solidFill>
                  <a:schemeClr val="accent4"/>
                </a:solidFill>
              </a:rPr>
              <a:t> банки </a:t>
            </a:r>
            <a:r>
              <a:rPr lang="ru-RU" dirty="0"/>
              <a:t>–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шуғулланувчи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банк </a:t>
            </a:r>
            <a:r>
              <a:rPr lang="ru-RU" dirty="0" err="1"/>
              <a:t>хизматларини</a:t>
            </a:r>
            <a:r>
              <a:rPr lang="ru-RU" dirty="0"/>
              <a:t> </a:t>
            </a:r>
            <a:r>
              <a:rPr lang="ru-RU" dirty="0" err="1"/>
              <a:t>кўрсатмайдиган</a:t>
            </a:r>
            <a:r>
              <a:rPr lang="ru-RU" dirty="0"/>
              <a:t> банк (</a:t>
            </a:r>
            <a:r>
              <a:rPr lang="ru-RU" dirty="0" err="1"/>
              <a:t>жаҳоннинг</a:t>
            </a:r>
            <a:r>
              <a:rPr lang="ru-RU" dirty="0"/>
              <a:t> 67 та </a:t>
            </a:r>
            <a:r>
              <a:rPr lang="ru-RU" dirty="0" err="1"/>
              <a:t>мамлакатида</a:t>
            </a:r>
            <a:r>
              <a:rPr lang="ru-RU" dirty="0"/>
              <a:t> 294 </a:t>
            </a:r>
            <a:r>
              <a:rPr lang="ru-RU" dirty="0" err="1"/>
              <a:t>тадан</a:t>
            </a:r>
            <a:r>
              <a:rPr lang="ru-RU" dirty="0"/>
              <a:t> </a:t>
            </a:r>
            <a:r>
              <a:rPr lang="ru-RU" dirty="0" err="1"/>
              <a:t>ортиқ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банклари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200 </a:t>
            </a:r>
            <a:r>
              <a:rPr lang="ru-RU" dirty="0" err="1"/>
              <a:t>тадан</a:t>
            </a:r>
            <a:r>
              <a:rPr lang="ru-RU" dirty="0"/>
              <a:t> </a:t>
            </a:r>
            <a:r>
              <a:rPr lang="ru-RU" dirty="0" err="1"/>
              <a:t>орти</a:t>
            </a:r>
            <a:r>
              <a:rPr lang="uz-Cyrl-UZ" dirty="0"/>
              <a:t>қ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дарчалари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юритмоқда</a:t>
            </a:r>
            <a:r>
              <a:rPr lang="ru-RU" dirty="0"/>
              <a:t>).</a:t>
            </a:r>
          </a:p>
          <a:p>
            <a:r>
              <a:rPr lang="ru-RU" dirty="0"/>
              <a:t>“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дарчалари</a:t>
            </a:r>
            <a:r>
              <a:rPr lang="ru-RU" dirty="0"/>
              <a:t>” </a:t>
            </a:r>
            <a:r>
              <a:rPr lang="ru-RU" dirty="0" err="1"/>
              <a:t>жаҳоннинг</a:t>
            </a:r>
            <a:r>
              <a:rPr lang="ru-RU" dirty="0"/>
              <a:t> </a:t>
            </a:r>
            <a:r>
              <a:rPr lang="ru-RU" dirty="0" err="1"/>
              <a:t>кўплаб</a:t>
            </a:r>
            <a:r>
              <a:rPr lang="ru-RU" dirty="0"/>
              <a:t> </a:t>
            </a:r>
            <a:r>
              <a:rPr lang="ru-RU" dirty="0" err="1"/>
              <a:t>йирик</a:t>
            </a:r>
            <a:r>
              <a:rPr lang="ru-RU" dirty="0"/>
              <a:t> </a:t>
            </a:r>
            <a:r>
              <a:rPr lang="ru-RU" dirty="0" err="1"/>
              <a:t>илғор</a:t>
            </a:r>
            <a:r>
              <a:rPr lang="ru-RU" dirty="0"/>
              <a:t> </a:t>
            </a:r>
            <a:r>
              <a:rPr lang="ru-RU" dirty="0" err="1"/>
              <a:t>банкларида</a:t>
            </a:r>
            <a:r>
              <a:rPr lang="ru-RU" dirty="0"/>
              <a:t> (</a:t>
            </a:r>
            <a:r>
              <a:rPr lang="en-US" dirty="0"/>
              <a:t>ABN </a:t>
            </a:r>
            <a:r>
              <a:rPr lang="en-US" dirty="0" err="1"/>
              <a:t>Amro</a:t>
            </a:r>
            <a:r>
              <a:rPr lang="en-US" dirty="0"/>
              <a:t>, Bank of America, Barclays Plc., BNP-Paribas, Chase Manhattan, Citibank, Deutsche Bank, Goldman Sachs, HSBC, JPMorgan Chase, Lloyds Bank, </a:t>
            </a:r>
            <a:r>
              <a:rPr lang="en-US" dirty="0" err="1"/>
              <a:t>Societe</a:t>
            </a:r>
            <a:r>
              <a:rPr lang="en-US" dirty="0"/>
              <a:t> </a:t>
            </a:r>
            <a:r>
              <a:rPr lang="en-US" dirty="0" err="1"/>
              <a:t>Generale</a:t>
            </a:r>
            <a:r>
              <a:rPr lang="en-US" dirty="0"/>
              <a:t>, UBS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бошқалар</a:t>
            </a:r>
            <a:r>
              <a:rPr lang="ru-RU" dirty="0"/>
              <a:t>)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анъанавий</a:t>
            </a:r>
            <a:r>
              <a:rPr lang="ru-RU" dirty="0"/>
              <a:t> банк </a:t>
            </a:r>
            <a:r>
              <a:rPr lang="ru-RU" dirty="0" err="1"/>
              <a:t>маҳсулотларига</a:t>
            </a:r>
            <a:r>
              <a:rPr lang="ru-RU" dirty="0"/>
              <a:t> </a:t>
            </a:r>
            <a:r>
              <a:rPr lang="ru-RU" dirty="0" err="1"/>
              <a:t>тўлақонли</a:t>
            </a:r>
            <a:r>
              <a:rPr lang="ru-RU" dirty="0"/>
              <a:t> </a:t>
            </a:r>
            <a:r>
              <a:rPr lang="ru-RU" dirty="0" err="1"/>
              <a:t>муқобил</a:t>
            </a:r>
            <a:r>
              <a:rPr lang="ru-RU" dirty="0"/>
              <a:t> </a:t>
            </a:r>
            <a:r>
              <a:rPr lang="ru-RU" dirty="0" err="1"/>
              <a:t>ҳисобланувчи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турдаги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банк </a:t>
            </a:r>
            <a:r>
              <a:rPr lang="ru-RU" dirty="0" err="1"/>
              <a:t>хизматларини</a:t>
            </a:r>
            <a:r>
              <a:rPr lang="ru-RU" dirty="0"/>
              <a:t> </a:t>
            </a:r>
            <a:r>
              <a:rPr lang="ru-RU" dirty="0" err="1"/>
              <a:t>кўрсатади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68957778"/>
      </p:ext>
    </p:extLst>
  </p:cSld>
  <p:clrMapOvr>
    <a:masterClrMapping/>
  </p:clrMapOvr>
  <p:transition spd="med">
    <p:pull dir="l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39730" y="5118033"/>
            <a:ext cx="59893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Ислом</a:t>
            </a:r>
            <a:r>
              <a:rPr lang="ru-RU" dirty="0"/>
              <a:t> ҳамкорлик </a:t>
            </a:r>
            <a:r>
              <a:rPr lang="ru-RU" dirty="0" err="1"/>
              <a:t>ташкилотига</a:t>
            </a:r>
            <a:r>
              <a:rPr lang="ru-RU" dirty="0"/>
              <a:t> (ИҲТ) </a:t>
            </a:r>
            <a:r>
              <a:rPr lang="ru-RU" dirty="0" err="1"/>
              <a:t>аъзо</a:t>
            </a:r>
            <a:r>
              <a:rPr lang="ru-RU" dirty="0"/>
              <a:t> (</a:t>
            </a:r>
            <a:r>
              <a:rPr lang="ru-RU" dirty="0" err="1"/>
              <a:t>яшил</a:t>
            </a:r>
            <a:r>
              <a:rPr lang="ru-RU" dirty="0"/>
              <a:t> ранг)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кузатувчи</a:t>
            </a:r>
            <a:r>
              <a:rPr lang="ru-RU" dirty="0"/>
              <a:t> (</a:t>
            </a:r>
            <a:r>
              <a:rPr lang="ru-RU" dirty="0" err="1"/>
              <a:t>қизил</a:t>
            </a:r>
            <a:r>
              <a:rPr lang="ru-RU" dirty="0"/>
              <a:t> ранг) </a:t>
            </a:r>
            <a:r>
              <a:rPr lang="ru-RU" dirty="0" err="1"/>
              <a:t>давлатлар</a:t>
            </a:r>
            <a:r>
              <a:rPr lang="ru-RU" dirty="0"/>
              <a:t>. </a:t>
            </a:r>
            <a:r>
              <a:rPr lang="ru-RU" dirty="0" err="1"/>
              <a:t>Бурунги-аъзо</a:t>
            </a:r>
            <a:r>
              <a:rPr lang="ru-RU" dirty="0"/>
              <a:t> </a:t>
            </a:r>
            <a:r>
              <a:rPr lang="ru-RU" dirty="0" err="1"/>
              <a:t>давлатлар</a:t>
            </a:r>
            <a:r>
              <a:rPr lang="ru-RU" dirty="0"/>
              <a:t> (</a:t>
            </a:r>
            <a:r>
              <a:rPr lang="ru-RU" dirty="0" err="1"/>
              <a:t>олов</a:t>
            </a:r>
            <a:r>
              <a:rPr lang="ru-RU" dirty="0"/>
              <a:t> ранг)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730" y="4222325"/>
            <a:ext cx="6336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1000" dirty="0"/>
              <a:t>https://ru.wikipedia.org/wiki/</a:t>
            </a:r>
            <a:r>
              <a:rPr lang="ru-RU" sz="1000" dirty="0" err="1"/>
              <a:t>Организация_исламского_сотрудничества</a:t>
            </a:r>
            <a:endParaRPr lang="ru-RU" sz="1000" dirty="0"/>
          </a:p>
        </p:txBody>
      </p:sp>
      <p:pic>
        <p:nvPicPr>
          <p:cNvPr id="5" name="Picture 2" descr="OIC ma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91" y="0"/>
            <a:ext cx="9131546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113508"/>
      </p:ext>
    </p:extLst>
  </p:cSld>
  <p:clrMapOvr>
    <a:masterClrMapping/>
  </p:clrMapOvr>
  <p:transition spd="med">
    <p:pull dir="l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692696"/>
            <a:ext cx="656177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/>
            <a:r>
              <a:rPr lang="ru-RU" dirty="0" err="1">
                <a:solidFill>
                  <a:schemeClr val="accent4"/>
                </a:solidFill>
              </a:rPr>
              <a:t>Ислом</a:t>
            </a:r>
            <a:r>
              <a:rPr lang="ru-RU" dirty="0">
                <a:solidFill>
                  <a:schemeClr val="accent4"/>
                </a:solidFill>
              </a:rPr>
              <a:t> ҳамкорлик </a:t>
            </a:r>
            <a:r>
              <a:rPr lang="ru-RU" dirty="0" err="1">
                <a:solidFill>
                  <a:schemeClr val="accent4"/>
                </a:solidFill>
              </a:rPr>
              <a:t>ташкилоти</a:t>
            </a:r>
            <a:r>
              <a:rPr lang="ru-RU" dirty="0">
                <a:solidFill>
                  <a:schemeClr val="accent4"/>
                </a:solidFill>
              </a:rPr>
              <a:t> </a:t>
            </a:r>
            <a:r>
              <a:rPr lang="ru-RU" dirty="0"/>
              <a:t>(ИҲТ) -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мамлакатлари</a:t>
            </a:r>
            <a:r>
              <a:rPr lang="ru-RU" dirty="0"/>
              <a:t> </a:t>
            </a:r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ташкилоти</a:t>
            </a:r>
            <a:r>
              <a:rPr lang="ru-RU" dirty="0"/>
              <a:t> (2011 </a:t>
            </a:r>
            <a:r>
              <a:rPr lang="ru-RU" dirty="0" err="1"/>
              <a:t>йилгача</a:t>
            </a:r>
            <a:r>
              <a:rPr lang="ru-RU" dirty="0"/>
              <a:t> у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Конференцияси</a:t>
            </a:r>
            <a:r>
              <a:rPr lang="ru-RU" dirty="0"/>
              <a:t> </a:t>
            </a:r>
            <a:r>
              <a:rPr lang="ru-RU" dirty="0" err="1"/>
              <a:t>Ташкилоти</a:t>
            </a:r>
            <a:r>
              <a:rPr lang="ru-RU" dirty="0"/>
              <a:t> (ИҲТ)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номланган</a:t>
            </a:r>
            <a:r>
              <a:rPr lang="ru-RU" dirty="0"/>
              <a:t>).</a:t>
            </a:r>
          </a:p>
          <a:p>
            <a:pPr indent="363538" algn="just"/>
            <a:r>
              <a:rPr lang="ru-RU" dirty="0"/>
              <a:t>1969-йил 25-сентабрда </a:t>
            </a:r>
            <a:r>
              <a:rPr lang="ru-RU" dirty="0" err="1"/>
              <a:t>Работда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</a:t>
            </a:r>
            <a:r>
              <a:rPr lang="ru-RU" dirty="0" err="1"/>
              <a:t>мусулмон</a:t>
            </a:r>
            <a:r>
              <a:rPr lang="ru-RU" dirty="0"/>
              <a:t> </a:t>
            </a:r>
            <a:r>
              <a:rPr lang="ru-RU" dirty="0" err="1"/>
              <a:t>давлатлари</a:t>
            </a:r>
            <a:r>
              <a:rPr lang="ru-RU" dirty="0"/>
              <a:t> </a:t>
            </a:r>
            <a:r>
              <a:rPr lang="ru-RU" dirty="0" err="1"/>
              <a:t>раҳбарларининг</a:t>
            </a:r>
            <a:r>
              <a:rPr lang="ru-RU" dirty="0"/>
              <a:t> </a:t>
            </a:r>
            <a:r>
              <a:rPr lang="ru-RU" dirty="0" err="1"/>
              <a:t>конференциясида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, </a:t>
            </a:r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сиёсий</a:t>
            </a:r>
            <a:r>
              <a:rPr lang="ru-RU" dirty="0"/>
              <a:t> </a:t>
            </a:r>
            <a:r>
              <a:rPr lang="ru-RU" dirty="0" err="1"/>
              <a:t>соҳаларда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бирдамликни</a:t>
            </a:r>
            <a:r>
              <a:rPr lang="ru-RU" dirty="0"/>
              <a:t> </a:t>
            </a:r>
            <a:r>
              <a:rPr lang="ru-RU" dirty="0" err="1"/>
              <a:t>таъминлаш</a:t>
            </a:r>
            <a:r>
              <a:rPr lang="ru-RU" dirty="0"/>
              <a:t>, </a:t>
            </a:r>
            <a:r>
              <a:rPr lang="ru-RU" dirty="0" err="1"/>
              <a:t>мустамлакачилик</a:t>
            </a:r>
            <a:r>
              <a:rPr lang="ru-RU" dirty="0"/>
              <a:t>, </a:t>
            </a:r>
            <a:r>
              <a:rPr lang="ru-RU" dirty="0" err="1"/>
              <a:t>неомустамлакачилик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ирқчиликка</a:t>
            </a:r>
            <a:r>
              <a:rPr lang="ru-RU" dirty="0"/>
              <a:t> </a:t>
            </a:r>
            <a:r>
              <a:rPr lang="ru-RU" dirty="0" err="1"/>
              <a:t>қарши</a:t>
            </a:r>
            <a:r>
              <a:rPr lang="ru-RU" dirty="0"/>
              <a:t> </a:t>
            </a:r>
            <a:r>
              <a:rPr lang="ru-RU" dirty="0" err="1"/>
              <a:t>кураш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Фаластинни</a:t>
            </a:r>
            <a:r>
              <a:rPr lang="ru-RU" dirty="0"/>
              <a:t> </a:t>
            </a:r>
            <a:r>
              <a:rPr lang="ru-RU" dirty="0" err="1"/>
              <a:t>қўллаб-қувватлаш</a:t>
            </a:r>
            <a:r>
              <a:rPr lang="ru-RU" dirty="0"/>
              <a:t> </a:t>
            </a:r>
            <a:r>
              <a:rPr lang="ru-RU" dirty="0" err="1"/>
              <a:t>мақсадида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. </a:t>
            </a:r>
          </a:p>
          <a:p>
            <a:pPr indent="363538" algn="just"/>
            <a:r>
              <a:rPr lang="ru-RU" dirty="0" err="1"/>
              <a:t>Кузатувчи</a:t>
            </a:r>
            <a:r>
              <a:rPr lang="ru-RU" dirty="0"/>
              <a:t> </a:t>
            </a:r>
            <a:r>
              <a:rPr lang="ru-RU" dirty="0" err="1"/>
              <a:t>мақомига</a:t>
            </a:r>
            <a:r>
              <a:rPr lang="ru-RU" dirty="0"/>
              <a:t> Босния </a:t>
            </a:r>
            <a:r>
              <a:rPr lang="ru-RU" dirty="0" err="1"/>
              <a:t>ва</a:t>
            </a:r>
            <a:r>
              <a:rPr lang="ru-RU" dirty="0"/>
              <a:t> Герцеговина, </a:t>
            </a:r>
            <a:r>
              <a:rPr lang="ru-RU" dirty="0" err="1"/>
              <a:t>Марказий</a:t>
            </a:r>
            <a:r>
              <a:rPr lang="ru-RU" dirty="0"/>
              <a:t> </a:t>
            </a:r>
            <a:r>
              <a:rPr lang="en-US" dirty="0"/>
              <a:t>A</a:t>
            </a:r>
            <a:r>
              <a:rPr lang="ru-RU" dirty="0" err="1"/>
              <a:t>фрика</a:t>
            </a:r>
            <a:r>
              <a:rPr lang="ru-RU" dirty="0"/>
              <a:t> </a:t>
            </a:r>
            <a:r>
              <a:rPr lang="ru-RU" dirty="0" err="1"/>
              <a:t>Республикаси</a:t>
            </a:r>
            <a:r>
              <a:rPr lang="ru-RU" dirty="0"/>
              <a:t>, Россия </a:t>
            </a:r>
            <a:r>
              <a:rPr lang="ru-RU" dirty="0" err="1"/>
              <a:t>Федерацияси</a:t>
            </a:r>
            <a:r>
              <a:rPr lang="ru-RU" dirty="0"/>
              <a:t>, </a:t>
            </a:r>
            <a:r>
              <a:rPr lang="ru-RU" dirty="0" err="1"/>
              <a:t>шунингдек</a:t>
            </a:r>
            <a:r>
              <a:rPr lang="ru-RU" dirty="0"/>
              <a:t>, </a:t>
            </a:r>
            <a:r>
              <a:rPr lang="ru-RU" dirty="0" err="1"/>
              <a:t>Филиппиннинг</a:t>
            </a:r>
            <a:r>
              <a:rPr lang="ru-RU" dirty="0"/>
              <a:t> Моро </a:t>
            </a:r>
            <a:r>
              <a:rPr lang="ru-RU" dirty="0" err="1"/>
              <a:t>миллий</a:t>
            </a:r>
            <a:r>
              <a:rPr lang="ru-RU" dirty="0"/>
              <a:t> </a:t>
            </a:r>
            <a:r>
              <a:rPr lang="ru-RU" dirty="0" err="1"/>
              <a:t>озодлик</a:t>
            </a:r>
            <a:r>
              <a:rPr lang="ru-RU" dirty="0"/>
              <a:t> </a:t>
            </a:r>
            <a:r>
              <a:rPr lang="ru-RU" dirty="0" err="1"/>
              <a:t>фронти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қатор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r>
              <a:rPr lang="ru-RU" dirty="0"/>
              <a:t> (БМТ, </a:t>
            </a:r>
            <a:r>
              <a:rPr lang="ru-RU" dirty="0" err="1"/>
              <a:t>Қўшилмаслик</a:t>
            </a:r>
            <a:r>
              <a:rPr lang="ru-RU" dirty="0"/>
              <a:t> </a:t>
            </a:r>
            <a:r>
              <a:rPr lang="ru-RU" dirty="0" err="1"/>
              <a:t>ҳаракати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бошқалар</a:t>
            </a:r>
            <a:r>
              <a:rPr lang="ru-RU" dirty="0"/>
              <a:t>) </a:t>
            </a:r>
            <a:r>
              <a:rPr lang="ru-RU" dirty="0" err="1"/>
              <a:t>эга</a:t>
            </a:r>
            <a:r>
              <a:rPr lang="ru-RU" dirty="0"/>
              <a:t>. </a:t>
            </a:r>
          </a:p>
          <a:p>
            <a:pPr indent="363538" algn="just"/>
            <a:r>
              <a:rPr lang="ru-RU" dirty="0" err="1"/>
              <a:t>Ташкилотнинг</a:t>
            </a:r>
            <a:r>
              <a:rPr lang="ru-RU" dirty="0"/>
              <a:t> бош </a:t>
            </a:r>
            <a:r>
              <a:rPr lang="ru-RU" dirty="0" err="1"/>
              <a:t>қароргоҳи</a:t>
            </a:r>
            <a:r>
              <a:rPr lang="ru-RU" dirty="0"/>
              <a:t> </a:t>
            </a:r>
            <a:r>
              <a:rPr lang="ru-RU" dirty="0" err="1">
                <a:solidFill>
                  <a:schemeClr val="accent4"/>
                </a:solidFill>
              </a:rPr>
              <a:t>Жидда</a:t>
            </a:r>
            <a:r>
              <a:rPr lang="ru-RU" dirty="0"/>
              <a:t> </a:t>
            </a:r>
            <a:r>
              <a:rPr lang="ru-RU" dirty="0" err="1"/>
              <a:t>шаҳрида</a:t>
            </a:r>
            <a:r>
              <a:rPr lang="ru-RU" dirty="0"/>
              <a:t> </a:t>
            </a:r>
            <a:r>
              <a:rPr lang="ru-RU" dirty="0">
                <a:solidFill>
                  <a:schemeClr val="accent4"/>
                </a:solidFill>
              </a:rPr>
              <a:t>(</a:t>
            </a:r>
            <a:r>
              <a:rPr lang="ru-RU" dirty="0" err="1">
                <a:solidFill>
                  <a:schemeClr val="accent4"/>
                </a:solidFill>
              </a:rPr>
              <a:t>Саудия</a:t>
            </a:r>
            <a:r>
              <a:rPr lang="ru-RU" dirty="0">
                <a:solidFill>
                  <a:schemeClr val="accent4"/>
                </a:solidFill>
              </a:rPr>
              <a:t> </a:t>
            </a:r>
            <a:r>
              <a:rPr lang="en-US" dirty="0">
                <a:solidFill>
                  <a:schemeClr val="accent4"/>
                </a:solidFill>
              </a:rPr>
              <a:t>A</a:t>
            </a:r>
            <a:r>
              <a:rPr lang="ru-RU" dirty="0" err="1">
                <a:solidFill>
                  <a:schemeClr val="accent4"/>
                </a:solidFill>
              </a:rPr>
              <a:t>рабистони</a:t>
            </a:r>
            <a:r>
              <a:rPr lang="ru-RU" dirty="0">
                <a:solidFill>
                  <a:schemeClr val="accent4"/>
                </a:solidFill>
              </a:rPr>
              <a:t>)</a:t>
            </a:r>
            <a:r>
              <a:rPr lang="ru-RU" dirty="0"/>
              <a:t> </a:t>
            </a:r>
            <a:r>
              <a:rPr lang="ru-RU" dirty="0" err="1"/>
              <a:t>жойлашган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86084324"/>
      </p:ext>
    </p:extLst>
  </p:cSld>
  <p:clrMapOvr>
    <a:masterClrMapping/>
  </p:clrMapOvr>
  <p:transition spd="med">
    <p:pull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64290" y="1124744"/>
            <a:ext cx="766409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/>
            <a:r>
              <a:rPr lang="ru-RU" dirty="0" err="1"/>
              <a:t>ИҲТни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этишдан</a:t>
            </a:r>
            <a:r>
              <a:rPr lang="ru-RU" dirty="0"/>
              <a:t> </a:t>
            </a:r>
            <a:r>
              <a:rPr lang="ru-RU" dirty="0" err="1"/>
              <a:t>кўзланган</a:t>
            </a:r>
            <a:r>
              <a:rPr lang="ru-RU" dirty="0"/>
              <a:t> </a:t>
            </a:r>
            <a:r>
              <a:rPr lang="ru-RU" dirty="0" err="1"/>
              <a:t>мақсадлар</a:t>
            </a:r>
            <a:r>
              <a:rPr lang="ru-RU" dirty="0"/>
              <a:t>: </a:t>
            </a:r>
            <a:r>
              <a:rPr lang="ru-RU" dirty="0" err="1"/>
              <a:t>мусулмон</a:t>
            </a:r>
            <a:r>
              <a:rPr lang="ru-RU" dirty="0"/>
              <a:t> </a:t>
            </a:r>
            <a:r>
              <a:rPr lang="ru-RU" dirty="0" err="1"/>
              <a:t>давлатлари</a:t>
            </a:r>
            <a:r>
              <a:rPr lang="ru-RU" dirty="0"/>
              <a:t> </a:t>
            </a:r>
            <a:r>
              <a:rPr lang="ru-RU" dirty="0" err="1"/>
              <a:t>ўртасидаги</a:t>
            </a:r>
            <a:r>
              <a:rPr lang="ru-RU" dirty="0"/>
              <a:t> ҳамкорлик, </a:t>
            </a:r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майдондаги</a:t>
            </a:r>
            <a:r>
              <a:rPr lang="ru-RU" dirty="0"/>
              <a:t> </a:t>
            </a:r>
            <a:r>
              <a:rPr lang="ru-RU" dirty="0" err="1"/>
              <a:t>тадбирларда</a:t>
            </a:r>
            <a:r>
              <a:rPr lang="ru-RU" dirty="0"/>
              <a:t> </a:t>
            </a:r>
            <a:r>
              <a:rPr lang="ru-RU" dirty="0" err="1"/>
              <a:t>биргаликда</a:t>
            </a:r>
            <a:r>
              <a:rPr lang="ru-RU" dirty="0"/>
              <a:t> </a:t>
            </a:r>
            <a:r>
              <a:rPr lang="ru-RU" dirty="0" err="1"/>
              <a:t>иштирок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, </a:t>
            </a:r>
            <a:r>
              <a:rPr lang="ru-RU" dirty="0" err="1"/>
              <a:t>иштирокчи</a:t>
            </a:r>
            <a:r>
              <a:rPr lang="ru-RU" dirty="0"/>
              <a:t> </a:t>
            </a:r>
            <a:r>
              <a:rPr lang="ru-RU" dirty="0" err="1"/>
              <a:t>давлатларнинг</a:t>
            </a:r>
            <a:r>
              <a:rPr lang="ru-RU" dirty="0"/>
              <a:t> </a:t>
            </a:r>
            <a:r>
              <a:rPr lang="ru-RU" dirty="0" err="1"/>
              <a:t>барқарор</a:t>
            </a:r>
            <a:r>
              <a:rPr lang="ru-RU" dirty="0"/>
              <a:t> </a:t>
            </a:r>
            <a:r>
              <a:rPr lang="ru-RU" dirty="0" err="1"/>
              <a:t>ривожланишига</a:t>
            </a:r>
            <a:r>
              <a:rPr lang="ru-RU" dirty="0"/>
              <a:t> </a:t>
            </a:r>
            <a:r>
              <a:rPr lang="ru-RU" dirty="0" err="1"/>
              <a:t>эришиш</a:t>
            </a:r>
            <a:r>
              <a:rPr lang="ru-RU" dirty="0"/>
              <a:t>.</a:t>
            </a:r>
          </a:p>
          <a:p>
            <a:pPr indent="363538" algn="just"/>
            <a:r>
              <a:rPr lang="ru-RU" dirty="0"/>
              <a:t>ИҲТ </a:t>
            </a:r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/>
              <a:t>органлари</a:t>
            </a:r>
            <a:r>
              <a:rPr lang="ru-RU" dirty="0"/>
              <a:t>: </a:t>
            </a:r>
            <a:r>
              <a:rPr lang="ru-RU" dirty="0" err="1"/>
              <a:t>қироллар</a:t>
            </a:r>
            <a:r>
              <a:rPr lang="ru-RU" dirty="0"/>
              <a:t>,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ҳукумат</a:t>
            </a:r>
            <a:r>
              <a:rPr lang="ru-RU" dirty="0"/>
              <a:t> </a:t>
            </a:r>
            <a:r>
              <a:rPr lang="ru-RU" dirty="0" err="1"/>
              <a:t>бошлиқларининг</a:t>
            </a:r>
            <a:r>
              <a:rPr lang="ru-RU" dirty="0"/>
              <a:t> </a:t>
            </a:r>
            <a:r>
              <a:rPr lang="ru-RU" dirty="0" err="1"/>
              <a:t>мажлиси</a:t>
            </a:r>
            <a:r>
              <a:rPr lang="ru-RU" dirty="0"/>
              <a:t> (саммит), </a:t>
            </a:r>
            <a:r>
              <a:rPr lang="ru-RU" dirty="0" err="1"/>
              <a:t>ташқи</a:t>
            </a:r>
            <a:r>
              <a:rPr lang="ru-RU" dirty="0"/>
              <a:t> </a:t>
            </a:r>
            <a:r>
              <a:rPr lang="ru-RU" dirty="0" err="1"/>
              <a:t>ишлар</a:t>
            </a:r>
            <a:r>
              <a:rPr lang="ru-RU" dirty="0"/>
              <a:t> </a:t>
            </a:r>
            <a:r>
              <a:rPr lang="ru-RU" dirty="0" err="1"/>
              <a:t>вазирлари</a:t>
            </a:r>
            <a:r>
              <a:rPr lang="ru-RU" dirty="0"/>
              <a:t> </a:t>
            </a:r>
            <a:r>
              <a:rPr lang="ru-RU" dirty="0" err="1"/>
              <a:t>конференцияси</a:t>
            </a:r>
            <a:r>
              <a:rPr lang="ru-RU" dirty="0"/>
              <a:t>, бош </a:t>
            </a:r>
            <a:r>
              <a:rPr lang="ru-RU" dirty="0" err="1"/>
              <a:t>котибият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ёрдамчи</a:t>
            </a:r>
            <a:r>
              <a:rPr lang="ru-RU" dirty="0"/>
              <a:t> </a:t>
            </a:r>
            <a:r>
              <a:rPr lang="ru-RU" dirty="0" err="1"/>
              <a:t>органлар</a:t>
            </a:r>
            <a:r>
              <a:rPr lang="ru-RU" dirty="0"/>
              <a:t> (ИҲТ </a:t>
            </a:r>
            <a:r>
              <a:rPr lang="ru-RU" dirty="0" err="1"/>
              <a:t>Низомининг</a:t>
            </a:r>
            <a:r>
              <a:rPr lang="ru-RU" dirty="0"/>
              <a:t> 3-моддаси). </a:t>
            </a:r>
            <a:r>
              <a:rPr lang="ru-RU" dirty="0" err="1"/>
              <a:t>Подшоҳлар</a:t>
            </a:r>
            <a:r>
              <a:rPr lang="ru-RU" dirty="0"/>
              <a:t>,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ҳукумат</a:t>
            </a:r>
            <a:r>
              <a:rPr lang="ru-RU" dirty="0"/>
              <a:t> </a:t>
            </a:r>
            <a:r>
              <a:rPr lang="ru-RU" dirty="0" err="1"/>
              <a:t>бошлиқларининг</a:t>
            </a:r>
            <a:r>
              <a:rPr lang="ru-RU" dirty="0"/>
              <a:t> </a:t>
            </a:r>
            <a:r>
              <a:rPr lang="ru-RU" dirty="0" err="1"/>
              <a:t>мажлиси</a:t>
            </a:r>
            <a:r>
              <a:rPr lang="ru-RU" dirty="0"/>
              <a:t> (</a:t>
            </a:r>
            <a:r>
              <a:rPr lang="ru-RU" dirty="0" err="1"/>
              <a:t>саммити</a:t>
            </a:r>
            <a:r>
              <a:rPr lang="ru-RU" dirty="0"/>
              <a:t>) </a:t>
            </a:r>
            <a:r>
              <a:rPr lang="ru-RU" dirty="0" err="1"/>
              <a:t>мусулмон</a:t>
            </a:r>
            <a:r>
              <a:rPr lang="ru-RU" dirty="0"/>
              <a:t> </a:t>
            </a:r>
            <a:r>
              <a:rPr lang="ru-RU" dirty="0" err="1"/>
              <a:t>давлатларининг</a:t>
            </a:r>
            <a:r>
              <a:rPr lang="ru-RU" dirty="0"/>
              <a:t>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сиёсатини</a:t>
            </a:r>
            <a:r>
              <a:rPr lang="ru-RU" dirty="0"/>
              <a:t> </a:t>
            </a:r>
            <a:r>
              <a:rPr lang="ru-RU" dirty="0" err="1"/>
              <a:t>белгилайди</a:t>
            </a:r>
            <a:r>
              <a:rPr lang="ru-RU" dirty="0"/>
              <a:t>.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учрашувлар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марта </a:t>
            </a:r>
            <a:r>
              <a:rPr lang="ru-RU" dirty="0" err="1"/>
              <a:t>ўтказилади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8753191"/>
      </p:ext>
    </p:extLst>
  </p:cSld>
  <p:clrMapOvr>
    <a:masterClrMapping/>
  </p:clrMapOvr>
  <p:transition spd="med">
    <p:pull dir="l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Изображение логотип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4" t="13092" r="28814" b="10540"/>
          <a:stretch/>
        </p:blipFill>
        <p:spPr bwMode="auto">
          <a:xfrm>
            <a:off x="2483768" y="4005064"/>
            <a:ext cx="259228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92696"/>
            <a:ext cx="763284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/>
            <a:r>
              <a:rPr lang="ru-RU" sz="2000" dirty="0" err="1"/>
              <a:t>Бугунги</a:t>
            </a:r>
            <a:r>
              <a:rPr lang="ru-RU" sz="2000" dirty="0"/>
              <a:t> </a:t>
            </a:r>
            <a:r>
              <a:rPr lang="ru-RU" sz="2000" dirty="0" err="1"/>
              <a:t>кунда</a:t>
            </a:r>
            <a:r>
              <a:rPr lang="ru-RU" sz="2000" dirty="0"/>
              <a:t> </a:t>
            </a:r>
            <a:r>
              <a:rPr lang="ru-RU" sz="2000" dirty="0" err="1"/>
              <a:t>Ислом</a:t>
            </a:r>
            <a:r>
              <a:rPr lang="ru-RU" sz="2000" dirty="0"/>
              <a:t> ҳамкорлик </a:t>
            </a:r>
            <a:r>
              <a:rPr lang="ru-RU" sz="2000" dirty="0" err="1"/>
              <a:t>ташкилоти</a:t>
            </a:r>
            <a:r>
              <a:rPr lang="ru-RU" sz="2000" dirty="0"/>
              <a:t> </a:t>
            </a:r>
            <a:r>
              <a:rPr lang="ru-RU" sz="2000" dirty="0">
                <a:solidFill>
                  <a:schemeClr val="accent4"/>
                </a:solidFill>
              </a:rPr>
              <a:t>1 миллиард 700 миллион </a:t>
            </a:r>
            <a:r>
              <a:rPr lang="ru-RU" sz="2000" dirty="0" err="1"/>
              <a:t>аҳоли</a:t>
            </a:r>
            <a:r>
              <a:rPr lang="ru-RU" sz="2000" dirty="0"/>
              <a:t> </a:t>
            </a:r>
            <a:r>
              <a:rPr lang="ru-RU" sz="2000" dirty="0" err="1"/>
              <a:t>яшайдиган</a:t>
            </a:r>
            <a:r>
              <a:rPr lang="ru-RU" sz="2000" dirty="0"/>
              <a:t> </a:t>
            </a:r>
            <a:r>
              <a:rPr lang="ru-RU" sz="2000" dirty="0">
                <a:solidFill>
                  <a:schemeClr val="accent4"/>
                </a:solidFill>
              </a:rPr>
              <a:t>57</a:t>
            </a:r>
            <a:r>
              <a:rPr lang="ru-RU" sz="2000" dirty="0"/>
              <a:t> та </a:t>
            </a:r>
            <a:r>
              <a:rPr lang="ru-RU" sz="2000" dirty="0" err="1"/>
              <a:t>давлатни</a:t>
            </a:r>
            <a:r>
              <a:rPr lang="ru-RU" sz="2000" dirty="0"/>
              <a:t> </a:t>
            </a:r>
            <a:r>
              <a:rPr lang="ru-RU" sz="2000" dirty="0" err="1"/>
              <a:t>бирлаштирган</a:t>
            </a:r>
            <a:r>
              <a:rPr lang="ru-RU" sz="2000" dirty="0"/>
              <a:t> </a:t>
            </a:r>
            <a:r>
              <a:rPr lang="ru-RU" sz="2000" dirty="0" err="1"/>
              <a:t>дунёдаги</a:t>
            </a:r>
            <a:r>
              <a:rPr lang="ru-RU" sz="2000" dirty="0"/>
              <a:t> </a:t>
            </a:r>
            <a:r>
              <a:rPr lang="ru-RU" sz="2000" dirty="0" err="1"/>
              <a:t>энг</a:t>
            </a:r>
            <a:r>
              <a:rPr lang="ru-RU" sz="2000" dirty="0"/>
              <a:t> </a:t>
            </a:r>
            <a:r>
              <a:rPr lang="ru-RU" sz="2000" dirty="0" err="1"/>
              <a:t>йирик</a:t>
            </a:r>
            <a:r>
              <a:rPr lang="ru-RU" sz="2000" dirty="0"/>
              <a:t> </a:t>
            </a:r>
            <a:r>
              <a:rPr lang="ru-RU" sz="2000" dirty="0" err="1"/>
              <a:t>халқаро</a:t>
            </a:r>
            <a:r>
              <a:rPr lang="ru-RU" sz="2000" dirty="0"/>
              <a:t> </a:t>
            </a:r>
            <a:r>
              <a:rPr lang="ru-RU" sz="2000" dirty="0" err="1"/>
              <a:t>тузилмалардан</a:t>
            </a:r>
            <a:r>
              <a:rPr lang="ru-RU" sz="2000" dirty="0"/>
              <a:t> </a:t>
            </a:r>
            <a:r>
              <a:rPr lang="ru-RU" sz="2000" dirty="0" err="1"/>
              <a:t>биридир</a:t>
            </a:r>
            <a:r>
              <a:rPr lang="ru-RU" sz="2000" dirty="0"/>
              <a:t>. </a:t>
            </a:r>
          </a:p>
          <a:p>
            <a:pPr indent="363538" algn="just"/>
            <a:endParaRPr lang="ru-RU" sz="2000" dirty="0"/>
          </a:p>
          <a:p>
            <a:pPr indent="363538" algn="just"/>
            <a:r>
              <a:rPr lang="ru-RU" sz="2000" dirty="0" err="1"/>
              <a:t>Дастлаб</a:t>
            </a:r>
            <a:r>
              <a:rPr lang="ru-RU" sz="2000" dirty="0"/>
              <a:t> </a:t>
            </a:r>
            <a:r>
              <a:rPr lang="ru-RU" sz="2000" dirty="0" err="1"/>
              <a:t>унинг</a:t>
            </a:r>
            <a:r>
              <a:rPr lang="ru-RU" sz="2000" dirty="0"/>
              <a:t> </a:t>
            </a:r>
            <a:r>
              <a:rPr lang="ru-RU" sz="2000" dirty="0" err="1"/>
              <a:t>таркибига</a:t>
            </a:r>
            <a:r>
              <a:rPr lang="ru-RU" sz="2000" dirty="0"/>
              <a:t> </a:t>
            </a:r>
            <a:r>
              <a:rPr lang="ru-RU" sz="2000" dirty="0" err="1"/>
              <a:t>Осиё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en-US" sz="2000" dirty="0"/>
              <a:t>A</a:t>
            </a:r>
            <a:r>
              <a:rPr lang="ru-RU" sz="2000" dirty="0" err="1"/>
              <a:t>фриканинг</a:t>
            </a:r>
            <a:r>
              <a:rPr lang="ru-RU" sz="2000" dirty="0"/>
              <a:t> 25 та </a:t>
            </a:r>
            <a:r>
              <a:rPr lang="ru-RU" sz="2000" dirty="0" err="1"/>
              <a:t>давлати</a:t>
            </a:r>
            <a:r>
              <a:rPr lang="ru-RU" sz="2000" dirty="0"/>
              <a:t>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 err="1"/>
              <a:t>Фаластинни</a:t>
            </a:r>
            <a:r>
              <a:rPr lang="ru-RU" sz="2000" dirty="0"/>
              <a:t> </a:t>
            </a:r>
            <a:r>
              <a:rPr lang="ru-RU" sz="2000" dirty="0" err="1"/>
              <a:t>озодлик</a:t>
            </a:r>
            <a:r>
              <a:rPr lang="ru-RU" sz="2000" dirty="0"/>
              <a:t> </a:t>
            </a:r>
            <a:r>
              <a:rPr lang="ru-RU" sz="2000" dirty="0" err="1"/>
              <a:t>ташкилоти</a:t>
            </a:r>
            <a:r>
              <a:rPr lang="ru-RU" sz="2000" dirty="0"/>
              <a:t> </a:t>
            </a:r>
            <a:r>
              <a:rPr lang="ru-RU" sz="2000" dirty="0" err="1"/>
              <a:t>кирди</a:t>
            </a:r>
            <a:r>
              <a:rPr lang="ru-RU" sz="2000" dirty="0"/>
              <a:t>. </a:t>
            </a:r>
          </a:p>
          <a:p>
            <a:pPr indent="363538" algn="just"/>
            <a:endParaRPr lang="ru-RU" sz="2000" dirty="0"/>
          </a:p>
          <a:p>
            <a:pPr indent="363538" algn="just"/>
            <a:r>
              <a:rPr lang="ru-RU" sz="2000" dirty="0" err="1"/>
              <a:t>Ўзбекистон</a:t>
            </a:r>
            <a:r>
              <a:rPr lang="ru-RU" sz="2000" dirty="0"/>
              <a:t> </a:t>
            </a:r>
            <a:r>
              <a:rPr lang="ru-RU" sz="2000" dirty="0" err="1"/>
              <a:t>ИҲТга</a:t>
            </a:r>
            <a:r>
              <a:rPr lang="ru-RU" sz="2000" dirty="0"/>
              <a:t> 1996 </a:t>
            </a:r>
            <a:r>
              <a:rPr lang="ru-RU" sz="2000" dirty="0" err="1"/>
              <a:t>йилда</a:t>
            </a:r>
            <a:r>
              <a:rPr lang="ru-RU" sz="2000" dirty="0"/>
              <a:t> </a:t>
            </a:r>
            <a:r>
              <a:rPr lang="ru-RU" sz="2000" dirty="0" err="1"/>
              <a:t>аъзо</a:t>
            </a:r>
            <a:r>
              <a:rPr lang="ru-RU" sz="2000" dirty="0"/>
              <a:t> </a:t>
            </a:r>
            <a:r>
              <a:rPr lang="ru-RU" sz="2000" dirty="0" err="1"/>
              <a:t>бўлганидан</a:t>
            </a:r>
            <a:r>
              <a:rPr lang="ru-RU" sz="2000" dirty="0"/>
              <a:t> </a:t>
            </a:r>
            <a:r>
              <a:rPr lang="ru-RU" sz="2000" dirty="0" err="1"/>
              <a:t>буён</a:t>
            </a:r>
            <a:r>
              <a:rPr lang="ru-RU" sz="2000" dirty="0"/>
              <a:t> </a:t>
            </a:r>
            <a:r>
              <a:rPr lang="ru-RU" sz="2000" dirty="0" err="1"/>
              <a:t>ташкилот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савдо-иқтисодий</a:t>
            </a:r>
            <a:r>
              <a:rPr lang="ru-RU" sz="2000" dirty="0"/>
              <a:t>, </a:t>
            </a:r>
            <a:r>
              <a:rPr lang="ru-RU" sz="2000" dirty="0" err="1"/>
              <a:t>илмий</a:t>
            </a:r>
            <a:r>
              <a:rPr lang="ru-RU" sz="2000" dirty="0"/>
              <a:t>, </a:t>
            </a:r>
            <a:r>
              <a:rPr lang="ru-RU" sz="2000" dirty="0" err="1"/>
              <a:t>маданий</a:t>
            </a:r>
            <a:r>
              <a:rPr lang="ru-RU" sz="2000" dirty="0"/>
              <a:t> ҳамкорлик </a:t>
            </a:r>
            <a:r>
              <a:rPr lang="ru-RU" sz="2000" dirty="0" err="1"/>
              <a:t>изчил</a:t>
            </a:r>
            <a:r>
              <a:rPr lang="ru-RU" sz="2000" dirty="0"/>
              <a:t> </a:t>
            </a:r>
            <a:r>
              <a:rPr lang="ru-RU" sz="2000" dirty="0" err="1"/>
              <a:t>ривожланиб</a:t>
            </a:r>
            <a:r>
              <a:rPr lang="ru-RU" sz="2000" dirty="0"/>
              <a:t> </a:t>
            </a:r>
            <a:r>
              <a:rPr lang="ru-RU" sz="2000" dirty="0" err="1"/>
              <a:t>бормоқда</a:t>
            </a:r>
            <a:r>
              <a:rPr lang="ru-RU" sz="2000" dirty="0"/>
              <a:t>.</a:t>
            </a:r>
          </a:p>
          <a:p>
            <a:pPr indent="363538"/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10555" y="6522658"/>
            <a:ext cx="6336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1000" dirty="0"/>
              <a:t>https://ru.wikipedia.org/wiki/</a:t>
            </a:r>
            <a:r>
              <a:rPr lang="ru-RU" sz="1000" dirty="0" err="1"/>
              <a:t>Организация_исламского_сотрудничества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957833235"/>
      </p:ext>
    </p:extLst>
  </p:cSld>
  <p:clrMapOvr>
    <a:masterClrMapping/>
  </p:clrMapOvr>
  <p:transition spd="med">
    <p:pull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38" y="986303"/>
            <a:ext cx="8365894" cy="41897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4538" y="91445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sz="2400" b="1" dirty="0"/>
              <a:t>Ислом молиясининг ўзига хос жиҳатларини </a:t>
            </a:r>
          </a:p>
          <a:p>
            <a:pPr algn="ctr"/>
            <a:r>
              <a:rPr lang="uz-Cyrl-UZ" sz="2400" b="1" dirty="0"/>
              <a:t>белгилаб берувчи тақиқлар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5641253"/>
            <a:ext cx="5209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С.Аброров</a:t>
            </a:r>
            <a:r>
              <a:rPr lang="ru-RU" sz="1000" dirty="0"/>
              <a:t>. </a:t>
            </a:r>
            <a:r>
              <a:rPr lang="uz-Cyrl-UZ" sz="1000" dirty="0"/>
              <a:t>Ўзбекистон фонд бозорида янги молиявий инструмент сифатида исломий қимматли қоғозларни жорий этиш истиқболлари. Аналитик ишланма. –  Т.: 2019.</a:t>
            </a:r>
            <a:endParaRPr lang="ru-RU" sz="1000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03648" y="188640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altLang="ru-RU" sz="2400" b="1" dirty="0">
                <a:ea typeface="Calibri" panose="020F0502020204030204" pitchFamily="34" charset="0"/>
                <a:cs typeface="Times New Roman" panose="02020603050405020304" pitchFamily="18" charset="0"/>
              </a:rPr>
              <a:t>Ислом тамойилларига асосланган асосий молиявий инструментлар</a:t>
            </a: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Picture 1" descr="1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10" y="1018450"/>
            <a:ext cx="6408704" cy="517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020" y="6223925"/>
            <a:ext cx="5209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С.Аброров</a:t>
            </a:r>
            <a:r>
              <a:rPr lang="ru-RU" sz="1000" dirty="0"/>
              <a:t>. </a:t>
            </a:r>
            <a:r>
              <a:rPr lang="uz-Cyrl-UZ" sz="1000" dirty="0"/>
              <a:t>Ўзбекистон фонд бозорида янги молиявий инструмент сифатида исломий қимматли қоғозларни жорий этиш истиқболлари. Аналитик ишланма. –  Т.: 2019.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395290908"/>
      </p:ext>
    </p:extLst>
  </p:cSld>
  <p:clrMapOvr>
    <a:masterClrMapping/>
  </p:clrMapOvr>
  <p:transition spd="med">
    <p:pull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5120" t="21840" r="41883" b="26921"/>
          <a:stretch/>
        </p:blipFill>
        <p:spPr>
          <a:xfrm>
            <a:off x="107504" y="188641"/>
            <a:ext cx="7560840" cy="50682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5256897"/>
            <a:ext cx="5544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1000" dirty="0"/>
              <a:t>https://www.statista.com/statistics/1090815/worldwide-value-of-islamic-finance-assets/</a:t>
            </a:r>
            <a:endParaRPr lang="ru-RU" sz="1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116632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/>
                </a:solidFill>
              </a:rPr>
              <a:t>2012-2021 </a:t>
            </a:r>
            <a:r>
              <a:rPr lang="ru-RU" b="1" dirty="0" err="1">
                <a:solidFill>
                  <a:schemeClr val="accent5"/>
                </a:solidFill>
              </a:rPr>
              <a:t>йилларда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жаҳон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исломий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молия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активларининг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умумий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қиймати</a:t>
            </a:r>
            <a:endParaRPr lang="ru-RU" b="1" dirty="0">
              <a:solidFill>
                <a:schemeClr val="accent5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7504" y="5685316"/>
            <a:ext cx="6337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2021 </a:t>
            </a:r>
            <a:r>
              <a:rPr lang="ru-RU" sz="1600" dirty="0" err="1"/>
              <a:t>йилда</a:t>
            </a:r>
            <a:r>
              <a:rPr lang="ru-RU" sz="1600" dirty="0"/>
              <a:t> </a:t>
            </a:r>
            <a:r>
              <a:rPr lang="ru-RU" sz="1600" dirty="0" err="1"/>
              <a:t>жаҳон</a:t>
            </a:r>
            <a:r>
              <a:rPr lang="ru-RU" sz="1600" dirty="0"/>
              <a:t> </a:t>
            </a:r>
            <a:r>
              <a:rPr lang="ru-RU" sz="1600" dirty="0" err="1"/>
              <a:t>ислом</a:t>
            </a:r>
            <a:r>
              <a:rPr lang="ru-RU" sz="1600" dirty="0"/>
              <a:t> </a:t>
            </a:r>
            <a:r>
              <a:rPr lang="ru-RU" sz="1600" dirty="0" err="1"/>
              <a:t>молия</a:t>
            </a:r>
            <a:r>
              <a:rPr lang="ru-RU" sz="1600" dirty="0"/>
              <a:t> </a:t>
            </a:r>
            <a:r>
              <a:rPr lang="ru-RU" sz="1600" dirty="0" err="1"/>
              <a:t>бозорлари</a:t>
            </a:r>
            <a:r>
              <a:rPr lang="ru-RU" sz="1600" dirty="0"/>
              <a:t> </a:t>
            </a:r>
            <a:r>
              <a:rPr lang="ru-RU" sz="1600" dirty="0" err="1"/>
              <a:t>активларининг</a:t>
            </a:r>
            <a:r>
              <a:rPr lang="ru-RU" sz="1600" dirty="0"/>
              <a:t> </a:t>
            </a:r>
            <a:r>
              <a:rPr lang="ru-RU" sz="1600" dirty="0" err="1"/>
              <a:t>умумий</a:t>
            </a:r>
            <a:r>
              <a:rPr lang="ru-RU" sz="1600" dirty="0"/>
              <a:t> </a:t>
            </a:r>
            <a:r>
              <a:rPr lang="ru-RU" sz="1600" dirty="0" err="1"/>
              <a:t>қиймати</a:t>
            </a:r>
            <a:r>
              <a:rPr lang="ru-RU" sz="1600" dirty="0"/>
              <a:t> </a:t>
            </a:r>
            <a:r>
              <a:rPr lang="ru-RU" sz="1600" dirty="0" err="1"/>
              <a:t>қарийб</a:t>
            </a:r>
            <a:r>
              <a:rPr lang="ru-RU" sz="1600" dirty="0"/>
              <a:t> 3,95 трлн AҚШ </a:t>
            </a:r>
            <a:r>
              <a:rPr lang="ru-RU" sz="1600" dirty="0" err="1"/>
              <a:t>долларини</a:t>
            </a:r>
            <a:r>
              <a:rPr lang="ru-RU" sz="1600" dirty="0"/>
              <a:t> </a:t>
            </a:r>
            <a:r>
              <a:rPr lang="ru-RU" sz="1600" dirty="0" err="1"/>
              <a:t>ташкил</a:t>
            </a:r>
            <a:r>
              <a:rPr lang="ru-RU" sz="1600" dirty="0"/>
              <a:t> </a:t>
            </a:r>
            <a:r>
              <a:rPr lang="ru-RU" sz="1600" dirty="0" err="1"/>
              <a:t>этди</a:t>
            </a:r>
            <a:r>
              <a:rPr lang="ru-RU" sz="1600" dirty="0"/>
              <a:t>. 2026 </a:t>
            </a:r>
            <a:r>
              <a:rPr lang="ru-RU" sz="1600" dirty="0" err="1"/>
              <a:t>йилга</a:t>
            </a:r>
            <a:r>
              <a:rPr lang="ru-RU" sz="1600" dirty="0"/>
              <a:t> </a:t>
            </a:r>
            <a:r>
              <a:rPr lang="ru-RU" sz="1600" dirty="0" err="1"/>
              <a:t>келиб</a:t>
            </a:r>
            <a:r>
              <a:rPr lang="ru-RU" sz="1600" dirty="0"/>
              <a:t> </a:t>
            </a:r>
            <a:r>
              <a:rPr lang="ru-RU" sz="1600" dirty="0" err="1"/>
              <a:t>жаҳон</a:t>
            </a:r>
            <a:r>
              <a:rPr lang="ru-RU" sz="1600" dirty="0"/>
              <a:t>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молия</a:t>
            </a:r>
            <a:r>
              <a:rPr lang="ru-RU" sz="1600" dirty="0"/>
              <a:t> </a:t>
            </a:r>
            <a:r>
              <a:rPr lang="ru-RU" sz="1600" dirty="0" err="1"/>
              <a:t>бозорлари</a:t>
            </a:r>
            <a:r>
              <a:rPr lang="ru-RU" sz="1600" dirty="0"/>
              <a:t> </a:t>
            </a:r>
            <a:r>
              <a:rPr lang="ru-RU" sz="1600" dirty="0" err="1"/>
              <a:t>учун</a:t>
            </a:r>
            <a:r>
              <a:rPr lang="ru-RU" sz="1600" dirty="0"/>
              <a:t> прогноз </a:t>
            </a:r>
            <a:r>
              <a:rPr lang="ru-RU" sz="1600" dirty="0" err="1"/>
              <a:t>қилинган</a:t>
            </a:r>
            <a:r>
              <a:rPr lang="ru-RU" sz="1600" dirty="0"/>
              <a:t> </a:t>
            </a:r>
            <a:r>
              <a:rPr lang="ru-RU" sz="1600" dirty="0" err="1"/>
              <a:t>жами</a:t>
            </a:r>
            <a:r>
              <a:rPr lang="ru-RU" sz="1600" dirty="0"/>
              <a:t> </a:t>
            </a:r>
            <a:r>
              <a:rPr lang="ru-RU" sz="1600" dirty="0" err="1"/>
              <a:t>активлар</a:t>
            </a:r>
            <a:r>
              <a:rPr lang="ru-RU" sz="1600" dirty="0"/>
              <a:t> </a:t>
            </a:r>
            <a:r>
              <a:rPr lang="ru-RU" sz="1600" dirty="0" err="1"/>
              <a:t>қиймати</a:t>
            </a:r>
            <a:r>
              <a:rPr lang="ru-RU" sz="1600" dirty="0"/>
              <a:t> 5,9 трлн AҚШ </a:t>
            </a:r>
            <a:r>
              <a:rPr lang="ru-RU" sz="1600" dirty="0" err="1"/>
              <a:t>долларини</a:t>
            </a:r>
            <a:r>
              <a:rPr lang="ru-RU" sz="1600" dirty="0"/>
              <a:t> </a:t>
            </a:r>
            <a:r>
              <a:rPr lang="ru-RU" sz="1600" dirty="0" err="1"/>
              <a:t>ташкил</a:t>
            </a:r>
            <a:r>
              <a:rPr lang="ru-RU" sz="1600" dirty="0"/>
              <a:t> </a:t>
            </a:r>
            <a:r>
              <a:rPr lang="ru-RU" sz="1600" dirty="0" err="1"/>
              <a:t>этади</a:t>
            </a:r>
            <a:r>
              <a:rPr lang="ru-RU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1232533"/>
      </p:ext>
    </p:extLst>
  </p:cSld>
  <p:clrMapOvr>
    <a:masterClrMapping/>
  </p:clrMapOvr>
  <p:transition spd="med">
    <p:pull dir="l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466372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/>
              <a:t>Исломий молиявий активларнинг молиявий секторлар кесимидаги тақсимоти</a:t>
            </a:r>
            <a:endParaRPr lang="ru-RU" b="1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87624" y="1700807"/>
            <a:ext cx="1124833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700808"/>
            <a:ext cx="6980463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6023870"/>
            <a:ext cx="5209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С.Аброров</a:t>
            </a:r>
            <a:r>
              <a:rPr lang="ru-RU" sz="1000" dirty="0"/>
              <a:t>. </a:t>
            </a:r>
            <a:r>
              <a:rPr lang="uz-Cyrl-UZ" sz="1000" dirty="0"/>
              <a:t>Ўзбекистон фонд бозорида янги молиявий инструмент сифатида исломий қимматли қоғозларни жорий этиш истиқболлари. Аналитик ишланма. –  Т.: 2019.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393667380"/>
      </p:ext>
    </p:extLst>
  </p:cSld>
  <p:clrMapOvr>
    <a:masterClrMapping/>
  </p:clrMapOvr>
  <p:transition spd="med">
    <p:pull dir="l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80728"/>
            <a:ext cx="79928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z-Cyrl-UZ" sz="2400" dirty="0">
                <a:ea typeface="Times New Roman" panose="02020603050405020304" pitchFamily="18" charset="0"/>
              </a:rPr>
              <a:t>Жаҳон бозорида оддий турдаги молиялаштиришдан мураккаб тузилган маҳсулотларгача кенг кўламли хизматларни таклиф этиб келаётган </a:t>
            </a:r>
            <a:r>
              <a:rPr lang="uz-Cyrl-UZ" sz="2400" b="1" dirty="0">
                <a:ea typeface="Times New Roman" panose="02020603050405020304" pitchFamily="18" charset="0"/>
              </a:rPr>
              <a:t>1526 дан ортиқ исломий молиявий институтлар</a:t>
            </a:r>
            <a:r>
              <a:rPr lang="uz-Cyrl-UZ" sz="2400" dirty="0">
                <a:ea typeface="Times New Roman" panose="02020603050405020304" pitchFamily="18" charset="0"/>
              </a:rPr>
              <a:t> мавжуд (2020 йил).</a:t>
            </a:r>
            <a:endParaRPr lang="ru-RU" dirty="0"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000" i="1" dirty="0">
                <a:solidFill>
                  <a:schemeClr val="accent4"/>
                </a:solidFill>
                <a:ea typeface="Times New Roman" panose="02020603050405020304" pitchFamily="18" charset="0"/>
              </a:rPr>
              <a:t>201</a:t>
            </a:r>
            <a:r>
              <a:rPr lang="en-US" sz="2000" i="1" dirty="0">
                <a:solidFill>
                  <a:schemeClr val="accent4"/>
                </a:solidFill>
                <a:ea typeface="Times New Roman" panose="02020603050405020304" pitchFamily="18" charset="0"/>
              </a:rPr>
              <a:t>8</a:t>
            </a:r>
            <a:r>
              <a:rPr lang="uz-Cyrl-UZ" sz="2000" i="1" dirty="0">
                <a:solidFill>
                  <a:schemeClr val="accent4"/>
                </a:solidFill>
                <a:ea typeface="Times New Roman" panose="02020603050405020304" pitchFamily="18" charset="0"/>
              </a:rPr>
              <a:t>-2019 йилларда ислом банклари активларининг 28,9% Эрон, 23,2% - Саудия Арабистони Қироллиги, 10,3% - Малайзия, 10,2% - Бирлашган Араб Амирликлари ва 2,4% - Туркия ҳиссасига тўғри келади.</a:t>
            </a:r>
            <a:endParaRPr lang="ru-RU" dirty="0">
              <a:solidFill>
                <a:schemeClr val="accent4"/>
              </a:solidFill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400" dirty="0">
                <a:ea typeface="Times New Roman" panose="02020603050405020304" pitchFamily="18" charset="0"/>
              </a:rPr>
              <a:t>Хорижий мамлакатлар (Буюк Британия, Қозоғистон, Қирғизистон, Малайзия, Тожикистон, Туркия ва бошқалар) тажрибаси ўрганиш қонунчилик таркибида исломий молия тамойиллари белгиланган, ҳамда алоҳида қонунлар ҳам қабул қилинган.</a:t>
            </a:r>
            <a:endParaRPr lang="ru-RU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000651"/>
      </p:ext>
    </p:extLst>
  </p:cSld>
  <p:clrMapOvr>
    <a:masterClrMapping/>
  </p:clrMapOvr>
  <p:transition spd="med">
    <p:pull dir="l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244" y="1613597"/>
            <a:ext cx="7235544" cy="415319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91680" y="692696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Исломий</a:t>
            </a:r>
            <a:r>
              <a:rPr lang="ru-RU" b="1" dirty="0"/>
              <a:t> </a:t>
            </a:r>
            <a:r>
              <a:rPr lang="ru-RU" b="1" dirty="0" err="1"/>
              <a:t>молиявий</a:t>
            </a:r>
            <a:r>
              <a:rPr lang="ru-RU" b="1" dirty="0"/>
              <a:t> </a:t>
            </a:r>
            <a:r>
              <a:rPr lang="ru-RU" b="1" dirty="0" err="1"/>
              <a:t>активларнинг</a:t>
            </a:r>
            <a:r>
              <a:rPr lang="ru-RU" b="1" dirty="0"/>
              <a:t> </a:t>
            </a:r>
            <a:r>
              <a:rPr lang="ru-RU" b="1" dirty="0" err="1"/>
              <a:t>мамлакатлар</a:t>
            </a:r>
            <a:r>
              <a:rPr lang="ru-RU" b="1" dirty="0"/>
              <a:t> </a:t>
            </a:r>
            <a:r>
              <a:rPr lang="ru-RU" b="1" dirty="0" err="1"/>
              <a:t>кесимидаги</a:t>
            </a:r>
            <a:r>
              <a:rPr lang="ru-RU" b="1" dirty="0"/>
              <a:t> </a:t>
            </a:r>
            <a:r>
              <a:rPr lang="ru-RU" b="1" dirty="0" err="1"/>
              <a:t>тақсимоти</a:t>
            </a:r>
            <a:r>
              <a:rPr lang="ru-RU" b="1" dirty="0"/>
              <a:t> (2016 </a:t>
            </a:r>
            <a:r>
              <a:rPr lang="ru-RU" b="1" dirty="0" err="1"/>
              <a:t>йил</a:t>
            </a:r>
            <a:r>
              <a:rPr lang="ru-RU" b="1" dirty="0"/>
              <a:t>, млрд. АҚШ </a:t>
            </a:r>
            <a:r>
              <a:rPr lang="ru-RU" b="1" dirty="0" err="1"/>
              <a:t>доллари</a:t>
            </a:r>
            <a:r>
              <a:rPr lang="ru-RU" b="1" dirty="0"/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6006176"/>
            <a:ext cx="5209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С.Аброров</a:t>
            </a:r>
            <a:r>
              <a:rPr lang="ru-RU" sz="1000" dirty="0"/>
              <a:t>. </a:t>
            </a:r>
            <a:r>
              <a:rPr lang="uz-Cyrl-UZ" sz="1000" dirty="0"/>
              <a:t>Ўзбекистон фонд бозорида янги молиявий инструмент сифатида исломий қимматли қоғозларни жорий этиш истиқболлари. Аналитик ишланма. –  Т.: 2019.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895961723"/>
      </p:ext>
    </p:extLst>
  </p:cSld>
  <p:clrMapOvr>
    <a:masterClrMapping/>
  </p:clrMapOvr>
  <p:transition spd="med">
    <p:pull dir="l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18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411760" y="332656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uz-Cyrl-UZ" sz="2400" b="1" dirty="0">
                <a:latin typeface="Arial" panose="020B0604020202020204" pitchFamily="34" charset="0"/>
                <a:cs typeface="Arial" panose="020B0604020202020204" pitchFamily="34" charset="0"/>
              </a:rPr>
              <a:t>Ўзбекистонда ислом молияси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908720"/>
            <a:ext cx="77768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иқтисоди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Ўзбекистон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учун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биринчи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даражада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бўлиши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англашилмаса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-да,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бироқ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Хусусий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секторни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ривожлантириш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бўйича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Тараққиёти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Корпорациясининг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ICD)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шаръий-молиявий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масалаларга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эътибори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кучайиши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—  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Ўзбекистонда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ҳам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бу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тизимга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диққат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қаратиш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вақти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келганини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кўрсатди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Бу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корпорация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Тараққиёти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Банкига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аъзо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ташкилотлардан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бири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ҳисобланади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Ўзбекистоннинг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қатор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банклари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билан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ҳамкорликни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йўлга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қўйган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Кичик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ўрта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бизнесни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ривожлантириш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мақсадида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Ўзбекистоннинг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Ипак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йўли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банки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Тараққиёти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корпорациясидан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2006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йили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2 миллион, 2010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5 миллион, 2017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йилда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эса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14 миллион доллар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молиявий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маблағ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олган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2018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июл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ойидан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бошлаб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яна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икки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банк: 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Трастбанк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Инвест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финанс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банк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ҳам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ICD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билан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молиявий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ҳамкорликни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йўлга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қўйди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2018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йил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ентябр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ойида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эса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Ислом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Тараққиёти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Корпорацияси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Ўзбекистондаги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6та институт: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Капиталбанк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Асака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банк,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Туронбанк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Ҳамкорбанк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Ўзсаноатқурилишбанк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“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Asia Alliance bank”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билан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шаръий-молиявий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масалалар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бўйича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шартнома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имзолади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421300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88640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Ўзбекистонда</a:t>
            </a:r>
            <a:r>
              <a:rPr lang="ru-RU" b="1" dirty="0"/>
              <a:t> </a:t>
            </a:r>
            <a:r>
              <a:rPr lang="ru-RU" b="1" dirty="0" err="1"/>
              <a:t>исломий</a:t>
            </a:r>
            <a:r>
              <a:rPr lang="ru-RU" b="1" dirty="0"/>
              <a:t> </a:t>
            </a:r>
            <a:r>
              <a:rPr lang="ru-RU" b="1" dirty="0" err="1"/>
              <a:t>молиялаштириш</a:t>
            </a:r>
            <a:r>
              <a:rPr lang="ru-RU" b="1" dirty="0"/>
              <a:t> </a:t>
            </a:r>
            <a:r>
              <a:rPr lang="ru-RU" b="1" dirty="0" err="1"/>
              <a:t>ривожланишининг</a:t>
            </a:r>
            <a:endParaRPr lang="ru-RU" b="1" dirty="0"/>
          </a:p>
          <a:p>
            <a:pPr algn="ctr"/>
            <a:r>
              <a:rPr lang="en-US" b="1" dirty="0"/>
              <a:t>SWOT </a:t>
            </a:r>
            <a:r>
              <a:rPr lang="ru-RU" b="1" dirty="0" err="1"/>
              <a:t>таҳлили</a:t>
            </a:r>
            <a:r>
              <a:rPr lang="ru-RU" b="1" dirty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408" y="980728"/>
            <a:ext cx="28803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/>
              <a:t>Кучли</a:t>
            </a:r>
            <a:r>
              <a:rPr lang="ru-RU" sz="1400" b="1" dirty="0"/>
              <a:t> </a:t>
            </a:r>
            <a:r>
              <a:rPr lang="ru-RU" sz="1400" b="1" dirty="0" err="1"/>
              <a:t>тарафлари</a:t>
            </a:r>
            <a:endParaRPr lang="ru-RU" sz="1400" b="1" dirty="0"/>
          </a:p>
          <a:p>
            <a:r>
              <a:rPr lang="ru-RU" sz="1400" dirty="0"/>
              <a:t>– </a:t>
            </a:r>
            <a:r>
              <a:rPr lang="ru-RU" sz="1400" dirty="0" err="1"/>
              <a:t>Давлат</a:t>
            </a:r>
            <a:r>
              <a:rPr lang="ru-RU" sz="1400" dirty="0"/>
              <a:t> </a:t>
            </a:r>
            <a:r>
              <a:rPr lang="ru-RU" sz="1400" dirty="0" err="1"/>
              <a:t>раҳбарининг</a:t>
            </a:r>
            <a:r>
              <a:rPr lang="ru-RU" sz="1400" dirty="0"/>
              <a:t> </a:t>
            </a:r>
            <a:r>
              <a:rPr lang="ru-RU" sz="1400" dirty="0" err="1"/>
              <a:t>қўллаб-қувватлаши</a:t>
            </a:r>
            <a:r>
              <a:rPr lang="ru-RU" sz="1400" dirty="0"/>
              <a:t> </a:t>
            </a:r>
          </a:p>
          <a:p>
            <a:r>
              <a:rPr lang="ru-RU" sz="1400" dirty="0"/>
              <a:t>– </a:t>
            </a:r>
            <a:r>
              <a:rPr lang="ru-RU" sz="1400" dirty="0" err="1"/>
              <a:t>Ўзбекистон</a:t>
            </a:r>
            <a:r>
              <a:rPr lang="ru-RU" sz="1400" dirty="0"/>
              <a:t> </a:t>
            </a:r>
            <a:r>
              <a:rPr lang="ru-RU" sz="1400" dirty="0" err="1"/>
              <a:t>иқтисодиётини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учун</a:t>
            </a:r>
            <a:r>
              <a:rPr lang="ru-RU" sz="1400" dirty="0"/>
              <a:t> </a:t>
            </a:r>
          </a:p>
          <a:p>
            <a:r>
              <a:rPr lang="ru-RU" sz="1400" dirty="0"/>
              <a:t>– ИТБ </a:t>
            </a:r>
            <a:r>
              <a:rPr lang="ru-RU" sz="1400" dirty="0" err="1"/>
              <a:t>гуруҳидан</a:t>
            </a:r>
            <a:r>
              <a:rPr lang="ru-RU" sz="1400" dirty="0"/>
              <a:t> </a:t>
            </a:r>
            <a:r>
              <a:rPr lang="ru-RU" sz="1400" dirty="0" err="1"/>
              <a:t>қўшимча</a:t>
            </a:r>
            <a:r>
              <a:rPr lang="ru-RU" sz="1400" dirty="0"/>
              <a:t> </a:t>
            </a:r>
            <a:r>
              <a:rPr lang="ru-RU" sz="1400" dirty="0" err="1"/>
              <a:t>маблағларни</a:t>
            </a:r>
            <a:r>
              <a:rPr lang="ru-RU" sz="1400" dirty="0"/>
              <a:t> </a:t>
            </a:r>
            <a:r>
              <a:rPr lang="ru-RU" sz="1400" dirty="0" err="1"/>
              <a:t>жалб</a:t>
            </a:r>
            <a:r>
              <a:rPr lang="ru-RU" sz="1400" dirty="0"/>
              <a:t> </a:t>
            </a:r>
            <a:r>
              <a:rPr lang="ru-RU" sz="1400" dirty="0" err="1"/>
              <a:t>қилиш</a:t>
            </a:r>
            <a:r>
              <a:rPr lang="ru-RU" sz="1400" dirty="0"/>
              <a:t> </a:t>
            </a:r>
          </a:p>
          <a:p>
            <a:r>
              <a:rPr lang="ru-RU" sz="1400" dirty="0"/>
              <a:t>– Кредит </a:t>
            </a:r>
            <a:r>
              <a:rPr lang="ru-RU" sz="1400" dirty="0" err="1"/>
              <a:t>маблағларини</a:t>
            </a:r>
            <a:r>
              <a:rPr lang="ru-RU" sz="1400" dirty="0"/>
              <a:t> </a:t>
            </a:r>
            <a:r>
              <a:rPr lang="ru-RU" sz="1400" dirty="0" err="1"/>
              <a:t>мақсадли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самарали</a:t>
            </a:r>
            <a:r>
              <a:rPr lang="ru-RU" sz="1400" dirty="0"/>
              <a:t> </a:t>
            </a:r>
            <a:r>
              <a:rPr lang="ru-RU" sz="1400" dirty="0" err="1"/>
              <a:t>ишлатиш</a:t>
            </a:r>
            <a:r>
              <a:rPr lang="ru-RU" sz="1400" dirty="0"/>
              <a:t> </a:t>
            </a:r>
          </a:p>
          <a:p>
            <a:r>
              <a:rPr lang="ru-RU" sz="1400" dirty="0"/>
              <a:t>– Жаҳондаги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банклар</a:t>
            </a:r>
            <a:r>
              <a:rPr lang="ru-RU" sz="1400" dirty="0"/>
              <a:t> </a:t>
            </a:r>
            <a:r>
              <a:rPr lang="ru-RU" sz="1400" dirty="0" err="1"/>
              <a:t>банкротлик</a:t>
            </a:r>
            <a:r>
              <a:rPr lang="ru-RU" sz="1400" dirty="0"/>
              <a:t> </a:t>
            </a:r>
            <a:r>
              <a:rPr lang="ru-RU" sz="1400" dirty="0" err="1"/>
              <a:t>ҳолатининг</a:t>
            </a:r>
            <a:r>
              <a:rPr lang="ru-RU" sz="1400" dirty="0"/>
              <a:t> </a:t>
            </a:r>
            <a:r>
              <a:rPr lang="ru-RU" sz="1400" dirty="0" err="1"/>
              <a:t>мавжуд</a:t>
            </a:r>
            <a:r>
              <a:rPr lang="ru-RU" sz="1400" dirty="0"/>
              <a:t> </a:t>
            </a:r>
            <a:r>
              <a:rPr lang="ru-RU" sz="1400" dirty="0" err="1"/>
              <a:t>эмаслиги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механизмлар</a:t>
            </a:r>
            <a:r>
              <a:rPr lang="ru-RU" sz="1400" dirty="0"/>
              <a:t> </a:t>
            </a:r>
          </a:p>
          <a:p>
            <a:r>
              <a:rPr lang="ru-RU" sz="1400" dirty="0" err="1"/>
              <a:t>барқарорлиги</a:t>
            </a:r>
            <a:r>
              <a:rPr lang="ru-RU" sz="1400" dirty="0"/>
              <a:t> </a:t>
            </a:r>
          </a:p>
          <a:p>
            <a:r>
              <a:rPr lang="ru-RU" sz="1400" dirty="0"/>
              <a:t>– </a:t>
            </a:r>
            <a:r>
              <a:rPr lang="ru-RU" sz="1400" dirty="0" err="1"/>
              <a:t>Давлат</a:t>
            </a:r>
            <a:r>
              <a:rPr lang="ru-RU" sz="1400" dirty="0"/>
              <a:t> </a:t>
            </a:r>
            <a:r>
              <a:rPr lang="ru-RU" sz="1400" dirty="0" err="1"/>
              <a:t>дастурларини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имконияти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78728" y="834971"/>
            <a:ext cx="584059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/>
              <a:t>Имкониятлар</a:t>
            </a:r>
            <a:endParaRPr lang="ru-RU" sz="1400" b="1" dirty="0"/>
          </a:p>
          <a:p>
            <a:r>
              <a:rPr lang="ru-RU" sz="1400" dirty="0"/>
              <a:t>–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манбаларини</a:t>
            </a:r>
            <a:r>
              <a:rPr lang="ru-RU" sz="1400" dirty="0"/>
              <a:t>, </a:t>
            </a:r>
            <a:r>
              <a:rPr lang="ru-RU" sz="1400" dirty="0" err="1"/>
              <a:t>айниқса</a:t>
            </a:r>
            <a:r>
              <a:rPr lang="ru-RU" sz="1400" dirty="0"/>
              <a:t>, </a:t>
            </a:r>
            <a:r>
              <a:rPr lang="ru-RU" sz="1400" dirty="0" err="1"/>
              <a:t>кичик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ўрта</a:t>
            </a:r>
            <a:r>
              <a:rPr lang="ru-RU" sz="1400" dirty="0"/>
              <a:t> бизнес </a:t>
            </a:r>
            <a:r>
              <a:rPr lang="ru-RU" sz="1400" dirty="0" err="1"/>
              <a:t>учун</a:t>
            </a:r>
            <a:r>
              <a:rPr lang="ru-RU" sz="1400" dirty="0"/>
              <a:t> </a:t>
            </a:r>
            <a:r>
              <a:rPr lang="ru-RU" sz="1400" dirty="0" err="1"/>
              <a:t>диверсификациялаш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Ўзбекистонда</a:t>
            </a:r>
            <a:r>
              <a:rPr lang="ru-RU" sz="1400" dirty="0"/>
              <a:t> реал </a:t>
            </a:r>
            <a:r>
              <a:rPr lang="ru-RU" sz="1400" dirty="0" err="1"/>
              <a:t>ишлаб</a:t>
            </a:r>
            <a:r>
              <a:rPr lang="ru-RU" sz="1400" dirty="0"/>
              <a:t> </a:t>
            </a:r>
            <a:r>
              <a:rPr lang="ru-RU" sz="1400" dirty="0" err="1"/>
              <a:t>чиқаришни</a:t>
            </a:r>
            <a:r>
              <a:rPr lang="ru-RU" sz="1400" dirty="0"/>
              <a:t> </a:t>
            </a:r>
            <a:r>
              <a:rPr lang="ru-RU" sz="1400" dirty="0" err="1"/>
              <a:t>рағбатлантириш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Яқин</a:t>
            </a:r>
            <a:r>
              <a:rPr lang="ru-RU" sz="1400" dirty="0"/>
              <a:t> </a:t>
            </a:r>
            <a:r>
              <a:rPr lang="ru-RU" sz="1400" dirty="0" err="1"/>
              <a:t>Шарқ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Ж.Шарқий</a:t>
            </a:r>
            <a:r>
              <a:rPr lang="ru-RU" sz="1400" dirty="0"/>
              <a:t> </a:t>
            </a:r>
            <a:r>
              <a:rPr lang="ru-RU" sz="1400" dirty="0" err="1"/>
              <a:t>Осиё</a:t>
            </a:r>
            <a:r>
              <a:rPr lang="ru-RU" sz="1400" dirty="0"/>
              <a:t> </a:t>
            </a:r>
            <a:r>
              <a:rPr lang="ru-RU" sz="1400" dirty="0" err="1"/>
              <a:t>мамлакатларидан</a:t>
            </a:r>
            <a:r>
              <a:rPr lang="ru-RU" sz="1400" dirty="0"/>
              <a:t> </a:t>
            </a:r>
            <a:r>
              <a:rPr lang="ru-RU" sz="1400" dirty="0" err="1"/>
              <a:t>инвестицион</a:t>
            </a:r>
            <a:r>
              <a:rPr lang="ru-RU" sz="1400" dirty="0"/>
              <a:t> </a:t>
            </a:r>
          </a:p>
          <a:p>
            <a:r>
              <a:rPr lang="ru-RU" sz="1400" dirty="0" err="1"/>
              <a:t>маблағларни</a:t>
            </a:r>
            <a:r>
              <a:rPr lang="ru-RU" sz="1400" dirty="0"/>
              <a:t> </a:t>
            </a:r>
            <a:r>
              <a:rPr lang="ru-RU" sz="1400" dirty="0" err="1"/>
              <a:t>жалб</a:t>
            </a:r>
            <a:r>
              <a:rPr lang="ru-RU" sz="1400" dirty="0"/>
              <a:t> </a:t>
            </a:r>
            <a:r>
              <a:rPr lang="ru-RU" sz="1400" dirty="0" err="1"/>
              <a:t>қилин</a:t>
            </a:r>
            <a:r>
              <a:rPr lang="ru-RU" sz="1400" dirty="0"/>
              <a:t> </a:t>
            </a:r>
            <a:r>
              <a:rPr lang="ru-RU" sz="1400" dirty="0" err="1"/>
              <a:t>ган</a:t>
            </a:r>
            <a:r>
              <a:rPr lang="ru-RU" sz="1400" dirty="0"/>
              <a:t> </a:t>
            </a:r>
            <a:r>
              <a:rPr lang="ru-RU" sz="1400" dirty="0" err="1"/>
              <a:t>тақдирда</a:t>
            </a:r>
            <a:r>
              <a:rPr lang="ru-RU" sz="1400" dirty="0"/>
              <a:t> </a:t>
            </a:r>
            <a:r>
              <a:rPr lang="ru-RU" sz="1400" dirty="0" err="1"/>
              <a:t>Ўзбекистон</a:t>
            </a:r>
            <a:r>
              <a:rPr lang="ru-RU" sz="1400" dirty="0"/>
              <a:t> </a:t>
            </a:r>
            <a:r>
              <a:rPr lang="ru-RU" sz="1400" dirty="0" err="1"/>
              <a:t>иқтисодиёти</a:t>
            </a:r>
            <a:r>
              <a:rPr lang="ru-RU" sz="1400" dirty="0"/>
              <a:t> </a:t>
            </a:r>
            <a:r>
              <a:rPr lang="ru-RU" sz="1400" dirty="0" err="1"/>
              <a:t>учун</a:t>
            </a:r>
            <a:r>
              <a:rPr lang="ru-RU" sz="1400" dirty="0"/>
              <a:t> </a:t>
            </a:r>
            <a:r>
              <a:rPr lang="ru-RU" sz="1400" dirty="0" err="1"/>
              <a:t>бевосита</a:t>
            </a:r>
            <a:r>
              <a:rPr lang="ru-RU" sz="1400" dirty="0"/>
              <a:t> </a:t>
            </a:r>
            <a:r>
              <a:rPr lang="ru-RU" sz="1400" dirty="0" err="1"/>
              <a:t>нафлар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молиялаштиришни</a:t>
            </a:r>
            <a:r>
              <a:rPr lang="ru-RU" sz="1400" dirty="0"/>
              <a:t> </a:t>
            </a:r>
            <a:r>
              <a:rPr lang="ru-RU" sz="1400" dirty="0" err="1"/>
              <a:t>муваффақиятли</a:t>
            </a:r>
            <a:r>
              <a:rPr lang="ru-RU" sz="1400" dirty="0"/>
              <a:t>   </a:t>
            </a:r>
            <a:r>
              <a:rPr lang="ru-RU" sz="1400" dirty="0" err="1"/>
              <a:t>жорий</a:t>
            </a:r>
            <a:r>
              <a:rPr lang="ru-RU" sz="1400" dirty="0"/>
              <a:t>  </a:t>
            </a:r>
            <a:r>
              <a:rPr lang="ru-RU" sz="1400" dirty="0" err="1"/>
              <a:t>этаётган</a:t>
            </a:r>
            <a:r>
              <a:rPr lang="ru-RU" sz="1400" dirty="0"/>
              <a:t> </a:t>
            </a:r>
            <a:r>
              <a:rPr lang="ru-RU" sz="1400" dirty="0" err="1"/>
              <a:t>дунёвий</a:t>
            </a:r>
            <a:r>
              <a:rPr lang="ru-RU" sz="1400" dirty="0"/>
              <a:t> </a:t>
            </a:r>
            <a:r>
              <a:rPr lang="ru-RU" sz="1400" dirty="0" err="1"/>
              <a:t>давлат</a:t>
            </a:r>
            <a:r>
              <a:rPr lang="ru-RU" sz="1400" dirty="0"/>
              <a:t> </a:t>
            </a:r>
            <a:r>
              <a:rPr lang="ru-RU" sz="1400" dirty="0" err="1"/>
              <a:t>сифатида</a:t>
            </a:r>
            <a:r>
              <a:rPr lang="ru-RU" sz="1400" dirty="0"/>
              <a:t> </a:t>
            </a:r>
            <a:r>
              <a:rPr lang="ru-RU" sz="1400" dirty="0" err="1"/>
              <a:t>Ўзбекистон</a:t>
            </a:r>
            <a:r>
              <a:rPr lang="ru-RU" sz="1400" dirty="0"/>
              <a:t> </a:t>
            </a:r>
            <a:r>
              <a:rPr lang="ru-RU" sz="1400" dirty="0" err="1"/>
              <a:t>обрўсининг</a:t>
            </a:r>
            <a:r>
              <a:rPr lang="ru-RU" sz="1400" dirty="0"/>
              <a:t> </a:t>
            </a:r>
            <a:r>
              <a:rPr lang="ru-RU" sz="1400" dirty="0" err="1"/>
              <a:t>кўтарилиши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Анъанавий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томонидан</a:t>
            </a:r>
            <a:r>
              <a:rPr lang="ru-RU" sz="1400" dirty="0"/>
              <a:t> </a:t>
            </a:r>
            <a:r>
              <a:rPr lang="ru-RU" sz="1400" dirty="0" err="1"/>
              <a:t>лозим</a:t>
            </a:r>
            <a:r>
              <a:rPr lang="ru-RU" sz="1400" dirty="0"/>
              <a:t> </a:t>
            </a:r>
            <a:r>
              <a:rPr lang="ru-RU" sz="1400" dirty="0" err="1"/>
              <a:t>даражада</a:t>
            </a:r>
            <a:r>
              <a:rPr lang="ru-RU" sz="1400" dirty="0"/>
              <a:t> </a:t>
            </a:r>
            <a:r>
              <a:rPr lang="ru-RU" sz="1400" dirty="0" err="1"/>
              <a:t>қамраб</a:t>
            </a:r>
            <a:r>
              <a:rPr lang="ru-RU" sz="1400" dirty="0"/>
              <a:t> </a:t>
            </a:r>
            <a:r>
              <a:rPr lang="ru-RU" sz="1400" dirty="0" err="1"/>
              <a:t>олинган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бозорининг</a:t>
            </a:r>
            <a:r>
              <a:rPr lang="ru-RU" sz="1400" dirty="0"/>
              <a:t> </a:t>
            </a:r>
            <a:r>
              <a:rPr lang="ru-RU" sz="1400" dirty="0" err="1"/>
              <a:t>мавжудлиги</a:t>
            </a:r>
            <a:r>
              <a:rPr lang="ru-RU" sz="1400" dirty="0"/>
              <a:t> (</a:t>
            </a:r>
            <a:r>
              <a:rPr lang="ru-RU" sz="1400" dirty="0" err="1"/>
              <a:t>кичик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ўрта</a:t>
            </a:r>
            <a:r>
              <a:rPr lang="ru-RU" sz="1400" dirty="0"/>
              <a:t> бизнес </a:t>
            </a:r>
            <a:r>
              <a:rPr lang="ru-RU" sz="1400" dirty="0" err="1"/>
              <a:t>субъектлари</a:t>
            </a:r>
            <a:r>
              <a:rPr lang="ru-RU" sz="1400" dirty="0"/>
              <a:t>, </a:t>
            </a:r>
            <a:r>
              <a:rPr lang="ru-RU" sz="1400" dirty="0" err="1"/>
              <a:t>аграр</a:t>
            </a:r>
            <a:r>
              <a:rPr lang="ru-RU" sz="1400" dirty="0"/>
              <a:t> сектор)</a:t>
            </a:r>
          </a:p>
          <a:p>
            <a:r>
              <a:rPr lang="ru-RU" sz="1400" dirty="0"/>
              <a:t>– </a:t>
            </a:r>
            <a:r>
              <a:rPr lang="ru-RU" sz="1400" dirty="0" err="1"/>
              <a:t>Ўзбекистон</a:t>
            </a:r>
            <a:r>
              <a:rPr lang="ru-RU" sz="1400" dirty="0"/>
              <a:t> </a:t>
            </a:r>
            <a:r>
              <a:rPr lang="ru-RU" sz="1400" dirty="0" err="1"/>
              <a:t>аҳолисининг</a:t>
            </a:r>
            <a:r>
              <a:rPr lang="ru-RU" sz="1400" dirty="0"/>
              <a:t> </a:t>
            </a:r>
            <a:r>
              <a:rPr lang="ru-RU" sz="1400" dirty="0" err="1"/>
              <a:t>асосий</a:t>
            </a:r>
            <a:r>
              <a:rPr lang="ru-RU" sz="1400" dirty="0"/>
              <a:t> </a:t>
            </a:r>
            <a:r>
              <a:rPr lang="ru-RU" sz="1400" dirty="0" err="1"/>
              <a:t>қисми</a:t>
            </a:r>
            <a:r>
              <a:rPr lang="ru-RU" sz="1400" dirty="0"/>
              <a:t> </a:t>
            </a:r>
            <a:r>
              <a:rPr lang="ru-RU" sz="1400" dirty="0" err="1"/>
              <a:t>исломга</a:t>
            </a:r>
            <a:r>
              <a:rPr lang="ru-RU" sz="1400" dirty="0"/>
              <a:t> </a:t>
            </a:r>
            <a:r>
              <a:rPr lang="ru-RU" sz="1400" dirty="0" err="1"/>
              <a:t>эътиқод</a:t>
            </a:r>
            <a:r>
              <a:rPr lang="ru-RU" sz="1400" dirty="0"/>
              <a:t> </a:t>
            </a:r>
            <a:r>
              <a:rPr lang="ru-RU" sz="1400" dirty="0" err="1"/>
              <a:t>этгани</a:t>
            </a:r>
            <a:r>
              <a:rPr lang="ru-RU" sz="1400" dirty="0"/>
              <a:t> </a:t>
            </a:r>
            <a:r>
              <a:rPr lang="ru-RU" sz="1400" dirty="0" err="1"/>
              <a:t>сабабли</a:t>
            </a:r>
            <a:r>
              <a:rPr lang="ru-RU" sz="1400" dirty="0"/>
              <a:t>, </a:t>
            </a:r>
            <a:r>
              <a:rPr lang="ru-RU" sz="1400" dirty="0" err="1"/>
              <a:t>мазкур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маҳсулотларга</a:t>
            </a:r>
            <a:r>
              <a:rPr lang="ru-RU" sz="1400" dirty="0"/>
              <a:t> </a:t>
            </a:r>
            <a:r>
              <a:rPr lang="ru-RU" sz="1400" dirty="0" err="1"/>
              <a:t>барқарор</a:t>
            </a:r>
            <a:r>
              <a:rPr lang="ru-RU" sz="1400" dirty="0"/>
              <a:t> </a:t>
            </a:r>
            <a:r>
              <a:rPr lang="ru-RU" sz="1400" dirty="0" err="1"/>
              <a:t>талабнинг</a:t>
            </a:r>
            <a:r>
              <a:rPr lang="ru-RU" sz="1400" dirty="0"/>
              <a:t> </a:t>
            </a:r>
            <a:r>
              <a:rPr lang="ru-RU" sz="1400" dirty="0" err="1"/>
              <a:t>кутилиши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тамойиллари</a:t>
            </a:r>
            <a:r>
              <a:rPr lang="ru-RU" sz="1400" dirty="0"/>
              <a:t> </a:t>
            </a:r>
            <a:r>
              <a:rPr lang="ru-RU" sz="1400" dirty="0" err="1"/>
              <a:t>ижтимоий</a:t>
            </a:r>
            <a:r>
              <a:rPr lang="ru-RU" sz="1400" dirty="0"/>
              <a:t> </a:t>
            </a:r>
            <a:r>
              <a:rPr lang="ru-RU" sz="1400" dirty="0" err="1"/>
              <a:t>тенгсизликни</a:t>
            </a:r>
            <a:r>
              <a:rPr lang="ru-RU" sz="1400" dirty="0"/>
              <a:t> </a:t>
            </a:r>
            <a:r>
              <a:rPr lang="ru-RU" sz="1400" dirty="0" err="1"/>
              <a:t>пасайтиришга</a:t>
            </a:r>
            <a:r>
              <a:rPr lang="ru-RU" sz="1400" dirty="0"/>
              <a:t> </a:t>
            </a:r>
            <a:r>
              <a:rPr lang="ru-RU" sz="1400" dirty="0" err="1"/>
              <a:t>ёрдам</a:t>
            </a:r>
            <a:r>
              <a:rPr lang="ru-RU" sz="1400" dirty="0"/>
              <a:t> </a:t>
            </a:r>
            <a:r>
              <a:rPr lang="ru-RU" sz="1400" dirty="0" err="1"/>
              <a:t>беради</a:t>
            </a:r>
            <a:r>
              <a:rPr lang="ru-RU" sz="1400" dirty="0"/>
              <a:t>, </a:t>
            </a:r>
            <a:r>
              <a:rPr lang="ru-RU" sz="1400" dirty="0" err="1"/>
              <a:t>ижтимоий</a:t>
            </a:r>
            <a:r>
              <a:rPr lang="ru-RU" sz="1400" dirty="0"/>
              <a:t> </a:t>
            </a:r>
            <a:r>
              <a:rPr lang="ru-RU" sz="1400" dirty="0" err="1"/>
              <a:t>адолатни</a:t>
            </a:r>
            <a:r>
              <a:rPr lang="ru-RU" sz="1400" dirty="0"/>
              <a:t> </a:t>
            </a:r>
            <a:r>
              <a:rPr lang="ru-RU" sz="1400" dirty="0" err="1"/>
              <a:t>мустаҳкамлайди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Муқобил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маҳсулотлар</a:t>
            </a:r>
            <a:r>
              <a:rPr lang="ru-RU" sz="1400" dirty="0"/>
              <a:t> </a:t>
            </a:r>
            <a:r>
              <a:rPr lang="ru-RU" sz="1400" dirty="0" err="1"/>
              <a:t>пайдо</a:t>
            </a:r>
            <a:r>
              <a:rPr lang="ru-RU" sz="1400" dirty="0"/>
              <a:t> </a:t>
            </a:r>
            <a:r>
              <a:rPr lang="ru-RU" sz="1400" dirty="0" err="1"/>
              <a:t>бўлиши</a:t>
            </a:r>
            <a:r>
              <a:rPr lang="ru-RU" sz="1400" dirty="0"/>
              <a:t> </a:t>
            </a:r>
            <a:r>
              <a:rPr lang="ru-RU" sz="1400" dirty="0" err="1"/>
              <a:t>ҳисобига</a:t>
            </a:r>
            <a:r>
              <a:rPr lang="ru-RU" sz="1400" dirty="0"/>
              <a:t> </a:t>
            </a:r>
            <a:r>
              <a:rPr lang="ru-RU" sz="1400" dirty="0" err="1"/>
              <a:t>аҳолининг</a:t>
            </a:r>
            <a:r>
              <a:rPr lang="ru-RU" sz="1400" dirty="0"/>
              <a:t>  </a:t>
            </a:r>
            <a:r>
              <a:rPr lang="ru-RU" sz="1400" dirty="0" err="1"/>
              <a:t>молиявий</a:t>
            </a:r>
            <a:r>
              <a:rPr lang="ru-RU" sz="1400" dirty="0"/>
              <a:t>  </a:t>
            </a:r>
            <a:r>
              <a:rPr lang="ru-RU" sz="1400" dirty="0" err="1"/>
              <a:t>хизматлардан</a:t>
            </a:r>
            <a:r>
              <a:rPr lang="ru-RU" sz="1400" dirty="0"/>
              <a:t>  </a:t>
            </a:r>
            <a:r>
              <a:rPr lang="ru-RU" sz="1400" dirty="0" err="1"/>
              <a:t>фойдаланиш</a:t>
            </a:r>
            <a:r>
              <a:rPr lang="ru-RU" sz="1400" dirty="0"/>
              <a:t> </a:t>
            </a:r>
            <a:r>
              <a:rPr lang="ru-RU" sz="1400" dirty="0" err="1"/>
              <a:t>имконияти</a:t>
            </a:r>
            <a:r>
              <a:rPr lang="ru-RU" sz="1400" dirty="0"/>
              <a:t> </a:t>
            </a:r>
            <a:r>
              <a:rPr lang="ru-RU" sz="1400" dirty="0" err="1"/>
              <a:t>кенгаяди</a:t>
            </a:r>
            <a:endParaRPr lang="ru-RU" sz="1400" dirty="0"/>
          </a:p>
          <a:p>
            <a:r>
              <a:rPr lang="ru-RU" sz="1400" dirty="0"/>
              <a:t>– Ушбу </a:t>
            </a:r>
            <a:r>
              <a:rPr lang="ru-RU" sz="1400" dirty="0" err="1"/>
              <a:t>соҳанинг</a:t>
            </a:r>
            <a:r>
              <a:rPr lang="ru-RU" sz="1400" dirty="0"/>
              <a:t> </a:t>
            </a:r>
            <a:r>
              <a:rPr lang="ru-RU" sz="1400" dirty="0" err="1"/>
              <a:t>ривожида</a:t>
            </a:r>
            <a:r>
              <a:rPr lang="ru-RU" sz="1400" dirty="0"/>
              <a:t> </a:t>
            </a:r>
            <a:r>
              <a:rPr lang="ru-RU" sz="1400" dirty="0" err="1"/>
              <a:t>ғарб</a:t>
            </a:r>
            <a:r>
              <a:rPr lang="ru-RU" sz="1400" dirty="0"/>
              <a:t> </a:t>
            </a:r>
            <a:r>
              <a:rPr lang="ru-RU" sz="1400" dirty="0" err="1"/>
              <a:t>мамлакатлари</a:t>
            </a:r>
            <a:r>
              <a:rPr lang="ru-RU" sz="1400" dirty="0"/>
              <a:t>  </a:t>
            </a:r>
            <a:r>
              <a:rPr lang="ru-RU" sz="1400" dirty="0" err="1"/>
              <a:t>қўллаб-қувватлашининг</a:t>
            </a:r>
            <a:r>
              <a:rPr lang="ru-RU" sz="1400" dirty="0"/>
              <a:t> </a:t>
            </a:r>
            <a:r>
              <a:rPr lang="ru-RU" sz="1400" dirty="0" err="1"/>
              <a:t>ошиб</a:t>
            </a:r>
            <a:r>
              <a:rPr lang="ru-RU" sz="1400" dirty="0"/>
              <a:t> </a:t>
            </a:r>
            <a:r>
              <a:rPr lang="ru-RU" sz="1400" dirty="0" err="1"/>
              <a:t>бориши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Хизматлар</a:t>
            </a:r>
            <a:r>
              <a:rPr lang="ru-RU" sz="1400" dirty="0"/>
              <a:t> </a:t>
            </a:r>
            <a:r>
              <a:rPr lang="ru-RU" sz="1400" dirty="0" err="1"/>
              <a:t>кўрсатиш</a:t>
            </a:r>
            <a:r>
              <a:rPr lang="ru-RU" sz="1400" dirty="0"/>
              <a:t> </a:t>
            </a:r>
            <a:r>
              <a:rPr lang="ru-RU" sz="1400" dirty="0" err="1"/>
              <a:t>учун</a:t>
            </a:r>
            <a:r>
              <a:rPr lang="ru-RU" sz="1400" dirty="0"/>
              <a:t> </a:t>
            </a:r>
            <a:r>
              <a:rPr lang="ru-RU" sz="1400" dirty="0" err="1"/>
              <a:t>платформанинг</a:t>
            </a:r>
            <a:r>
              <a:rPr lang="ru-RU" sz="1400" dirty="0"/>
              <a:t> </a:t>
            </a:r>
            <a:r>
              <a:rPr lang="ru-RU" sz="1400" dirty="0" err="1"/>
              <a:t>кенгайиши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тармоқ</a:t>
            </a:r>
            <a:r>
              <a:rPr lang="ru-RU" sz="1400" dirty="0"/>
              <a:t> </a:t>
            </a:r>
            <a:r>
              <a:rPr lang="ru-RU" sz="1400" dirty="0" err="1"/>
              <a:t>ребрендинги</a:t>
            </a:r>
            <a:r>
              <a:rPr lang="ru-RU" sz="1400" dirty="0"/>
              <a:t>  </a:t>
            </a:r>
            <a:r>
              <a:rPr lang="ru-RU" sz="1400" dirty="0" err="1"/>
              <a:t>жараёнининг</a:t>
            </a:r>
            <a:r>
              <a:rPr lang="ru-RU" sz="1400" dirty="0"/>
              <a:t>  </a:t>
            </a:r>
            <a:r>
              <a:rPr lang="ru-RU" sz="1400" dirty="0" err="1"/>
              <a:t>ижобий</a:t>
            </a:r>
            <a:r>
              <a:rPr lang="ru-RU" sz="1400" dirty="0"/>
              <a:t>  </a:t>
            </a:r>
            <a:r>
              <a:rPr lang="ru-RU" sz="1400" dirty="0" err="1"/>
              <a:t>қабул</a:t>
            </a:r>
            <a:r>
              <a:rPr lang="ru-RU" sz="1400" dirty="0"/>
              <a:t> </a:t>
            </a:r>
            <a:r>
              <a:rPr lang="ru-RU" sz="1400" dirty="0" err="1"/>
              <a:t>қилиниши</a:t>
            </a:r>
            <a:endParaRPr lang="ru-RU" sz="1400" dirty="0"/>
          </a:p>
          <a:p>
            <a:r>
              <a:rPr lang="ru-RU" sz="1400" dirty="0"/>
              <a:t>–  </a:t>
            </a:r>
            <a:r>
              <a:rPr lang="ru-RU" sz="1400" dirty="0" err="1"/>
              <a:t>Судхўрлик</a:t>
            </a:r>
            <a:r>
              <a:rPr lang="ru-RU" sz="1400" dirty="0"/>
              <a:t>  </a:t>
            </a:r>
            <a:r>
              <a:rPr lang="ru-RU" sz="1400" dirty="0" err="1"/>
              <a:t>қарз</a:t>
            </a:r>
            <a:r>
              <a:rPr lang="ru-RU" sz="1400" dirty="0"/>
              <a:t>  </a:t>
            </a:r>
            <a:r>
              <a:rPr lang="ru-RU" sz="1400" dirty="0" err="1"/>
              <a:t>юкини</a:t>
            </a:r>
            <a:r>
              <a:rPr lang="ru-RU" sz="1400" dirty="0"/>
              <a:t>  </a:t>
            </a:r>
            <a:r>
              <a:rPr lang="ru-RU" sz="1400" dirty="0" err="1"/>
              <a:t>пасайтириш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мамлакатнинг</a:t>
            </a:r>
            <a:r>
              <a:rPr lang="ru-RU" sz="1400" dirty="0"/>
              <a:t>  </a:t>
            </a:r>
            <a:r>
              <a:rPr lang="ru-RU" sz="1400" dirty="0" err="1"/>
              <a:t>тизим</a:t>
            </a:r>
            <a:r>
              <a:rPr lang="ru-RU" sz="1400" dirty="0"/>
              <a:t>  </a:t>
            </a:r>
            <a:r>
              <a:rPr lang="ru-RU" sz="1400" dirty="0" err="1"/>
              <a:t>асоси</a:t>
            </a:r>
            <a:r>
              <a:rPr lang="ru-RU" sz="1400" dirty="0"/>
              <a:t> </a:t>
            </a:r>
            <a:r>
              <a:rPr lang="ru-RU" sz="1400" dirty="0" err="1"/>
              <a:t>бўла</a:t>
            </a:r>
            <a:r>
              <a:rPr lang="ru-RU" sz="1400" dirty="0"/>
              <a:t>  </a:t>
            </a:r>
            <a:r>
              <a:rPr lang="ru-RU" sz="1400" dirty="0" err="1"/>
              <a:t>оладиган</a:t>
            </a:r>
            <a:r>
              <a:rPr lang="ru-RU" sz="1400" dirty="0"/>
              <a:t>  </a:t>
            </a:r>
            <a:r>
              <a:rPr lang="ru-RU" sz="1400" dirty="0" err="1"/>
              <a:t>корхоналарни</a:t>
            </a:r>
            <a:r>
              <a:rPr lang="ru-RU" sz="1400" dirty="0"/>
              <a:t>  </a:t>
            </a:r>
            <a:r>
              <a:rPr lang="ru-RU" sz="1400" dirty="0" err="1"/>
              <a:t>молиявий</a:t>
            </a:r>
            <a:r>
              <a:rPr lang="ru-RU" sz="1400" dirty="0"/>
              <a:t>  </a:t>
            </a:r>
            <a:r>
              <a:rPr lang="ru-RU" sz="1400" dirty="0" err="1"/>
              <a:t>соғломлаштириш</a:t>
            </a:r>
            <a:r>
              <a:rPr lang="ru-RU" sz="1400" dirty="0"/>
              <a:t>  </a:t>
            </a:r>
            <a:r>
              <a:rPr lang="ru-RU" sz="1400" dirty="0" err="1"/>
              <a:t>мақсадида</a:t>
            </a:r>
            <a:r>
              <a:rPr lang="ru-RU" sz="1400" dirty="0"/>
              <a:t>, </a:t>
            </a:r>
            <a:r>
              <a:rPr lang="ru-RU" sz="1400" dirty="0" err="1"/>
              <a:t>мамлакатнинг</a:t>
            </a:r>
            <a:r>
              <a:rPr lang="ru-RU" sz="1400" dirty="0"/>
              <a:t> </a:t>
            </a:r>
            <a:r>
              <a:rPr lang="ru-RU" sz="1400" dirty="0" err="1"/>
              <a:t>давлат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хусусий</a:t>
            </a:r>
            <a:r>
              <a:rPr lang="ru-RU" sz="1400" dirty="0"/>
              <a:t> </a:t>
            </a:r>
            <a:r>
              <a:rPr lang="ru-RU" sz="1400" dirty="0" err="1"/>
              <a:t>корпоратив</a:t>
            </a:r>
            <a:r>
              <a:rPr lang="ru-RU" sz="1400" dirty="0"/>
              <a:t>  </a:t>
            </a:r>
            <a:r>
              <a:rPr lang="ru-RU" sz="1400" dirty="0" err="1"/>
              <a:t>сектори</a:t>
            </a:r>
            <a:r>
              <a:rPr lang="ru-RU" sz="1400" dirty="0"/>
              <a:t>  </a:t>
            </a:r>
            <a:r>
              <a:rPr lang="ru-RU" sz="1400" dirty="0" err="1"/>
              <a:t>доирасида</a:t>
            </a:r>
            <a:r>
              <a:rPr lang="ru-RU" sz="1400" dirty="0"/>
              <a:t>  </a:t>
            </a:r>
            <a:r>
              <a:rPr lang="ru-RU" sz="1400" dirty="0" err="1"/>
              <a:t>жаҳонда</a:t>
            </a:r>
            <a:r>
              <a:rPr lang="ru-RU" sz="1400" dirty="0"/>
              <a:t> </a:t>
            </a:r>
            <a:r>
              <a:rPr lang="ru-RU" sz="1400" dirty="0" err="1"/>
              <a:t>муваффақият</a:t>
            </a:r>
            <a:r>
              <a:rPr lang="ru-RU" sz="1400" dirty="0"/>
              <a:t> </a:t>
            </a:r>
            <a:r>
              <a:rPr lang="ru-RU" sz="1400" dirty="0" err="1"/>
              <a:t>билан</a:t>
            </a:r>
            <a:r>
              <a:rPr lang="ru-RU" sz="1400" dirty="0"/>
              <a:t> </a:t>
            </a:r>
            <a:r>
              <a:rPr lang="ru-RU" sz="1400" dirty="0" err="1"/>
              <a:t>татбиқ</a:t>
            </a:r>
            <a:r>
              <a:rPr lang="ru-RU" sz="1400" dirty="0"/>
              <a:t> </a:t>
            </a:r>
            <a:r>
              <a:rPr lang="ru-RU" sz="1400" dirty="0" err="1"/>
              <a:t>этилаётган</a:t>
            </a:r>
            <a:r>
              <a:rPr lang="ru-RU" sz="1400" dirty="0"/>
              <a:t> </a:t>
            </a:r>
            <a:r>
              <a:rPr lang="ru-RU" sz="1400" dirty="0" err="1"/>
              <a:t>воситалар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усулларни</a:t>
            </a:r>
            <a:r>
              <a:rPr lang="ru-RU" sz="1400" dirty="0"/>
              <a:t>  </a:t>
            </a:r>
            <a:r>
              <a:rPr lang="ru-RU" sz="1400" dirty="0" err="1"/>
              <a:t>жорий</a:t>
            </a:r>
            <a:r>
              <a:rPr lang="ru-RU" sz="1400" dirty="0"/>
              <a:t>  </a:t>
            </a:r>
            <a:r>
              <a:rPr lang="ru-RU" sz="1400" dirty="0" err="1"/>
              <a:t>этиш</a:t>
            </a:r>
            <a:r>
              <a:rPr lang="ru-RU" sz="1400" dirty="0"/>
              <a:t> </a:t>
            </a:r>
            <a:r>
              <a:rPr lang="ru-RU" sz="1400" dirty="0" err="1"/>
              <a:t>имконияти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08004385"/>
      </p:ext>
    </p:extLst>
  </p:cSld>
  <p:clrMapOvr>
    <a:masterClrMapping/>
  </p:clrMapOvr>
  <p:transition spd="med">
    <p:pull dir="l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88640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Ўзбекистонда</a:t>
            </a:r>
            <a:r>
              <a:rPr lang="ru-RU" b="1" dirty="0"/>
              <a:t> </a:t>
            </a:r>
            <a:r>
              <a:rPr lang="ru-RU" b="1" dirty="0" err="1"/>
              <a:t>исломий</a:t>
            </a:r>
            <a:r>
              <a:rPr lang="ru-RU" b="1" dirty="0"/>
              <a:t> </a:t>
            </a:r>
            <a:r>
              <a:rPr lang="ru-RU" b="1" dirty="0" err="1"/>
              <a:t>молиялаштириш</a:t>
            </a:r>
            <a:r>
              <a:rPr lang="ru-RU" b="1" dirty="0"/>
              <a:t> </a:t>
            </a:r>
            <a:r>
              <a:rPr lang="ru-RU" b="1" dirty="0" err="1"/>
              <a:t>ривожланишининг</a:t>
            </a:r>
            <a:endParaRPr lang="ru-RU" b="1" dirty="0"/>
          </a:p>
          <a:p>
            <a:pPr algn="ctr"/>
            <a:r>
              <a:rPr lang="en-US" b="1" dirty="0"/>
              <a:t>SWOT </a:t>
            </a:r>
            <a:r>
              <a:rPr lang="ru-RU" b="1" dirty="0" err="1"/>
              <a:t>таҳлили</a:t>
            </a:r>
            <a:r>
              <a:rPr lang="ru-RU" b="1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858963"/>
            <a:ext cx="43204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/>
              <a:t>Ожиз</a:t>
            </a:r>
            <a:r>
              <a:rPr lang="ru-RU" sz="1400" b="1" dirty="0"/>
              <a:t> </a:t>
            </a:r>
            <a:r>
              <a:rPr lang="ru-RU" sz="1400" b="1" dirty="0" err="1"/>
              <a:t>тарафлари</a:t>
            </a:r>
            <a:r>
              <a:rPr lang="ru-RU" sz="1400" b="1" dirty="0"/>
              <a:t> </a:t>
            </a:r>
          </a:p>
          <a:p>
            <a:r>
              <a:rPr lang="ru-RU" sz="1400" dirty="0"/>
              <a:t>–  </a:t>
            </a:r>
            <a:r>
              <a:rPr lang="ru-RU" sz="1400" dirty="0" err="1"/>
              <a:t>Маҳаллий</a:t>
            </a:r>
            <a:r>
              <a:rPr lang="ru-RU" sz="1400" dirty="0"/>
              <a:t>  </a:t>
            </a:r>
            <a:r>
              <a:rPr lang="ru-RU" sz="1400" dirty="0" err="1"/>
              <a:t>солиқ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банк </a:t>
            </a:r>
          </a:p>
          <a:p>
            <a:r>
              <a:rPr lang="ru-RU" sz="1400" dirty="0" err="1"/>
              <a:t>қонунчилигининг</a:t>
            </a:r>
            <a:r>
              <a:rPr lang="ru-RU" sz="1400" dirty="0"/>
              <a:t>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 </a:t>
            </a:r>
            <a:r>
              <a:rPr lang="ru-RU" sz="1400" dirty="0" err="1"/>
              <a:t>хусусиятига</a:t>
            </a:r>
            <a:r>
              <a:rPr lang="ru-RU" sz="1400" dirty="0"/>
              <a:t>  </a:t>
            </a:r>
            <a:r>
              <a:rPr lang="ru-RU" sz="1400" dirty="0" err="1"/>
              <a:t>нисбатан</a:t>
            </a:r>
            <a:r>
              <a:rPr lang="ru-RU" sz="1400" dirty="0"/>
              <a:t> </a:t>
            </a:r>
            <a:r>
              <a:rPr lang="ru-RU" sz="1400" dirty="0" err="1"/>
              <a:t>бўшлиги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мослашмаганлиги</a:t>
            </a:r>
            <a:r>
              <a:rPr lang="ru-RU" sz="1400" dirty="0"/>
              <a:t> </a:t>
            </a:r>
          </a:p>
          <a:p>
            <a:r>
              <a:rPr lang="ru-RU" sz="1400" dirty="0"/>
              <a:t>–  </a:t>
            </a:r>
            <a:r>
              <a:rPr lang="ru-RU" sz="1400" dirty="0" err="1"/>
              <a:t>Исломий</a:t>
            </a:r>
            <a:r>
              <a:rPr lang="ru-RU" sz="1400" dirty="0"/>
              <a:t>  </a:t>
            </a:r>
            <a:r>
              <a:rPr lang="ru-RU" sz="1400" dirty="0" err="1"/>
              <a:t>маҳсулотлар</a:t>
            </a:r>
            <a:r>
              <a:rPr lang="ru-RU" sz="1400" dirty="0"/>
              <a:t>  </a:t>
            </a:r>
            <a:r>
              <a:rPr lang="ru-RU" sz="1400" dirty="0" err="1"/>
              <a:t>билан</a:t>
            </a:r>
            <a:r>
              <a:rPr lang="ru-RU" sz="1400" dirty="0"/>
              <a:t> </a:t>
            </a:r>
            <a:r>
              <a:rPr lang="ru-RU" sz="1400" dirty="0" err="1"/>
              <a:t>ишловчи</a:t>
            </a:r>
            <a:r>
              <a:rPr lang="ru-RU" sz="1400" dirty="0"/>
              <a:t>  </a:t>
            </a:r>
            <a:r>
              <a:rPr lang="ru-RU" sz="1400" dirty="0" err="1"/>
              <a:t>тажрибали</a:t>
            </a:r>
            <a:r>
              <a:rPr lang="ru-RU" sz="1400" dirty="0"/>
              <a:t>  </a:t>
            </a:r>
            <a:r>
              <a:rPr lang="ru-RU" sz="1400" dirty="0" err="1"/>
              <a:t>ходимлар</a:t>
            </a:r>
            <a:r>
              <a:rPr lang="ru-RU" sz="1400" dirty="0"/>
              <a:t> </a:t>
            </a:r>
            <a:r>
              <a:rPr lang="ru-RU" sz="1400" dirty="0" err="1"/>
              <a:t>тақчиллиги</a:t>
            </a:r>
            <a:endParaRPr lang="ru-RU" sz="1400" dirty="0"/>
          </a:p>
          <a:p>
            <a:r>
              <a:rPr lang="ru-RU" sz="1400" dirty="0"/>
              <a:t>–  Паст  </a:t>
            </a:r>
            <a:r>
              <a:rPr lang="ru-RU" sz="1400" dirty="0" err="1"/>
              <a:t>даражада</a:t>
            </a:r>
            <a:r>
              <a:rPr lang="ru-RU" sz="1400" dirty="0"/>
              <a:t>  </a:t>
            </a:r>
            <a:r>
              <a:rPr lang="ru-RU" sz="1400" dirty="0" err="1"/>
              <a:t>молиявий</a:t>
            </a:r>
            <a:r>
              <a:rPr lang="ru-RU" sz="1400" dirty="0"/>
              <a:t>  </a:t>
            </a:r>
            <a:r>
              <a:rPr lang="ru-RU" sz="1400" dirty="0" err="1"/>
              <a:t>хабардорлик</a:t>
            </a:r>
            <a:r>
              <a:rPr lang="ru-RU" sz="1400" dirty="0"/>
              <a:t>:  </a:t>
            </a:r>
            <a:r>
              <a:rPr lang="ru-RU" sz="1400" dirty="0" err="1"/>
              <a:t>аҳоли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бизнеснинг</a:t>
            </a:r>
            <a:r>
              <a:rPr lang="ru-RU" sz="1400" dirty="0"/>
              <a:t>  </a:t>
            </a:r>
            <a:r>
              <a:rPr lang="ru-RU" sz="1400" dirty="0" err="1"/>
              <a:t>исломий</a:t>
            </a:r>
            <a:r>
              <a:rPr lang="ru-RU" sz="1400" dirty="0"/>
              <a:t> 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</a:p>
          <a:p>
            <a:r>
              <a:rPr lang="ru-RU" sz="1400" dirty="0" err="1"/>
              <a:t>маҳсулотлари</a:t>
            </a:r>
            <a:r>
              <a:rPr lang="ru-RU" sz="1400" dirty="0"/>
              <a:t>  </a:t>
            </a:r>
            <a:r>
              <a:rPr lang="ru-RU" sz="1400" dirty="0" err="1"/>
              <a:t>тўғрисида</a:t>
            </a:r>
            <a:r>
              <a:rPr lang="ru-RU" sz="1400" dirty="0"/>
              <a:t>    </a:t>
            </a:r>
            <a:r>
              <a:rPr lang="ru-RU" sz="1400" dirty="0" err="1"/>
              <a:t>бохабар</a:t>
            </a:r>
            <a:r>
              <a:rPr lang="ru-RU" sz="1400" dirty="0"/>
              <a:t> </a:t>
            </a:r>
            <a:r>
              <a:rPr lang="ru-RU" sz="1400" dirty="0" err="1"/>
              <a:t>эмаслиги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бошқа</a:t>
            </a:r>
            <a:r>
              <a:rPr lang="ru-RU" sz="1400" dirty="0"/>
              <a:t> </a:t>
            </a:r>
            <a:r>
              <a:rPr lang="ru-RU" sz="1400" dirty="0" err="1"/>
              <a:t>андозалар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Шўъба</a:t>
            </a:r>
            <a:r>
              <a:rPr lang="ru-RU" sz="1400" dirty="0"/>
              <a:t>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ташкилотларнинг</a:t>
            </a:r>
            <a:r>
              <a:rPr lang="ru-RU" sz="1400" dirty="0"/>
              <a:t> </a:t>
            </a:r>
            <a:r>
              <a:rPr lang="ru-RU" sz="1400" dirty="0" err="1"/>
              <a:t>марказий</a:t>
            </a:r>
            <a:r>
              <a:rPr lang="ru-RU" sz="1400" dirty="0"/>
              <a:t> </a:t>
            </a:r>
            <a:r>
              <a:rPr lang="ru-RU" sz="1400" dirty="0" err="1"/>
              <a:t>ташкилотлар</a:t>
            </a:r>
            <a:r>
              <a:rPr lang="ru-RU" sz="1400" dirty="0"/>
              <a:t> </a:t>
            </a:r>
            <a:r>
              <a:rPr lang="ru-RU" sz="1400" dirty="0" err="1"/>
              <a:t>фаолиятига</a:t>
            </a:r>
            <a:r>
              <a:rPr lang="ru-RU" sz="1400" dirty="0"/>
              <a:t> </a:t>
            </a:r>
            <a:r>
              <a:rPr lang="ru-RU" sz="1400" dirty="0" err="1"/>
              <a:t>қарамлиги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Мусулмон</a:t>
            </a:r>
            <a:r>
              <a:rPr lang="ru-RU" sz="1400" dirty="0"/>
              <a:t> </a:t>
            </a:r>
            <a:r>
              <a:rPr lang="ru-RU" sz="1400" dirty="0" err="1"/>
              <a:t>мамлакатларида</a:t>
            </a:r>
            <a:r>
              <a:rPr lang="ru-RU" sz="1400" dirty="0"/>
              <a:t> </a:t>
            </a:r>
            <a:r>
              <a:rPr lang="ru-RU" sz="1400" dirty="0" err="1"/>
              <a:t>мазҳабларнинг</a:t>
            </a:r>
            <a:r>
              <a:rPr lang="ru-RU" sz="1400" dirty="0"/>
              <a:t> </a:t>
            </a:r>
            <a:r>
              <a:rPr lang="ru-RU" sz="1400" dirty="0" err="1"/>
              <a:t>турлилиги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банкдан</a:t>
            </a:r>
            <a:r>
              <a:rPr lang="ru-RU" sz="1400" dirty="0"/>
              <a:t> </a:t>
            </a:r>
            <a:r>
              <a:rPr lang="ru-RU" sz="1400" dirty="0" err="1"/>
              <a:t>қарз</a:t>
            </a:r>
            <a:r>
              <a:rPr lang="ru-RU" sz="1400" dirty="0"/>
              <a:t> </a:t>
            </a:r>
            <a:r>
              <a:rPr lang="ru-RU" sz="1400" dirty="0" err="1"/>
              <a:t>олишнинг</a:t>
            </a:r>
            <a:r>
              <a:rPr lang="ru-RU" sz="1400" dirty="0"/>
              <a:t> </a:t>
            </a:r>
            <a:r>
              <a:rPr lang="ru-RU" sz="1400" dirty="0" err="1"/>
              <a:t>мураккаблиги</a:t>
            </a:r>
            <a:r>
              <a:rPr lang="ru-RU" sz="1400" dirty="0"/>
              <a:t>.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маҳсулотлар</a:t>
            </a:r>
            <a:r>
              <a:rPr lang="ru-RU" sz="1400" dirty="0"/>
              <a:t>  </a:t>
            </a:r>
            <a:r>
              <a:rPr lang="ru-RU" sz="1400" dirty="0" err="1"/>
              <a:t>фойда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зарарни</a:t>
            </a:r>
            <a:r>
              <a:rPr lang="ru-RU" sz="1400" dirty="0"/>
              <a:t> </a:t>
            </a:r>
            <a:r>
              <a:rPr lang="ru-RU" sz="1400" dirty="0" err="1"/>
              <a:t>тақсимлаш</a:t>
            </a:r>
            <a:r>
              <a:rPr lang="ru-RU" sz="1400" dirty="0"/>
              <a:t>  </a:t>
            </a:r>
            <a:r>
              <a:rPr lang="ru-RU" sz="1400" dirty="0" err="1"/>
              <a:t>тамойилига</a:t>
            </a:r>
            <a:r>
              <a:rPr lang="ru-RU" sz="1400" dirty="0"/>
              <a:t>  </a:t>
            </a:r>
            <a:r>
              <a:rPr lang="ru-RU" sz="1400" dirty="0" err="1"/>
              <a:t>асосланади</a:t>
            </a:r>
            <a:r>
              <a:rPr lang="ru-RU" sz="1400" dirty="0"/>
              <a:t>, </a:t>
            </a:r>
            <a:r>
              <a:rPr lang="ru-RU" sz="1400" dirty="0" err="1"/>
              <a:t>бу</a:t>
            </a:r>
            <a:r>
              <a:rPr lang="ru-RU" sz="1400" dirty="0"/>
              <a:t> </a:t>
            </a:r>
            <a:r>
              <a:rPr lang="ru-RU" sz="1400" dirty="0" err="1"/>
              <a:t>ҳужжатли</a:t>
            </a:r>
            <a:r>
              <a:rPr lang="ru-RU" sz="1400" dirty="0"/>
              <a:t> </a:t>
            </a:r>
            <a:r>
              <a:rPr lang="ru-RU" sz="1400" dirty="0" err="1"/>
              <a:t>шаффофлик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қарздорнинг</a:t>
            </a:r>
            <a:r>
              <a:rPr lang="ru-RU" sz="1400" dirty="0"/>
              <a:t> </a:t>
            </a:r>
            <a:r>
              <a:rPr lang="ru-RU" sz="1400" dirty="0" err="1"/>
              <a:t>тўлов</a:t>
            </a:r>
            <a:r>
              <a:rPr lang="ru-RU" sz="1400" dirty="0"/>
              <a:t> </a:t>
            </a:r>
            <a:r>
              <a:rPr lang="ru-RU" sz="1400" dirty="0" err="1"/>
              <a:t>қобилиятини</a:t>
            </a:r>
            <a:r>
              <a:rPr lang="ru-RU" sz="1400" dirty="0"/>
              <a:t> </a:t>
            </a:r>
            <a:r>
              <a:rPr lang="ru-RU" sz="1400" dirty="0" err="1"/>
              <a:t>синчков</a:t>
            </a:r>
            <a:r>
              <a:rPr lang="ru-RU" sz="1400" dirty="0"/>
              <a:t> </a:t>
            </a:r>
            <a:r>
              <a:rPr lang="ru-RU" sz="1400" dirty="0" err="1"/>
              <a:t>таҳлил</a:t>
            </a:r>
            <a:r>
              <a:rPr lang="ru-RU" sz="1400" dirty="0"/>
              <a:t> </a:t>
            </a:r>
            <a:r>
              <a:rPr lang="ru-RU" sz="1400" dirty="0" err="1"/>
              <a:t>этишни</a:t>
            </a:r>
            <a:r>
              <a:rPr lang="ru-RU" sz="1400" dirty="0"/>
              <a:t> </a:t>
            </a:r>
            <a:r>
              <a:rPr lang="ru-RU" sz="1400" dirty="0" err="1"/>
              <a:t>талаб</a:t>
            </a:r>
            <a:r>
              <a:rPr lang="ru-RU" sz="1400" dirty="0"/>
              <a:t> </a:t>
            </a:r>
            <a:r>
              <a:rPr lang="ru-RU" sz="1400" dirty="0" err="1"/>
              <a:t>этади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Аҳолининг</a:t>
            </a:r>
            <a:r>
              <a:rPr lang="ru-RU" sz="1400" dirty="0"/>
              <a:t>  </a:t>
            </a:r>
            <a:r>
              <a:rPr lang="ru-RU" sz="1400" dirty="0" err="1"/>
              <a:t>буткул</a:t>
            </a:r>
            <a:r>
              <a:rPr lang="ru-RU" sz="1400" dirty="0"/>
              <a:t> </a:t>
            </a:r>
            <a:r>
              <a:rPr lang="ru-RU" sz="1400" dirty="0" err="1"/>
              <a:t>янги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маҳсулотларга</a:t>
            </a:r>
            <a:r>
              <a:rPr lang="ru-RU" sz="1400" dirty="0"/>
              <a:t> </a:t>
            </a:r>
            <a:r>
              <a:rPr lang="ru-RU" sz="1400" dirty="0" err="1"/>
              <a:t>ишончсизлиги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Амалдаги</a:t>
            </a:r>
            <a:r>
              <a:rPr lang="ru-RU" sz="1400" dirty="0"/>
              <a:t> </a:t>
            </a:r>
            <a:r>
              <a:rPr lang="ru-RU" sz="1400" dirty="0" err="1"/>
              <a:t>қонунчиликда</a:t>
            </a:r>
            <a:r>
              <a:rPr lang="ru-RU" sz="1400" dirty="0"/>
              <a:t> </a:t>
            </a:r>
            <a:r>
              <a:rPr lang="ru-RU" sz="1400" dirty="0" err="1"/>
              <a:t>тизимлиликнинг</a:t>
            </a:r>
            <a:r>
              <a:rPr lang="ru-RU" sz="1400" dirty="0"/>
              <a:t> </a:t>
            </a:r>
            <a:r>
              <a:rPr lang="ru-RU" sz="1400" dirty="0" err="1"/>
              <a:t>йўқлиги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маҳсу</a:t>
            </a:r>
            <a:r>
              <a:rPr lang="ru-RU" sz="1400" dirty="0"/>
              <a:t>-</a:t>
            </a:r>
          </a:p>
          <a:p>
            <a:r>
              <a:rPr lang="ru-RU" sz="1400" dirty="0" err="1"/>
              <a:t>лотларни</a:t>
            </a:r>
            <a:r>
              <a:rPr lang="ru-RU" sz="1400" dirty="0"/>
              <a:t> </a:t>
            </a:r>
            <a:r>
              <a:rPr lang="ru-RU" sz="1400" dirty="0" err="1"/>
              <a:t>солиққа</a:t>
            </a:r>
            <a:r>
              <a:rPr lang="ru-RU" sz="1400" dirty="0"/>
              <a:t> </a:t>
            </a:r>
            <a:r>
              <a:rPr lang="ru-RU" sz="1400" dirty="0" err="1"/>
              <a:t>тортиш</a:t>
            </a:r>
            <a:r>
              <a:rPr lang="ru-RU" sz="1400" dirty="0"/>
              <a:t> </a:t>
            </a:r>
            <a:r>
              <a:rPr lang="ru-RU" sz="1400" dirty="0" err="1"/>
              <a:t>билан</a:t>
            </a:r>
            <a:r>
              <a:rPr lang="ru-RU" sz="1400" dirty="0"/>
              <a:t> </a:t>
            </a:r>
            <a:r>
              <a:rPr lang="ru-RU" sz="1400" dirty="0" err="1"/>
              <a:t>боғлиқ</a:t>
            </a:r>
            <a:r>
              <a:rPr lang="ru-RU" sz="1400" dirty="0"/>
              <a:t> </a:t>
            </a:r>
            <a:r>
              <a:rPr lang="ru-RU" sz="1400" dirty="0" err="1"/>
              <a:t>жиддий</a:t>
            </a:r>
            <a:r>
              <a:rPr lang="ru-RU" sz="1400" dirty="0"/>
              <a:t> </a:t>
            </a:r>
            <a:r>
              <a:rPr lang="ru-RU" sz="1400" dirty="0" err="1"/>
              <a:t>муаммолар</a:t>
            </a:r>
            <a:endParaRPr lang="ru-RU" sz="1400" dirty="0"/>
          </a:p>
          <a:p>
            <a:r>
              <a:rPr lang="ru-RU" sz="1400" dirty="0"/>
              <a:t>– Ушбу </a:t>
            </a:r>
            <a:r>
              <a:rPr lang="ru-RU" sz="1400" dirty="0" err="1"/>
              <a:t>хизматлардан</a:t>
            </a:r>
            <a:r>
              <a:rPr lang="ru-RU" sz="1400" dirty="0"/>
              <a:t> </a:t>
            </a:r>
            <a:r>
              <a:rPr lang="ru-RU" sz="1400" dirty="0" err="1"/>
              <a:t>умумий</a:t>
            </a:r>
            <a:r>
              <a:rPr lang="ru-RU" sz="1400" dirty="0"/>
              <a:t> </a:t>
            </a:r>
            <a:r>
              <a:rPr lang="ru-RU" sz="1400" dirty="0" err="1"/>
              <a:t>фойдаланиш</a:t>
            </a:r>
            <a:r>
              <a:rPr lang="ru-RU" sz="1400" dirty="0"/>
              <a:t> </a:t>
            </a:r>
            <a:r>
              <a:rPr lang="ru-RU" sz="1400" dirty="0" err="1"/>
              <a:t>имконияти</a:t>
            </a:r>
            <a:r>
              <a:rPr lang="ru-RU" sz="1400" dirty="0"/>
              <a:t> </a:t>
            </a:r>
            <a:r>
              <a:rPr lang="ru-RU" sz="1400" dirty="0" err="1"/>
              <a:t>йўқлиги</a:t>
            </a:r>
            <a:r>
              <a:rPr lang="ru-RU" sz="1400" dirty="0"/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83046" y="916694"/>
            <a:ext cx="400943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/>
              <a:t>Таҳдидлар</a:t>
            </a:r>
            <a:endParaRPr lang="ru-RU" sz="1400" b="1" dirty="0"/>
          </a:p>
          <a:p>
            <a:r>
              <a:rPr lang="ru-RU" sz="1400" dirty="0"/>
              <a:t>–  </a:t>
            </a:r>
            <a:r>
              <a:rPr lang="ru-RU" sz="1400" dirty="0" err="1"/>
              <a:t>Фирибгарлик</a:t>
            </a:r>
            <a:r>
              <a:rPr lang="ru-RU" sz="1400" dirty="0"/>
              <a:t>  </a:t>
            </a:r>
            <a:r>
              <a:rPr lang="ru-RU" sz="1400" dirty="0" err="1"/>
              <a:t>хатари</a:t>
            </a:r>
            <a:r>
              <a:rPr lang="ru-RU" sz="1400" dirty="0"/>
              <a:t>.    </a:t>
            </a:r>
            <a:r>
              <a:rPr lang="ru-RU" sz="1400" dirty="0" err="1"/>
              <a:t>Сохта</a:t>
            </a:r>
            <a:r>
              <a:rPr lang="ru-RU" sz="1400" dirty="0"/>
              <a:t> 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муассасасининг</a:t>
            </a:r>
            <a:r>
              <a:rPr lang="ru-RU" sz="1400" dirty="0"/>
              <a:t> </a:t>
            </a:r>
            <a:r>
              <a:rPr lang="ru-RU" sz="1400" dirty="0" err="1"/>
              <a:t>пайдо</a:t>
            </a:r>
            <a:r>
              <a:rPr lang="ru-RU" sz="1400" dirty="0"/>
              <a:t>  </a:t>
            </a:r>
            <a:r>
              <a:rPr lang="ru-RU" sz="1400" dirty="0" err="1"/>
              <a:t>бўлиши</a:t>
            </a:r>
            <a:r>
              <a:rPr lang="ru-RU" sz="1400" dirty="0"/>
              <a:t>  </a:t>
            </a:r>
            <a:r>
              <a:rPr lang="ru-RU" sz="1400" dirty="0" err="1"/>
              <a:t>аҳолининг</a:t>
            </a:r>
            <a:r>
              <a:rPr lang="ru-RU" sz="1400" dirty="0"/>
              <a:t>  </a:t>
            </a:r>
            <a:r>
              <a:rPr lang="ru-RU" sz="1400" dirty="0" err="1"/>
              <a:t>умуман</a:t>
            </a:r>
            <a:r>
              <a:rPr lang="ru-RU" sz="1400" dirty="0"/>
              <a:t> </a:t>
            </a:r>
            <a:r>
              <a:rPr lang="ru-RU" sz="1400" dirty="0" err="1"/>
              <a:t>исломий</a:t>
            </a:r>
            <a:r>
              <a:rPr lang="ru-RU" sz="1400" dirty="0"/>
              <a:t>  </a:t>
            </a:r>
            <a:r>
              <a:rPr lang="ru-RU" sz="1400" dirty="0" err="1"/>
              <a:t>молиялаштиришга</a:t>
            </a:r>
            <a:r>
              <a:rPr lang="ru-RU" sz="1400" dirty="0"/>
              <a:t>  </a:t>
            </a:r>
            <a:r>
              <a:rPr lang="ru-RU" sz="1400" dirty="0" err="1"/>
              <a:t>ишончи</a:t>
            </a:r>
            <a:r>
              <a:rPr lang="ru-RU" sz="1400" dirty="0"/>
              <a:t> </a:t>
            </a:r>
          </a:p>
          <a:p>
            <a:r>
              <a:rPr lang="ru-RU" sz="1400" dirty="0" err="1"/>
              <a:t>йўқолишига</a:t>
            </a:r>
            <a:r>
              <a:rPr lang="ru-RU" sz="1400" dirty="0"/>
              <a:t> </a:t>
            </a:r>
            <a:r>
              <a:rPr lang="ru-RU" sz="1400" dirty="0" err="1"/>
              <a:t>олиб</a:t>
            </a:r>
            <a:r>
              <a:rPr lang="ru-RU" sz="1400" dirty="0"/>
              <a:t> </a:t>
            </a:r>
            <a:r>
              <a:rPr lang="ru-RU" sz="1400" dirty="0" err="1"/>
              <a:t>келади</a:t>
            </a:r>
            <a:endParaRPr lang="ru-RU" sz="1400" dirty="0"/>
          </a:p>
          <a:p>
            <a:r>
              <a:rPr lang="ru-RU" sz="1400" dirty="0"/>
              <a:t>–  </a:t>
            </a:r>
            <a:r>
              <a:rPr lang="ru-RU" sz="1400" dirty="0" err="1"/>
              <a:t>Исломофобия</a:t>
            </a:r>
            <a:r>
              <a:rPr lang="ru-RU" sz="1400" dirty="0"/>
              <a:t>.  Ушбу  </a:t>
            </a:r>
            <a:r>
              <a:rPr lang="ru-RU" sz="1400" dirty="0" err="1"/>
              <a:t>саноат</a:t>
            </a:r>
            <a:r>
              <a:rPr lang="ru-RU" sz="1400" dirty="0"/>
              <a:t>  терроризм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экстремистик</a:t>
            </a:r>
            <a:r>
              <a:rPr lang="ru-RU" sz="1400" dirty="0"/>
              <a:t>  </a:t>
            </a:r>
            <a:r>
              <a:rPr lang="ru-RU" sz="1400" dirty="0" err="1"/>
              <a:t>ташкилотларга</a:t>
            </a:r>
            <a:r>
              <a:rPr lang="ru-RU" sz="1400" dirty="0"/>
              <a:t> </a:t>
            </a:r>
            <a:r>
              <a:rPr lang="ru-RU" sz="1400" dirty="0" err="1"/>
              <a:t>алоқадорлиги</a:t>
            </a:r>
            <a:r>
              <a:rPr lang="ru-RU" sz="1400" dirty="0"/>
              <a:t>  </a:t>
            </a:r>
            <a:r>
              <a:rPr lang="ru-RU" sz="1400" dirty="0" err="1"/>
              <a:t>тўғрисида</a:t>
            </a:r>
            <a:r>
              <a:rPr lang="ru-RU" sz="1400" dirty="0"/>
              <a:t>  турфа  </a:t>
            </a:r>
            <a:r>
              <a:rPr lang="ru-RU" sz="1400" dirty="0" err="1"/>
              <a:t>янглиш</a:t>
            </a:r>
            <a:r>
              <a:rPr lang="ru-RU" sz="1400" dirty="0"/>
              <a:t> </a:t>
            </a:r>
            <a:r>
              <a:rPr lang="ru-RU" sz="1400" dirty="0" err="1"/>
              <a:t>фикрлар</a:t>
            </a:r>
            <a:r>
              <a:rPr lang="ru-RU" sz="1400" dirty="0"/>
              <a:t> </a:t>
            </a:r>
            <a:r>
              <a:rPr lang="ru-RU" sz="1400" dirty="0" err="1"/>
              <a:t>мавжудлиги</a:t>
            </a:r>
            <a:endParaRPr lang="ru-RU" sz="1400" dirty="0"/>
          </a:p>
          <a:p>
            <a:r>
              <a:rPr lang="ru-RU" sz="1400" dirty="0"/>
              <a:t>– Менталитет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маданий</a:t>
            </a:r>
            <a:r>
              <a:rPr lang="ru-RU" sz="1400" dirty="0"/>
              <a:t> </a:t>
            </a:r>
            <a:r>
              <a:rPr lang="ru-RU" sz="1400" dirty="0" err="1"/>
              <a:t>тафовутлар</a:t>
            </a:r>
            <a:r>
              <a:rPr lang="ru-RU" sz="1400" dirty="0"/>
              <a:t> (</a:t>
            </a:r>
            <a:r>
              <a:rPr lang="ru-RU" sz="1400" dirty="0" err="1"/>
              <a:t>истеъмол</a:t>
            </a:r>
            <a:r>
              <a:rPr lang="ru-RU" sz="1400" dirty="0"/>
              <a:t>  </a:t>
            </a:r>
            <a:r>
              <a:rPr lang="ru-RU" sz="1400" dirty="0" err="1"/>
              <a:t>даражасида</a:t>
            </a:r>
            <a:r>
              <a:rPr lang="ru-RU" sz="1400" dirty="0"/>
              <a:t>  </a:t>
            </a:r>
            <a:r>
              <a:rPr lang="ru-RU" sz="1400" dirty="0" err="1"/>
              <a:t>исломий</a:t>
            </a:r>
            <a:r>
              <a:rPr lang="ru-RU" sz="1400" dirty="0"/>
              <a:t>  </a:t>
            </a:r>
            <a:r>
              <a:rPr lang="ru-RU" sz="1400" dirty="0" err="1"/>
              <a:t>тамойилларнинг</a:t>
            </a:r>
            <a:r>
              <a:rPr lang="ru-RU" sz="1400" dirty="0"/>
              <a:t> </a:t>
            </a:r>
            <a:r>
              <a:rPr lang="ru-RU" sz="1400" dirty="0" err="1"/>
              <a:t>қабул</a:t>
            </a:r>
            <a:r>
              <a:rPr lang="ru-RU" sz="1400" dirty="0"/>
              <a:t> </a:t>
            </a:r>
            <a:r>
              <a:rPr lang="ru-RU" sz="1400" dirty="0" err="1"/>
              <a:t>қилинмаслиги</a:t>
            </a:r>
            <a:r>
              <a:rPr lang="ru-RU" sz="1400" dirty="0"/>
              <a:t>)</a:t>
            </a:r>
          </a:p>
          <a:p>
            <a:r>
              <a:rPr lang="ru-RU" sz="1400" dirty="0"/>
              <a:t>–  </a:t>
            </a:r>
            <a:r>
              <a:rPr lang="ru-RU" sz="1400" dirty="0" err="1"/>
              <a:t>Анъанавий</a:t>
            </a:r>
            <a:r>
              <a:rPr lang="ru-RU" sz="1400" dirty="0"/>
              <a:t>  </a:t>
            </a:r>
            <a:r>
              <a:rPr lang="ru-RU" sz="1400" dirty="0" err="1"/>
              <a:t>молиявий</a:t>
            </a:r>
            <a:r>
              <a:rPr lang="ru-RU" sz="1400" dirty="0"/>
              <a:t>  </a:t>
            </a:r>
            <a:r>
              <a:rPr lang="ru-RU" sz="1400" dirty="0" err="1"/>
              <a:t>хизматларни</a:t>
            </a:r>
            <a:r>
              <a:rPr lang="ru-RU" sz="1400" dirty="0"/>
              <a:t> </a:t>
            </a:r>
            <a:r>
              <a:rPr lang="ru-RU" sz="1400" dirty="0" err="1"/>
              <a:t>таклиф</a:t>
            </a:r>
            <a:r>
              <a:rPr lang="ru-RU" sz="1400" dirty="0"/>
              <a:t>  </a:t>
            </a:r>
            <a:r>
              <a:rPr lang="ru-RU" sz="1400" dirty="0" err="1"/>
              <a:t>этувчи</a:t>
            </a:r>
            <a:r>
              <a:rPr lang="ru-RU" sz="1400" dirty="0"/>
              <a:t>  </a:t>
            </a:r>
            <a:r>
              <a:rPr lang="ru-RU" sz="1400" dirty="0" err="1"/>
              <a:t>ўзаро</a:t>
            </a:r>
            <a:r>
              <a:rPr lang="ru-RU" sz="1400" dirty="0"/>
              <a:t>  </a:t>
            </a:r>
            <a:r>
              <a:rPr lang="ru-RU" sz="1400" dirty="0" err="1"/>
              <a:t>суғурталаш</a:t>
            </a:r>
            <a:r>
              <a:rPr lang="ru-RU" sz="1400" dirty="0"/>
              <a:t>  </a:t>
            </a:r>
            <a:r>
              <a:rPr lang="ru-RU" sz="1400" dirty="0" err="1"/>
              <a:t>жамиятлари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микромолиявий</a:t>
            </a:r>
            <a:r>
              <a:rPr lang="ru-RU" sz="1400" dirty="0"/>
              <a:t> </a:t>
            </a:r>
            <a:r>
              <a:rPr lang="ru-RU" sz="1400" dirty="0" err="1"/>
              <a:t>ташкилотлар</a:t>
            </a:r>
            <a:r>
              <a:rPr lang="ru-RU" sz="1400" dirty="0"/>
              <a:t> </a:t>
            </a:r>
            <a:r>
              <a:rPr lang="ru-RU" sz="1400" dirty="0" err="1"/>
              <a:t>томонидан</a:t>
            </a:r>
            <a:r>
              <a:rPr lang="ru-RU" sz="1400" dirty="0"/>
              <a:t> </a:t>
            </a:r>
            <a:r>
              <a:rPr lang="ru-RU" sz="1400" dirty="0" err="1"/>
              <a:t>рақобат</a:t>
            </a:r>
            <a:r>
              <a:rPr lang="ru-RU" sz="1400" dirty="0"/>
              <a:t> </a:t>
            </a:r>
            <a:r>
              <a:rPr lang="ru-RU" sz="1400" dirty="0" err="1"/>
              <a:t>хавфи</a:t>
            </a:r>
            <a:endParaRPr lang="ru-RU" sz="1400" dirty="0"/>
          </a:p>
          <a:p>
            <a:r>
              <a:rPr lang="ru-RU" sz="1400" dirty="0"/>
              <a:t>–  </a:t>
            </a:r>
            <a:r>
              <a:rPr lang="ru-RU" sz="1400" dirty="0" err="1"/>
              <a:t>Йирик</a:t>
            </a:r>
            <a:r>
              <a:rPr lang="ru-RU" sz="1400" dirty="0"/>
              <a:t>  </a:t>
            </a:r>
            <a:r>
              <a:rPr lang="ru-RU" sz="1400" dirty="0" err="1"/>
              <a:t>исломий</a:t>
            </a:r>
            <a:r>
              <a:rPr lang="ru-RU" sz="1400" dirty="0"/>
              <a:t>  </a:t>
            </a:r>
            <a:r>
              <a:rPr lang="ru-RU" sz="1400" dirty="0" err="1"/>
              <a:t>инвесторлар</a:t>
            </a:r>
            <a:r>
              <a:rPr lang="ru-RU" sz="1400" dirty="0"/>
              <a:t>  </a:t>
            </a:r>
            <a:r>
              <a:rPr lang="ru-RU" sz="1400" dirty="0" err="1"/>
              <a:t>кўз</a:t>
            </a:r>
            <a:r>
              <a:rPr lang="ru-RU" sz="1400" dirty="0"/>
              <a:t> </a:t>
            </a:r>
            <a:r>
              <a:rPr lang="ru-RU" sz="1400" dirty="0" err="1"/>
              <a:t>ўнгида</a:t>
            </a:r>
            <a:r>
              <a:rPr lang="ru-RU" sz="1400" dirty="0"/>
              <a:t> инвестиция </a:t>
            </a:r>
            <a:r>
              <a:rPr lang="ru-RU" sz="1400" dirty="0" err="1"/>
              <a:t>муҳитининг</a:t>
            </a:r>
            <a:r>
              <a:rPr lang="ru-RU" sz="1400" dirty="0"/>
              <a:t> </a:t>
            </a:r>
            <a:r>
              <a:rPr lang="ru-RU" sz="1400" dirty="0" err="1"/>
              <a:t>воқеликда</a:t>
            </a:r>
            <a:r>
              <a:rPr lang="ru-RU" sz="1400" dirty="0"/>
              <a:t>  </a:t>
            </a:r>
            <a:r>
              <a:rPr lang="ru-RU" sz="1400" dirty="0" err="1"/>
              <a:t>яратилмаслиги</a:t>
            </a:r>
            <a:r>
              <a:rPr lang="ru-RU" sz="1400" dirty="0"/>
              <a:t>,  </a:t>
            </a:r>
            <a:r>
              <a:rPr lang="ru-RU" sz="1400" dirty="0" err="1"/>
              <a:t>мавжуд</a:t>
            </a:r>
            <a:r>
              <a:rPr lang="ru-RU" sz="1400" dirty="0"/>
              <a:t>  </a:t>
            </a:r>
            <a:r>
              <a:rPr lang="ru-RU" sz="1400" dirty="0" err="1"/>
              <a:t>фактларни</a:t>
            </a:r>
            <a:r>
              <a:rPr lang="ru-RU" sz="1400" dirty="0"/>
              <a:t> </a:t>
            </a:r>
            <a:r>
              <a:rPr lang="ru-RU" sz="1400" dirty="0" err="1"/>
              <a:t>расман</a:t>
            </a:r>
            <a:r>
              <a:rPr lang="ru-RU" sz="1400" dirty="0"/>
              <a:t> </a:t>
            </a:r>
            <a:r>
              <a:rPr lang="ru-RU" sz="1400" dirty="0" err="1"/>
              <a:t>тан</a:t>
            </a:r>
            <a:r>
              <a:rPr lang="ru-RU" sz="1400" dirty="0"/>
              <a:t> </a:t>
            </a:r>
            <a:r>
              <a:rPr lang="ru-RU" sz="1400" dirty="0" err="1"/>
              <a:t>олишни</a:t>
            </a:r>
            <a:r>
              <a:rPr lang="ru-RU" sz="1400" dirty="0"/>
              <a:t> </a:t>
            </a:r>
            <a:r>
              <a:rPr lang="ru-RU" sz="1400" dirty="0" err="1"/>
              <a:t>истамаслик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Мазкур</a:t>
            </a:r>
            <a:r>
              <a:rPr lang="ru-RU" sz="1400" dirty="0"/>
              <a:t> </a:t>
            </a:r>
            <a:r>
              <a:rPr lang="ru-RU" sz="1400" dirty="0" err="1"/>
              <a:t>хизматларни</a:t>
            </a:r>
            <a:r>
              <a:rPr lang="ru-RU" sz="1400" dirty="0"/>
              <a:t> </a:t>
            </a:r>
            <a:r>
              <a:rPr lang="ru-RU" sz="1400" dirty="0" err="1"/>
              <a:t>фаол</a:t>
            </a:r>
            <a:r>
              <a:rPr lang="ru-RU" sz="1400" dirty="0"/>
              <a:t> </a:t>
            </a:r>
            <a:r>
              <a:rPr lang="ru-RU" sz="1400" dirty="0" err="1"/>
              <a:t>жорий</a:t>
            </a:r>
            <a:r>
              <a:rPr lang="ru-RU" sz="1400" dirty="0"/>
              <a:t> </a:t>
            </a:r>
            <a:r>
              <a:rPr lang="ru-RU" sz="1400" dirty="0" err="1"/>
              <a:t>этиш</a:t>
            </a:r>
            <a:r>
              <a:rPr lang="ru-RU" sz="1400" dirty="0"/>
              <a:t>  </a:t>
            </a:r>
            <a:r>
              <a:rPr lang="ru-RU" sz="1400" dirty="0" err="1"/>
              <a:t>масаласига</a:t>
            </a:r>
            <a:r>
              <a:rPr lang="ru-RU" sz="1400" dirty="0"/>
              <a:t>   </a:t>
            </a:r>
            <a:r>
              <a:rPr lang="ru-RU" sz="1400" dirty="0" err="1"/>
              <a:t>етарли</a:t>
            </a:r>
            <a:r>
              <a:rPr lang="ru-RU" sz="1400" dirty="0"/>
              <a:t> </a:t>
            </a:r>
            <a:r>
              <a:rPr lang="ru-RU" sz="1400" dirty="0" err="1"/>
              <a:t>эътибор</a:t>
            </a:r>
            <a:r>
              <a:rPr lang="ru-RU" sz="1400" dirty="0"/>
              <a:t> </a:t>
            </a:r>
            <a:r>
              <a:rPr lang="ru-RU" sz="1400" dirty="0" err="1"/>
              <a:t>қаратилмаётганлиги</a:t>
            </a:r>
            <a:r>
              <a:rPr lang="ru-RU" sz="1400" dirty="0"/>
              <a:t>.</a:t>
            </a:r>
          </a:p>
          <a:p>
            <a:r>
              <a:rPr lang="ru-RU" sz="1400" dirty="0"/>
              <a:t>– </a:t>
            </a:r>
            <a:r>
              <a:rPr lang="ru-RU" sz="1400" dirty="0" err="1"/>
              <a:t>Тушунмаслик</a:t>
            </a:r>
            <a:r>
              <a:rPr lang="ru-RU" sz="1400" dirty="0"/>
              <a:t> </a:t>
            </a:r>
            <a:r>
              <a:rPr lang="ru-RU" sz="1400" dirty="0" err="1"/>
              <a:t>натижасида</a:t>
            </a:r>
            <a:r>
              <a:rPr lang="ru-RU" sz="1400" dirty="0"/>
              <a:t> </a:t>
            </a:r>
            <a:r>
              <a:rPr lang="ru-RU" sz="1400" dirty="0" err="1"/>
              <a:t>маҳаллий</a:t>
            </a:r>
            <a:r>
              <a:rPr lang="ru-RU" sz="1400" dirty="0"/>
              <a:t> </a:t>
            </a:r>
            <a:r>
              <a:rPr lang="ru-RU" sz="1400" dirty="0" err="1"/>
              <a:t>тижорат</a:t>
            </a:r>
            <a:r>
              <a:rPr lang="ru-RU" sz="1400" dirty="0"/>
              <a:t> </a:t>
            </a:r>
            <a:r>
              <a:rPr lang="ru-RU" sz="1400" dirty="0" err="1"/>
              <a:t>банклари</a:t>
            </a:r>
            <a:r>
              <a:rPr lang="ru-RU" sz="1400" dirty="0"/>
              <a:t> </a:t>
            </a:r>
            <a:r>
              <a:rPr lang="ru-RU" sz="1400" dirty="0" err="1"/>
              <a:t>хусусий</a:t>
            </a:r>
            <a:r>
              <a:rPr lang="ru-RU" sz="1400" dirty="0"/>
              <a:t> </a:t>
            </a:r>
            <a:r>
              <a:rPr lang="ru-RU" sz="1400" dirty="0" err="1"/>
              <a:t>ҳиссадорлари</a:t>
            </a:r>
            <a:r>
              <a:rPr lang="ru-RU" sz="1400" dirty="0"/>
              <a:t> </a:t>
            </a:r>
            <a:r>
              <a:rPr lang="ru-RU" sz="1400" dirty="0" err="1"/>
              <a:t>тарафидан</a:t>
            </a:r>
            <a:r>
              <a:rPr lang="ru-RU" sz="1400" dirty="0"/>
              <a:t> </a:t>
            </a:r>
            <a:r>
              <a:rPr lang="ru-RU" sz="1400" dirty="0" err="1"/>
              <a:t>қаршилик</a:t>
            </a:r>
            <a:r>
              <a:rPr lang="ru-RU" sz="1400" dirty="0"/>
              <a:t> </a:t>
            </a:r>
            <a:r>
              <a:rPr lang="ru-RU" sz="1400" dirty="0" err="1"/>
              <a:t>кўрсатиш</a:t>
            </a:r>
            <a:r>
              <a:rPr lang="ru-RU" sz="1400" dirty="0"/>
              <a:t>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552363681"/>
      </p:ext>
    </p:extLst>
  </p:cSld>
  <p:clrMapOvr>
    <a:masterClrMapping/>
  </p:clrMapOvr>
  <p:transition spd="med">
    <p:pull dir="l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364791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197" y="1546623"/>
            <a:ext cx="853763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молияси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банк </a:t>
            </a:r>
            <a:r>
              <a:rPr lang="ru-RU" sz="2000" dirty="0" err="1"/>
              <a:t>тизими</a:t>
            </a:r>
            <a:r>
              <a:rPr lang="ru-RU" sz="2000" dirty="0"/>
              <a:t>. Е.</a:t>
            </a:r>
            <a:r>
              <a:rPr lang="en-US" sz="2000" dirty="0"/>
              <a:t>A. </a:t>
            </a:r>
            <a:r>
              <a:rPr lang="ru-RU" sz="2000" dirty="0" err="1"/>
              <a:t>Байдаулет.Таржимон</a:t>
            </a:r>
            <a:r>
              <a:rPr lang="ru-RU" sz="2000" dirty="0"/>
              <a:t>: </a:t>
            </a:r>
            <a:r>
              <a:rPr lang="ru-RU" sz="2000" dirty="0" err="1"/>
              <a:t>Ботирхўжа</a:t>
            </a:r>
            <a:r>
              <a:rPr lang="ru-RU" sz="2000" dirty="0"/>
              <a:t> </a:t>
            </a:r>
            <a:r>
              <a:rPr lang="ru-RU" sz="2000" dirty="0" err="1"/>
              <a:t>Жўраев</a:t>
            </a:r>
            <a:r>
              <a:rPr lang="ru-RU" sz="2000" dirty="0"/>
              <a:t>. - Т .: “</a:t>
            </a:r>
            <a:r>
              <a:rPr lang="ru-RU" sz="2000" dirty="0" err="1"/>
              <a:t>Ўзбекистон</a:t>
            </a:r>
            <a:r>
              <a:rPr lang="ru-RU" sz="2000" dirty="0"/>
              <a:t>”, 2014. - 122-б</a:t>
            </a:r>
            <a:r>
              <a:rPr lang="en-US" sz="2000" dirty="0"/>
              <a:t>. </a:t>
            </a:r>
            <a:endParaRPr lang="uz-Cyrl-UZ" sz="2000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молияси</a:t>
            </a:r>
            <a:r>
              <a:rPr lang="ru-RU" sz="2000" dirty="0"/>
              <a:t> </a:t>
            </a:r>
            <a:r>
              <a:rPr lang="ru-RU" sz="2000" dirty="0" err="1"/>
              <a:t>асослари</a:t>
            </a:r>
            <a:r>
              <a:rPr lang="ru-RU" sz="2000" dirty="0"/>
              <a:t> [</a:t>
            </a:r>
            <a:r>
              <a:rPr lang="ru-RU" sz="2000" dirty="0" err="1"/>
              <a:t>Матн</a:t>
            </a:r>
            <a:r>
              <a:rPr lang="ru-RU" sz="2000" dirty="0"/>
              <a:t>] / Е.</a:t>
            </a:r>
            <a:r>
              <a:rPr lang="en-US" sz="2000" dirty="0"/>
              <a:t>A. </a:t>
            </a:r>
            <a:r>
              <a:rPr lang="ru-RU" sz="2000" dirty="0" err="1"/>
              <a:t>Байдаулет</a:t>
            </a:r>
            <a:r>
              <a:rPr lang="ru-RU" sz="2000" dirty="0"/>
              <a:t>. -</a:t>
            </a:r>
            <a:r>
              <a:rPr lang="ru-RU" sz="2000" dirty="0" err="1"/>
              <a:t>Тошкент</a:t>
            </a:r>
            <a:r>
              <a:rPr lang="ru-RU" sz="2000" dirty="0"/>
              <a:t>: “</a:t>
            </a:r>
            <a:r>
              <a:rPr lang="ru-RU" sz="2000" dirty="0" err="1"/>
              <a:t>Ўзбекистон</a:t>
            </a:r>
            <a:r>
              <a:rPr lang="ru-RU" sz="2000" dirty="0"/>
              <a:t>” НМИУ, 2019. – 432 б.</a:t>
            </a:r>
            <a:r>
              <a:rPr lang="en-US" sz="2000" dirty="0"/>
              <a:t> </a:t>
            </a:r>
            <a:endParaRPr lang="uz-Cyrl-UZ" sz="2000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банк </a:t>
            </a:r>
            <a:r>
              <a:rPr lang="ru-RU" sz="2000" dirty="0" err="1"/>
              <a:t>иши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молияси</a:t>
            </a:r>
            <a:r>
              <a:rPr lang="ru-RU" sz="2000" dirty="0"/>
              <a:t>: </a:t>
            </a:r>
            <a:r>
              <a:rPr lang="ru-RU" sz="2000" dirty="0" err="1"/>
              <a:t>тамойиллари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амалиёти</a:t>
            </a:r>
            <a:r>
              <a:rPr lang="ru-RU" sz="2000" dirty="0"/>
              <a:t>. </a:t>
            </a:r>
            <a:r>
              <a:rPr lang="ru-RU" sz="2000" dirty="0" err="1"/>
              <a:t>Моҳаммед</a:t>
            </a:r>
            <a:r>
              <a:rPr lang="ru-RU" sz="2000" dirty="0"/>
              <a:t> </a:t>
            </a:r>
            <a:r>
              <a:rPr lang="ru-RU" sz="2000" dirty="0" err="1"/>
              <a:t>Имад</a:t>
            </a:r>
            <a:r>
              <a:rPr lang="ru-RU" sz="2000" dirty="0"/>
              <a:t> </a:t>
            </a:r>
            <a:r>
              <a:rPr lang="en-US" sz="2000" dirty="0"/>
              <a:t>A</a:t>
            </a:r>
            <a:r>
              <a:rPr lang="ru-RU" sz="2000" dirty="0"/>
              <a:t>ли, </a:t>
            </a:r>
            <a:r>
              <a:rPr lang="ru-RU" sz="2000" dirty="0" err="1"/>
              <a:t>Икрамур</a:t>
            </a:r>
            <a:r>
              <a:rPr lang="ru-RU" sz="2000" dirty="0"/>
              <a:t> </a:t>
            </a:r>
            <a:r>
              <a:rPr lang="ru-RU" sz="2000" dirty="0" err="1"/>
              <a:t>Раҳмон</a:t>
            </a:r>
            <a:r>
              <a:rPr lang="ru-RU" sz="2000" dirty="0"/>
              <a:t> </a:t>
            </a:r>
            <a:r>
              <a:rPr lang="ru-RU" sz="2000" dirty="0" err="1"/>
              <a:t>Фалаҳи</a:t>
            </a:r>
            <a:r>
              <a:rPr lang="ru-RU" sz="2000" dirty="0"/>
              <a:t> / </a:t>
            </a:r>
            <a:r>
              <a:rPr lang="uz-Latn-UZ" sz="2000" dirty="0"/>
              <a:t>Marifa Academy Private Limited</a:t>
            </a:r>
            <a:r>
              <a:rPr lang="ru-RU" sz="2000" dirty="0"/>
              <a:t>, </a:t>
            </a:r>
            <a:r>
              <a:rPr lang="ru-RU" sz="2000" dirty="0" err="1"/>
              <a:t>Биринчи</a:t>
            </a:r>
            <a:r>
              <a:rPr lang="ru-RU" sz="2000" dirty="0"/>
              <a:t> </a:t>
            </a:r>
            <a:r>
              <a:rPr lang="ru-RU" sz="2000" dirty="0" err="1"/>
              <a:t>нашр</a:t>
            </a:r>
            <a:r>
              <a:rPr lang="ru-RU" sz="2000" dirty="0"/>
              <a:t> 2016. 55-бет.</a:t>
            </a:r>
            <a:r>
              <a:rPr lang="en-US" sz="2000" dirty="0"/>
              <a:t> </a:t>
            </a:r>
            <a:endParaRPr lang="uz-Cyrl-UZ" sz="2000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иқтисодиётида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муносабатлар</a:t>
            </a:r>
            <a:r>
              <a:rPr lang="ru-RU" sz="2000" dirty="0"/>
              <a:t>. Р.В.</a:t>
            </a:r>
            <a:r>
              <a:rPr lang="en-US" sz="2000" dirty="0"/>
              <a:t>A</a:t>
            </a:r>
            <a:r>
              <a:rPr lang="ru-RU" sz="2000" dirty="0" err="1"/>
              <a:t>бдуллаев</a:t>
            </a:r>
            <a:r>
              <a:rPr lang="ru-RU" sz="2000" dirty="0"/>
              <a:t>, </a:t>
            </a:r>
            <a:r>
              <a:rPr lang="ru-RU" sz="2000" dirty="0" err="1"/>
              <a:t>С.М.Дусанов</a:t>
            </a:r>
            <a:r>
              <a:rPr lang="ru-RU" sz="2000" dirty="0"/>
              <a:t>. - Т.: “</a:t>
            </a:r>
            <a:r>
              <a:rPr lang="ru-RU" sz="2000" dirty="0" err="1"/>
              <a:t>Тошкент</a:t>
            </a:r>
            <a:r>
              <a:rPr lang="ru-RU" sz="2000" dirty="0"/>
              <a:t> </a:t>
            </a: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университети</a:t>
            </a:r>
            <a:r>
              <a:rPr lang="ru-RU" sz="2000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000" dirty="0"/>
              <a:t>A</a:t>
            </a:r>
            <a:r>
              <a:rPr lang="ru-RU" sz="2000" dirty="0" err="1"/>
              <a:t>броров</a:t>
            </a:r>
            <a:r>
              <a:rPr lang="ru-RU" sz="2000" dirty="0"/>
              <a:t> С., </a:t>
            </a:r>
            <a:r>
              <a:rPr lang="ru-RU" sz="2000" dirty="0" err="1"/>
              <a:t>Ўзбекистонда</a:t>
            </a:r>
            <a:r>
              <a:rPr lang="ru-RU" sz="2000" dirty="0"/>
              <a:t> </a:t>
            </a:r>
            <a:r>
              <a:rPr lang="ru-RU" sz="2000" dirty="0" err="1"/>
              <a:t>сукук-ислом</a:t>
            </a:r>
            <a:r>
              <a:rPr lang="ru-RU" sz="2000" dirty="0"/>
              <a:t> </a:t>
            </a:r>
            <a:r>
              <a:rPr lang="ru-RU" sz="2000" dirty="0" err="1"/>
              <a:t>қимматли</a:t>
            </a:r>
            <a:r>
              <a:rPr lang="ru-RU" sz="2000" dirty="0"/>
              <a:t> </a:t>
            </a:r>
            <a:r>
              <a:rPr lang="ru-RU" sz="2000" dirty="0" err="1"/>
              <a:t>қоғозларини</a:t>
            </a:r>
            <a:r>
              <a:rPr lang="ru-RU" sz="2000" dirty="0"/>
              <a:t> </a:t>
            </a:r>
            <a:r>
              <a:rPr lang="ru-RU" sz="2000" dirty="0" err="1"/>
              <a:t>жорий</a:t>
            </a:r>
            <a:r>
              <a:rPr lang="ru-RU" sz="2000" dirty="0"/>
              <a:t> </a:t>
            </a:r>
            <a:r>
              <a:rPr lang="ru-RU" sz="2000" dirty="0" err="1"/>
              <a:t>этиш</a:t>
            </a:r>
            <a:r>
              <a:rPr lang="ru-RU" sz="2000" dirty="0"/>
              <a:t> </a:t>
            </a:r>
            <a:r>
              <a:rPr lang="ru-RU" sz="2000" dirty="0" err="1"/>
              <a:t>истиқболлари</a:t>
            </a:r>
            <a:r>
              <a:rPr lang="ru-RU" sz="2000" dirty="0"/>
              <a:t>, </a:t>
            </a:r>
            <a:r>
              <a:rPr lang="ru-RU" sz="2000" dirty="0" err="1"/>
              <a:t>Тошкент</a:t>
            </a:r>
            <a:r>
              <a:rPr lang="ru-RU" sz="2000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sz="2000" dirty="0"/>
              <a:t>Syeda Fahmida Habib</a:t>
            </a:r>
            <a:r>
              <a:rPr lang="ru-RU" sz="2000" dirty="0"/>
              <a:t>.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банк </a:t>
            </a:r>
            <a:r>
              <a:rPr lang="ru-RU" sz="2000" dirty="0" err="1"/>
              <a:t>иши</a:t>
            </a:r>
            <a:r>
              <a:rPr lang="ru-RU" sz="2000" dirty="0"/>
              <a:t> </a:t>
            </a:r>
            <a:r>
              <a:rPr lang="ru-RU" sz="2000" dirty="0" err="1"/>
              <a:t>асослари</a:t>
            </a:r>
            <a:r>
              <a:rPr lang="ru-RU" sz="2000" dirty="0"/>
              <a:t>, </a:t>
            </a:r>
            <a:r>
              <a:rPr lang="uz-Latn-UZ" sz="2000" dirty="0"/>
              <a:t>John Wiley &amp; Sons Ltd.</a:t>
            </a:r>
            <a:r>
              <a:rPr lang="ru-RU" sz="2000" dirty="0"/>
              <a:t>, 2018 </a:t>
            </a:r>
            <a:r>
              <a:rPr lang="ru-RU" sz="2000" dirty="0" err="1"/>
              <a:t>йил</a:t>
            </a:r>
            <a:r>
              <a:rPr lang="ru-RU" sz="2000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Иброҳим</a:t>
            </a:r>
            <a:r>
              <a:rPr lang="ru-RU" sz="2000" dirty="0"/>
              <a:t> </a:t>
            </a:r>
            <a:r>
              <a:rPr lang="ru-RU" sz="2000" dirty="0" err="1"/>
              <a:t>Фарес</a:t>
            </a:r>
            <a:r>
              <a:rPr lang="ru-RU" sz="2000" dirty="0"/>
              <a:t>, </a:t>
            </a:r>
            <a:r>
              <a:rPr lang="ru-RU" sz="2000" dirty="0" err="1"/>
              <a:t>Ислом</a:t>
            </a:r>
            <a:r>
              <a:rPr lang="ru-RU" sz="2000" dirty="0"/>
              <a:t> банки </a:t>
            </a:r>
            <a:r>
              <a:rPr lang="ru-RU" sz="2000" dirty="0" err="1"/>
              <a:t>саноати</a:t>
            </a:r>
            <a:r>
              <a:rPr lang="ru-RU" sz="2000" dirty="0"/>
              <a:t>: концепция, </a:t>
            </a:r>
            <a:r>
              <a:rPr lang="ru-RU" sz="2000" dirty="0" err="1"/>
              <a:t>операциялар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назорат</a:t>
            </a:r>
            <a:r>
              <a:rPr lang="ru-RU" sz="2000" dirty="0"/>
              <a:t>, 2015 </a:t>
            </a:r>
            <a:r>
              <a:rPr lang="ru-RU" sz="2000" dirty="0" err="1"/>
              <a:t>йил</a:t>
            </a:r>
            <a:r>
              <a:rPr lang="ru-RU" sz="2000" dirty="0"/>
              <a:t>.</a:t>
            </a:r>
            <a:endParaRPr lang="ru-RU" sz="1846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63953"/>
      </p:ext>
    </p:extLst>
  </p:cSld>
  <p:clrMapOvr>
    <a:masterClrMapping/>
  </p:clrMapOvr>
  <p:transition spd="med">
    <p:pull dir="l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8" name="Google Shape;458;p26"/>
          <p:cNvSpPr txBox="1"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ru-RU" sz="1200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Trebuchet MS"/>
                <a:ea typeface="Trebuchet MS"/>
                <a:cs typeface="Trebuchet MS"/>
                <a:sym typeface="Trebuchet M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push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1_Аспект">
  <a:themeElements>
    <a:clrScheme name="Аспект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6618</TotalTime>
  <Words>1969</Words>
  <Application>Microsoft Office PowerPoint</Application>
  <PresentationFormat>Экран (4:3)</PresentationFormat>
  <Paragraphs>151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32" baseType="lpstr">
      <vt:lpstr>Arial</vt:lpstr>
      <vt:lpstr>Calibri</vt:lpstr>
      <vt:lpstr>Century Gothic</vt:lpstr>
      <vt:lpstr>Noto Sans Symbols</vt:lpstr>
      <vt:lpstr>Times New Roman</vt:lpstr>
      <vt:lpstr>Trebuchet MS</vt:lpstr>
      <vt:lpstr>Wingdings</vt:lpstr>
      <vt:lpstr>Wingdings 3</vt:lpstr>
      <vt:lpstr>Аспект</vt:lpstr>
      <vt:lpstr>1_Аспект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669</cp:revision>
  <dcterms:created xsi:type="dcterms:W3CDTF">2015-02-23T10:50:58Z</dcterms:created>
  <dcterms:modified xsi:type="dcterms:W3CDTF">2023-04-15T12:19:38Z</dcterms:modified>
</cp:coreProperties>
</file>