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Lst>
  <p:sldSz cy="6858000" cx="9144000"/>
  <p:notesSz cx="6735750" cy="9866300"/>
  <p:embeddedFontLst>
    <p:embeddedFont>
      <p:font typeface="Arimo"/>
      <p:regular r:id="rId27"/>
      <p:bold r:id="rId28"/>
      <p:italic r:id="rId29"/>
      <p:boldItalic r:id="rId30"/>
    </p:embeddedFont>
    <p:embeddedFont>
      <p:font typeface="Century Gothic"/>
      <p:regular r:id="rId31"/>
      <p:bold r:id="rId32"/>
      <p:italic r:id="rId33"/>
      <p:boldItalic r:id="rId3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2D200454-40CA-4A62-9FC3-DE9A4176ACB9}">
      <p15:notesGuideLst>
        <p15:guide id="1" orient="horz" pos="3108">
          <p15:clr>
            <a:srgbClr val="A4A3A4"/>
          </p15:clr>
        </p15:guide>
        <p15:guide id="2" pos="2122">
          <p15:clr>
            <a:srgbClr val="A4A3A4"/>
          </p15:clr>
        </p15:guide>
      </p15:notesGuideLst>
    </p:ext>
    <p:ext uri="http://customooxmlschemas.google.com/">
      <go:slidesCustomData xmlns:go="http://customooxmlschemas.google.com/" r:id="rId35" roundtripDataSignature="AMtx7mhOhS1+ogXpRwmVOaM1TdvG5zN2P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notesViewPr>
    <p:cSldViewPr snapToGrid="0">
      <p:cViewPr varScale="1">
        <p:scale>
          <a:sx n="100" d="100"/>
          <a:sy n="100" d="100"/>
        </p:scale>
        <p:origin x="0" y="0"/>
      </p:cViewPr>
      <p:guideLst>
        <p:guide pos="3108" orient="horz"/>
        <p:guide pos="2122"/>
      </p:guideLst>
    </p:cSldViewPr>
  </p:notes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font" Target="fonts/Arimo-bold.fntdata"/><Relationship Id="rId27" Type="http://schemas.openxmlformats.org/officeDocument/2006/relationships/font" Target="fonts/Arimo-regular.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Arimo-italic.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CenturyGothic-regular.fntdata"/><Relationship Id="rId30" Type="http://schemas.openxmlformats.org/officeDocument/2006/relationships/font" Target="fonts/Arimo-boldItalic.fntdata"/><Relationship Id="rId11" Type="http://schemas.openxmlformats.org/officeDocument/2006/relationships/slide" Target="slides/slide6.xml"/><Relationship Id="rId33" Type="http://schemas.openxmlformats.org/officeDocument/2006/relationships/font" Target="fonts/CenturyGothic-italic.fntdata"/><Relationship Id="rId10" Type="http://schemas.openxmlformats.org/officeDocument/2006/relationships/slide" Target="slides/slide5.xml"/><Relationship Id="rId32" Type="http://schemas.openxmlformats.org/officeDocument/2006/relationships/font" Target="fonts/CenturyGothic-bold.fntdata"/><Relationship Id="rId13" Type="http://schemas.openxmlformats.org/officeDocument/2006/relationships/slide" Target="slides/slide8.xml"/><Relationship Id="rId35" Type="http://customschemas.google.com/relationships/presentationmetadata" Target="metadata"/><Relationship Id="rId12" Type="http://schemas.openxmlformats.org/officeDocument/2006/relationships/slide" Target="slides/slide7.xml"/><Relationship Id="rId34" Type="http://schemas.openxmlformats.org/officeDocument/2006/relationships/font" Target="fonts/CenturyGothic-boldItalic.fnt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19413" cy="493713"/>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4" name="Google Shape;4;n"/>
          <p:cNvSpPr txBox="1"/>
          <p:nvPr>
            <p:ph idx="10" type="dt"/>
          </p:nvPr>
        </p:nvSpPr>
        <p:spPr>
          <a:xfrm>
            <a:off x="3814763" y="0"/>
            <a:ext cx="2919412" cy="493713"/>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5" name="Google Shape;5;n"/>
          <p:cNvSpPr/>
          <p:nvPr>
            <p:ph idx="3"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3100" y="4686300"/>
            <a:ext cx="5389563" cy="4440238"/>
          </a:xfrm>
          <a:prstGeom prst="rect">
            <a:avLst/>
          </a:prstGeom>
          <a:noFill/>
          <a:ln>
            <a:noFill/>
          </a:ln>
        </p:spPr>
        <p:txBody>
          <a:bodyPr anchorCtr="0" anchor="t" bIns="45700" lIns="91425" spcFirstLastPara="1" rIns="91425" wrap="square" tIns="45700">
            <a:normAutofit/>
          </a:bodyPr>
          <a:lstStyle>
            <a:lvl1pPr indent="-228600" lvl="0" marL="4572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371013"/>
            <a:ext cx="2919413" cy="493712"/>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8" name="Google Shape;8;n"/>
          <p:cNvSpPr txBox="1"/>
          <p:nvPr>
            <p:ph idx="12" type="sldNum"/>
          </p:nvPr>
        </p:nvSpPr>
        <p:spPr>
          <a:xfrm>
            <a:off x="3814763" y="9371013"/>
            <a:ext cx="2919412" cy="493712"/>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76" name="Google Shape;176;p1: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2: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86" name="Google Shape;186;p2: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3: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96" name="Google Shape;196;p3: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4: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02" name="Google Shape;202;p4: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5:notes"/>
          <p:cNvSpPr/>
          <p:nvPr/>
        </p:nvSpPr>
        <p:spPr>
          <a:xfrm>
            <a:off x="3857760" y="9442440"/>
            <a:ext cx="2949480" cy="496800"/>
          </a:xfrm>
          <a:custGeom>
            <a:rect b="b" l="l" r="r" t="t"/>
            <a:pathLst>
              <a:path extrusionOk="0" h="21600" w="21600">
                <a:moveTo>
                  <a:pt x="0" y="0"/>
                </a:moveTo>
                <a:lnTo>
                  <a:pt x="21600" y="0"/>
                </a:lnTo>
                <a:lnTo>
                  <a:pt x="21600" y="21600"/>
                </a:lnTo>
                <a:lnTo>
                  <a:pt x="0" y="21600"/>
                </a:lnTo>
                <a:lnTo>
                  <a:pt x="0" y="0"/>
                </a:lnTo>
                <a:close/>
              </a:path>
            </a:pathLst>
          </a:cu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None/>
            </a:pPr>
            <a:fld id="{00000000-1234-1234-1234-123412341234}" type="slidenum">
              <a:rPr b="0" lang="en-US" sz="1200" strike="noStrike">
                <a:solidFill>
                  <a:srgbClr val="000000"/>
                </a:solidFill>
                <a:latin typeface="Arimo"/>
                <a:ea typeface="Arimo"/>
                <a:cs typeface="Arimo"/>
                <a:sym typeface="Arimo"/>
              </a:rPr>
              <a:t>‹#›</a:t>
            </a:fld>
            <a:endParaRPr b="0" sz="1600" strike="noStrike">
              <a:solidFill>
                <a:srgbClr val="003366"/>
              </a:solidFill>
              <a:latin typeface="Arial"/>
              <a:ea typeface="Arial"/>
              <a:cs typeface="Arial"/>
              <a:sym typeface="Arial"/>
            </a:endParaRPr>
          </a:p>
        </p:txBody>
      </p:sp>
      <p:sp>
        <p:nvSpPr>
          <p:cNvPr id="208" name="Google Shape;208;p5:notes"/>
          <p:cNvSpPr txBox="1"/>
          <p:nvPr/>
        </p:nvSpPr>
        <p:spPr>
          <a:xfrm>
            <a:off x="682200" y="4721400"/>
            <a:ext cx="5443560" cy="447336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5: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10" name="Google Shape;210;p5: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6: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16" name="Google Shape;216;p6: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7: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51" name="Google Shape;251;p7: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8: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60" name="Google Shape;260;p8: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9: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66" name="Google Shape;266;p9: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10: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72" name="Google Shape;272;p10: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11:notes"/>
          <p:cNvSpPr/>
          <p:nvPr/>
        </p:nvSpPr>
        <p:spPr>
          <a:xfrm>
            <a:off x="3857760" y="9442440"/>
            <a:ext cx="2949480" cy="496800"/>
          </a:xfrm>
          <a:custGeom>
            <a:rect b="b" l="l" r="r" t="t"/>
            <a:pathLst>
              <a:path extrusionOk="0" h="21600" w="21600">
                <a:moveTo>
                  <a:pt x="0" y="0"/>
                </a:moveTo>
                <a:lnTo>
                  <a:pt x="21600" y="0"/>
                </a:lnTo>
                <a:lnTo>
                  <a:pt x="21600" y="21600"/>
                </a:lnTo>
                <a:lnTo>
                  <a:pt x="0" y="21600"/>
                </a:lnTo>
                <a:lnTo>
                  <a:pt x="0" y="0"/>
                </a:lnTo>
                <a:close/>
              </a:path>
            </a:pathLst>
          </a:cu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None/>
            </a:pPr>
            <a:fld id="{00000000-1234-1234-1234-123412341234}" type="slidenum">
              <a:rPr b="0" lang="en-US" sz="1200" strike="noStrike">
                <a:solidFill>
                  <a:srgbClr val="000000"/>
                </a:solidFill>
                <a:latin typeface="Arial"/>
                <a:ea typeface="Arial"/>
                <a:cs typeface="Arial"/>
                <a:sym typeface="Arial"/>
              </a:rPr>
              <a:t>‹#›</a:t>
            </a:fld>
            <a:endParaRPr b="0" sz="1600" strike="noStrike">
              <a:solidFill>
                <a:srgbClr val="003366"/>
              </a:solidFill>
              <a:latin typeface="Arial"/>
              <a:ea typeface="Arial"/>
              <a:cs typeface="Arial"/>
              <a:sym typeface="Arial"/>
            </a:endParaRPr>
          </a:p>
        </p:txBody>
      </p:sp>
      <p:sp>
        <p:nvSpPr>
          <p:cNvPr id="278" name="Google Shape;278;p11:notes"/>
          <p:cNvSpPr txBox="1"/>
          <p:nvPr/>
        </p:nvSpPr>
        <p:spPr>
          <a:xfrm>
            <a:off x="907560" y="4721400"/>
            <a:ext cx="4991400" cy="447336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lang="en-US" sz="1200" strike="noStrike">
                <a:solidFill>
                  <a:srgbClr val="000000"/>
                </a:solidFill>
                <a:latin typeface="Arial"/>
                <a:ea typeface="Arial"/>
                <a:cs typeface="Arial"/>
                <a:sym typeface="Arial"/>
              </a:rPr>
              <a:t>shlyapa</a:t>
            </a:r>
            <a:endParaRPr b="0" sz="1200" strike="noStrike">
              <a:solidFill>
                <a:srgbClr val="000000"/>
              </a:solidFill>
              <a:latin typeface="Arimo"/>
              <a:ea typeface="Arimo"/>
              <a:cs typeface="Arimo"/>
              <a:sym typeface="Arimo"/>
            </a:endParaRPr>
          </a:p>
        </p:txBody>
      </p:sp>
      <p:sp>
        <p:nvSpPr>
          <p:cNvPr id="279" name="Google Shape;279;p11: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80" name="Google Shape;280;p11: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12:notes"/>
          <p:cNvSpPr/>
          <p:nvPr/>
        </p:nvSpPr>
        <p:spPr>
          <a:xfrm>
            <a:off x="3857760" y="9442440"/>
            <a:ext cx="2949480" cy="496800"/>
          </a:xfrm>
          <a:custGeom>
            <a:rect b="b" l="l" r="r" t="t"/>
            <a:pathLst>
              <a:path extrusionOk="0" h="21600" w="21600">
                <a:moveTo>
                  <a:pt x="0" y="0"/>
                </a:moveTo>
                <a:lnTo>
                  <a:pt x="21600" y="0"/>
                </a:lnTo>
                <a:lnTo>
                  <a:pt x="21600" y="21600"/>
                </a:lnTo>
                <a:lnTo>
                  <a:pt x="0" y="21600"/>
                </a:lnTo>
                <a:lnTo>
                  <a:pt x="0" y="0"/>
                </a:lnTo>
                <a:close/>
              </a:path>
            </a:pathLst>
          </a:cu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None/>
            </a:pPr>
            <a:fld id="{00000000-1234-1234-1234-123412341234}" type="slidenum">
              <a:rPr b="0" lang="en-US" sz="1200" strike="noStrike">
                <a:solidFill>
                  <a:srgbClr val="000000"/>
                </a:solidFill>
                <a:latin typeface="Arial"/>
                <a:ea typeface="Arial"/>
                <a:cs typeface="Arial"/>
                <a:sym typeface="Arial"/>
              </a:rPr>
              <a:t>‹#›</a:t>
            </a:fld>
            <a:endParaRPr b="0" sz="1600" strike="noStrike">
              <a:solidFill>
                <a:srgbClr val="003366"/>
              </a:solidFill>
              <a:latin typeface="Arial"/>
              <a:ea typeface="Arial"/>
              <a:cs typeface="Arial"/>
              <a:sym typeface="Arial"/>
            </a:endParaRPr>
          </a:p>
        </p:txBody>
      </p:sp>
      <p:sp>
        <p:nvSpPr>
          <p:cNvPr id="285" name="Google Shape;285;p12:notes"/>
          <p:cNvSpPr txBox="1"/>
          <p:nvPr/>
        </p:nvSpPr>
        <p:spPr>
          <a:xfrm>
            <a:off x="907560" y="4721400"/>
            <a:ext cx="4991400" cy="447336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lang="en-US" sz="1200" strike="noStrike">
                <a:solidFill>
                  <a:srgbClr val="000000"/>
                </a:solidFill>
                <a:latin typeface="Arial"/>
                <a:ea typeface="Arial"/>
                <a:cs typeface="Arial"/>
                <a:sym typeface="Arial"/>
              </a:rPr>
              <a:t>shlyapa</a:t>
            </a:r>
            <a:endParaRPr b="0" sz="1200" strike="noStrike">
              <a:solidFill>
                <a:srgbClr val="000000"/>
              </a:solidFill>
              <a:latin typeface="Arimo"/>
              <a:ea typeface="Arimo"/>
              <a:cs typeface="Arimo"/>
              <a:sym typeface="Arimo"/>
            </a:endParaRPr>
          </a:p>
        </p:txBody>
      </p:sp>
      <p:sp>
        <p:nvSpPr>
          <p:cNvPr id="286" name="Google Shape;286;p12: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87" name="Google Shape;287;p12: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13:notes"/>
          <p:cNvSpPr/>
          <p:nvPr/>
        </p:nvSpPr>
        <p:spPr>
          <a:xfrm>
            <a:off x="3857760" y="9442440"/>
            <a:ext cx="2949480" cy="496800"/>
          </a:xfrm>
          <a:custGeom>
            <a:rect b="b" l="l" r="r" t="t"/>
            <a:pathLst>
              <a:path extrusionOk="0" h="21600" w="21600">
                <a:moveTo>
                  <a:pt x="0" y="0"/>
                </a:moveTo>
                <a:lnTo>
                  <a:pt x="21600" y="0"/>
                </a:lnTo>
                <a:lnTo>
                  <a:pt x="21600" y="21600"/>
                </a:lnTo>
                <a:lnTo>
                  <a:pt x="0" y="21600"/>
                </a:lnTo>
                <a:lnTo>
                  <a:pt x="0" y="0"/>
                </a:lnTo>
                <a:close/>
              </a:path>
            </a:pathLst>
          </a:cu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None/>
            </a:pPr>
            <a:fld id="{00000000-1234-1234-1234-123412341234}" type="slidenum">
              <a:rPr b="0" lang="en-US" sz="1200" strike="noStrike">
                <a:solidFill>
                  <a:srgbClr val="000000"/>
                </a:solidFill>
                <a:latin typeface="Arial"/>
                <a:ea typeface="Arial"/>
                <a:cs typeface="Arial"/>
                <a:sym typeface="Arial"/>
              </a:rPr>
              <a:t>‹#›</a:t>
            </a:fld>
            <a:endParaRPr b="0" sz="1600" strike="noStrike">
              <a:solidFill>
                <a:srgbClr val="003366"/>
              </a:solidFill>
              <a:latin typeface="Arial"/>
              <a:ea typeface="Arial"/>
              <a:cs typeface="Arial"/>
              <a:sym typeface="Arial"/>
            </a:endParaRPr>
          </a:p>
        </p:txBody>
      </p:sp>
      <p:sp>
        <p:nvSpPr>
          <p:cNvPr id="292" name="Google Shape;292;p13:notes"/>
          <p:cNvSpPr txBox="1"/>
          <p:nvPr/>
        </p:nvSpPr>
        <p:spPr>
          <a:xfrm>
            <a:off x="907560" y="4721400"/>
            <a:ext cx="4991400" cy="447336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lang="en-US" sz="1200" strike="noStrike">
                <a:solidFill>
                  <a:srgbClr val="000000"/>
                </a:solidFill>
                <a:latin typeface="Arial"/>
                <a:ea typeface="Arial"/>
                <a:cs typeface="Arial"/>
                <a:sym typeface="Arial"/>
              </a:rPr>
              <a:t>shlyapa</a:t>
            </a:r>
            <a:endParaRPr b="0" sz="1200" strike="noStrike">
              <a:solidFill>
                <a:srgbClr val="000000"/>
              </a:solidFill>
              <a:latin typeface="Arimo"/>
              <a:ea typeface="Arimo"/>
              <a:cs typeface="Arimo"/>
              <a:sym typeface="Arimo"/>
            </a:endParaRPr>
          </a:p>
        </p:txBody>
      </p:sp>
      <p:sp>
        <p:nvSpPr>
          <p:cNvPr id="293" name="Google Shape;293;p13: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94" name="Google Shape;294;p13: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14: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99" name="Google Shape;299;p14: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15:notes"/>
          <p:cNvSpPr/>
          <p:nvPr/>
        </p:nvSpPr>
        <p:spPr>
          <a:xfrm>
            <a:off x="0" y="0"/>
            <a:ext cx="2949480" cy="496800"/>
          </a:xfrm>
          <a:custGeom>
            <a:rect b="b" l="l" r="r" t="t"/>
            <a:pathLst>
              <a:path extrusionOk="0" h="21600" w="21600">
                <a:moveTo>
                  <a:pt x="0" y="0"/>
                </a:moveTo>
                <a:lnTo>
                  <a:pt x="21600" y="0"/>
                </a:lnTo>
                <a:lnTo>
                  <a:pt x="21600" y="21600"/>
                </a:lnTo>
                <a:lnTo>
                  <a:pt x="0" y="21600"/>
                </a:lnTo>
                <a:lnTo>
                  <a:pt x="0" y="0"/>
                </a:lnTo>
                <a:close/>
              </a:path>
            </a:pathLst>
          </a:custGeom>
          <a:noFill/>
          <a:ln>
            <a:noFill/>
          </a:ln>
        </p:spPr>
        <p:txBody>
          <a:bodyPr anchorCtr="0" anchor="t" bIns="46800" lIns="90000" spcFirstLastPara="1" rIns="90000" wrap="square" tIns="46800">
            <a:noAutofit/>
          </a:bodyPr>
          <a:lstStyle/>
          <a:p>
            <a:pPr indent="0" lvl="0" marL="0" marR="0" rtl="0" algn="l">
              <a:spcBef>
                <a:spcPts val="0"/>
              </a:spcBef>
              <a:spcAft>
                <a:spcPts val="0"/>
              </a:spcAft>
              <a:buNone/>
            </a:pPr>
            <a:r>
              <a:rPr b="0" lang="en-US" sz="1200" strike="noStrike">
                <a:solidFill>
                  <a:srgbClr val="000000"/>
                </a:solidFill>
                <a:latin typeface="Arial"/>
                <a:ea typeface="Arial"/>
                <a:cs typeface="Arial"/>
                <a:sym typeface="Arial"/>
              </a:rPr>
              <a:t>Bosh direktor taqdimoti, Filial menejeri konferentsiyasi, Quality Hotel City Centre.</a:t>
            </a:r>
            <a:endParaRPr b="0" sz="1600" strike="noStrike">
              <a:solidFill>
                <a:srgbClr val="003366"/>
              </a:solidFill>
              <a:latin typeface="Arial"/>
              <a:ea typeface="Arial"/>
              <a:cs typeface="Arial"/>
              <a:sym typeface="Arial"/>
            </a:endParaRPr>
          </a:p>
        </p:txBody>
      </p:sp>
      <p:sp>
        <p:nvSpPr>
          <p:cNvPr id="305" name="Google Shape;305;p15:notes"/>
          <p:cNvSpPr/>
          <p:nvPr/>
        </p:nvSpPr>
        <p:spPr>
          <a:xfrm>
            <a:off x="0" y="9442440"/>
            <a:ext cx="2949480" cy="496800"/>
          </a:xfrm>
          <a:custGeom>
            <a:rect b="b" l="l" r="r" t="t"/>
            <a:pathLst>
              <a:path extrusionOk="0" h="21600" w="21600">
                <a:moveTo>
                  <a:pt x="0" y="0"/>
                </a:moveTo>
                <a:lnTo>
                  <a:pt x="21600" y="0"/>
                </a:lnTo>
                <a:lnTo>
                  <a:pt x="21600" y="21600"/>
                </a:lnTo>
                <a:lnTo>
                  <a:pt x="0" y="21600"/>
                </a:lnTo>
                <a:lnTo>
                  <a:pt x="0" y="0"/>
                </a:lnTo>
                <a:close/>
              </a:path>
            </a:pathLst>
          </a:custGeom>
          <a:noFill/>
          <a:ln>
            <a:noFill/>
          </a:ln>
        </p:spPr>
        <p:txBody>
          <a:bodyPr anchorCtr="0" anchor="b" bIns="46800" lIns="90000" spcFirstLastPara="1" rIns="90000" wrap="square" tIns="46800">
            <a:noAutofit/>
          </a:bodyPr>
          <a:lstStyle/>
          <a:p>
            <a:pPr indent="0" lvl="0" marL="0" marR="0" rtl="0" algn="l">
              <a:spcBef>
                <a:spcPts val="0"/>
              </a:spcBef>
              <a:spcAft>
                <a:spcPts val="0"/>
              </a:spcAft>
              <a:buNone/>
            </a:pPr>
            <a:r>
              <a:rPr b="0" lang="en-US" sz="1200" strike="noStrike">
                <a:solidFill>
                  <a:srgbClr val="000000"/>
                </a:solidFill>
                <a:latin typeface="Arial"/>
                <a:ea typeface="Arial"/>
                <a:cs typeface="Arial"/>
                <a:sym typeface="Arial"/>
              </a:rPr>
              <a:t>© 2001 Bank Muamalat Malaysia Berhad Barcha huquqlar himoyalangan.</a:t>
            </a:r>
            <a:endParaRPr b="0" sz="1600" strike="noStrike">
              <a:solidFill>
                <a:srgbClr val="003366"/>
              </a:solidFill>
              <a:latin typeface="Arial"/>
              <a:ea typeface="Arial"/>
              <a:cs typeface="Arial"/>
              <a:sym typeface="Arial"/>
            </a:endParaRPr>
          </a:p>
        </p:txBody>
      </p:sp>
      <p:sp>
        <p:nvSpPr>
          <p:cNvPr id="306" name="Google Shape;306;p15:notes"/>
          <p:cNvSpPr/>
          <p:nvPr/>
        </p:nvSpPr>
        <p:spPr>
          <a:xfrm>
            <a:off x="3857760" y="9442440"/>
            <a:ext cx="2949480" cy="496800"/>
          </a:xfrm>
          <a:custGeom>
            <a:rect b="b" l="l" r="r" t="t"/>
            <a:pathLst>
              <a:path extrusionOk="0" h="21600" w="21600">
                <a:moveTo>
                  <a:pt x="0" y="0"/>
                </a:moveTo>
                <a:lnTo>
                  <a:pt x="21600" y="0"/>
                </a:lnTo>
                <a:lnTo>
                  <a:pt x="21600" y="21600"/>
                </a:lnTo>
                <a:lnTo>
                  <a:pt x="0" y="21600"/>
                </a:lnTo>
                <a:lnTo>
                  <a:pt x="0" y="0"/>
                </a:lnTo>
                <a:close/>
              </a:path>
            </a:pathLst>
          </a:cu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None/>
            </a:pPr>
            <a:fld id="{00000000-1234-1234-1234-123412341234}" type="slidenum">
              <a:rPr b="0" lang="en-US" sz="1200" strike="noStrike">
                <a:solidFill>
                  <a:srgbClr val="000000"/>
                </a:solidFill>
                <a:latin typeface="Arial"/>
                <a:ea typeface="Arial"/>
                <a:cs typeface="Arial"/>
                <a:sym typeface="Arial"/>
              </a:rPr>
              <a:t>‹#›</a:t>
            </a:fld>
            <a:endParaRPr b="0" sz="1600" strike="noStrike">
              <a:solidFill>
                <a:srgbClr val="003366"/>
              </a:solidFill>
              <a:latin typeface="Arial"/>
              <a:ea typeface="Arial"/>
              <a:cs typeface="Arial"/>
              <a:sym typeface="Arial"/>
            </a:endParaRPr>
          </a:p>
        </p:txBody>
      </p:sp>
      <p:sp>
        <p:nvSpPr>
          <p:cNvPr id="307" name="Google Shape;307;p15:notes"/>
          <p:cNvSpPr txBox="1"/>
          <p:nvPr/>
        </p:nvSpPr>
        <p:spPr>
          <a:xfrm>
            <a:off x="907560" y="4721400"/>
            <a:ext cx="4991400" cy="447336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lang="en-US" sz="1200" strike="noStrike">
                <a:solidFill>
                  <a:srgbClr val="000000"/>
                </a:solidFill>
                <a:latin typeface="Arial"/>
                <a:ea typeface="Arial"/>
                <a:cs typeface="Arial"/>
                <a:sym typeface="Arial"/>
              </a:rPr>
              <a:t>shlyapa</a:t>
            </a:r>
            <a:endParaRPr b="0" sz="1200" strike="noStrike">
              <a:solidFill>
                <a:srgbClr val="000000"/>
              </a:solidFill>
              <a:latin typeface="Arimo"/>
              <a:ea typeface="Arimo"/>
              <a:cs typeface="Arimo"/>
              <a:sym typeface="Arimo"/>
            </a:endParaRPr>
          </a:p>
        </p:txBody>
      </p:sp>
      <p:sp>
        <p:nvSpPr>
          <p:cNvPr id="308" name="Google Shape;308;p15: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09" name="Google Shape;309;p15: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16: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14" name="Google Shape;314;p16: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17: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21" name="Google Shape;321;p17: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18: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27" name="Google Shape;327;p18: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19: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33" name="Google Shape;333;p19: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20: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39" name="Google Shape;339;p20: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21:notes"/>
          <p:cNvSpPr txBox="1"/>
          <p:nvPr>
            <p:ph idx="1" type="body"/>
          </p:nvPr>
        </p:nvSpPr>
        <p:spPr>
          <a:xfrm>
            <a:off x="673100" y="4686300"/>
            <a:ext cx="5389563" cy="4440238"/>
          </a:xfrm>
          <a:prstGeom prst="rect">
            <a:avLst/>
          </a:prstGeom>
          <a:noFill/>
          <a:ln>
            <a:noFill/>
          </a:ln>
        </p:spPr>
        <p:txBody>
          <a:bodyPr anchorCtr="0" anchor="t" bIns="45700" lIns="91425" spcFirstLastPara="1" rIns="91425" wrap="square" tIns="45700">
            <a:noAutofit/>
          </a:bodyPr>
          <a:lstStyle/>
          <a:p>
            <a:pPr indent="0" lvl="0" marL="0" rtl="0" algn="l">
              <a:spcBef>
                <a:spcPts val="360"/>
              </a:spcBef>
              <a:spcAft>
                <a:spcPts val="0"/>
              </a:spcAft>
              <a:buClr>
                <a:schemeClr val="dk1"/>
              </a:buClr>
              <a:buSzPts val="1200"/>
              <a:buFont typeface="Calibri"/>
              <a:buNone/>
            </a:pPr>
            <a:r>
              <a:t/>
            </a:r>
            <a:endParaRPr/>
          </a:p>
        </p:txBody>
      </p:sp>
      <p:sp>
        <p:nvSpPr>
          <p:cNvPr id="346" name="Google Shape;346;p21: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26" name="Shape 26"/>
        <p:cNvGrpSpPr/>
        <p:nvPr/>
      </p:nvGrpSpPr>
      <p:grpSpPr>
        <a:xfrm>
          <a:off x="0" y="0"/>
          <a:ext cx="0" cy="0"/>
          <a:chOff x="0" y="0"/>
          <a:chExt cx="0" cy="0"/>
        </a:xfrm>
      </p:grpSpPr>
      <p:sp>
        <p:nvSpPr>
          <p:cNvPr id="27" name="Google Shape;27;p23"/>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23"/>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23"/>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push/>
  </p:transition>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30" name="Shape 30"/>
        <p:cNvGrpSpPr/>
        <p:nvPr/>
      </p:nvGrpSpPr>
      <p:grpSpPr>
        <a:xfrm>
          <a:off x="0" y="0"/>
          <a:ext cx="0" cy="0"/>
          <a:chOff x="0" y="0"/>
          <a:chExt cx="0" cy="0"/>
        </a:xfrm>
      </p:grpSpPr>
      <p:grpSp>
        <p:nvGrpSpPr>
          <p:cNvPr id="31" name="Google Shape;31;p24"/>
          <p:cNvGrpSpPr/>
          <p:nvPr/>
        </p:nvGrpSpPr>
        <p:grpSpPr>
          <a:xfrm>
            <a:off x="-8466" y="-8468"/>
            <a:ext cx="9171316" cy="6874935"/>
            <a:chOff x="-8466" y="-8468"/>
            <a:chExt cx="9171316" cy="6874935"/>
          </a:xfrm>
        </p:grpSpPr>
        <p:cxnSp>
          <p:nvCxnSpPr>
            <p:cNvPr id="32" name="Google Shape;32;p24"/>
            <p:cNvCxnSpPr/>
            <p:nvPr/>
          </p:nvCxnSpPr>
          <p:spPr>
            <a:xfrm flipH="1" rot="10800000">
              <a:off x="5130830" y="4175605"/>
              <a:ext cx="4022475" cy="2682396"/>
            </a:xfrm>
            <a:prstGeom prst="straightConnector1">
              <a:avLst/>
            </a:prstGeom>
            <a:noFill/>
            <a:ln cap="flat" cmpd="sng" w="9525">
              <a:solidFill>
                <a:schemeClr val="accent1">
                  <a:alpha val="69803"/>
                </a:schemeClr>
              </a:solidFill>
              <a:prstDash val="solid"/>
              <a:round/>
              <a:headEnd len="sm" w="sm" type="none"/>
              <a:tailEnd len="sm" w="sm" type="none"/>
            </a:ln>
          </p:spPr>
        </p:cxnSp>
        <p:cxnSp>
          <p:nvCxnSpPr>
            <p:cNvPr id="33" name="Google Shape;33;p24"/>
            <p:cNvCxnSpPr/>
            <p:nvPr/>
          </p:nvCxnSpPr>
          <p:spPr>
            <a:xfrm>
              <a:off x="7042707" y="0"/>
              <a:ext cx="1219200" cy="6858000"/>
            </a:xfrm>
            <a:prstGeom prst="straightConnector1">
              <a:avLst/>
            </a:prstGeom>
            <a:noFill/>
            <a:ln cap="flat" cmpd="sng" w="9525">
              <a:solidFill>
                <a:schemeClr val="accent1">
                  <a:alpha val="69803"/>
                </a:schemeClr>
              </a:solidFill>
              <a:prstDash val="solid"/>
              <a:round/>
              <a:headEnd len="sm" w="sm" type="none"/>
              <a:tailEnd len="sm" w="sm" type="none"/>
            </a:ln>
          </p:spPr>
        </p:cxnSp>
        <p:sp>
          <p:nvSpPr>
            <p:cNvPr id="34" name="Google Shape;34;p24"/>
            <p:cNvSpPr/>
            <p:nvPr/>
          </p:nvSpPr>
          <p:spPr>
            <a:xfrm>
              <a:off x="6891896" y="1"/>
              <a:ext cx="2269442" cy="6866466"/>
            </a:xfrm>
            <a:custGeom>
              <a:rect b="b" l="l" r="r" t="t"/>
              <a:pathLst>
                <a:path extrusionOk="0" h="6866466" w="2269442">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5686"/>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24"/>
            <p:cNvSpPr/>
            <p:nvPr/>
          </p:nvSpPr>
          <p:spPr>
            <a:xfrm>
              <a:off x="7205158" y="-8467"/>
              <a:ext cx="1948147" cy="6866467"/>
            </a:xfrm>
            <a:custGeom>
              <a:rect b="b" l="l" r="r" t="t"/>
              <a:pathLst>
                <a:path extrusionOk="0" h="6866467" w="194814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24"/>
            <p:cNvSpPr/>
            <p:nvPr/>
          </p:nvSpPr>
          <p:spPr>
            <a:xfrm>
              <a:off x="6637896" y="3920066"/>
              <a:ext cx="2513565" cy="2937933"/>
            </a:xfrm>
            <a:custGeom>
              <a:rect b="b" l="l" r="r" t="t"/>
              <a:pathLst>
                <a:path extrusionOk="0" h="3810000" w="3259667">
                  <a:moveTo>
                    <a:pt x="0" y="3810000"/>
                  </a:moveTo>
                  <a:lnTo>
                    <a:pt x="3251200" y="0"/>
                  </a:lnTo>
                  <a:cubicBezTo>
                    <a:pt x="3254022" y="1270000"/>
                    <a:pt x="3256845" y="2540000"/>
                    <a:pt x="3259667" y="3810000"/>
                  </a:cubicBezTo>
                  <a:lnTo>
                    <a:pt x="0" y="3810000"/>
                  </a:lnTo>
                  <a:close/>
                </a:path>
              </a:pathLst>
            </a:cu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24"/>
            <p:cNvSpPr/>
            <p:nvPr/>
          </p:nvSpPr>
          <p:spPr>
            <a:xfrm>
              <a:off x="7010429" y="-8467"/>
              <a:ext cx="2142876" cy="6866467"/>
            </a:xfrm>
            <a:custGeom>
              <a:rect b="b" l="l" r="r" t="t"/>
              <a:pathLst>
                <a:path extrusionOk="0" h="6866467" w="2853267">
                  <a:moveTo>
                    <a:pt x="0" y="0"/>
                  </a:moveTo>
                  <a:lnTo>
                    <a:pt x="2472267" y="6866467"/>
                  </a:lnTo>
                  <a:lnTo>
                    <a:pt x="2853267" y="6858000"/>
                  </a:lnTo>
                  <a:lnTo>
                    <a:pt x="2853267" y="0"/>
                  </a:lnTo>
                  <a:lnTo>
                    <a:pt x="0" y="0"/>
                  </a:lnTo>
                  <a:close/>
                </a:path>
              </a:pathLst>
            </a:custGeom>
            <a:solidFill>
              <a:srgbClr val="16B0E3">
                <a:alpha val="49803"/>
              </a:srgbClr>
            </a:solidFill>
            <a:ln>
              <a:noFill/>
            </a:ln>
          </p:spPr>
        </p:sp>
        <p:sp>
          <p:nvSpPr>
            <p:cNvPr id="38" name="Google Shape;38;p24"/>
            <p:cNvSpPr/>
            <p:nvPr/>
          </p:nvSpPr>
          <p:spPr>
            <a:xfrm>
              <a:off x="8295776" y="-8467"/>
              <a:ext cx="857530" cy="6866467"/>
            </a:xfrm>
            <a:custGeom>
              <a:rect b="b" l="l" r="r" t="t"/>
              <a:pathLst>
                <a:path extrusionOk="0" h="6866467" w="1286933">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6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24"/>
            <p:cNvSpPr/>
            <p:nvPr/>
          </p:nvSpPr>
          <p:spPr>
            <a:xfrm>
              <a:off x="8094165" y="-8468"/>
              <a:ext cx="1066770" cy="6866467"/>
            </a:xfrm>
            <a:custGeom>
              <a:rect b="b" l="l" r="r" t="t"/>
              <a:pathLst>
                <a:path extrusionOk="0" h="6866467" w="1270244">
                  <a:moveTo>
                    <a:pt x="0" y="0"/>
                  </a:moveTo>
                  <a:lnTo>
                    <a:pt x="1117600" y="6866467"/>
                  </a:lnTo>
                  <a:lnTo>
                    <a:pt x="1270000" y="6866467"/>
                  </a:lnTo>
                  <a:cubicBezTo>
                    <a:pt x="1272822" y="4574822"/>
                    <a:pt x="1250245" y="2291645"/>
                    <a:pt x="1253067" y="0"/>
                  </a:cubicBezTo>
                  <a:lnTo>
                    <a:pt x="0" y="0"/>
                  </a:lnTo>
                  <a:close/>
                </a:path>
              </a:pathLst>
            </a:custGeom>
            <a:solidFill>
              <a:srgbClr val="226292">
                <a:alpha val="8196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24"/>
            <p:cNvSpPr/>
            <p:nvPr/>
          </p:nvSpPr>
          <p:spPr>
            <a:xfrm>
              <a:off x="8068764" y="4893733"/>
              <a:ext cx="1094086" cy="1964267"/>
            </a:xfrm>
            <a:custGeom>
              <a:rect b="b" l="l" r="r" t="t"/>
              <a:pathLst>
                <a:path extrusionOk="0" h="3268133" w="1820333">
                  <a:moveTo>
                    <a:pt x="0" y="3268133"/>
                  </a:moveTo>
                  <a:lnTo>
                    <a:pt x="1811866" y="0"/>
                  </a:lnTo>
                  <a:cubicBezTo>
                    <a:pt x="1814688" y="1086555"/>
                    <a:pt x="1817511" y="2173111"/>
                    <a:pt x="1820333" y="3259666"/>
                  </a:cubicBezTo>
                  <a:lnTo>
                    <a:pt x="0" y="3268133"/>
                  </a:lnTo>
                  <a:close/>
                </a:path>
              </a:pathLst>
            </a:cu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24"/>
            <p:cNvSpPr/>
            <p:nvPr/>
          </p:nvSpPr>
          <p:spPr>
            <a:xfrm>
              <a:off x="-8466" y="-8468"/>
              <a:ext cx="863600" cy="5698067"/>
            </a:xfrm>
            <a:custGeom>
              <a:rect b="b" l="l" r="r" t="t"/>
              <a:pathLst>
                <a:path extrusionOk="0" h="5698067" w="863600">
                  <a:moveTo>
                    <a:pt x="0" y="8467"/>
                  </a:moveTo>
                  <a:lnTo>
                    <a:pt x="863600" y="0"/>
                  </a:lnTo>
                  <a:lnTo>
                    <a:pt x="863600" y="16934"/>
                  </a:lnTo>
                  <a:lnTo>
                    <a:pt x="0" y="5698067"/>
                  </a:lnTo>
                  <a:lnTo>
                    <a:pt x="0" y="8467"/>
                  </a:lnTo>
                  <a:close/>
                </a:path>
              </a:pathLst>
            </a:custGeom>
            <a:solidFill>
              <a:schemeClr val="accent1">
                <a:alpha val="84705"/>
              </a:schemeClr>
            </a:solidFill>
            <a:ln>
              <a:noFill/>
            </a:ln>
          </p:spPr>
        </p:sp>
      </p:grpSp>
      <p:sp>
        <p:nvSpPr>
          <p:cNvPr id="42" name="Google Shape;42;p24"/>
          <p:cNvSpPr txBox="1"/>
          <p:nvPr>
            <p:ph type="ctrTitle"/>
          </p:nvPr>
        </p:nvSpPr>
        <p:spPr>
          <a:xfrm>
            <a:off x="1130595" y="2404534"/>
            <a:ext cx="5826719" cy="1646302"/>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4"/>
          <p:cNvSpPr txBox="1"/>
          <p:nvPr>
            <p:ph idx="1" type="subTitle"/>
          </p:nvPr>
        </p:nvSpPr>
        <p:spPr>
          <a:xfrm>
            <a:off x="1130595" y="4050834"/>
            <a:ext cx="5826719" cy="1096899"/>
          </a:xfrm>
          <a:prstGeom prst="rect">
            <a:avLst/>
          </a:prstGeom>
          <a:noFill/>
          <a:ln>
            <a:noFill/>
          </a:ln>
        </p:spPr>
        <p:txBody>
          <a:bodyPr anchorCtr="0" anchor="t" bIns="45700" lIns="91425" spcFirstLastPara="1" rIns="91425" wrap="square" tIns="4570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44" name="Google Shape;44;p24"/>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24"/>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24"/>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pic>
        <p:nvPicPr>
          <p:cNvPr descr="K:\ProPowerPoint\Шаблоны\В работе\Элегантный абстрактный\Elegantn.jpg" id="47" name="Google Shape;47;p24"/>
          <p:cNvPicPr preferRelativeResize="0"/>
          <p:nvPr/>
        </p:nvPicPr>
        <p:blipFill rotWithShape="1">
          <a:blip r:embed="rId2">
            <a:alphaModFix/>
          </a:blip>
          <a:srcRect b="0" l="0" r="0" t="0"/>
          <a:stretch/>
        </p:blipFill>
        <p:spPr>
          <a:xfrm>
            <a:off x="0" y="0"/>
            <a:ext cx="9144000" cy="6858000"/>
          </a:xfrm>
          <a:prstGeom prst="rect">
            <a:avLst/>
          </a:prstGeom>
          <a:noFill/>
          <a:ln>
            <a:noFill/>
          </a:ln>
        </p:spPr>
      </p:pic>
    </p:spTree>
  </p:cSld>
  <p:clrMapOvr>
    <a:masterClrMapping/>
  </p:clrMapOvr>
  <p:transition spd="med">
    <p:push/>
  </p:transition>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48" name="Shape 48"/>
        <p:cNvGrpSpPr/>
        <p:nvPr/>
      </p:nvGrpSpPr>
      <p:grpSpPr>
        <a:xfrm>
          <a:off x="0" y="0"/>
          <a:ext cx="0" cy="0"/>
          <a:chOff x="0" y="0"/>
          <a:chExt cx="0" cy="0"/>
        </a:xfrm>
      </p:grpSpPr>
      <p:sp>
        <p:nvSpPr>
          <p:cNvPr id="49" name="Google Shape;49;p25"/>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25"/>
          <p:cNvSpPr txBox="1"/>
          <p:nvPr>
            <p:ph idx="1" type="body"/>
          </p:nvPr>
        </p:nvSpPr>
        <p:spPr>
          <a:xfrm>
            <a:off x="609599" y="2160590"/>
            <a:ext cx="6347714"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1" name="Google Shape;51;p25"/>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5"/>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5"/>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pic>
        <p:nvPicPr>
          <p:cNvPr descr="K:\ProPowerPoint\Шаблоны\В работе\Элегантный абстрактный\ElegantSlide.jpg" id="54" name="Google Shape;54;p25"/>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55" name="Google Shape;55;p25"/>
          <p:cNvSpPr/>
          <p:nvPr/>
        </p:nvSpPr>
        <p:spPr>
          <a:xfrm rot="-2629445">
            <a:off x="660472" y="25368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56" name="Google Shape;56;p25"/>
          <p:cNvSpPr/>
          <p:nvPr/>
        </p:nvSpPr>
        <p:spPr>
          <a:xfrm rot="-2629445">
            <a:off x="857622" y="469702"/>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57" name="Google Shape;57;p25"/>
          <p:cNvSpPr/>
          <p:nvPr/>
        </p:nvSpPr>
        <p:spPr>
          <a:xfrm rot="-2629445">
            <a:off x="448712" y="458471"/>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58" name="Google Shape;58;p25"/>
          <p:cNvSpPr/>
          <p:nvPr/>
        </p:nvSpPr>
        <p:spPr>
          <a:xfrm rot="-2629445">
            <a:off x="642886" y="66937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59" name="Google Shape;59;p25"/>
          <p:cNvSpPr txBox="1"/>
          <p:nvPr/>
        </p:nvSpPr>
        <p:spPr>
          <a:xfrm>
            <a:off x="63500" y="857250"/>
            <a:ext cx="1462088" cy="4619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16B0E3"/>
                </a:solidFill>
                <a:latin typeface="Trebuchet MS"/>
                <a:ea typeface="Trebuchet MS"/>
                <a:cs typeface="Trebuchet MS"/>
                <a:sym typeface="Trebuchet MS"/>
              </a:rPr>
              <a:t>CEDR</a:t>
            </a:r>
            <a:endParaRPr b="1" sz="3200">
              <a:solidFill>
                <a:srgbClr val="16B0E3"/>
              </a:solidFill>
              <a:latin typeface="Trebuchet MS"/>
              <a:ea typeface="Trebuchet MS"/>
              <a:cs typeface="Trebuchet MS"/>
              <a:sym typeface="Trebuchet MS"/>
            </a:endParaRPr>
          </a:p>
        </p:txBody>
      </p:sp>
    </p:spTree>
  </p:cSld>
  <p:clrMapOvr>
    <a:masterClrMapping/>
  </p:clrMapOvr>
  <p:transition spd="med">
    <p:push/>
  </p:transition>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60" name="Shape 60"/>
        <p:cNvGrpSpPr/>
        <p:nvPr/>
      </p:nvGrpSpPr>
      <p:grpSpPr>
        <a:xfrm>
          <a:off x="0" y="0"/>
          <a:ext cx="0" cy="0"/>
          <a:chOff x="0" y="0"/>
          <a:chExt cx="0" cy="0"/>
        </a:xfrm>
      </p:grpSpPr>
      <p:sp>
        <p:nvSpPr>
          <p:cNvPr id="61" name="Google Shape;61;p26"/>
          <p:cNvSpPr txBox="1"/>
          <p:nvPr>
            <p:ph type="title"/>
          </p:nvPr>
        </p:nvSpPr>
        <p:spPr>
          <a:xfrm>
            <a:off x="609598" y="2700868"/>
            <a:ext cx="6347715" cy="18265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000"/>
              <a:buFont typeface="Trebuchet MS"/>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26"/>
          <p:cNvSpPr txBox="1"/>
          <p:nvPr>
            <p:ph idx="1" type="body"/>
          </p:nvPr>
        </p:nvSpPr>
        <p:spPr>
          <a:xfrm>
            <a:off x="609598" y="4527448"/>
            <a:ext cx="6347715"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63" name="Google Shape;63;p26"/>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26"/>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26"/>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pic>
        <p:nvPicPr>
          <p:cNvPr descr="K:\ProPowerPoint\Шаблоны\В работе\Элегантный абстрактный\ElegantSlide.jpg" id="66" name="Google Shape;66;p26"/>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67" name="Google Shape;67;p26"/>
          <p:cNvSpPr/>
          <p:nvPr/>
        </p:nvSpPr>
        <p:spPr>
          <a:xfrm rot="-2629445">
            <a:off x="660472" y="25368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68" name="Google Shape;68;p26"/>
          <p:cNvSpPr/>
          <p:nvPr/>
        </p:nvSpPr>
        <p:spPr>
          <a:xfrm rot="-2629445">
            <a:off x="857622" y="469702"/>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69" name="Google Shape;69;p26"/>
          <p:cNvSpPr/>
          <p:nvPr/>
        </p:nvSpPr>
        <p:spPr>
          <a:xfrm rot="-2629445">
            <a:off x="448712" y="458471"/>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70" name="Google Shape;70;p26"/>
          <p:cNvSpPr/>
          <p:nvPr/>
        </p:nvSpPr>
        <p:spPr>
          <a:xfrm rot="-2629445">
            <a:off x="642886" y="66937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71" name="Google Shape;71;p26"/>
          <p:cNvSpPr txBox="1"/>
          <p:nvPr/>
        </p:nvSpPr>
        <p:spPr>
          <a:xfrm>
            <a:off x="63500" y="857250"/>
            <a:ext cx="1462088" cy="4619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16B0E3"/>
                </a:solidFill>
                <a:latin typeface="Trebuchet MS"/>
                <a:ea typeface="Trebuchet MS"/>
                <a:cs typeface="Trebuchet MS"/>
                <a:sym typeface="Trebuchet MS"/>
              </a:rPr>
              <a:t>CEDR</a:t>
            </a:r>
            <a:endParaRPr b="1" sz="3200">
              <a:solidFill>
                <a:srgbClr val="16B0E3"/>
              </a:solidFill>
              <a:latin typeface="Trebuchet MS"/>
              <a:ea typeface="Trebuchet MS"/>
              <a:cs typeface="Trebuchet MS"/>
              <a:sym typeface="Trebuchet MS"/>
            </a:endParaRPr>
          </a:p>
        </p:txBody>
      </p:sp>
    </p:spTree>
  </p:cSld>
  <p:clrMapOvr>
    <a:masterClrMapping/>
  </p:clrMapOvr>
  <p:transition spd="med">
    <p:push/>
  </p:transition>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72" name="Shape 72"/>
        <p:cNvGrpSpPr/>
        <p:nvPr/>
      </p:nvGrpSpPr>
      <p:grpSpPr>
        <a:xfrm>
          <a:off x="0" y="0"/>
          <a:ext cx="0" cy="0"/>
          <a:chOff x="0" y="0"/>
          <a:chExt cx="0" cy="0"/>
        </a:xfrm>
      </p:grpSpPr>
      <p:sp>
        <p:nvSpPr>
          <p:cNvPr id="73" name="Google Shape;73;p27"/>
          <p:cNvSpPr txBox="1"/>
          <p:nvPr>
            <p:ph type="title"/>
          </p:nvPr>
        </p:nvSpPr>
        <p:spPr>
          <a:xfrm>
            <a:off x="609600" y="609600"/>
            <a:ext cx="6347714"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27"/>
          <p:cNvSpPr txBox="1"/>
          <p:nvPr>
            <p:ph idx="1" type="body"/>
          </p:nvPr>
        </p:nvSpPr>
        <p:spPr>
          <a:xfrm>
            <a:off x="609600" y="2160589"/>
            <a:ext cx="3088109" cy="3880772"/>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75" name="Google Shape;75;p27"/>
          <p:cNvSpPr txBox="1"/>
          <p:nvPr>
            <p:ph idx="2" type="body"/>
          </p:nvPr>
        </p:nvSpPr>
        <p:spPr>
          <a:xfrm>
            <a:off x="3869204" y="2160590"/>
            <a:ext cx="3088110"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76" name="Google Shape;76;p27"/>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27"/>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7"/>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pic>
        <p:nvPicPr>
          <p:cNvPr descr="K:\ProPowerPoint\Шаблоны\В работе\Элегантный абстрактный\ElegantSlide.jpg" id="79" name="Google Shape;79;p27"/>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80" name="Google Shape;80;p27"/>
          <p:cNvSpPr/>
          <p:nvPr/>
        </p:nvSpPr>
        <p:spPr>
          <a:xfrm rot="-2629445">
            <a:off x="660472" y="25368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81" name="Google Shape;81;p27"/>
          <p:cNvSpPr/>
          <p:nvPr/>
        </p:nvSpPr>
        <p:spPr>
          <a:xfrm rot="-2629445">
            <a:off x="857622" y="469702"/>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82" name="Google Shape;82;p27"/>
          <p:cNvSpPr/>
          <p:nvPr/>
        </p:nvSpPr>
        <p:spPr>
          <a:xfrm rot="-2629445">
            <a:off x="448712" y="458471"/>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83" name="Google Shape;83;p27"/>
          <p:cNvSpPr/>
          <p:nvPr/>
        </p:nvSpPr>
        <p:spPr>
          <a:xfrm rot="-2629445">
            <a:off x="642886" y="66937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84" name="Google Shape;84;p27"/>
          <p:cNvSpPr txBox="1"/>
          <p:nvPr/>
        </p:nvSpPr>
        <p:spPr>
          <a:xfrm>
            <a:off x="63500" y="857250"/>
            <a:ext cx="1462088" cy="4619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16B0E3"/>
                </a:solidFill>
                <a:latin typeface="Trebuchet MS"/>
                <a:ea typeface="Trebuchet MS"/>
                <a:cs typeface="Trebuchet MS"/>
                <a:sym typeface="Trebuchet MS"/>
              </a:rPr>
              <a:t>CEDR</a:t>
            </a:r>
            <a:endParaRPr b="1" sz="3200">
              <a:solidFill>
                <a:srgbClr val="16B0E3"/>
              </a:solidFill>
              <a:latin typeface="Trebuchet MS"/>
              <a:ea typeface="Trebuchet MS"/>
              <a:cs typeface="Trebuchet MS"/>
              <a:sym typeface="Trebuchet MS"/>
            </a:endParaRPr>
          </a:p>
        </p:txBody>
      </p:sp>
    </p:spTree>
  </p:cSld>
  <p:clrMapOvr>
    <a:masterClrMapping/>
  </p:clrMapOvr>
  <p:transition spd="med">
    <p:push/>
  </p:transition>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85" name="Shape 85"/>
        <p:cNvGrpSpPr/>
        <p:nvPr/>
      </p:nvGrpSpPr>
      <p:grpSpPr>
        <a:xfrm>
          <a:off x="0" y="0"/>
          <a:ext cx="0" cy="0"/>
          <a:chOff x="0" y="0"/>
          <a:chExt cx="0" cy="0"/>
        </a:xfrm>
      </p:grpSpPr>
      <p:sp>
        <p:nvSpPr>
          <p:cNvPr id="86" name="Google Shape;86;p28"/>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28"/>
          <p:cNvSpPr txBox="1"/>
          <p:nvPr>
            <p:ph idx="1" type="body"/>
          </p:nvPr>
        </p:nvSpPr>
        <p:spPr>
          <a:xfrm>
            <a:off x="609599" y="2160983"/>
            <a:ext cx="3090672"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88" name="Google Shape;88;p28"/>
          <p:cNvSpPr txBox="1"/>
          <p:nvPr>
            <p:ph idx="2" type="body"/>
          </p:nvPr>
        </p:nvSpPr>
        <p:spPr>
          <a:xfrm>
            <a:off x="609599" y="2737246"/>
            <a:ext cx="3090672"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89" name="Google Shape;89;p28"/>
          <p:cNvSpPr txBox="1"/>
          <p:nvPr>
            <p:ph idx="3" type="body"/>
          </p:nvPr>
        </p:nvSpPr>
        <p:spPr>
          <a:xfrm>
            <a:off x="3866640" y="2160983"/>
            <a:ext cx="3090672"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90" name="Google Shape;90;p28"/>
          <p:cNvSpPr txBox="1"/>
          <p:nvPr>
            <p:ph idx="4" type="body"/>
          </p:nvPr>
        </p:nvSpPr>
        <p:spPr>
          <a:xfrm>
            <a:off x="3866640" y="2737246"/>
            <a:ext cx="3090672"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91" name="Google Shape;91;p28"/>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28"/>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28"/>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pic>
        <p:nvPicPr>
          <p:cNvPr descr="K:\ProPowerPoint\Шаблоны\В работе\Элегантный абстрактный\ElegantSlide.jpg" id="94" name="Google Shape;94;p28"/>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95" name="Google Shape;95;p28"/>
          <p:cNvSpPr/>
          <p:nvPr/>
        </p:nvSpPr>
        <p:spPr>
          <a:xfrm rot="-2629445">
            <a:off x="660472" y="25368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96" name="Google Shape;96;p28"/>
          <p:cNvSpPr/>
          <p:nvPr/>
        </p:nvSpPr>
        <p:spPr>
          <a:xfrm rot="-2629445">
            <a:off x="857622" y="469702"/>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97" name="Google Shape;97;p28"/>
          <p:cNvSpPr/>
          <p:nvPr/>
        </p:nvSpPr>
        <p:spPr>
          <a:xfrm rot="-2629445">
            <a:off x="448712" y="458471"/>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98" name="Google Shape;98;p28"/>
          <p:cNvSpPr/>
          <p:nvPr/>
        </p:nvSpPr>
        <p:spPr>
          <a:xfrm rot="-2629445">
            <a:off x="642886" y="66937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99" name="Google Shape;99;p28"/>
          <p:cNvSpPr txBox="1"/>
          <p:nvPr/>
        </p:nvSpPr>
        <p:spPr>
          <a:xfrm>
            <a:off x="63500" y="857250"/>
            <a:ext cx="1462088" cy="4619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16B0E3"/>
                </a:solidFill>
                <a:latin typeface="Trebuchet MS"/>
                <a:ea typeface="Trebuchet MS"/>
                <a:cs typeface="Trebuchet MS"/>
                <a:sym typeface="Trebuchet MS"/>
              </a:rPr>
              <a:t>CEDR</a:t>
            </a:r>
            <a:endParaRPr b="1" sz="3200">
              <a:solidFill>
                <a:srgbClr val="16B0E3"/>
              </a:solidFill>
              <a:latin typeface="Trebuchet MS"/>
              <a:ea typeface="Trebuchet MS"/>
              <a:cs typeface="Trebuchet MS"/>
              <a:sym typeface="Trebuchet MS"/>
            </a:endParaRPr>
          </a:p>
        </p:txBody>
      </p:sp>
    </p:spTree>
  </p:cSld>
  <p:clrMapOvr>
    <a:masterClrMapping/>
  </p:clrMapOvr>
  <p:transition spd="med">
    <p:push/>
  </p:transition>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100" name="Shape 100"/>
        <p:cNvGrpSpPr/>
        <p:nvPr/>
      </p:nvGrpSpPr>
      <p:grpSpPr>
        <a:xfrm>
          <a:off x="0" y="0"/>
          <a:ext cx="0" cy="0"/>
          <a:chOff x="0" y="0"/>
          <a:chExt cx="0" cy="0"/>
        </a:xfrm>
      </p:grpSpPr>
      <p:sp>
        <p:nvSpPr>
          <p:cNvPr id="101" name="Google Shape;101;p29"/>
          <p:cNvSpPr txBox="1"/>
          <p:nvPr>
            <p:ph type="title"/>
          </p:nvPr>
        </p:nvSpPr>
        <p:spPr>
          <a:xfrm>
            <a:off x="609599" y="609600"/>
            <a:ext cx="6347714"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29"/>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29"/>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29"/>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pic>
        <p:nvPicPr>
          <p:cNvPr descr="K:\ProPowerPoint\Шаблоны\В работе\Элегантный абстрактный\ElegantSlide.jpg" id="105" name="Google Shape;105;p29"/>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106" name="Google Shape;106;p29"/>
          <p:cNvSpPr/>
          <p:nvPr/>
        </p:nvSpPr>
        <p:spPr>
          <a:xfrm rot="-2629445">
            <a:off x="682822" y="201249"/>
            <a:ext cx="360000" cy="360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107" name="Google Shape;107;p29"/>
          <p:cNvSpPr/>
          <p:nvPr/>
        </p:nvSpPr>
        <p:spPr>
          <a:xfrm rot="-2629445">
            <a:off x="957645" y="477915"/>
            <a:ext cx="360000" cy="360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108" name="Google Shape;108;p29"/>
          <p:cNvSpPr/>
          <p:nvPr/>
        </p:nvSpPr>
        <p:spPr>
          <a:xfrm rot="-2629445">
            <a:off x="381491" y="470330"/>
            <a:ext cx="360000" cy="360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109" name="Google Shape;109;p29"/>
          <p:cNvSpPr/>
          <p:nvPr/>
        </p:nvSpPr>
        <p:spPr>
          <a:xfrm rot="-2629445">
            <a:off x="656610" y="746329"/>
            <a:ext cx="360000" cy="360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110" name="Google Shape;110;p29"/>
          <p:cNvSpPr txBox="1"/>
          <p:nvPr/>
        </p:nvSpPr>
        <p:spPr>
          <a:xfrm>
            <a:off x="142875" y="1071563"/>
            <a:ext cx="1462088" cy="584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16B0E3"/>
                </a:solidFill>
                <a:latin typeface="Trebuchet MS"/>
                <a:ea typeface="Trebuchet MS"/>
                <a:cs typeface="Trebuchet MS"/>
                <a:sym typeface="Trebuchet MS"/>
              </a:rPr>
              <a:t>CEDR</a:t>
            </a:r>
            <a:endParaRPr b="1" sz="3200">
              <a:solidFill>
                <a:srgbClr val="16B0E3"/>
              </a:solidFill>
              <a:latin typeface="Trebuchet MS"/>
              <a:ea typeface="Trebuchet MS"/>
              <a:cs typeface="Trebuchet MS"/>
              <a:sym typeface="Trebuchet MS"/>
            </a:endParaRPr>
          </a:p>
        </p:txBody>
      </p:sp>
    </p:spTree>
  </p:cSld>
  <p:clrMapOvr>
    <a:masterClrMapping/>
  </p:clrMapOvr>
  <p:transition spd="med">
    <p:push/>
  </p:transition>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111" name="Shape 111"/>
        <p:cNvGrpSpPr/>
        <p:nvPr/>
      </p:nvGrpSpPr>
      <p:grpSpPr>
        <a:xfrm>
          <a:off x="0" y="0"/>
          <a:ext cx="0" cy="0"/>
          <a:chOff x="0" y="0"/>
          <a:chExt cx="0" cy="0"/>
        </a:xfrm>
      </p:grpSpPr>
      <p:sp>
        <p:nvSpPr>
          <p:cNvPr id="112" name="Google Shape;112;p30"/>
          <p:cNvSpPr txBox="1"/>
          <p:nvPr>
            <p:ph type="title"/>
          </p:nvPr>
        </p:nvSpPr>
        <p:spPr>
          <a:xfrm>
            <a:off x="609599" y="1498604"/>
            <a:ext cx="2790182" cy="1278466"/>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30"/>
          <p:cNvSpPr txBox="1"/>
          <p:nvPr>
            <p:ph idx="1" type="body"/>
          </p:nvPr>
        </p:nvSpPr>
        <p:spPr>
          <a:xfrm>
            <a:off x="3571275" y="514925"/>
            <a:ext cx="3386037" cy="552643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14" name="Google Shape;114;p30"/>
          <p:cNvSpPr txBox="1"/>
          <p:nvPr>
            <p:ph idx="2" type="body"/>
          </p:nvPr>
        </p:nvSpPr>
        <p:spPr>
          <a:xfrm>
            <a:off x="609599" y="2777069"/>
            <a:ext cx="2790182" cy="258444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840"/>
              <a:buNone/>
              <a:defRPr sz="1050"/>
            </a:lvl2pPr>
            <a:lvl3pPr indent="-228600" lvl="2" marL="1371600" algn="l">
              <a:spcBef>
                <a:spcPts val="1000"/>
              </a:spcBef>
              <a:spcAft>
                <a:spcPts val="0"/>
              </a:spcAft>
              <a:buSzPts val="720"/>
              <a:buNone/>
              <a:defRPr sz="900"/>
            </a:lvl3pPr>
            <a:lvl4pPr indent="-228600" lvl="3" marL="1828800" algn="l">
              <a:spcBef>
                <a:spcPts val="1000"/>
              </a:spcBef>
              <a:spcAft>
                <a:spcPts val="0"/>
              </a:spcAft>
              <a:buSzPts val="600"/>
              <a:buNone/>
              <a:defRPr sz="750"/>
            </a:lvl4pPr>
            <a:lvl5pPr indent="-228600" lvl="4" marL="2286000" algn="l">
              <a:spcBef>
                <a:spcPts val="1000"/>
              </a:spcBef>
              <a:spcAft>
                <a:spcPts val="0"/>
              </a:spcAft>
              <a:buSzPts val="600"/>
              <a:buNone/>
              <a:defRPr sz="750"/>
            </a:lvl5pPr>
            <a:lvl6pPr indent="-228600" lvl="5" marL="2743200" algn="l">
              <a:spcBef>
                <a:spcPts val="1000"/>
              </a:spcBef>
              <a:spcAft>
                <a:spcPts val="0"/>
              </a:spcAft>
              <a:buSzPts val="600"/>
              <a:buNone/>
              <a:defRPr sz="750"/>
            </a:lvl6pPr>
            <a:lvl7pPr indent="-228600" lvl="6" marL="3200400" algn="l">
              <a:spcBef>
                <a:spcPts val="1000"/>
              </a:spcBef>
              <a:spcAft>
                <a:spcPts val="0"/>
              </a:spcAft>
              <a:buSzPts val="600"/>
              <a:buNone/>
              <a:defRPr sz="750"/>
            </a:lvl7pPr>
            <a:lvl8pPr indent="-228600" lvl="7" marL="3657600" algn="l">
              <a:spcBef>
                <a:spcPts val="1000"/>
              </a:spcBef>
              <a:spcAft>
                <a:spcPts val="0"/>
              </a:spcAft>
              <a:buSzPts val="600"/>
              <a:buNone/>
              <a:defRPr sz="750"/>
            </a:lvl8pPr>
            <a:lvl9pPr indent="-228600" lvl="8" marL="4114800" algn="l">
              <a:spcBef>
                <a:spcPts val="1000"/>
              </a:spcBef>
              <a:spcAft>
                <a:spcPts val="0"/>
              </a:spcAft>
              <a:buSzPts val="600"/>
              <a:buNone/>
              <a:defRPr sz="750"/>
            </a:lvl9pPr>
          </a:lstStyle>
          <a:p/>
        </p:txBody>
      </p:sp>
      <p:sp>
        <p:nvSpPr>
          <p:cNvPr id="115" name="Google Shape;115;p30"/>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30"/>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30"/>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push/>
  </p:transition>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118" name="Shape 118"/>
        <p:cNvGrpSpPr/>
        <p:nvPr/>
      </p:nvGrpSpPr>
      <p:grpSpPr>
        <a:xfrm>
          <a:off x="0" y="0"/>
          <a:ext cx="0" cy="0"/>
          <a:chOff x="0" y="0"/>
          <a:chExt cx="0" cy="0"/>
        </a:xfrm>
      </p:grpSpPr>
      <p:sp>
        <p:nvSpPr>
          <p:cNvPr id="119" name="Google Shape;119;p31"/>
          <p:cNvSpPr txBox="1"/>
          <p:nvPr>
            <p:ph type="title"/>
          </p:nvPr>
        </p:nvSpPr>
        <p:spPr>
          <a:xfrm>
            <a:off x="609599" y="4800600"/>
            <a:ext cx="6347714"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400"/>
              <a:buFont typeface="Trebuchet MS"/>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31"/>
          <p:cNvSpPr/>
          <p:nvPr>
            <p:ph idx="2" type="pic"/>
          </p:nvPr>
        </p:nvSpPr>
        <p:spPr>
          <a:xfrm>
            <a:off x="609599" y="609600"/>
            <a:ext cx="6347714" cy="3845718"/>
          </a:xfrm>
          <a:prstGeom prst="rect">
            <a:avLst/>
          </a:prstGeom>
          <a:noFill/>
          <a:ln>
            <a:noFill/>
          </a:ln>
        </p:spPr>
      </p:sp>
      <p:sp>
        <p:nvSpPr>
          <p:cNvPr id="121" name="Google Shape;121;p31"/>
          <p:cNvSpPr txBox="1"/>
          <p:nvPr>
            <p:ph idx="1" type="body"/>
          </p:nvPr>
        </p:nvSpPr>
        <p:spPr>
          <a:xfrm>
            <a:off x="609599" y="5367338"/>
            <a:ext cx="6347714" cy="67402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22" name="Google Shape;122;p31"/>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31"/>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31"/>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push/>
  </p:transition>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подпись">
  <p:cSld name="Заголовок и подпись">
    <p:spTree>
      <p:nvGrpSpPr>
        <p:cNvPr id="125" name="Shape 125"/>
        <p:cNvGrpSpPr/>
        <p:nvPr/>
      </p:nvGrpSpPr>
      <p:grpSpPr>
        <a:xfrm>
          <a:off x="0" y="0"/>
          <a:ext cx="0" cy="0"/>
          <a:chOff x="0" y="0"/>
          <a:chExt cx="0" cy="0"/>
        </a:xfrm>
      </p:grpSpPr>
      <p:sp>
        <p:nvSpPr>
          <p:cNvPr id="126" name="Google Shape;126;p32"/>
          <p:cNvSpPr txBox="1"/>
          <p:nvPr>
            <p:ph type="title"/>
          </p:nvPr>
        </p:nvSpPr>
        <p:spPr>
          <a:xfrm>
            <a:off x="609600" y="609600"/>
            <a:ext cx="6347714" cy="3403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32"/>
          <p:cNvSpPr txBox="1"/>
          <p:nvPr>
            <p:ph idx="1" type="body"/>
          </p:nvPr>
        </p:nvSpPr>
        <p:spPr>
          <a:xfrm>
            <a:off x="609600" y="4470400"/>
            <a:ext cx="6347714"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28" name="Google Shape;128;p32"/>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32"/>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32"/>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с подписью">
  <p:cSld name="Цитата с подписью">
    <p:spTree>
      <p:nvGrpSpPr>
        <p:cNvPr id="131" name="Shape 131"/>
        <p:cNvGrpSpPr/>
        <p:nvPr/>
      </p:nvGrpSpPr>
      <p:grpSpPr>
        <a:xfrm>
          <a:off x="0" y="0"/>
          <a:ext cx="0" cy="0"/>
          <a:chOff x="0" y="0"/>
          <a:chExt cx="0" cy="0"/>
        </a:xfrm>
      </p:grpSpPr>
      <p:sp>
        <p:nvSpPr>
          <p:cNvPr id="132" name="Google Shape;132;p33"/>
          <p:cNvSpPr txBox="1"/>
          <p:nvPr>
            <p:ph type="title"/>
          </p:nvPr>
        </p:nvSpPr>
        <p:spPr>
          <a:xfrm>
            <a:off x="774885" y="609600"/>
            <a:ext cx="6072182"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33"/>
          <p:cNvSpPr txBox="1"/>
          <p:nvPr>
            <p:ph idx="1" type="body"/>
          </p:nvPr>
        </p:nvSpPr>
        <p:spPr>
          <a:xfrm>
            <a:off x="1101074" y="3632200"/>
            <a:ext cx="541980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280"/>
              <a:buFont typeface="Trebuchet MS"/>
              <a:buNone/>
              <a:defRPr sz="1600">
                <a:solidFill>
                  <a:srgbClr val="7F7F7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4" name="Google Shape;134;p33"/>
          <p:cNvSpPr txBox="1"/>
          <p:nvPr>
            <p:ph idx="2" type="body"/>
          </p:nvPr>
        </p:nvSpPr>
        <p:spPr>
          <a:xfrm>
            <a:off x="609598" y="4470400"/>
            <a:ext cx="6347715"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35" name="Google Shape;135;p33"/>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6" name="Google Shape;136;p33"/>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33"/>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
        <p:nvSpPr>
          <p:cNvPr id="138" name="Google Shape;138;p33"/>
          <p:cNvSpPr txBox="1"/>
          <p:nvPr/>
        </p:nvSpPr>
        <p:spPr>
          <a:xfrm>
            <a:off x="482711" y="790378"/>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rgbClr val="9EDFF5"/>
                </a:solidFill>
                <a:latin typeface="Arial"/>
                <a:ea typeface="Arial"/>
                <a:cs typeface="Arial"/>
                <a:sym typeface="Arial"/>
              </a:rPr>
              <a:t>“</a:t>
            </a:r>
            <a:endParaRPr/>
          </a:p>
        </p:txBody>
      </p:sp>
      <p:sp>
        <p:nvSpPr>
          <p:cNvPr id="139" name="Google Shape;139;p33"/>
          <p:cNvSpPr txBox="1"/>
          <p:nvPr/>
        </p:nvSpPr>
        <p:spPr>
          <a:xfrm>
            <a:off x="6747699" y="2886556"/>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rgbClr val="9EDFF5"/>
                </a:solidFill>
                <a:latin typeface="Arial"/>
                <a:ea typeface="Arial"/>
                <a:cs typeface="Arial"/>
                <a:sym typeface="Arial"/>
              </a:rPr>
              <a:t>”</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Карточка имени">
  <p:cSld name="Карточка имени">
    <p:spTree>
      <p:nvGrpSpPr>
        <p:cNvPr id="140" name="Shape 140"/>
        <p:cNvGrpSpPr/>
        <p:nvPr/>
      </p:nvGrpSpPr>
      <p:grpSpPr>
        <a:xfrm>
          <a:off x="0" y="0"/>
          <a:ext cx="0" cy="0"/>
          <a:chOff x="0" y="0"/>
          <a:chExt cx="0" cy="0"/>
        </a:xfrm>
      </p:grpSpPr>
      <p:sp>
        <p:nvSpPr>
          <p:cNvPr id="141" name="Google Shape;141;p34"/>
          <p:cNvSpPr txBox="1"/>
          <p:nvPr>
            <p:ph type="title"/>
          </p:nvPr>
        </p:nvSpPr>
        <p:spPr>
          <a:xfrm>
            <a:off x="609598" y="1931988"/>
            <a:ext cx="6347715" cy="259546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34"/>
          <p:cNvSpPr txBox="1"/>
          <p:nvPr>
            <p:ph idx="1" type="body"/>
          </p:nvPr>
        </p:nvSpPr>
        <p:spPr>
          <a:xfrm>
            <a:off x="609598" y="4527448"/>
            <a:ext cx="6347715"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43" name="Google Shape;143;p34"/>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4" name="Google Shape;144;p34"/>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5" name="Google Shape;145;p34"/>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карточки имени">
  <p:cSld name="Цитата карточки имени">
    <p:spTree>
      <p:nvGrpSpPr>
        <p:cNvPr id="146" name="Shape 146"/>
        <p:cNvGrpSpPr/>
        <p:nvPr/>
      </p:nvGrpSpPr>
      <p:grpSpPr>
        <a:xfrm>
          <a:off x="0" y="0"/>
          <a:ext cx="0" cy="0"/>
          <a:chOff x="0" y="0"/>
          <a:chExt cx="0" cy="0"/>
        </a:xfrm>
      </p:grpSpPr>
      <p:sp>
        <p:nvSpPr>
          <p:cNvPr id="147" name="Google Shape;147;p35"/>
          <p:cNvSpPr txBox="1"/>
          <p:nvPr>
            <p:ph type="title"/>
          </p:nvPr>
        </p:nvSpPr>
        <p:spPr>
          <a:xfrm>
            <a:off x="774885" y="609600"/>
            <a:ext cx="6072182"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35"/>
          <p:cNvSpPr txBox="1"/>
          <p:nvPr>
            <p:ph idx="1" type="body"/>
          </p:nvPr>
        </p:nvSpPr>
        <p:spPr>
          <a:xfrm>
            <a:off x="609597" y="4013200"/>
            <a:ext cx="6347716"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rgbClr val="3F3F3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49" name="Google Shape;149;p35"/>
          <p:cNvSpPr txBox="1"/>
          <p:nvPr>
            <p:ph idx="2" type="body"/>
          </p:nvPr>
        </p:nvSpPr>
        <p:spPr>
          <a:xfrm>
            <a:off x="609598" y="4527448"/>
            <a:ext cx="6347715"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50" name="Google Shape;150;p35"/>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35"/>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2" name="Google Shape;152;p35"/>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
        <p:nvSpPr>
          <p:cNvPr id="153" name="Google Shape;153;p35"/>
          <p:cNvSpPr txBox="1"/>
          <p:nvPr/>
        </p:nvSpPr>
        <p:spPr>
          <a:xfrm>
            <a:off x="482711" y="790378"/>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rgbClr val="9EDFF5"/>
                </a:solidFill>
                <a:latin typeface="Arial"/>
                <a:ea typeface="Arial"/>
                <a:cs typeface="Arial"/>
                <a:sym typeface="Arial"/>
              </a:rPr>
              <a:t>“</a:t>
            </a:r>
            <a:endParaRPr/>
          </a:p>
        </p:txBody>
      </p:sp>
      <p:sp>
        <p:nvSpPr>
          <p:cNvPr id="154" name="Google Shape;154;p35"/>
          <p:cNvSpPr txBox="1"/>
          <p:nvPr/>
        </p:nvSpPr>
        <p:spPr>
          <a:xfrm>
            <a:off x="6747699" y="2886556"/>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rgbClr val="9EDFF5"/>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Истина или ложь">
  <p:cSld name="Истина или ложь">
    <p:spTree>
      <p:nvGrpSpPr>
        <p:cNvPr id="155" name="Shape 155"/>
        <p:cNvGrpSpPr/>
        <p:nvPr/>
      </p:nvGrpSpPr>
      <p:grpSpPr>
        <a:xfrm>
          <a:off x="0" y="0"/>
          <a:ext cx="0" cy="0"/>
          <a:chOff x="0" y="0"/>
          <a:chExt cx="0" cy="0"/>
        </a:xfrm>
      </p:grpSpPr>
      <p:sp>
        <p:nvSpPr>
          <p:cNvPr id="156" name="Google Shape;156;p36"/>
          <p:cNvSpPr txBox="1"/>
          <p:nvPr>
            <p:ph type="title"/>
          </p:nvPr>
        </p:nvSpPr>
        <p:spPr>
          <a:xfrm>
            <a:off x="615848" y="609600"/>
            <a:ext cx="6341465"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7" name="Google Shape;157;p36"/>
          <p:cNvSpPr txBox="1"/>
          <p:nvPr>
            <p:ph idx="1" type="body"/>
          </p:nvPr>
        </p:nvSpPr>
        <p:spPr>
          <a:xfrm>
            <a:off x="609597" y="4013200"/>
            <a:ext cx="6347716"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chemeClr val="accent1"/>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58" name="Google Shape;158;p36"/>
          <p:cNvSpPr txBox="1"/>
          <p:nvPr>
            <p:ph idx="2" type="body"/>
          </p:nvPr>
        </p:nvSpPr>
        <p:spPr>
          <a:xfrm>
            <a:off x="609598" y="4527448"/>
            <a:ext cx="6347715"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59" name="Google Shape;159;p36"/>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0" name="Google Shape;160;p36"/>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1" name="Google Shape;161;p36"/>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162" name="Shape 162"/>
        <p:cNvGrpSpPr/>
        <p:nvPr/>
      </p:nvGrpSpPr>
      <p:grpSpPr>
        <a:xfrm>
          <a:off x="0" y="0"/>
          <a:ext cx="0" cy="0"/>
          <a:chOff x="0" y="0"/>
          <a:chExt cx="0" cy="0"/>
        </a:xfrm>
      </p:grpSpPr>
      <p:sp>
        <p:nvSpPr>
          <p:cNvPr id="163" name="Google Shape;163;p37"/>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4" name="Google Shape;164;p37"/>
          <p:cNvSpPr txBox="1"/>
          <p:nvPr>
            <p:ph idx="1" type="body"/>
          </p:nvPr>
        </p:nvSpPr>
        <p:spPr>
          <a:xfrm rot="5400000">
            <a:off x="1843070" y="927120"/>
            <a:ext cx="3880773" cy="6347714"/>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65" name="Google Shape;165;p37"/>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6" name="Google Shape;166;p37"/>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7" name="Google Shape;167;p37"/>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push/>
  </p:transition>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68" name="Shape 168"/>
        <p:cNvGrpSpPr/>
        <p:nvPr/>
      </p:nvGrpSpPr>
      <p:grpSpPr>
        <a:xfrm>
          <a:off x="0" y="0"/>
          <a:ext cx="0" cy="0"/>
          <a:chOff x="0" y="0"/>
          <a:chExt cx="0" cy="0"/>
        </a:xfrm>
      </p:grpSpPr>
      <p:sp>
        <p:nvSpPr>
          <p:cNvPr id="169" name="Google Shape;169;p38"/>
          <p:cNvSpPr txBox="1"/>
          <p:nvPr>
            <p:ph type="title"/>
          </p:nvPr>
        </p:nvSpPr>
        <p:spPr>
          <a:xfrm rot="5400000">
            <a:off x="3840993" y="2745920"/>
            <a:ext cx="5251451" cy="978812"/>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0" name="Google Shape;170;p38"/>
          <p:cNvSpPr txBox="1"/>
          <p:nvPr>
            <p:ph idx="1" type="body"/>
          </p:nvPr>
        </p:nvSpPr>
        <p:spPr>
          <a:xfrm rot="5400000">
            <a:off x="581386" y="637813"/>
            <a:ext cx="5251451" cy="5195026"/>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71" name="Google Shape;171;p38"/>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2" name="Google Shape;172;p38"/>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3" name="Google Shape;173;p38"/>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push/>
  </p:transitio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2.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grpSp>
        <p:nvGrpSpPr>
          <p:cNvPr id="10" name="Google Shape;10;p22"/>
          <p:cNvGrpSpPr/>
          <p:nvPr/>
        </p:nvGrpSpPr>
        <p:grpSpPr>
          <a:xfrm>
            <a:off x="-8467" y="-8468"/>
            <a:ext cx="9171317" cy="6874935"/>
            <a:chOff x="-8467" y="-8468"/>
            <a:chExt cx="9171317" cy="6874935"/>
          </a:xfrm>
        </p:grpSpPr>
        <p:sp>
          <p:nvSpPr>
            <p:cNvPr id="11" name="Google Shape;11;p22"/>
            <p:cNvSpPr/>
            <p:nvPr/>
          </p:nvSpPr>
          <p:spPr>
            <a:xfrm>
              <a:off x="-8467" y="4013200"/>
              <a:ext cx="457200" cy="2853267"/>
            </a:xfrm>
            <a:custGeom>
              <a:rect b="b" l="l" r="r" t="t"/>
              <a:pathLst>
                <a:path extrusionOk="0" h="2853267" w="457200">
                  <a:moveTo>
                    <a:pt x="0" y="0"/>
                  </a:moveTo>
                  <a:lnTo>
                    <a:pt x="457200" y="2853267"/>
                  </a:lnTo>
                  <a:lnTo>
                    <a:pt x="0" y="2844800"/>
                  </a:lnTo>
                  <a:cubicBezTo>
                    <a:pt x="2822" y="1905000"/>
                    <a:pt x="5645" y="965200"/>
                    <a:pt x="0" y="0"/>
                  </a:cubicBezTo>
                  <a:close/>
                </a:path>
              </a:pathLst>
            </a:custGeom>
            <a:solidFill>
              <a:schemeClr val="accent1">
                <a:alpha val="6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2" name="Google Shape;12;p22"/>
            <p:cNvCxnSpPr/>
            <p:nvPr/>
          </p:nvCxnSpPr>
          <p:spPr>
            <a:xfrm flipH="1" rot="10800000">
              <a:off x="5130830" y="4175605"/>
              <a:ext cx="4022475" cy="2682396"/>
            </a:xfrm>
            <a:prstGeom prst="straightConnector1">
              <a:avLst/>
            </a:prstGeom>
            <a:noFill/>
            <a:ln cap="flat" cmpd="sng" w="9525">
              <a:solidFill>
                <a:schemeClr val="accent1">
                  <a:alpha val="69803"/>
                </a:schemeClr>
              </a:solidFill>
              <a:prstDash val="solid"/>
              <a:round/>
              <a:headEnd len="sm" w="sm" type="none"/>
              <a:tailEnd len="sm" w="sm" type="none"/>
            </a:ln>
          </p:spPr>
        </p:cxnSp>
        <p:cxnSp>
          <p:nvCxnSpPr>
            <p:cNvPr id="13" name="Google Shape;13;p22"/>
            <p:cNvCxnSpPr/>
            <p:nvPr/>
          </p:nvCxnSpPr>
          <p:spPr>
            <a:xfrm>
              <a:off x="7042707" y="0"/>
              <a:ext cx="1219200" cy="6858000"/>
            </a:xfrm>
            <a:prstGeom prst="straightConnector1">
              <a:avLst/>
            </a:prstGeom>
            <a:noFill/>
            <a:ln cap="flat" cmpd="sng" w="9525">
              <a:solidFill>
                <a:schemeClr val="accent1">
                  <a:alpha val="69803"/>
                </a:schemeClr>
              </a:solidFill>
              <a:prstDash val="solid"/>
              <a:round/>
              <a:headEnd len="sm" w="sm" type="none"/>
              <a:tailEnd len="sm" w="sm" type="none"/>
            </a:ln>
          </p:spPr>
        </p:cxnSp>
        <p:sp>
          <p:nvSpPr>
            <p:cNvPr id="14" name="Google Shape;14;p22"/>
            <p:cNvSpPr/>
            <p:nvPr/>
          </p:nvSpPr>
          <p:spPr>
            <a:xfrm>
              <a:off x="6891896" y="1"/>
              <a:ext cx="2269442" cy="6866466"/>
            </a:xfrm>
            <a:custGeom>
              <a:rect b="b" l="l" r="r" t="t"/>
              <a:pathLst>
                <a:path extrusionOk="0" h="6866466" w="2269442">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5686"/>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2"/>
            <p:cNvSpPr/>
            <p:nvPr/>
          </p:nvSpPr>
          <p:spPr>
            <a:xfrm>
              <a:off x="7205158" y="-8467"/>
              <a:ext cx="1948147" cy="6866467"/>
            </a:xfrm>
            <a:custGeom>
              <a:rect b="b" l="l" r="r" t="t"/>
              <a:pathLst>
                <a:path extrusionOk="0" h="6866467" w="194814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2"/>
            <p:cNvSpPr/>
            <p:nvPr/>
          </p:nvSpPr>
          <p:spPr>
            <a:xfrm>
              <a:off x="6637896" y="3920066"/>
              <a:ext cx="2513565" cy="2937933"/>
            </a:xfrm>
            <a:custGeom>
              <a:rect b="b" l="l" r="r" t="t"/>
              <a:pathLst>
                <a:path extrusionOk="0" h="3810000" w="3259667">
                  <a:moveTo>
                    <a:pt x="0" y="3810000"/>
                  </a:moveTo>
                  <a:lnTo>
                    <a:pt x="3251200" y="0"/>
                  </a:lnTo>
                  <a:cubicBezTo>
                    <a:pt x="3254022" y="1270000"/>
                    <a:pt x="3256845" y="2540000"/>
                    <a:pt x="3259667" y="3810000"/>
                  </a:cubicBezTo>
                  <a:lnTo>
                    <a:pt x="0" y="3810000"/>
                  </a:lnTo>
                  <a:close/>
                </a:path>
              </a:pathLst>
            </a:cu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2"/>
            <p:cNvSpPr/>
            <p:nvPr/>
          </p:nvSpPr>
          <p:spPr>
            <a:xfrm>
              <a:off x="7010429" y="-8467"/>
              <a:ext cx="2142876" cy="6866467"/>
            </a:xfrm>
            <a:custGeom>
              <a:rect b="b" l="l" r="r" t="t"/>
              <a:pathLst>
                <a:path extrusionOk="0" h="6866467" w="2853267">
                  <a:moveTo>
                    <a:pt x="0" y="0"/>
                  </a:moveTo>
                  <a:lnTo>
                    <a:pt x="2472267" y="6866467"/>
                  </a:lnTo>
                  <a:lnTo>
                    <a:pt x="2853267" y="6858000"/>
                  </a:lnTo>
                  <a:lnTo>
                    <a:pt x="2853267" y="0"/>
                  </a:lnTo>
                  <a:lnTo>
                    <a:pt x="0" y="0"/>
                  </a:lnTo>
                  <a:close/>
                </a:path>
              </a:pathLst>
            </a:custGeom>
            <a:solidFill>
              <a:srgbClr val="16B0E3">
                <a:alpha val="49803"/>
              </a:srgbClr>
            </a:solidFill>
            <a:ln>
              <a:noFill/>
            </a:ln>
          </p:spPr>
        </p:sp>
        <p:sp>
          <p:nvSpPr>
            <p:cNvPr id="18" name="Google Shape;18;p22"/>
            <p:cNvSpPr/>
            <p:nvPr/>
          </p:nvSpPr>
          <p:spPr>
            <a:xfrm>
              <a:off x="8295776" y="-8467"/>
              <a:ext cx="857530" cy="6866467"/>
            </a:xfrm>
            <a:custGeom>
              <a:rect b="b" l="l" r="r" t="t"/>
              <a:pathLst>
                <a:path extrusionOk="0" h="6866467" w="1286933">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6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22"/>
            <p:cNvSpPr/>
            <p:nvPr/>
          </p:nvSpPr>
          <p:spPr>
            <a:xfrm>
              <a:off x="8094165" y="-8468"/>
              <a:ext cx="1066770" cy="6866467"/>
            </a:xfrm>
            <a:custGeom>
              <a:rect b="b" l="l" r="r" t="t"/>
              <a:pathLst>
                <a:path extrusionOk="0" h="6866467" w="1270244">
                  <a:moveTo>
                    <a:pt x="0" y="0"/>
                  </a:moveTo>
                  <a:lnTo>
                    <a:pt x="1117600" y="6866467"/>
                  </a:lnTo>
                  <a:lnTo>
                    <a:pt x="1270000" y="6866467"/>
                  </a:lnTo>
                  <a:cubicBezTo>
                    <a:pt x="1272822" y="4574822"/>
                    <a:pt x="1250245" y="2291645"/>
                    <a:pt x="1253067" y="0"/>
                  </a:cubicBezTo>
                  <a:lnTo>
                    <a:pt x="0" y="0"/>
                  </a:lnTo>
                  <a:close/>
                </a:path>
              </a:pathLst>
            </a:custGeom>
            <a:solidFill>
              <a:srgbClr val="226292">
                <a:alpha val="8196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2"/>
            <p:cNvSpPr/>
            <p:nvPr/>
          </p:nvSpPr>
          <p:spPr>
            <a:xfrm>
              <a:off x="8068764" y="4893733"/>
              <a:ext cx="1094086" cy="1964267"/>
            </a:xfrm>
            <a:custGeom>
              <a:rect b="b" l="l" r="r" t="t"/>
              <a:pathLst>
                <a:path extrusionOk="0" h="3268133" w="1820333">
                  <a:moveTo>
                    <a:pt x="0" y="3268133"/>
                  </a:moveTo>
                  <a:lnTo>
                    <a:pt x="1811866" y="0"/>
                  </a:lnTo>
                  <a:cubicBezTo>
                    <a:pt x="1814688" y="1086555"/>
                    <a:pt x="1817511" y="2173111"/>
                    <a:pt x="1820333" y="3259666"/>
                  </a:cubicBezTo>
                  <a:lnTo>
                    <a:pt x="0" y="3268133"/>
                  </a:lnTo>
                  <a:close/>
                </a:path>
              </a:pathLst>
            </a:cu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22"/>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22" name="Google Shape;22;p22"/>
          <p:cNvSpPr txBox="1"/>
          <p:nvPr>
            <p:ph idx="1" type="body"/>
          </p:nvPr>
        </p:nvSpPr>
        <p:spPr>
          <a:xfrm>
            <a:off x="609599" y="2160590"/>
            <a:ext cx="6347714" cy="3880773"/>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3F3F3F"/>
                </a:solidFill>
                <a:latin typeface="Trebuchet MS"/>
                <a:ea typeface="Trebuchet MS"/>
                <a:cs typeface="Trebuchet MS"/>
                <a:sym typeface="Trebuchet MS"/>
              </a:defRPr>
            </a:lvl2pPr>
            <a:lvl3pPr indent="-299719" lvl="2" marL="1371600" marR="0" rtl="0" algn="l">
              <a:spcBef>
                <a:spcPts val="1000"/>
              </a:spcBef>
              <a:spcAft>
                <a:spcPts val="0"/>
              </a:spcAft>
              <a:buClr>
                <a:schemeClr val="accent1"/>
              </a:buClr>
              <a:buSzPts val="1120"/>
              <a:buFont typeface="Noto Sans Symbol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59" lvl="7" marL="36576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59" lvl="8" marL="4114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23" name="Google Shape;23;p22"/>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888888"/>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24" name="Google Shape;24;p22"/>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25" name="Google Shape;25;p22"/>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1pPr>
            <a:lvl2pPr indent="0" lvl="1"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2pPr>
            <a:lvl3pPr indent="0" lvl="2"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3pPr>
            <a:lvl4pPr indent="0" lvl="3"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4pPr>
            <a:lvl5pPr indent="0" lvl="4"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5pPr>
            <a:lvl6pPr indent="0" lvl="5"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6pPr>
            <a:lvl7pPr indent="0" lvl="6"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7pPr>
            <a:lvl8pPr indent="0" lvl="7"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8pPr>
            <a:lvl9pPr indent="0" lvl="8"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push/>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5.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1"/>
          <p:cNvSpPr txBox="1"/>
          <p:nvPr/>
        </p:nvSpPr>
        <p:spPr>
          <a:xfrm>
            <a:off x="261255" y="863374"/>
            <a:ext cx="6046828"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ISLAMIC FINANCE</a:t>
            </a:r>
            <a:endParaRPr b="1" i="0" sz="2400" u="none" cap="none" strike="noStrike">
              <a:solidFill>
                <a:schemeClr val="dk1"/>
              </a:solidFill>
              <a:latin typeface="Times New Roman"/>
              <a:ea typeface="Times New Roman"/>
              <a:cs typeface="Times New Roman"/>
              <a:sym typeface="Times New Roman"/>
            </a:endParaRPr>
          </a:p>
        </p:txBody>
      </p:sp>
      <p:pic>
        <p:nvPicPr>
          <p:cNvPr id="179" name="Google Shape;179;p1"/>
          <p:cNvPicPr preferRelativeResize="0"/>
          <p:nvPr/>
        </p:nvPicPr>
        <p:blipFill rotWithShape="1">
          <a:blip r:embed="rId3">
            <a:alphaModFix/>
          </a:blip>
          <a:srcRect b="0" l="0" r="0" t="0"/>
          <a:stretch/>
        </p:blipFill>
        <p:spPr>
          <a:xfrm>
            <a:off x="1907704" y="2484018"/>
            <a:ext cx="4205660" cy="2803773"/>
          </a:xfrm>
          <a:prstGeom prst="rect">
            <a:avLst/>
          </a:prstGeom>
          <a:noFill/>
          <a:ln>
            <a:noFill/>
          </a:ln>
        </p:spPr>
      </p:pic>
      <p:sp>
        <p:nvSpPr>
          <p:cNvPr id="180" name="Google Shape;180;p1"/>
          <p:cNvSpPr txBox="1"/>
          <p:nvPr/>
        </p:nvSpPr>
        <p:spPr>
          <a:xfrm>
            <a:off x="1850294" y="5287791"/>
            <a:ext cx="4320600" cy="5541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None/>
            </a:pPr>
            <a:r>
              <a:t/>
            </a:r>
            <a:endParaRPr sz="1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0" i="0" lang="en-US" sz="1000" u="none" cap="none" strike="noStrike">
                <a:solidFill>
                  <a:schemeClr val="dk1"/>
                </a:solidFill>
                <a:latin typeface="Times New Roman"/>
                <a:ea typeface="Times New Roman"/>
                <a:cs typeface="Times New Roman"/>
                <a:sym typeface="Times New Roman"/>
              </a:rPr>
              <a:t>https://uzbekistanlawblog.com/perspective-of-islamic-financing-in-uzbekistan-content-and-comparison/</a:t>
            </a:r>
            <a:endParaRPr sz="1000">
              <a:solidFill>
                <a:schemeClr val="dk1"/>
              </a:solidFill>
              <a:latin typeface="Times New Roman"/>
              <a:ea typeface="Times New Roman"/>
              <a:cs typeface="Times New Roman"/>
              <a:sym typeface="Times New Roman"/>
            </a:endParaRPr>
          </a:p>
        </p:txBody>
      </p:sp>
      <p:pic>
        <p:nvPicPr>
          <p:cNvPr id="181" name="Google Shape;181;p1"/>
          <p:cNvPicPr preferRelativeResize="0"/>
          <p:nvPr/>
        </p:nvPicPr>
        <p:blipFill rotWithShape="1">
          <a:blip r:embed="rId4">
            <a:alphaModFix/>
          </a:blip>
          <a:srcRect b="0" l="0" r="0" t="0"/>
          <a:stretch/>
        </p:blipFill>
        <p:spPr>
          <a:xfrm>
            <a:off x="6429375" y="-12425"/>
            <a:ext cx="2714625" cy="2714625"/>
          </a:xfrm>
          <a:prstGeom prst="rect">
            <a:avLst/>
          </a:prstGeom>
          <a:noFill/>
          <a:ln>
            <a:noFill/>
          </a:ln>
        </p:spPr>
      </p:pic>
      <p:sp>
        <p:nvSpPr>
          <p:cNvPr id="182" name="Google Shape;182;p1"/>
          <p:cNvSpPr txBox="1"/>
          <p:nvPr/>
        </p:nvSpPr>
        <p:spPr>
          <a:xfrm>
            <a:off x="250436" y="1404060"/>
            <a:ext cx="6046828"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dk1"/>
                </a:solidFill>
                <a:latin typeface="Times New Roman"/>
                <a:ea typeface="Times New Roman"/>
                <a:cs typeface="Times New Roman"/>
                <a:sym typeface="Times New Roman"/>
              </a:rPr>
              <a:t>Lecture 2. Core Principles of Islamic Finance</a:t>
            </a:r>
            <a:endParaRPr b="1" sz="2800">
              <a:solidFill>
                <a:schemeClr val="dk1"/>
              </a:solidFill>
              <a:latin typeface="Times New Roman"/>
              <a:ea typeface="Times New Roman"/>
              <a:cs typeface="Times New Roman"/>
              <a:sym typeface="Times New Roman"/>
            </a:endParaRPr>
          </a:p>
        </p:txBody>
      </p:sp>
      <p:sp>
        <p:nvSpPr>
          <p:cNvPr id="183" name="Google Shape;183;p1"/>
          <p:cNvSpPr txBox="1"/>
          <p:nvPr/>
        </p:nvSpPr>
        <p:spPr>
          <a:xfrm>
            <a:off x="1691680" y="5805264"/>
            <a:ext cx="6046827"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Lecturer: </a:t>
            </a:r>
            <a:r>
              <a:rPr b="1" i="1" lang="en-US" sz="1800">
                <a:solidFill>
                  <a:srgbClr val="FF0000"/>
                </a:solidFill>
                <a:latin typeface="Times New Roman"/>
                <a:ea typeface="Times New Roman"/>
                <a:cs typeface="Times New Roman"/>
                <a:sym typeface="Times New Roman"/>
              </a:rPr>
              <a:t>Olimkhon Aliqoriev</a:t>
            </a:r>
            <a:endParaRPr sz="18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2"/>
          <p:cNvSpPr txBox="1"/>
          <p:nvPr/>
        </p:nvSpPr>
        <p:spPr>
          <a:xfrm>
            <a:off x="261255" y="863374"/>
            <a:ext cx="6046828"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chemeClr val="dk1"/>
                </a:solidFill>
                <a:latin typeface="Times New Roman"/>
                <a:ea typeface="Times New Roman"/>
                <a:cs typeface="Times New Roman"/>
                <a:sym typeface="Times New Roman"/>
              </a:rPr>
              <a:t>ИСЛОМ МОЛИЯСИ</a:t>
            </a:r>
            <a:endParaRPr/>
          </a:p>
        </p:txBody>
      </p:sp>
      <p:pic>
        <p:nvPicPr>
          <p:cNvPr id="189" name="Google Shape;189;p2"/>
          <p:cNvPicPr preferRelativeResize="0"/>
          <p:nvPr/>
        </p:nvPicPr>
        <p:blipFill rotWithShape="1">
          <a:blip r:embed="rId3">
            <a:alphaModFix/>
          </a:blip>
          <a:srcRect b="0" l="0" r="0" t="0"/>
          <a:stretch/>
        </p:blipFill>
        <p:spPr>
          <a:xfrm>
            <a:off x="2121163" y="2457365"/>
            <a:ext cx="4205660" cy="2803773"/>
          </a:xfrm>
          <a:prstGeom prst="rect">
            <a:avLst/>
          </a:prstGeom>
          <a:noFill/>
          <a:ln>
            <a:noFill/>
          </a:ln>
        </p:spPr>
      </p:pic>
      <p:sp>
        <p:nvSpPr>
          <p:cNvPr id="190" name="Google Shape;190;p2"/>
          <p:cNvSpPr txBox="1"/>
          <p:nvPr/>
        </p:nvSpPr>
        <p:spPr>
          <a:xfrm>
            <a:off x="2145816" y="5261138"/>
            <a:ext cx="432047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Times New Roman"/>
                <a:ea typeface="Times New Roman"/>
                <a:cs typeface="Times New Roman"/>
                <a:sym typeface="Times New Roman"/>
              </a:rPr>
              <a:t>https://uzbekistanlawblog.com/perspective-of-islamic-financing-in-uzbekistan-content-and-comparison/</a:t>
            </a:r>
            <a:endParaRPr sz="1000">
              <a:solidFill>
                <a:schemeClr val="dk1"/>
              </a:solidFill>
              <a:latin typeface="Times New Roman"/>
              <a:ea typeface="Times New Roman"/>
              <a:cs typeface="Times New Roman"/>
              <a:sym typeface="Times New Roman"/>
            </a:endParaRPr>
          </a:p>
        </p:txBody>
      </p:sp>
      <p:pic>
        <p:nvPicPr>
          <p:cNvPr id="191" name="Google Shape;191;p2"/>
          <p:cNvPicPr preferRelativeResize="0"/>
          <p:nvPr/>
        </p:nvPicPr>
        <p:blipFill rotWithShape="1">
          <a:blip r:embed="rId4">
            <a:alphaModFix/>
          </a:blip>
          <a:srcRect b="0" l="0" r="0" t="0"/>
          <a:stretch/>
        </p:blipFill>
        <p:spPr>
          <a:xfrm>
            <a:off x="6429375" y="-12425"/>
            <a:ext cx="2714625" cy="2714625"/>
          </a:xfrm>
          <a:prstGeom prst="rect">
            <a:avLst/>
          </a:prstGeom>
          <a:noFill/>
          <a:ln>
            <a:noFill/>
          </a:ln>
        </p:spPr>
      </p:pic>
      <p:sp>
        <p:nvSpPr>
          <p:cNvPr id="192" name="Google Shape;192;p2"/>
          <p:cNvSpPr txBox="1"/>
          <p:nvPr/>
        </p:nvSpPr>
        <p:spPr>
          <a:xfrm>
            <a:off x="250436" y="1404060"/>
            <a:ext cx="6046828"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dk1"/>
                </a:solidFill>
                <a:latin typeface="Times New Roman"/>
                <a:ea typeface="Times New Roman"/>
                <a:cs typeface="Times New Roman"/>
                <a:sym typeface="Times New Roman"/>
              </a:rPr>
              <a:t>2-маъруза. Ислом молиясининг асосий тамойиллари</a:t>
            </a:r>
            <a:endParaRPr/>
          </a:p>
        </p:txBody>
      </p:sp>
      <p:sp>
        <p:nvSpPr>
          <p:cNvPr id="193" name="Google Shape;193;p2"/>
          <p:cNvSpPr txBox="1"/>
          <p:nvPr/>
        </p:nvSpPr>
        <p:spPr>
          <a:xfrm>
            <a:off x="539552" y="5728319"/>
            <a:ext cx="6046827" cy="1200329"/>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1" lang="en-US" sz="1800">
                <a:solidFill>
                  <a:srgbClr val="FF0000"/>
                </a:solidFill>
                <a:latin typeface="Times New Roman"/>
                <a:ea typeface="Times New Roman"/>
                <a:cs typeface="Times New Roman"/>
                <a:sym typeface="Times New Roman"/>
              </a:rPr>
              <a:t>Алиқориев Олимхон </a:t>
            </a:r>
            <a:r>
              <a:rPr b="1" lang="en-US" sz="1800">
                <a:solidFill>
                  <a:srgbClr val="FF0000"/>
                </a:solidFill>
                <a:latin typeface="Times New Roman"/>
                <a:ea typeface="Times New Roman"/>
                <a:cs typeface="Times New Roman"/>
                <a:sym typeface="Times New Roman"/>
              </a:rPr>
              <a:t>– </a:t>
            </a:r>
            <a:r>
              <a:rPr b="1" i="1" lang="en-US" sz="1800">
                <a:solidFill>
                  <a:srgbClr val="0D0D0D"/>
                </a:solidFill>
                <a:latin typeface="Times New Roman"/>
                <a:ea typeface="Times New Roman"/>
                <a:cs typeface="Times New Roman"/>
                <a:sym typeface="Times New Roman"/>
              </a:rPr>
              <a:t>и.ф.н.,</a:t>
            </a:r>
            <a:r>
              <a:rPr b="1" lang="en-US" sz="1800">
                <a:solidFill>
                  <a:srgbClr val="FF0000"/>
                </a:solidFill>
                <a:latin typeface="Times New Roman"/>
                <a:ea typeface="Times New Roman"/>
                <a:cs typeface="Times New Roman"/>
                <a:sym typeface="Times New Roman"/>
              </a:rPr>
              <a:t> </a:t>
            </a:r>
            <a:r>
              <a:rPr b="1" i="1" lang="en-US" sz="1800">
                <a:solidFill>
                  <a:srgbClr val="0D0D0D"/>
                </a:solidFill>
                <a:latin typeface="Times New Roman"/>
                <a:ea typeface="Times New Roman"/>
                <a:cs typeface="Times New Roman"/>
                <a:sym typeface="Times New Roman"/>
              </a:rPr>
              <a:t>доц., Олий бизнес мактаб Илмий-педагогик кадрлар тайёрлаш бўлими бошлиғи</a:t>
            </a:r>
            <a:endParaRPr sz="12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3"/>
          <p:cNvSpPr txBox="1"/>
          <p:nvPr>
            <p:ph idx="4294967295" type="title"/>
          </p:nvPr>
        </p:nvSpPr>
        <p:spPr>
          <a:xfrm>
            <a:off x="971600" y="116632"/>
            <a:ext cx="6120680" cy="432048"/>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FF0000"/>
              </a:buClr>
              <a:buSzPts val="2000"/>
              <a:buFont typeface="Times New Roman"/>
              <a:buNone/>
            </a:pPr>
            <a:r>
              <a:rPr b="1" lang="en-US" sz="2000">
                <a:solidFill>
                  <a:srgbClr val="FF0000"/>
                </a:solidFill>
                <a:latin typeface="Times New Roman"/>
                <a:ea typeface="Times New Roman"/>
                <a:cs typeface="Times New Roman"/>
                <a:sym typeface="Times New Roman"/>
              </a:rPr>
              <a:t>Ислом молияси ҳақидаги фикрлар</a:t>
            </a:r>
            <a:endParaRPr b="1" sz="2000">
              <a:solidFill>
                <a:srgbClr val="FF0000"/>
              </a:solidFill>
              <a:latin typeface="Times New Roman"/>
              <a:ea typeface="Times New Roman"/>
              <a:cs typeface="Times New Roman"/>
              <a:sym typeface="Times New Roman"/>
            </a:endParaRPr>
          </a:p>
        </p:txBody>
      </p:sp>
      <p:sp>
        <p:nvSpPr>
          <p:cNvPr id="199" name="Google Shape;199;p3"/>
          <p:cNvSpPr txBox="1"/>
          <p:nvPr>
            <p:ph idx="4294967295" type="body"/>
          </p:nvPr>
        </p:nvSpPr>
        <p:spPr>
          <a:xfrm>
            <a:off x="251520" y="764704"/>
            <a:ext cx="8280920" cy="5472608"/>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280"/>
              <a:buChar char="►"/>
            </a:pPr>
            <a:r>
              <a:rPr lang="en-US" sz="1600">
                <a:solidFill>
                  <a:srgbClr val="000000"/>
                </a:solidFill>
                <a:latin typeface="Times New Roman"/>
                <a:ea typeface="Times New Roman"/>
                <a:cs typeface="Times New Roman"/>
                <a:sym typeface="Times New Roman"/>
              </a:rPr>
              <a:t>“Ислом молияси, молиявий барқарорликни таъминлаш салоҳиятига эга, чунки унинг хатарларни тақсимлашга қаратилган моҳияти молиявий карздорликни камайтиради, молиялаштириш эса муайян мавжуд активларга боғланган ва шу сабабли кафолатлангандир”</a:t>
            </a:r>
            <a:endParaRPr/>
          </a:p>
          <a:p>
            <a:pPr indent="-342900" lvl="0" marL="342900" rtl="0" algn="l">
              <a:spcBef>
                <a:spcPts val="1000"/>
              </a:spcBef>
              <a:spcAft>
                <a:spcPts val="0"/>
              </a:spcAft>
              <a:buSzPts val="1280"/>
              <a:buChar char="►"/>
            </a:pPr>
            <a:r>
              <a:rPr i="1" lang="en-US" sz="1600">
                <a:solidFill>
                  <a:srgbClr val="1B5F2E"/>
                </a:solidFill>
                <a:latin typeface="Times New Roman"/>
                <a:ea typeface="Times New Roman"/>
                <a:cs typeface="Times New Roman"/>
                <a:sym typeface="Times New Roman"/>
              </a:rPr>
              <a:t>Кристин Лагард, Европа Марказий банки раиси (Халқаро Валюта Фонди собиқ раҳбари)</a:t>
            </a:r>
            <a:br>
              <a:rPr i="1" lang="en-US" sz="1600">
                <a:solidFill>
                  <a:srgbClr val="1B5F2E"/>
                </a:solidFill>
                <a:latin typeface="Times New Roman"/>
                <a:ea typeface="Times New Roman"/>
                <a:cs typeface="Times New Roman"/>
                <a:sym typeface="Times New Roman"/>
              </a:rPr>
            </a:br>
            <a:br>
              <a:rPr i="1" lang="en-US" sz="1600">
                <a:solidFill>
                  <a:srgbClr val="1B5F2E"/>
                </a:solidFill>
                <a:latin typeface="Times New Roman"/>
                <a:ea typeface="Times New Roman"/>
                <a:cs typeface="Times New Roman"/>
                <a:sym typeface="Times New Roman"/>
              </a:rPr>
            </a:br>
            <a:r>
              <a:rPr lang="en-US" sz="1600">
                <a:solidFill>
                  <a:srgbClr val="000000"/>
                </a:solidFill>
                <a:latin typeface="Times New Roman"/>
                <a:ea typeface="Times New Roman"/>
                <a:cs typeface="Times New Roman"/>
                <a:sym typeface="Times New Roman"/>
              </a:rPr>
              <a:t>“Аллақачон, Лондон ислом дунёсидан ташқаридаги энг йирик ислом молия марказига айланган. Бугун бизнинг олдимизга қўйган мақсадимиз – ушбу соҳада яна олдинга интилишдир.</a:t>
            </a:r>
            <a:endParaRPr sz="1600">
              <a:solidFill>
                <a:srgbClr val="000000"/>
              </a:solidFill>
              <a:latin typeface="Times New Roman"/>
              <a:ea typeface="Times New Roman"/>
              <a:cs typeface="Times New Roman"/>
              <a:sym typeface="Times New Roman"/>
            </a:endParaRPr>
          </a:p>
          <a:p>
            <a:pPr indent="-342900" lvl="0" marL="342900" rtl="0" algn="l">
              <a:spcBef>
                <a:spcPts val="1000"/>
              </a:spcBef>
              <a:spcAft>
                <a:spcPts val="0"/>
              </a:spcAft>
              <a:buSzPts val="1280"/>
              <a:buChar char="►"/>
            </a:pPr>
            <a:r>
              <a:rPr i="1" lang="en-US" sz="1600">
                <a:solidFill>
                  <a:srgbClr val="1B5F2E"/>
                </a:solidFill>
                <a:latin typeface="Times New Roman"/>
                <a:ea typeface="Times New Roman"/>
                <a:cs typeface="Times New Roman"/>
                <a:sym typeface="Times New Roman"/>
              </a:rPr>
              <a:t>Дэвид Камерон, Буюк Британиянинг собиқ бош вазири</a:t>
            </a:r>
            <a:br>
              <a:rPr i="1" lang="en-US" sz="1600">
                <a:solidFill>
                  <a:srgbClr val="1B5F2E"/>
                </a:solidFill>
                <a:latin typeface="Times New Roman"/>
                <a:ea typeface="Times New Roman"/>
                <a:cs typeface="Times New Roman"/>
                <a:sym typeface="Times New Roman"/>
              </a:rPr>
            </a:br>
            <a:endParaRPr i="1" sz="1600">
              <a:solidFill>
                <a:srgbClr val="1B5F2E"/>
              </a:solidFill>
              <a:latin typeface="Times New Roman"/>
              <a:ea typeface="Times New Roman"/>
              <a:cs typeface="Times New Roman"/>
              <a:sym typeface="Times New Roman"/>
            </a:endParaRPr>
          </a:p>
          <a:p>
            <a:pPr indent="-342900" lvl="0" marL="342900" rtl="0" algn="l">
              <a:spcBef>
                <a:spcPts val="1000"/>
              </a:spcBef>
              <a:spcAft>
                <a:spcPts val="0"/>
              </a:spcAft>
              <a:buSzPts val="1280"/>
              <a:buChar char="►"/>
            </a:pPr>
            <a:r>
              <a:rPr lang="en-US" sz="1600">
                <a:solidFill>
                  <a:srgbClr val="000000"/>
                </a:solidFill>
                <a:latin typeface="Times New Roman"/>
                <a:ea typeface="Times New Roman"/>
                <a:cs typeface="Times New Roman"/>
                <a:sym typeface="Times New Roman"/>
              </a:rPr>
              <a:t>“Бу турдаги молиявий муассасалар Австралия, Буюк Британия, Ҳиндистон, АҚШ, Франция ва Японияда кенг тарқалган. Жаҳоннинг 100 та етакчи банкларида ислом бўлинмалари йўлга қўйилган. Қозоғистон ислом молиясини жорий этиш бўйича 2009 йилдан буён МДҲ ва Марказий Осиёда етакчи ҳисобланади”</a:t>
            </a:r>
            <a:endParaRPr/>
          </a:p>
          <a:p>
            <a:pPr indent="-342900" lvl="0" marL="342900" rtl="0" algn="l">
              <a:spcBef>
                <a:spcPts val="1000"/>
              </a:spcBef>
              <a:spcAft>
                <a:spcPts val="0"/>
              </a:spcAft>
              <a:buSzPts val="1280"/>
              <a:buChar char="►"/>
            </a:pPr>
            <a:r>
              <a:rPr i="1" lang="en-US" sz="1600">
                <a:solidFill>
                  <a:srgbClr val="1B5F2E"/>
                </a:solidFill>
                <a:latin typeface="Times New Roman"/>
                <a:ea typeface="Times New Roman"/>
                <a:cs typeface="Times New Roman"/>
                <a:sym typeface="Times New Roman"/>
              </a:rPr>
              <a:t>Нурсултан Назарбаев , Элбоши, Қозоғистон</a:t>
            </a:r>
            <a:br>
              <a:rPr i="1" lang="en-US" sz="1600">
                <a:solidFill>
                  <a:srgbClr val="1B5F2E"/>
                </a:solidFill>
                <a:latin typeface="Times New Roman"/>
                <a:ea typeface="Times New Roman"/>
                <a:cs typeface="Times New Roman"/>
                <a:sym typeface="Times New Roman"/>
              </a:rPr>
            </a:br>
            <a:endParaRPr i="1" sz="1600">
              <a:solidFill>
                <a:srgbClr val="1B5F2E"/>
              </a:solidFill>
              <a:latin typeface="Times New Roman"/>
              <a:ea typeface="Times New Roman"/>
              <a:cs typeface="Times New Roman"/>
              <a:sym typeface="Times New Roman"/>
            </a:endParaRPr>
          </a:p>
        </p:txBody>
      </p:sp>
    </p:spTree>
  </p:cSld>
  <p:clrMapOvr>
    <a:masterClrMapping/>
  </p:clrMapOvr>
  <p:transition spd="med">
    <p:push/>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4"/>
          <p:cNvSpPr txBox="1"/>
          <p:nvPr/>
        </p:nvSpPr>
        <p:spPr>
          <a:xfrm>
            <a:off x="395536" y="717920"/>
            <a:ext cx="8458200" cy="5105520"/>
          </a:xfrm>
          <a:prstGeom prst="rect">
            <a:avLst/>
          </a:prstGeom>
          <a:noFill/>
          <a:ln>
            <a:noFill/>
          </a:ln>
        </p:spPr>
        <p:txBody>
          <a:bodyPr anchorCtr="0" anchor="t" bIns="45700" lIns="91425" spcFirstLastPara="1" rIns="91425" wrap="square" tIns="45700">
            <a:noAutofit/>
          </a:bodyPr>
          <a:lstStyle/>
          <a:p>
            <a:pPr indent="-342720" lvl="0" marL="342720" marR="0" rtl="0" algn="just">
              <a:spcBef>
                <a:spcPts val="0"/>
              </a:spcBef>
              <a:spcAft>
                <a:spcPts val="0"/>
              </a:spcAft>
              <a:buClr>
                <a:srgbClr val="000000"/>
              </a:buClr>
              <a:buSzPts val="2000"/>
              <a:buFont typeface="Noto Sans Symbols"/>
              <a:buChar char="❖"/>
            </a:pPr>
            <a:r>
              <a:rPr b="0" lang="en-US" sz="2000" strike="noStrike">
                <a:solidFill>
                  <a:srgbClr val="000000"/>
                </a:solidFill>
                <a:latin typeface="Times New Roman"/>
                <a:ea typeface="Times New Roman"/>
                <a:cs typeface="Times New Roman"/>
                <a:sym typeface="Times New Roman"/>
              </a:rPr>
              <a:t>Исломий молия ёки ислом иқтисодий тамойиллари ҳақида гапирганда, одатда, бу тамойиллар мусулмон олимлари томонидан фақат мусулмонларнинг диний талабларини қондириш учун таъкидланган ёки улар фақат мусулмонлар учун мўлжалланган, деб тахмин қилинади.</a:t>
            </a:r>
            <a:endParaRPr b="0" sz="2000" strike="noStrike">
              <a:solidFill>
                <a:srgbClr val="000000"/>
              </a:solidFill>
              <a:latin typeface="Times New Roman"/>
              <a:ea typeface="Times New Roman"/>
              <a:cs typeface="Times New Roman"/>
              <a:sym typeface="Times New Roman"/>
            </a:endParaRPr>
          </a:p>
          <a:p>
            <a:pPr indent="20637" lvl="0" marL="341313" marR="0" rtl="0" algn="just">
              <a:spcBef>
                <a:spcPts val="0"/>
              </a:spcBef>
              <a:spcAft>
                <a:spcPts val="0"/>
              </a:spcAft>
              <a:buNone/>
            </a:pPr>
            <a:r>
              <a:rPr b="0" lang="en-US" sz="2000" u="sng" strike="noStrike">
                <a:solidFill>
                  <a:srgbClr val="000000"/>
                </a:solidFill>
                <a:latin typeface="Times New Roman"/>
                <a:ea typeface="Times New Roman"/>
                <a:cs typeface="Times New Roman"/>
                <a:sym typeface="Times New Roman"/>
              </a:rPr>
              <a:t>Бу нотўғри тахмин!!!</a:t>
            </a:r>
            <a:endParaRPr b="0" sz="2000" strike="noStrike">
              <a:solidFill>
                <a:srgbClr val="000000"/>
              </a:solidFill>
              <a:latin typeface="Times New Roman"/>
              <a:ea typeface="Times New Roman"/>
              <a:cs typeface="Times New Roman"/>
              <a:sym typeface="Times New Roman"/>
            </a:endParaRPr>
          </a:p>
          <a:p>
            <a:pPr indent="-342720" lvl="0" marL="342720" marR="0" rtl="0" algn="just">
              <a:spcBef>
                <a:spcPts val="0"/>
              </a:spcBef>
              <a:spcAft>
                <a:spcPts val="0"/>
              </a:spcAft>
              <a:buClr>
                <a:srgbClr val="000000"/>
              </a:buClr>
              <a:buSzPts val="2000"/>
              <a:buFont typeface="Noto Sans Symbols"/>
              <a:buChar char="❖"/>
            </a:pPr>
            <a:r>
              <a:rPr b="0" lang="en-US" sz="2000" strike="noStrike">
                <a:solidFill>
                  <a:srgbClr val="000000"/>
                </a:solidFill>
                <a:latin typeface="Times New Roman"/>
                <a:ea typeface="Times New Roman"/>
                <a:cs typeface="Times New Roman"/>
                <a:sym typeface="Times New Roman"/>
              </a:rPr>
              <a:t>Ислом дини асосан </a:t>
            </a:r>
            <a:r>
              <a:rPr lang="en-US" sz="2000">
                <a:solidFill>
                  <a:srgbClr val="000000"/>
                </a:solidFill>
                <a:latin typeface="Times New Roman"/>
                <a:ea typeface="Times New Roman"/>
                <a:cs typeface="Times New Roman"/>
                <a:sym typeface="Times New Roman"/>
              </a:rPr>
              <a:t>э</a:t>
            </a:r>
            <a:r>
              <a:rPr b="0" lang="en-US" sz="2000" strike="noStrike">
                <a:solidFill>
                  <a:srgbClr val="000000"/>
                </a:solidFill>
                <a:latin typeface="Times New Roman"/>
                <a:ea typeface="Times New Roman"/>
                <a:cs typeface="Times New Roman"/>
                <a:sym typeface="Times New Roman"/>
              </a:rPr>
              <a:t>ътиқодлар мажмуи билан ифодаланган бўлса-да, унинг ижтимоий, сиёсий ва иқтисодий тамойилларининг фойдалари фақат мусулмонлар учунгина эмас; улар умуман инсониятнинг умумий фаровонлиги учун мўлжалланган.</a:t>
            </a:r>
            <a:endParaRPr b="0" sz="2000" strike="noStrike">
              <a:solidFill>
                <a:srgbClr val="000000"/>
              </a:solidFill>
              <a:latin typeface="Times New Roman"/>
              <a:ea typeface="Times New Roman"/>
              <a:cs typeface="Times New Roman"/>
              <a:sym typeface="Times New Roman"/>
            </a:endParaRPr>
          </a:p>
        </p:txBody>
      </p:sp>
      <p:sp>
        <p:nvSpPr>
          <p:cNvPr id="205" name="Google Shape;205;p4"/>
          <p:cNvSpPr/>
          <p:nvPr/>
        </p:nvSpPr>
        <p:spPr>
          <a:xfrm>
            <a:off x="539552" y="260648"/>
            <a:ext cx="5847120" cy="457272"/>
          </a:xfrm>
          <a:prstGeom prst="rect">
            <a:avLst/>
          </a:prstGeom>
          <a:noFill/>
          <a:ln>
            <a:noFill/>
          </a:ln>
        </p:spPr>
        <p:txBody>
          <a:bodyPr anchorCtr="0" anchor="t" bIns="46800" lIns="90000" spcFirstLastPara="1" rIns="90000" wrap="square" tIns="46800">
            <a:noAutofit/>
          </a:bodyPr>
          <a:lstStyle/>
          <a:p>
            <a:pPr indent="0" lvl="0" marL="0" marR="0" rtl="0" algn="l">
              <a:lnSpc>
                <a:spcPct val="90000"/>
              </a:lnSpc>
              <a:spcBef>
                <a:spcPts val="0"/>
              </a:spcBef>
              <a:spcAft>
                <a:spcPts val="0"/>
              </a:spcAft>
              <a:buNone/>
            </a:pPr>
            <a:r>
              <a:rPr b="1" lang="en-US" sz="2000">
                <a:solidFill>
                  <a:srgbClr val="FF0000"/>
                </a:solidFill>
                <a:latin typeface="Times New Roman"/>
                <a:ea typeface="Times New Roman"/>
                <a:cs typeface="Times New Roman"/>
                <a:sym typeface="Times New Roman"/>
              </a:rPr>
              <a:t>Ислом молияси тамойиллари</a:t>
            </a:r>
            <a:endParaRPr b="0" sz="2000" strike="noStrike">
              <a:solidFill>
                <a:srgbClr val="003366"/>
              </a:solidFill>
              <a:latin typeface="Times New Roman"/>
              <a:ea typeface="Times New Roman"/>
              <a:cs typeface="Times New Roman"/>
              <a:sym typeface="Times New Roman"/>
            </a:endParaRPr>
          </a:p>
        </p:txBody>
      </p:sp>
    </p:spTree>
  </p:cSld>
  <p:clrMapOvr>
    <a:masterClrMapping/>
  </p:clrMapOvr>
  <p:transition spd="med">
    <p:push/>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5"/>
          <p:cNvSpPr txBox="1"/>
          <p:nvPr/>
        </p:nvSpPr>
        <p:spPr>
          <a:xfrm>
            <a:off x="467544" y="116632"/>
            <a:ext cx="2808312" cy="65232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1" lang="en-US" sz="2000" strike="noStrike">
                <a:solidFill>
                  <a:srgbClr val="FF0000"/>
                </a:solidFill>
                <a:latin typeface="Times New Roman"/>
                <a:ea typeface="Times New Roman"/>
                <a:cs typeface="Times New Roman"/>
                <a:sym typeface="Times New Roman"/>
              </a:rPr>
              <a:t>Шариат тўғрисида</a:t>
            </a:r>
            <a:endParaRPr b="0" sz="2000" strike="noStrike">
              <a:solidFill>
                <a:srgbClr val="FF0000"/>
              </a:solidFill>
              <a:latin typeface="Times New Roman"/>
              <a:ea typeface="Times New Roman"/>
              <a:cs typeface="Times New Roman"/>
              <a:sym typeface="Times New Roman"/>
            </a:endParaRPr>
          </a:p>
        </p:txBody>
      </p:sp>
      <p:sp>
        <p:nvSpPr>
          <p:cNvPr id="213" name="Google Shape;213;p5"/>
          <p:cNvSpPr txBox="1"/>
          <p:nvPr/>
        </p:nvSpPr>
        <p:spPr>
          <a:xfrm>
            <a:off x="467544" y="758432"/>
            <a:ext cx="8305560" cy="5334120"/>
          </a:xfrm>
          <a:prstGeom prst="rect">
            <a:avLst/>
          </a:prstGeom>
          <a:noFill/>
          <a:ln>
            <a:noFill/>
          </a:ln>
        </p:spPr>
        <p:txBody>
          <a:bodyPr anchorCtr="0" anchor="t" bIns="45700" lIns="91425" spcFirstLastPara="1" rIns="91425" wrap="square" tIns="45700">
            <a:noAutofit/>
          </a:bodyPr>
          <a:lstStyle/>
          <a:p>
            <a:pPr indent="-342720" lvl="0" marL="342720" marR="0" rtl="0" algn="just">
              <a:lnSpc>
                <a:spcPct val="80000"/>
              </a:lnSpc>
              <a:spcBef>
                <a:spcPts val="0"/>
              </a:spcBef>
              <a:spcAft>
                <a:spcPts val="0"/>
              </a:spcAft>
              <a:buClr>
                <a:srgbClr val="000000"/>
              </a:buClr>
              <a:buSzPts val="2000"/>
              <a:buFont typeface="Noto Sans Symbols"/>
              <a:buChar char="❖"/>
            </a:pPr>
            <a:r>
              <a:rPr b="0" lang="en-US" sz="2000" strike="noStrike">
                <a:solidFill>
                  <a:srgbClr val="000000"/>
                </a:solidFill>
                <a:latin typeface="Times New Roman"/>
                <a:ea typeface="Times New Roman"/>
                <a:cs typeface="Times New Roman"/>
                <a:sym typeface="Times New Roman"/>
              </a:rPr>
              <a:t>Шариат умуман ислом қонунларини билдиради</a:t>
            </a:r>
            <a:endParaRPr b="0" sz="2000" strike="noStrike">
              <a:solidFill>
                <a:srgbClr val="000000"/>
              </a:solidFill>
              <a:latin typeface="Times New Roman"/>
              <a:ea typeface="Times New Roman"/>
              <a:cs typeface="Times New Roman"/>
              <a:sym typeface="Times New Roman"/>
            </a:endParaRPr>
          </a:p>
          <a:p>
            <a:pPr indent="-342720" lvl="0" marL="342720" marR="0" rtl="0" algn="just">
              <a:lnSpc>
                <a:spcPct val="80000"/>
              </a:lnSpc>
              <a:spcBef>
                <a:spcPts val="0"/>
              </a:spcBef>
              <a:spcAft>
                <a:spcPts val="0"/>
              </a:spcAft>
              <a:buClr>
                <a:srgbClr val="000000"/>
              </a:buClr>
              <a:buSzPts val="2000"/>
              <a:buFont typeface="Noto Sans Symbols"/>
              <a:buChar char="❖"/>
            </a:pPr>
            <a:r>
              <a:rPr b="0" lang="en-US" sz="2000" strike="noStrike">
                <a:solidFill>
                  <a:srgbClr val="000000"/>
                </a:solidFill>
                <a:latin typeface="Times New Roman"/>
                <a:ea typeface="Times New Roman"/>
                <a:cs typeface="Times New Roman"/>
                <a:sym typeface="Times New Roman"/>
              </a:rPr>
              <a:t>Шариатнинг 3 та асосий тармоқлари а) эътиқодлар, этник / маънавий ва фиқҳ (қонунлар кодекси / юриспруденсия)</a:t>
            </a:r>
            <a:endParaRPr/>
          </a:p>
          <a:p>
            <a:pPr indent="-342720" lvl="0" marL="342720" marR="0" rtl="0" algn="just">
              <a:lnSpc>
                <a:spcPct val="80000"/>
              </a:lnSpc>
              <a:spcBef>
                <a:spcPts val="0"/>
              </a:spcBef>
              <a:spcAft>
                <a:spcPts val="0"/>
              </a:spcAft>
              <a:buClr>
                <a:srgbClr val="000000"/>
              </a:buClr>
              <a:buSzPts val="2000"/>
              <a:buFont typeface="Noto Sans Symbols"/>
              <a:buChar char="❖"/>
            </a:pPr>
            <a:r>
              <a:rPr b="0" lang="en-US" sz="2000" strike="noStrike">
                <a:solidFill>
                  <a:srgbClr val="000000"/>
                </a:solidFill>
                <a:latin typeface="Times New Roman"/>
                <a:ea typeface="Times New Roman"/>
                <a:cs typeface="Times New Roman"/>
                <a:sym typeface="Times New Roman"/>
              </a:rPr>
              <a:t>Шариат</a:t>
            </a:r>
            <a:endParaRPr b="0" sz="2000" strike="noStrike">
              <a:solidFill>
                <a:srgbClr val="000000"/>
              </a:solidFill>
              <a:latin typeface="Times New Roman"/>
              <a:ea typeface="Times New Roman"/>
              <a:cs typeface="Times New Roman"/>
              <a:sym typeface="Times New Roman"/>
            </a:endParaRPr>
          </a:p>
          <a:p>
            <a:pPr indent="-457200" lvl="1" marL="914400" marR="0" rtl="0" algn="just">
              <a:lnSpc>
                <a:spcPct val="8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Times New Roman"/>
                <a:ea typeface="Times New Roman"/>
                <a:cs typeface="Times New Roman"/>
                <a:sym typeface="Times New Roman"/>
              </a:rPr>
              <a:t>Аллоҳ таолонинг бандалари учун Расули орқали белгилаб берган ҳукмлари</a:t>
            </a:r>
            <a:endParaRPr b="0" i="0" sz="2000" u="none" cap="none" strike="noStrike">
              <a:solidFill>
                <a:srgbClr val="000000"/>
              </a:solidFill>
              <a:latin typeface="Times New Roman"/>
              <a:ea typeface="Times New Roman"/>
              <a:cs typeface="Times New Roman"/>
              <a:sym typeface="Times New Roman"/>
            </a:endParaRPr>
          </a:p>
          <a:p>
            <a:pPr indent="-457200" lvl="1" marL="914400" marR="0" rtl="0" algn="just">
              <a:lnSpc>
                <a:spcPct val="8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Times New Roman"/>
                <a:ea typeface="Times New Roman"/>
                <a:cs typeface="Times New Roman"/>
                <a:sym typeface="Times New Roman"/>
              </a:rPr>
              <a:t>Ошкоралик</a:t>
            </a:r>
            <a:endParaRPr b="0" i="0" sz="2000" u="none" cap="none" strike="noStrike">
              <a:solidFill>
                <a:srgbClr val="000000"/>
              </a:solidFill>
              <a:latin typeface="Times New Roman"/>
              <a:ea typeface="Times New Roman"/>
              <a:cs typeface="Times New Roman"/>
              <a:sym typeface="Times New Roman"/>
            </a:endParaRPr>
          </a:p>
          <a:p>
            <a:pPr indent="-342720" lvl="0" marL="342720" marR="0" rtl="0" algn="just">
              <a:lnSpc>
                <a:spcPct val="80000"/>
              </a:lnSpc>
              <a:spcBef>
                <a:spcPts val="0"/>
              </a:spcBef>
              <a:spcAft>
                <a:spcPts val="0"/>
              </a:spcAft>
              <a:buClr>
                <a:srgbClr val="000000"/>
              </a:buClr>
              <a:buSzPts val="2000"/>
              <a:buFont typeface="Noto Sans Symbols"/>
              <a:buChar char="❖"/>
            </a:pPr>
            <a:r>
              <a:rPr b="0" lang="en-US" sz="2000" strike="noStrike">
                <a:solidFill>
                  <a:srgbClr val="000000"/>
                </a:solidFill>
                <a:latin typeface="Times New Roman"/>
                <a:ea typeface="Times New Roman"/>
                <a:cs typeface="Times New Roman"/>
                <a:sym typeface="Times New Roman"/>
              </a:rPr>
              <a:t>Фиқҳ </a:t>
            </a:r>
            <a:endParaRPr/>
          </a:p>
          <a:p>
            <a:pPr indent="-457200" lvl="1" marL="914400" marR="0" rtl="0" algn="just">
              <a:lnSpc>
                <a:spcPct val="8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Times New Roman"/>
                <a:ea typeface="Times New Roman"/>
                <a:cs typeface="Times New Roman"/>
                <a:sym typeface="Times New Roman"/>
              </a:rPr>
              <a:t>Ислом ҳуқуқшунослиги</a:t>
            </a:r>
            <a:endParaRPr b="0" i="0" sz="2000" u="none" cap="none" strike="noStrike">
              <a:solidFill>
                <a:srgbClr val="000000"/>
              </a:solidFill>
              <a:latin typeface="Times New Roman"/>
              <a:ea typeface="Times New Roman"/>
              <a:cs typeface="Times New Roman"/>
              <a:sym typeface="Times New Roman"/>
            </a:endParaRPr>
          </a:p>
          <a:p>
            <a:pPr indent="-457200" lvl="1" marL="914400" marR="0" rtl="0" algn="just">
              <a:lnSpc>
                <a:spcPct val="8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Times New Roman"/>
                <a:ea typeface="Times New Roman"/>
                <a:cs typeface="Times New Roman"/>
                <a:sym typeface="Times New Roman"/>
              </a:rPr>
              <a:t>шариат қоидаларини билиш, улар тегишли далиллардан келиб чиқади.</a:t>
            </a:r>
            <a:endParaRPr/>
          </a:p>
          <a:p>
            <a:pPr indent="-457200" lvl="1" marL="914400" marR="0" rtl="0" algn="just">
              <a:lnSpc>
                <a:spcPct val="8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Times New Roman"/>
                <a:ea typeface="Times New Roman"/>
                <a:cs typeface="Times New Roman"/>
                <a:sym typeface="Times New Roman"/>
              </a:rPr>
              <a:t>Ижтиҳод ва фикрлаш кучи таъкидланган</a:t>
            </a:r>
            <a:endParaRPr b="0" i="0" sz="2000" u="none" cap="none" strike="noStrike">
              <a:solidFill>
                <a:srgbClr val="000000"/>
              </a:solidFill>
              <a:latin typeface="Times New Roman"/>
              <a:ea typeface="Times New Roman"/>
              <a:cs typeface="Times New Roman"/>
              <a:sym typeface="Times New Roman"/>
            </a:endParaRPr>
          </a:p>
          <a:p>
            <a:pPr indent="-457200" lvl="1" marL="914400" marR="0" rtl="0" algn="just">
              <a:lnSpc>
                <a:spcPct val="8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Times New Roman"/>
                <a:ea typeface="Times New Roman"/>
                <a:cs typeface="Times New Roman"/>
                <a:sym typeface="Times New Roman"/>
              </a:rPr>
              <a:t>Мазҳаб (тафаккур мактаби) – Ҳанафий, Моликий, Шофиий ва Ҳанбалий</a:t>
            </a:r>
            <a:endParaRPr b="0" i="0" sz="2000" u="none" cap="none" strike="noStrike">
              <a:solidFill>
                <a:srgbClr val="000000"/>
              </a:solidFill>
              <a:latin typeface="Times New Roman"/>
              <a:ea typeface="Times New Roman"/>
              <a:cs typeface="Times New Roman"/>
              <a:sym typeface="Times New Roman"/>
            </a:endParaRPr>
          </a:p>
          <a:p>
            <a:pPr indent="-342720" lvl="0" marL="342720" marR="0" rtl="0" algn="just">
              <a:lnSpc>
                <a:spcPct val="80000"/>
              </a:lnSpc>
              <a:spcBef>
                <a:spcPts val="0"/>
              </a:spcBef>
              <a:spcAft>
                <a:spcPts val="0"/>
              </a:spcAft>
              <a:buClr>
                <a:srgbClr val="000000"/>
              </a:buClr>
              <a:buSzPts val="2000"/>
              <a:buFont typeface="Noto Sans Symbols"/>
              <a:buChar char="❖"/>
            </a:pPr>
            <a:r>
              <a:rPr b="0" lang="en-US" sz="2000" strike="noStrike">
                <a:solidFill>
                  <a:srgbClr val="000000"/>
                </a:solidFill>
                <a:latin typeface="Times New Roman"/>
                <a:ea typeface="Times New Roman"/>
                <a:cs typeface="Times New Roman"/>
                <a:sym typeface="Times New Roman"/>
              </a:rPr>
              <a:t>Оммавий - шариат ва фиқҳ бир-бирининг ўрнида ишлатилади</a:t>
            </a:r>
            <a:endParaRPr b="0" sz="2000" strike="noStrike">
              <a:solidFill>
                <a:srgbClr val="000000"/>
              </a:solidFill>
              <a:latin typeface="Times New Roman"/>
              <a:ea typeface="Times New Roman"/>
              <a:cs typeface="Times New Roman"/>
              <a:sym typeface="Times New Roman"/>
            </a:endParaRPr>
          </a:p>
          <a:p>
            <a:pPr indent="0" lvl="0" marL="0" marR="0" rtl="0" algn="just">
              <a:lnSpc>
                <a:spcPct val="80000"/>
              </a:lnSpc>
              <a:spcBef>
                <a:spcPts val="0"/>
              </a:spcBef>
              <a:spcAft>
                <a:spcPts val="0"/>
              </a:spcAft>
              <a:buNone/>
            </a:pPr>
            <a:r>
              <a:rPr b="0" lang="en-US" sz="2000" strike="noStrike">
                <a:solidFill>
                  <a:srgbClr val="000000"/>
                </a:solidFill>
                <a:latin typeface="Times New Roman"/>
                <a:ea typeface="Times New Roman"/>
                <a:cs typeface="Times New Roman"/>
                <a:sym typeface="Times New Roman"/>
              </a:rPr>
              <a:t> </a:t>
            </a:r>
            <a:endParaRPr/>
          </a:p>
        </p:txBody>
      </p:sp>
    </p:spTree>
  </p:cSld>
  <p:clrMapOvr>
    <a:masterClrMapping/>
  </p:clrMapOvr>
  <p:transition spd="med">
    <p:push/>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6"/>
          <p:cNvSpPr/>
          <p:nvPr/>
        </p:nvSpPr>
        <p:spPr>
          <a:xfrm>
            <a:off x="249440" y="3990824"/>
            <a:ext cx="2168280" cy="590304"/>
          </a:xfrm>
          <a:custGeom>
            <a:rect b="b" l="l" r="r" t="t"/>
            <a:pathLst>
              <a:path extrusionOk="0" h="21600" w="21600">
                <a:moveTo>
                  <a:pt x="0" y="0"/>
                </a:moveTo>
                <a:lnTo>
                  <a:pt x="21600" y="0"/>
                </a:lnTo>
                <a:lnTo>
                  <a:pt x="21600" y="21600"/>
                </a:lnTo>
                <a:lnTo>
                  <a:pt x="0" y="21600"/>
                </a:lnTo>
                <a:lnTo>
                  <a:pt x="0" y="0"/>
                </a:lnTo>
                <a:close/>
              </a:path>
            </a:pathLst>
          </a:custGeom>
          <a:noFill/>
          <a:ln cap="flat" cmpd="sng" w="9525">
            <a:solidFill>
              <a:srgbClr val="FFC000"/>
            </a:solidFill>
            <a:prstDash val="solid"/>
            <a:miter lim="8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None/>
            </a:pPr>
            <a:r>
              <a:rPr b="0" lang="en-US" sz="1800" strike="noStrike">
                <a:solidFill>
                  <a:srgbClr val="000000"/>
                </a:solidFill>
                <a:latin typeface="Times New Roman"/>
                <a:ea typeface="Times New Roman"/>
                <a:cs typeface="Times New Roman"/>
                <a:sym typeface="Times New Roman"/>
              </a:rPr>
              <a:t>Сиёсий</a:t>
            </a:r>
            <a:endParaRPr b="0" sz="1800" strike="noStrike">
              <a:solidFill>
                <a:srgbClr val="003366"/>
              </a:solidFill>
              <a:latin typeface="Times New Roman"/>
              <a:ea typeface="Times New Roman"/>
              <a:cs typeface="Times New Roman"/>
              <a:sym typeface="Times New Roman"/>
            </a:endParaRPr>
          </a:p>
          <a:p>
            <a:pPr indent="0" lvl="0" marL="0" marR="0" rtl="0" algn="ctr">
              <a:lnSpc>
                <a:spcPct val="90000"/>
              </a:lnSpc>
              <a:spcBef>
                <a:spcPts val="0"/>
              </a:spcBef>
              <a:spcAft>
                <a:spcPts val="0"/>
              </a:spcAft>
              <a:buNone/>
            </a:pPr>
            <a:r>
              <a:rPr b="0" lang="en-US" sz="1800" strike="noStrike">
                <a:solidFill>
                  <a:srgbClr val="000000"/>
                </a:solidFill>
                <a:latin typeface="Times New Roman"/>
                <a:ea typeface="Times New Roman"/>
                <a:cs typeface="Times New Roman"/>
                <a:sym typeface="Times New Roman"/>
              </a:rPr>
              <a:t>фаолиятлар</a:t>
            </a:r>
            <a:endParaRPr b="0" sz="1800" strike="noStrike">
              <a:solidFill>
                <a:srgbClr val="003366"/>
              </a:solidFill>
              <a:latin typeface="Times New Roman"/>
              <a:ea typeface="Times New Roman"/>
              <a:cs typeface="Times New Roman"/>
              <a:sym typeface="Times New Roman"/>
            </a:endParaRPr>
          </a:p>
        </p:txBody>
      </p:sp>
      <p:sp>
        <p:nvSpPr>
          <p:cNvPr id="219" name="Google Shape;219;p6"/>
          <p:cNvSpPr/>
          <p:nvPr/>
        </p:nvSpPr>
        <p:spPr>
          <a:xfrm>
            <a:off x="3144920" y="3962808"/>
            <a:ext cx="2469960" cy="590304"/>
          </a:xfrm>
          <a:custGeom>
            <a:rect b="b" l="l" r="r" t="t"/>
            <a:pathLst>
              <a:path extrusionOk="0" h="21600" w="21600">
                <a:moveTo>
                  <a:pt x="0" y="0"/>
                </a:moveTo>
                <a:lnTo>
                  <a:pt x="21600" y="0"/>
                </a:lnTo>
                <a:lnTo>
                  <a:pt x="21600" y="21600"/>
                </a:lnTo>
                <a:lnTo>
                  <a:pt x="0" y="21600"/>
                </a:lnTo>
                <a:lnTo>
                  <a:pt x="0" y="0"/>
                </a:lnTo>
                <a:close/>
              </a:path>
            </a:pathLst>
          </a:custGeom>
          <a:gradFill>
            <a:gsLst>
              <a:gs pos="0">
                <a:srgbClr val="FFDE80"/>
              </a:gs>
              <a:gs pos="100000">
                <a:srgbClr val="FFF3DA"/>
              </a:gs>
            </a:gsLst>
            <a:lin ang="2700000" scaled="0"/>
          </a:gradFill>
          <a:ln cap="flat" cmpd="sng" w="9525">
            <a:solidFill>
              <a:srgbClr val="FFC000"/>
            </a:solidFill>
            <a:prstDash val="solid"/>
            <a:miter lim="8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None/>
            </a:pPr>
            <a:r>
              <a:rPr b="0" lang="en-US" sz="1800" strike="noStrike">
                <a:solidFill>
                  <a:srgbClr val="000000"/>
                </a:solidFill>
                <a:latin typeface="Times New Roman"/>
                <a:ea typeface="Times New Roman"/>
                <a:cs typeface="Times New Roman"/>
                <a:sym typeface="Times New Roman"/>
              </a:rPr>
              <a:t>Иқтисодий</a:t>
            </a:r>
            <a:endParaRPr b="0" sz="1800" strike="noStrike">
              <a:solidFill>
                <a:srgbClr val="003366"/>
              </a:solidFill>
              <a:latin typeface="Times New Roman"/>
              <a:ea typeface="Times New Roman"/>
              <a:cs typeface="Times New Roman"/>
              <a:sym typeface="Times New Roman"/>
            </a:endParaRPr>
          </a:p>
          <a:p>
            <a:pPr indent="0" lvl="0" marL="0" marR="0" rtl="0" algn="ctr">
              <a:lnSpc>
                <a:spcPct val="90000"/>
              </a:lnSpc>
              <a:spcBef>
                <a:spcPts val="0"/>
              </a:spcBef>
              <a:spcAft>
                <a:spcPts val="0"/>
              </a:spcAft>
              <a:buNone/>
            </a:pPr>
            <a:r>
              <a:rPr b="0" lang="en-US" sz="1800" strike="noStrike">
                <a:solidFill>
                  <a:srgbClr val="000000"/>
                </a:solidFill>
                <a:latin typeface="Times New Roman"/>
                <a:ea typeface="Times New Roman"/>
                <a:cs typeface="Times New Roman"/>
                <a:sym typeface="Times New Roman"/>
              </a:rPr>
              <a:t>фаолиятлар</a:t>
            </a:r>
            <a:endParaRPr b="0" sz="1800" strike="noStrike">
              <a:solidFill>
                <a:srgbClr val="003366"/>
              </a:solidFill>
              <a:latin typeface="Times New Roman"/>
              <a:ea typeface="Times New Roman"/>
              <a:cs typeface="Times New Roman"/>
              <a:sym typeface="Times New Roman"/>
            </a:endParaRPr>
          </a:p>
        </p:txBody>
      </p:sp>
      <p:sp>
        <p:nvSpPr>
          <p:cNvPr id="220" name="Google Shape;220;p6"/>
          <p:cNvSpPr/>
          <p:nvPr/>
        </p:nvSpPr>
        <p:spPr>
          <a:xfrm>
            <a:off x="6726560" y="3962808"/>
            <a:ext cx="2097000" cy="610560"/>
          </a:xfrm>
          <a:custGeom>
            <a:rect b="b" l="l" r="r" t="t"/>
            <a:pathLst>
              <a:path extrusionOk="0" h="21600" w="21600">
                <a:moveTo>
                  <a:pt x="0" y="0"/>
                </a:moveTo>
                <a:lnTo>
                  <a:pt x="21600" y="0"/>
                </a:lnTo>
                <a:lnTo>
                  <a:pt x="21600" y="21600"/>
                </a:lnTo>
                <a:lnTo>
                  <a:pt x="0" y="21600"/>
                </a:lnTo>
                <a:lnTo>
                  <a:pt x="0" y="0"/>
                </a:lnTo>
                <a:close/>
              </a:path>
            </a:pathLst>
          </a:custGeom>
          <a:noFill/>
          <a:ln cap="flat" cmpd="sng" w="9525">
            <a:solidFill>
              <a:srgbClr val="FFC000"/>
            </a:solidFill>
            <a:prstDash val="solid"/>
            <a:miter lim="8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None/>
            </a:pPr>
            <a:r>
              <a:rPr b="0" lang="en-US" sz="1800" strike="noStrike">
                <a:solidFill>
                  <a:srgbClr val="000000"/>
                </a:solidFill>
                <a:latin typeface="Times New Roman"/>
                <a:ea typeface="Times New Roman"/>
                <a:cs typeface="Times New Roman"/>
                <a:sym typeface="Times New Roman"/>
              </a:rPr>
              <a:t>Ижтимоий</a:t>
            </a:r>
            <a:endParaRPr b="0" sz="1800" strike="noStrike">
              <a:solidFill>
                <a:srgbClr val="003366"/>
              </a:solidFill>
              <a:latin typeface="Times New Roman"/>
              <a:ea typeface="Times New Roman"/>
              <a:cs typeface="Times New Roman"/>
              <a:sym typeface="Times New Roman"/>
            </a:endParaRPr>
          </a:p>
          <a:p>
            <a:pPr indent="0" lvl="0" marL="0" marR="0" rtl="0" algn="ctr">
              <a:lnSpc>
                <a:spcPct val="90000"/>
              </a:lnSpc>
              <a:spcBef>
                <a:spcPts val="0"/>
              </a:spcBef>
              <a:spcAft>
                <a:spcPts val="0"/>
              </a:spcAft>
              <a:buNone/>
            </a:pPr>
            <a:r>
              <a:rPr b="0" lang="en-US" sz="1800" strike="noStrike">
                <a:solidFill>
                  <a:srgbClr val="000000"/>
                </a:solidFill>
                <a:latin typeface="Times New Roman"/>
                <a:ea typeface="Times New Roman"/>
                <a:cs typeface="Times New Roman"/>
                <a:sym typeface="Times New Roman"/>
              </a:rPr>
              <a:t>фаолиятлар</a:t>
            </a:r>
            <a:endParaRPr b="0" sz="1800" strike="noStrike">
              <a:solidFill>
                <a:srgbClr val="003366"/>
              </a:solidFill>
              <a:latin typeface="Times New Roman"/>
              <a:ea typeface="Times New Roman"/>
              <a:cs typeface="Times New Roman"/>
              <a:sym typeface="Times New Roman"/>
            </a:endParaRPr>
          </a:p>
        </p:txBody>
      </p:sp>
      <p:sp>
        <p:nvSpPr>
          <p:cNvPr id="221" name="Google Shape;221;p6"/>
          <p:cNvSpPr/>
          <p:nvPr/>
        </p:nvSpPr>
        <p:spPr>
          <a:xfrm>
            <a:off x="249440" y="981792"/>
            <a:ext cx="2168280" cy="610560"/>
          </a:xfrm>
          <a:custGeom>
            <a:rect b="b" l="l" r="r" t="t"/>
            <a:pathLst>
              <a:path extrusionOk="0" h="21600" w="21600">
                <a:moveTo>
                  <a:pt x="0" y="0"/>
                </a:moveTo>
                <a:lnTo>
                  <a:pt x="21600" y="0"/>
                </a:lnTo>
                <a:lnTo>
                  <a:pt x="21600" y="21600"/>
                </a:lnTo>
                <a:lnTo>
                  <a:pt x="0" y="21600"/>
                </a:lnTo>
                <a:lnTo>
                  <a:pt x="0" y="0"/>
                </a:lnTo>
                <a:close/>
              </a:path>
            </a:pathLst>
          </a:custGeom>
          <a:noFill/>
          <a:ln cap="flat" cmpd="sng" w="9525">
            <a:solidFill>
              <a:srgbClr val="FFC000"/>
            </a:solidFill>
            <a:prstDash val="solid"/>
            <a:miter lim="8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None/>
            </a:pPr>
            <a:r>
              <a:rPr b="0" lang="en-US" sz="1800" strike="noStrike">
                <a:solidFill>
                  <a:srgbClr val="000000"/>
                </a:solidFill>
                <a:latin typeface="Times New Roman"/>
                <a:ea typeface="Times New Roman"/>
                <a:cs typeface="Times New Roman"/>
                <a:sym typeface="Times New Roman"/>
              </a:rPr>
              <a:t>АҚИДА</a:t>
            </a:r>
            <a:endParaRPr b="0" sz="1800" strike="noStrike">
              <a:solidFill>
                <a:srgbClr val="003366"/>
              </a:solidFill>
              <a:latin typeface="Times New Roman"/>
              <a:ea typeface="Times New Roman"/>
              <a:cs typeface="Times New Roman"/>
              <a:sym typeface="Times New Roman"/>
            </a:endParaRPr>
          </a:p>
          <a:p>
            <a:pPr indent="0" lvl="0" marL="0" marR="0" rtl="0" algn="ctr">
              <a:lnSpc>
                <a:spcPct val="90000"/>
              </a:lnSpc>
              <a:spcBef>
                <a:spcPts val="0"/>
              </a:spcBef>
              <a:spcAft>
                <a:spcPts val="0"/>
              </a:spcAft>
              <a:buNone/>
            </a:pPr>
            <a:r>
              <a:rPr b="0" lang="en-US" sz="1800" strike="noStrike">
                <a:solidFill>
                  <a:srgbClr val="000000"/>
                </a:solidFill>
                <a:latin typeface="Times New Roman"/>
                <a:ea typeface="Times New Roman"/>
                <a:cs typeface="Times New Roman"/>
                <a:sym typeface="Times New Roman"/>
              </a:rPr>
              <a:t>(Иймон ва эътиқод)</a:t>
            </a:r>
            <a:endParaRPr b="0" sz="1800" strike="noStrike">
              <a:solidFill>
                <a:srgbClr val="003366"/>
              </a:solidFill>
              <a:latin typeface="Times New Roman"/>
              <a:ea typeface="Times New Roman"/>
              <a:cs typeface="Times New Roman"/>
              <a:sym typeface="Times New Roman"/>
            </a:endParaRPr>
          </a:p>
        </p:txBody>
      </p:sp>
      <p:sp>
        <p:nvSpPr>
          <p:cNvPr id="222" name="Google Shape;222;p6"/>
          <p:cNvSpPr/>
          <p:nvPr/>
        </p:nvSpPr>
        <p:spPr>
          <a:xfrm>
            <a:off x="2459120" y="981792"/>
            <a:ext cx="3429000" cy="734400"/>
          </a:xfrm>
          <a:custGeom>
            <a:rect b="b" l="l" r="r" t="t"/>
            <a:pathLst>
              <a:path extrusionOk="0" h="21600" w="21600">
                <a:moveTo>
                  <a:pt x="0" y="0"/>
                </a:moveTo>
                <a:lnTo>
                  <a:pt x="21600" y="0"/>
                </a:lnTo>
                <a:lnTo>
                  <a:pt x="21600" y="21600"/>
                </a:lnTo>
                <a:lnTo>
                  <a:pt x="0" y="21600"/>
                </a:lnTo>
                <a:lnTo>
                  <a:pt x="0" y="0"/>
                </a:lnTo>
                <a:close/>
              </a:path>
            </a:pathLst>
          </a:custGeom>
          <a:gradFill>
            <a:gsLst>
              <a:gs pos="0">
                <a:srgbClr val="FFDE80"/>
              </a:gs>
              <a:gs pos="100000">
                <a:srgbClr val="FFF3DA"/>
              </a:gs>
            </a:gsLst>
            <a:lin ang="2700000" scaled="0"/>
          </a:gradFill>
          <a:ln cap="flat" cmpd="sng" w="9525">
            <a:solidFill>
              <a:srgbClr val="FFC000"/>
            </a:solidFill>
            <a:prstDash val="solid"/>
            <a:miter lim="8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None/>
            </a:pPr>
            <a:r>
              <a:rPr b="0" lang="en-US" sz="1800" strike="noStrike">
                <a:solidFill>
                  <a:srgbClr val="000000"/>
                </a:solidFill>
                <a:latin typeface="Times New Roman"/>
                <a:ea typeface="Times New Roman"/>
                <a:cs typeface="Times New Roman"/>
                <a:sym typeface="Times New Roman"/>
              </a:rPr>
              <a:t>ФИҚҲ</a:t>
            </a:r>
            <a:endParaRPr b="0" sz="1800" strike="noStrike">
              <a:solidFill>
                <a:srgbClr val="003366"/>
              </a:solidFill>
              <a:latin typeface="Times New Roman"/>
              <a:ea typeface="Times New Roman"/>
              <a:cs typeface="Times New Roman"/>
              <a:sym typeface="Times New Roman"/>
            </a:endParaRPr>
          </a:p>
          <a:p>
            <a:pPr indent="0" lvl="0" marL="0" marR="0" rtl="0" algn="ctr">
              <a:lnSpc>
                <a:spcPct val="90000"/>
              </a:lnSpc>
              <a:spcBef>
                <a:spcPts val="0"/>
              </a:spcBef>
              <a:spcAft>
                <a:spcPts val="0"/>
              </a:spcAft>
              <a:buNone/>
            </a:pPr>
            <a:r>
              <a:rPr b="0" lang="en-US" sz="1800" strike="noStrike">
                <a:solidFill>
                  <a:srgbClr val="000000"/>
                </a:solidFill>
                <a:latin typeface="Times New Roman"/>
                <a:ea typeface="Times New Roman"/>
                <a:cs typeface="Times New Roman"/>
                <a:sym typeface="Times New Roman"/>
              </a:rPr>
              <a:t>(Амалиётлар ва фаолитялар)</a:t>
            </a:r>
            <a:endParaRPr b="0" sz="1800" strike="noStrike">
              <a:solidFill>
                <a:srgbClr val="003366"/>
              </a:solidFill>
              <a:latin typeface="Times New Roman"/>
              <a:ea typeface="Times New Roman"/>
              <a:cs typeface="Times New Roman"/>
              <a:sym typeface="Times New Roman"/>
            </a:endParaRPr>
          </a:p>
        </p:txBody>
      </p:sp>
      <p:sp>
        <p:nvSpPr>
          <p:cNvPr id="223" name="Google Shape;223;p6"/>
          <p:cNvSpPr/>
          <p:nvPr/>
        </p:nvSpPr>
        <p:spPr>
          <a:xfrm>
            <a:off x="6117080" y="981792"/>
            <a:ext cx="2671560" cy="734400"/>
          </a:xfrm>
          <a:custGeom>
            <a:rect b="b" l="l" r="r" t="t"/>
            <a:pathLst>
              <a:path extrusionOk="0" h="21600" w="21600">
                <a:moveTo>
                  <a:pt x="0" y="0"/>
                </a:moveTo>
                <a:lnTo>
                  <a:pt x="21600" y="0"/>
                </a:lnTo>
                <a:lnTo>
                  <a:pt x="21600" y="21600"/>
                </a:lnTo>
                <a:lnTo>
                  <a:pt x="0" y="21600"/>
                </a:lnTo>
                <a:lnTo>
                  <a:pt x="0" y="0"/>
                </a:lnTo>
                <a:close/>
              </a:path>
            </a:pathLst>
          </a:custGeom>
          <a:noFill/>
          <a:ln cap="flat" cmpd="sng" w="9525">
            <a:solidFill>
              <a:srgbClr val="FFC000"/>
            </a:solidFill>
            <a:prstDash val="solid"/>
            <a:miter lim="8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None/>
            </a:pPr>
            <a:r>
              <a:rPr b="0" lang="en-US" sz="1800" strike="noStrike">
                <a:solidFill>
                  <a:srgbClr val="000000"/>
                </a:solidFill>
                <a:latin typeface="Times New Roman"/>
                <a:ea typeface="Times New Roman"/>
                <a:cs typeface="Times New Roman"/>
                <a:sym typeface="Times New Roman"/>
              </a:rPr>
              <a:t>АҲЛАҚ</a:t>
            </a:r>
            <a:endParaRPr b="0" sz="1800" strike="noStrike">
              <a:solidFill>
                <a:srgbClr val="003366"/>
              </a:solidFill>
              <a:latin typeface="Times New Roman"/>
              <a:ea typeface="Times New Roman"/>
              <a:cs typeface="Times New Roman"/>
              <a:sym typeface="Times New Roman"/>
            </a:endParaRPr>
          </a:p>
          <a:p>
            <a:pPr indent="0" lvl="0" marL="0" marR="0" rtl="0" algn="ctr">
              <a:lnSpc>
                <a:spcPct val="90000"/>
              </a:lnSpc>
              <a:spcBef>
                <a:spcPts val="0"/>
              </a:spcBef>
              <a:spcAft>
                <a:spcPts val="0"/>
              </a:spcAft>
              <a:buNone/>
            </a:pPr>
            <a:r>
              <a:rPr b="0" lang="en-US" sz="1800" strike="noStrike">
                <a:solidFill>
                  <a:srgbClr val="000000"/>
                </a:solidFill>
                <a:latin typeface="Times New Roman"/>
                <a:ea typeface="Times New Roman"/>
                <a:cs typeface="Times New Roman"/>
                <a:sym typeface="Times New Roman"/>
              </a:rPr>
              <a:t>(Одоб ва ахлоқ)</a:t>
            </a:r>
            <a:endParaRPr b="0" sz="1800" strike="noStrike">
              <a:solidFill>
                <a:srgbClr val="003366"/>
              </a:solidFill>
              <a:latin typeface="Times New Roman"/>
              <a:ea typeface="Times New Roman"/>
              <a:cs typeface="Times New Roman"/>
              <a:sym typeface="Times New Roman"/>
            </a:endParaRPr>
          </a:p>
        </p:txBody>
      </p:sp>
      <p:sp>
        <p:nvSpPr>
          <p:cNvPr id="224" name="Google Shape;224;p6"/>
          <p:cNvSpPr/>
          <p:nvPr/>
        </p:nvSpPr>
        <p:spPr>
          <a:xfrm>
            <a:off x="467544" y="2414192"/>
            <a:ext cx="3384376" cy="596520"/>
          </a:xfrm>
          <a:custGeom>
            <a:rect b="b" l="l" r="r" t="t"/>
            <a:pathLst>
              <a:path extrusionOk="0" h="21600" w="21600">
                <a:moveTo>
                  <a:pt x="0" y="0"/>
                </a:moveTo>
                <a:lnTo>
                  <a:pt x="21600" y="0"/>
                </a:lnTo>
                <a:lnTo>
                  <a:pt x="21600" y="21600"/>
                </a:lnTo>
                <a:lnTo>
                  <a:pt x="0" y="21600"/>
                </a:lnTo>
                <a:lnTo>
                  <a:pt x="0" y="0"/>
                </a:lnTo>
                <a:close/>
              </a:path>
            </a:pathLst>
          </a:custGeom>
          <a:noFill/>
          <a:ln cap="flat" cmpd="sng" w="9525">
            <a:solidFill>
              <a:srgbClr val="FFC000"/>
            </a:solidFill>
            <a:prstDash val="solid"/>
            <a:miter lim="8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None/>
            </a:pPr>
            <a:r>
              <a:rPr b="0" lang="en-US" sz="1800" strike="noStrike">
                <a:solidFill>
                  <a:srgbClr val="000000"/>
                </a:solidFill>
                <a:latin typeface="Times New Roman"/>
                <a:ea typeface="Times New Roman"/>
                <a:cs typeface="Times New Roman"/>
                <a:sym typeface="Times New Roman"/>
              </a:rPr>
              <a:t>ИБОДАТ</a:t>
            </a:r>
            <a:endParaRPr b="0" sz="1800" strike="noStrike">
              <a:solidFill>
                <a:srgbClr val="003366"/>
              </a:solidFill>
              <a:latin typeface="Times New Roman"/>
              <a:ea typeface="Times New Roman"/>
              <a:cs typeface="Times New Roman"/>
              <a:sym typeface="Times New Roman"/>
            </a:endParaRPr>
          </a:p>
          <a:p>
            <a:pPr indent="0" lvl="0" marL="0" marR="0" rtl="0" algn="ctr">
              <a:lnSpc>
                <a:spcPct val="90000"/>
              </a:lnSpc>
              <a:spcBef>
                <a:spcPts val="0"/>
              </a:spcBef>
              <a:spcAft>
                <a:spcPts val="0"/>
              </a:spcAft>
              <a:buNone/>
            </a:pPr>
            <a:r>
              <a:rPr b="0" lang="en-US" sz="1800" strike="noStrike">
                <a:solidFill>
                  <a:srgbClr val="000000"/>
                </a:solidFill>
                <a:latin typeface="Times New Roman"/>
                <a:ea typeface="Times New Roman"/>
                <a:cs typeface="Times New Roman"/>
                <a:sym typeface="Times New Roman"/>
              </a:rPr>
              <a:t>(Одамдан Худога сажда қилиш)</a:t>
            </a:r>
            <a:endParaRPr b="0" sz="1800" strike="noStrike">
              <a:solidFill>
                <a:srgbClr val="003366"/>
              </a:solidFill>
              <a:latin typeface="Times New Roman"/>
              <a:ea typeface="Times New Roman"/>
              <a:cs typeface="Times New Roman"/>
              <a:sym typeface="Times New Roman"/>
            </a:endParaRPr>
          </a:p>
        </p:txBody>
      </p:sp>
      <p:sp>
        <p:nvSpPr>
          <p:cNvPr id="225" name="Google Shape;225;p6"/>
          <p:cNvSpPr/>
          <p:nvPr/>
        </p:nvSpPr>
        <p:spPr>
          <a:xfrm>
            <a:off x="4669160" y="2414192"/>
            <a:ext cx="2971800" cy="617944"/>
          </a:xfrm>
          <a:custGeom>
            <a:rect b="b" l="l" r="r" t="t"/>
            <a:pathLst>
              <a:path extrusionOk="0" h="21600" w="21600">
                <a:moveTo>
                  <a:pt x="0" y="0"/>
                </a:moveTo>
                <a:lnTo>
                  <a:pt x="21600" y="0"/>
                </a:lnTo>
                <a:lnTo>
                  <a:pt x="21600" y="21600"/>
                </a:lnTo>
                <a:lnTo>
                  <a:pt x="0" y="21600"/>
                </a:lnTo>
                <a:lnTo>
                  <a:pt x="0" y="0"/>
                </a:lnTo>
                <a:close/>
              </a:path>
            </a:pathLst>
          </a:custGeom>
          <a:gradFill>
            <a:gsLst>
              <a:gs pos="0">
                <a:srgbClr val="FFDE80"/>
              </a:gs>
              <a:gs pos="100000">
                <a:srgbClr val="FFF3DA"/>
              </a:gs>
            </a:gsLst>
            <a:lin ang="2700000" scaled="0"/>
          </a:gradFill>
          <a:ln cap="flat" cmpd="sng" w="9525">
            <a:solidFill>
              <a:srgbClr val="FFC000"/>
            </a:solidFill>
            <a:prstDash val="solid"/>
            <a:miter lim="8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None/>
            </a:pPr>
            <a:r>
              <a:rPr b="0" lang="en-US" sz="1800" strike="noStrike">
                <a:solidFill>
                  <a:srgbClr val="000000"/>
                </a:solidFill>
                <a:latin typeface="Times New Roman"/>
                <a:ea typeface="Times New Roman"/>
                <a:cs typeface="Times New Roman"/>
                <a:sym typeface="Times New Roman"/>
              </a:rPr>
              <a:t>МУОМАЛАТ</a:t>
            </a:r>
            <a:endParaRPr b="0" sz="1800" strike="noStrike">
              <a:solidFill>
                <a:srgbClr val="003366"/>
              </a:solidFill>
              <a:latin typeface="Times New Roman"/>
              <a:ea typeface="Times New Roman"/>
              <a:cs typeface="Times New Roman"/>
              <a:sym typeface="Times New Roman"/>
            </a:endParaRPr>
          </a:p>
          <a:p>
            <a:pPr indent="0" lvl="0" marL="0" marR="0" rtl="0" algn="ctr">
              <a:lnSpc>
                <a:spcPct val="90000"/>
              </a:lnSpc>
              <a:spcBef>
                <a:spcPts val="0"/>
              </a:spcBef>
              <a:spcAft>
                <a:spcPts val="0"/>
              </a:spcAft>
              <a:buNone/>
            </a:pPr>
            <a:r>
              <a:rPr b="0" lang="en-US" sz="1800" strike="noStrike">
                <a:solidFill>
                  <a:srgbClr val="000000"/>
                </a:solidFill>
                <a:latin typeface="Times New Roman"/>
                <a:ea typeface="Times New Roman"/>
                <a:cs typeface="Times New Roman"/>
                <a:sym typeface="Times New Roman"/>
              </a:rPr>
              <a:t>(Одамдан одамга ҳаракат)</a:t>
            </a:r>
            <a:endParaRPr b="0" sz="1800" strike="noStrike">
              <a:solidFill>
                <a:srgbClr val="003366"/>
              </a:solidFill>
              <a:latin typeface="Times New Roman"/>
              <a:ea typeface="Times New Roman"/>
              <a:cs typeface="Times New Roman"/>
              <a:sym typeface="Times New Roman"/>
            </a:endParaRPr>
          </a:p>
        </p:txBody>
      </p:sp>
      <p:sp>
        <p:nvSpPr>
          <p:cNvPr id="226" name="Google Shape;226;p6"/>
          <p:cNvSpPr/>
          <p:nvPr/>
        </p:nvSpPr>
        <p:spPr>
          <a:xfrm>
            <a:off x="249440" y="1704312"/>
            <a:ext cx="2057400" cy="580320"/>
          </a:xfrm>
          <a:custGeom>
            <a:rect b="b" l="l" r="r" t="t"/>
            <a:pathLst>
              <a:path extrusionOk="0" h="1614" w="5716">
                <a:moveTo>
                  <a:pt x="0" y="0"/>
                </a:moveTo>
                <a:lnTo>
                  <a:pt x="0" y="268"/>
                </a:lnTo>
                <a:lnTo>
                  <a:pt x="0" y="468"/>
                </a:lnTo>
                <a:lnTo>
                  <a:pt x="0" y="669"/>
                </a:lnTo>
                <a:lnTo>
                  <a:pt x="0" y="943"/>
                </a:lnTo>
                <a:lnTo>
                  <a:pt x="0" y="1144"/>
                </a:lnTo>
                <a:lnTo>
                  <a:pt x="0" y="1344"/>
                </a:lnTo>
                <a:lnTo>
                  <a:pt x="0" y="1613"/>
                </a:lnTo>
                <a:lnTo>
                  <a:pt x="950" y="1613"/>
                </a:lnTo>
                <a:lnTo>
                  <a:pt x="1661" y="1613"/>
                </a:lnTo>
                <a:lnTo>
                  <a:pt x="2373" y="1613"/>
                </a:lnTo>
                <a:lnTo>
                  <a:pt x="3342" y="1613"/>
                </a:lnTo>
                <a:lnTo>
                  <a:pt x="4054" y="1613"/>
                </a:lnTo>
                <a:lnTo>
                  <a:pt x="4765" y="1613"/>
                </a:lnTo>
                <a:lnTo>
                  <a:pt x="5715" y="1613"/>
                </a:lnTo>
                <a:lnTo>
                  <a:pt x="5715" y="1344"/>
                </a:lnTo>
                <a:lnTo>
                  <a:pt x="5715" y="1144"/>
                </a:lnTo>
                <a:lnTo>
                  <a:pt x="5715" y="943"/>
                </a:lnTo>
                <a:lnTo>
                  <a:pt x="5715" y="669"/>
                </a:lnTo>
                <a:lnTo>
                  <a:pt x="5715" y="468"/>
                </a:lnTo>
                <a:lnTo>
                  <a:pt x="5715" y="268"/>
                </a:lnTo>
                <a:lnTo>
                  <a:pt x="5715" y="0"/>
                </a:lnTo>
                <a:lnTo>
                  <a:pt x="4765" y="0"/>
                </a:lnTo>
                <a:lnTo>
                  <a:pt x="4054" y="0"/>
                </a:lnTo>
                <a:lnTo>
                  <a:pt x="3342" y="0"/>
                </a:lnTo>
                <a:lnTo>
                  <a:pt x="2373" y="0"/>
                </a:lnTo>
                <a:lnTo>
                  <a:pt x="1661" y="0"/>
                </a:lnTo>
                <a:lnTo>
                  <a:pt x="950" y="0"/>
                </a:lnTo>
                <a:lnTo>
                  <a:pt x="0" y="0"/>
                </a:lnTo>
              </a:path>
            </a:pathLst>
          </a:custGeom>
          <a:solidFill>
            <a:srgbClr val="FFFFFF"/>
          </a:solidFill>
          <a:ln>
            <a:noFill/>
          </a:ln>
        </p:spPr>
        <p:txBody>
          <a:bodyPr anchorCtr="0" anchor="t" bIns="46800" lIns="90000" spcFirstLastPara="1" rIns="90000" wrap="square" tIns="46800">
            <a:noAutofit/>
          </a:bodyPr>
          <a:lstStyle/>
          <a:p>
            <a:pPr indent="0" lvl="0" marL="0" marR="0" rtl="0" algn="ctr">
              <a:lnSpc>
                <a:spcPct val="90000"/>
              </a:lnSpc>
              <a:spcBef>
                <a:spcPts val="0"/>
              </a:spcBef>
              <a:spcAft>
                <a:spcPts val="0"/>
              </a:spcAft>
              <a:buNone/>
            </a:pPr>
            <a:r>
              <a:rPr b="0" lang="en-US" sz="1200" strike="noStrike">
                <a:solidFill>
                  <a:srgbClr val="003366"/>
                </a:solidFill>
                <a:latin typeface="Times New Roman"/>
                <a:ea typeface="Times New Roman"/>
                <a:cs typeface="Times New Roman"/>
                <a:sym typeface="Times New Roman"/>
              </a:rPr>
              <a:t>Аллоҳ ва Унинг иродасига иймон ва эътиқод ҳақида</a:t>
            </a:r>
            <a:endParaRPr b="0" sz="1600" strike="noStrike">
              <a:solidFill>
                <a:srgbClr val="003366"/>
              </a:solidFill>
              <a:latin typeface="Times New Roman"/>
              <a:ea typeface="Times New Roman"/>
              <a:cs typeface="Times New Roman"/>
              <a:sym typeface="Times New Roman"/>
            </a:endParaRPr>
          </a:p>
        </p:txBody>
      </p:sp>
      <p:sp>
        <p:nvSpPr>
          <p:cNvPr id="227" name="Google Shape;227;p6"/>
          <p:cNvSpPr/>
          <p:nvPr/>
        </p:nvSpPr>
        <p:spPr>
          <a:xfrm>
            <a:off x="6117080" y="1704312"/>
            <a:ext cx="2666880" cy="580320"/>
          </a:xfrm>
          <a:custGeom>
            <a:rect b="b" l="l" r="r" t="t"/>
            <a:pathLst>
              <a:path extrusionOk="0" h="1614" w="7409">
                <a:moveTo>
                  <a:pt x="0" y="0"/>
                </a:moveTo>
                <a:lnTo>
                  <a:pt x="0" y="268"/>
                </a:lnTo>
                <a:lnTo>
                  <a:pt x="0" y="468"/>
                </a:lnTo>
                <a:lnTo>
                  <a:pt x="0" y="669"/>
                </a:lnTo>
                <a:lnTo>
                  <a:pt x="0" y="943"/>
                </a:lnTo>
                <a:lnTo>
                  <a:pt x="0" y="1144"/>
                </a:lnTo>
                <a:lnTo>
                  <a:pt x="0" y="1344"/>
                </a:lnTo>
                <a:lnTo>
                  <a:pt x="0" y="1613"/>
                </a:lnTo>
                <a:lnTo>
                  <a:pt x="1231" y="1613"/>
                </a:lnTo>
                <a:lnTo>
                  <a:pt x="2154" y="1613"/>
                </a:lnTo>
                <a:lnTo>
                  <a:pt x="3076" y="1613"/>
                </a:lnTo>
                <a:lnTo>
                  <a:pt x="4332" y="1613"/>
                </a:lnTo>
                <a:lnTo>
                  <a:pt x="5254" y="1613"/>
                </a:lnTo>
                <a:lnTo>
                  <a:pt x="6177" y="1613"/>
                </a:lnTo>
                <a:lnTo>
                  <a:pt x="7408" y="1613"/>
                </a:lnTo>
                <a:lnTo>
                  <a:pt x="7408" y="1344"/>
                </a:lnTo>
                <a:lnTo>
                  <a:pt x="7408" y="1144"/>
                </a:lnTo>
                <a:lnTo>
                  <a:pt x="7408" y="943"/>
                </a:lnTo>
                <a:lnTo>
                  <a:pt x="7408" y="669"/>
                </a:lnTo>
                <a:lnTo>
                  <a:pt x="7408" y="468"/>
                </a:lnTo>
                <a:lnTo>
                  <a:pt x="7408" y="268"/>
                </a:lnTo>
                <a:lnTo>
                  <a:pt x="7408" y="0"/>
                </a:lnTo>
                <a:lnTo>
                  <a:pt x="6177" y="0"/>
                </a:lnTo>
                <a:lnTo>
                  <a:pt x="5254" y="0"/>
                </a:lnTo>
                <a:lnTo>
                  <a:pt x="4332" y="0"/>
                </a:lnTo>
                <a:lnTo>
                  <a:pt x="3076" y="0"/>
                </a:lnTo>
                <a:lnTo>
                  <a:pt x="2154" y="0"/>
                </a:lnTo>
                <a:lnTo>
                  <a:pt x="1231" y="0"/>
                </a:lnTo>
                <a:lnTo>
                  <a:pt x="0" y="0"/>
                </a:lnTo>
              </a:path>
            </a:pathLst>
          </a:custGeom>
          <a:solidFill>
            <a:srgbClr val="FFFFFF"/>
          </a:solidFill>
          <a:ln>
            <a:noFill/>
          </a:ln>
        </p:spPr>
        <p:txBody>
          <a:bodyPr anchorCtr="0" anchor="t" bIns="46800" lIns="90000" spcFirstLastPara="1" rIns="90000" wrap="square" tIns="46800">
            <a:noAutofit/>
          </a:bodyPr>
          <a:lstStyle/>
          <a:p>
            <a:pPr indent="0" lvl="0" marL="0" marR="0" rtl="0" algn="ctr">
              <a:lnSpc>
                <a:spcPct val="90000"/>
              </a:lnSpc>
              <a:spcBef>
                <a:spcPts val="0"/>
              </a:spcBef>
              <a:spcAft>
                <a:spcPts val="0"/>
              </a:spcAft>
              <a:buNone/>
            </a:pPr>
            <a:r>
              <a:rPr b="0" lang="en-US" sz="1200" strike="noStrike">
                <a:solidFill>
                  <a:srgbClr val="003366"/>
                </a:solidFill>
                <a:latin typeface="Times New Roman"/>
                <a:ea typeface="Times New Roman"/>
                <a:cs typeface="Times New Roman"/>
                <a:sym typeface="Times New Roman"/>
              </a:rPr>
              <a:t>Амалий ҳаракатларни амалга оширишда хулқ-атвор, муносабат ва иш ахлоқи ҳақида</a:t>
            </a:r>
            <a:endParaRPr b="0" sz="1600" strike="noStrike">
              <a:solidFill>
                <a:srgbClr val="003366"/>
              </a:solidFill>
              <a:latin typeface="Times New Roman"/>
              <a:ea typeface="Times New Roman"/>
              <a:cs typeface="Times New Roman"/>
              <a:sym typeface="Times New Roman"/>
            </a:endParaRPr>
          </a:p>
        </p:txBody>
      </p:sp>
      <p:sp>
        <p:nvSpPr>
          <p:cNvPr id="228" name="Google Shape;228;p6"/>
          <p:cNvSpPr/>
          <p:nvPr/>
        </p:nvSpPr>
        <p:spPr>
          <a:xfrm>
            <a:off x="826292" y="3082532"/>
            <a:ext cx="2666880" cy="433800"/>
          </a:xfrm>
          <a:custGeom>
            <a:rect b="b" l="l" r="r" t="t"/>
            <a:pathLst>
              <a:path extrusionOk="0" h="1264" w="7409">
                <a:moveTo>
                  <a:pt x="0" y="57"/>
                </a:moveTo>
                <a:lnTo>
                  <a:pt x="0" y="257"/>
                </a:lnTo>
                <a:lnTo>
                  <a:pt x="0" y="407"/>
                </a:lnTo>
                <a:lnTo>
                  <a:pt x="0" y="557"/>
                </a:lnTo>
                <a:lnTo>
                  <a:pt x="0" y="762"/>
                </a:lnTo>
                <a:lnTo>
                  <a:pt x="0" y="912"/>
                </a:lnTo>
                <a:lnTo>
                  <a:pt x="0" y="1062"/>
                </a:lnTo>
                <a:lnTo>
                  <a:pt x="0" y="1263"/>
                </a:lnTo>
                <a:lnTo>
                  <a:pt x="1231" y="1263"/>
                </a:lnTo>
                <a:lnTo>
                  <a:pt x="2154" y="1263"/>
                </a:lnTo>
                <a:lnTo>
                  <a:pt x="3076" y="1263"/>
                </a:lnTo>
                <a:lnTo>
                  <a:pt x="4332" y="1263"/>
                </a:lnTo>
                <a:lnTo>
                  <a:pt x="5254" y="1263"/>
                </a:lnTo>
                <a:lnTo>
                  <a:pt x="6177" y="1263"/>
                </a:lnTo>
                <a:lnTo>
                  <a:pt x="7408" y="1263"/>
                </a:lnTo>
                <a:lnTo>
                  <a:pt x="7408" y="1062"/>
                </a:lnTo>
                <a:lnTo>
                  <a:pt x="7408" y="912"/>
                </a:lnTo>
                <a:lnTo>
                  <a:pt x="7408" y="762"/>
                </a:lnTo>
                <a:lnTo>
                  <a:pt x="7408" y="557"/>
                </a:lnTo>
                <a:lnTo>
                  <a:pt x="7408" y="407"/>
                </a:lnTo>
                <a:lnTo>
                  <a:pt x="7408" y="257"/>
                </a:lnTo>
                <a:lnTo>
                  <a:pt x="7408" y="57"/>
                </a:lnTo>
                <a:lnTo>
                  <a:pt x="6177" y="57"/>
                </a:lnTo>
                <a:lnTo>
                  <a:pt x="4189" y="0"/>
                </a:lnTo>
                <a:lnTo>
                  <a:pt x="4332" y="57"/>
                </a:lnTo>
                <a:lnTo>
                  <a:pt x="3076" y="57"/>
                </a:lnTo>
                <a:lnTo>
                  <a:pt x="2154" y="57"/>
                </a:lnTo>
                <a:lnTo>
                  <a:pt x="1231" y="57"/>
                </a:lnTo>
                <a:lnTo>
                  <a:pt x="0" y="57"/>
                </a:lnTo>
              </a:path>
            </a:pathLst>
          </a:custGeom>
          <a:solidFill>
            <a:srgbClr val="FFFFFF"/>
          </a:solidFill>
          <a:ln>
            <a:noFill/>
          </a:ln>
        </p:spPr>
        <p:txBody>
          <a:bodyPr anchorCtr="0" anchor="t" bIns="46800" lIns="90000" spcFirstLastPara="1" rIns="90000" wrap="square" tIns="46800">
            <a:noAutofit/>
          </a:bodyPr>
          <a:lstStyle/>
          <a:p>
            <a:pPr indent="0" lvl="0" marL="0" marR="0" rtl="0" algn="ctr">
              <a:lnSpc>
                <a:spcPct val="90000"/>
              </a:lnSpc>
              <a:spcBef>
                <a:spcPts val="0"/>
              </a:spcBef>
              <a:spcAft>
                <a:spcPts val="0"/>
              </a:spcAft>
              <a:buNone/>
            </a:pPr>
            <a:r>
              <a:rPr b="0" lang="en-US" sz="1200" strike="noStrike">
                <a:solidFill>
                  <a:srgbClr val="003366"/>
                </a:solidFill>
                <a:latin typeface="Times New Roman"/>
                <a:ea typeface="Times New Roman"/>
                <a:cs typeface="Times New Roman"/>
                <a:sym typeface="Times New Roman"/>
              </a:rPr>
              <a:t>Аллоҳга ибодат қилишнинг амалий жиҳатлари ҳақида</a:t>
            </a:r>
            <a:endParaRPr b="0" sz="1600" strike="noStrike">
              <a:solidFill>
                <a:srgbClr val="003366"/>
              </a:solidFill>
              <a:latin typeface="Times New Roman"/>
              <a:ea typeface="Times New Roman"/>
              <a:cs typeface="Times New Roman"/>
              <a:sym typeface="Times New Roman"/>
            </a:endParaRPr>
          </a:p>
        </p:txBody>
      </p:sp>
      <p:sp>
        <p:nvSpPr>
          <p:cNvPr id="229" name="Google Shape;229;p6"/>
          <p:cNvSpPr/>
          <p:nvPr/>
        </p:nvSpPr>
        <p:spPr>
          <a:xfrm>
            <a:off x="4669160" y="3072992"/>
            <a:ext cx="2971800" cy="578880"/>
          </a:xfrm>
          <a:custGeom>
            <a:rect b="b" l="l" r="r" t="t"/>
            <a:pathLst>
              <a:path extrusionOk="0" h="1610" w="8257">
                <a:moveTo>
                  <a:pt x="0" y="0"/>
                </a:moveTo>
                <a:lnTo>
                  <a:pt x="0" y="267"/>
                </a:lnTo>
                <a:lnTo>
                  <a:pt x="0" y="467"/>
                </a:lnTo>
                <a:lnTo>
                  <a:pt x="0" y="668"/>
                </a:lnTo>
                <a:lnTo>
                  <a:pt x="0" y="940"/>
                </a:lnTo>
                <a:lnTo>
                  <a:pt x="0" y="1141"/>
                </a:lnTo>
                <a:lnTo>
                  <a:pt x="0" y="1341"/>
                </a:lnTo>
                <a:lnTo>
                  <a:pt x="0" y="1609"/>
                </a:lnTo>
                <a:lnTo>
                  <a:pt x="1372" y="1609"/>
                </a:lnTo>
                <a:lnTo>
                  <a:pt x="2400" y="1609"/>
                </a:lnTo>
                <a:lnTo>
                  <a:pt x="3428" y="1609"/>
                </a:lnTo>
                <a:lnTo>
                  <a:pt x="4827" y="1609"/>
                </a:lnTo>
                <a:lnTo>
                  <a:pt x="5855" y="1609"/>
                </a:lnTo>
                <a:lnTo>
                  <a:pt x="6883" y="1609"/>
                </a:lnTo>
                <a:lnTo>
                  <a:pt x="8256" y="1609"/>
                </a:lnTo>
                <a:lnTo>
                  <a:pt x="8256" y="1341"/>
                </a:lnTo>
                <a:lnTo>
                  <a:pt x="8256" y="1141"/>
                </a:lnTo>
                <a:lnTo>
                  <a:pt x="8256" y="940"/>
                </a:lnTo>
                <a:lnTo>
                  <a:pt x="8256" y="668"/>
                </a:lnTo>
                <a:lnTo>
                  <a:pt x="8256" y="467"/>
                </a:lnTo>
                <a:lnTo>
                  <a:pt x="8256" y="267"/>
                </a:lnTo>
                <a:lnTo>
                  <a:pt x="8256" y="0"/>
                </a:lnTo>
                <a:lnTo>
                  <a:pt x="6883" y="0"/>
                </a:lnTo>
                <a:lnTo>
                  <a:pt x="5855" y="0"/>
                </a:lnTo>
                <a:lnTo>
                  <a:pt x="4827" y="0"/>
                </a:lnTo>
                <a:lnTo>
                  <a:pt x="3428" y="0"/>
                </a:lnTo>
                <a:lnTo>
                  <a:pt x="2400" y="0"/>
                </a:lnTo>
                <a:lnTo>
                  <a:pt x="1372" y="0"/>
                </a:lnTo>
                <a:lnTo>
                  <a:pt x="0" y="0"/>
                </a:lnTo>
              </a:path>
            </a:pathLst>
          </a:custGeom>
          <a:solidFill>
            <a:srgbClr val="FFFFFF"/>
          </a:solidFill>
          <a:ln>
            <a:noFill/>
          </a:ln>
        </p:spPr>
        <p:txBody>
          <a:bodyPr anchorCtr="0" anchor="t" bIns="46800" lIns="90000" spcFirstLastPara="1" rIns="90000" wrap="square" tIns="46800">
            <a:noAutofit/>
          </a:bodyPr>
          <a:lstStyle/>
          <a:p>
            <a:pPr indent="0" lvl="0" marL="0" marR="0" rtl="0" algn="ctr">
              <a:lnSpc>
                <a:spcPct val="90000"/>
              </a:lnSpc>
              <a:spcBef>
                <a:spcPts val="0"/>
              </a:spcBef>
              <a:spcAft>
                <a:spcPts val="0"/>
              </a:spcAft>
              <a:buNone/>
            </a:pPr>
            <a:r>
              <a:rPr b="0" lang="en-US" sz="1200" strike="noStrike">
                <a:solidFill>
                  <a:srgbClr val="003366"/>
                </a:solidFill>
                <a:latin typeface="Times New Roman"/>
                <a:ea typeface="Times New Roman"/>
                <a:cs typeface="Times New Roman"/>
                <a:sym typeface="Times New Roman"/>
              </a:rPr>
              <a:t>Одамдан одамга турли хил фаолият шаклларида унинг кундалик ҳаётининг амалий жиҳатлари ҳақида</a:t>
            </a:r>
            <a:endParaRPr b="0" sz="1600" strike="noStrike">
              <a:solidFill>
                <a:srgbClr val="003366"/>
              </a:solidFill>
              <a:latin typeface="Times New Roman"/>
              <a:ea typeface="Times New Roman"/>
              <a:cs typeface="Times New Roman"/>
              <a:sym typeface="Times New Roman"/>
            </a:endParaRPr>
          </a:p>
        </p:txBody>
      </p:sp>
      <p:sp>
        <p:nvSpPr>
          <p:cNvPr id="230" name="Google Shape;230;p6"/>
          <p:cNvSpPr/>
          <p:nvPr/>
        </p:nvSpPr>
        <p:spPr>
          <a:xfrm>
            <a:off x="2459120" y="1704312"/>
            <a:ext cx="3429000" cy="580320"/>
          </a:xfrm>
          <a:custGeom>
            <a:rect b="b" l="l" r="r" t="t"/>
            <a:pathLst>
              <a:path extrusionOk="0" h="1614" w="9527">
                <a:moveTo>
                  <a:pt x="0" y="0"/>
                </a:moveTo>
                <a:lnTo>
                  <a:pt x="0" y="268"/>
                </a:lnTo>
                <a:lnTo>
                  <a:pt x="0" y="468"/>
                </a:lnTo>
                <a:lnTo>
                  <a:pt x="0" y="669"/>
                </a:lnTo>
                <a:lnTo>
                  <a:pt x="0" y="943"/>
                </a:lnTo>
                <a:lnTo>
                  <a:pt x="0" y="1144"/>
                </a:lnTo>
                <a:lnTo>
                  <a:pt x="0" y="1344"/>
                </a:lnTo>
                <a:lnTo>
                  <a:pt x="0" y="1613"/>
                </a:lnTo>
                <a:lnTo>
                  <a:pt x="1583" y="1613"/>
                </a:lnTo>
                <a:lnTo>
                  <a:pt x="2769" y="1613"/>
                </a:lnTo>
                <a:lnTo>
                  <a:pt x="3955" y="1613"/>
                </a:lnTo>
                <a:lnTo>
                  <a:pt x="5570" y="1613"/>
                </a:lnTo>
                <a:lnTo>
                  <a:pt x="6756" y="1613"/>
                </a:lnTo>
                <a:lnTo>
                  <a:pt x="7942" y="1613"/>
                </a:lnTo>
                <a:lnTo>
                  <a:pt x="9526" y="1613"/>
                </a:lnTo>
                <a:lnTo>
                  <a:pt x="9526" y="1344"/>
                </a:lnTo>
                <a:lnTo>
                  <a:pt x="9526" y="1144"/>
                </a:lnTo>
                <a:lnTo>
                  <a:pt x="9526" y="943"/>
                </a:lnTo>
                <a:lnTo>
                  <a:pt x="9526" y="669"/>
                </a:lnTo>
                <a:lnTo>
                  <a:pt x="9526" y="468"/>
                </a:lnTo>
                <a:lnTo>
                  <a:pt x="9526" y="268"/>
                </a:lnTo>
                <a:lnTo>
                  <a:pt x="9526" y="0"/>
                </a:lnTo>
                <a:lnTo>
                  <a:pt x="7942" y="0"/>
                </a:lnTo>
                <a:lnTo>
                  <a:pt x="6756" y="0"/>
                </a:lnTo>
                <a:lnTo>
                  <a:pt x="5570" y="0"/>
                </a:lnTo>
                <a:lnTo>
                  <a:pt x="3955" y="0"/>
                </a:lnTo>
                <a:lnTo>
                  <a:pt x="2769" y="0"/>
                </a:lnTo>
                <a:lnTo>
                  <a:pt x="1583" y="0"/>
                </a:lnTo>
                <a:lnTo>
                  <a:pt x="0" y="0"/>
                </a:lnTo>
              </a:path>
            </a:pathLst>
          </a:custGeom>
          <a:solidFill>
            <a:srgbClr val="FFFFFF"/>
          </a:solidFill>
          <a:ln>
            <a:noFill/>
          </a:ln>
        </p:spPr>
        <p:txBody>
          <a:bodyPr anchorCtr="0" anchor="t" bIns="46800" lIns="90000" spcFirstLastPara="1" rIns="90000" wrap="square" tIns="46800">
            <a:noAutofit/>
          </a:bodyPr>
          <a:lstStyle/>
          <a:p>
            <a:pPr indent="0" lvl="0" marL="0" marR="0" rtl="0" algn="ctr">
              <a:lnSpc>
                <a:spcPct val="90000"/>
              </a:lnSpc>
              <a:spcBef>
                <a:spcPts val="0"/>
              </a:spcBef>
              <a:spcAft>
                <a:spcPts val="0"/>
              </a:spcAft>
              <a:buNone/>
            </a:pPr>
            <a:r>
              <a:rPr b="0" lang="en-US" sz="1200" strike="noStrike">
                <a:solidFill>
                  <a:srgbClr val="003366"/>
                </a:solidFill>
                <a:latin typeface="Times New Roman"/>
                <a:ea typeface="Times New Roman"/>
                <a:cs typeface="Times New Roman"/>
                <a:sym typeface="Times New Roman"/>
              </a:rPr>
              <a:t>Ўз иймонини ва </a:t>
            </a:r>
            <a:r>
              <a:rPr lang="en-US" sz="1200">
                <a:solidFill>
                  <a:srgbClr val="003366"/>
                </a:solidFill>
                <a:latin typeface="Times New Roman"/>
                <a:ea typeface="Times New Roman"/>
                <a:cs typeface="Times New Roman"/>
                <a:sym typeface="Times New Roman"/>
              </a:rPr>
              <a:t>э</a:t>
            </a:r>
            <a:r>
              <a:rPr b="0" lang="en-US" sz="1200" strike="noStrike">
                <a:solidFill>
                  <a:srgbClr val="003366"/>
                </a:solidFill>
                <a:latin typeface="Times New Roman"/>
                <a:ea typeface="Times New Roman"/>
                <a:cs typeface="Times New Roman"/>
                <a:sym typeface="Times New Roman"/>
              </a:rPr>
              <a:t>ътиқодини намоён этишдаги амалий ҳаракатлар ҳақида</a:t>
            </a:r>
            <a:endParaRPr b="0" sz="1600" strike="noStrike">
              <a:solidFill>
                <a:srgbClr val="003366"/>
              </a:solidFill>
              <a:latin typeface="Times New Roman"/>
              <a:ea typeface="Times New Roman"/>
              <a:cs typeface="Times New Roman"/>
              <a:sym typeface="Times New Roman"/>
            </a:endParaRPr>
          </a:p>
        </p:txBody>
      </p:sp>
      <p:cxnSp>
        <p:nvCxnSpPr>
          <p:cNvPr id="231" name="Google Shape;231;p6"/>
          <p:cNvCxnSpPr/>
          <p:nvPr/>
        </p:nvCxnSpPr>
        <p:spPr>
          <a:xfrm>
            <a:off x="4211960" y="691272"/>
            <a:ext cx="0" cy="145080"/>
          </a:xfrm>
          <a:prstGeom prst="straightConnector1">
            <a:avLst/>
          </a:prstGeom>
          <a:noFill/>
          <a:ln cap="flat" cmpd="sng" w="19075">
            <a:solidFill>
              <a:srgbClr val="000000"/>
            </a:solidFill>
            <a:prstDash val="solid"/>
            <a:miter lim="8000"/>
            <a:headEnd len="sm" w="sm" type="none"/>
            <a:tailEnd len="sm" w="sm" type="none"/>
          </a:ln>
        </p:spPr>
      </p:cxnSp>
      <p:cxnSp>
        <p:nvCxnSpPr>
          <p:cNvPr id="232" name="Google Shape;232;p6"/>
          <p:cNvCxnSpPr/>
          <p:nvPr/>
        </p:nvCxnSpPr>
        <p:spPr>
          <a:xfrm>
            <a:off x="4211960" y="836712"/>
            <a:ext cx="0" cy="145080"/>
          </a:xfrm>
          <a:prstGeom prst="straightConnector1">
            <a:avLst/>
          </a:prstGeom>
          <a:noFill/>
          <a:ln cap="flat" cmpd="sng" w="19075">
            <a:solidFill>
              <a:srgbClr val="000000"/>
            </a:solidFill>
            <a:prstDash val="solid"/>
            <a:miter lim="8000"/>
            <a:headEnd len="sm" w="sm" type="none"/>
            <a:tailEnd len="sm" w="sm" type="none"/>
          </a:ln>
        </p:spPr>
      </p:cxnSp>
      <p:cxnSp>
        <p:nvCxnSpPr>
          <p:cNvPr id="233" name="Google Shape;233;p6"/>
          <p:cNvCxnSpPr/>
          <p:nvPr/>
        </p:nvCxnSpPr>
        <p:spPr>
          <a:xfrm>
            <a:off x="1392440" y="836712"/>
            <a:ext cx="0" cy="145080"/>
          </a:xfrm>
          <a:prstGeom prst="straightConnector1">
            <a:avLst/>
          </a:prstGeom>
          <a:noFill/>
          <a:ln cap="flat" cmpd="sng" w="19075">
            <a:solidFill>
              <a:srgbClr val="000000"/>
            </a:solidFill>
            <a:prstDash val="solid"/>
            <a:miter lim="8000"/>
            <a:headEnd len="sm" w="sm" type="none"/>
            <a:tailEnd len="sm" w="sm" type="none"/>
          </a:ln>
        </p:spPr>
      </p:cxnSp>
      <p:cxnSp>
        <p:nvCxnSpPr>
          <p:cNvPr id="234" name="Google Shape;234;p6"/>
          <p:cNvCxnSpPr/>
          <p:nvPr/>
        </p:nvCxnSpPr>
        <p:spPr>
          <a:xfrm>
            <a:off x="7793240" y="836712"/>
            <a:ext cx="0" cy="145080"/>
          </a:xfrm>
          <a:prstGeom prst="straightConnector1">
            <a:avLst/>
          </a:prstGeom>
          <a:noFill/>
          <a:ln cap="flat" cmpd="sng" w="19075">
            <a:solidFill>
              <a:srgbClr val="000000"/>
            </a:solidFill>
            <a:prstDash val="solid"/>
            <a:miter lim="8000"/>
            <a:headEnd len="sm" w="sm" type="none"/>
            <a:tailEnd len="sm" w="sm" type="none"/>
          </a:ln>
        </p:spPr>
      </p:cxnSp>
      <p:cxnSp>
        <p:nvCxnSpPr>
          <p:cNvPr id="235" name="Google Shape;235;p6"/>
          <p:cNvCxnSpPr/>
          <p:nvPr/>
        </p:nvCxnSpPr>
        <p:spPr>
          <a:xfrm>
            <a:off x="4211960" y="2132856"/>
            <a:ext cx="0" cy="143280"/>
          </a:xfrm>
          <a:prstGeom prst="straightConnector1">
            <a:avLst/>
          </a:prstGeom>
          <a:noFill/>
          <a:ln cap="flat" cmpd="sng" w="19075">
            <a:solidFill>
              <a:srgbClr val="000000"/>
            </a:solidFill>
            <a:prstDash val="solid"/>
            <a:miter lim="8000"/>
            <a:headEnd len="sm" w="sm" type="none"/>
            <a:tailEnd len="sm" w="sm" type="none"/>
          </a:ln>
        </p:spPr>
      </p:cxnSp>
      <p:cxnSp>
        <p:nvCxnSpPr>
          <p:cNvPr id="236" name="Google Shape;236;p6"/>
          <p:cNvCxnSpPr/>
          <p:nvPr/>
        </p:nvCxnSpPr>
        <p:spPr>
          <a:xfrm>
            <a:off x="6040760" y="2276496"/>
            <a:ext cx="0" cy="145080"/>
          </a:xfrm>
          <a:prstGeom prst="straightConnector1">
            <a:avLst/>
          </a:prstGeom>
          <a:noFill/>
          <a:ln cap="flat" cmpd="sng" w="19075">
            <a:solidFill>
              <a:srgbClr val="000000"/>
            </a:solidFill>
            <a:prstDash val="solid"/>
            <a:miter lim="8000"/>
            <a:headEnd len="sm" w="sm" type="none"/>
            <a:tailEnd len="sm" w="sm" type="none"/>
          </a:ln>
        </p:spPr>
      </p:cxnSp>
      <p:cxnSp>
        <p:nvCxnSpPr>
          <p:cNvPr id="237" name="Google Shape;237;p6"/>
          <p:cNvCxnSpPr/>
          <p:nvPr/>
        </p:nvCxnSpPr>
        <p:spPr>
          <a:xfrm>
            <a:off x="2230520" y="2276496"/>
            <a:ext cx="0" cy="145080"/>
          </a:xfrm>
          <a:prstGeom prst="straightConnector1">
            <a:avLst/>
          </a:prstGeom>
          <a:noFill/>
          <a:ln cap="flat" cmpd="sng" w="19075">
            <a:solidFill>
              <a:srgbClr val="000000"/>
            </a:solidFill>
            <a:prstDash val="solid"/>
            <a:miter lim="8000"/>
            <a:headEnd len="sm" w="sm" type="none"/>
            <a:tailEnd len="sm" w="sm" type="none"/>
          </a:ln>
        </p:spPr>
      </p:cxnSp>
      <p:cxnSp>
        <p:nvCxnSpPr>
          <p:cNvPr id="238" name="Google Shape;238;p6"/>
          <p:cNvCxnSpPr/>
          <p:nvPr/>
        </p:nvCxnSpPr>
        <p:spPr>
          <a:xfrm>
            <a:off x="6040760" y="3681472"/>
            <a:ext cx="0" cy="143280"/>
          </a:xfrm>
          <a:prstGeom prst="straightConnector1">
            <a:avLst/>
          </a:prstGeom>
          <a:noFill/>
          <a:ln cap="flat" cmpd="sng" w="19075">
            <a:solidFill>
              <a:srgbClr val="000000"/>
            </a:solidFill>
            <a:prstDash val="solid"/>
            <a:miter lim="8000"/>
            <a:headEnd len="sm" w="sm" type="none"/>
            <a:tailEnd len="sm" w="sm" type="none"/>
          </a:ln>
        </p:spPr>
      </p:cxnSp>
      <p:cxnSp>
        <p:nvCxnSpPr>
          <p:cNvPr id="239" name="Google Shape;239;p6"/>
          <p:cNvCxnSpPr/>
          <p:nvPr/>
        </p:nvCxnSpPr>
        <p:spPr>
          <a:xfrm>
            <a:off x="7793240" y="3817728"/>
            <a:ext cx="0" cy="145080"/>
          </a:xfrm>
          <a:prstGeom prst="straightConnector1">
            <a:avLst/>
          </a:prstGeom>
          <a:noFill/>
          <a:ln cap="flat" cmpd="sng" w="19075">
            <a:solidFill>
              <a:srgbClr val="000000"/>
            </a:solidFill>
            <a:prstDash val="solid"/>
            <a:miter lim="8000"/>
            <a:headEnd len="sm" w="sm" type="none"/>
            <a:tailEnd len="sm" w="sm" type="none"/>
          </a:ln>
        </p:spPr>
      </p:cxnSp>
      <p:cxnSp>
        <p:nvCxnSpPr>
          <p:cNvPr id="240" name="Google Shape;240;p6"/>
          <p:cNvCxnSpPr/>
          <p:nvPr/>
        </p:nvCxnSpPr>
        <p:spPr>
          <a:xfrm>
            <a:off x="1316120" y="3824752"/>
            <a:ext cx="0" cy="145440"/>
          </a:xfrm>
          <a:prstGeom prst="straightConnector1">
            <a:avLst/>
          </a:prstGeom>
          <a:noFill/>
          <a:ln cap="flat" cmpd="sng" w="19075">
            <a:solidFill>
              <a:srgbClr val="000000"/>
            </a:solidFill>
            <a:prstDash val="solid"/>
            <a:miter lim="8000"/>
            <a:headEnd len="sm" w="sm" type="none"/>
            <a:tailEnd len="sm" w="sm" type="none"/>
          </a:ln>
        </p:spPr>
      </p:cxnSp>
      <p:cxnSp>
        <p:nvCxnSpPr>
          <p:cNvPr id="241" name="Google Shape;241;p6"/>
          <p:cNvCxnSpPr/>
          <p:nvPr/>
        </p:nvCxnSpPr>
        <p:spPr>
          <a:xfrm>
            <a:off x="4440560" y="3825112"/>
            <a:ext cx="0" cy="145080"/>
          </a:xfrm>
          <a:prstGeom prst="straightConnector1">
            <a:avLst/>
          </a:prstGeom>
          <a:noFill/>
          <a:ln cap="flat" cmpd="sng" w="19075">
            <a:solidFill>
              <a:srgbClr val="000000"/>
            </a:solidFill>
            <a:prstDash val="solid"/>
            <a:miter lim="8000"/>
            <a:headEnd len="sm" w="sm" type="none"/>
            <a:tailEnd len="sm" w="sm" type="none"/>
          </a:ln>
        </p:spPr>
      </p:cxnSp>
      <p:cxnSp>
        <p:nvCxnSpPr>
          <p:cNvPr id="242" name="Google Shape;242;p6"/>
          <p:cNvCxnSpPr/>
          <p:nvPr/>
        </p:nvCxnSpPr>
        <p:spPr>
          <a:xfrm rot="10800000">
            <a:off x="1392440" y="836712"/>
            <a:ext cx="2819520" cy="0"/>
          </a:xfrm>
          <a:prstGeom prst="straightConnector1">
            <a:avLst/>
          </a:prstGeom>
          <a:noFill/>
          <a:ln cap="flat" cmpd="sng" w="19075">
            <a:solidFill>
              <a:srgbClr val="000000"/>
            </a:solidFill>
            <a:prstDash val="solid"/>
            <a:miter lim="8000"/>
            <a:headEnd len="sm" w="sm" type="none"/>
            <a:tailEnd len="sm" w="sm" type="none"/>
          </a:ln>
        </p:spPr>
      </p:cxnSp>
      <p:cxnSp>
        <p:nvCxnSpPr>
          <p:cNvPr id="243" name="Google Shape;243;p6"/>
          <p:cNvCxnSpPr/>
          <p:nvPr/>
        </p:nvCxnSpPr>
        <p:spPr>
          <a:xfrm>
            <a:off x="4211960" y="836712"/>
            <a:ext cx="3581280" cy="0"/>
          </a:xfrm>
          <a:prstGeom prst="straightConnector1">
            <a:avLst/>
          </a:prstGeom>
          <a:noFill/>
          <a:ln cap="flat" cmpd="sng" w="19075">
            <a:solidFill>
              <a:srgbClr val="000000"/>
            </a:solidFill>
            <a:prstDash val="solid"/>
            <a:miter lim="8000"/>
            <a:headEnd len="sm" w="sm" type="none"/>
            <a:tailEnd len="sm" w="sm" type="none"/>
          </a:ln>
        </p:spPr>
      </p:cxnSp>
      <p:cxnSp>
        <p:nvCxnSpPr>
          <p:cNvPr id="244" name="Google Shape;244;p6"/>
          <p:cNvCxnSpPr/>
          <p:nvPr/>
        </p:nvCxnSpPr>
        <p:spPr>
          <a:xfrm>
            <a:off x="2230520" y="2276496"/>
            <a:ext cx="1981080" cy="0"/>
          </a:xfrm>
          <a:prstGeom prst="straightConnector1">
            <a:avLst/>
          </a:prstGeom>
          <a:noFill/>
          <a:ln cap="flat" cmpd="sng" w="19075">
            <a:solidFill>
              <a:srgbClr val="000000"/>
            </a:solidFill>
            <a:prstDash val="solid"/>
            <a:miter lim="8000"/>
            <a:headEnd len="sm" w="sm" type="none"/>
            <a:tailEnd len="sm" w="sm" type="none"/>
          </a:ln>
        </p:spPr>
      </p:cxnSp>
      <p:cxnSp>
        <p:nvCxnSpPr>
          <p:cNvPr id="245" name="Google Shape;245;p6"/>
          <p:cNvCxnSpPr/>
          <p:nvPr/>
        </p:nvCxnSpPr>
        <p:spPr>
          <a:xfrm>
            <a:off x="4211960" y="2276872"/>
            <a:ext cx="1828800" cy="0"/>
          </a:xfrm>
          <a:prstGeom prst="straightConnector1">
            <a:avLst/>
          </a:prstGeom>
          <a:noFill/>
          <a:ln cap="flat" cmpd="sng" w="19075">
            <a:solidFill>
              <a:srgbClr val="000000"/>
            </a:solidFill>
            <a:prstDash val="solid"/>
            <a:miter lim="8000"/>
            <a:headEnd len="sm" w="sm" type="none"/>
            <a:tailEnd len="sm" w="sm" type="none"/>
          </a:ln>
        </p:spPr>
      </p:cxnSp>
      <p:cxnSp>
        <p:nvCxnSpPr>
          <p:cNvPr id="246" name="Google Shape;246;p6"/>
          <p:cNvCxnSpPr/>
          <p:nvPr/>
        </p:nvCxnSpPr>
        <p:spPr>
          <a:xfrm>
            <a:off x="1316120" y="3817728"/>
            <a:ext cx="4724280" cy="0"/>
          </a:xfrm>
          <a:prstGeom prst="straightConnector1">
            <a:avLst/>
          </a:prstGeom>
          <a:noFill/>
          <a:ln cap="flat" cmpd="sng" w="19075">
            <a:solidFill>
              <a:srgbClr val="000000"/>
            </a:solidFill>
            <a:prstDash val="solid"/>
            <a:miter lim="8000"/>
            <a:headEnd len="sm" w="sm" type="none"/>
            <a:tailEnd len="sm" w="sm" type="none"/>
          </a:ln>
        </p:spPr>
      </p:cxnSp>
      <p:cxnSp>
        <p:nvCxnSpPr>
          <p:cNvPr id="247" name="Google Shape;247;p6"/>
          <p:cNvCxnSpPr/>
          <p:nvPr/>
        </p:nvCxnSpPr>
        <p:spPr>
          <a:xfrm>
            <a:off x="6040400" y="3817728"/>
            <a:ext cx="1752480" cy="0"/>
          </a:xfrm>
          <a:prstGeom prst="straightConnector1">
            <a:avLst/>
          </a:prstGeom>
          <a:noFill/>
          <a:ln cap="flat" cmpd="sng" w="19075">
            <a:solidFill>
              <a:srgbClr val="000000"/>
            </a:solidFill>
            <a:prstDash val="solid"/>
            <a:miter lim="8000"/>
            <a:headEnd len="sm" w="sm" type="none"/>
            <a:tailEnd len="sm" w="sm" type="none"/>
          </a:ln>
        </p:spPr>
      </p:cxnSp>
      <p:sp>
        <p:nvSpPr>
          <p:cNvPr id="248" name="Google Shape;248;p6"/>
          <p:cNvSpPr txBox="1"/>
          <p:nvPr/>
        </p:nvSpPr>
        <p:spPr>
          <a:xfrm>
            <a:off x="3023960" y="183492"/>
            <a:ext cx="2590920" cy="514080"/>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u="sng" strike="noStrike">
                <a:solidFill>
                  <a:schemeClr val="accent4"/>
                </a:solidFill>
                <a:latin typeface="Times New Roman"/>
                <a:ea typeface="Times New Roman"/>
                <a:cs typeface="Times New Roman"/>
                <a:sym typeface="Times New Roman"/>
              </a:rPr>
              <a:t>Шариат таркиблари</a:t>
            </a:r>
            <a:endParaRPr b="0" sz="3200" strike="noStrike">
              <a:solidFill>
                <a:schemeClr val="accent4"/>
              </a:solidFill>
              <a:latin typeface="Times New Roman"/>
              <a:ea typeface="Times New Roman"/>
              <a:cs typeface="Times New Roman"/>
              <a:sym typeface="Times New Roman"/>
            </a:endParaRPr>
          </a:p>
        </p:txBody>
      </p:sp>
    </p:spTree>
  </p:cSld>
  <p:clrMapOvr>
    <a:masterClrMapping/>
  </p:clrMapOvr>
  <p:transition spd="med">
    <p:push/>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7"/>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54" name="Google Shape;254;p7"/>
          <p:cNvSpPr/>
          <p:nvPr/>
        </p:nvSpPr>
        <p:spPr>
          <a:xfrm>
            <a:off x="0" y="0"/>
            <a:ext cx="9144000" cy="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pic>
        <p:nvPicPr>
          <p:cNvPr id="255" name="Google Shape;255;p7"/>
          <p:cNvPicPr preferRelativeResize="0"/>
          <p:nvPr/>
        </p:nvPicPr>
        <p:blipFill rotWithShape="1">
          <a:blip r:embed="rId3">
            <a:alphaModFix/>
          </a:blip>
          <a:srcRect b="0" l="0" r="0" t="0"/>
          <a:stretch/>
        </p:blipFill>
        <p:spPr>
          <a:xfrm>
            <a:off x="94538" y="890775"/>
            <a:ext cx="8365894" cy="4189712"/>
          </a:xfrm>
          <a:prstGeom prst="rect">
            <a:avLst/>
          </a:prstGeom>
          <a:noFill/>
          <a:ln>
            <a:noFill/>
          </a:ln>
        </p:spPr>
      </p:pic>
      <p:sp>
        <p:nvSpPr>
          <p:cNvPr id="256" name="Google Shape;256;p7"/>
          <p:cNvSpPr txBox="1"/>
          <p:nvPr/>
        </p:nvSpPr>
        <p:spPr>
          <a:xfrm>
            <a:off x="94538" y="91445"/>
            <a:ext cx="8581918"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dk1"/>
                </a:solidFill>
                <a:latin typeface="Times New Roman"/>
                <a:ea typeface="Times New Roman"/>
                <a:cs typeface="Times New Roman"/>
                <a:sym typeface="Times New Roman"/>
              </a:rPr>
              <a:t>Ислом молиясининг ўзига хос жиҳатларини </a:t>
            </a:r>
            <a:endParaRPr/>
          </a:p>
          <a:p>
            <a:pPr indent="0" lvl="0" marL="0" marR="0" rtl="0" algn="l">
              <a:spcBef>
                <a:spcPts val="0"/>
              </a:spcBef>
              <a:spcAft>
                <a:spcPts val="0"/>
              </a:spcAft>
              <a:buNone/>
            </a:pPr>
            <a:r>
              <a:rPr b="1" lang="en-US" sz="2000">
                <a:solidFill>
                  <a:schemeClr val="dk1"/>
                </a:solidFill>
                <a:latin typeface="Times New Roman"/>
                <a:ea typeface="Times New Roman"/>
                <a:cs typeface="Times New Roman"/>
                <a:sym typeface="Times New Roman"/>
              </a:rPr>
              <a:t>белгилаб берувчи тақиқлар</a:t>
            </a:r>
            <a:endParaRPr sz="2000">
              <a:solidFill>
                <a:schemeClr val="dk1"/>
              </a:solidFill>
              <a:latin typeface="Times New Roman"/>
              <a:ea typeface="Times New Roman"/>
              <a:cs typeface="Times New Roman"/>
              <a:sym typeface="Times New Roman"/>
            </a:endParaRPr>
          </a:p>
        </p:txBody>
      </p:sp>
      <p:sp>
        <p:nvSpPr>
          <p:cNvPr id="257" name="Google Shape;257;p7"/>
          <p:cNvSpPr txBox="1"/>
          <p:nvPr/>
        </p:nvSpPr>
        <p:spPr>
          <a:xfrm>
            <a:off x="94538" y="6041363"/>
            <a:ext cx="5209051"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Times New Roman"/>
                <a:ea typeface="Times New Roman"/>
                <a:cs typeface="Times New Roman"/>
                <a:sym typeface="Times New Roman"/>
              </a:rPr>
              <a:t>С.Аброров. Ўзбекистон фонд бозорида янги молиявий инструмент сифатида исломий қимматли қоғозларни жорий этиш истиқболлари. Аналитик ишланма. –  Т.: 2019.</a:t>
            </a:r>
            <a:endParaRPr sz="1000">
              <a:solidFill>
                <a:schemeClr val="dk1"/>
              </a:solidFill>
              <a:latin typeface="Times New Roman"/>
              <a:ea typeface="Times New Roman"/>
              <a:cs typeface="Times New Roman"/>
              <a:sym typeface="Times New Roman"/>
            </a:endParaRPr>
          </a:p>
        </p:txBody>
      </p:sp>
    </p:spTree>
  </p:cSld>
  <p:clrMapOvr>
    <a:masterClrMapping/>
  </p:clrMapOvr>
  <p:transition spd="med">
    <p:push/>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55"/>
                                        </p:tgtEl>
                                        <p:attrNameLst>
                                          <p:attrName>style.visibility</p:attrName>
                                        </p:attrNameLst>
                                      </p:cBhvr>
                                      <p:to>
                                        <p:strVal val="visible"/>
                                      </p:to>
                                    </p:set>
                                    <p:animEffect filter="fade" transition="in">
                                      <p:cBhvr>
                                        <p:cTn dur="5000"/>
                                        <p:tgtEl>
                                          <p:spTgt spid="25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8"/>
          <p:cNvSpPr txBox="1"/>
          <p:nvPr>
            <p:ph idx="4294967295" type="title"/>
          </p:nvPr>
        </p:nvSpPr>
        <p:spPr>
          <a:xfrm>
            <a:off x="467544" y="188640"/>
            <a:ext cx="4968552" cy="576064"/>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FF0000"/>
              </a:buClr>
              <a:buSzPts val="2400"/>
              <a:buFont typeface="Times New Roman"/>
              <a:buNone/>
            </a:pPr>
            <a:r>
              <a:rPr b="1" lang="en-US" sz="2400">
                <a:solidFill>
                  <a:srgbClr val="FF0000"/>
                </a:solidFill>
                <a:latin typeface="Times New Roman"/>
                <a:ea typeface="Times New Roman"/>
                <a:cs typeface="Times New Roman"/>
                <a:sym typeface="Times New Roman"/>
              </a:rPr>
              <a:t>Ислом молияси тамойиллари</a:t>
            </a:r>
            <a:endParaRPr b="1" sz="2400">
              <a:solidFill>
                <a:srgbClr val="FF0000"/>
              </a:solidFill>
              <a:latin typeface="Times New Roman"/>
              <a:ea typeface="Times New Roman"/>
              <a:cs typeface="Times New Roman"/>
              <a:sym typeface="Times New Roman"/>
            </a:endParaRPr>
          </a:p>
        </p:txBody>
      </p:sp>
      <p:sp>
        <p:nvSpPr>
          <p:cNvPr id="263" name="Google Shape;263;p8"/>
          <p:cNvSpPr txBox="1"/>
          <p:nvPr>
            <p:ph idx="4294967295" type="body"/>
          </p:nvPr>
        </p:nvSpPr>
        <p:spPr>
          <a:xfrm>
            <a:off x="323528" y="980728"/>
            <a:ext cx="8208912" cy="3600400"/>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600"/>
              <a:buChar char="►"/>
            </a:pPr>
            <a:r>
              <a:rPr lang="en-US" sz="2000">
                <a:solidFill>
                  <a:srgbClr val="7030A0"/>
                </a:solidFill>
                <a:latin typeface="Times New Roman"/>
                <a:ea typeface="Times New Roman"/>
                <a:cs typeface="Times New Roman"/>
                <a:sym typeface="Times New Roman"/>
              </a:rPr>
              <a:t>Ислом молиясининг асосий тамойили </a:t>
            </a:r>
            <a:r>
              <a:rPr lang="en-US" sz="2000">
                <a:solidFill>
                  <a:schemeClr val="dk1"/>
                </a:solidFill>
                <a:latin typeface="Times New Roman"/>
                <a:ea typeface="Times New Roman"/>
                <a:cs typeface="Times New Roman"/>
                <a:sym typeface="Times New Roman"/>
              </a:rPr>
              <a:t>– барча шартнома ва битимлар иштирокчилари учун адолатли шарт-шароитни таъминлаш ҳисобланади ва бу қуйидагиларда намоён бўлади:</a:t>
            </a:r>
            <a:endParaRPr sz="2000">
              <a:solidFill>
                <a:schemeClr val="dk1"/>
              </a:solidFill>
              <a:latin typeface="Times New Roman"/>
              <a:ea typeface="Times New Roman"/>
              <a:cs typeface="Times New Roman"/>
              <a:sym typeface="Times New Roman"/>
            </a:endParaRPr>
          </a:p>
          <a:p>
            <a:pPr indent="-342900" lvl="0" marL="342900" rtl="0" algn="just">
              <a:spcBef>
                <a:spcPts val="1000"/>
              </a:spcBef>
              <a:spcAft>
                <a:spcPts val="0"/>
              </a:spcAft>
              <a:buSzPts val="1600"/>
              <a:buChar char="►"/>
            </a:pPr>
            <a:r>
              <a:rPr i="1" lang="en-US" sz="2000">
                <a:solidFill>
                  <a:schemeClr val="accent4"/>
                </a:solidFill>
                <a:latin typeface="Times New Roman"/>
                <a:ea typeface="Times New Roman"/>
                <a:cs typeface="Times New Roman"/>
                <a:sym typeface="Times New Roman"/>
              </a:rPr>
              <a:t>"рибо"/судхўрлик</a:t>
            </a:r>
            <a:r>
              <a:rPr i="1" lang="en-US" sz="2000">
                <a:solidFill>
                  <a:schemeClr val="dk1"/>
                </a:solidFill>
                <a:latin typeface="Times New Roman"/>
                <a:ea typeface="Times New Roman"/>
                <a:cs typeface="Times New Roman"/>
                <a:sym typeface="Times New Roman"/>
              </a:rPr>
              <a:t>нинг </a:t>
            </a:r>
            <a:r>
              <a:rPr lang="en-US" sz="2000">
                <a:solidFill>
                  <a:schemeClr val="dk1"/>
                </a:solidFill>
                <a:latin typeface="Times New Roman"/>
                <a:ea typeface="Times New Roman"/>
                <a:cs typeface="Times New Roman"/>
                <a:sym typeface="Times New Roman"/>
              </a:rPr>
              <a:t>яъни фоиз асосидаги қарз (кредит) муносабатларининг тақиқланиши;</a:t>
            </a:r>
            <a:endParaRPr sz="2000">
              <a:solidFill>
                <a:schemeClr val="dk1"/>
              </a:solidFill>
              <a:latin typeface="Times New Roman"/>
              <a:ea typeface="Times New Roman"/>
              <a:cs typeface="Times New Roman"/>
              <a:sym typeface="Times New Roman"/>
            </a:endParaRPr>
          </a:p>
          <a:p>
            <a:pPr indent="-342900" lvl="0" marL="342900" rtl="0" algn="just">
              <a:spcBef>
                <a:spcPts val="1000"/>
              </a:spcBef>
              <a:spcAft>
                <a:spcPts val="0"/>
              </a:spcAft>
              <a:buSzPts val="1600"/>
              <a:buChar char="►"/>
            </a:pPr>
            <a:r>
              <a:rPr i="1" lang="en-US" sz="2000">
                <a:solidFill>
                  <a:schemeClr val="accent4"/>
                </a:solidFill>
                <a:latin typeface="Times New Roman"/>
                <a:ea typeface="Times New Roman"/>
                <a:cs typeface="Times New Roman"/>
                <a:sym typeface="Times New Roman"/>
              </a:rPr>
              <a:t>"ғарар”</a:t>
            </a:r>
            <a:r>
              <a:rPr i="1" lang="en-US" sz="2000">
                <a:solidFill>
                  <a:schemeClr val="dk1"/>
                </a:solidFill>
                <a:latin typeface="Times New Roman"/>
                <a:ea typeface="Times New Roman"/>
                <a:cs typeface="Times New Roman"/>
                <a:sym typeface="Times New Roman"/>
              </a:rPr>
              <a:t>, яъни </a:t>
            </a:r>
            <a:r>
              <a:rPr lang="en-US" sz="2000">
                <a:solidFill>
                  <a:schemeClr val="dk1"/>
                </a:solidFill>
                <a:latin typeface="Times New Roman"/>
                <a:ea typeface="Times New Roman"/>
                <a:cs typeface="Times New Roman"/>
                <a:sym typeface="Times New Roman"/>
              </a:rPr>
              <a:t>ахборот мувозанатининг бузилиши оқибатида ноаниқлик/мавҳумликнинг пайдо бўлишига йўл қўймаслик</a:t>
            </a:r>
            <a:r>
              <a:rPr i="1" lang="en-US" sz="2000">
                <a:solidFill>
                  <a:schemeClr val="dk1"/>
                </a:solidFill>
                <a:latin typeface="Times New Roman"/>
                <a:ea typeface="Times New Roman"/>
                <a:cs typeface="Times New Roman"/>
                <a:sym typeface="Times New Roman"/>
              </a:rPr>
              <a:t>;</a:t>
            </a:r>
            <a:endParaRPr sz="2000">
              <a:solidFill>
                <a:schemeClr val="dk1"/>
              </a:solidFill>
              <a:latin typeface="Times New Roman"/>
              <a:ea typeface="Times New Roman"/>
              <a:cs typeface="Times New Roman"/>
              <a:sym typeface="Times New Roman"/>
            </a:endParaRPr>
          </a:p>
          <a:p>
            <a:pPr indent="-342900" lvl="0" marL="342900" rtl="0" algn="just">
              <a:spcBef>
                <a:spcPts val="1000"/>
              </a:spcBef>
              <a:spcAft>
                <a:spcPts val="0"/>
              </a:spcAft>
              <a:buSzPts val="1600"/>
              <a:buChar char="►"/>
            </a:pPr>
            <a:r>
              <a:rPr i="1" lang="en-US" sz="2000">
                <a:solidFill>
                  <a:schemeClr val="accent4"/>
                </a:solidFill>
                <a:latin typeface="Times New Roman"/>
                <a:ea typeface="Times New Roman"/>
                <a:cs typeface="Times New Roman"/>
                <a:sym typeface="Times New Roman"/>
              </a:rPr>
              <a:t>“майсир” </a:t>
            </a:r>
            <a:r>
              <a:rPr lang="en-US" sz="2000">
                <a:solidFill>
                  <a:schemeClr val="dk1"/>
                </a:solidFill>
                <a:latin typeface="Times New Roman"/>
                <a:ea typeface="Times New Roman"/>
                <a:cs typeface="Times New Roman"/>
                <a:sym typeface="Times New Roman"/>
              </a:rPr>
              <a:t>(қимор ўйинлари ва спекуляция/чайқов амалиёти)нинг ман этилиши;</a:t>
            </a:r>
            <a:endParaRPr sz="20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9"/>
          <p:cNvSpPr txBox="1"/>
          <p:nvPr>
            <p:ph idx="4294967295" type="title"/>
          </p:nvPr>
        </p:nvSpPr>
        <p:spPr>
          <a:xfrm>
            <a:off x="467544" y="188640"/>
            <a:ext cx="4968552" cy="576064"/>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FF0000"/>
              </a:buClr>
              <a:buSzPts val="2400"/>
              <a:buFont typeface="Times New Roman"/>
              <a:buNone/>
            </a:pPr>
            <a:r>
              <a:rPr b="1" lang="en-US" sz="2400">
                <a:solidFill>
                  <a:srgbClr val="FF0000"/>
                </a:solidFill>
                <a:latin typeface="Times New Roman"/>
                <a:ea typeface="Times New Roman"/>
                <a:cs typeface="Times New Roman"/>
                <a:sym typeface="Times New Roman"/>
              </a:rPr>
              <a:t>Ислом молияси тамойиллари</a:t>
            </a:r>
            <a:endParaRPr b="1" sz="2400">
              <a:solidFill>
                <a:srgbClr val="FF0000"/>
              </a:solidFill>
              <a:latin typeface="Times New Roman"/>
              <a:ea typeface="Times New Roman"/>
              <a:cs typeface="Times New Roman"/>
              <a:sym typeface="Times New Roman"/>
            </a:endParaRPr>
          </a:p>
        </p:txBody>
      </p:sp>
      <p:sp>
        <p:nvSpPr>
          <p:cNvPr id="269" name="Google Shape;269;p9"/>
          <p:cNvSpPr txBox="1"/>
          <p:nvPr>
            <p:ph idx="4294967295" type="body"/>
          </p:nvPr>
        </p:nvSpPr>
        <p:spPr>
          <a:xfrm>
            <a:off x="323528" y="620688"/>
            <a:ext cx="8208912" cy="3672408"/>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Clr>
                <a:srgbClr val="5FCBEF"/>
              </a:buClr>
              <a:buSzPts val="1600"/>
              <a:buChar char="►"/>
            </a:pPr>
            <a:r>
              <a:rPr lang="en-US" sz="2000">
                <a:solidFill>
                  <a:srgbClr val="000000"/>
                </a:solidFill>
                <a:latin typeface="Times New Roman"/>
                <a:ea typeface="Times New Roman"/>
                <a:cs typeface="Times New Roman"/>
                <a:sym typeface="Times New Roman"/>
              </a:rPr>
              <a:t>ислом динида </a:t>
            </a:r>
            <a:r>
              <a:rPr i="1" lang="en-US" sz="2000">
                <a:solidFill>
                  <a:schemeClr val="accent4"/>
                </a:solidFill>
                <a:latin typeface="Times New Roman"/>
                <a:ea typeface="Times New Roman"/>
                <a:cs typeface="Times New Roman"/>
                <a:sym typeface="Times New Roman"/>
              </a:rPr>
              <a:t>тақиқланган фаолият турлари </a:t>
            </a:r>
            <a:r>
              <a:rPr lang="en-US" sz="2000">
                <a:solidFill>
                  <a:srgbClr val="000000"/>
                </a:solidFill>
                <a:latin typeface="Times New Roman"/>
                <a:ea typeface="Times New Roman"/>
                <a:cs typeface="Times New Roman"/>
                <a:sym typeface="Times New Roman"/>
              </a:rPr>
              <a:t>билан шуғулланмаслик ва уларни молиялаштиришга йўл қўймаслик (бунга, масалан, маст қилувчи ичимликлар ишлаб чиқариш, тамаки, чўчқа етиштириш ва сотиш кабилар киради);</a:t>
            </a:r>
            <a:endParaRPr sz="2000">
              <a:solidFill>
                <a:srgbClr val="000000"/>
              </a:solidFill>
              <a:latin typeface="Times New Roman"/>
              <a:ea typeface="Times New Roman"/>
              <a:cs typeface="Times New Roman"/>
              <a:sym typeface="Times New Roman"/>
            </a:endParaRPr>
          </a:p>
          <a:p>
            <a:pPr indent="-342900" lvl="0" marL="342900" rtl="0" algn="just">
              <a:spcBef>
                <a:spcPts val="1000"/>
              </a:spcBef>
              <a:spcAft>
                <a:spcPts val="0"/>
              </a:spcAft>
              <a:buClr>
                <a:srgbClr val="5FCBEF"/>
              </a:buClr>
              <a:buSzPts val="1600"/>
              <a:buChar char="►"/>
            </a:pPr>
            <a:r>
              <a:rPr i="1" lang="en-US" sz="2000">
                <a:solidFill>
                  <a:schemeClr val="accent4"/>
                </a:solidFill>
                <a:latin typeface="Times New Roman"/>
                <a:ea typeface="Times New Roman"/>
                <a:cs typeface="Times New Roman"/>
                <a:sym typeface="Times New Roman"/>
              </a:rPr>
              <a:t>хатарларни тақсимлаш. </a:t>
            </a:r>
            <a:r>
              <a:rPr lang="en-US" sz="2000">
                <a:solidFill>
                  <a:srgbClr val="000000"/>
                </a:solidFill>
                <a:latin typeface="Times New Roman"/>
                <a:ea typeface="Times New Roman"/>
                <a:cs typeface="Times New Roman"/>
                <a:sym typeface="Times New Roman"/>
              </a:rPr>
              <a:t>Барча битимларнинг иштирокчилар ўртасидаги мажбурият ва хатарларнинг мутаносиб тақсимотига асосланганлиги (яъни фойда олиш учун бизнес хатарларни ҳам қабул қилиш лозим);</a:t>
            </a:r>
            <a:endParaRPr sz="2000">
              <a:solidFill>
                <a:srgbClr val="000000"/>
              </a:solidFill>
              <a:latin typeface="Times New Roman"/>
              <a:ea typeface="Times New Roman"/>
              <a:cs typeface="Times New Roman"/>
              <a:sym typeface="Times New Roman"/>
            </a:endParaRPr>
          </a:p>
          <a:p>
            <a:pPr indent="-342900" lvl="0" marL="342900" rtl="0" algn="just">
              <a:spcBef>
                <a:spcPts val="1000"/>
              </a:spcBef>
              <a:spcAft>
                <a:spcPts val="0"/>
              </a:spcAft>
              <a:buClr>
                <a:srgbClr val="5FCBEF"/>
              </a:buClr>
              <a:buSzPts val="1600"/>
              <a:buChar char="►"/>
            </a:pPr>
            <a:r>
              <a:rPr i="1" lang="en-US" sz="2000">
                <a:solidFill>
                  <a:schemeClr val="accent4"/>
                </a:solidFill>
                <a:latin typeface="Times New Roman"/>
                <a:ea typeface="Times New Roman"/>
                <a:cs typeface="Times New Roman"/>
                <a:sym typeface="Times New Roman"/>
              </a:rPr>
              <a:t>активлар асосида фаолият</a:t>
            </a:r>
            <a:r>
              <a:rPr i="1" lang="en-US" sz="2000">
                <a:solidFill>
                  <a:srgbClr val="000000"/>
                </a:solidFill>
                <a:latin typeface="Times New Roman"/>
                <a:ea typeface="Times New Roman"/>
                <a:cs typeface="Times New Roman"/>
                <a:sym typeface="Times New Roman"/>
              </a:rPr>
              <a:t>. </a:t>
            </a:r>
            <a:r>
              <a:rPr lang="en-US" sz="2000">
                <a:solidFill>
                  <a:srgbClr val="000000"/>
                </a:solidFill>
                <a:latin typeface="Times New Roman"/>
                <a:ea typeface="Times New Roman"/>
                <a:cs typeface="Times New Roman"/>
                <a:sym typeface="Times New Roman"/>
              </a:rPr>
              <a:t>Молиявий амалиётларнинг реал иқтисодиётга боғланганлиги;</a:t>
            </a:r>
            <a:endParaRPr/>
          </a:p>
        </p:txBody>
      </p:sp>
    </p:spTree>
  </p:cSld>
  <p:clrMapOvr>
    <a:masterClrMapping/>
  </p:clrMapOvr>
  <p:transition spd="med">
    <p:push/>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10"/>
          <p:cNvSpPr txBox="1"/>
          <p:nvPr>
            <p:ph idx="4294967295" type="title"/>
          </p:nvPr>
        </p:nvSpPr>
        <p:spPr>
          <a:xfrm>
            <a:off x="467544" y="188640"/>
            <a:ext cx="4968552" cy="576064"/>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FF0000"/>
              </a:buClr>
              <a:buSzPts val="2400"/>
              <a:buFont typeface="Times New Roman"/>
              <a:buNone/>
            </a:pPr>
            <a:r>
              <a:rPr b="1" lang="en-US" sz="2400">
                <a:solidFill>
                  <a:srgbClr val="FF0000"/>
                </a:solidFill>
                <a:latin typeface="Times New Roman"/>
                <a:ea typeface="Times New Roman"/>
                <a:cs typeface="Times New Roman"/>
                <a:sym typeface="Times New Roman"/>
              </a:rPr>
              <a:t>Ислом молияси тамойиллари</a:t>
            </a:r>
            <a:endParaRPr b="1" sz="2400">
              <a:solidFill>
                <a:srgbClr val="FF0000"/>
              </a:solidFill>
              <a:latin typeface="Times New Roman"/>
              <a:ea typeface="Times New Roman"/>
              <a:cs typeface="Times New Roman"/>
              <a:sym typeface="Times New Roman"/>
            </a:endParaRPr>
          </a:p>
        </p:txBody>
      </p:sp>
      <p:sp>
        <p:nvSpPr>
          <p:cNvPr id="275" name="Google Shape;275;p10"/>
          <p:cNvSpPr txBox="1"/>
          <p:nvPr>
            <p:ph idx="4294967295" type="body"/>
          </p:nvPr>
        </p:nvSpPr>
        <p:spPr>
          <a:xfrm>
            <a:off x="463657" y="1052736"/>
            <a:ext cx="8208912" cy="3672408"/>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Clr>
                <a:srgbClr val="5FCBEF"/>
              </a:buClr>
              <a:buSzPts val="1600"/>
              <a:buChar char="►"/>
            </a:pPr>
            <a:r>
              <a:rPr i="1" lang="en-US" sz="2000">
                <a:solidFill>
                  <a:schemeClr val="accent4"/>
                </a:solidFill>
                <a:latin typeface="Times New Roman"/>
                <a:ea typeface="Times New Roman"/>
                <a:cs typeface="Times New Roman"/>
                <a:sym typeface="Times New Roman"/>
              </a:rPr>
              <a:t>Чайқовона фаолиятни тақиқлаш. </a:t>
            </a:r>
            <a:r>
              <a:rPr lang="en-US" sz="2000">
                <a:solidFill>
                  <a:srgbClr val="000000"/>
                </a:solidFill>
                <a:latin typeface="Times New Roman"/>
                <a:ea typeface="Times New Roman"/>
                <a:cs typeface="Times New Roman"/>
                <a:sym typeface="Times New Roman"/>
              </a:rPr>
              <a:t>Исломий молиявий тизим ўта юқори даражада жамғаришга тўсқинлик қилади ва ҳаддан ташқари ноаниқлик, қимор ўйинлари ва хатар иштирокидаги амалиётларни ман қилади.</a:t>
            </a:r>
            <a:endParaRPr/>
          </a:p>
          <a:p>
            <a:pPr indent="-342900" lvl="0" marL="342900" rtl="0" algn="just">
              <a:spcBef>
                <a:spcPts val="1000"/>
              </a:spcBef>
              <a:spcAft>
                <a:spcPts val="0"/>
              </a:spcAft>
              <a:buClr>
                <a:srgbClr val="5FCBEF"/>
              </a:buClr>
              <a:buSzPts val="1600"/>
              <a:buChar char="►"/>
            </a:pPr>
            <a:r>
              <a:rPr i="1" lang="en-US" sz="2000">
                <a:solidFill>
                  <a:schemeClr val="accent4"/>
                </a:solidFill>
                <a:latin typeface="Times New Roman"/>
                <a:ea typeface="Times New Roman"/>
                <a:cs typeface="Times New Roman"/>
                <a:sym typeface="Times New Roman"/>
              </a:rPr>
              <a:t>Шартномаларнинг дахлсизлиги ва эгалик ҳуқуқининг сақланиши</a:t>
            </a:r>
            <a:r>
              <a:rPr lang="en-US" sz="2000">
                <a:solidFill>
                  <a:srgbClr val="000000"/>
                </a:solidFill>
                <a:latin typeface="Times New Roman"/>
                <a:ea typeface="Times New Roman"/>
                <a:cs typeface="Times New Roman"/>
                <a:sym typeface="Times New Roman"/>
              </a:rPr>
              <a:t>.</a:t>
            </a:r>
            <a:endParaRPr/>
          </a:p>
        </p:txBody>
      </p:sp>
    </p:spTree>
  </p:cSld>
  <p:clrMapOvr>
    <a:masterClrMapping/>
  </p:clrMapOvr>
  <p:transition spd="med">
    <p:push/>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11"/>
          <p:cNvSpPr/>
          <p:nvPr/>
        </p:nvSpPr>
        <p:spPr>
          <a:xfrm>
            <a:off x="251520" y="332656"/>
            <a:ext cx="8534160" cy="5906520"/>
          </a:xfrm>
          <a:custGeom>
            <a:rect b="b" l="l" r="r" t="t"/>
            <a:pathLst>
              <a:path extrusionOk="0" h="21600" w="21600">
                <a:moveTo>
                  <a:pt x="0" y="0"/>
                </a:moveTo>
                <a:lnTo>
                  <a:pt x="21600" y="0"/>
                </a:lnTo>
                <a:lnTo>
                  <a:pt x="21600" y="21600"/>
                </a:lnTo>
                <a:lnTo>
                  <a:pt x="0" y="21600"/>
                </a:lnTo>
                <a:lnTo>
                  <a:pt x="0" y="0"/>
                </a:lnTo>
                <a:close/>
              </a:path>
            </a:pathLst>
          </a:custGeom>
          <a:noFill/>
          <a:ln>
            <a:noFill/>
          </a:ln>
        </p:spPr>
        <p:txBody>
          <a:bodyPr anchorCtr="0" anchor="t" bIns="46800" lIns="90000" spcFirstLastPara="1" rIns="90000" wrap="square" tIns="46800">
            <a:noAutofit/>
          </a:bodyPr>
          <a:lstStyle/>
          <a:p>
            <a:pPr indent="0" lvl="0" marL="0" marR="0" rtl="0" algn="l">
              <a:lnSpc>
                <a:spcPct val="90000"/>
              </a:lnSpc>
              <a:spcBef>
                <a:spcPts val="0"/>
              </a:spcBef>
              <a:spcAft>
                <a:spcPts val="0"/>
              </a:spcAft>
              <a:buNone/>
            </a:pPr>
            <a:r>
              <a:rPr b="1" lang="en-US" sz="2000" strike="noStrike">
                <a:solidFill>
                  <a:schemeClr val="accent4"/>
                </a:solidFill>
                <a:latin typeface="Times New Roman"/>
                <a:ea typeface="Times New Roman"/>
                <a:cs typeface="Times New Roman"/>
                <a:sym typeface="Times New Roman"/>
              </a:rPr>
              <a:t>Рибо</a:t>
            </a:r>
            <a:endParaRPr b="0" sz="2000" strike="noStrike">
              <a:solidFill>
                <a:schemeClr val="accent4"/>
              </a:solidFill>
              <a:latin typeface="Times New Roman"/>
              <a:ea typeface="Times New Roman"/>
              <a:cs typeface="Times New Roman"/>
              <a:sym typeface="Times New Roman"/>
            </a:endParaRPr>
          </a:p>
          <a:p>
            <a:pPr indent="0" lvl="0" marL="0" marR="0" rtl="0" algn="l">
              <a:lnSpc>
                <a:spcPct val="90000"/>
              </a:lnSpc>
              <a:spcBef>
                <a:spcPts val="0"/>
              </a:spcBef>
              <a:spcAft>
                <a:spcPts val="0"/>
              </a:spcAft>
              <a:buNone/>
            </a:pPr>
            <a:r>
              <a:rPr b="1" lang="en-US" sz="2000" strike="noStrike">
                <a:solidFill>
                  <a:srgbClr val="003366"/>
                </a:solidFill>
                <a:latin typeface="Times New Roman"/>
                <a:ea typeface="Times New Roman"/>
                <a:cs typeface="Times New Roman"/>
                <a:sym typeface="Times New Roman"/>
              </a:rPr>
              <a:t> </a:t>
            </a:r>
            <a:endParaRPr b="0" sz="2000" strike="noStrike">
              <a:solidFill>
                <a:srgbClr val="003366"/>
              </a:solidFill>
              <a:latin typeface="Times New Roman"/>
              <a:ea typeface="Times New Roman"/>
              <a:cs typeface="Times New Roman"/>
              <a:sym typeface="Times New Roman"/>
            </a:endParaRPr>
          </a:p>
          <a:p>
            <a:pPr indent="0" lvl="0" marL="0" marR="0" rtl="0" algn="just">
              <a:lnSpc>
                <a:spcPct val="80000"/>
              </a:lnSpc>
              <a:spcBef>
                <a:spcPts val="0"/>
              </a:spcBef>
              <a:spcAft>
                <a:spcPts val="0"/>
              </a:spcAft>
              <a:buNone/>
            </a:pPr>
            <a:r>
              <a:rPr b="0" lang="en-US" sz="2000" strike="noStrike">
                <a:solidFill>
                  <a:srgbClr val="003366"/>
                </a:solidFill>
                <a:latin typeface="Times New Roman"/>
                <a:ea typeface="Times New Roman"/>
                <a:cs typeface="Times New Roman"/>
                <a:sym typeface="Times New Roman"/>
              </a:rPr>
              <a:t>Тўғридан-тўғри "кўпайтириш; катта бўлмоқ; ошиб кетиш" ва одатда "судҳўрлик" ёки "фоиз" деб таржима қилинган.</a:t>
            </a:r>
            <a:endParaRPr b="0" sz="2000" strike="noStrike">
              <a:solidFill>
                <a:srgbClr val="003366"/>
              </a:solidFill>
              <a:latin typeface="Times New Roman"/>
              <a:ea typeface="Times New Roman"/>
              <a:cs typeface="Times New Roman"/>
              <a:sym typeface="Times New Roman"/>
            </a:endParaRPr>
          </a:p>
          <a:p>
            <a:pPr indent="0" lvl="0" marL="0" marR="0" rtl="0" algn="just">
              <a:lnSpc>
                <a:spcPct val="80000"/>
              </a:lnSpc>
              <a:spcBef>
                <a:spcPts val="0"/>
              </a:spcBef>
              <a:spcAft>
                <a:spcPts val="0"/>
              </a:spcAft>
              <a:buNone/>
            </a:pPr>
            <a:r>
              <a:rPr b="0" lang="en-US" sz="2000" strike="noStrike">
                <a:solidFill>
                  <a:srgbClr val="003366"/>
                </a:solidFill>
                <a:latin typeface="Times New Roman"/>
                <a:ea typeface="Times New Roman"/>
                <a:cs typeface="Times New Roman"/>
                <a:sym typeface="Times New Roman"/>
              </a:rPr>
              <a:t> </a:t>
            </a:r>
            <a:endParaRPr b="0" sz="2000" strike="noStrike">
              <a:solidFill>
                <a:srgbClr val="003366"/>
              </a:solidFill>
              <a:latin typeface="Times New Roman"/>
              <a:ea typeface="Times New Roman"/>
              <a:cs typeface="Times New Roman"/>
              <a:sym typeface="Times New Roman"/>
            </a:endParaRPr>
          </a:p>
          <a:p>
            <a:pPr indent="0" lvl="0" marL="0" marR="0" rtl="0" algn="just">
              <a:lnSpc>
                <a:spcPct val="80000"/>
              </a:lnSpc>
              <a:spcBef>
                <a:spcPts val="0"/>
              </a:spcBef>
              <a:spcAft>
                <a:spcPts val="0"/>
              </a:spcAft>
              <a:buNone/>
            </a:pPr>
            <a:r>
              <a:rPr b="0" lang="en-US" sz="2000" strike="noStrike">
                <a:solidFill>
                  <a:srgbClr val="003366"/>
                </a:solidFill>
                <a:latin typeface="Times New Roman"/>
                <a:ea typeface="Times New Roman"/>
                <a:cs typeface="Times New Roman"/>
                <a:sym typeface="Times New Roman"/>
              </a:rPr>
              <a:t>Рибо ҳар қандай транзаксияда ҳисоблагич қийматларининг миқдорий тенгсизлигидан олинган ноқонуний даромадга нисбатан қўлланилади. Қуръонда </a:t>
            </a:r>
            <a:r>
              <a:rPr b="0" lang="en-US" sz="2000" u="sng" strike="noStrike">
                <a:solidFill>
                  <a:srgbClr val="003366"/>
                </a:solidFill>
                <a:latin typeface="Times New Roman"/>
                <a:ea typeface="Times New Roman"/>
                <a:cs typeface="Times New Roman"/>
                <a:sym typeface="Times New Roman"/>
              </a:rPr>
              <a:t>фоизли кредитлар ҳақида алоҳида таъқиқланган</a:t>
            </a:r>
            <a:r>
              <a:rPr b="0" lang="en-US" sz="2000" strike="noStrike">
                <a:solidFill>
                  <a:srgbClr val="003366"/>
                </a:solidFill>
                <a:latin typeface="Times New Roman"/>
                <a:ea typeface="Times New Roman"/>
                <a:cs typeface="Times New Roman"/>
                <a:sym typeface="Times New Roman"/>
              </a:rPr>
              <a:t>.</a:t>
            </a:r>
            <a:endParaRPr b="0" sz="2000" strike="noStrike">
              <a:solidFill>
                <a:srgbClr val="003366"/>
              </a:solidFill>
              <a:latin typeface="Times New Roman"/>
              <a:ea typeface="Times New Roman"/>
              <a:cs typeface="Times New Roman"/>
              <a:sym typeface="Times New Roman"/>
            </a:endParaRPr>
          </a:p>
          <a:p>
            <a:pPr indent="0" lvl="0" marL="0" marR="0" rtl="0" algn="just">
              <a:lnSpc>
                <a:spcPct val="80000"/>
              </a:lnSpc>
              <a:spcBef>
                <a:spcPts val="0"/>
              </a:spcBef>
              <a:spcAft>
                <a:spcPts val="0"/>
              </a:spcAft>
              <a:buNone/>
            </a:pPr>
            <a:r>
              <a:rPr b="0" lang="en-US" sz="2000" strike="noStrike">
                <a:solidFill>
                  <a:srgbClr val="003366"/>
                </a:solidFill>
                <a:latin typeface="Times New Roman"/>
                <a:ea typeface="Times New Roman"/>
                <a:cs typeface="Times New Roman"/>
                <a:sym typeface="Times New Roman"/>
              </a:rPr>
              <a:t> </a:t>
            </a:r>
            <a:endParaRPr b="0" sz="2000" strike="noStrike">
              <a:solidFill>
                <a:srgbClr val="003366"/>
              </a:solidFill>
              <a:latin typeface="Times New Roman"/>
              <a:ea typeface="Times New Roman"/>
              <a:cs typeface="Times New Roman"/>
              <a:sym typeface="Times New Roman"/>
            </a:endParaRPr>
          </a:p>
          <a:p>
            <a:pPr indent="0" lvl="0" marL="0" marR="0" rtl="0" algn="just">
              <a:lnSpc>
                <a:spcPct val="80000"/>
              </a:lnSpc>
              <a:spcBef>
                <a:spcPts val="0"/>
              </a:spcBef>
              <a:spcAft>
                <a:spcPts val="0"/>
              </a:spcAft>
              <a:buNone/>
            </a:pPr>
            <a:r>
              <a:rPr b="0" lang="en-US" sz="2000" strike="noStrike">
                <a:solidFill>
                  <a:srgbClr val="003366"/>
                </a:solidFill>
                <a:latin typeface="Times New Roman"/>
                <a:ea typeface="Times New Roman"/>
                <a:cs typeface="Times New Roman"/>
                <a:sym typeface="Times New Roman"/>
              </a:rPr>
              <a:t>Икки хил рибо:</a:t>
            </a:r>
            <a:endParaRPr b="0" sz="2000" strike="noStrike">
              <a:solidFill>
                <a:srgbClr val="003366"/>
              </a:solidFill>
              <a:latin typeface="Times New Roman"/>
              <a:ea typeface="Times New Roman"/>
              <a:cs typeface="Times New Roman"/>
              <a:sym typeface="Times New Roman"/>
            </a:endParaRPr>
          </a:p>
          <a:p>
            <a:pPr indent="0" lvl="0" marL="0" marR="0" rtl="0" algn="just">
              <a:lnSpc>
                <a:spcPct val="80000"/>
              </a:lnSpc>
              <a:spcBef>
                <a:spcPts val="0"/>
              </a:spcBef>
              <a:spcAft>
                <a:spcPts val="0"/>
              </a:spcAft>
              <a:buNone/>
            </a:pPr>
            <a:r>
              <a:t/>
            </a:r>
            <a:endParaRPr b="0" sz="2000" strike="noStrike">
              <a:solidFill>
                <a:srgbClr val="003366"/>
              </a:solidFill>
              <a:latin typeface="Times New Roman"/>
              <a:ea typeface="Times New Roman"/>
              <a:cs typeface="Times New Roman"/>
              <a:sym typeface="Times New Roman"/>
            </a:endParaRPr>
          </a:p>
          <a:p>
            <a:pPr indent="-457200" lvl="0" marL="457200" marR="0" rtl="0" algn="just">
              <a:lnSpc>
                <a:spcPct val="80000"/>
              </a:lnSpc>
              <a:spcBef>
                <a:spcPts val="0"/>
              </a:spcBef>
              <a:spcAft>
                <a:spcPts val="0"/>
              </a:spcAft>
              <a:buClr>
                <a:srgbClr val="1F497D"/>
              </a:buClr>
              <a:buSzPts val="2000"/>
              <a:buFont typeface="Noto Sans Symbols"/>
              <a:buChar char="❖"/>
            </a:pPr>
            <a:r>
              <a:rPr b="0" i="1" lang="en-US" sz="2000" strike="noStrike">
                <a:solidFill>
                  <a:srgbClr val="1F497D"/>
                </a:solidFill>
                <a:latin typeface="Times New Roman"/>
                <a:ea typeface="Times New Roman"/>
                <a:cs typeface="Times New Roman"/>
                <a:sym typeface="Times New Roman"/>
              </a:rPr>
              <a:t>Рибо ал - Қуруд </a:t>
            </a:r>
            <a:r>
              <a:rPr b="0" lang="en-US" sz="2000" strike="noStrike">
                <a:solidFill>
                  <a:srgbClr val="003366"/>
                </a:solidFill>
                <a:latin typeface="Times New Roman"/>
                <a:ea typeface="Times New Roman"/>
                <a:cs typeface="Times New Roman"/>
                <a:sym typeface="Times New Roman"/>
              </a:rPr>
              <a:t>- кредитлардан яратилган, яъни қарз олувчи қарзни фоизлари билан тўлайди</a:t>
            </a:r>
            <a:endParaRPr b="0" sz="2000" strike="noStrike">
              <a:solidFill>
                <a:srgbClr val="003366"/>
              </a:solidFill>
              <a:latin typeface="Times New Roman"/>
              <a:ea typeface="Times New Roman"/>
              <a:cs typeface="Times New Roman"/>
              <a:sym typeface="Times New Roman"/>
            </a:endParaRPr>
          </a:p>
          <a:p>
            <a:pPr indent="0" lvl="0" marL="0" marR="0" rtl="0" algn="just">
              <a:lnSpc>
                <a:spcPct val="80000"/>
              </a:lnSpc>
              <a:spcBef>
                <a:spcPts val="0"/>
              </a:spcBef>
              <a:spcAft>
                <a:spcPts val="0"/>
              </a:spcAft>
              <a:buNone/>
            </a:pPr>
            <a:r>
              <a:t/>
            </a:r>
            <a:endParaRPr b="0" sz="2000" strike="noStrike">
              <a:solidFill>
                <a:srgbClr val="003366"/>
              </a:solidFill>
              <a:latin typeface="Times New Roman"/>
              <a:ea typeface="Times New Roman"/>
              <a:cs typeface="Times New Roman"/>
              <a:sym typeface="Times New Roman"/>
            </a:endParaRPr>
          </a:p>
          <a:p>
            <a:pPr indent="-457200" lvl="0" marL="457200" marR="0" rtl="0" algn="just">
              <a:lnSpc>
                <a:spcPct val="80000"/>
              </a:lnSpc>
              <a:spcBef>
                <a:spcPts val="0"/>
              </a:spcBef>
              <a:spcAft>
                <a:spcPts val="0"/>
              </a:spcAft>
              <a:buClr>
                <a:srgbClr val="1F497D"/>
              </a:buClr>
              <a:buSzPts val="2000"/>
              <a:buFont typeface="Noto Sans Symbols"/>
              <a:buChar char="❖"/>
            </a:pPr>
            <a:r>
              <a:rPr b="0" i="1" lang="en-US" sz="2000" strike="noStrike">
                <a:solidFill>
                  <a:srgbClr val="1F497D"/>
                </a:solidFill>
                <a:latin typeface="Times New Roman"/>
                <a:ea typeface="Times New Roman"/>
                <a:cs typeface="Times New Roman"/>
                <a:sym typeface="Times New Roman"/>
              </a:rPr>
              <a:t>Рибо ал - Буюъ </a:t>
            </a:r>
            <a:r>
              <a:rPr b="0" lang="en-US" sz="2000" strike="noStrike">
                <a:solidFill>
                  <a:srgbClr val="003366"/>
                </a:solidFill>
                <a:latin typeface="Times New Roman"/>
                <a:ea typeface="Times New Roman"/>
                <a:cs typeface="Times New Roman"/>
                <a:sym typeface="Times New Roman"/>
              </a:rPr>
              <a:t>- савдодан яратилган. Расулуллоҳ соллаллоҳу алайҳи васаллам рибовий мол деб ҳисобланган мол турларини таснифлаганлар .</a:t>
            </a:r>
            <a:endParaRPr b="0" sz="2000" strike="noStrike">
              <a:solidFill>
                <a:srgbClr val="003366"/>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12"/>
          <p:cNvSpPr/>
          <p:nvPr/>
        </p:nvSpPr>
        <p:spPr>
          <a:xfrm>
            <a:off x="380880" y="404664"/>
            <a:ext cx="8382240" cy="4968552"/>
          </a:xfrm>
          <a:prstGeom prst="rect">
            <a:avLst/>
          </a:prstGeom>
          <a:noFill/>
          <a:ln>
            <a:noFill/>
          </a:ln>
        </p:spPr>
        <p:txBody>
          <a:bodyPr anchorCtr="0" anchor="t" bIns="46800" lIns="90000" spcFirstLastPara="1" rIns="90000" wrap="square" tIns="46800">
            <a:noAutofit/>
          </a:bodyPr>
          <a:lstStyle/>
          <a:p>
            <a:pPr indent="0" lvl="0" marL="0" marR="0" rtl="0" algn="just">
              <a:lnSpc>
                <a:spcPct val="90000"/>
              </a:lnSpc>
              <a:spcBef>
                <a:spcPts val="0"/>
              </a:spcBef>
              <a:spcAft>
                <a:spcPts val="0"/>
              </a:spcAft>
              <a:buNone/>
            </a:pPr>
            <a:r>
              <a:rPr b="1" lang="en-US" sz="2000" u="sng">
                <a:solidFill>
                  <a:schemeClr val="accent4"/>
                </a:solidFill>
                <a:latin typeface="Times New Roman"/>
                <a:ea typeface="Times New Roman"/>
                <a:cs typeface="Times New Roman"/>
                <a:sym typeface="Times New Roman"/>
              </a:rPr>
              <a:t>Рибо</a:t>
            </a:r>
            <a:endParaRPr sz="1100">
              <a:solidFill>
                <a:schemeClr val="accent4"/>
              </a:solidFill>
              <a:latin typeface="Times New Roman"/>
              <a:ea typeface="Times New Roman"/>
              <a:cs typeface="Times New Roman"/>
              <a:sym typeface="Times New Roman"/>
            </a:endParaRPr>
          </a:p>
          <a:p>
            <a:pPr indent="0" lvl="0" marL="0" marR="0" rtl="0" algn="just">
              <a:lnSpc>
                <a:spcPct val="90000"/>
              </a:lnSpc>
              <a:spcBef>
                <a:spcPts val="0"/>
              </a:spcBef>
              <a:spcAft>
                <a:spcPts val="0"/>
              </a:spcAft>
              <a:buNone/>
            </a:pPr>
            <a:r>
              <a:t/>
            </a:r>
            <a:endParaRPr b="1" sz="2000" u="sng" strike="noStrike">
              <a:solidFill>
                <a:srgbClr val="003366"/>
              </a:solidFill>
              <a:latin typeface="Times New Roman"/>
              <a:ea typeface="Times New Roman"/>
              <a:cs typeface="Times New Roman"/>
              <a:sym typeface="Times New Roman"/>
            </a:endParaRPr>
          </a:p>
          <a:p>
            <a:pPr indent="0" lvl="0" marL="0" marR="0" rtl="0" algn="just">
              <a:lnSpc>
                <a:spcPct val="90000"/>
              </a:lnSpc>
              <a:spcBef>
                <a:spcPts val="0"/>
              </a:spcBef>
              <a:spcAft>
                <a:spcPts val="0"/>
              </a:spcAft>
              <a:buNone/>
            </a:pPr>
            <a:r>
              <a:rPr b="1" lang="en-US" sz="2000">
                <a:solidFill>
                  <a:srgbClr val="003366"/>
                </a:solidFill>
                <a:latin typeface="Times New Roman"/>
                <a:ea typeface="Times New Roman"/>
                <a:cs typeface="Times New Roman"/>
                <a:sym typeface="Times New Roman"/>
              </a:rPr>
              <a:t>Рибо ал - қард (қарз рибоси)</a:t>
            </a:r>
            <a:endParaRPr/>
          </a:p>
          <a:p>
            <a:pPr indent="0" lvl="0" marL="0" marR="0" rtl="0" algn="just">
              <a:lnSpc>
                <a:spcPct val="90000"/>
              </a:lnSpc>
              <a:spcBef>
                <a:spcPts val="0"/>
              </a:spcBef>
              <a:spcAft>
                <a:spcPts val="0"/>
              </a:spcAft>
              <a:buNone/>
            </a:pPr>
            <a:r>
              <a:rPr b="0" lang="en-US" sz="2000" strike="noStrike">
                <a:solidFill>
                  <a:srgbClr val="003366"/>
                </a:solidFill>
                <a:latin typeface="Times New Roman"/>
                <a:ea typeface="Times New Roman"/>
                <a:cs typeface="Times New Roman"/>
                <a:sym typeface="Times New Roman"/>
              </a:rPr>
              <a:t> </a:t>
            </a:r>
            <a:endParaRPr b="0" sz="2000" strike="noStrike">
              <a:solidFill>
                <a:srgbClr val="003366"/>
              </a:solidFill>
              <a:latin typeface="Times New Roman"/>
              <a:ea typeface="Times New Roman"/>
              <a:cs typeface="Times New Roman"/>
              <a:sym typeface="Times New Roman"/>
            </a:endParaRPr>
          </a:p>
          <a:p>
            <a:pPr indent="0" lvl="0" marL="0" marR="0" rtl="0" algn="just">
              <a:lnSpc>
                <a:spcPct val="90000"/>
              </a:lnSpc>
              <a:spcBef>
                <a:spcPts val="0"/>
              </a:spcBef>
              <a:spcAft>
                <a:spcPts val="0"/>
              </a:spcAft>
              <a:buNone/>
            </a:pPr>
            <a:r>
              <a:rPr b="0" lang="en-US" sz="2000" strike="noStrike">
                <a:solidFill>
                  <a:srgbClr val="003366"/>
                </a:solidFill>
                <a:latin typeface="Times New Roman"/>
                <a:ea typeface="Times New Roman"/>
                <a:cs typeface="Times New Roman"/>
                <a:sym typeface="Times New Roman"/>
              </a:rPr>
              <a:t>Қарз операцияларида тўланган қўшимча сумма.</a:t>
            </a:r>
            <a:endParaRPr b="0" sz="2000" strike="noStrike">
              <a:solidFill>
                <a:srgbClr val="003366"/>
              </a:solidFill>
              <a:latin typeface="Times New Roman"/>
              <a:ea typeface="Times New Roman"/>
              <a:cs typeface="Times New Roman"/>
              <a:sym typeface="Times New Roman"/>
            </a:endParaRPr>
          </a:p>
          <a:p>
            <a:pPr indent="0" lvl="0" marL="0" marR="0" rtl="0" algn="just">
              <a:lnSpc>
                <a:spcPct val="90000"/>
              </a:lnSpc>
              <a:spcBef>
                <a:spcPts val="0"/>
              </a:spcBef>
              <a:spcAft>
                <a:spcPts val="0"/>
              </a:spcAft>
              <a:buNone/>
            </a:pPr>
            <a:r>
              <a:rPr b="0" lang="en-US" sz="2000" strike="noStrike">
                <a:solidFill>
                  <a:srgbClr val="003366"/>
                </a:solidFill>
                <a:latin typeface="Times New Roman"/>
                <a:ea typeface="Times New Roman"/>
                <a:cs typeface="Times New Roman"/>
                <a:sym typeface="Times New Roman"/>
              </a:rPr>
              <a:t> </a:t>
            </a:r>
            <a:endParaRPr b="0" sz="2000" strike="noStrike">
              <a:solidFill>
                <a:srgbClr val="003366"/>
              </a:solidFill>
              <a:latin typeface="Times New Roman"/>
              <a:ea typeface="Times New Roman"/>
              <a:cs typeface="Times New Roman"/>
              <a:sym typeface="Times New Roman"/>
            </a:endParaRPr>
          </a:p>
          <a:p>
            <a:pPr indent="0" lvl="0" marL="0" marR="0" rtl="0" algn="just">
              <a:lnSpc>
                <a:spcPct val="90000"/>
              </a:lnSpc>
              <a:spcBef>
                <a:spcPts val="0"/>
              </a:spcBef>
              <a:spcAft>
                <a:spcPts val="0"/>
              </a:spcAft>
              <a:buNone/>
            </a:pPr>
            <a:r>
              <a:rPr b="0" lang="en-US" sz="2000" strike="noStrike">
                <a:solidFill>
                  <a:srgbClr val="003366"/>
                </a:solidFill>
                <a:latin typeface="Times New Roman"/>
                <a:ea typeface="Times New Roman"/>
                <a:cs typeface="Times New Roman"/>
                <a:sym typeface="Times New Roman"/>
              </a:rPr>
              <a:t>1) Қарздор келишилган шартлар бўйича маълум бир муддатга маълум бир суммани қарзга олган бўлса, қарздор капитал суммасидан ёки қарзидан кўпроқ нарсани қайтариши керак ёки</a:t>
            </a:r>
            <a:endParaRPr b="0" sz="2000" strike="noStrike">
              <a:solidFill>
                <a:srgbClr val="003366"/>
              </a:solidFill>
              <a:latin typeface="Times New Roman"/>
              <a:ea typeface="Times New Roman"/>
              <a:cs typeface="Times New Roman"/>
              <a:sym typeface="Times New Roman"/>
            </a:endParaRPr>
          </a:p>
          <a:p>
            <a:pPr indent="0" lvl="0" marL="0" marR="0" rtl="0" algn="just">
              <a:lnSpc>
                <a:spcPct val="90000"/>
              </a:lnSpc>
              <a:spcBef>
                <a:spcPts val="0"/>
              </a:spcBef>
              <a:spcAft>
                <a:spcPts val="0"/>
              </a:spcAft>
              <a:buNone/>
            </a:pPr>
            <a:r>
              <a:t/>
            </a:r>
            <a:endParaRPr b="0" sz="2000" strike="noStrike">
              <a:solidFill>
                <a:srgbClr val="003366"/>
              </a:solidFill>
              <a:latin typeface="Times New Roman"/>
              <a:ea typeface="Times New Roman"/>
              <a:cs typeface="Times New Roman"/>
              <a:sym typeface="Times New Roman"/>
            </a:endParaRPr>
          </a:p>
          <a:p>
            <a:pPr indent="0" lvl="0" marL="0" marR="0" rtl="0" algn="just">
              <a:lnSpc>
                <a:spcPct val="90000"/>
              </a:lnSpc>
              <a:spcBef>
                <a:spcPts val="0"/>
              </a:spcBef>
              <a:spcAft>
                <a:spcPts val="0"/>
              </a:spcAft>
              <a:buNone/>
            </a:pPr>
            <a:r>
              <a:rPr lang="en-US" sz="2000">
                <a:solidFill>
                  <a:srgbClr val="003366"/>
                </a:solidFill>
                <a:latin typeface="Times New Roman"/>
                <a:ea typeface="Times New Roman"/>
                <a:cs typeface="Times New Roman"/>
                <a:sym typeface="Times New Roman"/>
              </a:rPr>
              <a:t>2) Савдогар</a:t>
            </a:r>
            <a:r>
              <a:rPr b="0" lang="en-US" sz="2000" strike="noStrike">
                <a:solidFill>
                  <a:srgbClr val="003366"/>
                </a:solidFill>
                <a:latin typeface="Times New Roman"/>
                <a:ea typeface="Times New Roman"/>
                <a:cs typeface="Times New Roman"/>
                <a:sym typeface="Times New Roman"/>
              </a:rPr>
              <a:t> ўз маҳсулотини маълум бир кечиктирилган тўлов муддати учун сотди. Агар харидор ушбу муддат ичида тўламаган бўлса, муддат сотиш нархини ёки қарз миқдорини ошириш орқали узайтирилди. </a:t>
            </a:r>
            <a:endParaRPr/>
          </a:p>
        </p:txBody>
      </p:sp>
    </p:spTree>
  </p:cSld>
  <p:clrMapOvr>
    <a:masterClrMapping/>
  </p:clrMapOvr>
  <p:transition spd="med">
    <p:push/>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13"/>
          <p:cNvSpPr/>
          <p:nvPr/>
        </p:nvSpPr>
        <p:spPr>
          <a:xfrm>
            <a:off x="323528" y="476672"/>
            <a:ext cx="8229600" cy="3888432"/>
          </a:xfrm>
          <a:prstGeom prst="rect">
            <a:avLst/>
          </a:prstGeom>
          <a:noFill/>
          <a:ln>
            <a:noFill/>
          </a:ln>
        </p:spPr>
        <p:txBody>
          <a:bodyPr anchorCtr="0" anchor="t" bIns="46800" lIns="90000" spcFirstLastPara="1" rIns="90000" wrap="square" tIns="46800">
            <a:noAutofit/>
          </a:bodyPr>
          <a:lstStyle/>
          <a:p>
            <a:pPr indent="0" lvl="0" marL="0" marR="0" rtl="0" algn="just">
              <a:lnSpc>
                <a:spcPct val="90000"/>
              </a:lnSpc>
              <a:spcBef>
                <a:spcPts val="0"/>
              </a:spcBef>
              <a:spcAft>
                <a:spcPts val="0"/>
              </a:spcAft>
              <a:buNone/>
            </a:pPr>
            <a:r>
              <a:rPr b="1" lang="en-US" sz="2000" u="sng">
                <a:solidFill>
                  <a:schemeClr val="accent4"/>
                </a:solidFill>
                <a:latin typeface="Times New Roman"/>
                <a:ea typeface="Times New Roman"/>
                <a:cs typeface="Times New Roman"/>
                <a:sym typeface="Times New Roman"/>
              </a:rPr>
              <a:t>Рибо</a:t>
            </a:r>
            <a:endParaRPr sz="1100" u="sng">
              <a:solidFill>
                <a:schemeClr val="accent4"/>
              </a:solidFill>
              <a:latin typeface="Times New Roman"/>
              <a:ea typeface="Times New Roman"/>
              <a:cs typeface="Times New Roman"/>
              <a:sym typeface="Times New Roman"/>
            </a:endParaRPr>
          </a:p>
          <a:p>
            <a:pPr indent="0" lvl="0" marL="0" marR="0" rtl="0" algn="just">
              <a:lnSpc>
                <a:spcPct val="90000"/>
              </a:lnSpc>
              <a:spcBef>
                <a:spcPts val="0"/>
              </a:spcBef>
              <a:spcAft>
                <a:spcPts val="0"/>
              </a:spcAft>
              <a:buNone/>
            </a:pPr>
            <a:r>
              <a:t/>
            </a:r>
            <a:endParaRPr b="1" sz="2000">
              <a:solidFill>
                <a:srgbClr val="003366"/>
              </a:solidFill>
              <a:latin typeface="Times New Roman"/>
              <a:ea typeface="Times New Roman"/>
              <a:cs typeface="Times New Roman"/>
              <a:sym typeface="Times New Roman"/>
            </a:endParaRPr>
          </a:p>
          <a:p>
            <a:pPr indent="0" lvl="0" marL="0" marR="0" rtl="0" algn="just">
              <a:lnSpc>
                <a:spcPct val="90000"/>
              </a:lnSpc>
              <a:spcBef>
                <a:spcPts val="0"/>
              </a:spcBef>
              <a:spcAft>
                <a:spcPts val="0"/>
              </a:spcAft>
              <a:buNone/>
            </a:pPr>
            <a:r>
              <a:rPr b="1" lang="en-US" sz="2000">
                <a:solidFill>
                  <a:srgbClr val="003366"/>
                </a:solidFill>
                <a:latin typeface="Times New Roman"/>
                <a:ea typeface="Times New Roman"/>
                <a:cs typeface="Times New Roman"/>
                <a:sym typeface="Times New Roman"/>
              </a:rPr>
              <a:t>Рибо ал-Баиъ (савдо рибоси)</a:t>
            </a:r>
            <a:endParaRPr/>
          </a:p>
          <a:p>
            <a:pPr indent="0" lvl="0" marL="0" marR="0" rtl="0" algn="just">
              <a:lnSpc>
                <a:spcPct val="90000"/>
              </a:lnSpc>
              <a:spcBef>
                <a:spcPts val="0"/>
              </a:spcBef>
              <a:spcAft>
                <a:spcPts val="0"/>
              </a:spcAft>
              <a:buNone/>
            </a:pPr>
            <a:r>
              <a:rPr b="0" lang="en-US" sz="2000" strike="noStrike">
                <a:solidFill>
                  <a:srgbClr val="003366"/>
                </a:solidFill>
                <a:latin typeface="Times New Roman"/>
                <a:ea typeface="Times New Roman"/>
                <a:cs typeface="Times New Roman"/>
                <a:sym typeface="Times New Roman"/>
              </a:rPr>
              <a:t> </a:t>
            </a:r>
            <a:endParaRPr b="0" sz="2000" strike="noStrike">
              <a:solidFill>
                <a:srgbClr val="003366"/>
              </a:solidFill>
              <a:latin typeface="Times New Roman"/>
              <a:ea typeface="Times New Roman"/>
              <a:cs typeface="Times New Roman"/>
              <a:sym typeface="Times New Roman"/>
            </a:endParaRPr>
          </a:p>
          <a:p>
            <a:pPr indent="0" lvl="0" marL="0" marR="0" rtl="0" algn="just">
              <a:lnSpc>
                <a:spcPct val="90000"/>
              </a:lnSpc>
              <a:spcBef>
                <a:spcPts val="0"/>
              </a:spcBef>
              <a:spcAft>
                <a:spcPts val="0"/>
              </a:spcAft>
              <a:buNone/>
            </a:pPr>
            <a:r>
              <a:rPr b="0" lang="en-US" sz="2000" strike="noStrike">
                <a:solidFill>
                  <a:srgbClr val="003366"/>
                </a:solidFill>
                <a:latin typeface="Times New Roman"/>
                <a:ea typeface="Times New Roman"/>
                <a:cs typeface="Times New Roman"/>
                <a:sym typeface="Times New Roman"/>
              </a:rPr>
              <a:t>Расулуллоҳ соллаллоҳу алайҳи васаллам ўз ҳадисларида айтганларидек, "рибовий" маҳсулотлар савдосида содир бўлади:</a:t>
            </a:r>
            <a:endParaRPr b="0" sz="2000" strike="noStrike">
              <a:solidFill>
                <a:srgbClr val="003366"/>
              </a:solidFill>
              <a:latin typeface="Times New Roman"/>
              <a:ea typeface="Times New Roman"/>
              <a:cs typeface="Times New Roman"/>
              <a:sym typeface="Times New Roman"/>
            </a:endParaRPr>
          </a:p>
          <a:p>
            <a:pPr indent="0" lvl="0" marL="0" marR="0" rtl="0" algn="ctr">
              <a:lnSpc>
                <a:spcPct val="90000"/>
              </a:lnSpc>
              <a:spcBef>
                <a:spcPts val="0"/>
              </a:spcBef>
              <a:spcAft>
                <a:spcPts val="0"/>
              </a:spcAft>
              <a:buNone/>
            </a:pPr>
            <a:r>
              <a:rPr b="0" lang="en-US" sz="2000" strike="noStrike">
                <a:solidFill>
                  <a:srgbClr val="003366"/>
                </a:solidFill>
                <a:latin typeface="Times New Roman"/>
                <a:ea typeface="Times New Roman"/>
                <a:cs typeface="Times New Roman"/>
                <a:sym typeface="Times New Roman"/>
              </a:rPr>
              <a:t> </a:t>
            </a:r>
            <a:endParaRPr b="0" sz="2000" strike="noStrike">
              <a:solidFill>
                <a:srgbClr val="003366"/>
              </a:solidFill>
              <a:latin typeface="Times New Roman"/>
              <a:ea typeface="Times New Roman"/>
              <a:cs typeface="Times New Roman"/>
              <a:sym typeface="Times New Roman"/>
            </a:endParaRPr>
          </a:p>
          <a:p>
            <a:pPr indent="0" lvl="0" marL="0" marR="0" rtl="0" algn="just">
              <a:lnSpc>
                <a:spcPct val="90000"/>
              </a:lnSpc>
              <a:spcBef>
                <a:spcPts val="0"/>
              </a:spcBef>
              <a:spcAft>
                <a:spcPts val="0"/>
              </a:spcAft>
              <a:buNone/>
            </a:pPr>
            <a:r>
              <a:rPr b="0" lang="en-US" sz="2000" strike="noStrike">
                <a:solidFill>
                  <a:srgbClr val="003366"/>
                </a:solidFill>
                <a:latin typeface="Times New Roman"/>
                <a:ea typeface="Times New Roman"/>
                <a:cs typeface="Times New Roman"/>
                <a:sym typeface="Times New Roman"/>
              </a:rPr>
              <a:t>“Олтинни олтинга, кумушни кумушга, буғдойни буғдойга, арпани арпага, хурмони хурмога, тузни тузга, ўхшашни ўхшашга, қўл-қўлга алмаштиринг. Агар айирбошлаган нарсангиз тури бўйича фарқ қилса, айирбошлаш қўл-қўл бўлиши шарти билан ўзингиз хоҳлаганча савдо қилишингиз мумкин".</a:t>
            </a:r>
            <a:endParaRPr/>
          </a:p>
          <a:p>
            <a:pPr indent="0" lvl="0" marL="0" marR="0" rtl="0" algn="ctr">
              <a:lnSpc>
                <a:spcPct val="90000"/>
              </a:lnSpc>
              <a:spcBef>
                <a:spcPts val="0"/>
              </a:spcBef>
              <a:spcAft>
                <a:spcPts val="0"/>
              </a:spcAft>
              <a:buNone/>
            </a:pPr>
            <a:r>
              <a:rPr b="0" lang="en-US" sz="2000" strike="noStrike">
                <a:solidFill>
                  <a:srgbClr val="003366"/>
                </a:solidFill>
                <a:latin typeface="Times New Roman"/>
                <a:ea typeface="Times New Roman"/>
                <a:cs typeface="Times New Roman"/>
                <a:sym typeface="Times New Roman"/>
              </a:rPr>
              <a:t> </a:t>
            </a:r>
            <a:endParaRPr b="0" sz="2000" strike="noStrike">
              <a:solidFill>
                <a:srgbClr val="003366"/>
              </a:solidFill>
              <a:latin typeface="Times New Roman"/>
              <a:ea typeface="Times New Roman"/>
              <a:cs typeface="Times New Roman"/>
              <a:sym typeface="Times New Roman"/>
            </a:endParaRPr>
          </a:p>
          <a:p>
            <a:pPr indent="0" lvl="0" marL="0" marR="0" rtl="0" algn="r">
              <a:lnSpc>
                <a:spcPct val="90000"/>
              </a:lnSpc>
              <a:spcBef>
                <a:spcPts val="0"/>
              </a:spcBef>
              <a:spcAft>
                <a:spcPts val="0"/>
              </a:spcAft>
              <a:buNone/>
            </a:pPr>
            <a:r>
              <a:rPr b="0" lang="en-US" sz="2000" strike="noStrike">
                <a:solidFill>
                  <a:srgbClr val="003366"/>
                </a:solidFill>
                <a:latin typeface="Times New Roman"/>
                <a:ea typeface="Times New Roman"/>
                <a:cs typeface="Times New Roman"/>
                <a:sym typeface="Times New Roman"/>
              </a:rPr>
              <a:t>(Muslim ривояти)</a:t>
            </a:r>
            <a:endParaRPr/>
          </a:p>
        </p:txBody>
      </p:sp>
    </p:spTree>
  </p:cSld>
  <p:clrMapOvr>
    <a:masterClrMapping/>
  </p:clrMapOvr>
  <p:transition spd="med">
    <p:push/>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14"/>
          <p:cNvSpPr txBox="1"/>
          <p:nvPr/>
        </p:nvSpPr>
        <p:spPr>
          <a:xfrm>
            <a:off x="0" y="450680"/>
            <a:ext cx="6012160" cy="533520"/>
          </a:xfrm>
          <a:prstGeom prst="rect">
            <a:avLst/>
          </a:prstGeom>
          <a:noFill/>
          <a:ln>
            <a:noFill/>
          </a:ln>
        </p:spPr>
        <p:txBody>
          <a:bodyPr anchorCtr="0" anchor="t" bIns="45700" lIns="91425" spcFirstLastPara="1" rIns="91425" wrap="square" tIns="45700">
            <a:noAutofit/>
          </a:bodyPr>
          <a:lstStyle/>
          <a:p>
            <a:pPr indent="-71640" lvl="0" marL="465120" marR="0" rtl="0" algn="l">
              <a:lnSpc>
                <a:spcPct val="90000"/>
              </a:lnSpc>
              <a:spcBef>
                <a:spcPts val="0"/>
              </a:spcBef>
              <a:spcAft>
                <a:spcPts val="0"/>
              </a:spcAft>
              <a:buNone/>
            </a:pPr>
            <a:r>
              <a:rPr b="1" lang="en-US" sz="2000" strike="noStrike">
                <a:solidFill>
                  <a:schemeClr val="accent4"/>
                </a:solidFill>
                <a:latin typeface="Times New Roman"/>
                <a:ea typeface="Times New Roman"/>
                <a:cs typeface="Times New Roman"/>
                <a:sym typeface="Times New Roman"/>
              </a:rPr>
              <a:t>Ғорар (Ўта ноаниқлик/бир хилмаслик)</a:t>
            </a:r>
            <a:endParaRPr b="0" sz="2000" strike="noStrike">
              <a:solidFill>
                <a:schemeClr val="accent4"/>
              </a:solidFill>
              <a:latin typeface="Times New Roman"/>
              <a:ea typeface="Times New Roman"/>
              <a:cs typeface="Times New Roman"/>
              <a:sym typeface="Times New Roman"/>
            </a:endParaRPr>
          </a:p>
        </p:txBody>
      </p:sp>
      <p:sp>
        <p:nvSpPr>
          <p:cNvPr id="302" name="Google Shape;302;p14"/>
          <p:cNvSpPr/>
          <p:nvPr/>
        </p:nvSpPr>
        <p:spPr>
          <a:xfrm>
            <a:off x="323528" y="964728"/>
            <a:ext cx="8458200" cy="3760416"/>
          </a:xfrm>
          <a:custGeom>
            <a:rect b="b" l="l" r="r" t="t"/>
            <a:pathLst>
              <a:path extrusionOk="0" h="21600" w="21600">
                <a:moveTo>
                  <a:pt x="0" y="0"/>
                </a:moveTo>
                <a:lnTo>
                  <a:pt x="21600" y="0"/>
                </a:lnTo>
                <a:lnTo>
                  <a:pt x="21600" y="21600"/>
                </a:lnTo>
                <a:lnTo>
                  <a:pt x="0" y="21600"/>
                </a:lnTo>
                <a:lnTo>
                  <a:pt x="0" y="0"/>
                </a:lnTo>
                <a:close/>
              </a:path>
            </a:pathLst>
          </a:custGeom>
          <a:noFill/>
          <a:ln>
            <a:noFill/>
          </a:ln>
        </p:spPr>
        <p:txBody>
          <a:bodyPr anchorCtr="0" anchor="t" bIns="46800" lIns="90000" spcFirstLastPara="1" rIns="90000" wrap="square" tIns="46800">
            <a:noAutofit/>
          </a:bodyPr>
          <a:lstStyle/>
          <a:p>
            <a:pPr indent="-344160" lvl="0" marL="344160" marR="0" rtl="0" algn="just">
              <a:lnSpc>
                <a:spcPct val="110000"/>
              </a:lnSpc>
              <a:spcBef>
                <a:spcPts val="0"/>
              </a:spcBef>
              <a:spcAft>
                <a:spcPts val="0"/>
              </a:spcAft>
              <a:buClr>
                <a:srgbClr val="003366"/>
              </a:buClr>
              <a:buSzPts val="1700"/>
              <a:buFont typeface="Noto Sans Symbols"/>
              <a:buChar char="❖"/>
            </a:pPr>
            <a:r>
              <a:rPr b="0" lang="en-US" sz="2000" strike="noStrike">
                <a:solidFill>
                  <a:srgbClr val="003366"/>
                </a:solidFill>
                <a:latin typeface="Times New Roman"/>
                <a:ea typeface="Times New Roman"/>
                <a:cs typeface="Times New Roman"/>
                <a:sym typeface="Times New Roman"/>
              </a:rPr>
              <a:t>Сўзма-сўз: ноаниқлик / бир хилмаслик</a:t>
            </a:r>
            <a:endParaRPr b="0" sz="2000" strike="noStrike">
              <a:solidFill>
                <a:srgbClr val="003366"/>
              </a:solidFill>
              <a:latin typeface="Times New Roman"/>
              <a:ea typeface="Times New Roman"/>
              <a:cs typeface="Times New Roman"/>
              <a:sym typeface="Times New Roman"/>
            </a:endParaRPr>
          </a:p>
          <a:p>
            <a:pPr indent="-344160" lvl="0" marL="344160" marR="0" rtl="0" algn="just">
              <a:lnSpc>
                <a:spcPct val="110000"/>
              </a:lnSpc>
              <a:spcBef>
                <a:spcPts val="0"/>
              </a:spcBef>
              <a:spcAft>
                <a:spcPts val="0"/>
              </a:spcAft>
              <a:buClr>
                <a:srgbClr val="003366"/>
              </a:buClr>
              <a:buSzPts val="1700"/>
              <a:buFont typeface="Noto Sans Symbols"/>
              <a:buChar char="❖"/>
            </a:pPr>
            <a:r>
              <a:rPr b="0" lang="en-US" sz="2000" strike="noStrike">
                <a:solidFill>
                  <a:srgbClr val="003366"/>
                </a:solidFill>
                <a:latin typeface="Times New Roman"/>
                <a:ea typeface="Times New Roman"/>
                <a:cs typeface="Times New Roman"/>
                <a:sym typeface="Times New Roman"/>
              </a:rPr>
              <a:t>Бу мавжудлиги ёки хусусиятлари аниқ бўлмаган эҳтимолий объектни сотишни англатади.</a:t>
            </a:r>
            <a:endParaRPr/>
          </a:p>
          <a:p>
            <a:pPr indent="-344160" lvl="0" marL="344160" marR="0" rtl="0" algn="just">
              <a:lnSpc>
                <a:spcPct val="110000"/>
              </a:lnSpc>
              <a:spcBef>
                <a:spcPts val="0"/>
              </a:spcBef>
              <a:spcAft>
                <a:spcPts val="0"/>
              </a:spcAft>
              <a:buClr>
                <a:srgbClr val="003366"/>
              </a:buClr>
              <a:buSzPts val="1700"/>
              <a:buFont typeface="Noto Sans Symbols"/>
              <a:buChar char="❖"/>
            </a:pPr>
            <a:r>
              <a:rPr b="0" lang="en-US" sz="2000" strike="noStrike">
                <a:solidFill>
                  <a:srgbClr val="003366"/>
                </a:solidFill>
                <a:latin typeface="Times New Roman"/>
                <a:ea typeface="Times New Roman"/>
                <a:cs typeface="Times New Roman"/>
                <a:sym typeface="Times New Roman"/>
              </a:rPr>
              <a:t>Ғорар мисоллари қуйидагича:</a:t>
            </a:r>
            <a:endParaRPr b="0" sz="2000" strike="noStrike">
              <a:solidFill>
                <a:srgbClr val="003366"/>
              </a:solidFill>
              <a:latin typeface="Times New Roman"/>
              <a:ea typeface="Times New Roman"/>
              <a:cs typeface="Times New Roman"/>
              <a:sym typeface="Times New Roman"/>
            </a:endParaRPr>
          </a:p>
          <a:p>
            <a:pPr indent="-344160" lvl="0" marL="344160" marR="0" rtl="0" algn="just">
              <a:lnSpc>
                <a:spcPct val="110000"/>
              </a:lnSpc>
              <a:spcBef>
                <a:spcPts val="0"/>
              </a:spcBef>
              <a:spcAft>
                <a:spcPts val="0"/>
              </a:spcAft>
              <a:buNone/>
            </a:pPr>
            <a:r>
              <a:rPr b="0" lang="en-US" sz="2000" strike="noStrike">
                <a:solidFill>
                  <a:srgbClr val="003366"/>
                </a:solidFill>
                <a:latin typeface="Times New Roman"/>
                <a:ea typeface="Times New Roman"/>
                <a:cs typeface="Times New Roman"/>
                <a:sym typeface="Times New Roman"/>
              </a:rPr>
              <a:t> </a:t>
            </a:r>
            <a:endParaRPr b="0" sz="2000" strike="noStrike">
              <a:solidFill>
                <a:srgbClr val="003366"/>
              </a:solidFill>
              <a:latin typeface="Times New Roman"/>
              <a:ea typeface="Times New Roman"/>
              <a:cs typeface="Times New Roman"/>
              <a:sym typeface="Times New Roman"/>
            </a:endParaRPr>
          </a:p>
          <a:p>
            <a:pPr indent="-514079" lvl="1" marL="971279" marR="0" rtl="0" algn="just">
              <a:lnSpc>
                <a:spcPct val="90000"/>
              </a:lnSpc>
              <a:spcBef>
                <a:spcPts val="0"/>
              </a:spcBef>
              <a:spcAft>
                <a:spcPts val="0"/>
              </a:spcAft>
              <a:buClr>
                <a:srgbClr val="003366"/>
              </a:buClr>
              <a:buSzPts val="2000"/>
              <a:buFont typeface="Calibri"/>
              <a:buAutoNum type="arabicParenR"/>
            </a:pPr>
            <a:r>
              <a:rPr b="0" i="0" lang="en-US" sz="2000" u="none" cap="none" strike="noStrike">
                <a:solidFill>
                  <a:srgbClr val="003366"/>
                </a:solidFill>
                <a:latin typeface="Times New Roman"/>
                <a:ea typeface="Times New Roman"/>
                <a:cs typeface="Times New Roman"/>
                <a:sym typeface="Times New Roman"/>
              </a:rPr>
              <a:t>Сотувчи етказиб бера олмайдиган товарларни сотиш</a:t>
            </a:r>
            <a:endParaRPr b="0" i="0" sz="2000" u="none" cap="none" strike="noStrike">
              <a:solidFill>
                <a:srgbClr val="003366"/>
              </a:solidFill>
              <a:latin typeface="Times New Roman"/>
              <a:ea typeface="Times New Roman"/>
              <a:cs typeface="Times New Roman"/>
              <a:sym typeface="Times New Roman"/>
            </a:endParaRPr>
          </a:p>
          <a:p>
            <a:pPr indent="-514079" lvl="1" marL="971279" marR="0" rtl="0" algn="just">
              <a:lnSpc>
                <a:spcPct val="90000"/>
              </a:lnSpc>
              <a:spcBef>
                <a:spcPts val="0"/>
              </a:spcBef>
              <a:spcAft>
                <a:spcPts val="0"/>
              </a:spcAft>
              <a:buClr>
                <a:srgbClr val="003366"/>
              </a:buClr>
              <a:buSzPts val="2000"/>
              <a:buFont typeface="Calibri"/>
              <a:buAutoNum type="arabicParenR"/>
            </a:pPr>
            <a:r>
              <a:rPr b="0" i="0" lang="en-US" sz="2000" u="none" cap="none" strike="noStrike">
                <a:solidFill>
                  <a:srgbClr val="003366"/>
                </a:solidFill>
                <a:latin typeface="Times New Roman"/>
                <a:ea typeface="Times New Roman"/>
                <a:cs typeface="Times New Roman"/>
                <a:sym typeface="Times New Roman"/>
              </a:rPr>
              <a:t>Тўғри тавсифсиз товарларни сотиш, масалан, дўкон эгасининг ўлчамлари аниқланмаган кийимларни сотиш</a:t>
            </a:r>
            <a:endParaRPr b="0" i="0" sz="2000" u="none" cap="none" strike="noStrike">
              <a:solidFill>
                <a:srgbClr val="003366"/>
              </a:solidFill>
              <a:latin typeface="Times New Roman"/>
              <a:ea typeface="Times New Roman"/>
              <a:cs typeface="Times New Roman"/>
              <a:sym typeface="Times New Roman"/>
            </a:endParaRPr>
          </a:p>
          <a:p>
            <a:pPr indent="-514079" lvl="1" marL="971279" marR="0" rtl="0" algn="just">
              <a:lnSpc>
                <a:spcPct val="90000"/>
              </a:lnSpc>
              <a:spcBef>
                <a:spcPts val="0"/>
              </a:spcBef>
              <a:spcAft>
                <a:spcPts val="0"/>
              </a:spcAft>
              <a:buClr>
                <a:srgbClr val="003366"/>
              </a:buClr>
              <a:buSzPts val="2000"/>
              <a:buFont typeface="Calibri"/>
              <a:buAutoNum type="arabicParenR"/>
            </a:pPr>
            <a:r>
              <a:rPr b="0" i="0" lang="en-US" sz="2000" u="none" cap="none" strike="noStrike">
                <a:solidFill>
                  <a:srgbClr val="003366"/>
                </a:solidFill>
                <a:latin typeface="Times New Roman"/>
                <a:ea typeface="Times New Roman"/>
                <a:cs typeface="Times New Roman"/>
                <a:sym typeface="Times New Roman"/>
              </a:rPr>
              <a:t>Нархни кўрсатмасдан товарларни сотиш</a:t>
            </a:r>
            <a:endParaRPr b="0" i="0" sz="2000" u="none" cap="none" strike="noStrike">
              <a:solidFill>
                <a:srgbClr val="003366"/>
              </a:solidFill>
              <a:latin typeface="Times New Roman"/>
              <a:ea typeface="Times New Roman"/>
              <a:cs typeface="Times New Roman"/>
              <a:sym typeface="Times New Roman"/>
            </a:endParaRPr>
          </a:p>
          <a:p>
            <a:pPr indent="-514079" lvl="1" marL="971279" marR="0" rtl="0" algn="just">
              <a:lnSpc>
                <a:spcPct val="90000"/>
              </a:lnSpc>
              <a:spcBef>
                <a:spcPts val="0"/>
              </a:spcBef>
              <a:spcAft>
                <a:spcPts val="0"/>
              </a:spcAft>
              <a:buClr>
                <a:srgbClr val="003366"/>
              </a:buClr>
              <a:buSzPts val="2000"/>
              <a:buFont typeface="Calibri"/>
              <a:buAutoNum type="arabicParenR"/>
            </a:pPr>
            <a:r>
              <a:rPr b="0" i="0" lang="en-US" sz="2000" u="none" cap="none" strike="noStrike">
                <a:solidFill>
                  <a:srgbClr val="003366"/>
                </a:solidFill>
                <a:latin typeface="Times New Roman"/>
                <a:ea typeface="Times New Roman"/>
                <a:cs typeface="Times New Roman"/>
                <a:sym typeface="Times New Roman"/>
              </a:rPr>
              <a:t>Сохта тавсиф асосида товарларни сотиш</a:t>
            </a:r>
            <a:endParaRPr b="0" i="0" sz="2000" u="none" cap="none" strike="noStrike">
              <a:solidFill>
                <a:srgbClr val="003366"/>
              </a:solidFill>
              <a:latin typeface="Times New Roman"/>
              <a:ea typeface="Times New Roman"/>
              <a:cs typeface="Times New Roman"/>
              <a:sym typeface="Times New Roman"/>
            </a:endParaRPr>
          </a:p>
          <a:p>
            <a:pPr indent="-514079" lvl="1" marL="971279" marR="0" rtl="0" algn="just">
              <a:lnSpc>
                <a:spcPct val="90000"/>
              </a:lnSpc>
              <a:spcBef>
                <a:spcPts val="0"/>
              </a:spcBef>
              <a:spcAft>
                <a:spcPts val="0"/>
              </a:spcAft>
              <a:buClr>
                <a:srgbClr val="003366"/>
              </a:buClr>
              <a:buSzPts val="2000"/>
              <a:buFont typeface="Calibri"/>
              <a:buAutoNum type="arabicParenR"/>
            </a:pPr>
            <a:r>
              <a:rPr b="0" i="0" lang="en-US" sz="2000" u="none" cap="none" strike="noStrike">
                <a:solidFill>
                  <a:srgbClr val="003366"/>
                </a:solidFill>
                <a:latin typeface="Times New Roman"/>
                <a:ea typeface="Times New Roman"/>
                <a:cs typeface="Times New Roman"/>
                <a:sym typeface="Times New Roman"/>
              </a:rPr>
              <a:t>Харидорга товарларни тўғри текширишга рухсат бермасдан товарларни сотиш</a:t>
            </a:r>
            <a:endParaRPr b="0" i="0" sz="2000" u="none" cap="none" strike="noStrike">
              <a:solidFill>
                <a:srgbClr val="003366"/>
              </a:solidFill>
              <a:latin typeface="Times New Roman"/>
              <a:ea typeface="Times New Roman"/>
              <a:cs typeface="Times New Roman"/>
              <a:sym typeface="Times New Roman"/>
            </a:endParaRPr>
          </a:p>
        </p:txBody>
      </p:sp>
    </p:spTree>
  </p:cSld>
  <p:clrMapOvr>
    <a:masterClrMapping/>
  </p:clrMapOvr>
  <p:transition>
    <p:random/>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15"/>
          <p:cNvSpPr/>
          <p:nvPr/>
        </p:nvSpPr>
        <p:spPr>
          <a:xfrm>
            <a:off x="395536" y="476672"/>
            <a:ext cx="8382240" cy="5774040"/>
          </a:xfrm>
          <a:prstGeom prst="rect">
            <a:avLst/>
          </a:prstGeom>
          <a:noFill/>
          <a:ln>
            <a:noFill/>
          </a:ln>
        </p:spPr>
        <p:txBody>
          <a:bodyPr anchorCtr="0" anchor="t" bIns="46800" lIns="90000" spcFirstLastPara="1" rIns="90000" wrap="square" tIns="46800">
            <a:noAutofit/>
          </a:bodyPr>
          <a:lstStyle/>
          <a:p>
            <a:pPr indent="0" lvl="0" marL="0" marR="0" rtl="0" algn="just">
              <a:lnSpc>
                <a:spcPct val="90000"/>
              </a:lnSpc>
              <a:spcBef>
                <a:spcPts val="0"/>
              </a:spcBef>
              <a:spcAft>
                <a:spcPts val="0"/>
              </a:spcAft>
              <a:buNone/>
            </a:pPr>
            <a:r>
              <a:rPr b="1" lang="en-US" sz="2000" strike="noStrike">
                <a:solidFill>
                  <a:schemeClr val="accent4"/>
                </a:solidFill>
                <a:latin typeface="Times New Roman"/>
                <a:ea typeface="Times New Roman"/>
                <a:cs typeface="Times New Roman"/>
                <a:sym typeface="Times New Roman"/>
              </a:rPr>
              <a:t>Ғорар</a:t>
            </a:r>
            <a:endParaRPr b="1" sz="2000" strike="noStrike">
              <a:solidFill>
                <a:schemeClr val="accent4"/>
              </a:solidFill>
              <a:latin typeface="Times New Roman"/>
              <a:ea typeface="Times New Roman"/>
              <a:cs typeface="Times New Roman"/>
              <a:sym typeface="Times New Roman"/>
            </a:endParaRPr>
          </a:p>
          <a:p>
            <a:pPr indent="0" lvl="0" marL="0" marR="0" rtl="0" algn="just">
              <a:lnSpc>
                <a:spcPct val="90000"/>
              </a:lnSpc>
              <a:spcBef>
                <a:spcPts val="0"/>
              </a:spcBef>
              <a:spcAft>
                <a:spcPts val="0"/>
              </a:spcAft>
              <a:buNone/>
            </a:pPr>
            <a:r>
              <a:rPr b="0" lang="en-US" sz="2000" strike="noStrike">
                <a:solidFill>
                  <a:srgbClr val="003366"/>
                </a:solidFill>
                <a:latin typeface="Times New Roman"/>
                <a:ea typeface="Times New Roman"/>
                <a:cs typeface="Times New Roman"/>
                <a:sym typeface="Times New Roman"/>
              </a:rPr>
              <a:t> </a:t>
            </a:r>
            <a:endParaRPr/>
          </a:p>
          <a:p>
            <a:pPr indent="-127000" lvl="0" marL="0" marR="0" rtl="0" algn="just">
              <a:lnSpc>
                <a:spcPct val="90000"/>
              </a:lnSpc>
              <a:spcBef>
                <a:spcPts val="0"/>
              </a:spcBef>
              <a:spcAft>
                <a:spcPts val="0"/>
              </a:spcAft>
              <a:buClr>
                <a:srgbClr val="003366"/>
              </a:buClr>
              <a:buSzPts val="2000"/>
              <a:buFont typeface="Calibri"/>
              <a:buAutoNum type="arabicParenR"/>
            </a:pPr>
            <a:r>
              <a:rPr b="0" lang="en-US" sz="2000" strike="noStrike">
                <a:solidFill>
                  <a:srgbClr val="003366"/>
                </a:solidFill>
                <a:latin typeface="Times New Roman"/>
                <a:ea typeface="Times New Roman"/>
                <a:cs typeface="Times New Roman"/>
                <a:sym typeface="Times New Roman"/>
              </a:rPr>
              <a:t> Ғорар Фаҳиш (катта ноаниқлик)</a:t>
            </a:r>
            <a:endParaRPr/>
          </a:p>
          <a:p>
            <a:pPr indent="-342720" lvl="1" marL="799920" marR="0" rtl="0" algn="just">
              <a:lnSpc>
                <a:spcPct val="90000"/>
              </a:lnSpc>
              <a:spcBef>
                <a:spcPts val="0"/>
              </a:spcBef>
              <a:spcAft>
                <a:spcPts val="0"/>
              </a:spcAft>
              <a:buClr>
                <a:srgbClr val="003366"/>
              </a:buClr>
              <a:buSzPts val="2000"/>
              <a:buFont typeface="Noto Sans Symbols"/>
              <a:buChar char="⮚"/>
            </a:pPr>
            <a:r>
              <a:rPr b="0" i="0" lang="en-US" sz="2000" u="none" cap="none" strike="noStrike">
                <a:solidFill>
                  <a:srgbClr val="003366"/>
                </a:solidFill>
                <a:latin typeface="Times New Roman"/>
                <a:ea typeface="Times New Roman"/>
                <a:cs typeface="Times New Roman"/>
                <a:sym typeface="Times New Roman"/>
              </a:rPr>
              <a:t>ноаниқлик шунчалик каттаки, у қабул қилиб бўлмайдиган ҳолга келади, масалан, мавжуд бўлмаган объектни сотиш, етказиб бериш мумкин бўлмаган объектни сотиш, келишилган хусусиятларга мувофиқ бўлмаган объектни сотиш</a:t>
            </a:r>
            <a:endParaRPr b="0" i="0" sz="2000" u="none" cap="none" strike="noStrike">
              <a:solidFill>
                <a:srgbClr val="003366"/>
              </a:solidFill>
              <a:latin typeface="Times New Roman"/>
              <a:ea typeface="Times New Roman"/>
              <a:cs typeface="Times New Roman"/>
              <a:sym typeface="Times New Roman"/>
            </a:endParaRPr>
          </a:p>
          <a:p>
            <a:pPr indent="0" lvl="0" marL="0" marR="0" rtl="0" algn="just">
              <a:lnSpc>
                <a:spcPct val="90000"/>
              </a:lnSpc>
              <a:spcBef>
                <a:spcPts val="0"/>
              </a:spcBef>
              <a:spcAft>
                <a:spcPts val="0"/>
              </a:spcAft>
              <a:buNone/>
            </a:pPr>
            <a:r>
              <a:rPr b="0" lang="en-US" sz="2000" strike="noStrike">
                <a:solidFill>
                  <a:srgbClr val="003366"/>
                </a:solidFill>
                <a:latin typeface="Times New Roman"/>
                <a:ea typeface="Times New Roman"/>
                <a:cs typeface="Times New Roman"/>
                <a:sym typeface="Times New Roman"/>
              </a:rPr>
              <a:t> </a:t>
            </a:r>
            <a:endParaRPr/>
          </a:p>
          <a:p>
            <a:pPr indent="-127000" lvl="0" marL="0" marR="0" rtl="0" algn="just">
              <a:lnSpc>
                <a:spcPct val="90000"/>
              </a:lnSpc>
              <a:spcBef>
                <a:spcPts val="0"/>
              </a:spcBef>
              <a:spcAft>
                <a:spcPts val="0"/>
              </a:spcAft>
              <a:buClr>
                <a:srgbClr val="003366"/>
              </a:buClr>
              <a:buSzPts val="2000"/>
              <a:buFont typeface="Calibri"/>
              <a:buAutoNum type="arabicParenR" startAt="2"/>
            </a:pPr>
            <a:r>
              <a:rPr b="0" lang="en-US" sz="2000" strike="noStrike">
                <a:solidFill>
                  <a:srgbClr val="003366"/>
                </a:solidFill>
                <a:latin typeface="Times New Roman"/>
                <a:ea typeface="Times New Roman"/>
                <a:cs typeface="Times New Roman"/>
                <a:sym typeface="Times New Roman"/>
              </a:rPr>
              <a:t> Ғорар Ёсир (кичик ноаниқлик)</a:t>
            </a:r>
            <a:endParaRPr/>
          </a:p>
          <a:p>
            <a:pPr indent="-342720" lvl="1" marL="799920" marR="0" rtl="0" algn="just">
              <a:lnSpc>
                <a:spcPct val="90000"/>
              </a:lnSpc>
              <a:spcBef>
                <a:spcPts val="0"/>
              </a:spcBef>
              <a:spcAft>
                <a:spcPts val="0"/>
              </a:spcAft>
              <a:buClr>
                <a:srgbClr val="003366"/>
              </a:buClr>
              <a:buSzPts val="2000"/>
              <a:buFont typeface="Noto Sans Symbols"/>
              <a:buChar char="⮚"/>
            </a:pPr>
            <a:r>
              <a:rPr b="0" i="0" lang="en-US" sz="2000" u="none" cap="none" strike="noStrike">
                <a:solidFill>
                  <a:srgbClr val="003366"/>
                </a:solidFill>
                <a:latin typeface="Times New Roman"/>
                <a:ea typeface="Times New Roman"/>
                <a:cs typeface="Times New Roman"/>
                <a:sym typeface="Times New Roman"/>
              </a:rPr>
              <a:t>ноаниқлик, агар у ҳаддан ташқари бўлмаса, бозорда одатий ҳодиса деб ҳисобланади, бу ерда иқтисодиёт ва жамиятга таъсири минимал деб ҳисобланади. Бу шариат томонидан қабул қилинган, чунки уни бозордан йўқ қилиш деярли мумкин эмас.</a:t>
            </a:r>
            <a:endParaRPr b="0" i="0" sz="2000" u="none" cap="none" strike="noStrike">
              <a:solidFill>
                <a:srgbClr val="003366"/>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16"/>
          <p:cNvSpPr/>
          <p:nvPr/>
        </p:nvSpPr>
        <p:spPr>
          <a:xfrm>
            <a:off x="1752480" y="1447920"/>
            <a:ext cx="5257800" cy="36972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16"/>
          <p:cNvSpPr txBox="1"/>
          <p:nvPr/>
        </p:nvSpPr>
        <p:spPr>
          <a:xfrm>
            <a:off x="467544" y="997232"/>
            <a:ext cx="8229600" cy="2989552"/>
          </a:xfrm>
          <a:prstGeom prst="rect">
            <a:avLst/>
          </a:prstGeom>
          <a:noFill/>
          <a:ln>
            <a:noFill/>
          </a:ln>
        </p:spPr>
        <p:txBody>
          <a:bodyPr anchorCtr="0" anchor="t" bIns="45700" lIns="91425" spcFirstLastPara="1" rIns="91425" wrap="square" tIns="45700">
            <a:noAutofit/>
          </a:bodyPr>
          <a:lstStyle/>
          <a:p>
            <a:pPr indent="-342720" lvl="0" marL="342720" marR="0" rtl="0" algn="just">
              <a:spcBef>
                <a:spcPts val="0"/>
              </a:spcBef>
              <a:spcAft>
                <a:spcPts val="0"/>
              </a:spcAft>
              <a:buClr>
                <a:srgbClr val="000000"/>
              </a:buClr>
              <a:buSzPts val="2000"/>
              <a:buFont typeface="Noto Sans Symbols"/>
              <a:buChar char="❖"/>
            </a:pPr>
            <a:r>
              <a:rPr b="0" lang="en-US" sz="2000" strike="noStrike">
                <a:solidFill>
                  <a:srgbClr val="000000"/>
                </a:solidFill>
                <a:latin typeface="Times New Roman"/>
                <a:ea typeface="Times New Roman"/>
                <a:cs typeface="Times New Roman"/>
                <a:sym typeface="Times New Roman"/>
              </a:rPr>
              <a:t>Гаров тикиш билан боғлиқ ҳар қандай ҳаракатлар, бунда ғолиб гаровни тикканини олади ва ютқазган гаровини тикканини йўқотади.</a:t>
            </a:r>
            <a:endParaRPr b="0" sz="2000" strike="noStrike">
              <a:solidFill>
                <a:srgbClr val="000000"/>
              </a:solidFill>
              <a:latin typeface="Times New Roman"/>
              <a:ea typeface="Times New Roman"/>
              <a:cs typeface="Times New Roman"/>
              <a:sym typeface="Times New Roman"/>
            </a:endParaRPr>
          </a:p>
          <a:p>
            <a:pPr indent="-342720" lvl="0" marL="342720" marR="0" rtl="0" algn="just">
              <a:spcBef>
                <a:spcPts val="0"/>
              </a:spcBef>
              <a:spcAft>
                <a:spcPts val="0"/>
              </a:spcAft>
              <a:buClr>
                <a:srgbClr val="000000"/>
              </a:buClr>
              <a:buSzPts val="2000"/>
              <a:buFont typeface="Noto Sans Symbols"/>
              <a:buChar char="❖"/>
            </a:pPr>
            <a:r>
              <a:rPr b="0" lang="en-US" sz="2000" strike="noStrike">
                <a:solidFill>
                  <a:srgbClr val="000000"/>
                </a:solidFill>
                <a:latin typeface="Times New Roman"/>
                <a:ea typeface="Times New Roman"/>
                <a:cs typeface="Times New Roman"/>
                <a:sym typeface="Times New Roman"/>
              </a:rPr>
              <a:t>Қимор ўйинларига мисоллар - карта ўйнаш (</a:t>
            </a:r>
            <a:r>
              <a:rPr i="1" lang="en-US" sz="2000">
                <a:solidFill>
                  <a:schemeClr val="dk1"/>
                </a:solidFill>
                <a:latin typeface="Times New Roman"/>
                <a:ea typeface="Times New Roman"/>
                <a:cs typeface="Times New Roman"/>
                <a:sym typeface="Times New Roman"/>
              </a:rPr>
              <a:t>daun terup</a:t>
            </a:r>
            <a:r>
              <a:rPr b="0" lang="en-US" sz="2000" strike="noStrike">
                <a:solidFill>
                  <a:srgbClr val="000000"/>
                </a:solidFill>
                <a:latin typeface="Times New Roman"/>
                <a:ea typeface="Times New Roman"/>
                <a:cs typeface="Times New Roman"/>
                <a:sym typeface="Times New Roman"/>
              </a:rPr>
              <a:t>), </a:t>
            </a:r>
            <a:r>
              <a:rPr b="0" i="1" lang="en-US" sz="2000" strike="noStrike">
                <a:solidFill>
                  <a:srgbClr val="000000"/>
                </a:solidFill>
                <a:latin typeface="Times New Roman"/>
                <a:ea typeface="Times New Roman"/>
                <a:cs typeface="Times New Roman"/>
                <a:sym typeface="Times New Roman"/>
              </a:rPr>
              <a:t>mahjong, </a:t>
            </a:r>
            <a:r>
              <a:rPr b="0" lang="en-US" sz="2000" strike="noStrike">
                <a:solidFill>
                  <a:srgbClr val="000000"/>
                </a:solidFill>
                <a:latin typeface="Times New Roman"/>
                <a:ea typeface="Times New Roman"/>
                <a:cs typeface="Times New Roman"/>
                <a:sym typeface="Times New Roman"/>
              </a:rPr>
              <a:t>лотерея, лото ва бошқалар.</a:t>
            </a:r>
            <a:endParaRPr b="0" sz="2000" strike="noStrike">
              <a:solidFill>
                <a:srgbClr val="000000"/>
              </a:solidFill>
              <a:latin typeface="Times New Roman"/>
              <a:ea typeface="Times New Roman"/>
              <a:cs typeface="Times New Roman"/>
              <a:sym typeface="Times New Roman"/>
            </a:endParaRPr>
          </a:p>
          <a:p>
            <a:pPr indent="-342720" lvl="0" marL="342720" marR="0" rtl="0" algn="just">
              <a:spcBef>
                <a:spcPts val="0"/>
              </a:spcBef>
              <a:spcAft>
                <a:spcPts val="0"/>
              </a:spcAft>
              <a:buClr>
                <a:srgbClr val="000000"/>
              </a:buClr>
              <a:buSzPts val="2000"/>
              <a:buFont typeface="Noto Sans Symbols"/>
              <a:buChar char="❖"/>
            </a:pPr>
            <a:r>
              <a:rPr b="0" lang="en-US" sz="2000" strike="noStrike">
                <a:solidFill>
                  <a:srgbClr val="000000"/>
                </a:solidFill>
                <a:latin typeface="Times New Roman"/>
                <a:ea typeface="Times New Roman"/>
                <a:cs typeface="Times New Roman"/>
                <a:sym typeface="Times New Roman"/>
              </a:rPr>
              <a:t>Иштирокчилар ўз омадларини синаб кўришлари мумкин бўлган, лекин ғолиб сифатида танланмаган тақдирда ҳеч нарсани йўқотмасликлари мумкин. Масалан, Petronas Super Cар Craze Contest, унда ғолиблар автомобилга эга бўлишади, бошқалари эса ўзларининг автомобил ёқилғисидан завқланишади. </a:t>
            </a:r>
            <a:endParaRPr b="0" sz="2000" strike="noStrike">
              <a:solidFill>
                <a:srgbClr val="000000"/>
              </a:solidFill>
              <a:latin typeface="Times New Roman"/>
              <a:ea typeface="Times New Roman"/>
              <a:cs typeface="Times New Roman"/>
              <a:sym typeface="Times New Roman"/>
            </a:endParaRPr>
          </a:p>
        </p:txBody>
      </p:sp>
      <p:sp>
        <p:nvSpPr>
          <p:cNvPr id="318" name="Google Shape;318;p16"/>
          <p:cNvSpPr/>
          <p:nvPr/>
        </p:nvSpPr>
        <p:spPr>
          <a:xfrm>
            <a:off x="683568" y="456034"/>
            <a:ext cx="2354448" cy="520560"/>
          </a:xfrm>
          <a:prstGeom prst="rect">
            <a:avLst/>
          </a:prstGeom>
          <a:noFill/>
          <a:ln>
            <a:noFill/>
          </a:ln>
        </p:spPr>
        <p:txBody>
          <a:bodyPr anchorCtr="0" anchor="t" bIns="46800" lIns="90000" spcFirstLastPara="1" rIns="90000" wrap="square" tIns="46800">
            <a:noAutofit/>
          </a:bodyPr>
          <a:lstStyle/>
          <a:p>
            <a:pPr indent="0" lvl="0" marL="0" marR="0" rtl="0" algn="r">
              <a:lnSpc>
                <a:spcPct val="90000"/>
              </a:lnSpc>
              <a:spcBef>
                <a:spcPts val="0"/>
              </a:spcBef>
              <a:spcAft>
                <a:spcPts val="0"/>
              </a:spcAft>
              <a:buNone/>
            </a:pPr>
            <a:r>
              <a:rPr b="1" lang="en-US" sz="2000" strike="noStrike">
                <a:solidFill>
                  <a:schemeClr val="accent4"/>
                </a:solidFill>
                <a:latin typeface="Times New Roman"/>
                <a:ea typeface="Times New Roman"/>
                <a:cs typeface="Times New Roman"/>
                <a:sym typeface="Times New Roman"/>
              </a:rPr>
              <a:t>Майсир (қимор)</a:t>
            </a:r>
            <a:endParaRPr b="0" sz="2000" strike="noStrike">
              <a:solidFill>
                <a:schemeClr val="accent4"/>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17"/>
          <p:cNvSpPr/>
          <p:nvPr/>
        </p:nvSpPr>
        <p:spPr>
          <a:xfrm>
            <a:off x="1752480" y="1447920"/>
            <a:ext cx="5257800" cy="36972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17"/>
          <p:cNvSpPr txBox="1"/>
          <p:nvPr/>
        </p:nvSpPr>
        <p:spPr>
          <a:xfrm>
            <a:off x="323528" y="404664"/>
            <a:ext cx="8229600" cy="5240080"/>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None/>
            </a:pPr>
            <a:r>
              <a:rPr b="1" lang="en-US" sz="2000">
                <a:solidFill>
                  <a:schemeClr val="accent4"/>
                </a:solidFill>
                <a:latin typeface="Times New Roman"/>
                <a:ea typeface="Times New Roman"/>
                <a:cs typeface="Times New Roman"/>
                <a:sym typeface="Times New Roman"/>
              </a:rPr>
              <a:t>Чайқовона фаолиятни тақиқлаш. </a:t>
            </a:r>
            <a:endParaRPr/>
          </a:p>
          <a:p>
            <a:pPr indent="0" lvl="0" marL="0" marR="0" rtl="0" algn="just">
              <a:spcBef>
                <a:spcPts val="0"/>
              </a:spcBef>
              <a:spcAft>
                <a:spcPts val="0"/>
              </a:spcAft>
              <a:buNone/>
            </a:pPr>
            <a:r>
              <a:rPr lang="en-US" sz="2000">
                <a:solidFill>
                  <a:srgbClr val="000000"/>
                </a:solidFill>
                <a:latin typeface="Times New Roman"/>
                <a:ea typeface="Times New Roman"/>
                <a:cs typeface="Times New Roman"/>
                <a:sym typeface="Times New Roman"/>
              </a:rPr>
              <a:t>Исломий молиявий тизим ўта юқори даражада жамғаришга тўсқинлик қилади ва ҳаддан ташқари ноаниқлик, қимор ўйинлари ва хатар иштирокидаги амалиётларни ман қилади.</a:t>
            </a:r>
            <a:endParaRPr/>
          </a:p>
          <a:p>
            <a:pPr indent="0" lvl="0" marL="0" marR="0" rtl="0" algn="just">
              <a:spcBef>
                <a:spcPts val="0"/>
              </a:spcBef>
              <a:spcAft>
                <a:spcPts val="0"/>
              </a:spcAft>
              <a:buNone/>
            </a:pPr>
            <a:r>
              <a:t/>
            </a:r>
            <a:endParaRPr sz="2000">
              <a:solidFill>
                <a:srgbClr val="000000"/>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2000">
                <a:solidFill>
                  <a:schemeClr val="accent4"/>
                </a:solidFill>
                <a:latin typeface="Times New Roman"/>
                <a:ea typeface="Times New Roman"/>
                <a:cs typeface="Times New Roman"/>
                <a:sym typeface="Times New Roman"/>
              </a:rPr>
              <a:t>Шартномаларнинг дахлсизлиги ва эгалик ҳуқуқининг сақланиши. </a:t>
            </a:r>
            <a:r>
              <a:rPr lang="en-US" sz="2000">
                <a:solidFill>
                  <a:srgbClr val="000000"/>
                </a:solidFill>
                <a:latin typeface="Times New Roman"/>
                <a:ea typeface="Times New Roman"/>
                <a:cs typeface="Times New Roman"/>
                <a:sym typeface="Times New Roman"/>
              </a:rPr>
              <a:t>Ислом шартнома мажбуриятларини қўллаб-қувватлаш ва маълумотлар очиқлигини зарурият сифатида кўриб чиқади. Ушбу вазифа ахборотдан бехабарлик ва виждонсизлик (алданиб қолиш) билан иш юритиш хатарини пасайтириш учун мўлжалланган. Ислом эгалик ҳуқуқи сақланишига катта эътибор қаратади, давлат ва жамият, фуқаро ҳуқуқлари ўртасидаги тенгликни аниқлайди ва шахснинг эгалик ҳуқуқига тажовузни мутлақо ман қилади.</a:t>
            </a:r>
            <a:endParaRPr b="0" sz="2000" strike="noStrike">
              <a:solidFill>
                <a:srgbClr val="00000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18"/>
          <p:cNvSpPr/>
          <p:nvPr/>
        </p:nvSpPr>
        <p:spPr>
          <a:xfrm>
            <a:off x="1752480" y="1447920"/>
            <a:ext cx="5257800" cy="36972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18"/>
          <p:cNvSpPr txBox="1"/>
          <p:nvPr/>
        </p:nvSpPr>
        <p:spPr>
          <a:xfrm>
            <a:off x="395536" y="322864"/>
            <a:ext cx="8229600" cy="5194368"/>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None/>
            </a:pPr>
            <a:r>
              <a:rPr b="1" lang="en-US" sz="2000">
                <a:solidFill>
                  <a:schemeClr val="accent4"/>
                </a:solidFill>
                <a:latin typeface="Times New Roman"/>
                <a:ea typeface="Times New Roman"/>
                <a:cs typeface="Times New Roman"/>
                <a:sym typeface="Times New Roman"/>
              </a:rPr>
              <a:t>Хатарларни тақсимлаш. </a:t>
            </a:r>
            <a:r>
              <a:rPr lang="en-US" sz="2000">
                <a:solidFill>
                  <a:srgbClr val="000000"/>
                </a:solidFill>
                <a:latin typeface="Times New Roman"/>
                <a:ea typeface="Times New Roman"/>
                <a:cs typeface="Times New Roman"/>
                <a:sym typeface="Times New Roman"/>
              </a:rPr>
              <a:t>Кредит-пул фоизларини ундириш ман қилингани сабабли, соф қарз мажбуриятлари тизимдан чиқариб ташланади, бинобарин, маблағларни етказиб берувчилар кредиторларга эмас, инвесторларга айланадилар. Молиявий капитал етказиб берувчи ва тадбиркор амалий хатарлар тақсимланишини фойда ва зарардаги улушларга алмашиниб оладилар.</a:t>
            </a:r>
            <a:endParaRPr/>
          </a:p>
          <a:p>
            <a:pPr indent="0" lvl="0" marL="0" marR="0" rtl="0" algn="just">
              <a:spcBef>
                <a:spcPts val="0"/>
              </a:spcBef>
              <a:spcAft>
                <a:spcPts val="0"/>
              </a:spcAft>
              <a:buNone/>
            </a:pPr>
            <a:r>
              <a:t/>
            </a:r>
            <a:endParaRPr sz="2000">
              <a:solidFill>
                <a:srgbClr val="000000"/>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2000">
                <a:solidFill>
                  <a:schemeClr val="accent4"/>
                </a:solidFill>
                <a:latin typeface="Times New Roman"/>
                <a:ea typeface="Times New Roman"/>
                <a:cs typeface="Times New Roman"/>
                <a:sym typeface="Times New Roman"/>
              </a:rPr>
              <a:t>Активлар асосида фаолият. </a:t>
            </a:r>
            <a:r>
              <a:rPr lang="en-US" sz="2000">
                <a:solidFill>
                  <a:srgbClr val="000000"/>
                </a:solidFill>
                <a:latin typeface="Times New Roman"/>
                <a:ea typeface="Times New Roman"/>
                <a:cs typeface="Times New Roman"/>
                <a:sym typeface="Times New Roman"/>
              </a:rPr>
              <a:t>Қарз мажбуриятларини ман этиш ва хатарлар тақсимланишини рағбатлантириш молиявий ва реал сектор ўртасидаги бевосита алоқа мавжуд бўлган адолатли иқтисодий тизимни тиклайди. Натижада тизим «мавжудлилик» жиҳатини жорий этади, у таянч актив билан бевосита молиялаштириш орқали шундай муносабатда бўладики, молиявий амалиётлар реал сектордаги фаолият билан аниқ ва узвий боғлиқ бўлади. Воқеликдаги актив самарадорлиги ва уни молия-</a:t>
            </a:r>
            <a:endParaRPr/>
          </a:p>
          <a:p>
            <a:pPr indent="0" lvl="0" marL="0" marR="0" rtl="0" algn="just">
              <a:spcBef>
                <a:spcPts val="0"/>
              </a:spcBef>
              <a:spcAft>
                <a:spcPts val="0"/>
              </a:spcAft>
              <a:buNone/>
            </a:pPr>
            <a:r>
              <a:rPr lang="en-US" sz="2000">
                <a:solidFill>
                  <a:srgbClr val="000000"/>
                </a:solidFill>
                <a:latin typeface="Times New Roman"/>
                <a:ea typeface="Times New Roman"/>
                <a:cs typeface="Times New Roman"/>
                <a:sym typeface="Times New Roman"/>
              </a:rPr>
              <a:t>лаштириш учун ишлатиладиган капитал айланиши ўртасида узвий алоқа мавжуд бўлади.</a:t>
            </a:r>
            <a:endParaRPr b="0" sz="2000" strike="noStrike">
              <a:solidFill>
                <a:srgbClr val="00000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19"/>
          <p:cNvSpPr/>
          <p:nvPr/>
        </p:nvSpPr>
        <p:spPr>
          <a:xfrm>
            <a:off x="1752480" y="1447920"/>
            <a:ext cx="5257800" cy="36972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19"/>
          <p:cNvSpPr txBox="1"/>
          <p:nvPr/>
        </p:nvSpPr>
        <p:spPr>
          <a:xfrm>
            <a:off x="179512" y="260648"/>
            <a:ext cx="7920880" cy="6264696"/>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None/>
            </a:pPr>
            <a:r>
              <a:rPr b="1" lang="en-US" sz="2000" u="sng">
                <a:solidFill>
                  <a:schemeClr val="accent4"/>
                </a:solidFill>
                <a:latin typeface="Times New Roman"/>
                <a:ea typeface="Times New Roman"/>
                <a:cs typeface="Times New Roman"/>
                <a:sym typeface="Times New Roman"/>
              </a:rPr>
              <a:t>Салбий рўйхат: товар ва бизнес фаолият</a:t>
            </a:r>
            <a:endParaRPr b="0" sz="2000" strike="noStrike">
              <a:solidFill>
                <a:schemeClr val="accent4"/>
              </a:solidFill>
              <a:latin typeface="Times New Roman"/>
              <a:ea typeface="Times New Roman"/>
              <a:cs typeface="Times New Roman"/>
              <a:sym typeface="Times New Roman"/>
            </a:endParaRPr>
          </a:p>
          <a:p>
            <a:pPr indent="0" lvl="0" marL="0" marR="0" rtl="0" algn="just">
              <a:spcBef>
                <a:spcPts val="0"/>
              </a:spcBef>
              <a:spcAft>
                <a:spcPts val="0"/>
              </a:spcAft>
              <a:buNone/>
            </a:pPr>
            <a:r>
              <a:rPr b="0" lang="en-US" sz="2000" strike="noStrike">
                <a:solidFill>
                  <a:srgbClr val="000000"/>
                </a:solidFill>
                <a:latin typeface="Times New Roman"/>
                <a:ea typeface="Times New Roman"/>
                <a:cs typeface="Times New Roman"/>
                <a:sym typeface="Times New Roman"/>
              </a:rPr>
              <a:t>Рибо, Ғорар ва Майсирдан ташқари, Ислом қуйидаги товарларни ишлаб чиқариш, молиялаштириш, сотиш, сотиб олиш ва улар билан муомала қилишдан қайтаради:</a:t>
            </a:r>
            <a:endParaRPr b="0" sz="2000" strike="noStrike">
              <a:solidFill>
                <a:srgbClr val="000000"/>
              </a:solidFill>
              <a:latin typeface="Times New Roman"/>
              <a:ea typeface="Times New Roman"/>
              <a:cs typeface="Times New Roman"/>
              <a:sym typeface="Times New Roman"/>
            </a:endParaRPr>
          </a:p>
          <a:p>
            <a:pPr indent="-127000" lvl="0" marL="0" marR="0" rtl="0" algn="just">
              <a:spcBef>
                <a:spcPts val="0"/>
              </a:spcBef>
              <a:spcAft>
                <a:spcPts val="0"/>
              </a:spcAft>
              <a:buClr>
                <a:srgbClr val="000000"/>
              </a:buClr>
              <a:buSzPts val="2000"/>
              <a:buFont typeface="Calibri"/>
              <a:buAutoNum type="arabicPeriod"/>
            </a:pPr>
            <a:r>
              <a:rPr b="0" lang="en-US" sz="2000" strike="noStrike">
                <a:solidFill>
                  <a:srgbClr val="000000"/>
                </a:solidFill>
                <a:latin typeface="Times New Roman"/>
                <a:ea typeface="Times New Roman"/>
                <a:cs typeface="Times New Roman"/>
                <a:sym typeface="Times New Roman"/>
              </a:rPr>
              <a:t> Кўнгил очиш (дискотека/тунги клуб/казино/фоҳишалик хизмати ва бошқалар);</a:t>
            </a:r>
            <a:endParaRPr b="0" sz="2000" strike="noStrike">
              <a:solidFill>
                <a:srgbClr val="000000"/>
              </a:solidFill>
              <a:latin typeface="Times New Roman"/>
              <a:ea typeface="Times New Roman"/>
              <a:cs typeface="Times New Roman"/>
              <a:sym typeface="Times New Roman"/>
            </a:endParaRPr>
          </a:p>
          <a:p>
            <a:pPr indent="-127000" lvl="0" marL="0" marR="0" rtl="0" algn="just">
              <a:spcBef>
                <a:spcPts val="0"/>
              </a:spcBef>
              <a:spcAft>
                <a:spcPts val="0"/>
              </a:spcAft>
              <a:buClr>
                <a:srgbClr val="000000"/>
              </a:buClr>
              <a:buSzPts val="2000"/>
              <a:buFont typeface="Calibri"/>
              <a:buAutoNum type="arabicPeriod"/>
            </a:pPr>
            <a:r>
              <a:rPr b="0" lang="en-US" sz="2000" strike="noStrike">
                <a:solidFill>
                  <a:srgbClr val="000000"/>
                </a:solidFill>
                <a:latin typeface="Times New Roman"/>
                <a:ea typeface="Times New Roman"/>
                <a:cs typeface="Times New Roman"/>
                <a:sym typeface="Times New Roman"/>
              </a:rPr>
              <a:t> Видеотасма, журнал, китоб каби порнография;</a:t>
            </a:r>
            <a:endParaRPr b="0" sz="2000" strike="noStrike">
              <a:solidFill>
                <a:srgbClr val="000000"/>
              </a:solidFill>
              <a:latin typeface="Times New Roman"/>
              <a:ea typeface="Times New Roman"/>
              <a:cs typeface="Times New Roman"/>
              <a:sym typeface="Times New Roman"/>
            </a:endParaRPr>
          </a:p>
          <a:p>
            <a:pPr indent="-127000" lvl="0" marL="0" marR="0" rtl="0" algn="just">
              <a:spcBef>
                <a:spcPts val="0"/>
              </a:spcBef>
              <a:spcAft>
                <a:spcPts val="0"/>
              </a:spcAft>
              <a:buClr>
                <a:srgbClr val="000000"/>
              </a:buClr>
              <a:buSzPts val="2000"/>
              <a:buFont typeface="Calibri"/>
              <a:buAutoNum type="arabicPeriod"/>
            </a:pPr>
            <a:r>
              <a:rPr b="0" lang="en-US" sz="2000" strike="noStrike">
                <a:solidFill>
                  <a:srgbClr val="000000"/>
                </a:solidFill>
                <a:latin typeface="Times New Roman"/>
                <a:ea typeface="Times New Roman"/>
                <a:cs typeface="Times New Roman"/>
                <a:sym typeface="Times New Roman"/>
              </a:rPr>
              <a:t> Қуроллар (бузғунчи мақсадлар учун);</a:t>
            </a:r>
            <a:endParaRPr b="0" sz="2000" strike="noStrike">
              <a:solidFill>
                <a:srgbClr val="000000"/>
              </a:solidFill>
              <a:latin typeface="Times New Roman"/>
              <a:ea typeface="Times New Roman"/>
              <a:cs typeface="Times New Roman"/>
              <a:sym typeface="Times New Roman"/>
            </a:endParaRPr>
          </a:p>
          <a:p>
            <a:pPr indent="-127000" lvl="0" marL="0" marR="0" rtl="0" algn="just">
              <a:spcBef>
                <a:spcPts val="0"/>
              </a:spcBef>
              <a:spcAft>
                <a:spcPts val="0"/>
              </a:spcAft>
              <a:buClr>
                <a:srgbClr val="000000"/>
              </a:buClr>
              <a:buSzPts val="2000"/>
              <a:buFont typeface="Calibri"/>
              <a:buAutoNum type="arabicPeriod"/>
            </a:pPr>
            <a:r>
              <a:rPr b="0" lang="en-US" sz="2000" strike="noStrike">
                <a:solidFill>
                  <a:srgbClr val="000000"/>
                </a:solidFill>
                <a:latin typeface="Times New Roman"/>
                <a:ea typeface="Times New Roman"/>
                <a:cs typeface="Times New Roman"/>
                <a:sym typeface="Times New Roman"/>
              </a:rPr>
              <a:t> Спиртли ичимликлар;</a:t>
            </a:r>
            <a:endParaRPr b="0" sz="2000" strike="noStrike">
              <a:solidFill>
                <a:srgbClr val="000000"/>
              </a:solidFill>
              <a:latin typeface="Times New Roman"/>
              <a:ea typeface="Times New Roman"/>
              <a:cs typeface="Times New Roman"/>
              <a:sym typeface="Times New Roman"/>
            </a:endParaRPr>
          </a:p>
          <a:p>
            <a:pPr indent="-127000" lvl="0" marL="0" marR="0" rtl="0" algn="just">
              <a:spcBef>
                <a:spcPts val="0"/>
              </a:spcBef>
              <a:spcAft>
                <a:spcPts val="0"/>
              </a:spcAft>
              <a:buClr>
                <a:srgbClr val="000000"/>
              </a:buClr>
              <a:buSzPts val="2000"/>
              <a:buFont typeface="Calibri"/>
              <a:buAutoNum type="arabicPeriod"/>
            </a:pPr>
            <a:r>
              <a:rPr b="0" lang="en-US" sz="2000" strike="noStrike">
                <a:solidFill>
                  <a:srgbClr val="000000"/>
                </a:solidFill>
                <a:latin typeface="Times New Roman"/>
                <a:ea typeface="Times New Roman"/>
                <a:cs typeface="Times New Roman"/>
                <a:sym typeface="Times New Roman"/>
              </a:rPr>
              <a:t> Наркотик;</a:t>
            </a:r>
            <a:endParaRPr b="0" sz="2000" strike="noStrike">
              <a:solidFill>
                <a:srgbClr val="000000"/>
              </a:solidFill>
              <a:latin typeface="Times New Roman"/>
              <a:ea typeface="Times New Roman"/>
              <a:cs typeface="Times New Roman"/>
              <a:sym typeface="Times New Roman"/>
            </a:endParaRPr>
          </a:p>
          <a:p>
            <a:pPr indent="-127000" lvl="0" marL="0" marR="0" rtl="0" algn="just">
              <a:spcBef>
                <a:spcPts val="0"/>
              </a:spcBef>
              <a:spcAft>
                <a:spcPts val="0"/>
              </a:spcAft>
              <a:buClr>
                <a:srgbClr val="000000"/>
              </a:buClr>
              <a:buSzPts val="2000"/>
              <a:buFont typeface="Calibri"/>
              <a:buAutoNum type="arabicPeriod"/>
            </a:pPr>
            <a:r>
              <a:rPr b="0" lang="en-US" sz="2000" strike="noStrike">
                <a:solidFill>
                  <a:srgbClr val="000000"/>
                </a:solidFill>
                <a:latin typeface="Times New Roman"/>
                <a:ea typeface="Times New Roman"/>
                <a:cs typeface="Times New Roman"/>
                <a:sym typeface="Times New Roman"/>
              </a:rPr>
              <a:t> Чўчқа гўшти билан боғлиқ ишлаб чиқариш </a:t>
            </a:r>
            <a:endParaRPr b="0" sz="2000" strike="noStrike">
              <a:solidFill>
                <a:srgbClr val="00000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000">
                <a:solidFill>
                  <a:srgbClr val="000000"/>
                </a:solidFill>
                <a:latin typeface="Times New Roman"/>
                <a:ea typeface="Times New Roman"/>
                <a:cs typeface="Times New Roman"/>
                <a:sym typeface="Times New Roman"/>
              </a:rPr>
              <a:t>     </a:t>
            </a:r>
            <a:r>
              <a:rPr b="0" lang="en-US" sz="2000" strike="noStrike">
                <a:solidFill>
                  <a:srgbClr val="000000"/>
                </a:solidFill>
                <a:latin typeface="Times New Roman"/>
                <a:ea typeface="Times New Roman"/>
                <a:cs typeface="Times New Roman"/>
                <a:sym typeface="Times New Roman"/>
              </a:rPr>
              <a:t>ва ҳалол бўлмаган озиқ-овқатлар;</a:t>
            </a:r>
            <a:endParaRPr b="0" sz="2000" strike="noStrike">
              <a:solidFill>
                <a:srgbClr val="000000"/>
              </a:solidFill>
              <a:latin typeface="Times New Roman"/>
              <a:ea typeface="Times New Roman"/>
              <a:cs typeface="Times New Roman"/>
              <a:sym typeface="Times New Roman"/>
            </a:endParaRPr>
          </a:p>
          <a:p>
            <a:pPr indent="-265113" lvl="0" marL="265113" marR="0" rtl="0" algn="just">
              <a:spcBef>
                <a:spcPts val="0"/>
              </a:spcBef>
              <a:spcAft>
                <a:spcPts val="0"/>
              </a:spcAft>
              <a:buClr>
                <a:srgbClr val="000000"/>
              </a:buClr>
              <a:buSzPts val="2000"/>
              <a:buFont typeface="Trebuchet MS"/>
              <a:buAutoNum type="arabicPeriod" startAt="7"/>
            </a:pPr>
            <a:r>
              <a:rPr b="0" lang="en-US" sz="2000" strike="noStrike">
                <a:solidFill>
                  <a:srgbClr val="000000"/>
                </a:solidFill>
                <a:latin typeface="Times New Roman"/>
                <a:ea typeface="Times New Roman"/>
                <a:cs typeface="Times New Roman"/>
                <a:sym typeface="Times New Roman"/>
              </a:rPr>
              <a:t>Тамаки;</a:t>
            </a:r>
            <a:endParaRPr b="0" sz="2000" strike="noStrike">
              <a:solidFill>
                <a:srgbClr val="000000"/>
              </a:solidFill>
              <a:latin typeface="Times New Roman"/>
              <a:ea typeface="Times New Roman"/>
              <a:cs typeface="Times New Roman"/>
              <a:sym typeface="Times New Roman"/>
            </a:endParaRPr>
          </a:p>
          <a:p>
            <a:pPr indent="-127000" lvl="0" marL="0" marR="0" rtl="0" algn="just">
              <a:spcBef>
                <a:spcPts val="0"/>
              </a:spcBef>
              <a:spcAft>
                <a:spcPts val="0"/>
              </a:spcAft>
              <a:buClr>
                <a:srgbClr val="000000"/>
              </a:buClr>
              <a:buSzPts val="2000"/>
              <a:buFont typeface="Calibri"/>
              <a:buAutoNum type="arabicPeriod" startAt="7"/>
            </a:pPr>
            <a:r>
              <a:rPr b="0" lang="en-US" sz="2000" strike="noStrike">
                <a:solidFill>
                  <a:srgbClr val="000000"/>
                </a:solidFill>
                <a:latin typeface="Times New Roman"/>
                <a:ea typeface="Times New Roman"/>
                <a:cs typeface="Times New Roman"/>
                <a:sym typeface="Times New Roman"/>
              </a:rPr>
              <a:t> Шариат талабларига жавоб бермайдиган қимматли қоғозлар билан биржа савдоси ёки акциялар савдоси;</a:t>
            </a:r>
            <a:endParaRPr b="0" sz="2000" strike="noStrike">
              <a:solidFill>
                <a:srgbClr val="000000"/>
              </a:solidFill>
              <a:latin typeface="Times New Roman"/>
              <a:ea typeface="Times New Roman"/>
              <a:cs typeface="Times New Roman"/>
              <a:sym typeface="Times New Roman"/>
            </a:endParaRPr>
          </a:p>
          <a:p>
            <a:pPr indent="-127000" lvl="0" marL="0" marR="0" rtl="0" algn="just">
              <a:spcBef>
                <a:spcPts val="0"/>
              </a:spcBef>
              <a:spcAft>
                <a:spcPts val="0"/>
              </a:spcAft>
              <a:buClr>
                <a:srgbClr val="000000"/>
              </a:buClr>
              <a:buSzPts val="2000"/>
              <a:buFont typeface="Calibri"/>
              <a:buAutoNum type="arabicPeriod" startAt="7"/>
            </a:pPr>
            <a:r>
              <a:rPr b="0" lang="en-US" sz="2000" strike="noStrike">
                <a:solidFill>
                  <a:srgbClr val="000000"/>
                </a:solidFill>
                <a:latin typeface="Times New Roman"/>
                <a:ea typeface="Times New Roman"/>
                <a:cs typeface="Times New Roman"/>
                <a:sym typeface="Times New Roman"/>
              </a:rPr>
              <a:t> Анъанавий молиявий хизматлар </a:t>
            </a:r>
            <a:endParaRPr b="0" sz="2000" strike="noStrike">
              <a:solidFill>
                <a:srgbClr val="00000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000">
                <a:solidFill>
                  <a:srgbClr val="000000"/>
                </a:solidFill>
                <a:latin typeface="Times New Roman"/>
                <a:ea typeface="Times New Roman"/>
                <a:cs typeface="Times New Roman"/>
                <a:sym typeface="Times New Roman"/>
              </a:rPr>
              <a:t>    </a:t>
            </a:r>
            <a:r>
              <a:rPr b="0" lang="en-US" sz="2000" strike="noStrike">
                <a:solidFill>
                  <a:srgbClr val="000000"/>
                </a:solidFill>
                <a:latin typeface="Times New Roman"/>
                <a:ea typeface="Times New Roman"/>
                <a:cs typeface="Times New Roman"/>
                <a:sym typeface="Times New Roman"/>
              </a:rPr>
              <a:t>(банк, суғурта ва бошқалар); </a:t>
            </a:r>
            <a:endParaRPr b="0" sz="2000" strike="noStrike">
              <a:solidFill>
                <a:srgbClr val="000000"/>
              </a:solidFill>
              <a:latin typeface="Times New Roman"/>
              <a:ea typeface="Times New Roman"/>
              <a:cs typeface="Times New Roman"/>
              <a:sym typeface="Times New Roman"/>
            </a:endParaRPr>
          </a:p>
          <a:p>
            <a:pPr indent="-127000" lvl="0" marL="0" marR="0" rtl="0" algn="just">
              <a:spcBef>
                <a:spcPts val="0"/>
              </a:spcBef>
              <a:spcAft>
                <a:spcPts val="0"/>
              </a:spcAft>
              <a:buClr>
                <a:srgbClr val="000000"/>
              </a:buClr>
              <a:buSzPts val="2000"/>
              <a:buFont typeface="Calibri"/>
              <a:buAutoNum type="arabicPeriod" startAt="7"/>
            </a:pPr>
            <a:r>
              <a:rPr lang="en-US" sz="2000">
                <a:solidFill>
                  <a:srgbClr val="000000"/>
                </a:solidFill>
                <a:latin typeface="Times New Roman"/>
                <a:ea typeface="Times New Roman"/>
                <a:cs typeface="Times New Roman"/>
                <a:sym typeface="Times New Roman"/>
              </a:rPr>
              <a:t> </a:t>
            </a:r>
            <a:r>
              <a:rPr b="0" lang="en-US" sz="2000" strike="noStrike">
                <a:solidFill>
                  <a:srgbClr val="000000"/>
                </a:solidFill>
                <a:latin typeface="Times New Roman"/>
                <a:ea typeface="Times New Roman"/>
                <a:cs typeface="Times New Roman"/>
                <a:sym typeface="Times New Roman"/>
              </a:rPr>
              <a:t>Шариат тамойилларига кўра жоиз эмас </a:t>
            </a:r>
            <a:endParaRPr b="0" sz="2000" strike="noStrike">
              <a:solidFill>
                <a:srgbClr val="00000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000">
                <a:solidFill>
                  <a:srgbClr val="000000"/>
                </a:solidFill>
                <a:latin typeface="Times New Roman"/>
                <a:ea typeface="Times New Roman"/>
                <a:cs typeface="Times New Roman"/>
                <a:sym typeface="Times New Roman"/>
              </a:rPr>
              <a:t>     деб</a:t>
            </a:r>
            <a:r>
              <a:rPr b="0" lang="en-US" sz="2000" strike="noStrike">
                <a:solidFill>
                  <a:srgbClr val="000000"/>
                </a:solidFill>
                <a:latin typeface="Times New Roman"/>
                <a:ea typeface="Times New Roman"/>
                <a:cs typeface="Times New Roman"/>
                <a:sym typeface="Times New Roman"/>
              </a:rPr>
              <a:t> топилган бошқа фаолиятлар. </a:t>
            </a:r>
            <a:endParaRPr b="0" sz="2000" strike="noStrike">
              <a:solidFill>
                <a:srgbClr val="00000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descr="Картинки по запросу корпоративное управление" id="341" name="Google Shape;341;p20"/>
          <p:cNvSpPr/>
          <p:nvPr/>
        </p:nvSpPr>
        <p:spPr>
          <a:xfrm>
            <a:off x="116682" y="748904"/>
            <a:ext cx="228600" cy="2286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350">
              <a:solidFill>
                <a:srgbClr val="000000"/>
              </a:solidFill>
              <a:latin typeface="Century Gothic"/>
              <a:ea typeface="Century Gothic"/>
              <a:cs typeface="Century Gothic"/>
              <a:sym typeface="Century Gothic"/>
            </a:endParaRPr>
          </a:p>
        </p:txBody>
      </p:sp>
      <p:sp>
        <p:nvSpPr>
          <p:cNvPr id="342" name="Google Shape;342;p20"/>
          <p:cNvSpPr txBox="1"/>
          <p:nvPr/>
        </p:nvSpPr>
        <p:spPr>
          <a:xfrm>
            <a:off x="0" y="364791"/>
            <a:ext cx="9144000" cy="598182"/>
          </a:xfrm>
          <a:prstGeom prst="rect">
            <a:avLst/>
          </a:prstGeom>
          <a:solidFill>
            <a:srgbClr val="0070C0"/>
          </a:solidFill>
          <a:ln cap="rnd" cmpd="sng" w="25400">
            <a:solidFill>
              <a:schemeClr val="lt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FFFF"/>
              </a:buClr>
              <a:buSzPts val="3231"/>
              <a:buFont typeface="Times New Roman"/>
              <a:buNone/>
            </a:pPr>
            <a:r>
              <a:rPr b="1" lang="en-US" sz="3231">
                <a:solidFill>
                  <a:srgbClr val="FFFFFF"/>
                </a:solidFill>
                <a:latin typeface="Times New Roman"/>
                <a:ea typeface="Times New Roman"/>
                <a:cs typeface="Times New Roman"/>
                <a:sym typeface="Times New Roman"/>
              </a:rPr>
              <a:t>Фойдаланилган адабиётлар рўхати</a:t>
            </a:r>
            <a:endParaRPr b="1" sz="3231">
              <a:solidFill>
                <a:srgbClr val="FFFFFF"/>
              </a:solidFill>
              <a:latin typeface="Times New Roman"/>
              <a:ea typeface="Times New Roman"/>
              <a:cs typeface="Times New Roman"/>
              <a:sym typeface="Times New Roman"/>
            </a:endParaRPr>
          </a:p>
        </p:txBody>
      </p:sp>
      <p:sp>
        <p:nvSpPr>
          <p:cNvPr id="343" name="Google Shape;343;p20"/>
          <p:cNvSpPr/>
          <p:nvPr/>
        </p:nvSpPr>
        <p:spPr>
          <a:xfrm>
            <a:off x="116682" y="1124744"/>
            <a:ext cx="8537634" cy="4254370"/>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1800"/>
              <a:buFont typeface="Times New Roman"/>
              <a:buAutoNum type="arabicPeriod"/>
            </a:pPr>
            <a:r>
              <a:rPr lang="en-US" sz="1800">
                <a:solidFill>
                  <a:schemeClr val="dk1"/>
                </a:solidFill>
                <a:latin typeface="Times New Roman"/>
                <a:ea typeface="Times New Roman"/>
                <a:cs typeface="Times New Roman"/>
                <a:sym typeface="Times New Roman"/>
              </a:rPr>
              <a:t>Ислом молияси ва банк тизими. Е.A. Байдаулет.Таржимон: Ботирхўжа Жўраев. - Т .: “Ўзбекистон”, 2014. - 122-б. </a:t>
            </a:r>
            <a:endParaRPr sz="1800">
              <a:solidFill>
                <a:schemeClr val="dk1"/>
              </a:solidFill>
              <a:latin typeface="Times New Roman"/>
              <a:ea typeface="Times New Roman"/>
              <a:cs typeface="Times New Roman"/>
              <a:sym typeface="Times New Roman"/>
            </a:endParaRPr>
          </a:p>
          <a:p>
            <a:pPr indent="-457200" lvl="0" marL="457200" marR="0" rtl="0" algn="l">
              <a:spcBef>
                <a:spcPts val="0"/>
              </a:spcBef>
              <a:spcAft>
                <a:spcPts val="0"/>
              </a:spcAft>
              <a:buClr>
                <a:schemeClr val="dk1"/>
              </a:buClr>
              <a:buSzPts val="1800"/>
              <a:buFont typeface="Times New Roman"/>
              <a:buAutoNum type="arabicPeriod"/>
            </a:pPr>
            <a:r>
              <a:rPr lang="en-US" sz="1800">
                <a:solidFill>
                  <a:schemeClr val="dk1"/>
                </a:solidFill>
                <a:latin typeface="Times New Roman"/>
                <a:ea typeface="Times New Roman"/>
                <a:cs typeface="Times New Roman"/>
                <a:sym typeface="Times New Roman"/>
              </a:rPr>
              <a:t>Ислом молияси асослари [Матн] / Е.A. Байдаулет. -Тошкент: “Ўзбекистон” НМИУ, 2019. – 432 б. </a:t>
            </a:r>
            <a:endParaRPr sz="1800">
              <a:solidFill>
                <a:schemeClr val="dk1"/>
              </a:solidFill>
              <a:latin typeface="Times New Roman"/>
              <a:ea typeface="Times New Roman"/>
              <a:cs typeface="Times New Roman"/>
              <a:sym typeface="Times New Roman"/>
            </a:endParaRPr>
          </a:p>
          <a:p>
            <a:pPr indent="-457200" lvl="0" marL="457200" marR="0" rtl="0" algn="l">
              <a:spcBef>
                <a:spcPts val="0"/>
              </a:spcBef>
              <a:spcAft>
                <a:spcPts val="0"/>
              </a:spcAft>
              <a:buClr>
                <a:schemeClr val="dk1"/>
              </a:buClr>
              <a:buSzPts val="1800"/>
              <a:buFont typeface="Times New Roman"/>
              <a:buAutoNum type="arabicPeriod"/>
            </a:pPr>
            <a:r>
              <a:rPr lang="en-US" sz="1800">
                <a:solidFill>
                  <a:schemeClr val="dk1"/>
                </a:solidFill>
                <a:latin typeface="Times New Roman"/>
                <a:ea typeface="Times New Roman"/>
                <a:cs typeface="Times New Roman"/>
                <a:sym typeface="Times New Roman"/>
              </a:rPr>
              <a:t>Ислом банк иши ва молияси: тамойиллари ва амалиёти. Моҳаммед Имад Aли, Икрамур Раҳмон Фалаҳи / Marifa Academy Private Limited, Биринчи нашр 2016. 55-бет. </a:t>
            </a:r>
            <a:endParaRPr sz="1800">
              <a:solidFill>
                <a:schemeClr val="dk1"/>
              </a:solidFill>
              <a:latin typeface="Times New Roman"/>
              <a:ea typeface="Times New Roman"/>
              <a:cs typeface="Times New Roman"/>
              <a:sym typeface="Times New Roman"/>
            </a:endParaRPr>
          </a:p>
          <a:p>
            <a:pPr indent="-457200" lvl="0" marL="457200" marR="0" rtl="0" algn="l">
              <a:spcBef>
                <a:spcPts val="0"/>
              </a:spcBef>
              <a:spcAft>
                <a:spcPts val="0"/>
              </a:spcAft>
              <a:buClr>
                <a:schemeClr val="dk1"/>
              </a:buClr>
              <a:buSzPts val="1800"/>
              <a:buFont typeface="Times New Roman"/>
              <a:buAutoNum type="arabicPeriod"/>
            </a:pPr>
            <a:r>
              <a:rPr lang="en-US" sz="1800">
                <a:solidFill>
                  <a:schemeClr val="dk1"/>
                </a:solidFill>
                <a:latin typeface="Times New Roman"/>
                <a:ea typeface="Times New Roman"/>
                <a:cs typeface="Times New Roman"/>
                <a:sym typeface="Times New Roman"/>
              </a:rPr>
              <a:t>Ислом иқтисодиётида молиявий муносабатлар. Р.В.Aбдуллаев, С.М.Дусанов. - Т.: “Тошкент ислом университети”, 2007. - 71 б.</a:t>
            </a:r>
            <a:endParaRPr/>
          </a:p>
          <a:p>
            <a:pPr indent="-457200" lvl="0" marL="457200" marR="0" rtl="0" algn="l">
              <a:spcBef>
                <a:spcPts val="0"/>
              </a:spcBef>
              <a:spcAft>
                <a:spcPts val="0"/>
              </a:spcAft>
              <a:buClr>
                <a:schemeClr val="dk1"/>
              </a:buClr>
              <a:buSzPts val="1800"/>
              <a:buFont typeface="Times New Roman"/>
              <a:buAutoNum type="arabicPeriod"/>
            </a:pPr>
            <a:r>
              <a:rPr lang="en-US" sz="1800">
                <a:solidFill>
                  <a:schemeClr val="dk1"/>
                </a:solidFill>
                <a:latin typeface="Times New Roman"/>
                <a:ea typeface="Times New Roman"/>
                <a:cs typeface="Times New Roman"/>
                <a:sym typeface="Times New Roman"/>
              </a:rPr>
              <a:t>Aброров С., Ўзбекистонда сукук-ислом қимматли қоғозларини жорий этиш истиқболлари, Тошкент, 2020 й.</a:t>
            </a:r>
            <a:endParaRPr/>
          </a:p>
          <a:p>
            <a:pPr indent="-457200" lvl="0" marL="457200" marR="0" rtl="0" algn="l">
              <a:spcBef>
                <a:spcPts val="0"/>
              </a:spcBef>
              <a:spcAft>
                <a:spcPts val="0"/>
              </a:spcAft>
              <a:buClr>
                <a:schemeClr val="dk1"/>
              </a:buClr>
              <a:buSzPts val="1800"/>
              <a:buFont typeface="Times New Roman"/>
              <a:buAutoNum type="arabicPeriod"/>
            </a:pPr>
            <a:r>
              <a:rPr lang="en-US" sz="1800">
                <a:solidFill>
                  <a:schemeClr val="dk1"/>
                </a:solidFill>
                <a:latin typeface="Times New Roman"/>
                <a:ea typeface="Times New Roman"/>
                <a:cs typeface="Times New Roman"/>
                <a:sym typeface="Times New Roman"/>
              </a:rPr>
              <a:t>Syeda Fahmida Habib. Исломий молия ва банк иши асослари, John Wiley &amp; Sons Ltd., 2018 йил.</a:t>
            </a:r>
            <a:endParaRPr/>
          </a:p>
          <a:p>
            <a:pPr indent="-457200" lvl="0" marL="457200" marR="0" rtl="0" algn="l">
              <a:spcBef>
                <a:spcPts val="0"/>
              </a:spcBef>
              <a:spcAft>
                <a:spcPts val="0"/>
              </a:spcAft>
              <a:buClr>
                <a:schemeClr val="dk1"/>
              </a:buClr>
              <a:buSzPts val="1800"/>
              <a:buFont typeface="Times New Roman"/>
              <a:buAutoNum type="arabicPeriod"/>
            </a:pPr>
            <a:r>
              <a:rPr lang="en-US" sz="1800">
                <a:solidFill>
                  <a:schemeClr val="dk1"/>
                </a:solidFill>
                <a:latin typeface="Times New Roman"/>
                <a:ea typeface="Times New Roman"/>
                <a:cs typeface="Times New Roman"/>
                <a:sym typeface="Times New Roman"/>
              </a:rPr>
              <a:t>Иброҳим Фарес, Ислом банки саноати: концепция, операциялар ва назорат, 2015 йил.</a:t>
            </a:r>
            <a:endParaRPr sz="1800">
              <a:solidFill>
                <a:srgbClr val="00000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pic>
        <p:nvPicPr>
          <p:cNvPr id="348" name="Google Shape;348;p21"/>
          <p:cNvPicPr preferRelativeResize="0"/>
          <p:nvPr/>
        </p:nvPicPr>
        <p:blipFill rotWithShape="1">
          <a:blip r:embed="rId3">
            <a:alphaModFix/>
          </a:blip>
          <a:srcRect b="0" l="0" r="0" t="0"/>
          <a:stretch/>
        </p:blipFill>
        <p:spPr>
          <a:xfrm>
            <a:off x="958416" y="1071562"/>
            <a:ext cx="5715000" cy="4410075"/>
          </a:xfrm>
          <a:prstGeom prst="rect">
            <a:avLst/>
          </a:prstGeom>
          <a:noFill/>
          <a:ln>
            <a:noFill/>
          </a:ln>
        </p:spPr>
      </p:pic>
      <p:sp>
        <p:nvSpPr>
          <p:cNvPr id="349" name="Google Shape;349;p21"/>
          <p:cNvSpPr txBox="1"/>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888888"/>
                </a:solidFill>
                <a:latin typeface="Trebuchet MS"/>
                <a:ea typeface="Trebuchet MS"/>
                <a:cs typeface="Trebuchet MS"/>
                <a:sym typeface="Trebuchet MS"/>
              </a:rPr>
              <a:t>‹#›</a:t>
            </a:fld>
            <a:endParaRPr b="0" i="0" sz="1200" u="none" cap="none" strike="noStrike">
              <a:solidFill>
                <a:srgbClr val="888888"/>
              </a:solidFill>
              <a:latin typeface="Trebuchet MS"/>
              <a:ea typeface="Trebuchet MS"/>
              <a:cs typeface="Trebuchet MS"/>
              <a:sym typeface="Trebuchet MS"/>
            </a:endParaRPr>
          </a:p>
        </p:txBody>
      </p:sp>
      <p:sp>
        <p:nvSpPr>
          <p:cNvPr id="350" name="Google Shape;350;p21"/>
          <p:cNvSpPr/>
          <p:nvPr/>
        </p:nvSpPr>
        <p:spPr>
          <a:xfrm>
            <a:off x="1311383" y="1130141"/>
            <a:ext cx="5976664" cy="492443"/>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600"/>
              <a:buFont typeface="Arial"/>
              <a:buNone/>
            </a:pPr>
            <a:r>
              <a:rPr b="1" i="0" lang="en-US" sz="2600" u="none" cap="none" strike="noStrike">
                <a:solidFill>
                  <a:srgbClr val="000000"/>
                </a:solidFill>
                <a:latin typeface="Times New Roman"/>
                <a:ea typeface="Times New Roman"/>
                <a:cs typeface="Times New Roman"/>
                <a:sym typeface="Times New Roman"/>
              </a:rPr>
              <a:t>ЭЪТИБОРИНГИЗ УЧУН РАҲМАТ !</a:t>
            </a:r>
            <a:endParaRPr b="0" i="0" sz="1400" u="none" cap="none" strike="noStrike">
              <a:solidFill>
                <a:srgbClr val="000000"/>
              </a:solidFill>
              <a:latin typeface="Arial"/>
              <a:ea typeface="Arial"/>
              <a:cs typeface="Arial"/>
              <a:sym typeface="Arial"/>
            </a:endParaRPr>
          </a:p>
        </p:txBody>
      </p:sp>
      <p:sp>
        <p:nvSpPr>
          <p:cNvPr id="351" name="Google Shape;351;p21"/>
          <p:cNvSpPr txBox="1"/>
          <p:nvPr/>
        </p:nvSpPr>
        <p:spPr>
          <a:xfrm>
            <a:off x="827584" y="5379253"/>
            <a:ext cx="5976664" cy="40006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rgbClr val="000000"/>
                </a:solidFill>
                <a:latin typeface="Times New Roman"/>
                <a:ea typeface="Times New Roman"/>
                <a:cs typeface="Times New Roman"/>
                <a:sym typeface="Times New Roman"/>
              </a:rPr>
              <a:t>https://st.depositphotos.com/2247735/3215/i/450/depositphotos_32159581-stock-photo-islamic-banking-or-financing-concept.jpg</a:t>
            </a:r>
            <a:endParaRPr b="0" i="0" sz="1000" u="none" cap="none" strike="noStrike">
              <a:solidFill>
                <a:srgbClr val="000000"/>
              </a:solidFill>
              <a:latin typeface="Times New Roman"/>
              <a:ea typeface="Times New Roman"/>
              <a:cs typeface="Times New Roman"/>
              <a:sym typeface="Times New Roman"/>
            </a:endParaRPr>
          </a:p>
        </p:txBody>
      </p:sp>
      <p:sp>
        <p:nvSpPr>
          <p:cNvPr descr="https://st.depositphotos.com/2247735/3215/i/450/depositphotos_32159581-stock-photo-islamic-banking-or-financing-concept.jpg" id="352" name="Google Shape;352;p21"/>
          <p:cNvSpPr/>
          <p:nvPr/>
        </p:nvSpPr>
        <p:spPr>
          <a:xfrm>
            <a:off x="4419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transition spd="med">
    <p:push/>
  </p:transition>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Аспект">
  <a:themeElements>
    <a:clrScheme name="Аспект">
      <a:dk1>
        <a:srgbClr val="000000"/>
      </a:dk1>
      <a:lt1>
        <a:srgbClr val="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2015-02-23T10:50:58Z</dcterms:created>
</cp:coreProperties>
</file>