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28"/>
  </p:notesMasterIdLst>
  <p:handoutMasterIdLst>
    <p:handoutMasterId r:id="rId29"/>
  </p:handoutMasterIdLst>
  <p:sldIdLst>
    <p:sldId id="307" r:id="rId2"/>
    <p:sldId id="372" r:id="rId3"/>
    <p:sldId id="402" r:id="rId4"/>
    <p:sldId id="1140" r:id="rId5"/>
    <p:sldId id="1138" r:id="rId6"/>
    <p:sldId id="1137" r:id="rId7"/>
    <p:sldId id="1139" r:id="rId8"/>
    <p:sldId id="1110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75" r:id="rId19"/>
    <p:sldId id="276" r:id="rId20"/>
    <p:sldId id="277" r:id="rId21"/>
    <p:sldId id="278" r:id="rId22"/>
    <p:sldId id="279" r:id="rId23"/>
    <p:sldId id="280" r:id="rId24"/>
    <p:sldId id="1141" r:id="rId25"/>
    <p:sldId id="380" r:id="rId26"/>
    <p:sldId id="281" r:id="rId27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uzaffarjon Nizamidinov" initials="MN" lastIdx="6" clrIdx="0">
    <p:extLst>
      <p:ext uri="{19B8F6BF-5375-455C-9EA6-DF929625EA0E}">
        <p15:presenceInfo xmlns:p15="http://schemas.microsoft.com/office/powerpoint/2012/main" userId="Muzaffarjon Nizamidin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5BA9"/>
    <a:srgbClr val="6F64A0"/>
    <a:srgbClr val="74699B"/>
    <a:srgbClr val="706599"/>
    <a:srgbClr val="6D609E"/>
    <a:srgbClr val="6A5D99"/>
    <a:srgbClr val="725C9A"/>
    <a:srgbClr val="67538B"/>
    <a:srgbClr val="6E518D"/>
    <a:srgbClr val="684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493" autoAdjust="0"/>
  </p:normalViewPr>
  <p:slideViewPr>
    <p:cSldViewPr>
      <p:cViewPr varScale="1">
        <p:scale>
          <a:sx n="87" d="100"/>
          <a:sy n="87" d="100"/>
        </p:scale>
        <p:origin x="130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CustomShape 1"/>
          <p:cNvSpPr/>
          <p:nvPr/>
        </p:nvSpPr>
        <p:spPr>
          <a:xfrm>
            <a:off x="3857760" y="9442440"/>
            <a:ext cx="2949480" cy="496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E78DC0-D725-4998-8370-49533F3F4C73}" type="slidenum"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2" name="TextShape 2"/>
          <p:cNvSpPr txBox="1"/>
          <p:nvPr/>
        </p:nvSpPr>
        <p:spPr>
          <a:xfrm>
            <a:off x="907560" y="4721400"/>
            <a:ext cx="4991400" cy="44733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CustomShape 1"/>
          <p:cNvSpPr/>
          <p:nvPr/>
        </p:nvSpPr>
        <p:spPr>
          <a:xfrm>
            <a:off x="3857760" y="9442440"/>
            <a:ext cx="2949480" cy="496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2BBA4B0-CC72-4024-AB9F-E011F13A3E9C}" type="slidenum"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Arial Unicode MS"/>
                <a:ea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4" name="TextShape 2"/>
          <p:cNvSpPr txBox="1"/>
          <p:nvPr/>
        </p:nvSpPr>
        <p:spPr>
          <a:xfrm>
            <a:off x="904680" y="4719240"/>
            <a:ext cx="4995720" cy="447372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CustomShape 1"/>
          <p:cNvSpPr/>
          <p:nvPr/>
        </p:nvSpPr>
        <p:spPr>
          <a:xfrm>
            <a:off x="3857760" y="9442440"/>
            <a:ext cx="2949480" cy="496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B236FB-14AE-4CD3-A443-7A997F57546B}" type="slidenum"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6" name="TextShape 2"/>
          <p:cNvSpPr txBox="1"/>
          <p:nvPr/>
        </p:nvSpPr>
        <p:spPr>
          <a:xfrm>
            <a:off x="907560" y="4721400"/>
            <a:ext cx="4991400" cy="44733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3857760" y="9442440"/>
            <a:ext cx="2949480" cy="496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AD7BC6-B562-40C4-9917-9A441328FFA4}" type="slidenum"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Arial Unicode MS"/>
                <a:ea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18" name="TextShape 2"/>
          <p:cNvSpPr txBox="1"/>
          <p:nvPr/>
        </p:nvSpPr>
        <p:spPr>
          <a:xfrm>
            <a:off x="904680" y="4719240"/>
            <a:ext cx="4995720" cy="447372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CustomShape 1"/>
          <p:cNvSpPr/>
          <p:nvPr/>
        </p:nvSpPr>
        <p:spPr>
          <a:xfrm>
            <a:off x="3857760" y="9442440"/>
            <a:ext cx="2949480" cy="496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7F0B14-D317-4A58-89E7-345E99E13AC7}" type="slidenum"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0" name="TextShape 2"/>
          <p:cNvSpPr txBox="1"/>
          <p:nvPr/>
        </p:nvSpPr>
        <p:spPr>
          <a:xfrm>
            <a:off x="907560" y="4721400"/>
            <a:ext cx="4991400" cy="44733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CustomShape 1"/>
          <p:cNvSpPr/>
          <p:nvPr/>
        </p:nvSpPr>
        <p:spPr>
          <a:xfrm>
            <a:off x="3857760" y="9442440"/>
            <a:ext cx="2949480" cy="4968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b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EF34C4-99D2-4072-B440-5BE399075686}" type="slidenum"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Arial"/>
                <a:ea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2" name="TextShape 2"/>
          <p:cNvSpPr txBox="1"/>
          <p:nvPr/>
        </p:nvSpPr>
        <p:spPr>
          <a:xfrm>
            <a:off x="904680" y="4719240"/>
            <a:ext cx="4995720" cy="447372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17.04.2023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61255" y="863374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2484018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850294" y="5287791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436" y="1404060"/>
            <a:ext cx="60468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/>
              <a:t>Lecture </a:t>
            </a:r>
            <a:r>
              <a:rPr lang="ru-RU" sz="2800" b="1" dirty="0"/>
              <a:t>4. </a:t>
            </a:r>
            <a:r>
              <a:rPr lang="en-US" sz="2800" b="1" dirty="0"/>
              <a:t>Islamic financial instruments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691680" y="5805264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261255" y="863374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1163" y="2457365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261138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3" y="1404060"/>
            <a:ext cx="628678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800" b="1" dirty="0"/>
              <a:t>4-маъруза. </a:t>
            </a:r>
            <a:r>
              <a:rPr lang="ru-RU" sz="2800" b="1" dirty="0" err="1"/>
              <a:t>Исломий</a:t>
            </a:r>
            <a:r>
              <a:rPr lang="ru-RU" sz="2800" b="1" dirty="0"/>
              <a:t> </a:t>
            </a:r>
            <a:r>
              <a:rPr lang="ru-RU" sz="2800" b="1" dirty="0" err="1"/>
              <a:t>молиявий</a:t>
            </a:r>
            <a:r>
              <a:rPr lang="ru-RU" sz="2800" b="1" dirty="0"/>
              <a:t> </a:t>
            </a:r>
            <a:r>
              <a:rPr lang="ru-RU" sz="2800" b="1" dirty="0" err="1"/>
              <a:t>воситалар</a:t>
            </a:r>
            <a:endParaRPr lang="uz-Cyrl-UZ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728319"/>
            <a:ext cx="60468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7544" y="260648"/>
            <a:ext cx="6552728" cy="432048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 молия воситалари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692696"/>
            <a:ext cx="8280920" cy="4464496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тўрт</a:t>
            </a:r>
            <a:r>
              <a:rPr lang="ru-RU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қисмлар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шаклланади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байъ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эгалик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Ижара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ўтказишни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Ҳадя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ҳиба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бепул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Cc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уда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арияҳ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мулкдан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ҳуқуқини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бепул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олмай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адабиётда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таснифлари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келтирилади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98248963"/>
      </p:ext>
    </p:extLst>
  </p:cSld>
  <p:clrMapOvr>
    <a:masterClrMapping/>
  </p:clrMapOvr>
  <p:transition spd="med">
    <p:pull dir="l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141107"/>
            <a:ext cx="7232368" cy="432048"/>
          </a:xfrm>
        </p:spPr>
        <p:txBody>
          <a:bodyPr>
            <a:noAutofit/>
          </a:bodyPr>
          <a:lstStyle/>
          <a:p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Транзакцион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воситачилик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битимларининг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шакллари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437C4D-8905-46F2-9553-D780406EF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60" y="573155"/>
            <a:ext cx="7232368" cy="59540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A32A58-ED0E-4F38-8B88-02B5B5699A97}"/>
              </a:ext>
            </a:extLst>
          </p:cNvPr>
          <p:cNvSpPr txBox="1"/>
          <p:nvPr/>
        </p:nvSpPr>
        <p:spPr>
          <a:xfrm>
            <a:off x="438928" y="6443497"/>
            <a:ext cx="5357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 err="1"/>
              <a:t>Ислом</a:t>
            </a:r>
            <a:r>
              <a:rPr lang="ru-RU" sz="1000" dirty="0"/>
              <a:t> </a:t>
            </a:r>
            <a:r>
              <a:rPr lang="ru-RU" sz="1000" dirty="0" err="1"/>
              <a:t>молияси</a:t>
            </a:r>
            <a:r>
              <a:rPr lang="ru-RU" sz="1000" dirty="0"/>
              <a:t> </a:t>
            </a:r>
            <a:r>
              <a:rPr lang="ru-RU" sz="1000" dirty="0" err="1"/>
              <a:t>ва</a:t>
            </a:r>
            <a:r>
              <a:rPr lang="ru-RU" sz="1000" dirty="0"/>
              <a:t> банк </a:t>
            </a:r>
            <a:r>
              <a:rPr lang="ru-RU" sz="1000" dirty="0" err="1"/>
              <a:t>тизими</a:t>
            </a:r>
            <a:r>
              <a:rPr lang="ru-RU" sz="1000" dirty="0"/>
              <a:t>. Е.</a:t>
            </a:r>
            <a:r>
              <a:rPr lang="en-US" sz="1000" dirty="0"/>
              <a:t>A. </a:t>
            </a:r>
            <a:r>
              <a:rPr lang="ru-RU" sz="1000" dirty="0" err="1"/>
              <a:t>Байдаулет</a:t>
            </a:r>
            <a:r>
              <a:rPr lang="ru-RU" sz="1000" dirty="0"/>
              <a:t>. </a:t>
            </a:r>
            <a:r>
              <a:rPr lang="ru-RU" sz="1000" dirty="0" err="1"/>
              <a:t>Таржимон</a:t>
            </a:r>
            <a:r>
              <a:rPr lang="ru-RU" sz="1000" dirty="0"/>
              <a:t>: </a:t>
            </a:r>
            <a:r>
              <a:rPr lang="ru-RU" sz="1000" dirty="0" err="1"/>
              <a:t>Ботирхўжа</a:t>
            </a:r>
            <a:r>
              <a:rPr lang="ru-RU" sz="1000" dirty="0"/>
              <a:t> </a:t>
            </a:r>
            <a:r>
              <a:rPr lang="ru-RU" sz="1000" dirty="0" err="1"/>
              <a:t>Жўраев</a:t>
            </a:r>
            <a:r>
              <a:rPr lang="ru-RU" sz="1000" dirty="0"/>
              <a:t>. - Т.: “</a:t>
            </a:r>
            <a:r>
              <a:rPr lang="ru-RU" sz="1000" dirty="0" err="1"/>
              <a:t>Ўзбекистон</a:t>
            </a:r>
            <a:r>
              <a:rPr lang="ru-RU" sz="1000" dirty="0"/>
              <a:t>”, 2014. - 122-б. </a:t>
            </a:r>
          </a:p>
        </p:txBody>
      </p:sp>
    </p:spTree>
    <p:extLst>
      <p:ext uri="{BB962C8B-B14F-4D97-AF65-F5344CB8AC3E}">
        <p14:creationId xmlns:p14="http://schemas.microsoft.com/office/powerpoint/2010/main" val="848526055"/>
      </p:ext>
    </p:extLst>
  </p:cSld>
  <p:clrMapOvr>
    <a:masterClrMapping/>
  </p:clrMapOvr>
  <p:transition spd="med"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141107"/>
            <a:ext cx="6552728" cy="432048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 молия воситалари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476672"/>
            <a:ext cx="8280920" cy="446449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60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Аксарият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банклар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ишлатиладиган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халқаро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қатъий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бўлувчи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Шерикчилик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музораба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мушорака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келишуви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algn="just"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Мазкур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ўртасидаги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тафовут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сотиш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муддатлари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таърифланади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муробаҳа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ижара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истисноъ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салам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Қуйидагилар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ҳисобланади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қарзи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ҳасан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фоизсиз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агентлик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тўловлари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жуъла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сукук</a:t>
            </a:r>
            <a:r>
              <a:rPr lang="ru-RU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қимматбаҳо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қоғозларга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080683714"/>
      </p:ext>
    </p:extLst>
  </p:cSld>
  <p:clrMapOvr>
    <a:masterClrMapping/>
  </p:clrMapOvr>
  <p:transition spd="med"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9632" y="260648"/>
            <a:ext cx="5112568" cy="432048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 молия воситалари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D3850C-F6F6-4603-BE06-4D5E0A3E2B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836712"/>
            <a:ext cx="7556253" cy="36004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793B46-5340-40C5-9F26-F821BD66380E}"/>
              </a:ext>
            </a:extLst>
          </p:cNvPr>
          <p:cNvSpPr txBox="1"/>
          <p:nvPr/>
        </p:nvSpPr>
        <p:spPr>
          <a:xfrm>
            <a:off x="467544" y="6011680"/>
            <a:ext cx="5357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 err="1"/>
              <a:t>Ислом</a:t>
            </a:r>
            <a:r>
              <a:rPr lang="ru-RU" sz="1000" dirty="0"/>
              <a:t> </a:t>
            </a:r>
            <a:r>
              <a:rPr lang="ru-RU" sz="1000" dirty="0" err="1"/>
              <a:t>молияси</a:t>
            </a:r>
            <a:r>
              <a:rPr lang="ru-RU" sz="1000" dirty="0"/>
              <a:t> </a:t>
            </a:r>
            <a:r>
              <a:rPr lang="ru-RU" sz="1000" dirty="0" err="1"/>
              <a:t>ва</a:t>
            </a:r>
            <a:r>
              <a:rPr lang="ru-RU" sz="1000" dirty="0"/>
              <a:t> банк </a:t>
            </a:r>
            <a:r>
              <a:rPr lang="ru-RU" sz="1000" dirty="0" err="1"/>
              <a:t>тизими</a:t>
            </a:r>
            <a:r>
              <a:rPr lang="ru-RU" sz="1000" dirty="0"/>
              <a:t>. Е.</a:t>
            </a:r>
            <a:r>
              <a:rPr lang="en-US" sz="1000" dirty="0"/>
              <a:t>A. </a:t>
            </a:r>
            <a:r>
              <a:rPr lang="ru-RU" sz="1000" dirty="0" err="1"/>
              <a:t>Байдаулет</a:t>
            </a:r>
            <a:r>
              <a:rPr lang="ru-RU" sz="1000" dirty="0"/>
              <a:t>. </a:t>
            </a:r>
            <a:r>
              <a:rPr lang="ru-RU" sz="1000" dirty="0" err="1"/>
              <a:t>Таржимон</a:t>
            </a:r>
            <a:r>
              <a:rPr lang="ru-RU" sz="1000" dirty="0"/>
              <a:t>: </a:t>
            </a:r>
            <a:r>
              <a:rPr lang="ru-RU" sz="1000" dirty="0" err="1"/>
              <a:t>Ботирхўжа</a:t>
            </a:r>
            <a:r>
              <a:rPr lang="ru-RU" sz="1000" dirty="0"/>
              <a:t> </a:t>
            </a:r>
            <a:r>
              <a:rPr lang="ru-RU" sz="1000" dirty="0" err="1"/>
              <a:t>Жўраев</a:t>
            </a:r>
            <a:r>
              <a:rPr lang="ru-RU" sz="1000" dirty="0"/>
              <a:t>. - Т.: “</a:t>
            </a:r>
            <a:r>
              <a:rPr lang="ru-RU" sz="1000" dirty="0" err="1"/>
              <a:t>Ўзбекистон</a:t>
            </a:r>
            <a:r>
              <a:rPr lang="ru-RU" sz="1000" dirty="0"/>
              <a:t>”, 2014. - 122-б. </a:t>
            </a:r>
          </a:p>
        </p:txBody>
      </p:sp>
    </p:spTree>
    <p:extLst>
      <p:ext uri="{BB962C8B-B14F-4D97-AF65-F5344CB8AC3E}">
        <p14:creationId xmlns:p14="http://schemas.microsoft.com/office/powerpoint/2010/main" val="1773265688"/>
      </p:ext>
    </p:extLst>
  </p:cSld>
  <p:clrMapOvr>
    <a:masterClrMapping/>
  </p:clrMapOvr>
  <p:transition spd="med">
    <p:pull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528" y="141107"/>
            <a:ext cx="6552728" cy="432048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 молия воситалари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2" y="476672"/>
            <a:ext cx="8280920" cy="4464496"/>
          </a:xfrm>
        </p:spPr>
        <p:txBody>
          <a:bodyPr>
            <a:noAutofit/>
          </a:bodyPr>
          <a:lstStyle/>
          <a:p>
            <a:pPr marL="0" indent="0" algn="just">
              <a:spcBef>
                <a:spcPts val="600"/>
              </a:spcBef>
              <a:buNone/>
            </a:pPr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Исло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умумлаштириб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учта</a:t>
            </a:r>
            <a:r>
              <a:rPr lang="ru-RU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шакл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шерикчиликка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зарарларни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тақсимлашга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айтганда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улушли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музораба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мушорака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spcBef>
                <a:spcPts val="600"/>
              </a:spcBef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олди-сотди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битимларида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айтганда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боғлиқ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иштирок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муробаҳа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ижара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(лизинг), салам,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истисноъ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>
              <a:spcBef>
                <a:spcPts val="600"/>
              </a:spcBef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комиссия (тариф)лари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тўлашга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комиссион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ваколат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агентлик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indent="0" algn="just"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эҳтиёжларига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кўрсатувчи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транзакциялар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тафовутини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эттирувчи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тарқалган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исломий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молиявий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воситаларнинг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таснифи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шулардан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40663857"/>
      </p:ext>
    </p:extLst>
  </p:cSld>
  <p:clrMapOvr>
    <a:masterClrMapping/>
  </p:clrMapOvr>
  <p:transition spd="med">
    <p:pull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>
          <a:xfrm>
            <a:off x="76202" y="91400"/>
            <a:ext cx="3343670" cy="626125"/>
          </a:xfrm>
        </p:spPr>
        <p:txBody>
          <a:bodyPr>
            <a:normAutofit fontScale="90000"/>
          </a:bodyPr>
          <a:lstStyle/>
          <a:p>
            <a:pPr defTabSz="912813">
              <a:defRPr/>
            </a:pP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Ислом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шартномаларининг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таснифлари</a:t>
            </a:r>
            <a:endParaRPr lang="uz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2" name="Line 2"/>
          <p:cNvSpPr>
            <a:spLocks noChangeShapeType="1"/>
          </p:cNvSpPr>
          <p:nvPr/>
        </p:nvSpPr>
        <p:spPr bwMode="auto">
          <a:xfrm>
            <a:off x="4639072" y="745472"/>
            <a:ext cx="0" cy="457200"/>
          </a:xfrm>
          <a:prstGeom prst="line">
            <a:avLst/>
          </a:prstGeom>
          <a:noFill/>
          <a:ln w="25400">
            <a:solidFill>
              <a:srgbClr val="333333"/>
            </a:solidFill>
            <a:round/>
            <a:headEnd/>
            <a:tailEnd/>
          </a:ln>
          <a:extLst/>
        </p:spPr>
        <p:txBody>
          <a:bodyPr wrap="none"/>
          <a:lstStyle/>
          <a:p>
            <a:pPr marL="0" marR="0" lvl="0" indent="0" algn="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93440" y="4831432"/>
            <a:ext cx="2438400" cy="685800"/>
          </a:xfrm>
          <a:prstGeom prst="rect">
            <a:avLst/>
          </a:prstGeom>
          <a:solidFill>
            <a:schemeClr val="bg1"/>
          </a:solidFill>
          <a:ln w="3810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Вадия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хавфсизлик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Вакалаҳ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агентлик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)*</a:t>
            </a:r>
            <a:endParaRPr kumimoji="0" lang="uz" sz="1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419872" y="135872"/>
            <a:ext cx="2438400" cy="609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25400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uz-Cyrl-UZ" sz="15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cs typeface="Times New Roman" panose="02020603050405020304" pitchFamily="18" charset="0"/>
              </a:rPr>
              <a:t>ШАРТНОМА ТУРЛАРИ</a:t>
            </a:r>
            <a:endParaRPr kumimoji="0" lang="uz" sz="15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3267472" y="1202672"/>
            <a:ext cx="2667000" cy="533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uz-Cyrl-UZ" sz="1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cs typeface="Times New Roman" panose="02020603050405020304" pitchFamily="18" charset="0"/>
              </a:rPr>
              <a:t>Ҳамкорликка асосланган</a:t>
            </a:r>
            <a:endParaRPr kumimoji="0" lang="uz" sz="1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6391672" y="1202672"/>
            <a:ext cx="2438400" cy="533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uz-Cyrl-UZ" sz="1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cs typeface="Times New Roman" panose="02020603050405020304" pitchFamily="18" charset="0"/>
              </a:rPr>
              <a:t>Лизингга асосланган</a:t>
            </a:r>
            <a:endParaRPr kumimoji="0" lang="uz" sz="1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395537" y="1202672"/>
            <a:ext cx="2562372" cy="533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uz-Cyrl-UZ" sz="1400" b="1" dirty="0">
                <a:solidFill>
                  <a:srgbClr val="003366"/>
                </a:solidFill>
                <a:cs typeface="Times New Roman" panose="02020603050405020304" pitchFamily="18" charset="0"/>
              </a:rPr>
              <a:t>Сотишга асосоланган</a:t>
            </a:r>
            <a:endParaRPr kumimoji="0" lang="uz" sz="1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6391672" y="1736072"/>
            <a:ext cx="2438400" cy="990600"/>
          </a:xfrm>
          <a:prstGeom prst="rect">
            <a:avLst/>
          </a:prstGeom>
          <a:solidFill>
            <a:schemeClr val="bg1"/>
          </a:solidFill>
          <a:ln w="3810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Ижара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(лизинг)*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Ижара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Тҳумма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Бай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кейин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сотиш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асосидаги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лизинг*</a:t>
            </a:r>
            <a:endParaRPr kumimoji="0" lang="uz" sz="1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395537" y="1700808"/>
            <a:ext cx="2565548" cy="2448269"/>
          </a:xfrm>
          <a:prstGeom prst="rect">
            <a:avLst/>
          </a:prstGeom>
          <a:solidFill>
            <a:schemeClr val="bg1"/>
          </a:solidFill>
          <a:ln w="3810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Мурабаҳа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харажат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-плюс)*</a:t>
            </a:r>
          </a:p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Истисна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қурилиш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)*</a:t>
            </a:r>
          </a:p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Салом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муддати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узайтирилган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етказиб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бериш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</a:p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Таваррук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(монетизация)*</a:t>
            </a:r>
          </a:p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Урбун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ишалб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топилган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пул)</a:t>
            </a:r>
          </a:p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Инаҳ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сотиб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олиш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ва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қайта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сотиш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)*</a:t>
            </a:r>
          </a:p>
          <a:p>
            <a:pPr marL="285750" lvl="0" indent="-28575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Сарф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(валюта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айирбошлаш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 *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3267472" y="1736072"/>
            <a:ext cx="2667000" cy="1066800"/>
          </a:xfrm>
          <a:prstGeom prst="rect">
            <a:avLst/>
          </a:prstGeom>
          <a:solidFill>
            <a:schemeClr val="bg1"/>
          </a:solidFill>
          <a:ln w="3810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Музараба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фойдани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тақсимлаш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)*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Мушарака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фойда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зарарни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тақсимлаш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)*</a:t>
            </a:r>
            <a:endParaRPr kumimoji="0" lang="uz" sz="1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32781" name="Line 11"/>
          <p:cNvSpPr>
            <a:spLocks noChangeShapeType="1"/>
          </p:cNvSpPr>
          <p:nvPr/>
        </p:nvSpPr>
        <p:spPr bwMode="auto">
          <a:xfrm flipH="1">
            <a:off x="1667272" y="974072"/>
            <a:ext cx="5943600" cy="0"/>
          </a:xfrm>
          <a:prstGeom prst="line">
            <a:avLst/>
          </a:prstGeom>
          <a:noFill/>
          <a:ln w="25400">
            <a:solidFill>
              <a:srgbClr val="333333"/>
            </a:solidFill>
            <a:round/>
            <a:headEnd/>
            <a:tailEnd/>
          </a:ln>
          <a:extLst/>
        </p:spPr>
        <p:txBody>
          <a:bodyPr wrap="none"/>
          <a:lstStyle/>
          <a:p>
            <a:pPr marL="0" marR="0" lvl="0" indent="0" algn="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32782" name="Line 12"/>
          <p:cNvSpPr>
            <a:spLocks noChangeShapeType="1"/>
          </p:cNvSpPr>
          <p:nvPr/>
        </p:nvSpPr>
        <p:spPr bwMode="auto">
          <a:xfrm>
            <a:off x="7610872" y="974072"/>
            <a:ext cx="0" cy="228600"/>
          </a:xfrm>
          <a:prstGeom prst="line">
            <a:avLst/>
          </a:prstGeom>
          <a:noFill/>
          <a:ln w="25400">
            <a:solidFill>
              <a:srgbClr val="333333"/>
            </a:solidFill>
            <a:round/>
            <a:headEnd/>
            <a:tailEnd/>
          </a:ln>
          <a:extLst/>
        </p:spPr>
        <p:txBody>
          <a:bodyPr wrap="none"/>
          <a:lstStyle/>
          <a:p>
            <a:pPr marL="0" marR="0" lvl="0" indent="0" algn="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32783" name="Line 13"/>
          <p:cNvSpPr>
            <a:spLocks noChangeShapeType="1"/>
          </p:cNvSpPr>
          <p:nvPr/>
        </p:nvSpPr>
        <p:spPr bwMode="auto">
          <a:xfrm>
            <a:off x="1667272" y="974072"/>
            <a:ext cx="0" cy="228600"/>
          </a:xfrm>
          <a:prstGeom prst="line">
            <a:avLst/>
          </a:prstGeom>
          <a:noFill/>
          <a:ln w="25400">
            <a:solidFill>
              <a:srgbClr val="333333"/>
            </a:solidFill>
            <a:round/>
            <a:headEnd/>
            <a:tailEnd/>
          </a:ln>
          <a:extLst/>
        </p:spPr>
        <p:txBody>
          <a:bodyPr wrap="none"/>
          <a:lstStyle/>
          <a:p>
            <a:pPr marL="0" marR="0" lvl="0" indent="0" algn="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93440" y="4314815"/>
            <a:ext cx="2438400" cy="533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uz-Cyrl-UZ" sz="1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cs typeface="Times New Roman" panose="02020603050405020304" pitchFamily="18" charset="0"/>
              </a:rPr>
              <a:t>Комиссия тўлашга асосланган</a:t>
            </a:r>
            <a:endParaRPr kumimoji="0" lang="uz" sz="1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32785" name="Line 17"/>
          <p:cNvSpPr>
            <a:spLocks noChangeShapeType="1"/>
          </p:cNvSpPr>
          <p:nvPr/>
        </p:nvSpPr>
        <p:spPr bwMode="auto">
          <a:xfrm>
            <a:off x="6086872" y="974072"/>
            <a:ext cx="0" cy="2667000"/>
          </a:xfrm>
          <a:prstGeom prst="line">
            <a:avLst/>
          </a:prstGeom>
          <a:noFill/>
          <a:ln w="25400">
            <a:solidFill>
              <a:srgbClr val="333333"/>
            </a:solidFill>
            <a:round/>
            <a:headEnd/>
            <a:tailEnd/>
          </a:ln>
          <a:extLst/>
        </p:spPr>
        <p:txBody>
          <a:bodyPr wrap="none"/>
          <a:lstStyle/>
          <a:p>
            <a:pPr marL="0" marR="0" lvl="0" indent="0" algn="r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645768" y="3602360"/>
            <a:ext cx="2438400" cy="1908952"/>
          </a:xfrm>
          <a:prstGeom prst="rect">
            <a:avLst/>
          </a:prstGeom>
          <a:solidFill>
            <a:schemeClr val="bg1"/>
          </a:solidFill>
          <a:ln w="38100">
            <a:solidFill>
              <a:srgbClr val="333333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Қард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фоизсиз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кредит)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Кафала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кафолат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Ҳибаҳ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совға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Ибра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чегирма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Муқаса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ҳисобга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олиш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,  </a:t>
            </a: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ўрнатиш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</a:p>
          <a:p>
            <a:pPr marL="285750" lvl="0" indent="-285750" algn="just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400" dirty="0" err="1">
                <a:solidFill>
                  <a:srgbClr val="003366"/>
                </a:solidFill>
                <a:cs typeface="Times New Roman" panose="02020603050405020304" pitchFamily="18" charset="0"/>
              </a:rPr>
              <a:t>Раҳну</a:t>
            </a:r>
            <a:r>
              <a:rPr lang="ru-RU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 (</a:t>
            </a:r>
            <a:r>
              <a:rPr lang="uz-Cyrl-UZ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гаровга олиш, ломбард</a:t>
            </a:r>
            <a:r>
              <a:rPr lang="en-US" sz="1400" dirty="0">
                <a:solidFill>
                  <a:srgbClr val="003366"/>
                </a:solidFill>
                <a:cs typeface="Times New Roman" panose="02020603050405020304" pitchFamily="18" charset="0"/>
              </a:rPr>
              <a:t>)</a:t>
            </a:r>
            <a:endParaRPr kumimoji="0" lang="uz" sz="1400" b="0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645768" y="3068960"/>
            <a:ext cx="2438400" cy="5651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uz-Cyrl-UZ" sz="14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cs typeface="Times New Roman" panose="02020603050405020304" pitchFamily="18" charset="0"/>
              </a:rPr>
              <a:t>Бошқалар</a:t>
            </a:r>
            <a:endParaRPr kumimoji="0" lang="uz" sz="14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cxnSp>
        <p:nvCxnSpPr>
          <p:cNvPr id="26" name="Straight Connector 25"/>
          <p:cNvCxnSpPr>
            <a:cxnSpLocks/>
          </p:cNvCxnSpPr>
          <p:nvPr/>
        </p:nvCxnSpPr>
        <p:spPr>
          <a:xfrm flipH="1">
            <a:off x="3116660" y="974072"/>
            <a:ext cx="2" cy="3340742"/>
          </a:xfrm>
          <a:prstGeom prst="line">
            <a:avLst/>
          </a:prstGeom>
          <a:ln w="285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90" name="TextBox 22"/>
          <p:cNvSpPr txBox="1">
            <a:spLocks noChangeArrowheads="1"/>
          </p:cNvSpPr>
          <p:nvPr/>
        </p:nvSpPr>
        <p:spPr bwMode="auto">
          <a:xfrm>
            <a:off x="395537" y="5591958"/>
            <a:ext cx="5071260" cy="286232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 defTabSz="91281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defTabSz="91281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91281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91281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912813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0" algn="r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kumimoji="0" lang="uz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14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Тижорат</a:t>
            </a: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операцияларида</a:t>
            </a: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қўлланиладиган</a:t>
            </a:r>
            <a:r>
              <a:rPr lang="ru-RU" sz="14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шартномалар</a:t>
            </a:r>
            <a:endParaRPr kumimoji="0" lang="uz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CustomShape 1"/>
          <p:cNvSpPr/>
          <p:nvPr/>
        </p:nvSpPr>
        <p:spPr>
          <a:xfrm>
            <a:off x="323528" y="126360"/>
            <a:ext cx="4190760" cy="609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kumimoji="0" lang="ru-RU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раба</a:t>
            </a:r>
            <a:endParaRPr kumimoji="0" lang="en-US" sz="14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CustomShape 2"/>
          <p:cNvSpPr/>
          <p:nvPr/>
        </p:nvSpPr>
        <p:spPr>
          <a:xfrm>
            <a:off x="76320" y="908720"/>
            <a:ext cx="4190760" cy="50348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9050">
            <a:solidFill>
              <a:srgbClr val="7030A0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25360" marR="0" lvl="1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</a:t>
            </a:r>
            <a:r>
              <a:rPr kumimoji="0" lang="ru-RU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зо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раба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тадбиркорлик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фаолиятини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молиялаштириш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учун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икки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(2)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томонидан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тузилган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шартномани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билдиради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1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Томонлар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фақат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таъминлайдиган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Раббул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мал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(investor)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лойиҳани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фақат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бошқарадиган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</a:t>
            </a:r>
            <a:r>
              <a:rPr kumimoji="0" lang="ru-RU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зо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риб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(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тадбиркор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)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дир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Агар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корхона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фойдали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бўлса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фойда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олдиндан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келишилган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нисбат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асосида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тақсимланади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1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Бизнес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йўқолган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тақдирда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зарар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фақат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етказиб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берувчи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томонидан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қопланади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Аммо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агар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зарар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музорибнинг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бепарволиги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ёки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нотўғри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хатти-ҳаракати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туфайли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юзага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келган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бўлса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барча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зарарларни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музориб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ўз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зиммасига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1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Муз</a:t>
            </a:r>
            <a:r>
              <a:rPr kumimoji="0" lang="ru-RU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риб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ҳам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корхонадан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қайтишни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ҳам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кафолатлай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олмайди</a:t>
            </a:r>
            <a:r>
              <a:rPr kumimoji="0" lang="ru-RU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0" name="CustomShape 3"/>
          <p:cNvSpPr/>
          <p:nvPr/>
        </p:nvSpPr>
        <p:spPr>
          <a:xfrm>
            <a:off x="4404960" y="159120"/>
            <a:ext cx="4419360" cy="556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kumimoji="0" lang="ru-RU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раба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битими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тасвирланган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1" name="CustomShape 4"/>
          <p:cNvSpPr/>
          <p:nvPr/>
        </p:nvSpPr>
        <p:spPr>
          <a:xfrm>
            <a:off x="4301056" y="861912"/>
            <a:ext cx="1495080" cy="101916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Рабб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ал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Мал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таъминотчи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" name="CustomShape 5"/>
          <p:cNvSpPr/>
          <p:nvPr/>
        </p:nvSpPr>
        <p:spPr>
          <a:xfrm>
            <a:off x="5638680" y="3227472"/>
            <a:ext cx="1633320" cy="97956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kumimoji="0" lang="ru-RU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раба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корхонаси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CustomShape 6"/>
          <p:cNvSpPr/>
          <p:nvPr/>
        </p:nvSpPr>
        <p:spPr>
          <a:xfrm>
            <a:off x="7226280" y="836712"/>
            <a:ext cx="1361880" cy="101916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kumimoji="0" lang="ru-RU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зо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риб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тадбиркор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4" name="Line 7"/>
          <p:cNvCxnSpPr>
            <a:stCxn id="112" idx="0"/>
          </p:cNvCxnSpPr>
          <p:nvPr/>
        </p:nvCxnSpPr>
        <p:spPr>
          <a:xfrm flipV="1">
            <a:off x="6456240" y="1864872"/>
            <a:ext cx="1249920" cy="1362960"/>
          </a:xfrm>
          <a:prstGeom prst="straightConnector1">
            <a:avLst/>
          </a:prstGeom>
          <a:ln w="19080">
            <a:solidFill>
              <a:srgbClr val="000000"/>
            </a:solidFill>
            <a:miter/>
            <a:tailEnd type="triangle" w="med" len="med"/>
          </a:ln>
        </p:spPr>
      </p:cxnSp>
      <p:cxnSp>
        <p:nvCxnSpPr>
          <p:cNvPr id="115" name="Line 8"/>
          <p:cNvCxnSpPr/>
          <p:nvPr/>
        </p:nvCxnSpPr>
        <p:spPr>
          <a:xfrm flipH="1" flipV="1">
            <a:off x="5140800" y="1864512"/>
            <a:ext cx="1283400" cy="1338840"/>
          </a:xfrm>
          <a:prstGeom prst="straightConnector1">
            <a:avLst/>
          </a:prstGeom>
          <a:ln w="19080">
            <a:solidFill>
              <a:srgbClr val="000000"/>
            </a:solidFill>
            <a:miter/>
            <a:tailEnd type="triangle" w="med" len="med"/>
          </a:ln>
        </p:spPr>
      </p:cxnSp>
      <p:cxnSp>
        <p:nvCxnSpPr>
          <p:cNvPr id="116" name="Line 9"/>
          <p:cNvCxnSpPr>
            <a:stCxn id="111" idx="2"/>
            <a:endCxn id="112" idx="1"/>
          </p:cNvCxnSpPr>
          <p:nvPr/>
        </p:nvCxnSpPr>
        <p:spPr>
          <a:xfrm rot="16200000" flipH="1">
            <a:off x="4425548" y="2504120"/>
            <a:ext cx="1836180" cy="590084"/>
          </a:xfrm>
          <a:prstGeom prst="bentConnector2">
            <a:avLst/>
          </a:prstGeom>
          <a:ln w="19080">
            <a:solidFill>
              <a:srgbClr val="000000"/>
            </a:solidFill>
            <a:miter/>
            <a:tailEnd type="triangle" w="med" len="med"/>
          </a:ln>
        </p:spPr>
      </p:cxnSp>
      <p:cxnSp>
        <p:nvCxnSpPr>
          <p:cNvPr id="117" name="Line 10"/>
          <p:cNvCxnSpPr>
            <a:stCxn id="113" idx="2"/>
            <a:endCxn id="112" idx="3"/>
          </p:cNvCxnSpPr>
          <p:nvPr/>
        </p:nvCxnSpPr>
        <p:spPr>
          <a:xfrm flipH="1">
            <a:off x="7271640" y="1855512"/>
            <a:ext cx="633960" cy="1863000"/>
          </a:xfrm>
          <a:prstGeom prst="bentConnector3">
            <a:avLst/>
          </a:prstGeom>
          <a:ln w="19080">
            <a:solidFill>
              <a:srgbClr val="000000"/>
            </a:solidFill>
            <a:miter/>
            <a:tailEnd type="triangle" w="med" len="med"/>
          </a:ln>
        </p:spPr>
      </p:cxnSp>
      <p:sp>
        <p:nvSpPr>
          <p:cNvPr id="118" name="CustomShape 11"/>
          <p:cNvSpPr/>
          <p:nvPr/>
        </p:nvSpPr>
        <p:spPr>
          <a:xfrm>
            <a:off x="4265144" y="2533932"/>
            <a:ext cx="841680" cy="498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CustomShape 12"/>
          <p:cNvSpPr/>
          <p:nvPr/>
        </p:nvSpPr>
        <p:spPr>
          <a:xfrm>
            <a:off x="7867440" y="2438352"/>
            <a:ext cx="1200240" cy="690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Бошқарув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кўникмалари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CustomShape 13"/>
          <p:cNvSpPr/>
          <p:nvPr/>
        </p:nvSpPr>
        <p:spPr>
          <a:xfrm>
            <a:off x="5835489" y="986467"/>
            <a:ext cx="1412511" cy="14770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Йўқотишлар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фақат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Рабб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ал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савдо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маркази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томонидан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қопланади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баҳам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кўрилган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фойда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Shape 1"/>
          <p:cNvSpPr txBox="1"/>
          <p:nvPr/>
        </p:nvSpPr>
        <p:spPr>
          <a:xfrm>
            <a:off x="3535529" y="184694"/>
            <a:ext cx="5639040" cy="685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</a:t>
            </a:r>
            <a:r>
              <a:rPr lang="ru-RU" sz="2800" b="1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зо</a:t>
            </a: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раба</a:t>
            </a:r>
            <a:r>
              <a:rPr kumimoji="0" lang="en-US" sz="2800" b="1" i="0" strike="noStrike" kern="1200" cap="none" spc="-1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2800" b="1" i="0" strike="noStrike" kern="1200" cap="none" spc="-1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тамойилл</a:t>
            </a:r>
            <a:r>
              <a:rPr lang="ru-RU" sz="2800" b="1" spc="-1" dirty="0" err="1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ари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22" name="CustomShape 2"/>
          <p:cNvSpPr/>
          <p:nvPr/>
        </p:nvSpPr>
        <p:spPr>
          <a:xfrm>
            <a:off x="3871369" y="319694"/>
            <a:ext cx="183960" cy="387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3" name="CustomShape 3"/>
          <p:cNvSpPr/>
          <p:nvPr/>
        </p:nvSpPr>
        <p:spPr>
          <a:xfrm>
            <a:off x="3670284" y="3308774"/>
            <a:ext cx="3140968" cy="1371600"/>
          </a:xfrm>
          <a:prstGeom prst="rect">
            <a:avLst/>
          </a:prstGeom>
          <a:solidFill>
            <a:srgbClr val="CCFF99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Ижоб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CustomShape 4"/>
          <p:cNvSpPr/>
          <p:nvPr/>
        </p:nvSpPr>
        <p:spPr>
          <a:xfrm>
            <a:off x="2086849" y="1937174"/>
            <a:ext cx="3200400" cy="1295640"/>
          </a:xfrm>
          <a:prstGeom prst="rect">
            <a:avLst/>
          </a:prstGeom>
          <a:solidFill>
            <a:srgbClr val="FFC000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225360" marR="0" lvl="0" indent="-2253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366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Аҳдлашувчи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томонлар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0" indent="-2253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рабул-мал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муз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CustomShape 5"/>
          <p:cNvSpPr/>
          <p:nvPr/>
        </p:nvSpPr>
        <p:spPr>
          <a:xfrm>
            <a:off x="664513" y="3308774"/>
            <a:ext cx="2844672" cy="1447920"/>
          </a:xfrm>
          <a:prstGeom prst="rect">
            <a:avLst/>
          </a:prstGeom>
          <a:solidFill>
            <a:srgbClr val="CCFF99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uz-Cyrl-UZ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зарар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CustomShape 6"/>
          <p:cNvSpPr/>
          <p:nvPr/>
        </p:nvSpPr>
        <p:spPr>
          <a:xfrm>
            <a:off x="2086849" y="108374"/>
            <a:ext cx="3200400" cy="1752840"/>
          </a:xfrm>
          <a:custGeom>
            <a:avLst/>
            <a:gdLst/>
            <a:ahLst/>
            <a:cxnLst/>
            <a:rect l="0" t="0" r="r" b="b"/>
            <a:pathLst>
              <a:path w="8892" h="4871">
                <a:moveTo>
                  <a:pt x="4445" y="0"/>
                </a:moveTo>
                <a:lnTo>
                  <a:pt x="8891" y="4870"/>
                </a:lnTo>
                <a:lnTo>
                  <a:pt x="0" y="4870"/>
                </a:lnTo>
                <a:lnTo>
                  <a:pt x="4445" y="0"/>
                </a:lnTo>
              </a:path>
            </a:pathLst>
          </a:custGeom>
          <a:solidFill>
            <a:srgbClr val="FF0000"/>
          </a:solidFill>
          <a:ln w="9360">
            <a:solidFill>
              <a:srgbClr val="CC006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kumimoji="0" lang="uz-Cyrl-UZ" sz="2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kumimoji="0" lang="en-US" sz="24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ораба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639786" y="-60800"/>
            <a:ext cx="3106688" cy="609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Муш</a:t>
            </a:r>
            <a:r>
              <a:rPr kumimoji="0" lang="uz-Cyrl-UZ" sz="2800" b="1" i="0" strike="noStrike" kern="1200" cap="none" spc="-1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</a:t>
            </a:r>
            <a:endParaRPr kumimoji="0" lang="en-US" sz="14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CustomShape 2"/>
          <p:cNvSpPr/>
          <p:nvPr/>
        </p:nvSpPr>
        <p:spPr>
          <a:xfrm>
            <a:off x="228600" y="548680"/>
            <a:ext cx="4219560" cy="5328592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6E0EC"/>
          </a:solidFill>
          <a:ln w="9360">
            <a:solidFill>
              <a:srgbClr val="46AAC5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344160" marR="0" lvl="1" indent="-3441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Муш</a:t>
            </a:r>
            <a:r>
              <a:rPr kumimoji="0" lang="uz-Cyrl-UZ" sz="18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</a:t>
            </a:r>
            <a:r>
              <a:rPr kumimoji="0" lang="en-US" sz="18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рака</a:t>
            </a:r>
            <a:r>
              <a:rPr kumimoji="0" lang="en-US" sz="18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тадбиркорлик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фаолиятини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молиялаштириш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учун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икки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ёки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ундан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ортиқ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ўртасидаги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ҳамкорлик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келишувига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ишора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қилади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бунда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икки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тадбиркорлик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фаолиятини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молиялаштириш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мақсадида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нақд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ёки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нақд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пул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кўринишида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қўшади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4160" marR="0" lvl="1" indent="-3441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Иккала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бизнесни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биргаликда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бошқариши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мумкин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ёки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шерик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бошқа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шерикнинг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розилиги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билан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бизнесни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бошқариши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мумкин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4160" marR="0" lvl="1" indent="-3441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Тадбиркорлик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фаолиятидан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олинган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қандай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фойда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олдиндан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келишилган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фойдани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тақсимлаш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нисбати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бўйича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тақсимланади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зарар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иштироки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асосида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тақсимланади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4160" marR="0" lvl="1" indent="-3441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Шерик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корхонадан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бошқа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шерикга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қайтаришни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кафолатлай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8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олмайди</a:t>
            </a:r>
            <a:r>
              <a:rPr kumimoji="0" lang="en-US" sz="18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CustomShape 3"/>
          <p:cNvSpPr/>
          <p:nvPr/>
        </p:nvSpPr>
        <p:spPr>
          <a:xfrm>
            <a:off x="4622760" y="155415"/>
            <a:ext cx="4308480" cy="556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1600" b="1" i="0" u="none" strike="noStrike" kern="1200" cap="none" spc="-1" normalizeH="0" baseline="0" noProof="0" dirty="0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уш</a:t>
            </a:r>
            <a:r>
              <a:rPr kumimoji="0" lang="uz-Cyrl-UZ" sz="1600" b="1" i="0" u="none" strike="noStrike" kern="1200" cap="none" spc="-1" normalizeH="0" baseline="0" noProof="0" dirty="0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</a:t>
            </a:r>
            <a:r>
              <a:rPr kumimoji="0" lang="en-US" sz="1600" b="1" i="0" u="none" strike="noStrike" kern="1200" cap="none" spc="-1" normalizeH="0" baseline="0" noProof="0" dirty="0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битими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тасвирланган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CustomShape 4"/>
          <p:cNvSpPr/>
          <p:nvPr/>
        </p:nvSpPr>
        <p:spPr>
          <a:xfrm>
            <a:off x="7614000" y="1409744"/>
            <a:ext cx="1134464" cy="806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 smtClean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Мижоз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CustomShape 5"/>
          <p:cNvSpPr/>
          <p:nvPr/>
        </p:nvSpPr>
        <p:spPr>
          <a:xfrm>
            <a:off x="6219720" y="3751184"/>
            <a:ext cx="1371600" cy="8078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Муш</a:t>
            </a:r>
            <a:r>
              <a:rPr kumimoji="0" lang="uz-Cyrl-UZ" sz="1600" b="1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</a:t>
            </a:r>
            <a:r>
              <a:rPr kumimoji="0" lang="en-US" sz="1600" b="1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1600" b="1" i="0" u="none" strike="noStrike" kern="1200" cap="none" spc="-1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корхонаси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CustomShape 6"/>
          <p:cNvSpPr/>
          <p:nvPr/>
        </p:nvSpPr>
        <p:spPr>
          <a:xfrm>
            <a:off x="7544160" y="3276704"/>
            <a:ext cx="1412640" cy="1425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169560" marR="0" lvl="0" indent="-1695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 startAt="3"/>
              <a:tabLst/>
              <a:defRPr/>
            </a:pPr>
            <a:r>
              <a:rPr kumimoji="0" lang="en-US" sz="1200" b="0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Фойда ва зарарлар шериклар томонидан киритилган капиталга қараб тақсимланади.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CustomShape 7"/>
          <p:cNvSpPr/>
          <p:nvPr/>
        </p:nvSpPr>
        <p:spPr>
          <a:xfrm>
            <a:off x="4527720" y="3427544"/>
            <a:ext cx="1635120" cy="768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26800" marR="0" lvl="0" indent="-2268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мижоз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Мушарака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корхонасига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капитал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қўшади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4" name="CustomShape 8"/>
          <p:cNvSpPr/>
          <p:nvPr/>
        </p:nvSpPr>
        <p:spPr>
          <a:xfrm>
            <a:off x="5857920" y="731864"/>
            <a:ext cx="1838160" cy="933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169560" marR="0" lvl="0" indent="-1695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 startAt="2"/>
              <a:tabLst/>
              <a:defRPr/>
            </a:pP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Мушарака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корхонасини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бошқариш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учун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мижозни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Мушарик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сифатида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тайинлайди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CustomShape 9"/>
          <p:cNvSpPr/>
          <p:nvPr/>
        </p:nvSpPr>
        <p:spPr>
          <a:xfrm>
            <a:off x="5018040" y="1482824"/>
            <a:ext cx="1012680" cy="8064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6" name="Line 10"/>
          <p:cNvCxnSpPr>
            <a:cxnSpLocks/>
          </p:cNvCxnSpPr>
          <p:nvPr/>
        </p:nvCxnSpPr>
        <p:spPr>
          <a:xfrm rot="16200000" flipH="1">
            <a:off x="5590155" y="2401669"/>
            <a:ext cx="1411742" cy="1218988"/>
          </a:xfrm>
          <a:prstGeom prst="bentConnector3">
            <a:avLst>
              <a:gd name="adj1" fmla="val 50000"/>
            </a:avLst>
          </a:prstGeom>
          <a:ln w="19080">
            <a:solidFill>
              <a:srgbClr val="000000"/>
            </a:solidFill>
            <a:miter/>
          </a:ln>
        </p:spPr>
      </p:cxnSp>
      <p:cxnSp>
        <p:nvCxnSpPr>
          <p:cNvPr id="137" name="Line 11"/>
          <p:cNvCxnSpPr>
            <a:cxnSpLocks/>
          </p:cNvCxnSpPr>
          <p:nvPr/>
        </p:nvCxnSpPr>
        <p:spPr>
          <a:xfrm rot="5400000">
            <a:off x="6830100" y="2366084"/>
            <a:ext cx="1460520" cy="1309680"/>
          </a:xfrm>
          <a:prstGeom prst="bentConnector3">
            <a:avLst/>
          </a:prstGeom>
          <a:ln w="19080">
            <a:solidFill>
              <a:srgbClr val="000000"/>
            </a:solidFill>
            <a:miter/>
          </a:ln>
        </p:spPr>
      </p:cxnSp>
      <p:cxnSp>
        <p:nvCxnSpPr>
          <p:cNvPr id="138" name="Line 12"/>
          <p:cNvCxnSpPr>
            <a:cxnSpLocks/>
            <a:stCxn id="135" idx="3"/>
            <a:endCxn id="130" idx="1"/>
          </p:cNvCxnSpPr>
          <p:nvPr/>
        </p:nvCxnSpPr>
        <p:spPr>
          <a:xfrm flipV="1">
            <a:off x="6031080" y="1812224"/>
            <a:ext cx="1583280" cy="1080"/>
          </a:xfrm>
          <a:prstGeom prst="bentConnector3">
            <a:avLst>
              <a:gd name="adj1" fmla="val 67899"/>
            </a:avLst>
          </a:prstGeom>
          <a:ln w="15840">
            <a:solidFill>
              <a:srgbClr val="000000"/>
            </a:solidFill>
            <a:custDash>
              <a:ds d="100000" sp="100000"/>
            </a:custDash>
            <a:miter/>
            <a:tailEnd type="triangle" w="med" len="med"/>
          </a:ln>
        </p:spPr>
      </p:cxnSp>
      <p:cxnSp>
        <p:nvCxnSpPr>
          <p:cNvPr id="139" name="Line 13"/>
          <p:cNvCxnSpPr/>
          <p:nvPr/>
        </p:nvCxnSpPr>
        <p:spPr>
          <a:xfrm flipV="1">
            <a:off x="6905520" y="2240984"/>
            <a:ext cx="1184760" cy="748440"/>
          </a:xfrm>
          <a:prstGeom prst="straightConnector1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</p:cxnSp>
      <p:cxnSp>
        <p:nvCxnSpPr>
          <p:cNvPr id="140" name="Line 14"/>
          <p:cNvCxnSpPr>
            <a:cxnSpLocks/>
          </p:cNvCxnSpPr>
          <p:nvPr/>
        </p:nvCxnSpPr>
        <p:spPr>
          <a:xfrm flipH="1" flipV="1">
            <a:off x="5721120" y="2306144"/>
            <a:ext cx="1155240" cy="683280"/>
          </a:xfrm>
          <a:prstGeom prst="straightConnector1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</p:cxnSp>
      <p:sp>
        <p:nvSpPr>
          <p:cNvPr id="141" name="CustomShape 15"/>
          <p:cNvSpPr/>
          <p:nvPr/>
        </p:nvSpPr>
        <p:spPr>
          <a:xfrm>
            <a:off x="6290009" y="2453611"/>
            <a:ext cx="1126080" cy="4406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115560" marR="0" lvl="0" indent="-11556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Фойда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/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зарар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extShape 1"/>
          <p:cNvSpPr txBox="1"/>
          <p:nvPr/>
        </p:nvSpPr>
        <p:spPr>
          <a:xfrm>
            <a:off x="4067944" y="404664"/>
            <a:ext cx="5486400" cy="685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Муш</a:t>
            </a:r>
            <a:r>
              <a:rPr kumimoji="0" lang="uz-Cyrl-UZ" sz="2800" b="1" i="0" strike="noStrike" kern="1200" cap="none" spc="-1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рака</a:t>
            </a:r>
            <a:r>
              <a:rPr kumimoji="0" lang="uz-Cyrl-UZ" sz="2800" b="1" i="0" strike="noStrike" kern="1200" cap="none" spc="-1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 тамойиллари</a:t>
            </a:r>
            <a:r>
              <a:rPr kumimoji="0" lang="en-US" sz="2800" b="1" i="0" strike="noStrike" kern="1200" cap="none" spc="-1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 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43" name="CustomShape 2"/>
          <p:cNvSpPr/>
          <p:nvPr/>
        </p:nvSpPr>
        <p:spPr>
          <a:xfrm>
            <a:off x="3610744" y="3360440"/>
            <a:ext cx="3200400" cy="1371600"/>
          </a:xfrm>
          <a:prstGeom prst="rect">
            <a:avLst/>
          </a:prstGeom>
          <a:solidFill>
            <a:srgbClr val="CCFF99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3. Таклиф ва қабул қилиш</a:t>
            </a:r>
            <a:endParaRPr kumimoji="0" lang="en-US" sz="20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(Ижоб ва қабул)</a:t>
            </a:r>
            <a:endParaRPr kumimoji="0" lang="en-US" sz="20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CustomShape 3"/>
          <p:cNvSpPr/>
          <p:nvPr/>
        </p:nvSpPr>
        <p:spPr>
          <a:xfrm>
            <a:off x="608367" y="3360440"/>
            <a:ext cx="2895480" cy="1447560"/>
          </a:xfrm>
          <a:prstGeom prst="rect">
            <a:avLst/>
          </a:prstGeom>
          <a:solidFill>
            <a:srgbClr val="CCFF99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uz-Cyrl-UZ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ҳиссаси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зарар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ларни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тақсимлаш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uz-Cyrl-UZ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нисбати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CustomShape 4"/>
          <p:cNvSpPr/>
          <p:nvPr/>
        </p:nvSpPr>
        <p:spPr>
          <a:xfrm>
            <a:off x="1907704" y="160040"/>
            <a:ext cx="3200400" cy="1752480"/>
          </a:xfrm>
          <a:custGeom>
            <a:avLst/>
            <a:gdLst/>
            <a:ahLst/>
            <a:cxnLst/>
            <a:rect l="0" t="0" r="r" b="b"/>
            <a:pathLst>
              <a:path w="8892" h="4870">
                <a:moveTo>
                  <a:pt x="4445" y="0"/>
                </a:moveTo>
                <a:lnTo>
                  <a:pt x="8891" y="4869"/>
                </a:lnTo>
                <a:lnTo>
                  <a:pt x="0" y="4869"/>
                </a:lnTo>
                <a:lnTo>
                  <a:pt x="4445" y="0"/>
                </a:lnTo>
              </a:path>
            </a:pathLst>
          </a:custGeom>
          <a:solidFill>
            <a:srgbClr val="FF0000"/>
          </a:solidFill>
          <a:ln w="9360">
            <a:solidFill>
              <a:srgbClr val="CC006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z-Cyrl-UZ" sz="2400" b="1" i="0" u="none" strike="noStrike" kern="1200" cap="none" spc="-1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z-Cyrl-UZ" sz="2400" b="1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</a:t>
            </a:r>
            <a:r>
              <a:rPr kumimoji="0" lang="uz-Cyrl-UZ" sz="2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шо</a:t>
            </a:r>
            <a:r>
              <a:rPr kumimoji="0" lang="en-US" sz="2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CustomShape 5"/>
          <p:cNvSpPr/>
          <p:nvPr/>
        </p:nvSpPr>
        <p:spPr>
          <a:xfrm>
            <a:off x="1907704" y="1988840"/>
            <a:ext cx="3200400" cy="1295280"/>
          </a:xfrm>
          <a:prstGeom prst="rect">
            <a:avLst/>
          </a:prstGeom>
          <a:solidFill>
            <a:srgbClr val="FFC000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225360" marR="0" lvl="0" indent="-2253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366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Аҳдлашувчи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томонлар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0" indent="-2253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яъни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ҳамкорлар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228600" y="116632"/>
            <a:ext cx="8610480" cy="504056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Муш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рака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мутанақиса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(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камая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ди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йган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ҳамкорлик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48" name="CustomShape 2"/>
          <p:cNvSpPr/>
          <p:nvPr/>
        </p:nvSpPr>
        <p:spPr>
          <a:xfrm>
            <a:off x="228600" y="980728"/>
            <a:ext cx="8610480" cy="5007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Муш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kumimoji="0" lang="en-US" sz="20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утанақисаҳ</a:t>
            </a:r>
            <a:r>
              <a:rPr kumimoji="0" lang="en-US" sz="20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sz="20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муш</a:t>
            </a:r>
            <a:r>
              <a:rPr kumimoji="0" lang="uz-Cyrl-UZ" sz="20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0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</a:t>
            </a:r>
            <a:r>
              <a:rPr kumimoji="0" lang="en-US" sz="20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мунтаҳия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тамлик</a:t>
            </a:r>
            <a:r>
              <a:rPr lang="uz-Cyrl-UZ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камаядиган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муш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ракани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шериклик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тури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унда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шерик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шерикнинг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улушини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аста-секин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токи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ўша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ҳамкор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охир-оқибат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тўлиқ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галик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қилади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гибрид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тушунча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учта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мушарака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шериклик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ижара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лизинг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ъ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ваъдаси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мажбурияти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Ушбу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гибрид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уй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лойиҳани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extShape 1"/>
          <p:cNvSpPr txBox="1"/>
          <p:nvPr/>
        </p:nvSpPr>
        <p:spPr>
          <a:xfrm>
            <a:off x="98528" y="204444"/>
            <a:ext cx="8219256" cy="403919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Муш</a:t>
            </a:r>
            <a:r>
              <a:rPr kumimoji="0" lang="uz-Cyrl-UZ" sz="20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рака</a:t>
            </a:r>
            <a:r>
              <a:rPr kumimoji="0" lang="en-US" sz="20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мутанақиса</a:t>
            </a:r>
            <a:r>
              <a:rPr kumimoji="0" lang="en-US" sz="20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(</a:t>
            </a: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камая</a:t>
            </a:r>
            <a:r>
              <a:rPr kumimoji="0" lang="uz-Cyrl-UZ" sz="20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ди</a:t>
            </a: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йган</a:t>
            </a:r>
            <a:r>
              <a:rPr kumimoji="0" lang="en-US" sz="20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ҳамкорлик</a:t>
            </a:r>
            <a:r>
              <a:rPr kumimoji="0" lang="en-US" sz="20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</a:t>
            </a:r>
            <a:endParaRPr kumimoji="0" lang="en-US" sz="32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50" name="CustomShape 2"/>
          <p:cNvSpPr/>
          <p:nvPr/>
        </p:nvSpPr>
        <p:spPr>
          <a:xfrm>
            <a:off x="555728" y="805823"/>
            <a:ext cx="609480" cy="556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10%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1" name="CustomShape 3"/>
          <p:cNvSpPr/>
          <p:nvPr/>
        </p:nvSpPr>
        <p:spPr>
          <a:xfrm>
            <a:off x="6575648" y="805823"/>
            <a:ext cx="609480" cy="5562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-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90%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2" name="Line 4"/>
          <p:cNvSpPr/>
          <p:nvPr/>
        </p:nvSpPr>
        <p:spPr>
          <a:xfrm flipV="1">
            <a:off x="860288" y="1187063"/>
            <a:ext cx="0" cy="135576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3" name="Line 5"/>
          <p:cNvSpPr/>
          <p:nvPr/>
        </p:nvSpPr>
        <p:spPr>
          <a:xfrm flipV="1">
            <a:off x="6804248" y="1187063"/>
            <a:ext cx="0" cy="135576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4" name="CustomShape 6"/>
          <p:cNvSpPr/>
          <p:nvPr/>
        </p:nvSpPr>
        <p:spPr>
          <a:xfrm>
            <a:off x="5813528" y="2609423"/>
            <a:ext cx="1523880" cy="337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 w="25560">
            <a:solidFill>
              <a:srgbClr val="385D8A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5" name="CustomShape 7"/>
          <p:cNvSpPr/>
          <p:nvPr/>
        </p:nvSpPr>
        <p:spPr>
          <a:xfrm>
            <a:off x="98528" y="2609423"/>
            <a:ext cx="1828800" cy="337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 w="25560">
            <a:solidFill>
              <a:srgbClr val="385D8A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Мижоз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Line 8"/>
          <p:cNvSpPr/>
          <p:nvPr/>
        </p:nvSpPr>
        <p:spPr>
          <a:xfrm flipV="1">
            <a:off x="6347048" y="3075983"/>
            <a:ext cx="0" cy="106668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7" name="CustomShape 9"/>
          <p:cNvSpPr/>
          <p:nvPr/>
        </p:nvSpPr>
        <p:spPr>
          <a:xfrm>
            <a:off x="1622408" y="4752863"/>
            <a:ext cx="4419720" cy="990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2.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Харид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қилиш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мажбурияти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улушини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босқичма-босқич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камайтириш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активга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uz-Cyrl-UZ" sz="13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э</a:t>
            </a:r>
            <a:r>
              <a:rPr kumimoji="0" lang="en-US" sz="13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галикдаги</a:t>
            </a:r>
            <a:r>
              <a:rPr kumimoji="0" lang="en-US" sz="13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%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ни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ошириш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учун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ҳар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ой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Мушарака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бирлиги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харидларини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амалга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ошириш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мажбуриятини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олади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8" name="CustomShape 10"/>
          <p:cNvSpPr/>
          <p:nvPr/>
        </p:nvSpPr>
        <p:spPr>
          <a:xfrm>
            <a:off x="2155928" y="714023"/>
            <a:ext cx="3276360" cy="5882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455400" marR="0" lvl="0" indent="-4554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1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Муш</a:t>
            </a:r>
            <a:r>
              <a:rPr kumimoji="0" lang="uz-Cyrl-UZ" sz="1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</a:t>
            </a:r>
            <a:r>
              <a:rPr kumimoji="0" lang="en-US" sz="1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рака</a:t>
            </a:r>
            <a:r>
              <a:rPr kumimoji="0" lang="en-US" sz="1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шартномаси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5400" marR="0" lvl="0" indent="-4554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Ўз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мулкига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шериклик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шартномаси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CustomShape 11"/>
          <p:cNvSpPr/>
          <p:nvPr/>
        </p:nvSpPr>
        <p:spPr>
          <a:xfrm>
            <a:off x="1546268" y="3718258"/>
            <a:ext cx="4572000" cy="766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3.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Ижорат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шартномаси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Мижоз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Банкнинг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активдаги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улушидан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фойдаланганлик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учун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ижара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ҳақини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тўлайди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Line 12"/>
          <p:cNvSpPr/>
          <p:nvPr/>
        </p:nvSpPr>
        <p:spPr>
          <a:xfrm>
            <a:off x="1165208" y="4143023"/>
            <a:ext cx="990360" cy="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1" name="Line 13"/>
          <p:cNvSpPr/>
          <p:nvPr/>
        </p:nvSpPr>
        <p:spPr>
          <a:xfrm>
            <a:off x="6194408" y="5225903"/>
            <a:ext cx="609480" cy="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2" name="Line 14"/>
          <p:cNvSpPr/>
          <p:nvPr/>
        </p:nvSpPr>
        <p:spPr>
          <a:xfrm>
            <a:off x="860288" y="5225903"/>
            <a:ext cx="609480" cy="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3" name="Line 15"/>
          <p:cNvSpPr/>
          <p:nvPr/>
        </p:nvSpPr>
        <p:spPr>
          <a:xfrm flipV="1">
            <a:off x="860288" y="3075983"/>
            <a:ext cx="0" cy="214956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4" name="Line 16"/>
          <p:cNvSpPr/>
          <p:nvPr/>
        </p:nvSpPr>
        <p:spPr>
          <a:xfrm flipH="1">
            <a:off x="2003288" y="2830103"/>
            <a:ext cx="838080" cy="0"/>
          </a:xfrm>
          <a:prstGeom prst="line">
            <a:avLst/>
          </a:prstGeom>
          <a:ln w="12600">
            <a:solidFill>
              <a:srgbClr val="000000"/>
            </a:solidFill>
            <a:miter/>
            <a:tailEnd type="triangle" w="sm" len="sm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5" name="Line 17"/>
          <p:cNvSpPr/>
          <p:nvPr/>
        </p:nvSpPr>
        <p:spPr>
          <a:xfrm>
            <a:off x="4822808" y="2847743"/>
            <a:ext cx="914400" cy="0"/>
          </a:xfrm>
          <a:prstGeom prst="line">
            <a:avLst/>
          </a:prstGeom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6" name="CustomShape 18"/>
          <p:cNvSpPr/>
          <p:nvPr/>
        </p:nvSpPr>
        <p:spPr>
          <a:xfrm>
            <a:off x="2308208" y="2542823"/>
            <a:ext cx="2971800" cy="13143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455400" marR="0" lvl="0" indent="-4554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 startAt="4"/>
              <a:tabLst/>
              <a:defRPr/>
            </a:pP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Бажариш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тўғрисида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билдиришнома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5400" marR="0" lvl="0" indent="-4554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Мушарака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шартлари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бажарилгандан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кейин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тўлиқ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uz-Cyrl-UZ" sz="13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э</a:t>
            </a:r>
            <a:r>
              <a:rPr kumimoji="0" lang="en-US" sz="13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галик</a:t>
            </a:r>
            <a:r>
              <a:rPr kumimoji="0" lang="en-US" sz="13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ҳуқуқини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мижозга</a:t>
            </a:r>
            <a:r>
              <a:rPr kumimoji="0" lang="en-US" sz="13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3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ўтказиш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Line 19"/>
          <p:cNvSpPr/>
          <p:nvPr/>
        </p:nvSpPr>
        <p:spPr>
          <a:xfrm flipV="1">
            <a:off x="1165208" y="3075983"/>
            <a:ext cx="0" cy="106668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8" name="Line 20"/>
          <p:cNvSpPr/>
          <p:nvPr/>
        </p:nvSpPr>
        <p:spPr>
          <a:xfrm>
            <a:off x="5356328" y="4143023"/>
            <a:ext cx="990360" cy="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9" name="CustomShape 21"/>
          <p:cNvSpPr/>
          <p:nvPr/>
        </p:nvSpPr>
        <p:spPr>
          <a:xfrm>
            <a:off x="2841728" y="1664243"/>
            <a:ext cx="1828800" cy="337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 w="25560">
            <a:solidFill>
              <a:srgbClr val="385D8A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Line 22"/>
          <p:cNvSpPr/>
          <p:nvPr/>
        </p:nvSpPr>
        <p:spPr>
          <a:xfrm>
            <a:off x="3756128" y="1247183"/>
            <a:ext cx="0" cy="380880"/>
          </a:xfrm>
          <a:prstGeom prst="line">
            <a:avLst/>
          </a:prstGeom>
          <a:ln w="12600">
            <a:solidFill>
              <a:srgbClr val="000000"/>
            </a:solidFill>
            <a:miter/>
            <a:tailEnd type="triangle" w="sm" len="sm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1" name="CustomShape 23"/>
          <p:cNvSpPr/>
          <p:nvPr/>
        </p:nvSpPr>
        <p:spPr>
          <a:xfrm>
            <a:off x="2634368" y="2037743"/>
            <a:ext cx="2291400" cy="27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366"/>
              </a:buClr>
              <a:buSzTx/>
              <a:buFont typeface="Wingdings" charset="2"/>
              <a:buChar char=""/>
              <a:tabLst/>
              <a:defRPr/>
            </a:pPr>
            <a:r>
              <a:rPr kumimoji="0" lang="en-US" sz="1000" b="0" i="0" u="none" strike="noStrike" kern="1200" cap="none" spc="-1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Ҳамкорлик харидлари активи)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2" name="Line 24"/>
          <p:cNvSpPr/>
          <p:nvPr/>
        </p:nvSpPr>
        <p:spPr>
          <a:xfrm flipH="1">
            <a:off x="860288" y="789983"/>
            <a:ext cx="1218960" cy="0"/>
          </a:xfrm>
          <a:prstGeom prst="line">
            <a:avLst/>
          </a:prstGeom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3" name="Line 25"/>
          <p:cNvSpPr/>
          <p:nvPr/>
        </p:nvSpPr>
        <p:spPr>
          <a:xfrm>
            <a:off x="5584928" y="789983"/>
            <a:ext cx="1218960" cy="0"/>
          </a:xfrm>
          <a:prstGeom prst="line">
            <a:avLst/>
          </a:prstGeom>
          <a:ln w="1260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4" name="Line 26"/>
          <p:cNvSpPr/>
          <p:nvPr/>
        </p:nvSpPr>
        <p:spPr>
          <a:xfrm flipV="1">
            <a:off x="6804248" y="3075983"/>
            <a:ext cx="0" cy="2133720"/>
          </a:xfrm>
          <a:prstGeom prst="line">
            <a:avLst/>
          </a:prstGeom>
          <a:ln w="12600">
            <a:solidFill>
              <a:srgbClr val="000000"/>
            </a:solidFill>
            <a:miter/>
            <a:tailEnd type="triangle" w="sm" len="sm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ransition spd="med">
    <p:pull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extShape 1"/>
          <p:cNvSpPr txBox="1"/>
          <p:nvPr/>
        </p:nvSpPr>
        <p:spPr>
          <a:xfrm>
            <a:off x="457200" y="361800"/>
            <a:ext cx="4978896" cy="47491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Муд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раба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муш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рака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76" name="TextShape 2"/>
          <p:cNvSpPr txBox="1"/>
          <p:nvPr/>
        </p:nvSpPr>
        <p:spPr>
          <a:xfrm>
            <a:off x="304560" y="908720"/>
            <a:ext cx="4039920" cy="357664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Мудораба</a:t>
            </a:r>
            <a:endParaRPr kumimoji="0" lang="en-US" sz="28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77" name="TextShape 3"/>
          <p:cNvSpPr txBox="1"/>
          <p:nvPr/>
        </p:nvSpPr>
        <p:spPr>
          <a:xfrm>
            <a:off x="4797000" y="908720"/>
            <a:ext cx="4041720" cy="357664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Мушарака</a:t>
            </a:r>
            <a:endParaRPr kumimoji="0" lang="en-US" sz="28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78" name="TextShape 4"/>
          <p:cNvSpPr txBox="1"/>
          <p:nvPr/>
        </p:nvSpPr>
        <p:spPr>
          <a:xfrm>
            <a:off x="299447" y="1266384"/>
            <a:ext cx="3963960" cy="38462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5400" marR="0" lvl="0" indent="-4554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Фақат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томон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капитал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қўшади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фақат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битта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томон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бизнесни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бошқаради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;</a:t>
            </a:r>
          </a:p>
          <a:p>
            <a:pPr marL="455400" marR="0" lvl="0" indent="-4554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Капитал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нақд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пул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шаклида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бўлиши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керак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;</a:t>
            </a:r>
          </a:p>
          <a:p>
            <a:pPr marL="455400" marR="0" lvl="0" indent="-4554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Зарар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Раббул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томонидан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тўланади</a:t>
            </a:r>
            <a:r>
              <a:rPr kumimoji="0" lang="uz-Cyrl-UZ" sz="20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79" name="TextShape 5"/>
          <p:cNvSpPr txBox="1"/>
          <p:nvPr/>
        </p:nvSpPr>
        <p:spPr>
          <a:xfrm>
            <a:off x="4639607" y="1266384"/>
            <a:ext cx="4195800" cy="38462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Иккала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томон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ҳам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капитал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қўшади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иккала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томон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ҳам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бизнесни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бошқариши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мумкин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;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Капитал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нақд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пул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шаклида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бўлиши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мумкин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;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Зарар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капитал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нисбати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асосида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шериклар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томонидан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қопланади</a:t>
            </a:r>
            <a:r>
              <a:rPr kumimoji="0" lang="uz-Cyrl-UZ" sz="20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Calibri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CustomShape 1"/>
          <p:cNvSpPr/>
          <p:nvPr/>
        </p:nvSpPr>
        <p:spPr>
          <a:xfrm>
            <a:off x="457200" y="60480"/>
            <a:ext cx="3809880" cy="609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Мур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баҳа</a:t>
            </a:r>
            <a:endParaRPr kumimoji="0" lang="en-US" sz="14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1" name="CustomShape 2"/>
          <p:cNvSpPr/>
          <p:nvPr/>
        </p:nvSpPr>
        <p:spPr>
          <a:xfrm>
            <a:off x="233391" y="670320"/>
            <a:ext cx="3886200" cy="5030568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EBF1DE"/>
          </a:solidFill>
          <a:ln w="9360">
            <a:solidFill>
              <a:srgbClr val="46AAC5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25360" marR="0" lvl="0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Муробоҳа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олди-сотди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шакли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қараладиган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шартнома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тури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сотувчи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ўзи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сотилган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товарнинг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ҳаражатларини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унга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қандайдир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устама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қўшиб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шахсга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сотади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0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сотув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турларидан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турадиган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ягона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хусусият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шундаки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сотувчи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сотилган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активнинг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қийматидан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ташқари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қанча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олишни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аниқ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0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етказиб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берувчидан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сотувчидан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мижозга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қўшимча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нархда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сотади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360" marR="0" lvl="0" indent="-22536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Муробоҳа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қарз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kumimoji="0" lang="en-US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мас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балки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сотиш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бўлганлиги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ҳақиқий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савдо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зарур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шартларни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бажариши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kumimoji="0" lang="en-US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" name="CustomShape 3"/>
          <p:cNvSpPr/>
          <p:nvPr/>
        </p:nvSpPr>
        <p:spPr>
          <a:xfrm>
            <a:off x="4267080" y="142741"/>
            <a:ext cx="4572000" cy="3091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мур</a:t>
            </a:r>
            <a:r>
              <a:rPr kumimoji="0" lang="uz-Cyrl-UZ" sz="1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1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баҳа</a:t>
            </a:r>
            <a:r>
              <a:rPr kumimoji="0" lang="en-US" sz="1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операцияси</a:t>
            </a:r>
            <a:r>
              <a:rPr kumimoji="0" lang="en-US" sz="1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қуйида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тасвирланган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3" name="CustomShape 4"/>
          <p:cNvSpPr/>
          <p:nvPr/>
        </p:nvSpPr>
        <p:spPr>
          <a:xfrm>
            <a:off x="4361040" y="3592120"/>
            <a:ext cx="1098360" cy="6109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Мижо</a:t>
            </a:r>
            <a:r>
              <a:rPr kumimoji="0" lang="uz-Cyrl-UZ" sz="16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Line 5"/>
          <p:cNvSpPr/>
          <p:nvPr/>
        </p:nvSpPr>
        <p:spPr>
          <a:xfrm>
            <a:off x="5511960" y="3746200"/>
            <a:ext cx="1461960" cy="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5" name="Line 6"/>
          <p:cNvSpPr/>
          <p:nvPr/>
        </p:nvSpPr>
        <p:spPr>
          <a:xfrm flipH="1">
            <a:off x="5462280" y="3898480"/>
            <a:ext cx="1523880" cy="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6" name="CustomShape 7"/>
          <p:cNvSpPr/>
          <p:nvPr/>
        </p:nvSpPr>
        <p:spPr>
          <a:xfrm>
            <a:off x="6988320" y="548680"/>
            <a:ext cx="949320" cy="6109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Етказ</a:t>
            </a:r>
            <a:r>
              <a:rPr kumimoji="0" lang="uz-Cyrl-UZ" sz="15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иб</a:t>
            </a:r>
            <a:r>
              <a:rPr kumimoji="0" lang="uz-Cyrl-UZ" sz="1500" b="1" i="0" u="none" strike="noStrike" kern="1200" cap="none" spc="-1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берувчи</a:t>
            </a:r>
            <a:endParaRPr kumimoji="0" lang="en-US" sz="15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Line 8"/>
          <p:cNvSpPr/>
          <p:nvPr/>
        </p:nvSpPr>
        <p:spPr>
          <a:xfrm>
            <a:off x="7440840" y="1148800"/>
            <a:ext cx="0" cy="227664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8" name="Line 9"/>
          <p:cNvSpPr/>
          <p:nvPr/>
        </p:nvSpPr>
        <p:spPr>
          <a:xfrm flipV="1">
            <a:off x="8072640" y="757840"/>
            <a:ext cx="0" cy="299268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9" name="CustomShape 10"/>
          <p:cNvSpPr/>
          <p:nvPr/>
        </p:nvSpPr>
        <p:spPr>
          <a:xfrm>
            <a:off x="6815160" y="2328160"/>
            <a:ext cx="1116000" cy="3394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360">
            <a:solidFill>
              <a:srgbClr val="000000"/>
            </a:solidFill>
            <a:custDash>
              <a:ds d="400000" sp="300000"/>
            </a:custDash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Мижо</a:t>
            </a:r>
            <a:r>
              <a:rPr kumimoji="0" lang="uz-Cyrl-UZ" sz="16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0" name="CustomShape 11"/>
          <p:cNvSpPr/>
          <p:nvPr/>
        </p:nvSpPr>
        <p:spPr>
          <a:xfrm>
            <a:off x="5388120" y="4092160"/>
            <a:ext cx="1743120" cy="7689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28600" marR="0" lvl="0" indent="-22860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 startAt="4"/>
              <a:tabLst/>
              <a:defRPr/>
            </a:pPr>
            <a:r>
              <a:rPr kumimoji="0" lang="en-US" sz="1200" b="0" i="0" u="none" strike="noStrike" kern="1200" cap="none" spc="-1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Мижоз тўловни келишилган тартибда амалга оширади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CustomShape 12"/>
          <p:cNvSpPr/>
          <p:nvPr/>
        </p:nvSpPr>
        <p:spPr>
          <a:xfrm>
            <a:off x="5334120" y="969160"/>
            <a:ext cx="1417680" cy="12614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28600" marR="0" lvl="0" indent="-22860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товарларни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сотиб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олади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Мижоз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агенти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сифатида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ишлайди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CustomShape 13"/>
          <p:cNvSpPr/>
          <p:nvPr/>
        </p:nvSpPr>
        <p:spPr>
          <a:xfrm>
            <a:off x="8004960" y="1424814"/>
            <a:ext cx="1071360" cy="14256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R="0" lvl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tabLst/>
              <a:defRPr/>
            </a:pPr>
            <a:r>
              <a:rPr kumimoji="0" lang="uz-Cyrl-UZ" sz="1200" b="0" i="0" u="none" strike="noStrike" kern="1200" cap="none" spc="-1" normalizeH="0" baseline="0" noProof="0" dirty="0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</a:t>
            </a:r>
            <a:r>
              <a:rPr kumimoji="0" lang="uz-Cyrl-UZ" sz="1200" b="0" i="0" u="none" strike="noStrike" kern="1200" cap="none" spc="-1" normalizeH="0" noProof="0" dirty="0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</a:t>
            </a:r>
            <a:r>
              <a:rPr kumimoji="0" lang="en-US" sz="1200" b="0" i="0" u="none" strike="noStrike" kern="1200" cap="none" spc="-1" normalizeH="0" baseline="0" noProof="0" dirty="0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тўловни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савдо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ҳужжатини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олгандан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кейин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амалга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оширади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3" name="CustomShape 14"/>
          <p:cNvSpPr/>
          <p:nvPr/>
        </p:nvSpPr>
        <p:spPr>
          <a:xfrm>
            <a:off x="4977000" y="2779240"/>
            <a:ext cx="1957320" cy="933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28600" marR="0" lvl="0" indent="-22860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 startAt="3"/>
              <a:tabLst/>
              <a:defRPr/>
            </a:pP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товарларни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Мурабаҳа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шартномасини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расмийлаштириш</a:t>
            </a:r>
            <a:r>
              <a:rPr kumimoji="0" lang="en-US" sz="12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</a:t>
            </a:r>
            <a:r>
              <a:rPr kumimoji="0" lang="uz-Cyrl-UZ" sz="12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қ</a:t>
            </a:r>
            <a:r>
              <a:rPr kumimoji="0" lang="en-US" sz="1200" b="0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али</a:t>
            </a:r>
            <a:r>
              <a:rPr kumimoji="0" lang="en-US" sz="1200" b="0" i="0" u="none" strike="noStrike" kern="1200" cap="none" spc="-1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2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сотади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Line 15"/>
          <p:cNvSpPr/>
          <p:nvPr/>
        </p:nvSpPr>
        <p:spPr>
          <a:xfrm flipH="1">
            <a:off x="7937640" y="758200"/>
            <a:ext cx="134640" cy="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5" name="Line 16"/>
          <p:cNvSpPr/>
          <p:nvPr/>
        </p:nvSpPr>
        <p:spPr>
          <a:xfrm flipH="1">
            <a:off x="7937640" y="3750880"/>
            <a:ext cx="134640" cy="0"/>
          </a:xfrm>
          <a:prstGeom prst="line">
            <a:avLst/>
          </a:prstGeom>
          <a:ln w="9360">
            <a:solidFill>
              <a:srgbClr val="00000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6" name="CustomShape 17"/>
          <p:cNvSpPr/>
          <p:nvPr/>
        </p:nvSpPr>
        <p:spPr>
          <a:xfrm>
            <a:off x="6988320" y="3477640"/>
            <a:ext cx="949320" cy="6109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 smtClean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Банк</a:t>
            </a:r>
            <a:endParaRPr kumimoji="0" lang="en-US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extShape 1"/>
          <p:cNvSpPr txBox="1"/>
          <p:nvPr/>
        </p:nvSpPr>
        <p:spPr>
          <a:xfrm>
            <a:off x="683568" y="0"/>
            <a:ext cx="6400800" cy="685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Мураб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</a:t>
            </a:r>
            <a:r>
              <a:rPr kumimoji="0" lang="en-US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2800" b="1" i="0" strike="noStrike" kern="1200" cap="none" spc="-1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тамойилл</a:t>
            </a:r>
            <a:r>
              <a:rPr kumimoji="0" lang="en-US" sz="2800" b="1" i="0" strike="noStrike" kern="1200" cap="none" spc="-1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ари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198" name="CustomShape 2"/>
          <p:cNvSpPr/>
          <p:nvPr/>
        </p:nvSpPr>
        <p:spPr>
          <a:xfrm>
            <a:off x="3995936" y="3284984"/>
            <a:ext cx="3212976" cy="1190520"/>
          </a:xfrm>
          <a:prstGeom prst="rect">
            <a:avLst/>
          </a:prstGeom>
          <a:solidFill>
            <a:srgbClr val="CCFF99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Таклиф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Ижоб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9" name="CustomShape 3"/>
          <p:cNvSpPr/>
          <p:nvPr/>
        </p:nvSpPr>
        <p:spPr>
          <a:xfrm>
            <a:off x="2103392" y="2092664"/>
            <a:ext cx="3200400" cy="1125360"/>
          </a:xfrm>
          <a:prstGeom prst="rect">
            <a:avLst/>
          </a:prstGeom>
          <a:solidFill>
            <a:srgbClr val="FFC000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0" name="CustomShape 4"/>
          <p:cNvSpPr/>
          <p:nvPr/>
        </p:nvSpPr>
        <p:spPr>
          <a:xfrm>
            <a:off x="350912" y="3284984"/>
            <a:ext cx="2571840" cy="1257120"/>
          </a:xfrm>
          <a:prstGeom prst="rect">
            <a:avLst/>
          </a:prstGeom>
          <a:solidFill>
            <a:srgbClr val="CCFF99"/>
          </a:solidFill>
          <a:ln w="9360">
            <a:solidFill>
              <a:srgbClr val="800080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kumimoji="0" lang="uz-Cyrl-UZ" sz="20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маъқуд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алайҳ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 -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kumimoji="0" lang="en-US" sz="2000" b="1" i="0" u="none" strike="noStrike" kern="1200" cap="none" spc="-1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1" i="0" u="none" strike="noStrike" kern="1200" cap="none" spc="-1" normalizeH="0" baseline="0" noProof="0" dirty="0" err="1">
                <a:ln>
                  <a:noFill/>
                </a:ln>
                <a:solidFill>
                  <a:srgbClr val="003366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1" name="CustomShape 5"/>
          <p:cNvSpPr/>
          <p:nvPr/>
        </p:nvSpPr>
        <p:spPr>
          <a:xfrm>
            <a:off x="2065232" y="503624"/>
            <a:ext cx="3273480" cy="1522440"/>
          </a:xfrm>
          <a:custGeom>
            <a:avLst/>
            <a:gdLst/>
            <a:ahLst/>
            <a:cxnLst/>
            <a:rect l="0" t="0" r="r" b="b"/>
            <a:pathLst>
              <a:path w="9095" h="4231">
                <a:moveTo>
                  <a:pt x="4547" y="0"/>
                </a:moveTo>
                <a:lnTo>
                  <a:pt x="9094" y="4230"/>
                </a:lnTo>
                <a:lnTo>
                  <a:pt x="0" y="4230"/>
                </a:lnTo>
                <a:lnTo>
                  <a:pt x="4547" y="0"/>
                </a:lnTo>
              </a:path>
            </a:pathLst>
          </a:custGeom>
          <a:solidFill>
            <a:srgbClr val="FF0000"/>
          </a:solidFill>
          <a:ln w="9360">
            <a:solidFill>
              <a:srgbClr val="CC0066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Мур</a:t>
            </a:r>
            <a:r>
              <a:rPr kumimoji="0" lang="uz-Cyrl-UZ" sz="2400" b="1" i="0" u="none" strike="noStrike" kern="1200" cap="none" spc="-1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400" b="1" i="0" u="none" strike="noStrike" kern="1200" cap="none" spc="-1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баҳа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2" name="CustomShape 6"/>
          <p:cNvSpPr/>
          <p:nvPr/>
        </p:nvSpPr>
        <p:spPr>
          <a:xfrm>
            <a:off x="2179712" y="2295704"/>
            <a:ext cx="3124080" cy="9475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1.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Аҳдлашувчи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томонлар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сотувчи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харидор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TextShape 1"/>
          <p:cNvSpPr txBox="1"/>
          <p:nvPr/>
        </p:nvSpPr>
        <p:spPr>
          <a:xfrm>
            <a:off x="457200" y="274680"/>
            <a:ext cx="8229600" cy="490024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ТАВАРРУҚ/ТОВАР МУРАБАҲА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271" name="CustomShape 2"/>
          <p:cNvSpPr/>
          <p:nvPr/>
        </p:nvSpPr>
        <p:spPr>
          <a:xfrm>
            <a:off x="457200" y="1052736"/>
            <a:ext cx="8229600" cy="253878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285480" marR="0" lvl="0" indent="-28548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Таварру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қ”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сўзи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вориқ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сўзидан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кумушдан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ясалган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дирҳам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пул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маъносини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билдиради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480" marR="0" lvl="0" indent="-28548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“Товар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мур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баҳа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си”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480" marR="0" lvl="0" indent="-28548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Таварру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уламолар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томонидан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нақд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молиялаштириш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ечим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сифатида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тасдиқланган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480" marR="0" lvl="0" indent="-285480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ур</a:t>
            </a:r>
            <a:r>
              <a:rPr kumimoji="0" lang="uz-Cyrl-UZ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баҳа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мусавама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тўловни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кечиктириш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асосида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нарса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кейин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учинчи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шахсга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нақд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пулга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сотади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мижоз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фоизли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кредит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олмасдан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нақд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пул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олиши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extShape 1"/>
          <p:cNvSpPr txBox="1"/>
          <p:nvPr/>
        </p:nvSpPr>
        <p:spPr>
          <a:xfrm>
            <a:off x="179512" y="26604"/>
            <a:ext cx="8229600" cy="97128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ТАВАРРУҚ/ТОВАР МУР</a:t>
            </a:r>
            <a:r>
              <a:rPr kumimoji="0" lang="uz-Cyrl-UZ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БАҲА</a:t>
            </a:r>
            <a:r>
              <a:rPr kumimoji="0" lang="uz-Cyrl-UZ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СИ</a:t>
            </a:r>
            <a:r>
              <a:rPr kumimoji="0" lang="en-US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
(</a:t>
            </a:r>
            <a:r>
              <a:rPr kumimoji="0" lang="en-US" sz="2400" b="1" i="0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молиялаш</a:t>
            </a:r>
            <a:r>
              <a:rPr kumimoji="0" lang="en-US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1" i="0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тузилмаси</a:t>
            </a:r>
            <a:r>
              <a:rPr kumimoji="0" lang="en-US" sz="2400" b="1" i="0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</a:t>
            </a:r>
            <a:endParaRPr kumimoji="0" lang="en-US" sz="3600" b="0" i="0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273" name="CustomShape 2"/>
          <p:cNvSpPr/>
          <p:nvPr/>
        </p:nvSpPr>
        <p:spPr>
          <a:xfrm>
            <a:off x="-1260648" y="-1045656"/>
            <a:ext cx="9144000" cy="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4" name="CustomShape 3"/>
          <p:cNvSpPr/>
          <p:nvPr/>
        </p:nvSpPr>
        <p:spPr>
          <a:xfrm>
            <a:off x="567792" y="1095624"/>
            <a:ext cx="5715360" cy="3726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5" name="CustomShape 4"/>
          <p:cNvSpPr/>
          <p:nvPr/>
        </p:nvSpPr>
        <p:spPr>
          <a:xfrm>
            <a:off x="1710792" y="2384424"/>
            <a:ext cx="990360" cy="3110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 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" name="CustomShape 5"/>
          <p:cNvSpPr/>
          <p:nvPr/>
        </p:nvSpPr>
        <p:spPr>
          <a:xfrm>
            <a:off x="4637232" y="2008584"/>
            <a:ext cx="1447920" cy="723600"/>
          </a:xfrm>
          <a:prstGeom prst="rect">
            <a:avLst/>
          </a:prstGeom>
          <a:solidFill>
            <a:srgbClr val="FFFF00"/>
          </a:solidFill>
          <a:ln w="9360">
            <a:solidFill>
              <a:srgbClr val="BE4B48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Agent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сифатида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А </a:t>
            </a: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CustomShape 6"/>
          <p:cNvSpPr/>
          <p:nvPr/>
        </p:nvSpPr>
        <p:spPr>
          <a:xfrm>
            <a:off x="567792" y="4196304"/>
            <a:ext cx="1752480" cy="549000"/>
          </a:xfrm>
          <a:prstGeom prst="rect">
            <a:avLst/>
          </a:prstGeom>
          <a:solidFill>
            <a:srgbClr val="FF7C80"/>
          </a:solidFill>
          <a:ln w="9360">
            <a:solidFill>
              <a:srgbClr val="46AAC5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 брокери 1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8" name="Line 7"/>
          <p:cNvSpPr/>
          <p:nvPr/>
        </p:nvSpPr>
        <p:spPr>
          <a:xfrm>
            <a:off x="1405872" y="2111544"/>
            <a:ext cx="0" cy="207000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9" name="Line 8"/>
          <p:cNvSpPr/>
          <p:nvPr/>
        </p:nvSpPr>
        <p:spPr>
          <a:xfrm flipV="1">
            <a:off x="1710792" y="2111544"/>
            <a:ext cx="0" cy="207000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0" name="CustomShape 9"/>
          <p:cNvSpPr/>
          <p:nvPr/>
        </p:nvSpPr>
        <p:spPr>
          <a:xfrm>
            <a:off x="2625192" y="2008584"/>
            <a:ext cx="1752480" cy="723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 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товарни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мижозга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кечиктирилган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тўлов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асосида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сотади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(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харажат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+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фойда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1" name="Line 10"/>
          <p:cNvSpPr/>
          <p:nvPr/>
        </p:nvSpPr>
        <p:spPr>
          <a:xfrm flipH="1">
            <a:off x="2396232" y="1593864"/>
            <a:ext cx="2133720" cy="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2" name="Line 11"/>
          <p:cNvSpPr/>
          <p:nvPr/>
        </p:nvSpPr>
        <p:spPr>
          <a:xfrm>
            <a:off x="2396592" y="1904904"/>
            <a:ext cx="2133720" cy="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3" name="CustomShape 12"/>
          <p:cNvSpPr/>
          <p:nvPr/>
        </p:nvSpPr>
        <p:spPr>
          <a:xfrm>
            <a:off x="5673313" y="2835504"/>
            <a:ext cx="1295280" cy="1760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5 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–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uz-Cyrl-UZ" sz="1100" spc="-1" dirty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гаси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сифатида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ABC</a:t>
            </a:r>
            <a:r>
              <a:rPr kumimoji="0" lang="uz-Cyrl-UZ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А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банкини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товарни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2-товар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брокерига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спот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асосида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сотиш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учун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uz-Cyrl-UZ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агент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сифатида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тайинлайди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4" name="Line 13"/>
          <p:cNvSpPr/>
          <p:nvPr/>
        </p:nvSpPr>
        <p:spPr>
          <a:xfrm flipH="1">
            <a:off x="5368032" y="2593944"/>
            <a:ext cx="720" cy="1626120"/>
          </a:xfrm>
          <a:prstGeom prst="line">
            <a:avLst/>
          </a:prstGeom>
          <a:ln w="936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5" name="Line 14"/>
          <p:cNvSpPr/>
          <p:nvPr/>
        </p:nvSpPr>
        <p:spPr>
          <a:xfrm flipV="1">
            <a:off x="4530312" y="2008224"/>
            <a:ext cx="0" cy="2691000"/>
          </a:xfrm>
          <a:prstGeom prst="line">
            <a:avLst/>
          </a:prstGeom>
          <a:ln w="12600">
            <a:solidFill>
              <a:srgbClr val="000000"/>
            </a:solidFill>
            <a:miter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86" name="CustomShape 15"/>
          <p:cNvSpPr/>
          <p:nvPr/>
        </p:nvSpPr>
        <p:spPr>
          <a:xfrm>
            <a:off x="4606632" y="4285224"/>
            <a:ext cx="685440" cy="3110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Товар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CustomShape 16"/>
          <p:cNvSpPr/>
          <p:nvPr/>
        </p:nvSpPr>
        <p:spPr>
          <a:xfrm>
            <a:off x="3160082" y="2940264"/>
            <a:ext cx="1370230" cy="1138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6 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–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Спот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Нарх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RM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ABCга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чиқарилган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молиялаштириш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миқдорига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kumimoji="0" lang="uz-Cyrl-UZ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квивалент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8" name="CustomShape 17"/>
          <p:cNvSpPr/>
          <p:nvPr/>
        </p:nvSpPr>
        <p:spPr>
          <a:xfrm>
            <a:off x="4530312" y="1490904"/>
            <a:ext cx="1600200" cy="517320"/>
          </a:xfrm>
          <a:prstGeom prst="rect">
            <a:avLst/>
          </a:prstGeom>
          <a:gradFill>
            <a:gsLst>
              <a:gs pos="0">
                <a:srgbClr val="DAFDA7"/>
              </a:gs>
              <a:gs pos="100000">
                <a:srgbClr val="F5FFE6"/>
              </a:gs>
            </a:gsLst>
            <a:lin ang="16200000"/>
          </a:gradFill>
          <a:ln w="9360">
            <a:solidFill>
              <a:schemeClr val="tx1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ABC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9" name="CustomShape 18"/>
          <p:cNvSpPr/>
          <p:nvPr/>
        </p:nvSpPr>
        <p:spPr>
          <a:xfrm>
            <a:off x="567792" y="1484784"/>
            <a:ext cx="1828800" cy="517320"/>
          </a:xfrm>
          <a:prstGeom prst="rect">
            <a:avLst/>
          </a:prstGeom>
          <a:solidFill>
            <a:srgbClr val="FFFF00"/>
          </a:solidFill>
          <a:ln w="9360">
            <a:solidFill>
              <a:srgbClr val="7D60A0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Банк</a:t>
            </a: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А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0" name="CustomShape 19"/>
          <p:cNvSpPr/>
          <p:nvPr/>
        </p:nvSpPr>
        <p:spPr>
          <a:xfrm>
            <a:off x="491473" y="961391"/>
            <a:ext cx="5181840" cy="4982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457200" marR="0" lvl="1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 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-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ABCнинг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товарни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сотиб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олиш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мажбуриятини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олган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ҳолда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Maybank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IBга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товар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сотиб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олиш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сўрови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орқали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молиялаштириш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учун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АБC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сўрови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1" name="CustomShape 20"/>
          <p:cNvSpPr/>
          <p:nvPr/>
        </p:nvSpPr>
        <p:spPr>
          <a:xfrm>
            <a:off x="4225752" y="4220064"/>
            <a:ext cx="1828800" cy="533160"/>
          </a:xfrm>
          <a:prstGeom prst="rect">
            <a:avLst/>
          </a:prstGeom>
          <a:solidFill>
            <a:srgbClr val="FFC000"/>
          </a:solidFill>
          <a:ln w="9360">
            <a:solidFill>
              <a:srgbClr val="F69240"/>
            </a:solidFill>
            <a:miter/>
          </a:ln>
          <a:effectLst>
            <a:outerShdw dist="20160" dir="5400000">
              <a:srgbClr val="000000">
                <a:alpha val="38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Товар брокери 2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2" name="CustomShape 21"/>
          <p:cNvSpPr/>
          <p:nvPr/>
        </p:nvSpPr>
        <p:spPr>
          <a:xfrm>
            <a:off x="-262739" y="2234312"/>
            <a:ext cx="1449286" cy="131976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lvl="1" algn="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100" b="1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 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– А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lang="en-US" sz="1100" spc="-1" dirty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1-товар </a:t>
            </a:r>
            <a:r>
              <a:rPr lang="en-US" sz="1100" spc="-1" dirty="0" err="1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брокеридан</a:t>
            </a:r>
            <a:r>
              <a:rPr lang="en-US" sz="1100" spc="-1" dirty="0"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товар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сотиб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100" b="0" i="0" u="none" strike="noStrike" kern="1200" cap="none" spc="-1" normalizeH="0" baseline="0" noProof="0" dirty="0" err="1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олади</a:t>
            </a:r>
            <a:r>
              <a:rPr kumimoji="0" lang="en-US" sz="11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-1" normalizeH="0" baseline="0" noProof="0" dirty="0">
                <a:ln>
                  <a:noFill/>
                </a:ln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TextShape 1"/>
          <p:cNvSpPr txBox="1"/>
          <p:nvPr/>
        </p:nvSpPr>
        <p:spPr>
          <a:xfrm>
            <a:off x="457200" y="380880"/>
            <a:ext cx="8229600" cy="383824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ТАВАРРУҚ/ТОВАР МУРАБАҲА</a:t>
            </a:r>
            <a:r>
              <a:rPr kumimoji="0" lang="uz-Cyrl-UZ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СИ</a:t>
            </a:r>
            <a:r>
              <a:rPr kumimoji="0" lang="en-US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 </a:t>
            </a:r>
            <a:r>
              <a:rPr lang="uz-Cyrl-UZ" sz="20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ТАМОЙИЛЛА</a:t>
            </a:r>
            <a:r>
              <a:rPr kumimoji="0" lang="en-US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ea typeface="Arial"/>
                <a:cs typeface="Times New Roman" panose="02020603050405020304" pitchFamily="18" charset="0"/>
              </a:rPr>
              <a:t>РИ</a:t>
            </a:r>
            <a:endParaRPr kumimoji="0" lang="en-US" sz="20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294" name="TextShape 2"/>
          <p:cNvSpPr txBox="1"/>
          <p:nvPr/>
        </p:nvSpPr>
        <p:spPr>
          <a:xfrm>
            <a:off x="468049" y="692696"/>
            <a:ext cx="8229600" cy="36576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Мур</a:t>
            </a:r>
            <a:r>
              <a:rPr kumimoji="0" lang="uz-Cyrl-UZ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баҳанинг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учта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қоидаси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қуйидагилардир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:</a:t>
            </a:r>
          </a:p>
          <a:p>
            <a:pPr marL="988920" marR="0" lvl="1" indent="-53352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Шартнома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тузувчи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томонлар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яъни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сотувчи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харидор</a:t>
            </a:r>
            <a:endParaRPr kumimoji="0" lang="en-US" sz="24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988920" marR="0" lvl="1" indent="-53352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Сотиш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предмети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яъни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CPO,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металл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бошқалар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каби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белгиланган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товарлар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</a:p>
          <a:p>
            <a:pPr marL="988920" marR="0" lvl="1" indent="-53352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Ижоб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lang="uz-Cyrl-UZ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Қ</a:t>
            </a:r>
            <a:r>
              <a:rPr kumimoji="0" lang="uz-Cyrl-UZ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бул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,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яъни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таклиф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қабул</a:t>
            </a:r>
            <a:endParaRPr kumimoji="0" lang="en-US" sz="24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 spd="med">
    <p:pull dir="l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extShape 1"/>
          <p:cNvSpPr txBox="1"/>
          <p:nvPr/>
        </p:nvSpPr>
        <p:spPr>
          <a:xfrm>
            <a:off x="457200" y="207433"/>
            <a:ext cx="8229600" cy="460144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AAOIFI СТАНДАРТИ </a:t>
            </a:r>
            <a:r>
              <a:rPr kumimoji="0" lang="en-US" sz="24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ТАВАРРУҚ/</a:t>
            </a:r>
            <a:r>
              <a:rPr kumimoji="0" lang="uz-Cyrl-UZ" sz="24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ТМ</a:t>
            </a:r>
            <a:endParaRPr kumimoji="0" lang="en-US" sz="36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296" name="TextShape 2"/>
          <p:cNvSpPr txBox="1"/>
          <p:nvPr/>
        </p:nvSpPr>
        <p:spPr>
          <a:xfrm>
            <a:off x="304920" y="1060042"/>
            <a:ext cx="8534160" cy="3417288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514080" marR="0" lvl="0" indent="-5140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Товарни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бўйича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шартнома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талабига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яхши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риоя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қилиш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керак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-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Ҳақиқий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</a:p>
          <a:p>
            <a:pPr marL="514080" lvl="0" indent="-51408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AutoNum type="arabicPeriod"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Товар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олиниши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кейинчалик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бошқа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томонларга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-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инаҳ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орқага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 </a:t>
            </a:r>
            <a:r>
              <a:rPr lang="uz-Cyrl-UZ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элементи </a:t>
            </a:r>
            <a:r>
              <a:rPr lang="en-US" sz="20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сотилиши</a:t>
            </a:r>
            <a:r>
              <a:rPr lang="en-US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lang="en-US" sz="2000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керак</a:t>
            </a:r>
            <a:r>
              <a:rPr lang="en-US" sz="20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.</a:t>
            </a:r>
            <a:endParaRPr kumimoji="0" lang="en-US" sz="20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514080" marR="0" lvl="0" indent="-5140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Товарни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спот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асосида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сотиб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товарни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кечиктириш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асосида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бир-биридан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ажратилиши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керак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</a:p>
          <a:p>
            <a:pPr marL="514080" marR="0" lvl="0" indent="-51408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Мижоз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ўз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номидан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товарни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сотиш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учун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Банкни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ёки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унинг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ишончли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вакилини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тайинлай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олмайди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Бироқ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агар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бирон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ҳақиқий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тўсиқ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мавжуд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бўлса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Банк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Мижознинг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агенти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сифатида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ҳаракат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қилиши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мумкин</a:t>
            </a:r>
            <a:r>
              <a:rPr kumimoji="0" lang="en-US" sz="20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 spd="med">
    <p:pull dir="l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TextShape 1"/>
          <p:cNvSpPr txBox="1"/>
          <p:nvPr/>
        </p:nvSpPr>
        <p:spPr>
          <a:xfrm>
            <a:off x="1979712" y="85530"/>
            <a:ext cx="4648320" cy="590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ВАКАЛА (</a:t>
            </a:r>
            <a:r>
              <a:rPr kumimoji="0" lang="en-US" sz="2800" b="1" i="0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Агентлик</a:t>
            </a:r>
            <a:r>
              <a:rPr kumimoji="0" lang="en-US" sz="28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</a:t>
            </a:r>
            <a:endParaRPr kumimoji="0" lang="en-US" sz="40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298" name="TextShape 2"/>
          <p:cNvSpPr txBox="1"/>
          <p:nvPr/>
        </p:nvSpPr>
        <p:spPr>
          <a:xfrm>
            <a:off x="141480" y="862371"/>
            <a:ext cx="4362480" cy="5275924"/>
          </a:xfrm>
          <a:prstGeom prst="rect">
            <a:avLst/>
          </a:prstGeom>
          <a:solidFill>
            <a:srgbClr val="EBF1DE"/>
          </a:solidFill>
          <a:ln w="9360">
            <a:solidFill>
              <a:srgbClr val="46AAC5"/>
            </a:solidFill>
            <a:miter/>
          </a:ln>
        </p:spPr>
        <p:txBody>
          <a:bodyPr/>
          <a:lstStyle/>
          <a:p>
            <a:pPr marL="225360" marR="0" lvl="0" indent="-22536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Вакала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-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бу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шартнома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бўлиб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унга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кўра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кимдир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(</a:t>
            </a:r>
            <a:r>
              <a:rPr kumimoji="0" lang="uz-Cyrl-UZ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принципал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унинг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номидан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ҳаракат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қилиш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учун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яъни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маълум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вазифа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учун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ўзининг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агенти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сифатида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бошқа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бировни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ёллайди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  <a:endParaRPr kumimoji="0" lang="en-US" sz="32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225360" marR="0" lvl="0" indent="-22536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uz-Cyrl-UZ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Агент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агар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у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ишончли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тарзда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ҳаракат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қилса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у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тайинланган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вазифани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ишончли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тарзда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бажара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оладими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ёки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йўқми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қатъи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назар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олдиндан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белгиланган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ҳақ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олиш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ҳуқуқига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э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га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Бироқ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агар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агент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ишонч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шартларини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бузганлиги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ёки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инсофсиз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ҳаракат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қилгани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исботланган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тақдирдагина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жаримага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тортилиши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мумкин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  <a:endParaRPr kumimoji="0" lang="en-US" sz="32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225360" marR="0" lvl="0" indent="-22536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charset="2"/>
              <a:buChar char=""/>
              <a:tabLst/>
              <a:defRPr/>
            </a:pP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Вакала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шартномаси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бўлса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мижозлар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ўзларининг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инвестиция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менежери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бўлиб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хизмат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қиладиган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банк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/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компанияга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мабла</a:t>
            </a:r>
            <a:r>
              <a:rPr lang="uz-Cyrl-UZ" sz="16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ғ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беради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Банк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/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компания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бошқарув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хизматлари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учун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олдиндан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белгиланган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ҳақ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олади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Тўлиқ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фойда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ёки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зарар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бундай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тўлов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чегириб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ташланганидан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кейин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фонд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таъминловчи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ларига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қайтарилади</a:t>
            </a:r>
            <a:r>
              <a:rPr kumimoji="0" lang="en-US" sz="16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.</a:t>
            </a:r>
            <a:endParaRPr kumimoji="0" lang="en-US" sz="32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299" name="CustomShape 3"/>
          <p:cNvSpPr/>
          <p:nvPr/>
        </p:nvSpPr>
        <p:spPr>
          <a:xfrm>
            <a:off x="4534200" y="1622640"/>
            <a:ext cx="1104480" cy="139104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4274A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Мижоз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(</a:t>
            </a:r>
            <a:r>
              <a:rPr kumimoji="0" lang="uz-Cyrl-UZ" sz="1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приципал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0" name="Line 4"/>
          <p:cNvSpPr/>
          <p:nvPr/>
        </p:nvSpPr>
        <p:spPr>
          <a:xfrm>
            <a:off x="5638680" y="2839496"/>
            <a:ext cx="2377440" cy="0"/>
          </a:xfrm>
          <a:prstGeom prst="line">
            <a:avLst/>
          </a:prstGeom>
          <a:ln w="12600">
            <a:solidFill>
              <a:srgbClr val="000000"/>
            </a:solidFill>
            <a:miter/>
            <a:head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1" name="Line 5"/>
          <p:cNvSpPr/>
          <p:nvPr/>
        </p:nvSpPr>
        <p:spPr>
          <a:xfrm flipH="1">
            <a:off x="5699880" y="1977240"/>
            <a:ext cx="2377440" cy="0"/>
          </a:xfrm>
          <a:prstGeom prst="line">
            <a:avLst/>
          </a:prstGeom>
          <a:ln w="12600">
            <a:solidFill>
              <a:srgbClr val="000000"/>
            </a:solidFill>
            <a:miter/>
            <a:head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2" name="CustomShape 6"/>
          <p:cNvSpPr/>
          <p:nvPr/>
        </p:nvSpPr>
        <p:spPr>
          <a:xfrm>
            <a:off x="5562360" y="1268760"/>
            <a:ext cx="2499480" cy="690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169560" marR="0" lvl="0" indent="-16956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Мижоз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Банкни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ўзининг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инвестиция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агенти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сифатида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тайинлайди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3" name="CustomShape 7"/>
          <p:cNvSpPr/>
          <p:nvPr/>
        </p:nvSpPr>
        <p:spPr>
          <a:xfrm>
            <a:off x="8085240" y="1623360"/>
            <a:ext cx="906480" cy="13903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 anchor="ctr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(</a:t>
            </a:r>
            <a:r>
              <a:rPr kumimoji="0" lang="uz-Cyrl-UZ" sz="1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агент</a:t>
            </a:r>
            <a:r>
              <a:rPr kumimoji="0" lang="en-US" sz="1400" b="1" i="0" u="none" strike="noStrike" kern="1200" cap="none" spc="-1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4" name="CustomShape 8"/>
          <p:cNvSpPr/>
          <p:nvPr/>
        </p:nvSpPr>
        <p:spPr>
          <a:xfrm>
            <a:off x="5567760" y="2869456"/>
            <a:ext cx="2555280" cy="690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3.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инвестициядан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олинган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даромад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ва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капитални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тақсимлайди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5" name="CustomShape 9"/>
          <p:cNvSpPr/>
          <p:nvPr/>
        </p:nvSpPr>
        <p:spPr>
          <a:xfrm>
            <a:off x="5562720" y="1975400"/>
            <a:ext cx="2514600" cy="6901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/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2.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Мижоз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банк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агентлиги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тўловини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/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комиссиясини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-1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тўлайди</a:t>
            </a:r>
            <a:r>
              <a:rPr kumimoji="0" lang="en-US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.</a:t>
            </a:r>
            <a:r>
              <a:rPr kumimoji="0" lang="uz-Cyrl-UZ" sz="1400" b="0" i="0" u="none" strike="noStrike" kern="1200" cap="none" spc="-1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</a:rPr>
              <a:t>                               </a:t>
            </a:r>
            <a:endParaRPr kumimoji="0" lang="en-US" sz="1600" b="0" i="0" u="none" strike="noStrike" kern="1200" cap="none" spc="-1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6" name="Line 10"/>
          <p:cNvSpPr/>
          <p:nvPr/>
        </p:nvSpPr>
        <p:spPr>
          <a:xfrm flipH="1">
            <a:off x="5668920" y="2623472"/>
            <a:ext cx="2378160" cy="0"/>
          </a:xfrm>
          <a:prstGeom prst="line">
            <a:avLst/>
          </a:prstGeom>
          <a:ln w="12600">
            <a:solidFill>
              <a:srgbClr val="000000"/>
            </a:solidFill>
            <a:miter/>
            <a:head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/>
          <a:lstStyle/>
          <a:p>
            <a:r>
              <a:rPr lang="uz-Cyrl-U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extShape 1"/>
          <p:cNvSpPr txBox="1"/>
          <p:nvPr/>
        </p:nvSpPr>
        <p:spPr>
          <a:xfrm>
            <a:off x="395536" y="187864"/>
            <a:ext cx="6768752" cy="5768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uz-Cyrl-UZ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</a:t>
            </a:r>
            <a:r>
              <a:rPr kumimoji="0" lang="en-US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АЛА</a:t>
            </a:r>
            <a:r>
              <a:rPr kumimoji="0" lang="uz-Cyrl-UZ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ТАМОЙИЛЛАРИ</a:t>
            </a:r>
            <a:r>
              <a:rPr kumimoji="0" lang="en-US" sz="20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endParaRPr kumimoji="0" lang="en-US" sz="32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sp>
        <p:nvSpPr>
          <p:cNvPr id="308" name="TextShape 2"/>
          <p:cNvSpPr txBox="1"/>
          <p:nvPr/>
        </p:nvSpPr>
        <p:spPr>
          <a:xfrm>
            <a:off x="457200" y="881544"/>
            <a:ext cx="8229600" cy="360343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uz-Cyrl-UZ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к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аланинг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учта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қоидаси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қуйидагилардир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:</a:t>
            </a:r>
          </a:p>
          <a:p>
            <a:pPr marL="990360" marR="0" lvl="1" indent="-53316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Аҳдлашувчи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томонлар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яъни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Муваккил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(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асосий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)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Вакил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(agent);</a:t>
            </a:r>
          </a:p>
          <a:p>
            <a:pPr marL="990360" marR="0" lvl="1" indent="-53316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Вакала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lang="uz-Cyrl-UZ" sz="2400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предмети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: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Вакилнинг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ўзига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хос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масъулияти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вакала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uz-Cyrl-UZ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тўлови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;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endParaRPr kumimoji="0" lang="en-US" sz="24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  <a:p>
            <a:pPr marL="990360" marR="0" lvl="1" indent="-53316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Calibri"/>
              <a:buAutoNum type="arabicPeriod"/>
              <a:tabLst/>
              <a:defRPr/>
            </a:pP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Ижаб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Қ</a:t>
            </a:r>
            <a:r>
              <a:rPr kumimoji="0" lang="uz-Cyrl-UZ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а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бул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,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яъни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Таклиф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ва</a:t>
            </a:r>
            <a:r>
              <a:rPr kumimoji="0" lang="en-US" sz="2400" b="0" i="0" u="none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-1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Қабул</a:t>
            </a:r>
            <a:endParaRPr kumimoji="0" lang="en-US" sz="2400" b="0" i="0" u="none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pull dir="l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TextShape 1"/>
          <p:cNvSpPr txBox="1"/>
          <p:nvPr/>
        </p:nvSpPr>
        <p:spPr>
          <a:xfrm>
            <a:off x="2267744" y="53767"/>
            <a:ext cx="4330824" cy="288032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strike="noStrike" kern="1200" cap="none" spc="-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>
                  <a:solidFill>
                    <a:srgbClr val="FFFFFF"/>
                  </a:solidFill>
                </a:uFill>
                <a:cs typeface="Times New Roman" panose="02020603050405020304" pitchFamily="18" charset="0"/>
              </a:rPr>
              <a:t>ШАРТНОМАЛАРНИ ҚЎЛЛАШ</a:t>
            </a:r>
            <a:endParaRPr kumimoji="0" lang="en-US" sz="2400" b="0" i="0" strike="noStrike" kern="1200" cap="none" spc="-1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>
                <a:solidFill>
                  <a:srgbClr val="FFFFFF"/>
                </a:solidFill>
              </a:uFill>
              <a:cs typeface="Times New Roman" panose="02020603050405020304" pitchFamily="18" charset="0"/>
            </a:endParaRPr>
          </a:p>
        </p:txBody>
      </p:sp>
      <p:graphicFrame>
        <p:nvGraphicFramePr>
          <p:cNvPr id="310" name="Table 2"/>
          <p:cNvGraphicFramePr/>
          <p:nvPr>
            <p:extLst>
              <p:ext uri="{D42A27DB-BD31-4B8C-83A1-F6EECF244321}">
                <p14:modId xmlns:p14="http://schemas.microsoft.com/office/powerpoint/2010/main" val="1752679140"/>
              </p:ext>
            </p:extLst>
          </p:nvPr>
        </p:nvGraphicFramePr>
        <p:xfrm>
          <a:off x="107504" y="404664"/>
          <a:ext cx="8928992" cy="3931920"/>
        </p:xfrm>
        <a:graphic>
          <a:graphicData uri="http://schemas.openxmlformats.org/drawingml/2006/table">
            <a:tbl>
              <a:tblPr/>
              <a:tblGrid>
                <a:gridCol w="1439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9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79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Шартнома</a:t>
                      </a:r>
                      <a:r>
                        <a:rPr lang="en-US" sz="14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турлари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Шартномадан</a:t>
                      </a:r>
                      <a:r>
                        <a:rPr lang="en-US" sz="14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фойдаланиш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Асосий</a:t>
                      </a:r>
                      <a:r>
                        <a:rPr lang="en-US" sz="1400" b="1" strike="noStrike" spc="-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Молиячилар</a:t>
                      </a:r>
                      <a:r>
                        <a:rPr lang="en-US" sz="14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гаровни</a:t>
                      </a:r>
                      <a:r>
                        <a:rPr lang="en-US" sz="14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олишлари</a:t>
                      </a:r>
                      <a:r>
                        <a:rPr lang="en-US" sz="14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1" strike="noStrike" spc="-1" dirty="0" err="1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мумкинми</a:t>
                      </a:r>
                      <a:r>
                        <a:rPr lang="en-US" sz="1400" b="1" strike="noStrike" spc="-1" dirty="0">
                          <a:solidFill>
                            <a:srgbClr val="FFFFFF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1872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</a:t>
                      </a:r>
                      <a:r>
                        <a:rPr lang="uz-Cyrl-UZ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баҳа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Активларни сотиб олиш учун айланма маблағлар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Моддий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1872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Иж</a:t>
                      </a:r>
                      <a:r>
                        <a:rPr lang="uz-Cyrl-UZ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Операцион/молиявий ижара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Лизингга олинган актив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Истисна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Қурилиш/лойиҳаларни молиялаштириш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Қурилиш лойиҳаси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</a:t>
                      </a:r>
                      <a:r>
                        <a:rPr lang="uz-Cyrl-UZ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ораба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Депозит/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айланма</a:t>
                      </a: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маблағлар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Буюртмачининг бизнеси/лойиҳаси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бепарволик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ҳолатида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капитални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ҳимоя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қилиш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Мушарака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активларни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сотиб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олиш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айланма</a:t>
                      </a: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маблағлар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Буюртмачининг бизнеси/лойиҳаси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бепарволик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ҳолатида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капитални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ҳимоя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қилиш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Таварру</a:t>
                      </a:r>
                      <a:r>
                        <a:rPr lang="uz-Cyrl-UZ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/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z-Cyrl-UZ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ТМ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Депозит/айланма капитал/хеджлаш воситалари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Одатда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CPO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endParaRPr lang="en-US" sz="1400" b="0" strike="noStrike" spc="-1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Вакала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Бизнес/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лойиҳа</a:t>
                      </a: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айланма</a:t>
                      </a:r>
                      <a:r>
                        <a:rPr lang="ru-RU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маблағлар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Буюртмачининг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бизнеси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лойиҳаси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бепарволик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ҳолатида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капитални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ҳимоя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қилиш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400" b="0" strike="noStrike" spc="-1" dirty="0" err="1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учун</a:t>
                      </a:r>
                      <a:r>
                        <a:rPr lang="en-US" sz="1400" b="0" strike="noStrike" spc="-1" dirty="0">
                          <a:solidFill>
                            <a:srgbClr val="00000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400" b="0" strike="noStrike" spc="-1" dirty="0">
                        <a:solidFill>
                          <a:srgbClr val="003366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0000" marR="90000">
                    <a:lnL w="5760">
                      <a:solidFill>
                        <a:srgbClr val="FFFFFF"/>
                      </a:solidFill>
                    </a:lnL>
                    <a:lnR w="5760">
                      <a:solidFill>
                        <a:srgbClr val="FFFFFF"/>
                      </a:solidFill>
                    </a:lnR>
                    <a:lnT w="5760">
                      <a:solidFill>
                        <a:srgbClr val="FFFFFF"/>
                      </a:solidFill>
                    </a:lnT>
                    <a:lnB w="5760">
                      <a:solidFill>
                        <a:srgbClr val="FFFFFF"/>
                      </a:solidFill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pull dir="l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364791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730" y="991936"/>
            <a:ext cx="873074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тизими</a:t>
            </a:r>
            <a:r>
              <a:rPr lang="ru-RU" dirty="0"/>
              <a:t>. Е.</a:t>
            </a:r>
            <a:r>
              <a:rPr lang="en-US" dirty="0"/>
              <a:t>A. </a:t>
            </a:r>
            <a:r>
              <a:rPr lang="ru-RU" dirty="0" err="1"/>
              <a:t>Байдаулет.Таржимон</a:t>
            </a:r>
            <a:r>
              <a:rPr lang="ru-RU" dirty="0"/>
              <a:t>: </a:t>
            </a:r>
            <a:r>
              <a:rPr lang="ru-RU" dirty="0" err="1"/>
              <a:t>Ботирхўжа</a:t>
            </a:r>
            <a:r>
              <a:rPr lang="ru-RU" dirty="0"/>
              <a:t> </a:t>
            </a:r>
            <a:r>
              <a:rPr lang="ru-RU" dirty="0" err="1"/>
              <a:t>Жўраев</a:t>
            </a:r>
            <a:r>
              <a:rPr lang="ru-RU" dirty="0"/>
              <a:t>. - Т .: “</a:t>
            </a:r>
            <a:r>
              <a:rPr lang="ru-RU" dirty="0" err="1"/>
              <a:t>Ўзбекистон</a:t>
            </a:r>
            <a:r>
              <a:rPr lang="ru-RU" dirty="0"/>
              <a:t>”, 2014. - 122-б</a:t>
            </a:r>
            <a:r>
              <a:rPr lang="en-US" dirty="0"/>
              <a:t>.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[</a:t>
            </a:r>
            <a:r>
              <a:rPr lang="ru-RU" dirty="0" err="1"/>
              <a:t>Матн</a:t>
            </a:r>
            <a:r>
              <a:rPr lang="ru-RU" dirty="0"/>
              <a:t>] / Е.</a:t>
            </a:r>
            <a:r>
              <a:rPr lang="en-US" dirty="0"/>
              <a:t>A. </a:t>
            </a:r>
            <a:r>
              <a:rPr lang="ru-RU" dirty="0" err="1"/>
              <a:t>Байдаулет</a:t>
            </a:r>
            <a:r>
              <a:rPr lang="ru-RU" dirty="0"/>
              <a:t>. -</a:t>
            </a:r>
            <a:r>
              <a:rPr lang="ru-RU" dirty="0" err="1"/>
              <a:t>Тошкент</a:t>
            </a:r>
            <a:r>
              <a:rPr lang="ru-RU" dirty="0"/>
              <a:t>: “</a:t>
            </a:r>
            <a:r>
              <a:rPr lang="ru-RU" dirty="0" err="1"/>
              <a:t>Ўзбекистон</a:t>
            </a:r>
            <a:r>
              <a:rPr lang="ru-RU" dirty="0"/>
              <a:t>” НМИУ, 2019. – 432 б.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: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. </a:t>
            </a:r>
            <a:r>
              <a:rPr lang="ru-RU" dirty="0" err="1"/>
              <a:t>Моҳаммед</a:t>
            </a:r>
            <a:r>
              <a:rPr lang="ru-RU" dirty="0"/>
              <a:t> </a:t>
            </a:r>
            <a:r>
              <a:rPr lang="ru-RU" dirty="0" err="1"/>
              <a:t>Имад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/>
              <a:t>ли, </a:t>
            </a:r>
            <a:r>
              <a:rPr lang="ru-RU" dirty="0" err="1"/>
              <a:t>Икрамур</a:t>
            </a:r>
            <a:r>
              <a:rPr lang="ru-RU" dirty="0"/>
              <a:t> 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Фалаҳи</a:t>
            </a:r>
            <a:r>
              <a:rPr lang="ru-RU" dirty="0"/>
              <a:t> / </a:t>
            </a:r>
            <a:r>
              <a:rPr lang="uz-Latn-UZ" dirty="0"/>
              <a:t>Marifa Academy Private Limited</a:t>
            </a:r>
            <a:r>
              <a:rPr lang="ru-RU" dirty="0"/>
              <a:t>,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2016. 55-бет.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иқтисодиётида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муносабатлар</a:t>
            </a:r>
            <a:r>
              <a:rPr lang="ru-RU" dirty="0"/>
              <a:t>. Р.В.</a:t>
            </a:r>
            <a:r>
              <a:rPr lang="en-US" dirty="0"/>
              <a:t>A</a:t>
            </a:r>
            <a:r>
              <a:rPr lang="ru-RU" dirty="0" err="1"/>
              <a:t>бдуллаев</a:t>
            </a:r>
            <a:r>
              <a:rPr lang="ru-RU" dirty="0"/>
              <a:t>, </a:t>
            </a:r>
            <a:r>
              <a:rPr lang="ru-RU" dirty="0" err="1"/>
              <a:t>С.М.Дусанов</a:t>
            </a:r>
            <a:r>
              <a:rPr lang="ru-RU" dirty="0"/>
              <a:t>. - Т.: “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/>
              <a:t>A</a:t>
            </a:r>
            <a:r>
              <a:rPr lang="ru-RU" dirty="0" err="1"/>
              <a:t>броров</a:t>
            </a:r>
            <a:r>
              <a:rPr lang="ru-RU" dirty="0"/>
              <a:t> С., </a:t>
            </a:r>
            <a:r>
              <a:rPr lang="ru-RU" dirty="0" err="1"/>
              <a:t>Ўзбекистонда</a:t>
            </a:r>
            <a:r>
              <a:rPr lang="ru-RU" dirty="0"/>
              <a:t> </a:t>
            </a:r>
            <a:r>
              <a:rPr lang="ru-RU" dirty="0" err="1"/>
              <a:t>сукук-ислом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қоғозларини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истиқболлари</a:t>
            </a:r>
            <a:r>
              <a:rPr lang="ru-RU" dirty="0"/>
              <a:t>, </a:t>
            </a:r>
            <a:r>
              <a:rPr lang="ru-RU" dirty="0" err="1"/>
              <a:t>Тошкент</a:t>
            </a:r>
            <a:r>
              <a:rPr lang="ru-RU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dirty="0"/>
              <a:t>Syeda Fahmida Habib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, </a:t>
            </a:r>
            <a:r>
              <a:rPr lang="uz-Latn-UZ" dirty="0"/>
              <a:t>John Wiley &amp; Sons Ltd.</a:t>
            </a:r>
            <a:r>
              <a:rPr lang="ru-RU" dirty="0"/>
              <a:t>, 2018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Иброҳим</a:t>
            </a:r>
            <a:r>
              <a:rPr lang="ru-RU" dirty="0"/>
              <a:t> </a:t>
            </a:r>
            <a:r>
              <a:rPr lang="ru-RU" dirty="0" err="1"/>
              <a:t>Фарес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банки </a:t>
            </a:r>
            <a:r>
              <a:rPr lang="ru-RU" dirty="0" err="1"/>
              <a:t>саноати</a:t>
            </a:r>
            <a:r>
              <a:rPr lang="ru-RU" dirty="0"/>
              <a:t>: концепция, </a:t>
            </a:r>
            <a:r>
              <a:rPr lang="ru-RU" dirty="0" err="1"/>
              <a:t>операциялар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, 2015 </a:t>
            </a:r>
            <a:r>
              <a:rPr lang="ru-RU" dirty="0" err="1"/>
              <a:t>йил</a:t>
            </a:r>
            <a:r>
              <a:rPr lang="ru-RU" dirty="0"/>
              <a:t>.</a:t>
            </a:r>
            <a:endParaRPr lang="ru-RU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63953"/>
      </p:ext>
    </p:extLst>
  </p:cSld>
  <p:clrMapOvr>
    <a:masterClrMapping/>
  </p:clrMapOvr>
  <p:transition spd="med">
    <p:pull dir="l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8" name="Google Shape;458;p26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ru-RU" sz="1200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Trebuchet MS"/>
                <a:ea typeface="Trebuchet MS"/>
                <a:cs typeface="Trebuchet MS"/>
                <a:sym typeface="Trebuchet M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26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pull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9223</TotalTime>
  <Words>2052</Words>
  <Application>Microsoft Office PowerPoint</Application>
  <PresentationFormat>On-screen Show (4:3)</PresentationFormat>
  <Paragraphs>268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Arial</vt:lpstr>
      <vt:lpstr>Arial Unicode MS</vt:lpstr>
      <vt:lpstr>Calibri</vt:lpstr>
      <vt:lpstr>Century Gothic</vt:lpstr>
      <vt:lpstr>Times New Roman</vt:lpstr>
      <vt:lpstr>Trebuchet MS</vt:lpstr>
      <vt:lpstr>Wingdings</vt:lpstr>
      <vt:lpstr>Wingdings 3</vt:lpstr>
      <vt:lpstr>Аспект</vt:lpstr>
      <vt:lpstr>PowerPoint Presentation</vt:lpstr>
      <vt:lpstr>PowerPoint Presentation</vt:lpstr>
      <vt:lpstr>Исломий молия воситалари</vt:lpstr>
      <vt:lpstr>Транзакцион ва воситачилик битимларининг шакллари</vt:lpstr>
      <vt:lpstr>Исломий молия воситалари</vt:lpstr>
      <vt:lpstr>Исломий молия воситалари</vt:lpstr>
      <vt:lpstr>Исломий молия воситалари</vt:lpstr>
      <vt:lpstr>Ислом тижорат шартномаларининг таснифлари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student RGSBM</cp:lastModifiedBy>
  <cp:revision>794</cp:revision>
  <dcterms:created xsi:type="dcterms:W3CDTF">2015-02-23T10:50:58Z</dcterms:created>
  <dcterms:modified xsi:type="dcterms:W3CDTF">2023-04-17T13:48:59Z</dcterms:modified>
</cp:coreProperties>
</file>