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65" r:id="rId1"/>
  </p:sldMasterIdLst>
  <p:notesMasterIdLst>
    <p:notesMasterId r:id="rId25"/>
  </p:notesMasterIdLst>
  <p:handoutMasterIdLst>
    <p:handoutMasterId r:id="rId26"/>
  </p:handoutMasterIdLst>
  <p:sldIdLst>
    <p:sldId id="307" r:id="rId2"/>
    <p:sldId id="372" r:id="rId3"/>
    <p:sldId id="378" r:id="rId4"/>
    <p:sldId id="377" r:id="rId5"/>
    <p:sldId id="360" r:id="rId6"/>
    <p:sldId id="381" r:id="rId7"/>
    <p:sldId id="368" r:id="rId8"/>
    <p:sldId id="376" r:id="rId9"/>
    <p:sldId id="375" r:id="rId10"/>
    <p:sldId id="384" r:id="rId11"/>
    <p:sldId id="385" r:id="rId12"/>
    <p:sldId id="386" r:id="rId13"/>
    <p:sldId id="328" r:id="rId14"/>
    <p:sldId id="388" r:id="rId15"/>
    <p:sldId id="392" r:id="rId16"/>
    <p:sldId id="389" r:id="rId17"/>
    <p:sldId id="387" r:id="rId18"/>
    <p:sldId id="391" r:id="rId19"/>
    <p:sldId id="390" r:id="rId20"/>
    <p:sldId id="370" r:id="rId21"/>
    <p:sldId id="355" r:id="rId22"/>
    <p:sldId id="382" r:id="rId23"/>
    <p:sldId id="383" r:id="rId24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4B93"/>
    <a:srgbClr val="755BA9"/>
    <a:srgbClr val="6F64A0"/>
    <a:srgbClr val="74699B"/>
    <a:srgbClr val="706599"/>
    <a:srgbClr val="6D609E"/>
    <a:srgbClr val="6A5D99"/>
    <a:srgbClr val="725C9A"/>
    <a:srgbClr val="67538B"/>
    <a:srgbClr val="6E51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0" autoAdjust="0"/>
    <p:restoredTop sz="94493" autoAdjust="0"/>
  </p:normalViewPr>
  <p:slideViewPr>
    <p:cSldViewPr>
      <p:cViewPr varScale="1">
        <p:scale>
          <a:sx n="86" d="100"/>
          <a:sy n="86" d="100"/>
        </p:scale>
        <p:origin x="124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5B41EB-AB56-491C-8FA8-76BBA22DBE7D}" type="datetimeFigureOut">
              <a:rPr lang="ru-RU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99BE1F-BE14-457F-A8E4-A499EACAF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2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AE4552-00B3-4D3E-8D65-35132428A33F}" type="datetimeFigureOut">
              <a:rPr lang="ru-RU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F27830-E6A3-49B5-BAA7-2F5CCDA279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04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:notes"/>
          <p:cNvSpPr txBox="1">
            <a:spLocks noGrp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086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710526-4F34-46F9-AE89-2D90736A21F8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74A92-3871-4FC7-9687-5A22905776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9" name="Picture 2" descr="K:\ProPowerPoint\Шаблоны\В работе\Элегантный абстрактный\Elegantn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812559"/>
      </p:ext>
    </p:extLst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FBA83-9264-453C-A748-7C417E5F6027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40602"/>
      </p:ext>
    </p:extLst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5FBCC-0285-430A-BF6D-3CBE292D4E83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2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13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6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59868"/>
      </p:ext>
    </p:extLst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C3B90B-4651-444F-8184-C7EFBCF655DD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72DE-EC04-450E-BBCF-98DB2A564E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13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7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84018"/>
      </p:ext>
    </p:extLst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E09CA-95F7-444F-8FFC-88930A362FEA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523D0-1C31-41D5-8361-934BD1AA29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5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7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8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9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06633"/>
      </p:ext>
    </p:extLst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45109-C3DB-4C62-B5D6-E22E4CDD7D22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2AFF87-38FB-4A51-8F9D-64D221785D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6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 rot="18970555">
            <a:off x="682822" y="20124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 rot="18970555">
            <a:off x="957645" y="477915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381491" y="470330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656610" y="74632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038777"/>
      </p:ext>
    </p:extLst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4AC7-38F1-48F9-B4AA-16541B57CC01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65106"/>
      </p:ext>
    </p:extLst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91C54-A863-4E0D-B757-382BC6E2B494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873E1-F68D-439E-9A70-AE0B0A2F69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09043"/>
      </p:ext>
    </p:extLst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1897B7-AA17-47B9-82A8-40BB3732032B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035D9-EDF1-4B1A-B590-437BDCC33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935"/>
      </p:ext>
    </p:extLst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484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59777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4484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96284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2159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CD9210-259D-4217-8FF4-24420D59A72F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C6B89-E2CD-4A79-BB1A-65506982D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82847"/>
      </p:ext>
    </p:extLst>
  </p:cSld>
  <p:clrMapOvr>
    <a:masterClrMapping/>
  </p:clrMapOvr>
  <p:transition spd="med"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23792-D890-4EBE-8451-6DE47AC97701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4AC24-3056-4CD6-BABD-2D62439131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284"/>
      </p:ext>
    </p:extLst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19.04.2023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ransition spd="med">
    <p:pull dir="l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t.me/IslomMoliyasi/19619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61255" y="863374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ISLAMIC FINANCE</a:t>
            </a:r>
            <a:endParaRPr lang="uz-Cyrl-UZ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2484018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1850294" y="5287791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436" y="1404060"/>
            <a:ext cx="60468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/>
              <a:t>Lecture </a:t>
            </a:r>
            <a:r>
              <a:rPr lang="ru-RU" sz="2800" b="1" dirty="0"/>
              <a:t>5. </a:t>
            </a:r>
            <a:r>
              <a:rPr lang="en-US" sz="2800" b="1" dirty="0"/>
              <a:t>Alternative financial institutions: Banks</a:t>
            </a:r>
            <a:endParaRPr lang="uz-Cyrl-UZ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273FC7-9C36-494B-8491-62068E453EB9}"/>
              </a:ext>
            </a:extLst>
          </p:cNvPr>
          <p:cNvSpPr txBox="1"/>
          <p:nvPr/>
        </p:nvSpPr>
        <p:spPr>
          <a:xfrm>
            <a:off x="1691680" y="5805264"/>
            <a:ext cx="6046827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en-US" b="1" dirty="0"/>
              <a:t>Lecturer: </a:t>
            </a:r>
            <a:r>
              <a:rPr lang="en-US" b="1" i="1" dirty="0" err="1">
                <a:solidFill>
                  <a:srgbClr val="FF0000"/>
                </a:solidFill>
              </a:rPr>
              <a:t>Olimkhon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Aliqoriev</a:t>
            </a:r>
            <a:endParaRPr lang="ru-RU" dirty="0"/>
          </a:p>
        </p:txBody>
      </p:sp>
    </p:spTree>
  </p:cSld>
  <p:clrMapOvr>
    <a:masterClrMapping/>
  </p:clrMapOvr>
  <p:transition spd="med">
    <p:pull dir="l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61255" y="863374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ИСЛОМ</a:t>
            </a:r>
            <a:r>
              <a:rPr lang="uz-Cyrl-UZ" sz="2400" b="1" dirty="0"/>
              <a:t> МОЛИЯСИ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1163" y="2457365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2145816" y="5261138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436" y="1404060"/>
            <a:ext cx="60468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800" b="1" dirty="0"/>
              <a:t>5-маъруза. </a:t>
            </a:r>
            <a:r>
              <a:rPr lang="ru-RU" sz="2800" b="1" dirty="0" err="1"/>
              <a:t>Му</a:t>
            </a:r>
            <a:r>
              <a:rPr lang="uz-Cyrl-UZ" sz="2800" b="1" dirty="0"/>
              <a:t>қобил молия муассасалари: банклар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8C4D-D5FF-4BCF-8110-754ECA84A764}"/>
              </a:ext>
            </a:extLst>
          </p:cNvPr>
          <p:cNvSpPr txBox="1"/>
          <p:nvPr/>
        </p:nvSpPr>
        <p:spPr>
          <a:xfrm>
            <a:off x="539552" y="5728319"/>
            <a:ext cx="60468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ru-RU" b="1" i="1" dirty="0" err="1">
                <a:solidFill>
                  <a:srgbClr val="FF0000"/>
                </a:solidFill>
              </a:rPr>
              <a:t>Алиқориев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Олимхон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– </a:t>
            </a:r>
            <a:r>
              <a:rPr lang="ru-RU" b="1" i="1" dirty="0" err="1">
                <a:solidFill>
                  <a:srgbClr val="0D0D0D"/>
                </a:solidFill>
              </a:rPr>
              <a:t>и.ф.н</a:t>
            </a:r>
            <a:r>
              <a:rPr lang="ru-RU" b="1" i="1" dirty="0">
                <a:solidFill>
                  <a:srgbClr val="0D0D0D"/>
                </a:solidFill>
              </a:rPr>
              <a:t>.,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0D0D0D"/>
                </a:solidFill>
              </a:rPr>
              <a:t>доц., </a:t>
            </a:r>
            <a:r>
              <a:rPr lang="ru-RU" b="1" i="1" dirty="0" err="1">
                <a:solidFill>
                  <a:srgbClr val="0D0D0D"/>
                </a:solidFill>
              </a:rPr>
              <a:t>Олий</a:t>
            </a:r>
            <a:r>
              <a:rPr lang="ru-RU" b="1" i="1" dirty="0">
                <a:solidFill>
                  <a:srgbClr val="0D0D0D"/>
                </a:solidFill>
              </a:rPr>
              <a:t> бизнес </a:t>
            </a:r>
            <a:r>
              <a:rPr lang="ru-RU" b="1" i="1" dirty="0" err="1">
                <a:solidFill>
                  <a:srgbClr val="0D0D0D"/>
                </a:solidFill>
              </a:rPr>
              <a:t>мактаб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Илмий</a:t>
            </a:r>
            <a:r>
              <a:rPr lang="ru-RU" b="1" i="1" dirty="0">
                <a:solidFill>
                  <a:srgbClr val="0D0D0D"/>
                </a:solidFill>
              </a:rPr>
              <a:t>-педагогик </a:t>
            </a:r>
            <a:r>
              <a:rPr lang="ru-RU" b="1" i="1" dirty="0" err="1">
                <a:solidFill>
                  <a:srgbClr val="0D0D0D"/>
                </a:solidFill>
              </a:rPr>
              <a:t>кадрлар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тайёрлаш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бўлими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бошлиғи</a:t>
            </a:r>
            <a:endParaRPr lang="ru-RU" sz="12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88351"/>
      </p:ext>
    </p:extLst>
  </p:cSld>
  <p:clrMapOvr>
    <a:masterClrMapping/>
  </p:clrMapOvr>
  <p:transition spd="med">
    <p:pull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404664"/>
            <a:ext cx="835292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FF0000"/>
                </a:solidFill>
              </a:rPr>
              <a:t>Ислом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молиясини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тушуниш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учун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қандай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асосий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атамаларни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билиш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керак</a:t>
            </a:r>
            <a:r>
              <a:rPr lang="ru-RU" sz="2400" dirty="0">
                <a:solidFill>
                  <a:srgbClr val="FF0000"/>
                </a:solidFill>
              </a:rPr>
              <a:t>?</a:t>
            </a:r>
          </a:p>
          <a:p>
            <a:endParaRPr lang="ru-RU" dirty="0"/>
          </a:p>
          <a:p>
            <a:pPr algn="just"/>
            <a:r>
              <a:rPr lang="ru-RU" b="1" dirty="0"/>
              <a:t>«</a:t>
            </a:r>
            <a:r>
              <a:rPr lang="ru-RU" b="1" dirty="0" err="1"/>
              <a:t>Муробаҳа</a:t>
            </a:r>
            <a:r>
              <a:rPr lang="ru-RU" b="1" dirty="0"/>
              <a:t>» </a:t>
            </a:r>
            <a:r>
              <a:rPr lang="ru-RU" dirty="0"/>
              <a:t>- </a:t>
            </a:r>
            <a:r>
              <a:rPr lang="ru-RU" dirty="0" err="1"/>
              <a:t>бу</a:t>
            </a:r>
            <a:r>
              <a:rPr lang="ru-RU" dirty="0"/>
              <a:t> товар </a:t>
            </a:r>
            <a:r>
              <a:rPr lang="ru-RU" dirty="0" err="1"/>
              <a:t>нархига</a:t>
            </a:r>
            <a:r>
              <a:rPr lang="ru-RU" dirty="0"/>
              <a:t> </a:t>
            </a:r>
            <a:r>
              <a:rPr lang="ru-RU" dirty="0" err="1"/>
              <a:t>устама</a:t>
            </a:r>
            <a:r>
              <a:rPr lang="ru-RU" dirty="0"/>
              <a:t> </a:t>
            </a:r>
            <a:r>
              <a:rPr lang="ru-RU" dirty="0" err="1"/>
              <a:t>қўйиладиган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қўйилмайдиган</a:t>
            </a:r>
            <a:r>
              <a:rPr lang="ru-RU" dirty="0"/>
              <a:t> </a:t>
            </a:r>
            <a:r>
              <a:rPr lang="ru-RU" dirty="0" err="1"/>
              <a:t>ҳалол</a:t>
            </a:r>
            <a:r>
              <a:rPr lang="ru-RU" dirty="0"/>
              <a:t> </a:t>
            </a:r>
            <a:r>
              <a:rPr lang="ru-RU" dirty="0" err="1"/>
              <a:t>муддатли</a:t>
            </a:r>
            <a:r>
              <a:rPr lang="ru-RU" dirty="0"/>
              <a:t> </a:t>
            </a:r>
            <a:r>
              <a:rPr lang="ru-RU" dirty="0" err="1"/>
              <a:t>тўлов</a:t>
            </a:r>
            <a:r>
              <a:rPr lang="ru-RU" dirty="0"/>
              <a:t>. Бунда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банклари</a:t>
            </a:r>
            <a:r>
              <a:rPr lang="ru-RU" dirty="0"/>
              <a:t> </a:t>
            </a:r>
            <a:r>
              <a:rPr lang="ru-RU" dirty="0" err="1"/>
              <a:t>маҳсулот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хизматларни</a:t>
            </a:r>
            <a:r>
              <a:rPr lang="ru-RU" dirty="0"/>
              <a:t> </a:t>
            </a:r>
            <a:r>
              <a:rPr lang="ru-RU" dirty="0" err="1"/>
              <a:t>харид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уларни</a:t>
            </a:r>
            <a:r>
              <a:rPr lang="ru-RU" dirty="0"/>
              <a:t> </a:t>
            </a:r>
            <a:r>
              <a:rPr lang="ru-RU" dirty="0" err="1"/>
              <a:t>муддатли</a:t>
            </a:r>
            <a:r>
              <a:rPr lang="ru-RU" dirty="0"/>
              <a:t> </a:t>
            </a:r>
            <a:r>
              <a:rPr lang="ru-RU" dirty="0" err="1"/>
              <a:t>тўловга</a:t>
            </a:r>
            <a:r>
              <a:rPr lang="ru-RU" dirty="0"/>
              <a:t> </a:t>
            </a:r>
            <a:r>
              <a:rPr lang="ru-RU" dirty="0" err="1"/>
              <a:t>сотиш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шуғулланади</a:t>
            </a:r>
            <a:r>
              <a:rPr lang="ru-RU" dirty="0"/>
              <a:t>.</a:t>
            </a:r>
            <a:br>
              <a:rPr lang="ru-RU" dirty="0"/>
            </a:br>
            <a:r>
              <a:rPr lang="ru-RU" b="1" dirty="0"/>
              <a:t>«</a:t>
            </a:r>
            <a:r>
              <a:rPr lang="ru-RU" b="1" dirty="0" err="1"/>
              <a:t>Мушорака</a:t>
            </a:r>
            <a:r>
              <a:rPr lang="ru-RU" b="1" dirty="0"/>
              <a:t>»</a:t>
            </a:r>
            <a:r>
              <a:rPr lang="ru-RU" dirty="0"/>
              <a:t>  - </a:t>
            </a:r>
            <a:r>
              <a:rPr lang="ru-RU" dirty="0" err="1"/>
              <a:t>битта</a:t>
            </a:r>
            <a:r>
              <a:rPr lang="ru-RU" dirty="0"/>
              <a:t> </a:t>
            </a:r>
            <a:r>
              <a:rPr lang="ru-RU" dirty="0" err="1"/>
              <a:t>ғоя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ишни</a:t>
            </a:r>
            <a:r>
              <a:rPr lang="ru-RU" dirty="0"/>
              <a:t> </a:t>
            </a:r>
            <a:r>
              <a:rPr lang="ru-RU" dirty="0" err="1"/>
              <a:t>биргаликда</a:t>
            </a:r>
            <a:r>
              <a:rPr lang="ru-RU" dirty="0"/>
              <a:t> </a:t>
            </a:r>
            <a:r>
              <a:rPr lang="ru-RU" dirty="0" err="1"/>
              <a:t>молиялаштириш</a:t>
            </a:r>
            <a:r>
              <a:rPr lang="ru-RU" dirty="0"/>
              <a:t>. </a:t>
            </a:r>
            <a:r>
              <a:rPr lang="ru-RU" dirty="0" err="1"/>
              <a:t>Жисмоний</a:t>
            </a:r>
            <a:r>
              <a:rPr lang="ru-RU" dirty="0"/>
              <a:t> </a:t>
            </a:r>
            <a:r>
              <a:rPr lang="ru-RU" dirty="0" err="1"/>
              <a:t>шахслар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корхоналарнинг</a:t>
            </a:r>
            <a:r>
              <a:rPr lang="ru-RU" dirty="0"/>
              <a:t> </a:t>
            </a:r>
            <a:r>
              <a:rPr lang="ru-RU" dirty="0" err="1"/>
              <a:t>иштирок</a:t>
            </a:r>
            <a:r>
              <a:rPr lang="ru-RU" dirty="0"/>
              <a:t> </a:t>
            </a:r>
            <a:r>
              <a:rPr lang="ru-RU" dirty="0" err="1"/>
              <a:t>етишига</a:t>
            </a:r>
            <a:r>
              <a:rPr lang="ru-RU" dirty="0"/>
              <a:t> </a:t>
            </a:r>
            <a:r>
              <a:rPr lang="ru-RU" dirty="0" err="1"/>
              <a:t>рухсат</a:t>
            </a:r>
            <a:r>
              <a:rPr lang="ru-RU" dirty="0"/>
              <a:t> </a:t>
            </a:r>
            <a:r>
              <a:rPr lang="ru-RU" dirty="0" err="1"/>
              <a:t>берилади</a:t>
            </a:r>
            <a:r>
              <a:rPr lang="ru-RU" dirty="0"/>
              <a:t>.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иқтисодиётда</a:t>
            </a:r>
            <a:r>
              <a:rPr lang="ru-RU" dirty="0"/>
              <a:t>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схемани</a:t>
            </a:r>
            <a:r>
              <a:rPr lang="ru-RU" dirty="0"/>
              <a:t> </a:t>
            </a:r>
            <a:r>
              <a:rPr lang="ru-RU" dirty="0" err="1"/>
              <a:t>ҳиссали</a:t>
            </a:r>
            <a:r>
              <a:rPr lang="ru-RU" dirty="0"/>
              <a:t> </a:t>
            </a:r>
            <a:r>
              <a:rPr lang="ru-RU" dirty="0" err="1"/>
              <a:t>молиялаштириш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аташади</a:t>
            </a:r>
            <a:r>
              <a:rPr lang="ru-RU" dirty="0"/>
              <a:t>.</a:t>
            </a:r>
            <a:br>
              <a:rPr lang="ru-RU" dirty="0"/>
            </a:br>
            <a:r>
              <a:rPr lang="ru-RU" b="1" dirty="0"/>
              <a:t>«</a:t>
            </a:r>
            <a:r>
              <a:rPr lang="ru-RU" b="1" dirty="0" err="1"/>
              <a:t>Музораба</a:t>
            </a:r>
            <a:r>
              <a:rPr lang="ru-RU" b="1" dirty="0"/>
              <a:t>» </a:t>
            </a:r>
            <a:r>
              <a:rPr lang="ru-RU" dirty="0"/>
              <a:t>- </a:t>
            </a:r>
            <a:r>
              <a:rPr lang="ru-RU" dirty="0" err="1"/>
              <a:t>сармоядор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маблағини</a:t>
            </a:r>
            <a:r>
              <a:rPr lang="ru-RU" dirty="0"/>
              <a:t> </a:t>
            </a:r>
            <a:r>
              <a:rPr lang="ru-RU" dirty="0" err="1"/>
              <a:t>келгусида</a:t>
            </a:r>
            <a:r>
              <a:rPr lang="ru-RU" dirty="0"/>
              <a:t> </a:t>
            </a:r>
            <a:r>
              <a:rPr lang="ru-RU" dirty="0" err="1"/>
              <a:t>бизнесни</a:t>
            </a:r>
            <a:r>
              <a:rPr lang="ru-RU" dirty="0"/>
              <a:t> </a:t>
            </a:r>
            <a:r>
              <a:rPr lang="ru-RU" dirty="0" err="1"/>
              <a:t>ривожлантиришга</a:t>
            </a:r>
            <a:r>
              <a:rPr lang="ru-RU" dirty="0"/>
              <a:t> </a:t>
            </a:r>
            <a:r>
              <a:rPr lang="ru-RU" dirty="0" err="1"/>
              <a:t>сарфланиши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ташкилотга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 </a:t>
            </a:r>
            <a:r>
              <a:rPr lang="ru-RU" dirty="0" err="1"/>
              <a:t>Фойдани</a:t>
            </a:r>
            <a:r>
              <a:rPr lang="ru-RU" dirty="0"/>
              <a:t> </a:t>
            </a:r>
            <a:r>
              <a:rPr lang="ru-RU" dirty="0" err="1"/>
              <a:t>тақсимлаш</a:t>
            </a:r>
            <a:r>
              <a:rPr lang="ru-RU" dirty="0"/>
              <a:t> </a:t>
            </a:r>
            <a:r>
              <a:rPr lang="ru-RU" dirty="0" err="1"/>
              <a:t>шартлари</a:t>
            </a:r>
            <a:r>
              <a:rPr lang="ru-RU" dirty="0"/>
              <a:t> </a:t>
            </a:r>
            <a:r>
              <a:rPr lang="ru-RU" dirty="0" err="1"/>
              <a:t>олдиндан</a:t>
            </a:r>
            <a:r>
              <a:rPr lang="ru-RU" dirty="0"/>
              <a:t> </a:t>
            </a:r>
            <a:r>
              <a:rPr lang="ru-RU" dirty="0" err="1"/>
              <a:t>келишиб</a:t>
            </a:r>
            <a:r>
              <a:rPr lang="ru-RU" dirty="0"/>
              <a:t> </a:t>
            </a:r>
            <a:r>
              <a:rPr lang="ru-RU" dirty="0" err="1"/>
              <a:t>олинади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3455513"/>
      </p:ext>
    </p:extLst>
  </p:cSld>
  <p:clrMapOvr>
    <a:masterClrMapping/>
  </p:clrMapOvr>
  <p:transition spd="med">
    <p:pull dir="l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99592" y="404664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</a:rPr>
              <a:t>Муқобил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молиявий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муассасалар</a:t>
            </a:r>
            <a:endParaRPr lang="ru-RU" sz="2800" dirty="0">
              <a:solidFill>
                <a:srgbClr val="FF0000"/>
              </a:solidFill>
            </a:endParaRPr>
          </a:p>
          <a:p>
            <a:endParaRPr lang="ru-RU" sz="2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err="1"/>
              <a:t>Банклар</a:t>
            </a:r>
            <a:r>
              <a:rPr lang="ru-RU" sz="28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err="1"/>
              <a:t>Суғурта</a:t>
            </a:r>
            <a:r>
              <a:rPr lang="ru-RU" sz="2800" dirty="0"/>
              <a:t> </a:t>
            </a:r>
            <a:r>
              <a:rPr lang="ru-RU" sz="2800" dirty="0" err="1"/>
              <a:t>компаниялари</a:t>
            </a:r>
            <a:r>
              <a:rPr lang="ru-RU" sz="28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err="1"/>
              <a:t>Исломий</a:t>
            </a:r>
            <a:r>
              <a:rPr lang="ru-RU" sz="2800" dirty="0"/>
              <a:t> инвестиция </a:t>
            </a:r>
            <a:r>
              <a:rPr lang="ru-RU" sz="2800" dirty="0" err="1"/>
              <a:t>жамғармалари</a:t>
            </a:r>
            <a:r>
              <a:rPr lang="ru-RU" sz="2800" dirty="0"/>
              <a:t>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94606406"/>
      </p:ext>
    </p:extLst>
  </p:cSld>
  <p:clrMapOvr>
    <a:masterClrMapping/>
  </p:clrMapOvr>
  <p:transition spd="med">
    <p:pull dir="l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692696"/>
            <a:ext cx="720985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FF0000"/>
                </a:solidFill>
              </a:rPr>
              <a:t>Бизнесда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зарар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кўрилса</a:t>
            </a:r>
            <a:r>
              <a:rPr lang="ru-RU" sz="2400" dirty="0">
                <a:solidFill>
                  <a:srgbClr val="FF0000"/>
                </a:solidFill>
              </a:rPr>
              <a:t>, </a:t>
            </a:r>
            <a:r>
              <a:rPr lang="ru-RU" sz="2400" dirty="0" err="1">
                <a:solidFill>
                  <a:srgbClr val="FF0000"/>
                </a:solidFill>
              </a:rPr>
              <a:t>нима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қилинади</a:t>
            </a:r>
            <a:r>
              <a:rPr lang="ru-RU" sz="2400" dirty="0">
                <a:solidFill>
                  <a:srgbClr val="FF0000"/>
                </a:solidFill>
              </a:rPr>
              <a:t>?</a:t>
            </a:r>
          </a:p>
          <a:p>
            <a:endParaRPr lang="ru-RU" sz="2400" dirty="0">
              <a:solidFill>
                <a:srgbClr val="FF0000"/>
              </a:solidFill>
            </a:endParaRPr>
          </a:p>
          <a:p>
            <a:r>
              <a:rPr lang="ru-RU" sz="2400" dirty="0" err="1"/>
              <a:t>Молиялаштиришнинг</a:t>
            </a:r>
            <a:r>
              <a:rPr lang="ru-RU" sz="2400" dirty="0"/>
              <a:t> </a:t>
            </a:r>
            <a:r>
              <a:rPr lang="ru-RU" sz="2400" dirty="0" err="1"/>
              <a:t>исломий</a:t>
            </a:r>
            <a:r>
              <a:rPr lang="ru-RU" sz="2400" dirty="0"/>
              <a:t> </a:t>
            </a:r>
            <a:r>
              <a:rPr lang="ru-RU" sz="2400" dirty="0" err="1"/>
              <a:t>моделларининг</a:t>
            </a:r>
            <a:r>
              <a:rPr lang="ru-RU" sz="2400" dirty="0"/>
              <a:t> </a:t>
            </a:r>
            <a:r>
              <a:rPr lang="ru-RU" sz="2400" dirty="0" err="1"/>
              <a:t>қоидаларидан</a:t>
            </a:r>
            <a:r>
              <a:rPr lang="ru-RU" sz="2400" dirty="0"/>
              <a:t> </a:t>
            </a:r>
            <a:r>
              <a:rPr lang="ru-RU" sz="2400" dirty="0" err="1"/>
              <a:t>бири</a:t>
            </a:r>
            <a:r>
              <a:rPr lang="ru-RU" sz="2400" dirty="0"/>
              <a:t> -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рискларни</a:t>
            </a:r>
            <a:r>
              <a:rPr lang="ru-RU" sz="2400" dirty="0"/>
              <a:t> </a:t>
            </a:r>
            <a:r>
              <a:rPr lang="ru-RU" sz="2400" dirty="0" err="1"/>
              <a:t>тақсимлашдир</a:t>
            </a:r>
            <a:r>
              <a:rPr lang="ru-RU" sz="2400" dirty="0"/>
              <a:t>. </a:t>
            </a:r>
            <a:r>
              <a:rPr lang="ru-RU" sz="2400" dirty="0" err="1"/>
              <a:t>Бизнесда</a:t>
            </a:r>
            <a:r>
              <a:rPr lang="ru-RU" sz="2400" dirty="0"/>
              <a:t> </a:t>
            </a:r>
            <a:r>
              <a:rPr lang="ru-RU" sz="2400" dirty="0" err="1"/>
              <a:t>фойда</a:t>
            </a:r>
            <a:r>
              <a:rPr lang="ru-RU" sz="2400" dirty="0"/>
              <a:t> </a:t>
            </a:r>
            <a:r>
              <a:rPr lang="ru-RU" sz="2400" dirty="0" err="1"/>
              <a:t>кўрилмаганда</a:t>
            </a:r>
            <a:r>
              <a:rPr lang="ru-RU" sz="2400" dirty="0"/>
              <a:t> банк </a:t>
            </a:r>
            <a:r>
              <a:rPr lang="ru-RU" sz="2400" dirty="0" err="1"/>
              <a:t>ҳам</a:t>
            </a:r>
            <a:r>
              <a:rPr lang="ru-RU" sz="2400" dirty="0"/>
              <a:t>, </a:t>
            </a:r>
            <a:r>
              <a:rPr lang="ru-RU" sz="2400" dirty="0" err="1"/>
              <a:t>мижоз</a:t>
            </a:r>
            <a:r>
              <a:rPr lang="ru-RU" sz="2400" dirty="0"/>
              <a:t> </a:t>
            </a:r>
            <a:r>
              <a:rPr lang="ru-RU" sz="2400" dirty="0" err="1"/>
              <a:t>ҳам</a:t>
            </a:r>
            <a:r>
              <a:rPr lang="ru-RU" sz="2400" dirty="0"/>
              <a:t> </a:t>
            </a:r>
            <a:r>
              <a:rPr lang="ru-RU" sz="2400" dirty="0" err="1"/>
              <a:t>даромад</a:t>
            </a:r>
            <a:r>
              <a:rPr lang="ru-RU" sz="2400" dirty="0"/>
              <a:t> </a:t>
            </a:r>
            <a:r>
              <a:rPr lang="ru-RU" sz="2400" dirty="0" err="1"/>
              <a:t>олмайди</a:t>
            </a:r>
            <a:r>
              <a:rPr lang="ru-RU" sz="2400" dirty="0"/>
              <a:t>. </a:t>
            </a:r>
            <a:r>
              <a:rPr lang="ru-RU" sz="2400" dirty="0" err="1"/>
              <a:t>Лекин</a:t>
            </a:r>
            <a:r>
              <a:rPr lang="ru-RU" sz="2400" dirty="0"/>
              <a:t> </a:t>
            </a:r>
            <a:r>
              <a:rPr lang="ru-RU" sz="2400" dirty="0" err="1"/>
              <a:t>агар</a:t>
            </a:r>
            <a:r>
              <a:rPr lang="ru-RU" sz="2400" dirty="0"/>
              <a:t> </a:t>
            </a:r>
            <a:r>
              <a:rPr lang="ru-RU" sz="2400" dirty="0" err="1"/>
              <a:t>фойда</a:t>
            </a:r>
            <a:r>
              <a:rPr lang="ru-RU" sz="2400" dirty="0"/>
              <a:t> </a:t>
            </a:r>
            <a:r>
              <a:rPr lang="ru-RU" sz="2400" dirty="0" err="1"/>
              <a:t>бўлса</a:t>
            </a:r>
            <a:r>
              <a:rPr lang="ru-RU" sz="2400" dirty="0"/>
              <a:t>, у </a:t>
            </a:r>
            <a:r>
              <a:rPr lang="ru-RU" sz="2400" dirty="0" err="1"/>
              <a:t>омонатчи</a:t>
            </a:r>
            <a:r>
              <a:rPr lang="ru-RU" sz="2400" dirty="0"/>
              <a:t> </a:t>
            </a:r>
            <a:r>
              <a:rPr lang="ru-RU" sz="2400" dirty="0" err="1"/>
              <a:t>ўртасида</a:t>
            </a:r>
            <a:r>
              <a:rPr lang="ru-RU" sz="2400" dirty="0"/>
              <a:t> </a:t>
            </a:r>
            <a:r>
              <a:rPr lang="ru-RU" sz="2400" dirty="0" err="1"/>
              <a:t>сармояга</a:t>
            </a:r>
            <a:r>
              <a:rPr lang="ru-RU" sz="2400" dirty="0"/>
              <a:t> </a:t>
            </a:r>
            <a:r>
              <a:rPr lang="ru-RU" sz="2400" dirty="0" err="1"/>
              <a:t>мутаносиб</a:t>
            </a:r>
            <a:r>
              <a:rPr lang="ru-RU" sz="2400" dirty="0"/>
              <a:t> </a:t>
            </a:r>
            <a:r>
              <a:rPr lang="ru-RU" sz="2400" dirty="0" err="1"/>
              <a:t>равишда</a:t>
            </a:r>
            <a:r>
              <a:rPr lang="ru-RU" sz="2400" dirty="0"/>
              <a:t> </a:t>
            </a:r>
            <a:r>
              <a:rPr lang="ru-RU" sz="2400" dirty="0" err="1"/>
              <a:t>тақсимланади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3443596"/>
      </p:ext>
    </p:extLst>
  </p:cSld>
  <p:clrMapOvr>
    <a:masterClrMapping/>
  </p:clrMapOvr>
  <p:transition spd="med">
    <p:pull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720985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FF0000"/>
                </a:solidFill>
              </a:rPr>
              <a:t>Ислом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банклари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қаердан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фойда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олади</a:t>
            </a:r>
            <a:r>
              <a:rPr lang="ru-RU" sz="2400" dirty="0">
                <a:solidFill>
                  <a:srgbClr val="FF0000"/>
                </a:solidFill>
              </a:rPr>
              <a:t>?</a:t>
            </a:r>
          </a:p>
          <a:p>
            <a:endParaRPr lang="ru-RU" sz="2400" dirty="0">
              <a:solidFill>
                <a:srgbClr val="FF0000"/>
              </a:solidFill>
            </a:endParaRPr>
          </a:p>
          <a:p>
            <a:pPr algn="just"/>
            <a:r>
              <a:rPr lang="ru-RU" sz="2400" dirty="0" err="1"/>
              <a:t>Ислом</a:t>
            </a:r>
            <a:r>
              <a:rPr lang="ru-RU" sz="2400" dirty="0"/>
              <a:t> </a:t>
            </a:r>
            <a:r>
              <a:rPr lang="ru-RU" sz="2400" dirty="0" err="1"/>
              <a:t>банклари</a:t>
            </a:r>
            <a:r>
              <a:rPr lang="ru-RU" sz="2400" dirty="0"/>
              <a:t> </a:t>
            </a:r>
            <a:r>
              <a:rPr lang="ru-RU" sz="2400" dirty="0" err="1"/>
              <a:t>лойиҳаларни</a:t>
            </a:r>
            <a:r>
              <a:rPr lang="ru-RU" sz="2400" dirty="0"/>
              <a:t> </a:t>
            </a:r>
            <a:r>
              <a:rPr lang="ru-RU" sz="2400" dirty="0" err="1"/>
              <a:t>молиялаштиришдан</a:t>
            </a:r>
            <a:r>
              <a:rPr lang="ru-RU" sz="2400" dirty="0"/>
              <a:t> </a:t>
            </a:r>
            <a:r>
              <a:rPr lang="ru-RU" sz="2400" dirty="0" err="1"/>
              <a:t>фойда</a:t>
            </a:r>
            <a:r>
              <a:rPr lang="ru-RU" sz="2400" dirty="0"/>
              <a:t> </a:t>
            </a:r>
            <a:r>
              <a:rPr lang="ru-RU" sz="2400" dirty="0" err="1"/>
              <a:t>олишади</a:t>
            </a:r>
            <a:r>
              <a:rPr lang="ru-RU" sz="2400" dirty="0"/>
              <a:t>. </a:t>
            </a:r>
            <a:r>
              <a:rPr lang="ru-RU" sz="2400" dirty="0" err="1"/>
              <a:t>Омонатчилари</a:t>
            </a:r>
            <a:r>
              <a:rPr lang="ru-RU" sz="2400" dirty="0"/>
              <a:t> </a:t>
            </a:r>
            <a:r>
              <a:rPr lang="ru-RU" sz="2400" dirty="0" err="1"/>
              <a:t>фақатгина</a:t>
            </a:r>
            <a:r>
              <a:rPr lang="ru-RU" sz="2400" dirty="0"/>
              <a:t> </a:t>
            </a:r>
            <a:r>
              <a:rPr lang="ru-RU" sz="2400" dirty="0" err="1"/>
              <a:t>дивидендларга</a:t>
            </a:r>
            <a:r>
              <a:rPr lang="ru-RU" sz="2400" dirty="0"/>
              <a:t> </a:t>
            </a:r>
            <a:r>
              <a:rPr lang="ru-RU" sz="2400" dirty="0" err="1"/>
              <a:t>эътибор</a:t>
            </a:r>
            <a:r>
              <a:rPr lang="ru-RU" sz="2400" dirty="0"/>
              <a:t> </a:t>
            </a:r>
            <a:r>
              <a:rPr lang="ru-RU" sz="2400" dirty="0" err="1"/>
              <a:t>қаратган</a:t>
            </a:r>
            <a:r>
              <a:rPr lang="ru-RU" sz="2400" dirty="0"/>
              <a:t> </a:t>
            </a:r>
            <a:r>
              <a:rPr lang="ru-RU" sz="2400" dirty="0" err="1"/>
              <a:t>ҳолда</a:t>
            </a:r>
            <a:r>
              <a:rPr lang="ru-RU" sz="2400" dirty="0"/>
              <a:t>, </a:t>
            </a:r>
            <a:r>
              <a:rPr lang="ru-RU" sz="2400" dirty="0" err="1"/>
              <a:t>ўз</a:t>
            </a:r>
            <a:r>
              <a:rPr lang="ru-RU" sz="2400" dirty="0"/>
              <a:t> </a:t>
            </a:r>
            <a:r>
              <a:rPr lang="ru-RU" sz="2400" dirty="0" err="1"/>
              <a:t>маблағлари</a:t>
            </a:r>
            <a:r>
              <a:rPr lang="ru-RU" sz="2400" dirty="0"/>
              <a:t> </a:t>
            </a:r>
            <a:r>
              <a:rPr lang="ru-RU" sz="2400" dirty="0" err="1"/>
              <a:t>нималарга</a:t>
            </a:r>
            <a:r>
              <a:rPr lang="ru-RU" sz="2400" dirty="0"/>
              <a:t> инвестиция </a:t>
            </a:r>
            <a:r>
              <a:rPr lang="ru-RU" sz="2400" dirty="0" err="1"/>
              <a:t>қилинишини</a:t>
            </a:r>
            <a:r>
              <a:rPr lang="ru-RU" sz="2400" dirty="0"/>
              <a:t> </a:t>
            </a:r>
            <a:r>
              <a:rPr lang="ru-RU" sz="2400" dirty="0" err="1"/>
              <a:t>билмайдиган</a:t>
            </a:r>
            <a:r>
              <a:rPr lang="ru-RU" sz="2400" dirty="0"/>
              <a:t> </a:t>
            </a:r>
            <a:r>
              <a:rPr lang="ru-RU" sz="2400" dirty="0" err="1"/>
              <a:t>анъанавий</a:t>
            </a:r>
            <a:r>
              <a:rPr lang="ru-RU" sz="2400" dirty="0"/>
              <a:t> </a:t>
            </a:r>
            <a:r>
              <a:rPr lang="ru-RU" sz="2400" dirty="0" err="1"/>
              <a:t>банклардан</a:t>
            </a:r>
            <a:r>
              <a:rPr lang="ru-RU" sz="2400" dirty="0"/>
              <a:t> </a:t>
            </a:r>
            <a:r>
              <a:rPr lang="ru-RU" sz="2400" dirty="0" err="1"/>
              <a:t>фарқли</a:t>
            </a:r>
            <a:r>
              <a:rPr lang="ru-RU" sz="2400" dirty="0"/>
              <a:t> </a:t>
            </a:r>
            <a:r>
              <a:rPr lang="ru-RU" sz="2400" dirty="0" err="1"/>
              <a:t>равишда</a:t>
            </a:r>
            <a:r>
              <a:rPr lang="ru-RU" sz="2400" dirty="0"/>
              <a:t>, </a:t>
            </a:r>
            <a:r>
              <a:rPr lang="ru-RU" sz="2400" dirty="0" err="1"/>
              <a:t>Ислом</a:t>
            </a:r>
            <a:r>
              <a:rPr lang="ru-RU" sz="2400" dirty="0"/>
              <a:t> </a:t>
            </a:r>
            <a:r>
              <a:rPr lang="ru-RU" sz="2400" dirty="0" err="1"/>
              <a:t>банкларида</a:t>
            </a:r>
            <a:r>
              <a:rPr lang="ru-RU" sz="2400" dirty="0"/>
              <a:t> </a:t>
            </a:r>
            <a:r>
              <a:rPr lang="ru-RU" sz="2400" dirty="0" err="1"/>
              <a:t>омонатчи</a:t>
            </a:r>
            <a:r>
              <a:rPr lang="ru-RU" sz="2400" dirty="0"/>
              <a:t> пул </a:t>
            </a:r>
            <a:r>
              <a:rPr lang="ru-RU" sz="2400" dirty="0" err="1"/>
              <a:t>маблағларининг</a:t>
            </a:r>
            <a:r>
              <a:rPr lang="ru-RU" sz="2400" dirty="0"/>
              <a:t> </a:t>
            </a:r>
            <a:r>
              <a:rPr lang="ru-RU" sz="2400" dirty="0" err="1"/>
              <a:t>келгусидаги</a:t>
            </a:r>
            <a:r>
              <a:rPr lang="ru-RU" sz="2400" dirty="0"/>
              <a:t> </a:t>
            </a:r>
            <a:r>
              <a:rPr lang="ru-RU" sz="2400" dirty="0" err="1"/>
              <a:t>ҳаракатини</a:t>
            </a:r>
            <a:r>
              <a:rPr lang="ru-RU" sz="2400" dirty="0"/>
              <a:t> </a:t>
            </a:r>
            <a:r>
              <a:rPr lang="ru-RU" sz="2400" dirty="0" err="1"/>
              <a:t>кўриши</a:t>
            </a:r>
            <a:r>
              <a:rPr lang="ru-RU" sz="2400" dirty="0"/>
              <a:t> </a:t>
            </a:r>
            <a:r>
              <a:rPr lang="ru-RU" sz="2400" dirty="0" err="1"/>
              <a:t>мумкин</a:t>
            </a:r>
            <a:r>
              <a:rPr lang="ru-RU" sz="2400" dirty="0"/>
              <a:t>, бунда </a:t>
            </a:r>
            <a:r>
              <a:rPr lang="ru-RU" sz="2400" dirty="0" err="1"/>
              <a:t>маблағ</a:t>
            </a:r>
            <a:r>
              <a:rPr lang="ru-RU" sz="2400" dirty="0"/>
              <a:t>  </a:t>
            </a:r>
            <a:r>
              <a:rPr lang="ru-RU" sz="2400" dirty="0" err="1"/>
              <a:t>бизнесга</a:t>
            </a:r>
            <a:r>
              <a:rPr lang="ru-RU" sz="2400" dirty="0"/>
              <a:t> инвестиция </a:t>
            </a:r>
            <a:r>
              <a:rPr lang="ru-RU" sz="2400" dirty="0" err="1"/>
              <a:t>қилинади</a:t>
            </a:r>
            <a:r>
              <a:rPr lang="ru-RU" sz="2400" dirty="0"/>
              <a:t> </a:t>
            </a:r>
            <a:r>
              <a:rPr lang="ru-RU" sz="2400" dirty="0" err="1"/>
              <a:t>ҳамда</a:t>
            </a:r>
            <a:r>
              <a:rPr lang="ru-RU" sz="2400" dirty="0"/>
              <a:t> </a:t>
            </a:r>
            <a:r>
              <a:rPr lang="ru-RU" sz="2400" dirty="0" err="1"/>
              <a:t>фойдаси</a:t>
            </a:r>
            <a:r>
              <a:rPr lang="ru-RU" sz="2400" dirty="0"/>
              <a:t> банк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омонатчи</a:t>
            </a:r>
            <a:r>
              <a:rPr lang="ru-RU" sz="2400" dirty="0"/>
              <a:t> </a:t>
            </a:r>
            <a:r>
              <a:rPr lang="ru-RU" sz="2400" dirty="0" err="1"/>
              <a:t>ўртасида</a:t>
            </a:r>
            <a:r>
              <a:rPr lang="ru-RU" sz="2400" dirty="0"/>
              <a:t> </a:t>
            </a:r>
            <a:r>
              <a:rPr lang="ru-RU" sz="2400" dirty="0" err="1"/>
              <a:t>бўлинади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0009938"/>
      </p:ext>
    </p:extLst>
  </p:cSld>
  <p:clrMapOvr>
    <a:masterClrMapping/>
  </p:clrMapOvr>
  <p:transition spd="med">
    <p:pull dir="l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1451" y="332656"/>
            <a:ext cx="8208912" cy="4932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50" b="1" dirty="0" err="1">
                <a:solidFill>
                  <a:srgbClr val="7030A0"/>
                </a:solidFill>
              </a:rPr>
              <a:t>Ислом</a:t>
            </a:r>
            <a:r>
              <a:rPr lang="ru-RU" sz="1850" b="1" dirty="0">
                <a:solidFill>
                  <a:srgbClr val="7030A0"/>
                </a:solidFill>
              </a:rPr>
              <a:t> </a:t>
            </a:r>
            <a:r>
              <a:rPr lang="ru-RU" sz="1850" b="1" dirty="0" err="1">
                <a:solidFill>
                  <a:srgbClr val="7030A0"/>
                </a:solidFill>
              </a:rPr>
              <a:t>банклари</a:t>
            </a:r>
            <a:r>
              <a:rPr lang="ru-RU" sz="1850" b="1" dirty="0">
                <a:solidFill>
                  <a:srgbClr val="7030A0"/>
                </a:solidFill>
              </a:rPr>
              <a:t> </a:t>
            </a:r>
            <a:r>
              <a:rPr lang="ru-RU" sz="1850" b="1" dirty="0" err="1">
                <a:solidFill>
                  <a:srgbClr val="7030A0"/>
                </a:solidFill>
              </a:rPr>
              <a:t>қатъий</a:t>
            </a:r>
            <a:r>
              <a:rPr lang="ru-RU" sz="1850" b="1" dirty="0">
                <a:solidFill>
                  <a:srgbClr val="7030A0"/>
                </a:solidFill>
              </a:rPr>
              <a:t> </a:t>
            </a:r>
            <a:r>
              <a:rPr lang="ru-RU" sz="1850" b="1" dirty="0" err="1">
                <a:solidFill>
                  <a:srgbClr val="7030A0"/>
                </a:solidFill>
              </a:rPr>
              <a:t>равишда</a:t>
            </a:r>
            <a:r>
              <a:rPr lang="ru-RU" sz="1850" b="1" dirty="0">
                <a:solidFill>
                  <a:srgbClr val="7030A0"/>
                </a:solidFill>
              </a:rPr>
              <a:t> </a:t>
            </a:r>
            <a:r>
              <a:rPr lang="ru-RU" sz="1850" b="1" dirty="0" err="1">
                <a:solidFill>
                  <a:srgbClr val="7030A0"/>
                </a:solidFill>
              </a:rPr>
              <a:t>амал</a:t>
            </a:r>
            <a:r>
              <a:rPr lang="ru-RU" sz="1850" b="1" dirty="0">
                <a:solidFill>
                  <a:srgbClr val="7030A0"/>
                </a:solidFill>
              </a:rPr>
              <a:t> </a:t>
            </a:r>
            <a:r>
              <a:rPr lang="ru-RU" sz="1850" b="1" dirty="0" err="1">
                <a:solidFill>
                  <a:srgbClr val="7030A0"/>
                </a:solidFill>
              </a:rPr>
              <a:t>қилиши</a:t>
            </a:r>
            <a:r>
              <a:rPr lang="ru-RU" sz="1850" b="1" dirty="0">
                <a:solidFill>
                  <a:srgbClr val="7030A0"/>
                </a:solidFill>
              </a:rPr>
              <a:t> </a:t>
            </a:r>
            <a:r>
              <a:rPr lang="ru-RU" sz="1850" b="1" dirty="0" err="1">
                <a:solidFill>
                  <a:srgbClr val="7030A0"/>
                </a:solidFill>
              </a:rPr>
              <a:t>керак</a:t>
            </a:r>
            <a:r>
              <a:rPr lang="ru-RU" sz="1850" b="1" dirty="0">
                <a:solidFill>
                  <a:srgbClr val="7030A0"/>
                </a:solidFill>
              </a:rPr>
              <a:t> </a:t>
            </a:r>
            <a:r>
              <a:rPr lang="ru-RU" sz="1850" b="1" dirty="0" err="1">
                <a:solidFill>
                  <a:srgbClr val="7030A0"/>
                </a:solidFill>
              </a:rPr>
              <a:t>бўлган</a:t>
            </a:r>
            <a:r>
              <a:rPr lang="ru-RU" sz="1850" b="1" dirty="0">
                <a:solidFill>
                  <a:srgbClr val="7030A0"/>
                </a:solidFill>
              </a:rPr>
              <a:t> </a:t>
            </a:r>
            <a:r>
              <a:rPr lang="ru-RU" sz="1850" b="1" dirty="0" err="1">
                <a:solidFill>
                  <a:srgbClr val="7030A0"/>
                </a:solidFill>
              </a:rPr>
              <a:t>тамойиллар</a:t>
            </a:r>
            <a:endParaRPr lang="ru-RU" sz="1850" b="1" dirty="0">
              <a:solidFill>
                <a:srgbClr val="7030A0"/>
              </a:solidFill>
            </a:endParaRPr>
          </a:p>
          <a:p>
            <a:endParaRPr lang="ru-RU" sz="1050" dirty="0"/>
          </a:p>
          <a:p>
            <a:r>
              <a:rPr lang="ru-RU" sz="1850" dirty="0" err="1"/>
              <a:t>Айтиб</a:t>
            </a:r>
            <a:r>
              <a:rPr lang="ru-RU" sz="1850" dirty="0"/>
              <a:t> </a:t>
            </a:r>
            <a:r>
              <a:rPr lang="ru-RU" sz="1850" dirty="0" err="1"/>
              <a:t>ўтилганидек</a:t>
            </a:r>
            <a:r>
              <a:rPr lang="ru-RU" sz="1850" dirty="0"/>
              <a:t> </a:t>
            </a:r>
            <a:r>
              <a:rPr lang="ru-RU" sz="1850" dirty="0" err="1"/>
              <a:t>ислом</a:t>
            </a:r>
            <a:r>
              <a:rPr lang="ru-RU" sz="1850" dirty="0"/>
              <a:t> </a:t>
            </a:r>
            <a:r>
              <a:rPr lang="ru-RU" sz="1850" dirty="0" err="1"/>
              <a:t>молия</a:t>
            </a:r>
            <a:r>
              <a:rPr lang="ru-RU" sz="1850" dirty="0"/>
              <a:t> </a:t>
            </a:r>
            <a:r>
              <a:rPr lang="ru-RU" sz="1850" dirty="0" err="1"/>
              <a:t>муассасалари</a:t>
            </a:r>
            <a:r>
              <a:rPr lang="ru-RU" sz="1850" dirty="0"/>
              <a:t> </a:t>
            </a:r>
            <a:r>
              <a:rPr lang="ru-RU" sz="1850" dirty="0" err="1"/>
              <a:t>фаолияти</a:t>
            </a:r>
            <a:r>
              <a:rPr lang="ru-RU" sz="1850" dirty="0"/>
              <a:t> </a:t>
            </a:r>
            <a:r>
              <a:rPr lang="ru-RU" sz="1850" dirty="0" err="1"/>
              <a:t>шариатга</a:t>
            </a:r>
            <a:r>
              <a:rPr lang="ru-RU" sz="1850" dirty="0"/>
              <a:t> </a:t>
            </a:r>
            <a:r>
              <a:rPr lang="ru-RU" sz="1850" dirty="0" err="1"/>
              <a:t>мувофиқ</a:t>
            </a:r>
            <a:r>
              <a:rPr lang="ru-RU" sz="1850" dirty="0"/>
              <a:t> </a:t>
            </a:r>
            <a:r>
              <a:rPr lang="ru-RU" sz="1850" dirty="0" err="1"/>
              <a:t>бўлиши</a:t>
            </a:r>
            <a:r>
              <a:rPr lang="ru-RU" sz="1850" dirty="0"/>
              <a:t> </a:t>
            </a:r>
            <a:r>
              <a:rPr lang="ru-RU" sz="1850" dirty="0" err="1"/>
              <a:t>лозим</a:t>
            </a:r>
            <a:r>
              <a:rPr lang="ru-RU" sz="1850" dirty="0"/>
              <a:t>, </a:t>
            </a:r>
            <a:r>
              <a:rPr lang="ru-RU" sz="1850" dirty="0" err="1"/>
              <a:t>демак</a:t>
            </a:r>
            <a:r>
              <a:rPr lang="ru-RU" sz="1850" dirty="0"/>
              <a:t> улар </a:t>
            </a:r>
            <a:r>
              <a:rPr lang="ru-RU" sz="1850" dirty="0" err="1"/>
              <a:t>қуйидаги</a:t>
            </a:r>
            <a:r>
              <a:rPr lang="ru-RU" sz="1850" dirty="0"/>
              <a:t> </a:t>
            </a:r>
            <a:r>
              <a:rPr lang="ru-RU" sz="1850" dirty="0" err="1"/>
              <a:t>тамойилларга</a:t>
            </a:r>
            <a:r>
              <a:rPr lang="ru-RU" sz="1850" dirty="0"/>
              <a:t> </a:t>
            </a:r>
            <a:r>
              <a:rPr lang="ru-RU" sz="1850" dirty="0" err="1"/>
              <a:t>риоя</a:t>
            </a:r>
            <a:r>
              <a:rPr lang="ru-RU" sz="1850" dirty="0"/>
              <a:t> </a:t>
            </a:r>
            <a:r>
              <a:rPr lang="ru-RU" sz="1850" dirty="0" err="1"/>
              <a:t>қилишлари</a:t>
            </a:r>
            <a:r>
              <a:rPr lang="ru-RU" sz="1850" dirty="0"/>
              <a:t> </a:t>
            </a:r>
            <a:r>
              <a:rPr lang="ru-RU" sz="1850" dirty="0" err="1"/>
              <a:t>керак</a:t>
            </a:r>
            <a:r>
              <a:rPr lang="ru-RU" sz="1850" dirty="0"/>
              <a:t> </a:t>
            </a:r>
            <a:r>
              <a:rPr lang="ru-RU" sz="1850" dirty="0" err="1"/>
              <a:t>бўлади</a:t>
            </a:r>
            <a:r>
              <a:rPr lang="ru-RU" sz="1850" dirty="0"/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850" dirty="0" err="1"/>
              <a:t>рибо</a:t>
            </a:r>
            <a:r>
              <a:rPr lang="ru-RU" sz="1850" dirty="0"/>
              <a:t> </a:t>
            </a:r>
            <a:r>
              <a:rPr lang="ru-RU" sz="1850" dirty="0" err="1"/>
              <a:t>асосида</a:t>
            </a:r>
            <a:r>
              <a:rPr lang="ru-RU" sz="1850" dirty="0"/>
              <a:t> </a:t>
            </a:r>
            <a:r>
              <a:rPr lang="ru-RU" sz="1850" dirty="0" err="1"/>
              <a:t>даромад</a:t>
            </a:r>
            <a:r>
              <a:rPr lang="ru-RU" sz="1850" dirty="0"/>
              <a:t> </a:t>
            </a:r>
            <a:r>
              <a:rPr lang="ru-RU" sz="1850" dirty="0" err="1"/>
              <a:t>олиш</a:t>
            </a:r>
            <a:r>
              <a:rPr lang="ru-RU" sz="1850" dirty="0"/>
              <a:t> </a:t>
            </a:r>
            <a:r>
              <a:rPr lang="ru-RU" sz="1850" dirty="0" err="1"/>
              <a:t>мумкин</a:t>
            </a:r>
            <a:r>
              <a:rPr lang="ru-RU" sz="1850" dirty="0"/>
              <a:t> </a:t>
            </a:r>
            <a:r>
              <a:rPr lang="ru-RU" sz="1850" dirty="0" err="1"/>
              <a:t>эмас</a:t>
            </a:r>
            <a:r>
              <a:rPr lang="ru-RU" sz="185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50" dirty="0" err="1"/>
              <a:t>ислом</a:t>
            </a:r>
            <a:r>
              <a:rPr lang="ru-RU" sz="1850" dirty="0"/>
              <a:t> банк </a:t>
            </a:r>
            <a:r>
              <a:rPr lang="ru-RU" sz="1850" dirty="0" err="1"/>
              <a:t>тизими</a:t>
            </a:r>
            <a:r>
              <a:rPr lang="ru-RU" sz="1850" dirty="0"/>
              <a:t> </a:t>
            </a:r>
            <a:r>
              <a:rPr lang="ru-RU" sz="1850" dirty="0" err="1"/>
              <a:t>фойда</a:t>
            </a:r>
            <a:r>
              <a:rPr lang="ru-RU" sz="1850" dirty="0"/>
              <a:t> </a:t>
            </a:r>
            <a:r>
              <a:rPr lang="ru-RU" sz="1850" dirty="0" err="1"/>
              <a:t>ва</a:t>
            </a:r>
            <a:r>
              <a:rPr lang="ru-RU" sz="1850" dirty="0"/>
              <a:t> </a:t>
            </a:r>
            <a:r>
              <a:rPr lang="ru-RU" sz="1850" dirty="0" err="1"/>
              <a:t>зарар</a:t>
            </a:r>
            <a:r>
              <a:rPr lang="ru-RU" sz="1850" dirty="0"/>
              <a:t> </a:t>
            </a:r>
            <a:r>
              <a:rPr lang="ru-RU" sz="1850" dirty="0" err="1"/>
              <a:t>тақсимотига</a:t>
            </a:r>
            <a:r>
              <a:rPr lang="ru-RU" sz="1850" dirty="0"/>
              <a:t> </a:t>
            </a:r>
            <a:r>
              <a:rPr lang="ru-RU" sz="1850" dirty="0" err="1"/>
              <a:t>асосланган</a:t>
            </a:r>
            <a:r>
              <a:rPr lang="ru-RU" sz="1850" dirty="0"/>
              <a:t> </a:t>
            </a:r>
            <a:r>
              <a:rPr lang="ru-RU" sz="1850" dirty="0" err="1"/>
              <a:t>бўлиши</a:t>
            </a:r>
            <a:r>
              <a:rPr lang="ru-RU" sz="1850" dirty="0"/>
              <a:t> </a:t>
            </a:r>
            <a:r>
              <a:rPr lang="ru-RU" sz="1850" dirty="0" err="1"/>
              <a:t>керак</a:t>
            </a:r>
            <a:r>
              <a:rPr lang="ru-RU" sz="185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50" dirty="0" err="1"/>
              <a:t>барча</a:t>
            </a:r>
            <a:r>
              <a:rPr lang="ru-RU" sz="1850" dirty="0"/>
              <a:t> </a:t>
            </a:r>
            <a:r>
              <a:rPr lang="ru-RU" sz="1850" dirty="0" err="1"/>
              <a:t>амалиётлар</a:t>
            </a:r>
            <a:r>
              <a:rPr lang="ru-RU" sz="1850" dirty="0"/>
              <a:t> реал </a:t>
            </a:r>
            <a:r>
              <a:rPr lang="ru-RU" sz="1850" dirty="0" err="1"/>
              <a:t>активларга</a:t>
            </a:r>
            <a:r>
              <a:rPr lang="ru-RU" sz="1850" dirty="0"/>
              <a:t> </a:t>
            </a:r>
            <a:r>
              <a:rPr lang="ru-RU" sz="1850" dirty="0" err="1"/>
              <a:t>асосланган</a:t>
            </a:r>
            <a:r>
              <a:rPr lang="ru-RU" sz="1850" dirty="0"/>
              <a:t> </a:t>
            </a:r>
            <a:r>
              <a:rPr lang="ru-RU" sz="1850" dirty="0" err="1"/>
              <a:t>ҳолда</a:t>
            </a:r>
            <a:r>
              <a:rPr lang="ru-RU" sz="1850" dirty="0"/>
              <a:t> </a:t>
            </a:r>
            <a:r>
              <a:rPr lang="ru-RU" sz="1850" dirty="0" err="1"/>
              <a:t>амалга</a:t>
            </a:r>
            <a:r>
              <a:rPr lang="ru-RU" sz="1850" dirty="0"/>
              <a:t> </a:t>
            </a:r>
            <a:r>
              <a:rPr lang="ru-RU" sz="1850" dirty="0" err="1"/>
              <a:t>оширилиш</a:t>
            </a:r>
            <a:r>
              <a:rPr lang="ru-RU" sz="1850" dirty="0"/>
              <a:t> </a:t>
            </a:r>
            <a:r>
              <a:rPr lang="ru-RU" sz="1850" dirty="0" err="1"/>
              <a:t>лозим</a:t>
            </a:r>
            <a:r>
              <a:rPr lang="ru-RU" sz="1850" dirty="0"/>
              <a:t>, </a:t>
            </a:r>
            <a:r>
              <a:rPr lang="ru-RU" sz="1850" dirty="0" err="1"/>
              <a:t>яъни</a:t>
            </a:r>
            <a:r>
              <a:rPr lang="ru-RU" sz="1850" dirty="0"/>
              <a:t> </a:t>
            </a:r>
            <a:r>
              <a:rPr lang="ru-RU" sz="1850" dirty="0" err="1"/>
              <a:t>пулдан</a:t>
            </a:r>
            <a:r>
              <a:rPr lang="ru-RU" sz="1850" dirty="0"/>
              <a:t> пул </a:t>
            </a:r>
            <a:r>
              <a:rPr lang="ru-RU" sz="1850" dirty="0" err="1"/>
              <a:t>қилиш</a:t>
            </a:r>
            <a:r>
              <a:rPr lang="ru-RU" sz="1850" dirty="0"/>
              <a:t> </a:t>
            </a:r>
            <a:r>
              <a:rPr lang="ru-RU" sz="1850" dirty="0" err="1"/>
              <a:t>тақиқланган</a:t>
            </a:r>
            <a:r>
              <a:rPr lang="ru-RU" sz="185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50" dirty="0" err="1"/>
              <a:t>чайқов</a:t>
            </a:r>
            <a:r>
              <a:rPr lang="ru-RU" sz="1850" dirty="0"/>
              <a:t> </a:t>
            </a:r>
            <a:r>
              <a:rPr lang="ru-RU" sz="1850" dirty="0" err="1"/>
              <a:t>амалиётлари</a:t>
            </a:r>
            <a:r>
              <a:rPr lang="ru-RU" sz="1850" dirty="0"/>
              <a:t>, </a:t>
            </a:r>
            <a:r>
              <a:rPr lang="ru-RU" sz="1850" dirty="0" err="1"/>
              <a:t>яъни</a:t>
            </a:r>
            <a:r>
              <a:rPr lang="ru-RU" sz="1850" dirty="0"/>
              <a:t> </a:t>
            </a:r>
            <a:r>
              <a:rPr lang="ru-RU" sz="1850" dirty="0" err="1"/>
              <a:t>эгалигида</a:t>
            </a:r>
            <a:r>
              <a:rPr lang="ru-RU" sz="1850" dirty="0"/>
              <a:t> </a:t>
            </a:r>
            <a:r>
              <a:rPr lang="ru-RU" sz="1850" dirty="0" err="1"/>
              <a:t>бўлмаган</a:t>
            </a:r>
            <a:r>
              <a:rPr lang="ru-RU" sz="1850" dirty="0"/>
              <a:t> актив </a:t>
            </a:r>
            <a:r>
              <a:rPr lang="ru-RU" sz="1850" dirty="0" err="1"/>
              <a:t>асосидаги</a:t>
            </a:r>
            <a:r>
              <a:rPr lang="ru-RU" sz="1850" dirty="0"/>
              <a:t> </a:t>
            </a:r>
            <a:r>
              <a:rPr lang="ru-RU" sz="1850" dirty="0" err="1"/>
              <a:t>амалиётлар</a:t>
            </a:r>
            <a:r>
              <a:rPr lang="ru-RU" sz="1850" dirty="0"/>
              <a:t> </a:t>
            </a:r>
            <a:r>
              <a:rPr lang="ru-RU" sz="1850" dirty="0" err="1"/>
              <a:t>олиб</a:t>
            </a:r>
            <a:r>
              <a:rPr lang="ru-RU" sz="1850" dirty="0"/>
              <a:t> </a:t>
            </a:r>
            <a:r>
              <a:rPr lang="ru-RU" sz="1850" dirty="0" err="1"/>
              <a:t>бориш</a:t>
            </a:r>
            <a:r>
              <a:rPr lang="ru-RU" sz="1850" dirty="0"/>
              <a:t> </a:t>
            </a:r>
            <a:r>
              <a:rPr lang="ru-RU" sz="1850" dirty="0" err="1"/>
              <a:t>мутлақо</a:t>
            </a:r>
            <a:r>
              <a:rPr lang="ru-RU" sz="1850" dirty="0"/>
              <a:t> </a:t>
            </a:r>
            <a:r>
              <a:rPr lang="ru-RU" sz="1850" dirty="0" err="1"/>
              <a:t>ножоиз</a:t>
            </a:r>
            <a:r>
              <a:rPr lang="ru-RU" sz="185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50" dirty="0" err="1"/>
              <a:t>барча</a:t>
            </a:r>
            <a:r>
              <a:rPr lang="ru-RU" sz="1850" dirty="0"/>
              <a:t> </a:t>
            </a:r>
            <a:r>
              <a:rPr lang="ru-RU" sz="1850" dirty="0" err="1"/>
              <a:t>амалиётлар</a:t>
            </a:r>
            <a:r>
              <a:rPr lang="ru-RU" sz="1850" dirty="0"/>
              <a:t> шариат </a:t>
            </a:r>
            <a:r>
              <a:rPr lang="ru-RU" sz="1850" dirty="0" err="1"/>
              <a:t>талабларига</a:t>
            </a:r>
            <a:r>
              <a:rPr lang="ru-RU" sz="1850" dirty="0"/>
              <a:t> </a:t>
            </a:r>
            <a:r>
              <a:rPr lang="ru-RU" sz="1850" dirty="0" err="1"/>
              <a:t>мувофиқ</a:t>
            </a:r>
            <a:r>
              <a:rPr lang="ru-RU" sz="1850" dirty="0"/>
              <a:t> </a:t>
            </a:r>
            <a:r>
              <a:rPr lang="ru-RU" sz="1850" dirty="0" err="1"/>
              <a:t>бўлган</a:t>
            </a:r>
            <a:r>
              <a:rPr lang="ru-RU" sz="1850" dirty="0"/>
              <a:t> </a:t>
            </a:r>
            <a:r>
              <a:rPr lang="ru-RU" sz="1850" dirty="0" err="1"/>
              <a:t>шартномалар</a:t>
            </a:r>
            <a:r>
              <a:rPr lang="ru-RU" sz="1850" dirty="0"/>
              <a:t> </a:t>
            </a:r>
            <a:r>
              <a:rPr lang="ru-RU" sz="1850" dirty="0" err="1"/>
              <a:t>асосида</a:t>
            </a:r>
            <a:r>
              <a:rPr lang="ru-RU" sz="1850" dirty="0"/>
              <a:t> </a:t>
            </a:r>
            <a:r>
              <a:rPr lang="ru-RU" sz="1850" dirty="0" err="1"/>
              <a:t>олиб</a:t>
            </a:r>
            <a:r>
              <a:rPr lang="ru-RU" sz="1850" dirty="0"/>
              <a:t> </a:t>
            </a:r>
            <a:r>
              <a:rPr lang="ru-RU" sz="1850" dirty="0" err="1"/>
              <a:t>борилиши</a:t>
            </a:r>
            <a:r>
              <a:rPr lang="ru-RU" sz="1850" dirty="0"/>
              <a:t> </a:t>
            </a:r>
            <a:r>
              <a:rPr lang="ru-RU" sz="1850" dirty="0" err="1"/>
              <a:t>талаб</a:t>
            </a:r>
            <a:r>
              <a:rPr lang="ru-RU" sz="1850" dirty="0"/>
              <a:t> </a:t>
            </a:r>
            <a:r>
              <a:rPr lang="ru-RU" sz="1850" dirty="0" err="1"/>
              <a:t>қилинади</a:t>
            </a:r>
            <a:r>
              <a:rPr lang="ru-RU" sz="185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50" dirty="0" err="1"/>
              <a:t>шариатда</a:t>
            </a:r>
            <a:r>
              <a:rPr lang="ru-RU" sz="1850" dirty="0"/>
              <a:t> </a:t>
            </a:r>
            <a:r>
              <a:rPr lang="ru-RU" sz="1850" dirty="0" err="1"/>
              <a:t>тақиқланган</a:t>
            </a:r>
            <a:r>
              <a:rPr lang="ru-RU" sz="1850" dirty="0"/>
              <a:t> </a:t>
            </a:r>
            <a:r>
              <a:rPr lang="ru-RU" sz="1850" dirty="0" err="1"/>
              <a:t>фаолият</a:t>
            </a:r>
            <a:r>
              <a:rPr lang="ru-RU" sz="1850" dirty="0"/>
              <a:t> </a:t>
            </a:r>
            <a:r>
              <a:rPr lang="ru-RU" sz="1850" dirty="0" err="1"/>
              <a:t>турлари</a:t>
            </a:r>
            <a:r>
              <a:rPr lang="ru-RU" sz="1850" dirty="0"/>
              <a:t> (</a:t>
            </a:r>
            <a:r>
              <a:rPr lang="ru-RU" sz="1850" dirty="0" err="1"/>
              <a:t>маст</a:t>
            </a:r>
            <a:r>
              <a:rPr lang="ru-RU" sz="1850" dirty="0"/>
              <a:t> </a:t>
            </a:r>
            <a:r>
              <a:rPr lang="ru-RU" sz="1850" dirty="0" err="1"/>
              <a:t>қилувчи</a:t>
            </a:r>
            <a:r>
              <a:rPr lang="ru-RU" sz="1850" dirty="0"/>
              <a:t> </a:t>
            </a:r>
            <a:r>
              <a:rPr lang="ru-RU" sz="1850" dirty="0" err="1"/>
              <a:t>ичимликлар</a:t>
            </a:r>
            <a:r>
              <a:rPr lang="ru-RU" sz="1850" dirty="0"/>
              <a:t> </a:t>
            </a:r>
            <a:r>
              <a:rPr lang="ru-RU" sz="1850" dirty="0" err="1"/>
              <a:t>ишлаб</a:t>
            </a:r>
            <a:r>
              <a:rPr lang="ru-RU" sz="1850" dirty="0"/>
              <a:t> </a:t>
            </a:r>
            <a:r>
              <a:rPr lang="ru-RU" sz="1850" dirty="0" err="1"/>
              <a:t>чиқариш</a:t>
            </a:r>
            <a:r>
              <a:rPr lang="ru-RU" sz="1850" dirty="0"/>
              <a:t>, лотерея </a:t>
            </a:r>
            <a:r>
              <a:rPr lang="ru-RU" sz="1850" dirty="0" err="1"/>
              <a:t>ўйинлари</a:t>
            </a:r>
            <a:r>
              <a:rPr lang="ru-RU" sz="1850" dirty="0"/>
              <a:t> </a:t>
            </a:r>
            <a:r>
              <a:rPr lang="ru-RU" sz="1850" dirty="0" err="1"/>
              <a:t>ташкил</a:t>
            </a:r>
            <a:r>
              <a:rPr lang="ru-RU" sz="1850" dirty="0"/>
              <a:t> </a:t>
            </a:r>
            <a:r>
              <a:rPr lang="ru-RU" sz="1850" dirty="0" err="1"/>
              <a:t>қилиш</a:t>
            </a:r>
            <a:r>
              <a:rPr lang="ru-RU" sz="1850" dirty="0"/>
              <a:t> </a:t>
            </a:r>
            <a:r>
              <a:rPr lang="ru-RU" sz="1850" dirty="0" err="1"/>
              <a:t>каби</a:t>
            </a:r>
            <a:r>
              <a:rPr lang="ru-RU" sz="1850" dirty="0"/>
              <a:t>) </a:t>
            </a:r>
            <a:r>
              <a:rPr lang="ru-RU" sz="1850" dirty="0" err="1"/>
              <a:t>ва</a:t>
            </a:r>
            <a:r>
              <a:rPr lang="ru-RU" sz="1850" dirty="0"/>
              <a:t> </a:t>
            </a:r>
            <a:r>
              <a:rPr lang="ru-RU" sz="1850" dirty="0" err="1"/>
              <a:t>маҳсулотларга</a:t>
            </a:r>
            <a:r>
              <a:rPr lang="ru-RU" sz="1850" dirty="0"/>
              <a:t> (</a:t>
            </a:r>
            <a:r>
              <a:rPr lang="ru-RU" sz="1850" dirty="0" err="1"/>
              <a:t>масалан</a:t>
            </a:r>
            <a:r>
              <a:rPr lang="ru-RU" sz="1850" dirty="0"/>
              <a:t> </a:t>
            </a:r>
            <a:r>
              <a:rPr lang="ru-RU" sz="1850" dirty="0" err="1"/>
              <a:t>тамаки</a:t>
            </a:r>
            <a:r>
              <a:rPr lang="ru-RU" sz="1850" dirty="0"/>
              <a:t> </a:t>
            </a:r>
            <a:r>
              <a:rPr lang="ru-RU" sz="1850" dirty="0" err="1"/>
              <a:t>олди</a:t>
            </a:r>
            <a:r>
              <a:rPr lang="ru-RU" sz="1850" dirty="0"/>
              <a:t> </a:t>
            </a:r>
            <a:r>
              <a:rPr lang="ru-RU" sz="1850" dirty="0" err="1"/>
              <a:t>сотди</a:t>
            </a:r>
            <a:r>
              <a:rPr lang="ru-RU" sz="1850" dirty="0"/>
              <a:t> </a:t>
            </a:r>
            <a:r>
              <a:rPr lang="ru-RU" sz="1850" dirty="0" err="1"/>
              <a:t>қилишга</a:t>
            </a:r>
            <a:r>
              <a:rPr lang="ru-RU" sz="1850" dirty="0"/>
              <a:t>) </a:t>
            </a:r>
            <a:r>
              <a:rPr lang="ru-RU" sz="1850" dirty="0" err="1"/>
              <a:t>сармоя</a:t>
            </a:r>
            <a:r>
              <a:rPr lang="ru-RU" sz="1850" dirty="0"/>
              <a:t> </a:t>
            </a:r>
            <a:r>
              <a:rPr lang="ru-RU" sz="1850" dirty="0" err="1"/>
              <a:t>киритиш</a:t>
            </a:r>
            <a:r>
              <a:rPr lang="ru-RU" sz="1850" dirty="0"/>
              <a:t> </a:t>
            </a:r>
            <a:r>
              <a:rPr lang="ru-RU" sz="1850" dirty="0" err="1"/>
              <a:t>мумкин</a:t>
            </a:r>
            <a:r>
              <a:rPr lang="ru-RU" sz="1850" dirty="0"/>
              <a:t> </a:t>
            </a:r>
            <a:r>
              <a:rPr lang="ru-RU" sz="1850" dirty="0" err="1"/>
              <a:t>эмас</a:t>
            </a:r>
            <a:r>
              <a:rPr lang="ru-RU" sz="1850" dirty="0"/>
              <a:t>.</a:t>
            </a:r>
          </a:p>
          <a:p>
            <a:endParaRPr lang="ru-RU" sz="1850" dirty="0"/>
          </a:p>
        </p:txBody>
      </p:sp>
    </p:spTree>
    <p:extLst>
      <p:ext uri="{BB962C8B-B14F-4D97-AF65-F5344CB8AC3E}">
        <p14:creationId xmlns:p14="http://schemas.microsoft.com/office/powerpoint/2010/main" val="1268957778"/>
      </p:ext>
    </p:extLst>
  </p:cSld>
  <p:clrMapOvr>
    <a:masterClrMapping/>
  </p:clrMapOvr>
  <p:transition spd="med">
    <p:pull dir="l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32656"/>
            <a:ext cx="835292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b="1" dirty="0">
                <a:solidFill>
                  <a:srgbClr val="FF0000"/>
                </a:solidFill>
              </a:rPr>
              <a:t>Шариат </a:t>
            </a:r>
            <a:r>
              <a:rPr lang="ru-RU" sz="1900" b="1" dirty="0" err="1">
                <a:solidFill>
                  <a:srgbClr val="FF0000"/>
                </a:solidFill>
              </a:rPr>
              <a:t>талаблари</a:t>
            </a:r>
            <a:r>
              <a:rPr lang="ru-RU" sz="1900" b="1" dirty="0">
                <a:solidFill>
                  <a:srgbClr val="FF0000"/>
                </a:solidFill>
              </a:rPr>
              <a:t> </a:t>
            </a:r>
            <a:r>
              <a:rPr lang="ru-RU" sz="1900" b="1" dirty="0" err="1">
                <a:solidFill>
                  <a:srgbClr val="FF0000"/>
                </a:solidFill>
              </a:rPr>
              <a:t>доирасида</a:t>
            </a:r>
            <a:r>
              <a:rPr lang="ru-RU" sz="1900" b="1" dirty="0">
                <a:solidFill>
                  <a:srgbClr val="FF0000"/>
                </a:solidFill>
              </a:rPr>
              <a:t> пул </a:t>
            </a:r>
            <a:r>
              <a:rPr lang="ru-RU" sz="1900" b="1" dirty="0" err="1">
                <a:solidFill>
                  <a:srgbClr val="FF0000"/>
                </a:solidFill>
              </a:rPr>
              <a:t>ишлаш</a:t>
            </a:r>
            <a:endParaRPr lang="ru-RU" sz="1900" b="1" dirty="0">
              <a:solidFill>
                <a:srgbClr val="FF0000"/>
              </a:solidFill>
            </a:endParaRPr>
          </a:p>
          <a:p>
            <a:r>
              <a:rPr lang="ru-RU" sz="1900" b="1" dirty="0" err="1">
                <a:solidFill>
                  <a:srgbClr val="684B93"/>
                </a:solidFill>
              </a:rPr>
              <a:t>Анъанавий</a:t>
            </a:r>
            <a:r>
              <a:rPr lang="ru-RU" sz="1900" b="1" dirty="0">
                <a:solidFill>
                  <a:srgbClr val="684B93"/>
                </a:solidFill>
              </a:rPr>
              <a:t> </a:t>
            </a:r>
            <a:r>
              <a:rPr lang="ru-RU" sz="1900" b="1" dirty="0" err="1">
                <a:solidFill>
                  <a:srgbClr val="684B93"/>
                </a:solidFill>
              </a:rPr>
              <a:t>банклар</a:t>
            </a:r>
            <a:r>
              <a:rPr lang="ru-RU" sz="1900" b="1" dirty="0">
                <a:solidFill>
                  <a:srgbClr val="684B93"/>
                </a:solidFill>
              </a:rPr>
              <a:t> </a:t>
            </a:r>
            <a:r>
              <a:rPr lang="ru-RU" sz="1900" b="1" dirty="0" err="1">
                <a:solidFill>
                  <a:srgbClr val="684B93"/>
                </a:solidFill>
              </a:rPr>
              <a:t>қуйидаги</a:t>
            </a:r>
            <a:r>
              <a:rPr lang="ru-RU" sz="1900" b="1" dirty="0">
                <a:solidFill>
                  <a:srgbClr val="684B93"/>
                </a:solidFill>
              </a:rPr>
              <a:t> </a:t>
            </a:r>
            <a:r>
              <a:rPr lang="ru-RU" sz="1900" b="1" dirty="0" err="1">
                <a:solidFill>
                  <a:srgbClr val="684B93"/>
                </a:solidFill>
              </a:rPr>
              <a:t>фаолиятлар</a:t>
            </a:r>
            <a:r>
              <a:rPr lang="ru-RU" sz="1900" b="1" dirty="0">
                <a:solidFill>
                  <a:srgbClr val="684B93"/>
                </a:solidFill>
              </a:rPr>
              <a:t> </a:t>
            </a:r>
            <a:r>
              <a:rPr lang="ru-RU" sz="1900" b="1" dirty="0" err="1">
                <a:solidFill>
                  <a:srgbClr val="684B93"/>
                </a:solidFill>
              </a:rPr>
              <a:t>асосида</a:t>
            </a:r>
            <a:r>
              <a:rPr lang="ru-RU" sz="1900" b="1" dirty="0">
                <a:solidFill>
                  <a:srgbClr val="684B93"/>
                </a:solidFill>
              </a:rPr>
              <a:t> </a:t>
            </a:r>
            <a:r>
              <a:rPr lang="ru-RU" sz="1900" b="1" dirty="0" err="1">
                <a:solidFill>
                  <a:srgbClr val="684B93"/>
                </a:solidFill>
              </a:rPr>
              <a:t>даромад</a:t>
            </a:r>
            <a:r>
              <a:rPr lang="ru-RU" sz="1900" b="1" dirty="0">
                <a:solidFill>
                  <a:srgbClr val="684B93"/>
                </a:solidFill>
              </a:rPr>
              <a:t> </a:t>
            </a:r>
            <a:r>
              <a:rPr lang="ru-RU" sz="1900" b="1" dirty="0" err="1">
                <a:solidFill>
                  <a:srgbClr val="684B93"/>
                </a:solidFill>
              </a:rPr>
              <a:t>олишади</a:t>
            </a:r>
            <a:r>
              <a:rPr lang="ru-RU" sz="1900" b="1" dirty="0">
                <a:solidFill>
                  <a:srgbClr val="684B93"/>
                </a:solidFill>
              </a:rPr>
              <a:t>:</a:t>
            </a:r>
            <a:endParaRPr lang="ru-RU" sz="1900" dirty="0">
              <a:solidFill>
                <a:srgbClr val="684B93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900" dirty="0" err="1"/>
              <a:t>пулни</a:t>
            </a:r>
            <a:r>
              <a:rPr lang="ru-RU" sz="1900" dirty="0"/>
              <a:t> </a:t>
            </a:r>
            <a:r>
              <a:rPr lang="ru-RU" sz="1900" dirty="0" err="1"/>
              <a:t>қарз</a:t>
            </a:r>
            <a:r>
              <a:rPr lang="ru-RU" sz="1900" dirty="0"/>
              <a:t>/</a:t>
            </a:r>
            <a:r>
              <a:rPr lang="ru-RU" sz="1900" dirty="0" err="1"/>
              <a:t>кредитга</a:t>
            </a:r>
            <a:r>
              <a:rPr lang="ru-RU" sz="1900" dirty="0"/>
              <a:t> </a:t>
            </a:r>
            <a:r>
              <a:rPr lang="ru-RU" sz="1900" dirty="0" err="1"/>
              <a:t>бериб</a:t>
            </a:r>
            <a:r>
              <a:rPr lang="ru-RU" sz="190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900" dirty="0" err="1"/>
              <a:t>мижозларга</a:t>
            </a:r>
            <a:r>
              <a:rPr lang="ru-RU" sz="1900" dirty="0"/>
              <a:t> </a:t>
            </a:r>
            <a:r>
              <a:rPr lang="ru-RU" sz="1900" dirty="0" err="1"/>
              <a:t>пуллик</a:t>
            </a:r>
            <a:r>
              <a:rPr lang="ru-RU" sz="1900" dirty="0"/>
              <a:t> банк </a:t>
            </a:r>
            <a:r>
              <a:rPr lang="ru-RU" sz="1900" dirty="0" err="1"/>
              <a:t>хизматлари</a:t>
            </a:r>
            <a:r>
              <a:rPr lang="ru-RU" sz="1900" dirty="0"/>
              <a:t> </a:t>
            </a:r>
            <a:r>
              <a:rPr lang="ru-RU" sz="1900" dirty="0" err="1"/>
              <a:t>кўрсатиш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(пул </a:t>
            </a:r>
            <a:r>
              <a:rPr lang="ru-RU" sz="1900" dirty="0" err="1"/>
              <a:t>ўтказиш</a:t>
            </a:r>
            <a:r>
              <a:rPr lang="ru-RU" sz="1900" dirty="0"/>
              <a:t> </a:t>
            </a:r>
            <a:r>
              <a:rPr lang="ru-RU" sz="1900" dirty="0" err="1"/>
              <a:t>каби</a:t>
            </a:r>
            <a:r>
              <a:rPr lang="ru-RU" sz="1900" dirty="0"/>
              <a:t>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900" dirty="0" err="1"/>
              <a:t>чайқов</a:t>
            </a:r>
            <a:r>
              <a:rPr lang="ru-RU" sz="1900" dirty="0"/>
              <a:t> </a:t>
            </a:r>
            <a:r>
              <a:rPr lang="ru-RU" sz="1900" dirty="0" err="1"/>
              <a:t>амалиётлари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(</a:t>
            </a:r>
            <a:r>
              <a:rPr lang="ru-RU" sz="1900" dirty="0" err="1"/>
              <a:t>дилерлик</a:t>
            </a:r>
            <a:r>
              <a:rPr lang="ru-RU" sz="1900" dirty="0"/>
              <a:t> </a:t>
            </a:r>
            <a:r>
              <a:rPr lang="ru-RU" sz="1900" dirty="0" err="1"/>
              <a:t>амалиёти</a:t>
            </a:r>
            <a:r>
              <a:rPr lang="ru-RU" sz="1900" dirty="0"/>
              <a:t>, форекс </a:t>
            </a:r>
            <a:r>
              <a:rPr lang="ru-RU" sz="1900" dirty="0" err="1"/>
              <a:t>каби</a:t>
            </a:r>
            <a:r>
              <a:rPr lang="ru-RU" sz="1900" dirty="0"/>
              <a:t>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900" dirty="0" err="1"/>
              <a:t>бошқа</a:t>
            </a:r>
            <a:r>
              <a:rPr lang="ru-RU" sz="1900" dirty="0"/>
              <a:t> </a:t>
            </a:r>
            <a:r>
              <a:rPr lang="ru-RU" sz="1900" dirty="0" err="1"/>
              <a:t>турдаги</a:t>
            </a:r>
            <a:r>
              <a:rPr lang="ru-RU" sz="1900" dirty="0"/>
              <a:t> </a:t>
            </a:r>
            <a:r>
              <a:rPr lang="ru-RU" sz="1900" dirty="0" err="1"/>
              <a:t>фаолият</a:t>
            </a:r>
            <a:r>
              <a:rPr lang="ru-RU" sz="1900" dirty="0"/>
              <a:t> </a:t>
            </a:r>
            <a:r>
              <a:rPr lang="ru-RU" sz="1900" dirty="0" err="1"/>
              <a:t>доирасида</a:t>
            </a:r>
            <a:r>
              <a:rPr lang="ru-RU" sz="1900" dirty="0"/>
              <a:t> (</a:t>
            </a:r>
            <a:r>
              <a:rPr lang="ru-RU" sz="1900" dirty="0" err="1"/>
              <a:t>масалан</a:t>
            </a:r>
            <a:r>
              <a:rPr lang="ru-RU" sz="1900" dirty="0"/>
              <a:t> </a:t>
            </a:r>
            <a:r>
              <a:rPr lang="ru-RU" sz="1900" dirty="0" err="1"/>
              <a:t>ўз</a:t>
            </a:r>
            <a:r>
              <a:rPr lang="ru-RU" sz="1900" dirty="0"/>
              <a:t> </a:t>
            </a:r>
            <a:r>
              <a:rPr lang="ru-RU" sz="1900" dirty="0" err="1"/>
              <a:t>маблағларини</a:t>
            </a:r>
            <a:r>
              <a:rPr lang="ru-RU" sz="1900" dirty="0"/>
              <a:t> </a:t>
            </a:r>
            <a:r>
              <a:rPr lang="ru-RU" sz="1900" dirty="0" err="1"/>
              <a:t>турли</a:t>
            </a:r>
            <a:r>
              <a:rPr lang="ru-RU" sz="1900" dirty="0"/>
              <a:t> </a:t>
            </a:r>
            <a:r>
              <a:rPr lang="ru-RU" sz="1900" dirty="0" err="1"/>
              <a:t>лойиҳаларга</a:t>
            </a:r>
            <a:r>
              <a:rPr lang="ru-RU" sz="1900" dirty="0"/>
              <a:t> инвестиция </a:t>
            </a:r>
            <a:r>
              <a:rPr lang="ru-RU" sz="1900" dirty="0" err="1"/>
              <a:t>қилиш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, </a:t>
            </a:r>
            <a:r>
              <a:rPr lang="ru-RU" sz="1900" dirty="0" err="1"/>
              <a:t>лекин</a:t>
            </a:r>
            <a:r>
              <a:rPr lang="ru-RU" sz="1900" dirty="0"/>
              <a:t> </a:t>
            </a:r>
            <a:r>
              <a:rPr lang="ru-RU" sz="1900" dirty="0" err="1"/>
              <a:t>бу</a:t>
            </a:r>
            <a:r>
              <a:rPr lang="ru-RU" sz="1900" dirty="0"/>
              <a:t> </a:t>
            </a:r>
            <a:r>
              <a:rPr lang="ru-RU" sz="1900" dirty="0" err="1"/>
              <a:t>турдаги</a:t>
            </a:r>
            <a:r>
              <a:rPr lang="ru-RU" sz="1900" dirty="0"/>
              <a:t> </a:t>
            </a:r>
            <a:r>
              <a:rPr lang="ru-RU" sz="1900" dirty="0" err="1"/>
              <a:t>амалиётларга</a:t>
            </a:r>
            <a:r>
              <a:rPr lang="ru-RU" sz="1900" dirty="0"/>
              <a:t> </a:t>
            </a:r>
            <a:r>
              <a:rPr lang="ru-RU" sz="1900" dirty="0" err="1"/>
              <a:t>муайян</a:t>
            </a:r>
            <a:r>
              <a:rPr lang="ru-RU" sz="1900" dirty="0"/>
              <a:t> </a:t>
            </a:r>
            <a:r>
              <a:rPr lang="ru-RU" sz="1900" dirty="0" err="1"/>
              <a:t>чекловлар</a:t>
            </a:r>
            <a:r>
              <a:rPr lang="ru-RU" sz="1900" dirty="0"/>
              <a:t> </a:t>
            </a:r>
            <a:r>
              <a:rPr lang="ru-RU" sz="1900" dirty="0" err="1"/>
              <a:t>қўйилган</a:t>
            </a:r>
            <a:r>
              <a:rPr lang="ru-RU" sz="1900" dirty="0"/>
              <a:t>).</a:t>
            </a:r>
          </a:p>
          <a:p>
            <a:r>
              <a:rPr lang="ru-RU" sz="1900" b="1" dirty="0" err="1">
                <a:solidFill>
                  <a:srgbClr val="00B050"/>
                </a:solidFill>
              </a:rPr>
              <a:t>Ислом</a:t>
            </a:r>
            <a:r>
              <a:rPr lang="ru-RU" sz="1900" b="1" dirty="0">
                <a:solidFill>
                  <a:srgbClr val="00B050"/>
                </a:solidFill>
              </a:rPr>
              <a:t> </a:t>
            </a:r>
            <a:r>
              <a:rPr lang="ru-RU" sz="1900" b="1" dirty="0" err="1">
                <a:solidFill>
                  <a:srgbClr val="00B050"/>
                </a:solidFill>
              </a:rPr>
              <a:t>банклари</a:t>
            </a:r>
            <a:r>
              <a:rPr lang="ru-RU" sz="1900" b="1" dirty="0">
                <a:solidFill>
                  <a:srgbClr val="00B050"/>
                </a:solidFill>
              </a:rPr>
              <a:t> </a:t>
            </a:r>
            <a:r>
              <a:rPr lang="ru-RU" sz="1900" b="1" dirty="0" err="1">
                <a:solidFill>
                  <a:srgbClr val="00B050"/>
                </a:solidFill>
              </a:rPr>
              <a:t>эса</a:t>
            </a:r>
            <a:r>
              <a:rPr lang="ru-RU" sz="1900" b="1" dirty="0">
                <a:solidFill>
                  <a:srgbClr val="00B050"/>
                </a:solidFill>
              </a:rPr>
              <a:t> </a:t>
            </a:r>
            <a:r>
              <a:rPr lang="ru-RU" sz="1900" b="1" dirty="0" err="1">
                <a:solidFill>
                  <a:srgbClr val="00B050"/>
                </a:solidFill>
              </a:rPr>
              <a:t>қуйидаги</a:t>
            </a:r>
            <a:r>
              <a:rPr lang="ru-RU" sz="1900" b="1" dirty="0">
                <a:solidFill>
                  <a:srgbClr val="00B050"/>
                </a:solidFill>
              </a:rPr>
              <a:t> </a:t>
            </a:r>
            <a:r>
              <a:rPr lang="ru-RU" sz="1900" b="1" dirty="0" err="1">
                <a:solidFill>
                  <a:srgbClr val="00B050"/>
                </a:solidFill>
              </a:rPr>
              <a:t>усуллар</a:t>
            </a:r>
            <a:r>
              <a:rPr lang="ru-RU" sz="1900" b="1" dirty="0">
                <a:solidFill>
                  <a:srgbClr val="00B050"/>
                </a:solidFill>
              </a:rPr>
              <a:t> </a:t>
            </a:r>
            <a:r>
              <a:rPr lang="ru-RU" sz="1900" b="1" dirty="0" err="1">
                <a:solidFill>
                  <a:srgbClr val="00B050"/>
                </a:solidFill>
              </a:rPr>
              <a:t>орқали</a:t>
            </a:r>
            <a:r>
              <a:rPr lang="ru-RU" sz="1900" b="1" dirty="0">
                <a:solidFill>
                  <a:srgbClr val="00B050"/>
                </a:solidFill>
              </a:rPr>
              <a:t> </a:t>
            </a:r>
            <a:r>
              <a:rPr lang="ru-RU" sz="1900" b="1" dirty="0" err="1">
                <a:solidFill>
                  <a:srgbClr val="00B050"/>
                </a:solidFill>
              </a:rPr>
              <a:t>даромад</a:t>
            </a:r>
            <a:r>
              <a:rPr lang="ru-RU" sz="1900" b="1" dirty="0">
                <a:solidFill>
                  <a:srgbClr val="00B050"/>
                </a:solidFill>
              </a:rPr>
              <a:t> </a:t>
            </a:r>
            <a:r>
              <a:rPr lang="ru-RU" sz="1900" b="1" dirty="0" err="1">
                <a:solidFill>
                  <a:srgbClr val="00B050"/>
                </a:solidFill>
              </a:rPr>
              <a:t>олишади</a:t>
            </a:r>
            <a:r>
              <a:rPr lang="ru-RU" sz="1900" b="1" dirty="0">
                <a:solidFill>
                  <a:srgbClr val="00B050"/>
                </a:solidFill>
              </a:rPr>
              <a:t>:</a:t>
            </a:r>
            <a:endParaRPr lang="ru-RU" sz="1900" dirty="0">
              <a:solidFill>
                <a:srgbClr val="00B05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900" dirty="0" err="1"/>
              <a:t>олди-сотди</a:t>
            </a:r>
            <a:r>
              <a:rPr lang="ru-RU" sz="1900" dirty="0"/>
              <a:t> </a:t>
            </a:r>
            <a:r>
              <a:rPr lang="ru-RU" sz="1900" dirty="0" err="1"/>
              <a:t>амалиётлари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(</a:t>
            </a:r>
            <a:r>
              <a:rPr lang="ru-RU" sz="1900" dirty="0" err="1"/>
              <a:t>муробаҳа</a:t>
            </a:r>
            <a:r>
              <a:rPr lang="ru-RU" sz="1900" dirty="0"/>
              <a:t>, </a:t>
            </a:r>
            <a:r>
              <a:rPr lang="ru-RU" sz="1900" dirty="0" err="1"/>
              <a:t>ижара</a:t>
            </a:r>
            <a:r>
              <a:rPr lang="ru-RU" sz="1900" dirty="0"/>
              <a:t> </a:t>
            </a:r>
            <a:r>
              <a:rPr lang="ru-RU" sz="1900" dirty="0" err="1"/>
              <a:t>мунтаҳия</a:t>
            </a:r>
            <a:r>
              <a:rPr lang="ru-RU" sz="1900" dirty="0"/>
              <a:t> </a:t>
            </a:r>
            <a:r>
              <a:rPr lang="ru-RU" sz="1900" dirty="0" err="1"/>
              <a:t>биттамлик</a:t>
            </a:r>
            <a:r>
              <a:rPr lang="ru-RU" sz="1900" dirty="0"/>
              <a:t>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900" dirty="0" err="1"/>
              <a:t>мижозларга</a:t>
            </a:r>
            <a:r>
              <a:rPr lang="ru-RU" sz="1900" dirty="0"/>
              <a:t> </a:t>
            </a:r>
            <a:r>
              <a:rPr lang="ru-RU" sz="1900" dirty="0" err="1"/>
              <a:t>пуллик</a:t>
            </a:r>
            <a:r>
              <a:rPr lang="ru-RU" sz="1900" dirty="0"/>
              <a:t> банк </a:t>
            </a:r>
            <a:r>
              <a:rPr lang="ru-RU" sz="1900" dirty="0" err="1"/>
              <a:t>хизматлари</a:t>
            </a:r>
            <a:r>
              <a:rPr lang="ru-RU" sz="1900" dirty="0"/>
              <a:t> </a:t>
            </a:r>
            <a:r>
              <a:rPr lang="ru-RU" sz="1900" dirty="0" err="1"/>
              <a:t>кўрсатиш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(пул </a:t>
            </a:r>
            <a:r>
              <a:rPr lang="ru-RU" sz="1900" dirty="0" err="1"/>
              <a:t>ўтказиш</a:t>
            </a:r>
            <a:r>
              <a:rPr lang="ru-RU" sz="1900" dirty="0"/>
              <a:t> </a:t>
            </a:r>
            <a:r>
              <a:rPr lang="ru-RU" sz="1900" dirty="0" err="1"/>
              <a:t>каби</a:t>
            </a:r>
            <a:r>
              <a:rPr lang="ru-RU" sz="1900" dirty="0"/>
              <a:t>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900" dirty="0"/>
              <a:t>бизнес </a:t>
            </a:r>
            <a:r>
              <a:rPr lang="ru-RU" sz="1900" dirty="0" err="1"/>
              <a:t>лойиҳаларни</a:t>
            </a:r>
            <a:r>
              <a:rPr lang="ru-RU" sz="1900" dirty="0"/>
              <a:t> </a:t>
            </a:r>
            <a:r>
              <a:rPr lang="ru-RU" sz="1900" dirty="0" err="1"/>
              <a:t>фойда-зарар</a:t>
            </a:r>
            <a:r>
              <a:rPr lang="ru-RU" sz="1900" dirty="0"/>
              <a:t> </a:t>
            </a:r>
            <a:r>
              <a:rPr lang="ru-RU" sz="1900" dirty="0" err="1"/>
              <a:t>тақсимотига</a:t>
            </a:r>
            <a:r>
              <a:rPr lang="ru-RU" sz="1900" dirty="0"/>
              <a:t> </a:t>
            </a:r>
            <a:r>
              <a:rPr lang="ru-RU" sz="1900" dirty="0" err="1"/>
              <a:t>асосланган</a:t>
            </a:r>
            <a:r>
              <a:rPr lang="ru-RU" sz="1900" dirty="0"/>
              <a:t> </a:t>
            </a:r>
            <a:r>
              <a:rPr lang="ru-RU" sz="1900" dirty="0" err="1"/>
              <a:t>молиявий</a:t>
            </a:r>
            <a:r>
              <a:rPr lang="ru-RU" sz="1900" dirty="0"/>
              <a:t> </a:t>
            </a:r>
            <a:r>
              <a:rPr lang="ru-RU" sz="1900" dirty="0" err="1"/>
              <a:t>маҳсулотларни</a:t>
            </a:r>
            <a:r>
              <a:rPr lang="ru-RU" sz="1900" dirty="0"/>
              <a:t> </a:t>
            </a:r>
            <a:r>
              <a:rPr lang="ru-RU" sz="1900" dirty="0" err="1"/>
              <a:t>қўллаш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(</a:t>
            </a:r>
            <a:r>
              <a:rPr lang="ru-RU" sz="1900" dirty="0" err="1"/>
              <a:t>мушорака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музораба</a:t>
            </a:r>
            <a:r>
              <a:rPr lang="ru-RU" sz="1900" dirty="0"/>
              <a:t> </a:t>
            </a:r>
            <a:r>
              <a:rPr lang="ru-RU" sz="1900" dirty="0" err="1"/>
              <a:t>каби</a:t>
            </a:r>
            <a:r>
              <a:rPr lang="ru-RU" sz="1900" dirty="0"/>
              <a:t>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900" dirty="0" err="1"/>
              <a:t>бошқа</a:t>
            </a:r>
            <a:r>
              <a:rPr lang="ru-RU" sz="1900" dirty="0"/>
              <a:t> </a:t>
            </a:r>
            <a:r>
              <a:rPr lang="ru-RU" sz="1900" dirty="0" err="1"/>
              <a:t>турдаги</a:t>
            </a:r>
            <a:r>
              <a:rPr lang="ru-RU" sz="1900" dirty="0"/>
              <a:t> </a:t>
            </a:r>
            <a:r>
              <a:rPr lang="ru-RU" sz="1900" dirty="0" err="1"/>
              <a:t>фаолият</a:t>
            </a:r>
            <a:r>
              <a:rPr lang="ru-RU" sz="1900" dirty="0"/>
              <a:t> </a:t>
            </a:r>
            <a:r>
              <a:rPr lang="ru-RU" sz="1900" dirty="0" err="1"/>
              <a:t>доирасида</a:t>
            </a:r>
            <a:r>
              <a:rPr lang="ru-RU" sz="1900" dirty="0"/>
              <a:t> (</a:t>
            </a:r>
            <a:r>
              <a:rPr lang="ru-RU" sz="1900" dirty="0" err="1"/>
              <a:t>масалан</a:t>
            </a:r>
            <a:r>
              <a:rPr lang="ru-RU" sz="1900" dirty="0"/>
              <a:t> </a:t>
            </a:r>
            <a:r>
              <a:rPr lang="ru-RU" sz="1900" dirty="0" err="1"/>
              <a:t>сукук</a:t>
            </a:r>
            <a:r>
              <a:rPr lang="ru-RU" sz="1900" dirty="0"/>
              <a:t> </a:t>
            </a:r>
            <a:r>
              <a:rPr lang="ru-RU" sz="1900" dirty="0" err="1"/>
              <a:t>чиқариш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886084324"/>
      </p:ext>
    </p:extLst>
  </p:cSld>
  <p:clrMapOvr>
    <a:masterClrMapping/>
  </p:clrMapOvr>
  <p:transition spd="med">
    <p:pull dir="l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32656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50" b="1" dirty="0" err="1">
                <a:solidFill>
                  <a:srgbClr val="00B050"/>
                </a:solidFill>
              </a:rPr>
              <a:t>Хатарларга</a:t>
            </a:r>
            <a:r>
              <a:rPr lang="ru-RU" sz="1750" b="1" dirty="0">
                <a:solidFill>
                  <a:srgbClr val="00B050"/>
                </a:solidFill>
              </a:rPr>
              <a:t> </a:t>
            </a:r>
            <a:r>
              <a:rPr lang="ru-RU" sz="1750" b="1" dirty="0" err="1">
                <a:solidFill>
                  <a:srgbClr val="00B050"/>
                </a:solidFill>
              </a:rPr>
              <a:t>бўлган</a:t>
            </a:r>
            <a:r>
              <a:rPr lang="ru-RU" sz="1750" b="1" dirty="0">
                <a:solidFill>
                  <a:srgbClr val="00B050"/>
                </a:solidFill>
              </a:rPr>
              <a:t> </a:t>
            </a:r>
            <a:r>
              <a:rPr lang="ru-RU" sz="1750" b="1" dirty="0" err="1">
                <a:solidFill>
                  <a:srgbClr val="00B050"/>
                </a:solidFill>
              </a:rPr>
              <a:t>муносабат</a:t>
            </a:r>
            <a:endParaRPr lang="ru-RU" sz="1750" b="1" dirty="0">
              <a:solidFill>
                <a:srgbClr val="00B050"/>
              </a:solidFill>
            </a:endParaRPr>
          </a:p>
          <a:p>
            <a:r>
              <a:rPr lang="ru-RU" sz="1750" dirty="0" err="1">
                <a:solidFill>
                  <a:srgbClr val="7030A0"/>
                </a:solidFill>
              </a:rPr>
              <a:t>Анъанавий</a:t>
            </a:r>
            <a:r>
              <a:rPr lang="ru-RU" sz="1750" dirty="0">
                <a:solidFill>
                  <a:srgbClr val="7030A0"/>
                </a:solidFill>
              </a:rPr>
              <a:t> </a:t>
            </a:r>
            <a:r>
              <a:rPr lang="ru-RU" sz="1750" dirty="0" err="1">
                <a:solidFill>
                  <a:srgbClr val="7030A0"/>
                </a:solidFill>
              </a:rPr>
              <a:t>банкларнинг</a:t>
            </a:r>
            <a:r>
              <a:rPr lang="ru-RU" sz="1750" dirty="0">
                <a:solidFill>
                  <a:srgbClr val="7030A0"/>
                </a:solidFill>
              </a:rPr>
              <a:t> </a:t>
            </a:r>
            <a:r>
              <a:rPr lang="ru-RU" sz="1750" dirty="0" err="1">
                <a:solidFill>
                  <a:srgbClr val="7030A0"/>
                </a:solidFill>
              </a:rPr>
              <a:t>хатари</a:t>
            </a:r>
            <a:r>
              <a:rPr lang="ru-RU" sz="1750" dirty="0">
                <a:solidFill>
                  <a:srgbClr val="7030A0"/>
                </a:solidFill>
              </a:rPr>
              <a:t> </a:t>
            </a:r>
            <a:r>
              <a:rPr lang="ru-RU" sz="1750" dirty="0" err="1"/>
              <a:t>асосан</a:t>
            </a:r>
            <a:r>
              <a:rPr lang="ru-RU" sz="1750" dirty="0"/>
              <a:t> кредит </a:t>
            </a:r>
            <a:r>
              <a:rPr lang="ru-RU" sz="1750" dirty="0" err="1"/>
              <a:t>қайтмаслиги</a:t>
            </a:r>
            <a:r>
              <a:rPr lang="ru-RU" sz="1750" dirty="0"/>
              <a:t> </a:t>
            </a:r>
            <a:r>
              <a:rPr lang="ru-RU" sz="1750" dirty="0" err="1"/>
              <a:t>билан</a:t>
            </a:r>
            <a:r>
              <a:rPr lang="ru-RU" sz="1750" dirty="0"/>
              <a:t> </a:t>
            </a:r>
            <a:r>
              <a:rPr lang="ru-RU" sz="1750" dirty="0" err="1"/>
              <a:t>боғлиқ</a:t>
            </a:r>
            <a:r>
              <a:rPr lang="ru-RU" sz="1750" dirty="0"/>
              <a:t>. </a:t>
            </a:r>
            <a:r>
              <a:rPr lang="ru-RU" sz="1750" dirty="0" err="1"/>
              <a:t>Шунинг</a:t>
            </a:r>
            <a:r>
              <a:rPr lang="ru-RU" sz="1750" dirty="0"/>
              <a:t> </a:t>
            </a:r>
            <a:r>
              <a:rPr lang="ru-RU" sz="1750" dirty="0" err="1"/>
              <a:t>учун</a:t>
            </a:r>
            <a:r>
              <a:rPr lang="ru-RU" sz="1750" dirty="0"/>
              <a:t> улар кредит </a:t>
            </a:r>
            <a:r>
              <a:rPr lang="ru-RU" sz="1750" dirty="0" err="1"/>
              <a:t>таъминотига</a:t>
            </a:r>
            <a:r>
              <a:rPr lang="ru-RU" sz="1750" dirty="0"/>
              <a:t> (</a:t>
            </a:r>
            <a:r>
              <a:rPr lang="ru-RU" sz="1750" dirty="0" err="1"/>
              <a:t>гаров</a:t>
            </a:r>
            <a:r>
              <a:rPr lang="ru-RU" sz="1750" dirty="0"/>
              <a:t>/</a:t>
            </a:r>
            <a:r>
              <a:rPr lang="ru-RU" sz="1750" dirty="0" err="1"/>
              <a:t>кафолат</a:t>
            </a:r>
            <a:r>
              <a:rPr lang="ru-RU" sz="1750" dirty="0"/>
              <a:t>) </a:t>
            </a:r>
            <a:r>
              <a:rPr lang="ru-RU" sz="1750" dirty="0" err="1"/>
              <a:t>асосий</a:t>
            </a:r>
            <a:r>
              <a:rPr lang="ru-RU" sz="1750" dirty="0"/>
              <a:t> </a:t>
            </a:r>
            <a:r>
              <a:rPr lang="ru-RU" sz="1750" dirty="0" err="1"/>
              <a:t>эътиборни</a:t>
            </a:r>
            <a:r>
              <a:rPr lang="ru-RU" sz="1750" dirty="0"/>
              <a:t> </a:t>
            </a:r>
            <a:r>
              <a:rPr lang="ru-RU" sz="1750" dirty="0" err="1"/>
              <a:t>қаратишади</a:t>
            </a:r>
            <a:r>
              <a:rPr lang="ru-RU" sz="1750" dirty="0"/>
              <a:t>. </a:t>
            </a:r>
            <a:r>
              <a:rPr lang="ru-RU" sz="1750" dirty="0" err="1"/>
              <a:t>Уларнинг</a:t>
            </a:r>
            <a:r>
              <a:rPr lang="ru-RU" sz="1750" dirty="0"/>
              <a:t> </a:t>
            </a:r>
            <a:r>
              <a:rPr lang="ru-RU" sz="1750" dirty="0" err="1"/>
              <a:t>даромади</a:t>
            </a:r>
            <a:r>
              <a:rPr lang="ru-RU" sz="1750" dirty="0"/>
              <a:t> </a:t>
            </a:r>
            <a:r>
              <a:rPr lang="ru-RU" sz="1750" dirty="0" err="1"/>
              <a:t>молиялаштирилаётган</a:t>
            </a:r>
            <a:r>
              <a:rPr lang="ru-RU" sz="1750" dirty="0"/>
              <a:t> бизнес </a:t>
            </a:r>
            <a:r>
              <a:rPr lang="ru-RU" sz="1750" dirty="0" err="1"/>
              <a:t>лойиҳа</a:t>
            </a:r>
            <a:r>
              <a:rPr lang="ru-RU" sz="1750" dirty="0"/>
              <a:t> </a:t>
            </a:r>
            <a:r>
              <a:rPr lang="ru-RU" sz="1750" dirty="0" err="1"/>
              <a:t>муваффақият</a:t>
            </a:r>
            <a:r>
              <a:rPr lang="ru-RU" sz="1750" dirty="0"/>
              <a:t> </a:t>
            </a:r>
            <a:r>
              <a:rPr lang="ru-RU" sz="1750" dirty="0" err="1"/>
              <a:t>қозониши</a:t>
            </a:r>
            <a:r>
              <a:rPr lang="ru-RU" sz="1750" dirty="0"/>
              <a:t> </a:t>
            </a:r>
            <a:r>
              <a:rPr lang="ru-RU" sz="1750" dirty="0" err="1"/>
              <a:t>ёки</a:t>
            </a:r>
            <a:r>
              <a:rPr lang="ru-RU" sz="1750" dirty="0"/>
              <a:t> </a:t>
            </a:r>
            <a:r>
              <a:rPr lang="ru-RU" sz="1750" dirty="0" err="1"/>
              <a:t>қозонмаслигига</a:t>
            </a:r>
            <a:r>
              <a:rPr lang="ru-RU" sz="1750" dirty="0"/>
              <a:t> </a:t>
            </a:r>
            <a:r>
              <a:rPr lang="ru-RU" sz="1750" dirty="0" err="1"/>
              <a:t>бевосита</a:t>
            </a:r>
            <a:r>
              <a:rPr lang="ru-RU" sz="1750" dirty="0"/>
              <a:t> </a:t>
            </a:r>
            <a:r>
              <a:rPr lang="ru-RU" sz="1750" dirty="0" err="1"/>
              <a:t>боғлиқ</a:t>
            </a:r>
            <a:r>
              <a:rPr lang="ru-RU" sz="1750" dirty="0"/>
              <a:t> </a:t>
            </a:r>
            <a:r>
              <a:rPr lang="ru-RU" sz="1750" dirty="0" err="1"/>
              <a:t>эмас</a:t>
            </a:r>
            <a:r>
              <a:rPr lang="ru-RU" sz="1750" dirty="0"/>
              <a:t>, </a:t>
            </a:r>
            <a:r>
              <a:rPr lang="ru-RU" sz="1750" dirty="0" err="1"/>
              <a:t>чунки</a:t>
            </a:r>
            <a:r>
              <a:rPr lang="ru-RU" sz="1750" dirty="0"/>
              <a:t> улар кредит </a:t>
            </a:r>
            <a:r>
              <a:rPr lang="ru-RU" sz="1750" dirty="0" err="1"/>
              <a:t>ажратилган</a:t>
            </a:r>
            <a:r>
              <a:rPr lang="ru-RU" sz="1750" dirty="0"/>
              <a:t> </a:t>
            </a:r>
            <a:r>
              <a:rPr lang="ru-RU" sz="1750" dirty="0" err="1"/>
              <a:t>вақтдан</a:t>
            </a:r>
            <a:r>
              <a:rPr lang="ru-RU" sz="1750" dirty="0"/>
              <a:t> </a:t>
            </a:r>
            <a:r>
              <a:rPr lang="ru-RU" sz="1750" dirty="0" err="1"/>
              <a:t>бошлаб</a:t>
            </a:r>
            <a:r>
              <a:rPr lang="ru-RU" sz="1750" dirty="0"/>
              <a:t> </a:t>
            </a:r>
            <a:r>
              <a:rPr lang="ru-RU" sz="1750" dirty="0" err="1"/>
              <a:t>фоиз</a:t>
            </a:r>
            <a:r>
              <a:rPr lang="ru-RU" sz="1750" dirty="0"/>
              <a:t> </a:t>
            </a:r>
            <a:r>
              <a:rPr lang="ru-RU" sz="1750" dirty="0" err="1"/>
              <a:t>олишни</a:t>
            </a:r>
            <a:r>
              <a:rPr lang="ru-RU" sz="1750" dirty="0"/>
              <a:t> </a:t>
            </a:r>
            <a:r>
              <a:rPr lang="ru-RU" sz="1750" dirty="0" err="1"/>
              <a:t>бошлашади</a:t>
            </a:r>
            <a:r>
              <a:rPr lang="ru-RU" sz="1750" dirty="0"/>
              <a:t>.</a:t>
            </a:r>
          </a:p>
          <a:p>
            <a:r>
              <a:rPr lang="ru-RU" sz="1750" dirty="0" err="1"/>
              <a:t>Бироқ</a:t>
            </a:r>
            <a:r>
              <a:rPr lang="ru-RU" sz="1750" dirty="0"/>
              <a:t>, </a:t>
            </a:r>
            <a:r>
              <a:rPr lang="ru-RU" sz="1750" dirty="0" err="1">
                <a:solidFill>
                  <a:srgbClr val="FF0000"/>
                </a:solidFill>
              </a:rPr>
              <a:t>ислом</a:t>
            </a:r>
            <a:r>
              <a:rPr lang="ru-RU" sz="1750" dirty="0">
                <a:solidFill>
                  <a:srgbClr val="FF0000"/>
                </a:solidFill>
              </a:rPr>
              <a:t> </a:t>
            </a:r>
            <a:r>
              <a:rPr lang="ru-RU" sz="1750" dirty="0" err="1">
                <a:solidFill>
                  <a:srgbClr val="FF0000"/>
                </a:solidFill>
              </a:rPr>
              <a:t>банклари</a:t>
            </a:r>
            <a:r>
              <a:rPr lang="ru-RU" sz="1750" dirty="0">
                <a:solidFill>
                  <a:srgbClr val="FF0000"/>
                </a:solidFill>
              </a:rPr>
              <a:t> </a:t>
            </a:r>
            <a:r>
              <a:rPr lang="ru-RU" sz="1750" dirty="0" err="1"/>
              <a:t>бундай</a:t>
            </a:r>
            <a:r>
              <a:rPr lang="ru-RU" sz="1750" dirty="0"/>
              <a:t> </a:t>
            </a:r>
            <a:r>
              <a:rPr lang="ru-RU" sz="1750" dirty="0" err="1"/>
              <a:t>ишлашлари</a:t>
            </a:r>
            <a:r>
              <a:rPr lang="ru-RU" sz="1750" dirty="0"/>
              <a:t> </a:t>
            </a:r>
            <a:r>
              <a:rPr lang="ru-RU" sz="1750" dirty="0" err="1"/>
              <a:t>мумкин</a:t>
            </a:r>
            <a:r>
              <a:rPr lang="ru-RU" sz="1750" dirty="0"/>
              <a:t> </a:t>
            </a:r>
            <a:r>
              <a:rPr lang="ru-RU" sz="1750" dirty="0" err="1"/>
              <a:t>эмас</a:t>
            </a:r>
            <a:r>
              <a:rPr lang="ru-RU" sz="1750" dirty="0"/>
              <a:t>. Агар </a:t>
            </a:r>
            <a:r>
              <a:rPr lang="ru-RU" sz="1750" dirty="0" err="1"/>
              <a:t>лойиҳа</a:t>
            </a:r>
            <a:r>
              <a:rPr lang="ru-RU" sz="1750" dirty="0"/>
              <a:t> </a:t>
            </a:r>
            <a:r>
              <a:rPr lang="ru-RU" sz="1750" dirty="0" err="1"/>
              <a:t>олди-сотди</a:t>
            </a:r>
            <a:r>
              <a:rPr lang="ru-RU" sz="1750" dirty="0"/>
              <a:t> </a:t>
            </a:r>
            <a:r>
              <a:rPr lang="ru-RU" sz="1750" dirty="0" err="1"/>
              <a:t>амалиёти</a:t>
            </a:r>
            <a:r>
              <a:rPr lang="ru-RU" sz="1750" dirty="0"/>
              <a:t> </a:t>
            </a:r>
            <a:r>
              <a:rPr lang="ru-RU" sz="1750" dirty="0" err="1"/>
              <a:t>орқали</a:t>
            </a:r>
            <a:r>
              <a:rPr lang="ru-RU" sz="1750" dirty="0"/>
              <a:t> </a:t>
            </a:r>
            <a:r>
              <a:rPr lang="ru-RU" sz="1750" dirty="0" err="1"/>
              <a:t>молиялаштирилаётган</a:t>
            </a:r>
            <a:r>
              <a:rPr lang="ru-RU" sz="1750" dirty="0"/>
              <a:t> </a:t>
            </a:r>
            <a:r>
              <a:rPr lang="ru-RU" sz="1750" dirty="0" err="1"/>
              <a:t>бўлса</a:t>
            </a:r>
            <a:r>
              <a:rPr lang="ru-RU" sz="1750" dirty="0"/>
              <a:t>, у </a:t>
            </a:r>
            <a:r>
              <a:rPr lang="ru-RU" sz="1750" dirty="0" err="1"/>
              <a:t>ҳолда</a:t>
            </a:r>
            <a:r>
              <a:rPr lang="ru-RU" sz="1750" dirty="0"/>
              <a:t> </a:t>
            </a:r>
            <a:r>
              <a:rPr lang="ru-RU" sz="1750" dirty="0" err="1"/>
              <a:t>ислом</a:t>
            </a:r>
            <a:r>
              <a:rPr lang="ru-RU" sz="1750" dirty="0"/>
              <a:t> </a:t>
            </a:r>
            <a:r>
              <a:rPr lang="ru-RU" sz="1750" dirty="0" err="1"/>
              <a:t>банклари</a:t>
            </a:r>
            <a:r>
              <a:rPr lang="ru-RU" sz="1750" dirty="0"/>
              <a:t> </a:t>
            </a:r>
            <a:r>
              <a:rPr lang="ru-RU" sz="1750" dirty="0" err="1"/>
              <a:t>бир</a:t>
            </a:r>
            <a:r>
              <a:rPr lang="ru-RU" sz="1750" dirty="0"/>
              <a:t> </a:t>
            </a:r>
            <a:r>
              <a:rPr lang="ru-RU" sz="1750" dirty="0" err="1"/>
              <a:t>неча</a:t>
            </a:r>
            <a:r>
              <a:rPr lang="ru-RU" sz="1750" dirty="0"/>
              <a:t> хил </a:t>
            </a:r>
            <a:r>
              <a:rPr lang="ru-RU" sz="1750" dirty="0" err="1"/>
              <a:t>хатарларни</a:t>
            </a:r>
            <a:r>
              <a:rPr lang="ru-RU" sz="1750" dirty="0"/>
              <a:t> </a:t>
            </a:r>
            <a:r>
              <a:rPr lang="ru-RU" sz="1750" dirty="0" err="1"/>
              <a:t>инобатга</a:t>
            </a:r>
            <a:r>
              <a:rPr lang="ru-RU" sz="1750" dirty="0"/>
              <a:t> </a:t>
            </a:r>
            <a:r>
              <a:rPr lang="ru-RU" sz="1750" dirty="0" err="1"/>
              <a:t>олишлари</a:t>
            </a:r>
            <a:r>
              <a:rPr lang="ru-RU" sz="1750" dirty="0"/>
              <a:t> </a:t>
            </a:r>
            <a:r>
              <a:rPr lang="ru-RU" sz="1750" dirty="0" err="1"/>
              <a:t>керак</a:t>
            </a:r>
            <a:r>
              <a:rPr lang="ru-RU" sz="1750" dirty="0"/>
              <a:t> </a:t>
            </a:r>
            <a:r>
              <a:rPr lang="ru-RU" sz="1750" dirty="0" err="1"/>
              <a:t>бўлади</a:t>
            </a:r>
            <a:r>
              <a:rPr lang="ru-RU" sz="1750" dirty="0"/>
              <a:t>. </a:t>
            </a:r>
            <a:r>
              <a:rPr lang="ru-RU" sz="1750" dirty="0" err="1"/>
              <a:t>Жумладан</a:t>
            </a:r>
            <a:r>
              <a:rPr lang="ru-RU" sz="1750" dirty="0"/>
              <a:t>, </a:t>
            </a:r>
            <a:r>
              <a:rPr lang="ru-RU" sz="1750" dirty="0" err="1"/>
              <a:t>сотиб</a:t>
            </a:r>
            <a:r>
              <a:rPr lang="ru-RU" sz="1750" dirty="0"/>
              <a:t> </a:t>
            </a:r>
            <a:r>
              <a:rPr lang="ru-RU" sz="1750" dirty="0" err="1"/>
              <a:t>олинаётган</a:t>
            </a:r>
            <a:r>
              <a:rPr lang="ru-RU" sz="1750" dirty="0"/>
              <a:t> актив </a:t>
            </a:r>
            <a:r>
              <a:rPr lang="ru-RU" sz="1750" dirty="0" err="1"/>
              <a:t>банкдан</a:t>
            </a:r>
            <a:r>
              <a:rPr lang="ru-RU" sz="1750" dirty="0"/>
              <a:t> </a:t>
            </a:r>
            <a:r>
              <a:rPr lang="ru-RU" sz="1750" dirty="0" err="1"/>
              <a:t>мижозга</a:t>
            </a:r>
            <a:r>
              <a:rPr lang="ru-RU" sz="1750" dirty="0"/>
              <a:t> </a:t>
            </a:r>
            <a:r>
              <a:rPr lang="ru-RU" sz="1750" dirty="0" err="1"/>
              <a:t>ўтгунгача</a:t>
            </a:r>
            <a:r>
              <a:rPr lang="ru-RU" sz="1750" dirty="0"/>
              <a:t> </a:t>
            </a:r>
            <a:r>
              <a:rPr lang="ru-RU" sz="1750" dirty="0" err="1"/>
              <a:t>бўлган</a:t>
            </a:r>
            <a:r>
              <a:rPr lang="ru-RU" sz="1750" dirty="0"/>
              <a:t> </a:t>
            </a:r>
            <a:r>
              <a:rPr lang="ru-RU" sz="1750" dirty="0" err="1"/>
              <a:t>муддатдаги</a:t>
            </a:r>
            <a:r>
              <a:rPr lang="ru-RU" sz="1750" dirty="0"/>
              <a:t> </a:t>
            </a:r>
            <a:r>
              <a:rPr lang="ru-RU" sz="1750" dirty="0" err="1"/>
              <a:t>активни</a:t>
            </a:r>
            <a:r>
              <a:rPr lang="ru-RU" sz="1750" dirty="0"/>
              <a:t> </a:t>
            </a:r>
            <a:r>
              <a:rPr lang="ru-RU" sz="1750" dirty="0" err="1"/>
              <a:t>эгалиги</a:t>
            </a:r>
            <a:r>
              <a:rPr lang="ru-RU" sz="1750" dirty="0"/>
              <a:t> </a:t>
            </a:r>
            <a:r>
              <a:rPr lang="ru-RU" sz="1750" dirty="0" err="1"/>
              <a:t>билан</a:t>
            </a:r>
            <a:r>
              <a:rPr lang="ru-RU" sz="1750" dirty="0"/>
              <a:t> </a:t>
            </a:r>
            <a:r>
              <a:rPr lang="ru-RU" sz="1750" dirty="0" err="1"/>
              <a:t>боғлиқ</a:t>
            </a:r>
            <a:r>
              <a:rPr lang="ru-RU" sz="1750" dirty="0"/>
              <a:t> </a:t>
            </a:r>
            <a:r>
              <a:rPr lang="ru-RU" sz="1750" dirty="0" err="1"/>
              <a:t>хатарлар</a:t>
            </a:r>
            <a:r>
              <a:rPr lang="ru-RU" sz="1750" dirty="0"/>
              <a:t>, </a:t>
            </a:r>
            <a:r>
              <a:rPr lang="ru-RU" sz="1750" dirty="0" err="1"/>
              <a:t>сотиб</a:t>
            </a:r>
            <a:r>
              <a:rPr lang="ru-RU" sz="1750" dirty="0"/>
              <a:t> </a:t>
            </a:r>
            <a:r>
              <a:rPr lang="ru-RU" sz="1750" dirty="0" err="1"/>
              <a:t>олинаётган</a:t>
            </a:r>
            <a:r>
              <a:rPr lang="ru-RU" sz="1750" dirty="0"/>
              <a:t> актив </a:t>
            </a:r>
            <a:r>
              <a:rPr lang="ru-RU" sz="1750" dirty="0" err="1"/>
              <a:t>нархларини</a:t>
            </a:r>
            <a:r>
              <a:rPr lang="ru-RU" sz="1750" dirty="0"/>
              <a:t> </a:t>
            </a:r>
            <a:r>
              <a:rPr lang="ru-RU" sz="1750" dirty="0" err="1"/>
              <a:t>ўзгариши</a:t>
            </a:r>
            <a:r>
              <a:rPr lang="ru-RU" sz="1750" dirty="0"/>
              <a:t> </a:t>
            </a:r>
            <a:r>
              <a:rPr lang="ru-RU" sz="1750" dirty="0" err="1"/>
              <a:t>билан</a:t>
            </a:r>
            <a:r>
              <a:rPr lang="ru-RU" sz="1750" dirty="0"/>
              <a:t> </a:t>
            </a:r>
            <a:r>
              <a:rPr lang="ru-RU" sz="1750" dirty="0" err="1"/>
              <a:t>боғлиқ</a:t>
            </a:r>
            <a:r>
              <a:rPr lang="ru-RU" sz="1750" dirty="0"/>
              <a:t> </a:t>
            </a:r>
            <a:r>
              <a:rPr lang="ru-RU" sz="1750" dirty="0" err="1"/>
              <a:t>хатарлар</a:t>
            </a:r>
            <a:r>
              <a:rPr lang="ru-RU" sz="1750" dirty="0"/>
              <a:t>, </a:t>
            </a:r>
            <a:r>
              <a:rPr lang="ru-RU" sz="1750" dirty="0" err="1"/>
              <a:t>мижознинг</a:t>
            </a:r>
            <a:r>
              <a:rPr lang="ru-RU" sz="1750" dirty="0"/>
              <a:t> </a:t>
            </a:r>
            <a:r>
              <a:rPr lang="ru-RU" sz="1750" dirty="0" err="1"/>
              <a:t>тўловга</a:t>
            </a:r>
            <a:r>
              <a:rPr lang="ru-RU" sz="1750" dirty="0"/>
              <a:t> </a:t>
            </a:r>
            <a:r>
              <a:rPr lang="ru-RU" sz="1750" dirty="0" err="1"/>
              <a:t>қобилиятлилиги</a:t>
            </a:r>
            <a:r>
              <a:rPr lang="ru-RU" sz="1750" dirty="0"/>
              <a:t> </a:t>
            </a:r>
            <a:r>
              <a:rPr lang="ru-RU" sz="1750" dirty="0" err="1"/>
              <a:t>билан</a:t>
            </a:r>
            <a:r>
              <a:rPr lang="ru-RU" sz="1750" dirty="0"/>
              <a:t> </a:t>
            </a:r>
            <a:r>
              <a:rPr lang="ru-RU" sz="1750" dirty="0" err="1"/>
              <a:t>боғлиқ</a:t>
            </a:r>
            <a:r>
              <a:rPr lang="ru-RU" sz="1750" dirty="0"/>
              <a:t> </a:t>
            </a:r>
            <a:r>
              <a:rPr lang="ru-RU" sz="1750" dirty="0" err="1"/>
              <a:t>хатарлар</a:t>
            </a:r>
            <a:r>
              <a:rPr lang="ru-RU" sz="1750" dirty="0"/>
              <a:t>. Агар </a:t>
            </a:r>
            <a:r>
              <a:rPr lang="ru-RU" sz="1750" dirty="0" err="1"/>
              <a:t>лойиҳа</a:t>
            </a:r>
            <a:r>
              <a:rPr lang="ru-RU" sz="1750" dirty="0"/>
              <a:t> </a:t>
            </a:r>
            <a:r>
              <a:rPr lang="ru-RU" sz="1750" dirty="0" err="1"/>
              <a:t>фойда-зарар</a:t>
            </a:r>
            <a:r>
              <a:rPr lang="ru-RU" sz="1750" dirty="0"/>
              <a:t> </a:t>
            </a:r>
            <a:r>
              <a:rPr lang="ru-RU" sz="1750" dirty="0" err="1"/>
              <a:t>тақсимотига</a:t>
            </a:r>
            <a:r>
              <a:rPr lang="ru-RU" sz="1750" dirty="0"/>
              <a:t> </a:t>
            </a:r>
            <a:r>
              <a:rPr lang="ru-RU" sz="1750" dirty="0" err="1"/>
              <a:t>асосланган</a:t>
            </a:r>
            <a:r>
              <a:rPr lang="ru-RU" sz="1750" dirty="0"/>
              <a:t> </a:t>
            </a:r>
            <a:r>
              <a:rPr lang="ru-RU" sz="1750" dirty="0" err="1"/>
              <a:t>молиявий</a:t>
            </a:r>
            <a:r>
              <a:rPr lang="ru-RU" sz="1750" dirty="0"/>
              <a:t> </a:t>
            </a:r>
            <a:r>
              <a:rPr lang="ru-RU" sz="1750" dirty="0" err="1"/>
              <a:t>маҳсулотларни</a:t>
            </a:r>
            <a:r>
              <a:rPr lang="ru-RU" sz="1750" dirty="0"/>
              <a:t> </a:t>
            </a:r>
            <a:r>
              <a:rPr lang="ru-RU" sz="1750" dirty="0" err="1"/>
              <a:t>қўллаш</a:t>
            </a:r>
            <a:r>
              <a:rPr lang="ru-RU" sz="1750" dirty="0"/>
              <a:t> </a:t>
            </a:r>
            <a:r>
              <a:rPr lang="ru-RU" sz="1750" dirty="0" err="1"/>
              <a:t>орқали</a:t>
            </a:r>
            <a:r>
              <a:rPr lang="ru-RU" sz="1750" dirty="0"/>
              <a:t> </a:t>
            </a:r>
            <a:r>
              <a:rPr lang="ru-RU" sz="1750" dirty="0" err="1"/>
              <a:t>молиялаштирилаётган</a:t>
            </a:r>
            <a:r>
              <a:rPr lang="ru-RU" sz="1750" dirty="0"/>
              <a:t> </a:t>
            </a:r>
            <a:r>
              <a:rPr lang="ru-RU" sz="1750" dirty="0" err="1"/>
              <a:t>бўлса</a:t>
            </a:r>
            <a:r>
              <a:rPr lang="ru-RU" sz="1750" dirty="0"/>
              <a:t>, у </a:t>
            </a:r>
            <a:r>
              <a:rPr lang="ru-RU" sz="1750" dirty="0" err="1"/>
              <a:t>ҳолда</a:t>
            </a:r>
            <a:r>
              <a:rPr lang="ru-RU" sz="1750" dirty="0"/>
              <a:t> инвестиция </a:t>
            </a:r>
            <a:r>
              <a:rPr lang="ru-RU" sz="1750" dirty="0" err="1"/>
              <a:t>билан</a:t>
            </a:r>
            <a:r>
              <a:rPr lang="ru-RU" sz="1750" dirty="0"/>
              <a:t> </a:t>
            </a:r>
            <a:r>
              <a:rPr lang="ru-RU" sz="1750" dirty="0" err="1"/>
              <a:t>боғлиқ</a:t>
            </a:r>
            <a:r>
              <a:rPr lang="ru-RU" sz="1750" dirty="0"/>
              <a:t> </a:t>
            </a:r>
            <a:r>
              <a:rPr lang="ru-RU" sz="1750" dirty="0" err="1"/>
              <a:t>хатарлар</a:t>
            </a:r>
            <a:r>
              <a:rPr lang="ru-RU" sz="1750" dirty="0"/>
              <a:t> </a:t>
            </a:r>
            <a:r>
              <a:rPr lang="ru-RU" sz="1750" dirty="0" err="1"/>
              <a:t>лойиҳа</a:t>
            </a:r>
            <a:r>
              <a:rPr lang="ru-RU" sz="1750" dirty="0"/>
              <a:t> </a:t>
            </a:r>
            <a:r>
              <a:rPr lang="ru-RU" sz="1750" dirty="0" err="1"/>
              <a:t>якунига</a:t>
            </a:r>
            <a:r>
              <a:rPr lang="ru-RU" sz="1750" dirty="0"/>
              <a:t> </a:t>
            </a:r>
            <a:r>
              <a:rPr lang="ru-RU" sz="1750" dirty="0" err="1"/>
              <a:t>етгунга</a:t>
            </a:r>
            <a:r>
              <a:rPr lang="ru-RU" sz="1750" dirty="0"/>
              <a:t> </a:t>
            </a:r>
            <a:r>
              <a:rPr lang="ru-RU" sz="1750" dirty="0" err="1"/>
              <a:t>қадар</a:t>
            </a:r>
            <a:r>
              <a:rPr lang="ru-RU" sz="1750" dirty="0"/>
              <a:t> </a:t>
            </a:r>
            <a:r>
              <a:rPr lang="ru-RU" sz="1750" dirty="0" err="1"/>
              <a:t>давом</a:t>
            </a:r>
            <a:r>
              <a:rPr lang="ru-RU" sz="1750" dirty="0"/>
              <a:t> </a:t>
            </a:r>
            <a:r>
              <a:rPr lang="ru-RU" sz="1750" dirty="0" err="1"/>
              <a:t>этади</a:t>
            </a:r>
            <a:r>
              <a:rPr lang="ru-RU" sz="1750" dirty="0"/>
              <a:t>. Агар </a:t>
            </a:r>
            <a:r>
              <a:rPr lang="ru-RU" sz="1750" dirty="0" err="1"/>
              <a:t>лойиҳа</a:t>
            </a:r>
            <a:r>
              <a:rPr lang="ru-RU" sz="1750" dirty="0"/>
              <a:t> </a:t>
            </a:r>
            <a:r>
              <a:rPr lang="ru-RU" sz="1750" dirty="0" err="1"/>
              <a:t>муваффақиятли</a:t>
            </a:r>
            <a:r>
              <a:rPr lang="ru-RU" sz="1750" dirty="0"/>
              <a:t> </a:t>
            </a:r>
            <a:r>
              <a:rPr lang="ru-RU" sz="1750" dirty="0" err="1"/>
              <a:t>бўлса</a:t>
            </a:r>
            <a:r>
              <a:rPr lang="ru-RU" sz="1750" dirty="0"/>
              <a:t> </a:t>
            </a:r>
            <a:r>
              <a:rPr lang="ru-RU" sz="1750" dirty="0" err="1"/>
              <a:t>икки</a:t>
            </a:r>
            <a:r>
              <a:rPr lang="ru-RU" sz="1750" dirty="0"/>
              <a:t> </a:t>
            </a:r>
            <a:r>
              <a:rPr lang="ru-RU" sz="1750" dirty="0" err="1"/>
              <a:t>томон</a:t>
            </a:r>
            <a:r>
              <a:rPr lang="ru-RU" sz="1750" dirty="0"/>
              <a:t> </a:t>
            </a:r>
            <a:r>
              <a:rPr lang="ru-RU" sz="1750" dirty="0" err="1"/>
              <a:t>ҳам</a:t>
            </a:r>
            <a:r>
              <a:rPr lang="ru-RU" sz="1750" dirty="0"/>
              <a:t> </a:t>
            </a:r>
            <a:r>
              <a:rPr lang="ru-RU" sz="1750" dirty="0" err="1"/>
              <a:t>фойда</a:t>
            </a:r>
            <a:r>
              <a:rPr lang="ru-RU" sz="1750" dirty="0"/>
              <a:t> </a:t>
            </a:r>
            <a:r>
              <a:rPr lang="ru-RU" sz="1750" dirty="0" err="1"/>
              <a:t>олади</a:t>
            </a:r>
            <a:r>
              <a:rPr lang="ru-RU" sz="1750" dirty="0"/>
              <a:t>, агар </a:t>
            </a:r>
            <a:r>
              <a:rPr lang="ru-RU" sz="1750" dirty="0" err="1"/>
              <a:t>лойиҳа</a:t>
            </a:r>
            <a:r>
              <a:rPr lang="ru-RU" sz="1750" dirty="0"/>
              <a:t> </a:t>
            </a:r>
            <a:r>
              <a:rPr lang="ru-RU" sz="1750" dirty="0" err="1"/>
              <a:t>муваффақиятсиз</a:t>
            </a:r>
            <a:r>
              <a:rPr lang="ru-RU" sz="1750" dirty="0"/>
              <a:t> </a:t>
            </a:r>
            <a:r>
              <a:rPr lang="ru-RU" sz="1750" dirty="0" err="1"/>
              <a:t>бўлса</a:t>
            </a:r>
            <a:r>
              <a:rPr lang="ru-RU" sz="1750" dirty="0"/>
              <a:t>, у </a:t>
            </a:r>
            <a:r>
              <a:rPr lang="ru-RU" sz="1750" dirty="0" err="1"/>
              <a:t>ҳолда</a:t>
            </a:r>
            <a:r>
              <a:rPr lang="ru-RU" sz="1750" dirty="0"/>
              <a:t> </a:t>
            </a:r>
            <a:r>
              <a:rPr lang="ru-RU" sz="1750" dirty="0" err="1"/>
              <a:t>икки</a:t>
            </a:r>
            <a:r>
              <a:rPr lang="ru-RU" sz="1750" dirty="0"/>
              <a:t> </a:t>
            </a:r>
            <a:r>
              <a:rPr lang="ru-RU" sz="1750" dirty="0" err="1"/>
              <a:t>томон</a:t>
            </a:r>
            <a:r>
              <a:rPr lang="ru-RU" sz="1750" dirty="0"/>
              <a:t> </a:t>
            </a:r>
            <a:r>
              <a:rPr lang="ru-RU" sz="1750" dirty="0" err="1"/>
              <a:t>ҳам</a:t>
            </a:r>
            <a:r>
              <a:rPr lang="ru-RU" sz="1750" dirty="0"/>
              <a:t> </a:t>
            </a:r>
            <a:r>
              <a:rPr lang="ru-RU" sz="1750" dirty="0" err="1"/>
              <a:t>зарар</a:t>
            </a:r>
            <a:r>
              <a:rPr lang="ru-RU" sz="1750" dirty="0"/>
              <a:t> </a:t>
            </a:r>
            <a:r>
              <a:rPr lang="ru-RU" sz="1750" dirty="0" err="1"/>
              <a:t>кўради</a:t>
            </a:r>
            <a:r>
              <a:rPr lang="ru-RU" sz="17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8753191"/>
      </p:ext>
    </p:extLst>
  </p:cSld>
  <p:clrMapOvr>
    <a:masterClrMapping/>
  </p:clrMapOvr>
  <p:transition spd="med">
    <p:pull dir="l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56895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Анъанавий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ислом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банклари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олиб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борадиган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ўхшаш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амалиётлар</a:t>
            </a:r>
            <a:endParaRPr lang="ru-RU" b="1" dirty="0">
              <a:solidFill>
                <a:srgbClr val="FF0000"/>
              </a:solidFill>
            </a:endParaRPr>
          </a:p>
          <a:p>
            <a:r>
              <a:rPr lang="ru-RU" sz="1700" b="1" dirty="0">
                <a:solidFill>
                  <a:schemeClr val="accent4"/>
                </a:solidFill>
              </a:rPr>
              <a:t>Хавала</a:t>
            </a:r>
          </a:p>
          <a:p>
            <a:r>
              <a:rPr lang="ru-RU" sz="1700" dirty="0" err="1"/>
              <a:t>Ислом</a:t>
            </a:r>
            <a:r>
              <a:rPr lang="ru-RU" sz="1700" dirty="0"/>
              <a:t> </a:t>
            </a:r>
            <a:r>
              <a:rPr lang="ru-RU" sz="1700" dirty="0" err="1"/>
              <a:t>банклари</a:t>
            </a:r>
            <a:r>
              <a:rPr lang="ru-RU" sz="1700" dirty="0"/>
              <a:t> </a:t>
            </a:r>
            <a:r>
              <a:rPr lang="ru-RU" sz="1700" dirty="0" err="1"/>
              <a:t>томонидан</a:t>
            </a:r>
            <a:r>
              <a:rPr lang="ru-RU" sz="1700" dirty="0"/>
              <a:t> </a:t>
            </a:r>
            <a:r>
              <a:rPr lang="ru-RU" sz="1700" dirty="0" err="1"/>
              <a:t>амалга</a:t>
            </a:r>
            <a:r>
              <a:rPr lang="ru-RU" sz="1700" dirty="0"/>
              <a:t> </a:t>
            </a:r>
            <a:r>
              <a:rPr lang="ru-RU" sz="1700" dirty="0" err="1"/>
              <a:t>ошириладиган</a:t>
            </a:r>
            <a:r>
              <a:rPr lang="ru-RU" sz="1700" dirty="0"/>
              <a:t> </a:t>
            </a:r>
            <a:r>
              <a:rPr lang="ru-RU" sz="1700" dirty="0" err="1"/>
              <a:t>амалиёт</a:t>
            </a:r>
            <a:r>
              <a:rPr lang="ru-RU" sz="1700" dirty="0"/>
              <a:t> </a:t>
            </a:r>
            <a:r>
              <a:rPr lang="ru-RU" sz="1700" dirty="0" err="1"/>
              <a:t>турлардан</a:t>
            </a:r>
            <a:r>
              <a:rPr lang="ru-RU" sz="1700" dirty="0"/>
              <a:t> </a:t>
            </a:r>
            <a:r>
              <a:rPr lang="ru-RU" sz="1700" dirty="0" err="1"/>
              <a:t>бири</a:t>
            </a:r>
            <a:r>
              <a:rPr lang="ru-RU" sz="1700" dirty="0"/>
              <a:t> – </a:t>
            </a:r>
            <a:r>
              <a:rPr lang="ru-RU" sz="1700" dirty="0" err="1"/>
              <a:t>ҳавала</a:t>
            </a:r>
            <a:r>
              <a:rPr lang="ru-RU" sz="1700" dirty="0"/>
              <a:t> </a:t>
            </a:r>
            <a:r>
              <a:rPr lang="ru-RU" sz="1700" dirty="0" err="1"/>
              <a:t>деб</a:t>
            </a:r>
            <a:r>
              <a:rPr lang="ru-RU" sz="1700" dirty="0"/>
              <a:t> </a:t>
            </a:r>
            <a:r>
              <a:rPr lang="ru-RU" sz="1700" dirty="0" err="1"/>
              <a:t>аталади</a:t>
            </a:r>
            <a:r>
              <a:rPr lang="ru-RU" sz="1700" dirty="0"/>
              <a:t>.</a:t>
            </a:r>
          </a:p>
          <a:p>
            <a:r>
              <a:rPr lang="ru-RU" sz="1700" dirty="0"/>
              <a:t>“</a:t>
            </a:r>
            <a:r>
              <a:rPr lang="ru-RU" sz="1700" dirty="0" err="1"/>
              <a:t>Ҳавала</a:t>
            </a:r>
            <a:r>
              <a:rPr lang="ru-RU" sz="1700" dirty="0"/>
              <a:t>”</a:t>
            </a:r>
            <a:r>
              <a:rPr lang="ru-RU" sz="1700" b="1" dirty="0"/>
              <a:t> </a:t>
            </a:r>
            <a:r>
              <a:rPr lang="ru-RU" sz="1700" dirty="0" err="1"/>
              <a:t>сўзи</a:t>
            </a:r>
            <a:r>
              <a:rPr lang="ru-RU" sz="1700" dirty="0"/>
              <a:t> араб </a:t>
            </a:r>
            <a:r>
              <a:rPr lang="ru-RU" sz="1700" dirty="0" err="1"/>
              <a:t>тилидан</a:t>
            </a:r>
            <a:r>
              <a:rPr lang="ru-RU" sz="1700" dirty="0"/>
              <a:t> “</a:t>
            </a:r>
            <a:r>
              <a:rPr lang="ru-RU" sz="1700" dirty="0" err="1"/>
              <a:t>тилхат</a:t>
            </a:r>
            <a:r>
              <a:rPr lang="ru-RU" sz="1700" dirty="0"/>
              <a:t>” </a:t>
            </a:r>
            <a:r>
              <a:rPr lang="ru-RU" sz="1700" dirty="0" err="1"/>
              <a:t>деб</a:t>
            </a:r>
            <a:r>
              <a:rPr lang="ru-RU" sz="1700" dirty="0"/>
              <a:t> </a:t>
            </a:r>
            <a:r>
              <a:rPr lang="ru-RU" sz="1700" dirty="0" err="1"/>
              <a:t>таржима</a:t>
            </a:r>
            <a:r>
              <a:rPr lang="ru-RU" sz="1700" dirty="0"/>
              <a:t> </a:t>
            </a:r>
            <a:r>
              <a:rPr lang="ru-RU" sz="1700" dirty="0" err="1"/>
              <a:t>қилинади</a:t>
            </a:r>
            <a:r>
              <a:rPr lang="ru-RU" sz="1700" dirty="0"/>
              <a:t>. </a:t>
            </a:r>
            <a:r>
              <a:rPr lang="ru-RU" sz="1700" dirty="0" err="1"/>
              <a:t>Ҳаваланинг</a:t>
            </a:r>
            <a:r>
              <a:rPr lang="ru-RU" sz="1700" dirty="0"/>
              <a:t> </a:t>
            </a:r>
            <a:r>
              <a:rPr lang="ru-RU" sz="1700" dirty="0" err="1"/>
              <a:t>икки</a:t>
            </a:r>
            <a:r>
              <a:rPr lang="ru-RU" sz="1700" dirty="0"/>
              <a:t> хил </a:t>
            </a:r>
            <a:r>
              <a:rPr lang="ru-RU" sz="1700" dirty="0" err="1"/>
              <a:t>кўриниши</a:t>
            </a:r>
            <a:r>
              <a:rPr lang="ru-RU" sz="1700" dirty="0"/>
              <a:t> </a:t>
            </a:r>
            <a:r>
              <a:rPr lang="ru-RU" sz="1700" dirty="0" err="1"/>
              <a:t>мавжуд</a:t>
            </a:r>
            <a:r>
              <a:rPr lang="ru-RU" sz="1700" dirty="0"/>
              <a:t>:</a:t>
            </a:r>
          </a:p>
          <a:p>
            <a:r>
              <a:rPr lang="ru-RU" sz="1700" dirty="0" err="1"/>
              <a:t>Қарздор</a:t>
            </a:r>
            <a:r>
              <a:rPr lang="ru-RU" sz="1700" dirty="0"/>
              <a:t> </a:t>
            </a:r>
            <a:r>
              <a:rPr lang="ru-RU" sz="1700" dirty="0" err="1"/>
              <a:t>ўз</a:t>
            </a:r>
            <a:r>
              <a:rPr lang="ru-RU" sz="1700" dirty="0"/>
              <a:t> </a:t>
            </a:r>
            <a:r>
              <a:rPr lang="ru-RU" sz="1700" dirty="0" err="1"/>
              <a:t>қарзини</a:t>
            </a:r>
            <a:r>
              <a:rPr lang="ru-RU" sz="1700" dirty="0"/>
              <a:t> </a:t>
            </a:r>
            <a:r>
              <a:rPr lang="ru-RU" sz="1700" dirty="0" err="1"/>
              <a:t>бошқа</a:t>
            </a:r>
            <a:r>
              <a:rPr lang="ru-RU" sz="1700" dirty="0"/>
              <a:t> </a:t>
            </a:r>
            <a:r>
              <a:rPr lang="ru-RU" sz="1700" dirty="0" err="1"/>
              <a:t>бировга</a:t>
            </a:r>
            <a:r>
              <a:rPr lang="ru-RU" sz="1700" dirty="0"/>
              <a:t> </a:t>
            </a:r>
            <a:r>
              <a:rPr lang="ru-RU" sz="1700" dirty="0" err="1"/>
              <a:t>ўтказишига</a:t>
            </a:r>
            <a:r>
              <a:rPr lang="ru-RU" sz="1700" dirty="0"/>
              <a:t> “</a:t>
            </a:r>
            <a:r>
              <a:rPr lang="ru-RU" sz="1700" dirty="0" err="1"/>
              <a:t>Ҳавала</a:t>
            </a:r>
            <a:r>
              <a:rPr lang="ru-RU" sz="1700" dirty="0"/>
              <a:t>” (</a:t>
            </a:r>
            <a:r>
              <a:rPr lang="ru-RU" sz="1700" dirty="0" err="1"/>
              <a:t>ёки</a:t>
            </a:r>
            <a:r>
              <a:rPr lang="ru-RU" sz="1700" dirty="0"/>
              <a:t> </a:t>
            </a:r>
            <a:r>
              <a:rPr lang="ru-RU" sz="1700" dirty="0" err="1"/>
              <a:t>ўзбекчасига</a:t>
            </a:r>
            <a:r>
              <a:rPr lang="ru-RU" sz="1700" dirty="0"/>
              <a:t> “</a:t>
            </a:r>
            <a:r>
              <a:rPr lang="ru-RU" sz="1700" dirty="0" err="1"/>
              <a:t>ҳавола</a:t>
            </a:r>
            <a:r>
              <a:rPr lang="ru-RU" sz="1700" dirty="0"/>
              <a:t>”) </a:t>
            </a:r>
            <a:r>
              <a:rPr lang="ru-RU" sz="1700" dirty="0" err="1"/>
              <a:t>дейилади</a:t>
            </a:r>
            <a:r>
              <a:rPr lang="ru-RU" sz="1700" dirty="0"/>
              <a:t>;</a:t>
            </a:r>
          </a:p>
          <a:p>
            <a:r>
              <a:rPr lang="ru-RU" sz="1700" dirty="0" err="1"/>
              <a:t>Бир</a:t>
            </a:r>
            <a:r>
              <a:rPr lang="ru-RU" sz="1700" dirty="0"/>
              <a:t> </a:t>
            </a:r>
            <a:r>
              <a:rPr lang="ru-RU" sz="1700" dirty="0" err="1"/>
              <a:t>жойдан</a:t>
            </a:r>
            <a:r>
              <a:rPr lang="ru-RU" sz="1700" dirty="0"/>
              <a:t> </a:t>
            </a:r>
            <a:r>
              <a:rPr lang="ru-RU" sz="1700" dirty="0" err="1"/>
              <a:t>иккинчи</a:t>
            </a:r>
            <a:r>
              <a:rPr lang="ru-RU" sz="1700" dirty="0"/>
              <a:t> </a:t>
            </a:r>
            <a:r>
              <a:rPr lang="ru-RU" sz="1700" dirty="0" err="1"/>
              <a:t>жойга</a:t>
            </a:r>
            <a:r>
              <a:rPr lang="ru-RU" sz="1700" dirty="0"/>
              <a:t> пул </a:t>
            </a:r>
            <a:r>
              <a:rPr lang="ru-RU" sz="1700" dirty="0" err="1"/>
              <a:t>ўтказиш</a:t>
            </a:r>
            <a:r>
              <a:rPr lang="ru-RU" sz="1700" dirty="0"/>
              <a:t>/</a:t>
            </a:r>
            <a:r>
              <a:rPr lang="ru-RU" sz="1700" dirty="0" err="1"/>
              <a:t>етказиб</a:t>
            </a:r>
            <a:r>
              <a:rPr lang="ru-RU" sz="1700" dirty="0"/>
              <a:t> </a:t>
            </a:r>
            <a:r>
              <a:rPr lang="ru-RU" sz="1700" dirty="0" err="1"/>
              <a:t>бериш</a:t>
            </a:r>
            <a:r>
              <a:rPr lang="ru-RU" sz="1700" dirty="0"/>
              <a:t> </a:t>
            </a:r>
            <a:r>
              <a:rPr lang="ru-RU" sz="1700" dirty="0" err="1"/>
              <a:t>ҳам</a:t>
            </a:r>
            <a:r>
              <a:rPr lang="ru-RU" sz="1700" dirty="0"/>
              <a:t> </a:t>
            </a:r>
            <a:r>
              <a:rPr lang="ru-RU" sz="1700" dirty="0" err="1"/>
              <a:t>ҳавала</a:t>
            </a:r>
            <a:r>
              <a:rPr lang="ru-RU" sz="1700" dirty="0"/>
              <a:t> </a:t>
            </a:r>
            <a:r>
              <a:rPr lang="ru-RU" sz="1700" dirty="0" err="1"/>
              <a:t>деб</a:t>
            </a:r>
            <a:r>
              <a:rPr lang="ru-RU" sz="1700" dirty="0"/>
              <a:t> </a:t>
            </a:r>
            <a:r>
              <a:rPr lang="ru-RU" sz="1700" dirty="0" err="1"/>
              <a:t>аталади</a:t>
            </a:r>
            <a:r>
              <a:rPr lang="ru-RU" sz="1700" dirty="0"/>
              <a:t>.</a:t>
            </a:r>
          </a:p>
          <a:p>
            <a:r>
              <a:rPr lang="ru-RU" sz="1700" b="1" dirty="0" err="1">
                <a:solidFill>
                  <a:srgbClr val="7030A0"/>
                </a:solidFill>
              </a:rPr>
              <a:t>Ижара</a:t>
            </a:r>
            <a:r>
              <a:rPr lang="ru-RU" sz="1700" b="1" dirty="0">
                <a:solidFill>
                  <a:srgbClr val="7030A0"/>
                </a:solidFill>
              </a:rPr>
              <a:t> (</a:t>
            </a:r>
            <a:r>
              <a:rPr lang="ru-RU" sz="1700" b="1" dirty="0" err="1">
                <a:solidFill>
                  <a:srgbClr val="7030A0"/>
                </a:solidFill>
              </a:rPr>
              <a:t>ислом</a:t>
            </a:r>
            <a:r>
              <a:rPr lang="ru-RU" sz="1700" b="1" dirty="0">
                <a:solidFill>
                  <a:srgbClr val="7030A0"/>
                </a:solidFill>
              </a:rPr>
              <a:t> лизинги)</a:t>
            </a:r>
          </a:p>
          <a:p>
            <a:r>
              <a:rPr lang="ru-RU" sz="1700" dirty="0" err="1"/>
              <a:t>Ижара</a:t>
            </a:r>
            <a:r>
              <a:rPr lang="ru-RU" sz="1700" dirty="0"/>
              <a:t> – </a:t>
            </a:r>
            <a:r>
              <a:rPr lang="ru-RU" sz="1700" dirty="0" err="1"/>
              <a:t>ислом</a:t>
            </a:r>
            <a:r>
              <a:rPr lang="ru-RU" sz="1700" dirty="0"/>
              <a:t> </a:t>
            </a:r>
            <a:r>
              <a:rPr lang="ru-RU" sz="1700" dirty="0" err="1"/>
              <a:t>банклари</a:t>
            </a:r>
            <a:r>
              <a:rPr lang="ru-RU" sz="1700" dirty="0"/>
              <a:t> </a:t>
            </a:r>
            <a:r>
              <a:rPr lang="ru-RU" sz="1700" dirty="0" err="1"/>
              <a:t>молия</a:t>
            </a:r>
            <a:r>
              <a:rPr lang="ru-RU" sz="1700" dirty="0"/>
              <a:t> </a:t>
            </a:r>
            <a:r>
              <a:rPr lang="ru-RU" sz="1700" dirty="0" err="1"/>
              <a:t>маҳсулотларининг</a:t>
            </a:r>
            <a:r>
              <a:rPr lang="ru-RU" sz="1700" dirty="0"/>
              <a:t> </a:t>
            </a:r>
            <a:r>
              <a:rPr lang="ru-RU" sz="1700" dirty="0" err="1"/>
              <a:t>бир</a:t>
            </a:r>
            <a:r>
              <a:rPr lang="ru-RU" sz="1700" dirty="0"/>
              <a:t> </a:t>
            </a:r>
            <a:r>
              <a:rPr lang="ru-RU" sz="1700" dirty="0" err="1"/>
              <a:t>туридир</a:t>
            </a:r>
            <a:r>
              <a:rPr lang="ru-RU" sz="1700" dirty="0"/>
              <a:t>. Бунда, </a:t>
            </a:r>
            <a:r>
              <a:rPr lang="ru-RU" sz="1700" dirty="0" err="1"/>
              <a:t>мулк</a:t>
            </a:r>
            <a:r>
              <a:rPr lang="ru-RU" sz="1700" dirty="0"/>
              <a:t> </a:t>
            </a:r>
            <a:r>
              <a:rPr lang="ru-RU" sz="1700" dirty="0" err="1"/>
              <a:t>эгаси</a:t>
            </a:r>
            <a:r>
              <a:rPr lang="ru-RU" sz="1700" dirty="0"/>
              <a:t> шу </a:t>
            </a:r>
            <a:r>
              <a:rPr lang="ru-RU" sz="1700" dirty="0" err="1"/>
              <a:t>мулкдан</a:t>
            </a:r>
            <a:r>
              <a:rPr lang="ru-RU" sz="1700" dirty="0"/>
              <a:t> </a:t>
            </a:r>
            <a:r>
              <a:rPr lang="ru-RU" sz="1700" dirty="0" err="1"/>
              <a:t>фойдаланиш</a:t>
            </a:r>
            <a:r>
              <a:rPr lang="ru-RU" sz="1700" dirty="0"/>
              <a:t> </a:t>
            </a:r>
            <a:r>
              <a:rPr lang="ru-RU" sz="1700" dirty="0" err="1"/>
              <a:t>ҳуқуқи</a:t>
            </a:r>
            <a:r>
              <a:rPr lang="ru-RU" sz="1700" dirty="0"/>
              <a:t> </a:t>
            </a:r>
            <a:r>
              <a:rPr lang="ru-RU" sz="1700" dirty="0" err="1"/>
              <a:t>келишилган</a:t>
            </a:r>
            <a:r>
              <a:rPr lang="ru-RU" sz="1700" dirty="0"/>
              <a:t> </a:t>
            </a:r>
            <a:r>
              <a:rPr lang="ru-RU" sz="1700" dirty="0" err="1"/>
              <a:t>муддатга</a:t>
            </a:r>
            <a:r>
              <a:rPr lang="ru-RU" sz="1700" dirty="0"/>
              <a:t>, </a:t>
            </a:r>
            <a:r>
              <a:rPr lang="ru-RU" sz="1700" dirty="0" err="1"/>
              <a:t>муайян</a:t>
            </a:r>
            <a:r>
              <a:rPr lang="ru-RU" sz="1700" dirty="0"/>
              <a:t> </a:t>
            </a:r>
            <a:r>
              <a:rPr lang="ru-RU" sz="1700" dirty="0" err="1"/>
              <a:t>шартлар</a:t>
            </a:r>
            <a:r>
              <a:rPr lang="ru-RU" sz="1700" dirty="0"/>
              <a:t> </a:t>
            </a:r>
            <a:r>
              <a:rPr lang="ru-RU" sz="1700" dirty="0" err="1"/>
              <a:t>ва</a:t>
            </a:r>
            <a:r>
              <a:rPr lang="ru-RU" sz="1700" dirty="0"/>
              <a:t> </a:t>
            </a:r>
            <a:r>
              <a:rPr lang="ru-RU" sz="1700" dirty="0" err="1"/>
              <a:t>тўлов</a:t>
            </a:r>
            <a:r>
              <a:rPr lang="ru-RU" sz="1700" dirty="0"/>
              <a:t> </a:t>
            </a:r>
            <a:r>
              <a:rPr lang="ru-RU" sz="1700" dirty="0" err="1"/>
              <a:t>асосида</a:t>
            </a:r>
            <a:r>
              <a:rPr lang="ru-RU" sz="1700" dirty="0"/>
              <a:t> </a:t>
            </a:r>
            <a:r>
              <a:rPr lang="ru-RU" sz="1700" dirty="0" err="1"/>
              <a:t>бошқа</a:t>
            </a:r>
            <a:r>
              <a:rPr lang="ru-RU" sz="1700" dirty="0"/>
              <a:t> </a:t>
            </a:r>
            <a:r>
              <a:rPr lang="ru-RU" sz="1700" dirty="0" err="1"/>
              <a:t>бир</a:t>
            </a:r>
            <a:r>
              <a:rPr lang="ru-RU" sz="1700" dirty="0"/>
              <a:t> </a:t>
            </a:r>
            <a:r>
              <a:rPr lang="ru-RU" sz="1700" dirty="0" err="1"/>
              <a:t>шахсга</a:t>
            </a:r>
            <a:r>
              <a:rPr lang="ru-RU" sz="1700" dirty="0"/>
              <a:t> </a:t>
            </a:r>
            <a:r>
              <a:rPr lang="ru-RU" sz="1700" dirty="0" err="1"/>
              <a:t>берилиши</a:t>
            </a:r>
            <a:r>
              <a:rPr lang="ru-RU" sz="1700" dirty="0"/>
              <a:t> </a:t>
            </a:r>
            <a:r>
              <a:rPr lang="ru-RU" sz="1700" dirty="0" err="1"/>
              <a:t>кўзда</a:t>
            </a:r>
            <a:r>
              <a:rPr lang="ru-RU" sz="1700" dirty="0"/>
              <a:t> </a:t>
            </a:r>
            <a:r>
              <a:rPr lang="ru-RU" sz="1700" dirty="0" err="1"/>
              <a:t>тутилади</a:t>
            </a:r>
            <a:r>
              <a:rPr lang="ru-RU" sz="1700" dirty="0"/>
              <a:t>.</a:t>
            </a:r>
          </a:p>
          <a:p>
            <a:r>
              <a:rPr lang="ru-RU" sz="1700" dirty="0" err="1"/>
              <a:t>Ижара</a:t>
            </a:r>
            <a:r>
              <a:rPr lang="ru-RU" sz="1700" dirty="0"/>
              <a:t> </a:t>
            </a:r>
            <a:r>
              <a:rPr lang="ru-RU" sz="1700" dirty="0" err="1"/>
              <a:t>қоидалари</a:t>
            </a:r>
            <a:r>
              <a:rPr lang="ru-RU" sz="1700" dirty="0"/>
              <a:t> </a:t>
            </a:r>
            <a:r>
              <a:rPr lang="ru-RU" sz="1700" dirty="0" err="1"/>
              <a:t>анъанавий</a:t>
            </a:r>
            <a:r>
              <a:rPr lang="ru-RU" sz="1700" dirty="0"/>
              <a:t> лизинг </a:t>
            </a:r>
            <a:r>
              <a:rPr lang="ru-RU" sz="1700" dirty="0" err="1"/>
              <a:t>фаолиятига</a:t>
            </a:r>
            <a:r>
              <a:rPr lang="ru-RU" sz="1700" dirty="0"/>
              <a:t> </a:t>
            </a:r>
            <a:r>
              <a:rPr lang="ru-RU" sz="1700" dirty="0" err="1"/>
              <a:t>ўхшайди</a:t>
            </a:r>
            <a:r>
              <a:rPr lang="ru-RU" sz="1700" dirty="0"/>
              <a:t>, </a:t>
            </a:r>
            <a:r>
              <a:rPr lang="ru-RU" sz="1700" dirty="0" err="1"/>
              <a:t>лекин</a:t>
            </a:r>
            <a:r>
              <a:rPr lang="ru-RU" sz="1700" dirty="0"/>
              <a:t> </a:t>
            </a:r>
            <a:r>
              <a:rPr lang="ru-RU" sz="1700" dirty="0" err="1"/>
              <a:t>бир</a:t>
            </a:r>
            <a:r>
              <a:rPr lang="ru-RU" sz="1700" dirty="0"/>
              <a:t> </a:t>
            </a:r>
            <a:r>
              <a:rPr lang="ru-RU" sz="1700" dirty="0" err="1"/>
              <a:t>нечта</a:t>
            </a:r>
            <a:r>
              <a:rPr lang="ru-RU" sz="1700" dirty="0"/>
              <a:t> </a:t>
            </a:r>
            <a:r>
              <a:rPr lang="ru-RU" sz="1700" dirty="0" err="1"/>
              <a:t>асосий</a:t>
            </a:r>
            <a:r>
              <a:rPr lang="ru-RU" sz="1700" dirty="0"/>
              <a:t> </a:t>
            </a:r>
            <a:r>
              <a:rPr lang="ru-RU" sz="1700" dirty="0" err="1"/>
              <a:t>фарқлари</a:t>
            </a:r>
            <a:r>
              <a:rPr lang="ru-RU" sz="1700" dirty="0"/>
              <a:t> бор, </a:t>
            </a:r>
            <a:r>
              <a:rPr lang="ru-RU" sz="1700" dirty="0" err="1"/>
              <a:t>ушбу</a:t>
            </a:r>
            <a:r>
              <a:rPr lang="ru-RU" sz="1700" dirty="0"/>
              <a:t> </a:t>
            </a:r>
            <a:r>
              <a:rPr lang="ru-RU" sz="1700" dirty="0" err="1"/>
              <a:t>фарқларни</a:t>
            </a:r>
            <a:r>
              <a:rPr lang="ru-RU" sz="1700" dirty="0"/>
              <a:t> </a:t>
            </a:r>
            <a:r>
              <a:rPr lang="ru-RU" sz="1700" dirty="0" err="1"/>
              <a:t>қуйидаги</a:t>
            </a:r>
            <a:r>
              <a:rPr lang="ru-RU" sz="1700" dirty="0"/>
              <a:t> </a:t>
            </a:r>
            <a:r>
              <a:rPr lang="ru-RU" sz="1700" dirty="0" err="1"/>
              <a:t>ҳавола</a:t>
            </a:r>
            <a:r>
              <a:rPr lang="ru-RU" sz="1700" dirty="0"/>
              <a:t> </a:t>
            </a:r>
            <a:r>
              <a:rPr lang="ru-RU" sz="1700" dirty="0" err="1"/>
              <a:t>орқали</a:t>
            </a:r>
            <a:r>
              <a:rPr lang="ru-RU" sz="1700" dirty="0"/>
              <a:t> </a:t>
            </a:r>
            <a:r>
              <a:rPr lang="ru-RU" sz="1700" dirty="0" err="1"/>
              <a:t>очиб</a:t>
            </a:r>
            <a:r>
              <a:rPr lang="ru-RU" sz="1700" dirty="0"/>
              <a:t> </a:t>
            </a:r>
            <a:r>
              <a:rPr lang="ru-RU" sz="1700" dirty="0" err="1"/>
              <a:t>танишиб</a:t>
            </a:r>
            <a:r>
              <a:rPr lang="ru-RU" sz="1700" dirty="0"/>
              <a:t> </a:t>
            </a:r>
            <a:r>
              <a:rPr lang="ru-RU" sz="1700" dirty="0" err="1"/>
              <a:t>чиқишингиз</a:t>
            </a:r>
            <a:r>
              <a:rPr lang="ru-RU" sz="1700" dirty="0"/>
              <a:t> </a:t>
            </a:r>
            <a:r>
              <a:rPr lang="ru-RU" sz="1700" dirty="0" err="1"/>
              <a:t>мумкин</a:t>
            </a:r>
            <a:r>
              <a:rPr lang="ru-RU" sz="1700" dirty="0"/>
              <a:t>: </a:t>
            </a:r>
            <a:r>
              <a:rPr lang="en-US" sz="1700" dirty="0">
                <a:hlinkClick r:id="rId2"/>
              </a:rPr>
              <a:t>https://t.me/IslomMoliyasi/19619</a:t>
            </a:r>
            <a:endParaRPr lang="en-US" sz="1700" dirty="0"/>
          </a:p>
          <a:p>
            <a:r>
              <a:rPr lang="ru-RU" sz="1700" dirty="0"/>
              <a:t>Лизинг </a:t>
            </a:r>
            <a:r>
              <a:rPr lang="ru-RU" sz="1700" dirty="0" err="1"/>
              <a:t>амалиёти</a:t>
            </a:r>
            <a:r>
              <a:rPr lang="ru-RU" sz="1700" dirty="0"/>
              <a:t> </a:t>
            </a:r>
            <a:r>
              <a:rPr lang="ru-RU" sz="1700" dirty="0" err="1"/>
              <a:t>каби</a:t>
            </a:r>
            <a:r>
              <a:rPr lang="ru-RU" sz="1700" dirty="0"/>
              <a:t>, </a:t>
            </a:r>
            <a:r>
              <a:rPr lang="ru-RU" sz="1700" dirty="0" err="1"/>
              <a:t>ижарада</a:t>
            </a:r>
            <a:r>
              <a:rPr lang="ru-RU" sz="1700" dirty="0"/>
              <a:t> </a:t>
            </a:r>
            <a:r>
              <a:rPr lang="ru-RU" sz="1700" dirty="0" err="1"/>
              <a:t>ҳам</a:t>
            </a:r>
            <a:r>
              <a:rPr lang="ru-RU" sz="1700" dirty="0"/>
              <a:t> </a:t>
            </a:r>
            <a:r>
              <a:rPr lang="ru-RU" sz="1700" dirty="0" err="1"/>
              <a:t>ижара</a:t>
            </a:r>
            <a:r>
              <a:rPr lang="ru-RU" sz="1700" dirty="0"/>
              <a:t> </a:t>
            </a:r>
            <a:r>
              <a:rPr lang="ru-RU" sz="1700" dirty="0" err="1"/>
              <a:t>муддати</a:t>
            </a:r>
            <a:r>
              <a:rPr lang="ru-RU" sz="1700" dirty="0"/>
              <a:t> </a:t>
            </a:r>
            <a:r>
              <a:rPr lang="ru-RU" sz="1700" dirty="0" err="1"/>
              <a:t>якунида</a:t>
            </a:r>
            <a:r>
              <a:rPr lang="ru-RU" sz="1700" dirty="0"/>
              <a:t> </a:t>
            </a:r>
            <a:r>
              <a:rPr lang="ru-RU" sz="1700" dirty="0" err="1"/>
              <a:t>мулк</a:t>
            </a:r>
            <a:r>
              <a:rPr lang="ru-RU" sz="1700" dirty="0"/>
              <a:t> </a:t>
            </a:r>
            <a:r>
              <a:rPr lang="ru-RU" sz="1700" dirty="0" err="1"/>
              <a:t>эгалиги</a:t>
            </a:r>
            <a:r>
              <a:rPr lang="ru-RU" sz="1700" dirty="0"/>
              <a:t> </a:t>
            </a:r>
            <a:r>
              <a:rPr lang="ru-RU" sz="1700" dirty="0" err="1"/>
              <a:t>мижозга</a:t>
            </a:r>
            <a:r>
              <a:rPr lang="ru-RU" sz="1700" dirty="0"/>
              <a:t> </a:t>
            </a:r>
            <a:r>
              <a:rPr lang="ru-RU" sz="1700" dirty="0" err="1"/>
              <a:t>ўтиши</a:t>
            </a:r>
            <a:r>
              <a:rPr lang="ru-RU" sz="1700" dirty="0"/>
              <a:t> </a:t>
            </a:r>
            <a:r>
              <a:rPr lang="ru-RU" sz="1700" dirty="0" err="1"/>
              <a:t>мумкин</a:t>
            </a:r>
            <a:r>
              <a:rPr lang="ru-RU" sz="1700" dirty="0"/>
              <a:t>, </a:t>
            </a:r>
            <a:r>
              <a:rPr lang="ru-RU" sz="1700" dirty="0" err="1"/>
              <a:t>лекин</a:t>
            </a:r>
            <a:r>
              <a:rPr lang="ru-RU" sz="1700" dirty="0"/>
              <a:t> </a:t>
            </a:r>
            <a:r>
              <a:rPr lang="ru-RU" sz="1700" dirty="0" err="1"/>
              <a:t>бу</a:t>
            </a:r>
            <a:r>
              <a:rPr lang="ru-RU" sz="1700" dirty="0"/>
              <a:t> </a:t>
            </a:r>
            <a:r>
              <a:rPr lang="ru-RU" sz="1700" dirty="0" err="1"/>
              <a:t>алоҳида</a:t>
            </a:r>
            <a:r>
              <a:rPr lang="ru-RU" sz="1700" dirty="0"/>
              <a:t> </a:t>
            </a:r>
            <a:r>
              <a:rPr lang="ru-RU" sz="1700" dirty="0" err="1"/>
              <a:t>олди-сотди</a:t>
            </a:r>
            <a:r>
              <a:rPr lang="ru-RU" sz="1700" dirty="0"/>
              <a:t> </a:t>
            </a:r>
            <a:r>
              <a:rPr lang="ru-RU" sz="1700" dirty="0" err="1"/>
              <a:t>келишуви</a:t>
            </a:r>
            <a:r>
              <a:rPr lang="ru-RU" sz="1700" dirty="0"/>
              <a:t> </a:t>
            </a:r>
            <a:r>
              <a:rPr lang="ru-RU" sz="1700" dirty="0" err="1"/>
              <a:t>асосида</a:t>
            </a:r>
            <a:r>
              <a:rPr lang="ru-RU" sz="1700" dirty="0"/>
              <a:t> </a:t>
            </a:r>
            <a:r>
              <a:rPr lang="ru-RU" sz="1700" dirty="0" err="1"/>
              <a:t>амалга</a:t>
            </a:r>
            <a:r>
              <a:rPr lang="ru-RU" sz="1700" dirty="0"/>
              <a:t> </a:t>
            </a:r>
            <a:r>
              <a:rPr lang="ru-RU" sz="1700" dirty="0" err="1"/>
              <a:t>оширилади</a:t>
            </a:r>
            <a:r>
              <a:rPr lang="ru-RU" sz="17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4544017"/>
      </p:ext>
    </p:extLst>
  </p:cSld>
  <p:clrMapOvr>
    <a:masterClrMapping/>
  </p:clrMapOvr>
  <p:transition spd="med">
    <p:pull dir="l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568952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Умуман</a:t>
            </a:r>
            <a:r>
              <a:rPr lang="ru-RU" dirty="0"/>
              <a:t>, </a:t>
            </a:r>
            <a:r>
              <a:rPr lang="ru-RU" dirty="0" err="1">
                <a:solidFill>
                  <a:srgbClr val="FF0000"/>
                </a:solidFill>
              </a:rPr>
              <a:t>исломий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банкларнинг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фаолияти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/>
              <a:t>қуйидаги</a:t>
            </a:r>
            <a:r>
              <a:rPr lang="ru-RU" dirty="0"/>
              <a:t> </a:t>
            </a:r>
            <a:r>
              <a:rPr lang="ru-RU" dirty="0" err="1"/>
              <a:t>асос</a:t>
            </a:r>
            <a:r>
              <a:rPr lang="ru-RU" dirty="0"/>
              <a:t> </a:t>
            </a:r>
            <a:r>
              <a:rPr lang="ru-RU" dirty="0" err="1"/>
              <a:t>бўлувчи</a:t>
            </a:r>
            <a:r>
              <a:rPr lang="ru-RU" dirty="0"/>
              <a:t> </a:t>
            </a:r>
            <a:r>
              <a:rPr lang="ru-RU" dirty="0" err="1"/>
              <a:t>қоидаларга</a:t>
            </a:r>
            <a:r>
              <a:rPr lang="ru-RU" dirty="0"/>
              <a:t> </a:t>
            </a:r>
            <a:r>
              <a:rPr lang="ru-RU" dirty="0" err="1"/>
              <a:t>таянади</a:t>
            </a:r>
            <a:r>
              <a:rPr lang="ru-RU" dirty="0"/>
              <a:t>: – пул </a:t>
            </a:r>
            <a:r>
              <a:rPr lang="ru-RU" dirty="0" err="1"/>
              <a:t>пулдан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бўлмаслиги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, </a:t>
            </a:r>
            <a:r>
              <a:rPr lang="ru-RU" dirty="0" err="1"/>
              <a:t>яъни</a:t>
            </a:r>
            <a:r>
              <a:rPr lang="ru-RU" dirty="0"/>
              <a:t> </a:t>
            </a:r>
            <a:r>
              <a:rPr lang="ru-RU" dirty="0" err="1"/>
              <a:t>капиталнинг</a:t>
            </a:r>
            <a:r>
              <a:rPr lang="ru-RU" dirty="0"/>
              <a:t> </a:t>
            </a:r>
            <a:r>
              <a:rPr lang="ru-RU" dirty="0" err="1"/>
              <a:t>ўсиши</a:t>
            </a:r>
            <a:r>
              <a:rPr lang="ru-RU" dirty="0"/>
              <a:t> соф пул </a:t>
            </a:r>
            <a:r>
              <a:rPr lang="ru-RU" dirty="0" err="1"/>
              <a:t>айланмаси</a:t>
            </a:r>
            <a:r>
              <a:rPr lang="ru-RU" dirty="0"/>
              <a:t> </a:t>
            </a:r>
            <a:r>
              <a:rPr lang="ru-RU" dirty="0" err="1"/>
              <a:t>соҳасида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; </a:t>
            </a:r>
          </a:p>
          <a:p>
            <a:r>
              <a:rPr lang="ru-RU" dirty="0"/>
              <a:t>– </a:t>
            </a:r>
            <a:r>
              <a:rPr lang="ru-RU" dirty="0" err="1"/>
              <a:t>инвесторларнинг</a:t>
            </a:r>
            <a:r>
              <a:rPr lang="ru-RU" dirty="0"/>
              <a:t> </a:t>
            </a:r>
            <a:r>
              <a:rPr lang="ru-RU" dirty="0" err="1"/>
              <a:t>даромади</a:t>
            </a:r>
            <a:r>
              <a:rPr lang="ru-RU" dirty="0"/>
              <a:t> </a:t>
            </a:r>
            <a:r>
              <a:rPr lang="ru-RU" dirty="0" err="1"/>
              <a:t>савдо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чиқаришга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инвестициялар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; </a:t>
            </a:r>
          </a:p>
          <a:p>
            <a:r>
              <a:rPr lang="ru-RU" dirty="0"/>
              <a:t>– </a:t>
            </a:r>
            <a:r>
              <a:rPr lang="ru-RU" dirty="0" err="1"/>
              <a:t>битим</a:t>
            </a:r>
            <a:r>
              <a:rPr lang="ru-RU" dirty="0"/>
              <a:t> </a:t>
            </a:r>
            <a:r>
              <a:rPr lang="ru-RU" dirty="0" err="1"/>
              <a:t>иштирокчилари</a:t>
            </a:r>
            <a:r>
              <a:rPr lang="ru-RU" dirty="0"/>
              <a:t> </a:t>
            </a:r>
            <a:r>
              <a:rPr lang="ru-RU" dirty="0" err="1"/>
              <a:t>ўртасидаги</a:t>
            </a:r>
            <a:r>
              <a:rPr lang="ru-RU" dirty="0"/>
              <a:t> </a:t>
            </a:r>
            <a:r>
              <a:rPr lang="ru-RU" dirty="0" err="1"/>
              <a:t>муносабат</a:t>
            </a:r>
            <a:r>
              <a:rPr lang="ru-RU" dirty="0"/>
              <a:t> </a:t>
            </a:r>
            <a:r>
              <a:rPr lang="ru-RU" dirty="0" err="1"/>
              <a:t>шерикчилик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қурилиши</a:t>
            </a:r>
            <a:r>
              <a:rPr lang="ru-RU" dirty="0"/>
              <a:t> </a:t>
            </a:r>
            <a:r>
              <a:rPr lang="ru-RU" dirty="0" err="1"/>
              <a:t>лозим</a:t>
            </a:r>
            <a:r>
              <a:rPr lang="ru-RU" dirty="0"/>
              <a:t>; </a:t>
            </a:r>
          </a:p>
          <a:p>
            <a:r>
              <a:rPr lang="ru-RU" dirty="0"/>
              <a:t>– пул товар </a:t>
            </a:r>
            <a:r>
              <a:rPr lang="ru-RU" dirty="0" err="1"/>
              <a:t>ҳисобланмайди</a:t>
            </a:r>
            <a:r>
              <a:rPr lang="ru-RU" dirty="0"/>
              <a:t>, у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қиймат</a:t>
            </a:r>
            <a:r>
              <a:rPr lang="ru-RU" dirty="0"/>
              <a:t> </a:t>
            </a:r>
            <a:r>
              <a:rPr lang="ru-RU" dirty="0" err="1"/>
              <a:t>ўлчовидир</a:t>
            </a:r>
            <a:r>
              <a:rPr lang="ru-RU" dirty="0"/>
              <a:t>.</a:t>
            </a:r>
          </a:p>
          <a:p>
            <a:pPr algn="just"/>
            <a:endParaRPr lang="ru-RU" sz="1700" dirty="0"/>
          </a:p>
          <a:p>
            <a:pPr algn="just"/>
            <a:r>
              <a:rPr lang="ru-RU" sz="1700" dirty="0"/>
              <a:t>Пул </a:t>
            </a:r>
            <a:r>
              <a:rPr lang="ru-RU" sz="1700" dirty="0" err="1"/>
              <a:t>маблағларини</a:t>
            </a:r>
            <a:r>
              <a:rPr lang="ru-RU" sz="1700" dirty="0"/>
              <a:t> </a:t>
            </a:r>
            <a:r>
              <a:rPr lang="ru-RU" sz="1700" dirty="0" err="1"/>
              <a:t>сафарбар</a:t>
            </a:r>
            <a:r>
              <a:rPr lang="ru-RU" sz="1700" dirty="0"/>
              <a:t> </a:t>
            </a:r>
            <a:r>
              <a:rPr lang="ru-RU" sz="1700" dirty="0" err="1"/>
              <a:t>қилиш</a:t>
            </a:r>
            <a:r>
              <a:rPr lang="ru-RU" sz="1700" dirty="0"/>
              <a:t> </a:t>
            </a:r>
            <a:r>
              <a:rPr lang="ru-RU" sz="1700" dirty="0" err="1"/>
              <a:t>усуллари</a:t>
            </a:r>
            <a:r>
              <a:rPr lang="ru-RU" sz="1700" dirty="0"/>
              <a:t> </a:t>
            </a:r>
            <a:r>
              <a:rPr lang="ru-RU" sz="1700" dirty="0" err="1">
                <a:solidFill>
                  <a:srgbClr val="00B050"/>
                </a:solidFill>
              </a:rPr>
              <a:t>улушли</a:t>
            </a:r>
            <a:r>
              <a:rPr lang="ru-RU" sz="1700" dirty="0">
                <a:solidFill>
                  <a:srgbClr val="00B050"/>
                </a:solidFill>
              </a:rPr>
              <a:t> </a:t>
            </a:r>
            <a:r>
              <a:rPr lang="ru-RU" sz="1700" dirty="0" err="1">
                <a:solidFill>
                  <a:srgbClr val="00B050"/>
                </a:solidFill>
              </a:rPr>
              <a:t>иштирок</a:t>
            </a:r>
            <a:r>
              <a:rPr lang="ru-RU" sz="1700" dirty="0">
                <a:solidFill>
                  <a:srgbClr val="00B050"/>
                </a:solidFill>
              </a:rPr>
              <a:t> </a:t>
            </a:r>
            <a:r>
              <a:rPr lang="ru-RU" sz="1700" dirty="0"/>
              <a:t>(</a:t>
            </a:r>
            <a:r>
              <a:rPr lang="ru-RU" sz="1700" dirty="0" err="1"/>
              <a:t>ҳиссадорлик</a:t>
            </a:r>
            <a:r>
              <a:rPr lang="ru-RU" sz="1700" dirty="0"/>
              <a:t> </a:t>
            </a:r>
            <a:r>
              <a:rPr lang="ru-RU" sz="1700" dirty="0" err="1"/>
              <a:t>капиталига</a:t>
            </a:r>
            <a:r>
              <a:rPr lang="ru-RU" sz="1700" dirty="0"/>
              <a:t> инвестиция </a:t>
            </a:r>
            <a:r>
              <a:rPr lang="ru-RU" sz="1700" dirty="0" err="1"/>
              <a:t>киритиш</a:t>
            </a:r>
            <a:r>
              <a:rPr lang="ru-RU" sz="1700" dirty="0"/>
              <a:t> </a:t>
            </a:r>
            <a:r>
              <a:rPr lang="ru-RU" sz="1700" dirty="0" err="1"/>
              <a:t>эвазига</a:t>
            </a:r>
            <a:r>
              <a:rPr lang="ru-RU" sz="1700" dirty="0"/>
              <a:t> </a:t>
            </a:r>
            <a:r>
              <a:rPr lang="ru-RU" sz="1700" dirty="0" err="1"/>
              <a:t>маблағларни</a:t>
            </a:r>
            <a:r>
              <a:rPr lang="ru-RU" sz="1700" dirty="0"/>
              <a:t> </a:t>
            </a:r>
            <a:r>
              <a:rPr lang="ru-RU" sz="1700" dirty="0" err="1"/>
              <a:t>жалб</a:t>
            </a:r>
            <a:r>
              <a:rPr lang="ru-RU" sz="1700" dirty="0"/>
              <a:t> </a:t>
            </a:r>
            <a:r>
              <a:rPr lang="ru-RU" sz="1700" dirty="0" err="1"/>
              <a:t>этиш</a:t>
            </a:r>
            <a:r>
              <a:rPr lang="ru-RU" sz="1700" dirty="0"/>
              <a:t>) </a:t>
            </a:r>
            <a:r>
              <a:rPr lang="ru-RU" sz="1700" dirty="0" err="1"/>
              <a:t>ва</a:t>
            </a:r>
            <a:r>
              <a:rPr lang="ru-RU" sz="1700" dirty="0"/>
              <a:t> </a:t>
            </a:r>
            <a:r>
              <a:rPr lang="ru-RU" sz="1700" dirty="0" err="1">
                <a:solidFill>
                  <a:srgbClr val="00B050"/>
                </a:solidFill>
              </a:rPr>
              <a:t>сукук</a:t>
            </a:r>
            <a:r>
              <a:rPr lang="ru-RU" sz="1700" dirty="0">
                <a:solidFill>
                  <a:srgbClr val="00B050"/>
                </a:solidFill>
              </a:rPr>
              <a:t> </a:t>
            </a:r>
            <a:r>
              <a:rPr lang="ru-RU" sz="1700" dirty="0" err="1">
                <a:solidFill>
                  <a:srgbClr val="00B050"/>
                </a:solidFill>
              </a:rPr>
              <a:t>сертификатлари</a:t>
            </a:r>
            <a:r>
              <a:rPr lang="ru-RU" sz="1700" dirty="0">
                <a:solidFill>
                  <a:srgbClr val="00B050"/>
                </a:solidFill>
              </a:rPr>
              <a:t> </a:t>
            </a:r>
            <a:r>
              <a:rPr lang="ru-RU" sz="1700" dirty="0" err="1"/>
              <a:t>ҳисобланади</a:t>
            </a:r>
            <a:r>
              <a:rPr lang="ru-RU" sz="1700" dirty="0"/>
              <a:t>. Товар-пул </a:t>
            </a:r>
            <a:r>
              <a:rPr lang="ru-RU" sz="1700" dirty="0" err="1"/>
              <a:t>айланмаси</a:t>
            </a:r>
            <a:r>
              <a:rPr lang="ru-RU" sz="1700" dirty="0"/>
              <a:t> </a:t>
            </a:r>
            <a:r>
              <a:rPr lang="ru-RU" sz="1700" dirty="0" err="1"/>
              <a:t>асосида</a:t>
            </a:r>
            <a:r>
              <a:rPr lang="ru-RU" sz="1700" dirty="0"/>
              <a:t> </a:t>
            </a:r>
            <a:r>
              <a:rPr lang="ru-RU" sz="1700" dirty="0" err="1"/>
              <a:t>фақат</a:t>
            </a:r>
            <a:r>
              <a:rPr lang="ru-RU" sz="1700" dirty="0"/>
              <a:t> </a:t>
            </a:r>
            <a:r>
              <a:rPr lang="ru-RU" sz="1700" dirty="0" err="1"/>
              <a:t>воқеликда</a:t>
            </a:r>
            <a:r>
              <a:rPr lang="ru-RU" sz="1700" dirty="0"/>
              <a:t> </a:t>
            </a:r>
            <a:r>
              <a:rPr lang="ru-RU" sz="1700" dirty="0" err="1"/>
              <a:t>мавжуд</a:t>
            </a:r>
            <a:r>
              <a:rPr lang="ru-RU" sz="1700" dirty="0"/>
              <a:t> </a:t>
            </a:r>
          </a:p>
          <a:p>
            <a:r>
              <a:rPr lang="ru-RU" sz="1700" dirty="0"/>
              <a:t>товар </a:t>
            </a:r>
            <a:r>
              <a:rPr lang="ru-RU" sz="1700" dirty="0" err="1"/>
              <a:t>ва</a:t>
            </a:r>
            <a:r>
              <a:rPr lang="ru-RU" sz="1700" dirty="0"/>
              <a:t> </a:t>
            </a:r>
            <a:r>
              <a:rPr lang="ru-RU" sz="1700" dirty="0" err="1"/>
              <a:t>хизматларга</a:t>
            </a:r>
            <a:r>
              <a:rPr lang="ru-RU" sz="1700" dirty="0"/>
              <a:t> </a:t>
            </a:r>
            <a:r>
              <a:rPr lang="ru-RU" sz="1700" dirty="0" err="1"/>
              <a:t>тааллуқли</a:t>
            </a:r>
            <a:r>
              <a:rPr lang="ru-RU" sz="1700" dirty="0"/>
              <a:t> </a:t>
            </a:r>
            <a:r>
              <a:rPr lang="ru-RU" sz="1700" dirty="0" err="1"/>
              <a:t>битимлар</a:t>
            </a:r>
            <a:r>
              <a:rPr lang="ru-RU" sz="1700" dirty="0"/>
              <a:t> </a:t>
            </a:r>
            <a:r>
              <a:rPr lang="ru-RU" sz="1700" dirty="0" err="1"/>
              <a:t>ётади</a:t>
            </a:r>
            <a:r>
              <a:rPr lang="ru-RU" sz="1700" dirty="0"/>
              <a:t>.</a:t>
            </a:r>
          </a:p>
          <a:p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4058225712"/>
      </p:ext>
    </p:extLst>
  </p:cSld>
  <p:clrMapOvr>
    <a:masterClrMapping/>
  </p:clrMapOvr>
  <p:transition spd="med">
    <p:pull dir="l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5689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B050"/>
                </a:solidFill>
              </a:rPr>
              <a:t>Исломий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ва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анъанавий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банклар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фаолиятининг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умумий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таърифи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dirty="0" err="1"/>
              <a:t>қуйидагилардан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ru-RU" dirty="0"/>
              <a:t>:</a:t>
            </a:r>
          </a:p>
          <a:p>
            <a:r>
              <a:rPr lang="ru-RU" dirty="0"/>
              <a:t>–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банкларнинг</a:t>
            </a:r>
            <a:r>
              <a:rPr lang="ru-RU" dirty="0"/>
              <a:t> </a:t>
            </a:r>
            <a:r>
              <a:rPr lang="ru-RU" dirty="0" err="1"/>
              <a:t>фаолият</a:t>
            </a:r>
            <a:r>
              <a:rPr lang="ru-RU" dirty="0"/>
              <a:t> </a:t>
            </a:r>
            <a:r>
              <a:rPr lang="ru-RU" dirty="0" err="1"/>
              <a:t>мақсади</a:t>
            </a:r>
            <a:r>
              <a:rPr lang="ru-RU" dirty="0"/>
              <a:t> </a:t>
            </a:r>
            <a:r>
              <a:rPr lang="ru-RU" dirty="0" err="1"/>
              <a:t>тижорий</a:t>
            </a:r>
            <a:r>
              <a:rPr lang="ru-RU" dirty="0"/>
              <a:t> </a:t>
            </a:r>
            <a:r>
              <a:rPr lang="ru-RU" dirty="0" err="1"/>
              <a:t>хусусиятга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олишга</a:t>
            </a:r>
            <a:r>
              <a:rPr lang="ru-RU" dirty="0"/>
              <a:t> </a:t>
            </a:r>
            <a:r>
              <a:rPr lang="ru-RU" dirty="0" err="1"/>
              <a:t>қаратилган</a:t>
            </a:r>
            <a:r>
              <a:rPr lang="ru-RU" dirty="0"/>
              <a:t>;</a:t>
            </a:r>
          </a:p>
          <a:p>
            <a:r>
              <a:rPr lang="ru-RU" dirty="0"/>
              <a:t>–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қоидаси</a:t>
            </a:r>
            <a:r>
              <a:rPr lang="ru-RU" dirty="0"/>
              <a:t> –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воситачилик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;</a:t>
            </a:r>
          </a:p>
          <a:p>
            <a:r>
              <a:rPr lang="ru-RU" dirty="0"/>
              <a:t>–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тижорий</a:t>
            </a:r>
            <a:r>
              <a:rPr lang="ru-RU" dirty="0"/>
              <a:t>, </a:t>
            </a:r>
            <a:r>
              <a:rPr lang="ru-RU" dirty="0" err="1"/>
              <a:t>инвестицион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универсал </a:t>
            </a:r>
            <a:r>
              <a:rPr lang="ru-RU" dirty="0" err="1"/>
              <a:t>фаолиятга</a:t>
            </a:r>
            <a:r>
              <a:rPr lang="ru-RU" dirty="0"/>
              <a:t> </a:t>
            </a:r>
            <a:r>
              <a:rPr lang="ru-RU" dirty="0" err="1"/>
              <a:t>ихтисослашади</a:t>
            </a:r>
            <a:r>
              <a:rPr lang="ru-RU" dirty="0"/>
              <a:t>;</a:t>
            </a:r>
          </a:p>
          <a:p>
            <a:r>
              <a:rPr lang="ru-RU" dirty="0"/>
              <a:t>–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бизнесининг</a:t>
            </a:r>
            <a:r>
              <a:rPr lang="ru-RU" dirty="0"/>
              <a:t> стандарт </a:t>
            </a:r>
            <a:r>
              <a:rPr lang="ru-RU" dirty="0" err="1"/>
              <a:t>йўналишлари</a:t>
            </a:r>
            <a:r>
              <a:rPr lang="ru-RU" dirty="0"/>
              <a:t> корпоратив </a:t>
            </a:r>
          </a:p>
          <a:p>
            <a:r>
              <a:rPr lang="ru-RU" dirty="0" err="1"/>
              <a:t>бўғим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жисмоний</a:t>
            </a:r>
            <a:r>
              <a:rPr lang="ru-RU" dirty="0"/>
              <a:t> </a:t>
            </a:r>
            <a:r>
              <a:rPr lang="ru-RU" dirty="0" err="1"/>
              <a:t>шахслар</a:t>
            </a:r>
            <a:r>
              <a:rPr lang="ru-RU" dirty="0"/>
              <a:t> </a:t>
            </a:r>
            <a:r>
              <a:rPr lang="ru-RU" dirty="0" err="1"/>
              <a:t>бўғимларига</a:t>
            </a:r>
            <a:r>
              <a:rPr lang="ru-RU" dirty="0"/>
              <a:t> </a:t>
            </a:r>
            <a:r>
              <a:rPr lang="ru-RU" dirty="0" err="1"/>
              <a:t>ажралади</a:t>
            </a:r>
            <a:r>
              <a:rPr lang="ru-RU" dirty="0"/>
              <a:t>;</a:t>
            </a:r>
          </a:p>
          <a:p>
            <a:r>
              <a:rPr lang="ru-RU" dirty="0"/>
              <a:t>– банк </a:t>
            </a:r>
            <a:r>
              <a:rPr lang="ru-RU" dirty="0" err="1"/>
              <a:t>фаолиятидаги</a:t>
            </a:r>
            <a:r>
              <a:rPr lang="ru-RU" dirty="0"/>
              <a:t> </a:t>
            </a:r>
            <a:r>
              <a:rPr lang="ru-RU" dirty="0" err="1"/>
              <a:t>амалиёт</a:t>
            </a:r>
            <a:r>
              <a:rPr lang="ru-RU" dirty="0"/>
              <a:t> </a:t>
            </a:r>
            <a:r>
              <a:rPr lang="ru-RU" dirty="0" err="1"/>
              <a:t>шакллари</a:t>
            </a:r>
            <a:r>
              <a:rPr lang="ru-RU" dirty="0"/>
              <a:t>: </a:t>
            </a:r>
            <a:r>
              <a:rPr lang="ru-RU" dirty="0" err="1"/>
              <a:t>ҳисоб-китоб</a:t>
            </a:r>
            <a:r>
              <a:rPr lang="ru-RU" dirty="0"/>
              <a:t> </a:t>
            </a:r>
            <a:r>
              <a:rPr lang="ru-RU" dirty="0" err="1"/>
              <a:t>амалиётлари</a:t>
            </a:r>
            <a:r>
              <a:rPr lang="ru-RU" dirty="0"/>
              <a:t>, пул </a:t>
            </a:r>
            <a:r>
              <a:rPr lang="ru-RU" dirty="0" err="1"/>
              <a:t>ўтказмалари</a:t>
            </a:r>
            <a:r>
              <a:rPr lang="ru-RU" dirty="0"/>
              <a:t>, валюта </a:t>
            </a:r>
            <a:r>
              <a:rPr lang="ru-RU" dirty="0" err="1"/>
              <a:t>алмаштириш</a:t>
            </a:r>
            <a:r>
              <a:rPr lang="ru-RU" dirty="0"/>
              <a:t>, </a:t>
            </a:r>
            <a:r>
              <a:rPr lang="ru-RU" dirty="0" err="1"/>
              <a:t>документар</a:t>
            </a:r>
            <a:r>
              <a:rPr lang="ru-RU" dirty="0"/>
              <a:t> </a:t>
            </a:r>
            <a:r>
              <a:rPr lang="ru-RU" dirty="0" err="1"/>
              <a:t>амалиётлар</a:t>
            </a:r>
            <a:r>
              <a:rPr lang="ru-RU" dirty="0"/>
              <a:t>, </a:t>
            </a:r>
            <a:r>
              <a:rPr lang="ru-RU" dirty="0" err="1"/>
              <a:t>молиялаштириш</a:t>
            </a:r>
            <a:r>
              <a:rPr lang="ru-RU" dirty="0"/>
              <a:t> </a:t>
            </a:r>
            <a:r>
              <a:rPr lang="ru-RU" dirty="0" err="1"/>
              <a:t>амалиётлари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инвестицион</a:t>
            </a:r>
            <a:r>
              <a:rPr lang="ru-RU" dirty="0"/>
              <a:t> – банк </a:t>
            </a:r>
            <a:r>
              <a:rPr lang="ru-RU" dirty="0" err="1"/>
              <a:t>амалиётлари</a:t>
            </a:r>
            <a:r>
              <a:rPr lang="ru-RU" dirty="0"/>
              <a:t>;</a:t>
            </a:r>
          </a:p>
          <a:p>
            <a:r>
              <a:rPr lang="ru-RU" dirty="0"/>
              <a:t>–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фаолиятини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бошқариш</a:t>
            </a:r>
            <a:r>
              <a:rPr lang="ru-RU" dirty="0"/>
              <a:t>: корпоратив </a:t>
            </a:r>
            <a:r>
              <a:rPr lang="ru-RU" dirty="0" err="1"/>
              <a:t>бошқарув</a:t>
            </a:r>
            <a:r>
              <a:rPr lang="ru-RU" dirty="0"/>
              <a:t>, </a:t>
            </a:r>
            <a:r>
              <a:rPr lang="ru-RU" dirty="0" err="1"/>
              <a:t>хатар</a:t>
            </a:r>
            <a:r>
              <a:rPr lang="ru-RU" dirty="0"/>
              <a:t> </a:t>
            </a:r>
            <a:r>
              <a:rPr lang="ru-RU" dirty="0" err="1"/>
              <a:t>менежменти</a:t>
            </a:r>
            <a:r>
              <a:rPr lang="ru-RU" dirty="0"/>
              <a:t>, </a:t>
            </a:r>
            <a:r>
              <a:rPr lang="ru-RU" dirty="0" err="1"/>
              <a:t>ликвидлиликни</a:t>
            </a:r>
            <a:r>
              <a:rPr lang="ru-RU" dirty="0"/>
              <a:t> </a:t>
            </a:r>
            <a:r>
              <a:rPr lang="ru-RU" dirty="0" err="1"/>
              <a:t>бошқариш</a:t>
            </a:r>
            <a:r>
              <a:rPr lang="ru-RU" dirty="0"/>
              <a:t>, </a:t>
            </a:r>
            <a:r>
              <a:rPr lang="ru-RU" dirty="0" err="1"/>
              <a:t>комплайнс-назорат</a:t>
            </a:r>
            <a:r>
              <a:rPr lang="ru-RU" dirty="0"/>
              <a:t>, </a:t>
            </a:r>
            <a:r>
              <a:rPr lang="ru-RU" dirty="0" err="1"/>
              <a:t>ички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 </a:t>
            </a:r>
            <a:r>
              <a:rPr lang="ru-RU" dirty="0" err="1"/>
              <a:t>тизими</a:t>
            </a:r>
            <a:r>
              <a:rPr lang="ru-RU" dirty="0"/>
              <a:t>.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1363107974"/>
      </p:ext>
    </p:extLst>
  </p:cSld>
  <p:clrMapOvr>
    <a:masterClrMapping/>
  </p:clrMapOvr>
  <p:transition spd="med">
    <p:pull dir="l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4538" y="91445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>
                <a:solidFill>
                  <a:srgbClr val="FF0000"/>
                </a:solidFill>
              </a:rPr>
              <a:t>Исломий</a:t>
            </a:r>
            <a:r>
              <a:rPr lang="ru-RU" sz="2400" dirty="0">
                <a:solidFill>
                  <a:srgbClr val="FF0000"/>
                </a:solidFill>
              </a:rPr>
              <a:t> банк корпоратив </a:t>
            </a:r>
            <a:r>
              <a:rPr lang="ru-RU" sz="2400" dirty="0" err="1">
                <a:solidFill>
                  <a:srgbClr val="FF0000"/>
                </a:solidFill>
              </a:rPr>
              <a:t>бошқариш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тизими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5641253"/>
            <a:ext cx="56886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r>
              <a:rPr lang="ru-RU" sz="1000" dirty="0" err="1"/>
              <a:t>Ислом</a:t>
            </a:r>
            <a:r>
              <a:rPr lang="ru-RU" sz="1000" dirty="0"/>
              <a:t> </a:t>
            </a:r>
            <a:r>
              <a:rPr lang="ru-RU" sz="1000" dirty="0" err="1"/>
              <a:t>молияси</a:t>
            </a:r>
            <a:r>
              <a:rPr lang="ru-RU" sz="1000" dirty="0"/>
              <a:t> </a:t>
            </a:r>
            <a:r>
              <a:rPr lang="ru-RU" sz="1000" dirty="0" err="1"/>
              <a:t>асослари</a:t>
            </a:r>
            <a:r>
              <a:rPr lang="ru-RU" sz="1000" dirty="0"/>
              <a:t> [</a:t>
            </a:r>
            <a:r>
              <a:rPr lang="ru-RU" sz="1000" dirty="0" err="1"/>
              <a:t>Матн</a:t>
            </a:r>
            <a:r>
              <a:rPr lang="ru-RU" sz="1000" dirty="0"/>
              <a:t>] / Е.</a:t>
            </a:r>
            <a:r>
              <a:rPr lang="en-US" sz="1000" dirty="0"/>
              <a:t>A. </a:t>
            </a:r>
            <a:r>
              <a:rPr lang="ru-RU" sz="1000" dirty="0" err="1"/>
              <a:t>Байдаулет</a:t>
            </a:r>
            <a:r>
              <a:rPr lang="ru-RU" sz="1000" dirty="0"/>
              <a:t>. -</a:t>
            </a:r>
            <a:r>
              <a:rPr lang="ru-RU" sz="1000" dirty="0" err="1"/>
              <a:t>Тошкент</a:t>
            </a:r>
            <a:r>
              <a:rPr lang="ru-RU" sz="1000" dirty="0"/>
              <a:t>: “</a:t>
            </a:r>
            <a:r>
              <a:rPr lang="ru-RU" sz="1000" dirty="0" err="1"/>
              <a:t>Ўзбекистон</a:t>
            </a:r>
            <a:r>
              <a:rPr lang="ru-RU" sz="1000" dirty="0"/>
              <a:t>” НМИУ, 2019. – 432 б.</a:t>
            </a:r>
            <a:r>
              <a:rPr lang="en-US" sz="1000" dirty="0"/>
              <a:t> </a:t>
            </a:r>
            <a:endParaRPr lang="uz-Cyrl-UZ" sz="10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A8E1681-F783-4932-9DEE-EC65708B51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66" y="902960"/>
            <a:ext cx="7352853" cy="4436110"/>
          </a:xfrm>
          <a:prstGeom prst="rect">
            <a:avLst/>
          </a:prstGeom>
        </p:spPr>
      </p:pic>
    </p:spTree>
  </p:cSld>
  <p:clrMapOvr>
    <a:masterClrMapping/>
  </p:clrMapOvr>
  <p:transition spd="med">
    <p:pull dir="l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5689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>
                <a:solidFill>
                  <a:srgbClr val="00B0F0"/>
                </a:solidFill>
              </a:rPr>
              <a:t>фаолияти</a:t>
            </a:r>
            <a:r>
              <a:rPr lang="ru-RU" dirty="0">
                <a:solidFill>
                  <a:srgbClr val="00B0F0"/>
                </a:solidFill>
              </a:rPr>
              <a:t> </a:t>
            </a:r>
            <a:r>
              <a:rPr lang="ru-RU" dirty="0" err="1">
                <a:solidFill>
                  <a:srgbClr val="00B0F0"/>
                </a:solidFill>
              </a:rPr>
              <a:t>хусусияти</a:t>
            </a:r>
            <a:r>
              <a:rPr lang="ru-RU" dirty="0">
                <a:solidFill>
                  <a:srgbClr val="00B0F0"/>
                </a:solidFill>
              </a:rPr>
              <a:t> </a:t>
            </a:r>
            <a:r>
              <a:rPr lang="ru-RU" dirty="0" err="1"/>
              <a:t>қуйидаги</a:t>
            </a:r>
            <a:r>
              <a:rPr lang="ru-RU" dirty="0"/>
              <a:t> </a:t>
            </a:r>
            <a:r>
              <a:rPr lang="ru-RU" dirty="0" err="1"/>
              <a:t>жиҳатлари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таърифланади</a:t>
            </a:r>
            <a:r>
              <a:rPr lang="ru-RU" dirty="0"/>
              <a:t>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фиқҳига</a:t>
            </a:r>
            <a:r>
              <a:rPr lang="ru-RU" dirty="0"/>
              <a:t> </a:t>
            </a:r>
            <a:r>
              <a:rPr lang="ru-RU" dirty="0" err="1"/>
              <a:t>мувофиқ</a:t>
            </a:r>
            <a:r>
              <a:rPr lang="ru-RU" dirty="0"/>
              <a:t> </a:t>
            </a:r>
            <a:r>
              <a:rPr lang="ru-RU" dirty="0" err="1"/>
              <a:t>фаолият</a:t>
            </a:r>
            <a:r>
              <a:rPr lang="ru-RU" dirty="0"/>
              <a:t> </a:t>
            </a:r>
            <a:r>
              <a:rPr lang="ru-RU" dirty="0" err="1"/>
              <a:t>устидан</a:t>
            </a:r>
            <a:r>
              <a:rPr lang="ru-RU" dirty="0"/>
              <a:t> </a:t>
            </a:r>
            <a:r>
              <a:rPr lang="ru-RU" dirty="0" err="1"/>
              <a:t>ички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 </a:t>
            </a:r>
            <a:r>
              <a:rPr lang="ru-RU" dirty="0" err="1"/>
              <a:t>таркиби</a:t>
            </a:r>
            <a:r>
              <a:rPr lang="ru-RU" dirty="0"/>
              <a:t> (шариат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кузатув</a:t>
            </a:r>
            <a:r>
              <a:rPr lang="ru-RU" dirty="0"/>
              <a:t> </a:t>
            </a:r>
            <a:r>
              <a:rPr lang="ru-RU" dirty="0" err="1"/>
              <a:t>кенгаши</a:t>
            </a:r>
            <a:r>
              <a:rPr lang="ru-RU" dirty="0"/>
              <a:t>, </a:t>
            </a:r>
            <a:r>
              <a:rPr lang="ru-RU" dirty="0" err="1"/>
              <a:t>шариатга</a:t>
            </a:r>
            <a:r>
              <a:rPr lang="ru-RU" dirty="0"/>
              <a:t> </a:t>
            </a:r>
            <a:r>
              <a:rPr lang="ru-RU" dirty="0" err="1"/>
              <a:t>мувофиқликни</a:t>
            </a:r>
            <a:r>
              <a:rPr lang="ru-RU" dirty="0"/>
              <a:t> </a:t>
            </a:r>
            <a:r>
              <a:rPr lang="ru-RU" dirty="0" err="1"/>
              <a:t>таъминловчи</a:t>
            </a:r>
            <a:r>
              <a:rPr lang="ru-RU" dirty="0"/>
              <a:t> </a:t>
            </a:r>
            <a:r>
              <a:rPr lang="ru-RU" dirty="0" err="1"/>
              <a:t>ички</a:t>
            </a:r>
            <a:r>
              <a:rPr lang="ru-RU" dirty="0"/>
              <a:t> аудит </a:t>
            </a:r>
            <a:r>
              <a:rPr lang="ru-RU" dirty="0" err="1"/>
              <a:t>вазифаси</a:t>
            </a:r>
            <a:r>
              <a:rPr lang="ru-RU" dirty="0"/>
              <a:t>) ила корпоратив </a:t>
            </a:r>
            <a:r>
              <a:rPr lang="ru-RU" dirty="0" err="1"/>
              <a:t>бошқарувни</a:t>
            </a:r>
            <a:r>
              <a:rPr lang="ru-RU" dirty="0"/>
              <a:t> </a:t>
            </a:r>
            <a:r>
              <a:rPr lang="ru-RU" dirty="0" err="1"/>
              <a:t>қуриш</a:t>
            </a:r>
            <a:r>
              <a:rPr lang="ru-RU" dirty="0"/>
              <a:t>;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dirty="0" err="1"/>
              <a:t>хатар-менежментининг</a:t>
            </a:r>
            <a:r>
              <a:rPr lang="ru-RU" dirty="0"/>
              <a:t> </a:t>
            </a:r>
            <a:r>
              <a:rPr lang="ru-RU" dirty="0" err="1"/>
              <a:t>вазифаси</a:t>
            </a:r>
            <a:r>
              <a:rPr lang="ru-RU" dirty="0"/>
              <a:t> </a:t>
            </a:r>
            <a:r>
              <a:rPr lang="ru-RU" dirty="0" err="1"/>
              <a:t>маҳсулот</a:t>
            </a:r>
            <a:r>
              <a:rPr lang="ru-RU" dirty="0"/>
              <a:t> (</a:t>
            </a:r>
            <a:r>
              <a:rPr lang="ru-RU" dirty="0" err="1"/>
              <a:t>хизмат</a:t>
            </a:r>
            <a:r>
              <a:rPr lang="ru-RU" dirty="0"/>
              <a:t>)</a:t>
            </a:r>
            <a:r>
              <a:rPr lang="ru-RU" dirty="0" err="1"/>
              <a:t>ларнинг</a:t>
            </a:r>
            <a:r>
              <a:rPr lang="ru-RU" dirty="0"/>
              <a:t> </a:t>
            </a:r>
            <a:r>
              <a:rPr lang="ru-RU" dirty="0" err="1"/>
              <a:t>хусусияти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/>
              <a:t>мижоз</a:t>
            </a:r>
            <a:r>
              <a:rPr lang="ru-RU" dirty="0"/>
              <a:t> </a:t>
            </a:r>
            <a:r>
              <a:rPr lang="ru-RU" dirty="0" err="1"/>
              <a:t>ўртасидаги</a:t>
            </a:r>
            <a:r>
              <a:rPr lang="ru-RU" dirty="0"/>
              <a:t> </a:t>
            </a:r>
            <a:r>
              <a:rPr lang="ru-RU" dirty="0" err="1"/>
              <a:t>ўзаро</a:t>
            </a:r>
            <a:r>
              <a:rPr lang="ru-RU" dirty="0"/>
              <a:t> </a:t>
            </a:r>
            <a:r>
              <a:rPr lang="ru-RU" dirty="0" err="1"/>
              <a:t>муносабатларни</a:t>
            </a:r>
            <a:r>
              <a:rPr lang="ru-RU" dirty="0"/>
              <a:t> </a:t>
            </a:r>
            <a:r>
              <a:rPr lang="ru-RU" dirty="0" err="1"/>
              <a:t>ифодалайди</a:t>
            </a:r>
            <a:r>
              <a:rPr lang="ru-RU" dirty="0"/>
              <a:t>;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dirty="0" err="1"/>
              <a:t>ликвидликни</a:t>
            </a:r>
            <a:r>
              <a:rPr lang="ru-RU" dirty="0"/>
              <a:t> </a:t>
            </a:r>
            <a:r>
              <a:rPr lang="ru-RU" dirty="0" err="1"/>
              <a:t>бошқариш</a:t>
            </a:r>
            <a:r>
              <a:rPr lang="ru-RU" dirty="0"/>
              <a:t> (</a:t>
            </a:r>
            <a:r>
              <a:rPr lang="en-US" dirty="0"/>
              <a:t>ALM) </a:t>
            </a:r>
            <a:r>
              <a:rPr lang="ru-RU" dirty="0" err="1"/>
              <a:t>вазифаси</a:t>
            </a:r>
            <a:r>
              <a:rPr lang="ru-RU" dirty="0"/>
              <a:t> </a:t>
            </a:r>
            <a:r>
              <a:rPr lang="ru-RU" dirty="0" err="1"/>
              <a:t>шакллантириладиган</a:t>
            </a:r>
            <a:r>
              <a:rPr lang="ru-RU" dirty="0"/>
              <a:t> банк </a:t>
            </a:r>
            <a:r>
              <a:rPr lang="ru-RU" dirty="0" err="1"/>
              <a:t>активларининг</a:t>
            </a:r>
            <a:r>
              <a:rPr lang="ru-RU" dirty="0"/>
              <a:t>, </a:t>
            </a:r>
            <a:r>
              <a:rPr lang="ru-RU" dirty="0" err="1"/>
              <a:t>айниқса</a:t>
            </a:r>
            <a:r>
              <a:rPr lang="ru-RU" dirty="0"/>
              <a:t>, </a:t>
            </a:r>
            <a:r>
              <a:rPr lang="ru-RU" dirty="0" err="1"/>
              <a:t>банкнинг</a:t>
            </a:r>
            <a:r>
              <a:rPr lang="ru-RU" dirty="0"/>
              <a:t> </a:t>
            </a:r>
            <a:r>
              <a:rPr lang="ru-RU" dirty="0" err="1"/>
              <a:t>қисқа</a:t>
            </a:r>
            <a:r>
              <a:rPr lang="ru-RU" dirty="0"/>
              <a:t> </a:t>
            </a:r>
            <a:r>
              <a:rPr lang="ru-RU" dirty="0" err="1"/>
              <a:t>муддатли</a:t>
            </a:r>
            <a:r>
              <a:rPr lang="ru-RU" dirty="0"/>
              <a:t> (</a:t>
            </a:r>
            <a:r>
              <a:rPr lang="ru-RU" dirty="0" err="1"/>
              <a:t>жорий</a:t>
            </a:r>
            <a:r>
              <a:rPr lang="ru-RU" dirty="0"/>
              <a:t>) </a:t>
            </a:r>
            <a:r>
              <a:rPr lang="ru-RU" dirty="0" err="1"/>
              <a:t>ликвидлилигининг</a:t>
            </a:r>
            <a:r>
              <a:rPr lang="ru-RU" dirty="0"/>
              <a:t> </a:t>
            </a:r>
            <a:r>
              <a:rPr lang="ru-RU" dirty="0" err="1"/>
              <a:t>шариатга</a:t>
            </a:r>
            <a:r>
              <a:rPr lang="ru-RU" dirty="0"/>
              <a:t> </a:t>
            </a:r>
            <a:r>
              <a:rPr lang="ru-RU" dirty="0" err="1"/>
              <a:t>мувофиқлигини</a:t>
            </a:r>
            <a:r>
              <a:rPr lang="ru-RU" dirty="0"/>
              <a:t> </a:t>
            </a:r>
            <a:r>
              <a:rPr lang="ru-RU" dirty="0" err="1"/>
              <a:t>таъминлаш</a:t>
            </a:r>
            <a:r>
              <a:rPr lang="ru-RU" dirty="0"/>
              <a:t> </a:t>
            </a:r>
            <a:r>
              <a:rPr lang="ru-RU" dirty="0" err="1"/>
              <a:t>борасидаги</a:t>
            </a:r>
            <a:r>
              <a:rPr lang="ru-RU" dirty="0"/>
              <a:t> </a:t>
            </a:r>
            <a:r>
              <a:rPr lang="ru-RU" dirty="0" err="1"/>
              <a:t>тавсифини</a:t>
            </a:r>
            <a:r>
              <a:rPr lang="ru-RU" dirty="0"/>
              <a:t> </a:t>
            </a:r>
            <a:r>
              <a:rPr lang="ru-RU" dirty="0" err="1"/>
              <a:t>акс</a:t>
            </a:r>
            <a:r>
              <a:rPr lang="ru-RU" dirty="0"/>
              <a:t> </a:t>
            </a:r>
            <a:r>
              <a:rPr lang="ru-RU" dirty="0" err="1"/>
              <a:t>эттиради</a:t>
            </a:r>
            <a:r>
              <a:rPr lang="ru-RU" dirty="0"/>
              <a:t>;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dirty="0" err="1"/>
              <a:t>мижоз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омонатчилар</a:t>
            </a:r>
            <a:r>
              <a:rPr lang="ru-RU" dirty="0"/>
              <a:t>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натижаси</a:t>
            </a:r>
            <a:r>
              <a:rPr lang="ru-RU" dirty="0"/>
              <a:t> (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зарар</a:t>
            </a:r>
            <a:r>
              <a:rPr lang="ru-RU" dirty="0"/>
              <a:t>) да </a:t>
            </a:r>
            <a:r>
              <a:rPr lang="ru-RU" dirty="0" err="1"/>
              <a:t>банкнинг</a:t>
            </a:r>
            <a:r>
              <a:rPr lang="ru-RU" dirty="0"/>
              <a:t>, банк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натижаси</a:t>
            </a:r>
            <a:r>
              <a:rPr lang="ru-RU" dirty="0"/>
              <a:t> (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зарар</a:t>
            </a:r>
            <a:r>
              <a:rPr lang="ru-RU" dirty="0"/>
              <a:t>)да </a:t>
            </a:r>
            <a:r>
              <a:rPr lang="ru-RU" dirty="0" err="1"/>
              <a:t>мижоз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омонатчиларнинг</a:t>
            </a:r>
            <a:r>
              <a:rPr lang="ru-RU" dirty="0"/>
              <a:t> </a:t>
            </a:r>
            <a:r>
              <a:rPr lang="ru-RU" dirty="0" err="1"/>
              <a:t>иштироки</a:t>
            </a:r>
            <a:r>
              <a:rPr lang="ru-RU" dirty="0"/>
              <a:t>;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банк </a:t>
            </a:r>
            <a:r>
              <a:rPr lang="ru-RU" dirty="0" err="1"/>
              <a:t>маҳсулотлари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хизматлари</a:t>
            </a:r>
            <a:r>
              <a:rPr lang="ru-RU" dirty="0"/>
              <a:t> </a:t>
            </a:r>
            <a:r>
              <a:rPr lang="ru-RU" dirty="0" err="1"/>
              <a:t>хусусиятини</a:t>
            </a:r>
            <a:r>
              <a:rPr lang="ru-RU" dirty="0"/>
              <a:t> </a:t>
            </a:r>
            <a:r>
              <a:rPr lang="ru-RU" dirty="0" err="1"/>
              <a:t>ифода</a:t>
            </a:r>
            <a:r>
              <a:rPr lang="ru-RU" dirty="0"/>
              <a:t> </a:t>
            </a:r>
            <a:r>
              <a:rPr lang="ru-RU" dirty="0" err="1"/>
              <a:t>этадиган</a:t>
            </a:r>
            <a:r>
              <a:rPr lang="ru-RU" dirty="0"/>
              <a:t> банк </a:t>
            </a:r>
            <a:r>
              <a:rPr lang="ru-RU" dirty="0" err="1"/>
              <a:t>амалиётлари</a:t>
            </a:r>
            <a:r>
              <a:rPr lang="ru-RU" dirty="0"/>
              <a:t> </a:t>
            </a:r>
            <a:r>
              <a:rPr lang="ru-RU" dirty="0" err="1"/>
              <a:t>ҳисоби</a:t>
            </a:r>
            <a:r>
              <a:rPr lang="ru-RU" dirty="0"/>
              <a:t> </a:t>
            </a:r>
            <a:r>
              <a:rPr lang="ru-RU" dirty="0" err="1"/>
              <a:t>стандартлари</a:t>
            </a:r>
            <a:r>
              <a:rPr lang="ru-RU" dirty="0"/>
              <a:t> (</a:t>
            </a:r>
            <a:r>
              <a:rPr lang="en-US" dirty="0"/>
              <a:t>AAOIFI </a:t>
            </a:r>
            <a:r>
              <a:rPr lang="ru-RU" dirty="0" err="1"/>
              <a:t>стандартлари</a:t>
            </a:r>
            <a:r>
              <a:rPr lang="ru-RU" dirty="0"/>
              <a:t>);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банк </a:t>
            </a:r>
            <a:r>
              <a:rPr lang="ru-RU" dirty="0" err="1"/>
              <a:t>фаолиятининг</a:t>
            </a:r>
            <a:r>
              <a:rPr lang="ru-RU" dirty="0"/>
              <a:t> </a:t>
            </a:r>
            <a:r>
              <a:rPr lang="ru-RU" dirty="0" err="1"/>
              <a:t>омонатчилар</a:t>
            </a:r>
            <a:r>
              <a:rPr lang="ru-RU" dirty="0"/>
              <a:t> </a:t>
            </a:r>
            <a:r>
              <a:rPr lang="ru-RU" dirty="0" err="1"/>
              <a:t>бохабарлиги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буткул</a:t>
            </a:r>
            <a:r>
              <a:rPr lang="ru-RU" dirty="0"/>
              <a:t> </a:t>
            </a:r>
            <a:r>
              <a:rPr lang="ru-RU" dirty="0" err="1"/>
              <a:t>очиқлиги</a:t>
            </a:r>
            <a:r>
              <a:rPr lang="ru-RU" dirty="0"/>
              <a:t>. </a:t>
            </a:r>
            <a:r>
              <a:rPr lang="ru-RU" dirty="0" err="1"/>
              <a:t>Омонатчи</a:t>
            </a:r>
            <a:r>
              <a:rPr lang="ru-RU" dirty="0"/>
              <a:t> </a:t>
            </a:r>
            <a:r>
              <a:rPr lang="ru-RU" dirty="0" err="1"/>
              <a:t>банкнинг</a:t>
            </a:r>
            <a:r>
              <a:rPr lang="ru-RU" dirty="0"/>
              <a:t> </a:t>
            </a:r>
            <a:r>
              <a:rPr lang="ru-RU" dirty="0" err="1"/>
              <a:t>шерикларидан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кўриб</a:t>
            </a:r>
            <a:r>
              <a:rPr lang="ru-RU" dirty="0"/>
              <a:t> </a:t>
            </a:r>
            <a:r>
              <a:rPr lang="ru-RU" dirty="0" err="1"/>
              <a:t>чиқилади</a:t>
            </a:r>
            <a:r>
              <a:rPr lang="ru-RU" dirty="0"/>
              <a:t>.</a:t>
            </a: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2985963506"/>
      </p:ext>
    </p:extLst>
  </p:cSld>
  <p:clrMapOvr>
    <a:masterClrMapping/>
  </p:clrMapOvr>
  <p:transition spd="med">
    <p:pull dir="l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4538" y="91445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>
                <a:solidFill>
                  <a:srgbClr val="FF0000"/>
                </a:solidFill>
              </a:rPr>
              <a:t>Исломий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err="1">
                <a:solidFill>
                  <a:srgbClr val="FF0000"/>
                </a:solidFill>
              </a:rPr>
              <a:t>банкнинг</a:t>
            </a:r>
            <a:r>
              <a:rPr lang="ru-RU" sz="2400" dirty="0">
                <a:solidFill>
                  <a:srgbClr val="FF0000"/>
                </a:solidFill>
              </a:rPr>
              <a:t> бизнес-</a:t>
            </a:r>
            <a:r>
              <a:rPr lang="ru-RU" sz="2400" dirty="0" err="1">
                <a:solidFill>
                  <a:srgbClr val="FF0000"/>
                </a:solidFill>
              </a:rPr>
              <a:t>фаолияти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5185379"/>
            <a:ext cx="56886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r>
              <a:rPr lang="ru-RU" sz="1000" dirty="0" err="1"/>
              <a:t>Ислом</a:t>
            </a:r>
            <a:r>
              <a:rPr lang="ru-RU" sz="1000" dirty="0"/>
              <a:t> </a:t>
            </a:r>
            <a:r>
              <a:rPr lang="ru-RU" sz="1000" dirty="0" err="1"/>
              <a:t>молияси</a:t>
            </a:r>
            <a:r>
              <a:rPr lang="ru-RU" sz="1000" dirty="0"/>
              <a:t> </a:t>
            </a:r>
            <a:r>
              <a:rPr lang="ru-RU" sz="1000" dirty="0" err="1"/>
              <a:t>асослари</a:t>
            </a:r>
            <a:r>
              <a:rPr lang="ru-RU" sz="1000" dirty="0"/>
              <a:t> [</a:t>
            </a:r>
            <a:r>
              <a:rPr lang="ru-RU" sz="1000" dirty="0" err="1"/>
              <a:t>Матн</a:t>
            </a:r>
            <a:r>
              <a:rPr lang="ru-RU" sz="1000" dirty="0"/>
              <a:t>] / Е.</a:t>
            </a:r>
            <a:r>
              <a:rPr lang="en-US" sz="1000" dirty="0"/>
              <a:t>A. </a:t>
            </a:r>
            <a:r>
              <a:rPr lang="ru-RU" sz="1000" dirty="0" err="1"/>
              <a:t>Байдаулет</a:t>
            </a:r>
            <a:r>
              <a:rPr lang="ru-RU" sz="1000" dirty="0"/>
              <a:t>. -</a:t>
            </a:r>
            <a:r>
              <a:rPr lang="ru-RU" sz="1000" dirty="0" err="1"/>
              <a:t>Тошкент</a:t>
            </a:r>
            <a:r>
              <a:rPr lang="ru-RU" sz="1000" dirty="0"/>
              <a:t>: “</a:t>
            </a:r>
            <a:r>
              <a:rPr lang="ru-RU" sz="1000" dirty="0" err="1"/>
              <a:t>Ўзбекистон</a:t>
            </a:r>
            <a:r>
              <a:rPr lang="ru-RU" sz="1000" dirty="0"/>
              <a:t>” НМИУ, 2019. – 432 б.</a:t>
            </a:r>
            <a:r>
              <a:rPr lang="en-US" sz="1000" dirty="0"/>
              <a:t> </a:t>
            </a:r>
            <a:endParaRPr lang="uz-Cyrl-UZ" sz="1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57544C8-0488-4E5A-887F-532A0A8A5E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5463"/>
            <a:ext cx="7357782" cy="444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580614"/>
      </p:ext>
    </p:extLst>
  </p:cSld>
  <p:clrMapOvr>
    <a:masterClrMapping/>
  </p:clrMapOvr>
  <p:transition spd="med">
    <p:pull dir="l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7524" y="620688"/>
            <a:ext cx="8568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Исломий</a:t>
            </a:r>
            <a:r>
              <a:rPr lang="ru-RU" sz="2400" dirty="0"/>
              <a:t> </a:t>
            </a:r>
            <a:r>
              <a:rPr lang="ru-RU" sz="2400" dirty="0" err="1"/>
              <a:t>банкингда</a:t>
            </a:r>
            <a:r>
              <a:rPr lang="ru-RU" sz="2400" dirty="0"/>
              <a:t> </a:t>
            </a:r>
            <a:r>
              <a:rPr lang="ru-RU" sz="2400" dirty="0" err="1"/>
              <a:t>банклар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улар </a:t>
            </a:r>
            <a:r>
              <a:rPr lang="ru-RU" sz="2400" dirty="0" err="1"/>
              <a:t>омонатчиларининг</a:t>
            </a:r>
            <a:r>
              <a:rPr lang="ru-RU" sz="2400" dirty="0"/>
              <a:t> </a:t>
            </a:r>
            <a:r>
              <a:rPr lang="ru-RU" sz="2400" dirty="0" err="1"/>
              <a:t>фойдаси</a:t>
            </a:r>
            <a:r>
              <a:rPr lang="ru-RU" sz="2400" dirty="0"/>
              <a:t> </a:t>
            </a:r>
            <a:r>
              <a:rPr lang="ru-RU" sz="2400" b="1" dirty="0" err="1">
                <a:solidFill>
                  <a:srgbClr val="00B0F0"/>
                </a:solidFill>
              </a:rPr>
              <a:t>турли</a:t>
            </a:r>
            <a:r>
              <a:rPr lang="ru-RU" sz="2400" b="1" dirty="0">
                <a:solidFill>
                  <a:srgbClr val="00B0F0"/>
                </a:solidFill>
              </a:rPr>
              <a:t> </a:t>
            </a:r>
            <a:r>
              <a:rPr lang="ru-RU" sz="2400" b="1" dirty="0" err="1">
                <a:solidFill>
                  <a:srgbClr val="00B0F0"/>
                </a:solidFill>
              </a:rPr>
              <a:t>лойиҳалар</a:t>
            </a:r>
            <a:r>
              <a:rPr lang="ru-RU" sz="2400" dirty="0" err="1"/>
              <a:t>га</a:t>
            </a:r>
            <a:r>
              <a:rPr lang="ru-RU" sz="2400" dirty="0"/>
              <a:t> </a:t>
            </a:r>
            <a:r>
              <a:rPr lang="ru-RU" sz="2400" dirty="0" err="1"/>
              <a:t>киритилган</a:t>
            </a:r>
            <a:r>
              <a:rPr lang="ru-RU" sz="2400" dirty="0"/>
              <a:t> </a:t>
            </a:r>
            <a:r>
              <a:rPr lang="ru-RU" sz="2400" dirty="0" err="1"/>
              <a:t>маблағлар</a:t>
            </a:r>
            <a:r>
              <a:rPr lang="ru-RU" sz="2400" dirty="0"/>
              <a:t> </a:t>
            </a:r>
            <a:r>
              <a:rPr lang="ru-RU" sz="2400" dirty="0" err="1"/>
              <a:t>ҳисобига</a:t>
            </a:r>
            <a:r>
              <a:rPr lang="ru-RU" sz="2400" dirty="0"/>
              <a:t>, </a:t>
            </a:r>
            <a:r>
              <a:rPr lang="ru-RU" sz="2400" dirty="0" err="1"/>
              <a:t>воқеликдаги</a:t>
            </a:r>
            <a:r>
              <a:rPr lang="ru-RU" sz="2400" dirty="0"/>
              <a:t> товар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хизматларни</a:t>
            </a:r>
            <a:r>
              <a:rPr lang="ru-RU" sz="2400" dirty="0"/>
              <a:t> </a:t>
            </a:r>
            <a:r>
              <a:rPr lang="ru-RU" sz="2400" dirty="0" err="1"/>
              <a:t>яратувчи</a:t>
            </a:r>
            <a:r>
              <a:rPr lang="ru-RU" sz="2400" dirty="0"/>
              <a:t> </a:t>
            </a:r>
            <a:r>
              <a:rPr lang="ru-RU" sz="2400" dirty="0" err="1"/>
              <a:t>тадбиркорлик</a:t>
            </a:r>
            <a:r>
              <a:rPr lang="ru-RU" sz="2400" dirty="0"/>
              <a:t> </a:t>
            </a:r>
            <a:r>
              <a:rPr lang="ru-RU" sz="2400" dirty="0" err="1"/>
              <a:t>фаолияти</a:t>
            </a:r>
            <a:r>
              <a:rPr lang="ru-RU" sz="2400" dirty="0"/>
              <a:t> </a:t>
            </a:r>
            <a:r>
              <a:rPr lang="ru-RU" sz="2400" dirty="0" err="1"/>
              <a:t>жараёнида</a:t>
            </a:r>
            <a:r>
              <a:rPr lang="ru-RU" sz="2400" dirty="0"/>
              <a:t> </a:t>
            </a:r>
            <a:r>
              <a:rPr lang="ru-RU" sz="2400" dirty="0" err="1"/>
              <a:t>шаклланади</a:t>
            </a:r>
            <a:r>
              <a:rPr lang="ru-RU" sz="2400" dirty="0"/>
              <a:t>. Капитал </a:t>
            </a:r>
            <a:r>
              <a:rPr lang="ru-RU" sz="2400" dirty="0" err="1"/>
              <a:t>фақат</a:t>
            </a:r>
            <a:r>
              <a:rPr lang="ru-RU" sz="2400" dirty="0"/>
              <a:t> </a:t>
            </a:r>
            <a:r>
              <a:rPr lang="ru-RU" sz="2400" dirty="0" err="1"/>
              <a:t>савдо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ишлаб</a:t>
            </a:r>
            <a:r>
              <a:rPr lang="ru-RU" sz="2400" dirty="0"/>
              <a:t> </a:t>
            </a:r>
            <a:r>
              <a:rPr lang="ru-RU" sz="2400" dirty="0" err="1"/>
              <a:t>чиқариш</a:t>
            </a:r>
            <a:r>
              <a:rPr lang="ru-RU" sz="2400" dirty="0"/>
              <a:t> </a:t>
            </a:r>
            <a:r>
              <a:rPr lang="ru-RU" sz="2400" dirty="0" err="1"/>
              <a:t>мақсадларига</a:t>
            </a:r>
            <a:r>
              <a:rPr lang="ru-RU" sz="2400" dirty="0"/>
              <a:t> </a:t>
            </a:r>
            <a:r>
              <a:rPr lang="ru-RU" sz="2400" dirty="0" err="1"/>
              <a:t>ишлайди</a:t>
            </a:r>
            <a:r>
              <a:rPr lang="ru-RU" sz="2400" dirty="0"/>
              <a:t>. </a:t>
            </a:r>
          </a:p>
          <a:p>
            <a:r>
              <a:rPr lang="ru-RU" sz="2400" dirty="0"/>
              <a:t>Банк </a:t>
            </a:r>
            <a:r>
              <a:rPr lang="ru-RU" sz="2400" dirty="0" err="1"/>
              <a:t>асосан</a:t>
            </a:r>
            <a:r>
              <a:rPr lang="ru-RU" sz="2400" dirty="0"/>
              <a:t> </a:t>
            </a:r>
            <a:r>
              <a:rPr lang="ru-RU" sz="2400" b="1" dirty="0" err="1">
                <a:solidFill>
                  <a:srgbClr val="00B0F0"/>
                </a:solidFill>
              </a:rPr>
              <a:t>шерик</a:t>
            </a:r>
            <a:r>
              <a:rPr lang="ru-RU" sz="2400" dirty="0"/>
              <a:t> (</a:t>
            </a:r>
            <a:r>
              <a:rPr lang="ru-RU" sz="2400" dirty="0" err="1"/>
              <a:t>мушорака</a:t>
            </a:r>
            <a:r>
              <a:rPr lang="ru-RU" sz="2400" dirty="0"/>
              <a:t> </a:t>
            </a:r>
            <a:r>
              <a:rPr lang="ru-RU" sz="2400" dirty="0" err="1"/>
              <a:t>шартномаси</a:t>
            </a:r>
            <a:r>
              <a:rPr lang="ru-RU" sz="2400" dirty="0"/>
              <a:t>)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b="1" dirty="0">
                <a:solidFill>
                  <a:srgbClr val="00B0F0"/>
                </a:solidFill>
              </a:rPr>
              <a:t>траст </a:t>
            </a:r>
            <a:r>
              <a:rPr lang="ru-RU" sz="2400" b="1" dirty="0" err="1">
                <a:solidFill>
                  <a:srgbClr val="00B0F0"/>
                </a:solidFill>
              </a:rPr>
              <a:t>жамғармаси</a:t>
            </a:r>
            <a:r>
              <a:rPr lang="ru-RU" sz="2400" b="1" dirty="0">
                <a:solidFill>
                  <a:srgbClr val="00B0F0"/>
                </a:solidFill>
              </a:rPr>
              <a:t> </a:t>
            </a:r>
            <a:r>
              <a:rPr lang="ru-RU" sz="2400" dirty="0"/>
              <a:t>(</a:t>
            </a:r>
            <a:r>
              <a:rPr lang="ru-RU" sz="2400" dirty="0" err="1"/>
              <a:t>музораба</a:t>
            </a:r>
            <a:r>
              <a:rPr lang="ru-RU" sz="2400" dirty="0"/>
              <a:t> </a:t>
            </a:r>
            <a:r>
              <a:rPr lang="ru-RU" sz="2400" dirty="0" err="1"/>
              <a:t>шартномаси</a:t>
            </a:r>
            <a:r>
              <a:rPr lang="ru-RU" sz="2400" dirty="0"/>
              <a:t>) </a:t>
            </a:r>
            <a:r>
              <a:rPr lang="ru-RU" sz="2400" dirty="0" err="1"/>
              <a:t>сифатида</a:t>
            </a:r>
            <a:r>
              <a:rPr lang="ru-RU" sz="2400" dirty="0"/>
              <a:t> </a:t>
            </a:r>
            <a:r>
              <a:rPr lang="ru-RU" sz="2400" dirty="0" err="1"/>
              <a:t>иштирок</a:t>
            </a:r>
            <a:r>
              <a:rPr lang="ru-RU" sz="2400" dirty="0"/>
              <a:t> </a:t>
            </a:r>
            <a:r>
              <a:rPr lang="ru-RU" sz="2400" dirty="0" err="1"/>
              <a:t>этади</a:t>
            </a:r>
            <a:r>
              <a:rPr lang="ru-RU" sz="2400" dirty="0"/>
              <a:t>. </a:t>
            </a:r>
            <a:r>
              <a:rPr lang="ru-RU" sz="2400" dirty="0" err="1"/>
              <a:t>Ҳар</a:t>
            </a:r>
            <a:r>
              <a:rPr lang="ru-RU" sz="2400" dirty="0"/>
              <a:t> </a:t>
            </a:r>
            <a:r>
              <a:rPr lang="ru-RU" sz="2400" dirty="0" err="1"/>
              <a:t>икки</a:t>
            </a:r>
            <a:r>
              <a:rPr lang="ru-RU" sz="2400" dirty="0"/>
              <a:t> </a:t>
            </a:r>
            <a:r>
              <a:rPr lang="ru-RU" sz="2400" dirty="0" err="1"/>
              <a:t>томон</a:t>
            </a:r>
            <a:r>
              <a:rPr lang="ru-RU" sz="2400" dirty="0"/>
              <a:t> – банк </a:t>
            </a:r>
            <a:r>
              <a:rPr lang="ru-RU" sz="2400" dirty="0" err="1"/>
              <a:t>ҳам</a:t>
            </a:r>
            <a:r>
              <a:rPr lang="ru-RU" sz="2400" dirty="0"/>
              <a:t>, </a:t>
            </a:r>
            <a:r>
              <a:rPr lang="ru-RU" sz="2400" dirty="0" err="1"/>
              <a:t>мижоз</a:t>
            </a:r>
            <a:r>
              <a:rPr lang="ru-RU" sz="2400" dirty="0"/>
              <a:t> </a:t>
            </a:r>
            <a:r>
              <a:rPr lang="ru-RU" sz="2400" dirty="0" err="1"/>
              <a:t>ҳам</a:t>
            </a:r>
            <a:r>
              <a:rPr lang="ru-RU" sz="2400" dirty="0"/>
              <a:t> </a:t>
            </a:r>
            <a:r>
              <a:rPr lang="ru-RU" sz="2400" dirty="0" err="1"/>
              <a:t>шартномага</a:t>
            </a:r>
            <a:r>
              <a:rPr lang="ru-RU" sz="2400" dirty="0"/>
              <a:t> </a:t>
            </a:r>
            <a:r>
              <a:rPr lang="ru-RU" sz="2400" dirty="0" err="1"/>
              <a:t>кўра</a:t>
            </a:r>
            <a:r>
              <a:rPr lang="ru-RU" sz="2400" dirty="0"/>
              <a:t> </a:t>
            </a:r>
            <a:r>
              <a:rPr lang="ru-RU" sz="2400" dirty="0" err="1"/>
              <a:t>лойиҳадан</a:t>
            </a:r>
            <a:r>
              <a:rPr lang="ru-RU" sz="2400" dirty="0"/>
              <a:t> </a:t>
            </a:r>
            <a:r>
              <a:rPr lang="ru-RU" sz="2400" dirty="0" err="1"/>
              <a:t>келадиган</a:t>
            </a:r>
            <a:r>
              <a:rPr lang="ru-RU" sz="2400" dirty="0"/>
              <a:t> </a:t>
            </a:r>
            <a:r>
              <a:rPr lang="ru-RU" sz="2400" dirty="0" err="1"/>
              <a:t>фойда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зарарни</a:t>
            </a:r>
            <a:r>
              <a:rPr lang="ru-RU" sz="2400" dirty="0"/>
              <a:t> </a:t>
            </a:r>
            <a:r>
              <a:rPr lang="ru-RU" sz="2400" dirty="0" err="1"/>
              <a:t>тақсимлаб</a:t>
            </a:r>
            <a:r>
              <a:rPr lang="ru-RU" sz="2400" dirty="0"/>
              <a:t> </a:t>
            </a:r>
            <a:r>
              <a:rPr lang="ru-RU" sz="2400" dirty="0" err="1"/>
              <a:t>оладилар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шунга</a:t>
            </a:r>
            <a:r>
              <a:rPr lang="ru-RU" sz="2400" dirty="0"/>
              <a:t> </a:t>
            </a:r>
            <a:r>
              <a:rPr lang="ru-RU" sz="2400" dirty="0" err="1"/>
              <a:t>мувофиқ</a:t>
            </a:r>
            <a:r>
              <a:rPr lang="ru-RU" sz="2400" dirty="0"/>
              <a:t>, </a:t>
            </a:r>
            <a:r>
              <a:rPr lang="ru-RU" sz="2400" dirty="0" err="1"/>
              <a:t>фойда</a:t>
            </a:r>
            <a:r>
              <a:rPr lang="ru-RU" sz="2400" dirty="0"/>
              <a:t> </a:t>
            </a:r>
            <a:r>
              <a:rPr lang="ru-RU" sz="2400" dirty="0" err="1"/>
              <a:t>олиш</a:t>
            </a:r>
            <a:r>
              <a:rPr lang="ru-RU" sz="2400" dirty="0"/>
              <a:t> </a:t>
            </a:r>
            <a:r>
              <a:rPr lang="ru-RU" sz="2400" dirty="0" err="1"/>
              <a:t>учун</a:t>
            </a:r>
            <a:r>
              <a:rPr lang="ru-RU" sz="2400" dirty="0"/>
              <a:t> </a:t>
            </a:r>
            <a:r>
              <a:rPr lang="ru-RU" sz="2400" dirty="0" err="1"/>
              <a:t>саъй-ҳаракат</a:t>
            </a:r>
            <a:r>
              <a:rPr lang="ru-RU" sz="2400" dirty="0"/>
              <a:t> </a:t>
            </a:r>
            <a:r>
              <a:rPr lang="ru-RU" sz="2400" dirty="0" err="1"/>
              <a:t>қиладилар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6499945"/>
      </p:ext>
    </p:extLst>
  </p:cSld>
  <p:clrMapOvr>
    <a:masterClrMapping/>
  </p:clrMapOvr>
  <p:transition spd="med">
    <p:pull dir="l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6760" y="53670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solidFill>
                  <a:srgbClr val="FF0000"/>
                </a:solidFill>
              </a:rPr>
              <a:t>Исломий</a:t>
            </a:r>
            <a:r>
              <a:rPr lang="ru-RU" dirty="0">
                <a:solidFill>
                  <a:srgbClr val="FF0000"/>
                </a:solidFill>
              </a:rPr>
              <a:t> банк </a:t>
            </a:r>
            <a:r>
              <a:rPr lang="ru-RU" dirty="0" err="1">
                <a:solidFill>
                  <a:srgbClr val="FF0000"/>
                </a:solidFill>
              </a:rPr>
              <a:t>маҳсулотлари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ва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воситалари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шакллари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538" y="5805264"/>
            <a:ext cx="56886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r>
              <a:rPr lang="ru-RU" sz="1000" dirty="0" err="1"/>
              <a:t>Ислом</a:t>
            </a:r>
            <a:r>
              <a:rPr lang="ru-RU" sz="1000" dirty="0"/>
              <a:t> </a:t>
            </a:r>
            <a:r>
              <a:rPr lang="ru-RU" sz="1000" dirty="0" err="1"/>
              <a:t>молияси</a:t>
            </a:r>
            <a:r>
              <a:rPr lang="ru-RU" sz="1000" dirty="0"/>
              <a:t> </a:t>
            </a:r>
            <a:r>
              <a:rPr lang="ru-RU" sz="1000" dirty="0" err="1"/>
              <a:t>асослари</a:t>
            </a:r>
            <a:r>
              <a:rPr lang="ru-RU" sz="1000" dirty="0"/>
              <a:t> [</a:t>
            </a:r>
            <a:r>
              <a:rPr lang="ru-RU" sz="1000" dirty="0" err="1"/>
              <a:t>Матн</a:t>
            </a:r>
            <a:r>
              <a:rPr lang="ru-RU" sz="1000" dirty="0"/>
              <a:t>] / Е.</a:t>
            </a:r>
            <a:r>
              <a:rPr lang="en-US" sz="1000" dirty="0"/>
              <a:t>A. </a:t>
            </a:r>
            <a:r>
              <a:rPr lang="ru-RU" sz="1000" dirty="0" err="1"/>
              <a:t>Байдаулет</a:t>
            </a:r>
            <a:r>
              <a:rPr lang="ru-RU" sz="1000" dirty="0"/>
              <a:t>. -</a:t>
            </a:r>
            <a:r>
              <a:rPr lang="ru-RU" sz="1000" dirty="0" err="1"/>
              <a:t>Тошкент</a:t>
            </a:r>
            <a:r>
              <a:rPr lang="ru-RU" sz="1000" dirty="0"/>
              <a:t>: “</a:t>
            </a:r>
            <a:r>
              <a:rPr lang="ru-RU" sz="1000" dirty="0" err="1"/>
              <a:t>Ўзбекистон</a:t>
            </a:r>
            <a:r>
              <a:rPr lang="ru-RU" sz="1000" dirty="0"/>
              <a:t>” НМИУ, 2019. – 432 б.</a:t>
            </a:r>
            <a:r>
              <a:rPr lang="en-US" sz="1000" dirty="0"/>
              <a:t> </a:t>
            </a:r>
            <a:endParaRPr lang="uz-Cyrl-UZ" sz="1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7C0E4E-256C-427C-8752-E19AF893E8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02"/>
          <a:stretch/>
        </p:blipFill>
        <p:spPr>
          <a:xfrm>
            <a:off x="94538" y="476672"/>
            <a:ext cx="6324600" cy="31683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CB01C3B-BD75-44DA-8B52-822C560330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21"/>
          <a:stretch/>
        </p:blipFill>
        <p:spPr>
          <a:xfrm>
            <a:off x="77463" y="3645024"/>
            <a:ext cx="6343650" cy="195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993279"/>
      </p:ext>
    </p:extLst>
  </p:cSld>
  <p:clrMapOvr>
    <a:masterClrMapping/>
  </p:clrMapOvr>
  <p:transition spd="med">
    <p:pull dir="l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56895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 </a:t>
            </a:r>
            <a:r>
              <a:rPr lang="ru-RU" sz="2000" dirty="0" err="1"/>
              <a:t>Исломий</a:t>
            </a:r>
            <a:r>
              <a:rPr lang="ru-RU" sz="2000" dirty="0"/>
              <a:t> банк </a:t>
            </a:r>
            <a:r>
              <a:rPr lang="ru-RU" sz="2000" dirty="0" err="1"/>
              <a:t>фаолияти</a:t>
            </a:r>
            <a:r>
              <a:rPr lang="ru-RU" sz="2000" dirty="0"/>
              <a:t> </a:t>
            </a:r>
            <a:r>
              <a:rPr lang="ru-RU" sz="2000" dirty="0" err="1"/>
              <a:t>қуйидаги</a:t>
            </a:r>
            <a:r>
              <a:rPr lang="ru-RU" sz="2000" dirty="0"/>
              <a:t> </a:t>
            </a:r>
            <a:r>
              <a:rPr lang="ru-RU" sz="2000" b="1" dirty="0">
                <a:solidFill>
                  <a:srgbClr val="7030A0"/>
                </a:solidFill>
              </a:rPr>
              <a:t>бизнес </a:t>
            </a:r>
            <a:r>
              <a:rPr lang="ru-RU" sz="2000" b="1" dirty="0" err="1">
                <a:solidFill>
                  <a:srgbClr val="7030A0"/>
                </a:solidFill>
              </a:rPr>
              <a:t>жараёнлар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таърифланади</a:t>
            </a:r>
            <a:r>
              <a:rPr lang="ru-RU" sz="2000" dirty="0"/>
              <a:t>:</a:t>
            </a:r>
          </a:p>
          <a:p>
            <a:r>
              <a:rPr lang="ru-RU" sz="2000" dirty="0"/>
              <a:t>- </a:t>
            </a:r>
            <a:r>
              <a:rPr lang="ru-RU" sz="2000" dirty="0" err="1"/>
              <a:t>ҳиссадорлар</a:t>
            </a:r>
            <a:r>
              <a:rPr lang="ru-RU" sz="2000" dirty="0"/>
              <a:t> банк </a:t>
            </a:r>
            <a:r>
              <a:rPr lang="ru-RU" sz="2000" dirty="0" err="1"/>
              <a:t>ташкил</a:t>
            </a:r>
            <a:r>
              <a:rPr lang="ru-RU" sz="2000" dirty="0"/>
              <a:t> </a:t>
            </a:r>
            <a:r>
              <a:rPr lang="ru-RU" sz="2000" dirty="0" err="1"/>
              <a:t>этади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низом </a:t>
            </a:r>
            <a:r>
              <a:rPr lang="ru-RU" sz="2000" dirty="0" err="1"/>
              <a:t>жамғармасини</a:t>
            </a:r>
            <a:r>
              <a:rPr lang="ru-RU" sz="2000" dirty="0"/>
              <a:t> </a:t>
            </a:r>
          </a:p>
          <a:p>
            <a:r>
              <a:rPr lang="ru-RU" sz="2000" dirty="0" err="1"/>
              <a:t>тўлаб</a:t>
            </a:r>
            <a:r>
              <a:rPr lang="ru-RU" sz="2000" dirty="0"/>
              <a:t> </a:t>
            </a:r>
            <a:r>
              <a:rPr lang="ru-RU" sz="2000" dirty="0" err="1"/>
              <a:t>беради</a:t>
            </a:r>
            <a:r>
              <a:rPr lang="ru-RU" sz="2000" dirty="0"/>
              <a:t>:</a:t>
            </a:r>
          </a:p>
          <a:p>
            <a:r>
              <a:rPr lang="ru-RU" sz="2000" dirty="0"/>
              <a:t>1) банк </a:t>
            </a:r>
            <a:r>
              <a:rPr lang="ru-RU" sz="2000" dirty="0" err="1"/>
              <a:t>омонатчилар</a:t>
            </a:r>
            <a:r>
              <a:rPr lang="ru-RU" sz="2000" dirty="0"/>
              <a:t> </a:t>
            </a:r>
            <a:r>
              <a:rPr lang="ru-RU" sz="2000" dirty="0" err="1"/>
              <a:t>депозити</a:t>
            </a:r>
            <a:r>
              <a:rPr lang="ru-RU" sz="2000" dirty="0"/>
              <a:t> </a:t>
            </a:r>
            <a:r>
              <a:rPr lang="ru-RU" sz="2000" dirty="0" err="1"/>
              <a:t>орқали</a:t>
            </a:r>
            <a:r>
              <a:rPr lang="ru-RU" sz="2000" dirty="0"/>
              <a:t> </a:t>
            </a:r>
            <a:r>
              <a:rPr lang="ru-RU" sz="2000" dirty="0" err="1"/>
              <a:t>қўшимча</a:t>
            </a:r>
            <a:r>
              <a:rPr lang="ru-RU" sz="2000" dirty="0"/>
              <a:t> </a:t>
            </a:r>
            <a:r>
              <a:rPr lang="ru-RU" sz="2000" dirty="0" err="1"/>
              <a:t>жамғармаларни</a:t>
            </a:r>
            <a:r>
              <a:rPr lang="ru-RU" sz="2000" dirty="0"/>
              <a:t> </a:t>
            </a:r>
            <a:r>
              <a:rPr lang="ru-RU" sz="2000" dirty="0" err="1"/>
              <a:t>жалб</a:t>
            </a:r>
            <a:r>
              <a:rPr lang="ru-RU" sz="2000" dirty="0"/>
              <a:t> </a:t>
            </a:r>
            <a:r>
              <a:rPr lang="ru-RU" sz="2000" dirty="0" err="1"/>
              <a:t>қилади</a:t>
            </a:r>
            <a:r>
              <a:rPr lang="ru-RU" sz="2000" dirty="0"/>
              <a:t>;</a:t>
            </a:r>
          </a:p>
          <a:p>
            <a:r>
              <a:rPr lang="ru-RU" sz="2000" dirty="0"/>
              <a:t>2) </a:t>
            </a:r>
            <a:r>
              <a:rPr lang="ru-RU" sz="2000" dirty="0" err="1"/>
              <a:t>шакллантирилган</a:t>
            </a:r>
            <a:r>
              <a:rPr lang="ru-RU" sz="2000" dirty="0"/>
              <a:t> </a:t>
            </a:r>
            <a:r>
              <a:rPr lang="ru-RU" sz="2000" dirty="0" err="1"/>
              <a:t>жамғармалар</a:t>
            </a:r>
            <a:r>
              <a:rPr lang="ru-RU" sz="2000" dirty="0"/>
              <a:t> </a:t>
            </a:r>
            <a:r>
              <a:rPr lang="ru-RU" sz="2000" dirty="0" err="1"/>
              <a:t>мижозлар</a:t>
            </a:r>
            <a:r>
              <a:rPr lang="ru-RU" sz="2000" dirty="0"/>
              <a:t> </a:t>
            </a:r>
            <a:r>
              <a:rPr lang="ru-RU" sz="2000" dirty="0" err="1"/>
              <a:t>амалиётларини</a:t>
            </a:r>
            <a:r>
              <a:rPr lang="ru-RU" sz="2000" dirty="0"/>
              <a:t> </a:t>
            </a:r>
          </a:p>
          <a:p>
            <a:r>
              <a:rPr lang="ru-RU" sz="2000" dirty="0" err="1"/>
              <a:t>молиялаштириш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ҳужжатлаштирилган</a:t>
            </a:r>
            <a:r>
              <a:rPr lang="ru-RU" sz="2000" dirty="0"/>
              <a:t> </a:t>
            </a:r>
            <a:r>
              <a:rPr lang="ru-RU" sz="2000" dirty="0" err="1"/>
              <a:t>амалиётларни</a:t>
            </a:r>
            <a:r>
              <a:rPr lang="ru-RU" sz="2000" dirty="0"/>
              <a:t> </a:t>
            </a:r>
            <a:r>
              <a:rPr lang="ru-RU" sz="2000" dirty="0" err="1"/>
              <a:t>ўтказиш</a:t>
            </a:r>
            <a:r>
              <a:rPr lang="ru-RU" sz="2000" dirty="0"/>
              <a:t> </a:t>
            </a:r>
          </a:p>
          <a:p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йўналтирилади</a:t>
            </a:r>
            <a:r>
              <a:rPr lang="ru-RU" sz="2000" dirty="0"/>
              <a:t>;</a:t>
            </a:r>
          </a:p>
          <a:p>
            <a:r>
              <a:rPr lang="ru-RU" sz="2000" dirty="0"/>
              <a:t>3) </a:t>
            </a:r>
            <a:r>
              <a:rPr lang="ru-RU" sz="2000" dirty="0" err="1"/>
              <a:t>ўтказилган</a:t>
            </a:r>
            <a:r>
              <a:rPr lang="ru-RU" sz="2000" dirty="0"/>
              <a:t> </a:t>
            </a:r>
            <a:r>
              <a:rPr lang="ru-RU" sz="2000" dirty="0" err="1"/>
              <a:t>амалиётлар</a:t>
            </a:r>
            <a:r>
              <a:rPr lang="ru-RU" sz="2000" dirty="0"/>
              <a:t> </a:t>
            </a:r>
            <a:r>
              <a:rPr lang="ru-RU" sz="2000" dirty="0" err="1"/>
              <a:t>якуни</a:t>
            </a:r>
            <a:r>
              <a:rPr lang="ru-RU" sz="2000" dirty="0"/>
              <a:t> </a:t>
            </a:r>
            <a:r>
              <a:rPr lang="ru-RU" sz="2000" dirty="0" err="1"/>
              <a:t>бўйича</a:t>
            </a:r>
            <a:r>
              <a:rPr lang="ru-RU" sz="2000" dirty="0"/>
              <a:t> банк </a:t>
            </a:r>
            <a:r>
              <a:rPr lang="ru-RU" sz="2000" dirty="0" err="1"/>
              <a:t>мижоз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банк </a:t>
            </a:r>
          </a:p>
          <a:p>
            <a:r>
              <a:rPr lang="ru-RU" sz="2000" dirty="0" err="1"/>
              <a:t>ўртасида</a:t>
            </a:r>
            <a:r>
              <a:rPr lang="ru-RU" sz="2000" dirty="0"/>
              <a:t> </a:t>
            </a:r>
            <a:r>
              <a:rPr lang="ru-RU" sz="2000" dirty="0" err="1"/>
              <a:t>тақсимланган</a:t>
            </a:r>
            <a:r>
              <a:rPr lang="ru-RU" sz="2000" dirty="0"/>
              <a:t> </a:t>
            </a:r>
            <a:r>
              <a:rPr lang="ru-RU" sz="2000" dirty="0" err="1"/>
              <a:t>фойда</a:t>
            </a:r>
            <a:r>
              <a:rPr lang="ru-RU" sz="2000" dirty="0"/>
              <a:t> (</a:t>
            </a:r>
            <a:r>
              <a:rPr lang="ru-RU" sz="2000" dirty="0" err="1"/>
              <a:t>зарар</a:t>
            </a:r>
            <a:r>
              <a:rPr lang="ru-RU" sz="2000" dirty="0"/>
              <a:t>)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ҳужжатли</a:t>
            </a:r>
            <a:r>
              <a:rPr lang="ru-RU" sz="2000" dirty="0"/>
              <a:t> </a:t>
            </a:r>
            <a:r>
              <a:rPr lang="ru-RU" sz="2000" dirty="0" err="1"/>
              <a:t>амалиётлардан</a:t>
            </a:r>
            <a:r>
              <a:rPr lang="ru-RU" sz="2000" dirty="0"/>
              <a:t> комиссия </a:t>
            </a:r>
            <a:r>
              <a:rPr lang="ru-RU" sz="2000" dirty="0" err="1"/>
              <a:t>кўринишидаги</a:t>
            </a:r>
            <a:r>
              <a:rPr lang="ru-RU" sz="2000" dirty="0"/>
              <a:t> </a:t>
            </a:r>
            <a:r>
              <a:rPr lang="ru-RU" sz="2000" dirty="0" err="1"/>
              <a:t>натижага</a:t>
            </a:r>
            <a:r>
              <a:rPr lang="ru-RU" sz="2000" dirty="0"/>
              <a:t> </a:t>
            </a:r>
            <a:r>
              <a:rPr lang="ru-RU" sz="2000" dirty="0" err="1"/>
              <a:t>эга</a:t>
            </a:r>
            <a:r>
              <a:rPr lang="ru-RU" sz="2000" dirty="0"/>
              <a:t> </a:t>
            </a:r>
            <a:r>
              <a:rPr lang="ru-RU" sz="2000" dirty="0" err="1"/>
              <a:t>бўлади</a:t>
            </a:r>
            <a:r>
              <a:rPr lang="ru-RU" sz="2000" dirty="0"/>
              <a:t>;</a:t>
            </a:r>
          </a:p>
          <a:p>
            <a:r>
              <a:rPr lang="ru-RU" sz="2000" dirty="0"/>
              <a:t>4) банк </a:t>
            </a:r>
            <a:r>
              <a:rPr lang="ru-RU" sz="2000" dirty="0" err="1"/>
              <a:t>олинган</a:t>
            </a:r>
            <a:r>
              <a:rPr lang="ru-RU" sz="2000" dirty="0"/>
              <a:t> </a:t>
            </a:r>
            <a:r>
              <a:rPr lang="ru-RU" sz="2000" dirty="0" err="1"/>
              <a:t>якуний</a:t>
            </a:r>
            <a:r>
              <a:rPr lang="ru-RU" sz="2000" dirty="0"/>
              <a:t> </a:t>
            </a:r>
            <a:r>
              <a:rPr lang="ru-RU" sz="2000" dirty="0" err="1"/>
              <a:t>натижани</a:t>
            </a:r>
            <a:r>
              <a:rPr lang="ru-RU" sz="2000" dirty="0"/>
              <a:t> </a:t>
            </a:r>
            <a:r>
              <a:rPr lang="ru-RU" sz="2000" dirty="0" err="1"/>
              <a:t>омонатчилар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банк </a:t>
            </a:r>
          </a:p>
          <a:p>
            <a:r>
              <a:rPr lang="ru-RU" sz="2000" dirty="0" err="1"/>
              <a:t>ҳиссадорлари</a:t>
            </a:r>
            <a:r>
              <a:rPr lang="ru-RU" sz="2000" dirty="0"/>
              <a:t> </a:t>
            </a:r>
            <a:r>
              <a:rPr lang="ru-RU" sz="2000" dirty="0" err="1"/>
              <a:t>ўртасида</a:t>
            </a:r>
            <a:r>
              <a:rPr lang="ru-RU" sz="2000" dirty="0"/>
              <a:t> </a:t>
            </a:r>
            <a:r>
              <a:rPr lang="ru-RU" sz="2000" dirty="0" err="1"/>
              <a:t>тақсимлайди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41585107"/>
      </p:ext>
    </p:extLst>
  </p:cSld>
  <p:clrMapOvr>
    <a:masterClrMapping/>
  </p:clrMapOvr>
  <p:transition spd="med">
    <p:pull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56895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фаолиятини</a:t>
            </a:r>
            <a:r>
              <a:rPr lang="ru-RU" dirty="0"/>
              <a:t> </a:t>
            </a:r>
            <a:r>
              <a:rPr lang="ru-RU" b="1" dirty="0" err="1">
                <a:solidFill>
                  <a:srgbClr val="00B050"/>
                </a:solidFill>
              </a:rPr>
              <a:t>икки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шаклдаги</a:t>
            </a:r>
            <a:r>
              <a:rPr lang="ru-RU" b="1" dirty="0">
                <a:solidFill>
                  <a:srgbClr val="00B050"/>
                </a:solidFill>
              </a:rPr>
              <a:t> банк </a:t>
            </a:r>
            <a:r>
              <a:rPr lang="ru-RU" b="1" dirty="0" err="1">
                <a:solidFill>
                  <a:srgbClr val="00B050"/>
                </a:solidFill>
              </a:rPr>
              <a:t>тизими</a:t>
            </a:r>
            <a:r>
              <a:rPr lang="ru-RU" dirty="0" err="1"/>
              <a:t>да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оширади</a:t>
            </a:r>
            <a:r>
              <a:rPr lang="ru-RU" dirty="0"/>
              <a:t>:</a:t>
            </a:r>
          </a:p>
          <a:p>
            <a:r>
              <a:rPr lang="ru-RU" dirty="0"/>
              <a:t> 1)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фиқҳи</a:t>
            </a:r>
            <a:r>
              <a:rPr lang="ru-RU" dirty="0"/>
              <a:t> </a:t>
            </a:r>
            <a:r>
              <a:rPr lang="ru-RU" dirty="0" err="1"/>
              <a:t>меъёрларига</a:t>
            </a:r>
            <a:r>
              <a:rPr lang="ru-RU" dirty="0"/>
              <a:t> </a:t>
            </a:r>
            <a:r>
              <a:rPr lang="ru-RU" dirty="0" err="1"/>
              <a:t>буткул</a:t>
            </a:r>
            <a:r>
              <a:rPr lang="ru-RU" dirty="0"/>
              <a:t> </a:t>
            </a:r>
            <a:r>
              <a:rPr lang="ru-RU" dirty="0" err="1"/>
              <a:t>мувофиқ</a:t>
            </a:r>
            <a:r>
              <a:rPr lang="ru-RU" dirty="0"/>
              <a:t> </a:t>
            </a:r>
            <a:r>
              <a:rPr lang="ru-RU" dirty="0" err="1"/>
              <a:t>тизим</a:t>
            </a:r>
            <a:r>
              <a:rPr lang="ru-RU" dirty="0"/>
              <a:t> (</a:t>
            </a:r>
            <a:r>
              <a:rPr lang="ru-RU" dirty="0" err="1"/>
              <a:t>Покистон</a:t>
            </a:r>
            <a:r>
              <a:rPr lang="ru-RU" dirty="0"/>
              <a:t>, Судан, </a:t>
            </a:r>
            <a:r>
              <a:rPr lang="ru-RU" dirty="0" err="1"/>
              <a:t>Эрон</a:t>
            </a:r>
            <a:r>
              <a:rPr lang="ru-RU" dirty="0"/>
              <a:t> банк </a:t>
            </a:r>
            <a:r>
              <a:rPr lang="ru-RU" dirty="0" err="1"/>
              <a:t>тизимлари</a:t>
            </a:r>
            <a:r>
              <a:rPr lang="ru-RU" dirty="0"/>
              <a:t>); </a:t>
            </a:r>
          </a:p>
          <a:p>
            <a:r>
              <a:rPr lang="ru-RU" dirty="0"/>
              <a:t>2) </a:t>
            </a:r>
            <a:r>
              <a:rPr lang="ru-RU" dirty="0" err="1"/>
              <a:t>давлат</a:t>
            </a:r>
            <a:r>
              <a:rPr lang="ru-RU" dirty="0"/>
              <a:t> </a:t>
            </a:r>
            <a:r>
              <a:rPr lang="ru-RU" dirty="0" err="1"/>
              <a:t>органи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алоҳида</a:t>
            </a:r>
            <a:r>
              <a:rPr lang="ru-RU" dirty="0"/>
              <a:t> </a:t>
            </a:r>
            <a:r>
              <a:rPr lang="ru-RU" dirty="0" err="1"/>
              <a:t>тартибга</a:t>
            </a:r>
            <a:r>
              <a:rPr lang="ru-RU" dirty="0"/>
              <a:t> </a:t>
            </a:r>
            <a:r>
              <a:rPr lang="ru-RU" dirty="0" err="1"/>
              <a:t>солинадиган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қаторда</a:t>
            </a:r>
            <a:r>
              <a:rPr lang="ru-RU" dirty="0"/>
              <a:t> </a:t>
            </a:r>
            <a:r>
              <a:rPr lang="ru-RU" dirty="0" err="1"/>
              <a:t>фаолият</a:t>
            </a:r>
            <a:r>
              <a:rPr lang="ru-RU" dirty="0"/>
              <a:t> </a:t>
            </a:r>
            <a:r>
              <a:rPr lang="ru-RU" dirty="0" err="1"/>
              <a:t>юритадиган</a:t>
            </a:r>
            <a:r>
              <a:rPr lang="ru-RU" dirty="0"/>
              <a:t> </a:t>
            </a:r>
            <a:r>
              <a:rPr lang="ru-RU" dirty="0" err="1"/>
              <a:t>дуалистик</a:t>
            </a:r>
            <a:r>
              <a:rPr lang="ru-RU" dirty="0"/>
              <a:t> </a:t>
            </a:r>
            <a:r>
              <a:rPr lang="ru-RU" dirty="0" err="1"/>
              <a:t>тизим</a:t>
            </a:r>
            <a:r>
              <a:rPr lang="ru-RU" dirty="0"/>
              <a:t>. </a:t>
            </a:r>
          </a:p>
          <a:p>
            <a:r>
              <a:rPr lang="ru-RU" dirty="0" err="1"/>
              <a:t>Тўлақонли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банк </a:t>
            </a:r>
            <a:r>
              <a:rPr lang="ru-RU" dirty="0" err="1"/>
              <a:t>фаолиятини</a:t>
            </a:r>
            <a:r>
              <a:rPr lang="ru-RU" dirty="0"/>
              <a:t> шариат </a:t>
            </a:r>
            <a:r>
              <a:rPr lang="ru-RU" dirty="0" err="1"/>
              <a:t>қоидаларига</a:t>
            </a:r>
            <a:r>
              <a:rPr lang="ru-RU" dirty="0"/>
              <a:t> </a:t>
            </a:r>
            <a:r>
              <a:rPr lang="ru-RU" dirty="0" err="1"/>
              <a:t>мувофиқлигини</a:t>
            </a:r>
            <a:r>
              <a:rPr lang="ru-RU" dirty="0"/>
              <a:t> </a:t>
            </a:r>
            <a:r>
              <a:rPr lang="ru-RU" dirty="0" err="1"/>
              <a:t>тартибга</a:t>
            </a:r>
            <a:r>
              <a:rPr lang="ru-RU" dirty="0"/>
              <a:t> </a:t>
            </a:r>
            <a:r>
              <a:rPr lang="ru-RU" dirty="0" err="1"/>
              <a:t>солиш</a:t>
            </a:r>
            <a:r>
              <a:rPr lang="ru-RU" dirty="0"/>
              <a:t> </a:t>
            </a:r>
            <a:r>
              <a:rPr lang="ru-RU" dirty="0" err="1"/>
              <a:t>марказий</a:t>
            </a:r>
            <a:r>
              <a:rPr lang="ru-RU" dirty="0"/>
              <a:t> банк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назорати</a:t>
            </a:r>
            <a:r>
              <a:rPr lang="ru-RU" dirty="0"/>
              <a:t> </a:t>
            </a:r>
            <a:r>
              <a:rPr lang="ru-RU" dirty="0" err="1"/>
              <a:t>органлари</a:t>
            </a:r>
            <a:r>
              <a:rPr lang="ru-RU" dirty="0"/>
              <a:t> </a:t>
            </a:r>
            <a:r>
              <a:rPr lang="ru-RU" dirty="0" err="1"/>
              <a:t>даражасида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оширилади</a:t>
            </a:r>
            <a:r>
              <a:rPr lang="ru-RU" dirty="0"/>
              <a:t>. </a:t>
            </a:r>
          </a:p>
          <a:p>
            <a:r>
              <a:rPr lang="ru-RU" dirty="0" err="1"/>
              <a:t>Исломий</a:t>
            </a:r>
            <a:r>
              <a:rPr lang="ru-RU" dirty="0"/>
              <a:t> банк </a:t>
            </a:r>
            <a:r>
              <a:rPr lang="ru-RU" dirty="0" err="1"/>
              <a:t>қошида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юритадиган</a:t>
            </a:r>
            <a:r>
              <a:rPr lang="ru-RU" dirty="0"/>
              <a:t> шариат </a:t>
            </a:r>
            <a:r>
              <a:rPr lang="ru-RU" dirty="0" err="1"/>
              <a:t>кенгаши</a:t>
            </a:r>
            <a:r>
              <a:rPr lang="ru-RU" dirty="0"/>
              <a:t> банк </a:t>
            </a:r>
            <a:r>
              <a:rPr lang="ru-RU" dirty="0" err="1"/>
              <a:t>битимларининг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молиялаштириш</a:t>
            </a:r>
            <a:r>
              <a:rPr lang="ru-RU" dirty="0"/>
              <a:t> </a:t>
            </a:r>
            <a:r>
              <a:rPr lang="ru-RU" dirty="0" err="1"/>
              <a:t>қоидаларига</a:t>
            </a:r>
            <a:r>
              <a:rPr lang="ru-RU" dirty="0"/>
              <a:t> </a:t>
            </a:r>
            <a:r>
              <a:rPr lang="ru-RU" dirty="0" err="1"/>
              <a:t>мувофиқлигини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</a:t>
            </a:r>
            <a:r>
              <a:rPr lang="ru-RU" dirty="0" err="1"/>
              <a:t>Тадқиқотлар</a:t>
            </a:r>
            <a:r>
              <a:rPr lang="ru-RU" dirty="0"/>
              <a:t> </a:t>
            </a:r>
            <a:r>
              <a:rPr lang="ru-RU" dirty="0" err="1"/>
              <a:t>натижаси</a:t>
            </a:r>
            <a:r>
              <a:rPr lang="ru-RU" dirty="0"/>
              <a:t> </a:t>
            </a:r>
            <a:r>
              <a:rPr lang="ru-RU" dirty="0" err="1"/>
              <a:t>мижозлар</a:t>
            </a:r>
            <a:r>
              <a:rPr lang="ru-RU" dirty="0"/>
              <a:t> </a:t>
            </a:r>
            <a:r>
              <a:rPr lang="ru-RU" dirty="0" err="1"/>
              <a:t>маблағларини</a:t>
            </a:r>
            <a:r>
              <a:rPr lang="ru-RU" dirty="0"/>
              <a:t> </a:t>
            </a:r>
            <a:r>
              <a:rPr lang="ru-RU" dirty="0" err="1"/>
              <a:t>жалб</a:t>
            </a:r>
            <a:r>
              <a:rPr lang="ru-RU" dirty="0"/>
              <a:t> </a:t>
            </a:r>
            <a:r>
              <a:rPr lang="ru-RU" dirty="0" err="1"/>
              <a:t>этишнинг</a:t>
            </a:r>
            <a:r>
              <a:rPr lang="ru-RU" dirty="0"/>
              <a:t>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воситаси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қилиши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, </a:t>
            </a:r>
            <a:r>
              <a:rPr lang="ru-RU" dirty="0" err="1"/>
              <a:t>яъни</a:t>
            </a:r>
            <a:r>
              <a:rPr lang="ru-RU" dirty="0"/>
              <a:t>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воситалардан</a:t>
            </a:r>
            <a:r>
              <a:rPr lang="ru-RU" dirty="0"/>
              <a:t> </a:t>
            </a:r>
            <a:r>
              <a:rPr lang="ru-RU" dirty="0" err="1"/>
              <a:t>фойдаланишда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меъёрларига</a:t>
            </a:r>
            <a:r>
              <a:rPr lang="ru-RU" dirty="0"/>
              <a:t> </a:t>
            </a:r>
            <a:r>
              <a:rPr lang="ru-RU" dirty="0" err="1"/>
              <a:t>риоя</a:t>
            </a:r>
            <a:r>
              <a:rPr lang="ru-RU" dirty="0"/>
              <a:t> </a:t>
            </a:r>
            <a:r>
              <a:rPr lang="ru-RU" dirty="0" err="1"/>
              <a:t>этишнинг</a:t>
            </a:r>
            <a:r>
              <a:rPr lang="ru-RU" dirty="0"/>
              <a:t> </a:t>
            </a:r>
            <a:r>
              <a:rPr lang="ru-RU" dirty="0" err="1"/>
              <a:t>кафолати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қатнашади</a:t>
            </a:r>
            <a:r>
              <a:rPr lang="ru-RU" dirty="0"/>
              <a:t>. </a:t>
            </a:r>
          </a:p>
          <a:p>
            <a:r>
              <a:rPr lang="ru-RU" dirty="0" err="1"/>
              <a:t>Маҳсулотларнинг</a:t>
            </a:r>
            <a:r>
              <a:rPr lang="ru-RU" dirty="0"/>
              <a:t> </a:t>
            </a:r>
            <a:r>
              <a:rPr lang="ru-RU" dirty="0" err="1"/>
              <a:t>шариатга</a:t>
            </a:r>
            <a:r>
              <a:rPr lang="ru-RU" dirty="0"/>
              <a:t> </a:t>
            </a:r>
            <a:r>
              <a:rPr lang="ru-RU" dirty="0" err="1"/>
              <a:t>мувофиқлигини</a:t>
            </a:r>
            <a:r>
              <a:rPr lang="ru-RU" dirty="0"/>
              <a:t> </a:t>
            </a:r>
            <a:r>
              <a:rPr lang="ru-RU" dirty="0" err="1"/>
              <a:t>ички</a:t>
            </a:r>
            <a:r>
              <a:rPr lang="ru-RU" dirty="0"/>
              <a:t> </a:t>
            </a:r>
            <a:r>
              <a:rPr lang="ru-RU" dirty="0" err="1"/>
              <a:t>текширувидан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ташқи</a:t>
            </a:r>
            <a:r>
              <a:rPr lang="ru-RU" dirty="0"/>
              <a:t> шариат </a:t>
            </a:r>
            <a:r>
              <a:rPr lang="ru-RU" dirty="0" err="1"/>
              <a:t>аудити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ўтказадилар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</a:t>
            </a:r>
            <a:r>
              <a:rPr lang="ru-RU" dirty="0" err="1"/>
              <a:t>халқаро</a:t>
            </a:r>
            <a:r>
              <a:rPr lang="ru-RU" dirty="0"/>
              <a:t> </a:t>
            </a:r>
            <a:r>
              <a:rPr lang="ru-RU" dirty="0" err="1"/>
              <a:t>саҳнада</a:t>
            </a:r>
            <a:r>
              <a:rPr lang="ru-RU" dirty="0"/>
              <a:t> </a:t>
            </a:r>
            <a:r>
              <a:rPr lang="ru-RU" dirty="0" err="1"/>
              <a:t>банкнинг</a:t>
            </a:r>
            <a:r>
              <a:rPr lang="ru-RU" dirty="0"/>
              <a:t> рейтинги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обрўсини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воситаси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8317410"/>
      </p:ext>
    </p:extLst>
  </p:cSld>
  <p:clrMapOvr>
    <a:masterClrMapping/>
  </p:clrMapOvr>
  <p:transition spd="med">
    <p:pull dir="l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51512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z-Cyrl-UZ" sz="2000" dirty="0">
                <a:ea typeface="Times New Roman" panose="02020603050405020304" pitchFamily="18" charset="0"/>
              </a:rPr>
              <a:t>Бугунги кунда </a:t>
            </a:r>
            <a:r>
              <a:rPr lang="uz-Cyrl-UZ" sz="2000" dirty="0">
                <a:solidFill>
                  <a:schemeClr val="accent4"/>
                </a:solidFill>
                <a:ea typeface="Times New Roman" panose="02020603050405020304" pitchFamily="18" charset="0"/>
              </a:rPr>
              <a:t>ислом молияси</a:t>
            </a:r>
            <a:r>
              <a:rPr lang="uz-Cyrl-UZ" sz="2000" dirty="0">
                <a:ea typeface="Times New Roman" panose="02020603050405020304" pitchFamily="18" charset="0"/>
              </a:rPr>
              <a:t>нинг 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68,7 фоиз</a:t>
            </a:r>
            <a:r>
              <a:rPr lang="uz-Cyrl-UZ" sz="2000" dirty="0">
                <a:ea typeface="Times New Roman" panose="02020603050405020304" pitchFamily="18" charset="0"/>
              </a:rPr>
              <a:t>и </a:t>
            </a:r>
            <a:r>
              <a:rPr lang="uz-Cyrl-UZ" sz="2000" dirty="0">
                <a:solidFill>
                  <a:srgbClr val="FF0000"/>
                </a:solidFill>
                <a:ea typeface="Times New Roman" panose="02020603050405020304" pitchFamily="18" charset="0"/>
              </a:rPr>
              <a:t>ислом банклари</a:t>
            </a:r>
            <a:r>
              <a:rPr lang="uz-Cyrl-UZ" sz="2000" dirty="0">
                <a:ea typeface="Times New Roman" panose="02020603050405020304" pitchFamily="18" charset="0"/>
              </a:rPr>
              <a:t>да жамланган. Ислом банки сегменти 15 мамлакатда тизимли аҳамиятга эга. Ислом банклари 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активлари</a:t>
            </a:r>
            <a:r>
              <a:rPr lang="uz-Cyrl-UZ" sz="2000" dirty="0">
                <a:ea typeface="Times New Roman" panose="02020603050405020304" pitchFamily="18" charset="0"/>
              </a:rPr>
              <a:t>нинг 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94,0 фоиз</a:t>
            </a:r>
            <a:r>
              <a:rPr lang="uz-Cyrl-UZ" sz="2000" dirty="0">
                <a:ea typeface="Times New Roman" panose="02020603050405020304" pitchFamily="18" charset="0"/>
              </a:rPr>
              <a:t>и етакчи учта асосий минтақада жамланган. </a:t>
            </a:r>
          </a:p>
          <a:p>
            <a:pPr indent="450215" algn="just">
              <a:spcAft>
                <a:spcPts val="0"/>
              </a:spcAft>
            </a:pPr>
            <a:r>
              <a:rPr lang="uz-Cyrl-UZ" sz="2000" dirty="0">
                <a:ea typeface="Times New Roman" panose="02020603050405020304" pitchFamily="18" charset="0"/>
              </a:rPr>
              <a:t>Форс кўрфази ҳамкорлик ташкилоти минтақаси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52,4%</a:t>
            </a:r>
            <a:r>
              <a:rPr lang="uz-Cyrl-UZ" sz="2000" dirty="0">
                <a:ea typeface="Times New Roman" panose="02020603050405020304" pitchFamily="18" charset="0"/>
              </a:rPr>
              <a:t>), Жануби-Шарқий Осиё минтақаси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23,5%</a:t>
            </a:r>
            <a:r>
              <a:rPr lang="uz-Cyrl-UZ" sz="2000" dirty="0">
                <a:ea typeface="Times New Roman" panose="02020603050405020304" pitchFamily="18" charset="0"/>
              </a:rPr>
              <a:t>), Яқин Шарқ ва Жанубий Осиё минтақаси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17,4%</a:t>
            </a:r>
            <a:r>
              <a:rPr lang="uz-Cyrl-UZ" sz="2000" dirty="0">
                <a:ea typeface="Times New Roman" panose="02020603050405020304" pitchFamily="18" charset="0"/>
              </a:rPr>
              <a:t>), </a:t>
            </a:r>
            <a:r>
              <a:rPr lang="en-US" sz="2000" dirty="0">
                <a:ea typeface="Times New Roman" panose="02020603050405020304" pitchFamily="18" charset="0"/>
              </a:rPr>
              <a:t>A</a:t>
            </a:r>
            <a:r>
              <a:rPr lang="uz-Cyrl-UZ" sz="2000" dirty="0">
                <a:ea typeface="Times New Roman" panose="02020603050405020304" pitchFamily="18" charset="0"/>
              </a:rPr>
              <a:t>фрика минтақаси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2,1%</a:t>
            </a:r>
            <a:r>
              <a:rPr lang="uz-Cyrl-UZ" sz="2000" dirty="0">
                <a:ea typeface="Times New Roman" panose="02020603050405020304" pitchFamily="18" charset="0"/>
              </a:rPr>
              <a:t>) ва бошқа давлатлар (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4,5%</a:t>
            </a:r>
            <a:r>
              <a:rPr lang="uz-Cyrl-UZ" sz="2000" dirty="0">
                <a:ea typeface="Times New Roman" panose="02020603050405020304" pitchFamily="18" charset="0"/>
              </a:rPr>
              <a:t>) . </a:t>
            </a:r>
          </a:p>
          <a:p>
            <a:pPr indent="450215" algn="just">
              <a:spcAft>
                <a:spcPts val="0"/>
              </a:spcAft>
            </a:pPr>
            <a:r>
              <a:rPr lang="uz-Cyrl-UZ" sz="2000" dirty="0">
                <a:ea typeface="Times New Roman" panose="02020603050405020304" pitchFamily="18" charset="0"/>
              </a:rPr>
              <a:t>Тўрт минтақанинг бирортасига тегишли бўлмаган мамлакатлар – “</a:t>
            </a:r>
            <a:r>
              <a:rPr lang="uz-Cyrl-UZ" sz="2000" dirty="0">
                <a:solidFill>
                  <a:srgbClr val="7030A0"/>
                </a:solidFill>
                <a:ea typeface="Times New Roman" panose="02020603050405020304" pitchFamily="18" charset="0"/>
              </a:rPr>
              <a:t>бошқалар</a:t>
            </a:r>
            <a:r>
              <a:rPr lang="uz-Cyrl-UZ" sz="2000" dirty="0">
                <a:ea typeface="Times New Roman" panose="02020603050405020304" pitchFamily="18" charset="0"/>
              </a:rPr>
              <a:t>”, хусусан, Европа, Шимолий </a:t>
            </a:r>
            <a:r>
              <a:rPr lang="en-US" sz="2000" dirty="0">
                <a:ea typeface="Times New Roman" panose="02020603050405020304" pitchFamily="18" charset="0"/>
              </a:rPr>
              <a:t>A</a:t>
            </a:r>
            <a:r>
              <a:rPr lang="uz-Cyrl-UZ" sz="2000" dirty="0">
                <a:ea typeface="Times New Roman" panose="02020603050405020304" pitchFamily="18" charset="0"/>
              </a:rPr>
              <a:t>мерика, Жанубий </a:t>
            </a:r>
            <a:r>
              <a:rPr lang="en-US" sz="2000" dirty="0">
                <a:ea typeface="Times New Roman" panose="02020603050405020304" pitchFamily="18" charset="0"/>
              </a:rPr>
              <a:t>A</a:t>
            </a:r>
            <a:r>
              <a:rPr lang="uz-Cyrl-UZ" sz="2000" dirty="0">
                <a:ea typeface="Times New Roman" panose="02020603050405020304" pitchFamily="18" charset="0"/>
              </a:rPr>
              <a:t>мерика ва Мустақил Давлатлар Ҳамдўстлигида (МДҲ) жойлашган мамлакатлар сифатида таснифланади.</a:t>
            </a:r>
            <a:endParaRPr lang="ru-RU" sz="16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000651"/>
      </p:ext>
    </p:extLst>
  </p:cSld>
  <p:clrMapOvr>
    <a:masterClrMapping/>
  </p:clrMapOvr>
  <p:transition spd="med">
    <p:pull dir="l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3214" y="5040866"/>
            <a:ext cx="5544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1000" dirty="0"/>
              <a:t>Refinitiv Islamic Finance Development Report 2022: Embracing Change.</a:t>
            </a:r>
            <a:endParaRPr lang="ru-RU" sz="1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116632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rgbClr val="FF0000"/>
                </a:solidFill>
              </a:rPr>
              <a:t>Ислом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молияси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активларининг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ўсиши</a:t>
            </a:r>
            <a:r>
              <a:rPr lang="ru-RU" b="1" dirty="0">
                <a:solidFill>
                  <a:srgbClr val="FF0000"/>
                </a:solidFill>
              </a:rPr>
              <a:t> (2015 - 2021, млрд АҚШ </a:t>
            </a:r>
            <a:r>
              <a:rPr lang="ru-RU" b="1" dirty="0" err="1">
                <a:solidFill>
                  <a:srgbClr val="FF0000"/>
                </a:solidFill>
              </a:rPr>
              <a:t>доллари</a:t>
            </a:r>
            <a:r>
              <a:rPr lang="ru-RU" b="1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4CA01CA-02C5-49B7-9B25-51F11E31E966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4"/>
          <a:stretch/>
        </p:blipFill>
        <p:spPr bwMode="auto">
          <a:xfrm>
            <a:off x="236720" y="797155"/>
            <a:ext cx="7002660" cy="41363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51232533"/>
      </p:ext>
    </p:extLst>
  </p:cSld>
  <p:clrMapOvr>
    <a:masterClrMapping/>
  </p:clrMapOvr>
  <p:transition spd="med">
    <p:pull dir="l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16682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endParaRPr lang="ru-RU" altLang="ru-RU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364791"/>
            <a:ext cx="9144000" cy="598182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687743" fontAlgn="auto">
              <a:spcAft>
                <a:spcPts val="0"/>
              </a:spcAft>
            </a:pPr>
            <a:r>
              <a:rPr lang="uz-Cyrl-UZ" sz="3231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адабиётлар рўхати</a:t>
            </a:r>
            <a:endParaRPr lang="en-US" sz="3231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197" y="1546623"/>
            <a:ext cx="853763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молияси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банк </a:t>
            </a:r>
            <a:r>
              <a:rPr lang="ru-RU" sz="2000" dirty="0" err="1"/>
              <a:t>тизими</a:t>
            </a:r>
            <a:r>
              <a:rPr lang="ru-RU" sz="2000" dirty="0"/>
              <a:t>. Е.</a:t>
            </a:r>
            <a:r>
              <a:rPr lang="en-US" sz="2000" dirty="0"/>
              <a:t>A. </a:t>
            </a:r>
            <a:r>
              <a:rPr lang="ru-RU" sz="2000" dirty="0" err="1"/>
              <a:t>Байдаулет.Таржимон</a:t>
            </a:r>
            <a:r>
              <a:rPr lang="ru-RU" sz="2000" dirty="0"/>
              <a:t>: </a:t>
            </a:r>
            <a:r>
              <a:rPr lang="ru-RU" sz="2000" dirty="0" err="1"/>
              <a:t>Ботирхўжа</a:t>
            </a:r>
            <a:r>
              <a:rPr lang="ru-RU" sz="2000" dirty="0"/>
              <a:t> </a:t>
            </a:r>
            <a:r>
              <a:rPr lang="ru-RU" sz="2000" dirty="0" err="1"/>
              <a:t>Жўраев</a:t>
            </a:r>
            <a:r>
              <a:rPr lang="ru-RU" sz="2000" dirty="0"/>
              <a:t>. - Т .: “</a:t>
            </a:r>
            <a:r>
              <a:rPr lang="ru-RU" sz="2000" dirty="0" err="1"/>
              <a:t>Ўзбекистон</a:t>
            </a:r>
            <a:r>
              <a:rPr lang="ru-RU" sz="2000" dirty="0"/>
              <a:t>”, 2014. - 122-б</a:t>
            </a:r>
            <a:r>
              <a:rPr lang="en-US" sz="2000" dirty="0"/>
              <a:t>. </a:t>
            </a:r>
            <a:endParaRPr lang="uz-Cyrl-UZ" sz="2000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молияси</a:t>
            </a:r>
            <a:r>
              <a:rPr lang="ru-RU" sz="2000" dirty="0"/>
              <a:t> </a:t>
            </a:r>
            <a:r>
              <a:rPr lang="ru-RU" sz="2000" dirty="0" err="1"/>
              <a:t>асослари</a:t>
            </a:r>
            <a:r>
              <a:rPr lang="ru-RU" sz="2000" dirty="0"/>
              <a:t> [</a:t>
            </a:r>
            <a:r>
              <a:rPr lang="ru-RU" sz="2000" dirty="0" err="1"/>
              <a:t>Матн</a:t>
            </a:r>
            <a:r>
              <a:rPr lang="ru-RU" sz="2000" dirty="0"/>
              <a:t>] / Е.</a:t>
            </a:r>
            <a:r>
              <a:rPr lang="en-US" sz="2000" dirty="0"/>
              <a:t>A. </a:t>
            </a:r>
            <a:r>
              <a:rPr lang="ru-RU" sz="2000" dirty="0" err="1"/>
              <a:t>Байдаулет</a:t>
            </a:r>
            <a:r>
              <a:rPr lang="ru-RU" sz="2000" dirty="0"/>
              <a:t>. -</a:t>
            </a:r>
            <a:r>
              <a:rPr lang="ru-RU" sz="2000" dirty="0" err="1"/>
              <a:t>Тошкент</a:t>
            </a:r>
            <a:r>
              <a:rPr lang="ru-RU" sz="2000" dirty="0"/>
              <a:t>: “</a:t>
            </a:r>
            <a:r>
              <a:rPr lang="ru-RU" sz="2000" dirty="0" err="1"/>
              <a:t>Ўзбекистон</a:t>
            </a:r>
            <a:r>
              <a:rPr lang="ru-RU" sz="2000" dirty="0"/>
              <a:t>” НМИУ, 2019. – 432 б.</a:t>
            </a:r>
            <a:r>
              <a:rPr lang="en-US" sz="2000" dirty="0"/>
              <a:t> </a:t>
            </a:r>
            <a:endParaRPr lang="uz-Cyrl-UZ" sz="2000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Ислом</a:t>
            </a:r>
            <a:r>
              <a:rPr lang="ru-RU" sz="2000" dirty="0"/>
              <a:t> банк </a:t>
            </a:r>
            <a:r>
              <a:rPr lang="ru-RU" sz="2000" dirty="0" err="1"/>
              <a:t>иши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молияси</a:t>
            </a:r>
            <a:r>
              <a:rPr lang="ru-RU" sz="2000" dirty="0"/>
              <a:t>: </a:t>
            </a:r>
            <a:r>
              <a:rPr lang="ru-RU" sz="2000" dirty="0" err="1"/>
              <a:t>тамойиллари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амалиёти</a:t>
            </a:r>
            <a:r>
              <a:rPr lang="ru-RU" sz="2000" dirty="0"/>
              <a:t>. </a:t>
            </a:r>
            <a:r>
              <a:rPr lang="ru-RU" sz="2000" dirty="0" err="1"/>
              <a:t>Моҳаммед</a:t>
            </a:r>
            <a:r>
              <a:rPr lang="ru-RU" sz="2000" dirty="0"/>
              <a:t> </a:t>
            </a:r>
            <a:r>
              <a:rPr lang="ru-RU" sz="2000" dirty="0" err="1"/>
              <a:t>Имад</a:t>
            </a:r>
            <a:r>
              <a:rPr lang="ru-RU" sz="2000" dirty="0"/>
              <a:t> </a:t>
            </a:r>
            <a:r>
              <a:rPr lang="en-US" sz="2000" dirty="0"/>
              <a:t>A</a:t>
            </a:r>
            <a:r>
              <a:rPr lang="ru-RU" sz="2000" dirty="0"/>
              <a:t>ли, </a:t>
            </a:r>
            <a:r>
              <a:rPr lang="ru-RU" sz="2000" dirty="0" err="1"/>
              <a:t>Икрамур</a:t>
            </a:r>
            <a:r>
              <a:rPr lang="ru-RU" sz="2000" dirty="0"/>
              <a:t> </a:t>
            </a:r>
            <a:r>
              <a:rPr lang="ru-RU" sz="2000" dirty="0" err="1"/>
              <a:t>Раҳмон</a:t>
            </a:r>
            <a:r>
              <a:rPr lang="ru-RU" sz="2000" dirty="0"/>
              <a:t> </a:t>
            </a:r>
            <a:r>
              <a:rPr lang="ru-RU" sz="2000" dirty="0" err="1"/>
              <a:t>Фалаҳи</a:t>
            </a:r>
            <a:r>
              <a:rPr lang="ru-RU" sz="2000" dirty="0"/>
              <a:t> / </a:t>
            </a:r>
            <a:r>
              <a:rPr lang="uz-Latn-UZ" sz="2000" dirty="0"/>
              <a:t>Marifa Academy Private Limited</a:t>
            </a:r>
            <a:r>
              <a:rPr lang="ru-RU" sz="2000" dirty="0"/>
              <a:t>, </a:t>
            </a:r>
            <a:r>
              <a:rPr lang="ru-RU" sz="2000" dirty="0" err="1"/>
              <a:t>Биринчи</a:t>
            </a:r>
            <a:r>
              <a:rPr lang="ru-RU" sz="2000" dirty="0"/>
              <a:t> </a:t>
            </a:r>
            <a:r>
              <a:rPr lang="ru-RU" sz="2000" dirty="0" err="1"/>
              <a:t>нашр</a:t>
            </a:r>
            <a:r>
              <a:rPr lang="ru-RU" sz="2000" dirty="0"/>
              <a:t> 2016. 55-бет.</a:t>
            </a:r>
            <a:r>
              <a:rPr lang="en-US" sz="2000" dirty="0"/>
              <a:t> </a:t>
            </a:r>
            <a:endParaRPr lang="uz-Cyrl-UZ" sz="2000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иқтисодиётида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муносабатлар</a:t>
            </a:r>
            <a:r>
              <a:rPr lang="ru-RU" sz="2000" dirty="0"/>
              <a:t>. Р.В.</a:t>
            </a:r>
            <a:r>
              <a:rPr lang="en-US" sz="2000" dirty="0"/>
              <a:t>A</a:t>
            </a:r>
            <a:r>
              <a:rPr lang="ru-RU" sz="2000" dirty="0" err="1"/>
              <a:t>бдуллаев</a:t>
            </a:r>
            <a:r>
              <a:rPr lang="ru-RU" sz="2000" dirty="0"/>
              <a:t>, </a:t>
            </a:r>
            <a:r>
              <a:rPr lang="ru-RU" sz="2000" dirty="0" err="1"/>
              <a:t>С.М.Дусанов</a:t>
            </a:r>
            <a:r>
              <a:rPr lang="ru-RU" sz="2000" dirty="0"/>
              <a:t>. - Т.: “</a:t>
            </a:r>
            <a:r>
              <a:rPr lang="ru-RU" sz="2000" dirty="0" err="1"/>
              <a:t>Тошкент</a:t>
            </a:r>
            <a:r>
              <a:rPr lang="ru-RU" sz="2000" dirty="0"/>
              <a:t> </a:t>
            </a:r>
            <a:r>
              <a:rPr lang="ru-RU" sz="2000" dirty="0" err="1"/>
              <a:t>ислом</a:t>
            </a:r>
            <a:r>
              <a:rPr lang="ru-RU" sz="2000" dirty="0"/>
              <a:t> </a:t>
            </a:r>
            <a:r>
              <a:rPr lang="ru-RU" sz="2000" dirty="0" err="1"/>
              <a:t>университети</a:t>
            </a:r>
            <a:r>
              <a:rPr lang="ru-RU" sz="2000" dirty="0"/>
              <a:t>”, 2007. - 71 б.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2000" dirty="0"/>
              <a:t>A</a:t>
            </a:r>
            <a:r>
              <a:rPr lang="ru-RU" sz="2000" dirty="0" err="1"/>
              <a:t>броров</a:t>
            </a:r>
            <a:r>
              <a:rPr lang="ru-RU" sz="2000" dirty="0"/>
              <a:t> С., </a:t>
            </a:r>
            <a:r>
              <a:rPr lang="ru-RU" sz="2000" dirty="0" err="1"/>
              <a:t>Ўзбекистонда</a:t>
            </a:r>
            <a:r>
              <a:rPr lang="ru-RU" sz="2000" dirty="0"/>
              <a:t> </a:t>
            </a:r>
            <a:r>
              <a:rPr lang="ru-RU" sz="2000" dirty="0" err="1"/>
              <a:t>сукук-ислом</a:t>
            </a:r>
            <a:r>
              <a:rPr lang="ru-RU" sz="2000" dirty="0"/>
              <a:t> </a:t>
            </a:r>
            <a:r>
              <a:rPr lang="ru-RU" sz="2000" dirty="0" err="1"/>
              <a:t>қимматли</a:t>
            </a:r>
            <a:r>
              <a:rPr lang="ru-RU" sz="2000" dirty="0"/>
              <a:t> </a:t>
            </a:r>
            <a:r>
              <a:rPr lang="ru-RU" sz="2000" dirty="0" err="1"/>
              <a:t>қоғозларини</a:t>
            </a:r>
            <a:r>
              <a:rPr lang="ru-RU" sz="2000" dirty="0"/>
              <a:t> </a:t>
            </a:r>
            <a:r>
              <a:rPr lang="ru-RU" sz="2000" dirty="0" err="1"/>
              <a:t>жорий</a:t>
            </a:r>
            <a:r>
              <a:rPr lang="ru-RU" sz="2000" dirty="0"/>
              <a:t> </a:t>
            </a:r>
            <a:r>
              <a:rPr lang="ru-RU" sz="2000" dirty="0" err="1"/>
              <a:t>этиш</a:t>
            </a:r>
            <a:r>
              <a:rPr lang="ru-RU" sz="2000" dirty="0"/>
              <a:t> </a:t>
            </a:r>
            <a:r>
              <a:rPr lang="ru-RU" sz="2000" dirty="0" err="1"/>
              <a:t>истиқболлари</a:t>
            </a:r>
            <a:r>
              <a:rPr lang="ru-RU" sz="2000" dirty="0"/>
              <a:t>, </a:t>
            </a:r>
            <a:r>
              <a:rPr lang="ru-RU" sz="2000" dirty="0" err="1"/>
              <a:t>Тошкент</a:t>
            </a:r>
            <a:r>
              <a:rPr lang="ru-RU" sz="2000" dirty="0"/>
              <a:t>, 2020 й.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z-Latn-UZ" sz="2000" dirty="0"/>
              <a:t>Syeda Fahmida Habib</a:t>
            </a:r>
            <a:r>
              <a:rPr lang="ru-RU" sz="2000" dirty="0"/>
              <a:t>.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банк </a:t>
            </a:r>
            <a:r>
              <a:rPr lang="ru-RU" sz="2000" dirty="0" err="1"/>
              <a:t>иши</a:t>
            </a:r>
            <a:r>
              <a:rPr lang="ru-RU" sz="2000" dirty="0"/>
              <a:t> </a:t>
            </a:r>
            <a:r>
              <a:rPr lang="ru-RU" sz="2000" dirty="0" err="1"/>
              <a:t>асослари</a:t>
            </a:r>
            <a:r>
              <a:rPr lang="ru-RU" sz="2000" dirty="0"/>
              <a:t>, </a:t>
            </a:r>
            <a:r>
              <a:rPr lang="uz-Latn-UZ" sz="2000" dirty="0"/>
              <a:t>John Wiley &amp; Sons Ltd.</a:t>
            </a:r>
            <a:r>
              <a:rPr lang="ru-RU" sz="2000" dirty="0"/>
              <a:t>, 2018 </a:t>
            </a:r>
            <a:r>
              <a:rPr lang="ru-RU" sz="2000" dirty="0" err="1"/>
              <a:t>йил</a:t>
            </a:r>
            <a:r>
              <a:rPr lang="ru-RU" sz="2000" dirty="0"/>
              <a:t>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2000" dirty="0" err="1"/>
              <a:t>Иброҳим</a:t>
            </a:r>
            <a:r>
              <a:rPr lang="ru-RU" sz="2000" dirty="0"/>
              <a:t> </a:t>
            </a:r>
            <a:r>
              <a:rPr lang="ru-RU" sz="2000" dirty="0" err="1"/>
              <a:t>Фарес</a:t>
            </a:r>
            <a:r>
              <a:rPr lang="ru-RU" sz="2000" dirty="0"/>
              <a:t>, </a:t>
            </a:r>
            <a:r>
              <a:rPr lang="ru-RU" sz="2000" dirty="0" err="1"/>
              <a:t>Ислом</a:t>
            </a:r>
            <a:r>
              <a:rPr lang="ru-RU" sz="2000" dirty="0"/>
              <a:t> банки </a:t>
            </a:r>
            <a:r>
              <a:rPr lang="ru-RU" sz="2000" dirty="0" err="1"/>
              <a:t>саноати</a:t>
            </a:r>
            <a:r>
              <a:rPr lang="ru-RU" sz="2000" dirty="0"/>
              <a:t>: концепция, </a:t>
            </a:r>
            <a:r>
              <a:rPr lang="ru-RU" sz="2000" dirty="0" err="1"/>
              <a:t>операциялар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назорат</a:t>
            </a:r>
            <a:r>
              <a:rPr lang="ru-RU" sz="2000" dirty="0"/>
              <a:t>, 2015 </a:t>
            </a:r>
            <a:r>
              <a:rPr lang="ru-RU" sz="2000" dirty="0" err="1"/>
              <a:t>йил</a:t>
            </a:r>
            <a:r>
              <a:rPr lang="ru-RU" sz="2000" dirty="0"/>
              <a:t>.</a:t>
            </a:r>
            <a:endParaRPr lang="ru-RU" sz="1846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371100"/>
      </p:ext>
    </p:extLst>
  </p:cSld>
  <p:clrMapOvr>
    <a:masterClrMapping/>
  </p:clrMapOvr>
  <p:transition spd="med">
    <p:pull dir="l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A76F62-2CB2-4E93-95A9-F9DF7514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16" y="1071562"/>
            <a:ext cx="5715000" cy="4410075"/>
          </a:xfrm>
          <a:prstGeom prst="rect">
            <a:avLst/>
          </a:prstGeom>
        </p:spPr>
      </p:pic>
      <p:sp>
        <p:nvSpPr>
          <p:cNvPr id="459" name="Google Shape;459;p26"/>
          <p:cNvSpPr/>
          <p:nvPr/>
        </p:nvSpPr>
        <p:spPr>
          <a:xfrm>
            <a:off x="1311383" y="1130141"/>
            <a:ext cx="597666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ЭЪТИБОРИНГИЗ УЧУН РАҲМАТ !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1" name="Google Shape;461;p26"/>
          <p:cNvSpPr txBox="1"/>
          <p:nvPr/>
        </p:nvSpPr>
        <p:spPr>
          <a:xfrm>
            <a:off x="827584" y="5379253"/>
            <a:ext cx="59766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https://st.depositphotos.com/2247735/3215/i/450/depositphotos_32159581-stock-photo-islamic-banking-or-financing-concept.jpg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AutoShape 4" descr="https://st.depositphotos.com/2247735/3215/i/450/depositphotos_32159581-stock-photo-islamic-banking-or-financing-concept.jpg">
            <a:extLst>
              <a:ext uri="{FF2B5EF4-FFF2-40B4-BE49-F238E27FC236}">
                <a16:creationId xmlns:a16="http://schemas.microsoft.com/office/drawing/2014/main" id="{ADC74FA5-2A9F-4A22-AAC0-2946D42DF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5028222"/>
      </p:ext>
    </p:extLst>
  </p:cSld>
  <p:clrMapOvr>
    <a:masterClrMapping/>
  </p:clrMapOvr>
  <p:transition spd="med">
    <p:pull dir="lu"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6868</TotalTime>
  <Words>1666</Words>
  <Application>Microsoft Office PowerPoint</Application>
  <PresentationFormat>Экран (4:3)</PresentationFormat>
  <Paragraphs>119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</vt:lpstr>
      <vt:lpstr>Calibri</vt:lpstr>
      <vt:lpstr>Century Gothic</vt:lpstr>
      <vt:lpstr>Times New Roman</vt:lpstr>
      <vt:lpstr>Trebuchet MS</vt:lpstr>
      <vt:lpstr>Wingdings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690</cp:revision>
  <dcterms:created xsi:type="dcterms:W3CDTF">2015-02-23T10:50:58Z</dcterms:created>
  <dcterms:modified xsi:type="dcterms:W3CDTF">2023-04-19T02:26:38Z</dcterms:modified>
</cp:coreProperties>
</file>