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y="6858000" cx="9144000"/>
  <p:notesSz cx="6735750" cy="9866300"/>
  <p:embeddedFontLst>
    <p:embeddedFont>
      <p:font typeface="Century Gothic"/>
      <p:regular r:id="rId31"/>
      <p:bold r:id="rId32"/>
      <p:italic r:id="rId33"/>
      <p:boldItalic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2D200454-40CA-4A62-9FC3-DE9A4176ACB9}">
      <p15:notesGuideLst>
        <p15:guide id="1" orient="horz" pos="3108">
          <p15:clr>
            <a:srgbClr val="A4A3A4"/>
          </p15:clr>
        </p15:guide>
        <p15:guide id="2" pos="2122">
          <p15:clr>
            <a:srgbClr val="A4A3A4"/>
          </p15:clr>
        </p15:guide>
      </p15:notesGuideLst>
    </p:ext>
    <p:ext uri="http://customooxmlschemas.google.com/">
      <go:slidesCustomData xmlns:go="http://customooxmlschemas.google.com/" r:id="rId35" roundtripDataSignature="AMtx7miqpMuFNy+cvTqPja6YQ6yY84187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3108" orient="horz"/>
        <p:guide pos="2122"/>
      </p:guideLst>
    </p:cSldViewPr>
  </p:notes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regular.fntdata"/><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CenturyGothic-italic.fntdata"/><Relationship Id="rId10" Type="http://schemas.openxmlformats.org/officeDocument/2006/relationships/slide" Target="slides/slide5.xml"/><Relationship Id="rId32" Type="http://schemas.openxmlformats.org/officeDocument/2006/relationships/font" Target="fonts/CenturyGothic-bold.fntdata"/><Relationship Id="rId13" Type="http://schemas.openxmlformats.org/officeDocument/2006/relationships/slide" Target="slides/slide8.xml"/><Relationship Id="rId35" Type="http://customschemas.google.com/relationships/presentationmetadata" Target="metadata"/><Relationship Id="rId12" Type="http://schemas.openxmlformats.org/officeDocument/2006/relationships/slide" Target="slides/slide7.xml"/><Relationship Id="rId34" Type="http://schemas.openxmlformats.org/officeDocument/2006/relationships/font" Target="fonts/CenturyGothic-bold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19413" cy="493713"/>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4" name="Google Shape;4;n"/>
          <p:cNvSpPr txBox="1"/>
          <p:nvPr>
            <p:ph idx="10" type="dt"/>
          </p:nvPr>
        </p:nvSpPr>
        <p:spPr>
          <a:xfrm>
            <a:off x="3814763" y="0"/>
            <a:ext cx="2919412" cy="493713"/>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5" name="Google Shape;5;n"/>
          <p:cNvSpPr/>
          <p:nvPr>
            <p:ph idx="3"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3100" y="4686300"/>
            <a:ext cx="5389563" cy="4440238"/>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71013"/>
            <a:ext cx="2919413" cy="493712"/>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8" name="Google Shape;8;n"/>
          <p:cNvSpPr txBox="1"/>
          <p:nvPr>
            <p:ph idx="12" type="sldNum"/>
          </p:nvPr>
        </p:nvSpPr>
        <p:spPr>
          <a:xfrm>
            <a:off x="3814763" y="9371013"/>
            <a:ext cx="2919412" cy="493712"/>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ru-R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6" name="Google Shape;176;p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2: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6" name="Google Shape;186;p2: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3: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96" name="Google Shape;196;p3: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4: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01" name="Google Shape;201;p4: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5: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06" name="Google Shape;206;p5: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6: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5" name="Google Shape;215;p6: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7: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20" name="Google Shape;220;p7: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8: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25" name="Google Shape;225;p8: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9: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0" name="Google Shape;230;p9: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0: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8" name="Google Shape;238;p10: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1: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43" name="Google Shape;243;p1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2: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1" name="Google Shape;251;p12: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3: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6" name="Google Shape;256;p13: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4: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1" name="Google Shape;261;p14: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5: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6" name="Google Shape;266;p15: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6: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1" name="Google Shape;271;p16: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7: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6" name="Google Shape;276;p17: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8: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1" name="Google Shape;281;p18: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9: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6" name="Google Shape;286;p19: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0: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1" name="Google Shape;291;p20: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1: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6" name="Google Shape;296;p2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2: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04" name="Google Shape;304;p22: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3: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09" name="Google Shape;309;p23: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4: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14" name="Google Shape;314;p24: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5:notes"/>
          <p:cNvSpPr txBox="1"/>
          <p:nvPr>
            <p:ph idx="1" type="body"/>
          </p:nvPr>
        </p:nvSpPr>
        <p:spPr>
          <a:xfrm>
            <a:off x="673100" y="4686300"/>
            <a:ext cx="5389563" cy="4440238"/>
          </a:xfrm>
          <a:prstGeom prst="rect">
            <a:avLst/>
          </a:prstGeom>
          <a:noFill/>
          <a:ln>
            <a:noFill/>
          </a:ln>
        </p:spPr>
        <p:txBody>
          <a:bodyPr anchorCtr="0" anchor="t" bIns="45700" lIns="91425" spcFirstLastPara="1" rIns="91425" wrap="square" tIns="45700">
            <a:noAutofit/>
          </a:bodyPr>
          <a:lstStyle/>
          <a:p>
            <a:pPr indent="0" lvl="0" marL="0" rtl="0" algn="l">
              <a:spcBef>
                <a:spcPts val="360"/>
              </a:spcBef>
              <a:spcAft>
                <a:spcPts val="0"/>
              </a:spcAft>
              <a:buClr>
                <a:schemeClr val="dk1"/>
              </a:buClr>
              <a:buSzPts val="1200"/>
              <a:buFont typeface="Calibri"/>
              <a:buNone/>
            </a:pPr>
            <a:r>
              <a:t/>
            </a:r>
            <a:endParaRPr/>
          </a:p>
        </p:txBody>
      </p:sp>
      <p:sp>
        <p:nvSpPr>
          <p:cNvPr id="321" name="Google Shape;321;p25: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26" name="Shape 26"/>
        <p:cNvGrpSpPr/>
        <p:nvPr/>
      </p:nvGrpSpPr>
      <p:grpSpPr>
        <a:xfrm>
          <a:off x="0" y="0"/>
          <a:ext cx="0" cy="0"/>
          <a:chOff x="0" y="0"/>
          <a:chExt cx="0" cy="0"/>
        </a:xfrm>
      </p:grpSpPr>
      <p:sp>
        <p:nvSpPr>
          <p:cNvPr id="27" name="Google Shape;27;p2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2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30" name="Shape 30"/>
        <p:cNvGrpSpPr/>
        <p:nvPr/>
      </p:nvGrpSpPr>
      <p:grpSpPr>
        <a:xfrm>
          <a:off x="0" y="0"/>
          <a:ext cx="0" cy="0"/>
          <a:chOff x="0" y="0"/>
          <a:chExt cx="0" cy="0"/>
        </a:xfrm>
      </p:grpSpPr>
      <p:grpSp>
        <p:nvGrpSpPr>
          <p:cNvPr id="31" name="Google Shape;31;p28"/>
          <p:cNvGrpSpPr/>
          <p:nvPr/>
        </p:nvGrpSpPr>
        <p:grpSpPr>
          <a:xfrm>
            <a:off x="-8466" y="-8468"/>
            <a:ext cx="9171316" cy="6874935"/>
            <a:chOff x="-8466" y="-8468"/>
            <a:chExt cx="9171316" cy="6874935"/>
          </a:xfrm>
        </p:grpSpPr>
        <p:cxnSp>
          <p:nvCxnSpPr>
            <p:cNvPr id="32" name="Google Shape;32;p28"/>
            <p:cNvCxnSpPr/>
            <p:nvPr/>
          </p:nvCxnSpPr>
          <p:spPr>
            <a:xfrm flipH="1" rot="10800000">
              <a:off x="5130830" y="4175605"/>
              <a:ext cx="4022475" cy="2682396"/>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33" name="Google Shape;33;p28"/>
            <p:cNvCxnSpPr/>
            <p:nvPr/>
          </p:nvCxnSpPr>
          <p:spPr>
            <a:xfrm>
              <a:off x="7042707"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34" name="Google Shape;34;p28"/>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8"/>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28"/>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28"/>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38" name="Google Shape;38;p28"/>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28"/>
            <p:cNvSpPr/>
            <p:nvPr/>
          </p:nvSpPr>
          <p:spPr>
            <a:xfrm>
              <a:off x="8094165"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28"/>
            <p:cNvSpPr/>
            <p:nvPr/>
          </p:nvSpPr>
          <p:spPr>
            <a:xfrm>
              <a:off x="8068764"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8"/>
            <p:cNvSpPr/>
            <p:nvPr/>
          </p:nvSpPr>
          <p:spPr>
            <a:xfrm>
              <a:off x="-8466" y="-8468"/>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84705"/>
              </a:schemeClr>
            </a:solidFill>
            <a:ln>
              <a:noFill/>
            </a:ln>
          </p:spPr>
        </p:sp>
      </p:grpSp>
      <p:sp>
        <p:nvSpPr>
          <p:cNvPr id="42" name="Google Shape;42;p28"/>
          <p:cNvSpPr txBox="1"/>
          <p:nvPr>
            <p:ph type="ctrTitle"/>
          </p:nvPr>
        </p:nvSpPr>
        <p:spPr>
          <a:xfrm>
            <a:off x="1130595" y="2404534"/>
            <a:ext cx="5826719"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8"/>
          <p:cNvSpPr txBox="1"/>
          <p:nvPr>
            <p:ph idx="1" type="subTitle"/>
          </p:nvPr>
        </p:nvSpPr>
        <p:spPr>
          <a:xfrm>
            <a:off x="1130595" y="4050834"/>
            <a:ext cx="5826719"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44" name="Google Shape;44;p2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2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2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n.jpg" id="47" name="Google Shape;47;p28"/>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transition spd="med">
    <p:push/>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48" name="Shape 48"/>
        <p:cNvGrpSpPr/>
        <p:nvPr/>
      </p:nvGrpSpPr>
      <p:grpSpPr>
        <a:xfrm>
          <a:off x="0" y="0"/>
          <a:ext cx="0" cy="0"/>
          <a:chOff x="0" y="0"/>
          <a:chExt cx="0" cy="0"/>
        </a:xfrm>
      </p:grpSpPr>
      <p:sp>
        <p:nvSpPr>
          <p:cNvPr id="49" name="Google Shape;49;p29"/>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29"/>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1" name="Google Shape;51;p29"/>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9"/>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9"/>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54" name="Google Shape;54;p29"/>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55" name="Google Shape;55;p29"/>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6" name="Google Shape;56;p29"/>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7" name="Google Shape;57;p29"/>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8" name="Google Shape;58;p29"/>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9" name="Google Shape;59;p29"/>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60" name="Shape 60"/>
        <p:cNvGrpSpPr/>
        <p:nvPr/>
      </p:nvGrpSpPr>
      <p:grpSpPr>
        <a:xfrm>
          <a:off x="0" y="0"/>
          <a:ext cx="0" cy="0"/>
          <a:chOff x="0" y="0"/>
          <a:chExt cx="0" cy="0"/>
        </a:xfrm>
      </p:grpSpPr>
      <p:sp>
        <p:nvSpPr>
          <p:cNvPr id="61" name="Google Shape;61;p30"/>
          <p:cNvSpPr txBox="1"/>
          <p:nvPr>
            <p:ph type="title"/>
          </p:nvPr>
        </p:nvSpPr>
        <p:spPr>
          <a:xfrm>
            <a:off x="609598" y="2700868"/>
            <a:ext cx="6347715"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30"/>
          <p:cNvSpPr txBox="1"/>
          <p:nvPr>
            <p:ph idx="1" type="body"/>
          </p:nvPr>
        </p:nvSpPr>
        <p:spPr>
          <a:xfrm>
            <a:off x="609598" y="4527448"/>
            <a:ext cx="6347715"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63" name="Google Shape;63;p30"/>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0"/>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0"/>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66" name="Google Shape;66;p30"/>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67" name="Google Shape;67;p30"/>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68" name="Google Shape;68;p30"/>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69" name="Google Shape;69;p30"/>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70" name="Google Shape;70;p30"/>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71" name="Google Shape;71;p30"/>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72" name="Shape 72"/>
        <p:cNvGrpSpPr/>
        <p:nvPr/>
      </p:nvGrpSpPr>
      <p:grpSpPr>
        <a:xfrm>
          <a:off x="0" y="0"/>
          <a:ext cx="0" cy="0"/>
          <a:chOff x="0" y="0"/>
          <a:chExt cx="0" cy="0"/>
        </a:xfrm>
      </p:grpSpPr>
      <p:sp>
        <p:nvSpPr>
          <p:cNvPr id="73" name="Google Shape;73;p31"/>
          <p:cNvSpPr txBox="1"/>
          <p:nvPr>
            <p:ph type="title"/>
          </p:nvPr>
        </p:nvSpPr>
        <p:spPr>
          <a:xfrm>
            <a:off x="609600"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31"/>
          <p:cNvSpPr txBox="1"/>
          <p:nvPr>
            <p:ph idx="1" type="body"/>
          </p:nvPr>
        </p:nvSpPr>
        <p:spPr>
          <a:xfrm>
            <a:off x="609600" y="2160589"/>
            <a:ext cx="3088109"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75" name="Google Shape;75;p31"/>
          <p:cNvSpPr txBox="1"/>
          <p:nvPr>
            <p:ph idx="2" type="body"/>
          </p:nvPr>
        </p:nvSpPr>
        <p:spPr>
          <a:xfrm>
            <a:off x="3869204" y="2160590"/>
            <a:ext cx="3088110"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76" name="Google Shape;76;p31"/>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1"/>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1"/>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79" name="Google Shape;79;p31"/>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80" name="Google Shape;80;p31"/>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1" name="Google Shape;81;p31"/>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2" name="Google Shape;82;p31"/>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3" name="Google Shape;83;p31"/>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4" name="Google Shape;84;p31"/>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85" name="Shape 85"/>
        <p:cNvGrpSpPr/>
        <p:nvPr/>
      </p:nvGrpSpPr>
      <p:grpSpPr>
        <a:xfrm>
          <a:off x="0" y="0"/>
          <a:ext cx="0" cy="0"/>
          <a:chOff x="0" y="0"/>
          <a:chExt cx="0" cy="0"/>
        </a:xfrm>
      </p:grpSpPr>
      <p:sp>
        <p:nvSpPr>
          <p:cNvPr id="86" name="Google Shape;86;p32"/>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32"/>
          <p:cNvSpPr txBox="1"/>
          <p:nvPr>
            <p:ph idx="1" type="body"/>
          </p:nvPr>
        </p:nvSpPr>
        <p:spPr>
          <a:xfrm>
            <a:off x="609599"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88" name="Google Shape;88;p32"/>
          <p:cNvSpPr txBox="1"/>
          <p:nvPr>
            <p:ph idx="2" type="body"/>
          </p:nvPr>
        </p:nvSpPr>
        <p:spPr>
          <a:xfrm>
            <a:off x="609599"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89" name="Google Shape;89;p32"/>
          <p:cNvSpPr txBox="1"/>
          <p:nvPr>
            <p:ph idx="3" type="body"/>
          </p:nvPr>
        </p:nvSpPr>
        <p:spPr>
          <a:xfrm>
            <a:off x="3866640"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90" name="Google Shape;90;p32"/>
          <p:cNvSpPr txBox="1"/>
          <p:nvPr>
            <p:ph idx="4" type="body"/>
          </p:nvPr>
        </p:nvSpPr>
        <p:spPr>
          <a:xfrm>
            <a:off x="3866640"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1" name="Google Shape;91;p32"/>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32"/>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32"/>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94" name="Google Shape;94;p32"/>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95" name="Google Shape;95;p32"/>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6" name="Google Shape;96;p32"/>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7" name="Google Shape;97;p32"/>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8" name="Google Shape;98;p32"/>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9" name="Google Shape;99;p32"/>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00" name="Shape 100"/>
        <p:cNvGrpSpPr/>
        <p:nvPr/>
      </p:nvGrpSpPr>
      <p:grpSpPr>
        <a:xfrm>
          <a:off x="0" y="0"/>
          <a:ext cx="0" cy="0"/>
          <a:chOff x="0" y="0"/>
          <a:chExt cx="0" cy="0"/>
        </a:xfrm>
      </p:grpSpPr>
      <p:sp>
        <p:nvSpPr>
          <p:cNvPr id="101" name="Google Shape;101;p33"/>
          <p:cNvSpPr txBox="1"/>
          <p:nvPr>
            <p:ph type="title"/>
          </p:nvPr>
        </p:nvSpPr>
        <p:spPr>
          <a:xfrm>
            <a:off x="609599"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33"/>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33"/>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33"/>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105" name="Google Shape;105;p33"/>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06" name="Google Shape;106;p33"/>
          <p:cNvSpPr/>
          <p:nvPr/>
        </p:nvSpPr>
        <p:spPr>
          <a:xfrm rot="-2629445">
            <a:off x="682822" y="201249"/>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7" name="Google Shape;107;p33"/>
          <p:cNvSpPr/>
          <p:nvPr/>
        </p:nvSpPr>
        <p:spPr>
          <a:xfrm rot="-2629445">
            <a:off x="957645" y="477915"/>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8" name="Google Shape;108;p33"/>
          <p:cNvSpPr/>
          <p:nvPr/>
        </p:nvSpPr>
        <p:spPr>
          <a:xfrm rot="-2629445">
            <a:off x="381491" y="470330"/>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9" name="Google Shape;109;p33"/>
          <p:cNvSpPr/>
          <p:nvPr/>
        </p:nvSpPr>
        <p:spPr>
          <a:xfrm rot="-2629445">
            <a:off x="656610" y="746329"/>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10" name="Google Shape;110;p33"/>
          <p:cNvSpPr txBox="1"/>
          <p:nvPr/>
        </p:nvSpPr>
        <p:spPr>
          <a:xfrm>
            <a:off x="142875" y="1071563"/>
            <a:ext cx="1462088" cy="584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2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111" name="Shape 111"/>
        <p:cNvGrpSpPr/>
        <p:nvPr/>
      </p:nvGrpSpPr>
      <p:grpSpPr>
        <a:xfrm>
          <a:off x="0" y="0"/>
          <a:ext cx="0" cy="0"/>
          <a:chOff x="0" y="0"/>
          <a:chExt cx="0" cy="0"/>
        </a:xfrm>
      </p:grpSpPr>
      <p:sp>
        <p:nvSpPr>
          <p:cNvPr id="112" name="Google Shape;112;p34"/>
          <p:cNvSpPr txBox="1"/>
          <p:nvPr>
            <p:ph type="title"/>
          </p:nvPr>
        </p:nvSpPr>
        <p:spPr>
          <a:xfrm>
            <a:off x="609599" y="1498604"/>
            <a:ext cx="2790182"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34"/>
          <p:cNvSpPr txBox="1"/>
          <p:nvPr>
            <p:ph idx="1" type="body"/>
          </p:nvPr>
        </p:nvSpPr>
        <p:spPr>
          <a:xfrm>
            <a:off x="3571275" y="514925"/>
            <a:ext cx="3386037"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34"/>
          <p:cNvSpPr txBox="1"/>
          <p:nvPr>
            <p:ph idx="2" type="body"/>
          </p:nvPr>
        </p:nvSpPr>
        <p:spPr>
          <a:xfrm>
            <a:off x="609599" y="2777069"/>
            <a:ext cx="2790182"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840"/>
              <a:buNone/>
              <a:defRPr sz="1050"/>
            </a:lvl2pPr>
            <a:lvl3pPr indent="-228600" lvl="2" marL="1371600" algn="l">
              <a:spcBef>
                <a:spcPts val="1000"/>
              </a:spcBef>
              <a:spcAft>
                <a:spcPts val="0"/>
              </a:spcAft>
              <a:buSzPts val="720"/>
              <a:buNone/>
              <a:defRPr sz="900"/>
            </a:lvl3pPr>
            <a:lvl4pPr indent="-228600" lvl="3" marL="1828800" algn="l">
              <a:spcBef>
                <a:spcPts val="1000"/>
              </a:spcBef>
              <a:spcAft>
                <a:spcPts val="0"/>
              </a:spcAft>
              <a:buSzPts val="600"/>
              <a:buNone/>
              <a:defRPr sz="750"/>
            </a:lvl4pPr>
            <a:lvl5pPr indent="-228600" lvl="4" marL="2286000" algn="l">
              <a:spcBef>
                <a:spcPts val="1000"/>
              </a:spcBef>
              <a:spcAft>
                <a:spcPts val="0"/>
              </a:spcAft>
              <a:buSzPts val="600"/>
              <a:buNone/>
              <a:defRPr sz="750"/>
            </a:lvl5pPr>
            <a:lvl6pPr indent="-228600" lvl="5" marL="2743200" algn="l">
              <a:spcBef>
                <a:spcPts val="1000"/>
              </a:spcBef>
              <a:spcAft>
                <a:spcPts val="0"/>
              </a:spcAft>
              <a:buSzPts val="600"/>
              <a:buNone/>
              <a:defRPr sz="750"/>
            </a:lvl6pPr>
            <a:lvl7pPr indent="-228600" lvl="6" marL="3200400" algn="l">
              <a:spcBef>
                <a:spcPts val="1000"/>
              </a:spcBef>
              <a:spcAft>
                <a:spcPts val="0"/>
              </a:spcAft>
              <a:buSzPts val="600"/>
              <a:buNone/>
              <a:defRPr sz="750"/>
            </a:lvl7pPr>
            <a:lvl8pPr indent="-228600" lvl="7" marL="3657600" algn="l">
              <a:spcBef>
                <a:spcPts val="1000"/>
              </a:spcBef>
              <a:spcAft>
                <a:spcPts val="0"/>
              </a:spcAft>
              <a:buSzPts val="600"/>
              <a:buNone/>
              <a:defRPr sz="750"/>
            </a:lvl8pPr>
            <a:lvl9pPr indent="-228600" lvl="8" marL="4114800" algn="l">
              <a:spcBef>
                <a:spcPts val="1000"/>
              </a:spcBef>
              <a:spcAft>
                <a:spcPts val="0"/>
              </a:spcAft>
              <a:buSzPts val="600"/>
              <a:buNone/>
              <a:defRPr sz="750"/>
            </a:lvl9pPr>
          </a:lstStyle>
          <a:p/>
        </p:txBody>
      </p:sp>
      <p:sp>
        <p:nvSpPr>
          <p:cNvPr id="115" name="Google Shape;115;p3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3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3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118" name="Shape 118"/>
        <p:cNvGrpSpPr/>
        <p:nvPr/>
      </p:nvGrpSpPr>
      <p:grpSpPr>
        <a:xfrm>
          <a:off x="0" y="0"/>
          <a:ext cx="0" cy="0"/>
          <a:chOff x="0" y="0"/>
          <a:chExt cx="0" cy="0"/>
        </a:xfrm>
      </p:grpSpPr>
      <p:sp>
        <p:nvSpPr>
          <p:cNvPr id="119" name="Google Shape;119;p35"/>
          <p:cNvSpPr txBox="1"/>
          <p:nvPr>
            <p:ph type="title"/>
          </p:nvPr>
        </p:nvSpPr>
        <p:spPr>
          <a:xfrm>
            <a:off x="609599" y="4800600"/>
            <a:ext cx="6347714"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35"/>
          <p:cNvSpPr/>
          <p:nvPr>
            <p:ph idx="2" type="pic"/>
          </p:nvPr>
        </p:nvSpPr>
        <p:spPr>
          <a:xfrm>
            <a:off x="609599" y="609600"/>
            <a:ext cx="6347714" cy="3845718"/>
          </a:xfrm>
          <a:prstGeom prst="rect">
            <a:avLst/>
          </a:prstGeom>
          <a:noFill/>
          <a:ln>
            <a:noFill/>
          </a:ln>
        </p:spPr>
      </p:sp>
      <p:sp>
        <p:nvSpPr>
          <p:cNvPr id="121" name="Google Shape;121;p35"/>
          <p:cNvSpPr txBox="1"/>
          <p:nvPr>
            <p:ph idx="1" type="body"/>
          </p:nvPr>
        </p:nvSpPr>
        <p:spPr>
          <a:xfrm>
            <a:off x="609599" y="5367338"/>
            <a:ext cx="6347714"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22" name="Google Shape;122;p3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3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3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125" name="Shape 125"/>
        <p:cNvGrpSpPr/>
        <p:nvPr/>
      </p:nvGrpSpPr>
      <p:grpSpPr>
        <a:xfrm>
          <a:off x="0" y="0"/>
          <a:ext cx="0" cy="0"/>
          <a:chOff x="0" y="0"/>
          <a:chExt cx="0" cy="0"/>
        </a:xfrm>
      </p:grpSpPr>
      <p:sp>
        <p:nvSpPr>
          <p:cNvPr id="126" name="Google Shape;126;p36"/>
          <p:cNvSpPr txBox="1"/>
          <p:nvPr>
            <p:ph type="title"/>
          </p:nvPr>
        </p:nvSpPr>
        <p:spPr>
          <a:xfrm>
            <a:off x="609600" y="609600"/>
            <a:ext cx="6347714"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36"/>
          <p:cNvSpPr txBox="1"/>
          <p:nvPr>
            <p:ph idx="1" type="body"/>
          </p:nvPr>
        </p:nvSpPr>
        <p:spPr>
          <a:xfrm>
            <a:off x="609600" y="4470400"/>
            <a:ext cx="6347714"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8" name="Google Shape;128;p3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3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3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131" name="Shape 131"/>
        <p:cNvGrpSpPr/>
        <p:nvPr/>
      </p:nvGrpSpPr>
      <p:grpSpPr>
        <a:xfrm>
          <a:off x="0" y="0"/>
          <a:ext cx="0" cy="0"/>
          <a:chOff x="0" y="0"/>
          <a:chExt cx="0" cy="0"/>
        </a:xfrm>
      </p:grpSpPr>
      <p:sp>
        <p:nvSpPr>
          <p:cNvPr id="132" name="Google Shape;132;p37"/>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37"/>
          <p:cNvSpPr txBox="1"/>
          <p:nvPr>
            <p:ph idx="1" type="body"/>
          </p:nvPr>
        </p:nvSpPr>
        <p:spPr>
          <a:xfrm>
            <a:off x="1101074" y="3632200"/>
            <a:ext cx="541980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4" name="Google Shape;134;p37"/>
          <p:cNvSpPr txBox="1"/>
          <p:nvPr>
            <p:ph idx="2" type="body"/>
          </p:nvPr>
        </p:nvSpPr>
        <p:spPr>
          <a:xfrm>
            <a:off x="609598" y="4470400"/>
            <a:ext cx="6347715"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35" name="Google Shape;135;p3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3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3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
        <p:nvSpPr>
          <p:cNvPr id="138" name="Google Shape;138;p37"/>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
        <p:nvSpPr>
          <p:cNvPr id="139" name="Google Shape;139;p37"/>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140" name="Shape 140"/>
        <p:cNvGrpSpPr/>
        <p:nvPr/>
      </p:nvGrpSpPr>
      <p:grpSpPr>
        <a:xfrm>
          <a:off x="0" y="0"/>
          <a:ext cx="0" cy="0"/>
          <a:chOff x="0" y="0"/>
          <a:chExt cx="0" cy="0"/>
        </a:xfrm>
      </p:grpSpPr>
      <p:sp>
        <p:nvSpPr>
          <p:cNvPr id="141" name="Google Shape;141;p38"/>
          <p:cNvSpPr txBox="1"/>
          <p:nvPr>
            <p:ph type="title"/>
          </p:nvPr>
        </p:nvSpPr>
        <p:spPr>
          <a:xfrm>
            <a:off x="609598" y="1931988"/>
            <a:ext cx="6347715"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38"/>
          <p:cNvSpPr txBox="1"/>
          <p:nvPr>
            <p:ph idx="1"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43" name="Google Shape;143;p3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3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3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карточки имени">
  <p:cSld name="Цитата карточки имени">
    <p:spTree>
      <p:nvGrpSpPr>
        <p:cNvPr id="146" name="Shape 146"/>
        <p:cNvGrpSpPr/>
        <p:nvPr/>
      </p:nvGrpSpPr>
      <p:grpSpPr>
        <a:xfrm>
          <a:off x="0" y="0"/>
          <a:ext cx="0" cy="0"/>
          <a:chOff x="0" y="0"/>
          <a:chExt cx="0" cy="0"/>
        </a:xfrm>
      </p:grpSpPr>
      <p:sp>
        <p:nvSpPr>
          <p:cNvPr id="147" name="Google Shape;147;p39"/>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39"/>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49" name="Google Shape;149;p39"/>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50" name="Google Shape;150;p39"/>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39"/>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39"/>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
        <p:nvSpPr>
          <p:cNvPr id="153" name="Google Shape;153;p39"/>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
        <p:nvSpPr>
          <p:cNvPr id="154" name="Google Shape;154;p39"/>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стина или ложь">
  <p:cSld name="Истина или ложь">
    <p:spTree>
      <p:nvGrpSpPr>
        <p:cNvPr id="155" name="Shape 155"/>
        <p:cNvGrpSpPr/>
        <p:nvPr/>
      </p:nvGrpSpPr>
      <p:grpSpPr>
        <a:xfrm>
          <a:off x="0" y="0"/>
          <a:ext cx="0" cy="0"/>
          <a:chOff x="0" y="0"/>
          <a:chExt cx="0" cy="0"/>
        </a:xfrm>
      </p:grpSpPr>
      <p:sp>
        <p:nvSpPr>
          <p:cNvPr id="156" name="Google Shape;156;p40"/>
          <p:cNvSpPr txBox="1"/>
          <p:nvPr>
            <p:ph type="title"/>
          </p:nvPr>
        </p:nvSpPr>
        <p:spPr>
          <a:xfrm>
            <a:off x="615848" y="609600"/>
            <a:ext cx="6341465"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40"/>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58" name="Google Shape;158;p40"/>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59" name="Google Shape;159;p40"/>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0" name="Google Shape;160;p40"/>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1" name="Google Shape;161;p40"/>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62" name="Shape 162"/>
        <p:cNvGrpSpPr/>
        <p:nvPr/>
      </p:nvGrpSpPr>
      <p:grpSpPr>
        <a:xfrm>
          <a:off x="0" y="0"/>
          <a:ext cx="0" cy="0"/>
          <a:chOff x="0" y="0"/>
          <a:chExt cx="0" cy="0"/>
        </a:xfrm>
      </p:grpSpPr>
      <p:sp>
        <p:nvSpPr>
          <p:cNvPr id="163" name="Google Shape;163;p41"/>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41"/>
          <p:cNvSpPr txBox="1"/>
          <p:nvPr>
            <p:ph idx="1" type="body"/>
          </p:nvPr>
        </p:nvSpPr>
        <p:spPr>
          <a:xfrm rot="5400000">
            <a:off x="1843070" y="927120"/>
            <a:ext cx="3880773" cy="6347714"/>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65" name="Google Shape;165;p41"/>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41"/>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41"/>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68" name="Shape 168"/>
        <p:cNvGrpSpPr/>
        <p:nvPr/>
      </p:nvGrpSpPr>
      <p:grpSpPr>
        <a:xfrm>
          <a:off x="0" y="0"/>
          <a:ext cx="0" cy="0"/>
          <a:chOff x="0" y="0"/>
          <a:chExt cx="0" cy="0"/>
        </a:xfrm>
      </p:grpSpPr>
      <p:sp>
        <p:nvSpPr>
          <p:cNvPr id="169" name="Google Shape;169;p42"/>
          <p:cNvSpPr txBox="1"/>
          <p:nvPr>
            <p:ph type="title"/>
          </p:nvPr>
        </p:nvSpPr>
        <p:spPr>
          <a:xfrm rot="5400000">
            <a:off x="3840993" y="2745920"/>
            <a:ext cx="5251451" cy="978812"/>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0" name="Google Shape;170;p42"/>
          <p:cNvSpPr txBox="1"/>
          <p:nvPr>
            <p:ph idx="1" type="body"/>
          </p:nvPr>
        </p:nvSpPr>
        <p:spPr>
          <a:xfrm rot="5400000">
            <a:off x="581386" y="637813"/>
            <a:ext cx="5251451" cy="5195026"/>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71" name="Google Shape;171;p42"/>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42"/>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3" name="Google Shape;173;p42"/>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26"/>
          <p:cNvGrpSpPr/>
          <p:nvPr/>
        </p:nvGrpSpPr>
        <p:grpSpPr>
          <a:xfrm>
            <a:off x="-8467" y="-8468"/>
            <a:ext cx="9171317" cy="6874935"/>
            <a:chOff x="-8467" y="-8468"/>
            <a:chExt cx="9171317" cy="6874935"/>
          </a:xfrm>
        </p:grpSpPr>
        <p:sp>
          <p:nvSpPr>
            <p:cNvPr id="11" name="Google Shape;11;p26"/>
            <p:cNvSpPr/>
            <p:nvPr/>
          </p:nvSpPr>
          <p:spPr>
            <a:xfrm>
              <a:off x="-8467" y="4013200"/>
              <a:ext cx="457200" cy="2853267"/>
            </a:xfrm>
            <a:custGeom>
              <a:rect b="b" l="l" r="r" t="t"/>
              <a:pathLst>
                <a:path extrusionOk="0" h="2853267" w="457200">
                  <a:moveTo>
                    <a:pt x="0" y="0"/>
                  </a:moveTo>
                  <a:lnTo>
                    <a:pt x="457200" y="2853267"/>
                  </a:lnTo>
                  <a:lnTo>
                    <a:pt x="0" y="2844800"/>
                  </a:lnTo>
                  <a:cubicBezTo>
                    <a:pt x="2822" y="1905000"/>
                    <a:pt x="5645" y="965200"/>
                    <a:pt x="0" y="0"/>
                  </a:cubicBezTo>
                  <a:close/>
                </a:path>
              </a:pathLst>
            </a:custGeom>
            <a:solidFill>
              <a:schemeClr val="accent1">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 name="Google Shape;12;p26"/>
            <p:cNvCxnSpPr/>
            <p:nvPr/>
          </p:nvCxnSpPr>
          <p:spPr>
            <a:xfrm flipH="1" rot="10800000">
              <a:off x="5130830" y="4175605"/>
              <a:ext cx="4022475" cy="2682396"/>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13" name="Google Shape;13;p26"/>
            <p:cNvCxnSpPr/>
            <p:nvPr/>
          </p:nvCxnSpPr>
          <p:spPr>
            <a:xfrm>
              <a:off x="7042707"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14" name="Google Shape;14;p26"/>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6"/>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6"/>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6"/>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18" name="Google Shape;18;p26"/>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6"/>
            <p:cNvSpPr/>
            <p:nvPr/>
          </p:nvSpPr>
          <p:spPr>
            <a:xfrm>
              <a:off x="8094165"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6"/>
            <p:cNvSpPr/>
            <p:nvPr/>
          </p:nvSpPr>
          <p:spPr>
            <a:xfrm>
              <a:off x="8068764"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26"/>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2" name="Google Shape;22;p26"/>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23" name="Google Shape;23;p2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24" name="Google Shape;24;p2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25" name="Google Shape;25;p2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1pPr>
            <a:lvl2pPr indent="0" lvl="1"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2pPr>
            <a:lvl3pPr indent="0" lvl="2"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3pPr>
            <a:lvl4pPr indent="0" lvl="3"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4pPr>
            <a:lvl5pPr indent="0" lvl="4"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5pPr>
            <a:lvl6pPr indent="0" lvl="5"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6pPr>
            <a:lvl7pPr indent="0" lvl="6"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7pPr>
            <a:lvl8pPr indent="0" lvl="7"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8pPr>
            <a:lvl9pPr indent="0" lvl="8"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push/>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
          <p:cNvSpPr txBox="1"/>
          <p:nvPr/>
        </p:nvSpPr>
        <p:spPr>
          <a:xfrm>
            <a:off x="316492" y="514248"/>
            <a:ext cx="604682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400" u="none" cap="none" strike="noStrike">
                <a:solidFill>
                  <a:schemeClr val="dk1"/>
                </a:solidFill>
                <a:latin typeface="Times New Roman"/>
                <a:ea typeface="Times New Roman"/>
                <a:cs typeface="Times New Roman"/>
                <a:sym typeface="Times New Roman"/>
              </a:rPr>
              <a:t>ISLAMIC FINANCE</a:t>
            </a:r>
            <a:endParaRPr b="1" i="0" sz="2400" u="none" cap="none" strike="noStrike">
              <a:solidFill>
                <a:schemeClr val="dk1"/>
              </a:solidFill>
              <a:latin typeface="Times New Roman"/>
              <a:ea typeface="Times New Roman"/>
              <a:cs typeface="Times New Roman"/>
              <a:sym typeface="Times New Roman"/>
            </a:endParaRPr>
          </a:p>
        </p:txBody>
      </p:sp>
      <p:pic>
        <p:nvPicPr>
          <p:cNvPr id="179" name="Google Shape;179;p1"/>
          <p:cNvPicPr preferRelativeResize="0"/>
          <p:nvPr/>
        </p:nvPicPr>
        <p:blipFill rotWithShape="1">
          <a:blip r:embed="rId3">
            <a:alphaModFix/>
          </a:blip>
          <a:srcRect b="0" l="0" r="0" t="0"/>
          <a:stretch/>
        </p:blipFill>
        <p:spPr>
          <a:xfrm>
            <a:off x="1677082" y="2636912"/>
            <a:ext cx="4205660" cy="2803773"/>
          </a:xfrm>
          <a:prstGeom prst="rect">
            <a:avLst/>
          </a:prstGeom>
          <a:noFill/>
          <a:ln>
            <a:noFill/>
          </a:ln>
        </p:spPr>
      </p:pic>
      <p:sp>
        <p:nvSpPr>
          <p:cNvPr id="180" name="Google Shape;180;p1"/>
          <p:cNvSpPr txBox="1"/>
          <p:nvPr/>
        </p:nvSpPr>
        <p:spPr>
          <a:xfrm>
            <a:off x="1619672" y="5440685"/>
            <a:ext cx="432047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ru-RU" sz="1000" u="none" cap="none" strike="noStrike">
                <a:solidFill>
                  <a:schemeClr val="dk1"/>
                </a:solidFill>
                <a:latin typeface="Times New Roman"/>
                <a:ea typeface="Times New Roman"/>
                <a:cs typeface="Times New Roman"/>
                <a:sym typeface="Times New Roman"/>
              </a:rPr>
              <a:t>https://uzbekistanlawblog.com/perspective-of-islamic-financing-in-uzbekistan-content-and-comparison/</a:t>
            </a:r>
            <a:endParaRPr sz="1000">
              <a:solidFill>
                <a:schemeClr val="dk1"/>
              </a:solidFill>
              <a:latin typeface="Times New Roman"/>
              <a:ea typeface="Times New Roman"/>
              <a:cs typeface="Times New Roman"/>
              <a:sym typeface="Times New Roman"/>
            </a:endParaRPr>
          </a:p>
        </p:txBody>
      </p:sp>
      <p:pic>
        <p:nvPicPr>
          <p:cNvPr id="181" name="Google Shape;181;p1"/>
          <p:cNvPicPr preferRelativeResize="0"/>
          <p:nvPr/>
        </p:nvPicPr>
        <p:blipFill rotWithShape="1">
          <a:blip r:embed="rId4">
            <a:alphaModFix/>
          </a:blip>
          <a:srcRect b="0" l="0" r="0" t="0"/>
          <a:stretch/>
        </p:blipFill>
        <p:spPr>
          <a:xfrm>
            <a:off x="6429375" y="-12425"/>
            <a:ext cx="2714625" cy="2714625"/>
          </a:xfrm>
          <a:prstGeom prst="rect">
            <a:avLst/>
          </a:prstGeom>
          <a:noFill/>
          <a:ln>
            <a:noFill/>
          </a:ln>
        </p:spPr>
      </p:pic>
      <p:sp>
        <p:nvSpPr>
          <p:cNvPr id="182" name="Google Shape;182;p1"/>
          <p:cNvSpPr txBox="1"/>
          <p:nvPr/>
        </p:nvSpPr>
        <p:spPr>
          <a:xfrm>
            <a:off x="539552" y="1093276"/>
            <a:ext cx="6046828"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800">
                <a:solidFill>
                  <a:schemeClr val="dk1"/>
                </a:solidFill>
                <a:latin typeface="Times New Roman"/>
                <a:ea typeface="Times New Roman"/>
                <a:cs typeface="Times New Roman"/>
                <a:sym typeface="Times New Roman"/>
              </a:rPr>
              <a:t>Lecture 6. Alternative Financial Institutions: Insurance companies, Investment Funds</a:t>
            </a:r>
            <a:endParaRPr b="1" sz="2800">
              <a:solidFill>
                <a:schemeClr val="dk1"/>
              </a:solidFill>
              <a:latin typeface="Times New Roman"/>
              <a:ea typeface="Times New Roman"/>
              <a:cs typeface="Times New Roman"/>
              <a:sym typeface="Times New Roman"/>
            </a:endParaRPr>
          </a:p>
        </p:txBody>
      </p:sp>
      <p:sp>
        <p:nvSpPr>
          <p:cNvPr id="183" name="Google Shape;183;p1"/>
          <p:cNvSpPr txBox="1"/>
          <p:nvPr/>
        </p:nvSpPr>
        <p:spPr>
          <a:xfrm>
            <a:off x="1475656" y="6093296"/>
            <a:ext cx="6046827"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ru-RU" sz="1800">
                <a:solidFill>
                  <a:schemeClr val="dk1"/>
                </a:solidFill>
                <a:latin typeface="Times New Roman"/>
                <a:ea typeface="Times New Roman"/>
                <a:cs typeface="Times New Roman"/>
                <a:sym typeface="Times New Roman"/>
              </a:rPr>
              <a:t>Lecturer: </a:t>
            </a:r>
            <a:r>
              <a:rPr b="1" i="1" lang="ru-RU" sz="1800">
                <a:solidFill>
                  <a:srgbClr val="FF0000"/>
                </a:solidFill>
                <a:latin typeface="Times New Roman"/>
                <a:ea typeface="Times New Roman"/>
                <a:cs typeface="Times New Roman"/>
                <a:sym typeface="Times New Roman"/>
              </a:rPr>
              <a:t>Olimkhon Aliqoriev</a:t>
            </a:r>
            <a:endParaRPr sz="18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
          <p:cNvSpPr txBox="1"/>
          <p:nvPr/>
        </p:nvSpPr>
        <p:spPr>
          <a:xfrm>
            <a:off x="827584" y="393356"/>
            <a:ext cx="604682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chemeClr val="dk1"/>
                </a:solidFill>
                <a:latin typeface="Times New Roman"/>
                <a:ea typeface="Times New Roman"/>
                <a:cs typeface="Times New Roman"/>
                <a:sym typeface="Times New Roman"/>
              </a:rPr>
              <a:t>ИСЛОМ МОЛИЯСИ</a:t>
            </a:r>
            <a:endParaRPr/>
          </a:p>
        </p:txBody>
      </p:sp>
      <p:pic>
        <p:nvPicPr>
          <p:cNvPr id="189" name="Google Shape;189;p2"/>
          <p:cNvPicPr preferRelativeResize="0"/>
          <p:nvPr/>
        </p:nvPicPr>
        <p:blipFill rotWithShape="1">
          <a:blip r:embed="rId3">
            <a:alphaModFix/>
          </a:blip>
          <a:srcRect b="0" l="0" r="0" t="0"/>
          <a:stretch/>
        </p:blipFill>
        <p:spPr>
          <a:xfrm>
            <a:off x="2173537" y="2464526"/>
            <a:ext cx="4205660" cy="2803773"/>
          </a:xfrm>
          <a:prstGeom prst="rect">
            <a:avLst/>
          </a:prstGeom>
          <a:noFill/>
          <a:ln>
            <a:noFill/>
          </a:ln>
        </p:spPr>
      </p:pic>
      <p:sp>
        <p:nvSpPr>
          <p:cNvPr id="190" name="Google Shape;190;p2"/>
          <p:cNvSpPr txBox="1"/>
          <p:nvPr/>
        </p:nvSpPr>
        <p:spPr>
          <a:xfrm>
            <a:off x="2145816" y="5477162"/>
            <a:ext cx="432047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000">
                <a:solidFill>
                  <a:schemeClr val="dk1"/>
                </a:solidFill>
                <a:latin typeface="Times New Roman"/>
                <a:ea typeface="Times New Roman"/>
                <a:cs typeface="Times New Roman"/>
                <a:sym typeface="Times New Roman"/>
              </a:rPr>
              <a:t>https://uzbekistanlawblog.com/perspective-of-islamic-financing-in-uzbekistan-content-and-comparison/</a:t>
            </a:r>
            <a:endParaRPr sz="1000">
              <a:solidFill>
                <a:schemeClr val="dk1"/>
              </a:solidFill>
              <a:latin typeface="Times New Roman"/>
              <a:ea typeface="Times New Roman"/>
              <a:cs typeface="Times New Roman"/>
              <a:sym typeface="Times New Roman"/>
            </a:endParaRPr>
          </a:p>
        </p:txBody>
      </p:sp>
      <p:pic>
        <p:nvPicPr>
          <p:cNvPr id="191" name="Google Shape;191;p2"/>
          <p:cNvPicPr preferRelativeResize="0"/>
          <p:nvPr/>
        </p:nvPicPr>
        <p:blipFill rotWithShape="1">
          <a:blip r:embed="rId4">
            <a:alphaModFix/>
          </a:blip>
          <a:srcRect b="0" l="0" r="0" t="0"/>
          <a:stretch/>
        </p:blipFill>
        <p:spPr>
          <a:xfrm>
            <a:off x="6429375" y="-12425"/>
            <a:ext cx="2714625" cy="2714625"/>
          </a:xfrm>
          <a:prstGeom prst="rect">
            <a:avLst/>
          </a:prstGeom>
          <a:noFill/>
          <a:ln>
            <a:noFill/>
          </a:ln>
        </p:spPr>
      </p:pic>
      <p:sp>
        <p:nvSpPr>
          <p:cNvPr id="192" name="Google Shape;192;p2"/>
          <p:cNvSpPr txBox="1"/>
          <p:nvPr/>
        </p:nvSpPr>
        <p:spPr>
          <a:xfrm>
            <a:off x="57944" y="1009586"/>
            <a:ext cx="683891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chemeClr val="dk1"/>
                </a:solidFill>
                <a:latin typeface="Times New Roman"/>
                <a:ea typeface="Times New Roman"/>
                <a:cs typeface="Times New Roman"/>
                <a:sym typeface="Times New Roman"/>
              </a:rPr>
              <a:t>6-маъруза. Муқобил молия муассасалари: Суғурта компаниялари, инвестиция жамғармалари</a:t>
            </a:r>
            <a:endParaRPr b="1" sz="2400">
              <a:solidFill>
                <a:schemeClr val="dk1"/>
              </a:solidFill>
              <a:latin typeface="Times New Roman"/>
              <a:ea typeface="Times New Roman"/>
              <a:cs typeface="Times New Roman"/>
              <a:sym typeface="Times New Roman"/>
            </a:endParaRPr>
          </a:p>
        </p:txBody>
      </p:sp>
      <p:sp>
        <p:nvSpPr>
          <p:cNvPr id="193" name="Google Shape;193;p2"/>
          <p:cNvSpPr txBox="1"/>
          <p:nvPr/>
        </p:nvSpPr>
        <p:spPr>
          <a:xfrm>
            <a:off x="539552" y="5877272"/>
            <a:ext cx="6120680" cy="1200329"/>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1" lang="ru-RU" sz="1800">
                <a:solidFill>
                  <a:srgbClr val="FF0000"/>
                </a:solidFill>
                <a:latin typeface="Times New Roman"/>
                <a:ea typeface="Times New Roman"/>
                <a:cs typeface="Times New Roman"/>
                <a:sym typeface="Times New Roman"/>
              </a:rPr>
              <a:t>Алиқориев Олимхон </a:t>
            </a:r>
            <a:r>
              <a:rPr b="1" lang="ru-RU" sz="1800">
                <a:solidFill>
                  <a:srgbClr val="FF0000"/>
                </a:solidFill>
                <a:latin typeface="Times New Roman"/>
                <a:ea typeface="Times New Roman"/>
                <a:cs typeface="Times New Roman"/>
                <a:sym typeface="Times New Roman"/>
              </a:rPr>
              <a:t>– </a:t>
            </a:r>
            <a:r>
              <a:rPr b="1" i="1" lang="ru-RU" sz="1800">
                <a:solidFill>
                  <a:srgbClr val="0D0D0D"/>
                </a:solidFill>
                <a:latin typeface="Times New Roman"/>
                <a:ea typeface="Times New Roman"/>
                <a:cs typeface="Times New Roman"/>
                <a:sym typeface="Times New Roman"/>
              </a:rPr>
              <a:t>и.ф.н.,</a:t>
            </a:r>
            <a:r>
              <a:rPr b="1" lang="ru-RU" sz="1800">
                <a:solidFill>
                  <a:srgbClr val="FF0000"/>
                </a:solidFill>
                <a:latin typeface="Times New Roman"/>
                <a:ea typeface="Times New Roman"/>
                <a:cs typeface="Times New Roman"/>
                <a:sym typeface="Times New Roman"/>
              </a:rPr>
              <a:t> </a:t>
            </a:r>
            <a:r>
              <a:rPr b="1" i="1" lang="ru-RU" sz="1800">
                <a:solidFill>
                  <a:srgbClr val="0D0D0D"/>
                </a:solidFill>
                <a:latin typeface="Times New Roman"/>
                <a:ea typeface="Times New Roman"/>
                <a:cs typeface="Times New Roman"/>
                <a:sym typeface="Times New Roman"/>
              </a:rPr>
              <a:t>доц., Олий бизнес мактаб Илмий-педагогик кадрлар тайёрлаш бўлими бошлиғи</a:t>
            </a:r>
            <a:endParaRPr sz="1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3"/>
          <p:cNvSpPr/>
          <p:nvPr/>
        </p:nvSpPr>
        <p:spPr>
          <a:xfrm>
            <a:off x="899592" y="404664"/>
            <a:ext cx="7992888" cy="35394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800">
                <a:solidFill>
                  <a:srgbClr val="FF0000"/>
                </a:solidFill>
                <a:latin typeface="Times New Roman"/>
                <a:ea typeface="Times New Roman"/>
                <a:cs typeface="Times New Roman"/>
                <a:sym typeface="Times New Roman"/>
              </a:rPr>
              <a:t>Муқобил молиявий муассасалар</a:t>
            </a:r>
            <a:endParaRPr sz="28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2800"/>
              <a:buFont typeface="Noto Sans Symbols"/>
              <a:buChar char="⮚"/>
            </a:pPr>
            <a:r>
              <a:rPr lang="ru-RU" sz="2800">
                <a:solidFill>
                  <a:schemeClr val="dk1"/>
                </a:solidFill>
                <a:latin typeface="Times New Roman"/>
                <a:ea typeface="Times New Roman"/>
                <a:cs typeface="Times New Roman"/>
                <a:sym typeface="Times New Roman"/>
              </a:rPr>
              <a:t>Банклар.</a:t>
            </a:r>
            <a:endParaRPr/>
          </a:p>
          <a:p>
            <a:pPr indent="-107950" lvl="0" marL="285750" marR="0" rtl="0" algn="l">
              <a:spcBef>
                <a:spcPts val="0"/>
              </a:spcBef>
              <a:spcAft>
                <a:spcPts val="0"/>
              </a:spcAft>
              <a:buClr>
                <a:schemeClr val="dk1"/>
              </a:buClr>
              <a:buSzPts val="2800"/>
              <a:buFont typeface="Noto Sans Symbols"/>
              <a:buNone/>
            </a:pPr>
            <a:r>
              <a:t/>
            </a:r>
            <a:endParaRPr sz="2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2800"/>
              <a:buFont typeface="Noto Sans Symbols"/>
              <a:buChar char="⮚"/>
            </a:pPr>
            <a:r>
              <a:rPr lang="ru-RU" sz="2800">
                <a:solidFill>
                  <a:schemeClr val="dk1"/>
                </a:solidFill>
                <a:latin typeface="Times New Roman"/>
                <a:ea typeface="Times New Roman"/>
                <a:cs typeface="Times New Roman"/>
                <a:sym typeface="Times New Roman"/>
              </a:rPr>
              <a:t>Суғурта компаниялари.</a:t>
            </a:r>
            <a:endParaRPr/>
          </a:p>
          <a:p>
            <a:pPr indent="-107950" lvl="0" marL="285750" marR="0" rtl="0" algn="l">
              <a:spcBef>
                <a:spcPts val="0"/>
              </a:spcBef>
              <a:spcAft>
                <a:spcPts val="0"/>
              </a:spcAft>
              <a:buClr>
                <a:schemeClr val="dk1"/>
              </a:buClr>
              <a:buSzPts val="2800"/>
              <a:buFont typeface="Noto Sans Symbols"/>
              <a:buNone/>
            </a:pPr>
            <a:r>
              <a:t/>
            </a:r>
            <a:endParaRPr sz="2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2800"/>
              <a:buFont typeface="Noto Sans Symbols"/>
              <a:buChar char="⮚"/>
            </a:pPr>
            <a:r>
              <a:rPr lang="ru-RU" sz="2800">
                <a:solidFill>
                  <a:schemeClr val="dk1"/>
                </a:solidFill>
                <a:latin typeface="Times New Roman"/>
                <a:ea typeface="Times New Roman"/>
                <a:cs typeface="Times New Roman"/>
                <a:sym typeface="Times New Roman"/>
              </a:rPr>
              <a:t>Исломий инвестиция жамғармалари.</a:t>
            </a:r>
            <a:endParaRPr/>
          </a:p>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4"/>
          <p:cNvSpPr/>
          <p:nvPr/>
        </p:nvSpPr>
        <p:spPr>
          <a:xfrm>
            <a:off x="467544" y="692696"/>
            <a:ext cx="8064896"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400">
                <a:solidFill>
                  <a:srgbClr val="FF0000"/>
                </a:solidFill>
                <a:latin typeface="Times New Roman"/>
                <a:ea typeface="Times New Roman"/>
                <a:cs typeface="Times New Roman"/>
                <a:sym typeface="Times New Roman"/>
              </a:rPr>
              <a:t>Суғурта компаниялари</a:t>
            </a:r>
            <a:endParaRPr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None/>
            </a:pPr>
            <a:r>
              <a:rPr lang="ru-RU" sz="2400">
                <a:solidFill>
                  <a:schemeClr val="dk1"/>
                </a:solidFill>
                <a:latin typeface="Times New Roman"/>
                <a:ea typeface="Times New Roman"/>
                <a:cs typeface="Times New Roman"/>
                <a:sym typeface="Times New Roman"/>
              </a:rPr>
              <a:t>Ислом банкларидан кейин ислом суғурта компаниялари ташкил этила бошланди. Дунёдаги биринчи ислом суғурта компанияси – «Islamic Insurance Company 1979 йилда Суданда ислом банклари томонидан молиялаштириладиган экспорт-импорт операцияларини шариат тамойилларига мувофиқ суғурта қилиш мақсадида ташкил этилган.</a:t>
            </a:r>
            <a:endParaRPr sz="24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5"/>
          <p:cNvSpPr txBox="1"/>
          <p:nvPr/>
        </p:nvSpPr>
        <p:spPr>
          <a:xfrm>
            <a:off x="273214" y="5040866"/>
            <a:ext cx="554461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000">
                <a:solidFill>
                  <a:schemeClr val="dk1"/>
                </a:solidFill>
                <a:latin typeface="Times New Roman"/>
                <a:ea typeface="Times New Roman"/>
                <a:cs typeface="Times New Roman"/>
                <a:sym typeface="Times New Roman"/>
              </a:rPr>
              <a:t>Refinitiv Islamic Finance Development Report 2022: Embracing Change.</a:t>
            </a:r>
            <a:endParaRPr sz="1000">
              <a:solidFill>
                <a:schemeClr val="dk1"/>
              </a:solidFill>
              <a:latin typeface="Times New Roman"/>
              <a:ea typeface="Times New Roman"/>
              <a:cs typeface="Times New Roman"/>
              <a:sym typeface="Times New Roman"/>
            </a:endParaRPr>
          </a:p>
        </p:txBody>
      </p:sp>
      <p:sp>
        <p:nvSpPr>
          <p:cNvPr id="209" name="Google Shape;209;p5"/>
          <p:cNvSpPr/>
          <p:nvPr/>
        </p:nvSpPr>
        <p:spPr>
          <a:xfrm>
            <a:off x="251520" y="116632"/>
            <a:ext cx="8568952" cy="36933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1800">
                <a:solidFill>
                  <a:srgbClr val="FF0000"/>
                </a:solidFill>
                <a:latin typeface="Times New Roman"/>
                <a:ea typeface="Times New Roman"/>
                <a:cs typeface="Times New Roman"/>
                <a:sym typeface="Times New Roman"/>
              </a:rPr>
              <a:t>Такофул-жамғармалар активларининг ўсиши (2015 - 2021, млрд АҚШ доллари)</a:t>
            </a:r>
            <a:endParaRPr/>
          </a:p>
        </p:txBody>
      </p:sp>
      <p:grpSp>
        <p:nvGrpSpPr>
          <p:cNvPr id="210" name="Google Shape;210;p5"/>
          <p:cNvGrpSpPr/>
          <p:nvPr/>
        </p:nvGrpSpPr>
        <p:grpSpPr>
          <a:xfrm>
            <a:off x="539552" y="908719"/>
            <a:ext cx="6768752" cy="3935491"/>
            <a:chOff x="539552" y="908719"/>
            <a:chExt cx="6768752" cy="3935491"/>
          </a:xfrm>
        </p:grpSpPr>
        <p:pic>
          <p:nvPicPr>
            <p:cNvPr id="211" name="Google Shape;211;p5"/>
            <p:cNvPicPr preferRelativeResize="0"/>
            <p:nvPr/>
          </p:nvPicPr>
          <p:blipFill rotWithShape="1">
            <a:blip r:embed="rId3">
              <a:alphaModFix/>
            </a:blip>
            <a:srcRect b="0" l="0" r="0" t="0"/>
            <a:stretch/>
          </p:blipFill>
          <p:spPr>
            <a:xfrm>
              <a:off x="539552" y="908719"/>
              <a:ext cx="6768752" cy="3935491"/>
            </a:xfrm>
            <a:prstGeom prst="rect">
              <a:avLst/>
            </a:prstGeom>
            <a:noFill/>
            <a:ln>
              <a:noFill/>
            </a:ln>
          </p:spPr>
        </p:pic>
        <p:sp>
          <p:nvSpPr>
            <p:cNvPr id="212" name="Google Shape;212;p5"/>
            <p:cNvSpPr/>
            <p:nvPr/>
          </p:nvSpPr>
          <p:spPr>
            <a:xfrm>
              <a:off x="539552" y="908719"/>
              <a:ext cx="3024336" cy="504056"/>
            </a:xfrm>
            <a:prstGeom prst="rect">
              <a:avLst/>
            </a:prstGeom>
            <a:solidFill>
              <a:schemeClr val="lt1"/>
            </a:solidFill>
            <a:ln cap="rnd" cmpd="sng" w="190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grpSp>
    </p:spTree>
  </p:cSld>
  <p:clrMapOvr>
    <a:masterClrMapping/>
  </p:clrMapOvr>
  <p:transition spd="med">
    <p:push/>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6"/>
          <p:cNvSpPr/>
          <p:nvPr/>
        </p:nvSpPr>
        <p:spPr>
          <a:xfrm>
            <a:off x="467544" y="188640"/>
            <a:ext cx="8136904" cy="470898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rgbClr val="FF0000"/>
                </a:solidFill>
                <a:latin typeface="Times New Roman"/>
                <a:ea typeface="Times New Roman"/>
                <a:cs typeface="Times New Roman"/>
                <a:sym typeface="Times New Roman"/>
              </a:rPr>
              <a:t>Суғурта компаниялари фаолияти</a:t>
            </a:r>
            <a:endParaRPr sz="2000">
              <a:solidFill>
                <a:srgbClr val="FF000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000">
              <a:solidFill>
                <a:srgbClr val="FF0000"/>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Суғурталашнинг мазкур андозаси асосида ҳар бир иштирокчи томонидан умумий жамғарма (</a:t>
            </a:r>
            <a:r>
              <a:rPr lang="ru-RU" sz="2000">
                <a:solidFill>
                  <a:schemeClr val="accent4"/>
                </a:solidFill>
                <a:latin typeface="Times New Roman"/>
                <a:ea typeface="Times New Roman"/>
                <a:cs typeface="Times New Roman"/>
                <a:sym typeface="Times New Roman"/>
              </a:rPr>
              <a:t>такофул жамғармаси</a:t>
            </a:r>
            <a:r>
              <a:rPr lang="ru-RU" sz="2000">
                <a:solidFill>
                  <a:schemeClr val="dk1"/>
                </a:solidFill>
                <a:latin typeface="Times New Roman"/>
                <a:ea typeface="Times New Roman"/>
                <a:cs typeface="Times New Roman"/>
                <a:sym typeface="Times New Roman"/>
              </a:rPr>
              <a:t>)га бошқа иштирокчилар билан бахтсиз (</a:t>
            </a:r>
            <a:r>
              <a:rPr lang="ru-RU" sz="2000">
                <a:solidFill>
                  <a:schemeClr val="accent4"/>
                </a:solidFill>
                <a:latin typeface="Times New Roman"/>
                <a:ea typeface="Times New Roman"/>
                <a:cs typeface="Times New Roman"/>
                <a:sym typeface="Times New Roman"/>
              </a:rPr>
              <a:t>суғурта</a:t>
            </a:r>
            <a:r>
              <a:rPr lang="ru-RU" sz="2000">
                <a:solidFill>
                  <a:schemeClr val="dk1"/>
                </a:solidFill>
                <a:latin typeface="Times New Roman"/>
                <a:ea typeface="Times New Roman"/>
                <a:cs typeface="Times New Roman"/>
                <a:sym typeface="Times New Roman"/>
              </a:rPr>
              <a:t>) ҳодиса рўй берган тақдирда, самимий ёрдам кўрсатиш нияти билан беғараз ҳадя қилиш концепцияси ётади.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AAOIFI нинг халқаро стандартларига кўра, суғурталаш бир гуруҳ шахслар ўртасида мана шундай шахслар дуч келиши мумкин бўлган маълум бир хатарлар таъсири натижасида рўй берадиган зарарларни тартибга солиш мақсадларини кўзлаган шартнома муносабатларини ўзида акс эттиради. Ушбу муносабатлар ихтиёрий бадаллар кўринишидаги тўловлар киритишни ўз ичига олади ва ҳуқуқий шахс мақоми ҳамда молиявий мажбуриятга эга суғурта жамғармаси ташкил</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этиш томон етаклайди.</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7"/>
          <p:cNvSpPr/>
          <p:nvPr/>
        </p:nvSpPr>
        <p:spPr>
          <a:xfrm>
            <a:off x="351450" y="332656"/>
            <a:ext cx="8541029" cy="480900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1850">
                <a:solidFill>
                  <a:srgbClr val="7030A0"/>
                </a:solidFill>
                <a:latin typeface="Times New Roman"/>
                <a:ea typeface="Times New Roman"/>
                <a:cs typeface="Times New Roman"/>
                <a:sym typeface="Times New Roman"/>
              </a:rPr>
              <a:t>Исломий суғурталашнинг анъанавий суғурталашдан фарқи</a:t>
            </a:r>
            <a:endParaRPr b="1" sz="1850">
              <a:solidFill>
                <a:srgbClr val="7030A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0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ru-RU" sz="1850">
                <a:solidFill>
                  <a:schemeClr val="accent4"/>
                </a:solidFill>
                <a:latin typeface="Times New Roman"/>
                <a:ea typeface="Times New Roman"/>
                <a:cs typeface="Times New Roman"/>
                <a:sym typeface="Times New Roman"/>
              </a:rPr>
              <a:t>Исломий суғурталаш </a:t>
            </a:r>
            <a:r>
              <a:rPr lang="ru-RU" sz="1850">
                <a:solidFill>
                  <a:schemeClr val="dk1"/>
                </a:solidFill>
                <a:latin typeface="Times New Roman"/>
                <a:ea typeface="Times New Roman"/>
                <a:cs typeface="Times New Roman"/>
                <a:sym typeface="Times New Roman"/>
              </a:rPr>
              <a:t>компаниясининг анъанавий суғурталашдан</a:t>
            </a:r>
            <a:endParaRPr sz="185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ru-RU" sz="1850">
                <a:solidFill>
                  <a:schemeClr val="dk1"/>
                </a:solidFill>
                <a:latin typeface="Times New Roman"/>
                <a:ea typeface="Times New Roman"/>
                <a:cs typeface="Times New Roman"/>
                <a:sym typeface="Times New Roman"/>
              </a:rPr>
              <a:t>моҳияти бўйича асосий фарқи шундаки, такофул-компания компания  бошқарувчиси вазифасини бажаради ва иштирокчилар маблағларини маълум бир активларга жойлаштиришга ваколатли ҳисобланади. Иштирокчиларга тўланадиган маблағлар фоизга эмас, балки суғурта жамғармасига жойлаштирилган маблағлардан олинадиган фойдага асосланган бўлади.</a:t>
            </a:r>
            <a:endParaRPr/>
          </a:p>
          <a:p>
            <a:pPr indent="0" lvl="0" marL="0" marR="0" rtl="0" algn="l">
              <a:spcBef>
                <a:spcPts val="0"/>
              </a:spcBef>
              <a:spcAft>
                <a:spcPts val="0"/>
              </a:spcAft>
              <a:buNone/>
            </a:pPr>
            <a:r>
              <a:rPr lang="ru-RU" sz="1850">
                <a:solidFill>
                  <a:schemeClr val="dk1"/>
                </a:solidFill>
                <a:latin typeface="Times New Roman"/>
                <a:ea typeface="Times New Roman"/>
                <a:cs typeface="Times New Roman"/>
                <a:sym typeface="Times New Roman"/>
              </a:rPr>
              <a:t>Маблағларнинг ўзи эса фақат шариат кенгаши маъқуллаган қимматли қоғозларга жойлаштирилиши мумкин. </a:t>
            </a:r>
            <a:endParaRPr/>
          </a:p>
          <a:p>
            <a:pPr indent="0" lvl="0" marL="0" marR="0" rtl="0" algn="l">
              <a:spcBef>
                <a:spcPts val="0"/>
              </a:spcBef>
              <a:spcAft>
                <a:spcPts val="0"/>
              </a:spcAft>
              <a:buNone/>
            </a:pPr>
            <a:r>
              <a:rPr lang="ru-RU" sz="1850">
                <a:solidFill>
                  <a:schemeClr val="dk1"/>
                </a:solidFill>
                <a:latin typeface="Times New Roman"/>
                <a:ea typeface="Times New Roman"/>
                <a:cs typeface="Times New Roman"/>
                <a:sym typeface="Times New Roman"/>
              </a:rPr>
              <a:t>Исломий суғурталаш тизими иштирокчилари </a:t>
            </a:r>
            <a:r>
              <a:rPr lang="ru-RU" sz="1850">
                <a:solidFill>
                  <a:schemeClr val="accent4"/>
                </a:solidFill>
                <a:latin typeface="Times New Roman"/>
                <a:ea typeface="Times New Roman"/>
                <a:cs typeface="Times New Roman"/>
                <a:sym typeface="Times New Roman"/>
              </a:rPr>
              <a:t>жамғарма</a:t>
            </a:r>
            <a:r>
              <a:rPr lang="ru-RU" sz="1850">
                <a:solidFill>
                  <a:schemeClr val="dk1"/>
                </a:solidFill>
                <a:latin typeface="Times New Roman"/>
                <a:ea typeface="Times New Roman"/>
                <a:cs typeface="Times New Roman"/>
                <a:sym typeface="Times New Roman"/>
              </a:rPr>
              <a:t>га мулкларини киритадилар. Жамғарма иштирокчилар сафидан сайлаб олинган қўмита ёки оператор-компания томонидан бошқарилади, у билан ҳақ тўлаш эвазига жамғармани бошқариш ва унинг маблағларини инвестиция қилиш бўйича хизматлар кўрсатиш шартномаси тузилади. Инвестиция қилишдан келган фойда суғурта тўловлари ва мукофотлар учун йўналтирилади, мукофотлар суғурталаш тизими иштирокчилари ўртасида тақсимланади.</a:t>
            </a:r>
            <a:endParaRPr sz="185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8"/>
          <p:cNvSpPr/>
          <p:nvPr/>
        </p:nvSpPr>
        <p:spPr>
          <a:xfrm>
            <a:off x="251520" y="332656"/>
            <a:ext cx="8352928" cy="453970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800">
                <a:solidFill>
                  <a:schemeClr val="dk1"/>
                </a:solidFill>
                <a:latin typeface="Times New Roman"/>
                <a:ea typeface="Times New Roman"/>
                <a:cs typeface="Times New Roman"/>
                <a:sym typeface="Times New Roman"/>
              </a:rPr>
              <a:t>Компания бошқарувчиси оладиган комиссия миқдори ва уни аниқлаш тартиби турлича бўлиши мумкин. </a:t>
            </a:r>
            <a:r>
              <a:rPr lang="ru-RU" sz="1800">
                <a:solidFill>
                  <a:schemeClr val="accent4"/>
                </a:solidFill>
                <a:latin typeface="Times New Roman"/>
                <a:ea typeface="Times New Roman"/>
                <a:cs typeface="Times New Roman"/>
                <a:sym typeface="Times New Roman"/>
              </a:rPr>
              <a:t>Такофул-жамғарма</a:t>
            </a:r>
            <a:r>
              <a:rPr lang="ru-RU" sz="1800">
                <a:solidFill>
                  <a:schemeClr val="dk1"/>
                </a:solidFill>
                <a:latin typeface="Times New Roman"/>
                <a:ea typeface="Times New Roman"/>
                <a:cs typeface="Times New Roman"/>
                <a:sym typeface="Times New Roman"/>
              </a:rPr>
              <a:t>ни бошқаришнинг қуйидаги андозаларини ажратиб кўрсатиш мумкин: </a:t>
            </a:r>
            <a:endParaRPr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lang="ru-RU" sz="1800">
                <a:solidFill>
                  <a:schemeClr val="dk1"/>
                </a:solidFill>
                <a:latin typeface="Times New Roman"/>
                <a:ea typeface="Times New Roman"/>
                <a:cs typeface="Times New Roman"/>
                <a:sym typeface="Times New Roman"/>
              </a:rPr>
              <a:t>компания инвестицион фойдадан улуш оладиган </a:t>
            </a:r>
            <a:r>
              <a:rPr lang="ru-RU" sz="1800">
                <a:solidFill>
                  <a:srgbClr val="7030A0"/>
                </a:solidFill>
                <a:latin typeface="Times New Roman"/>
                <a:ea typeface="Times New Roman"/>
                <a:cs typeface="Times New Roman"/>
                <a:sym typeface="Times New Roman"/>
              </a:rPr>
              <a:t>музораба андозаси </a:t>
            </a:r>
            <a:r>
              <a:rPr lang="ru-RU" sz="1800">
                <a:solidFill>
                  <a:schemeClr val="dk1"/>
                </a:solidFill>
                <a:latin typeface="Times New Roman"/>
                <a:ea typeface="Times New Roman"/>
                <a:cs typeface="Times New Roman"/>
                <a:sym typeface="Times New Roman"/>
              </a:rPr>
              <a:t>ҳамда </a:t>
            </a:r>
            <a:endParaRPr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lang="ru-RU" sz="1800">
                <a:solidFill>
                  <a:schemeClr val="dk1"/>
                </a:solidFill>
                <a:latin typeface="Times New Roman"/>
                <a:ea typeface="Times New Roman"/>
                <a:cs typeface="Times New Roman"/>
                <a:sym typeface="Times New Roman"/>
              </a:rPr>
              <a:t>компания жамғармадан бевосита маълум бир мукофот оладиган </a:t>
            </a:r>
            <a:r>
              <a:rPr lang="ru-RU" sz="1800">
                <a:solidFill>
                  <a:srgbClr val="7030A0"/>
                </a:solidFill>
                <a:latin typeface="Times New Roman"/>
                <a:ea typeface="Times New Roman"/>
                <a:cs typeface="Times New Roman"/>
                <a:sym typeface="Times New Roman"/>
              </a:rPr>
              <a:t>ваколат андозаси </a:t>
            </a:r>
            <a:r>
              <a:rPr lang="ru-RU" sz="1800">
                <a:solidFill>
                  <a:schemeClr val="dk1"/>
                </a:solidFill>
                <a:latin typeface="Times New Roman"/>
                <a:ea typeface="Times New Roman"/>
                <a:cs typeface="Times New Roman"/>
                <a:sym typeface="Times New Roman"/>
              </a:rPr>
              <a:t>ва </a:t>
            </a:r>
            <a:endParaRPr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lang="ru-RU" sz="1800">
                <a:solidFill>
                  <a:schemeClr val="dk1"/>
                </a:solidFill>
                <a:latin typeface="Times New Roman"/>
                <a:ea typeface="Times New Roman"/>
                <a:cs typeface="Times New Roman"/>
                <a:sym typeface="Times New Roman"/>
              </a:rPr>
              <a:t>қуйидаги расмда кўрсатилган юқоридаги икки андозанинг унсурларини ўзида уйғунлаштирган </a:t>
            </a:r>
            <a:r>
              <a:rPr lang="ru-RU" sz="1800">
                <a:solidFill>
                  <a:srgbClr val="7030A0"/>
                </a:solidFill>
                <a:latin typeface="Times New Roman"/>
                <a:ea typeface="Times New Roman"/>
                <a:cs typeface="Times New Roman"/>
                <a:sym typeface="Times New Roman"/>
              </a:rPr>
              <a:t>аралаш андоза</a:t>
            </a:r>
            <a:r>
              <a:rPr lang="ru-RU" sz="1800">
                <a:solidFill>
                  <a:schemeClr val="dk1"/>
                </a:solidFill>
                <a:latin typeface="Times New Roman"/>
                <a:ea typeface="Times New Roman"/>
                <a:cs typeface="Times New Roman"/>
                <a:sym typeface="Times New Roman"/>
              </a:rPr>
              <a:t>.</a:t>
            </a:r>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ru-RU" sz="1800">
                <a:solidFill>
                  <a:schemeClr val="dk1"/>
                </a:solidFill>
                <a:latin typeface="Times New Roman"/>
                <a:ea typeface="Times New Roman"/>
                <a:cs typeface="Times New Roman"/>
                <a:sym typeface="Times New Roman"/>
              </a:rPr>
              <a:t>Исломий суғурталаш, бир томондан, кишиларнинг мулкини ҳимоялаш воситаси ҳисобланади, бошқа томондан анъанавий суғурталашнинг мавжудлиги туфайли кенг тарқалди. Исломий суғурталаш молиявий ва бошқа соҳаларда (туризм, пенсия</a:t>
            </a:r>
            <a:endParaRPr/>
          </a:p>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суғуртаси, омонатлар суғуртаси) суғурта қопламалари лозимлиги туфайли заруратга айланди. Шундай қилиб, суғурта компаниялари хизматлари талаб қилинадиган ҳолатларда исломий бизнес субъектлари исломий суғурта компания хизматларига эҳтиёж сезади.</a:t>
            </a:r>
            <a:endParaRPr sz="19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9"/>
          <p:cNvSpPr/>
          <p:nvPr/>
        </p:nvSpPr>
        <p:spPr>
          <a:xfrm>
            <a:off x="0" y="0"/>
            <a:ext cx="9144000" cy="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33" name="Google Shape;233;p9"/>
          <p:cNvSpPr txBox="1"/>
          <p:nvPr/>
        </p:nvSpPr>
        <p:spPr>
          <a:xfrm>
            <a:off x="94538" y="91445"/>
            <a:ext cx="655272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ru-RU" sz="2400">
                <a:solidFill>
                  <a:srgbClr val="FF0000"/>
                </a:solidFill>
                <a:latin typeface="Times New Roman"/>
                <a:ea typeface="Times New Roman"/>
                <a:cs typeface="Times New Roman"/>
                <a:sym typeface="Times New Roman"/>
              </a:rPr>
              <a:t>Такофул-жамғармани бошқариш андозаси</a:t>
            </a:r>
            <a:endParaRPr sz="2400">
              <a:solidFill>
                <a:srgbClr val="FF0000"/>
              </a:solidFill>
              <a:latin typeface="Times New Roman"/>
              <a:ea typeface="Times New Roman"/>
              <a:cs typeface="Times New Roman"/>
              <a:sym typeface="Times New Roman"/>
            </a:endParaRPr>
          </a:p>
        </p:txBody>
      </p:sp>
      <p:sp>
        <p:nvSpPr>
          <p:cNvPr id="234" name="Google Shape;234;p9"/>
          <p:cNvSpPr txBox="1"/>
          <p:nvPr/>
        </p:nvSpPr>
        <p:spPr>
          <a:xfrm>
            <a:off x="179512" y="5641253"/>
            <a:ext cx="568863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000">
                <a:solidFill>
                  <a:schemeClr val="dk1"/>
                </a:solidFill>
                <a:latin typeface="Times New Roman"/>
                <a:ea typeface="Times New Roman"/>
                <a:cs typeface="Times New Roman"/>
                <a:sym typeface="Times New Roman"/>
              </a:rPr>
              <a:t>Ислом молияси асослари [Матн] / Е.A. Байдаулет. -Тошкент: “Ўзбекистон” НМИУ, 2019. – 432 б. </a:t>
            </a:r>
            <a:endParaRPr sz="1000">
              <a:solidFill>
                <a:schemeClr val="dk1"/>
              </a:solidFill>
              <a:latin typeface="Times New Roman"/>
              <a:ea typeface="Times New Roman"/>
              <a:cs typeface="Times New Roman"/>
              <a:sym typeface="Times New Roman"/>
            </a:endParaRPr>
          </a:p>
        </p:txBody>
      </p:sp>
      <p:pic>
        <p:nvPicPr>
          <p:cNvPr id="235" name="Google Shape;235;p9"/>
          <p:cNvPicPr preferRelativeResize="0"/>
          <p:nvPr/>
        </p:nvPicPr>
        <p:blipFill rotWithShape="1">
          <a:blip r:embed="rId3">
            <a:alphaModFix/>
          </a:blip>
          <a:srcRect b="31347" l="29754" r="29728" t="32638"/>
          <a:stretch/>
        </p:blipFill>
        <p:spPr>
          <a:xfrm>
            <a:off x="256940" y="1101397"/>
            <a:ext cx="7864440" cy="3932219"/>
          </a:xfrm>
          <a:prstGeom prst="rect">
            <a:avLst/>
          </a:prstGeom>
          <a:noFill/>
          <a:ln>
            <a:noFill/>
          </a:ln>
        </p:spPr>
      </p:pic>
    </p:spTree>
  </p:cSld>
  <p:clrMapOvr>
    <a:masterClrMapping/>
  </p:clrMapOvr>
  <p:transition spd="med">
    <p:push/>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0"/>
          <p:cNvSpPr/>
          <p:nvPr/>
        </p:nvSpPr>
        <p:spPr>
          <a:xfrm>
            <a:off x="395536" y="404664"/>
            <a:ext cx="8496944" cy="34778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rgbClr val="FF0000"/>
                </a:solidFill>
                <a:latin typeface="Times New Roman"/>
                <a:ea typeface="Times New Roman"/>
                <a:cs typeface="Times New Roman"/>
                <a:sym typeface="Times New Roman"/>
              </a:rPr>
              <a:t>Такофул-жамғармалар</a:t>
            </a:r>
            <a:r>
              <a:rPr lang="ru-RU" sz="2000">
                <a:solidFill>
                  <a:schemeClr val="dk1"/>
                </a:solidFill>
                <a:latin typeface="Times New Roman"/>
                <a:ea typeface="Times New Roman"/>
                <a:cs typeface="Times New Roman"/>
                <a:sym typeface="Times New Roman"/>
              </a:rPr>
              <a:t>ни бошқаришга турлича ёндашувлар туфайли исломий суғурталашнинг турли андозалари мавжуд. Исломий суғурталовчи оладиган фойда жамғармани бошқариш андозаси танловининг хусусиятига боғлиқдир.</a:t>
            </a:r>
            <a:endParaRPr/>
          </a:p>
          <a:p>
            <a:pPr indent="0" lvl="0" marL="0" marR="0" rtl="0" algn="l">
              <a:spcBef>
                <a:spcPts val="0"/>
              </a:spcBef>
              <a:spcAft>
                <a:spcPts val="0"/>
              </a:spcAft>
              <a:buNone/>
            </a:pPr>
            <a:r>
              <a:rPr lang="ru-RU" sz="2000">
                <a:solidFill>
                  <a:schemeClr val="accent5"/>
                </a:solidFill>
                <a:latin typeface="Times New Roman"/>
                <a:ea typeface="Times New Roman"/>
                <a:cs typeface="Times New Roman"/>
                <a:sym typeface="Times New Roman"/>
              </a:rPr>
              <a:t>Исломий суғурталаш </a:t>
            </a:r>
            <a:r>
              <a:rPr lang="ru-RU" sz="2000">
                <a:solidFill>
                  <a:schemeClr val="dk1"/>
                </a:solidFill>
                <a:latin typeface="Times New Roman"/>
                <a:ea typeface="Times New Roman"/>
                <a:cs typeface="Times New Roman"/>
                <a:sym typeface="Times New Roman"/>
              </a:rPr>
              <a:t>қуйидаги </a:t>
            </a:r>
            <a:r>
              <a:rPr lang="ru-RU" sz="2000">
                <a:solidFill>
                  <a:schemeClr val="accent5"/>
                </a:solidFill>
                <a:latin typeface="Times New Roman"/>
                <a:ea typeface="Times New Roman"/>
                <a:cs typeface="Times New Roman"/>
                <a:sym typeface="Times New Roman"/>
              </a:rPr>
              <a:t>асосий андозалар</a:t>
            </a:r>
            <a:r>
              <a:rPr lang="ru-RU" sz="2000">
                <a:solidFill>
                  <a:schemeClr val="dk1"/>
                </a:solidFill>
                <a:latin typeface="Times New Roman"/>
                <a:ea typeface="Times New Roman"/>
                <a:cs typeface="Times New Roman"/>
                <a:sym typeface="Times New Roman"/>
              </a:rPr>
              <a:t>га ажратилади:</a:t>
            </a:r>
            <a:endParaRPr/>
          </a:p>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 соф музораба;</a:t>
            </a:r>
            <a:endParaRPr/>
          </a:p>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 модификациялашган музораба;</a:t>
            </a:r>
            <a:endParaRPr/>
          </a:p>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 агент (ваколат)лик андозаси;</a:t>
            </a:r>
            <a:endParaRPr/>
          </a:p>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 модификациялашган агентлик андозаси;</a:t>
            </a:r>
            <a:endParaRPr/>
          </a:p>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 аралаш (гибрид) андоза (ваколат + музораба);</a:t>
            </a:r>
            <a:endParaRPr/>
          </a:p>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 агентлик андозаси + вақф.</a:t>
            </a:r>
            <a:endParaRPr sz="18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1"/>
          <p:cNvSpPr/>
          <p:nvPr/>
        </p:nvSpPr>
        <p:spPr>
          <a:xfrm>
            <a:off x="0" y="0"/>
            <a:ext cx="9144000" cy="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46" name="Google Shape;246;p11"/>
          <p:cNvSpPr txBox="1"/>
          <p:nvPr/>
        </p:nvSpPr>
        <p:spPr>
          <a:xfrm>
            <a:off x="179512" y="461119"/>
            <a:ext cx="655272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ru-RU" sz="2400">
                <a:solidFill>
                  <a:srgbClr val="FF0000"/>
                </a:solidFill>
                <a:latin typeface="Times New Roman"/>
                <a:ea typeface="Times New Roman"/>
                <a:cs typeface="Times New Roman"/>
                <a:sym typeface="Times New Roman"/>
              </a:rPr>
              <a:t>Исломий суғурталашнинг «соф музораба» усули</a:t>
            </a:r>
            <a:endParaRPr sz="2400">
              <a:solidFill>
                <a:srgbClr val="FF0000"/>
              </a:solidFill>
              <a:latin typeface="Times New Roman"/>
              <a:ea typeface="Times New Roman"/>
              <a:cs typeface="Times New Roman"/>
              <a:sym typeface="Times New Roman"/>
            </a:endParaRPr>
          </a:p>
        </p:txBody>
      </p:sp>
      <p:sp>
        <p:nvSpPr>
          <p:cNvPr id="247" name="Google Shape;247;p11"/>
          <p:cNvSpPr txBox="1"/>
          <p:nvPr/>
        </p:nvSpPr>
        <p:spPr>
          <a:xfrm>
            <a:off x="179512" y="5185379"/>
            <a:ext cx="568863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000">
                <a:solidFill>
                  <a:schemeClr val="dk1"/>
                </a:solidFill>
                <a:latin typeface="Times New Roman"/>
                <a:ea typeface="Times New Roman"/>
                <a:cs typeface="Times New Roman"/>
                <a:sym typeface="Times New Roman"/>
              </a:rPr>
              <a:t>Ислом молияси асослари [Матн] / Е.A. Байдаулет. -Тошкент: “Ўзбекистон” НМИУ, 2019. – 432 б. </a:t>
            </a:r>
            <a:endParaRPr sz="1000">
              <a:solidFill>
                <a:schemeClr val="dk1"/>
              </a:solidFill>
              <a:latin typeface="Times New Roman"/>
              <a:ea typeface="Times New Roman"/>
              <a:cs typeface="Times New Roman"/>
              <a:sym typeface="Times New Roman"/>
            </a:endParaRPr>
          </a:p>
        </p:txBody>
      </p:sp>
      <p:pic>
        <p:nvPicPr>
          <p:cNvPr id="248" name="Google Shape;248;p11"/>
          <p:cNvPicPr preferRelativeResize="0"/>
          <p:nvPr/>
        </p:nvPicPr>
        <p:blipFill rotWithShape="1">
          <a:blip r:embed="rId3">
            <a:alphaModFix/>
          </a:blip>
          <a:srcRect b="0" l="0" r="0" t="0"/>
          <a:stretch/>
        </p:blipFill>
        <p:spPr>
          <a:xfrm>
            <a:off x="179512" y="1052736"/>
            <a:ext cx="8163712" cy="3440692"/>
          </a:xfrm>
          <a:prstGeom prst="rect">
            <a:avLst/>
          </a:prstGeom>
          <a:noFill/>
          <a:ln>
            <a:noFill/>
          </a:ln>
        </p:spPr>
      </p:pic>
    </p:spTree>
  </p:cSld>
  <p:clrMapOvr>
    <a:masterClrMapping/>
  </p:clrMapOvr>
  <p:transition spd="med">
    <p:push/>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2"/>
          <p:cNvSpPr/>
          <p:nvPr/>
        </p:nvSpPr>
        <p:spPr>
          <a:xfrm>
            <a:off x="395536" y="836712"/>
            <a:ext cx="8064896" cy="409342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a:t>
            </a:r>
            <a:r>
              <a:rPr lang="ru-RU" sz="2000">
                <a:solidFill>
                  <a:schemeClr val="accent5"/>
                </a:solidFill>
                <a:latin typeface="Times New Roman"/>
                <a:ea typeface="Times New Roman"/>
                <a:cs typeface="Times New Roman"/>
                <a:sym typeface="Times New Roman"/>
              </a:rPr>
              <a:t>Соф музораба</a:t>
            </a:r>
            <a:r>
              <a:rPr lang="ru-RU" sz="2000">
                <a:solidFill>
                  <a:schemeClr val="dk1"/>
                </a:solidFill>
                <a:latin typeface="Times New Roman"/>
                <a:ea typeface="Times New Roman"/>
                <a:cs typeface="Times New Roman"/>
                <a:sym typeface="Times New Roman"/>
              </a:rPr>
              <a:t>да такофул-жамғарма иштирокчиларнинг бадаллари ҳисобига шаклланади. Компания мана шу жамғарманинг бошқарувчиси сифатида иштирок этади. Инвестиция қилиш натижасида олинган фойда иштирокчилар ва такофул-оператор ўртасида аввалдан келишилган улушларда тақсимланади. Иштирокчиларнинг фойда улуши қўшилган бадаллардан қопламалар тўлови амалга оширилади, шундан сўнг ортиб қолган маблағ такофул-жамғармага қайтарилади.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Аксарият компанияларда такофул-операторнинг улуши, қоидага кўра, иштирокчиларнинг улушидан ошиб кетади. Бу компаниянинг амалиёт  харажатларини ўз зиммасига олиши билан изоҳланади. Ушбу усул Малайзияда, хусусан, мамлакатда исломий суғурталаш ривожланишининг дастлабки босқичларида кенг тарқалган эди.</a:t>
            </a:r>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3"/>
          <p:cNvSpPr/>
          <p:nvPr/>
        </p:nvSpPr>
        <p:spPr>
          <a:xfrm>
            <a:off x="323528" y="451512"/>
            <a:ext cx="8352928" cy="378565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400">
                <a:solidFill>
                  <a:schemeClr val="accent5"/>
                </a:solidFill>
                <a:latin typeface="Times New Roman"/>
                <a:ea typeface="Times New Roman"/>
                <a:cs typeface="Times New Roman"/>
                <a:sym typeface="Times New Roman"/>
              </a:rPr>
              <a:t>Модификациялашган музораба</a:t>
            </a:r>
            <a:r>
              <a:rPr lang="ru-RU" sz="2400">
                <a:solidFill>
                  <a:schemeClr val="dk1"/>
                </a:solidFill>
                <a:latin typeface="Times New Roman"/>
                <a:ea typeface="Times New Roman"/>
                <a:cs typeface="Times New Roman"/>
                <a:sym typeface="Times New Roman"/>
              </a:rPr>
              <a:t>нинг соф музорабадан фарқи шундаки, такофул-оператор ва иштирокчилар инвестиция қилиш натижасида олинган фойдани эмас, балки (суғурта ҳодисаси рўй берган иштирокчиларга қопламалар тўлангач, ортган миқдор) ортиқча миқдорни бўлишиб оладилар. </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ru-RU" sz="2400">
                <a:solidFill>
                  <a:schemeClr val="dk1"/>
                </a:solidFill>
                <a:latin typeface="Times New Roman"/>
                <a:ea typeface="Times New Roman"/>
                <a:cs typeface="Times New Roman"/>
                <a:sym typeface="Times New Roman"/>
              </a:rPr>
              <a:t>Айрим фиқҳшунослар мана шу ортиқча миқдор фақат иштирокчиларга тегишли бўлиши ва буткул такофул-жамғармага қайтарилиши кераклигини таъкидлайдилар ҳамда уни ушбу усулнинг камчиликларидан бири сифатида эътироф этадилар.</a:t>
            </a:r>
            <a:endParaRPr sz="24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4"/>
          <p:cNvSpPr/>
          <p:nvPr/>
        </p:nvSpPr>
        <p:spPr>
          <a:xfrm>
            <a:off x="323528" y="451512"/>
            <a:ext cx="8352928" cy="409342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chemeClr val="accent5"/>
                </a:solidFill>
                <a:latin typeface="Times New Roman"/>
                <a:ea typeface="Times New Roman"/>
                <a:cs typeface="Times New Roman"/>
                <a:sym typeface="Times New Roman"/>
              </a:rPr>
              <a:t>Агент (ваколат)лик</a:t>
            </a:r>
            <a:r>
              <a:rPr lang="ru-RU" sz="2000">
                <a:solidFill>
                  <a:schemeClr val="dk1"/>
                </a:solidFill>
                <a:latin typeface="Times New Roman"/>
                <a:ea typeface="Times New Roman"/>
                <a:cs typeface="Times New Roman"/>
                <a:sym typeface="Times New Roman"/>
              </a:rPr>
              <a:t> </a:t>
            </a:r>
            <a:r>
              <a:rPr lang="ru-RU" sz="2000">
                <a:solidFill>
                  <a:schemeClr val="accent5"/>
                </a:solidFill>
                <a:latin typeface="Times New Roman"/>
                <a:ea typeface="Times New Roman"/>
                <a:cs typeface="Times New Roman"/>
                <a:sym typeface="Times New Roman"/>
              </a:rPr>
              <a:t>усули</a:t>
            </a:r>
            <a:r>
              <a:rPr lang="ru-RU" sz="2000">
                <a:solidFill>
                  <a:schemeClr val="dk1"/>
                </a:solidFill>
                <a:latin typeface="Times New Roman"/>
                <a:ea typeface="Times New Roman"/>
                <a:cs typeface="Times New Roman"/>
                <a:sym typeface="Times New Roman"/>
              </a:rPr>
              <a:t> суғурталовчи иштирокчиларнинг агенти (вакили) вазифасида иштирок этишини кўрсатади. Такофул-жамғармага келиб тушган пул маблағларини бошқариш унинг вазифасига киради. Такофул-оператор тўланган бадалларнинг бир қисмидан комиссия ундиради, бу эса иштирокчилар маблағларини бошқаргани учун операторнинг иш ҳақи (мукофоти)ни шакллантиради.</a:t>
            </a:r>
            <a:endParaRPr/>
          </a:p>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Иштирокчилар маблағларидан қопламалар тўлангач, ортиб қолган миқдор (олинган фойда ҳам шунга қўшилади) буткул иштирокчиларга тегишли бўлади. Соф ва модификациялашган музорабадан фарқли равишда, агент (ваколат)лик усулида такофул-оператор ўрнатилган мутаносибликда иштирокчилар билан</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фойдани тақсимлаб олмайди. Мазкур усул Яқин Шарқ мамлакатларида кенг тарқалган.</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5"/>
          <p:cNvSpPr/>
          <p:nvPr/>
        </p:nvSpPr>
        <p:spPr>
          <a:xfrm>
            <a:off x="323528" y="451512"/>
            <a:ext cx="8352928" cy="317009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chemeClr val="accent5"/>
                </a:solidFill>
                <a:latin typeface="Times New Roman"/>
                <a:ea typeface="Times New Roman"/>
                <a:cs typeface="Times New Roman"/>
                <a:sym typeface="Times New Roman"/>
              </a:rPr>
              <a:t>Модификациялашган агентлик усули</a:t>
            </a:r>
            <a:r>
              <a:rPr lang="ru-RU" sz="2000">
                <a:solidFill>
                  <a:schemeClr val="dk1"/>
                </a:solidFill>
                <a:latin typeface="Times New Roman"/>
                <a:ea typeface="Times New Roman"/>
                <a:cs typeface="Times New Roman"/>
                <a:sym typeface="Times New Roman"/>
              </a:rPr>
              <a:t>нинг оддий агентлик усулидан асосий фарқи шундаки, унга фойда ва зарарларни тақсимлаш тизими (музораба механизми асосида) айрим унсурлари киритилган. Такофул-оператор худди агентлик усулидаги каби такофул-жамғармага тўланган бадалларнинг бир қисмини комиссион мукофот сифатида ундириб олади.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Олинган инвестицион фойдадан суғурта ҳодисаси рўй берганларга тўловлар амалга оширилганидан кейин, қолган миқдор компания ва иштирокчилар ўртасида ўрнатилган нисбатда тақсимлаб олинади. </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Бошқача айтганда, худди модификациялашган музорабадаги каби ортиқча миқдор такофул-оператор ва иштирокчилар ўртасида тақсимланади.</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6"/>
          <p:cNvSpPr/>
          <p:nvPr/>
        </p:nvSpPr>
        <p:spPr>
          <a:xfrm>
            <a:off x="323528" y="620688"/>
            <a:ext cx="8352928" cy="28623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accent5"/>
                </a:solidFill>
                <a:latin typeface="Times New Roman"/>
                <a:ea typeface="Times New Roman"/>
                <a:cs typeface="Times New Roman"/>
                <a:sym typeface="Times New Roman"/>
              </a:rPr>
              <a:t>Аралаш (гибрид) усул </a:t>
            </a:r>
            <a:r>
              <a:rPr lang="ru-RU" sz="2000">
                <a:solidFill>
                  <a:schemeClr val="dk1"/>
                </a:solidFill>
                <a:latin typeface="Times New Roman"/>
                <a:ea typeface="Times New Roman"/>
                <a:cs typeface="Times New Roman"/>
                <a:sym typeface="Times New Roman"/>
              </a:rPr>
              <a:t>амалда агентлик ва соф музораба усулига хос бўлган барча хусусиятларни ўзида бирлаштиради.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Бир томондан, компания бадаллар тўлангандан кейин дарҳол амалиёт харажатларини қоплашга йўналтирилган комиссион мукофотни олади, бошқа томондан – оператор такофул-жамғарма маблағларини инвестиция қилишдан олинган фойда улушига талабгор бўлиши мумкин. </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Фиқҳшуносларнинг фикрича, аралаш усулнинг асосий афзаллиги шундаки, компания бу ерда иштирокчиларга тааллуқли бўлиши лозим бўлган ортиқча миқдорга талабгор бўла олмайди.</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7"/>
          <p:cNvSpPr/>
          <p:nvPr/>
        </p:nvSpPr>
        <p:spPr>
          <a:xfrm>
            <a:off x="323528" y="451512"/>
            <a:ext cx="8352928" cy="470898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Мазкур усул суғурталовчилар учун мақбул ҳисобланади, иштирокчилар учун эса агентлик ва соф музораба каби усуллар қулайроқдир. </a:t>
            </a:r>
            <a:r>
              <a:rPr lang="ru-RU" sz="2000">
                <a:solidFill>
                  <a:schemeClr val="accent5"/>
                </a:solidFill>
                <a:latin typeface="Times New Roman"/>
                <a:ea typeface="Times New Roman"/>
                <a:cs typeface="Times New Roman"/>
                <a:sym typeface="Times New Roman"/>
              </a:rPr>
              <a:t>Биринчи ҳолатда</a:t>
            </a:r>
            <a:r>
              <a:rPr lang="ru-RU" sz="2000">
                <a:solidFill>
                  <a:schemeClr val="dk1"/>
                </a:solidFill>
                <a:latin typeface="Times New Roman"/>
                <a:ea typeface="Times New Roman"/>
                <a:cs typeface="Times New Roman"/>
                <a:sym typeface="Times New Roman"/>
              </a:rPr>
              <a:t>, компания такофул-жамғармани бошқаргани учун комиссион мукофотни олгани ҳолда, инвестицион даромад олиш ҳуқуқига эга бўлмайди, </a:t>
            </a:r>
            <a:r>
              <a:rPr lang="ru-RU" sz="2000">
                <a:solidFill>
                  <a:schemeClr val="accent5"/>
                </a:solidFill>
                <a:latin typeface="Times New Roman"/>
                <a:ea typeface="Times New Roman"/>
                <a:cs typeface="Times New Roman"/>
                <a:sym typeface="Times New Roman"/>
              </a:rPr>
              <a:t>иккинчисида</a:t>
            </a:r>
            <a:r>
              <a:rPr lang="ru-RU" sz="2000">
                <a:solidFill>
                  <a:schemeClr val="dk1"/>
                </a:solidFill>
                <a:latin typeface="Times New Roman"/>
                <a:ea typeface="Times New Roman"/>
                <a:cs typeface="Times New Roman"/>
                <a:sym typeface="Times New Roman"/>
              </a:rPr>
              <a:t> эса ўз хизматлари учун белгиланган мукофотга талабгор бўлмаган ҳолда, инвестициялаш самарадорлигидан манфаатдор бўлади, чунки унинг фойдаси шунга боғлиқ бўлади.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Аралаш усулни қўлланганда такофул-оператор унисини ҳам, бунисини ҳам олиши</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мумкин, шу орқали иштирокчилар маблағларини бошқаришдаги агентлик комиссияси билан боғлиқ муваффақиятсизликдан ўзини асраган бўлади.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Мазкур усул Яқин Шарқ мамлакатларида, айниқса, кенг тарқалган. У AAOIFI томонидан тавсия этилган. Баҳрайн Марказий Банки уни мамлакатда фаолият кўрсатаётган барча такофул-операторлар учун мажбурий қўллашни талаб этади.</a:t>
            </a:r>
            <a:endParaRPr sz="24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8"/>
          <p:cNvSpPr/>
          <p:nvPr/>
        </p:nvSpPr>
        <p:spPr>
          <a:xfrm>
            <a:off x="323528" y="451512"/>
            <a:ext cx="8352928"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1800">
                <a:solidFill>
                  <a:schemeClr val="accent5"/>
                </a:solidFill>
                <a:latin typeface="Times New Roman"/>
                <a:ea typeface="Times New Roman"/>
                <a:cs typeface="Times New Roman"/>
                <a:sym typeface="Times New Roman"/>
              </a:rPr>
              <a:t>«Агентлик усули + вақф» усули</a:t>
            </a:r>
            <a:r>
              <a:rPr lang="ru-RU" sz="1800">
                <a:solidFill>
                  <a:schemeClr val="dk1"/>
                </a:solidFill>
                <a:latin typeface="Times New Roman"/>
                <a:ea typeface="Times New Roman"/>
                <a:cs typeface="Times New Roman"/>
                <a:sym typeface="Times New Roman"/>
              </a:rPr>
              <a:t>нинг асосий афзалликларидан бири шундаки, бу ерда суғурта бадалларининг бепуллик хусусияти ва суғурта ҳодисаси рўй берганда иштирокчилар томонидан қоплама тўланишини кутиш ўртасидаги зиддият бартараф этилади.</a:t>
            </a:r>
            <a:endParaRPr/>
          </a:p>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Бу ерда такофул-жамғарма </a:t>
            </a:r>
            <a:r>
              <a:rPr lang="ru-RU" sz="1800">
                <a:solidFill>
                  <a:srgbClr val="7030A0"/>
                </a:solidFill>
                <a:latin typeface="Times New Roman"/>
                <a:ea typeface="Times New Roman"/>
                <a:cs typeface="Times New Roman"/>
                <a:sym typeface="Times New Roman"/>
              </a:rPr>
              <a:t>вақф жамғармаси </a:t>
            </a:r>
            <a:r>
              <a:rPr lang="ru-RU" sz="1800">
                <a:solidFill>
                  <a:schemeClr val="dk1"/>
                </a:solidFill>
                <a:latin typeface="Times New Roman"/>
                <a:ea typeface="Times New Roman"/>
                <a:cs typeface="Times New Roman"/>
                <a:sym typeface="Times New Roman"/>
              </a:rPr>
              <a:t>деб аталади. Компания ҳиссадорлари жамғарма таъсисчилари сифатида иштирок этадилар. Вақф қоидасига кўра, улар кўрсатилган жамғармага пул берар эканлар, бу билан унга бўлган эгалик ҳуқуқини йўқотадилар. Вақф жамғармасига бадалларни тўлаган иштирокчилар ҳам унга бўлган эгалик ҳуқуқини йўқотадилар. Такофул-оператор жамғарма бошқаруви учун келишилган комиссияни олади.</a:t>
            </a:r>
            <a:endParaRPr/>
          </a:p>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Мазкур усул дастлаб Покистонда мазкур мамлакат такофул-операторлари амалиётида кенг қўлланилган. Покистон тажрибаси таъсирида «агентлик усули + вақф» Қозоғистондаги </a:t>
            </a:r>
            <a:r>
              <a:rPr lang="ru-RU" sz="1800">
                <a:solidFill>
                  <a:srgbClr val="7030A0"/>
                </a:solidFill>
                <a:latin typeface="Times New Roman"/>
                <a:ea typeface="Times New Roman"/>
                <a:cs typeface="Times New Roman"/>
                <a:sym typeface="Times New Roman"/>
              </a:rPr>
              <a:t>«Такофул» ОВСнинг </a:t>
            </a:r>
            <a:r>
              <a:rPr lang="ru-RU" sz="1800">
                <a:solidFill>
                  <a:schemeClr val="dk1"/>
                </a:solidFill>
                <a:latin typeface="Times New Roman"/>
                <a:ea typeface="Times New Roman"/>
                <a:cs typeface="Times New Roman"/>
                <a:sym typeface="Times New Roman"/>
              </a:rPr>
              <a:t>фаолиятига асос қилиб олинган. Такофул анъанавий суғурталашнинг муқобили бўлгани каби </a:t>
            </a:r>
            <a:r>
              <a:rPr b="1" lang="ru-RU" sz="1800">
                <a:solidFill>
                  <a:srgbClr val="FF0000"/>
                </a:solidFill>
                <a:latin typeface="Times New Roman"/>
                <a:ea typeface="Times New Roman"/>
                <a:cs typeface="Times New Roman"/>
                <a:sym typeface="Times New Roman"/>
              </a:rPr>
              <a:t>ретакофул</a:t>
            </a:r>
            <a:r>
              <a:rPr lang="ru-RU" sz="1800">
                <a:solidFill>
                  <a:schemeClr val="dk1"/>
                </a:solidFill>
                <a:latin typeface="Times New Roman"/>
                <a:ea typeface="Times New Roman"/>
                <a:cs typeface="Times New Roman"/>
                <a:sym typeface="Times New Roman"/>
              </a:rPr>
              <a:t> ҳам қайта суғурталашнинг исломий муқобили ҳисобланади.</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19"/>
          <p:cNvSpPr/>
          <p:nvPr/>
        </p:nvSpPr>
        <p:spPr>
          <a:xfrm>
            <a:off x="323528" y="451512"/>
            <a:ext cx="8352928" cy="440120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Мазкур ҳолатда предмети пул маблағлари бўлган </a:t>
            </a:r>
            <a:r>
              <a:rPr b="1" lang="ru-RU" sz="2000">
                <a:solidFill>
                  <a:srgbClr val="FF0000"/>
                </a:solidFill>
                <a:latin typeface="Times New Roman"/>
                <a:ea typeface="Times New Roman"/>
                <a:cs typeface="Times New Roman"/>
                <a:sym typeface="Times New Roman"/>
              </a:rPr>
              <a:t>нақд вақф </a:t>
            </a:r>
            <a:r>
              <a:rPr lang="ru-RU" sz="2000">
                <a:solidFill>
                  <a:schemeClr val="dk1"/>
                </a:solidFill>
                <a:latin typeface="Times New Roman"/>
                <a:ea typeface="Times New Roman"/>
                <a:cs typeface="Times New Roman"/>
                <a:sym typeface="Times New Roman"/>
              </a:rPr>
              <a:t>деб аталувчи вазият юзага чиқади. Исломий иқтисодиётда нақд вақфлар, пуллар рибога бўлган тақиқни бузмай инвестиция қилинган ҳолатларда рухсат этилган. </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accent4"/>
                </a:solidFill>
                <a:latin typeface="Times New Roman"/>
                <a:ea typeface="Times New Roman"/>
                <a:cs typeface="Times New Roman"/>
                <a:sym typeface="Times New Roman"/>
              </a:rPr>
              <a:t>Вақф жамғармаси</a:t>
            </a:r>
            <a:r>
              <a:rPr lang="ru-RU" sz="2000">
                <a:solidFill>
                  <a:schemeClr val="dk1"/>
                </a:solidFill>
                <a:latin typeface="Times New Roman"/>
                <a:ea typeface="Times New Roman"/>
                <a:cs typeface="Times New Roman"/>
                <a:sym typeface="Times New Roman"/>
              </a:rPr>
              <a:t>ни ташкил этган ва уни бошқарадиган такофул-оператор амалда икки вазифада: </a:t>
            </a:r>
            <a:r>
              <a:rPr lang="ru-RU" sz="2000">
                <a:solidFill>
                  <a:schemeClr val="accent2"/>
                </a:solidFill>
                <a:latin typeface="Times New Roman"/>
                <a:ea typeface="Times New Roman"/>
                <a:cs typeface="Times New Roman"/>
                <a:sym typeface="Times New Roman"/>
              </a:rPr>
              <a:t>воқиф</a:t>
            </a:r>
            <a:r>
              <a:rPr lang="ru-RU" sz="2000">
                <a:solidFill>
                  <a:schemeClr val="dk1"/>
                </a:solidFill>
                <a:latin typeface="Times New Roman"/>
                <a:ea typeface="Times New Roman"/>
                <a:cs typeface="Times New Roman"/>
                <a:sym typeface="Times New Roman"/>
              </a:rPr>
              <a:t> (вақф таъсисчиси) ва </a:t>
            </a:r>
            <a:r>
              <a:rPr lang="ru-RU" sz="2000">
                <a:solidFill>
                  <a:schemeClr val="accent2"/>
                </a:solidFill>
                <a:latin typeface="Times New Roman"/>
                <a:ea typeface="Times New Roman"/>
                <a:cs typeface="Times New Roman"/>
                <a:sym typeface="Times New Roman"/>
              </a:rPr>
              <a:t>мутаваллий </a:t>
            </a:r>
            <a:r>
              <a:rPr lang="ru-RU" sz="2000">
                <a:solidFill>
                  <a:schemeClr val="dk1"/>
                </a:solidFill>
                <a:latin typeface="Times New Roman"/>
                <a:ea typeface="Times New Roman"/>
                <a:cs typeface="Times New Roman"/>
                <a:sym typeface="Times New Roman"/>
              </a:rPr>
              <a:t>(вақф бошқарувчиси) сифатида иштирок этади.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Мазкур икки вазифанинг бир шахс томонидан бажарилиши мусулмон тарихида бўлиб турган ва маълум бир шартлар асосида тақиқланмаган. Воқиф вақф ҳисобидан бирон-бир маблағ олувчи бенефициар (манфаат кўрувчи)лардан бири сифатида ҳам қатнашиши мумкин. Лекин вақф таъсисчиси бир вақтнинг ўзида вақф бошқарувчиси ва бенефициар (бошқа иштирокчилар билан бир қаторда, вақф жамғармасига инвестиция қилинган маблағлардан олинадиган фойдага шерик) сифатида иштирок этишига йўл қўйилмайди.</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0"/>
          <p:cNvSpPr/>
          <p:nvPr/>
        </p:nvSpPr>
        <p:spPr>
          <a:xfrm>
            <a:off x="323528" y="451512"/>
            <a:ext cx="8352928" cy="37856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000">
                <a:solidFill>
                  <a:schemeClr val="accent2"/>
                </a:solidFill>
                <a:latin typeface="Times New Roman"/>
                <a:ea typeface="Times New Roman"/>
                <a:cs typeface="Times New Roman"/>
                <a:sym typeface="Times New Roman"/>
              </a:rPr>
              <a:t>Исломий инвестиция жамғармалари</a:t>
            </a:r>
            <a:endParaRPr b="1" sz="2000">
              <a:solidFill>
                <a:schemeClr val="accent2"/>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Ушбу инвестицион жамғармалар мустақил инвестициявий компаниялар бўлиб, унда иштирокчилар компания активларига, унинг фойда ва зарарида улушга эгалик қилишда тенг ҳуқуққа эга бўладилар. </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Инвестицион жамғармалар фаолиятининг </a:t>
            </a:r>
            <a:r>
              <a:rPr b="1" lang="ru-RU" sz="2000">
                <a:solidFill>
                  <a:srgbClr val="7030A0"/>
                </a:solidFill>
                <a:latin typeface="Times New Roman"/>
                <a:ea typeface="Times New Roman"/>
                <a:cs typeface="Times New Roman"/>
                <a:sym typeface="Times New Roman"/>
              </a:rPr>
              <a:t>асосий мақсади </a:t>
            </a:r>
            <a:r>
              <a:rPr lang="ru-RU" sz="2000">
                <a:solidFill>
                  <a:schemeClr val="dk1"/>
                </a:solidFill>
                <a:latin typeface="Times New Roman"/>
                <a:ea typeface="Times New Roman"/>
                <a:cs typeface="Times New Roman"/>
                <a:sym typeface="Times New Roman"/>
              </a:rPr>
              <a:t>маблағларни йиғиш ва инвестициялар портфелини бошқариш ҳисобланади.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Буларнинг ичида энг кўп тарқалгани </a:t>
            </a:r>
            <a:r>
              <a:rPr lang="ru-RU" sz="2000">
                <a:solidFill>
                  <a:schemeClr val="accent4"/>
                </a:solidFill>
                <a:latin typeface="Times New Roman"/>
                <a:ea typeface="Times New Roman"/>
                <a:cs typeface="Times New Roman"/>
                <a:sym typeface="Times New Roman"/>
              </a:rPr>
              <a:t>ҳиссадорлик капитали жамғармалари </a:t>
            </a:r>
            <a:r>
              <a:rPr lang="ru-RU" sz="2000">
                <a:solidFill>
                  <a:schemeClr val="dk1"/>
                </a:solidFill>
                <a:latin typeface="Times New Roman"/>
                <a:ea typeface="Times New Roman"/>
                <a:cs typeface="Times New Roman"/>
                <a:sym typeface="Times New Roman"/>
              </a:rPr>
              <a:t>ҳисобланиб, уларнинг жами активлари барча исломий жамғармалар активларининг </a:t>
            </a:r>
            <a:r>
              <a:rPr b="1" lang="ru-RU" sz="2000">
                <a:solidFill>
                  <a:schemeClr val="accent4"/>
                </a:solidFill>
                <a:latin typeface="Times New Roman"/>
                <a:ea typeface="Times New Roman"/>
                <a:cs typeface="Times New Roman"/>
                <a:sym typeface="Times New Roman"/>
              </a:rPr>
              <a:t>50%</a:t>
            </a:r>
            <a:r>
              <a:rPr lang="ru-RU" sz="2000">
                <a:solidFill>
                  <a:schemeClr val="accent4"/>
                </a:solidFill>
                <a:latin typeface="Times New Roman"/>
                <a:ea typeface="Times New Roman"/>
                <a:cs typeface="Times New Roman"/>
                <a:sym typeface="Times New Roman"/>
              </a:rPr>
              <a:t> </a:t>
            </a:r>
            <a:r>
              <a:rPr lang="ru-RU" sz="2000">
                <a:solidFill>
                  <a:schemeClr val="dk1"/>
                </a:solidFill>
                <a:latin typeface="Times New Roman"/>
                <a:ea typeface="Times New Roman"/>
                <a:cs typeface="Times New Roman"/>
                <a:sym typeface="Times New Roman"/>
              </a:rPr>
              <a:t>дан ортиғини ташкил этади. Исломий инвестиция жамғармаларининг бошқа барча исломий муассасалари каби асосий хусусияти шариат қоидаларига мувофиқлиги ҳисобланади.</a:t>
            </a:r>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21"/>
          <p:cNvSpPr/>
          <p:nvPr/>
        </p:nvSpPr>
        <p:spPr>
          <a:xfrm>
            <a:off x="0" y="0"/>
            <a:ext cx="9144000" cy="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99" name="Google Shape;299;p21"/>
          <p:cNvSpPr txBox="1"/>
          <p:nvPr/>
        </p:nvSpPr>
        <p:spPr>
          <a:xfrm>
            <a:off x="179512" y="461119"/>
            <a:ext cx="7344816"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ru-RU" sz="2400">
                <a:solidFill>
                  <a:srgbClr val="FF0000"/>
                </a:solidFill>
                <a:latin typeface="Times New Roman"/>
                <a:ea typeface="Times New Roman"/>
                <a:cs typeface="Times New Roman"/>
                <a:sym typeface="Times New Roman"/>
              </a:rPr>
              <a:t>Исломий инвестиция жамғармаларининг таснифи</a:t>
            </a:r>
            <a:endParaRPr sz="2400">
              <a:solidFill>
                <a:srgbClr val="FF0000"/>
              </a:solidFill>
              <a:latin typeface="Times New Roman"/>
              <a:ea typeface="Times New Roman"/>
              <a:cs typeface="Times New Roman"/>
              <a:sym typeface="Times New Roman"/>
            </a:endParaRPr>
          </a:p>
        </p:txBody>
      </p:sp>
      <p:sp>
        <p:nvSpPr>
          <p:cNvPr id="300" name="Google Shape;300;p21"/>
          <p:cNvSpPr txBox="1"/>
          <p:nvPr/>
        </p:nvSpPr>
        <p:spPr>
          <a:xfrm>
            <a:off x="179512" y="5185379"/>
            <a:ext cx="568863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000">
                <a:solidFill>
                  <a:schemeClr val="dk1"/>
                </a:solidFill>
                <a:latin typeface="Times New Roman"/>
                <a:ea typeface="Times New Roman"/>
                <a:cs typeface="Times New Roman"/>
                <a:sym typeface="Times New Roman"/>
              </a:rPr>
              <a:t>Ислом молияси асослари [Матн] / Е.A. Байдаулет. -Тошкент: “Ўзбекистон” НМИУ, 2019. – 432 б. </a:t>
            </a:r>
            <a:endParaRPr sz="1000">
              <a:solidFill>
                <a:schemeClr val="dk1"/>
              </a:solidFill>
              <a:latin typeface="Times New Roman"/>
              <a:ea typeface="Times New Roman"/>
              <a:cs typeface="Times New Roman"/>
              <a:sym typeface="Times New Roman"/>
            </a:endParaRPr>
          </a:p>
        </p:txBody>
      </p:sp>
      <p:pic>
        <p:nvPicPr>
          <p:cNvPr id="301" name="Google Shape;301;p21"/>
          <p:cNvPicPr preferRelativeResize="0"/>
          <p:nvPr/>
        </p:nvPicPr>
        <p:blipFill rotWithShape="1">
          <a:blip r:embed="rId3">
            <a:alphaModFix/>
          </a:blip>
          <a:srcRect b="26933" l="31809" r="27899" t="52959"/>
          <a:stretch/>
        </p:blipFill>
        <p:spPr>
          <a:xfrm>
            <a:off x="148172" y="1628800"/>
            <a:ext cx="8470991" cy="2377822"/>
          </a:xfrm>
          <a:prstGeom prst="rect">
            <a:avLst/>
          </a:prstGeom>
          <a:noFill/>
          <a:ln>
            <a:noFill/>
          </a:ln>
        </p:spPr>
      </p:pic>
    </p:spTree>
  </p:cSld>
  <p:clrMapOvr>
    <a:masterClrMapping/>
  </p:clrMapOvr>
  <p:transition spd="med">
    <p:push/>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2"/>
          <p:cNvSpPr/>
          <p:nvPr/>
        </p:nvSpPr>
        <p:spPr>
          <a:xfrm>
            <a:off x="323528" y="451512"/>
            <a:ext cx="8352928" cy="37856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Исломий инвестиция жамғармалари ўз фаолиятини мос молиявий воситалар (муробаҳа, ижара, мушорака ва ҳ.к.)ни ишлатиш орқали амалга оширади.</a:t>
            </a:r>
            <a:endParaRPr/>
          </a:p>
          <a:p>
            <a:pPr indent="0" lvl="0" marL="0" marR="0" rtl="0" algn="just">
              <a:spcBef>
                <a:spcPts val="0"/>
              </a:spcBef>
              <a:spcAft>
                <a:spcPts val="0"/>
              </a:spcAft>
              <a:buNone/>
            </a:pPr>
            <a:r>
              <a:rPr lang="ru-RU" sz="2000">
                <a:solidFill>
                  <a:srgbClr val="FF0000"/>
                </a:solidFill>
                <a:latin typeface="Times New Roman"/>
                <a:ea typeface="Times New Roman"/>
                <a:cs typeface="Times New Roman"/>
                <a:sym typeface="Times New Roman"/>
              </a:rPr>
              <a:t>«Исломий инвестиция жамғармалари» </a:t>
            </a:r>
            <a:r>
              <a:rPr lang="ru-RU" sz="2000">
                <a:solidFill>
                  <a:schemeClr val="dk1"/>
                </a:solidFill>
                <a:latin typeface="Times New Roman"/>
                <a:ea typeface="Times New Roman"/>
                <a:cs typeface="Times New Roman"/>
                <a:sym typeface="Times New Roman"/>
              </a:rPr>
              <a:t>атамаси умумий касса (умумий жамғарма)ни англатади, инвесторлар шариат қоидаларига қатъий риоя этган ҳолда, ҳалол фойда олиш мақсадида ўзларининг ортиқча маблағларини унга киритадилар. Жамғарма иштирокчилари жамғармада иштирок этиш ва у томонидан амалда ишлаб топилган фойдадаги улушга эгаликни тасдиқлайдиган ҳужжатни олиш ҳуқуқини қўлга киритадилар. Ушбу ҳужжатларни «гувоҳнома», «акция» ва бошқа номлар билан аташ мумкин, уларнинг шариат нуқтаи назаридан қонунийлиги икки асосий талабга мувофиқ келиши лозим.</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3"/>
          <p:cNvSpPr/>
          <p:nvPr/>
        </p:nvSpPr>
        <p:spPr>
          <a:xfrm>
            <a:off x="323528" y="451512"/>
            <a:ext cx="8352928" cy="440120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000">
                <a:solidFill>
                  <a:srgbClr val="FF0000"/>
                </a:solidFill>
                <a:latin typeface="Times New Roman"/>
                <a:ea typeface="Times New Roman"/>
                <a:cs typeface="Times New Roman"/>
                <a:sym typeface="Times New Roman"/>
              </a:rPr>
              <a:t>Биринчидан</a:t>
            </a:r>
            <a:r>
              <a:rPr lang="ru-RU" sz="2000">
                <a:solidFill>
                  <a:schemeClr val="dk1"/>
                </a:solidFill>
                <a:latin typeface="Times New Roman"/>
                <a:ea typeface="Times New Roman"/>
                <a:cs typeface="Times New Roman"/>
                <a:sym typeface="Times New Roman"/>
              </a:rPr>
              <a:t>, иштирокчилар ушбу </a:t>
            </a:r>
            <a:r>
              <a:rPr lang="ru-RU" sz="2000">
                <a:solidFill>
                  <a:schemeClr val="accent2"/>
                </a:solidFill>
                <a:latin typeface="Times New Roman"/>
                <a:ea typeface="Times New Roman"/>
                <a:cs typeface="Times New Roman"/>
                <a:sym typeface="Times New Roman"/>
              </a:rPr>
              <a:t>сертификатлар</a:t>
            </a:r>
            <a:r>
              <a:rPr lang="ru-RU" sz="2000">
                <a:solidFill>
                  <a:schemeClr val="dk1"/>
                </a:solidFill>
                <a:latin typeface="Times New Roman"/>
                <a:ea typeface="Times New Roman"/>
                <a:cs typeface="Times New Roman"/>
                <a:sym typeface="Times New Roman"/>
              </a:rPr>
              <a:t>нинг белгиланган номинал қиймати ўрнига жамғарма амалда ишлаб топган мутаносиб нисбатдаги фойдага умид қилишлари мумкин. Шунинг учун бирон-бир фойда меъёри кафолатланмайди.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Жамғарма иштирокчилари унга кирар эканлар, ўз сертификатлари даромадлилиги жамғарма ишлаб топган </a:t>
            </a:r>
            <a:r>
              <a:rPr lang="ru-RU" sz="2000">
                <a:solidFill>
                  <a:srgbClr val="7030A0"/>
                </a:solidFill>
                <a:latin typeface="Times New Roman"/>
                <a:ea typeface="Times New Roman"/>
                <a:cs typeface="Times New Roman"/>
                <a:sym typeface="Times New Roman"/>
              </a:rPr>
              <a:t>фойда ёки зарарга </a:t>
            </a:r>
            <a:r>
              <a:rPr lang="ru-RU" sz="2000">
                <a:solidFill>
                  <a:schemeClr val="dk1"/>
                </a:solidFill>
                <a:latin typeface="Times New Roman"/>
                <a:ea typeface="Times New Roman"/>
                <a:cs typeface="Times New Roman"/>
                <a:sym typeface="Times New Roman"/>
              </a:rPr>
              <a:t>боғлиқ эканини аниқ тушуниб олмоқликлари керак. Агар жамғарма катта фойда олса, сертификат даромадлилиги ушбу миқдорга ортади.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Агар жамғарма зарар кўрса, ушбу зарарлар иштирокчилар ўртасида мутаносиб тақсимланади, агар зарарлар жамғарма раҳбариятининг эътиборсизлиги ёки нўноқлик ила бошқаруви оқибатида юзага келса, у ҳолда иштирокчиларга қоплама тўлаб бериш лозим бўлади.</a:t>
            </a:r>
            <a:endParaRPr/>
          </a:p>
          <a:p>
            <a:pPr indent="0" lvl="0" marL="0" marR="0" rtl="0" algn="just">
              <a:spcBef>
                <a:spcPts val="0"/>
              </a:spcBef>
              <a:spcAft>
                <a:spcPts val="0"/>
              </a:spcAft>
              <a:buNone/>
            </a:pPr>
            <a:r>
              <a:rPr lang="ru-RU" sz="2000">
                <a:solidFill>
                  <a:srgbClr val="FF0000"/>
                </a:solidFill>
                <a:latin typeface="Times New Roman"/>
                <a:ea typeface="Times New Roman"/>
                <a:cs typeface="Times New Roman"/>
                <a:sym typeface="Times New Roman"/>
              </a:rPr>
              <a:t>Иккинчидан</a:t>
            </a:r>
            <a:r>
              <a:rPr lang="ru-RU" sz="2000">
                <a:solidFill>
                  <a:schemeClr val="dk1"/>
                </a:solidFill>
                <a:latin typeface="Times New Roman"/>
                <a:ea typeface="Times New Roman"/>
                <a:cs typeface="Times New Roman"/>
                <a:sym typeface="Times New Roman"/>
              </a:rPr>
              <a:t>, киритилган миқдор шариат рухсат этган бизнесга инвестиция қилиниши шарт.</a:t>
            </a:r>
            <a:endParaRPr sz="20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descr="Картинки по запросу корпоративное управление" id="316" name="Google Shape;316;p24"/>
          <p:cNvSpPr/>
          <p:nvPr/>
        </p:nvSpPr>
        <p:spPr>
          <a:xfrm>
            <a:off x="116682" y="748904"/>
            <a:ext cx="228600" cy="2286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350">
              <a:solidFill>
                <a:srgbClr val="000000"/>
              </a:solidFill>
              <a:latin typeface="Century Gothic"/>
              <a:ea typeface="Century Gothic"/>
              <a:cs typeface="Century Gothic"/>
              <a:sym typeface="Century Gothic"/>
            </a:endParaRPr>
          </a:p>
        </p:txBody>
      </p:sp>
      <p:sp>
        <p:nvSpPr>
          <p:cNvPr id="317" name="Google Shape;317;p24"/>
          <p:cNvSpPr txBox="1"/>
          <p:nvPr/>
        </p:nvSpPr>
        <p:spPr>
          <a:xfrm>
            <a:off x="0" y="364791"/>
            <a:ext cx="9144000" cy="598182"/>
          </a:xfrm>
          <a:prstGeom prst="rect">
            <a:avLst/>
          </a:prstGeom>
          <a:solidFill>
            <a:srgbClr val="0070C0"/>
          </a:solidFill>
          <a:ln cap="rnd" cmpd="sng" w="25400">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3231"/>
              <a:buFont typeface="Times New Roman"/>
              <a:buNone/>
            </a:pPr>
            <a:r>
              <a:rPr b="1" lang="ru-RU" sz="3231">
                <a:solidFill>
                  <a:srgbClr val="FFFFFF"/>
                </a:solidFill>
                <a:latin typeface="Times New Roman"/>
                <a:ea typeface="Times New Roman"/>
                <a:cs typeface="Times New Roman"/>
                <a:sym typeface="Times New Roman"/>
              </a:rPr>
              <a:t>Фойдаланилган адабиётлар рўхати</a:t>
            </a:r>
            <a:endParaRPr b="1" sz="3231">
              <a:solidFill>
                <a:srgbClr val="FFFFFF"/>
              </a:solidFill>
              <a:latin typeface="Times New Roman"/>
              <a:ea typeface="Times New Roman"/>
              <a:cs typeface="Times New Roman"/>
              <a:sym typeface="Times New Roman"/>
            </a:endParaRPr>
          </a:p>
        </p:txBody>
      </p:sp>
      <p:sp>
        <p:nvSpPr>
          <p:cNvPr id="318" name="Google Shape;318;p24"/>
          <p:cNvSpPr/>
          <p:nvPr/>
        </p:nvSpPr>
        <p:spPr>
          <a:xfrm>
            <a:off x="175197" y="1546623"/>
            <a:ext cx="8537634" cy="4708981"/>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000"/>
              <a:buFont typeface="Times New Roman"/>
              <a:buAutoNum type="arabicPeriod"/>
            </a:pPr>
            <a:r>
              <a:rPr lang="ru-RU" sz="2000">
                <a:solidFill>
                  <a:schemeClr val="dk1"/>
                </a:solidFill>
                <a:latin typeface="Times New Roman"/>
                <a:ea typeface="Times New Roman"/>
                <a:cs typeface="Times New Roman"/>
                <a:sym typeface="Times New Roman"/>
              </a:rPr>
              <a:t>Ислом молияси ва банк тизими. Е.A. Байдаулет.Таржимон: Ботирхўжа Жўраев. - Т .: “Ўзбекистон”, 2014. - 122-б. </a:t>
            </a:r>
            <a:endParaRPr sz="20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2000"/>
              <a:buFont typeface="Times New Roman"/>
              <a:buAutoNum type="arabicPeriod"/>
            </a:pPr>
            <a:r>
              <a:rPr lang="ru-RU" sz="2000">
                <a:solidFill>
                  <a:schemeClr val="dk1"/>
                </a:solidFill>
                <a:latin typeface="Times New Roman"/>
                <a:ea typeface="Times New Roman"/>
                <a:cs typeface="Times New Roman"/>
                <a:sym typeface="Times New Roman"/>
              </a:rPr>
              <a:t>Ислом молияси асослари [Матн] / Е.A. Байдаулет. -Тошкент: “Ўзбекистон” НМИУ, 2019. – 432 б. </a:t>
            </a:r>
            <a:endParaRPr sz="20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2000"/>
              <a:buFont typeface="Times New Roman"/>
              <a:buAutoNum type="arabicPeriod"/>
            </a:pPr>
            <a:r>
              <a:rPr lang="ru-RU" sz="2000">
                <a:solidFill>
                  <a:schemeClr val="dk1"/>
                </a:solidFill>
                <a:latin typeface="Times New Roman"/>
                <a:ea typeface="Times New Roman"/>
                <a:cs typeface="Times New Roman"/>
                <a:sym typeface="Times New Roman"/>
              </a:rPr>
              <a:t>Ислом банк иши ва молияси: тамойиллари ва амалиёти. Моҳаммед Имад Aли, Икрамур Раҳмон Фалаҳи / Marifa Academy Private Limited, Биринчи нашр 2016. 55-бет. </a:t>
            </a:r>
            <a:endParaRPr sz="20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2000"/>
              <a:buFont typeface="Times New Roman"/>
              <a:buAutoNum type="arabicPeriod"/>
            </a:pPr>
            <a:r>
              <a:rPr lang="ru-RU" sz="2000">
                <a:solidFill>
                  <a:schemeClr val="dk1"/>
                </a:solidFill>
                <a:latin typeface="Times New Roman"/>
                <a:ea typeface="Times New Roman"/>
                <a:cs typeface="Times New Roman"/>
                <a:sym typeface="Times New Roman"/>
              </a:rPr>
              <a:t>Ислом иқтисодиётида молиявий муносабатлар. Р.В.Aбдуллаев, С.М.Дусанов. - Т.: “Тошкент ислом университети”, 2007. - 71 б.</a:t>
            </a:r>
            <a:endParaRPr/>
          </a:p>
          <a:p>
            <a:pPr indent="-457200" lvl="0" marL="457200" marR="0" rtl="0" algn="l">
              <a:spcBef>
                <a:spcPts val="0"/>
              </a:spcBef>
              <a:spcAft>
                <a:spcPts val="0"/>
              </a:spcAft>
              <a:buClr>
                <a:schemeClr val="dk1"/>
              </a:buClr>
              <a:buSzPts val="2000"/>
              <a:buFont typeface="Times New Roman"/>
              <a:buAutoNum type="arabicPeriod"/>
            </a:pPr>
            <a:r>
              <a:rPr lang="ru-RU" sz="2000">
                <a:solidFill>
                  <a:schemeClr val="dk1"/>
                </a:solidFill>
                <a:latin typeface="Times New Roman"/>
                <a:ea typeface="Times New Roman"/>
                <a:cs typeface="Times New Roman"/>
                <a:sym typeface="Times New Roman"/>
              </a:rPr>
              <a:t>Aброров С., Ўзбекистонда сукук-ислом қимматли қоғозларини жорий этиш истиқболлари, Тошкент, 2020 й.</a:t>
            </a:r>
            <a:endParaRPr/>
          </a:p>
          <a:p>
            <a:pPr indent="-457200" lvl="0" marL="457200" marR="0" rtl="0" algn="l">
              <a:spcBef>
                <a:spcPts val="0"/>
              </a:spcBef>
              <a:spcAft>
                <a:spcPts val="0"/>
              </a:spcAft>
              <a:buClr>
                <a:schemeClr val="dk1"/>
              </a:buClr>
              <a:buSzPts val="2000"/>
              <a:buFont typeface="Times New Roman"/>
              <a:buAutoNum type="arabicPeriod"/>
            </a:pPr>
            <a:r>
              <a:rPr lang="ru-RU" sz="2000">
                <a:solidFill>
                  <a:schemeClr val="dk1"/>
                </a:solidFill>
                <a:latin typeface="Times New Roman"/>
                <a:ea typeface="Times New Roman"/>
                <a:cs typeface="Times New Roman"/>
                <a:sym typeface="Times New Roman"/>
              </a:rPr>
              <a:t>Syeda Fahmida Habib. Исломий молия ва банк иши асослари, John Wiley &amp; Sons Ltd., 2018 йил.</a:t>
            </a:r>
            <a:endParaRPr/>
          </a:p>
          <a:p>
            <a:pPr indent="-457200" lvl="0" marL="457200" marR="0" rtl="0" algn="l">
              <a:spcBef>
                <a:spcPts val="0"/>
              </a:spcBef>
              <a:spcAft>
                <a:spcPts val="0"/>
              </a:spcAft>
              <a:buClr>
                <a:schemeClr val="dk1"/>
              </a:buClr>
              <a:buSzPts val="2000"/>
              <a:buFont typeface="Times New Roman"/>
              <a:buAutoNum type="arabicPeriod"/>
            </a:pPr>
            <a:r>
              <a:rPr lang="ru-RU" sz="2000">
                <a:solidFill>
                  <a:schemeClr val="dk1"/>
                </a:solidFill>
                <a:latin typeface="Times New Roman"/>
                <a:ea typeface="Times New Roman"/>
                <a:cs typeface="Times New Roman"/>
                <a:sym typeface="Times New Roman"/>
              </a:rPr>
              <a:t>Иброҳим Фарес, Ислом банки саноати: концепция, операциялар ва назорат, 2015 йил.</a:t>
            </a:r>
            <a:endParaRPr sz="1845">
              <a:solidFill>
                <a:srgbClr val="00000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pic>
        <p:nvPicPr>
          <p:cNvPr id="323" name="Google Shape;323;p25"/>
          <p:cNvPicPr preferRelativeResize="0"/>
          <p:nvPr/>
        </p:nvPicPr>
        <p:blipFill rotWithShape="1">
          <a:blip r:embed="rId3">
            <a:alphaModFix/>
          </a:blip>
          <a:srcRect b="0" l="0" r="0" t="0"/>
          <a:stretch/>
        </p:blipFill>
        <p:spPr>
          <a:xfrm>
            <a:off x="958416" y="1071562"/>
            <a:ext cx="5715000" cy="4410075"/>
          </a:xfrm>
          <a:prstGeom prst="rect">
            <a:avLst/>
          </a:prstGeom>
          <a:noFill/>
          <a:ln>
            <a:noFill/>
          </a:ln>
        </p:spPr>
      </p:pic>
      <p:sp>
        <p:nvSpPr>
          <p:cNvPr id="324" name="Google Shape;324;p25"/>
          <p:cNvSpPr/>
          <p:nvPr/>
        </p:nvSpPr>
        <p:spPr>
          <a:xfrm>
            <a:off x="1311383" y="1130141"/>
            <a:ext cx="5976664" cy="492443"/>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600"/>
              <a:buFont typeface="Arial"/>
              <a:buNone/>
            </a:pPr>
            <a:r>
              <a:rPr b="1" i="0" lang="ru-RU" sz="2600" u="none" cap="none" strike="noStrike">
                <a:solidFill>
                  <a:srgbClr val="000000"/>
                </a:solidFill>
                <a:latin typeface="Times New Roman"/>
                <a:ea typeface="Times New Roman"/>
                <a:cs typeface="Times New Roman"/>
                <a:sym typeface="Times New Roman"/>
              </a:rPr>
              <a:t>ЭЪТИБОРИНГИЗ УЧУН РАҲМАТ !</a:t>
            </a:r>
            <a:endParaRPr b="0" i="0" sz="1400" u="none" cap="none" strike="noStrike">
              <a:solidFill>
                <a:srgbClr val="000000"/>
              </a:solidFill>
              <a:latin typeface="Arial"/>
              <a:ea typeface="Arial"/>
              <a:cs typeface="Arial"/>
              <a:sym typeface="Arial"/>
            </a:endParaRPr>
          </a:p>
        </p:txBody>
      </p:sp>
      <p:sp>
        <p:nvSpPr>
          <p:cNvPr id="325" name="Google Shape;325;p25"/>
          <p:cNvSpPr txBox="1"/>
          <p:nvPr/>
        </p:nvSpPr>
        <p:spPr>
          <a:xfrm>
            <a:off x="827584" y="5379253"/>
            <a:ext cx="5976664" cy="40006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0" lang="ru-RU" sz="1000" u="none" cap="none" strike="noStrike">
                <a:solidFill>
                  <a:srgbClr val="000000"/>
                </a:solidFill>
                <a:latin typeface="Times New Roman"/>
                <a:ea typeface="Times New Roman"/>
                <a:cs typeface="Times New Roman"/>
                <a:sym typeface="Times New Roman"/>
              </a:rPr>
              <a:t>https://st.depositphotos.com/2247735/3215/i/450/depositphotos_32159581-stock-photo-islamic-banking-or-financing-concept.jpg</a:t>
            </a:r>
            <a:endParaRPr b="0" i="0" sz="1000" u="none" cap="none" strike="noStrike">
              <a:solidFill>
                <a:srgbClr val="000000"/>
              </a:solidFill>
              <a:latin typeface="Times New Roman"/>
              <a:ea typeface="Times New Roman"/>
              <a:cs typeface="Times New Roman"/>
              <a:sym typeface="Times New Roman"/>
            </a:endParaRPr>
          </a:p>
        </p:txBody>
      </p:sp>
      <p:sp>
        <p:nvSpPr>
          <p:cNvPr descr="https://st.depositphotos.com/2247735/3215/i/450/depositphotos_32159581-stock-photo-islamic-banking-or-financing-concept.jpg" id="326" name="Google Shape;326;p25"/>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transition spd="med">
    <p:push/>
  </p:transition>
</p:sld>
</file>

<file path=ppt/theme/theme1.xml><?xml version="1.0" encoding="utf-8"?>
<a:theme xmlns:a="http://schemas.openxmlformats.org/drawingml/2006/main" xmlns:r="http://schemas.openxmlformats.org/officeDocument/2006/relationships" name="Аспект">
  <a:themeElements>
    <a:clrScheme name="Аспект">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2015-02-23T10:50:58Z</dcterms:created>
</cp:coreProperties>
</file>