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Lst>
  <p:sldSz cy="6858000" cx="9144000"/>
  <p:notesSz cx="6735750" cy="9866300"/>
  <p:embeddedFontLst>
    <p:embeddedFont>
      <p:font typeface="Century Gothic"/>
      <p:regular r:id="rId28"/>
      <p:bold r:id="rId29"/>
      <p:italic r:id="rId30"/>
      <p:boldItalic r:id="rId3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2D200454-40CA-4A62-9FC3-DE9A4176ACB9}">
      <p15:notesGuideLst>
        <p15:guide id="1" orient="horz" pos="3108">
          <p15:clr>
            <a:srgbClr val="A4A3A4"/>
          </p15:clr>
        </p15:guide>
        <p15:guide id="2" pos="2122">
          <p15:clr>
            <a:srgbClr val="A4A3A4"/>
          </p15:clr>
        </p15:guide>
      </p15:notesGuideLst>
    </p:ext>
    <p:ext uri="http://customooxmlschemas.google.com/">
      <go:slidesCustomData xmlns:go="http://customooxmlschemas.google.com/" r:id="rId32" roundtripDataSignature="AMtx7mj2crCVuF+5QL+aBoqHnZxSw4vLv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3108" orient="horz"/>
        <p:guide pos="2122"/>
      </p:guideLst>
    </p:cSldViewPr>
  </p:notes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font" Target="fonts/CenturyGothic-regular.fntdata"/><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CenturyGothic-bold.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enturyGothic-boldItalic.fntdata"/><Relationship Id="rId30" Type="http://schemas.openxmlformats.org/officeDocument/2006/relationships/font" Target="fonts/CenturyGothic-italic.fntdata"/><Relationship Id="rId11" Type="http://schemas.openxmlformats.org/officeDocument/2006/relationships/slide" Target="slides/slide6.xml"/><Relationship Id="rId10" Type="http://schemas.openxmlformats.org/officeDocument/2006/relationships/slide" Target="slides/slide5.xml"/><Relationship Id="rId32"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19413" cy="493713"/>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4" name="Google Shape;4;n"/>
          <p:cNvSpPr txBox="1"/>
          <p:nvPr>
            <p:ph idx="10" type="dt"/>
          </p:nvPr>
        </p:nvSpPr>
        <p:spPr>
          <a:xfrm>
            <a:off x="3814763" y="0"/>
            <a:ext cx="2919412" cy="493713"/>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5" name="Google Shape;5;n"/>
          <p:cNvSpPr/>
          <p:nvPr>
            <p:ph idx="3"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3100" y="4686300"/>
            <a:ext cx="5389563" cy="4440238"/>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371013"/>
            <a:ext cx="2919413" cy="493712"/>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8" name="Google Shape;8;n"/>
          <p:cNvSpPr txBox="1"/>
          <p:nvPr>
            <p:ph idx="12" type="sldNum"/>
          </p:nvPr>
        </p:nvSpPr>
        <p:spPr>
          <a:xfrm>
            <a:off x="3814763" y="9371013"/>
            <a:ext cx="2919412" cy="493712"/>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ru-RU"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76" name="Google Shape;176;p1: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2: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86" name="Google Shape;186;p2: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3: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96" name="Google Shape;196;p3: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4: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01" name="Google Shape;201;p4: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5: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06" name="Google Shape;206;p5: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6: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11" name="Google Shape;211;p6: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7: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16" name="Google Shape;216;p7: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8: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21" name="Google Shape;221;p8: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9: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26" name="Google Shape;226;p9: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0: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31" name="Google Shape;231;p10: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1: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36" name="Google Shape;236;p11: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2: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41" name="Google Shape;241;p12: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3: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46" name="Google Shape;246;p13: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4: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51" name="Google Shape;251;p14: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5: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56" name="Google Shape;256;p15: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6: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61" name="Google Shape;261;p16: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7: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66" name="Google Shape;266;p17: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8: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71" name="Google Shape;271;p18: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19: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76" name="Google Shape;276;p19: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0: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81" name="Google Shape;281;p20: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21:notes"/>
          <p:cNvSpPr txBox="1"/>
          <p:nvPr>
            <p:ph idx="1" type="body"/>
          </p:nvPr>
        </p:nvSpPr>
        <p:spPr>
          <a:xfrm>
            <a:off x="673100" y="4686300"/>
            <a:ext cx="5389563" cy="4440238"/>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86" name="Google Shape;286;p21: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2:notes"/>
          <p:cNvSpPr txBox="1"/>
          <p:nvPr>
            <p:ph idx="1" type="body"/>
          </p:nvPr>
        </p:nvSpPr>
        <p:spPr>
          <a:xfrm>
            <a:off x="673100" y="4686300"/>
            <a:ext cx="5389563" cy="4440238"/>
          </a:xfrm>
          <a:prstGeom prst="rect">
            <a:avLst/>
          </a:prstGeom>
          <a:noFill/>
          <a:ln>
            <a:noFill/>
          </a:ln>
        </p:spPr>
        <p:txBody>
          <a:bodyPr anchorCtr="0" anchor="t" bIns="45700" lIns="91425" spcFirstLastPara="1" rIns="91425" wrap="square" tIns="45700">
            <a:noAutofit/>
          </a:bodyPr>
          <a:lstStyle/>
          <a:p>
            <a:pPr indent="0" lvl="0" marL="0" rtl="0" algn="l">
              <a:spcBef>
                <a:spcPts val="360"/>
              </a:spcBef>
              <a:spcAft>
                <a:spcPts val="0"/>
              </a:spcAft>
              <a:buClr>
                <a:schemeClr val="dk1"/>
              </a:buClr>
              <a:buSzPts val="1200"/>
              <a:buFont typeface="Calibri"/>
              <a:buNone/>
            </a:pPr>
            <a:r>
              <a:t/>
            </a:r>
            <a:endParaRPr/>
          </a:p>
        </p:txBody>
      </p:sp>
      <p:sp>
        <p:nvSpPr>
          <p:cNvPr id="293" name="Google Shape;293;p22:notes"/>
          <p:cNvSpPr/>
          <p:nvPr>
            <p:ph idx="2" type="sldImg"/>
          </p:nvPr>
        </p:nvSpPr>
        <p:spPr>
          <a:xfrm>
            <a:off x="901700" y="739775"/>
            <a:ext cx="4932363" cy="37004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26" name="Shape 26"/>
        <p:cNvGrpSpPr/>
        <p:nvPr/>
      </p:nvGrpSpPr>
      <p:grpSpPr>
        <a:xfrm>
          <a:off x="0" y="0"/>
          <a:ext cx="0" cy="0"/>
          <a:chOff x="0" y="0"/>
          <a:chExt cx="0" cy="0"/>
        </a:xfrm>
      </p:grpSpPr>
      <p:sp>
        <p:nvSpPr>
          <p:cNvPr id="27" name="Google Shape;27;p24"/>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24"/>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24"/>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push/>
  </p:transition>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30" name="Shape 30"/>
        <p:cNvGrpSpPr/>
        <p:nvPr/>
      </p:nvGrpSpPr>
      <p:grpSpPr>
        <a:xfrm>
          <a:off x="0" y="0"/>
          <a:ext cx="0" cy="0"/>
          <a:chOff x="0" y="0"/>
          <a:chExt cx="0" cy="0"/>
        </a:xfrm>
      </p:grpSpPr>
      <p:grpSp>
        <p:nvGrpSpPr>
          <p:cNvPr id="31" name="Google Shape;31;p25"/>
          <p:cNvGrpSpPr/>
          <p:nvPr/>
        </p:nvGrpSpPr>
        <p:grpSpPr>
          <a:xfrm>
            <a:off x="-8466" y="-8468"/>
            <a:ext cx="9171316" cy="6874935"/>
            <a:chOff x="-8466" y="-8468"/>
            <a:chExt cx="9171316" cy="6874935"/>
          </a:xfrm>
        </p:grpSpPr>
        <p:cxnSp>
          <p:nvCxnSpPr>
            <p:cNvPr id="32" name="Google Shape;32;p25"/>
            <p:cNvCxnSpPr/>
            <p:nvPr/>
          </p:nvCxnSpPr>
          <p:spPr>
            <a:xfrm flipH="1" rot="10800000">
              <a:off x="5130830" y="4175605"/>
              <a:ext cx="4022475" cy="2682396"/>
            </a:xfrm>
            <a:prstGeom prst="straightConnector1">
              <a:avLst/>
            </a:prstGeom>
            <a:noFill/>
            <a:ln cap="flat" cmpd="sng" w="9525">
              <a:solidFill>
                <a:schemeClr val="accent1">
                  <a:alpha val="69803"/>
                </a:schemeClr>
              </a:solidFill>
              <a:prstDash val="solid"/>
              <a:round/>
              <a:headEnd len="sm" w="sm" type="none"/>
              <a:tailEnd len="sm" w="sm" type="none"/>
            </a:ln>
          </p:spPr>
        </p:cxnSp>
        <p:cxnSp>
          <p:nvCxnSpPr>
            <p:cNvPr id="33" name="Google Shape;33;p25"/>
            <p:cNvCxnSpPr/>
            <p:nvPr/>
          </p:nvCxnSpPr>
          <p:spPr>
            <a:xfrm>
              <a:off x="7042707" y="0"/>
              <a:ext cx="1219200" cy="6858000"/>
            </a:xfrm>
            <a:prstGeom prst="straightConnector1">
              <a:avLst/>
            </a:prstGeom>
            <a:noFill/>
            <a:ln cap="flat" cmpd="sng" w="9525">
              <a:solidFill>
                <a:schemeClr val="accent1">
                  <a:alpha val="69803"/>
                </a:schemeClr>
              </a:solidFill>
              <a:prstDash val="solid"/>
              <a:round/>
              <a:headEnd len="sm" w="sm" type="none"/>
              <a:tailEnd len="sm" w="sm" type="none"/>
            </a:ln>
          </p:spPr>
        </p:cxnSp>
        <p:sp>
          <p:nvSpPr>
            <p:cNvPr id="34" name="Google Shape;34;p25"/>
            <p:cNvSpPr/>
            <p:nvPr/>
          </p:nvSpPr>
          <p:spPr>
            <a:xfrm>
              <a:off x="6891896" y="1"/>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5686"/>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25"/>
            <p:cNvSpPr/>
            <p:nvPr/>
          </p:nvSpPr>
          <p:spPr>
            <a:xfrm>
              <a:off x="7205158" y="-8467"/>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25"/>
            <p:cNvSpPr/>
            <p:nvPr/>
          </p:nvSpPr>
          <p:spPr>
            <a:xfrm>
              <a:off x="6637896" y="3920066"/>
              <a:ext cx="2513565" cy="2937933"/>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25"/>
            <p:cNvSpPr/>
            <p:nvPr/>
          </p:nvSpPr>
          <p:spPr>
            <a:xfrm>
              <a:off x="7010429" y="-8467"/>
              <a:ext cx="2142876"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16B0E3">
                <a:alpha val="49803"/>
              </a:srgbClr>
            </a:solidFill>
            <a:ln>
              <a:noFill/>
            </a:ln>
          </p:spPr>
        </p:sp>
        <p:sp>
          <p:nvSpPr>
            <p:cNvPr id="38" name="Google Shape;38;p25"/>
            <p:cNvSpPr/>
            <p:nvPr/>
          </p:nvSpPr>
          <p:spPr>
            <a:xfrm>
              <a:off x="8295776" y="-8467"/>
              <a:ext cx="85753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6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25"/>
            <p:cNvSpPr/>
            <p:nvPr/>
          </p:nvSpPr>
          <p:spPr>
            <a:xfrm>
              <a:off x="8094165" y="-8468"/>
              <a:ext cx="1066770"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rgbClr val="226292">
                <a:alpha val="8196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25"/>
            <p:cNvSpPr/>
            <p:nvPr/>
          </p:nvSpPr>
          <p:spPr>
            <a:xfrm>
              <a:off x="8068764" y="4893733"/>
              <a:ext cx="1094086" cy="1964267"/>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25"/>
            <p:cNvSpPr/>
            <p:nvPr/>
          </p:nvSpPr>
          <p:spPr>
            <a:xfrm>
              <a:off x="-8466" y="-8468"/>
              <a:ext cx="863600" cy="5698067"/>
            </a:xfrm>
            <a:custGeom>
              <a:rect b="b" l="l" r="r" t="t"/>
              <a:pathLst>
                <a:path extrusionOk="0" h="5698067" w="863600">
                  <a:moveTo>
                    <a:pt x="0" y="8467"/>
                  </a:moveTo>
                  <a:lnTo>
                    <a:pt x="863600" y="0"/>
                  </a:lnTo>
                  <a:lnTo>
                    <a:pt x="863600" y="16934"/>
                  </a:lnTo>
                  <a:lnTo>
                    <a:pt x="0" y="5698067"/>
                  </a:lnTo>
                  <a:lnTo>
                    <a:pt x="0" y="8467"/>
                  </a:lnTo>
                  <a:close/>
                </a:path>
              </a:pathLst>
            </a:custGeom>
            <a:solidFill>
              <a:schemeClr val="accent1">
                <a:alpha val="84705"/>
              </a:schemeClr>
            </a:solidFill>
            <a:ln>
              <a:noFill/>
            </a:ln>
          </p:spPr>
        </p:sp>
      </p:grpSp>
      <p:sp>
        <p:nvSpPr>
          <p:cNvPr id="42" name="Google Shape;42;p25"/>
          <p:cNvSpPr txBox="1"/>
          <p:nvPr>
            <p:ph type="ctrTitle"/>
          </p:nvPr>
        </p:nvSpPr>
        <p:spPr>
          <a:xfrm>
            <a:off x="1130595" y="2404534"/>
            <a:ext cx="5826719" cy="164630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5"/>
          <p:cNvSpPr txBox="1"/>
          <p:nvPr>
            <p:ph idx="1" type="subTitle"/>
          </p:nvPr>
        </p:nvSpPr>
        <p:spPr>
          <a:xfrm>
            <a:off x="1130595" y="4050834"/>
            <a:ext cx="5826719" cy="1096899"/>
          </a:xfrm>
          <a:prstGeom prst="rect">
            <a:avLst/>
          </a:prstGeom>
          <a:noFill/>
          <a:ln>
            <a:noFill/>
          </a:ln>
        </p:spPr>
        <p:txBody>
          <a:bodyPr anchorCtr="0" anchor="t" bIns="45700" lIns="91425" spcFirstLastPara="1" rIns="91425" wrap="square" tIns="4570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44" name="Google Shape;44;p25"/>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25"/>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25"/>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n.jpg" id="47" name="Google Shape;47;p25"/>
          <p:cNvPicPr preferRelativeResize="0"/>
          <p:nvPr/>
        </p:nvPicPr>
        <p:blipFill rotWithShape="1">
          <a:blip r:embed="rId2">
            <a:alphaModFix/>
          </a:blip>
          <a:srcRect b="0" l="0" r="0" t="0"/>
          <a:stretch/>
        </p:blipFill>
        <p:spPr>
          <a:xfrm>
            <a:off x="0" y="0"/>
            <a:ext cx="9144000" cy="6858000"/>
          </a:xfrm>
          <a:prstGeom prst="rect">
            <a:avLst/>
          </a:prstGeom>
          <a:noFill/>
          <a:ln>
            <a:noFill/>
          </a:ln>
        </p:spPr>
      </p:pic>
    </p:spTree>
  </p:cSld>
  <p:clrMapOvr>
    <a:masterClrMapping/>
  </p:clrMapOvr>
  <p:transition spd="med">
    <p:push/>
  </p:transition>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48" name="Shape 48"/>
        <p:cNvGrpSpPr/>
        <p:nvPr/>
      </p:nvGrpSpPr>
      <p:grpSpPr>
        <a:xfrm>
          <a:off x="0" y="0"/>
          <a:ext cx="0" cy="0"/>
          <a:chOff x="0" y="0"/>
          <a:chExt cx="0" cy="0"/>
        </a:xfrm>
      </p:grpSpPr>
      <p:sp>
        <p:nvSpPr>
          <p:cNvPr id="49" name="Google Shape;49;p26"/>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26"/>
          <p:cNvSpPr txBox="1"/>
          <p:nvPr>
            <p:ph idx="1" type="body"/>
          </p:nvPr>
        </p:nvSpPr>
        <p:spPr>
          <a:xfrm>
            <a:off x="609599" y="2160590"/>
            <a:ext cx="6347714"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1" name="Google Shape;51;p26"/>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6"/>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6"/>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Slide.jpg" id="54" name="Google Shape;54;p26"/>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55" name="Google Shape;55;p26"/>
          <p:cNvSpPr/>
          <p:nvPr/>
        </p:nvSpPr>
        <p:spPr>
          <a:xfrm rot="-2629445">
            <a:off x="660472" y="25368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56" name="Google Shape;56;p26"/>
          <p:cNvSpPr/>
          <p:nvPr/>
        </p:nvSpPr>
        <p:spPr>
          <a:xfrm rot="-2629445">
            <a:off x="857622" y="469702"/>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57" name="Google Shape;57;p26"/>
          <p:cNvSpPr/>
          <p:nvPr/>
        </p:nvSpPr>
        <p:spPr>
          <a:xfrm rot="-2629445">
            <a:off x="448712" y="458471"/>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58" name="Google Shape;58;p26"/>
          <p:cNvSpPr/>
          <p:nvPr/>
        </p:nvSpPr>
        <p:spPr>
          <a:xfrm rot="-2629445">
            <a:off x="642886" y="66937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59" name="Google Shape;59;p26"/>
          <p:cNvSpPr txBox="1"/>
          <p:nvPr/>
        </p:nvSpPr>
        <p:spPr>
          <a:xfrm>
            <a:off x="63500" y="857250"/>
            <a:ext cx="1462088" cy="4619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60" name="Shape 60"/>
        <p:cNvGrpSpPr/>
        <p:nvPr/>
      </p:nvGrpSpPr>
      <p:grpSpPr>
        <a:xfrm>
          <a:off x="0" y="0"/>
          <a:ext cx="0" cy="0"/>
          <a:chOff x="0" y="0"/>
          <a:chExt cx="0" cy="0"/>
        </a:xfrm>
      </p:grpSpPr>
      <p:sp>
        <p:nvSpPr>
          <p:cNvPr id="61" name="Google Shape;61;p27"/>
          <p:cNvSpPr txBox="1"/>
          <p:nvPr>
            <p:ph type="title"/>
          </p:nvPr>
        </p:nvSpPr>
        <p:spPr>
          <a:xfrm>
            <a:off x="609598" y="2700868"/>
            <a:ext cx="6347715"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27"/>
          <p:cNvSpPr txBox="1"/>
          <p:nvPr>
            <p:ph idx="1" type="body"/>
          </p:nvPr>
        </p:nvSpPr>
        <p:spPr>
          <a:xfrm>
            <a:off x="609598" y="4527448"/>
            <a:ext cx="6347715"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63" name="Google Shape;63;p27"/>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27"/>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27"/>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Slide.jpg" id="66" name="Google Shape;66;p27"/>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67" name="Google Shape;67;p27"/>
          <p:cNvSpPr/>
          <p:nvPr/>
        </p:nvSpPr>
        <p:spPr>
          <a:xfrm rot="-2629445">
            <a:off x="660472" y="25368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68" name="Google Shape;68;p27"/>
          <p:cNvSpPr/>
          <p:nvPr/>
        </p:nvSpPr>
        <p:spPr>
          <a:xfrm rot="-2629445">
            <a:off x="857622" y="469702"/>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69" name="Google Shape;69;p27"/>
          <p:cNvSpPr/>
          <p:nvPr/>
        </p:nvSpPr>
        <p:spPr>
          <a:xfrm rot="-2629445">
            <a:off x="448712" y="458471"/>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70" name="Google Shape;70;p27"/>
          <p:cNvSpPr/>
          <p:nvPr/>
        </p:nvSpPr>
        <p:spPr>
          <a:xfrm rot="-2629445">
            <a:off x="642886" y="66937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71" name="Google Shape;71;p27"/>
          <p:cNvSpPr txBox="1"/>
          <p:nvPr/>
        </p:nvSpPr>
        <p:spPr>
          <a:xfrm>
            <a:off x="63500" y="857250"/>
            <a:ext cx="1462088" cy="4619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72" name="Shape 72"/>
        <p:cNvGrpSpPr/>
        <p:nvPr/>
      </p:nvGrpSpPr>
      <p:grpSpPr>
        <a:xfrm>
          <a:off x="0" y="0"/>
          <a:ext cx="0" cy="0"/>
          <a:chOff x="0" y="0"/>
          <a:chExt cx="0" cy="0"/>
        </a:xfrm>
      </p:grpSpPr>
      <p:sp>
        <p:nvSpPr>
          <p:cNvPr id="73" name="Google Shape;73;p28"/>
          <p:cNvSpPr txBox="1"/>
          <p:nvPr>
            <p:ph type="title"/>
          </p:nvPr>
        </p:nvSpPr>
        <p:spPr>
          <a:xfrm>
            <a:off x="609600" y="609600"/>
            <a:ext cx="6347714"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28"/>
          <p:cNvSpPr txBox="1"/>
          <p:nvPr>
            <p:ph idx="1" type="body"/>
          </p:nvPr>
        </p:nvSpPr>
        <p:spPr>
          <a:xfrm>
            <a:off x="609600" y="2160589"/>
            <a:ext cx="3088109" cy="3880772"/>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75" name="Google Shape;75;p28"/>
          <p:cNvSpPr txBox="1"/>
          <p:nvPr>
            <p:ph idx="2" type="body"/>
          </p:nvPr>
        </p:nvSpPr>
        <p:spPr>
          <a:xfrm>
            <a:off x="3869204" y="2160590"/>
            <a:ext cx="3088110"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sz="1800"/>
            </a:lvl1pPr>
            <a:lvl2pPr indent="-309880" lvl="1" marL="914400" algn="l">
              <a:spcBef>
                <a:spcPts val="1000"/>
              </a:spcBef>
              <a:spcAft>
                <a:spcPts val="0"/>
              </a:spcAft>
              <a:buSzPts val="1280"/>
              <a:buChar char="►"/>
              <a:defRPr sz="1600"/>
            </a:lvl2pPr>
            <a:lvl3pPr indent="-299719" lvl="2" marL="1371600" algn="l">
              <a:spcBef>
                <a:spcPts val="1000"/>
              </a:spcBef>
              <a:spcAft>
                <a:spcPts val="0"/>
              </a:spcAft>
              <a:buSzPts val="1120"/>
              <a:buChar char="►"/>
              <a:defRPr sz="1400"/>
            </a:lvl3pPr>
            <a:lvl4pPr indent="-289560" lvl="3" marL="1828800" algn="l">
              <a:spcBef>
                <a:spcPts val="1000"/>
              </a:spcBef>
              <a:spcAft>
                <a:spcPts val="0"/>
              </a:spcAft>
              <a:buSzPts val="960"/>
              <a:buChar char="►"/>
              <a:defRPr sz="1200"/>
            </a:lvl4pPr>
            <a:lvl5pPr indent="-289560" lvl="4" marL="2286000" algn="l">
              <a:spcBef>
                <a:spcPts val="1000"/>
              </a:spcBef>
              <a:spcAft>
                <a:spcPts val="0"/>
              </a:spcAft>
              <a:buSzPts val="960"/>
              <a:buChar char="►"/>
              <a:defRPr sz="1200"/>
            </a:lvl5pPr>
            <a:lvl6pPr indent="-289560" lvl="5" marL="2743200" algn="l">
              <a:spcBef>
                <a:spcPts val="1000"/>
              </a:spcBef>
              <a:spcAft>
                <a:spcPts val="0"/>
              </a:spcAft>
              <a:buSzPts val="960"/>
              <a:buChar char="►"/>
              <a:defRPr sz="1200"/>
            </a:lvl6pPr>
            <a:lvl7pPr indent="-289560" lvl="6" marL="3200400" algn="l">
              <a:spcBef>
                <a:spcPts val="1000"/>
              </a:spcBef>
              <a:spcAft>
                <a:spcPts val="0"/>
              </a:spcAft>
              <a:buSzPts val="960"/>
              <a:buChar char="►"/>
              <a:defRPr sz="1200"/>
            </a:lvl7pPr>
            <a:lvl8pPr indent="-289559" lvl="7" marL="3657600" algn="l">
              <a:spcBef>
                <a:spcPts val="1000"/>
              </a:spcBef>
              <a:spcAft>
                <a:spcPts val="0"/>
              </a:spcAft>
              <a:buSzPts val="960"/>
              <a:buChar char="►"/>
              <a:defRPr sz="1200"/>
            </a:lvl8pPr>
            <a:lvl9pPr indent="-289559" lvl="8" marL="4114800" algn="l">
              <a:spcBef>
                <a:spcPts val="1000"/>
              </a:spcBef>
              <a:spcAft>
                <a:spcPts val="0"/>
              </a:spcAft>
              <a:buSzPts val="960"/>
              <a:buChar char="►"/>
              <a:defRPr sz="1200"/>
            </a:lvl9pPr>
          </a:lstStyle>
          <a:p/>
        </p:txBody>
      </p:sp>
      <p:sp>
        <p:nvSpPr>
          <p:cNvPr id="76" name="Google Shape;76;p28"/>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28"/>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8"/>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Slide.jpg" id="79" name="Google Shape;79;p28"/>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80" name="Google Shape;80;p28"/>
          <p:cNvSpPr/>
          <p:nvPr/>
        </p:nvSpPr>
        <p:spPr>
          <a:xfrm rot="-2629445">
            <a:off x="660472" y="25368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81" name="Google Shape;81;p28"/>
          <p:cNvSpPr/>
          <p:nvPr/>
        </p:nvSpPr>
        <p:spPr>
          <a:xfrm rot="-2629445">
            <a:off x="857622" y="469702"/>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82" name="Google Shape;82;p28"/>
          <p:cNvSpPr/>
          <p:nvPr/>
        </p:nvSpPr>
        <p:spPr>
          <a:xfrm rot="-2629445">
            <a:off x="448712" y="458471"/>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83" name="Google Shape;83;p28"/>
          <p:cNvSpPr/>
          <p:nvPr/>
        </p:nvSpPr>
        <p:spPr>
          <a:xfrm rot="-2629445">
            <a:off x="642886" y="66937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84" name="Google Shape;84;p28"/>
          <p:cNvSpPr txBox="1"/>
          <p:nvPr/>
        </p:nvSpPr>
        <p:spPr>
          <a:xfrm>
            <a:off x="63500" y="857250"/>
            <a:ext cx="1462088" cy="4619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85" name="Shape 85"/>
        <p:cNvGrpSpPr/>
        <p:nvPr/>
      </p:nvGrpSpPr>
      <p:grpSpPr>
        <a:xfrm>
          <a:off x="0" y="0"/>
          <a:ext cx="0" cy="0"/>
          <a:chOff x="0" y="0"/>
          <a:chExt cx="0" cy="0"/>
        </a:xfrm>
      </p:grpSpPr>
      <p:sp>
        <p:nvSpPr>
          <p:cNvPr id="86" name="Google Shape;86;p29"/>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29"/>
          <p:cNvSpPr txBox="1"/>
          <p:nvPr>
            <p:ph idx="1" type="body"/>
          </p:nvPr>
        </p:nvSpPr>
        <p:spPr>
          <a:xfrm>
            <a:off x="609599" y="2160983"/>
            <a:ext cx="3090672"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88" name="Google Shape;88;p29"/>
          <p:cNvSpPr txBox="1"/>
          <p:nvPr>
            <p:ph idx="2" type="body"/>
          </p:nvPr>
        </p:nvSpPr>
        <p:spPr>
          <a:xfrm>
            <a:off x="609599" y="2737246"/>
            <a:ext cx="3090672"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89" name="Google Shape;89;p29"/>
          <p:cNvSpPr txBox="1"/>
          <p:nvPr>
            <p:ph idx="3" type="body"/>
          </p:nvPr>
        </p:nvSpPr>
        <p:spPr>
          <a:xfrm>
            <a:off x="3866640" y="2160983"/>
            <a:ext cx="3090672"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90" name="Google Shape;90;p29"/>
          <p:cNvSpPr txBox="1"/>
          <p:nvPr>
            <p:ph idx="4" type="body"/>
          </p:nvPr>
        </p:nvSpPr>
        <p:spPr>
          <a:xfrm>
            <a:off x="3866640" y="2737246"/>
            <a:ext cx="3090672"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91" name="Google Shape;91;p29"/>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29"/>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29"/>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Slide.jpg" id="94" name="Google Shape;94;p29"/>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95" name="Google Shape;95;p29"/>
          <p:cNvSpPr/>
          <p:nvPr/>
        </p:nvSpPr>
        <p:spPr>
          <a:xfrm rot="-2629445">
            <a:off x="660472" y="25368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96" name="Google Shape;96;p29"/>
          <p:cNvSpPr/>
          <p:nvPr/>
        </p:nvSpPr>
        <p:spPr>
          <a:xfrm rot="-2629445">
            <a:off x="857622" y="469702"/>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97" name="Google Shape;97;p29"/>
          <p:cNvSpPr/>
          <p:nvPr/>
        </p:nvSpPr>
        <p:spPr>
          <a:xfrm rot="-2629445">
            <a:off x="448712" y="458471"/>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98" name="Google Shape;98;p29"/>
          <p:cNvSpPr/>
          <p:nvPr/>
        </p:nvSpPr>
        <p:spPr>
          <a:xfrm rot="-2629445">
            <a:off x="642886" y="669373"/>
            <a:ext cx="252000" cy="252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99" name="Google Shape;99;p29"/>
          <p:cNvSpPr txBox="1"/>
          <p:nvPr/>
        </p:nvSpPr>
        <p:spPr>
          <a:xfrm>
            <a:off x="63500" y="857250"/>
            <a:ext cx="1462088" cy="4619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100" name="Shape 100"/>
        <p:cNvGrpSpPr/>
        <p:nvPr/>
      </p:nvGrpSpPr>
      <p:grpSpPr>
        <a:xfrm>
          <a:off x="0" y="0"/>
          <a:ext cx="0" cy="0"/>
          <a:chOff x="0" y="0"/>
          <a:chExt cx="0" cy="0"/>
        </a:xfrm>
      </p:grpSpPr>
      <p:sp>
        <p:nvSpPr>
          <p:cNvPr id="101" name="Google Shape;101;p30"/>
          <p:cNvSpPr txBox="1"/>
          <p:nvPr>
            <p:ph type="title"/>
          </p:nvPr>
        </p:nvSpPr>
        <p:spPr>
          <a:xfrm>
            <a:off x="609599" y="609600"/>
            <a:ext cx="6347714"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30"/>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30"/>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30"/>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pic>
        <p:nvPicPr>
          <p:cNvPr descr="K:\ProPowerPoint\Шаблоны\В работе\Элегантный абстрактный\ElegantSlide.jpg" id="105" name="Google Shape;105;p30"/>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106" name="Google Shape;106;p30"/>
          <p:cNvSpPr/>
          <p:nvPr/>
        </p:nvSpPr>
        <p:spPr>
          <a:xfrm rot="-2629445">
            <a:off x="682822" y="201249"/>
            <a:ext cx="360000" cy="360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107" name="Google Shape;107;p30"/>
          <p:cNvSpPr/>
          <p:nvPr/>
        </p:nvSpPr>
        <p:spPr>
          <a:xfrm rot="-2629445">
            <a:off x="957645" y="477915"/>
            <a:ext cx="360000" cy="360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108" name="Google Shape;108;p30"/>
          <p:cNvSpPr/>
          <p:nvPr/>
        </p:nvSpPr>
        <p:spPr>
          <a:xfrm rot="-2629445">
            <a:off x="381491" y="470330"/>
            <a:ext cx="360000" cy="360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109" name="Google Shape;109;p30"/>
          <p:cNvSpPr/>
          <p:nvPr/>
        </p:nvSpPr>
        <p:spPr>
          <a:xfrm rot="-2629445">
            <a:off x="656610" y="746329"/>
            <a:ext cx="360000" cy="3600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imes New Roman"/>
              <a:ea typeface="Times New Roman"/>
              <a:cs typeface="Times New Roman"/>
              <a:sym typeface="Times New Roman"/>
            </a:endParaRPr>
          </a:p>
        </p:txBody>
      </p:sp>
      <p:sp>
        <p:nvSpPr>
          <p:cNvPr id="110" name="Google Shape;110;p30"/>
          <p:cNvSpPr txBox="1"/>
          <p:nvPr/>
        </p:nvSpPr>
        <p:spPr>
          <a:xfrm>
            <a:off x="142875" y="1071563"/>
            <a:ext cx="1462088" cy="584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3200">
                <a:solidFill>
                  <a:srgbClr val="16B0E3"/>
                </a:solidFill>
                <a:latin typeface="Trebuchet MS"/>
                <a:ea typeface="Trebuchet MS"/>
                <a:cs typeface="Trebuchet MS"/>
                <a:sym typeface="Trebuchet MS"/>
              </a:rPr>
              <a:t>CEDR</a:t>
            </a:r>
            <a:endParaRPr b="1" sz="3200">
              <a:solidFill>
                <a:srgbClr val="16B0E3"/>
              </a:solidFill>
              <a:latin typeface="Trebuchet MS"/>
              <a:ea typeface="Trebuchet MS"/>
              <a:cs typeface="Trebuchet MS"/>
              <a:sym typeface="Trebuchet MS"/>
            </a:endParaRPr>
          </a:p>
        </p:txBody>
      </p:sp>
    </p:spTree>
  </p:cSld>
  <p:clrMapOvr>
    <a:masterClrMapping/>
  </p:clrMapOvr>
  <p:transition spd="med">
    <p:push/>
  </p:transition>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111" name="Shape 111"/>
        <p:cNvGrpSpPr/>
        <p:nvPr/>
      </p:nvGrpSpPr>
      <p:grpSpPr>
        <a:xfrm>
          <a:off x="0" y="0"/>
          <a:ext cx="0" cy="0"/>
          <a:chOff x="0" y="0"/>
          <a:chExt cx="0" cy="0"/>
        </a:xfrm>
      </p:grpSpPr>
      <p:sp>
        <p:nvSpPr>
          <p:cNvPr id="112" name="Google Shape;112;p31"/>
          <p:cNvSpPr txBox="1"/>
          <p:nvPr>
            <p:ph type="title"/>
          </p:nvPr>
        </p:nvSpPr>
        <p:spPr>
          <a:xfrm>
            <a:off x="609599" y="1498604"/>
            <a:ext cx="2790182" cy="127846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31"/>
          <p:cNvSpPr txBox="1"/>
          <p:nvPr>
            <p:ph idx="1" type="body"/>
          </p:nvPr>
        </p:nvSpPr>
        <p:spPr>
          <a:xfrm>
            <a:off x="3571275" y="514925"/>
            <a:ext cx="3386037" cy="552643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14" name="Google Shape;114;p31"/>
          <p:cNvSpPr txBox="1"/>
          <p:nvPr>
            <p:ph idx="2" type="body"/>
          </p:nvPr>
        </p:nvSpPr>
        <p:spPr>
          <a:xfrm>
            <a:off x="609599" y="2777069"/>
            <a:ext cx="2790182" cy="258444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840"/>
              <a:buNone/>
              <a:defRPr sz="1050"/>
            </a:lvl2pPr>
            <a:lvl3pPr indent="-228600" lvl="2" marL="1371600" algn="l">
              <a:spcBef>
                <a:spcPts val="1000"/>
              </a:spcBef>
              <a:spcAft>
                <a:spcPts val="0"/>
              </a:spcAft>
              <a:buSzPts val="720"/>
              <a:buNone/>
              <a:defRPr sz="900"/>
            </a:lvl3pPr>
            <a:lvl4pPr indent="-228600" lvl="3" marL="1828800" algn="l">
              <a:spcBef>
                <a:spcPts val="1000"/>
              </a:spcBef>
              <a:spcAft>
                <a:spcPts val="0"/>
              </a:spcAft>
              <a:buSzPts val="600"/>
              <a:buNone/>
              <a:defRPr sz="750"/>
            </a:lvl4pPr>
            <a:lvl5pPr indent="-228600" lvl="4" marL="2286000" algn="l">
              <a:spcBef>
                <a:spcPts val="1000"/>
              </a:spcBef>
              <a:spcAft>
                <a:spcPts val="0"/>
              </a:spcAft>
              <a:buSzPts val="600"/>
              <a:buNone/>
              <a:defRPr sz="750"/>
            </a:lvl5pPr>
            <a:lvl6pPr indent="-228600" lvl="5" marL="2743200" algn="l">
              <a:spcBef>
                <a:spcPts val="1000"/>
              </a:spcBef>
              <a:spcAft>
                <a:spcPts val="0"/>
              </a:spcAft>
              <a:buSzPts val="600"/>
              <a:buNone/>
              <a:defRPr sz="750"/>
            </a:lvl6pPr>
            <a:lvl7pPr indent="-228600" lvl="6" marL="3200400" algn="l">
              <a:spcBef>
                <a:spcPts val="1000"/>
              </a:spcBef>
              <a:spcAft>
                <a:spcPts val="0"/>
              </a:spcAft>
              <a:buSzPts val="600"/>
              <a:buNone/>
              <a:defRPr sz="750"/>
            </a:lvl7pPr>
            <a:lvl8pPr indent="-228600" lvl="7" marL="3657600" algn="l">
              <a:spcBef>
                <a:spcPts val="1000"/>
              </a:spcBef>
              <a:spcAft>
                <a:spcPts val="0"/>
              </a:spcAft>
              <a:buSzPts val="600"/>
              <a:buNone/>
              <a:defRPr sz="750"/>
            </a:lvl8pPr>
            <a:lvl9pPr indent="-228600" lvl="8" marL="4114800" algn="l">
              <a:spcBef>
                <a:spcPts val="1000"/>
              </a:spcBef>
              <a:spcAft>
                <a:spcPts val="0"/>
              </a:spcAft>
              <a:buSzPts val="600"/>
              <a:buNone/>
              <a:defRPr sz="750"/>
            </a:lvl9pPr>
          </a:lstStyle>
          <a:p/>
        </p:txBody>
      </p:sp>
      <p:sp>
        <p:nvSpPr>
          <p:cNvPr id="115" name="Google Shape;115;p31"/>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31"/>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31"/>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push/>
  </p:transition>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118" name="Shape 118"/>
        <p:cNvGrpSpPr/>
        <p:nvPr/>
      </p:nvGrpSpPr>
      <p:grpSpPr>
        <a:xfrm>
          <a:off x="0" y="0"/>
          <a:ext cx="0" cy="0"/>
          <a:chOff x="0" y="0"/>
          <a:chExt cx="0" cy="0"/>
        </a:xfrm>
      </p:grpSpPr>
      <p:sp>
        <p:nvSpPr>
          <p:cNvPr id="119" name="Google Shape;119;p32"/>
          <p:cNvSpPr txBox="1"/>
          <p:nvPr>
            <p:ph type="title"/>
          </p:nvPr>
        </p:nvSpPr>
        <p:spPr>
          <a:xfrm>
            <a:off x="609599" y="4800600"/>
            <a:ext cx="6347714"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Trebuchet MS"/>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32"/>
          <p:cNvSpPr/>
          <p:nvPr>
            <p:ph idx="2" type="pic"/>
          </p:nvPr>
        </p:nvSpPr>
        <p:spPr>
          <a:xfrm>
            <a:off x="609599" y="609600"/>
            <a:ext cx="6347714" cy="3845718"/>
          </a:xfrm>
          <a:prstGeom prst="rect">
            <a:avLst/>
          </a:prstGeom>
          <a:noFill/>
          <a:ln>
            <a:noFill/>
          </a:ln>
        </p:spPr>
      </p:sp>
      <p:sp>
        <p:nvSpPr>
          <p:cNvPr id="121" name="Google Shape;121;p32"/>
          <p:cNvSpPr txBox="1"/>
          <p:nvPr>
            <p:ph idx="1" type="body"/>
          </p:nvPr>
        </p:nvSpPr>
        <p:spPr>
          <a:xfrm>
            <a:off x="609599" y="5367338"/>
            <a:ext cx="6347714" cy="67402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122" name="Google Shape;122;p32"/>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32"/>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32"/>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push/>
  </p:transition>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подпись">
  <p:cSld name="Заголовок и подпись">
    <p:spTree>
      <p:nvGrpSpPr>
        <p:cNvPr id="125" name="Shape 125"/>
        <p:cNvGrpSpPr/>
        <p:nvPr/>
      </p:nvGrpSpPr>
      <p:grpSpPr>
        <a:xfrm>
          <a:off x="0" y="0"/>
          <a:ext cx="0" cy="0"/>
          <a:chOff x="0" y="0"/>
          <a:chExt cx="0" cy="0"/>
        </a:xfrm>
      </p:grpSpPr>
      <p:sp>
        <p:nvSpPr>
          <p:cNvPr id="126" name="Google Shape;126;p33"/>
          <p:cNvSpPr txBox="1"/>
          <p:nvPr>
            <p:ph type="title"/>
          </p:nvPr>
        </p:nvSpPr>
        <p:spPr>
          <a:xfrm>
            <a:off x="609600" y="609600"/>
            <a:ext cx="6347714" cy="3403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33"/>
          <p:cNvSpPr txBox="1"/>
          <p:nvPr>
            <p:ph idx="1" type="body"/>
          </p:nvPr>
        </p:nvSpPr>
        <p:spPr>
          <a:xfrm>
            <a:off x="609600" y="4470400"/>
            <a:ext cx="6347714"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28" name="Google Shape;128;p33"/>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33"/>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0" name="Google Shape;130;p33"/>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с подписью">
  <p:cSld name="Цитата с подписью">
    <p:spTree>
      <p:nvGrpSpPr>
        <p:cNvPr id="131" name="Shape 131"/>
        <p:cNvGrpSpPr/>
        <p:nvPr/>
      </p:nvGrpSpPr>
      <p:grpSpPr>
        <a:xfrm>
          <a:off x="0" y="0"/>
          <a:ext cx="0" cy="0"/>
          <a:chOff x="0" y="0"/>
          <a:chExt cx="0" cy="0"/>
        </a:xfrm>
      </p:grpSpPr>
      <p:sp>
        <p:nvSpPr>
          <p:cNvPr id="132" name="Google Shape;132;p34"/>
          <p:cNvSpPr txBox="1"/>
          <p:nvPr>
            <p:ph type="title"/>
          </p:nvPr>
        </p:nvSpPr>
        <p:spPr>
          <a:xfrm>
            <a:off x="774885" y="609600"/>
            <a:ext cx="6072182"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34"/>
          <p:cNvSpPr txBox="1"/>
          <p:nvPr>
            <p:ph idx="1" type="body"/>
          </p:nvPr>
        </p:nvSpPr>
        <p:spPr>
          <a:xfrm>
            <a:off x="1101074" y="3632200"/>
            <a:ext cx="541980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280"/>
              <a:buFont typeface="Trebuchet MS"/>
              <a:buNone/>
              <a:defRPr sz="1600">
                <a:solidFill>
                  <a:srgbClr val="7F7F7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4" name="Google Shape;134;p34"/>
          <p:cNvSpPr txBox="1"/>
          <p:nvPr>
            <p:ph idx="2" type="body"/>
          </p:nvPr>
        </p:nvSpPr>
        <p:spPr>
          <a:xfrm>
            <a:off x="609598" y="4470400"/>
            <a:ext cx="6347715"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35" name="Google Shape;135;p34"/>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6" name="Google Shape;136;p34"/>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34"/>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
        <p:nvSpPr>
          <p:cNvPr id="138" name="Google Shape;138;p34"/>
          <p:cNvSpPr txBox="1"/>
          <p:nvPr/>
        </p:nvSpPr>
        <p:spPr>
          <a:xfrm>
            <a:off x="482711" y="790378"/>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ru-RU" sz="8000">
                <a:solidFill>
                  <a:srgbClr val="9EDFF5"/>
                </a:solidFill>
                <a:latin typeface="Arial"/>
                <a:ea typeface="Arial"/>
                <a:cs typeface="Arial"/>
                <a:sym typeface="Arial"/>
              </a:rPr>
              <a:t>“</a:t>
            </a:r>
            <a:endParaRPr/>
          </a:p>
        </p:txBody>
      </p:sp>
      <p:sp>
        <p:nvSpPr>
          <p:cNvPr id="139" name="Google Shape;139;p34"/>
          <p:cNvSpPr txBox="1"/>
          <p:nvPr/>
        </p:nvSpPr>
        <p:spPr>
          <a:xfrm>
            <a:off x="6747699" y="2886556"/>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ru-RU" sz="8000">
                <a:solidFill>
                  <a:srgbClr val="9EDFF5"/>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Карточка имени">
  <p:cSld name="Карточка имени">
    <p:spTree>
      <p:nvGrpSpPr>
        <p:cNvPr id="140" name="Shape 140"/>
        <p:cNvGrpSpPr/>
        <p:nvPr/>
      </p:nvGrpSpPr>
      <p:grpSpPr>
        <a:xfrm>
          <a:off x="0" y="0"/>
          <a:ext cx="0" cy="0"/>
          <a:chOff x="0" y="0"/>
          <a:chExt cx="0" cy="0"/>
        </a:xfrm>
      </p:grpSpPr>
      <p:sp>
        <p:nvSpPr>
          <p:cNvPr id="141" name="Google Shape;141;p35"/>
          <p:cNvSpPr txBox="1"/>
          <p:nvPr>
            <p:ph type="title"/>
          </p:nvPr>
        </p:nvSpPr>
        <p:spPr>
          <a:xfrm>
            <a:off x="609598" y="1931988"/>
            <a:ext cx="6347715" cy="25954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35"/>
          <p:cNvSpPr txBox="1"/>
          <p:nvPr>
            <p:ph idx="1"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43" name="Google Shape;143;p35"/>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4" name="Google Shape;144;p35"/>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35"/>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Цитата карточки имени">
  <p:cSld name="Цитата карточки имени">
    <p:spTree>
      <p:nvGrpSpPr>
        <p:cNvPr id="146" name="Shape 146"/>
        <p:cNvGrpSpPr/>
        <p:nvPr/>
      </p:nvGrpSpPr>
      <p:grpSpPr>
        <a:xfrm>
          <a:off x="0" y="0"/>
          <a:ext cx="0" cy="0"/>
          <a:chOff x="0" y="0"/>
          <a:chExt cx="0" cy="0"/>
        </a:xfrm>
      </p:grpSpPr>
      <p:sp>
        <p:nvSpPr>
          <p:cNvPr id="147" name="Google Shape;147;p36"/>
          <p:cNvSpPr txBox="1"/>
          <p:nvPr>
            <p:ph type="title"/>
          </p:nvPr>
        </p:nvSpPr>
        <p:spPr>
          <a:xfrm>
            <a:off x="774885" y="609600"/>
            <a:ext cx="6072182"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36"/>
          <p:cNvSpPr txBox="1"/>
          <p:nvPr>
            <p:ph idx="1" type="body"/>
          </p:nvPr>
        </p:nvSpPr>
        <p:spPr>
          <a:xfrm>
            <a:off x="609597" y="4013200"/>
            <a:ext cx="6347716"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rgbClr val="3F3F3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49" name="Google Shape;149;p36"/>
          <p:cNvSpPr txBox="1"/>
          <p:nvPr>
            <p:ph idx="2"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50" name="Google Shape;150;p36"/>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36"/>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2" name="Google Shape;152;p36"/>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
        <p:nvSpPr>
          <p:cNvPr id="153" name="Google Shape;153;p36"/>
          <p:cNvSpPr txBox="1"/>
          <p:nvPr/>
        </p:nvSpPr>
        <p:spPr>
          <a:xfrm>
            <a:off x="482711" y="790378"/>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ru-RU" sz="8000">
                <a:solidFill>
                  <a:srgbClr val="9EDFF5"/>
                </a:solidFill>
                <a:latin typeface="Arial"/>
                <a:ea typeface="Arial"/>
                <a:cs typeface="Arial"/>
                <a:sym typeface="Arial"/>
              </a:rPr>
              <a:t>“</a:t>
            </a:r>
            <a:endParaRPr/>
          </a:p>
        </p:txBody>
      </p:sp>
      <p:sp>
        <p:nvSpPr>
          <p:cNvPr id="154" name="Google Shape;154;p36"/>
          <p:cNvSpPr txBox="1"/>
          <p:nvPr/>
        </p:nvSpPr>
        <p:spPr>
          <a:xfrm>
            <a:off x="6747699" y="2886556"/>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ru-RU" sz="8000">
                <a:solidFill>
                  <a:srgbClr val="9EDFF5"/>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Истина или ложь">
  <p:cSld name="Истина или ложь">
    <p:spTree>
      <p:nvGrpSpPr>
        <p:cNvPr id="155" name="Shape 155"/>
        <p:cNvGrpSpPr/>
        <p:nvPr/>
      </p:nvGrpSpPr>
      <p:grpSpPr>
        <a:xfrm>
          <a:off x="0" y="0"/>
          <a:ext cx="0" cy="0"/>
          <a:chOff x="0" y="0"/>
          <a:chExt cx="0" cy="0"/>
        </a:xfrm>
      </p:grpSpPr>
      <p:sp>
        <p:nvSpPr>
          <p:cNvPr id="156" name="Google Shape;156;p37"/>
          <p:cNvSpPr txBox="1"/>
          <p:nvPr>
            <p:ph type="title"/>
          </p:nvPr>
        </p:nvSpPr>
        <p:spPr>
          <a:xfrm>
            <a:off x="615848" y="609600"/>
            <a:ext cx="6341465"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37"/>
          <p:cNvSpPr txBox="1"/>
          <p:nvPr>
            <p:ph idx="1" type="body"/>
          </p:nvPr>
        </p:nvSpPr>
        <p:spPr>
          <a:xfrm>
            <a:off x="609597" y="4013200"/>
            <a:ext cx="6347716"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chemeClr val="accent1"/>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58" name="Google Shape;158;p37"/>
          <p:cNvSpPr txBox="1"/>
          <p:nvPr>
            <p:ph idx="2" type="body"/>
          </p:nvPr>
        </p:nvSpPr>
        <p:spPr>
          <a:xfrm>
            <a:off x="609598" y="4527448"/>
            <a:ext cx="6347715"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59" name="Google Shape;159;p37"/>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0" name="Google Shape;160;p37"/>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1" name="Google Shape;161;p37"/>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62" name="Shape 162"/>
        <p:cNvGrpSpPr/>
        <p:nvPr/>
      </p:nvGrpSpPr>
      <p:grpSpPr>
        <a:xfrm>
          <a:off x="0" y="0"/>
          <a:ext cx="0" cy="0"/>
          <a:chOff x="0" y="0"/>
          <a:chExt cx="0" cy="0"/>
        </a:xfrm>
      </p:grpSpPr>
      <p:sp>
        <p:nvSpPr>
          <p:cNvPr id="163" name="Google Shape;163;p38"/>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4" name="Google Shape;164;p38"/>
          <p:cNvSpPr txBox="1"/>
          <p:nvPr>
            <p:ph idx="1" type="body"/>
          </p:nvPr>
        </p:nvSpPr>
        <p:spPr>
          <a:xfrm rot="5400000">
            <a:off x="1843070" y="927120"/>
            <a:ext cx="3880773" cy="6347714"/>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65" name="Google Shape;165;p38"/>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6" name="Google Shape;166;p38"/>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7" name="Google Shape;167;p38"/>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push/>
  </p:transition>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68" name="Shape 168"/>
        <p:cNvGrpSpPr/>
        <p:nvPr/>
      </p:nvGrpSpPr>
      <p:grpSpPr>
        <a:xfrm>
          <a:off x="0" y="0"/>
          <a:ext cx="0" cy="0"/>
          <a:chOff x="0" y="0"/>
          <a:chExt cx="0" cy="0"/>
        </a:xfrm>
      </p:grpSpPr>
      <p:sp>
        <p:nvSpPr>
          <p:cNvPr id="169" name="Google Shape;169;p39"/>
          <p:cNvSpPr txBox="1"/>
          <p:nvPr>
            <p:ph type="title"/>
          </p:nvPr>
        </p:nvSpPr>
        <p:spPr>
          <a:xfrm rot="5400000">
            <a:off x="3840993" y="2745920"/>
            <a:ext cx="5251451" cy="978812"/>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0" name="Google Shape;170;p39"/>
          <p:cNvSpPr txBox="1"/>
          <p:nvPr>
            <p:ph idx="1" type="body"/>
          </p:nvPr>
        </p:nvSpPr>
        <p:spPr>
          <a:xfrm rot="5400000">
            <a:off x="581386" y="637813"/>
            <a:ext cx="5251451" cy="5195026"/>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71" name="Google Shape;171;p39"/>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2" name="Google Shape;172;p39"/>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3" name="Google Shape;173;p39"/>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transition spd="med">
    <p:push/>
  </p:transitio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2.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grpSp>
        <p:nvGrpSpPr>
          <p:cNvPr id="10" name="Google Shape;10;p23"/>
          <p:cNvGrpSpPr/>
          <p:nvPr/>
        </p:nvGrpSpPr>
        <p:grpSpPr>
          <a:xfrm>
            <a:off x="-8467" y="-8468"/>
            <a:ext cx="9171317" cy="6874935"/>
            <a:chOff x="-8467" y="-8468"/>
            <a:chExt cx="9171317" cy="6874935"/>
          </a:xfrm>
        </p:grpSpPr>
        <p:sp>
          <p:nvSpPr>
            <p:cNvPr id="11" name="Google Shape;11;p23"/>
            <p:cNvSpPr/>
            <p:nvPr/>
          </p:nvSpPr>
          <p:spPr>
            <a:xfrm>
              <a:off x="-8467" y="4013200"/>
              <a:ext cx="457200" cy="2853267"/>
            </a:xfrm>
            <a:custGeom>
              <a:rect b="b" l="l" r="r" t="t"/>
              <a:pathLst>
                <a:path extrusionOk="0" h="2853267" w="457200">
                  <a:moveTo>
                    <a:pt x="0" y="0"/>
                  </a:moveTo>
                  <a:lnTo>
                    <a:pt x="457200" y="2853267"/>
                  </a:lnTo>
                  <a:lnTo>
                    <a:pt x="0" y="2844800"/>
                  </a:lnTo>
                  <a:cubicBezTo>
                    <a:pt x="2822" y="1905000"/>
                    <a:pt x="5645" y="965200"/>
                    <a:pt x="0" y="0"/>
                  </a:cubicBezTo>
                  <a:close/>
                </a:path>
              </a:pathLst>
            </a:custGeom>
            <a:solidFill>
              <a:schemeClr val="accent1">
                <a:alpha val="6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2" name="Google Shape;12;p23"/>
            <p:cNvCxnSpPr/>
            <p:nvPr/>
          </p:nvCxnSpPr>
          <p:spPr>
            <a:xfrm flipH="1" rot="10800000">
              <a:off x="5130830" y="4175605"/>
              <a:ext cx="4022475" cy="2682396"/>
            </a:xfrm>
            <a:prstGeom prst="straightConnector1">
              <a:avLst/>
            </a:prstGeom>
            <a:noFill/>
            <a:ln cap="flat" cmpd="sng" w="9525">
              <a:solidFill>
                <a:schemeClr val="accent1">
                  <a:alpha val="69803"/>
                </a:schemeClr>
              </a:solidFill>
              <a:prstDash val="solid"/>
              <a:round/>
              <a:headEnd len="sm" w="sm" type="none"/>
              <a:tailEnd len="sm" w="sm" type="none"/>
            </a:ln>
          </p:spPr>
        </p:cxnSp>
        <p:cxnSp>
          <p:nvCxnSpPr>
            <p:cNvPr id="13" name="Google Shape;13;p23"/>
            <p:cNvCxnSpPr/>
            <p:nvPr/>
          </p:nvCxnSpPr>
          <p:spPr>
            <a:xfrm>
              <a:off x="7042707" y="0"/>
              <a:ext cx="1219200" cy="6858000"/>
            </a:xfrm>
            <a:prstGeom prst="straightConnector1">
              <a:avLst/>
            </a:prstGeom>
            <a:noFill/>
            <a:ln cap="flat" cmpd="sng" w="9525">
              <a:solidFill>
                <a:schemeClr val="accent1">
                  <a:alpha val="69803"/>
                </a:schemeClr>
              </a:solidFill>
              <a:prstDash val="solid"/>
              <a:round/>
              <a:headEnd len="sm" w="sm" type="none"/>
              <a:tailEnd len="sm" w="sm" type="none"/>
            </a:ln>
          </p:spPr>
        </p:cxnSp>
        <p:sp>
          <p:nvSpPr>
            <p:cNvPr id="14" name="Google Shape;14;p23"/>
            <p:cNvSpPr/>
            <p:nvPr/>
          </p:nvSpPr>
          <p:spPr>
            <a:xfrm>
              <a:off x="6891896" y="1"/>
              <a:ext cx="2269442" cy="6866466"/>
            </a:xfrm>
            <a:custGeom>
              <a:rect b="b" l="l" r="r" t="t"/>
              <a:pathLst>
                <a:path extrusionOk="0" h="6866466" w="2269442">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5686"/>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3"/>
            <p:cNvSpPr/>
            <p:nvPr/>
          </p:nvSpPr>
          <p:spPr>
            <a:xfrm>
              <a:off x="7205158" y="-8467"/>
              <a:ext cx="1948147" cy="6866467"/>
            </a:xfrm>
            <a:custGeom>
              <a:rect b="b" l="l" r="r" t="t"/>
              <a:pathLst>
                <a:path extrusionOk="0" h="6866467" w="194814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3"/>
            <p:cNvSpPr/>
            <p:nvPr/>
          </p:nvSpPr>
          <p:spPr>
            <a:xfrm>
              <a:off x="6637896" y="3920066"/>
              <a:ext cx="2513565" cy="2937933"/>
            </a:xfrm>
            <a:custGeom>
              <a:rect b="b" l="l" r="r" t="t"/>
              <a:pathLst>
                <a:path extrusionOk="0" h="3810000" w="3259667">
                  <a:moveTo>
                    <a:pt x="0" y="3810000"/>
                  </a:moveTo>
                  <a:lnTo>
                    <a:pt x="3251200" y="0"/>
                  </a:lnTo>
                  <a:cubicBezTo>
                    <a:pt x="3254022" y="1270000"/>
                    <a:pt x="3256845" y="2540000"/>
                    <a:pt x="3259667" y="3810000"/>
                  </a:cubicBezTo>
                  <a:lnTo>
                    <a:pt x="0" y="3810000"/>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3"/>
            <p:cNvSpPr/>
            <p:nvPr/>
          </p:nvSpPr>
          <p:spPr>
            <a:xfrm>
              <a:off x="7010429" y="-8467"/>
              <a:ext cx="2142876" cy="6866467"/>
            </a:xfrm>
            <a:custGeom>
              <a:rect b="b" l="l" r="r" t="t"/>
              <a:pathLst>
                <a:path extrusionOk="0" h="6866467" w="2853267">
                  <a:moveTo>
                    <a:pt x="0" y="0"/>
                  </a:moveTo>
                  <a:lnTo>
                    <a:pt x="2472267" y="6866467"/>
                  </a:lnTo>
                  <a:lnTo>
                    <a:pt x="2853267" y="6858000"/>
                  </a:lnTo>
                  <a:lnTo>
                    <a:pt x="2853267" y="0"/>
                  </a:lnTo>
                  <a:lnTo>
                    <a:pt x="0" y="0"/>
                  </a:lnTo>
                  <a:close/>
                </a:path>
              </a:pathLst>
            </a:custGeom>
            <a:solidFill>
              <a:srgbClr val="16B0E3">
                <a:alpha val="49803"/>
              </a:srgbClr>
            </a:solidFill>
            <a:ln>
              <a:noFill/>
            </a:ln>
          </p:spPr>
        </p:sp>
        <p:sp>
          <p:nvSpPr>
            <p:cNvPr id="18" name="Google Shape;18;p23"/>
            <p:cNvSpPr/>
            <p:nvPr/>
          </p:nvSpPr>
          <p:spPr>
            <a:xfrm>
              <a:off x="8295776" y="-8467"/>
              <a:ext cx="857530" cy="6866467"/>
            </a:xfrm>
            <a:custGeom>
              <a:rect b="b" l="l" r="r" t="t"/>
              <a:pathLst>
                <a:path extrusionOk="0" h="6866467" w="1286933">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6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23"/>
            <p:cNvSpPr/>
            <p:nvPr/>
          </p:nvSpPr>
          <p:spPr>
            <a:xfrm>
              <a:off x="8094165" y="-8468"/>
              <a:ext cx="1066770" cy="6866467"/>
            </a:xfrm>
            <a:custGeom>
              <a:rect b="b" l="l" r="r" t="t"/>
              <a:pathLst>
                <a:path extrusionOk="0" h="6866467" w="1270244">
                  <a:moveTo>
                    <a:pt x="0" y="0"/>
                  </a:moveTo>
                  <a:lnTo>
                    <a:pt x="1117600" y="6866467"/>
                  </a:lnTo>
                  <a:lnTo>
                    <a:pt x="1270000" y="6866467"/>
                  </a:lnTo>
                  <a:cubicBezTo>
                    <a:pt x="1272822" y="4574822"/>
                    <a:pt x="1250245" y="2291645"/>
                    <a:pt x="1253067" y="0"/>
                  </a:cubicBezTo>
                  <a:lnTo>
                    <a:pt x="0" y="0"/>
                  </a:lnTo>
                  <a:close/>
                </a:path>
              </a:pathLst>
            </a:custGeom>
            <a:solidFill>
              <a:srgbClr val="226292">
                <a:alpha val="8196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3"/>
            <p:cNvSpPr/>
            <p:nvPr/>
          </p:nvSpPr>
          <p:spPr>
            <a:xfrm>
              <a:off x="8068764" y="4893733"/>
              <a:ext cx="1094086" cy="1964267"/>
            </a:xfrm>
            <a:custGeom>
              <a:rect b="b" l="l" r="r" t="t"/>
              <a:pathLst>
                <a:path extrusionOk="0" h="3268133" w="1820333">
                  <a:moveTo>
                    <a:pt x="0" y="3268133"/>
                  </a:moveTo>
                  <a:lnTo>
                    <a:pt x="1811866" y="0"/>
                  </a:lnTo>
                  <a:cubicBezTo>
                    <a:pt x="1814688" y="1086555"/>
                    <a:pt x="1817511" y="2173111"/>
                    <a:pt x="1820333" y="3259666"/>
                  </a:cubicBezTo>
                  <a:lnTo>
                    <a:pt x="0" y="3268133"/>
                  </a:lnTo>
                  <a:close/>
                </a:path>
              </a:pathLst>
            </a:custGeom>
            <a:solidFill>
              <a:srgbClr val="16B0E3">
                <a:alpha val="65882"/>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23"/>
          <p:cNvSpPr txBox="1"/>
          <p:nvPr>
            <p:ph type="title"/>
          </p:nvPr>
        </p:nvSpPr>
        <p:spPr>
          <a:xfrm>
            <a:off x="609599" y="609600"/>
            <a:ext cx="6347713"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22" name="Google Shape;22;p23"/>
          <p:cNvSpPr txBox="1"/>
          <p:nvPr>
            <p:ph idx="1" type="body"/>
          </p:nvPr>
        </p:nvSpPr>
        <p:spPr>
          <a:xfrm>
            <a:off x="609599" y="2160590"/>
            <a:ext cx="6347714"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23" name="Google Shape;23;p23"/>
          <p:cNvSpPr txBox="1"/>
          <p:nvPr>
            <p:ph idx="10" type="dt"/>
          </p:nvPr>
        </p:nvSpPr>
        <p:spPr>
          <a:xfrm>
            <a:off x="5405258" y="6041363"/>
            <a:ext cx="68413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24" name="Google Shape;24;p23"/>
          <p:cNvSpPr txBox="1"/>
          <p:nvPr>
            <p:ph idx="11" type="ftr"/>
          </p:nvPr>
        </p:nvSpPr>
        <p:spPr>
          <a:xfrm>
            <a:off x="609599" y="6041363"/>
            <a:ext cx="4622973"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25" name="Google Shape;25;p23"/>
          <p:cNvSpPr txBox="1"/>
          <p:nvPr>
            <p:ph idx="12" type="sldNum"/>
          </p:nvPr>
        </p:nvSpPr>
        <p:spPr>
          <a:xfrm>
            <a:off x="6444676" y="6041363"/>
            <a:ext cx="512638"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1pPr>
            <a:lvl2pPr indent="0" lvl="1"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2pPr>
            <a:lvl3pPr indent="0" lvl="2"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3pPr>
            <a:lvl4pPr indent="0" lvl="3"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4pPr>
            <a:lvl5pPr indent="0" lvl="4"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5pPr>
            <a:lvl6pPr indent="0" lvl="5"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6pPr>
            <a:lvl7pPr indent="0" lvl="6"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7pPr>
            <a:lvl8pPr indent="0" lvl="7"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8pPr>
            <a:lvl9pPr indent="0" lvl="8" marL="0" marR="0" rtl="0" algn="r">
              <a:spcBef>
                <a:spcPts val="0"/>
              </a:spcBef>
              <a:spcAft>
                <a:spcPts val="0"/>
              </a:spcAft>
              <a:buNone/>
              <a:defRPr b="0" i="0" sz="900" u="none" cap="none" strike="noStrike">
                <a:solidFill>
                  <a:schemeClr val="accent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ru-RU"/>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push/>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
          <p:cNvSpPr txBox="1"/>
          <p:nvPr/>
        </p:nvSpPr>
        <p:spPr>
          <a:xfrm>
            <a:off x="316492" y="514248"/>
            <a:ext cx="6046828"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2400" u="none" cap="none" strike="noStrike">
                <a:solidFill>
                  <a:schemeClr val="dk1"/>
                </a:solidFill>
                <a:latin typeface="Times New Roman"/>
                <a:ea typeface="Times New Roman"/>
                <a:cs typeface="Times New Roman"/>
                <a:sym typeface="Times New Roman"/>
              </a:rPr>
              <a:t>ISLAMIC FINANCE</a:t>
            </a:r>
            <a:endParaRPr b="1" i="0" sz="2400" u="none" cap="none" strike="noStrike">
              <a:solidFill>
                <a:schemeClr val="dk1"/>
              </a:solidFill>
              <a:latin typeface="Times New Roman"/>
              <a:ea typeface="Times New Roman"/>
              <a:cs typeface="Times New Roman"/>
              <a:sym typeface="Times New Roman"/>
            </a:endParaRPr>
          </a:p>
        </p:txBody>
      </p:sp>
      <p:pic>
        <p:nvPicPr>
          <p:cNvPr id="179" name="Google Shape;179;p1"/>
          <p:cNvPicPr preferRelativeResize="0"/>
          <p:nvPr/>
        </p:nvPicPr>
        <p:blipFill rotWithShape="1">
          <a:blip r:embed="rId3">
            <a:alphaModFix/>
          </a:blip>
          <a:srcRect b="0" l="0" r="0" t="0"/>
          <a:stretch/>
        </p:blipFill>
        <p:spPr>
          <a:xfrm>
            <a:off x="1677082" y="2636912"/>
            <a:ext cx="4205660" cy="2803773"/>
          </a:xfrm>
          <a:prstGeom prst="rect">
            <a:avLst/>
          </a:prstGeom>
          <a:noFill/>
          <a:ln>
            <a:noFill/>
          </a:ln>
        </p:spPr>
      </p:pic>
      <p:sp>
        <p:nvSpPr>
          <p:cNvPr id="180" name="Google Shape;180;p1"/>
          <p:cNvSpPr txBox="1"/>
          <p:nvPr/>
        </p:nvSpPr>
        <p:spPr>
          <a:xfrm>
            <a:off x="1619672" y="5440685"/>
            <a:ext cx="432047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ru-RU" sz="1000" u="none" cap="none" strike="noStrike">
                <a:solidFill>
                  <a:schemeClr val="dk1"/>
                </a:solidFill>
                <a:latin typeface="Times New Roman"/>
                <a:ea typeface="Times New Roman"/>
                <a:cs typeface="Times New Roman"/>
                <a:sym typeface="Times New Roman"/>
              </a:rPr>
              <a:t>https://uzbekistanlawblog.com/perspective-of-islamic-financing-in-uzbekistan-content-and-comparison/</a:t>
            </a:r>
            <a:endParaRPr sz="1000">
              <a:solidFill>
                <a:schemeClr val="dk1"/>
              </a:solidFill>
              <a:latin typeface="Times New Roman"/>
              <a:ea typeface="Times New Roman"/>
              <a:cs typeface="Times New Roman"/>
              <a:sym typeface="Times New Roman"/>
            </a:endParaRPr>
          </a:p>
        </p:txBody>
      </p:sp>
      <p:pic>
        <p:nvPicPr>
          <p:cNvPr id="181" name="Google Shape;181;p1"/>
          <p:cNvPicPr preferRelativeResize="0"/>
          <p:nvPr/>
        </p:nvPicPr>
        <p:blipFill rotWithShape="1">
          <a:blip r:embed="rId4">
            <a:alphaModFix/>
          </a:blip>
          <a:srcRect b="0" l="0" r="0" t="0"/>
          <a:stretch/>
        </p:blipFill>
        <p:spPr>
          <a:xfrm>
            <a:off x="6429375" y="-12425"/>
            <a:ext cx="2714625" cy="2714625"/>
          </a:xfrm>
          <a:prstGeom prst="rect">
            <a:avLst/>
          </a:prstGeom>
          <a:noFill/>
          <a:ln>
            <a:noFill/>
          </a:ln>
        </p:spPr>
      </p:pic>
      <p:sp>
        <p:nvSpPr>
          <p:cNvPr id="182" name="Google Shape;182;p1"/>
          <p:cNvSpPr txBox="1"/>
          <p:nvPr/>
        </p:nvSpPr>
        <p:spPr>
          <a:xfrm>
            <a:off x="382547" y="1344887"/>
            <a:ext cx="6046828"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800">
                <a:solidFill>
                  <a:schemeClr val="dk1"/>
                </a:solidFill>
                <a:latin typeface="Times New Roman"/>
                <a:ea typeface="Times New Roman"/>
                <a:cs typeface="Times New Roman"/>
                <a:sym typeface="Times New Roman"/>
              </a:rPr>
              <a:t>Lecture 7. Taxation in Islamic Finance</a:t>
            </a:r>
            <a:endParaRPr b="1" sz="2800">
              <a:solidFill>
                <a:schemeClr val="dk1"/>
              </a:solidFill>
              <a:latin typeface="Times New Roman"/>
              <a:ea typeface="Times New Roman"/>
              <a:cs typeface="Times New Roman"/>
              <a:sym typeface="Times New Roman"/>
            </a:endParaRPr>
          </a:p>
        </p:txBody>
      </p:sp>
      <p:sp>
        <p:nvSpPr>
          <p:cNvPr id="183" name="Google Shape;183;p1"/>
          <p:cNvSpPr txBox="1"/>
          <p:nvPr/>
        </p:nvSpPr>
        <p:spPr>
          <a:xfrm>
            <a:off x="1475656" y="6093296"/>
            <a:ext cx="6046827"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ru-RU" sz="1800">
                <a:solidFill>
                  <a:schemeClr val="dk1"/>
                </a:solidFill>
                <a:latin typeface="Times New Roman"/>
                <a:ea typeface="Times New Roman"/>
                <a:cs typeface="Times New Roman"/>
                <a:sym typeface="Times New Roman"/>
              </a:rPr>
              <a:t>Lecturer: </a:t>
            </a:r>
            <a:r>
              <a:rPr b="1" i="1" lang="ru-RU" sz="1800">
                <a:solidFill>
                  <a:srgbClr val="FF0000"/>
                </a:solidFill>
                <a:latin typeface="Times New Roman"/>
                <a:ea typeface="Times New Roman"/>
                <a:cs typeface="Times New Roman"/>
                <a:sym typeface="Times New Roman"/>
              </a:rPr>
              <a:t>Olimkhon Aliqoriev</a:t>
            </a:r>
            <a:endParaRPr sz="18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2"/>
          <p:cNvSpPr txBox="1"/>
          <p:nvPr/>
        </p:nvSpPr>
        <p:spPr>
          <a:xfrm>
            <a:off x="827584" y="393356"/>
            <a:ext cx="6046828"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chemeClr val="dk1"/>
                </a:solidFill>
                <a:latin typeface="Times New Roman"/>
                <a:ea typeface="Times New Roman"/>
                <a:cs typeface="Times New Roman"/>
                <a:sym typeface="Times New Roman"/>
              </a:rPr>
              <a:t>ИСЛОМ МОЛИЯСИ</a:t>
            </a:r>
            <a:endParaRPr/>
          </a:p>
        </p:txBody>
      </p:sp>
      <p:pic>
        <p:nvPicPr>
          <p:cNvPr id="189" name="Google Shape;189;p2"/>
          <p:cNvPicPr preferRelativeResize="0"/>
          <p:nvPr/>
        </p:nvPicPr>
        <p:blipFill rotWithShape="1">
          <a:blip r:embed="rId3">
            <a:alphaModFix/>
          </a:blip>
          <a:srcRect b="0" l="0" r="0" t="0"/>
          <a:stretch/>
        </p:blipFill>
        <p:spPr>
          <a:xfrm>
            <a:off x="2173537" y="2464526"/>
            <a:ext cx="4205660" cy="2803773"/>
          </a:xfrm>
          <a:prstGeom prst="rect">
            <a:avLst/>
          </a:prstGeom>
          <a:noFill/>
          <a:ln>
            <a:noFill/>
          </a:ln>
        </p:spPr>
      </p:pic>
      <p:sp>
        <p:nvSpPr>
          <p:cNvPr id="190" name="Google Shape;190;p2"/>
          <p:cNvSpPr txBox="1"/>
          <p:nvPr/>
        </p:nvSpPr>
        <p:spPr>
          <a:xfrm>
            <a:off x="2145816" y="5477162"/>
            <a:ext cx="432047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1000">
                <a:solidFill>
                  <a:schemeClr val="dk1"/>
                </a:solidFill>
                <a:latin typeface="Times New Roman"/>
                <a:ea typeface="Times New Roman"/>
                <a:cs typeface="Times New Roman"/>
                <a:sym typeface="Times New Roman"/>
              </a:rPr>
              <a:t>https://uzbekistanlawblog.com/perspective-of-islamic-financing-in-uzbekistan-content-and-comparison/</a:t>
            </a:r>
            <a:endParaRPr sz="1000">
              <a:solidFill>
                <a:schemeClr val="dk1"/>
              </a:solidFill>
              <a:latin typeface="Times New Roman"/>
              <a:ea typeface="Times New Roman"/>
              <a:cs typeface="Times New Roman"/>
              <a:sym typeface="Times New Roman"/>
            </a:endParaRPr>
          </a:p>
        </p:txBody>
      </p:sp>
      <p:pic>
        <p:nvPicPr>
          <p:cNvPr id="191" name="Google Shape;191;p2"/>
          <p:cNvPicPr preferRelativeResize="0"/>
          <p:nvPr/>
        </p:nvPicPr>
        <p:blipFill rotWithShape="1">
          <a:blip r:embed="rId4">
            <a:alphaModFix/>
          </a:blip>
          <a:srcRect b="0" l="0" r="0" t="0"/>
          <a:stretch/>
        </p:blipFill>
        <p:spPr>
          <a:xfrm>
            <a:off x="6429375" y="-12425"/>
            <a:ext cx="2714625" cy="2714625"/>
          </a:xfrm>
          <a:prstGeom prst="rect">
            <a:avLst/>
          </a:prstGeom>
          <a:noFill/>
          <a:ln>
            <a:noFill/>
          </a:ln>
        </p:spPr>
      </p:pic>
      <p:sp>
        <p:nvSpPr>
          <p:cNvPr id="192" name="Google Shape;192;p2"/>
          <p:cNvSpPr txBox="1"/>
          <p:nvPr/>
        </p:nvSpPr>
        <p:spPr>
          <a:xfrm>
            <a:off x="57944" y="1009586"/>
            <a:ext cx="6838916"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ru-RU" sz="2400">
                <a:solidFill>
                  <a:schemeClr val="dk1"/>
                </a:solidFill>
                <a:latin typeface="Times New Roman"/>
                <a:ea typeface="Times New Roman"/>
                <a:cs typeface="Times New Roman"/>
                <a:sym typeface="Times New Roman"/>
              </a:rPr>
              <a:t>7</a:t>
            </a:r>
            <a:r>
              <a:rPr b="1" lang="ru-RU" sz="2400">
                <a:solidFill>
                  <a:schemeClr val="dk1"/>
                </a:solidFill>
                <a:latin typeface="Times New Roman"/>
                <a:ea typeface="Times New Roman"/>
                <a:cs typeface="Times New Roman"/>
                <a:sym typeface="Times New Roman"/>
              </a:rPr>
              <a:t>-маъруза. Ислом молиясида </a:t>
            </a:r>
            <a:endParaRPr/>
          </a:p>
          <a:p>
            <a:pPr indent="0" lvl="0" marL="0" marR="0" rtl="0" algn="ctr">
              <a:spcBef>
                <a:spcPts val="0"/>
              </a:spcBef>
              <a:spcAft>
                <a:spcPts val="0"/>
              </a:spcAft>
              <a:buNone/>
            </a:pPr>
            <a:r>
              <a:rPr b="1" lang="ru-RU" sz="2400">
                <a:solidFill>
                  <a:schemeClr val="dk1"/>
                </a:solidFill>
                <a:latin typeface="Times New Roman"/>
                <a:ea typeface="Times New Roman"/>
                <a:cs typeface="Times New Roman"/>
                <a:sym typeface="Times New Roman"/>
              </a:rPr>
              <a:t>солиққа тортиш</a:t>
            </a:r>
            <a:endParaRPr b="1" sz="2400">
              <a:solidFill>
                <a:schemeClr val="dk1"/>
              </a:solidFill>
              <a:latin typeface="Times New Roman"/>
              <a:ea typeface="Times New Roman"/>
              <a:cs typeface="Times New Roman"/>
              <a:sym typeface="Times New Roman"/>
            </a:endParaRPr>
          </a:p>
        </p:txBody>
      </p:sp>
      <p:sp>
        <p:nvSpPr>
          <p:cNvPr id="193" name="Google Shape;193;p2"/>
          <p:cNvSpPr txBox="1"/>
          <p:nvPr/>
        </p:nvSpPr>
        <p:spPr>
          <a:xfrm>
            <a:off x="539552" y="5877272"/>
            <a:ext cx="6120680" cy="1200329"/>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1" lang="ru-RU" sz="1800">
                <a:solidFill>
                  <a:srgbClr val="FF0000"/>
                </a:solidFill>
                <a:latin typeface="Times New Roman"/>
                <a:ea typeface="Times New Roman"/>
                <a:cs typeface="Times New Roman"/>
                <a:sym typeface="Times New Roman"/>
              </a:rPr>
              <a:t>Алиқориев Олимхон </a:t>
            </a:r>
            <a:r>
              <a:rPr b="1" lang="ru-RU" sz="1800">
                <a:solidFill>
                  <a:srgbClr val="FF0000"/>
                </a:solidFill>
                <a:latin typeface="Times New Roman"/>
                <a:ea typeface="Times New Roman"/>
                <a:cs typeface="Times New Roman"/>
                <a:sym typeface="Times New Roman"/>
              </a:rPr>
              <a:t>– </a:t>
            </a:r>
            <a:r>
              <a:rPr b="1" i="1" lang="ru-RU" sz="1800">
                <a:solidFill>
                  <a:srgbClr val="0D0D0D"/>
                </a:solidFill>
                <a:latin typeface="Times New Roman"/>
                <a:ea typeface="Times New Roman"/>
                <a:cs typeface="Times New Roman"/>
                <a:sym typeface="Times New Roman"/>
              </a:rPr>
              <a:t>и.ф.н.,</a:t>
            </a:r>
            <a:r>
              <a:rPr b="1" lang="ru-RU" sz="1800">
                <a:solidFill>
                  <a:srgbClr val="FF0000"/>
                </a:solidFill>
                <a:latin typeface="Times New Roman"/>
                <a:ea typeface="Times New Roman"/>
                <a:cs typeface="Times New Roman"/>
                <a:sym typeface="Times New Roman"/>
              </a:rPr>
              <a:t> </a:t>
            </a:r>
            <a:r>
              <a:rPr b="1" i="1" lang="ru-RU" sz="1800">
                <a:solidFill>
                  <a:srgbClr val="0D0D0D"/>
                </a:solidFill>
                <a:latin typeface="Times New Roman"/>
                <a:ea typeface="Times New Roman"/>
                <a:cs typeface="Times New Roman"/>
                <a:sym typeface="Times New Roman"/>
              </a:rPr>
              <a:t>доц., Олий бизнес мактаб Илмий-педагогик кадрлар тайёрлаш бўлими бошлиғи</a:t>
            </a:r>
            <a:endParaRPr sz="12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3"/>
          <p:cNvSpPr/>
          <p:nvPr/>
        </p:nvSpPr>
        <p:spPr>
          <a:xfrm>
            <a:off x="899592" y="404664"/>
            <a:ext cx="7992888" cy="575542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400">
                <a:solidFill>
                  <a:srgbClr val="FF0000"/>
                </a:solidFill>
                <a:latin typeface="Times New Roman"/>
                <a:ea typeface="Times New Roman"/>
                <a:cs typeface="Times New Roman"/>
                <a:sym typeface="Times New Roman"/>
              </a:rPr>
              <a:t>Шариат томонидан ўрнатилган солиқлар шакллари</a:t>
            </a:r>
            <a:endParaRPr b="1" sz="24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chemeClr val="accent3"/>
              </a:solidFill>
              <a:latin typeface="Times New Roman"/>
              <a:ea typeface="Times New Roman"/>
              <a:cs typeface="Times New Roman"/>
              <a:sym typeface="Times New Roman"/>
            </a:endParaRPr>
          </a:p>
          <a:p>
            <a:pPr indent="0" lvl="0" marL="0" marR="0" rtl="0" algn="l">
              <a:spcBef>
                <a:spcPts val="0"/>
              </a:spcBef>
              <a:spcAft>
                <a:spcPts val="0"/>
              </a:spcAft>
              <a:buNone/>
            </a:pPr>
            <a:r>
              <a:rPr lang="ru-RU" sz="2200">
                <a:solidFill>
                  <a:schemeClr val="accent3"/>
                </a:solidFill>
                <a:latin typeface="Times New Roman"/>
                <a:ea typeface="Times New Roman"/>
                <a:cs typeface="Times New Roman"/>
                <a:sym typeface="Times New Roman"/>
              </a:rPr>
              <a:t>Ислом фиқҳи</a:t>
            </a:r>
            <a:r>
              <a:rPr lang="ru-RU" sz="2200">
                <a:solidFill>
                  <a:schemeClr val="dk1"/>
                </a:solidFill>
                <a:latin typeface="Times New Roman"/>
                <a:ea typeface="Times New Roman"/>
                <a:cs typeface="Times New Roman"/>
                <a:sym typeface="Times New Roman"/>
              </a:rPr>
              <a:t>га кўра солиқлар аҳолидан ундириладиган тўлов ва йиғимларнинг турли шакллари бўлиб, </a:t>
            </a:r>
            <a:r>
              <a:rPr lang="ru-RU" sz="2200">
                <a:solidFill>
                  <a:schemeClr val="accent2"/>
                </a:solidFill>
                <a:latin typeface="Times New Roman"/>
                <a:ea typeface="Times New Roman"/>
                <a:cs typeface="Times New Roman"/>
                <a:sym typeface="Times New Roman"/>
              </a:rPr>
              <a:t>VII–VIII асрлар</a:t>
            </a:r>
            <a:r>
              <a:rPr lang="ru-RU" sz="2200">
                <a:solidFill>
                  <a:schemeClr val="dk1"/>
                </a:solidFill>
                <a:latin typeface="Times New Roman"/>
                <a:ea typeface="Times New Roman"/>
                <a:cs typeface="Times New Roman"/>
                <a:sym typeface="Times New Roman"/>
              </a:rPr>
              <a:t>да Ўрта аср халифалиги молиявий тизими шаклланиши натижасида пайдо бўлган.</a:t>
            </a:r>
            <a:endParaRPr/>
          </a:p>
          <a:p>
            <a:pPr indent="0" lvl="0" marL="0" marR="0" rtl="0" algn="l">
              <a:spcBef>
                <a:spcPts val="0"/>
              </a:spcBef>
              <a:spcAft>
                <a:spcPts val="0"/>
              </a:spcAft>
              <a:buNone/>
            </a:pPr>
            <a:r>
              <a:rPr lang="ru-RU" sz="2200">
                <a:solidFill>
                  <a:schemeClr val="accent3"/>
                </a:solidFill>
                <a:latin typeface="Times New Roman"/>
                <a:ea typeface="Times New Roman"/>
                <a:cs typeface="Times New Roman"/>
                <a:sym typeface="Times New Roman"/>
              </a:rPr>
              <a:t>Ислом фиқҳи </a:t>
            </a:r>
            <a:r>
              <a:rPr lang="ru-RU" sz="2200">
                <a:solidFill>
                  <a:schemeClr val="dk1"/>
                </a:solidFill>
                <a:latin typeface="Times New Roman"/>
                <a:ea typeface="Times New Roman"/>
                <a:cs typeface="Times New Roman"/>
                <a:sym typeface="Times New Roman"/>
              </a:rPr>
              <a:t>томонидан ўрнатилган солиқларга қуйидагилар </a:t>
            </a:r>
            <a:endParaRPr/>
          </a:p>
          <a:p>
            <a:pPr indent="0" lvl="0" marL="0" marR="0" rtl="0" algn="l">
              <a:spcBef>
                <a:spcPts val="0"/>
              </a:spcBef>
              <a:spcAft>
                <a:spcPts val="0"/>
              </a:spcAft>
              <a:buNone/>
            </a:pPr>
            <a:r>
              <a:rPr lang="ru-RU" sz="2200">
                <a:solidFill>
                  <a:schemeClr val="dk1"/>
                </a:solidFill>
                <a:latin typeface="Times New Roman"/>
                <a:ea typeface="Times New Roman"/>
                <a:cs typeface="Times New Roman"/>
                <a:sym typeface="Times New Roman"/>
              </a:rPr>
              <a:t>киради:</a:t>
            </a:r>
            <a:endParaRPr/>
          </a:p>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2800"/>
              <a:buFont typeface="Noto Sans Symbols"/>
              <a:buChar char="⮚"/>
            </a:pPr>
            <a:r>
              <a:rPr lang="ru-RU" sz="2800">
                <a:solidFill>
                  <a:schemeClr val="dk1"/>
                </a:solidFill>
                <a:latin typeface="Times New Roman"/>
                <a:ea typeface="Times New Roman"/>
                <a:cs typeface="Times New Roman"/>
                <a:sym typeface="Times New Roman"/>
              </a:rPr>
              <a:t>закот;</a:t>
            </a:r>
            <a:endParaRPr/>
          </a:p>
          <a:p>
            <a:pPr indent="-285750" lvl="0" marL="285750" marR="0" rtl="0" algn="l">
              <a:spcBef>
                <a:spcPts val="0"/>
              </a:spcBef>
              <a:spcAft>
                <a:spcPts val="0"/>
              </a:spcAft>
              <a:buClr>
                <a:schemeClr val="dk1"/>
              </a:buClr>
              <a:buSzPts val="2800"/>
              <a:buFont typeface="Noto Sans Symbols"/>
              <a:buChar char="⮚"/>
            </a:pPr>
            <a:r>
              <a:rPr lang="ru-RU" sz="2800">
                <a:solidFill>
                  <a:schemeClr val="dk1"/>
                </a:solidFill>
                <a:latin typeface="Times New Roman"/>
                <a:ea typeface="Times New Roman"/>
                <a:cs typeface="Times New Roman"/>
                <a:sym typeface="Times New Roman"/>
              </a:rPr>
              <a:t>ушр;</a:t>
            </a:r>
            <a:endParaRPr/>
          </a:p>
          <a:p>
            <a:pPr indent="-285750" lvl="0" marL="285750" marR="0" rtl="0" algn="l">
              <a:spcBef>
                <a:spcPts val="0"/>
              </a:spcBef>
              <a:spcAft>
                <a:spcPts val="0"/>
              </a:spcAft>
              <a:buClr>
                <a:schemeClr val="dk1"/>
              </a:buClr>
              <a:buSzPts val="2800"/>
              <a:buFont typeface="Noto Sans Symbols"/>
              <a:buChar char="⮚"/>
            </a:pPr>
            <a:r>
              <a:rPr lang="ru-RU" sz="2800">
                <a:solidFill>
                  <a:schemeClr val="dk1"/>
                </a:solidFill>
                <a:latin typeface="Times New Roman"/>
                <a:ea typeface="Times New Roman"/>
                <a:cs typeface="Times New Roman"/>
                <a:sym typeface="Times New Roman"/>
              </a:rPr>
              <a:t>хумс;</a:t>
            </a:r>
            <a:endParaRPr/>
          </a:p>
          <a:p>
            <a:pPr indent="-285750" lvl="0" marL="285750" marR="0" rtl="0" algn="l">
              <a:spcBef>
                <a:spcPts val="0"/>
              </a:spcBef>
              <a:spcAft>
                <a:spcPts val="0"/>
              </a:spcAft>
              <a:buClr>
                <a:schemeClr val="dk1"/>
              </a:buClr>
              <a:buSzPts val="2800"/>
              <a:buFont typeface="Noto Sans Symbols"/>
              <a:buChar char="⮚"/>
            </a:pPr>
            <a:r>
              <a:rPr lang="ru-RU" sz="2800">
                <a:solidFill>
                  <a:schemeClr val="dk1"/>
                </a:solidFill>
                <a:latin typeface="Times New Roman"/>
                <a:ea typeface="Times New Roman"/>
                <a:cs typeface="Times New Roman"/>
                <a:sym typeface="Times New Roman"/>
              </a:rPr>
              <a:t>жизя;</a:t>
            </a:r>
            <a:endParaRPr/>
          </a:p>
          <a:p>
            <a:pPr indent="-285750" lvl="0" marL="285750" marR="0" rtl="0" algn="l">
              <a:spcBef>
                <a:spcPts val="0"/>
              </a:spcBef>
              <a:spcAft>
                <a:spcPts val="0"/>
              </a:spcAft>
              <a:buClr>
                <a:schemeClr val="dk1"/>
              </a:buClr>
              <a:buSzPts val="2800"/>
              <a:buFont typeface="Noto Sans Symbols"/>
              <a:buChar char="⮚"/>
            </a:pPr>
            <a:r>
              <a:rPr lang="ru-RU" sz="2800">
                <a:solidFill>
                  <a:schemeClr val="dk1"/>
                </a:solidFill>
                <a:latin typeface="Times New Roman"/>
                <a:ea typeface="Times New Roman"/>
                <a:cs typeface="Times New Roman"/>
                <a:sym typeface="Times New Roman"/>
              </a:rPr>
              <a:t>хирож;</a:t>
            </a:r>
            <a:endParaRPr/>
          </a:p>
          <a:p>
            <a:pPr indent="-285750" lvl="0" marL="285750" marR="0" rtl="0" algn="l">
              <a:spcBef>
                <a:spcPts val="0"/>
              </a:spcBef>
              <a:spcAft>
                <a:spcPts val="0"/>
              </a:spcAft>
              <a:buClr>
                <a:schemeClr val="dk1"/>
              </a:buClr>
              <a:buSzPts val="2800"/>
              <a:buFont typeface="Noto Sans Symbols"/>
              <a:buChar char="⮚"/>
            </a:pPr>
            <a:r>
              <a:rPr lang="ru-RU" sz="2800">
                <a:solidFill>
                  <a:schemeClr val="dk1"/>
                </a:solidFill>
                <a:latin typeface="Times New Roman"/>
                <a:ea typeface="Times New Roman"/>
                <a:cs typeface="Times New Roman"/>
                <a:sym typeface="Times New Roman"/>
              </a:rPr>
              <a:t>ушур.</a:t>
            </a:r>
            <a:endParaRPr sz="32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4"/>
          <p:cNvSpPr/>
          <p:nvPr/>
        </p:nvSpPr>
        <p:spPr>
          <a:xfrm>
            <a:off x="395536" y="116632"/>
            <a:ext cx="8136904" cy="501675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t/>
            </a:r>
            <a:endParaRPr sz="2000">
              <a:solidFill>
                <a:srgbClr val="FF0000"/>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Солиқлар замонавий </a:t>
            </a:r>
            <a:r>
              <a:rPr lang="ru-RU" sz="2000">
                <a:solidFill>
                  <a:srgbClr val="7030A0"/>
                </a:solidFill>
                <a:latin typeface="Times New Roman"/>
                <a:ea typeface="Times New Roman"/>
                <a:cs typeface="Times New Roman"/>
                <a:sym typeface="Times New Roman"/>
              </a:rPr>
              <a:t>фискал</a:t>
            </a:r>
            <a:r>
              <a:rPr lang="ru-RU" sz="2000">
                <a:solidFill>
                  <a:schemeClr val="dk1"/>
                </a:solidFill>
                <a:latin typeface="Times New Roman"/>
                <a:ea typeface="Times New Roman"/>
                <a:cs typeface="Times New Roman"/>
                <a:sym typeface="Times New Roman"/>
              </a:rPr>
              <a:t> (бюджет-солиқ) сиёсатининг асосини ташкил этгани боис, замонавий солиқ сиёсати ва исломий фискал сиёсат атамалари қарама-қарши тушунчалардай кўриниши мумкин. </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Маълум бир андозали </a:t>
            </a:r>
            <a:r>
              <a:rPr lang="ru-RU" sz="2000">
                <a:solidFill>
                  <a:srgbClr val="FF0000"/>
                </a:solidFill>
                <a:latin typeface="Times New Roman"/>
                <a:ea typeface="Times New Roman"/>
                <a:cs typeface="Times New Roman"/>
                <a:sym typeface="Times New Roman"/>
              </a:rPr>
              <a:t>давлатнинг ижтимоий-иқтисодий мақсадлари</a:t>
            </a:r>
            <a:r>
              <a:rPr lang="ru-RU" sz="2000">
                <a:solidFill>
                  <a:schemeClr val="dk1"/>
                </a:solidFill>
                <a:latin typeface="Times New Roman"/>
                <a:ea typeface="Times New Roman"/>
                <a:cs typeface="Times New Roman"/>
                <a:sym typeface="Times New Roman"/>
              </a:rPr>
              <a:t> қуйидагилардан ташкил топади:</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 одиллик ёки тенгҳуқуқлилик;</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 жамиятнинг ижтимоий-иқтисодий эҳтиёжларини қондириш ёки ижтимоий-иқтисодий фаровонлигини таъминлаш;</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 жамиятнинг иқтисодий ўсишини таъминлаш ёки иқтисодий ресурсларни кўпайтириш;</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 маданий муҳитни яхшилаш.</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Мазкур сиёсий мақсадлар Қуръон ва ҳадисларда ҳам акс эттирилган ҳамда Пайғамбар саллоллоҳу алайҳи васалламнинг ҳаётлик вақтларида ва Ўрта асрлар халифалиги даврида содда ижтимоий-иқтисодий тизимларда амалга оширилган.</a:t>
            </a:r>
            <a:endParaRPr/>
          </a:p>
        </p:txBody>
      </p:sp>
    </p:spTree>
  </p:cSld>
  <p:clrMapOvr>
    <a:masterClrMapping/>
  </p:clrMapOvr>
  <p:transition spd="med">
    <p:push/>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5"/>
          <p:cNvSpPr/>
          <p:nvPr/>
        </p:nvSpPr>
        <p:spPr>
          <a:xfrm>
            <a:off x="179512" y="188640"/>
            <a:ext cx="8064896" cy="513986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400">
                <a:solidFill>
                  <a:srgbClr val="FF0000"/>
                </a:solidFill>
                <a:latin typeface="Times New Roman"/>
                <a:ea typeface="Times New Roman"/>
                <a:cs typeface="Times New Roman"/>
                <a:sym typeface="Times New Roman"/>
              </a:rPr>
              <a:t>Закот</a:t>
            </a:r>
            <a:endParaRPr sz="2400">
              <a:solidFill>
                <a:srgbClr val="FF0000"/>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2000"/>
              <a:buFont typeface="Noto Sans Symbols"/>
              <a:buChar char="⮚"/>
            </a:pPr>
            <a:r>
              <a:rPr lang="ru-RU" sz="2000">
                <a:solidFill>
                  <a:schemeClr val="dk1"/>
                </a:solidFill>
                <a:latin typeface="Times New Roman"/>
                <a:ea typeface="Times New Roman"/>
                <a:cs typeface="Times New Roman"/>
                <a:sym typeface="Times New Roman"/>
              </a:rPr>
              <a:t>Закот – диннинг устунларидан биридир. Закот – мусулмонлар томонидан бутун жамият манфаатлари йўлида бажариладиган бурчдир. Шариатга мувофиқ вояга етган, эркин ва болиғ ҳамда моли нисобга етган барча мусулмонлар ўзларининг ночор диндошлари фойдасига закот тўлашлари лозим. </a:t>
            </a:r>
            <a:endParaRPr/>
          </a:p>
          <a:p>
            <a:pPr indent="-285750" lvl="0" marL="285750" marR="0" rtl="0" algn="just">
              <a:spcBef>
                <a:spcPts val="0"/>
              </a:spcBef>
              <a:spcAft>
                <a:spcPts val="0"/>
              </a:spcAft>
              <a:buClr>
                <a:schemeClr val="dk1"/>
              </a:buClr>
              <a:buSzPts val="2000"/>
              <a:buFont typeface="Noto Sans Symbols"/>
              <a:buChar char="⮚"/>
            </a:pPr>
            <a:r>
              <a:rPr lang="ru-RU" sz="2000">
                <a:solidFill>
                  <a:schemeClr val="dk1"/>
                </a:solidFill>
                <a:latin typeface="Times New Roman"/>
                <a:ea typeface="Times New Roman"/>
                <a:cs typeface="Times New Roman"/>
                <a:sym typeface="Times New Roman"/>
              </a:rPr>
              <a:t>Нисоб миқдори </a:t>
            </a:r>
            <a:r>
              <a:rPr lang="ru-RU" sz="2000">
                <a:solidFill>
                  <a:srgbClr val="7030A0"/>
                </a:solidFill>
                <a:latin typeface="Times New Roman"/>
                <a:ea typeface="Times New Roman"/>
                <a:cs typeface="Times New Roman"/>
                <a:sym typeface="Times New Roman"/>
              </a:rPr>
              <a:t>85 грамм олтин</a:t>
            </a:r>
            <a:r>
              <a:rPr lang="ru-RU" sz="2000">
                <a:solidFill>
                  <a:schemeClr val="dk1"/>
                </a:solidFill>
                <a:latin typeface="Times New Roman"/>
                <a:ea typeface="Times New Roman"/>
                <a:cs typeface="Times New Roman"/>
                <a:sym typeface="Times New Roman"/>
              </a:rPr>
              <a:t>га (закотга тортиладиган энг қуйи миқдор) тенг.</a:t>
            </a:r>
            <a:endParaRPr/>
          </a:p>
          <a:p>
            <a:pPr indent="-285750" lvl="0" marL="285750" marR="0" rtl="0" algn="just">
              <a:spcBef>
                <a:spcPts val="0"/>
              </a:spcBef>
              <a:spcAft>
                <a:spcPts val="0"/>
              </a:spcAft>
              <a:buClr>
                <a:schemeClr val="dk1"/>
              </a:buClr>
              <a:buSzPts val="2000"/>
              <a:buFont typeface="Noto Sans Symbols"/>
              <a:buChar char="⮚"/>
            </a:pPr>
            <a:r>
              <a:rPr lang="ru-RU" sz="2000">
                <a:solidFill>
                  <a:schemeClr val="dk1"/>
                </a:solidFill>
                <a:latin typeface="Times New Roman"/>
                <a:ea typeface="Times New Roman"/>
                <a:cs typeface="Times New Roman"/>
                <a:sym typeface="Times New Roman"/>
              </a:rPr>
              <a:t>Ислом фиқҳи бўйича айрим мутахассислар мусулмон давлатининг </a:t>
            </a:r>
            <a:r>
              <a:rPr lang="ru-RU" sz="2000">
                <a:solidFill>
                  <a:srgbClr val="0070C0"/>
                </a:solidFill>
                <a:latin typeface="Times New Roman"/>
                <a:ea typeface="Times New Roman"/>
                <a:cs typeface="Times New Roman"/>
                <a:sym typeface="Times New Roman"/>
              </a:rPr>
              <a:t>солиқ</a:t>
            </a:r>
            <a:r>
              <a:rPr lang="ru-RU" sz="2000">
                <a:solidFill>
                  <a:schemeClr val="dk1"/>
                </a:solidFill>
                <a:latin typeface="Times New Roman"/>
                <a:ea typeface="Times New Roman"/>
                <a:cs typeface="Times New Roman"/>
                <a:sym typeface="Times New Roman"/>
              </a:rPr>
              <a:t> тизими </a:t>
            </a:r>
            <a:r>
              <a:rPr lang="ru-RU" sz="2000">
                <a:solidFill>
                  <a:srgbClr val="00B0F0"/>
                </a:solidFill>
                <a:latin typeface="Times New Roman"/>
                <a:ea typeface="Times New Roman"/>
                <a:cs typeface="Times New Roman"/>
                <a:sym typeface="Times New Roman"/>
              </a:rPr>
              <a:t>закот</a:t>
            </a:r>
            <a:r>
              <a:rPr lang="ru-RU" sz="2000">
                <a:solidFill>
                  <a:schemeClr val="dk1"/>
                </a:solidFill>
                <a:latin typeface="Times New Roman"/>
                <a:ea typeface="Times New Roman"/>
                <a:cs typeface="Times New Roman"/>
                <a:sym typeface="Times New Roman"/>
              </a:rPr>
              <a:t> билан уйғунлашиб кетади деб ҳисоблайдилар. Шу билан бирга, уларнинг аксарияти қай даражадаги закотни солиққа киритиш мумкин деб савол беради. </a:t>
            </a:r>
            <a:endParaRPr/>
          </a:p>
          <a:p>
            <a:pPr indent="-285750" lvl="0" marL="285750" marR="0" rtl="0" algn="just">
              <a:spcBef>
                <a:spcPts val="0"/>
              </a:spcBef>
              <a:spcAft>
                <a:spcPts val="0"/>
              </a:spcAft>
              <a:buClr>
                <a:schemeClr val="dk1"/>
              </a:buClr>
              <a:buSzPts val="2000"/>
              <a:buFont typeface="Noto Sans Symbols"/>
              <a:buChar char="⮚"/>
            </a:pPr>
            <a:r>
              <a:rPr lang="ru-RU" sz="2000">
                <a:solidFill>
                  <a:schemeClr val="dk1"/>
                </a:solidFill>
                <a:latin typeface="Times New Roman"/>
                <a:ea typeface="Times New Roman"/>
                <a:cs typeface="Times New Roman"/>
                <a:sym typeface="Times New Roman"/>
              </a:rPr>
              <a:t>Ушбу муаллифлар мазкур муаммога эҳтиёткорлик билан муносабатда бўладилар ҳамда закотга нисбатан йиғим, тўловлар ва ҳ.к. сўзларни ишлатадилар, фақат истисно тариқасида солиқ сўзидан фойдаланадилар.</a:t>
            </a:r>
            <a:endParaRPr/>
          </a:p>
        </p:txBody>
      </p:sp>
    </p:spTree>
  </p:cSld>
  <p:clrMapOvr>
    <a:masterClrMapping/>
  </p:clrMapOvr>
  <p:transition spd="med">
    <p:push/>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6"/>
          <p:cNvSpPr/>
          <p:nvPr/>
        </p:nvSpPr>
        <p:spPr>
          <a:xfrm>
            <a:off x="351450" y="332656"/>
            <a:ext cx="8541029" cy="470898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ru-RU" sz="2000">
                <a:solidFill>
                  <a:srgbClr val="7030A0"/>
                </a:solidFill>
                <a:latin typeface="Times New Roman"/>
                <a:ea typeface="Times New Roman"/>
                <a:cs typeface="Times New Roman"/>
                <a:sym typeface="Times New Roman"/>
              </a:rPr>
              <a:t>Солиқ ва закот</a:t>
            </a:r>
            <a:endParaRPr b="1" sz="2000">
              <a:solidFill>
                <a:srgbClr val="7030A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Турк тадқиқотчиси </a:t>
            </a:r>
            <a:r>
              <a:rPr lang="ru-RU" sz="2000">
                <a:solidFill>
                  <a:srgbClr val="7030A0"/>
                </a:solidFill>
                <a:latin typeface="Times New Roman"/>
                <a:ea typeface="Times New Roman"/>
                <a:cs typeface="Times New Roman"/>
                <a:sym typeface="Times New Roman"/>
              </a:rPr>
              <a:t>Сабоҳиддин Заъим </a:t>
            </a:r>
            <a:r>
              <a:rPr lang="ru-RU" sz="2000">
                <a:solidFill>
                  <a:schemeClr val="dk1"/>
                </a:solidFill>
                <a:latin typeface="Times New Roman"/>
                <a:ea typeface="Times New Roman"/>
                <a:cs typeface="Times New Roman"/>
                <a:sym typeface="Times New Roman"/>
              </a:rPr>
              <a:t>закот ва солиқ ўртасидаги </a:t>
            </a:r>
            <a:r>
              <a:rPr lang="ru-RU" sz="2000">
                <a:solidFill>
                  <a:srgbClr val="FFFF00"/>
                </a:solidFill>
                <a:latin typeface="Times New Roman"/>
                <a:ea typeface="Times New Roman"/>
                <a:cs typeface="Times New Roman"/>
                <a:sym typeface="Times New Roman"/>
              </a:rPr>
              <a:t>15 та </a:t>
            </a:r>
            <a:r>
              <a:rPr lang="ru-RU" sz="2000">
                <a:solidFill>
                  <a:schemeClr val="dk1"/>
                </a:solidFill>
                <a:latin typeface="Times New Roman"/>
                <a:ea typeface="Times New Roman"/>
                <a:cs typeface="Times New Roman"/>
                <a:sym typeface="Times New Roman"/>
              </a:rPr>
              <a:t>фарқни ажратиб берган. Қуйида улардан айримлари келтириб ўтилади: </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1) закот – молиявий атамаларда ифодаланган диний мажбурият ва итоат ҳужжатидир. Солиқ эса – бу иқтисодий ва молиявий мажбурият ҳисобланади; </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2) закот фақат мусулмонлардан, солиқ эса барча фуқаролардан ундирилади;</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3) тўланмаган солиқ кечиб юборилиши мумкин, тўланмаган закот эса кечилмайди; </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4) тўлаш усули ва ставкалари каби солиққа татбиқ этилган тушунчаларни закотга татбиқ этиб бўлмайди ва у ўзгаришсиз қолади; </a:t>
            </a:r>
            <a:endParaRPr/>
          </a:p>
          <a:p>
            <a:pPr indent="0" lvl="0" marL="0" marR="0" rtl="0" algn="just">
              <a:spcBef>
                <a:spcPts val="0"/>
              </a:spcBef>
              <a:spcAft>
                <a:spcPts val="0"/>
              </a:spcAft>
              <a:buNone/>
            </a:pPr>
            <a:r>
              <a:rPr lang="ru-RU" sz="2000">
                <a:solidFill>
                  <a:schemeClr val="dk1"/>
                </a:solidFill>
                <a:latin typeface="Times New Roman"/>
                <a:ea typeface="Times New Roman"/>
                <a:cs typeface="Times New Roman"/>
                <a:sym typeface="Times New Roman"/>
              </a:rPr>
              <a:t>5) закот тўловчи мана шу солиқдан келиб тушган маблағларга талабгор бўла олмайди. Солиқ билан бўлган ҳолатда эса, солиқ тўловчи ўзи тўлаган солиқдан олиши мумкин ва бошқалар.</a:t>
            </a:r>
            <a:endParaRPr/>
          </a:p>
        </p:txBody>
      </p:sp>
    </p:spTree>
  </p:cSld>
  <p:clrMapOvr>
    <a:masterClrMapping/>
  </p:clrMapOvr>
  <p:transition spd="med">
    <p:push/>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7"/>
          <p:cNvSpPr/>
          <p:nvPr/>
        </p:nvSpPr>
        <p:spPr>
          <a:xfrm>
            <a:off x="251520" y="332656"/>
            <a:ext cx="8352928" cy="440120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Солиқнинг давлат томонидан ундириладиган бошқа тўловлар – божлар, йиғимлар </a:t>
            </a:r>
            <a:endParaRPr/>
          </a:p>
          <a:p>
            <a:pPr indent="0" lvl="0" marL="0" marR="0" rtl="0" algn="l">
              <a:spcBef>
                <a:spcPts val="0"/>
              </a:spcBef>
              <a:spcAft>
                <a:spcPts val="0"/>
              </a:spcAft>
              <a:buNone/>
            </a:pPr>
            <a:r>
              <a:rPr lang="ru-RU" sz="2000">
                <a:solidFill>
                  <a:schemeClr val="dk1"/>
                </a:solidFill>
                <a:latin typeface="Times New Roman"/>
                <a:ea typeface="Times New Roman"/>
                <a:cs typeface="Times New Roman"/>
                <a:sym typeface="Times New Roman"/>
              </a:rPr>
              <a:t>ва жарималардан фарқ қилиш имконини берувчи учта </a:t>
            </a:r>
            <a:r>
              <a:rPr lang="ru-RU" sz="2000">
                <a:solidFill>
                  <a:srgbClr val="C00000"/>
                </a:solidFill>
                <a:latin typeface="Times New Roman"/>
                <a:ea typeface="Times New Roman"/>
                <a:cs typeface="Times New Roman"/>
                <a:sym typeface="Times New Roman"/>
              </a:rPr>
              <a:t>асосий белгиси</a:t>
            </a:r>
            <a:r>
              <a:rPr lang="ru-RU" sz="2000">
                <a:solidFill>
                  <a:schemeClr val="dk1"/>
                </a:solidFill>
                <a:latin typeface="Times New Roman"/>
                <a:ea typeface="Times New Roman"/>
                <a:cs typeface="Times New Roman"/>
                <a:sym typeface="Times New Roman"/>
              </a:rPr>
              <a:t>дан ажратиб олиш мумкин: </a:t>
            </a:r>
            <a:endParaRPr/>
          </a:p>
          <a:p>
            <a:pPr indent="-285750" lvl="0" marL="285750" marR="0" rtl="0" algn="just">
              <a:spcBef>
                <a:spcPts val="0"/>
              </a:spcBef>
              <a:spcAft>
                <a:spcPts val="0"/>
              </a:spcAft>
              <a:buClr>
                <a:schemeClr val="accent5"/>
              </a:buClr>
              <a:buSzPts val="2000"/>
              <a:buFont typeface="Noto Sans Symbols"/>
              <a:buChar char="❖"/>
            </a:pPr>
            <a:r>
              <a:rPr lang="ru-RU" sz="2000">
                <a:solidFill>
                  <a:schemeClr val="accent5"/>
                </a:solidFill>
                <a:latin typeface="Times New Roman"/>
                <a:ea typeface="Times New Roman"/>
                <a:cs typeface="Times New Roman"/>
                <a:sym typeface="Times New Roman"/>
              </a:rPr>
              <a:t>Мажбурийлик. </a:t>
            </a:r>
            <a:r>
              <a:rPr lang="ru-RU" sz="2000">
                <a:solidFill>
                  <a:schemeClr val="dk1"/>
                </a:solidFill>
                <a:latin typeface="Times New Roman"/>
                <a:ea typeface="Times New Roman"/>
                <a:cs typeface="Times New Roman"/>
                <a:sym typeface="Times New Roman"/>
              </a:rPr>
              <a:t>Қадимда халифалик ва айрим замонавий мусулмон мамлакатларида закот давлат томонидан маълум тоифадаги мусулмон фуқаролардан ундириладиган мажбурий тўлов сифатида белгилаб қўйилган.</a:t>
            </a:r>
            <a:endParaRPr/>
          </a:p>
          <a:p>
            <a:pPr indent="-285750" lvl="0" marL="285750" marR="0" rtl="0" algn="l">
              <a:spcBef>
                <a:spcPts val="0"/>
              </a:spcBef>
              <a:spcAft>
                <a:spcPts val="0"/>
              </a:spcAft>
              <a:buClr>
                <a:schemeClr val="accent5"/>
              </a:buClr>
              <a:buSzPts val="2000"/>
              <a:buFont typeface="Noto Sans Symbols"/>
              <a:buChar char="❖"/>
            </a:pPr>
            <a:r>
              <a:rPr lang="ru-RU" sz="2000">
                <a:solidFill>
                  <a:schemeClr val="accent5"/>
                </a:solidFill>
                <a:latin typeface="Times New Roman"/>
                <a:ea typeface="Times New Roman"/>
                <a:cs typeface="Times New Roman"/>
                <a:sym typeface="Times New Roman"/>
              </a:rPr>
              <a:t>Хусусий беғаразлиги.</a:t>
            </a:r>
            <a:r>
              <a:rPr lang="ru-RU" sz="2000">
                <a:solidFill>
                  <a:schemeClr val="dk1"/>
                </a:solidFill>
                <a:latin typeface="Times New Roman"/>
                <a:ea typeface="Times New Roman"/>
                <a:cs typeface="Times New Roman"/>
                <a:sym typeface="Times New Roman"/>
              </a:rPr>
              <a:t> Закот муайян кишига тегишли мулкдан ундирилади. Закот тўловчи унинг эвазига ҳеч нарса олмайди.</a:t>
            </a:r>
            <a:endParaRPr/>
          </a:p>
          <a:p>
            <a:pPr indent="-285750" lvl="0" marL="285750" marR="0" rtl="0" algn="l">
              <a:spcBef>
                <a:spcPts val="0"/>
              </a:spcBef>
              <a:spcAft>
                <a:spcPts val="0"/>
              </a:spcAft>
              <a:buClr>
                <a:schemeClr val="accent5"/>
              </a:buClr>
              <a:buSzPts val="2000"/>
              <a:buFont typeface="Noto Sans Symbols"/>
              <a:buChar char="❖"/>
            </a:pPr>
            <a:r>
              <a:rPr lang="ru-RU" sz="2000">
                <a:solidFill>
                  <a:schemeClr val="accent5"/>
                </a:solidFill>
                <a:latin typeface="Times New Roman"/>
                <a:ea typeface="Times New Roman"/>
                <a:cs typeface="Times New Roman"/>
                <a:sym typeface="Times New Roman"/>
              </a:rPr>
              <a:t>Қайтарилмаслик. </a:t>
            </a:r>
            <a:r>
              <a:rPr lang="ru-RU" sz="2000">
                <a:solidFill>
                  <a:schemeClr val="dk1"/>
                </a:solidFill>
                <a:latin typeface="Times New Roman"/>
                <a:ea typeface="Times New Roman"/>
                <a:cs typeface="Times New Roman"/>
                <a:sym typeface="Times New Roman"/>
              </a:rPr>
              <a:t>Закот ҳам ҳар қандай солиқ сингари қайтарилмайдиган тўлов ҳисобланади. Закот тўлаган шахс барча тўланган миқдор ёки унинг маълум бир қисми қайтарилишига талабгор бўла олмайди.</a:t>
            </a:r>
            <a:endParaRPr/>
          </a:p>
        </p:txBody>
      </p:sp>
    </p:spTree>
  </p:cSld>
  <p:clrMapOvr>
    <a:masterClrMapping/>
  </p:clrMapOvr>
  <p:transition spd="med">
    <p:push/>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8"/>
          <p:cNvSpPr/>
          <p:nvPr/>
        </p:nvSpPr>
        <p:spPr>
          <a:xfrm>
            <a:off x="251520" y="980728"/>
            <a:ext cx="8352928" cy="341632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400">
                <a:solidFill>
                  <a:schemeClr val="dk1"/>
                </a:solidFill>
                <a:latin typeface="Times New Roman"/>
                <a:ea typeface="Times New Roman"/>
                <a:cs typeface="Times New Roman"/>
                <a:sym typeface="Times New Roman"/>
              </a:rPr>
              <a:t>Шунинг учун закотни солиқ таркибига киритиш маълум даражада шартли ҳисобланади: закот, энг аввало, ҳар бир диндорнинг диний мажбурияти, иккинчидан эса – давлатнинг мақсадли солиқларидан биридир. </a:t>
            </a:r>
            <a:endParaRPr/>
          </a:p>
          <a:p>
            <a:pPr indent="0" lvl="0" marL="0" marR="0" rtl="0" algn="just">
              <a:spcBef>
                <a:spcPts val="0"/>
              </a:spcBef>
              <a:spcAft>
                <a:spcPts val="0"/>
              </a:spcAft>
              <a:buNone/>
            </a:pPr>
            <a:r>
              <a:rPr lang="ru-RU" sz="2400">
                <a:solidFill>
                  <a:schemeClr val="accent5"/>
                </a:solidFill>
                <a:latin typeface="Times New Roman"/>
                <a:ea typeface="Times New Roman"/>
                <a:cs typeface="Times New Roman"/>
                <a:sym typeface="Times New Roman"/>
              </a:rPr>
              <a:t>«Тозалов»чи солиқ</a:t>
            </a:r>
            <a:r>
              <a:rPr lang="ru-RU" sz="2400">
                <a:solidFill>
                  <a:schemeClr val="dk1"/>
                </a:solidFill>
                <a:latin typeface="Times New Roman"/>
                <a:ea typeface="Times New Roman"/>
                <a:cs typeface="Times New Roman"/>
                <a:sym typeface="Times New Roman"/>
              </a:rPr>
              <a:t>ни ундириш шаклларига тўхталадиган бўлсак, ушбу муаммони ечиш тўлалигича закотни мажбурий тўлов сифатида эълон қилган давлатнинг ихтиёрида бўлади. Закот пул маблағлари ҳамда натура шаклида ундирилиши мумкин. </a:t>
            </a:r>
            <a:endParaRPr/>
          </a:p>
        </p:txBody>
      </p:sp>
    </p:spTree>
  </p:cSld>
  <p:clrMapOvr>
    <a:masterClrMapping/>
  </p:clrMapOvr>
  <p:transition spd="med">
    <p:push/>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9"/>
          <p:cNvSpPr/>
          <p:nvPr/>
        </p:nvSpPr>
        <p:spPr>
          <a:xfrm>
            <a:off x="251520" y="332656"/>
            <a:ext cx="8352928"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ru-RU" sz="2400">
                <a:solidFill>
                  <a:srgbClr val="7030A0"/>
                </a:solidFill>
                <a:latin typeface="Times New Roman"/>
                <a:ea typeface="Times New Roman"/>
                <a:cs typeface="Times New Roman"/>
                <a:sym typeface="Times New Roman"/>
              </a:rPr>
              <a:t>Закот шакллари</a:t>
            </a:r>
            <a:endParaRPr b="1" sz="2400">
              <a:solidFill>
                <a:srgbClr val="7030A0"/>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Қуйида санаб ўтилган мулклар бўйича закот тўлаш мажбурий ҳисобланади: </a:t>
            </a:r>
            <a:endParaRPr/>
          </a:p>
          <a:p>
            <a:pPr indent="0" lvl="0" marL="0" marR="0" rtl="0" algn="just">
              <a:spcBef>
                <a:spcPts val="0"/>
              </a:spcBef>
              <a:spcAft>
                <a:spcPts val="0"/>
              </a:spcAft>
              <a:buNone/>
            </a:pPr>
            <a:r>
              <a:rPr i="1" lang="ru-RU" sz="2200">
                <a:solidFill>
                  <a:schemeClr val="dk1"/>
                </a:solidFill>
                <a:latin typeface="Times New Roman"/>
                <a:ea typeface="Times New Roman"/>
                <a:cs typeface="Times New Roman"/>
                <a:sym typeface="Times New Roman"/>
              </a:rPr>
              <a:t>а) ҳар бир 85 грамм тиллодан ёки шу миқдордаги олтинга эквивалент бўлган пул миқдори ҳамда пул бирликларидан</a:t>
            </a:r>
            <a:r>
              <a:rPr lang="ru-RU" sz="2200">
                <a:solidFill>
                  <a:schemeClr val="dk1"/>
                </a:solidFill>
                <a:latin typeface="Times New Roman"/>
                <a:ea typeface="Times New Roman"/>
                <a:cs typeface="Times New Roman"/>
                <a:sym typeface="Times New Roman"/>
              </a:rPr>
              <a:t>; </a:t>
            </a:r>
            <a:endParaRPr/>
          </a:p>
          <a:p>
            <a:pPr indent="0" lvl="0" marL="0" marR="0" rtl="0" algn="just">
              <a:spcBef>
                <a:spcPts val="0"/>
              </a:spcBef>
              <a:spcAft>
                <a:spcPts val="0"/>
              </a:spcAft>
              <a:buNone/>
            </a:pPr>
            <a:r>
              <a:rPr i="1" lang="ru-RU" sz="2200">
                <a:solidFill>
                  <a:schemeClr val="dk1"/>
                </a:solidFill>
                <a:latin typeface="Times New Roman"/>
                <a:ea typeface="Times New Roman"/>
                <a:cs typeface="Times New Roman"/>
                <a:sym typeface="Times New Roman"/>
              </a:rPr>
              <a:t>б) даромад олиш ва савдо предмети ҳисобланган товарлардан</a:t>
            </a:r>
            <a:r>
              <a:rPr lang="ru-RU" sz="2200">
                <a:solidFill>
                  <a:schemeClr val="dk1"/>
                </a:solidFill>
                <a:latin typeface="Times New Roman"/>
                <a:ea typeface="Times New Roman"/>
                <a:cs typeface="Times New Roman"/>
                <a:sym typeface="Times New Roman"/>
              </a:rPr>
              <a:t>. </a:t>
            </a:r>
            <a:endParaRPr/>
          </a:p>
          <a:p>
            <a:pPr indent="0" lvl="0" marL="0" marR="0" rtl="0" algn="just">
              <a:spcBef>
                <a:spcPts val="0"/>
              </a:spcBef>
              <a:spcAft>
                <a:spcPts val="0"/>
              </a:spcAft>
              <a:buNone/>
            </a:pPr>
            <a:r>
              <a:t/>
            </a:r>
            <a:endParaRPr sz="22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rgbClr val="000000"/>
              </a:buClr>
              <a:buSzPts val="2200"/>
              <a:buFont typeface="Noto Sans Symbols"/>
              <a:buChar char="✔"/>
            </a:pPr>
            <a:r>
              <a:rPr lang="ru-RU" sz="2200">
                <a:solidFill>
                  <a:srgbClr val="000000"/>
                </a:solidFill>
                <a:latin typeface="Times New Roman"/>
                <a:ea typeface="Times New Roman"/>
                <a:cs typeface="Times New Roman"/>
                <a:sym typeface="Times New Roman"/>
              </a:rPr>
              <a:t>Йил якуни билан ҳар бир мусулмон ўзида мавжуд товарларни баҳолаши лозим, агар уларнинг умумий қиймати нисобга етган ёки ундан ортган бўлса, у ҳолда у товарлар қийматининг (чакана баҳоси бўйича соф фойдани ҳам қўшган ҳолда) </a:t>
            </a:r>
            <a:r>
              <a:rPr lang="ru-RU" sz="2200">
                <a:solidFill>
                  <a:srgbClr val="FF0000"/>
                </a:solidFill>
                <a:latin typeface="Times New Roman"/>
                <a:ea typeface="Times New Roman"/>
                <a:cs typeface="Times New Roman"/>
                <a:sym typeface="Times New Roman"/>
              </a:rPr>
              <a:t>2,5% </a:t>
            </a:r>
            <a:r>
              <a:rPr lang="ru-RU" sz="2200">
                <a:solidFill>
                  <a:srgbClr val="000000"/>
                </a:solidFill>
                <a:latin typeface="Times New Roman"/>
                <a:ea typeface="Times New Roman"/>
                <a:cs typeface="Times New Roman"/>
                <a:sym typeface="Times New Roman"/>
              </a:rPr>
              <a:t> миқдорида пул билан тўловни амалга ошириши лозим. </a:t>
            </a:r>
            <a:endParaRPr/>
          </a:p>
          <a:p>
            <a:pPr indent="0" lvl="0" marL="0" marR="0" rtl="0" algn="just">
              <a:spcBef>
                <a:spcPts val="0"/>
              </a:spcBef>
              <a:spcAft>
                <a:spcPts val="0"/>
              </a:spcAft>
              <a:buNone/>
            </a:pPr>
            <a:r>
              <a:t/>
            </a:r>
            <a:endParaRPr sz="22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0"/>
          <p:cNvSpPr/>
          <p:nvPr/>
        </p:nvSpPr>
        <p:spPr>
          <a:xfrm>
            <a:off x="323528" y="451512"/>
            <a:ext cx="8352928" cy="3785652"/>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chemeClr val="dk1"/>
              </a:buClr>
              <a:buSzPts val="2400"/>
              <a:buFont typeface="Noto Sans Symbols"/>
              <a:buChar char="✔"/>
            </a:pPr>
            <a:r>
              <a:rPr lang="ru-RU" sz="2400">
                <a:solidFill>
                  <a:schemeClr val="dk1"/>
                </a:solidFill>
                <a:latin typeface="Times New Roman"/>
                <a:ea typeface="Times New Roman"/>
                <a:cs typeface="Times New Roman"/>
                <a:sym typeface="Times New Roman"/>
              </a:rPr>
              <a:t>Юқорида санаб ўтилганлардан закот тўлаш учун қуйидаги шартлар бажарилиши шарт:</a:t>
            </a:r>
            <a:endParaRPr/>
          </a:p>
          <a:p>
            <a:pPr indent="-342900" lvl="0" marL="342900" marR="0" rtl="0" algn="just">
              <a:spcBef>
                <a:spcPts val="0"/>
              </a:spcBef>
              <a:spcAft>
                <a:spcPts val="0"/>
              </a:spcAft>
              <a:buClr>
                <a:schemeClr val="dk1"/>
              </a:buClr>
              <a:buSzPts val="2400"/>
              <a:buFont typeface="Noto Sans Symbols"/>
              <a:buChar char="❖"/>
            </a:pPr>
            <a:r>
              <a:rPr lang="ru-RU" sz="2400">
                <a:solidFill>
                  <a:schemeClr val="dk1"/>
                </a:solidFill>
                <a:latin typeface="Times New Roman"/>
                <a:ea typeface="Times New Roman"/>
                <a:cs typeface="Times New Roman"/>
                <a:sym typeface="Times New Roman"/>
              </a:rPr>
              <a:t>нисобга етарли бўлган миқдор пайдо бўлган вақтдан бошлаб </a:t>
            </a:r>
            <a:r>
              <a:rPr lang="ru-RU" sz="2400">
                <a:solidFill>
                  <a:srgbClr val="FF0000"/>
                </a:solidFill>
                <a:latin typeface="Times New Roman"/>
                <a:ea typeface="Times New Roman"/>
                <a:cs typeface="Times New Roman"/>
                <a:sym typeface="Times New Roman"/>
              </a:rPr>
              <a:t>тўлиқ йил</a:t>
            </a:r>
            <a:r>
              <a:rPr lang="ru-RU" sz="2400">
                <a:solidFill>
                  <a:schemeClr val="dk1"/>
                </a:solidFill>
                <a:latin typeface="Times New Roman"/>
                <a:ea typeface="Times New Roman"/>
                <a:cs typeface="Times New Roman"/>
                <a:sym typeface="Times New Roman"/>
              </a:rPr>
              <a:t>нинг (</a:t>
            </a:r>
            <a:r>
              <a:rPr lang="ru-RU" sz="2400">
                <a:solidFill>
                  <a:srgbClr val="FF0000"/>
                </a:solidFill>
                <a:latin typeface="Times New Roman"/>
                <a:ea typeface="Times New Roman"/>
                <a:cs typeface="Times New Roman"/>
                <a:sym typeface="Times New Roman"/>
              </a:rPr>
              <a:t>ой календари </a:t>
            </a:r>
            <a:r>
              <a:rPr lang="ru-RU" sz="2400">
                <a:solidFill>
                  <a:schemeClr val="dk1"/>
                </a:solidFill>
                <a:latin typeface="Times New Roman"/>
                <a:ea typeface="Times New Roman"/>
                <a:cs typeface="Times New Roman"/>
                <a:sym typeface="Times New Roman"/>
              </a:rPr>
              <a:t>бўйича</a:t>
            </a:r>
            <a:r>
              <a:rPr lang="ru-RU" sz="2400">
                <a:solidFill>
                  <a:srgbClr val="FF0000"/>
                </a:solidFill>
                <a:latin typeface="Times New Roman"/>
                <a:ea typeface="Times New Roman"/>
                <a:cs typeface="Times New Roman"/>
                <a:sym typeface="Times New Roman"/>
              </a:rPr>
              <a:t> 354 кун</a:t>
            </a:r>
            <a:r>
              <a:rPr lang="ru-RU" sz="2400">
                <a:solidFill>
                  <a:schemeClr val="dk1"/>
                </a:solidFill>
                <a:latin typeface="Times New Roman"/>
                <a:ea typeface="Times New Roman"/>
                <a:cs typeface="Times New Roman"/>
                <a:sym typeface="Times New Roman"/>
              </a:rPr>
              <a:t>) ўтиши;</a:t>
            </a:r>
            <a:endParaRPr/>
          </a:p>
          <a:p>
            <a:pPr indent="-342900" lvl="0" marL="342900" marR="0" rtl="0" algn="just">
              <a:spcBef>
                <a:spcPts val="0"/>
              </a:spcBef>
              <a:spcAft>
                <a:spcPts val="0"/>
              </a:spcAft>
              <a:buClr>
                <a:schemeClr val="dk1"/>
              </a:buClr>
              <a:buSzPts val="2400"/>
              <a:buFont typeface="Noto Sans Symbols"/>
              <a:buChar char="❖"/>
            </a:pPr>
            <a:r>
              <a:rPr lang="ru-RU" sz="2400">
                <a:solidFill>
                  <a:schemeClr val="dk1"/>
                </a:solidFill>
                <a:latin typeface="Times New Roman"/>
                <a:ea typeface="Times New Roman"/>
                <a:cs typeface="Times New Roman"/>
                <a:sym typeface="Times New Roman"/>
              </a:rPr>
              <a:t>закот тўланаётган вақтда мулк нисобга тенг бўлиши ёки гарчи йил давомида камайган бўлса ҳам нисобдан ортиши керак. </a:t>
            </a:r>
            <a:endParaRPr/>
          </a:p>
          <a:p>
            <a:pPr indent="-342900" lvl="0" marL="342900" marR="0" rtl="0" algn="just">
              <a:spcBef>
                <a:spcPts val="0"/>
              </a:spcBef>
              <a:spcAft>
                <a:spcPts val="0"/>
              </a:spcAft>
              <a:buClr>
                <a:srgbClr val="7030A0"/>
              </a:buClr>
              <a:buSzPts val="2400"/>
              <a:buFont typeface="Noto Sans Symbols"/>
              <a:buChar char="✔"/>
            </a:pPr>
            <a:r>
              <a:rPr lang="ru-RU" sz="2400">
                <a:solidFill>
                  <a:srgbClr val="7030A0"/>
                </a:solidFill>
                <a:latin typeface="Times New Roman"/>
                <a:ea typeface="Times New Roman"/>
                <a:cs typeface="Times New Roman"/>
                <a:sym typeface="Times New Roman"/>
              </a:rPr>
              <a:t>Фақат шу шартлар бажарилгандагина мулкнинг умумий қийматидан </a:t>
            </a:r>
            <a:r>
              <a:rPr lang="ru-RU" sz="2400">
                <a:solidFill>
                  <a:srgbClr val="FF0000"/>
                </a:solidFill>
                <a:latin typeface="Times New Roman"/>
                <a:ea typeface="Times New Roman"/>
                <a:cs typeface="Times New Roman"/>
                <a:sym typeface="Times New Roman"/>
              </a:rPr>
              <a:t>2,5% </a:t>
            </a:r>
            <a:r>
              <a:rPr lang="ru-RU" sz="2400">
                <a:solidFill>
                  <a:srgbClr val="7030A0"/>
                </a:solidFill>
                <a:latin typeface="Times New Roman"/>
                <a:ea typeface="Times New Roman"/>
                <a:cs typeface="Times New Roman"/>
                <a:sym typeface="Times New Roman"/>
              </a:rPr>
              <a:t>миқдорида закот тўлаб берилади;</a:t>
            </a:r>
            <a:endParaRPr sz="2400">
              <a:solidFill>
                <a:srgbClr val="7030A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1"/>
          <p:cNvSpPr/>
          <p:nvPr/>
        </p:nvSpPr>
        <p:spPr>
          <a:xfrm>
            <a:off x="323528" y="476672"/>
            <a:ext cx="8352928" cy="495520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ru-RU" sz="2100">
                <a:solidFill>
                  <a:schemeClr val="dk1"/>
                </a:solidFill>
                <a:latin typeface="Times New Roman"/>
                <a:ea typeface="Times New Roman"/>
                <a:cs typeface="Times New Roman"/>
                <a:sym typeface="Times New Roman"/>
              </a:rPr>
              <a:t>в) </a:t>
            </a:r>
            <a:r>
              <a:rPr b="1" i="1" lang="ru-RU" sz="2100">
                <a:solidFill>
                  <a:srgbClr val="7030A0"/>
                </a:solidFill>
                <a:latin typeface="Times New Roman"/>
                <a:ea typeface="Times New Roman"/>
                <a:cs typeface="Times New Roman"/>
                <a:sym typeface="Times New Roman"/>
              </a:rPr>
              <a:t>ушр закоти</a:t>
            </a:r>
            <a:r>
              <a:rPr b="1" lang="ru-RU" sz="2100">
                <a:solidFill>
                  <a:srgbClr val="7030A0"/>
                </a:solidFill>
                <a:latin typeface="Times New Roman"/>
                <a:ea typeface="Times New Roman"/>
                <a:cs typeface="Times New Roman"/>
                <a:sym typeface="Times New Roman"/>
              </a:rPr>
              <a:t> </a:t>
            </a:r>
            <a:r>
              <a:rPr i="1" lang="ru-RU" sz="2100">
                <a:solidFill>
                  <a:schemeClr val="dk1"/>
                </a:solidFill>
                <a:latin typeface="Times New Roman"/>
                <a:ea typeface="Times New Roman"/>
                <a:cs typeface="Times New Roman"/>
                <a:sym typeface="Times New Roman"/>
              </a:rPr>
              <a:t>(барча йиғиб олинган ҳосилдан). </a:t>
            </a:r>
            <a:r>
              <a:rPr lang="ru-RU" sz="2100">
                <a:solidFill>
                  <a:schemeClr val="dk1"/>
                </a:solidFill>
                <a:latin typeface="Times New Roman"/>
                <a:ea typeface="Times New Roman"/>
                <a:cs typeface="Times New Roman"/>
                <a:sym typeface="Times New Roman"/>
              </a:rPr>
              <a:t>Ушр – деҳқончилик маҳсулотларидан ҳосилнинг </a:t>
            </a:r>
            <a:r>
              <a:rPr lang="ru-RU" sz="2100">
                <a:solidFill>
                  <a:srgbClr val="FF0000"/>
                </a:solidFill>
                <a:latin typeface="Times New Roman"/>
                <a:ea typeface="Times New Roman"/>
                <a:cs typeface="Times New Roman"/>
                <a:sym typeface="Times New Roman"/>
              </a:rPr>
              <a:t>1/10 </a:t>
            </a:r>
            <a:r>
              <a:rPr lang="ru-RU" sz="2100">
                <a:solidFill>
                  <a:schemeClr val="dk1"/>
                </a:solidFill>
                <a:latin typeface="Times New Roman"/>
                <a:ea typeface="Times New Roman"/>
                <a:cs typeface="Times New Roman"/>
                <a:sym typeface="Times New Roman"/>
              </a:rPr>
              <a:t>ёки унинг </a:t>
            </a:r>
            <a:r>
              <a:rPr lang="ru-RU" sz="2100">
                <a:solidFill>
                  <a:srgbClr val="FF0000"/>
                </a:solidFill>
                <a:latin typeface="Times New Roman"/>
                <a:ea typeface="Times New Roman"/>
                <a:cs typeface="Times New Roman"/>
                <a:sym typeface="Times New Roman"/>
              </a:rPr>
              <a:t>ярми</a:t>
            </a:r>
            <a:r>
              <a:rPr lang="ru-RU" sz="2100">
                <a:solidFill>
                  <a:schemeClr val="dk1"/>
                </a:solidFill>
                <a:latin typeface="Times New Roman"/>
                <a:ea typeface="Times New Roman"/>
                <a:cs typeface="Times New Roman"/>
                <a:sym typeface="Times New Roman"/>
              </a:rPr>
              <a:t> (яъни </a:t>
            </a:r>
            <a:r>
              <a:rPr lang="ru-RU" sz="2100">
                <a:solidFill>
                  <a:srgbClr val="FF0000"/>
                </a:solidFill>
                <a:latin typeface="Times New Roman"/>
                <a:ea typeface="Times New Roman"/>
                <a:cs typeface="Times New Roman"/>
                <a:sym typeface="Times New Roman"/>
              </a:rPr>
              <a:t>1/20</a:t>
            </a:r>
            <a:r>
              <a:rPr lang="ru-RU" sz="2100">
                <a:solidFill>
                  <a:schemeClr val="dk1"/>
                </a:solidFill>
                <a:latin typeface="Times New Roman"/>
                <a:ea typeface="Times New Roman"/>
                <a:cs typeface="Times New Roman"/>
                <a:sym typeface="Times New Roman"/>
              </a:rPr>
              <a:t>) </a:t>
            </a:r>
            <a:r>
              <a:rPr lang="ru-RU" sz="2100">
                <a:solidFill>
                  <a:srgbClr val="FF0000"/>
                </a:solidFill>
                <a:latin typeface="Times New Roman"/>
                <a:ea typeface="Times New Roman"/>
                <a:cs typeface="Times New Roman"/>
                <a:sym typeface="Times New Roman"/>
              </a:rPr>
              <a:t>қисми </a:t>
            </a:r>
            <a:r>
              <a:rPr lang="ru-RU" sz="2100">
                <a:solidFill>
                  <a:schemeClr val="dk1"/>
                </a:solidFill>
                <a:latin typeface="Times New Roman"/>
                <a:ea typeface="Times New Roman"/>
                <a:cs typeface="Times New Roman"/>
                <a:sym typeface="Times New Roman"/>
              </a:rPr>
              <a:t>миқдорида хирожга тортилмайдиган ерлардан ундириладиган солиқ ёки йиғим;</a:t>
            </a:r>
            <a:endParaRPr/>
          </a:p>
          <a:p>
            <a:pPr indent="0" lvl="0" marL="0" marR="0" rtl="0" algn="just">
              <a:spcBef>
                <a:spcPts val="0"/>
              </a:spcBef>
              <a:spcAft>
                <a:spcPts val="0"/>
              </a:spcAft>
              <a:buNone/>
            </a:pPr>
            <a:r>
              <a:rPr i="1" lang="ru-RU" sz="2100">
                <a:solidFill>
                  <a:schemeClr val="dk1"/>
                </a:solidFill>
                <a:latin typeface="Times New Roman"/>
                <a:ea typeface="Times New Roman"/>
                <a:cs typeface="Times New Roman"/>
                <a:sym typeface="Times New Roman"/>
              </a:rPr>
              <a:t>г) туя, эчки, қўй ва сигир каби чорвадан. </a:t>
            </a:r>
            <a:r>
              <a:rPr lang="ru-RU" sz="2100">
                <a:solidFill>
                  <a:schemeClr val="dk1"/>
                </a:solidFill>
                <a:latin typeface="Times New Roman"/>
                <a:ea typeface="Times New Roman"/>
                <a:cs typeface="Times New Roman"/>
                <a:sym typeface="Times New Roman"/>
              </a:rPr>
              <a:t>Солиққа тортиладиган </a:t>
            </a:r>
            <a:r>
              <a:rPr lang="ru-RU" sz="2100">
                <a:solidFill>
                  <a:srgbClr val="FF0000"/>
                </a:solidFill>
                <a:latin typeface="Times New Roman"/>
                <a:ea typeface="Times New Roman"/>
                <a:cs typeface="Times New Roman"/>
                <a:sym typeface="Times New Roman"/>
              </a:rPr>
              <a:t>сигирлар</a:t>
            </a:r>
            <a:r>
              <a:rPr lang="ru-RU" sz="2100">
                <a:solidFill>
                  <a:schemeClr val="dk1"/>
                </a:solidFill>
                <a:latin typeface="Times New Roman"/>
                <a:ea typeface="Times New Roman"/>
                <a:cs typeface="Times New Roman"/>
                <a:sym typeface="Times New Roman"/>
              </a:rPr>
              <a:t>нинг энг кам миқдори </a:t>
            </a:r>
            <a:r>
              <a:rPr lang="ru-RU" sz="2100">
                <a:solidFill>
                  <a:srgbClr val="FF0000"/>
                </a:solidFill>
                <a:latin typeface="Times New Roman"/>
                <a:ea typeface="Times New Roman"/>
                <a:cs typeface="Times New Roman"/>
                <a:sym typeface="Times New Roman"/>
              </a:rPr>
              <a:t>30 бош</a:t>
            </a:r>
            <a:r>
              <a:rPr lang="ru-RU" sz="2100">
                <a:solidFill>
                  <a:schemeClr val="dk1"/>
                </a:solidFill>
                <a:latin typeface="Times New Roman"/>
                <a:ea typeface="Times New Roman"/>
                <a:cs typeface="Times New Roman"/>
                <a:sym typeface="Times New Roman"/>
              </a:rPr>
              <a:t> бўлиб, ундан </a:t>
            </a:r>
            <a:r>
              <a:rPr lang="ru-RU" sz="2100">
                <a:solidFill>
                  <a:srgbClr val="FF0000"/>
                </a:solidFill>
                <a:latin typeface="Times New Roman"/>
                <a:ea typeface="Times New Roman"/>
                <a:cs typeface="Times New Roman"/>
                <a:sym typeface="Times New Roman"/>
              </a:rPr>
              <a:t>бир сигир </a:t>
            </a:r>
            <a:r>
              <a:rPr lang="ru-RU" sz="2100">
                <a:solidFill>
                  <a:schemeClr val="dk1"/>
                </a:solidFill>
                <a:latin typeface="Times New Roman"/>
                <a:ea typeface="Times New Roman"/>
                <a:cs typeface="Times New Roman"/>
                <a:sym typeface="Times New Roman"/>
              </a:rPr>
              <a:t>ёки </a:t>
            </a:r>
            <a:r>
              <a:rPr lang="ru-RU" sz="2100">
                <a:solidFill>
                  <a:srgbClr val="FF0000"/>
                </a:solidFill>
                <a:latin typeface="Times New Roman"/>
                <a:ea typeface="Times New Roman"/>
                <a:cs typeface="Times New Roman"/>
                <a:sym typeface="Times New Roman"/>
              </a:rPr>
              <a:t>буқа</a:t>
            </a:r>
            <a:r>
              <a:rPr lang="ru-RU" sz="2100">
                <a:solidFill>
                  <a:schemeClr val="dk1"/>
                </a:solidFill>
                <a:latin typeface="Times New Roman"/>
                <a:ea typeface="Times New Roman"/>
                <a:cs typeface="Times New Roman"/>
                <a:sym typeface="Times New Roman"/>
              </a:rPr>
              <a:t> ундирилади. Солиққа тортиладиган </a:t>
            </a:r>
            <a:r>
              <a:rPr lang="ru-RU" sz="2100">
                <a:solidFill>
                  <a:srgbClr val="FF0000"/>
                </a:solidFill>
                <a:latin typeface="Times New Roman"/>
                <a:ea typeface="Times New Roman"/>
                <a:cs typeface="Times New Roman"/>
                <a:sym typeface="Times New Roman"/>
              </a:rPr>
              <a:t>қўйлар</a:t>
            </a:r>
            <a:r>
              <a:rPr lang="ru-RU" sz="2100">
                <a:solidFill>
                  <a:schemeClr val="dk1"/>
                </a:solidFill>
                <a:latin typeface="Times New Roman"/>
                <a:ea typeface="Times New Roman"/>
                <a:cs typeface="Times New Roman"/>
                <a:sym typeface="Times New Roman"/>
              </a:rPr>
              <a:t>нинг энг кам миқдори </a:t>
            </a:r>
            <a:r>
              <a:rPr lang="ru-RU" sz="2100">
                <a:solidFill>
                  <a:srgbClr val="FF0000"/>
                </a:solidFill>
                <a:latin typeface="Times New Roman"/>
                <a:ea typeface="Times New Roman"/>
                <a:cs typeface="Times New Roman"/>
                <a:sym typeface="Times New Roman"/>
              </a:rPr>
              <a:t>40 бош </a:t>
            </a:r>
            <a:r>
              <a:rPr lang="ru-RU" sz="2100">
                <a:solidFill>
                  <a:schemeClr val="dk1"/>
                </a:solidFill>
                <a:latin typeface="Times New Roman"/>
                <a:ea typeface="Times New Roman"/>
                <a:cs typeface="Times New Roman"/>
                <a:sym typeface="Times New Roman"/>
              </a:rPr>
              <a:t>ҳисобланади ва улардан </a:t>
            </a:r>
            <a:r>
              <a:rPr lang="ru-RU" sz="2100">
                <a:solidFill>
                  <a:srgbClr val="FF0000"/>
                </a:solidFill>
                <a:latin typeface="Times New Roman"/>
                <a:ea typeface="Times New Roman"/>
                <a:cs typeface="Times New Roman"/>
                <a:sym typeface="Times New Roman"/>
              </a:rPr>
              <a:t>1 та қўй </a:t>
            </a:r>
            <a:r>
              <a:rPr lang="ru-RU" sz="2100">
                <a:solidFill>
                  <a:schemeClr val="dk1"/>
                </a:solidFill>
                <a:latin typeface="Times New Roman"/>
                <a:ea typeface="Times New Roman"/>
                <a:cs typeface="Times New Roman"/>
                <a:sym typeface="Times New Roman"/>
              </a:rPr>
              <a:t>ундирилади. Солиққа тортиладиган </a:t>
            </a:r>
            <a:r>
              <a:rPr lang="ru-RU" sz="2100">
                <a:solidFill>
                  <a:srgbClr val="FF0000"/>
                </a:solidFill>
                <a:latin typeface="Times New Roman"/>
                <a:ea typeface="Times New Roman"/>
                <a:cs typeface="Times New Roman"/>
                <a:sym typeface="Times New Roman"/>
              </a:rPr>
              <a:t>туялар </a:t>
            </a:r>
            <a:r>
              <a:rPr lang="ru-RU" sz="2100">
                <a:solidFill>
                  <a:schemeClr val="dk1"/>
                </a:solidFill>
                <a:latin typeface="Times New Roman"/>
                <a:ea typeface="Times New Roman"/>
                <a:cs typeface="Times New Roman"/>
                <a:sym typeface="Times New Roman"/>
              </a:rPr>
              <a:t>сони энг кам миқдори </a:t>
            </a:r>
            <a:r>
              <a:rPr lang="ru-RU" sz="2100">
                <a:solidFill>
                  <a:srgbClr val="FF0000"/>
                </a:solidFill>
                <a:latin typeface="Times New Roman"/>
                <a:ea typeface="Times New Roman"/>
                <a:cs typeface="Times New Roman"/>
                <a:sym typeface="Times New Roman"/>
              </a:rPr>
              <a:t>5 та </a:t>
            </a:r>
            <a:r>
              <a:rPr lang="ru-RU" sz="2100">
                <a:solidFill>
                  <a:schemeClr val="dk1"/>
                </a:solidFill>
                <a:latin typeface="Times New Roman"/>
                <a:ea typeface="Times New Roman"/>
                <a:cs typeface="Times New Roman"/>
                <a:sym typeface="Times New Roman"/>
              </a:rPr>
              <a:t>бўлиб, ундан </a:t>
            </a:r>
            <a:r>
              <a:rPr lang="ru-RU" sz="2100">
                <a:solidFill>
                  <a:srgbClr val="FF0000"/>
                </a:solidFill>
                <a:latin typeface="Times New Roman"/>
                <a:ea typeface="Times New Roman"/>
                <a:cs typeface="Times New Roman"/>
                <a:sym typeface="Times New Roman"/>
              </a:rPr>
              <a:t>бир қўй </a:t>
            </a:r>
            <a:r>
              <a:rPr lang="ru-RU" sz="2100">
                <a:solidFill>
                  <a:schemeClr val="dk1"/>
                </a:solidFill>
                <a:latin typeface="Times New Roman"/>
                <a:ea typeface="Times New Roman"/>
                <a:cs typeface="Times New Roman"/>
                <a:sym typeface="Times New Roman"/>
              </a:rPr>
              <a:t>ундирилади;</a:t>
            </a:r>
            <a:endParaRPr/>
          </a:p>
          <a:p>
            <a:pPr indent="0" lvl="0" marL="0" marR="0" rtl="0" algn="just">
              <a:spcBef>
                <a:spcPts val="0"/>
              </a:spcBef>
              <a:spcAft>
                <a:spcPts val="0"/>
              </a:spcAft>
              <a:buNone/>
            </a:pPr>
            <a:r>
              <a:rPr i="1" lang="ru-RU" sz="2100">
                <a:solidFill>
                  <a:schemeClr val="dk1"/>
                </a:solidFill>
                <a:latin typeface="Times New Roman"/>
                <a:ea typeface="Times New Roman"/>
                <a:cs typeface="Times New Roman"/>
                <a:sym typeface="Times New Roman"/>
              </a:rPr>
              <a:t>д) фойда келтириб турувчи кўчмас мулкдан</a:t>
            </a:r>
            <a:r>
              <a:rPr lang="ru-RU" sz="2100">
                <a:solidFill>
                  <a:schemeClr val="dk1"/>
                </a:solidFill>
                <a:latin typeface="Times New Roman"/>
                <a:ea typeface="Times New Roman"/>
                <a:cs typeface="Times New Roman"/>
                <a:sym typeface="Times New Roman"/>
              </a:rPr>
              <a:t>. Агар кўчмас мулкдан олинадиган фойда нисобга етса, иш юритиш учун қилинган харажатларни чиқариб ташлангач, фойдадан </a:t>
            </a:r>
            <a:r>
              <a:rPr lang="ru-RU" sz="2100">
                <a:solidFill>
                  <a:srgbClr val="FF0000"/>
                </a:solidFill>
                <a:latin typeface="Times New Roman"/>
                <a:ea typeface="Times New Roman"/>
                <a:cs typeface="Times New Roman"/>
                <a:sym typeface="Times New Roman"/>
              </a:rPr>
              <a:t>2,5% </a:t>
            </a:r>
            <a:r>
              <a:rPr lang="ru-RU" sz="2100">
                <a:solidFill>
                  <a:schemeClr val="dk1"/>
                </a:solidFill>
                <a:latin typeface="Times New Roman"/>
                <a:ea typeface="Times New Roman"/>
                <a:cs typeface="Times New Roman"/>
                <a:sym typeface="Times New Roman"/>
              </a:rPr>
              <a:t>миқдорида закот тўланади. </a:t>
            </a:r>
            <a:endParaRPr/>
          </a:p>
          <a:p>
            <a:pPr indent="0" lvl="0" marL="0" marR="0" rtl="0" algn="just">
              <a:spcBef>
                <a:spcPts val="0"/>
              </a:spcBef>
              <a:spcAft>
                <a:spcPts val="0"/>
              </a:spcAft>
              <a:buNone/>
            </a:pPr>
            <a:r>
              <a:t/>
            </a:r>
            <a:endParaRPr sz="22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12"/>
          <p:cNvSpPr/>
          <p:nvPr/>
        </p:nvSpPr>
        <p:spPr>
          <a:xfrm>
            <a:off x="395536" y="980728"/>
            <a:ext cx="8352928" cy="313932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200">
                <a:solidFill>
                  <a:srgbClr val="7030A0"/>
                </a:solidFill>
                <a:latin typeface="Times New Roman"/>
                <a:ea typeface="Times New Roman"/>
                <a:cs typeface="Times New Roman"/>
                <a:sym typeface="Times New Roman"/>
              </a:rPr>
              <a:t>Фитр садақаси </a:t>
            </a:r>
            <a:r>
              <a:rPr lang="ru-RU" sz="2200">
                <a:solidFill>
                  <a:schemeClr val="dk1"/>
                </a:solidFill>
                <a:latin typeface="Times New Roman"/>
                <a:ea typeface="Times New Roman"/>
                <a:cs typeface="Times New Roman"/>
                <a:sym typeface="Times New Roman"/>
              </a:rPr>
              <a:t>– Рамазон ойида рўза тутиш вақтида бериладиган мажбурий тўловдир. Аксарият олимларнинг фикрича, фитр садақаси ҳайит кунида ўзи ва оиласи учун озиқ-овқат ва ҳаётий зарур барча нарсага молик ҳамда ушбу садақани тўлаш имкониятига эга бўлган ҳар бир мусулмон учун </a:t>
            </a:r>
            <a:r>
              <a:rPr lang="ru-RU" sz="2200">
                <a:solidFill>
                  <a:srgbClr val="FF0000"/>
                </a:solidFill>
                <a:latin typeface="Times New Roman"/>
                <a:ea typeface="Times New Roman"/>
                <a:cs typeface="Times New Roman"/>
                <a:sym typeface="Times New Roman"/>
              </a:rPr>
              <a:t>мажбурий</a:t>
            </a:r>
            <a:r>
              <a:rPr lang="ru-RU" sz="2200">
                <a:solidFill>
                  <a:schemeClr val="dk1"/>
                </a:solidFill>
                <a:latin typeface="Times New Roman"/>
                <a:ea typeface="Times New Roman"/>
                <a:cs typeface="Times New Roman"/>
                <a:sym typeface="Times New Roman"/>
              </a:rPr>
              <a:t> ҳисобланади. Фитр садақаси катталар ва болалар учун бир хилда мажбурийдир. Оила бошлиғи ўзининг моддий таъминотида бўлган барча ва ўзи учун садақани тўлайди. Уни фақат энг эҳтиёжманд ва кам таъминланган кишиларга бериш керак. </a:t>
            </a:r>
            <a:endParaRPr sz="22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13"/>
          <p:cNvSpPr/>
          <p:nvPr/>
        </p:nvSpPr>
        <p:spPr>
          <a:xfrm>
            <a:off x="323528" y="476672"/>
            <a:ext cx="8352928" cy="246221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Фитр садақаси шариат томонидан аниқланиб кўрсатилган маълум бир маҳсулотлар (</a:t>
            </a:r>
            <a:r>
              <a:rPr lang="ru-RU" sz="2200">
                <a:solidFill>
                  <a:srgbClr val="FF0000"/>
                </a:solidFill>
                <a:latin typeface="Times New Roman"/>
                <a:ea typeface="Times New Roman"/>
                <a:cs typeface="Times New Roman"/>
                <a:sym typeface="Times New Roman"/>
              </a:rPr>
              <a:t>дон маҳсулотлари </a:t>
            </a:r>
            <a:r>
              <a:rPr lang="ru-RU" sz="2200">
                <a:solidFill>
                  <a:schemeClr val="dk1"/>
                </a:solidFill>
                <a:latin typeface="Times New Roman"/>
                <a:ea typeface="Times New Roman"/>
                <a:cs typeface="Times New Roman"/>
                <a:sym typeface="Times New Roman"/>
              </a:rPr>
              <a:t>учун </a:t>
            </a:r>
            <a:r>
              <a:rPr lang="ru-RU" sz="2200">
                <a:solidFill>
                  <a:srgbClr val="FF0000"/>
                </a:solidFill>
                <a:latin typeface="Times New Roman"/>
                <a:ea typeface="Times New Roman"/>
                <a:cs typeface="Times New Roman"/>
                <a:sym typeface="Times New Roman"/>
              </a:rPr>
              <a:t>3260 грамм</a:t>
            </a:r>
            <a:r>
              <a:rPr lang="ru-RU" sz="2200">
                <a:solidFill>
                  <a:schemeClr val="dk1"/>
                </a:solidFill>
                <a:latin typeface="Times New Roman"/>
                <a:ea typeface="Times New Roman"/>
                <a:cs typeface="Times New Roman"/>
                <a:sym typeface="Times New Roman"/>
              </a:rPr>
              <a:t>) шаклида ажратилади ёки унинг </a:t>
            </a:r>
            <a:r>
              <a:rPr lang="ru-RU" sz="2200">
                <a:solidFill>
                  <a:srgbClr val="FF0000"/>
                </a:solidFill>
                <a:latin typeface="Times New Roman"/>
                <a:ea typeface="Times New Roman"/>
                <a:cs typeface="Times New Roman"/>
                <a:sym typeface="Times New Roman"/>
              </a:rPr>
              <a:t>пулдаги эквиваленти </a:t>
            </a:r>
            <a:r>
              <a:rPr lang="ru-RU" sz="2200">
                <a:solidFill>
                  <a:schemeClr val="dk1"/>
                </a:solidFill>
                <a:latin typeface="Times New Roman"/>
                <a:ea typeface="Times New Roman"/>
                <a:cs typeface="Times New Roman"/>
                <a:sym typeface="Times New Roman"/>
              </a:rPr>
              <a:t>шаклида тўланади. Пулдаги эквивалент маълум бир миқдорда диний идора томонидан ўрнатилади.</a:t>
            </a:r>
            <a:endParaRPr/>
          </a:p>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Фитр садақаси бутун Рамазон ойи мобайнида берилади ва ойнинг охирги куни бўлган ҳайит намози арафасида якунланади.</a:t>
            </a:r>
            <a:endParaRPr sz="22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14"/>
          <p:cNvSpPr/>
          <p:nvPr/>
        </p:nvSpPr>
        <p:spPr>
          <a:xfrm>
            <a:off x="323528" y="476672"/>
            <a:ext cx="8352928" cy="375487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ru-RU" sz="2400">
                <a:solidFill>
                  <a:srgbClr val="7030A0"/>
                </a:solidFill>
                <a:latin typeface="Times New Roman"/>
                <a:ea typeface="Times New Roman"/>
                <a:cs typeface="Times New Roman"/>
                <a:sym typeface="Times New Roman"/>
              </a:rPr>
              <a:t>Жизя</a:t>
            </a:r>
            <a:r>
              <a:rPr lang="ru-RU" sz="2200">
                <a:solidFill>
                  <a:schemeClr val="dk1"/>
                </a:solidFill>
                <a:latin typeface="Times New Roman"/>
                <a:ea typeface="Times New Roman"/>
                <a:cs typeface="Times New Roman"/>
                <a:sym typeface="Times New Roman"/>
              </a:rPr>
              <a:t> – мусулмон мамлакатларидаги ислом ҳимоясига олинган ўзга диндагилардан жон бошига ундириладиган йиғим.</a:t>
            </a:r>
            <a:endParaRPr/>
          </a:p>
          <a:p>
            <a:pPr indent="0" lvl="0" marL="0" marR="0" rtl="0" algn="just">
              <a:spcBef>
                <a:spcPts val="0"/>
              </a:spcBef>
              <a:spcAft>
                <a:spcPts val="0"/>
              </a:spcAft>
              <a:buNone/>
            </a:pPr>
            <a:r>
              <a:rPr lang="ru-RU" sz="2400">
                <a:solidFill>
                  <a:schemeClr val="dk1"/>
                </a:solidFill>
                <a:latin typeface="Times New Roman"/>
                <a:ea typeface="Times New Roman"/>
                <a:cs typeface="Times New Roman"/>
                <a:sym typeface="Times New Roman"/>
              </a:rPr>
              <a:t>Мусулмонлар закот бергани каби Ислом давлати ҳудудида истиқомат қиладиган зиммийлар (мусулмон бўлмаган аҳоли)дан </a:t>
            </a:r>
            <a:r>
              <a:rPr b="1" lang="ru-RU" sz="2400">
                <a:solidFill>
                  <a:srgbClr val="7030A0"/>
                </a:solidFill>
                <a:latin typeface="Times New Roman"/>
                <a:ea typeface="Times New Roman"/>
                <a:cs typeface="Times New Roman"/>
                <a:sym typeface="Times New Roman"/>
              </a:rPr>
              <a:t>жизя солиғи</a:t>
            </a:r>
            <a:r>
              <a:rPr lang="ru-RU" sz="2400">
                <a:solidFill>
                  <a:schemeClr val="dk1"/>
                </a:solidFill>
                <a:latin typeface="Times New Roman"/>
                <a:ea typeface="Times New Roman"/>
                <a:cs typeface="Times New Roman"/>
                <a:sym typeface="Times New Roman"/>
              </a:rPr>
              <a:t> олинган. Чунки зиммийлар ҳам давлат томонидан тақдим этиладиган умумий имкониятлардан фойдаланиши мумкин бўлган ва уларнинг жонлари ва моллари омонда бўлиши таъминланган. Лекин улардан закот олиш мумкин эмас, чунки закот фақат мусулмонлар учун фарз бўлган ибодат ҳисобланади.</a:t>
            </a:r>
            <a:endParaRPr sz="22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15"/>
          <p:cNvSpPr/>
          <p:nvPr/>
        </p:nvSpPr>
        <p:spPr>
          <a:xfrm>
            <a:off x="323528" y="476672"/>
            <a:ext cx="8352928" cy="30162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ru-RU" sz="2400">
                <a:solidFill>
                  <a:schemeClr val="dk1"/>
                </a:solidFill>
                <a:latin typeface="Times New Roman"/>
                <a:ea typeface="Times New Roman"/>
                <a:cs typeface="Times New Roman"/>
                <a:sym typeface="Times New Roman"/>
              </a:rPr>
              <a:t>Аллоҳ таоло марҳамат қилади:</a:t>
            </a:r>
            <a:br>
              <a:rPr lang="ru-RU" sz="2400">
                <a:solidFill>
                  <a:schemeClr val="dk1"/>
                </a:solidFill>
                <a:latin typeface="Times New Roman"/>
                <a:ea typeface="Times New Roman"/>
                <a:cs typeface="Times New Roman"/>
                <a:sym typeface="Times New Roman"/>
              </a:rPr>
            </a:br>
            <a:r>
              <a:rPr i="1" lang="ru-RU" sz="2400">
                <a:solidFill>
                  <a:schemeClr val="dk1"/>
                </a:solidFill>
                <a:latin typeface="Times New Roman"/>
                <a:ea typeface="Times New Roman"/>
                <a:cs typeface="Times New Roman"/>
                <a:sym typeface="Times New Roman"/>
              </a:rPr>
              <a:t>“</a:t>
            </a:r>
            <a:r>
              <a:rPr b="1" i="1" lang="ru-RU" sz="2400">
                <a:solidFill>
                  <a:schemeClr val="dk1"/>
                </a:solidFill>
                <a:latin typeface="Times New Roman"/>
                <a:ea typeface="Times New Roman"/>
                <a:cs typeface="Times New Roman"/>
                <a:sym typeface="Times New Roman"/>
              </a:rPr>
              <a:t>Аллоҳга ва охират кунига иймон келтирмайдиганларга, Аллоҳ ва унинг Расули ҳаром қилган нарсаларни ҳаром деб билмайдиган ва ҳақ динга юрмайдиган китоб берилганларга қарши, то улар бўйинсунган ҳолларида ўз қўллари билан “жизя” бермагунича жанг қилинг</a:t>
            </a:r>
            <a:r>
              <a:rPr i="1" lang="ru-RU" sz="2400">
                <a:solidFill>
                  <a:schemeClr val="dk1"/>
                </a:solidFill>
                <a:latin typeface="Times New Roman"/>
                <a:ea typeface="Times New Roman"/>
                <a:cs typeface="Times New Roman"/>
                <a:sym typeface="Times New Roman"/>
              </a:rPr>
              <a:t>” </a:t>
            </a:r>
            <a:endParaRPr/>
          </a:p>
          <a:p>
            <a:pPr indent="0" lvl="0" marL="0" marR="0" rtl="0" algn="just">
              <a:spcBef>
                <a:spcPts val="0"/>
              </a:spcBef>
              <a:spcAft>
                <a:spcPts val="0"/>
              </a:spcAft>
              <a:buNone/>
            </a:pPr>
            <a:r>
              <a:rPr i="1" lang="ru-RU" sz="2400">
                <a:solidFill>
                  <a:schemeClr val="dk1"/>
                </a:solidFill>
                <a:latin typeface="Times New Roman"/>
                <a:ea typeface="Times New Roman"/>
                <a:cs typeface="Times New Roman"/>
                <a:sym typeface="Times New Roman"/>
              </a:rPr>
              <a:t>(“Тавба” сураси, 29-оят).</a:t>
            </a:r>
            <a:endParaRPr sz="24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sz="22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16"/>
          <p:cNvSpPr/>
          <p:nvPr/>
        </p:nvSpPr>
        <p:spPr>
          <a:xfrm>
            <a:off x="323528" y="476672"/>
            <a:ext cx="8352928" cy="449353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ru-RU" sz="2200">
                <a:solidFill>
                  <a:srgbClr val="7030A0"/>
                </a:solidFill>
                <a:latin typeface="Times New Roman"/>
                <a:ea typeface="Times New Roman"/>
                <a:cs typeface="Times New Roman"/>
                <a:sym typeface="Times New Roman"/>
              </a:rPr>
              <a:t>Хирож</a:t>
            </a:r>
            <a:r>
              <a:rPr lang="ru-RU" sz="2200">
                <a:solidFill>
                  <a:schemeClr val="dk1"/>
                </a:solidFill>
                <a:latin typeface="Times New Roman"/>
                <a:ea typeface="Times New Roman"/>
                <a:cs typeface="Times New Roman"/>
                <a:sym typeface="Times New Roman"/>
              </a:rPr>
              <a:t> закот ва жизядан бирмунча фарқ қилади, чунки у бертараф солиқ ҳисобланади. У диний мансубликка боғлиқ бўлмайди, ернинг ҳолатидан келиб чиқиб мусулмонлардан ҳам, номусулмонлардан ҳам ундирилади. Хирождан фақат азалий араб ерлари озод этилади: улардан </a:t>
            </a:r>
            <a:r>
              <a:rPr lang="ru-RU" sz="2200">
                <a:solidFill>
                  <a:srgbClr val="FF0000"/>
                </a:solidFill>
                <a:latin typeface="Times New Roman"/>
                <a:ea typeface="Times New Roman"/>
                <a:cs typeface="Times New Roman"/>
                <a:sym typeface="Times New Roman"/>
              </a:rPr>
              <a:t>ушр</a:t>
            </a:r>
            <a:r>
              <a:rPr lang="ru-RU" sz="2200">
                <a:solidFill>
                  <a:schemeClr val="dk1"/>
                </a:solidFill>
                <a:latin typeface="Times New Roman"/>
                <a:ea typeface="Times New Roman"/>
                <a:cs typeface="Times New Roman"/>
                <a:sym typeface="Times New Roman"/>
              </a:rPr>
              <a:t> ундирилади. Ушрнинг миқдори ернинг ҳосилдорлиги ва ишлов берилишига боғлиқ равишда </a:t>
            </a:r>
            <a:r>
              <a:rPr lang="ru-RU" sz="2200">
                <a:solidFill>
                  <a:srgbClr val="FF0000"/>
                </a:solidFill>
                <a:latin typeface="Times New Roman"/>
                <a:ea typeface="Times New Roman"/>
                <a:cs typeface="Times New Roman"/>
                <a:sym typeface="Times New Roman"/>
              </a:rPr>
              <a:t>5%</a:t>
            </a:r>
            <a:r>
              <a:rPr lang="ru-RU" sz="2200">
                <a:solidFill>
                  <a:schemeClr val="dk1"/>
                </a:solidFill>
                <a:latin typeface="Times New Roman"/>
                <a:ea typeface="Times New Roman"/>
                <a:cs typeface="Times New Roman"/>
                <a:sym typeface="Times New Roman"/>
              </a:rPr>
              <a:t> дан </a:t>
            </a:r>
            <a:r>
              <a:rPr lang="ru-RU" sz="2200">
                <a:solidFill>
                  <a:srgbClr val="FF0000"/>
                </a:solidFill>
                <a:latin typeface="Times New Roman"/>
                <a:ea typeface="Times New Roman"/>
                <a:cs typeface="Times New Roman"/>
                <a:sym typeface="Times New Roman"/>
              </a:rPr>
              <a:t>10% </a:t>
            </a:r>
            <a:r>
              <a:rPr lang="ru-RU" sz="2200">
                <a:solidFill>
                  <a:schemeClr val="dk1"/>
                </a:solidFill>
                <a:latin typeface="Times New Roman"/>
                <a:ea typeface="Times New Roman"/>
                <a:cs typeface="Times New Roman"/>
                <a:sym typeface="Times New Roman"/>
              </a:rPr>
              <a:t>гача бориши мумкин.</a:t>
            </a:r>
            <a:endParaRPr/>
          </a:p>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Хирож – ўрта асрлар давлатининг ер солиғидир. Аввалда халифаликда хирожни фақат ўзга диндагилар тўлаганлар. Мусулмонлар эса </a:t>
            </a:r>
            <a:r>
              <a:rPr lang="ru-RU" sz="2200">
                <a:solidFill>
                  <a:srgbClr val="FF0000"/>
                </a:solidFill>
                <a:latin typeface="Times New Roman"/>
                <a:ea typeface="Times New Roman"/>
                <a:cs typeface="Times New Roman"/>
                <a:sym typeface="Times New Roman"/>
              </a:rPr>
              <a:t>ушр</a:t>
            </a:r>
            <a:r>
              <a:rPr lang="ru-RU" sz="2200">
                <a:solidFill>
                  <a:schemeClr val="dk1"/>
                </a:solidFill>
                <a:latin typeface="Times New Roman"/>
                <a:ea typeface="Times New Roman"/>
                <a:cs typeface="Times New Roman"/>
                <a:sym typeface="Times New Roman"/>
              </a:rPr>
              <a:t> тўлар эдилар. Ерларнинг асосий эгалари мусулмонлар бўлганларидан сўнг, ерлардан хирож тўлаш мажбурияти сақланиб қолди ва у барча тўлайдиган ер солиғига айланди. </a:t>
            </a:r>
            <a:endParaRPr/>
          </a:p>
        </p:txBody>
      </p:sp>
    </p:spTree>
  </p:cSld>
  <p:clrMapOvr>
    <a:masterClrMapping/>
  </p:clrMapOvr>
  <p:transition spd="med">
    <p:push/>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17"/>
          <p:cNvSpPr/>
          <p:nvPr/>
        </p:nvSpPr>
        <p:spPr>
          <a:xfrm>
            <a:off x="323528" y="476672"/>
            <a:ext cx="8352928" cy="381642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Хирожнинг икки қисмини фарқлаб олиш лозим: мулкка бўлган солиққа асосланган </a:t>
            </a:r>
            <a:r>
              <a:rPr i="1" lang="ru-RU" sz="2200">
                <a:solidFill>
                  <a:srgbClr val="7030A0"/>
                </a:solidFill>
                <a:latin typeface="Times New Roman"/>
                <a:ea typeface="Times New Roman"/>
                <a:cs typeface="Times New Roman"/>
                <a:sym typeface="Times New Roman"/>
              </a:rPr>
              <a:t>ер солиғи </a:t>
            </a:r>
            <a:r>
              <a:rPr lang="ru-RU" sz="2200">
                <a:solidFill>
                  <a:schemeClr val="dk1"/>
                </a:solidFill>
                <a:latin typeface="Times New Roman"/>
                <a:ea typeface="Times New Roman"/>
                <a:cs typeface="Times New Roman"/>
                <a:sym typeface="Times New Roman"/>
              </a:rPr>
              <a:t>ва </a:t>
            </a:r>
            <a:r>
              <a:rPr i="1" lang="ru-RU" sz="2200">
                <a:solidFill>
                  <a:srgbClr val="7030A0"/>
                </a:solidFill>
                <a:latin typeface="Times New Roman"/>
                <a:ea typeface="Times New Roman"/>
                <a:cs typeface="Times New Roman"/>
                <a:sym typeface="Times New Roman"/>
              </a:rPr>
              <a:t>даромад солиғи</a:t>
            </a:r>
            <a:r>
              <a:rPr lang="ru-RU" sz="2200">
                <a:solidFill>
                  <a:schemeClr val="dk1"/>
                </a:solidFill>
                <a:latin typeface="Times New Roman"/>
                <a:ea typeface="Times New Roman"/>
                <a:cs typeface="Times New Roman"/>
                <a:sym typeface="Times New Roman"/>
              </a:rPr>
              <a:t>. </a:t>
            </a:r>
            <a:endParaRPr/>
          </a:p>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Мулкка солинадиган солиқ миқдори эгаликдаги ернинг майдонига, уларни суғориш тизимига, дарахтларнинг сонига ва бошқаларга боғлиқ бўлади. </a:t>
            </a:r>
            <a:endParaRPr/>
          </a:p>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Даромад солиғи мутаносиб солиқ бўлиб, унинг миқдори ҳосил миқдори, бозор баҳосига боғлиқ равишда </a:t>
            </a:r>
            <a:r>
              <a:rPr lang="ru-RU" sz="2200">
                <a:solidFill>
                  <a:srgbClr val="FF0000"/>
                </a:solidFill>
                <a:latin typeface="Times New Roman"/>
                <a:ea typeface="Times New Roman"/>
                <a:cs typeface="Times New Roman"/>
                <a:sym typeface="Times New Roman"/>
              </a:rPr>
              <a:t>20% дан 50% гача </a:t>
            </a:r>
            <a:r>
              <a:rPr lang="ru-RU" sz="2200">
                <a:solidFill>
                  <a:schemeClr val="dk1"/>
                </a:solidFill>
                <a:latin typeface="Times New Roman"/>
                <a:ea typeface="Times New Roman"/>
                <a:cs typeface="Times New Roman"/>
                <a:sym typeface="Times New Roman"/>
              </a:rPr>
              <a:t>бориши мумкин. </a:t>
            </a:r>
            <a:endParaRPr/>
          </a:p>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Қуръонда хирож тўғрисида эслатмалар йўқлиги боис, мусулмон давлати уни ундириш миқдори ва тартибларини мустақил ўрнатиши мумкин.</a:t>
            </a:r>
            <a:endParaRPr/>
          </a:p>
        </p:txBody>
      </p:sp>
    </p:spTree>
  </p:cSld>
  <p:clrMapOvr>
    <a:masterClrMapping/>
  </p:clrMapOvr>
  <p:transition spd="med">
    <p:push/>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18"/>
          <p:cNvSpPr/>
          <p:nvPr/>
        </p:nvSpPr>
        <p:spPr>
          <a:xfrm>
            <a:off x="467544" y="692696"/>
            <a:ext cx="8064896" cy="38164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ru-RU" sz="2200">
                <a:solidFill>
                  <a:srgbClr val="7030A0"/>
                </a:solidFill>
                <a:latin typeface="Times New Roman"/>
                <a:ea typeface="Times New Roman"/>
                <a:cs typeface="Times New Roman"/>
                <a:sym typeface="Times New Roman"/>
              </a:rPr>
              <a:t>Хумс</a:t>
            </a:r>
            <a:r>
              <a:rPr lang="ru-RU" sz="2200">
                <a:solidFill>
                  <a:schemeClr val="dk1"/>
                </a:solidFill>
                <a:latin typeface="Times New Roman"/>
                <a:ea typeface="Times New Roman"/>
                <a:cs typeface="Times New Roman"/>
                <a:sym typeface="Times New Roman"/>
              </a:rPr>
              <a:t> – турли шаклдаги ўлжаларнинг </a:t>
            </a:r>
            <a:r>
              <a:rPr lang="ru-RU" sz="2200">
                <a:solidFill>
                  <a:srgbClr val="FF0000"/>
                </a:solidFill>
                <a:latin typeface="Times New Roman"/>
                <a:ea typeface="Times New Roman"/>
                <a:cs typeface="Times New Roman"/>
                <a:sym typeface="Times New Roman"/>
              </a:rPr>
              <a:t>1/5 миқдори</a:t>
            </a:r>
            <a:r>
              <a:rPr lang="ru-RU" sz="2200">
                <a:solidFill>
                  <a:schemeClr val="dk1"/>
                </a:solidFill>
                <a:latin typeface="Times New Roman"/>
                <a:ea typeface="Times New Roman"/>
                <a:cs typeface="Times New Roman"/>
                <a:sym typeface="Times New Roman"/>
              </a:rPr>
              <a:t>даги ажратмалар.</a:t>
            </a:r>
            <a:endParaRPr/>
          </a:p>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Мусулмон солиқлар орасида хумс амалий моҳиятини сақлаб қолган. Хумсни тўрт хил маънода номлайдилар: </a:t>
            </a:r>
            <a:endParaRPr/>
          </a:p>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 халифа ёки давлат бошлиғи ихтиёрига ажратма қилинадиган ўлжа улуши (ғанима); </a:t>
            </a:r>
            <a:endParaRPr/>
          </a:p>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 денгиздан олинадиган маҳсулотлар (марварид, қимматбаҳо тошлар, анбар)дан ундириладиган солиқ; </a:t>
            </a:r>
            <a:endParaRPr/>
          </a:p>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 топиб олинган хазинадан ажратмалар; </a:t>
            </a:r>
            <a:endParaRPr/>
          </a:p>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 мусулмоннинг ерини номусулмонга сотишда ундириладиган давлат божи. </a:t>
            </a:r>
            <a:endParaRPr/>
          </a:p>
        </p:txBody>
      </p:sp>
    </p:spTree>
  </p:cSld>
  <p:clrMapOvr>
    <a:masterClrMapping/>
  </p:clrMapOvr>
  <p:transition spd="med">
    <p:push/>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9"/>
          <p:cNvSpPr/>
          <p:nvPr/>
        </p:nvSpPr>
        <p:spPr>
          <a:xfrm>
            <a:off x="467544" y="692696"/>
            <a:ext cx="8064896" cy="415498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Хумс мақсадларида иш ҳақидан олинадиган даромадлар, дивидендлар ва иқтисодий фаолиятдан олинган бошқа даромадлар бизнес-фойда сифатида кўриб чиқилади. Умуман олганда, ушбу тоифа моҳияти бўйича закотнинг бошқа активлари тоифаси эквиваленти ҳисобланади.</a:t>
            </a:r>
            <a:endParaRPr/>
          </a:p>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“Анфол” сурасида Аллоҳ таоло қуйидагича марҳамат қилади:</a:t>
            </a:r>
            <a:br>
              <a:rPr lang="ru-RU" sz="2200">
                <a:solidFill>
                  <a:schemeClr val="dk1"/>
                </a:solidFill>
                <a:latin typeface="Times New Roman"/>
                <a:ea typeface="Times New Roman"/>
                <a:cs typeface="Times New Roman"/>
                <a:sym typeface="Times New Roman"/>
              </a:rPr>
            </a:br>
            <a:r>
              <a:rPr b="1" lang="ru-RU" sz="2200">
                <a:solidFill>
                  <a:schemeClr val="dk1"/>
                </a:solidFill>
                <a:latin typeface="Times New Roman"/>
                <a:ea typeface="Times New Roman"/>
                <a:cs typeface="Times New Roman"/>
                <a:sym typeface="Times New Roman"/>
              </a:rPr>
              <a:t>“</a:t>
            </a:r>
            <a:r>
              <a:rPr b="1" i="1" lang="ru-RU" sz="2200">
                <a:solidFill>
                  <a:schemeClr val="dk1"/>
                </a:solidFill>
                <a:latin typeface="Times New Roman"/>
                <a:ea typeface="Times New Roman"/>
                <a:cs typeface="Times New Roman"/>
                <a:sym typeface="Times New Roman"/>
              </a:rPr>
              <a:t>Ва агар Аллоҳга, фурқон куни – икки жамоат тўқнашган куни бандамизга нозил қилган нарсамизга иймон келтирган бўлсангиз, билингки, ўлжага олган нарсангиздан бешдан бири Аллоҳга, Расулига, яқинларига, етимларга, мискинларга ва мусофирларгадир. Ва Аллоҳ ҳар бир нарсага қодирдир</a:t>
            </a:r>
            <a:r>
              <a:rPr b="1" lang="ru-RU" sz="2200">
                <a:solidFill>
                  <a:schemeClr val="dk1"/>
                </a:solidFill>
                <a:latin typeface="Times New Roman"/>
                <a:ea typeface="Times New Roman"/>
                <a:cs typeface="Times New Roman"/>
                <a:sym typeface="Times New Roman"/>
              </a:rPr>
              <a:t>”</a:t>
            </a:r>
            <a:r>
              <a:rPr lang="ru-RU" sz="2200">
                <a:solidFill>
                  <a:schemeClr val="dk1"/>
                </a:solidFill>
                <a:latin typeface="Times New Roman"/>
                <a:ea typeface="Times New Roman"/>
                <a:cs typeface="Times New Roman"/>
                <a:sym typeface="Times New Roman"/>
              </a:rPr>
              <a:t> </a:t>
            </a:r>
            <a:r>
              <a:rPr i="1" lang="ru-RU" sz="2200">
                <a:solidFill>
                  <a:schemeClr val="dk1"/>
                </a:solidFill>
                <a:latin typeface="Times New Roman"/>
                <a:ea typeface="Times New Roman"/>
                <a:cs typeface="Times New Roman"/>
                <a:sym typeface="Times New Roman"/>
              </a:rPr>
              <a:t>(41-оят).</a:t>
            </a:r>
            <a:endParaRPr sz="2200">
              <a:solidFill>
                <a:schemeClr val="dk1"/>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20"/>
          <p:cNvSpPr/>
          <p:nvPr/>
        </p:nvSpPr>
        <p:spPr>
          <a:xfrm>
            <a:off x="323528" y="332656"/>
            <a:ext cx="8064896" cy="483209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ru-RU" sz="2200">
                <a:solidFill>
                  <a:srgbClr val="FF0000"/>
                </a:solidFill>
                <a:latin typeface="Times New Roman"/>
                <a:ea typeface="Times New Roman"/>
                <a:cs typeface="Times New Roman"/>
                <a:sym typeface="Times New Roman"/>
              </a:rPr>
              <a:t>Ушур</a:t>
            </a:r>
            <a:endParaRPr b="1" sz="2200">
              <a:solidFill>
                <a:srgbClr val="FF0000"/>
              </a:solidFill>
              <a:latin typeface="Times New Roman"/>
              <a:ea typeface="Times New Roman"/>
              <a:cs typeface="Times New Roman"/>
              <a:sym typeface="Times New Roman"/>
            </a:endParaRPr>
          </a:p>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Бу даврда тижорат билан боғлиқ яна бир солиқ мавжуд эди. Бу солиқдан кўра кўпроқ бугунги кундаги божхона тўловлари – божларига ўхшаб кетади.</a:t>
            </a:r>
            <a:endParaRPr/>
          </a:p>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Ушур</a:t>
            </a:r>
            <a:r>
              <a:rPr b="1" lang="ru-RU" sz="2200">
                <a:solidFill>
                  <a:schemeClr val="dk1"/>
                </a:solidFill>
                <a:latin typeface="Times New Roman"/>
                <a:ea typeface="Times New Roman"/>
                <a:cs typeface="Times New Roman"/>
                <a:sym typeface="Times New Roman"/>
              </a:rPr>
              <a:t> </a:t>
            </a:r>
            <a:r>
              <a:rPr lang="ru-RU" sz="2200">
                <a:solidFill>
                  <a:schemeClr val="dk1"/>
                </a:solidFill>
                <a:latin typeface="Times New Roman"/>
                <a:ea typeface="Times New Roman"/>
                <a:cs typeface="Times New Roman"/>
                <a:sym typeface="Times New Roman"/>
              </a:rPr>
              <a:t>– ислом мамлакатларида импорт ва экспорт маҳсулотларидан олинадиган солиқ, йиғим тури бўлган. Ушурнинг миқдори мусулмонлар учун маҳсулотнинг </a:t>
            </a:r>
            <a:r>
              <a:rPr lang="ru-RU" sz="2200">
                <a:solidFill>
                  <a:srgbClr val="FF0000"/>
                </a:solidFill>
                <a:latin typeface="Times New Roman"/>
                <a:ea typeface="Times New Roman"/>
                <a:cs typeface="Times New Roman"/>
                <a:sym typeface="Times New Roman"/>
              </a:rPr>
              <a:t>ўндан бирнинг тўртдан бири </a:t>
            </a:r>
            <a:r>
              <a:rPr lang="ru-RU" sz="2200">
                <a:solidFill>
                  <a:schemeClr val="dk1"/>
                </a:solidFill>
                <a:latin typeface="Times New Roman"/>
                <a:ea typeface="Times New Roman"/>
                <a:cs typeface="Times New Roman"/>
                <a:sym typeface="Times New Roman"/>
              </a:rPr>
              <a:t>(</a:t>
            </a:r>
            <a:r>
              <a:rPr lang="ru-RU" sz="2200">
                <a:solidFill>
                  <a:srgbClr val="FF0000"/>
                </a:solidFill>
                <a:latin typeface="Times New Roman"/>
                <a:ea typeface="Times New Roman"/>
                <a:cs typeface="Times New Roman"/>
                <a:sym typeface="Times New Roman"/>
              </a:rPr>
              <a:t>қирқдан бир</a:t>
            </a:r>
            <a:r>
              <a:rPr lang="ru-RU" sz="2200">
                <a:solidFill>
                  <a:schemeClr val="dk1"/>
                </a:solidFill>
                <a:latin typeface="Times New Roman"/>
                <a:ea typeface="Times New Roman"/>
                <a:cs typeface="Times New Roman"/>
                <a:sym typeface="Times New Roman"/>
              </a:rPr>
              <a:t>, яъни </a:t>
            </a:r>
            <a:r>
              <a:rPr lang="ru-RU" sz="2200">
                <a:solidFill>
                  <a:srgbClr val="FF0000"/>
                </a:solidFill>
                <a:latin typeface="Times New Roman"/>
                <a:ea typeface="Times New Roman"/>
                <a:cs typeface="Times New Roman"/>
                <a:sym typeface="Times New Roman"/>
              </a:rPr>
              <a:t>2,5%</a:t>
            </a:r>
            <a:r>
              <a:rPr lang="ru-RU" sz="2200">
                <a:solidFill>
                  <a:schemeClr val="dk1"/>
                </a:solidFill>
                <a:latin typeface="Times New Roman"/>
                <a:ea typeface="Times New Roman"/>
                <a:cs typeface="Times New Roman"/>
                <a:sym typeface="Times New Roman"/>
              </a:rPr>
              <a:t>), зиммий учун </a:t>
            </a:r>
            <a:r>
              <a:rPr lang="ru-RU" sz="2200">
                <a:solidFill>
                  <a:srgbClr val="FF0000"/>
                </a:solidFill>
                <a:latin typeface="Times New Roman"/>
                <a:ea typeface="Times New Roman"/>
                <a:cs typeface="Times New Roman"/>
                <a:sym typeface="Times New Roman"/>
              </a:rPr>
              <a:t>ўндан бирнинг ярми </a:t>
            </a:r>
            <a:r>
              <a:rPr lang="ru-RU" sz="2200">
                <a:solidFill>
                  <a:schemeClr val="dk1"/>
                </a:solidFill>
                <a:latin typeface="Times New Roman"/>
                <a:ea typeface="Times New Roman"/>
                <a:cs typeface="Times New Roman"/>
                <a:sym typeface="Times New Roman"/>
              </a:rPr>
              <a:t>(</a:t>
            </a:r>
            <a:r>
              <a:rPr lang="ru-RU" sz="2200">
                <a:solidFill>
                  <a:srgbClr val="FF0000"/>
                </a:solidFill>
                <a:latin typeface="Times New Roman"/>
                <a:ea typeface="Times New Roman"/>
                <a:cs typeface="Times New Roman"/>
                <a:sym typeface="Times New Roman"/>
              </a:rPr>
              <a:t>йигирмадан бир</a:t>
            </a:r>
            <a:r>
              <a:rPr lang="ru-RU" sz="2200">
                <a:solidFill>
                  <a:schemeClr val="dk1"/>
                </a:solidFill>
                <a:latin typeface="Times New Roman"/>
                <a:ea typeface="Times New Roman"/>
                <a:cs typeface="Times New Roman"/>
                <a:sym typeface="Times New Roman"/>
              </a:rPr>
              <a:t>, яъни </a:t>
            </a:r>
            <a:r>
              <a:rPr lang="ru-RU" sz="2200">
                <a:solidFill>
                  <a:srgbClr val="FF0000"/>
                </a:solidFill>
                <a:latin typeface="Times New Roman"/>
                <a:ea typeface="Times New Roman"/>
                <a:cs typeface="Times New Roman"/>
                <a:sym typeface="Times New Roman"/>
              </a:rPr>
              <a:t>5%</a:t>
            </a:r>
            <a:r>
              <a:rPr lang="ru-RU" sz="2200">
                <a:solidFill>
                  <a:schemeClr val="dk1"/>
                </a:solidFill>
                <a:latin typeface="Times New Roman"/>
                <a:ea typeface="Times New Roman"/>
                <a:cs typeface="Times New Roman"/>
                <a:sym typeface="Times New Roman"/>
              </a:rPr>
              <a:t>), аҳли ҳарблар учун (бошқа давлат фуқаролари учун) </a:t>
            </a:r>
            <a:r>
              <a:rPr lang="ru-RU" sz="2200">
                <a:solidFill>
                  <a:srgbClr val="FF0000"/>
                </a:solidFill>
                <a:latin typeface="Times New Roman"/>
                <a:ea typeface="Times New Roman"/>
                <a:cs typeface="Times New Roman"/>
                <a:sym typeface="Times New Roman"/>
              </a:rPr>
              <a:t>ўндан бири </a:t>
            </a:r>
            <a:r>
              <a:rPr lang="ru-RU" sz="2200">
                <a:solidFill>
                  <a:schemeClr val="dk1"/>
                </a:solidFill>
                <a:latin typeface="Times New Roman"/>
                <a:ea typeface="Times New Roman"/>
                <a:cs typeface="Times New Roman"/>
                <a:sym typeface="Times New Roman"/>
              </a:rPr>
              <a:t>(яъни </a:t>
            </a:r>
            <a:r>
              <a:rPr lang="ru-RU" sz="2200">
                <a:solidFill>
                  <a:srgbClr val="FF0000"/>
                </a:solidFill>
                <a:latin typeface="Times New Roman"/>
                <a:ea typeface="Times New Roman"/>
                <a:cs typeface="Times New Roman"/>
                <a:sym typeface="Times New Roman"/>
              </a:rPr>
              <a:t>10%</a:t>
            </a:r>
            <a:r>
              <a:rPr lang="ru-RU" sz="2200">
                <a:solidFill>
                  <a:schemeClr val="dk1"/>
                </a:solidFill>
                <a:latin typeface="Times New Roman"/>
                <a:ea typeface="Times New Roman"/>
                <a:cs typeface="Times New Roman"/>
                <a:sym typeface="Times New Roman"/>
              </a:rPr>
              <a:t>) деб белгиланган.</a:t>
            </a:r>
            <a:endParaRPr/>
          </a:p>
          <a:p>
            <a:pPr indent="0" lvl="0" marL="0" marR="0" rtl="0" algn="just">
              <a:spcBef>
                <a:spcPts val="0"/>
              </a:spcBef>
              <a:spcAft>
                <a:spcPts val="0"/>
              </a:spcAft>
              <a:buNone/>
            </a:pPr>
            <a:r>
              <a:rPr lang="ru-RU" sz="2200">
                <a:solidFill>
                  <a:schemeClr val="dk1"/>
                </a:solidFill>
                <a:latin typeface="Times New Roman"/>
                <a:ea typeface="Times New Roman"/>
                <a:cs typeface="Times New Roman"/>
                <a:sym typeface="Times New Roman"/>
              </a:rPr>
              <a:t>Ушурлардан йиғилган маблағлар тожирларнинг жонини ва молини ўғри ва талончилардан, қароқчилардан ҳимоя қилиш каби ишларга сарфланган.</a:t>
            </a:r>
            <a:endParaRPr/>
          </a:p>
        </p:txBody>
      </p:sp>
    </p:spTree>
  </p:cSld>
  <p:clrMapOvr>
    <a:masterClrMapping/>
  </p:clrMapOvr>
  <p:transition spd="med">
    <p:push/>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descr="Картинки по запросу корпоративное управление" id="288" name="Google Shape;288;p21"/>
          <p:cNvSpPr/>
          <p:nvPr/>
        </p:nvSpPr>
        <p:spPr>
          <a:xfrm>
            <a:off x="116682" y="748904"/>
            <a:ext cx="228600" cy="2286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350">
              <a:solidFill>
                <a:srgbClr val="000000"/>
              </a:solidFill>
              <a:latin typeface="Century Gothic"/>
              <a:ea typeface="Century Gothic"/>
              <a:cs typeface="Century Gothic"/>
              <a:sym typeface="Century Gothic"/>
            </a:endParaRPr>
          </a:p>
        </p:txBody>
      </p:sp>
      <p:sp>
        <p:nvSpPr>
          <p:cNvPr id="289" name="Google Shape;289;p21"/>
          <p:cNvSpPr txBox="1"/>
          <p:nvPr/>
        </p:nvSpPr>
        <p:spPr>
          <a:xfrm>
            <a:off x="0" y="265022"/>
            <a:ext cx="9144000" cy="598182"/>
          </a:xfrm>
          <a:prstGeom prst="rect">
            <a:avLst/>
          </a:prstGeom>
          <a:solidFill>
            <a:srgbClr val="0070C0"/>
          </a:solidFill>
          <a:ln cap="rnd" cmpd="sng" w="25400">
            <a:solidFill>
              <a:schemeClr val="l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3231"/>
              <a:buFont typeface="Times New Roman"/>
              <a:buNone/>
            </a:pPr>
            <a:r>
              <a:rPr b="1" lang="ru-RU" sz="3231">
                <a:solidFill>
                  <a:srgbClr val="FFFFFF"/>
                </a:solidFill>
                <a:latin typeface="Times New Roman"/>
                <a:ea typeface="Times New Roman"/>
                <a:cs typeface="Times New Roman"/>
                <a:sym typeface="Times New Roman"/>
              </a:rPr>
              <a:t>Фойдаланилган адабиётлар рўхати</a:t>
            </a:r>
            <a:endParaRPr b="1" sz="3231">
              <a:solidFill>
                <a:srgbClr val="FFFFFF"/>
              </a:solidFill>
              <a:latin typeface="Times New Roman"/>
              <a:ea typeface="Times New Roman"/>
              <a:cs typeface="Times New Roman"/>
              <a:sym typeface="Times New Roman"/>
            </a:endParaRPr>
          </a:p>
        </p:txBody>
      </p:sp>
      <p:sp>
        <p:nvSpPr>
          <p:cNvPr id="290" name="Google Shape;290;p21"/>
          <p:cNvSpPr/>
          <p:nvPr/>
        </p:nvSpPr>
        <p:spPr>
          <a:xfrm>
            <a:off x="151908" y="977505"/>
            <a:ext cx="8537634" cy="4254370"/>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1800"/>
              <a:buFont typeface="Times New Roman"/>
              <a:buAutoNum type="arabicPeriod"/>
            </a:pPr>
            <a:r>
              <a:rPr lang="ru-RU" sz="1800">
                <a:solidFill>
                  <a:schemeClr val="dk1"/>
                </a:solidFill>
                <a:latin typeface="Times New Roman"/>
                <a:ea typeface="Times New Roman"/>
                <a:cs typeface="Times New Roman"/>
                <a:sym typeface="Times New Roman"/>
              </a:rPr>
              <a:t>Ислом молияси ва банк тизими. Е.A. Байдаулет.Таржимон: Ботирхўжа Жўраев. - Т .: “Ўзбекистон”, 2014. - 122-б. </a:t>
            </a:r>
            <a:endParaRPr sz="18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1800"/>
              <a:buFont typeface="Times New Roman"/>
              <a:buAutoNum type="arabicPeriod"/>
            </a:pPr>
            <a:r>
              <a:rPr lang="ru-RU" sz="1800">
                <a:solidFill>
                  <a:schemeClr val="dk1"/>
                </a:solidFill>
                <a:latin typeface="Times New Roman"/>
                <a:ea typeface="Times New Roman"/>
                <a:cs typeface="Times New Roman"/>
                <a:sym typeface="Times New Roman"/>
              </a:rPr>
              <a:t>Ислом молияси асослари [Матн] / Е.A. Байдаулет. -Тошкент: “Ўзбекистон” НМИУ, 2019. – 432 б. </a:t>
            </a:r>
            <a:endParaRPr sz="18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1800"/>
              <a:buFont typeface="Times New Roman"/>
              <a:buAutoNum type="arabicPeriod"/>
            </a:pPr>
            <a:r>
              <a:rPr lang="ru-RU" sz="1800">
                <a:solidFill>
                  <a:schemeClr val="dk1"/>
                </a:solidFill>
                <a:latin typeface="Times New Roman"/>
                <a:ea typeface="Times New Roman"/>
                <a:cs typeface="Times New Roman"/>
                <a:sym typeface="Times New Roman"/>
              </a:rPr>
              <a:t>Ислом банк иши ва молияси: тамойиллари ва амалиёти. Моҳаммед Имад Aли, Икрамур Раҳмон Фалаҳи / Marifa Academy Private Limited, Биринчи нашр 2016. 55-бет. </a:t>
            </a:r>
            <a:endParaRPr sz="1800">
              <a:solidFill>
                <a:schemeClr val="dk1"/>
              </a:solidFill>
              <a:latin typeface="Times New Roman"/>
              <a:ea typeface="Times New Roman"/>
              <a:cs typeface="Times New Roman"/>
              <a:sym typeface="Times New Roman"/>
            </a:endParaRPr>
          </a:p>
          <a:p>
            <a:pPr indent="-457200" lvl="0" marL="457200" marR="0" rtl="0" algn="l">
              <a:spcBef>
                <a:spcPts val="0"/>
              </a:spcBef>
              <a:spcAft>
                <a:spcPts val="0"/>
              </a:spcAft>
              <a:buClr>
                <a:schemeClr val="dk1"/>
              </a:buClr>
              <a:buSzPts val="1800"/>
              <a:buFont typeface="Times New Roman"/>
              <a:buAutoNum type="arabicPeriod"/>
            </a:pPr>
            <a:r>
              <a:rPr lang="ru-RU" sz="1800">
                <a:solidFill>
                  <a:schemeClr val="dk1"/>
                </a:solidFill>
                <a:latin typeface="Times New Roman"/>
                <a:ea typeface="Times New Roman"/>
                <a:cs typeface="Times New Roman"/>
                <a:sym typeface="Times New Roman"/>
              </a:rPr>
              <a:t>Ислом иқтисодиётида молиявий муносабатлар. Р.В.Aбдуллаев, С.М.Дусанов. - Т.: “Тошкент ислом университети”, 2007. - 71 б.</a:t>
            </a:r>
            <a:endParaRPr/>
          </a:p>
          <a:p>
            <a:pPr indent="-457200" lvl="0" marL="457200" marR="0" rtl="0" algn="l">
              <a:spcBef>
                <a:spcPts val="0"/>
              </a:spcBef>
              <a:spcAft>
                <a:spcPts val="0"/>
              </a:spcAft>
              <a:buClr>
                <a:schemeClr val="dk1"/>
              </a:buClr>
              <a:buSzPts val="1800"/>
              <a:buFont typeface="Times New Roman"/>
              <a:buAutoNum type="arabicPeriod"/>
            </a:pPr>
            <a:r>
              <a:rPr lang="ru-RU" sz="1800">
                <a:solidFill>
                  <a:schemeClr val="dk1"/>
                </a:solidFill>
                <a:latin typeface="Times New Roman"/>
                <a:ea typeface="Times New Roman"/>
                <a:cs typeface="Times New Roman"/>
                <a:sym typeface="Times New Roman"/>
              </a:rPr>
              <a:t>Aброров С., Ўзбекистонда сукук-ислом қимматли қоғозларини жорий этиш истиқболлари, Тошкент, 2020 й.</a:t>
            </a:r>
            <a:endParaRPr/>
          </a:p>
          <a:p>
            <a:pPr indent="-457200" lvl="0" marL="457200" marR="0" rtl="0" algn="l">
              <a:spcBef>
                <a:spcPts val="0"/>
              </a:spcBef>
              <a:spcAft>
                <a:spcPts val="0"/>
              </a:spcAft>
              <a:buClr>
                <a:schemeClr val="dk1"/>
              </a:buClr>
              <a:buSzPts val="1800"/>
              <a:buFont typeface="Times New Roman"/>
              <a:buAutoNum type="arabicPeriod"/>
            </a:pPr>
            <a:r>
              <a:rPr lang="ru-RU" sz="1800">
                <a:solidFill>
                  <a:schemeClr val="dk1"/>
                </a:solidFill>
                <a:latin typeface="Times New Roman"/>
                <a:ea typeface="Times New Roman"/>
                <a:cs typeface="Times New Roman"/>
                <a:sym typeface="Times New Roman"/>
              </a:rPr>
              <a:t>Syeda Fahmida Habib. Исломий молия ва банк иши асослари, John Wiley &amp; Sons Ltd., 2018 йил.</a:t>
            </a:r>
            <a:endParaRPr/>
          </a:p>
          <a:p>
            <a:pPr indent="-457200" lvl="0" marL="457200" marR="0" rtl="0" algn="l">
              <a:spcBef>
                <a:spcPts val="0"/>
              </a:spcBef>
              <a:spcAft>
                <a:spcPts val="0"/>
              </a:spcAft>
              <a:buClr>
                <a:schemeClr val="dk1"/>
              </a:buClr>
              <a:buSzPts val="1800"/>
              <a:buFont typeface="Times New Roman"/>
              <a:buAutoNum type="arabicPeriod"/>
            </a:pPr>
            <a:r>
              <a:rPr lang="ru-RU" sz="1800">
                <a:solidFill>
                  <a:schemeClr val="dk1"/>
                </a:solidFill>
                <a:latin typeface="Times New Roman"/>
                <a:ea typeface="Times New Roman"/>
                <a:cs typeface="Times New Roman"/>
                <a:sym typeface="Times New Roman"/>
              </a:rPr>
              <a:t>Иброҳим Фарес, Ислом банки саноати: концепция, операциялар ва назорат, 2015 йил.</a:t>
            </a:r>
            <a:endParaRPr sz="1800">
              <a:solidFill>
                <a:srgbClr val="000000"/>
              </a:solidFill>
              <a:latin typeface="Times New Roman"/>
              <a:ea typeface="Times New Roman"/>
              <a:cs typeface="Times New Roman"/>
              <a:sym typeface="Times New Roman"/>
            </a:endParaRPr>
          </a:p>
        </p:txBody>
      </p:sp>
    </p:spTree>
  </p:cSld>
  <p:clrMapOvr>
    <a:masterClrMapping/>
  </p:clrMapOvr>
  <p:transition spd="med">
    <p:push/>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pic>
        <p:nvPicPr>
          <p:cNvPr id="295" name="Google Shape;295;p22"/>
          <p:cNvPicPr preferRelativeResize="0"/>
          <p:nvPr/>
        </p:nvPicPr>
        <p:blipFill rotWithShape="1">
          <a:blip r:embed="rId3">
            <a:alphaModFix/>
          </a:blip>
          <a:srcRect b="0" l="0" r="0" t="0"/>
          <a:stretch/>
        </p:blipFill>
        <p:spPr>
          <a:xfrm>
            <a:off x="958416" y="1071562"/>
            <a:ext cx="5715000" cy="4410075"/>
          </a:xfrm>
          <a:prstGeom prst="rect">
            <a:avLst/>
          </a:prstGeom>
          <a:noFill/>
          <a:ln>
            <a:noFill/>
          </a:ln>
        </p:spPr>
      </p:pic>
      <p:sp>
        <p:nvSpPr>
          <p:cNvPr id="296" name="Google Shape;296;p22"/>
          <p:cNvSpPr/>
          <p:nvPr/>
        </p:nvSpPr>
        <p:spPr>
          <a:xfrm>
            <a:off x="1311383" y="1130141"/>
            <a:ext cx="5976664" cy="492443"/>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600"/>
              <a:buFont typeface="Arial"/>
              <a:buNone/>
            </a:pPr>
            <a:r>
              <a:rPr b="1" i="0" lang="ru-RU" sz="2600" u="none" cap="none" strike="noStrike">
                <a:solidFill>
                  <a:srgbClr val="000000"/>
                </a:solidFill>
                <a:latin typeface="Times New Roman"/>
                <a:ea typeface="Times New Roman"/>
                <a:cs typeface="Times New Roman"/>
                <a:sym typeface="Times New Roman"/>
              </a:rPr>
              <a:t>ЭЪТИБОРИНГИЗ УЧУН РАҲМАТ !</a:t>
            </a:r>
            <a:endParaRPr b="0" i="0" sz="1400" u="none" cap="none" strike="noStrike">
              <a:solidFill>
                <a:srgbClr val="000000"/>
              </a:solidFill>
              <a:latin typeface="Arial"/>
              <a:ea typeface="Arial"/>
              <a:cs typeface="Arial"/>
              <a:sym typeface="Arial"/>
            </a:endParaRPr>
          </a:p>
        </p:txBody>
      </p:sp>
      <p:sp>
        <p:nvSpPr>
          <p:cNvPr id="297" name="Google Shape;297;p22"/>
          <p:cNvSpPr txBox="1"/>
          <p:nvPr/>
        </p:nvSpPr>
        <p:spPr>
          <a:xfrm>
            <a:off x="827584" y="5379253"/>
            <a:ext cx="5976664" cy="40006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0" i="0" lang="ru-RU" sz="1000" u="none" cap="none" strike="noStrike">
                <a:solidFill>
                  <a:srgbClr val="000000"/>
                </a:solidFill>
                <a:latin typeface="Times New Roman"/>
                <a:ea typeface="Times New Roman"/>
                <a:cs typeface="Times New Roman"/>
                <a:sym typeface="Times New Roman"/>
              </a:rPr>
              <a:t>https://st.depositphotos.com/2247735/3215/i/450/depositphotos_32159581-stock-photo-islamic-banking-or-financing-concept.jpg</a:t>
            </a:r>
            <a:endParaRPr b="0" i="0" sz="1000" u="none" cap="none" strike="noStrike">
              <a:solidFill>
                <a:srgbClr val="000000"/>
              </a:solidFill>
              <a:latin typeface="Times New Roman"/>
              <a:ea typeface="Times New Roman"/>
              <a:cs typeface="Times New Roman"/>
              <a:sym typeface="Times New Roman"/>
            </a:endParaRPr>
          </a:p>
        </p:txBody>
      </p:sp>
      <p:sp>
        <p:nvSpPr>
          <p:cNvPr descr="https://st.depositphotos.com/2247735/3215/i/450/depositphotos_32159581-stock-photo-islamic-banking-or-financing-concept.jpg" id="298" name="Google Shape;298;p22"/>
          <p:cNvSpPr/>
          <p:nvPr/>
        </p:nvSpPr>
        <p:spPr>
          <a:xfrm>
            <a:off x="4419600" y="3276600"/>
            <a:ext cx="304800" cy="304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transition spd="med">
    <p:push/>
  </p:transition>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Аспект">
  <a:themeElements>
    <a:clrScheme name="Аспект">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2015-02-23T10:50:58Z</dcterms:created>
  <dc:creator>User</dc:creator>
</cp:coreProperties>
</file>