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27"/>
  </p:notesMasterIdLst>
  <p:handoutMasterIdLst>
    <p:handoutMasterId r:id="rId28"/>
  </p:handoutMasterIdLst>
  <p:sldIdLst>
    <p:sldId id="307" r:id="rId2"/>
    <p:sldId id="372" r:id="rId3"/>
    <p:sldId id="377" r:id="rId4"/>
    <p:sldId id="430" r:id="rId5"/>
    <p:sldId id="449" r:id="rId6"/>
    <p:sldId id="431" r:id="rId7"/>
    <p:sldId id="432" r:id="rId8"/>
    <p:sldId id="433" r:id="rId9"/>
    <p:sldId id="434" r:id="rId10"/>
    <p:sldId id="435" r:id="rId11"/>
    <p:sldId id="436" r:id="rId12"/>
    <p:sldId id="437" r:id="rId13"/>
    <p:sldId id="438" r:id="rId14"/>
    <p:sldId id="439" r:id="rId15"/>
    <p:sldId id="440" r:id="rId16"/>
    <p:sldId id="441" r:id="rId17"/>
    <p:sldId id="442" r:id="rId18"/>
    <p:sldId id="443" r:id="rId19"/>
    <p:sldId id="445" r:id="rId20"/>
    <p:sldId id="446" r:id="rId21"/>
    <p:sldId id="447" r:id="rId22"/>
    <p:sldId id="448" r:id="rId23"/>
    <p:sldId id="450" r:id="rId24"/>
    <p:sldId id="382" r:id="rId25"/>
    <p:sldId id="383" r:id="rId26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4B93"/>
    <a:srgbClr val="755BA9"/>
    <a:srgbClr val="6F64A0"/>
    <a:srgbClr val="74699B"/>
    <a:srgbClr val="706599"/>
    <a:srgbClr val="6D609E"/>
    <a:srgbClr val="6A5D99"/>
    <a:srgbClr val="725C9A"/>
    <a:srgbClr val="67538B"/>
    <a:srgbClr val="6E5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34" autoAdjust="0"/>
    <p:restoredTop sz="94493" autoAdjust="0"/>
  </p:normalViewPr>
  <p:slideViewPr>
    <p:cSldViewPr>
      <p:cViewPr varScale="1">
        <p:scale>
          <a:sx n="88" d="100"/>
          <a:sy n="88" d="100"/>
        </p:scale>
        <p:origin x="121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316492" y="514248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82" y="2636912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619672" y="5440685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47" y="1344887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 smtClean="0"/>
              <a:t>Lecture 9</a:t>
            </a:r>
            <a:r>
              <a:rPr lang="ru-RU" sz="2800" b="1" dirty="0" smtClean="0"/>
              <a:t>. </a:t>
            </a:r>
            <a:r>
              <a:rPr lang="en-US" sz="2800" b="1" dirty="0"/>
              <a:t>Islamic Development </a:t>
            </a:r>
            <a:r>
              <a:rPr lang="en-US" sz="2800" b="1" dirty="0" smtClean="0"/>
              <a:t>  Bank </a:t>
            </a:r>
            <a:r>
              <a:rPr lang="en-US" sz="2800" b="1" dirty="0"/>
              <a:t>Group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475656" y="6093296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827584" y="393356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537" y="2464526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477162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4" y="1009586"/>
            <a:ext cx="68389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 smtClean="0"/>
              <a:t>9</a:t>
            </a:r>
            <a:r>
              <a:rPr lang="ru-RU" sz="2400" b="1" dirty="0" smtClean="0"/>
              <a:t>-</a:t>
            </a:r>
            <a:r>
              <a:rPr lang="ru-RU" sz="2400" b="1" dirty="0" err="1" smtClean="0"/>
              <a:t>маъруза</a:t>
            </a:r>
            <a:r>
              <a:rPr lang="ru-RU" sz="2400" b="1" dirty="0"/>
              <a:t>. </a:t>
            </a:r>
            <a:r>
              <a:rPr lang="uz-Cyrl-UZ" sz="2400" b="1" dirty="0"/>
              <a:t>Ислом </a:t>
            </a:r>
            <a:r>
              <a:rPr lang="uz-Cyrl-UZ" sz="2400" b="1" dirty="0" smtClean="0"/>
              <a:t>тараққиёт банки гуруҳи</a:t>
            </a:r>
            <a:endParaRPr lang="uz-Cyrl-UZ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87727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04664"/>
            <a:ext cx="8280920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Ислом</a:t>
            </a:r>
            <a:r>
              <a:rPr lang="ru-RU" sz="25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5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тараққиёти</a:t>
            </a:r>
            <a:r>
              <a:rPr lang="ru-RU" sz="2500" b="1" dirty="0">
                <a:solidFill>
                  <a:srgbClr val="FF0000"/>
                </a:solidFill>
                <a:cs typeface="Times New Roman" panose="02020603050405020304" pitchFamily="18" charset="0"/>
              </a:rPr>
              <a:t> банки ИТБ </a:t>
            </a:r>
            <a:r>
              <a:rPr lang="ru-RU" sz="25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гуруҳи</a:t>
            </a:r>
            <a:endParaRPr lang="ru-RU" sz="2500" b="1" dirty="0" smtClean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ru-RU" dirty="0" smtClean="0">
              <a:cs typeface="Times New Roman" panose="02020603050405020304" pitchFamily="18" charset="0"/>
            </a:endParaRPr>
          </a:p>
          <a:p>
            <a:r>
              <a:rPr lang="ru-RU" dirty="0" err="1" smtClean="0">
                <a:cs typeface="Times New Roman" panose="02020603050405020304" pitchFamily="18" charset="0"/>
              </a:rPr>
              <a:t>Ислом</a:t>
            </a:r>
            <a:r>
              <a:rPr lang="ru-RU" dirty="0" smtClean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тараққиёти</a:t>
            </a:r>
            <a:r>
              <a:rPr lang="ru-RU" dirty="0">
                <a:cs typeface="Times New Roman" panose="02020603050405020304" pitchFamily="18" charset="0"/>
              </a:rPr>
              <a:t> банки ИТБ </a:t>
            </a:r>
            <a:r>
              <a:rPr lang="ru-RU" dirty="0" err="1">
                <a:cs typeface="Times New Roman" panose="02020603050405020304" pitchFamily="18" charset="0"/>
              </a:rPr>
              <a:t>гуруҳидан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иборат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бўлган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cs typeface="Times New Roman" panose="02020603050405020304" pitchFamily="18" charset="0"/>
              </a:rPr>
              <a:t>махсус</a:t>
            </a:r>
            <a:r>
              <a:rPr lang="ru-RU" dirty="0" smtClean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ташкилот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ва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жамғармаларни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таъсис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этди</a:t>
            </a:r>
            <a:r>
              <a:rPr lang="ru-RU" dirty="0">
                <a:cs typeface="Times New Roman" panose="02020603050405020304" pitchFamily="18" charset="0"/>
              </a:rPr>
              <a:t>. </a:t>
            </a:r>
            <a:r>
              <a:rPr lang="ru-RU" dirty="0" err="1">
                <a:cs typeface="Times New Roman" panose="02020603050405020304" pitchFamily="18" charset="0"/>
              </a:rPr>
              <a:t>Ислом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тараққиёт</a:t>
            </a:r>
            <a:endParaRPr lang="ru-RU" dirty="0">
              <a:cs typeface="Times New Roman" panose="02020603050405020304" pitchFamily="18" charset="0"/>
            </a:endParaRPr>
          </a:p>
          <a:p>
            <a:r>
              <a:rPr lang="ru-RU" dirty="0">
                <a:cs typeface="Times New Roman" panose="02020603050405020304" pitchFamily="18" charset="0"/>
              </a:rPr>
              <a:t>банки </a:t>
            </a:r>
            <a:r>
              <a:rPr lang="ru-RU" dirty="0" err="1">
                <a:cs typeface="Times New Roman" panose="02020603050405020304" pitchFamily="18" charset="0"/>
              </a:rPr>
              <a:t>гуруҳи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таркибига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қуйидаги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ташкилотлар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киради</a:t>
            </a:r>
            <a:r>
              <a:rPr lang="ru-RU" dirty="0">
                <a:cs typeface="Times New Roman" panose="02020603050405020304" pitchFamily="18" charset="0"/>
              </a:rPr>
              <a:t>:</a:t>
            </a:r>
          </a:p>
          <a:p>
            <a:r>
              <a:rPr lang="ru-RU" dirty="0">
                <a:cs typeface="Times New Roman" panose="02020603050405020304" pitchFamily="18" charset="0"/>
              </a:rPr>
              <a:t>– </a:t>
            </a:r>
            <a:r>
              <a:rPr lang="ru-RU" dirty="0" err="1">
                <a:cs typeface="Times New Roman" panose="02020603050405020304" pitchFamily="18" charset="0"/>
              </a:rPr>
              <a:t>Ислом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тараққиёт</a:t>
            </a:r>
            <a:r>
              <a:rPr lang="ru-RU" dirty="0">
                <a:cs typeface="Times New Roman" panose="02020603050405020304" pitchFamily="18" charset="0"/>
              </a:rPr>
              <a:t> банки – </a:t>
            </a:r>
            <a:r>
              <a:rPr lang="uz-Latn-UZ" dirty="0">
                <a:cs typeface="Times New Roman" panose="02020603050405020304" pitchFamily="18" charset="0"/>
              </a:rPr>
              <a:t>IsDB;</a:t>
            </a:r>
          </a:p>
          <a:p>
            <a:r>
              <a:rPr lang="ru-RU" dirty="0">
                <a:cs typeface="Times New Roman" panose="02020603050405020304" pitchFamily="18" charset="0"/>
              </a:rPr>
              <a:t>– </a:t>
            </a:r>
            <a:r>
              <a:rPr lang="ru-RU" dirty="0" err="1">
                <a:cs typeface="Times New Roman" panose="02020603050405020304" pitchFamily="18" charset="0"/>
              </a:rPr>
              <a:t>Хусусий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секторни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ривожлантириш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бўйича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исломий</a:t>
            </a:r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dirty="0" err="1">
                <a:cs typeface="Times New Roman" panose="02020603050405020304" pitchFamily="18" charset="0"/>
              </a:rPr>
              <a:t>корпо</a:t>
            </a:r>
            <a:r>
              <a:rPr lang="ru-RU" dirty="0">
                <a:cs typeface="Times New Roman" panose="02020603050405020304" pitchFamily="18" charset="0"/>
              </a:rPr>
              <a:t>-</a:t>
            </a:r>
          </a:p>
          <a:p>
            <a:r>
              <a:rPr lang="ru-RU" dirty="0" err="1">
                <a:cs typeface="Times New Roman" panose="02020603050405020304" pitchFamily="18" charset="0"/>
              </a:rPr>
              <a:t>рацияси</a:t>
            </a:r>
            <a:r>
              <a:rPr lang="ru-RU" dirty="0">
                <a:cs typeface="Times New Roman" panose="02020603050405020304" pitchFamily="18" charset="0"/>
              </a:rPr>
              <a:t> – </a:t>
            </a:r>
            <a:r>
              <a:rPr lang="uz-Latn-UZ" dirty="0">
                <a:cs typeface="Times New Roman" panose="02020603050405020304" pitchFamily="18" charset="0"/>
              </a:rPr>
              <a:t>ICD</a:t>
            </a:r>
            <a:r>
              <a:rPr lang="uz-Latn-UZ" dirty="0" smtClean="0">
                <a:cs typeface="Times New Roman" panose="02020603050405020304" pitchFamily="18" charset="0"/>
              </a:rPr>
              <a:t>;</a:t>
            </a:r>
            <a:endParaRPr lang="uz-Cyrl-UZ" dirty="0" smtClean="0">
              <a:cs typeface="Times New Roman" panose="02020603050405020304" pitchFamily="18" charset="0"/>
            </a:endParaRPr>
          </a:p>
          <a:p>
            <a:endParaRPr lang="ru-RU" dirty="0"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780928"/>
            <a:ext cx="4622870" cy="306391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3608" y="6021288"/>
            <a:ext cx="3809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cs typeface="Times New Roman" panose="02020603050405020304" pitchFamily="18" charset="0"/>
              </a:rPr>
              <a:t>ИТБ </a:t>
            </a:r>
            <a:r>
              <a:rPr lang="ru-RU" dirty="0" err="1">
                <a:solidFill>
                  <a:srgbClr val="7030A0"/>
                </a:solidFill>
                <a:cs typeface="Times New Roman" panose="02020603050405020304" pitchFamily="18" charset="0"/>
              </a:rPr>
              <a:t>гуруҳига</a:t>
            </a:r>
            <a:r>
              <a:rPr lang="ru-RU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cs typeface="Times New Roman" panose="02020603050405020304" pitchFamily="18" charset="0"/>
              </a:rPr>
              <a:t>кирувчи</a:t>
            </a:r>
            <a:r>
              <a:rPr lang="ru-RU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ташкилотлар</a:t>
            </a:r>
            <a:r>
              <a:rPr lang="ru-RU" dirty="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141107"/>
            <a:ext cx="6120680" cy="432048"/>
          </a:xfrm>
        </p:spPr>
        <p:txBody>
          <a:bodyPr>
            <a:normAutofit/>
          </a:bodyPr>
          <a:lstStyle/>
          <a:p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 </a:t>
            </a:r>
            <a:r>
              <a:rPr lang="uz-Cyrl-U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тараққиёт банки тар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476672"/>
            <a:ext cx="8280920" cy="5256584"/>
          </a:xfrm>
        </p:spPr>
        <p:txBody>
          <a:bodyPr>
            <a:noAutofit/>
          </a:bodyPr>
          <a:lstStyle/>
          <a:p>
            <a:pPr algn="just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1973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солинди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1975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БААда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Дубай </a:t>
            </a:r>
            <a:r>
              <a:rPr lang="ru-RU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банки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саналувчи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Тараққиёт</a:t>
            </a:r>
            <a:r>
              <a:rPr lang="ru-RU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банки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Жидда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Саудия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Арабистони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муассасалари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1977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оролларида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Инвестиция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z-Latn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IIC)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солинди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1978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Жидда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шаҳрида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Қирол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Абдул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номидаги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тадқиқот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маркази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https://islommoliyasi.uz/wp-content/uploads/2022/01/image-1024x57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1008"/>
            <a:ext cx="3816424" cy="214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539552" y="6381328"/>
            <a:ext cx="43204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https://islommoliyasi.uz/wp-content/uploads/2022/01/image-1024x576.png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38795"/>
      </p:ext>
    </p:extLst>
  </p:cSld>
  <p:clrMapOvr>
    <a:masterClrMapping/>
  </p:clrMapOvr>
  <p:transition spd="med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32656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ИТБ </a:t>
            </a:r>
            <a:r>
              <a:rPr lang="ru-RU" sz="2400" b="1" i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фаолиятининг</a:t>
            </a:r>
            <a:r>
              <a:rPr lang="ru-RU" sz="24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асосий</a:t>
            </a:r>
            <a:r>
              <a:rPr lang="ru-RU" sz="24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йўналишлари</a:t>
            </a:r>
            <a:r>
              <a:rPr lang="ru-RU" sz="2400" b="1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.</a:t>
            </a:r>
          </a:p>
          <a:p>
            <a:endParaRPr lang="uz-Cyrl-UZ" sz="2400" i="1" dirty="0"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cs typeface="Times New Roman" panose="02020603050405020304" pitchFamily="18" charset="0"/>
              </a:rPr>
              <a:t>	ИТБ </a:t>
            </a:r>
            <a:r>
              <a:rPr lang="ru-RU" sz="2400" dirty="0" err="1">
                <a:cs typeface="Times New Roman" panose="02020603050405020304" pitchFamily="18" charset="0"/>
              </a:rPr>
              <a:t>аъзо-мамлакатларга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хусусий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секторга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қарашли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йўллар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каналлар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тўғонлар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мактаблар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касалхоналар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cs typeface="Times New Roman" panose="02020603050405020304" pitchFamily="18" charset="0"/>
              </a:rPr>
              <a:t>уй-жой</a:t>
            </a:r>
            <a:r>
              <a:rPr lang="ru-RU" sz="2400" dirty="0" smtClean="0"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cs typeface="Times New Roman" panose="02020603050405020304" pitchFamily="18" charset="0"/>
              </a:rPr>
              <a:t>қишлоқ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туманларини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ривожлантириш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бошқалар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каби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хўжалиги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инфратузилма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лойиҳаларини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қарзлар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беради</a:t>
            </a:r>
            <a:r>
              <a:rPr lang="ru-RU" sz="2400" dirty="0">
                <a:cs typeface="Times New Roman" panose="02020603050405020304" pitchFamily="18" charset="0"/>
              </a:rPr>
              <a:t>. Ушбу </a:t>
            </a:r>
            <a:r>
              <a:rPr lang="ru-RU" sz="2400" dirty="0" err="1">
                <a:cs typeface="Times New Roman" panose="02020603050405020304" pitchFamily="18" charset="0"/>
              </a:rPr>
              <a:t>лойиҳалар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устувор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ҳисобланади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аъзо-мамлакатлар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ижтимоий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ҳамда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иқтисодий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ривожланишига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сезиларли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кўрсатади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smtClean="0">
                <a:cs typeface="Times New Roman" panose="02020603050405020304" pitchFamily="18" charset="0"/>
              </a:rPr>
              <a:t>	</a:t>
            </a: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11572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04664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cs typeface="Times New Roman" panose="02020603050405020304" pitchFamily="18" charset="0"/>
              </a:rPr>
              <a:t>Ташкил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топган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вақтидан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бошлаб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cs typeface="Times New Roman" panose="02020603050405020304" pitchFamily="18" charset="0"/>
              </a:rPr>
              <a:t>ИТБ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гуруҳи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молиялаштирган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маблағлар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ҳажми</a:t>
            </a:r>
            <a:r>
              <a:rPr lang="ru-RU" sz="2400" dirty="0">
                <a:cs typeface="Times New Roman" panose="02020603050405020304" pitchFamily="18" charset="0"/>
              </a:rPr>
              <a:t> 2016 </a:t>
            </a:r>
            <a:r>
              <a:rPr lang="ru-RU" sz="2400" dirty="0" err="1">
                <a:cs typeface="Times New Roman" panose="02020603050405020304" pitchFamily="18" charset="0"/>
              </a:rPr>
              <a:t>йилнинг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охири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ҳолатига</a:t>
            </a:r>
            <a:r>
              <a:rPr lang="ru-RU" sz="2400" dirty="0" smtClean="0">
                <a:cs typeface="Times New Roman" panose="02020603050405020304" pitchFamily="18" charset="0"/>
              </a:rPr>
              <a:t> 124,3 </a:t>
            </a:r>
            <a:r>
              <a:rPr lang="ru-RU" sz="2400" dirty="0">
                <a:cs typeface="Times New Roman" panose="02020603050405020304" pitchFamily="18" charset="0"/>
              </a:rPr>
              <a:t>млрд. </a:t>
            </a:r>
            <a:r>
              <a:rPr lang="ru-RU" sz="2400" dirty="0" err="1">
                <a:cs typeface="Times New Roman" panose="02020603050405020304" pitchFamily="18" charset="0"/>
              </a:rPr>
              <a:t>долларни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этди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ундан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57,9 млрд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cs typeface="Times New Roman" panose="02020603050405020304" pitchFamily="18" charset="0"/>
              </a:rPr>
              <a:t>доллари</a:t>
            </a:r>
            <a:r>
              <a:rPr lang="ru-RU" sz="2400" dirty="0" smtClean="0">
                <a:cs typeface="Times New Roman" panose="02020603050405020304" pitchFamily="18" charset="0"/>
              </a:rPr>
              <a:t> (46,6</a:t>
            </a:r>
            <a:r>
              <a:rPr lang="ru-RU" sz="2400" dirty="0">
                <a:cs typeface="Times New Roman" panose="02020603050405020304" pitchFamily="18" charset="0"/>
              </a:rPr>
              <a:t>%) </a:t>
            </a:r>
            <a:r>
              <a:rPr lang="ru-RU" sz="2400" dirty="0" err="1">
                <a:cs typeface="Times New Roman" panose="02020603050405020304" pitchFamily="18" charset="0"/>
              </a:rPr>
              <a:t>лойиҳавий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молиялаштиришга</a:t>
            </a:r>
            <a:r>
              <a:rPr lang="ru-RU" sz="2400" dirty="0">
                <a:cs typeface="Times New Roman" panose="02020603050405020304" pitchFamily="18" charset="0"/>
              </a:rPr>
              <a:t>, 65,2 млрд. </a:t>
            </a:r>
            <a:r>
              <a:rPr lang="ru-RU" sz="2400" dirty="0" err="1">
                <a:cs typeface="Times New Roman" panose="02020603050405020304" pitchFamily="18" charset="0"/>
              </a:rPr>
              <a:t>доллари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савдони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молиялаштиришга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0,75 млрд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cs typeface="Times New Roman" panose="02020603050405020304" pitchFamily="18" charset="0"/>
              </a:rPr>
              <a:t>доллари</a:t>
            </a:r>
            <a:r>
              <a:rPr lang="ru-RU" sz="2400" dirty="0">
                <a:cs typeface="Times New Roman" panose="02020603050405020304" pitchFamily="18" charset="0"/>
              </a:rPr>
              <a:t> (0,6%) </a:t>
            </a:r>
            <a:r>
              <a:rPr lang="ru-RU" sz="2400" dirty="0" err="1">
                <a:cs typeface="Times New Roman" panose="02020603050405020304" pitchFamily="18" charset="0"/>
              </a:rPr>
              <a:t>махсус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ёрдам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йўналтирилди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endParaRPr lang="ru-RU" sz="2400" dirty="0" smtClean="0"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cs typeface="Times New Roman" panose="02020603050405020304" pitchFamily="18" charset="0"/>
              </a:rPr>
              <a:t>ИТБ </a:t>
            </a:r>
            <a:r>
              <a:rPr lang="ru-RU" sz="2400" dirty="0" err="1">
                <a:cs typeface="Times New Roman" panose="02020603050405020304" pitchFamily="18" charset="0"/>
              </a:rPr>
              <a:t>аъзо-мамлакатларда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тараққиёт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лойиҳаларини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қўллаб-қувватлаш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турли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исломий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молиявий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воситалардан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фойдаланади</a:t>
            </a:r>
            <a:r>
              <a:rPr lang="ru-RU" sz="2400" dirty="0">
                <a:cs typeface="Times New Roman" panose="02020603050405020304" pitchFamily="18" charset="0"/>
              </a:rPr>
              <a:t>. Ушбу </a:t>
            </a:r>
            <a:r>
              <a:rPr lang="ru-RU" sz="2400" dirty="0" err="1">
                <a:cs typeface="Times New Roman" panose="02020603050405020304" pitchFamily="18" charset="0"/>
              </a:rPr>
              <a:t>воситалар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қуйидагиларни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ўз</a:t>
            </a:r>
            <a:r>
              <a:rPr lang="ru-RU" sz="2400" dirty="0">
                <a:cs typeface="Times New Roman" panose="02020603050405020304" pitchFamily="18" charset="0"/>
              </a:rPr>
              <a:t> ичига </a:t>
            </a:r>
            <a:r>
              <a:rPr lang="ru-RU" sz="2400" dirty="0" err="1">
                <a:cs typeface="Times New Roman" panose="02020603050405020304" pitchFamily="18" charset="0"/>
              </a:rPr>
              <a:t>олади</a:t>
            </a:r>
            <a:r>
              <a:rPr lang="ru-RU" sz="2400" dirty="0"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400" dirty="0" smtClean="0"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643058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280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cs typeface="Times New Roman" panose="02020603050405020304" pitchFamily="18" charset="0"/>
              </a:rPr>
              <a:t>	ИТБ </a:t>
            </a:r>
            <a:r>
              <a:rPr lang="ru-RU" sz="2000" dirty="0" err="1">
                <a:cs typeface="Times New Roman" panose="02020603050405020304" pitchFamily="18" charset="0"/>
              </a:rPr>
              <a:t>аъзо-мамлакатларда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тараққиёт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лойиҳаларини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қўллаб-қувватлаш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турли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воситалардан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фойдаланади</a:t>
            </a:r>
            <a:r>
              <a:rPr lang="ru-RU" sz="2000" dirty="0">
                <a:cs typeface="Times New Roman" panose="02020603050405020304" pitchFamily="18" charset="0"/>
              </a:rPr>
              <a:t>. Ушбу </a:t>
            </a:r>
            <a:r>
              <a:rPr lang="ru-RU" sz="2000" dirty="0" err="1">
                <a:cs typeface="Times New Roman" panose="02020603050405020304" pitchFamily="18" charset="0"/>
              </a:rPr>
              <a:t>воситалар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қуйидагиларни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</a:t>
            </a:r>
            <a:r>
              <a:rPr lang="ru-RU" sz="2000" dirty="0">
                <a:cs typeface="Times New Roman" panose="02020603050405020304" pitchFamily="18" charset="0"/>
              </a:rPr>
              <a:t> ичига </a:t>
            </a:r>
            <a:r>
              <a:rPr lang="ru-RU" sz="2000" dirty="0" err="1">
                <a:cs typeface="Times New Roman" panose="02020603050405020304" pitchFamily="18" charset="0"/>
              </a:rPr>
              <a:t>олади</a:t>
            </a:r>
            <a:r>
              <a:rPr lang="ru-RU" sz="2000" dirty="0" smtClean="0"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000" b="1" dirty="0" smtClean="0"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1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Имтиёзли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қарзлар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Кредитлар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узоқ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муддатли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лойиҳаларни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мақсадида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cs typeface="Times New Roman" panose="02020603050405020304" pitchFamily="18" charset="0"/>
              </a:rPr>
              <a:t>қишлоқ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хўжалиги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таянч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инфратузилмаларни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давлат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кафолатига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ҳукуматлар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ёки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давлат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муассасаларига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берилади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қарз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шариатга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фоизсиз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ҳисобланади</a:t>
            </a:r>
            <a:r>
              <a:rPr lang="ru-RU" sz="2000" dirty="0" smtClean="0">
                <a:cs typeface="Times New Roman" panose="02020603050405020304" pitchFamily="18" charset="0"/>
              </a:rPr>
              <a:t>. Банк </a:t>
            </a:r>
            <a:r>
              <a:rPr lang="ru-RU" sz="2000" dirty="0" err="1">
                <a:cs typeface="Times New Roman" panose="02020603050405020304" pitchFamily="18" charset="0"/>
              </a:rPr>
              <a:t>ўзининг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маъмурий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харажатларини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кўрсатиш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олинган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тўлов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cs typeface="Times New Roman" panose="02020603050405020304" pitchFamily="18" charset="0"/>
              </a:rPr>
              <a:t>ҳисобига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қоплайди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 smtClean="0"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2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Техник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кўмак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>
                <a:cs typeface="Times New Roman" panose="02020603050405020304" pitchFamily="18" charset="0"/>
              </a:rPr>
              <a:t>Ушбу </a:t>
            </a:r>
            <a:r>
              <a:rPr lang="ru-RU" sz="2000" dirty="0" err="1">
                <a:cs typeface="Times New Roman" panose="02020603050405020304" pitchFamily="18" charset="0"/>
              </a:rPr>
              <a:t>ёрдамнинг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мақсади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лойиҳаларни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тайёрлаш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ошириш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сиёсатни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шакллантириш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cs typeface="Times New Roman" panose="02020603050405020304" pitchFamily="18" charset="0"/>
              </a:rPr>
              <a:t>ходимлар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тайёрлаш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инсон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ресурсларини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ёки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муассасавий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кўмакни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мақсадида</a:t>
            </a:r>
            <a:r>
              <a:rPr lang="ru-RU" sz="2000" dirty="0">
                <a:cs typeface="Times New Roman" panose="02020603050405020304" pitchFamily="18" charset="0"/>
              </a:rPr>
              <a:t> техник </a:t>
            </a:r>
            <a:r>
              <a:rPr lang="ru-RU" sz="2000" dirty="0" err="1" smtClean="0">
                <a:cs typeface="Times New Roman" panose="02020603050405020304" pitchFamily="18" charset="0"/>
              </a:rPr>
              <a:t>билимлар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олишни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иборатдир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72824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rgbClr val="7030A0"/>
                </a:solidFill>
                <a:cs typeface="Times New Roman" panose="02020603050405020304" pitchFamily="18" charset="0"/>
              </a:rPr>
              <a:t>3. </a:t>
            </a:r>
            <a:r>
              <a:rPr lang="ru-RU" sz="22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Лизинг</a:t>
            </a:r>
            <a:r>
              <a:rPr lang="ru-RU" sz="2200" b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200" dirty="0">
                <a:cs typeface="Times New Roman" panose="02020603050405020304" pitchFamily="18" charset="0"/>
              </a:rPr>
              <a:t>ИТБ </a:t>
            </a:r>
            <a:r>
              <a:rPr lang="ru-RU" sz="2200" dirty="0" err="1">
                <a:cs typeface="Times New Roman" panose="02020603050405020304" pitchFamily="18" charset="0"/>
              </a:rPr>
              <a:t>саноатни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ҳолатларида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ишлаб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чиқариш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линиялари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cs typeface="Times New Roman" panose="02020603050405020304" pitchFamily="18" charset="0"/>
              </a:rPr>
              <a:t> машина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асбоб-ускуналар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электр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энергияси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чиқариш</a:t>
            </a:r>
            <a:r>
              <a:rPr lang="ru-RU" sz="2200" dirty="0" smtClean="0">
                <a:cs typeface="Times New Roman" panose="02020603050405020304" pitchFamily="18" charset="0"/>
              </a:rPr>
              <a:t>, </a:t>
            </a:r>
            <a:r>
              <a:rPr lang="ru-RU" sz="2200" dirty="0" err="1" smtClean="0">
                <a:cs typeface="Times New Roman" panose="02020603050405020304" pitchFamily="18" charset="0"/>
              </a:rPr>
              <a:t>кемасозлик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cs typeface="Times New Roman" panose="02020603050405020304" pitchFamily="18" charset="0"/>
              </a:rPr>
              <a:t>шу </a:t>
            </a:r>
            <a:r>
              <a:rPr lang="ru-RU" sz="2200" dirty="0" err="1" smtClean="0">
                <a:cs typeface="Times New Roman" panose="02020603050405020304" pitchFamily="18" charset="0"/>
              </a:rPr>
              <a:t>каби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алоҳида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бир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тоифадаги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таркибий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қисмларни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ўзида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ифодалайдиган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активларни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сотиб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олади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кейин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маълум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бир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вақт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мобайнида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олувчига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лизингга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беради</a:t>
            </a:r>
            <a:r>
              <a:rPr lang="ru-RU" sz="2200" dirty="0" smtClean="0">
                <a:cs typeface="Times New Roman" panose="02020603050405020304" pitchFamily="18" charset="0"/>
              </a:rPr>
              <a:t>.</a:t>
            </a:r>
            <a:r>
              <a:rPr lang="ru-RU" sz="2200" i="1" dirty="0"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cs typeface="Times New Roman" panose="02020603050405020304" pitchFamily="18" charset="0"/>
              </a:rPr>
              <a:t>Бўлиб</a:t>
            </a:r>
            <a:r>
              <a:rPr lang="ru-RU" sz="2200" i="1" dirty="0"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cs typeface="Times New Roman" panose="02020603050405020304" pitchFamily="18" charset="0"/>
              </a:rPr>
              <a:t>тўлашга</a:t>
            </a:r>
            <a:r>
              <a:rPr lang="ru-RU" sz="2200" i="1" dirty="0"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cs typeface="Times New Roman" panose="02020603050405020304" pitchFamily="18" charset="0"/>
              </a:rPr>
              <a:t>сотиш</a:t>
            </a:r>
            <a:r>
              <a:rPr lang="ru-RU" sz="2200" dirty="0">
                <a:cs typeface="Times New Roman" panose="02020603050405020304" pitchFamily="18" charset="0"/>
              </a:rPr>
              <a:t>. ИТБ </a:t>
            </a:r>
            <a:r>
              <a:rPr lang="ru-RU" sz="2200" dirty="0" err="1">
                <a:cs typeface="Times New Roman" panose="02020603050405020304" pitchFamily="18" charset="0"/>
              </a:rPr>
              <a:t>маълум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бир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лойиҳа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зарур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>
                <a:cs typeface="Times New Roman" panose="02020603050405020304" pitchFamily="18" charset="0"/>
              </a:rPr>
              <a:t>машина/</a:t>
            </a:r>
            <a:r>
              <a:rPr lang="ru-RU" sz="2200" dirty="0" err="1">
                <a:cs typeface="Times New Roman" panose="02020603050405020304" pitchFamily="18" charset="0"/>
              </a:rPr>
              <a:t>ускуналарни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сотиб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олади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кейинчалик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cs typeface="Times New Roman" panose="02020603050405020304" pitchFamily="18" charset="0"/>
              </a:rPr>
              <a:t>бенефициар </a:t>
            </a:r>
            <a:r>
              <a:rPr lang="ru-RU" sz="2200" dirty="0">
                <a:cs typeface="Times New Roman" panose="02020603050405020304" pitchFamily="18" charset="0"/>
              </a:rPr>
              <a:t>(</a:t>
            </a:r>
            <a:r>
              <a:rPr lang="ru-RU" sz="2200" dirty="0" err="1">
                <a:cs typeface="Times New Roman" panose="02020603050405020304" pitchFamily="18" charset="0"/>
              </a:rPr>
              <a:t>мижоз</a:t>
            </a:r>
            <a:r>
              <a:rPr lang="ru-RU" sz="2200" dirty="0">
                <a:cs typeface="Times New Roman" panose="02020603050405020304" pitchFamily="18" charset="0"/>
              </a:rPr>
              <a:t>)га банк </a:t>
            </a:r>
            <a:r>
              <a:rPr lang="ru-RU" sz="2200" dirty="0" err="1" smtClean="0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cs typeface="Times New Roman" panose="02020603050405020304" pitchFamily="18" charset="0"/>
              </a:rPr>
              <a:t>бенефициар </a:t>
            </a:r>
            <a:r>
              <a:rPr lang="ru-RU" sz="2200" dirty="0" err="1">
                <a:cs typeface="Times New Roman" panose="02020603050405020304" pitchFamily="18" charset="0"/>
              </a:rPr>
              <a:t>ўртасида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ўзаро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келишилган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устамани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қўшган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ҳолда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қайта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сотади</a:t>
            </a:r>
            <a:r>
              <a:rPr lang="ru-RU" sz="2200" dirty="0">
                <a:cs typeface="Times New Roman" panose="02020603050405020304" pitchFamily="18" charset="0"/>
              </a:rPr>
              <a:t>.</a:t>
            </a:r>
          </a:p>
          <a:p>
            <a:r>
              <a:rPr lang="ru-RU" sz="22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4. </a:t>
            </a:r>
            <a:r>
              <a:rPr lang="ru-RU" sz="2200" b="1" i="1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Истисноъ</a:t>
            </a:r>
            <a:r>
              <a:rPr lang="ru-RU" sz="2200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200" dirty="0">
                <a:cs typeface="Times New Roman" panose="02020603050405020304" pitchFamily="18" charset="0"/>
              </a:rPr>
              <a:t>Ушбу </a:t>
            </a:r>
            <a:r>
              <a:rPr lang="ru-RU" sz="2200" dirty="0" err="1">
                <a:cs typeface="Times New Roman" panose="02020603050405020304" pitchFamily="18" charset="0"/>
              </a:rPr>
              <a:t>усул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аксар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инфратузилма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лойиҳаларини</a:t>
            </a:r>
            <a:endParaRPr lang="ru-RU" sz="2200" dirty="0">
              <a:cs typeface="Times New Roman" panose="02020603050405020304" pitchFamily="18" charset="0"/>
            </a:endParaRPr>
          </a:p>
          <a:p>
            <a:r>
              <a:rPr lang="ru-RU" sz="2200" dirty="0" err="1">
                <a:cs typeface="Times New Roman" panose="02020603050405020304" pitchFamily="18" charset="0"/>
              </a:rPr>
              <a:t>молиялаштиришда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қўлланади</a:t>
            </a:r>
            <a:r>
              <a:rPr lang="ru-RU" sz="2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170378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5.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линиялари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>
                <a:cs typeface="Times New Roman" panose="02020603050405020304" pitchFamily="18" charset="0"/>
              </a:rPr>
              <a:t>ИТБ </a:t>
            </a:r>
            <a:r>
              <a:rPr lang="ru-RU" sz="2000" dirty="0" err="1"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ўрта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cs typeface="Times New Roman" panose="02020603050405020304" pitchFamily="18" charset="0"/>
              </a:rPr>
              <a:t>айниқса</a:t>
            </a:r>
            <a:r>
              <a:rPr lang="ru-RU" sz="2000" dirty="0" smtClean="0"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cs typeface="Times New Roman" panose="02020603050405020304" pitchFamily="18" charset="0"/>
              </a:rPr>
              <a:t>саноат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секторидаги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корхоналарнинг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ўсишига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кўмаклашувчи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миллий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тараққиёт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муассасалари</a:t>
            </a:r>
            <a:r>
              <a:rPr lang="ru-RU" sz="2000" dirty="0">
                <a:cs typeface="Times New Roman" panose="02020603050405020304" pitchFamily="18" charset="0"/>
              </a:rPr>
              <a:t> (NDFI) </a:t>
            </a:r>
            <a:r>
              <a:rPr lang="ru-RU" sz="2000" dirty="0" err="1">
                <a:cs typeface="Times New Roman" panose="02020603050405020304" pitchFamily="18" charset="0"/>
              </a:rPr>
              <a:t>ёки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исломий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банклар</a:t>
            </a:r>
            <a:r>
              <a:rPr lang="ru-RU" sz="2000" dirty="0" smtClean="0">
                <a:cs typeface="Times New Roman" panose="02020603050405020304" pitchFamily="18" charset="0"/>
              </a:rPr>
              <a:t> (IB</a:t>
            </a:r>
            <a:r>
              <a:rPr lang="ru-RU" sz="2000" dirty="0"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линиялари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тақдим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этади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6.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Капиталда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иштирок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этиш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(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equity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).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dirty="0">
                <a:cs typeface="Times New Roman" panose="02020603050405020304" pitchFamily="18" charset="0"/>
              </a:rPr>
              <a:t>ИТБ </a:t>
            </a:r>
            <a:r>
              <a:rPr lang="ru-RU" sz="2000" dirty="0" err="1">
                <a:cs typeface="Times New Roman" panose="02020603050405020304" pitchFamily="18" charset="0"/>
              </a:rPr>
              <a:t>иқтисодий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ва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молиявий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жиҳатдан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яшовчан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ҳисобланган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қишлоқ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хўжалиги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ва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саноат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чиқариши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лойиҳаларининг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ҳиссадорлик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капиталида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иштирок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этади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7.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Муробаҳа</a:t>
            </a:r>
            <a:r>
              <a:rPr lang="ru-RU" sz="2000" b="1" dirty="0">
                <a:solidFill>
                  <a:srgbClr val="7030A0"/>
                </a:solidFill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>
                <a:cs typeface="Times New Roman" panose="02020603050405020304" pitchFamily="18" charset="0"/>
              </a:rPr>
              <a:t>Ушбу </a:t>
            </a:r>
            <a:r>
              <a:rPr lang="ru-RU" sz="2000" dirty="0" err="1">
                <a:cs typeface="Times New Roman" panose="02020603050405020304" pitchFamily="18" charset="0"/>
              </a:rPr>
              <a:t>усул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савдони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молиялаштириш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учун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cs typeface="Times New Roman" panose="02020603050405020304" pitchFamily="18" charset="0"/>
              </a:rPr>
              <a:t>. Банк </a:t>
            </a:r>
            <a:r>
              <a:rPr lang="ru-RU" sz="2000" dirty="0" err="1">
                <a:cs typeface="Times New Roman" panose="02020603050405020304" pitchFamily="18" charset="0"/>
              </a:rPr>
              <a:t>сўралаётган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товарни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сотиб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олади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ва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уни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бенефициарга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қайта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сотади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Импортни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молиялаштириш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ҳолатида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даври</a:t>
            </a:r>
            <a:r>
              <a:rPr lang="ru-RU" sz="2000" dirty="0">
                <a:cs typeface="Times New Roman" panose="02020603050405020304" pitchFamily="18" charset="0"/>
              </a:rPr>
              <a:t> 30 </a:t>
            </a:r>
            <a:r>
              <a:rPr lang="ru-RU" sz="2000" dirty="0" err="1">
                <a:cs typeface="Times New Roman" panose="02020603050405020304" pitchFamily="18" charset="0"/>
              </a:rPr>
              <a:t>ойгачани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этади</a:t>
            </a:r>
            <a:r>
              <a:rPr lang="ru-RU" sz="2000" dirty="0" smtClean="0">
                <a:cs typeface="Times New Roman" panose="02020603050405020304" pitchFamily="18" charset="0"/>
              </a:rPr>
              <a:t>: </a:t>
            </a:r>
            <a:r>
              <a:rPr lang="ru-RU" sz="2000" dirty="0" err="1" smtClean="0">
                <a:cs typeface="Times New Roman" panose="02020603050405020304" pitchFamily="18" charset="0"/>
              </a:rPr>
              <a:t>экспортни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ҳолатида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эса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ушбу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давр</a:t>
            </a:r>
            <a:r>
              <a:rPr lang="ru-RU" sz="2000" dirty="0">
                <a:cs typeface="Times New Roman" panose="02020603050405020304" pitchFamily="18" charset="0"/>
              </a:rPr>
              <a:t> 120 </a:t>
            </a:r>
            <a:r>
              <a:rPr lang="ru-RU" sz="2000" dirty="0" err="1" smtClean="0">
                <a:cs typeface="Times New Roman" panose="02020603050405020304" pitchFamily="18" charset="0"/>
              </a:rPr>
              <a:t>ойгача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узайтирилиши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664152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5461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NewRomanPS-BoldMT"/>
              </a:rPr>
              <a:t>2013–2017 </a:t>
            </a:r>
            <a:r>
              <a:rPr lang="ru-RU" b="1" dirty="0" err="1">
                <a:latin typeface="TimesNewRomanPS-BoldMT"/>
              </a:rPr>
              <a:t>йиллар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учун</a:t>
            </a:r>
            <a:r>
              <a:rPr lang="ru-RU" b="1" dirty="0">
                <a:latin typeface="TimesNewRomanPS-BoldMT"/>
              </a:rPr>
              <a:t> ИТБ </a:t>
            </a:r>
            <a:r>
              <a:rPr lang="ru-RU" b="1" dirty="0" err="1">
                <a:latin typeface="TimesNewRomanPS-BoldMT"/>
              </a:rPr>
              <a:t>томонидан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тасдиқланган</a:t>
            </a:r>
            <a:endParaRPr lang="ru-RU" b="1" dirty="0">
              <a:latin typeface="TimesNewRomanPS-BoldMT"/>
            </a:endParaRPr>
          </a:p>
          <a:p>
            <a:pPr algn="just"/>
            <a:r>
              <a:rPr lang="ru-RU" b="1" dirty="0" err="1">
                <a:latin typeface="TimesNewRomanPS-BoldMT"/>
              </a:rPr>
              <a:t>лойиҳаларнинг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молиялаштириш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усули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кесимида</a:t>
            </a:r>
            <a:r>
              <a:rPr lang="ru-RU" b="1" dirty="0">
                <a:latin typeface="TimesNewRomanPS-BoldMT"/>
              </a:rPr>
              <a:t> </a:t>
            </a:r>
            <a:r>
              <a:rPr lang="ru-RU" b="1" dirty="0" err="1">
                <a:latin typeface="TimesNewRomanPS-BoldMT"/>
              </a:rPr>
              <a:t>ўзгариш</a:t>
            </a:r>
            <a:endParaRPr lang="ru-RU" b="1" dirty="0">
              <a:latin typeface="TimesNewRomanPS-BoldMT"/>
            </a:endParaRPr>
          </a:p>
          <a:p>
            <a:pPr algn="just"/>
            <a:r>
              <a:rPr lang="ru-RU" b="1" dirty="0" err="1">
                <a:latin typeface="TimesNewRomanPS-BoldMT"/>
              </a:rPr>
              <a:t>суръати</a:t>
            </a:r>
            <a:r>
              <a:rPr lang="ru-RU" b="1" dirty="0">
                <a:latin typeface="TimesNewRomanPS-BoldMT"/>
              </a:rPr>
              <a:t> (млн. АҚШ </a:t>
            </a:r>
            <a:r>
              <a:rPr lang="ru-RU" b="1" dirty="0" err="1">
                <a:latin typeface="TimesNewRomanPS-BoldMT"/>
              </a:rPr>
              <a:t>долларида</a:t>
            </a:r>
            <a:r>
              <a:rPr lang="ru-RU" b="1" dirty="0">
                <a:latin typeface="TimesNewRomanPS-BoldMT"/>
              </a:rPr>
              <a:t>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39962"/>
            <a:ext cx="6343330" cy="41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8755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3" y="404664"/>
            <a:ext cx="61926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NewRomanPSMT"/>
              </a:rPr>
              <a:t>ИТБ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ташкил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топган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вақтдан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бошлаб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TimesNewRomanPSMT"/>
              </a:rPr>
              <a:t>лойиҳаларни</a:t>
            </a:r>
            <a:r>
              <a:rPr lang="ru-RU" b="1" dirty="0" smtClean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TimesNewRomanPSMT"/>
              </a:rPr>
              <a:t>молиялаштириш</a:t>
            </a:r>
            <a:r>
              <a:rPr lang="ru-RU" b="1" dirty="0" smtClean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усуллари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NewRomanPSMT"/>
              </a:rPr>
              <a:t>таркиби</a:t>
            </a:r>
            <a:r>
              <a:rPr lang="ru-RU" b="1" dirty="0">
                <a:solidFill>
                  <a:srgbClr val="7030A0"/>
                </a:solidFill>
                <a:latin typeface="TimesNewRomanPSMT"/>
              </a:rPr>
              <a:t>.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50995"/>
            <a:ext cx="6192687" cy="406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03076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TimesNewRomanPSMT"/>
              </a:rPr>
              <a:t>Бундан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ташқари</a:t>
            </a:r>
            <a:r>
              <a:rPr lang="ru-RU" dirty="0">
                <a:latin typeface="TimesNewRomanPSMT"/>
              </a:rPr>
              <a:t>, ИТБ </a:t>
            </a:r>
            <a:r>
              <a:rPr lang="ru-RU" dirty="0" err="1">
                <a:latin typeface="TimesNewRomanPSMT"/>
              </a:rPr>
              <a:t>исломий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қимматли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қоғозлар</a:t>
            </a:r>
            <a:r>
              <a:rPr lang="ru-RU" dirty="0">
                <a:latin typeface="TimesNewRomanPSMT"/>
              </a:rPr>
              <a:t> – </a:t>
            </a:r>
            <a:r>
              <a:rPr lang="ru-RU" dirty="0" err="1" smtClean="0">
                <a:latin typeface="TimesNewRomanPSMT"/>
              </a:rPr>
              <a:t>сукукни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жойлаштириш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ташкилотчиси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ҳисобланади</a:t>
            </a:r>
            <a:r>
              <a:rPr lang="ru-RU" dirty="0">
                <a:latin typeface="TimesNewRomanPSMT"/>
              </a:rPr>
              <a:t>. ИТБ </a:t>
            </a:r>
            <a:r>
              <a:rPr lang="ru-RU" dirty="0" smtClean="0">
                <a:latin typeface="TimesNewRomanPSMT"/>
              </a:rPr>
              <a:t>шариат </a:t>
            </a:r>
            <a:r>
              <a:rPr lang="ru-RU" dirty="0" err="1" smtClean="0">
                <a:latin typeface="TimesNewRomanPSMT"/>
              </a:rPr>
              <a:t>ўрнатган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чекловлар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доирасида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молиявий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маблағларни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жамлаш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 smtClean="0">
                <a:latin typeface="TimesNewRomanPSMT"/>
              </a:rPr>
              <a:t>учун</a:t>
            </a:r>
            <a:r>
              <a:rPr lang="ru-RU" dirty="0" smtClean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депозитларни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жалб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қилиш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ҳуқуқига</a:t>
            </a:r>
            <a:r>
              <a:rPr lang="ru-RU" dirty="0">
                <a:latin typeface="TimesNewRomanPSMT"/>
              </a:rPr>
              <a:t> </a:t>
            </a:r>
            <a:r>
              <a:rPr lang="ru-RU" dirty="0" err="1">
                <a:latin typeface="TimesNewRomanPSMT"/>
              </a:rPr>
              <a:t>эга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460977"/>
            <a:ext cx="6120680" cy="361095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5075" y="5327839"/>
            <a:ext cx="4316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NewRomanPSMT"/>
              </a:rPr>
              <a:t>20</a:t>
            </a:r>
            <a:r>
              <a:rPr lang="en-US" dirty="0" smtClean="0">
                <a:solidFill>
                  <a:srgbClr val="FF0000"/>
                </a:solidFill>
                <a:latin typeface="TimesNewRomanPSMT"/>
              </a:rPr>
              <a:t>17</a:t>
            </a:r>
            <a:r>
              <a:rPr lang="ru-RU" dirty="0" smtClean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NewRomanPSMT"/>
              </a:rPr>
              <a:t>йилда</a:t>
            </a:r>
            <a:r>
              <a:rPr lang="ru-RU" dirty="0">
                <a:solidFill>
                  <a:srgbClr val="FF0000"/>
                </a:solidFill>
                <a:latin typeface="TimesNewRomanPSMT"/>
              </a:rPr>
              <a:t> ИТБ </a:t>
            </a:r>
            <a:r>
              <a:rPr lang="ru-RU" dirty="0" err="1">
                <a:solidFill>
                  <a:srgbClr val="FF0000"/>
                </a:solidFill>
                <a:latin typeface="TimesNewRomanPSMT"/>
              </a:rPr>
              <a:t>маблағларининг</a:t>
            </a:r>
            <a:r>
              <a:rPr lang="ru-RU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NewRomanPSMT"/>
              </a:rPr>
              <a:t>иқтисодиёт</a:t>
            </a:r>
            <a:r>
              <a:rPr lang="ru-RU" dirty="0" smtClean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NewRomanPSMT"/>
              </a:rPr>
              <a:t>секторлари</a:t>
            </a:r>
            <a:r>
              <a:rPr lang="ru-RU" dirty="0" smtClean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NewRomanPSMT"/>
              </a:rPr>
              <a:t>бўйича</a:t>
            </a:r>
            <a:r>
              <a:rPr lang="ru-RU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NewRomanPSMT"/>
              </a:rPr>
              <a:t>тақсимланиши</a:t>
            </a:r>
            <a:r>
              <a:rPr lang="ru-RU" dirty="0">
                <a:solidFill>
                  <a:srgbClr val="FF0000"/>
                </a:solidFill>
                <a:latin typeface="TimesNewRomanPSMT"/>
              </a:rPr>
              <a:t> (млн. АҚШ </a:t>
            </a:r>
            <a:r>
              <a:rPr lang="ru-RU" dirty="0" err="1">
                <a:solidFill>
                  <a:srgbClr val="FF0000"/>
                </a:solidFill>
                <a:latin typeface="TimesNewRomanPSMT"/>
              </a:rPr>
              <a:t>доллари</a:t>
            </a:r>
            <a:r>
              <a:rPr lang="ru-RU" dirty="0">
                <a:solidFill>
                  <a:srgbClr val="FF0000"/>
                </a:solidFill>
                <a:latin typeface="TimesNewRomanPSMT"/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108291469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4249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ИТБ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бошқарув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органлари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ва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ташкилий</a:t>
            </a:r>
            <a:r>
              <a:rPr lang="ru-RU" sz="20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тузилиши</a:t>
            </a:r>
            <a:r>
              <a:rPr lang="ru-RU" sz="2000" b="1" i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b="1" i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ИТБ </a:t>
            </a:r>
            <a:r>
              <a:rPr lang="ru-RU" sz="2000" dirty="0" err="1">
                <a:cs typeface="Times New Roman" panose="02020603050405020304" pitchFamily="18" charset="0"/>
              </a:rPr>
              <a:t>аъзо-мамлакатлари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ўзларининг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вакиллари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орқали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банкни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бошқаришда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раҳбарлик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органлари</a:t>
            </a:r>
            <a:r>
              <a:rPr lang="ru-RU" sz="2000" dirty="0"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cs typeface="Times New Roman" panose="02020603050405020304" pitchFamily="18" charset="0"/>
              </a:rPr>
              <a:t>Бошқарувчилар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кенгаши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Ижрочи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директорлар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кенгашида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иштирок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этадилар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ИТБнинг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ваколатли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бошқарув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органи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Бошқарувчилар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кенгаши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Бошқарувчилар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кенгашининг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йиллик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йиғилишлари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вақтида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йиллик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ҳисоботни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баҳолаш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cs typeface="Times New Roman" panose="02020603050405020304" pitchFamily="18" charset="0"/>
              </a:rPr>
              <a:t>фойдани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тақсимлаш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грантлар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Директорлар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кенгаши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аъзоларини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тайинлаш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бошқа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масалалар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муҳокама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cs typeface="Times New Roman" panose="02020603050405020304" pitchFamily="18" charset="0"/>
              </a:rPr>
              <a:t>. 2003 </a:t>
            </a:r>
            <a:r>
              <a:rPr lang="ru-RU" sz="2000" dirty="0" err="1" smtClean="0">
                <a:cs typeface="Times New Roman" panose="02020603050405020304" pitchFamily="18" charset="0"/>
              </a:rPr>
              <a:t>йил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нинг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сентябрида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cs typeface="Times New Roman" panose="02020603050405020304" pitchFamily="18" charset="0"/>
              </a:rPr>
              <a:t>ИТБ </a:t>
            </a:r>
            <a:r>
              <a:rPr lang="ru-RU" sz="2000" dirty="0" err="1" smtClean="0">
                <a:cs typeface="Times New Roman" panose="02020603050405020304" pitchFamily="18" charset="0"/>
              </a:rPr>
              <a:t>Бошқарувчиларининг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йиллик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йиғилиши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Олма-Ота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шаҳрида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ўтди</a:t>
            </a:r>
            <a:r>
              <a:rPr lang="ru-RU" sz="2000" dirty="0" smtClean="0"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cs typeface="Times New Roman" panose="02020603050405020304" pitchFamily="18" charset="0"/>
              </a:rPr>
              <a:t>Ижрочи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директорлар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кенгаши</a:t>
            </a:r>
            <a:r>
              <a:rPr lang="ru-RU" sz="2000" dirty="0">
                <a:cs typeface="Times New Roman" panose="02020603050405020304" pitchFamily="18" charset="0"/>
              </a:rPr>
              <a:t> 18 та </a:t>
            </a:r>
            <a:r>
              <a:rPr lang="ru-RU" sz="2000" dirty="0" err="1">
                <a:cs typeface="Times New Roman" panose="02020603050405020304" pitchFamily="18" charset="0"/>
              </a:rPr>
              <a:t>аъзодан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иборат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cs typeface="Times New Roman" panose="02020603050405020304" pitchFamily="18" charset="0"/>
              </a:rPr>
              <a:t>Ижрочи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директорлар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кенгаши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таркибининг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ярми</a:t>
            </a:r>
            <a:r>
              <a:rPr lang="ru-RU" sz="2000" dirty="0">
                <a:cs typeface="Times New Roman" panose="02020603050405020304" pitchFamily="18" charset="0"/>
              </a:rPr>
              <a:t> ИТБ </a:t>
            </a:r>
            <a:r>
              <a:rPr lang="ru-RU" sz="2000" dirty="0" err="1" smtClean="0">
                <a:cs typeface="Times New Roman" panose="02020603050405020304" pitchFamily="18" charset="0"/>
              </a:rPr>
              <a:t>капиталида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каттароқ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улушга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аъзо-мамлакатларнинг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доимий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вакилларидан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шакллантирилади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қолган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ярми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эса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Бошқарувчилар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кенгаши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томонидан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тайинланади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6433433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ИТБ </a:t>
            </a:r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стратегияси</a:t>
            </a:r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cs typeface="Times New Roman" panose="02020603050405020304" pitchFamily="18" charset="0"/>
              </a:rPr>
              <a:t>2005 </a:t>
            </a:r>
            <a:r>
              <a:rPr lang="ru-RU" sz="2400" dirty="0" err="1">
                <a:cs typeface="Times New Roman" panose="02020603050405020304" pitchFamily="18" charset="0"/>
              </a:rPr>
              <a:t>йилда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ўтган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асрнинг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охири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асрнинг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бошларида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бўлиб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ўтган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шиддатли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глобал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ўзгаришларга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самарали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жавоб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бериш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мақсадида</a:t>
            </a:r>
            <a:r>
              <a:rPr lang="ru-RU" sz="2400" dirty="0">
                <a:cs typeface="Times New Roman" panose="02020603050405020304" pitchFamily="18" charset="0"/>
              </a:rPr>
              <a:t>, ИТБ </a:t>
            </a:r>
            <a:r>
              <a:rPr lang="ru-RU" sz="2400" dirty="0" err="1">
                <a:cs typeface="Times New Roman" panose="02020603050405020304" pitchFamily="18" charset="0"/>
              </a:rPr>
              <a:t>тараққиёт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соҳасида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банкнинг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келажакдаги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мўлжалларини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тафаккур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ва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таҳлил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Малайзиянинг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собиқ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>
                <a:cs typeface="Times New Roman" panose="02020603050405020304" pitchFamily="18" charset="0"/>
              </a:rPr>
              <a:t>Бош </a:t>
            </a:r>
            <a:r>
              <a:rPr lang="ru-RU" sz="2400" dirty="0" err="1">
                <a:cs typeface="Times New Roman" panose="02020603050405020304" pitchFamily="18" charset="0"/>
              </a:rPr>
              <a:t>вазири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Мазоҳир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Муҳаммад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бошчилигидаги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катта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тажрибага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эга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бир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гуруҳ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намояндаларни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тайинлади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натижаси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ўлароқ</a:t>
            </a:r>
            <a:r>
              <a:rPr lang="ru-RU" sz="2400" dirty="0">
                <a:cs typeface="Times New Roman" panose="02020603050405020304" pitchFamily="18" charset="0"/>
              </a:rPr>
              <a:t>, «</a:t>
            </a:r>
            <a:r>
              <a:rPr lang="ru-RU" sz="2400" dirty="0" err="1">
                <a:cs typeface="Times New Roman" panose="02020603050405020304" pitchFamily="18" charset="0"/>
              </a:rPr>
              <a:t>ИТБнинг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ҳижрий</a:t>
            </a:r>
            <a:r>
              <a:rPr lang="ru-RU" sz="2400" dirty="0">
                <a:cs typeface="Times New Roman" panose="02020603050405020304" pitchFamily="18" charset="0"/>
              </a:rPr>
              <a:t> 1440 </a:t>
            </a:r>
            <a:r>
              <a:rPr lang="ru-RU" sz="2400" dirty="0" err="1">
                <a:cs typeface="Times New Roman" panose="02020603050405020304" pitchFamily="18" charset="0"/>
              </a:rPr>
              <a:t>йилгача</a:t>
            </a:r>
            <a:r>
              <a:rPr lang="ru-RU" sz="2400" dirty="0">
                <a:cs typeface="Times New Roman" panose="02020603050405020304" pitchFamily="18" charset="0"/>
              </a:rPr>
              <a:t> (2020 </a:t>
            </a:r>
            <a:r>
              <a:rPr lang="ru-RU" sz="2400" dirty="0" err="1" smtClean="0">
                <a:cs typeface="Times New Roman" panose="02020603050405020304" pitchFamily="18" charset="0"/>
              </a:rPr>
              <a:t>йил</a:t>
            </a:r>
            <a:r>
              <a:rPr lang="ru-RU" sz="2400" dirty="0" smtClean="0">
                <a:cs typeface="Times New Roman" panose="02020603050405020304" pitchFamily="18" charset="0"/>
              </a:rPr>
              <a:t>) </a:t>
            </a:r>
            <a:r>
              <a:rPr lang="ru-RU" sz="2400" dirty="0" err="1" smtClean="0">
                <a:cs typeface="Times New Roman" panose="02020603050405020304" pitchFamily="18" charset="0"/>
              </a:rPr>
              <a:t>бўлган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қарашлари»нинг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лойиҳаси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шакллантирилди</a:t>
            </a:r>
            <a:r>
              <a:rPr lang="ru-RU" sz="24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45051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NewRomanPSMT"/>
              </a:rPr>
              <a:t>	</a:t>
            </a:r>
            <a:r>
              <a:rPr lang="ru-RU" sz="2400" b="1" dirty="0" smtClean="0">
                <a:latin typeface="TimesNewRomanPSMT"/>
              </a:rPr>
              <a:t>«Қарашлар-1440»</a:t>
            </a:r>
            <a:r>
              <a:rPr lang="ru-RU" sz="2400" dirty="0" smtClean="0">
                <a:latin typeface="TimesNewRomanPSMT"/>
              </a:rPr>
              <a:t>нинг </a:t>
            </a:r>
            <a:r>
              <a:rPr lang="ru-RU" sz="2400" dirty="0" err="1" smtClean="0">
                <a:latin typeface="TimesNewRomanPSMT"/>
              </a:rPr>
              <a:t>биринчи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вазифасидан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келиб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чиқиб</a:t>
            </a:r>
            <a:r>
              <a:rPr lang="ru-RU" sz="2400" dirty="0" smtClean="0">
                <a:latin typeface="TimesNewRomanPSMT"/>
              </a:rPr>
              <a:t>, 2007 </a:t>
            </a:r>
            <a:r>
              <a:rPr lang="ru-RU" sz="2400" dirty="0" err="1">
                <a:latin typeface="TimesNewRomanPSMT"/>
              </a:rPr>
              <a:t>йилда</a:t>
            </a:r>
            <a:r>
              <a:rPr lang="ru-RU" sz="2400" dirty="0">
                <a:latin typeface="TimesNewRomanPSMT"/>
              </a:rPr>
              <a:t> ИТБ </a:t>
            </a:r>
            <a:r>
              <a:rPr lang="ru-RU" sz="2400" dirty="0" err="1">
                <a:latin typeface="TimesNewRomanPSMT"/>
              </a:rPr>
              <a:t>томонидан</a:t>
            </a:r>
            <a:r>
              <a:rPr lang="ru-RU" sz="2400" dirty="0">
                <a:latin typeface="TimesNewRomanPSMT"/>
              </a:rPr>
              <a:t> банк </a:t>
            </a:r>
            <a:r>
              <a:rPr lang="ru-RU" sz="2400" dirty="0" err="1">
                <a:latin typeface="TimesNewRomanPSMT"/>
              </a:rPr>
              <a:t>фаолиятини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ислоҳ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қилиш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дастури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ишга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туширилди</a:t>
            </a:r>
            <a:r>
              <a:rPr lang="ru-RU" sz="2400" dirty="0">
                <a:latin typeface="TimesNewRomanPSMT"/>
              </a:rPr>
              <a:t>. </a:t>
            </a:r>
            <a:r>
              <a:rPr lang="ru-RU" sz="2400" dirty="0" err="1">
                <a:latin typeface="TimesNewRomanPSMT"/>
              </a:rPr>
              <a:t>Ислоҳотлар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банкни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билим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асосида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фаолият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юритувчи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самарали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ва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таъсирчан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тараққиёт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молия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муассасасига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айлантиришга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йўналтирилган</a:t>
            </a:r>
            <a:r>
              <a:rPr lang="ru-RU" sz="2400" dirty="0" smtClean="0">
                <a:latin typeface="TimesNewRomanPSMT"/>
              </a:rPr>
              <a:t>.</a:t>
            </a:r>
          </a:p>
          <a:p>
            <a:pPr algn="just"/>
            <a:r>
              <a:rPr lang="ru-RU" sz="2400" dirty="0" smtClean="0">
                <a:latin typeface="TimesNewRomanPSMT"/>
              </a:rPr>
              <a:t>	</a:t>
            </a:r>
            <a:r>
              <a:rPr lang="ru-RU" sz="2400" dirty="0" err="1" smtClean="0">
                <a:latin typeface="TimesNewRomanPSMT"/>
              </a:rPr>
              <a:t>Жаҳон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>
                <a:latin typeface="TimesNewRomanPSMT"/>
              </a:rPr>
              <a:t>банки, </a:t>
            </a:r>
            <a:r>
              <a:rPr lang="ru-RU" sz="2400" dirty="0" err="1">
                <a:latin typeface="TimesNewRomanPSMT"/>
              </a:rPr>
              <a:t>Осиё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тараққиёт</a:t>
            </a:r>
            <a:r>
              <a:rPr lang="ru-RU" sz="2400" dirty="0">
                <a:latin typeface="TimesNewRomanPSMT"/>
              </a:rPr>
              <a:t> банки </a:t>
            </a:r>
            <a:r>
              <a:rPr lang="ru-RU" sz="2400" dirty="0" err="1">
                <a:latin typeface="TimesNewRomanPSMT"/>
              </a:rPr>
              <a:t>ва</a:t>
            </a:r>
            <a:r>
              <a:rPr lang="ru-RU" sz="2400" dirty="0">
                <a:latin typeface="TimesNewRomanPSMT"/>
              </a:rPr>
              <a:t> Африка </a:t>
            </a:r>
            <a:r>
              <a:rPr lang="ru-RU" sz="2400" dirty="0" err="1" smtClean="0">
                <a:latin typeface="TimesNewRomanPSMT"/>
              </a:rPr>
              <a:t>тараққиёт</a:t>
            </a:r>
            <a:r>
              <a:rPr lang="ru-RU" sz="2400" dirty="0" smtClean="0">
                <a:latin typeface="TimesNewRomanPSMT"/>
              </a:rPr>
              <a:t> банки </a:t>
            </a:r>
            <a:r>
              <a:rPr lang="ru-RU" sz="2400" dirty="0" err="1">
                <a:latin typeface="TimesNewRomanPSMT"/>
              </a:rPr>
              <a:t>билан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ҳамкорликда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банкнинг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фаолияти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самарадорлиги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ва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ўзининг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аъзомамлакатлари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ривожланишига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ҳиссасини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оширишбўйича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ташаббуслар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ишлаб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чиқилди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ва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муваффақиятли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амалга</a:t>
            </a:r>
            <a:r>
              <a:rPr lang="ru-RU" sz="2400" dirty="0" smtClean="0">
                <a:latin typeface="TimesNewRomanPSMT"/>
              </a:rPr>
              <a:t> </a:t>
            </a:r>
            <a:r>
              <a:rPr lang="ru-RU" sz="2400" dirty="0" err="1" smtClean="0">
                <a:latin typeface="TimesNewRomanPSMT"/>
              </a:rPr>
              <a:t>оширилди</a:t>
            </a:r>
            <a:r>
              <a:rPr lang="ru-RU" sz="2400" dirty="0">
                <a:latin typeface="TimesNewRomanPSMT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084061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1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cs typeface="Times New Roman" panose="02020603050405020304" pitchFamily="18" charset="0"/>
              </a:rPr>
              <a:t>Фаолиятни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ислоҳ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дастурини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амалга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ошириш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икки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босқичда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борилди</a:t>
            </a:r>
            <a:r>
              <a:rPr lang="ru-RU" sz="2200" dirty="0"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cs typeface="Times New Roman" panose="02020603050405020304" pitchFamily="18" charset="0"/>
              </a:rPr>
              <a:t>Биринчи</a:t>
            </a:r>
            <a:r>
              <a:rPr lang="ru-RU" sz="2200" b="1" dirty="0"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cs typeface="Times New Roman" panose="02020603050405020304" pitchFamily="18" charset="0"/>
              </a:rPr>
              <a:t>босқич</a:t>
            </a:r>
            <a:r>
              <a:rPr lang="ru-RU" sz="2200" b="1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мобайнида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ИТБни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бошқариш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айрим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таркибий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қисмлари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чиқилди</a:t>
            </a:r>
            <a:r>
              <a:rPr lang="ru-RU" sz="2200" dirty="0"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dirty="0">
                <a:cs typeface="Times New Roman" panose="02020603050405020304" pitchFamily="18" charset="0"/>
              </a:rPr>
              <a:t>– </a:t>
            </a:r>
            <a:r>
              <a:rPr lang="ru-RU" sz="2200" dirty="0" err="1">
                <a:cs typeface="Times New Roman" panose="02020603050405020304" pitchFamily="18" charset="0"/>
              </a:rPr>
              <a:t>ривожланиш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стратегияси</a:t>
            </a:r>
            <a:r>
              <a:rPr lang="ru-RU" sz="2200" dirty="0"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cs typeface="Times New Roman" panose="02020603050405020304" pitchFamily="18" charset="0"/>
              </a:rPr>
              <a:t>– </a:t>
            </a:r>
            <a:r>
              <a:rPr lang="ru-RU" sz="2200" dirty="0" err="1">
                <a:cs typeface="Times New Roman" panose="02020603050405020304" pitchFamily="18" charset="0"/>
              </a:rPr>
              <a:t>режалаштириш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бюджетлаштириш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тизимини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такомиллаштириш</a:t>
            </a:r>
            <a:r>
              <a:rPr lang="ru-RU" sz="2200" dirty="0" smtClean="0">
                <a:cs typeface="Times New Roman" panose="02020603050405020304" pitchFamily="18" charset="0"/>
              </a:rPr>
              <a:t>.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Ислоҳ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дастурини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амалга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ошириш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cs typeface="Times New Roman" panose="02020603050405020304" pitchFamily="18" charset="0"/>
              </a:rPr>
              <a:t>иккинчи</a:t>
            </a:r>
            <a:r>
              <a:rPr lang="ru-RU" sz="2200" b="1" dirty="0"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cs typeface="Times New Roman" panose="02020603050405020304" pitchFamily="18" charset="0"/>
              </a:rPr>
              <a:t>босқичи</a:t>
            </a:r>
            <a:r>
              <a:rPr lang="ru-RU" sz="2200" b="1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ИТБнинг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амалиёт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сиёсати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инсон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ресурсларини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бошқариш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билимлар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бошқаруви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smtClean="0">
                <a:cs typeface="Times New Roman" panose="02020603050405020304" pitchFamily="18" charset="0"/>
              </a:rPr>
              <a:t>бизнес-</a:t>
            </a:r>
            <a:r>
              <a:rPr lang="ru-RU" sz="2200" dirty="0" err="1" smtClean="0">
                <a:cs typeface="Times New Roman" panose="02020603050405020304" pitchFamily="18" charset="0"/>
              </a:rPr>
              <a:t>жараёнларни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мақбуллаштириш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баён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этиш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uz-Latn-UZ" sz="2200" dirty="0">
                <a:cs typeface="Times New Roman" panose="02020603050405020304" pitchFamily="18" charset="0"/>
              </a:rPr>
              <a:t>IT-</a:t>
            </a:r>
            <a:r>
              <a:rPr lang="ru-RU" sz="2200" dirty="0" err="1">
                <a:cs typeface="Times New Roman" panose="02020603050405020304" pitchFamily="18" charset="0"/>
              </a:rPr>
              <a:t>инфратузилмалар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 smtClean="0">
                <a:cs typeface="Times New Roman" panose="02020603050405020304" pitchFamily="18" charset="0"/>
              </a:rPr>
              <a:t>мустақил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таркибий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бўлинмалар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режасини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такомиллаштириш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cs typeface="Times New Roman" panose="02020603050405020304" pitchFamily="18" charset="0"/>
              </a:rPr>
              <a:t>улар </a:t>
            </a:r>
            <a:r>
              <a:rPr lang="ru-RU" sz="2200" dirty="0" err="1" smtClean="0">
                <a:cs typeface="Times New Roman" panose="02020603050405020304" pitchFamily="18" charset="0"/>
              </a:rPr>
              <a:t>ўртасида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ресурсларни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тақсимлаш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тизими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соҳасидаги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фаолият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самарадорлигини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оширишга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йўналтирилган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чора-тадбирлар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cs typeface="Times New Roman" panose="02020603050405020304" pitchFamily="18" charset="0"/>
              </a:rPr>
              <a:t>комплексини</a:t>
            </a:r>
            <a:r>
              <a:rPr lang="ru-RU" sz="2200" dirty="0" smtClean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ўз</a:t>
            </a:r>
            <a:r>
              <a:rPr lang="ru-RU" sz="2200" dirty="0">
                <a:cs typeface="Times New Roman" panose="02020603050405020304" pitchFamily="18" charset="0"/>
              </a:rPr>
              <a:t> ичига </a:t>
            </a:r>
            <a:r>
              <a:rPr lang="ru-RU" sz="2200" dirty="0" err="1">
                <a:cs typeface="Times New Roman" panose="02020603050405020304" pitchFamily="18" charset="0"/>
              </a:rPr>
              <a:t>олади</a:t>
            </a:r>
            <a:r>
              <a:rPr lang="ru-RU" sz="2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221808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latin typeface="TimesNewRomanPSMT"/>
              </a:rPr>
              <a:t>Юқорида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кўрсатилган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ташаббусларни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амалга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ошириш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натижасида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>
                <a:latin typeface="TimesNewRomanPSMT"/>
              </a:rPr>
              <a:t>2009 </a:t>
            </a:r>
            <a:r>
              <a:rPr lang="ru-RU" sz="2200" dirty="0" err="1">
                <a:latin typeface="TimesNewRomanPSMT"/>
              </a:rPr>
              <a:t>йилда</a:t>
            </a:r>
            <a:r>
              <a:rPr lang="ru-RU" sz="2200" dirty="0">
                <a:latin typeface="TimesNewRomanPSMT"/>
              </a:rPr>
              <a:t> ИТБ </a:t>
            </a:r>
            <a:r>
              <a:rPr lang="ru-RU" sz="2200" dirty="0" err="1" smtClean="0">
                <a:latin typeface="TimesNewRomanPSMT"/>
              </a:rPr>
              <a:t>ташкилий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тузилиши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қайта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ишлаб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чиқилди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амалга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киритилди</a:t>
            </a:r>
            <a:r>
              <a:rPr lang="ru-RU" sz="2200" dirty="0">
                <a:latin typeface="TimesNewRomanPSMT"/>
              </a:rPr>
              <a:t>, </a:t>
            </a:r>
            <a:r>
              <a:rPr lang="ru-RU" sz="2200" dirty="0" err="1">
                <a:latin typeface="TimesNewRomanPSMT"/>
              </a:rPr>
              <a:t>натижаларга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асосланган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ходимларнинг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фаолияти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самарадорлигини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баҳолаш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тизими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ходимларнинг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рағбатлантиришни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баҳолаш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тизимига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мувофиқ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ҳолга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келтирилди</a:t>
            </a:r>
            <a:r>
              <a:rPr lang="ru-RU" sz="2200" dirty="0" smtClean="0">
                <a:latin typeface="TimesNewRomanPSMT"/>
              </a:rPr>
              <a:t>.</a:t>
            </a:r>
          </a:p>
          <a:p>
            <a:pPr algn="just"/>
            <a:r>
              <a:rPr lang="ru-RU" sz="2200" dirty="0" err="1" smtClean="0">
                <a:latin typeface="TimesNewRomanPSMT"/>
              </a:rPr>
              <a:t>Бундан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ташқари</a:t>
            </a:r>
            <a:r>
              <a:rPr lang="ru-RU" sz="2200" dirty="0">
                <a:latin typeface="TimesNewRomanPSMT"/>
              </a:rPr>
              <a:t>, 2010 </a:t>
            </a:r>
            <a:r>
              <a:rPr lang="ru-RU" sz="2200" dirty="0" err="1">
                <a:latin typeface="TimesNewRomanPSMT"/>
              </a:rPr>
              <a:t>йилнинг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декабрида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smtClean="0">
                <a:latin typeface="TimesNewRomanPSMT"/>
              </a:rPr>
              <a:t>ИТБ </a:t>
            </a:r>
            <a:r>
              <a:rPr lang="ru-RU" sz="2200" dirty="0" err="1" smtClean="0">
                <a:latin typeface="TimesNewRomanPSMT"/>
              </a:rPr>
              <a:t>гуруҳи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фаолиятида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молияларни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бошқариш</a:t>
            </a:r>
            <a:r>
              <a:rPr lang="ru-RU" sz="2200" dirty="0">
                <a:latin typeface="TimesNewRomanPSMT"/>
              </a:rPr>
              <a:t>, </a:t>
            </a:r>
            <a:r>
              <a:rPr lang="ru-RU" sz="2200" dirty="0" err="1">
                <a:latin typeface="TimesNewRomanPSMT"/>
              </a:rPr>
              <a:t>инсон</a:t>
            </a:r>
            <a:r>
              <a:rPr lang="ru-RU" sz="2200" dirty="0">
                <a:latin typeface="TimesNewRomanPSMT"/>
              </a:rPr>
              <a:t> капитали, </a:t>
            </a:r>
            <a:r>
              <a:rPr lang="ru-RU" sz="2200" dirty="0" err="1" smtClean="0">
                <a:latin typeface="TimesNewRomanPSMT"/>
              </a:rPr>
              <a:t>маҳсулдорлик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ва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бошқалар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соҳасидаги</a:t>
            </a:r>
            <a:r>
              <a:rPr lang="ru-RU" sz="2200" dirty="0">
                <a:latin typeface="TimesNewRomanPSMT"/>
              </a:rPr>
              <a:t> </a:t>
            </a:r>
            <a:r>
              <a:rPr lang="uz-Latn-UZ" sz="2200" dirty="0">
                <a:latin typeface="TimesNewRomanPSMT"/>
              </a:rPr>
              <a:t>SAP </a:t>
            </a:r>
            <a:r>
              <a:rPr lang="ru-RU" sz="2200" dirty="0" err="1">
                <a:latin typeface="TimesNewRomanPSMT"/>
              </a:rPr>
              <a:t>ечимлари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муваффақиятли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жорий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этилди</a:t>
            </a:r>
            <a:r>
              <a:rPr lang="ru-RU" sz="2200" dirty="0">
                <a:latin typeface="TimesNewRomanPSMT"/>
              </a:rPr>
              <a:t>. </a:t>
            </a:r>
            <a:r>
              <a:rPr lang="ru-RU" sz="2200" dirty="0" smtClean="0">
                <a:latin typeface="TimesNewRomanPSMT"/>
              </a:rPr>
              <a:t>2011 </a:t>
            </a:r>
            <a:r>
              <a:rPr lang="ru-RU" sz="2200" dirty="0" err="1" smtClean="0">
                <a:latin typeface="TimesNewRomanPSMT"/>
              </a:rPr>
              <a:t>йилда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>
                <a:latin typeface="TimesNewRomanPSMT"/>
              </a:rPr>
              <a:t>ИТБ </a:t>
            </a:r>
            <a:r>
              <a:rPr lang="ru-RU" sz="2200" dirty="0" err="1">
                <a:latin typeface="TimesNewRomanPSMT"/>
              </a:rPr>
              <a:t>Яқин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Шарқ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Шимолий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smtClean="0">
                <a:latin typeface="TimesNewRomanPSMT"/>
              </a:rPr>
              <a:t>Африка </a:t>
            </a:r>
            <a:r>
              <a:rPr lang="ru-RU" sz="2200" dirty="0" err="1">
                <a:latin typeface="TimesNewRomanPSMT"/>
              </a:rPr>
              <a:t>ҳудудида</a:t>
            </a:r>
            <a:r>
              <a:rPr lang="ru-RU" sz="2200" dirty="0">
                <a:latin typeface="TimesNewRomanPSMT"/>
              </a:rPr>
              <a:t> </a:t>
            </a:r>
            <a:r>
              <a:rPr lang="uz-Latn-UZ" sz="2200" dirty="0">
                <a:latin typeface="TimesNewRomanPSMT"/>
              </a:rPr>
              <a:t>SAP </a:t>
            </a:r>
            <a:r>
              <a:rPr lang="ru-RU" sz="2200" dirty="0" err="1">
                <a:latin typeface="TimesNewRomanPSMT"/>
              </a:rPr>
              <a:t>маҳсулотларини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жорий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этиш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танловида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ғолиб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en-US" sz="2200" dirty="0" err="1" smtClean="0">
                <a:latin typeface="TimesNewRomanPSMT"/>
              </a:rPr>
              <a:t>чиқди</a:t>
            </a:r>
            <a:r>
              <a:rPr lang="en-US" sz="2200" dirty="0" smtClean="0">
                <a:latin typeface="TimesNewRomanPSMT"/>
              </a:rPr>
              <a:t> </a:t>
            </a:r>
            <a:r>
              <a:rPr lang="en-US" sz="2200" dirty="0">
                <a:latin typeface="TimesNewRomanPSMT"/>
              </a:rPr>
              <a:t>(SAP Quality Awards Golden Prize).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98868421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ИТБ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исломий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молиявий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хизматлар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саноати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  <a:latin typeface="TimesNewRomanPSMT"/>
              </a:rPr>
              <a:t>ривожланишига</a:t>
            </a:r>
            <a:r>
              <a:rPr lang="ru-RU" sz="2200" b="1" dirty="0" smtClean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катта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ҳисса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NewRomanPSMT"/>
              </a:rPr>
              <a:t>қўшди</a:t>
            </a:r>
            <a:r>
              <a:rPr lang="ru-RU" sz="2200" b="1" dirty="0">
                <a:solidFill>
                  <a:srgbClr val="7030A0"/>
                </a:solidFill>
                <a:latin typeface="TimesNewRomanPSMT"/>
              </a:rPr>
              <a:t>. </a:t>
            </a:r>
            <a:endParaRPr lang="ru-RU" sz="2200" b="1" dirty="0" smtClean="0">
              <a:solidFill>
                <a:srgbClr val="7030A0"/>
              </a:solidFill>
              <a:latin typeface="TimesNewRomanPSMT"/>
            </a:endParaRPr>
          </a:p>
          <a:p>
            <a:pPr algn="just"/>
            <a:r>
              <a:rPr lang="ru-RU" sz="2200" dirty="0" err="1" smtClean="0">
                <a:latin typeface="TimesNewRomanPSMT"/>
              </a:rPr>
              <a:t>Унинг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ҳиссаси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қуйидаги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бир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қатор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жиҳатларни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қамраб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олади</a:t>
            </a:r>
            <a:r>
              <a:rPr lang="ru-RU" sz="2200" dirty="0">
                <a:latin typeface="TimesNewRomanPSMT"/>
              </a:rPr>
              <a:t>:</a:t>
            </a:r>
          </a:p>
          <a:p>
            <a:pPr algn="just"/>
            <a:r>
              <a:rPr lang="ru-RU" sz="2200" dirty="0">
                <a:latin typeface="TimesNewRomanPSMT"/>
              </a:rPr>
              <a:t>– </a:t>
            </a:r>
            <a:r>
              <a:rPr lang="ru-RU" sz="2200" dirty="0" err="1">
                <a:latin typeface="TimesNewRomanPSMT"/>
              </a:rPr>
              <a:t>ҳиссадорлик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капиталида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иштирок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этиш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йўли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билан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исло</a:t>
            </a:r>
            <a:r>
              <a:rPr lang="ru-RU" sz="2200" dirty="0">
                <a:latin typeface="TimesNewRomanPSMT"/>
              </a:rPr>
              <a:t>-</a:t>
            </a:r>
          </a:p>
          <a:p>
            <a:pPr algn="just"/>
            <a:r>
              <a:rPr lang="ru-RU" sz="2200" dirty="0" err="1">
                <a:latin typeface="TimesNewRomanPSMT"/>
              </a:rPr>
              <a:t>мий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банклар</a:t>
            </a:r>
            <a:r>
              <a:rPr lang="ru-RU" sz="2200" dirty="0">
                <a:latin typeface="TimesNewRomanPSMT"/>
              </a:rPr>
              <a:t>, </a:t>
            </a:r>
            <a:r>
              <a:rPr lang="ru-RU" sz="2200" dirty="0" err="1">
                <a:latin typeface="TimesNewRomanPSMT"/>
              </a:rPr>
              <a:t>исломий</a:t>
            </a:r>
            <a:r>
              <a:rPr lang="ru-RU" sz="2200" dirty="0">
                <a:latin typeface="TimesNewRomanPSMT"/>
              </a:rPr>
              <a:t> лизинг </a:t>
            </a:r>
            <a:r>
              <a:rPr lang="ru-RU" sz="2200" dirty="0" err="1">
                <a:latin typeface="TimesNewRomanPSMT"/>
              </a:rPr>
              <a:t>компаниялари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исломий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суғурта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компаниялари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ташкил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этишга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кўмак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бериш</a:t>
            </a:r>
            <a:r>
              <a:rPr lang="ru-RU" sz="2200" dirty="0">
                <a:latin typeface="TimesNewRomanPSMT"/>
              </a:rPr>
              <a:t>;</a:t>
            </a:r>
          </a:p>
          <a:p>
            <a:pPr algn="just"/>
            <a:r>
              <a:rPr lang="ru-RU" sz="2200" dirty="0">
                <a:latin typeface="TimesNewRomanPSMT"/>
              </a:rPr>
              <a:t>– </a:t>
            </a:r>
            <a:r>
              <a:rPr lang="ru-RU" sz="2200" dirty="0" err="1">
                <a:latin typeface="TimesNewRomanPSMT"/>
              </a:rPr>
              <a:t>ижара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истисноъ</a:t>
            </a:r>
            <a:r>
              <a:rPr lang="ru-RU" sz="2200" dirty="0">
                <a:latin typeface="TimesNewRomanPSMT"/>
              </a:rPr>
              <a:t>, </a:t>
            </a:r>
            <a:r>
              <a:rPr lang="ru-RU" sz="2200" dirty="0" err="1">
                <a:latin typeface="TimesNewRomanPSMT"/>
              </a:rPr>
              <a:t>сукукларни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чиқариш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сингари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исломий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 smtClean="0">
                <a:latin typeface="TimesNewRomanPSMT"/>
              </a:rPr>
              <a:t>молиялаштириш</a:t>
            </a:r>
            <a:r>
              <a:rPr lang="ru-RU" sz="2200" dirty="0" smtClean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усулларини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кенг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тарқатиш</a:t>
            </a:r>
            <a:r>
              <a:rPr lang="ru-RU" sz="2200" dirty="0">
                <a:latin typeface="TimesNewRomanPSMT"/>
              </a:rPr>
              <a:t>;</a:t>
            </a:r>
          </a:p>
          <a:p>
            <a:pPr algn="just"/>
            <a:r>
              <a:rPr lang="ru-RU" sz="2200" dirty="0">
                <a:latin typeface="TimesNewRomanPSMT"/>
              </a:rPr>
              <a:t>– </a:t>
            </a:r>
            <a:r>
              <a:rPr lang="ru-RU" sz="2200" dirty="0" err="1">
                <a:latin typeface="TimesNewRomanPSMT"/>
              </a:rPr>
              <a:t>исломий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молиявий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хизматлар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саноатини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тартибга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солиш</a:t>
            </a:r>
            <a:endParaRPr lang="ru-RU" sz="2200" dirty="0">
              <a:latin typeface="TimesNewRomanPSMT"/>
            </a:endParaRPr>
          </a:p>
          <a:p>
            <a:pPr algn="just"/>
            <a:r>
              <a:rPr lang="ru-RU" sz="2200" dirty="0" err="1">
                <a:latin typeface="TimesNewRomanPSMT"/>
              </a:rPr>
              <a:t>учун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ташкилот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муассасалар</a:t>
            </a:r>
            <a:r>
              <a:rPr lang="ru-RU" sz="2200" dirty="0">
                <a:latin typeface="TimesNewRomanPSMT"/>
              </a:rPr>
              <a:t> (</a:t>
            </a:r>
            <a:r>
              <a:rPr lang="uz-Latn-UZ" sz="2200" dirty="0">
                <a:latin typeface="TimesNewRomanPSMT"/>
              </a:rPr>
              <a:t>AAOIFI, IFSB, IIRA, CIB</a:t>
            </a:r>
            <a:r>
              <a:rPr lang="ru-RU" sz="2200" dirty="0">
                <a:latin typeface="TimesNewRomanPSMT"/>
              </a:rPr>
              <a:t>А</a:t>
            </a:r>
            <a:r>
              <a:rPr lang="uz-Latn-UZ" sz="2200" dirty="0">
                <a:latin typeface="TimesNewRomanPSMT"/>
              </a:rPr>
              <a:t>FI,</a:t>
            </a:r>
          </a:p>
          <a:p>
            <a:pPr algn="just"/>
            <a:r>
              <a:rPr lang="ru-RU" sz="2200" dirty="0">
                <a:latin typeface="TimesNewRomanPSMT"/>
              </a:rPr>
              <a:t>LMC) </a:t>
            </a:r>
            <a:r>
              <a:rPr lang="ru-RU" sz="2200" dirty="0" err="1">
                <a:latin typeface="TimesNewRomanPSMT"/>
              </a:rPr>
              <a:t>тизими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инфратузилмасини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яратишда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иштирок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dirty="0" err="1">
                <a:latin typeface="TimesNewRomanPSMT"/>
              </a:rPr>
              <a:t>этиш</a:t>
            </a:r>
            <a:r>
              <a:rPr lang="ru-RU" sz="2200" dirty="0">
                <a:latin typeface="TimesNewRomanPSMT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98061451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Хусусий</a:t>
            </a:r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секторни</a:t>
            </a:r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ривожлантириш</a:t>
            </a:r>
            <a:endParaRPr lang="ru-RU" sz="2400" b="1" i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ислом</a:t>
            </a:r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cs typeface="Times New Roman" panose="02020603050405020304" pitchFamily="18" charset="0"/>
              </a:rPr>
              <a:t>корпорацияси</a:t>
            </a:r>
            <a:r>
              <a:rPr lang="ru-RU" sz="2400" b="1" i="1" dirty="0">
                <a:solidFill>
                  <a:srgbClr val="7030A0"/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err="1">
                <a:cs typeface="Times New Roman" panose="02020603050405020304" pitchFamily="18" charset="0"/>
              </a:rPr>
              <a:t>Хусусий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секторни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ривожлантириш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ислом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корпорацияси</a:t>
            </a:r>
            <a:r>
              <a:rPr lang="ru-RU" sz="2400" dirty="0" smtClean="0">
                <a:cs typeface="Times New Roman" panose="02020603050405020304" pitchFamily="18" charset="0"/>
              </a:rPr>
              <a:t> (ICD</a:t>
            </a:r>
            <a:r>
              <a:rPr lang="ru-RU" sz="2400" dirty="0">
                <a:cs typeface="Times New Roman" panose="02020603050405020304" pitchFamily="18" charset="0"/>
              </a:rPr>
              <a:t>) 1990 </a:t>
            </a:r>
            <a:r>
              <a:rPr lang="ru-RU" sz="2400" dirty="0" err="1">
                <a:cs typeface="Times New Roman" panose="02020603050405020304" pitchFamily="18" charset="0"/>
              </a:rPr>
              <a:t>йилда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этилган</a:t>
            </a:r>
            <a:r>
              <a:rPr lang="ru-RU" sz="24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err="1">
                <a:cs typeface="Times New Roman" panose="02020603050405020304" pitchFamily="18" charset="0"/>
              </a:rPr>
              <a:t>Бугунги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кунда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uz-Latn-UZ" sz="2400" dirty="0">
                <a:cs typeface="Times New Roman" panose="02020603050405020304" pitchFamily="18" charset="0"/>
              </a:rPr>
              <a:t>ICD – </a:t>
            </a:r>
            <a:r>
              <a:rPr lang="ru-RU" sz="2400" dirty="0">
                <a:cs typeface="Times New Roman" panose="02020603050405020304" pitchFamily="18" charset="0"/>
              </a:rPr>
              <a:t>ИТБ </a:t>
            </a:r>
            <a:r>
              <a:rPr lang="ru-RU" sz="2400" dirty="0" err="1">
                <a:cs typeface="Times New Roman" panose="02020603050405020304" pitchFamily="18" charset="0"/>
              </a:rPr>
              <a:t>гуруҳига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кирувчи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серқирра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ташкилотдир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ҳиссадорлик</a:t>
            </a:r>
            <a:r>
              <a:rPr lang="ru-RU" sz="2400" dirty="0">
                <a:cs typeface="Times New Roman" panose="02020603050405020304" pitchFamily="18" charset="0"/>
              </a:rPr>
              <a:t> капитали </a:t>
            </a:r>
            <a:r>
              <a:rPr lang="ru-RU" sz="2400" dirty="0" smtClean="0">
                <a:cs typeface="Times New Roman" panose="02020603050405020304" pitchFamily="18" charset="0"/>
              </a:rPr>
              <a:t>4 млрд. </a:t>
            </a:r>
            <a:r>
              <a:rPr lang="ru-RU" sz="2400" dirty="0" err="1" smtClean="0">
                <a:cs typeface="Times New Roman" panose="02020603050405020304" pitchFamily="18" charset="0"/>
              </a:rPr>
              <a:t>долларни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ташкил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этади</a:t>
            </a:r>
            <a:r>
              <a:rPr lang="ru-RU" sz="2400" dirty="0"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cs typeface="Times New Roman" panose="02020603050405020304" pitchFamily="18" charset="0"/>
              </a:rPr>
              <a:t>ундан</a:t>
            </a:r>
            <a:r>
              <a:rPr lang="ru-RU" sz="2400" dirty="0">
                <a:cs typeface="Times New Roman" panose="02020603050405020304" pitchFamily="18" charset="0"/>
              </a:rPr>
              <a:t> 0,24 млрд. </a:t>
            </a:r>
            <a:r>
              <a:rPr lang="ru-RU" sz="2400" dirty="0" err="1">
                <a:cs typeface="Times New Roman" panose="02020603050405020304" pitchFamily="18" charset="0"/>
              </a:rPr>
              <a:t>доллари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обуна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очиқдир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cs typeface="Times New Roman" panose="02020603050405020304" pitchFamily="18" charset="0"/>
              </a:rPr>
              <a:t>Обуна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тўланган</a:t>
            </a:r>
            <a:r>
              <a:rPr lang="ru-RU" sz="2400" dirty="0">
                <a:cs typeface="Times New Roman" panose="02020603050405020304" pitchFamily="18" charset="0"/>
              </a:rPr>
              <a:t> капитал </a:t>
            </a:r>
            <a:r>
              <a:rPr lang="ru-RU" sz="2400" dirty="0" err="1">
                <a:cs typeface="Times New Roman" panose="02020603050405020304" pitchFamily="18" charset="0"/>
              </a:rPr>
              <a:t>мос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равишда</a:t>
            </a:r>
            <a:r>
              <a:rPr lang="ru-RU" sz="2400" dirty="0">
                <a:cs typeface="Times New Roman" panose="02020603050405020304" pitchFamily="18" charset="0"/>
              </a:rPr>
              <a:t> 1,757,234 млн. доллар </a:t>
            </a:r>
            <a:r>
              <a:rPr lang="ru-RU" sz="2400" dirty="0" err="1" smtClean="0"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cs typeface="Times New Roman" panose="02020603050405020304" pitchFamily="18" charset="0"/>
              </a:rPr>
              <a:t> 1,047,414 </a:t>
            </a:r>
            <a:r>
              <a:rPr lang="ru-RU" sz="2400" dirty="0">
                <a:cs typeface="Times New Roman" panose="02020603050405020304" pitchFamily="18" charset="0"/>
              </a:rPr>
              <a:t>млн. </a:t>
            </a:r>
            <a:r>
              <a:rPr lang="ru-RU" sz="2400" dirty="0" err="1">
                <a:cs typeface="Times New Roman" panose="02020603050405020304" pitchFamily="18" charset="0"/>
              </a:rPr>
              <a:t>долларни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этади</a:t>
            </a:r>
            <a:r>
              <a:rPr lang="ru-RU" sz="2400" dirty="0">
                <a:cs typeface="Times New Roman" panose="02020603050405020304" pitchFamily="18" charset="0"/>
              </a:rPr>
              <a:t>. ICD </a:t>
            </a:r>
            <a:r>
              <a:rPr lang="ru-RU" sz="2400" dirty="0" err="1">
                <a:cs typeface="Times New Roman" panose="02020603050405020304" pitchFamily="18" charset="0"/>
              </a:rPr>
              <a:t>ҳиссадорлари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ИТБ, 54 </a:t>
            </a:r>
            <a:r>
              <a:rPr lang="ru-RU" sz="2400" dirty="0"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cs typeface="Times New Roman" panose="02020603050405020304" pitchFamily="18" charset="0"/>
              </a:rPr>
              <a:t>аъзо-мамлакат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ҳамда</a:t>
            </a:r>
            <a:r>
              <a:rPr lang="ru-RU" sz="2400" dirty="0">
                <a:cs typeface="Times New Roman" panose="02020603050405020304" pitchFamily="18" charset="0"/>
              </a:rPr>
              <a:t> 5 та </a:t>
            </a:r>
            <a:r>
              <a:rPr lang="ru-RU" sz="2400" dirty="0" err="1">
                <a:cs typeface="Times New Roman" panose="02020603050405020304" pitchFamily="18" charset="0"/>
              </a:rPr>
              <a:t>давлат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молиявий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муассасаларидир</a:t>
            </a:r>
            <a:r>
              <a:rPr lang="ru-RU" sz="2400" dirty="0"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cs typeface="Times New Roman" panose="02020603050405020304" pitchFamily="18" charset="0"/>
              </a:rPr>
              <a:t>Ташкилотнинг</a:t>
            </a:r>
            <a:r>
              <a:rPr lang="ru-RU" sz="2400" dirty="0">
                <a:cs typeface="Times New Roman" panose="02020603050405020304" pitchFamily="18" charset="0"/>
              </a:rPr>
              <a:t> штаб-</a:t>
            </a:r>
            <a:r>
              <a:rPr lang="ru-RU" sz="2400" dirty="0" err="1">
                <a:cs typeface="Times New Roman" panose="02020603050405020304" pitchFamily="18" charset="0"/>
              </a:rPr>
              <a:t>қароргоҳи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Жидда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cs typeface="Times New Roman" panose="02020603050405020304" pitchFamily="18" charset="0"/>
              </a:rPr>
              <a:t>шаҳрида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cs typeface="Times New Roman" panose="02020603050405020304" pitchFamily="18" charset="0"/>
              </a:rPr>
              <a:t>жойлашган</a:t>
            </a:r>
            <a:r>
              <a:rPr lang="ru-RU" sz="24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6590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accent4"/>
                </a:solidFill>
                <a:cs typeface="Times New Roman" panose="02020603050405020304" pitchFamily="18" charset="0"/>
              </a:rPr>
              <a:t>ICD </a:t>
            </a:r>
            <a:r>
              <a:rPr lang="ru-RU" sz="2000" b="1" dirty="0" err="1" smtClean="0">
                <a:solidFill>
                  <a:schemeClr val="accent4"/>
                </a:solidFill>
                <a:cs typeface="Times New Roman" panose="02020603050405020304" pitchFamily="18" charset="0"/>
              </a:rPr>
              <a:t>нинг</a:t>
            </a:r>
            <a:r>
              <a:rPr lang="ru-RU" sz="2000" b="1" dirty="0" smtClean="0">
                <a:solidFill>
                  <a:schemeClr val="accent4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4"/>
                </a:solidFill>
                <a:cs typeface="Times New Roman" panose="02020603050405020304" pitchFamily="18" charset="0"/>
              </a:rPr>
              <a:t>асосий</a:t>
            </a:r>
            <a:r>
              <a:rPr lang="ru-RU" sz="2000" b="1" dirty="0" smtClean="0">
                <a:solidFill>
                  <a:schemeClr val="accent4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4"/>
                </a:solidFill>
                <a:cs typeface="Times New Roman" panose="02020603050405020304" pitchFamily="18" charset="0"/>
              </a:rPr>
              <a:t>вазифаси</a:t>
            </a:r>
            <a:r>
              <a:rPr lang="ru-RU" sz="2000" b="1" dirty="0" smtClean="0">
                <a:solidFill>
                  <a:schemeClr val="accent4"/>
                </a:solidFill>
                <a:cs typeface="Times New Roman" panose="02020603050405020304" pitchFamily="18" charset="0"/>
              </a:rPr>
              <a:t> </a:t>
            </a:r>
            <a:endParaRPr lang="en-US" sz="2000" b="1" dirty="0" smtClean="0">
              <a:solidFill>
                <a:schemeClr val="accent4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z-Cyrl-UZ" sz="2000" dirty="0" smtClean="0">
                <a:cs typeface="Times New Roman" panose="02020603050405020304" pitchFamily="18" charset="0"/>
              </a:rPr>
              <a:t>Х</a:t>
            </a:r>
            <a:r>
              <a:rPr lang="ru-RU" sz="2000" dirty="0" err="1" smtClean="0">
                <a:cs typeface="Times New Roman" panose="02020603050405020304" pitchFamily="18" charset="0"/>
              </a:rPr>
              <a:t>усусий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>
                <a:cs typeface="Times New Roman" panose="02020603050405020304" pitchFamily="18" charset="0"/>
              </a:rPr>
              <a:t>сектор </a:t>
            </a:r>
            <a:r>
              <a:rPr lang="ru-RU" sz="2000" dirty="0" err="1">
                <a:cs typeface="Times New Roman" panose="02020603050405020304" pitchFamily="18" charset="0"/>
              </a:rPr>
              <a:t>иқтисодий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ўсиши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ва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равнақ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топишини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рағбатлантириш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йўли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йўлбошчи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сифатида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>
                <a:cs typeface="Times New Roman" panose="02020603050405020304" pitchFamily="18" charset="0"/>
              </a:rPr>
              <a:t>ИТБ </a:t>
            </a:r>
            <a:r>
              <a:rPr lang="ru-RU" sz="2000" dirty="0" err="1">
                <a:cs typeface="Times New Roman" panose="02020603050405020304" pitchFamily="18" charset="0"/>
              </a:rPr>
              <a:t>фаолиятини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тўлдиришдан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иборат</a:t>
            </a:r>
            <a:r>
              <a:rPr lang="ru-RU" sz="2000" dirty="0" smtClean="0">
                <a:cs typeface="Times New Roman" panose="02020603050405020304" pitchFamily="18" charset="0"/>
              </a:rPr>
              <a:t>. ICD </a:t>
            </a:r>
            <a:r>
              <a:rPr lang="ru-RU" sz="2000" dirty="0" err="1"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қарашлари</a:t>
            </a:r>
            <a:r>
              <a:rPr lang="ru-RU" sz="2000" dirty="0"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cs typeface="Times New Roman" panose="02020603050405020304" pitchFamily="18" charset="0"/>
              </a:rPr>
              <a:t>хусусий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секторни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ривожлантириш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учун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кўп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қиррали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етакчи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муассасаси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бўлишдир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Latn-UZ" sz="20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ICD </a:t>
            </a:r>
            <a:r>
              <a:rPr lang="ru-RU" sz="2000" b="1" dirty="0" err="1">
                <a:solidFill>
                  <a:schemeClr val="accent4"/>
                </a:solidFill>
                <a:cs typeface="Times New Roman" panose="02020603050405020304" pitchFamily="18" charset="0"/>
              </a:rPr>
              <a:t>нинг</a:t>
            </a:r>
            <a:r>
              <a:rPr lang="ru-RU" sz="20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4"/>
                </a:solidFill>
                <a:cs typeface="Times New Roman" panose="02020603050405020304" pitchFamily="18" charset="0"/>
              </a:rPr>
              <a:t>мақсадлари</a:t>
            </a:r>
            <a:r>
              <a:rPr lang="ru-RU" sz="2000" b="1" dirty="0">
                <a:solidFill>
                  <a:schemeClr val="accent4"/>
                </a:solidFill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– </a:t>
            </a:r>
            <a:r>
              <a:rPr lang="ru-RU" sz="2000" dirty="0" err="1">
                <a:cs typeface="Times New Roman" panose="02020603050405020304" pitchFamily="18" charset="0"/>
              </a:rPr>
              <a:t>ўсиш</a:t>
            </a:r>
            <a:r>
              <a:rPr lang="ru-RU" sz="2000" dirty="0">
                <a:cs typeface="Times New Roman" panose="02020603050405020304" pitchFamily="18" charset="0"/>
              </a:rPr>
              <a:t> двигатели </a:t>
            </a:r>
            <a:r>
              <a:rPr lang="ru-RU" sz="2000" dirty="0" err="1"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фаолият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кўрсата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оладиган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хусу</a:t>
            </a:r>
            <a:r>
              <a:rPr lang="ru-RU" sz="2000" dirty="0">
                <a:cs typeface="Times New Roman" panose="02020603050405020304" pitchFamily="18" charset="0"/>
              </a:rPr>
              <a:t>-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сий</a:t>
            </a:r>
            <a:r>
              <a:rPr lang="ru-RU" sz="2000" dirty="0">
                <a:cs typeface="Times New Roman" panose="02020603050405020304" pitchFamily="18" charset="0"/>
              </a:rPr>
              <a:t> сектор </a:t>
            </a:r>
            <a:r>
              <a:rPr lang="ru-RU" sz="2000" dirty="0" err="1">
                <a:cs typeface="Times New Roman" panose="02020603050405020304" pitchFamily="18" charset="0"/>
              </a:rPr>
              <a:t>имкониятларини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аниқлаш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уларга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миқёсдаги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самарали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маҳсулотлар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тақдим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этиш</a:t>
            </a:r>
            <a:r>
              <a:rPr lang="ru-RU" sz="2000" dirty="0" smtClean="0">
                <a:cs typeface="Times New Roman" panose="02020603050405020304" pitchFamily="18" charset="0"/>
              </a:rPr>
              <a:t>;</a:t>
            </a:r>
            <a:r>
              <a:rPr lang="ru-RU" sz="2000" dirty="0"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cs typeface="Times New Roman" panose="02020603050405020304" pitchFamily="18" charset="0"/>
              </a:rPr>
              <a:t>хусусий</a:t>
            </a:r>
            <a:r>
              <a:rPr lang="ru-RU" sz="2000" dirty="0">
                <a:cs typeface="Times New Roman" panose="02020603050405020304" pitchFamily="18" charset="0"/>
              </a:rPr>
              <a:t> сектор </a:t>
            </a:r>
            <a:r>
              <a:rPr lang="ru-RU" sz="2000" dirty="0" err="1">
                <a:cs typeface="Times New Roman" panose="02020603050405020304" pitchFamily="18" charset="0"/>
              </a:rPr>
              <a:t>лойиҳалари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қўшимча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маблағларни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сафарбар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этиш</a:t>
            </a:r>
            <a:r>
              <a:rPr lang="ru-RU" sz="2000" dirty="0"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–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капитал </a:t>
            </a:r>
            <a:r>
              <a:rPr lang="ru-RU" sz="2000" dirty="0" err="1">
                <a:cs typeface="Times New Roman" panose="02020603050405020304" pitchFamily="18" charset="0"/>
              </a:rPr>
              <a:t>бозори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cs typeface="Times New Roman" panose="02020603050405020304" pitchFamily="18" charset="0"/>
              </a:rPr>
              <a:t>ривожланишига</a:t>
            </a: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кўмак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418997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713018"/>
            <a:ext cx="6408712" cy="43148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03648" y="343686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b="1" dirty="0">
                <a:solidFill>
                  <a:srgbClr val="FF0000"/>
                </a:solidFill>
                <a:latin typeface="TimesNewRomanPSMT"/>
              </a:rPr>
              <a:t>ICD 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бизнес-</a:t>
            </a:r>
            <a:r>
              <a:rPr lang="ru-RU" b="1" dirty="0" err="1">
                <a:solidFill>
                  <a:srgbClr val="FF0000"/>
                </a:solidFill>
                <a:latin typeface="TimesNewRomanPSMT"/>
              </a:rPr>
              <a:t>маҳсулотлари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79849660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35292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ICD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тасдиқлаган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лойиҳалар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ҳажмини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акс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эттирувчи</a:t>
            </a:r>
            <a:r>
              <a:rPr lang="ru-RU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охирги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тўрт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йилликдаги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турлари</a:t>
            </a:r>
            <a:r>
              <a:rPr lang="en-US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кесимида</a:t>
            </a:r>
            <a:r>
              <a:rPr lang="ru-RU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Корпорация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ташкил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этилган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вақтдан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бошлаб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иш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даври</a:t>
            </a:r>
            <a:r>
              <a:rPr lang="en-US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7030A0"/>
                </a:solidFill>
                <a:cs typeface="Times New Roman" panose="02020603050405020304" pitchFamily="18" charset="0"/>
              </a:rPr>
              <a:t>учун</a:t>
            </a:r>
            <a:r>
              <a:rPr lang="ru-RU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маълумотлар</a:t>
            </a:r>
            <a:r>
              <a:rPr lang="ru-RU" sz="1900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7030A0"/>
                </a:solidFill>
                <a:cs typeface="Times New Roman" panose="02020603050405020304" pitchFamily="18" charset="0"/>
              </a:rPr>
              <a:t>берилган</a:t>
            </a:r>
            <a:r>
              <a:rPr lang="ru-RU" sz="1900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.</a:t>
            </a:r>
            <a:endParaRPr lang="en-US" sz="1900" dirty="0" smtClean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endParaRPr lang="ru-RU" sz="1900" dirty="0">
              <a:solidFill>
                <a:srgbClr val="7030A0"/>
              </a:solidFill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12776"/>
            <a:ext cx="6912768" cy="35268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158681294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09146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TimesNewRomanPSMT"/>
              </a:rPr>
              <a:t>ICD </a:t>
            </a:r>
            <a:r>
              <a:rPr lang="ru-RU" b="1" dirty="0" err="1">
                <a:solidFill>
                  <a:srgbClr val="FF0000"/>
                </a:solidFill>
                <a:latin typeface="TimesNewRomanPSMT"/>
              </a:rPr>
              <a:t>лойиҳаларини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NewRomanPSMT"/>
              </a:rPr>
              <a:t>молиялаштириш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NewRomanPSMT"/>
              </a:rPr>
              <a:t>турлари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NewRomanPSMT"/>
              </a:rPr>
              <a:t>таркиби</a:t>
            </a:r>
            <a:r>
              <a:rPr lang="ru-RU" b="1" dirty="0">
                <a:solidFill>
                  <a:srgbClr val="FF0000"/>
                </a:solidFill>
                <a:latin typeface="TimesNewRomanPSMT"/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599573"/>
            <a:ext cx="6439817" cy="45339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3449374261"/>
      </p:ext>
    </p:extLst>
  </p:cSld>
  <p:clrMapOvr>
    <a:masterClrMapping/>
  </p:clrMapOvr>
  <p:transition spd="med">
    <p:pull dir="l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65022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908" y="977505"/>
            <a:ext cx="8537634" cy="425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  <a:endParaRPr lang="ru-RU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9534</TotalTime>
  <Words>1390</Words>
  <Application>Microsoft Office PowerPoint</Application>
  <PresentationFormat>Экран (4:3)</PresentationFormat>
  <Paragraphs>93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Calibri</vt:lpstr>
      <vt:lpstr>Century Gothic</vt:lpstr>
      <vt:lpstr>Times New Roman</vt:lpstr>
      <vt:lpstr>TimesNewRomanPS-BoldMT</vt:lpstr>
      <vt:lpstr>TimesNewRomanPSMT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Ислом тараққиёт банки тарихи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Olimxon Aliqoriev</cp:lastModifiedBy>
  <cp:revision>795</cp:revision>
  <dcterms:created xsi:type="dcterms:W3CDTF">2015-02-23T10:50:58Z</dcterms:created>
  <dcterms:modified xsi:type="dcterms:W3CDTF">2023-05-17T07:06:03Z</dcterms:modified>
</cp:coreProperties>
</file>