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27"/>
  </p:notesMasterIdLst>
  <p:handoutMasterIdLst>
    <p:handoutMasterId r:id="rId28"/>
  </p:handoutMasterIdLst>
  <p:sldIdLst>
    <p:sldId id="307" r:id="rId2"/>
    <p:sldId id="372" r:id="rId3"/>
    <p:sldId id="377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  <p:sldId id="394" r:id="rId15"/>
    <p:sldId id="395" r:id="rId16"/>
    <p:sldId id="402" r:id="rId17"/>
    <p:sldId id="403" r:id="rId18"/>
    <p:sldId id="396" r:id="rId19"/>
    <p:sldId id="397" r:id="rId20"/>
    <p:sldId id="398" r:id="rId21"/>
    <p:sldId id="399" r:id="rId22"/>
    <p:sldId id="400" r:id="rId23"/>
    <p:sldId id="401" r:id="rId24"/>
    <p:sldId id="382" r:id="rId25"/>
    <p:sldId id="383" r:id="rId26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E9F9"/>
    <a:srgbClr val="A9EFFD"/>
    <a:srgbClr val="FAFECA"/>
    <a:srgbClr val="F9FEB8"/>
    <a:srgbClr val="53DFFB"/>
    <a:srgbClr val="DAFABC"/>
    <a:srgbClr val="684B93"/>
    <a:srgbClr val="755BA9"/>
    <a:srgbClr val="6F64A0"/>
    <a:srgbClr val="7469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34" autoAdjust="0"/>
    <p:restoredTop sz="94493" autoAdjust="0"/>
  </p:normalViewPr>
  <p:slideViewPr>
    <p:cSldViewPr>
      <p:cViewPr varScale="1">
        <p:scale>
          <a:sx n="87" d="100"/>
          <a:sy n="87" d="100"/>
        </p:scale>
        <p:origin x="124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21E1D7-4C28-4614-9116-1041F8053489}" type="doc">
      <dgm:prSet loTypeId="urn:microsoft.com/office/officeart/2005/8/layout/hList3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2F9189D-8B75-40BD-A334-35BE179B2D8E}">
      <dgm:prSet phldrT="[Текст]" custT="1"/>
      <dgm:spPr/>
      <dgm:t>
        <a:bodyPr/>
        <a:lstStyle/>
        <a:p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солишнинг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глобал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3C404-E9D2-4506-88B9-8FF9032DB40F}" type="parTrans" cxnId="{1C347216-33FA-44BE-8532-42CE68B227A9}">
      <dgm:prSet/>
      <dgm:spPr/>
      <dgm:t>
        <a:bodyPr/>
        <a:lstStyle/>
        <a:p>
          <a:endParaRPr lang="ru-RU"/>
        </a:p>
      </dgm:t>
    </dgm:pt>
    <dgm:pt modelId="{474B8F11-7FD0-4A6F-8352-F1C0C844AB7D}" type="sibTrans" cxnId="{1C347216-33FA-44BE-8532-42CE68B227A9}">
      <dgm:prSet/>
      <dgm:spPr/>
      <dgm:t>
        <a:bodyPr/>
        <a:lstStyle/>
        <a:p>
          <a:endParaRPr lang="ru-RU"/>
        </a:p>
      </dgm:t>
    </dgm:pt>
    <dgm:pt modelId="{BE1F66E7-6819-40C2-841B-B53E93AA39A3}">
      <dgm:prSet phldrT="[Текст]" custT="1"/>
      <dgm:spPr/>
      <dgm:t>
        <a:bodyPr/>
        <a:lstStyle/>
        <a:p>
          <a:r>
            <a:rPr lang="ru-RU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 тизимлар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EFC245-5432-42A6-BEE5-2043BE2DD223}" type="parTrans" cxnId="{6ED1E80E-B893-471B-816C-6CED130817B0}">
      <dgm:prSet/>
      <dgm:spPr/>
      <dgm:t>
        <a:bodyPr/>
        <a:lstStyle/>
        <a:p>
          <a:endParaRPr lang="ru-RU"/>
        </a:p>
      </dgm:t>
    </dgm:pt>
    <dgm:pt modelId="{ADE0C59F-54E2-47DB-9E66-4A7A0FA653FD}" type="sibTrans" cxnId="{6ED1E80E-B893-471B-816C-6CED130817B0}">
      <dgm:prSet/>
      <dgm:spPr/>
      <dgm:t>
        <a:bodyPr/>
        <a:lstStyle/>
        <a:p>
          <a:endParaRPr lang="ru-RU"/>
        </a:p>
      </dgm:t>
    </dgm:pt>
    <dgm:pt modelId="{CD096FA1-01ED-4720-8FA9-12CB7A7F9B4D}">
      <dgm:prSet phldrT="[Текст]" custT="1"/>
      <dgm:spPr/>
      <dgm:t>
        <a:bodyPr/>
        <a:lstStyle/>
        <a:p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</a:t>
          </a: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232131-7E07-4DD7-A2CC-45CEA56FF1DC}" type="parTrans" cxnId="{A3A6187F-9C71-40B6-B917-C817A18FB7BA}">
      <dgm:prSet/>
      <dgm:spPr/>
      <dgm:t>
        <a:bodyPr/>
        <a:lstStyle/>
        <a:p>
          <a:endParaRPr lang="ru-RU"/>
        </a:p>
      </dgm:t>
    </dgm:pt>
    <dgm:pt modelId="{F035C754-3F25-4EB4-9668-2187A8BBBECD}" type="sibTrans" cxnId="{A3A6187F-9C71-40B6-B917-C817A18FB7BA}">
      <dgm:prSet/>
      <dgm:spPr/>
      <dgm:t>
        <a:bodyPr/>
        <a:lstStyle/>
        <a:p>
          <a:endParaRPr lang="ru-RU"/>
        </a:p>
      </dgm:t>
    </dgm:pt>
    <dgm:pt modelId="{E95B8F8E-5AD5-4760-94C5-2188D33BB966}">
      <dgm:prSet phldrT="[Текст]" custT="1"/>
      <dgm:spPr/>
      <dgm:t>
        <a:bodyPr/>
        <a:lstStyle/>
        <a:p>
          <a:r>
            <a:rPr lang="ru-RU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ривожланаётган унитар (қўшма) тизимлар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2F16CD-BC25-4B50-8F3B-991ED8B74894}" type="parTrans" cxnId="{3C6FAEB7-336A-4CC0-899B-BD3E388F11CE}">
      <dgm:prSet/>
      <dgm:spPr/>
      <dgm:t>
        <a:bodyPr/>
        <a:lstStyle/>
        <a:p>
          <a:endParaRPr lang="ru-RU"/>
        </a:p>
      </dgm:t>
    </dgm:pt>
    <dgm:pt modelId="{36D4A083-9A51-463D-AF00-DA08467010F6}" type="sibTrans" cxnId="{3C6FAEB7-336A-4CC0-899B-BD3E388F11CE}">
      <dgm:prSet/>
      <dgm:spPr/>
      <dgm:t>
        <a:bodyPr/>
        <a:lstStyle/>
        <a:p>
          <a:endParaRPr lang="ru-RU"/>
        </a:p>
      </dgm:t>
    </dgm:pt>
    <dgm:pt modelId="{452ED315-5A67-4248-B0D3-E4775F5B4892}" type="pres">
      <dgm:prSet presAssocID="{E321E1D7-4C28-4614-9116-1041F805348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0F18AA-45A0-4623-AF30-5089A42185C3}" type="pres">
      <dgm:prSet presAssocID="{72F9189D-8B75-40BD-A334-35BE179B2D8E}" presName="roof" presStyleLbl="dkBgShp" presStyleIdx="0" presStyleCnt="2" custLinFactY="-775" custLinFactNeighborX="574" custLinFactNeighborY="-100000"/>
      <dgm:spPr/>
      <dgm:t>
        <a:bodyPr/>
        <a:lstStyle/>
        <a:p>
          <a:endParaRPr lang="ru-RU"/>
        </a:p>
      </dgm:t>
    </dgm:pt>
    <dgm:pt modelId="{A3CB2D75-B289-410A-AA7A-B9ADA03E2DCD}" type="pres">
      <dgm:prSet presAssocID="{72F9189D-8B75-40BD-A334-35BE179B2D8E}" presName="pillars" presStyleCnt="0"/>
      <dgm:spPr/>
    </dgm:pt>
    <dgm:pt modelId="{5EB5BCDA-8A4B-41D3-B7E8-D813598A1CDD}" type="pres">
      <dgm:prSet presAssocID="{72F9189D-8B75-40BD-A334-35BE179B2D8E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19E197-C6AA-4555-A60B-2D18017F3603}" type="pres">
      <dgm:prSet presAssocID="{CD096FA1-01ED-4720-8FA9-12CB7A7F9B4D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C8105F-E78F-4D90-8E92-CF1D0D8797AC}" type="pres">
      <dgm:prSet presAssocID="{E95B8F8E-5AD5-4760-94C5-2188D33BB966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05CA0-A78F-4766-853D-8765FA783481}" type="pres">
      <dgm:prSet presAssocID="{72F9189D-8B75-40BD-A334-35BE179B2D8E}" presName="base" presStyleLbl="dkBgShp" presStyleIdx="1" presStyleCnt="2"/>
      <dgm:spPr/>
    </dgm:pt>
  </dgm:ptLst>
  <dgm:cxnLst>
    <dgm:cxn modelId="{1C347216-33FA-44BE-8532-42CE68B227A9}" srcId="{E321E1D7-4C28-4614-9116-1041F8053489}" destId="{72F9189D-8B75-40BD-A334-35BE179B2D8E}" srcOrd="0" destOrd="0" parTransId="{D883C404-E9D2-4506-88B9-8FF9032DB40F}" sibTransId="{474B8F11-7FD0-4A6F-8352-F1C0C844AB7D}"/>
    <dgm:cxn modelId="{1ED43539-3B84-422E-BE0A-FB4F3AE32CA7}" type="presOf" srcId="{E95B8F8E-5AD5-4760-94C5-2188D33BB966}" destId="{70C8105F-E78F-4D90-8E92-CF1D0D8797AC}" srcOrd="0" destOrd="0" presId="urn:microsoft.com/office/officeart/2005/8/layout/hList3"/>
    <dgm:cxn modelId="{3C6FAEB7-336A-4CC0-899B-BD3E388F11CE}" srcId="{72F9189D-8B75-40BD-A334-35BE179B2D8E}" destId="{E95B8F8E-5AD5-4760-94C5-2188D33BB966}" srcOrd="2" destOrd="0" parTransId="{2A2F16CD-BC25-4B50-8F3B-991ED8B74894}" sibTransId="{36D4A083-9A51-463D-AF00-DA08467010F6}"/>
    <dgm:cxn modelId="{FE403A03-9FF2-4404-9B6A-1747FC095644}" type="presOf" srcId="{BE1F66E7-6819-40C2-841B-B53E93AA39A3}" destId="{5EB5BCDA-8A4B-41D3-B7E8-D813598A1CDD}" srcOrd="0" destOrd="0" presId="urn:microsoft.com/office/officeart/2005/8/layout/hList3"/>
    <dgm:cxn modelId="{6ED1E80E-B893-471B-816C-6CED130817B0}" srcId="{72F9189D-8B75-40BD-A334-35BE179B2D8E}" destId="{BE1F66E7-6819-40C2-841B-B53E93AA39A3}" srcOrd="0" destOrd="0" parTransId="{32EFC245-5432-42A6-BEE5-2043BE2DD223}" sibTransId="{ADE0C59F-54E2-47DB-9E66-4A7A0FA653FD}"/>
    <dgm:cxn modelId="{A623B645-5841-4B92-8B7D-6F28297F9469}" type="presOf" srcId="{CD096FA1-01ED-4720-8FA9-12CB7A7F9B4D}" destId="{2219E197-C6AA-4555-A60B-2D18017F3603}" srcOrd="0" destOrd="0" presId="urn:microsoft.com/office/officeart/2005/8/layout/hList3"/>
    <dgm:cxn modelId="{A3A6187F-9C71-40B6-B917-C817A18FB7BA}" srcId="{72F9189D-8B75-40BD-A334-35BE179B2D8E}" destId="{CD096FA1-01ED-4720-8FA9-12CB7A7F9B4D}" srcOrd="1" destOrd="0" parTransId="{6B232131-7E07-4DD7-A2CC-45CEA56FF1DC}" sibTransId="{F035C754-3F25-4EB4-9668-2187A8BBBECD}"/>
    <dgm:cxn modelId="{CA9FA48C-2139-4F96-9E26-6D021ABEF426}" type="presOf" srcId="{72F9189D-8B75-40BD-A334-35BE179B2D8E}" destId="{670F18AA-45A0-4623-AF30-5089A42185C3}" srcOrd="0" destOrd="0" presId="urn:microsoft.com/office/officeart/2005/8/layout/hList3"/>
    <dgm:cxn modelId="{984FC4A8-664D-4C0E-A513-9746B0C3B709}" type="presOf" srcId="{E321E1D7-4C28-4614-9116-1041F8053489}" destId="{452ED315-5A67-4248-B0D3-E4775F5B4892}" srcOrd="0" destOrd="0" presId="urn:microsoft.com/office/officeart/2005/8/layout/hList3"/>
    <dgm:cxn modelId="{9B2A8600-EB7B-45E8-AA24-A72F2026BCC8}" type="presParOf" srcId="{452ED315-5A67-4248-B0D3-E4775F5B4892}" destId="{670F18AA-45A0-4623-AF30-5089A42185C3}" srcOrd="0" destOrd="0" presId="urn:microsoft.com/office/officeart/2005/8/layout/hList3"/>
    <dgm:cxn modelId="{EF46F571-A39E-41D2-BAB0-8D1CD0C78D01}" type="presParOf" srcId="{452ED315-5A67-4248-B0D3-E4775F5B4892}" destId="{A3CB2D75-B289-410A-AA7A-B9ADA03E2DCD}" srcOrd="1" destOrd="0" presId="urn:microsoft.com/office/officeart/2005/8/layout/hList3"/>
    <dgm:cxn modelId="{DE2C0EDC-CDAB-48C2-A8E9-1B059AFE964A}" type="presParOf" srcId="{A3CB2D75-B289-410A-AA7A-B9ADA03E2DCD}" destId="{5EB5BCDA-8A4B-41D3-B7E8-D813598A1CDD}" srcOrd="0" destOrd="0" presId="urn:microsoft.com/office/officeart/2005/8/layout/hList3"/>
    <dgm:cxn modelId="{19ABECD1-B876-4BF0-8DEF-BADEBE8DE8AB}" type="presParOf" srcId="{A3CB2D75-B289-410A-AA7A-B9ADA03E2DCD}" destId="{2219E197-C6AA-4555-A60B-2D18017F3603}" srcOrd="1" destOrd="0" presId="urn:microsoft.com/office/officeart/2005/8/layout/hList3"/>
    <dgm:cxn modelId="{ED125111-51E0-4980-AE9D-02B79639D78B}" type="presParOf" srcId="{A3CB2D75-B289-410A-AA7A-B9ADA03E2DCD}" destId="{70C8105F-E78F-4D90-8E92-CF1D0D8797AC}" srcOrd="2" destOrd="0" presId="urn:microsoft.com/office/officeart/2005/8/layout/hList3"/>
    <dgm:cxn modelId="{AAB62E16-153E-401A-B51D-4941B03340DC}" type="presParOf" srcId="{452ED315-5A67-4248-B0D3-E4775F5B4892}" destId="{56C05CA0-A78F-4766-853D-8765FA78348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6EC8AD-0C87-4AA4-9F3E-023E4896AEAF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608745D-4A87-4B46-9A28-85D71D153FBF}">
      <dgm:prSet custT="1"/>
      <dgm:spPr/>
      <dgm:t>
        <a:bodyPr/>
        <a:lstStyle/>
        <a:p>
          <a:pPr rtl="0"/>
          <a:r>
            <a:rPr lang="en-US" sz="1600" b="1" u="sng" smtClean="0">
              <a:latin typeface="Times New Roman" panose="02020603050405020304" pitchFamily="18" charset="0"/>
              <a:cs typeface="Times New Roman" panose="02020603050405020304" pitchFamily="18" charset="0"/>
            </a:rPr>
            <a:t>AAOIFI нинг вазифалари қуйидагиларни ўз ичига олади</a:t>
          </a:r>
          <a:r>
            <a:rPr lang="uz-Cyrl-UZ" sz="1600" b="1" u="sng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en-US" sz="800" dirty="0"/>
        </a:p>
      </dgm:t>
    </dgm:pt>
    <dgm:pt modelId="{AF5445DA-0773-4CF7-A319-2F13BBA5E6E2}" type="parTrans" cxnId="{81071698-41A8-4869-B00F-32F8C2B85173}">
      <dgm:prSet/>
      <dgm:spPr/>
      <dgm:t>
        <a:bodyPr/>
        <a:lstStyle/>
        <a:p>
          <a:endParaRPr lang="ru-RU"/>
        </a:p>
      </dgm:t>
    </dgm:pt>
    <dgm:pt modelId="{7C0B9F27-EDEE-40DD-BD84-955B696108BC}" type="sibTrans" cxnId="{81071698-41A8-4869-B00F-32F8C2B85173}">
      <dgm:prSet/>
      <dgm:spPr/>
      <dgm:t>
        <a:bodyPr/>
        <a:lstStyle/>
        <a:p>
          <a:endParaRPr lang="ru-RU"/>
        </a:p>
      </dgm:t>
    </dgm:pt>
    <dgm:pt modelId="{24C799EC-AA4E-4012-996B-2BCFE5C591DE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муассасаларга нисбатан бухгалтерия ҳисоби ва аудити ғояларини ривожлантириш</a:t>
          </a:r>
          <a:r>
            <a:rPr lang="en-US" sz="800" smtClean="0"/>
            <a:t>;</a:t>
          </a:r>
          <a:endParaRPr lang="en-US" sz="800" dirty="0"/>
        </a:p>
      </dgm:t>
    </dgm:pt>
    <dgm:pt modelId="{1B282BA8-5443-4B79-BA4A-68B3AC768A5A}" type="parTrans" cxnId="{16A1A6DB-7D3B-441B-9ACB-103543D64308}">
      <dgm:prSet/>
      <dgm:spPr/>
      <dgm:t>
        <a:bodyPr/>
        <a:lstStyle/>
        <a:p>
          <a:endParaRPr lang="ru-RU"/>
        </a:p>
      </dgm:t>
    </dgm:pt>
    <dgm:pt modelId="{8A9BCFAA-8DA2-4A93-9323-3F7A421259C6}" type="sibTrans" cxnId="{16A1A6DB-7D3B-441B-9ACB-103543D64308}">
      <dgm:prSet/>
      <dgm:spPr/>
      <dgm:t>
        <a:bodyPr/>
        <a:lstStyle/>
        <a:p>
          <a:endParaRPr lang="ru-RU"/>
        </a:p>
      </dgm:t>
    </dgm:pt>
    <dgm:pt modelId="{9C0C9DF4-46C1-450E-931D-33D49E953CED}">
      <dgm:prSet custT="1"/>
      <dgm:spPr/>
      <dgm:t>
        <a:bodyPr/>
        <a:lstStyle/>
        <a:p>
          <a:pPr rtl="0"/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муассасаларга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бухгалтерия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аудити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ғояларини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семинарлар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даврий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бюллетенларини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чоп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тадқиқотлар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усулларни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юритишдан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ёйиш</a:t>
          </a:r>
          <a:r>
            <a: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2B5B1D-EA67-4C83-9289-1E90F59894E4}" type="parTrans" cxnId="{7139A043-2197-42BD-A77A-4CE0C35FEA74}">
      <dgm:prSet/>
      <dgm:spPr/>
      <dgm:t>
        <a:bodyPr/>
        <a:lstStyle/>
        <a:p>
          <a:endParaRPr lang="ru-RU"/>
        </a:p>
      </dgm:t>
    </dgm:pt>
    <dgm:pt modelId="{634386DE-ED23-4D0C-B8A4-D1080DB35E52}" type="sibTrans" cxnId="{7139A043-2197-42BD-A77A-4CE0C35FEA74}">
      <dgm:prSet/>
      <dgm:spPr/>
      <dgm:t>
        <a:bodyPr/>
        <a:lstStyle/>
        <a:p>
          <a:endParaRPr lang="ru-RU"/>
        </a:p>
      </dgm:t>
    </dgm:pt>
    <dgm:pt modelId="{561D5CEA-7067-44D7-AD39-7E30F96FA4E9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 учун бухгалтерия ҳисоби ва аудити стандартларини тайёрлаш, эълон қилиш ва тушунтириш</a:t>
          </a:r>
          <a:r>
            <a:rPr lang="en-US" sz="1000" smtClean="0"/>
            <a:t>;</a:t>
          </a:r>
          <a:endParaRPr lang="en-US" sz="1000" dirty="0"/>
        </a:p>
      </dgm:t>
    </dgm:pt>
    <dgm:pt modelId="{C1A69FC1-86C8-43AF-A62C-042FF83F7950}" type="parTrans" cxnId="{7F4F1ADE-12F3-4F52-AA67-DA43FD52C1C4}">
      <dgm:prSet/>
      <dgm:spPr/>
      <dgm:t>
        <a:bodyPr/>
        <a:lstStyle/>
        <a:p>
          <a:endParaRPr lang="ru-RU"/>
        </a:p>
      </dgm:t>
    </dgm:pt>
    <dgm:pt modelId="{4A7A539D-1E2B-4503-902A-9BA59DD9164A}" type="sibTrans" cxnId="{7F4F1ADE-12F3-4F52-AA67-DA43FD52C1C4}">
      <dgm:prSet/>
      <dgm:spPr/>
      <dgm:t>
        <a:bodyPr/>
        <a:lstStyle/>
        <a:p>
          <a:endParaRPr lang="ru-RU"/>
        </a:p>
      </dgm:t>
    </dgm:pt>
    <dgm:pt modelId="{9F6EA93E-896A-4E13-8DCE-5DFAA8E7E4F8}">
      <dgm:prSet custT="1"/>
      <dgm:spPr/>
      <dgm:t>
        <a:bodyPr/>
        <a:lstStyle/>
        <a:p>
          <a:pPr rtl="0"/>
          <a:r>
            <a:rPr lang="en-US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 учун бухгалтерия ҳисоби ва аудити стандартларига ўзгартиришларни кўриб чиқиш ва амалга киритиш</a:t>
          </a:r>
          <a:r>
            <a:rPr lang="en-US" sz="1000" smtClean="0"/>
            <a:t>.</a:t>
          </a:r>
          <a:endParaRPr lang="en-US" sz="1000" dirty="0"/>
        </a:p>
      </dgm:t>
    </dgm:pt>
    <dgm:pt modelId="{DB5EDFAE-E2A1-4BDE-B178-BA55232EF795}" type="parTrans" cxnId="{608628A8-70F7-4BB1-B7F4-D726EFCF6A52}">
      <dgm:prSet/>
      <dgm:spPr/>
      <dgm:t>
        <a:bodyPr/>
        <a:lstStyle/>
        <a:p>
          <a:endParaRPr lang="ru-RU"/>
        </a:p>
      </dgm:t>
    </dgm:pt>
    <dgm:pt modelId="{FD88209E-486E-442F-97EA-9BBC82B22F56}" type="sibTrans" cxnId="{608628A8-70F7-4BB1-B7F4-D726EFCF6A52}">
      <dgm:prSet/>
      <dgm:spPr/>
      <dgm:t>
        <a:bodyPr/>
        <a:lstStyle/>
        <a:p>
          <a:endParaRPr lang="ru-RU"/>
        </a:p>
      </dgm:t>
    </dgm:pt>
    <dgm:pt modelId="{35586FE4-B5A4-4F9A-A2D4-619104CDE28E}" type="pres">
      <dgm:prSet presAssocID="{656EC8AD-0C87-4AA4-9F3E-023E4896AE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383B79-235C-4344-B6FD-5A5C839EFFF6}" type="pres">
      <dgm:prSet presAssocID="{1608745D-4A87-4B46-9A28-85D71D153FBF}" presName="linNode" presStyleCnt="0"/>
      <dgm:spPr/>
    </dgm:pt>
    <dgm:pt modelId="{7BC98A80-F047-4AB6-B16F-20EAE0B875D8}" type="pres">
      <dgm:prSet presAssocID="{1608745D-4A87-4B46-9A28-85D71D153FBF}" presName="parentText" presStyleLbl="node1" presStyleIdx="0" presStyleCnt="5" custScaleX="19312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F4EB96-B42D-471C-8DB6-F0169C7C4B10}" type="pres">
      <dgm:prSet presAssocID="{7C0B9F27-EDEE-40DD-BD84-955B696108BC}" presName="sp" presStyleCnt="0"/>
      <dgm:spPr/>
    </dgm:pt>
    <dgm:pt modelId="{87D182A9-A9BB-4067-8AA7-CA83FD256E9B}" type="pres">
      <dgm:prSet presAssocID="{24C799EC-AA4E-4012-996B-2BCFE5C591DE}" presName="linNode" presStyleCnt="0"/>
      <dgm:spPr/>
    </dgm:pt>
    <dgm:pt modelId="{71551360-3606-459B-8696-9D4F428B66A9}" type="pres">
      <dgm:prSet presAssocID="{24C799EC-AA4E-4012-996B-2BCFE5C591DE}" presName="parentText" presStyleLbl="node1" presStyleIdx="1" presStyleCnt="5" custScaleX="193122" custLinFactX="-53439" custLinFactNeighborX="-100000" custLinFactNeighborY="-349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927CC5-0B6D-4224-B2D6-B162CB61D3D4}" type="pres">
      <dgm:prSet presAssocID="{8A9BCFAA-8DA2-4A93-9323-3F7A421259C6}" presName="sp" presStyleCnt="0"/>
      <dgm:spPr/>
    </dgm:pt>
    <dgm:pt modelId="{9A8A278C-7315-42E9-92ED-6E6B69CD4D12}" type="pres">
      <dgm:prSet presAssocID="{9C0C9DF4-46C1-450E-931D-33D49E953CED}" presName="linNode" presStyleCnt="0"/>
      <dgm:spPr/>
    </dgm:pt>
    <dgm:pt modelId="{5EE3863F-CBB4-461B-904B-841B74A62D8F}" type="pres">
      <dgm:prSet presAssocID="{9C0C9DF4-46C1-450E-931D-33D49E953CED}" presName="parentText" presStyleLbl="node1" presStyleIdx="2" presStyleCnt="5" custScaleX="225088" custScaleY="170829" custLinFactNeighborX="19701" custLinFactNeighborY="15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B50628-D779-4728-BC59-8A719530565E}" type="pres">
      <dgm:prSet presAssocID="{634386DE-ED23-4D0C-B8A4-D1080DB35E52}" presName="sp" presStyleCnt="0"/>
      <dgm:spPr/>
    </dgm:pt>
    <dgm:pt modelId="{EC873F2C-651C-4FE2-BD16-5B5240DABE0C}" type="pres">
      <dgm:prSet presAssocID="{561D5CEA-7067-44D7-AD39-7E30F96FA4E9}" presName="linNode" presStyleCnt="0"/>
      <dgm:spPr/>
    </dgm:pt>
    <dgm:pt modelId="{312412F3-FEB2-4759-830F-ACE220D15EA0}" type="pres">
      <dgm:prSet presAssocID="{561D5CEA-7067-44D7-AD39-7E30F96FA4E9}" presName="parentText" presStyleLbl="node1" presStyleIdx="3" presStyleCnt="5" custScaleX="223170" custScaleY="101565" custLinFactNeighborX="-19834" custLinFactNeighborY="-35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448F4-84EB-45E8-AE32-C09AD0C49D93}" type="pres">
      <dgm:prSet presAssocID="{4A7A539D-1E2B-4503-902A-9BA59DD9164A}" presName="sp" presStyleCnt="0"/>
      <dgm:spPr/>
    </dgm:pt>
    <dgm:pt modelId="{0C3361E5-E8A9-43DE-9F03-56BE74F172DE}" type="pres">
      <dgm:prSet presAssocID="{9F6EA93E-896A-4E13-8DCE-5DFAA8E7E4F8}" presName="linNode" presStyleCnt="0"/>
      <dgm:spPr/>
    </dgm:pt>
    <dgm:pt modelId="{9C7A659A-0288-4BCF-B863-50A3D3FB00BD}" type="pres">
      <dgm:prSet presAssocID="{9F6EA93E-896A-4E13-8DCE-5DFAA8E7E4F8}" presName="parentText" presStyleLbl="node1" presStyleIdx="4" presStyleCnt="5" custScaleX="228043" custLinFactNeighborX="24923" custLinFactNeighborY="-498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071698-41A8-4869-B00F-32F8C2B85173}" srcId="{656EC8AD-0C87-4AA4-9F3E-023E4896AEAF}" destId="{1608745D-4A87-4B46-9A28-85D71D153FBF}" srcOrd="0" destOrd="0" parTransId="{AF5445DA-0773-4CF7-A319-2F13BBA5E6E2}" sibTransId="{7C0B9F27-EDEE-40DD-BD84-955B696108BC}"/>
    <dgm:cxn modelId="{722117E8-1DC6-46D3-8BB5-532EC12D4152}" type="presOf" srcId="{561D5CEA-7067-44D7-AD39-7E30F96FA4E9}" destId="{312412F3-FEB2-4759-830F-ACE220D15EA0}" srcOrd="0" destOrd="0" presId="urn:microsoft.com/office/officeart/2005/8/layout/vList5"/>
    <dgm:cxn modelId="{B739E775-578D-4C3C-8527-DEE5FBD8E3E9}" type="presOf" srcId="{9C0C9DF4-46C1-450E-931D-33D49E953CED}" destId="{5EE3863F-CBB4-461B-904B-841B74A62D8F}" srcOrd="0" destOrd="0" presId="urn:microsoft.com/office/officeart/2005/8/layout/vList5"/>
    <dgm:cxn modelId="{16A1A6DB-7D3B-441B-9ACB-103543D64308}" srcId="{656EC8AD-0C87-4AA4-9F3E-023E4896AEAF}" destId="{24C799EC-AA4E-4012-996B-2BCFE5C591DE}" srcOrd="1" destOrd="0" parTransId="{1B282BA8-5443-4B79-BA4A-68B3AC768A5A}" sibTransId="{8A9BCFAA-8DA2-4A93-9323-3F7A421259C6}"/>
    <dgm:cxn modelId="{1326081F-5121-46B3-92D5-B2F4CB9B28FD}" type="presOf" srcId="{24C799EC-AA4E-4012-996B-2BCFE5C591DE}" destId="{71551360-3606-459B-8696-9D4F428B66A9}" srcOrd="0" destOrd="0" presId="urn:microsoft.com/office/officeart/2005/8/layout/vList5"/>
    <dgm:cxn modelId="{7139A043-2197-42BD-A77A-4CE0C35FEA74}" srcId="{656EC8AD-0C87-4AA4-9F3E-023E4896AEAF}" destId="{9C0C9DF4-46C1-450E-931D-33D49E953CED}" srcOrd="2" destOrd="0" parTransId="{D72B5B1D-EA67-4C83-9289-1E90F59894E4}" sibTransId="{634386DE-ED23-4D0C-B8A4-D1080DB35E52}"/>
    <dgm:cxn modelId="{0DF717D9-4F80-4E30-BA27-7DA0932767CD}" type="presOf" srcId="{1608745D-4A87-4B46-9A28-85D71D153FBF}" destId="{7BC98A80-F047-4AB6-B16F-20EAE0B875D8}" srcOrd="0" destOrd="0" presId="urn:microsoft.com/office/officeart/2005/8/layout/vList5"/>
    <dgm:cxn modelId="{B0D8E2CC-30BC-4422-AD37-CF4ACBDBCA43}" type="presOf" srcId="{9F6EA93E-896A-4E13-8DCE-5DFAA8E7E4F8}" destId="{9C7A659A-0288-4BCF-B863-50A3D3FB00BD}" srcOrd="0" destOrd="0" presId="urn:microsoft.com/office/officeart/2005/8/layout/vList5"/>
    <dgm:cxn modelId="{608628A8-70F7-4BB1-B7F4-D726EFCF6A52}" srcId="{656EC8AD-0C87-4AA4-9F3E-023E4896AEAF}" destId="{9F6EA93E-896A-4E13-8DCE-5DFAA8E7E4F8}" srcOrd="4" destOrd="0" parTransId="{DB5EDFAE-E2A1-4BDE-B178-BA55232EF795}" sibTransId="{FD88209E-486E-442F-97EA-9BBC82B22F56}"/>
    <dgm:cxn modelId="{7F4F1ADE-12F3-4F52-AA67-DA43FD52C1C4}" srcId="{656EC8AD-0C87-4AA4-9F3E-023E4896AEAF}" destId="{561D5CEA-7067-44D7-AD39-7E30F96FA4E9}" srcOrd="3" destOrd="0" parTransId="{C1A69FC1-86C8-43AF-A62C-042FF83F7950}" sibTransId="{4A7A539D-1E2B-4503-902A-9BA59DD9164A}"/>
    <dgm:cxn modelId="{CAEB1CD4-661C-48CF-843C-7906B72FB5C9}" type="presOf" srcId="{656EC8AD-0C87-4AA4-9F3E-023E4896AEAF}" destId="{35586FE4-B5A4-4F9A-A2D4-619104CDE28E}" srcOrd="0" destOrd="0" presId="urn:microsoft.com/office/officeart/2005/8/layout/vList5"/>
    <dgm:cxn modelId="{BDC10630-004B-48E5-A539-E1AF725CE201}" type="presParOf" srcId="{35586FE4-B5A4-4F9A-A2D4-619104CDE28E}" destId="{1E383B79-235C-4344-B6FD-5A5C839EFFF6}" srcOrd="0" destOrd="0" presId="urn:microsoft.com/office/officeart/2005/8/layout/vList5"/>
    <dgm:cxn modelId="{295020AA-5FD8-4595-85DC-16821ED763FB}" type="presParOf" srcId="{1E383B79-235C-4344-B6FD-5A5C839EFFF6}" destId="{7BC98A80-F047-4AB6-B16F-20EAE0B875D8}" srcOrd="0" destOrd="0" presId="urn:microsoft.com/office/officeart/2005/8/layout/vList5"/>
    <dgm:cxn modelId="{2856BDF0-A2EB-440C-94A5-3BCA49749F89}" type="presParOf" srcId="{35586FE4-B5A4-4F9A-A2D4-619104CDE28E}" destId="{BEF4EB96-B42D-471C-8DB6-F0169C7C4B10}" srcOrd="1" destOrd="0" presId="urn:microsoft.com/office/officeart/2005/8/layout/vList5"/>
    <dgm:cxn modelId="{F888DB2B-A942-4311-8B12-D3D00FF1055D}" type="presParOf" srcId="{35586FE4-B5A4-4F9A-A2D4-619104CDE28E}" destId="{87D182A9-A9BB-4067-8AA7-CA83FD256E9B}" srcOrd="2" destOrd="0" presId="urn:microsoft.com/office/officeart/2005/8/layout/vList5"/>
    <dgm:cxn modelId="{9629B44B-70A0-4378-8EC8-5A3C3321F97D}" type="presParOf" srcId="{87D182A9-A9BB-4067-8AA7-CA83FD256E9B}" destId="{71551360-3606-459B-8696-9D4F428B66A9}" srcOrd="0" destOrd="0" presId="urn:microsoft.com/office/officeart/2005/8/layout/vList5"/>
    <dgm:cxn modelId="{CC8B55ED-F7DF-4395-9AC0-1E672AAFFD2E}" type="presParOf" srcId="{35586FE4-B5A4-4F9A-A2D4-619104CDE28E}" destId="{2D927CC5-0B6D-4224-B2D6-B162CB61D3D4}" srcOrd="3" destOrd="0" presId="urn:microsoft.com/office/officeart/2005/8/layout/vList5"/>
    <dgm:cxn modelId="{17992F4F-FFF4-4AE7-9CF7-E9504B65F941}" type="presParOf" srcId="{35586FE4-B5A4-4F9A-A2D4-619104CDE28E}" destId="{9A8A278C-7315-42E9-92ED-6E6B69CD4D12}" srcOrd="4" destOrd="0" presId="urn:microsoft.com/office/officeart/2005/8/layout/vList5"/>
    <dgm:cxn modelId="{5B413E72-B06D-4576-A135-198B5E4282DC}" type="presParOf" srcId="{9A8A278C-7315-42E9-92ED-6E6B69CD4D12}" destId="{5EE3863F-CBB4-461B-904B-841B74A62D8F}" srcOrd="0" destOrd="0" presId="urn:microsoft.com/office/officeart/2005/8/layout/vList5"/>
    <dgm:cxn modelId="{711A9E17-B5BC-4E4F-896E-61F90D2153F4}" type="presParOf" srcId="{35586FE4-B5A4-4F9A-A2D4-619104CDE28E}" destId="{4DB50628-D779-4728-BC59-8A719530565E}" srcOrd="5" destOrd="0" presId="urn:microsoft.com/office/officeart/2005/8/layout/vList5"/>
    <dgm:cxn modelId="{D403A962-5CBB-4E7A-B425-5C719675BDF0}" type="presParOf" srcId="{35586FE4-B5A4-4F9A-A2D4-619104CDE28E}" destId="{EC873F2C-651C-4FE2-BD16-5B5240DABE0C}" srcOrd="6" destOrd="0" presId="urn:microsoft.com/office/officeart/2005/8/layout/vList5"/>
    <dgm:cxn modelId="{5DD7677C-C47B-4365-8F3A-746D3C4FD6CA}" type="presParOf" srcId="{EC873F2C-651C-4FE2-BD16-5B5240DABE0C}" destId="{312412F3-FEB2-4759-830F-ACE220D15EA0}" srcOrd="0" destOrd="0" presId="urn:microsoft.com/office/officeart/2005/8/layout/vList5"/>
    <dgm:cxn modelId="{94715B0B-F128-4AA6-9392-39457B7AE695}" type="presParOf" srcId="{35586FE4-B5A4-4F9A-A2D4-619104CDE28E}" destId="{EF6448F4-84EB-45E8-AE32-C09AD0C49D93}" srcOrd="7" destOrd="0" presId="urn:microsoft.com/office/officeart/2005/8/layout/vList5"/>
    <dgm:cxn modelId="{BCF76AB4-3FF7-4BF8-8B47-A5915A5DB876}" type="presParOf" srcId="{35586FE4-B5A4-4F9A-A2D4-619104CDE28E}" destId="{0C3361E5-E8A9-43DE-9F03-56BE74F172DE}" srcOrd="8" destOrd="0" presId="urn:microsoft.com/office/officeart/2005/8/layout/vList5"/>
    <dgm:cxn modelId="{879E1FD6-2317-49C4-AA3D-344295AABCA3}" type="presParOf" srcId="{0C3361E5-E8A9-43DE-9F03-56BE74F172DE}" destId="{9C7A659A-0288-4BCF-B863-50A3D3FB00BD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0F18AA-45A0-4623-AF30-5089A42185C3}">
      <dsp:nvSpPr>
        <dsp:cNvPr id="0" name=""/>
        <dsp:cNvSpPr/>
      </dsp:nvSpPr>
      <dsp:spPr>
        <a:xfrm>
          <a:off x="0" y="0"/>
          <a:ext cx="6840760" cy="604867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Тартибга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солишнинг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амалдаги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глобал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тизимини</a:t>
          </a:r>
          <a:r>
            <a:rPr lang="ru-RU" sz="18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6840760" cy="604867"/>
      </dsp:txXfrm>
    </dsp:sp>
    <dsp:sp modelId="{5EB5BCDA-8A4B-41D3-B7E8-D813598A1CDD}">
      <dsp:nvSpPr>
        <dsp:cNvPr id="0" name=""/>
        <dsp:cNvSpPr/>
      </dsp:nvSpPr>
      <dsp:spPr>
        <a:xfrm>
          <a:off x="3340" y="604867"/>
          <a:ext cx="2278026" cy="127022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анъанавий тизимлар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40" y="604867"/>
        <a:ext cx="2278026" cy="1270221"/>
      </dsp:txXfrm>
    </dsp:sp>
    <dsp:sp modelId="{2219E197-C6AA-4555-A60B-2D18017F3603}">
      <dsp:nvSpPr>
        <dsp:cNvPr id="0" name=""/>
        <dsp:cNvSpPr/>
      </dsp:nvSpPr>
      <dsp:spPr>
        <a:xfrm>
          <a:off x="2281366" y="604867"/>
          <a:ext cx="2278026" cy="127022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аралаш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тизимлар</a:t>
          </a: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1366" y="604867"/>
        <a:ext cx="2278026" cy="1270221"/>
      </dsp:txXfrm>
    </dsp:sp>
    <dsp:sp modelId="{70C8105F-E78F-4D90-8E92-CF1D0D8797AC}">
      <dsp:nvSpPr>
        <dsp:cNvPr id="0" name=""/>
        <dsp:cNvSpPr/>
      </dsp:nvSpPr>
      <dsp:spPr>
        <a:xfrm>
          <a:off x="4559393" y="604867"/>
          <a:ext cx="2278026" cy="127022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l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ривожланаётган унитар (қўшма) тизимлар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59393" y="604867"/>
        <a:ext cx="2278026" cy="1270221"/>
      </dsp:txXfrm>
    </dsp:sp>
    <dsp:sp modelId="{56C05CA0-A78F-4766-853D-8765FA783481}">
      <dsp:nvSpPr>
        <dsp:cNvPr id="0" name=""/>
        <dsp:cNvSpPr/>
      </dsp:nvSpPr>
      <dsp:spPr>
        <a:xfrm>
          <a:off x="0" y="1875088"/>
          <a:ext cx="6840760" cy="14113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C98A80-F047-4AB6-B16F-20EAE0B875D8}">
      <dsp:nvSpPr>
        <dsp:cNvPr id="0" name=""/>
        <dsp:cNvSpPr/>
      </dsp:nvSpPr>
      <dsp:spPr>
        <a:xfrm>
          <a:off x="683312" y="1393"/>
          <a:ext cx="5306655" cy="75316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u="sng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AAOIFI нинг вазифалари қуйидагиларни ўз ичига олади</a:t>
          </a:r>
          <a:r>
            <a:rPr lang="uz-Cyrl-UZ" sz="1600" b="1" u="sng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en-US" sz="800" kern="1200" dirty="0"/>
        </a:p>
      </dsp:txBody>
      <dsp:txXfrm>
        <a:off x="720078" y="38159"/>
        <a:ext cx="5233123" cy="679633"/>
      </dsp:txXfrm>
    </dsp:sp>
    <dsp:sp modelId="{71551360-3606-459B-8696-9D4F428B66A9}">
      <dsp:nvSpPr>
        <dsp:cNvPr id="0" name=""/>
        <dsp:cNvSpPr/>
      </dsp:nvSpPr>
      <dsp:spPr>
        <a:xfrm>
          <a:off x="0" y="765909"/>
          <a:ext cx="5306655" cy="753165"/>
        </a:xfrm>
        <a:prstGeom prst="roundRect">
          <a:avLst/>
        </a:prstGeom>
        <a:gradFill rotWithShape="0">
          <a:gsLst>
            <a:gs pos="0">
              <a:schemeClr val="accent2">
                <a:hueOff val="-678113"/>
                <a:satOff val="-414"/>
                <a:lumOff val="1618"/>
                <a:alphaOff val="0"/>
                <a:tint val="96000"/>
                <a:lumMod val="100000"/>
              </a:schemeClr>
            </a:gs>
            <a:gs pos="78000">
              <a:schemeClr val="accent2">
                <a:hueOff val="-678113"/>
                <a:satOff val="-414"/>
                <a:lumOff val="1618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муассасаларга нисбатан бухгалтерия ҳисоби ва аудити ғояларини ривожлантириш</a:t>
          </a:r>
          <a:r>
            <a:rPr lang="en-US" sz="800" kern="1200" smtClean="0"/>
            <a:t>;</a:t>
          </a:r>
          <a:endParaRPr lang="en-US" sz="800" kern="1200" dirty="0"/>
        </a:p>
      </dsp:txBody>
      <dsp:txXfrm>
        <a:off x="36766" y="802675"/>
        <a:ext cx="5233123" cy="679633"/>
      </dsp:txXfrm>
    </dsp:sp>
    <dsp:sp modelId="{5EE3863F-CBB4-461B-904B-841B74A62D8F}">
      <dsp:nvSpPr>
        <dsp:cNvPr id="0" name=""/>
        <dsp:cNvSpPr/>
      </dsp:nvSpPr>
      <dsp:spPr>
        <a:xfrm>
          <a:off x="1224132" y="1584179"/>
          <a:ext cx="6178984" cy="1286625"/>
        </a:xfrm>
        <a:prstGeom prst="roundRect">
          <a:avLst/>
        </a:prstGeom>
        <a:gradFill rotWithShape="0">
          <a:gsLst>
            <a:gs pos="0">
              <a:schemeClr val="accent2">
                <a:hueOff val="-1356225"/>
                <a:satOff val="-828"/>
                <a:lumOff val="3235"/>
                <a:alphaOff val="0"/>
                <a:tint val="96000"/>
                <a:lumMod val="100000"/>
              </a:schemeClr>
            </a:gs>
            <a:gs pos="78000">
              <a:schemeClr val="accent2">
                <a:hueOff val="-1356225"/>
                <a:satOff val="-828"/>
                <a:lumOff val="323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молиявий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муассасаларга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нисбатан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бухгалтерия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ҳисоби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аудити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ғояларини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ўқитиш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семинарлар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даврий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ахборот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бюллетенларини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чоп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тадқиқотлар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ўтказиш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бошқа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усулларни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юритишдан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фойдаланиш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орқали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кенг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ёйиш</a:t>
          </a:r>
          <a:r>
            <a:rPr lang="en-US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en-US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86940" y="1646987"/>
        <a:ext cx="6053368" cy="1161009"/>
      </dsp:txXfrm>
    </dsp:sp>
    <dsp:sp modelId="{312412F3-FEB2-4759-830F-ACE220D15EA0}">
      <dsp:nvSpPr>
        <dsp:cNvPr id="0" name=""/>
        <dsp:cNvSpPr/>
      </dsp:nvSpPr>
      <dsp:spPr>
        <a:xfrm>
          <a:off x="138840" y="2880316"/>
          <a:ext cx="6126333" cy="764952"/>
        </a:xfrm>
        <a:prstGeom prst="roundRect">
          <a:avLst/>
        </a:prstGeom>
        <a:gradFill rotWithShape="0">
          <a:gsLst>
            <a:gs pos="0">
              <a:schemeClr val="accent2">
                <a:hueOff val="-2034338"/>
                <a:satOff val="-1242"/>
                <a:lumOff val="4853"/>
                <a:alphaOff val="0"/>
                <a:tint val="96000"/>
                <a:lumMod val="100000"/>
              </a:schemeClr>
            </a:gs>
            <a:gs pos="78000">
              <a:schemeClr val="accent2">
                <a:hueOff val="-2034338"/>
                <a:satOff val="-1242"/>
                <a:lumOff val="485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 учун бухгалтерия ҳисоби ва аудити стандартларини тайёрлаш, эълон қилиш ва тушунтириш</a:t>
          </a:r>
          <a:r>
            <a:rPr lang="en-US" sz="1000" kern="1200" smtClean="0"/>
            <a:t>;</a:t>
          </a:r>
          <a:endParaRPr lang="en-US" sz="1000" kern="1200" dirty="0"/>
        </a:p>
      </dsp:txBody>
      <dsp:txXfrm>
        <a:off x="176182" y="2917658"/>
        <a:ext cx="6051649" cy="690268"/>
      </dsp:txXfrm>
    </dsp:sp>
    <dsp:sp modelId="{9C7A659A-0288-4BCF-B863-50A3D3FB00BD}">
      <dsp:nvSpPr>
        <dsp:cNvPr id="0" name=""/>
        <dsp:cNvSpPr/>
      </dsp:nvSpPr>
      <dsp:spPr>
        <a:xfrm>
          <a:off x="1366624" y="3672406"/>
          <a:ext cx="6266223" cy="753165"/>
        </a:xfrm>
        <a:prstGeom prst="roundRect">
          <a:avLst/>
        </a:prstGeom>
        <a:gradFill rotWithShape="0">
          <a:gsLst>
            <a:gs pos="0">
              <a:schemeClr val="accent2">
                <a:hueOff val="-2712450"/>
                <a:satOff val="-1656"/>
                <a:lumOff val="6471"/>
                <a:alphaOff val="0"/>
                <a:tint val="96000"/>
                <a:lumMod val="100000"/>
              </a:schemeClr>
            </a:gs>
            <a:gs pos="78000">
              <a:schemeClr val="accent2">
                <a:hueOff val="-2712450"/>
                <a:satOff val="-1656"/>
                <a:lumOff val="6471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исломий молиявий муассасалар учун бухгалтерия ҳисоби ва аудити стандартларига ўзгартиришларни кўриб чиқиш ва амалга киритиш</a:t>
          </a:r>
          <a:r>
            <a:rPr lang="en-US" sz="1000" kern="1200" smtClean="0"/>
            <a:t>.</a:t>
          </a:r>
          <a:endParaRPr lang="en-US" sz="1000" kern="1200" dirty="0"/>
        </a:p>
      </dsp:txBody>
      <dsp:txXfrm>
        <a:off x="1403390" y="3709172"/>
        <a:ext cx="6192691" cy="679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316492" y="514248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82" y="2817405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619672" y="5621178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46" y="1344887"/>
            <a:ext cx="620567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 smtClean="0"/>
              <a:t>Lecture 10</a:t>
            </a:r>
            <a:r>
              <a:rPr lang="ru-RU" sz="2800" b="1" dirty="0" smtClean="0"/>
              <a:t>. </a:t>
            </a:r>
            <a:r>
              <a:rPr lang="en-US" sz="2800" b="1" dirty="0"/>
              <a:t>Industry regulation and </a:t>
            </a:r>
            <a:r>
              <a:rPr lang="en-US" sz="2800" b="1" dirty="0" smtClean="0"/>
              <a:t>control </a:t>
            </a:r>
            <a:r>
              <a:rPr lang="en-US" sz="2800" b="1" dirty="0"/>
              <a:t>over the activities of networking institutions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475656" y="6093296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827584" y="393356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537" y="2464526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477162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924" y="947613"/>
            <a:ext cx="63573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 smtClean="0"/>
              <a:t>10-маъруза</a:t>
            </a:r>
            <a:r>
              <a:rPr lang="ru-RU" sz="2400" b="1" dirty="0"/>
              <a:t>. </a:t>
            </a:r>
            <a:r>
              <a:rPr lang="ru-RU" b="1" dirty="0" err="1"/>
              <a:t>Саноатни</a:t>
            </a:r>
            <a:r>
              <a:rPr lang="ru-RU" b="1" dirty="0"/>
              <a:t> </a:t>
            </a:r>
            <a:r>
              <a:rPr lang="ru-RU" b="1" dirty="0" err="1"/>
              <a:t>тартибга</a:t>
            </a:r>
            <a:r>
              <a:rPr lang="ru-RU" b="1" dirty="0"/>
              <a:t> </a:t>
            </a:r>
            <a:r>
              <a:rPr lang="ru-RU" b="1" dirty="0" err="1"/>
              <a:t>солиш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тармоқ</a:t>
            </a:r>
            <a:r>
              <a:rPr lang="ru-RU" b="1" dirty="0"/>
              <a:t> </a:t>
            </a:r>
            <a:r>
              <a:rPr lang="ru-RU" b="1" dirty="0" err="1"/>
              <a:t>муассасалари</a:t>
            </a:r>
            <a:r>
              <a:rPr lang="ru-RU" b="1" dirty="0"/>
              <a:t> </a:t>
            </a:r>
            <a:r>
              <a:rPr lang="ru-RU" b="1" dirty="0" err="1"/>
              <a:t>фаолияти</a:t>
            </a:r>
            <a:r>
              <a:rPr lang="ru-RU" b="1" dirty="0"/>
              <a:t> </a:t>
            </a:r>
            <a:r>
              <a:rPr lang="ru-RU" b="1" dirty="0" err="1"/>
              <a:t>устидан</a:t>
            </a:r>
            <a:r>
              <a:rPr lang="ru-RU" b="1" dirty="0"/>
              <a:t> </a:t>
            </a:r>
            <a:r>
              <a:rPr lang="ru-RU" b="1" dirty="0" err="1"/>
              <a:t>назорат</a:t>
            </a:r>
            <a:endParaRPr lang="uz-Cyrl-UZ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87727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Тартибга</a:t>
            </a:r>
            <a:r>
              <a:rPr lang="ru-RU" b="1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солишнинг</a:t>
            </a:r>
            <a:r>
              <a:rPr lang="ru-RU" b="1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ea typeface="Times New Roman" panose="02020603050405020304" pitchFamily="18" charset="0"/>
              </a:rPr>
              <a:t>хориж</a:t>
            </a:r>
            <a:r>
              <a:rPr lang="ru-RU" b="1" dirty="0" smtClean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ea typeface="Times New Roman" panose="02020603050405020304" pitchFamily="18" charset="0"/>
              </a:rPr>
              <a:t>тажрибаси</a:t>
            </a:r>
            <a:r>
              <a:rPr lang="ru-RU" b="1" dirty="0" smtClean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  <a:ea typeface="Times New Roman" panose="02020603050405020304" pitchFamily="18" charset="0"/>
              </a:rPr>
              <a:t>ва</a:t>
            </a:r>
            <a:r>
              <a:rPr lang="ru-RU" b="1" dirty="0" smtClean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b="1" spc="-30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муассасалар</a:t>
            </a:r>
            <a:r>
              <a:rPr lang="ru-RU" b="1" spc="5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b="1" spc="5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устидан</a:t>
            </a:r>
            <a:r>
              <a:rPr lang="ru-RU" b="1" spc="5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назорат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939569"/>
            <a:ext cx="8568952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/>
              <a:t>       </a:t>
            </a:r>
            <a:r>
              <a:rPr lang="ru-RU" sz="1900" dirty="0" err="1" smtClean="0"/>
              <a:t>Молиявий</a:t>
            </a:r>
            <a:r>
              <a:rPr lang="ru-RU" sz="1900" dirty="0" smtClean="0"/>
              <a:t> </a:t>
            </a:r>
            <a:r>
              <a:rPr lang="ru-RU" sz="1900" dirty="0" err="1"/>
              <a:t>муассасалар</a:t>
            </a:r>
            <a:r>
              <a:rPr lang="ru-RU" sz="1900" dirty="0"/>
              <a:t> </a:t>
            </a:r>
            <a:r>
              <a:rPr lang="ru-RU" sz="1900" dirty="0" err="1"/>
              <a:t>жамиятга</a:t>
            </a:r>
            <a:r>
              <a:rPr lang="ru-RU" sz="1900" dirty="0"/>
              <a:t> </a:t>
            </a:r>
            <a:r>
              <a:rPr lang="ru-RU" sz="1900" dirty="0" err="1"/>
              <a:t>тааллуқли</a:t>
            </a:r>
            <a:r>
              <a:rPr lang="ru-RU" sz="1900" dirty="0"/>
              <a:t> </a:t>
            </a:r>
            <a:r>
              <a:rPr lang="ru-RU" sz="1900" dirty="0" err="1"/>
              <a:t>ресурслар</a:t>
            </a:r>
            <a:r>
              <a:rPr lang="ru-RU" sz="1900" dirty="0"/>
              <a:t> </a:t>
            </a:r>
            <a:r>
              <a:rPr lang="ru-RU" sz="1900" dirty="0" err="1"/>
              <a:t>билан</a:t>
            </a:r>
            <a:r>
              <a:rPr lang="ru-RU" sz="1900" dirty="0"/>
              <a:t> </a:t>
            </a:r>
            <a:r>
              <a:rPr lang="ru-RU" sz="1900" dirty="0" err="1"/>
              <a:t>иш</a:t>
            </a:r>
            <a:r>
              <a:rPr lang="ru-RU" sz="1900" dirty="0"/>
              <a:t> </a:t>
            </a:r>
            <a:r>
              <a:rPr lang="ru-RU" sz="1900" dirty="0" err="1"/>
              <a:t>юритади</a:t>
            </a:r>
            <a:r>
              <a:rPr lang="ru-RU" sz="1900" dirty="0"/>
              <a:t>. </a:t>
            </a:r>
            <a:r>
              <a:rPr lang="ru-RU" sz="1900" dirty="0" err="1" smtClean="0"/>
              <a:t>Омонатчилар</a:t>
            </a:r>
            <a:r>
              <a:rPr lang="ru-RU" sz="1900" dirty="0" smtClean="0"/>
              <a:t> </a:t>
            </a:r>
            <a:r>
              <a:rPr lang="ru-RU" sz="1900" dirty="0" err="1"/>
              <a:t>ишончини</a:t>
            </a:r>
            <a:r>
              <a:rPr lang="ru-RU" sz="1900" dirty="0"/>
              <a:t> </a:t>
            </a:r>
            <a:r>
              <a:rPr lang="ru-RU" sz="1900" dirty="0" err="1"/>
              <a:t>қозониш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 smtClean="0"/>
              <a:t>бефойда</a:t>
            </a:r>
            <a:r>
              <a:rPr lang="ru-RU" sz="1900" dirty="0" smtClean="0"/>
              <a:t> </a:t>
            </a:r>
            <a:r>
              <a:rPr lang="ru-RU" sz="1900" dirty="0" err="1"/>
              <a:t>ҳамда</a:t>
            </a:r>
            <a:r>
              <a:rPr lang="ru-RU" sz="1900" dirty="0"/>
              <a:t> </a:t>
            </a:r>
            <a:r>
              <a:rPr lang="ru-RU" sz="1900" dirty="0" err="1"/>
              <a:t>кутилиши</a:t>
            </a:r>
            <a:r>
              <a:rPr lang="ru-RU" sz="1900" dirty="0"/>
              <a:t> </a:t>
            </a:r>
            <a:r>
              <a:rPr lang="ru-RU" sz="1900" dirty="0" err="1"/>
              <a:t>мумкин</a:t>
            </a:r>
            <a:r>
              <a:rPr lang="ru-RU" sz="1900" dirty="0"/>
              <a:t> </a:t>
            </a:r>
            <a:r>
              <a:rPr lang="ru-RU" sz="1900" dirty="0" err="1"/>
              <a:t>зарарлардан</a:t>
            </a:r>
            <a:r>
              <a:rPr lang="ru-RU" sz="1900" dirty="0"/>
              <a:t>, </a:t>
            </a:r>
            <a:r>
              <a:rPr lang="ru-RU" sz="1900" dirty="0" err="1"/>
              <a:t>қалбакиликлардан</a:t>
            </a:r>
            <a:r>
              <a:rPr lang="ru-RU" sz="1900" dirty="0"/>
              <a:t>, </a:t>
            </a:r>
            <a:r>
              <a:rPr lang="ru-RU" sz="1900" dirty="0" err="1"/>
              <a:t>менежмент</a:t>
            </a:r>
            <a:r>
              <a:rPr lang="ru-RU" sz="1900" dirty="0"/>
              <a:t> </a:t>
            </a:r>
            <a:r>
              <a:rPr lang="ru-RU" sz="1900" dirty="0" err="1"/>
              <a:t>хатоларидан</a:t>
            </a:r>
            <a:r>
              <a:rPr lang="ru-RU" sz="1900" dirty="0"/>
              <a:t> </a:t>
            </a:r>
            <a:r>
              <a:rPr lang="ru-RU" sz="1900" dirty="0" err="1"/>
              <a:t>ўта</a:t>
            </a:r>
            <a:r>
              <a:rPr lang="ru-RU" sz="1900" dirty="0"/>
              <a:t> </a:t>
            </a:r>
            <a:r>
              <a:rPr lang="ru-RU" sz="1900" dirty="0" err="1"/>
              <a:t>юқори</a:t>
            </a:r>
            <a:r>
              <a:rPr lang="ru-RU" sz="1900" dirty="0"/>
              <a:t> </a:t>
            </a:r>
            <a:r>
              <a:rPr lang="ru-RU" sz="1900" dirty="0" err="1"/>
              <a:t>қарздорликларга</a:t>
            </a:r>
            <a:r>
              <a:rPr lang="ru-RU" sz="1900" dirty="0"/>
              <a:t> </a:t>
            </a:r>
            <a:r>
              <a:rPr lang="ru-RU" sz="1900" dirty="0" err="1"/>
              <a:t>йўл</a:t>
            </a:r>
            <a:r>
              <a:rPr lang="ru-RU" sz="1900" dirty="0"/>
              <a:t> </a:t>
            </a:r>
            <a:r>
              <a:rPr lang="ru-RU" sz="1900" dirty="0" err="1"/>
              <a:t>қўймаслик</a:t>
            </a:r>
            <a:r>
              <a:rPr lang="ru-RU" sz="1900" dirty="0"/>
              <a:t>, кредит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хизмат</a:t>
            </a:r>
            <a:r>
              <a:rPr lang="ru-RU" sz="1900" dirty="0"/>
              <a:t> </a:t>
            </a:r>
            <a:r>
              <a:rPr lang="ru-RU" sz="1900" dirty="0" err="1"/>
              <a:t>ваколатлари</a:t>
            </a:r>
            <a:r>
              <a:rPr lang="ru-RU" sz="1900" dirty="0"/>
              <a:t> </a:t>
            </a:r>
            <a:r>
              <a:rPr lang="ru-RU" sz="1900" dirty="0" err="1"/>
              <a:t>ҳамда</a:t>
            </a:r>
            <a:r>
              <a:rPr lang="ru-RU" sz="1900" dirty="0"/>
              <a:t> </a:t>
            </a:r>
            <a:r>
              <a:rPr lang="ru-RU" sz="1900" dirty="0" err="1" smtClean="0"/>
              <a:t>ресурсларнинг</a:t>
            </a:r>
            <a:r>
              <a:rPr lang="ru-RU" sz="1900" dirty="0" smtClean="0"/>
              <a:t> </a:t>
            </a:r>
            <a:r>
              <a:rPr lang="ru-RU" sz="1900" dirty="0" err="1"/>
              <a:t>бир</a:t>
            </a:r>
            <a:r>
              <a:rPr lang="ru-RU" sz="1900" dirty="0"/>
              <a:t> </a:t>
            </a:r>
            <a:r>
              <a:rPr lang="ru-RU" sz="1900" dirty="0" err="1"/>
              <a:t>неча</a:t>
            </a:r>
            <a:r>
              <a:rPr lang="ru-RU" sz="1900" dirty="0"/>
              <a:t> </a:t>
            </a:r>
            <a:r>
              <a:rPr lang="ru-RU" sz="1900" dirty="0" err="1"/>
              <a:t>кишининг</a:t>
            </a:r>
            <a:r>
              <a:rPr lang="ru-RU" sz="1900" dirty="0"/>
              <a:t> </a:t>
            </a:r>
            <a:r>
              <a:rPr lang="ru-RU" sz="1900" dirty="0" err="1"/>
              <a:t>бойиши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</a:t>
            </a:r>
            <a:r>
              <a:rPr lang="ru-RU" sz="1900" dirty="0" err="1"/>
              <a:t>жамланишини</a:t>
            </a:r>
            <a:r>
              <a:rPr lang="ru-RU" sz="1900" dirty="0"/>
              <a:t> </a:t>
            </a:r>
            <a:r>
              <a:rPr lang="ru-RU" sz="1900" dirty="0" err="1"/>
              <a:t>бартараф</a:t>
            </a:r>
            <a:r>
              <a:rPr lang="ru-RU" sz="1900" dirty="0"/>
              <a:t> </a:t>
            </a:r>
            <a:r>
              <a:rPr lang="ru-RU" sz="1900" dirty="0" err="1"/>
              <a:t>этиш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</a:t>
            </a:r>
            <a:r>
              <a:rPr lang="ru-RU" sz="1900" dirty="0" err="1"/>
              <a:t>уларни</a:t>
            </a:r>
            <a:r>
              <a:rPr lang="ru-RU" sz="1900" dirty="0"/>
              <a:t> </a:t>
            </a:r>
            <a:r>
              <a:rPr lang="ru-RU" sz="1900" dirty="0" err="1" smtClean="0"/>
              <a:t>асраш</a:t>
            </a:r>
            <a:r>
              <a:rPr lang="ru-RU" sz="1900" dirty="0" smtClean="0"/>
              <a:t>, </a:t>
            </a:r>
            <a:r>
              <a:rPr lang="ru-RU" sz="1900" dirty="0" err="1" smtClean="0"/>
              <a:t>тўлов</a:t>
            </a:r>
            <a:r>
              <a:rPr lang="ru-RU" sz="1900" dirty="0" smtClean="0"/>
              <a:t> </a:t>
            </a:r>
            <a:r>
              <a:rPr lang="ru-RU" sz="1900" dirty="0" err="1"/>
              <a:t>тизимини</a:t>
            </a:r>
            <a:r>
              <a:rPr lang="ru-RU" sz="1900" dirty="0"/>
              <a:t> </a:t>
            </a:r>
            <a:r>
              <a:rPr lang="ru-RU" sz="1900" dirty="0" err="1"/>
              <a:t>нобарқарорликдан</a:t>
            </a:r>
            <a:r>
              <a:rPr lang="ru-RU" sz="1900" dirty="0"/>
              <a:t> </a:t>
            </a:r>
            <a:r>
              <a:rPr lang="ru-RU" sz="1900" dirty="0" err="1"/>
              <a:t>ҳимоя</a:t>
            </a:r>
            <a:r>
              <a:rPr lang="ru-RU" sz="1900" dirty="0"/>
              <a:t> </a:t>
            </a:r>
            <a:r>
              <a:rPr lang="ru-RU" sz="1900" dirty="0" err="1"/>
              <a:t>қилиш</a:t>
            </a:r>
            <a:r>
              <a:rPr lang="ru-RU" sz="1900" dirty="0"/>
              <a:t>, капитал </a:t>
            </a:r>
            <a:r>
              <a:rPr lang="ru-RU" sz="1900" dirty="0" err="1"/>
              <a:t>бозори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унинг</a:t>
            </a:r>
            <a:r>
              <a:rPr lang="ru-RU" sz="1900" dirty="0"/>
              <a:t> </a:t>
            </a:r>
            <a:r>
              <a:rPr lang="ru-RU" sz="1900" dirty="0" err="1" smtClean="0"/>
              <a:t>муассасалари</a:t>
            </a:r>
            <a:r>
              <a:rPr lang="ru-RU" sz="1900" dirty="0" smtClean="0"/>
              <a:t> </a:t>
            </a:r>
            <a:r>
              <a:rPr lang="ru-RU" sz="1900" dirty="0" err="1"/>
              <a:t>тезкор</a:t>
            </a:r>
            <a:r>
              <a:rPr lang="ru-RU" sz="1900" dirty="0"/>
              <a:t> </a:t>
            </a:r>
            <a:r>
              <a:rPr lang="ru-RU" sz="1900" dirty="0" err="1"/>
              <a:t>ривожланиши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улар </a:t>
            </a:r>
            <a:r>
              <a:rPr lang="ru-RU" sz="1900" dirty="0" err="1"/>
              <a:t>фаолияти</a:t>
            </a:r>
            <a:r>
              <a:rPr lang="ru-RU" sz="1900" dirty="0"/>
              <a:t> </a:t>
            </a:r>
            <a:r>
              <a:rPr lang="ru-RU" sz="1900" dirty="0" err="1" smtClean="0"/>
              <a:t>самарадорлигини</a:t>
            </a:r>
            <a:r>
              <a:rPr lang="ru-RU" sz="1900" dirty="0" smtClean="0"/>
              <a:t> </a:t>
            </a:r>
            <a:r>
              <a:rPr lang="ru-RU" sz="1900" dirty="0" err="1"/>
              <a:t>таъминлаш</a:t>
            </a:r>
            <a:r>
              <a:rPr lang="ru-RU" sz="1900" dirty="0"/>
              <a:t> </a:t>
            </a:r>
            <a:r>
              <a:rPr lang="ru-RU" sz="1900" dirty="0" err="1"/>
              <a:t>зарур</a:t>
            </a:r>
            <a:r>
              <a:rPr lang="ru-RU" sz="1900" dirty="0"/>
              <a:t> </a:t>
            </a:r>
            <a:r>
              <a:rPr lang="ru-RU" sz="1900" dirty="0" err="1" smtClean="0"/>
              <a:t>бўлади</a:t>
            </a:r>
            <a:r>
              <a:rPr lang="ru-RU" sz="1900" dirty="0" smtClean="0"/>
              <a:t>.</a:t>
            </a:r>
          </a:p>
          <a:p>
            <a:pPr algn="just"/>
            <a:r>
              <a:rPr lang="ru-RU" sz="1900" dirty="0" smtClean="0"/>
              <a:t>      </a:t>
            </a:r>
            <a:r>
              <a:rPr lang="ru-RU" sz="1900" dirty="0" err="1" smtClean="0"/>
              <a:t>Бу</a:t>
            </a:r>
            <a:r>
              <a:rPr lang="ru-RU" sz="1900" dirty="0" smtClean="0"/>
              <a:t> </a:t>
            </a:r>
            <a:r>
              <a:rPr lang="ru-RU" sz="1900" dirty="0" err="1"/>
              <a:t>эса</a:t>
            </a:r>
            <a:r>
              <a:rPr lang="ru-RU" sz="1900" dirty="0"/>
              <a:t> </a:t>
            </a:r>
            <a:r>
              <a:rPr lang="ru-RU" sz="1900" dirty="0" err="1"/>
              <a:t>мажбурий</a:t>
            </a:r>
            <a:r>
              <a:rPr lang="ru-RU" sz="1900" dirty="0"/>
              <a:t> </a:t>
            </a:r>
            <a:r>
              <a:rPr lang="ru-RU" sz="1900" dirty="0" err="1" smtClean="0"/>
              <a:t>стандартларни</a:t>
            </a:r>
            <a:r>
              <a:rPr lang="ru-RU" sz="1900" dirty="0" smtClean="0"/>
              <a:t> </a:t>
            </a:r>
            <a:r>
              <a:rPr lang="ru-RU" sz="1900" dirty="0" err="1"/>
              <a:t>жорий</a:t>
            </a:r>
            <a:r>
              <a:rPr lang="ru-RU" sz="1900" dirty="0"/>
              <a:t> </a:t>
            </a:r>
            <a:r>
              <a:rPr lang="ru-RU" sz="1900" dirty="0" err="1"/>
              <a:t>этиш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самарали</a:t>
            </a:r>
            <a:r>
              <a:rPr lang="ru-RU" sz="1900" dirty="0"/>
              <a:t> </a:t>
            </a:r>
            <a:r>
              <a:rPr lang="ru-RU" sz="1900" dirty="0" err="1"/>
              <a:t>назорат</a:t>
            </a:r>
            <a:r>
              <a:rPr lang="ru-RU" sz="1900" dirty="0"/>
              <a:t> </a:t>
            </a:r>
            <a:r>
              <a:rPr lang="ru-RU" sz="1900" dirty="0" err="1"/>
              <a:t>ёрдамида</a:t>
            </a:r>
            <a:r>
              <a:rPr lang="ru-RU" sz="1900" dirty="0"/>
              <a:t> </a:t>
            </a:r>
            <a:r>
              <a:rPr lang="ru-RU" sz="1900" dirty="0" err="1"/>
              <a:t>уларни</a:t>
            </a:r>
            <a:r>
              <a:rPr lang="ru-RU" sz="1900" dirty="0"/>
              <a:t> </a:t>
            </a:r>
            <a:r>
              <a:rPr lang="ru-RU" sz="1900" dirty="0" err="1"/>
              <a:t>мажбуран</a:t>
            </a:r>
            <a:r>
              <a:rPr lang="ru-RU" sz="1900" dirty="0"/>
              <a:t> </a:t>
            </a:r>
            <a:r>
              <a:rPr lang="ru-RU" sz="1900" dirty="0" err="1"/>
              <a:t>ижро</a:t>
            </a:r>
            <a:r>
              <a:rPr lang="ru-RU" sz="1900" dirty="0"/>
              <a:t> </a:t>
            </a:r>
            <a:r>
              <a:rPr lang="ru-RU" sz="1900" dirty="0" err="1" smtClean="0"/>
              <a:t>эттиришни</a:t>
            </a:r>
            <a:r>
              <a:rPr lang="ru-RU" sz="1900" dirty="0" smtClean="0"/>
              <a:t> </a:t>
            </a:r>
            <a:r>
              <a:rPr lang="ru-RU" sz="1900" dirty="0" err="1" smtClean="0"/>
              <a:t>ҳамда</a:t>
            </a:r>
            <a:r>
              <a:rPr lang="ru-RU" sz="1900" dirty="0" smtClean="0"/>
              <a:t> </a:t>
            </a:r>
            <a:r>
              <a:rPr lang="ru-RU" sz="1900" dirty="0" err="1"/>
              <a:t>тартибга</a:t>
            </a:r>
            <a:r>
              <a:rPr lang="ru-RU" sz="1900" dirty="0"/>
              <a:t> </a:t>
            </a:r>
            <a:r>
              <a:rPr lang="ru-RU" sz="1900" dirty="0" err="1" smtClean="0"/>
              <a:t>солиш</a:t>
            </a:r>
            <a:r>
              <a:rPr lang="ru-RU" sz="1900" dirty="0" smtClean="0"/>
              <a:t> </a:t>
            </a:r>
            <a:r>
              <a:rPr lang="ru-RU" sz="1900" dirty="0" err="1"/>
              <a:t>ўта</a:t>
            </a:r>
            <a:r>
              <a:rPr lang="ru-RU" sz="1900" dirty="0"/>
              <a:t> </a:t>
            </a:r>
            <a:r>
              <a:rPr lang="ru-RU" sz="1900" dirty="0" err="1"/>
              <a:t>даражада</a:t>
            </a:r>
            <a:r>
              <a:rPr lang="ru-RU" sz="1900" dirty="0"/>
              <a:t> </a:t>
            </a:r>
            <a:r>
              <a:rPr lang="ru-RU" sz="1900" dirty="0" err="1"/>
              <a:t>жадал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кенг</a:t>
            </a:r>
            <a:r>
              <a:rPr lang="ru-RU" sz="1900" dirty="0"/>
              <a:t> </a:t>
            </a:r>
            <a:r>
              <a:rPr lang="ru-RU" sz="1900" dirty="0" err="1"/>
              <a:t>қамровли</a:t>
            </a:r>
            <a:r>
              <a:rPr lang="ru-RU" sz="1900" dirty="0"/>
              <a:t> </a:t>
            </a:r>
            <a:r>
              <a:rPr lang="ru-RU" sz="1900" dirty="0" err="1"/>
              <a:t>бўлмаслиги</a:t>
            </a:r>
            <a:r>
              <a:rPr lang="ru-RU" sz="1900" dirty="0"/>
              <a:t> </a:t>
            </a:r>
            <a:r>
              <a:rPr lang="ru-RU" sz="1900" dirty="0" err="1" smtClean="0"/>
              <a:t>лозим</a:t>
            </a:r>
            <a:r>
              <a:rPr lang="ru-RU" sz="1900" dirty="0" smtClean="0"/>
              <a:t>, </a:t>
            </a:r>
            <a:r>
              <a:rPr lang="ru-RU" sz="1900" dirty="0" err="1"/>
              <a:t>бу</a:t>
            </a:r>
            <a:r>
              <a:rPr lang="ru-RU" sz="1900" dirty="0"/>
              <a:t> </a:t>
            </a:r>
            <a:r>
              <a:rPr lang="ru-RU" sz="1900" dirty="0" err="1"/>
              <a:t>тартибга</a:t>
            </a:r>
            <a:r>
              <a:rPr lang="ru-RU" sz="1900" dirty="0"/>
              <a:t> </a:t>
            </a:r>
            <a:r>
              <a:rPr lang="ru-RU" sz="1900" dirty="0" err="1"/>
              <a:t>солувчи</a:t>
            </a:r>
            <a:r>
              <a:rPr lang="ru-RU" sz="1900" dirty="0"/>
              <a:t> (регулятор) </a:t>
            </a:r>
            <a:r>
              <a:rPr lang="ru-RU" sz="1900" dirty="0" err="1"/>
              <a:t>талабларини</a:t>
            </a:r>
            <a:r>
              <a:rPr lang="ru-RU" sz="1900" dirty="0"/>
              <a:t> </a:t>
            </a:r>
            <a:r>
              <a:rPr lang="ru-RU" sz="1900" dirty="0" err="1"/>
              <a:t>бажариш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</a:t>
            </a:r>
            <a:r>
              <a:rPr lang="ru-RU" sz="1900" dirty="0" err="1"/>
              <a:t>харажатларнинг</a:t>
            </a:r>
            <a:r>
              <a:rPr lang="ru-RU" sz="1900" dirty="0"/>
              <a:t> </a:t>
            </a:r>
            <a:r>
              <a:rPr lang="ru-RU" sz="1900" dirty="0" err="1"/>
              <a:t>ошиб</a:t>
            </a:r>
            <a:r>
              <a:rPr lang="ru-RU" sz="1900" dirty="0"/>
              <a:t> </a:t>
            </a:r>
            <a:r>
              <a:rPr lang="ru-RU" sz="1900" dirty="0" err="1"/>
              <a:t>кетишига</a:t>
            </a:r>
            <a:r>
              <a:rPr lang="ru-RU" sz="1900" dirty="0"/>
              <a:t> </a:t>
            </a:r>
            <a:r>
              <a:rPr lang="ru-RU" sz="1900" dirty="0" err="1"/>
              <a:t>олиб</a:t>
            </a:r>
            <a:r>
              <a:rPr lang="ru-RU" sz="1900" dirty="0"/>
              <a:t> </a:t>
            </a:r>
            <a:r>
              <a:rPr lang="ru-RU" sz="1900" dirty="0" err="1"/>
              <a:t>келмаслиги</a:t>
            </a:r>
            <a:r>
              <a:rPr lang="ru-RU" sz="1900" dirty="0"/>
              <a:t>, </a:t>
            </a:r>
            <a:r>
              <a:rPr lang="ru-RU" sz="1900" dirty="0" err="1"/>
              <a:t>шунингдек</a:t>
            </a:r>
            <a:r>
              <a:rPr lang="ru-RU" sz="1900" dirty="0"/>
              <a:t>, </a:t>
            </a:r>
            <a:r>
              <a:rPr lang="ru-RU" sz="1900" dirty="0" err="1"/>
              <a:t>инновациялар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янги</a:t>
            </a:r>
            <a:r>
              <a:rPr lang="ru-RU" sz="1900" dirty="0"/>
              <a:t> </a:t>
            </a:r>
            <a:r>
              <a:rPr lang="ru-RU" sz="1900" dirty="0" err="1"/>
              <a:t>ғояларнинг</a:t>
            </a:r>
            <a:r>
              <a:rPr lang="ru-RU" sz="1900" dirty="0"/>
              <a:t> </a:t>
            </a:r>
            <a:r>
              <a:rPr lang="ru-RU" sz="1900" dirty="0" err="1"/>
              <a:t>амалга</a:t>
            </a:r>
            <a:r>
              <a:rPr lang="ru-RU" sz="1900" dirty="0"/>
              <a:t> </a:t>
            </a:r>
            <a:r>
              <a:rPr lang="ru-RU" sz="1900" dirty="0" err="1"/>
              <a:t>ошишига</a:t>
            </a:r>
            <a:r>
              <a:rPr lang="ru-RU" sz="1900" dirty="0"/>
              <a:t> </a:t>
            </a:r>
            <a:r>
              <a:rPr lang="ru-RU" sz="1900" dirty="0" err="1"/>
              <a:t>тўсқинлик</a:t>
            </a:r>
            <a:r>
              <a:rPr lang="ru-RU" sz="1900" dirty="0"/>
              <a:t> </a:t>
            </a:r>
            <a:r>
              <a:rPr lang="ru-RU" sz="1900" dirty="0" err="1"/>
              <a:t>қилмаслиги</a:t>
            </a:r>
            <a:r>
              <a:rPr lang="ru-RU" sz="1900" dirty="0"/>
              <a:t> </a:t>
            </a:r>
            <a:r>
              <a:rPr lang="ru-RU" sz="1900" dirty="0" err="1"/>
              <a:t>керак</a:t>
            </a:r>
            <a:r>
              <a:rPr lang="ru-RU" sz="1900" dirty="0"/>
              <a:t>.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       </a:t>
            </a:r>
            <a:r>
              <a:rPr lang="ru-RU" sz="2000" dirty="0" err="1" smtClean="0"/>
              <a:t>Исломий</a:t>
            </a:r>
            <a:r>
              <a:rPr lang="ru-RU" sz="2000" dirty="0" smtClean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ru-RU" sz="2000" dirty="0" err="1"/>
              <a:t>зарурий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солиш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 smtClean="0"/>
              <a:t>назорат</a:t>
            </a:r>
            <a:r>
              <a:rPr lang="ru-RU" sz="2000" dirty="0" smtClean="0"/>
              <a:t> </a:t>
            </a:r>
            <a:r>
              <a:rPr lang="ru-RU" sz="2000" dirty="0" err="1"/>
              <a:t>тизими</a:t>
            </a:r>
            <a:r>
              <a:rPr lang="ru-RU" sz="2000" dirty="0"/>
              <a:t> </a:t>
            </a:r>
            <a:r>
              <a:rPr lang="ru-RU" sz="2000" dirty="0" err="1"/>
              <a:t>шаклларини</a:t>
            </a:r>
            <a:r>
              <a:rPr lang="ru-RU" sz="2000" dirty="0"/>
              <a:t> </a:t>
            </a:r>
            <a:r>
              <a:rPr lang="ru-RU" sz="2000" dirty="0" err="1"/>
              <a:t>кўриб</a:t>
            </a:r>
            <a:r>
              <a:rPr lang="ru-RU" sz="2000" dirty="0"/>
              <a:t> </a:t>
            </a:r>
            <a:r>
              <a:rPr lang="ru-RU" sz="2000" dirty="0" err="1"/>
              <a:t>чиқишдан</a:t>
            </a:r>
            <a:r>
              <a:rPr lang="ru-RU" sz="2000" dirty="0"/>
              <a:t> </a:t>
            </a:r>
            <a:r>
              <a:rPr lang="ru-RU" sz="2000" dirty="0" err="1"/>
              <a:t>аввал</a:t>
            </a:r>
            <a:r>
              <a:rPr lang="ru-RU" sz="2000" dirty="0"/>
              <a:t> </a:t>
            </a:r>
            <a:r>
              <a:rPr lang="ru-RU" sz="2000" dirty="0" err="1"/>
              <a:t>ҳозирги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чет </a:t>
            </a:r>
            <a:r>
              <a:rPr lang="ru-RU" sz="2000" dirty="0" err="1"/>
              <a:t>элларда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солиш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назорат</a:t>
            </a:r>
            <a:r>
              <a:rPr lang="ru-RU" sz="2000" dirty="0"/>
              <a:t> </a:t>
            </a:r>
            <a:r>
              <a:rPr lang="ru-RU" sz="2000" dirty="0" err="1" smtClean="0"/>
              <a:t>инфратузилмасининг</a:t>
            </a:r>
            <a:r>
              <a:rPr lang="ru-RU" sz="2000" dirty="0" smtClean="0"/>
              <a:t> </a:t>
            </a:r>
            <a:r>
              <a:rPr lang="ru-RU" sz="2000" dirty="0" err="1"/>
              <a:t>замонавий</a:t>
            </a:r>
            <a:r>
              <a:rPr lang="ru-RU" sz="2000" dirty="0"/>
              <a:t> </a:t>
            </a:r>
            <a:r>
              <a:rPr lang="ru-RU" sz="2000" dirty="0" err="1"/>
              <a:t>ҳолатини</a:t>
            </a:r>
            <a:r>
              <a:rPr lang="ru-RU" sz="2000" dirty="0"/>
              <a:t> </a:t>
            </a:r>
            <a:r>
              <a:rPr lang="ru-RU" sz="2000" dirty="0" err="1"/>
              <a:t>кўриб</a:t>
            </a:r>
            <a:r>
              <a:rPr lang="ru-RU" sz="2000" dirty="0"/>
              <a:t> </a:t>
            </a:r>
            <a:r>
              <a:rPr lang="ru-RU" sz="2000" dirty="0" err="1"/>
              <a:t>чиқиш</a:t>
            </a:r>
            <a:r>
              <a:rPr lang="ru-RU" sz="2000" dirty="0"/>
              <a:t> </a:t>
            </a:r>
            <a:r>
              <a:rPr lang="ru-RU" sz="2000" dirty="0" err="1"/>
              <a:t>мақсадга</a:t>
            </a:r>
            <a:r>
              <a:rPr lang="ru-RU" sz="2000" dirty="0"/>
              <a:t> </a:t>
            </a:r>
            <a:r>
              <a:rPr lang="ru-RU" sz="2000" dirty="0" err="1"/>
              <a:t>мувофиқ</a:t>
            </a:r>
            <a:r>
              <a:rPr lang="ru-RU" sz="2000" dirty="0"/>
              <a:t> </a:t>
            </a:r>
            <a:r>
              <a:rPr lang="ru-RU" sz="2000" dirty="0" err="1"/>
              <a:t>бўлур</a:t>
            </a:r>
            <a:r>
              <a:rPr lang="ru-RU" sz="2000" dirty="0"/>
              <a:t> </a:t>
            </a:r>
            <a:r>
              <a:rPr lang="ru-RU" sz="2000" dirty="0" err="1"/>
              <a:t>эди</a:t>
            </a:r>
            <a:r>
              <a:rPr lang="ru-RU" sz="2000" dirty="0" smtClean="0"/>
              <a:t>.</a:t>
            </a:r>
            <a:endParaRPr lang="en-US" sz="20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3149649"/>
              </p:ext>
            </p:extLst>
          </p:nvPr>
        </p:nvGraphicFramePr>
        <p:xfrm>
          <a:off x="539552" y="2348880"/>
          <a:ext cx="6840760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55202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4"/>
            <a:ext cx="8208912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900" b="1" spc="-5" dirty="0" smtClean="0">
                <a:solidFill>
                  <a:srgbClr val="7030A0"/>
                </a:solidFill>
                <a:ea typeface="Times New Roman" panose="02020603050405020304" pitchFamily="18" charset="0"/>
              </a:rPr>
              <a:t>      </a:t>
            </a:r>
            <a:r>
              <a:rPr lang="ru-RU" sz="1900" b="1" spc="-5" dirty="0" err="1" smtClean="0">
                <a:solidFill>
                  <a:srgbClr val="7030A0"/>
                </a:solidFill>
                <a:ea typeface="Times New Roman" panose="02020603050405020304" pitchFamily="18" charset="0"/>
              </a:rPr>
              <a:t>Анъанавий</a:t>
            </a:r>
            <a:r>
              <a:rPr lang="ru-RU" sz="1900" b="1" spc="-75" dirty="0" smtClean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spc="-5" dirty="0" err="1">
                <a:solidFill>
                  <a:srgbClr val="7030A0"/>
                </a:solidFill>
                <a:ea typeface="Times New Roman" panose="02020603050405020304" pitchFamily="18" charset="0"/>
              </a:rPr>
              <a:t>тизимларда</a:t>
            </a:r>
            <a:r>
              <a:rPr lang="ru-RU" sz="1900" spc="-75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тижорат</a:t>
            </a:r>
            <a:r>
              <a:rPr lang="ru-RU" sz="1900" spc="-7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-7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инвестицион</a:t>
            </a:r>
            <a:r>
              <a:rPr lang="ru-RU" sz="1900" spc="-7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жамғармалар</a:t>
            </a:r>
            <a:r>
              <a:rPr lang="ru-RU" sz="1900" spc="-29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(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фондлар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),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суғурта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компаниялари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ўзаро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жамғармаларнинг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бир-биридан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фарқ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қилади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деб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ҳисобланади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секторнинг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тизим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барқарорлигини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мустаҳкамлашдаги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ижобий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ўрнини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таъминлаш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мақсадида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секторларнинг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бир-биридан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ажратиб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қўйилган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900" dirty="0" smtClean="0"/>
              <a:t>    </a:t>
            </a:r>
            <a:r>
              <a:rPr lang="ru-RU" sz="1900" dirty="0" err="1" smtClean="0"/>
              <a:t>Ҳозирги</a:t>
            </a:r>
            <a:r>
              <a:rPr lang="ru-RU" sz="1900" dirty="0" smtClean="0"/>
              <a:t> </a:t>
            </a:r>
            <a:r>
              <a:rPr lang="ru-RU" sz="1900" dirty="0" err="1"/>
              <a:t>вақтда</a:t>
            </a:r>
            <a:r>
              <a:rPr lang="ru-RU" sz="1900" dirty="0"/>
              <a:t> </a:t>
            </a:r>
            <a:r>
              <a:rPr lang="ru-RU" sz="1900" dirty="0" err="1"/>
              <a:t>ИҲТнинг</a:t>
            </a:r>
            <a:r>
              <a:rPr lang="ru-RU" sz="1900" dirty="0"/>
              <a:t> </a:t>
            </a:r>
            <a:r>
              <a:rPr lang="ru-RU" sz="1900" dirty="0" err="1"/>
              <a:t>қарийб</a:t>
            </a:r>
            <a:r>
              <a:rPr lang="ru-RU" sz="1900" dirty="0"/>
              <a:t> </a:t>
            </a:r>
            <a:r>
              <a:rPr lang="ru-RU" sz="1900" dirty="0" err="1"/>
              <a:t>барча</a:t>
            </a:r>
            <a:r>
              <a:rPr lang="ru-RU" sz="1900" dirty="0"/>
              <a:t> </a:t>
            </a:r>
            <a:r>
              <a:rPr lang="ru-RU" sz="1900" dirty="0" err="1" smtClean="0"/>
              <a:t>аъзо</a:t>
            </a:r>
            <a:r>
              <a:rPr lang="ru-RU" sz="1900" dirty="0" smtClean="0"/>
              <a:t> </a:t>
            </a:r>
            <a:r>
              <a:rPr lang="ru-RU" sz="1900" dirty="0" err="1" smtClean="0"/>
              <a:t>мамлакатлари</a:t>
            </a:r>
            <a:r>
              <a:rPr lang="ru-RU" sz="1900" dirty="0" smtClean="0"/>
              <a:t> </a:t>
            </a:r>
            <a:r>
              <a:rPr lang="ru-RU" sz="1900" dirty="0" err="1"/>
              <a:t>назорат</a:t>
            </a:r>
            <a:r>
              <a:rPr lang="ru-RU" sz="1900" dirty="0"/>
              <a:t> </a:t>
            </a:r>
            <a:r>
              <a:rPr lang="ru-RU" sz="1900" dirty="0" err="1"/>
              <a:t>қилиш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тартибга</a:t>
            </a:r>
            <a:r>
              <a:rPr lang="ru-RU" sz="1900" dirty="0"/>
              <a:t> </a:t>
            </a:r>
            <a:r>
              <a:rPr lang="ru-RU" sz="1900" dirty="0" err="1"/>
              <a:t>солишнинг</a:t>
            </a:r>
            <a:r>
              <a:rPr lang="ru-RU" sz="1900" dirty="0"/>
              <a:t> </a:t>
            </a:r>
            <a:r>
              <a:rPr lang="ru-RU" sz="1900" dirty="0" err="1"/>
              <a:t>мазкур</a:t>
            </a:r>
            <a:r>
              <a:rPr lang="ru-RU" sz="1900" dirty="0"/>
              <a:t> </a:t>
            </a:r>
            <a:r>
              <a:rPr lang="ru-RU" sz="1900" dirty="0" err="1"/>
              <a:t>шаклига</a:t>
            </a:r>
            <a:r>
              <a:rPr lang="ru-RU" sz="1900" dirty="0"/>
              <a:t> </a:t>
            </a:r>
            <a:r>
              <a:rPr lang="ru-RU" sz="1900" dirty="0" err="1"/>
              <a:t>риоя</a:t>
            </a:r>
            <a:r>
              <a:rPr lang="ru-RU" sz="1900" dirty="0"/>
              <a:t> </a:t>
            </a:r>
            <a:r>
              <a:rPr lang="ru-RU" sz="1900" dirty="0" err="1"/>
              <a:t>этади</a:t>
            </a:r>
            <a:r>
              <a:rPr lang="ru-RU" sz="1900" dirty="0"/>
              <a:t> </a:t>
            </a:r>
            <a:r>
              <a:rPr lang="ru-RU" sz="1900" dirty="0" err="1"/>
              <a:t>ҳамда</a:t>
            </a:r>
            <a:r>
              <a:rPr lang="ru-RU" sz="1900" dirty="0"/>
              <a:t> </a:t>
            </a:r>
            <a:r>
              <a:rPr lang="ru-RU" sz="1900" dirty="0" err="1"/>
              <a:t>назорат</a:t>
            </a:r>
            <a:r>
              <a:rPr lang="ru-RU" sz="1900" dirty="0"/>
              <a:t> </a:t>
            </a:r>
            <a:r>
              <a:rPr lang="ru-RU" sz="1900" dirty="0" err="1"/>
              <a:t>органи</a:t>
            </a:r>
            <a:r>
              <a:rPr lang="ru-RU" sz="1900" dirty="0"/>
              <a:t> </a:t>
            </a:r>
            <a:r>
              <a:rPr lang="ru-RU" sz="1900" dirty="0" err="1"/>
              <a:t>сифатида</a:t>
            </a:r>
            <a:r>
              <a:rPr lang="ru-RU" sz="1900" dirty="0"/>
              <a:t> </a:t>
            </a:r>
            <a:r>
              <a:rPr lang="ru-RU" sz="1900" b="1" u="sng" dirty="0" err="1">
                <a:solidFill>
                  <a:srgbClr val="7030A0"/>
                </a:solidFill>
              </a:rPr>
              <a:t>Марказий</a:t>
            </a:r>
            <a:r>
              <a:rPr lang="ru-RU" sz="1900" b="1" u="sng" dirty="0">
                <a:solidFill>
                  <a:srgbClr val="7030A0"/>
                </a:solidFill>
              </a:rPr>
              <a:t> банк </a:t>
            </a:r>
            <a:r>
              <a:rPr lang="ru-RU" sz="1900" dirty="0" err="1"/>
              <a:t>иштирок</a:t>
            </a:r>
            <a:r>
              <a:rPr lang="ru-RU" sz="1900" dirty="0"/>
              <a:t> </a:t>
            </a:r>
            <a:r>
              <a:rPr lang="ru-RU" sz="1900" dirty="0" err="1"/>
              <a:t>этади</a:t>
            </a:r>
            <a:r>
              <a:rPr lang="ru-RU" sz="1900" dirty="0" smtClean="0"/>
              <a:t>.</a:t>
            </a:r>
          </a:p>
          <a:p>
            <a:pPr algn="just"/>
            <a:r>
              <a:rPr lang="ru-RU" sz="1900" dirty="0" smtClean="0"/>
              <a:t>     </a:t>
            </a:r>
            <a:r>
              <a:rPr lang="ru-RU" sz="1900" dirty="0" err="1" smtClean="0"/>
              <a:t>Аксарият</a:t>
            </a:r>
            <a:r>
              <a:rPr lang="ru-RU" sz="1900" dirty="0" smtClean="0"/>
              <a:t> </a:t>
            </a:r>
            <a:r>
              <a:rPr lang="ru-RU" sz="1900" dirty="0"/>
              <a:t>Европа </a:t>
            </a:r>
            <a:r>
              <a:rPr lang="ru-RU" sz="1900" dirty="0" err="1"/>
              <a:t>давлатларида</a:t>
            </a:r>
            <a:r>
              <a:rPr lang="ru-RU" sz="1900" dirty="0"/>
              <a:t> </a:t>
            </a:r>
            <a:r>
              <a:rPr lang="ru-RU" sz="1900" dirty="0" err="1"/>
              <a:t>банклар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брокерлик</a:t>
            </a:r>
            <a:r>
              <a:rPr lang="ru-RU" sz="1900" dirty="0"/>
              <a:t> </a:t>
            </a:r>
            <a:r>
              <a:rPr lang="ru-RU" sz="1900" dirty="0" err="1" smtClean="0"/>
              <a:t>фирмалари</a:t>
            </a:r>
            <a:r>
              <a:rPr lang="ru-RU" sz="1900" dirty="0" smtClean="0"/>
              <a:t> </a:t>
            </a:r>
            <a:r>
              <a:rPr lang="ru-RU" sz="1900" dirty="0" err="1"/>
              <a:t>мазкур</a:t>
            </a:r>
            <a:r>
              <a:rPr lang="ru-RU" sz="1900" dirty="0"/>
              <a:t> </a:t>
            </a:r>
            <a:r>
              <a:rPr lang="ru-RU" sz="1900" dirty="0" err="1"/>
              <a:t>анъанавий</a:t>
            </a:r>
            <a:r>
              <a:rPr lang="ru-RU" sz="1900" dirty="0"/>
              <a:t> </a:t>
            </a:r>
            <a:r>
              <a:rPr lang="ru-RU" sz="1900" dirty="0" err="1"/>
              <a:t>тизимнинг</a:t>
            </a:r>
            <a:r>
              <a:rPr lang="ru-RU" sz="1900" dirty="0"/>
              <a:t> </a:t>
            </a:r>
            <a:r>
              <a:rPr lang="ru-RU" sz="1900" dirty="0" err="1"/>
              <a:t>муқобили</a:t>
            </a:r>
            <a:r>
              <a:rPr lang="ru-RU" sz="1900" dirty="0"/>
              <a:t> </a:t>
            </a:r>
            <a:r>
              <a:rPr lang="ru-RU" sz="1900" dirty="0" err="1"/>
              <a:t>бўлган</a:t>
            </a:r>
            <a:r>
              <a:rPr lang="ru-RU" sz="1900" dirty="0"/>
              <a:t> </a:t>
            </a:r>
            <a:r>
              <a:rPr lang="ru-RU" sz="1900" b="1" i="1" dirty="0" smtClean="0">
                <a:solidFill>
                  <a:srgbClr val="7030A0"/>
                </a:solidFill>
              </a:rPr>
              <a:t>универсал </a:t>
            </a:r>
            <a:r>
              <a:rPr lang="ru-RU" sz="1900" b="1" i="1" dirty="0">
                <a:solidFill>
                  <a:srgbClr val="7030A0"/>
                </a:solidFill>
              </a:rPr>
              <a:t>банк </a:t>
            </a:r>
            <a:r>
              <a:rPr lang="ru-RU" sz="1900" dirty="0" err="1"/>
              <a:t>андозаси</a:t>
            </a:r>
            <a:r>
              <a:rPr lang="ru-RU" sz="1900" dirty="0"/>
              <a:t> </a:t>
            </a:r>
            <a:r>
              <a:rPr lang="ru-RU" sz="1900" dirty="0" err="1"/>
              <a:t>доирасида</a:t>
            </a:r>
            <a:r>
              <a:rPr lang="ru-RU" sz="1900" dirty="0"/>
              <a:t> </a:t>
            </a:r>
            <a:r>
              <a:rPr lang="ru-RU" sz="1900" dirty="0" err="1"/>
              <a:t>секторлараро</a:t>
            </a:r>
            <a:r>
              <a:rPr lang="ru-RU" sz="1900" dirty="0"/>
              <a:t> </a:t>
            </a:r>
            <a:r>
              <a:rPr lang="ru-RU" sz="1900" dirty="0" err="1"/>
              <a:t>фаолиятни</a:t>
            </a:r>
            <a:r>
              <a:rPr lang="ru-RU" sz="1900" dirty="0"/>
              <a:t> </a:t>
            </a:r>
            <a:r>
              <a:rPr lang="ru-RU" sz="1900" dirty="0" err="1"/>
              <a:t>амалга</a:t>
            </a:r>
            <a:r>
              <a:rPr lang="ru-RU" sz="1900" dirty="0"/>
              <a:t> </a:t>
            </a:r>
            <a:r>
              <a:rPr lang="ru-RU" sz="1900" dirty="0" err="1"/>
              <a:t>оширади</a:t>
            </a:r>
            <a:r>
              <a:rPr lang="ru-RU" sz="1900" dirty="0"/>
              <a:t>. </a:t>
            </a:r>
            <a:r>
              <a:rPr lang="ru-RU" sz="1900" dirty="0" err="1" smtClean="0"/>
              <a:t>Европадаги</a:t>
            </a:r>
            <a:r>
              <a:rPr lang="ru-RU" sz="1900" dirty="0" smtClean="0"/>
              <a:t> </a:t>
            </a:r>
            <a:r>
              <a:rPr lang="ru-RU" sz="1900" dirty="0" err="1"/>
              <a:t>айрим</a:t>
            </a:r>
            <a:r>
              <a:rPr lang="ru-RU" sz="1900" dirty="0"/>
              <a:t> </a:t>
            </a:r>
            <a:r>
              <a:rPr lang="ru-RU" sz="1900" dirty="0" err="1"/>
              <a:t>мамлакатларда</a:t>
            </a:r>
            <a:r>
              <a:rPr lang="ru-RU" sz="1900" dirty="0"/>
              <a:t> </a:t>
            </a:r>
            <a:r>
              <a:rPr lang="ru-RU" sz="1900" dirty="0" err="1"/>
              <a:t>банклар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суғурта</a:t>
            </a:r>
            <a:r>
              <a:rPr lang="ru-RU" sz="1900" dirty="0"/>
              <a:t> </a:t>
            </a:r>
            <a:r>
              <a:rPr lang="ru-RU" sz="1900" dirty="0" err="1"/>
              <a:t>компанияларига</a:t>
            </a:r>
            <a:r>
              <a:rPr lang="ru-RU" sz="1900" dirty="0"/>
              <a:t> </a:t>
            </a:r>
            <a:r>
              <a:rPr lang="ru-RU" sz="1900" dirty="0" err="1"/>
              <a:t>мумкин</a:t>
            </a:r>
            <a:r>
              <a:rPr lang="ru-RU" sz="1900" dirty="0"/>
              <a:t> </a:t>
            </a:r>
            <a:r>
              <a:rPr lang="ru-RU" sz="1900" dirty="0" err="1"/>
              <a:t>қадар</a:t>
            </a:r>
            <a:r>
              <a:rPr lang="ru-RU" sz="1900" dirty="0"/>
              <a:t> </a:t>
            </a:r>
            <a:r>
              <a:rPr lang="ru-RU" sz="1900" dirty="0" err="1"/>
              <a:t>интерфаол</a:t>
            </a:r>
            <a:r>
              <a:rPr lang="ru-RU" sz="1900" dirty="0"/>
              <a:t>, </a:t>
            </a:r>
            <a:r>
              <a:rPr lang="ru-RU" sz="1900" dirty="0" err="1"/>
              <a:t>ўзаро</a:t>
            </a:r>
            <a:r>
              <a:rPr lang="ru-RU" sz="1900" dirty="0"/>
              <a:t> </a:t>
            </a:r>
            <a:r>
              <a:rPr lang="ru-RU" sz="1900" dirty="0" err="1"/>
              <a:t>боғлиқ</a:t>
            </a:r>
            <a:r>
              <a:rPr lang="ru-RU" sz="1900" dirty="0"/>
              <a:t> </a:t>
            </a:r>
            <a:r>
              <a:rPr lang="ru-RU" sz="1900" dirty="0" err="1" smtClean="0"/>
              <a:t>бизнесга</a:t>
            </a:r>
            <a:r>
              <a:rPr lang="ru-RU" sz="1900" dirty="0" smtClean="0"/>
              <a:t> </a:t>
            </a:r>
            <a:r>
              <a:rPr lang="ru-RU" sz="1900" dirty="0" err="1"/>
              <a:t>эгалик</a:t>
            </a:r>
            <a:r>
              <a:rPr lang="ru-RU" sz="1900" dirty="0"/>
              <a:t> </a:t>
            </a:r>
            <a:r>
              <a:rPr lang="ru-RU" sz="1900" dirty="0" err="1"/>
              <a:t>қилишга</a:t>
            </a:r>
            <a:r>
              <a:rPr lang="ru-RU" sz="1900" dirty="0"/>
              <a:t> </a:t>
            </a:r>
            <a:r>
              <a:rPr lang="ru-RU" sz="1900" dirty="0" err="1"/>
              <a:t>рухсат</a:t>
            </a:r>
            <a:r>
              <a:rPr lang="ru-RU" sz="1900" dirty="0"/>
              <a:t> </a:t>
            </a:r>
            <a:r>
              <a:rPr lang="ru-RU" sz="1900" dirty="0" err="1"/>
              <a:t>этилган</a:t>
            </a:r>
            <a:r>
              <a:rPr lang="ru-RU" sz="1900" dirty="0"/>
              <a:t>. </a:t>
            </a:r>
            <a:r>
              <a:rPr lang="ru-RU" sz="1900" dirty="0" err="1"/>
              <a:t>Демак</a:t>
            </a:r>
            <a:r>
              <a:rPr lang="ru-RU" sz="1900" dirty="0"/>
              <a:t>, банк-брокер </a:t>
            </a:r>
            <a:r>
              <a:rPr lang="ru-RU" sz="1900" dirty="0" err="1" smtClean="0"/>
              <a:t>компаниялари</a:t>
            </a:r>
            <a:r>
              <a:rPr lang="ru-RU" sz="1900" dirty="0"/>
              <a:t>, банк-</a:t>
            </a:r>
            <a:r>
              <a:rPr lang="ru-RU" sz="1900" dirty="0" err="1"/>
              <a:t>суғурта</a:t>
            </a:r>
            <a:r>
              <a:rPr lang="ru-RU" sz="1900" dirty="0"/>
              <a:t> </a:t>
            </a:r>
            <a:r>
              <a:rPr lang="ru-RU" sz="1900" dirty="0" err="1"/>
              <a:t>компаниялари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суғурта-брокерлик</a:t>
            </a:r>
            <a:r>
              <a:rPr lang="ru-RU" sz="1900" dirty="0"/>
              <a:t> </a:t>
            </a:r>
            <a:r>
              <a:rPr lang="ru-RU" sz="1900" dirty="0" err="1"/>
              <a:t>компаниялари</a:t>
            </a:r>
            <a:r>
              <a:rPr lang="ru-RU" sz="1900" dirty="0"/>
              <a:t> </a:t>
            </a:r>
            <a:r>
              <a:rPr lang="ru-RU" sz="1900" dirty="0" err="1"/>
              <a:t>ягона</a:t>
            </a:r>
            <a:r>
              <a:rPr lang="ru-RU" sz="1900" dirty="0"/>
              <a:t> </a:t>
            </a:r>
            <a:r>
              <a:rPr lang="ru-RU" sz="1900" dirty="0" err="1"/>
              <a:t>меъёрий-ҳуқуқий</a:t>
            </a:r>
            <a:r>
              <a:rPr lang="ru-RU" sz="1900" dirty="0"/>
              <a:t> </a:t>
            </a:r>
            <a:r>
              <a:rPr lang="ru-RU" sz="1900" dirty="0" err="1"/>
              <a:t>асос</a:t>
            </a:r>
            <a:r>
              <a:rPr lang="ru-RU" sz="1900" dirty="0"/>
              <a:t> </a:t>
            </a:r>
            <a:r>
              <a:rPr lang="ru-RU" sz="1900" dirty="0" err="1"/>
              <a:t>остида</a:t>
            </a:r>
            <a:r>
              <a:rPr lang="ru-RU" sz="1900" dirty="0"/>
              <a:t> </a:t>
            </a:r>
            <a:r>
              <a:rPr lang="ru-RU" sz="1900" dirty="0" err="1"/>
              <a:t>биргаликда</a:t>
            </a:r>
            <a:r>
              <a:rPr lang="ru-RU" sz="1900" dirty="0"/>
              <a:t> </a:t>
            </a:r>
            <a:r>
              <a:rPr lang="ru-RU" sz="1900" dirty="0" err="1"/>
              <a:t>фаолият</a:t>
            </a:r>
            <a:r>
              <a:rPr lang="ru-RU" sz="1900" dirty="0"/>
              <a:t> </a:t>
            </a:r>
            <a:r>
              <a:rPr lang="ru-RU" sz="1900" dirty="0" err="1"/>
              <a:t>юритади</a:t>
            </a:r>
            <a:r>
              <a:rPr lang="ru-RU" sz="1900" dirty="0"/>
              <a:t>.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00420710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424936" cy="4370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0" marR="71755" indent="1588" algn="just">
              <a:lnSpc>
                <a:spcPct val="105000"/>
              </a:lnSpc>
              <a:spcAft>
                <a:spcPts val="0"/>
              </a:spcAft>
            </a:pPr>
            <a:r>
              <a:rPr lang="ru-RU" sz="1900" b="1" i="1" dirty="0">
                <a:solidFill>
                  <a:srgbClr val="7030A0"/>
                </a:solidFill>
                <a:ea typeface="Times New Roman" panose="02020603050405020304" pitchFamily="18" charset="0"/>
              </a:rPr>
              <a:t>Европа</a:t>
            </a:r>
            <a:r>
              <a:rPr lang="ru-RU" sz="1900" spc="-6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-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i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Японияда</a:t>
            </a:r>
            <a:r>
              <a:rPr lang="ru-RU" sz="1900" spc="-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брокерлик</a:t>
            </a:r>
            <a:r>
              <a:rPr lang="ru-RU" sz="1900" spc="-6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1900" spc="-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-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кўчмас</a:t>
            </a:r>
            <a:r>
              <a:rPr lang="ru-RU" sz="1900" spc="-6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мулк</a:t>
            </a:r>
            <a:r>
              <a:rPr lang="ru-RU" sz="1900" spc="-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амалиётларини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тижорат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билан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ўзаро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уйғунликда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олиб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бориш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универсал банк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концепцияси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остида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устунлигини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сақлаб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келмоқда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.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Мазкур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мамлакатлардаги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ушбу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банк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андозаси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1933–2000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йиллар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оралиғида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АҚШдаги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банк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бизнесининг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асоси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сифатида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мавқеини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сақлаб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турган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i="1" u="sng" dirty="0" err="1">
                <a:solidFill>
                  <a:srgbClr val="FF0000"/>
                </a:solidFill>
                <a:ea typeface="Times New Roman" panose="02020603050405020304" pitchFamily="18" charset="0"/>
              </a:rPr>
              <a:t>Гласс-Стигал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андозасидан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фарқ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қилади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АҚШдаги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янги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ҳуқуқий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асос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(1999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йилдаги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Грэмм-Лич-Блайли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қонуни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)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кучли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тижорат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-холдинг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компаниялари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сифатида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рўйхатдан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ўтишга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вақтнинг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ўзида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маълум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шартларга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кўра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z="1900" spc="30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банк-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брокерлик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суғурта-брокерлик</a:t>
            </a:r>
            <a:r>
              <a:rPr lang="ru-RU" sz="1900" spc="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фаолиятини</a:t>
            </a:r>
            <a:r>
              <a:rPr lang="ru-RU" sz="1900" spc="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z="1900" spc="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оширишга</a:t>
            </a:r>
            <a:r>
              <a:rPr lang="ru-RU" sz="1900" spc="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имкон</a:t>
            </a:r>
            <a:r>
              <a:rPr lang="ru-RU" sz="1900" spc="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берди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АҚШда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секторлараро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бирлашиш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тенденциясининг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ўсиши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кузатилмоқда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pPr marL="31750" marR="71755" indent="1588" algn="just">
              <a:lnSpc>
                <a:spcPct val="105000"/>
              </a:lnSpc>
              <a:spcAft>
                <a:spcPts val="0"/>
              </a:spcAft>
            </a:pPr>
            <a:r>
              <a:rPr lang="ru-RU" sz="1900" b="1" dirty="0" err="1">
                <a:solidFill>
                  <a:srgbClr val="7030A0"/>
                </a:solidFill>
              </a:rPr>
              <a:t>Францияда</a:t>
            </a:r>
            <a:r>
              <a:rPr lang="ru-RU" sz="1900" b="1" dirty="0"/>
              <a:t> </a:t>
            </a:r>
            <a:r>
              <a:rPr lang="ru-RU" sz="1900" dirty="0" err="1"/>
              <a:t>ушбу</a:t>
            </a:r>
            <a:r>
              <a:rPr lang="ru-RU" sz="1900" dirty="0"/>
              <a:t> </a:t>
            </a:r>
            <a:r>
              <a:rPr lang="ru-RU" sz="1900" dirty="0" err="1"/>
              <a:t>бирлашув</a:t>
            </a:r>
            <a:r>
              <a:rPr lang="ru-RU" sz="1900" dirty="0"/>
              <a:t> «</a:t>
            </a:r>
            <a:r>
              <a:rPr lang="en-US" sz="1900" dirty="0"/>
              <a:t>bank </a:t>
            </a:r>
            <a:r>
              <a:rPr lang="en-US" sz="1900" dirty="0" err="1"/>
              <a:t>assuranse</a:t>
            </a:r>
            <a:r>
              <a:rPr lang="ru-RU" sz="1900" dirty="0"/>
              <a:t>» </a:t>
            </a:r>
            <a:r>
              <a:rPr lang="ru-RU" sz="1900" dirty="0" err="1"/>
              <a:t>деб</a:t>
            </a:r>
            <a:r>
              <a:rPr lang="ru-RU" sz="1900" dirty="0"/>
              <a:t> </a:t>
            </a:r>
            <a:r>
              <a:rPr lang="ru-RU" sz="1900" dirty="0" err="1"/>
              <a:t>номланди</a:t>
            </a:r>
            <a:r>
              <a:rPr lang="ru-RU" sz="1900" dirty="0"/>
              <a:t>. </a:t>
            </a:r>
            <a:r>
              <a:rPr lang="ru-RU" sz="1900" dirty="0" err="1"/>
              <a:t>Бу</a:t>
            </a:r>
            <a:r>
              <a:rPr lang="ru-RU" sz="1900" dirty="0"/>
              <a:t> </a:t>
            </a:r>
            <a:r>
              <a:rPr lang="ru-RU" sz="1900" dirty="0" err="1"/>
              <a:t>эса</a:t>
            </a:r>
            <a:r>
              <a:rPr lang="ru-RU" sz="1900" dirty="0"/>
              <a:t>, </a:t>
            </a:r>
            <a:r>
              <a:rPr lang="ru-RU" sz="1900" dirty="0" err="1"/>
              <a:t>ўз</a:t>
            </a:r>
            <a:r>
              <a:rPr lang="ru-RU" sz="1900" dirty="0"/>
              <a:t> </a:t>
            </a:r>
            <a:r>
              <a:rPr lang="ru-RU" sz="1900" dirty="0" err="1" smtClean="0"/>
              <a:t>навбатида</a:t>
            </a:r>
            <a:r>
              <a:rPr lang="ru-RU" sz="1900" dirty="0"/>
              <a:t>, </a:t>
            </a:r>
            <a:r>
              <a:rPr lang="ru-RU" sz="1900" dirty="0" err="1"/>
              <a:t>бутун</a:t>
            </a:r>
            <a:r>
              <a:rPr lang="ru-RU" sz="1900" dirty="0"/>
              <a:t> </a:t>
            </a:r>
            <a:r>
              <a:rPr lang="ru-RU" sz="1900" dirty="0" err="1"/>
              <a:t>дунё</a:t>
            </a:r>
            <a:r>
              <a:rPr lang="ru-RU" sz="1900" dirty="0"/>
              <a:t> </a:t>
            </a:r>
            <a:r>
              <a:rPr lang="ru-RU" sz="1900" dirty="0" err="1"/>
              <a:t>бўйлаб</a:t>
            </a:r>
            <a:r>
              <a:rPr lang="ru-RU" sz="1900" dirty="0"/>
              <a:t> </a:t>
            </a:r>
            <a:r>
              <a:rPr lang="ru-RU" sz="1900" dirty="0" err="1"/>
              <a:t>молиявий</a:t>
            </a:r>
            <a:r>
              <a:rPr lang="ru-RU" sz="1900" dirty="0"/>
              <a:t> </a:t>
            </a:r>
            <a:r>
              <a:rPr lang="ru-RU" sz="1900" dirty="0" err="1"/>
              <a:t>конгломератлар</a:t>
            </a:r>
            <a:r>
              <a:rPr lang="ru-RU" sz="1900" dirty="0"/>
              <a:t> </a:t>
            </a:r>
            <a:r>
              <a:rPr lang="ru-RU" sz="1900" dirty="0" err="1"/>
              <a:t>фаолиятини</a:t>
            </a:r>
            <a:r>
              <a:rPr lang="ru-RU" sz="1900" dirty="0"/>
              <a:t> </a:t>
            </a:r>
            <a:r>
              <a:rPr lang="ru-RU" sz="1900" dirty="0" err="1"/>
              <a:t>тартибга</a:t>
            </a:r>
            <a:r>
              <a:rPr lang="ru-RU" sz="1900" dirty="0"/>
              <a:t> </a:t>
            </a:r>
            <a:r>
              <a:rPr lang="ru-RU" sz="1900" dirty="0" err="1"/>
              <a:t>солиш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универсал </a:t>
            </a:r>
            <a:r>
              <a:rPr lang="ru-RU" sz="1900" dirty="0" err="1"/>
              <a:t>стандартларни</a:t>
            </a:r>
            <a:r>
              <a:rPr lang="ru-RU" sz="1900" dirty="0"/>
              <a:t> </a:t>
            </a:r>
            <a:r>
              <a:rPr lang="ru-RU" sz="1900" dirty="0" err="1" smtClean="0"/>
              <a:t>соддалаштиришни</a:t>
            </a:r>
            <a:r>
              <a:rPr lang="ru-RU" sz="1900" dirty="0" smtClean="0"/>
              <a:t> </a:t>
            </a:r>
            <a:r>
              <a:rPr lang="ru-RU" sz="1900" dirty="0" err="1"/>
              <a:t>талаб</a:t>
            </a:r>
            <a:r>
              <a:rPr lang="ru-RU" sz="1900" dirty="0"/>
              <a:t> </a:t>
            </a:r>
            <a:r>
              <a:rPr lang="ru-RU" sz="1900" dirty="0" err="1"/>
              <a:t>қилади</a:t>
            </a:r>
            <a:r>
              <a:rPr lang="ru-RU" sz="1900" dirty="0"/>
              <a:t>.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155784346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352928" cy="489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" marR="323215" indent="215900" algn="just">
              <a:lnSpc>
                <a:spcPct val="103000"/>
              </a:lnSpc>
              <a:spcAft>
                <a:spcPts val="0"/>
              </a:spcAft>
            </a:pP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назоратининг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i="1" u="sng" dirty="0" err="1">
                <a:solidFill>
                  <a:schemeClr val="accent2"/>
                </a:solidFill>
                <a:ea typeface="Times New Roman" panose="02020603050405020304" pitchFamily="18" charset="0"/>
              </a:rPr>
              <a:t>асосий</a:t>
            </a:r>
            <a:r>
              <a:rPr lang="ru-RU" sz="1900" b="1" i="1" u="sng" dirty="0">
                <a:solidFill>
                  <a:schemeClr val="accent2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i="1" u="sng" dirty="0" err="1">
                <a:solidFill>
                  <a:schemeClr val="accent2"/>
                </a:solidFill>
                <a:ea typeface="Times New Roman" panose="02020603050405020304" pitchFamily="18" charset="0"/>
              </a:rPr>
              <a:t>қоидалари</a:t>
            </a:r>
            <a:r>
              <a:rPr lang="ru-RU" sz="1900" b="1" i="1" dirty="0">
                <a:solidFill>
                  <a:schemeClr val="accent2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тартибга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солувчи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органларни</a:t>
            </a:r>
            <a:r>
              <a:rPr lang="ru-RU" sz="1900" spc="9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банкларни</a:t>
            </a:r>
            <a:r>
              <a:rPr lang="ru-RU" sz="1900" spc="9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бошқаришга</a:t>
            </a:r>
            <a:r>
              <a:rPr lang="ru-RU" sz="1900" spc="9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тааллуқли</a:t>
            </a:r>
            <a:r>
              <a:rPr lang="ru-RU" sz="1900" spc="9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масалалар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тўғрисида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шу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орқали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тизимнинг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соғломлиги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барқарорлиги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ҳақида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қайғуришга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мажбур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этади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: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лицензиялаш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капиталининг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етарлигига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талаблар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банклар</a:t>
            </a:r>
            <a:r>
              <a:rPr lang="ru-RU" sz="1900" spc="12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қарз</a:t>
            </a:r>
            <a:r>
              <a:rPr lang="ru-RU" sz="1900" spc="1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олиш</a:t>
            </a:r>
            <a:r>
              <a:rPr lang="ru-RU" sz="1900" spc="1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1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инвестициялаш</a:t>
            </a:r>
            <a:r>
              <a:rPr lang="ru-RU" sz="1900" spc="1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1900" spc="12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фойдаланадиган</a:t>
            </a:r>
            <a:r>
              <a:rPr lang="ru-RU" sz="1900" spc="13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амалиёт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тартиби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турли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хатар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шаклларини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аниқлаш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уларни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самарали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бошқариш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технологияси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банк</a:t>
            </a:r>
            <a:r>
              <a:rPr lang="ru-RU" sz="1900" spc="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активлари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сифатини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баҳолаш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усуллар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ссудалар</a:t>
            </a:r>
            <a:r>
              <a:rPr lang="ru-RU" sz="1900" spc="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бўйича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бошқа</a:t>
            </a:r>
            <a:r>
              <a:rPr lang="ru-RU" sz="19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кутилаётган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йўқотишларга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захиралар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</a:p>
          <a:p>
            <a:pPr marL="360045" marR="323215" indent="-285750" algn="just">
              <a:lnSpc>
                <a:spcPct val="103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директорлар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,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уларнинг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дўстлари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қариндошлари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алоҳида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шахслар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йўл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қўйиши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мумкин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бўлган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муддати</a:t>
            </a:r>
            <a:r>
              <a:rPr lang="ru-RU" sz="19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ўтган</a:t>
            </a:r>
            <a:r>
              <a:rPr lang="ru-RU" sz="19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қарздорликнинг</a:t>
            </a:r>
            <a:r>
              <a:rPr lang="ru-RU" sz="19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рухсат</a:t>
            </a:r>
            <a:r>
              <a:rPr lang="ru-RU" sz="19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этилган</a:t>
            </a:r>
            <a:r>
              <a:rPr lang="ru-RU" sz="1900" spc="-6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spc="-5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даражаси</a:t>
            </a:r>
            <a:r>
              <a:rPr lang="ru-RU" sz="1900" spc="-7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миқдори</a:t>
            </a:r>
            <a:r>
              <a:rPr lang="ru-RU" sz="1900" spc="-29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ҳамда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ҳаққонийлик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аниқликни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таъминлаш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зарур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бўлган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ички</a:t>
            </a:r>
            <a:r>
              <a:rPr lang="ru-RU" sz="1900" b="1" spc="40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назорат</a:t>
            </a:r>
            <a:r>
              <a:rPr lang="ru-RU" sz="1900" b="1" spc="45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spc="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ташқи</a:t>
            </a:r>
            <a:r>
              <a:rPr lang="ru-RU" sz="1900" b="1" spc="40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b="1" dirty="0">
                <a:solidFill>
                  <a:srgbClr val="7030A0"/>
                </a:solidFill>
                <a:ea typeface="Times New Roman" panose="02020603050405020304" pitchFamily="18" charset="0"/>
              </a:rPr>
              <a:t>аудит</a:t>
            </a:r>
            <a:r>
              <a:rPr lang="ru-RU" sz="1900" b="1" spc="45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шаклларини</a:t>
            </a:r>
            <a:r>
              <a:rPr lang="ru-RU" sz="1900" spc="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1900" spc="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ичига</a:t>
            </a:r>
            <a:r>
              <a:rPr lang="ru-RU" sz="1900" spc="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олади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  <a:endParaRPr lang="en-US" sz="1900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45044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2630" y="760768"/>
            <a:ext cx="8568953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ru-RU" sz="1900" dirty="0" smtClean="0"/>
              <a:t>     </a:t>
            </a:r>
            <a:r>
              <a:rPr lang="ru-RU" sz="1900" dirty="0" smtClean="0">
                <a:solidFill>
                  <a:schemeClr val="accent4"/>
                </a:solidFill>
              </a:rPr>
              <a:t>Базель </a:t>
            </a:r>
            <a:r>
              <a:rPr lang="ru-RU" sz="1900" dirty="0" err="1">
                <a:solidFill>
                  <a:schemeClr val="accent4"/>
                </a:solidFill>
              </a:rPr>
              <a:t>қўмитаси</a:t>
            </a:r>
            <a:r>
              <a:rPr lang="ru-RU" sz="1900" dirty="0">
                <a:solidFill>
                  <a:schemeClr val="accent4"/>
                </a:solidFill>
              </a:rPr>
              <a:t> </a:t>
            </a:r>
            <a:r>
              <a:rPr lang="ru-RU" sz="1900" dirty="0" err="1"/>
              <a:t>аниқлаб</a:t>
            </a:r>
            <a:r>
              <a:rPr lang="ru-RU" sz="1900" dirty="0"/>
              <a:t> </a:t>
            </a:r>
            <a:r>
              <a:rPr lang="ru-RU" sz="1900" dirty="0" err="1"/>
              <a:t>берган</a:t>
            </a:r>
            <a:r>
              <a:rPr lang="ru-RU" sz="1900" dirty="0"/>
              <a:t> </a:t>
            </a:r>
            <a:r>
              <a:rPr lang="ru-RU" sz="1900" dirty="0" err="1"/>
              <a:t>барча</a:t>
            </a:r>
            <a:r>
              <a:rPr lang="ru-RU" sz="1900" dirty="0"/>
              <a:t> </a:t>
            </a:r>
            <a:r>
              <a:rPr lang="ru-RU" sz="1900" dirty="0" err="1"/>
              <a:t>тартибга</a:t>
            </a:r>
            <a:r>
              <a:rPr lang="ru-RU" sz="1900" dirty="0"/>
              <a:t> </a:t>
            </a:r>
            <a:r>
              <a:rPr lang="ru-RU" sz="1900" dirty="0" err="1"/>
              <a:t>солувчи</a:t>
            </a:r>
            <a:r>
              <a:rPr lang="ru-RU" sz="1900" dirty="0"/>
              <a:t> </a:t>
            </a:r>
            <a:r>
              <a:rPr lang="ru-RU" sz="1900" dirty="0" err="1"/>
              <a:t>чора-тадбирлар</a:t>
            </a:r>
            <a:r>
              <a:rPr lang="ru-RU" sz="1900" dirty="0"/>
              <a:t> </a:t>
            </a:r>
            <a:r>
              <a:rPr lang="ru-RU" sz="1900" dirty="0" err="1"/>
              <a:t>исломий</a:t>
            </a:r>
            <a:r>
              <a:rPr lang="ru-RU" sz="1900" dirty="0"/>
              <a:t> </a:t>
            </a:r>
            <a:r>
              <a:rPr lang="ru-RU" sz="1900" dirty="0" err="1"/>
              <a:t>молия</a:t>
            </a:r>
            <a:r>
              <a:rPr lang="ru-RU" sz="1900" dirty="0"/>
              <a:t> </a:t>
            </a:r>
            <a:r>
              <a:rPr lang="ru-RU" sz="1900" dirty="0" err="1"/>
              <a:t>муассасалари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</a:t>
            </a:r>
            <a:r>
              <a:rPr lang="ru-RU" sz="1900" dirty="0" err="1"/>
              <a:t>зарур</a:t>
            </a:r>
            <a:r>
              <a:rPr lang="ru-RU" sz="1900" dirty="0"/>
              <a:t> </a:t>
            </a:r>
            <a:r>
              <a:rPr lang="ru-RU" sz="1900" dirty="0" err="1"/>
              <a:t>ҳисобланадими</a:t>
            </a:r>
            <a:r>
              <a:rPr lang="ru-RU" sz="1900" dirty="0"/>
              <a:t> </a:t>
            </a:r>
            <a:r>
              <a:rPr lang="ru-RU" sz="1900" dirty="0" err="1"/>
              <a:t>деган</a:t>
            </a:r>
            <a:r>
              <a:rPr lang="ru-RU" sz="1900" dirty="0"/>
              <a:t> </a:t>
            </a:r>
            <a:r>
              <a:rPr lang="ru-RU" sz="1900" dirty="0" err="1"/>
              <a:t>савол</a:t>
            </a:r>
            <a:r>
              <a:rPr lang="ru-RU" sz="1900" dirty="0"/>
              <a:t> </a:t>
            </a:r>
            <a:r>
              <a:rPr lang="ru-RU" sz="1900" dirty="0" err="1"/>
              <a:t>туғилади</a:t>
            </a:r>
            <a:r>
              <a:rPr lang="ru-RU" sz="1900" dirty="0" smtClean="0"/>
              <a:t>.</a:t>
            </a:r>
          </a:p>
          <a:p>
            <a:pPr marL="0" lvl="1" algn="just"/>
            <a:r>
              <a:rPr lang="ru-RU" sz="1900" dirty="0" smtClean="0"/>
              <a:t>      </a:t>
            </a:r>
            <a:r>
              <a:rPr lang="ru-RU" sz="1900" dirty="0" err="1" smtClean="0"/>
              <a:t>Инвестицион</a:t>
            </a:r>
            <a:r>
              <a:rPr lang="ru-RU" sz="1900" dirty="0" smtClean="0"/>
              <a:t> </a:t>
            </a:r>
            <a:r>
              <a:rPr lang="ru-RU" sz="1900" dirty="0" err="1"/>
              <a:t>ҳисоб</a:t>
            </a:r>
            <a:r>
              <a:rPr lang="ru-RU" sz="1900" dirty="0"/>
              <a:t> </a:t>
            </a:r>
            <a:r>
              <a:rPr lang="ru-RU" sz="1900" dirty="0" err="1"/>
              <a:t>варақ</a:t>
            </a:r>
            <a:r>
              <a:rPr lang="ru-RU" sz="1900" dirty="0"/>
              <a:t> </a:t>
            </a:r>
            <a:r>
              <a:rPr lang="ru-RU" sz="1900" dirty="0" err="1"/>
              <a:t>эгалари</a:t>
            </a:r>
            <a:r>
              <a:rPr lang="ru-RU" sz="1900" dirty="0"/>
              <a:t> </a:t>
            </a:r>
            <a:r>
              <a:rPr lang="ru-RU" sz="1900" dirty="0" err="1"/>
              <a:t>хатарларни</a:t>
            </a:r>
            <a:r>
              <a:rPr lang="ru-RU" sz="1900" dirty="0"/>
              <a:t> </a:t>
            </a:r>
            <a:r>
              <a:rPr lang="ru-RU" sz="1900" dirty="0" err="1"/>
              <a:t>тақсимлаб</a:t>
            </a:r>
            <a:r>
              <a:rPr lang="ru-RU" sz="1900" dirty="0"/>
              <a:t> (</a:t>
            </a:r>
            <a:r>
              <a:rPr lang="ru-RU" sz="1900" dirty="0" err="1"/>
              <a:t>хатарларни</a:t>
            </a:r>
            <a:r>
              <a:rPr lang="ru-RU" sz="1900" dirty="0"/>
              <a:t> </a:t>
            </a:r>
            <a:r>
              <a:rPr lang="ru-RU" sz="1900" dirty="0" err="1"/>
              <a:t>зиммага</a:t>
            </a:r>
            <a:r>
              <a:rPr lang="ru-RU" sz="1900" dirty="0"/>
              <a:t> </a:t>
            </a:r>
            <a:r>
              <a:rPr lang="ru-RU" sz="1900" dirty="0" err="1"/>
              <a:t>олишда</a:t>
            </a:r>
            <a:r>
              <a:rPr lang="ru-RU" sz="1900" dirty="0"/>
              <a:t> </a:t>
            </a:r>
            <a:r>
              <a:rPr lang="ru-RU" sz="1900" dirty="0" err="1"/>
              <a:t>иштирок</a:t>
            </a:r>
            <a:r>
              <a:rPr lang="ru-RU" sz="1900" dirty="0"/>
              <a:t> </a:t>
            </a:r>
            <a:r>
              <a:rPr lang="ru-RU" sz="1900" dirty="0" err="1"/>
              <a:t>этганлик</a:t>
            </a:r>
            <a:r>
              <a:rPr lang="ru-RU" sz="1900" dirty="0"/>
              <a:t>) </a:t>
            </a:r>
            <a:r>
              <a:rPr lang="ru-RU" sz="1900" dirty="0" err="1"/>
              <a:t>олганликлари</a:t>
            </a:r>
            <a:r>
              <a:rPr lang="ru-RU" sz="1900" dirty="0"/>
              <a:t> </a:t>
            </a:r>
            <a:r>
              <a:rPr lang="ru-RU" sz="1900" dirty="0" err="1"/>
              <a:t>боис</a:t>
            </a:r>
            <a:r>
              <a:rPr lang="ru-RU" sz="1900" dirty="0"/>
              <a:t>, </a:t>
            </a:r>
            <a:r>
              <a:rPr lang="ru-RU" sz="1900" dirty="0" err="1"/>
              <a:t>исломий</a:t>
            </a:r>
            <a:r>
              <a:rPr lang="ru-RU" sz="1900" dirty="0"/>
              <a:t> </a:t>
            </a:r>
            <a:r>
              <a:rPr lang="ru-RU" sz="1900" dirty="0" err="1"/>
              <a:t>банклар</a:t>
            </a:r>
            <a:r>
              <a:rPr lang="ru-RU" sz="1900" dirty="0"/>
              <a:t> </a:t>
            </a:r>
            <a:r>
              <a:rPr lang="ru-RU" sz="1900" dirty="0" err="1"/>
              <a:t>бошқа</a:t>
            </a:r>
            <a:r>
              <a:rPr lang="ru-RU" sz="1900" dirty="0"/>
              <a:t> </a:t>
            </a:r>
            <a:r>
              <a:rPr lang="ru-RU" sz="1900" dirty="0" err="1"/>
              <a:t>оддий</a:t>
            </a:r>
            <a:r>
              <a:rPr lang="ru-RU" sz="1900" dirty="0"/>
              <a:t> </a:t>
            </a:r>
            <a:r>
              <a:rPr lang="ru-RU" sz="1900" dirty="0" err="1"/>
              <a:t>корпорациялардек</a:t>
            </a:r>
            <a:r>
              <a:rPr lang="ru-RU" sz="1900" dirty="0"/>
              <a:t> </a:t>
            </a:r>
            <a:r>
              <a:rPr lang="ru-RU" sz="1900" dirty="0" err="1" smtClean="0"/>
              <a:t>тартибга</a:t>
            </a:r>
            <a:r>
              <a:rPr lang="ru-RU" sz="1900" dirty="0" smtClean="0"/>
              <a:t> </a:t>
            </a:r>
            <a:r>
              <a:rPr lang="ru-RU" sz="1900" dirty="0" err="1"/>
              <a:t>солиш</a:t>
            </a:r>
            <a:r>
              <a:rPr lang="ru-RU" sz="1900" dirty="0"/>
              <a:t> </a:t>
            </a:r>
            <a:r>
              <a:rPr lang="ru-RU" sz="1900" dirty="0" err="1"/>
              <a:t>объекти</a:t>
            </a:r>
            <a:r>
              <a:rPr lang="ru-RU" sz="1900" dirty="0"/>
              <a:t> </a:t>
            </a:r>
            <a:r>
              <a:rPr lang="ru-RU" sz="1900" dirty="0" err="1"/>
              <a:t>бўлишлари</a:t>
            </a:r>
            <a:r>
              <a:rPr lang="ru-RU" sz="1900" dirty="0"/>
              <a:t> </a:t>
            </a:r>
            <a:r>
              <a:rPr lang="ru-RU" sz="1900" dirty="0" err="1"/>
              <a:t>мумкин</a:t>
            </a:r>
            <a:r>
              <a:rPr lang="ru-RU" sz="1900" dirty="0"/>
              <a:t> </a:t>
            </a:r>
            <a:r>
              <a:rPr lang="ru-RU" sz="1900" dirty="0" err="1"/>
              <a:t>эмас</a:t>
            </a:r>
            <a:r>
              <a:rPr lang="ru-RU" sz="1900" dirty="0"/>
              <a:t> </a:t>
            </a:r>
            <a:r>
              <a:rPr lang="ru-RU" sz="1900" dirty="0" err="1"/>
              <a:t>деб</a:t>
            </a:r>
            <a:r>
              <a:rPr lang="ru-RU" sz="1900" dirty="0"/>
              <a:t> </a:t>
            </a:r>
            <a:r>
              <a:rPr lang="ru-RU" sz="1900" dirty="0" err="1"/>
              <a:t>эътироз</a:t>
            </a:r>
            <a:r>
              <a:rPr lang="ru-RU" sz="1900" dirty="0"/>
              <a:t> </a:t>
            </a:r>
            <a:r>
              <a:rPr lang="ru-RU" sz="1900" dirty="0" err="1" smtClean="0"/>
              <a:t>билдирилиши</a:t>
            </a:r>
            <a:r>
              <a:rPr lang="ru-RU" sz="1900" dirty="0" smtClean="0"/>
              <a:t> </a:t>
            </a:r>
            <a:r>
              <a:rPr lang="ru-RU" sz="1900" dirty="0" err="1"/>
              <a:t>мумкин</a:t>
            </a:r>
            <a:r>
              <a:rPr lang="ru-RU" sz="1900" dirty="0"/>
              <a:t>. </a:t>
            </a:r>
            <a:r>
              <a:rPr lang="ru-RU" sz="1900" dirty="0" err="1"/>
              <a:t>Лекин</a:t>
            </a:r>
            <a:r>
              <a:rPr lang="ru-RU" sz="1900" dirty="0"/>
              <a:t> </a:t>
            </a:r>
            <a:r>
              <a:rPr lang="ru-RU" sz="1900" dirty="0" err="1"/>
              <a:t>ушбу</a:t>
            </a:r>
            <a:r>
              <a:rPr lang="ru-RU" sz="1900" dirty="0"/>
              <a:t> </a:t>
            </a:r>
            <a:r>
              <a:rPr lang="ru-RU" sz="1900" dirty="0" err="1"/>
              <a:t>даъволар</a:t>
            </a:r>
            <a:r>
              <a:rPr lang="ru-RU" sz="1900" dirty="0"/>
              <a:t> </a:t>
            </a:r>
            <a:r>
              <a:rPr lang="ru-RU" sz="1900" dirty="0" err="1"/>
              <a:t>жиддий</a:t>
            </a:r>
            <a:r>
              <a:rPr lang="ru-RU" sz="1900" dirty="0"/>
              <a:t> </a:t>
            </a:r>
            <a:r>
              <a:rPr lang="ru-RU" sz="1900" dirty="0" err="1" smtClean="0"/>
              <a:t>тафовутларга</a:t>
            </a:r>
            <a:r>
              <a:rPr lang="ru-RU" sz="1900" dirty="0" smtClean="0"/>
              <a:t> </a:t>
            </a:r>
            <a:r>
              <a:rPr lang="ru-RU" sz="1900" dirty="0" err="1"/>
              <a:t>эга</a:t>
            </a:r>
            <a:r>
              <a:rPr lang="ru-RU" sz="1900" dirty="0"/>
              <a:t>. </a:t>
            </a:r>
            <a:endParaRPr lang="ru-RU" sz="1900" dirty="0" smtClean="0"/>
          </a:p>
          <a:p>
            <a:pPr algn="just"/>
            <a:r>
              <a:rPr lang="ru-RU" sz="1900" b="1" u="sng" dirty="0" err="1" smtClean="0">
                <a:solidFill>
                  <a:srgbClr val="7030A0"/>
                </a:solidFill>
              </a:rPr>
              <a:t>Биринчидан</a:t>
            </a:r>
            <a:r>
              <a:rPr lang="ru-RU" sz="1900" b="1" u="sng" dirty="0"/>
              <a:t>,</a:t>
            </a:r>
            <a:r>
              <a:rPr lang="ru-RU" sz="1900" dirty="0"/>
              <a:t> </a:t>
            </a:r>
            <a:r>
              <a:rPr lang="ru-RU" sz="1900" dirty="0" err="1"/>
              <a:t>тизимли</a:t>
            </a:r>
            <a:r>
              <a:rPr lang="ru-RU" sz="1900" dirty="0"/>
              <a:t> </a:t>
            </a:r>
            <a:r>
              <a:rPr lang="ru-RU" sz="1900" dirty="0" err="1"/>
              <a:t>мулоҳазалар</a:t>
            </a:r>
            <a:r>
              <a:rPr lang="ru-RU" sz="1900" dirty="0"/>
              <a:t> </a:t>
            </a:r>
            <a:r>
              <a:rPr lang="ru-RU" sz="1900" dirty="0" err="1" smtClean="0"/>
              <a:t>мавжуд</a:t>
            </a:r>
            <a:r>
              <a:rPr lang="ru-RU" sz="1900" dirty="0"/>
              <a:t>:</a:t>
            </a:r>
            <a:r>
              <a:rPr lang="ru-RU" sz="1900" dirty="0" smtClean="0"/>
              <a:t> </a:t>
            </a:r>
            <a:r>
              <a:rPr lang="ru-RU" sz="1900" dirty="0" err="1" smtClean="0"/>
              <a:t>корпорациянинг</a:t>
            </a:r>
            <a:r>
              <a:rPr lang="ru-RU" sz="1900" dirty="0" smtClean="0"/>
              <a:t> </a:t>
            </a:r>
            <a:r>
              <a:rPr lang="ru-RU" sz="1900" dirty="0" err="1"/>
              <a:t>инқирози</a:t>
            </a:r>
            <a:r>
              <a:rPr lang="ru-RU" sz="1900" dirty="0"/>
              <a:t> </a:t>
            </a:r>
            <a:r>
              <a:rPr lang="ru-RU" sz="1900" dirty="0" err="1"/>
              <a:t>унинг</a:t>
            </a:r>
            <a:r>
              <a:rPr lang="ru-RU" sz="1900" dirty="0"/>
              <a:t> </a:t>
            </a:r>
            <a:r>
              <a:rPr lang="ru-RU" sz="1900" dirty="0" err="1"/>
              <a:t>эгаларига</a:t>
            </a:r>
            <a:r>
              <a:rPr lang="ru-RU" sz="1900" dirty="0"/>
              <a:t> </a:t>
            </a:r>
            <a:r>
              <a:rPr lang="ru-RU" sz="1900" dirty="0" err="1"/>
              <a:t>таъсир</a:t>
            </a:r>
            <a:r>
              <a:rPr lang="ru-RU" sz="1900" dirty="0"/>
              <a:t> </a:t>
            </a:r>
            <a:r>
              <a:rPr lang="ru-RU" sz="1900" dirty="0" err="1"/>
              <a:t>кўрсатгани</a:t>
            </a:r>
            <a:r>
              <a:rPr lang="ru-RU" sz="1900" dirty="0"/>
              <a:t> </a:t>
            </a:r>
            <a:r>
              <a:rPr lang="ru-RU" sz="1900" dirty="0" err="1"/>
              <a:t>сабабли</a:t>
            </a:r>
            <a:r>
              <a:rPr lang="ru-RU" sz="1900" dirty="0"/>
              <a:t>, улар доим </a:t>
            </a:r>
            <a:r>
              <a:rPr lang="ru-RU" sz="1900" dirty="0" err="1"/>
              <a:t>ҳушёр</a:t>
            </a:r>
            <a:r>
              <a:rPr lang="ru-RU" sz="1900" dirty="0"/>
              <a:t> </a:t>
            </a:r>
            <a:r>
              <a:rPr lang="ru-RU" sz="1900" dirty="0" err="1"/>
              <a:t>бўлишлари</a:t>
            </a:r>
            <a:r>
              <a:rPr lang="ru-RU" sz="1900" dirty="0"/>
              <a:t> </a:t>
            </a:r>
            <a:r>
              <a:rPr lang="ru-RU" sz="1900" dirty="0" err="1"/>
              <a:t>табиий</a:t>
            </a:r>
            <a:r>
              <a:rPr lang="ru-RU" sz="1900" dirty="0"/>
              <a:t> </a:t>
            </a:r>
            <a:r>
              <a:rPr lang="ru-RU" sz="1900" dirty="0" err="1"/>
              <a:t>ҳол</a:t>
            </a:r>
            <a:r>
              <a:rPr lang="ru-RU" sz="1900" dirty="0"/>
              <a:t>, </a:t>
            </a:r>
            <a:r>
              <a:rPr lang="ru-RU" sz="1900" dirty="0" err="1"/>
              <a:t>банкнинг</a:t>
            </a:r>
            <a:r>
              <a:rPr lang="ru-RU" sz="1900" dirty="0"/>
              <a:t> </a:t>
            </a:r>
            <a:r>
              <a:rPr lang="ru-RU" sz="1900" dirty="0" err="1"/>
              <a:t>инқирози</a:t>
            </a:r>
            <a:r>
              <a:rPr lang="ru-RU" sz="1900" dirty="0"/>
              <a:t> </a:t>
            </a:r>
            <a:r>
              <a:rPr lang="ru-RU" sz="1900" dirty="0" err="1"/>
              <a:t>бутун</a:t>
            </a:r>
            <a:r>
              <a:rPr lang="ru-RU" sz="1900" dirty="0"/>
              <a:t> </a:t>
            </a:r>
            <a:r>
              <a:rPr lang="ru-RU" sz="1900" dirty="0" err="1"/>
              <a:t>тўлов</a:t>
            </a:r>
            <a:r>
              <a:rPr lang="ru-RU" sz="1900" dirty="0"/>
              <a:t> </a:t>
            </a:r>
            <a:r>
              <a:rPr lang="ru-RU" sz="1900" dirty="0" err="1"/>
              <a:t>тизимининг</a:t>
            </a:r>
            <a:r>
              <a:rPr lang="ru-RU" sz="1900" dirty="0"/>
              <a:t> </a:t>
            </a:r>
            <a:r>
              <a:rPr lang="ru-RU" sz="1900" dirty="0" err="1"/>
              <a:t>барқарорлиги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соғломлигига</a:t>
            </a:r>
            <a:r>
              <a:rPr lang="ru-RU" sz="1900" dirty="0"/>
              <a:t>, </a:t>
            </a:r>
            <a:r>
              <a:rPr lang="ru-RU" sz="1900" dirty="0" err="1" smtClean="0"/>
              <a:t>умуман</a:t>
            </a:r>
            <a:r>
              <a:rPr lang="ru-RU" sz="1900" dirty="0" smtClean="0"/>
              <a:t> </a:t>
            </a:r>
            <a:r>
              <a:rPr lang="ru-RU" sz="1900" dirty="0" err="1"/>
              <a:t>иқтисоднинг</a:t>
            </a:r>
            <a:r>
              <a:rPr lang="ru-RU" sz="1900" dirty="0"/>
              <a:t> </a:t>
            </a:r>
            <a:r>
              <a:rPr lang="ru-RU" sz="1900" dirty="0" err="1"/>
              <a:t>ривожланишига</a:t>
            </a:r>
            <a:r>
              <a:rPr lang="ru-RU" sz="1900" dirty="0"/>
              <a:t> </a:t>
            </a:r>
            <a:r>
              <a:rPr lang="ru-RU" sz="1900" dirty="0" err="1"/>
              <a:t>таъсир</a:t>
            </a:r>
            <a:r>
              <a:rPr lang="ru-RU" sz="1900" dirty="0"/>
              <a:t> </a:t>
            </a:r>
            <a:r>
              <a:rPr lang="ru-RU" sz="1900" dirty="0" err="1"/>
              <a:t>кўрсатади</a:t>
            </a:r>
            <a:r>
              <a:rPr lang="ru-RU" sz="1900" dirty="0"/>
              <a:t>. </a:t>
            </a:r>
            <a:r>
              <a:rPr lang="ru-RU" sz="1900" dirty="0" err="1"/>
              <a:t>Агар</a:t>
            </a:r>
            <a:r>
              <a:rPr lang="ru-RU" sz="1900" dirty="0"/>
              <a:t> </a:t>
            </a:r>
            <a:r>
              <a:rPr lang="ru-RU" sz="1900" dirty="0" err="1"/>
              <a:t>омонатчилар</a:t>
            </a:r>
            <a:r>
              <a:rPr lang="ru-RU" sz="1900" dirty="0"/>
              <a:t> </a:t>
            </a:r>
            <a:r>
              <a:rPr lang="ru-RU" sz="1900" dirty="0" err="1"/>
              <a:t>тизимга</a:t>
            </a:r>
            <a:r>
              <a:rPr lang="ru-RU" sz="1900" dirty="0"/>
              <a:t> </a:t>
            </a:r>
            <a:r>
              <a:rPr lang="ru-RU" sz="1900" dirty="0" err="1"/>
              <a:t>бўлган</a:t>
            </a:r>
            <a:r>
              <a:rPr lang="ru-RU" sz="1900" dirty="0"/>
              <a:t> </a:t>
            </a:r>
            <a:r>
              <a:rPr lang="ru-RU" sz="1900" dirty="0" err="1"/>
              <a:t>ишончни</a:t>
            </a:r>
            <a:r>
              <a:rPr lang="ru-RU" sz="1900" dirty="0"/>
              <a:t> </a:t>
            </a:r>
            <a:r>
              <a:rPr lang="ru-RU" sz="1900" dirty="0" err="1"/>
              <a:t>йўқотсалар</a:t>
            </a:r>
            <a:r>
              <a:rPr lang="ru-RU" sz="1900" dirty="0"/>
              <a:t>, улар </a:t>
            </a:r>
            <a:r>
              <a:rPr lang="ru-RU" sz="1900" dirty="0" err="1"/>
              <a:t>ҳисоб</a:t>
            </a:r>
            <a:r>
              <a:rPr lang="ru-RU" sz="1900" dirty="0"/>
              <a:t> </a:t>
            </a:r>
            <a:r>
              <a:rPr lang="ru-RU" sz="1900" dirty="0" err="1"/>
              <a:t>варақлардаги</a:t>
            </a:r>
            <a:r>
              <a:rPr lang="ru-RU" sz="1900" dirty="0"/>
              <a:t> </a:t>
            </a:r>
            <a:r>
              <a:rPr lang="ru-RU" sz="1900" dirty="0" err="1"/>
              <a:t>пулларини</a:t>
            </a:r>
            <a:r>
              <a:rPr lang="ru-RU" sz="1900" dirty="0"/>
              <a:t> </a:t>
            </a:r>
            <a:r>
              <a:rPr lang="ru-RU" sz="1900" dirty="0" err="1"/>
              <a:t>олиб</a:t>
            </a:r>
            <a:r>
              <a:rPr lang="ru-RU" sz="1900" dirty="0"/>
              <a:t> </a:t>
            </a:r>
            <a:r>
              <a:rPr lang="ru-RU" sz="1900" dirty="0" err="1"/>
              <a:t>чиқиб</a:t>
            </a:r>
            <a:r>
              <a:rPr lang="ru-RU" sz="1900" dirty="0"/>
              <a:t> кета </a:t>
            </a:r>
            <a:r>
              <a:rPr lang="ru-RU" sz="1900" dirty="0" err="1"/>
              <a:t>бошлайдилар</a:t>
            </a:r>
            <a:r>
              <a:rPr lang="ru-RU" sz="1900" dirty="0"/>
              <a:t>, </a:t>
            </a:r>
            <a:r>
              <a:rPr lang="ru-RU" sz="1900" dirty="0" err="1"/>
              <a:t>бу</a:t>
            </a:r>
            <a:r>
              <a:rPr lang="ru-RU" sz="1900" dirty="0"/>
              <a:t> </a:t>
            </a:r>
            <a:r>
              <a:rPr lang="ru-RU" sz="1900" dirty="0" err="1"/>
              <a:t>эса</a:t>
            </a:r>
            <a:r>
              <a:rPr lang="ru-RU" sz="1900" dirty="0"/>
              <a:t> </a:t>
            </a:r>
            <a:r>
              <a:rPr lang="ru-RU" sz="1900" dirty="0" err="1"/>
              <a:t>нафақат</a:t>
            </a:r>
            <a:r>
              <a:rPr lang="ru-RU" sz="1900" dirty="0"/>
              <a:t> </a:t>
            </a:r>
            <a:r>
              <a:rPr lang="ru-RU" sz="1900" dirty="0" err="1"/>
              <a:t>молиявий</a:t>
            </a:r>
            <a:r>
              <a:rPr lang="ru-RU" sz="1900" dirty="0"/>
              <a:t> </a:t>
            </a:r>
            <a:r>
              <a:rPr lang="ru-RU" sz="1900" dirty="0" err="1"/>
              <a:t>тизимни</a:t>
            </a:r>
            <a:r>
              <a:rPr lang="ru-RU" sz="1900" dirty="0"/>
              <a:t> издан </a:t>
            </a:r>
            <a:r>
              <a:rPr lang="ru-RU" sz="1900" dirty="0" err="1"/>
              <a:t>чиқаради</a:t>
            </a:r>
            <a:r>
              <a:rPr lang="ru-RU" sz="1900" dirty="0"/>
              <a:t>, балки </a:t>
            </a:r>
            <a:r>
              <a:rPr lang="ru-RU" sz="1900" dirty="0" err="1"/>
              <a:t>унинг</a:t>
            </a:r>
            <a:r>
              <a:rPr lang="ru-RU" sz="1900" dirty="0"/>
              <a:t> </a:t>
            </a:r>
            <a:r>
              <a:rPr lang="ru-RU" sz="1900" dirty="0" err="1"/>
              <a:t>иқтисодиётни</a:t>
            </a:r>
            <a:r>
              <a:rPr lang="ru-RU" sz="1900" dirty="0"/>
              <a:t> </a:t>
            </a:r>
            <a:r>
              <a:rPr lang="ru-RU" sz="1900" dirty="0" err="1"/>
              <a:t>молиялаштириш</a:t>
            </a:r>
            <a:r>
              <a:rPr lang="ru-RU" sz="1900" dirty="0"/>
              <a:t> </a:t>
            </a:r>
            <a:r>
              <a:rPr lang="ru-RU" sz="1900" dirty="0" err="1"/>
              <a:t>қобилиятини</a:t>
            </a:r>
            <a:r>
              <a:rPr lang="ru-RU" sz="1900" dirty="0"/>
              <a:t> </a:t>
            </a:r>
            <a:r>
              <a:rPr lang="ru-RU" sz="1900" dirty="0" err="1"/>
              <a:t>ҳам</a:t>
            </a:r>
            <a:r>
              <a:rPr lang="ru-RU" sz="1900" dirty="0"/>
              <a:t> </a:t>
            </a:r>
            <a:r>
              <a:rPr lang="ru-RU" sz="1900" dirty="0" err="1"/>
              <a:t>хавф</a:t>
            </a:r>
            <a:r>
              <a:rPr lang="ru-RU" sz="1900" dirty="0"/>
              <a:t> </a:t>
            </a:r>
            <a:r>
              <a:rPr lang="ru-RU" sz="1900" dirty="0" err="1"/>
              <a:t>остига</a:t>
            </a:r>
            <a:r>
              <a:rPr lang="ru-RU" sz="1900" dirty="0"/>
              <a:t> </a:t>
            </a:r>
            <a:r>
              <a:rPr lang="ru-RU" sz="1900" dirty="0" err="1"/>
              <a:t>қўяди</a:t>
            </a:r>
            <a:r>
              <a:rPr lang="ru-RU" sz="1900" dirty="0"/>
              <a:t>. </a:t>
            </a:r>
            <a:endParaRPr lang="en-US" sz="1900" b="1" i="1" dirty="0">
              <a:ea typeface="Times New Roman" panose="02020603050405020304" pitchFamily="18" charset="0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211779" y="148120"/>
            <a:ext cx="6753108" cy="61264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665480" lvl="1" algn="ctr">
              <a:lnSpc>
                <a:spcPct val="103000"/>
              </a:lnSpc>
              <a:spcBef>
                <a:spcPts val="1095"/>
              </a:spcBef>
              <a:spcAft>
                <a:spcPts val="0"/>
              </a:spcAft>
              <a:buClr>
                <a:srgbClr val="231F20"/>
              </a:buClr>
              <a:buSzPts val="1250"/>
              <a:tabLst>
                <a:tab pos="828675" algn="l"/>
              </a:tabLst>
            </a:pPr>
            <a:r>
              <a:rPr lang="ru-RU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Саноатни</a:t>
            </a:r>
            <a:r>
              <a:rPr lang="ru-RU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солишнинг</a:t>
            </a:r>
            <a:r>
              <a:rPr lang="ru-RU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объектив </a:t>
            </a:r>
            <a:r>
              <a:rPr lang="ru-RU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асослари</a:t>
            </a:r>
            <a:endParaRPr lang="en-US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231437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79658"/>
            <a:ext cx="842493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  </a:t>
            </a:r>
            <a:r>
              <a:rPr lang="ru-RU" sz="1900" b="1" u="sng" dirty="0" err="1" smtClean="0">
                <a:solidFill>
                  <a:srgbClr val="7030A0"/>
                </a:solidFill>
              </a:rPr>
              <a:t>Иккинчидан</a:t>
            </a:r>
            <a:r>
              <a:rPr lang="ru-RU" sz="1900" b="1" u="sng" dirty="0"/>
              <a:t>,</a:t>
            </a:r>
            <a:r>
              <a:rPr lang="ru-RU" sz="1900" dirty="0"/>
              <a:t> </a:t>
            </a:r>
            <a:r>
              <a:rPr lang="ru-RU" sz="1900" dirty="0" err="1"/>
              <a:t>бу</a:t>
            </a:r>
            <a:r>
              <a:rPr lang="ru-RU" sz="1900" dirty="0"/>
              <a:t> </a:t>
            </a:r>
            <a:r>
              <a:rPr lang="ru-RU" sz="1900" dirty="0" err="1"/>
              <a:t>ҳимоя</a:t>
            </a:r>
            <a:r>
              <a:rPr lang="ru-RU" sz="1900" dirty="0"/>
              <a:t> </a:t>
            </a:r>
            <a:r>
              <a:rPr lang="ru-RU" sz="1900" dirty="0" err="1"/>
              <a:t>қилиниши</a:t>
            </a:r>
            <a:r>
              <a:rPr lang="ru-RU" sz="1900" dirty="0"/>
              <a:t> </a:t>
            </a:r>
            <a:r>
              <a:rPr lang="ru-RU" sz="1900" dirty="0" err="1"/>
              <a:t>лозим</a:t>
            </a:r>
            <a:r>
              <a:rPr lang="ru-RU" sz="1900" dirty="0"/>
              <a:t> </a:t>
            </a:r>
            <a:r>
              <a:rPr lang="ru-RU" sz="1900" dirty="0" err="1"/>
              <a:t>бўлган</a:t>
            </a:r>
            <a:r>
              <a:rPr lang="ru-RU" sz="1900" dirty="0"/>
              <a:t> </a:t>
            </a:r>
            <a:r>
              <a:rPr lang="ru-RU" sz="1900" dirty="0" err="1"/>
              <a:t>талаб</a:t>
            </a:r>
            <a:r>
              <a:rPr lang="ru-RU" sz="1900" dirty="0"/>
              <a:t> </a:t>
            </a:r>
            <a:r>
              <a:rPr lang="ru-RU" sz="1900" dirty="0" err="1"/>
              <a:t>қилиб</a:t>
            </a:r>
            <a:r>
              <a:rPr lang="ru-RU" sz="1900" dirty="0"/>
              <a:t> </a:t>
            </a:r>
            <a:r>
              <a:rPr lang="ru-RU" sz="1900" dirty="0" err="1"/>
              <a:t>олгунча</a:t>
            </a:r>
            <a:r>
              <a:rPr lang="ru-RU" sz="1900" dirty="0"/>
              <a:t> </a:t>
            </a:r>
            <a:r>
              <a:rPr lang="ru-RU" sz="1900" dirty="0" err="1"/>
              <a:t>депозитлар</a:t>
            </a:r>
            <a:r>
              <a:rPr lang="ru-RU" sz="1900" dirty="0"/>
              <a:t> </a:t>
            </a:r>
            <a:r>
              <a:rPr lang="ru-RU" sz="1900" dirty="0" err="1"/>
              <a:t>омонатчиларининг</a:t>
            </a:r>
            <a:r>
              <a:rPr lang="ru-RU" sz="1900" dirty="0"/>
              <a:t> </a:t>
            </a:r>
            <a:r>
              <a:rPr lang="ru-RU" sz="1900" dirty="0" err="1"/>
              <a:t>манфаатларидир</a:t>
            </a:r>
            <a:r>
              <a:rPr lang="ru-RU" sz="1900" dirty="0"/>
              <a:t>. </a:t>
            </a:r>
            <a:r>
              <a:rPr lang="ru-RU" sz="1900" dirty="0" err="1"/>
              <a:t>Шунга</a:t>
            </a:r>
            <a:r>
              <a:rPr lang="ru-RU" sz="1900" dirty="0"/>
              <a:t> </a:t>
            </a:r>
            <a:r>
              <a:rPr lang="ru-RU" sz="1900" dirty="0" err="1"/>
              <a:t>қарамай</a:t>
            </a:r>
            <a:r>
              <a:rPr lang="ru-RU" sz="1900" dirty="0"/>
              <a:t>, </a:t>
            </a:r>
            <a:r>
              <a:rPr lang="ru-RU" sz="1900" dirty="0" err="1"/>
              <a:t>омонатчиларнинг</a:t>
            </a:r>
            <a:r>
              <a:rPr lang="ru-RU" sz="1900" dirty="0"/>
              <a:t> </a:t>
            </a:r>
            <a:r>
              <a:rPr lang="ru-RU" sz="1900" dirty="0" err="1"/>
              <a:t>қўйилмалари</a:t>
            </a:r>
            <a:r>
              <a:rPr lang="ru-RU" sz="1900" dirty="0"/>
              <a:t> </a:t>
            </a:r>
            <a:r>
              <a:rPr lang="ru-RU" sz="1900" dirty="0" err="1"/>
              <a:t>ҳам</a:t>
            </a:r>
            <a:r>
              <a:rPr lang="ru-RU" sz="1900" dirty="0"/>
              <a:t> </a:t>
            </a:r>
            <a:r>
              <a:rPr lang="ru-RU" sz="1900" dirty="0" err="1"/>
              <a:t>оддий</a:t>
            </a:r>
            <a:r>
              <a:rPr lang="ru-RU" sz="1900" dirty="0"/>
              <a:t> </a:t>
            </a:r>
            <a:r>
              <a:rPr lang="ru-RU" sz="1900" dirty="0" err="1"/>
              <a:t>нобанк</a:t>
            </a:r>
            <a:r>
              <a:rPr lang="ru-RU" sz="1900" dirty="0"/>
              <a:t> </a:t>
            </a:r>
            <a:r>
              <a:rPr lang="ru-RU" sz="1900" dirty="0" err="1"/>
              <a:t>компанияларида</a:t>
            </a:r>
            <a:r>
              <a:rPr lang="ru-RU" sz="1900" dirty="0"/>
              <a:t> </a:t>
            </a:r>
            <a:r>
              <a:rPr lang="ru-RU" sz="1900" dirty="0" err="1"/>
              <a:t>ҳиссадорлар</a:t>
            </a:r>
            <a:r>
              <a:rPr lang="ru-RU" sz="1900" dirty="0"/>
              <a:t> </a:t>
            </a:r>
            <a:r>
              <a:rPr lang="ru-RU" sz="1900" dirty="0" err="1"/>
              <a:t>томонидан</a:t>
            </a:r>
            <a:r>
              <a:rPr lang="ru-RU" sz="1900" dirty="0"/>
              <a:t> </a:t>
            </a:r>
            <a:r>
              <a:rPr lang="ru-RU" sz="1900" dirty="0" err="1"/>
              <a:t>таклиф</a:t>
            </a:r>
            <a:r>
              <a:rPr lang="ru-RU" sz="1900" dirty="0"/>
              <a:t> </a:t>
            </a:r>
            <a:r>
              <a:rPr lang="ru-RU" sz="1900" dirty="0" err="1"/>
              <a:t>этиладиган</a:t>
            </a:r>
            <a:r>
              <a:rPr lang="ru-RU" sz="1900" dirty="0"/>
              <a:t> </a:t>
            </a:r>
            <a:r>
              <a:rPr lang="ru-RU" sz="1900" dirty="0" err="1"/>
              <a:t>кафолатларга</a:t>
            </a:r>
            <a:r>
              <a:rPr lang="ru-RU" sz="1900" dirty="0"/>
              <a:t> </a:t>
            </a:r>
            <a:r>
              <a:rPr lang="ru-RU" sz="1900" dirty="0" err="1"/>
              <a:t>қараганда</a:t>
            </a:r>
            <a:r>
              <a:rPr lang="ru-RU" sz="1900" dirty="0"/>
              <a:t> </a:t>
            </a:r>
            <a:r>
              <a:rPr lang="ru-RU" sz="1900" dirty="0" err="1"/>
              <a:t>янада</a:t>
            </a:r>
            <a:r>
              <a:rPr lang="ru-RU" sz="1900" dirty="0"/>
              <a:t> </a:t>
            </a:r>
            <a:r>
              <a:rPr lang="ru-RU" sz="1900" dirty="0" err="1"/>
              <a:t>кўпроқ</a:t>
            </a:r>
            <a:r>
              <a:rPr lang="ru-RU" sz="1900" dirty="0"/>
              <a:t> </a:t>
            </a:r>
            <a:r>
              <a:rPr lang="ru-RU" sz="1900" dirty="0" err="1"/>
              <a:t>кафолатга</a:t>
            </a:r>
            <a:r>
              <a:rPr lang="ru-RU" sz="1900" dirty="0"/>
              <a:t> </a:t>
            </a:r>
            <a:r>
              <a:rPr lang="ru-RU" sz="1900" dirty="0" err="1"/>
              <a:t>эҳтиёж</a:t>
            </a:r>
            <a:r>
              <a:rPr lang="ru-RU" sz="1900" dirty="0"/>
              <a:t> </a:t>
            </a:r>
            <a:r>
              <a:rPr lang="ru-RU" sz="1900" dirty="0" err="1"/>
              <a:t>сезади</a:t>
            </a:r>
            <a:r>
              <a:rPr lang="ru-RU" sz="1900" dirty="0"/>
              <a:t>.</a:t>
            </a:r>
            <a:endParaRPr lang="en-US" sz="1900" b="1" i="1" dirty="0">
              <a:ea typeface="Times New Roman" panose="02020603050405020304" pitchFamily="18" charset="0"/>
            </a:endParaRPr>
          </a:p>
          <a:p>
            <a:pPr algn="just"/>
            <a:r>
              <a:rPr lang="ru-RU" sz="19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  </a:t>
            </a:r>
            <a:r>
              <a:rPr lang="ru-RU" sz="1900" dirty="0" err="1" smtClean="0">
                <a:ea typeface="Times New Roman" panose="02020603050405020304" pitchFamily="18" charset="0"/>
              </a:rPr>
              <a:t>Исломий</a:t>
            </a:r>
            <a:r>
              <a:rPr lang="ru-RU" sz="1900" spc="5" dirty="0" smtClean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ва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анъанавий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>
                <a:ea typeface="Times New Roman" panose="02020603050405020304" pitchFamily="18" charset="0"/>
              </a:rPr>
              <a:t>банкинг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табиати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>
                <a:ea typeface="Times New Roman" panose="02020603050405020304" pitchFamily="18" charset="0"/>
              </a:rPr>
              <a:t>(</a:t>
            </a:r>
            <a:r>
              <a:rPr lang="ru-RU" sz="1900" dirty="0" err="1">
                <a:ea typeface="Times New Roman" panose="02020603050405020304" pitchFamily="18" charset="0"/>
              </a:rPr>
              <a:t>моҳияти</a:t>
            </a:r>
            <a:r>
              <a:rPr lang="ru-RU" sz="1900" dirty="0">
                <a:ea typeface="Times New Roman" panose="02020603050405020304" pitchFamily="18" charset="0"/>
              </a:rPr>
              <a:t>)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ўртасидаги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тафовут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тартибга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солиш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меъёрлари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ва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уларни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ижро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этиш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самарадорлигини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таъминлашдаги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мувофиқ</a:t>
            </a:r>
            <a:r>
              <a:rPr lang="ru-RU" sz="1900" spc="5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назорат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заруриятини</a:t>
            </a:r>
            <a:r>
              <a:rPr lang="ru-RU" sz="1900" dirty="0"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ea typeface="Times New Roman" panose="02020603050405020304" pitchFamily="18" charset="0"/>
              </a:rPr>
              <a:t>камайтирмайди</a:t>
            </a:r>
            <a:r>
              <a:rPr lang="ru-RU" sz="1900" dirty="0">
                <a:ea typeface="Times New Roman" panose="02020603050405020304" pitchFamily="18" charset="0"/>
              </a:rPr>
              <a:t>. </a:t>
            </a:r>
            <a:endParaRPr lang="ru-RU" sz="1900" dirty="0" smtClean="0">
              <a:ea typeface="Times New Roman" panose="02020603050405020304" pitchFamily="18" charset="0"/>
            </a:endParaRPr>
          </a:p>
          <a:p>
            <a:pPr algn="just"/>
            <a:r>
              <a:rPr lang="ru-RU" sz="1900" dirty="0" smtClean="0"/>
              <a:t>   1981 </a:t>
            </a:r>
            <a:r>
              <a:rPr lang="ru-RU" sz="1900" dirty="0" err="1"/>
              <a:t>йилдаёқ</a:t>
            </a:r>
            <a:r>
              <a:rPr lang="ru-RU" sz="1900" dirty="0"/>
              <a:t>, </a:t>
            </a:r>
            <a:r>
              <a:rPr lang="ru-RU" sz="1900" dirty="0" err="1"/>
              <a:t>Ислом</a:t>
            </a:r>
            <a:r>
              <a:rPr lang="ru-RU" sz="1900" dirty="0"/>
              <a:t> </a:t>
            </a:r>
            <a:r>
              <a:rPr lang="ru-RU" sz="1900" dirty="0" err="1" smtClean="0"/>
              <a:t>конференцияси</a:t>
            </a:r>
            <a:r>
              <a:rPr lang="ru-RU" sz="1900" dirty="0" smtClean="0"/>
              <a:t> </a:t>
            </a:r>
            <a:r>
              <a:rPr lang="ru-RU" sz="1900" dirty="0" err="1"/>
              <a:t>ташкилоти</a:t>
            </a:r>
            <a:r>
              <a:rPr lang="ru-RU" sz="1900" dirty="0"/>
              <a:t> (ИКТ) </a:t>
            </a:r>
            <a:r>
              <a:rPr lang="ru-RU" sz="1900" dirty="0" err="1"/>
              <a:t>аъзо</a:t>
            </a:r>
            <a:r>
              <a:rPr lang="ru-RU" sz="1900" dirty="0"/>
              <a:t> </a:t>
            </a:r>
            <a:r>
              <a:rPr lang="ru-RU" sz="1900" dirty="0" err="1"/>
              <a:t>мамлакатларининг</a:t>
            </a:r>
            <a:r>
              <a:rPr lang="ru-RU" sz="1900" dirty="0"/>
              <a:t> </a:t>
            </a:r>
            <a:r>
              <a:rPr lang="ru-RU" sz="1900" dirty="0" err="1" smtClean="0"/>
              <a:t>монетар</a:t>
            </a:r>
            <a:r>
              <a:rPr lang="ru-RU" sz="1900" dirty="0" smtClean="0"/>
              <a:t> </a:t>
            </a:r>
            <a:r>
              <a:rPr lang="ru-RU" sz="1900" dirty="0" err="1"/>
              <a:t>ҳокимияти</a:t>
            </a:r>
            <a:r>
              <a:rPr lang="ru-RU" sz="1900" dirty="0"/>
              <a:t> </a:t>
            </a:r>
            <a:r>
              <a:rPr lang="ru-RU" sz="1900" dirty="0" err="1"/>
              <a:t>ва</a:t>
            </a:r>
            <a:r>
              <a:rPr lang="ru-RU" sz="1900" dirty="0"/>
              <a:t> </a:t>
            </a:r>
            <a:r>
              <a:rPr lang="ru-RU" sz="1900" dirty="0" err="1"/>
              <a:t>Марказий</a:t>
            </a:r>
            <a:r>
              <a:rPr lang="ru-RU" sz="1900" dirty="0"/>
              <a:t> </a:t>
            </a:r>
            <a:r>
              <a:rPr lang="ru-RU" sz="1900" dirty="0" err="1"/>
              <a:t>банклари</a:t>
            </a:r>
            <a:r>
              <a:rPr lang="ru-RU" sz="1900" dirty="0"/>
              <a:t> </a:t>
            </a:r>
            <a:r>
              <a:rPr lang="ru-RU" sz="1900" dirty="0" err="1"/>
              <a:t>бошқарувчиларининг</a:t>
            </a:r>
            <a:r>
              <a:rPr lang="ru-RU" sz="1900" dirty="0"/>
              <a:t> 1981 </a:t>
            </a:r>
            <a:r>
              <a:rPr lang="ru-RU" sz="1900" dirty="0" err="1"/>
              <a:t>йил</a:t>
            </a:r>
            <a:r>
              <a:rPr lang="ru-RU" sz="1900" dirty="0"/>
              <a:t> 7–8 март </a:t>
            </a:r>
            <a:r>
              <a:rPr lang="ru-RU" sz="1900" dirty="0" err="1"/>
              <a:t>кунлари</a:t>
            </a:r>
            <a:r>
              <a:rPr lang="ru-RU" sz="1900" dirty="0"/>
              <a:t> </a:t>
            </a:r>
            <a:r>
              <a:rPr lang="ru-RU" sz="1900" dirty="0" err="1"/>
              <a:t>Хартумда</a:t>
            </a:r>
            <a:r>
              <a:rPr lang="ru-RU" sz="1900" dirty="0"/>
              <a:t> </a:t>
            </a:r>
            <a:r>
              <a:rPr lang="ru-RU" sz="1900" dirty="0" err="1"/>
              <a:t>ўтказилган</a:t>
            </a:r>
            <a:r>
              <a:rPr lang="ru-RU" sz="1900" dirty="0"/>
              <a:t> </a:t>
            </a:r>
            <a:r>
              <a:rPr lang="ru-RU" sz="1900" dirty="0" err="1"/>
              <a:t>учрашувида</a:t>
            </a:r>
            <a:r>
              <a:rPr lang="ru-RU" sz="1900" dirty="0"/>
              <a:t> улар </a:t>
            </a:r>
            <a:r>
              <a:rPr lang="ru-RU" sz="1900" dirty="0" err="1"/>
              <a:t>томонидан</a:t>
            </a:r>
            <a:r>
              <a:rPr lang="ru-RU" sz="1900" dirty="0"/>
              <a:t> </a:t>
            </a:r>
            <a:r>
              <a:rPr lang="ru-RU" sz="1900" dirty="0" err="1"/>
              <a:t>тасдиқланган</a:t>
            </a:r>
            <a:r>
              <a:rPr lang="ru-RU" sz="1900" dirty="0"/>
              <a:t> </a:t>
            </a:r>
            <a:r>
              <a:rPr lang="ru-RU" sz="1900" b="1" dirty="0"/>
              <a:t>«</a:t>
            </a:r>
            <a:r>
              <a:rPr lang="ru-RU" sz="1900" b="1" dirty="0" err="1"/>
              <a:t>Исломий</a:t>
            </a:r>
            <a:r>
              <a:rPr lang="ru-RU" sz="1900" b="1" dirty="0"/>
              <a:t> </a:t>
            </a:r>
            <a:r>
              <a:rPr lang="ru-RU" sz="1900" b="1" dirty="0" err="1"/>
              <a:t>банклар</a:t>
            </a:r>
            <a:r>
              <a:rPr lang="ru-RU" sz="1900" b="1" dirty="0"/>
              <a:t> </a:t>
            </a:r>
            <a:r>
              <a:rPr lang="ru-RU" sz="1900" b="1" dirty="0" err="1"/>
              <a:t>тараққиётини</a:t>
            </a:r>
            <a:r>
              <a:rPr lang="ru-RU" sz="1900" b="1" dirty="0"/>
              <a:t> </a:t>
            </a:r>
            <a:r>
              <a:rPr lang="ru-RU" sz="1900" b="1" dirty="0" err="1"/>
              <a:t>олға</a:t>
            </a:r>
            <a:r>
              <a:rPr lang="ru-RU" sz="1900" b="1" dirty="0"/>
              <a:t> </a:t>
            </a:r>
            <a:r>
              <a:rPr lang="ru-RU" sz="1900" b="1" dirty="0" err="1"/>
              <a:t>суриш</a:t>
            </a:r>
            <a:r>
              <a:rPr lang="ru-RU" sz="1900" b="1" dirty="0"/>
              <a:t>, </a:t>
            </a:r>
            <a:r>
              <a:rPr lang="ru-RU" sz="1900" b="1" dirty="0" err="1"/>
              <a:t>назорат</a:t>
            </a:r>
            <a:r>
              <a:rPr lang="ru-RU" sz="1900" b="1" dirty="0"/>
              <a:t> </a:t>
            </a:r>
            <a:r>
              <a:rPr lang="ru-RU" sz="1900" b="1" dirty="0" err="1"/>
              <a:t>ва</a:t>
            </a:r>
            <a:r>
              <a:rPr lang="ru-RU" sz="1900" b="1" dirty="0"/>
              <a:t> </a:t>
            </a:r>
            <a:r>
              <a:rPr lang="ru-RU" sz="1900" b="1" dirty="0" err="1"/>
              <a:t>тартибга</a:t>
            </a:r>
            <a:r>
              <a:rPr lang="ru-RU" sz="1900" b="1" dirty="0"/>
              <a:t> </a:t>
            </a:r>
            <a:r>
              <a:rPr lang="ru-RU" sz="1900" b="1" dirty="0" err="1"/>
              <a:t>солиш</a:t>
            </a:r>
            <a:r>
              <a:rPr lang="ru-RU" sz="1900" b="1" dirty="0"/>
              <a:t>» </a:t>
            </a:r>
            <a:r>
              <a:rPr lang="ru-RU" sz="1900" dirty="0" err="1"/>
              <a:t>батафсил</a:t>
            </a:r>
            <a:r>
              <a:rPr lang="ru-RU" sz="1900" dirty="0"/>
              <a:t> </a:t>
            </a:r>
            <a:r>
              <a:rPr lang="ru-RU" sz="1900" dirty="0" err="1"/>
              <a:t>ҳисоботида</a:t>
            </a:r>
            <a:r>
              <a:rPr lang="ru-RU" sz="1900" dirty="0"/>
              <a:t> </a:t>
            </a:r>
            <a:r>
              <a:rPr lang="ru-RU" sz="1900" dirty="0" err="1"/>
              <a:t>амалга</a:t>
            </a:r>
            <a:r>
              <a:rPr lang="ru-RU" sz="1900" dirty="0"/>
              <a:t> </a:t>
            </a:r>
            <a:r>
              <a:rPr lang="ru-RU" sz="1900" dirty="0" err="1"/>
              <a:t>оширилган</a:t>
            </a:r>
            <a:r>
              <a:rPr lang="ru-RU" sz="1900" dirty="0"/>
              <a:t> </a:t>
            </a:r>
            <a:r>
              <a:rPr lang="ru-RU" sz="1900" dirty="0" err="1"/>
              <a:t>эди</a:t>
            </a:r>
            <a:r>
              <a:rPr lang="ru-RU" sz="1900" dirty="0" smtClean="0"/>
              <a:t>.</a:t>
            </a:r>
          </a:p>
          <a:p>
            <a:pPr algn="just"/>
            <a:r>
              <a:rPr lang="ru-RU" sz="1900" dirty="0" smtClean="0"/>
              <a:t>    </a:t>
            </a:r>
            <a:r>
              <a:rPr lang="ru-RU" sz="1900" dirty="0" err="1" smtClean="0"/>
              <a:t>Омонатчилар</a:t>
            </a:r>
            <a:r>
              <a:rPr lang="ru-RU" sz="1900" dirty="0" smtClean="0"/>
              <a:t> </a:t>
            </a:r>
            <a:r>
              <a:rPr lang="ru-RU" sz="1900" dirty="0" err="1"/>
              <a:t>ҳиссадорлар</a:t>
            </a:r>
            <a:r>
              <a:rPr lang="ru-RU" sz="1900" dirty="0"/>
              <a:t> </a:t>
            </a:r>
            <a:r>
              <a:rPr lang="ru-RU" sz="1900" dirty="0" err="1"/>
              <a:t>йиғилишида</a:t>
            </a:r>
            <a:r>
              <a:rPr lang="ru-RU" sz="1900" dirty="0"/>
              <a:t> </a:t>
            </a:r>
            <a:r>
              <a:rPr lang="ru-RU" sz="1900" dirty="0" err="1"/>
              <a:t>фаол</a:t>
            </a:r>
            <a:r>
              <a:rPr lang="ru-RU" sz="1900" dirty="0"/>
              <a:t> </a:t>
            </a:r>
            <a:r>
              <a:rPr lang="ru-RU" sz="1900" dirty="0" err="1"/>
              <a:t>иштирок</a:t>
            </a:r>
            <a:r>
              <a:rPr lang="ru-RU" sz="1900" dirty="0"/>
              <a:t> </a:t>
            </a:r>
            <a:r>
              <a:rPr lang="ru-RU" sz="1900" dirty="0" err="1"/>
              <a:t>этиш</a:t>
            </a:r>
            <a:r>
              <a:rPr lang="ru-RU" sz="1900" dirty="0"/>
              <a:t>, </a:t>
            </a:r>
            <a:r>
              <a:rPr lang="ru-RU" sz="1900" dirty="0" err="1"/>
              <a:t>шунингдек</a:t>
            </a:r>
            <a:r>
              <a:rPr lang="ru-RU" sz="1900" dirty="0"/>
              <a:t>, банк </a:t>
            </a:r>
            <a:r>
              <a:rPr lang="ru-RU" sz="1900" dirty="0" err="1"/>
              <a:t>директорлар</a:t>
            </a:r>
            <a:r>
              <a:rPr lang="ru-RU" sz="1900" dirty="0"/>
              <a:t> </a:t>
            </a:r>
            <a:r>
              <a:rPr lang="ru-RU" sz="1900" dirty="0" err="1"/>
              <a:t>кенгашида</a:t>
            </a:r>
            <a:r>
              <a:rPr lang="ru-RU" sz="1900" dirty="0"/>
              <a:t> </a:t>
            </a:r>
            <a:r>
              <a:rPr lang="ru-RU" sz="1900" dirty="0" err="1"/>
              <a:t>вакилларига</a:t>
            </a:r>
            <a:r>
              <a:rPr lang="ru-RU" sz="1900" dirty="0"/>
              <a:t> </a:t>
            </a:r>
            <a:r>
              <a:rPr lang="ru-RU" sz="1900" dirty="0" err="1"/>
              <a:t>эга</a:t>
            </a:r>
            <a:r>
              <a:rPr lang="ru-RU" sz="1900" dirty="0"/>
              <a:t> </a:t>
            </a:r>
            <a:r>
              <a:rPr lang="ru-RU" sz="1900" dirty="0" err="1"/>
              <a:t>бўлиш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</a:t>
            </a:r>
            <a:r>
              <a:rPr lang="ru-RU" sz="1900" dirty="0" err="1"/>
              <a:t>ўзларининг</a:t>
            </a:r>
            <a:r>
              <a:rPr lang="ru-RU" sz="1900" dirty="0"/>
              <a:t> </a:t>
            </a:r>
            <a:r>
              <a:rPr lang="ru-RU" sz="1900" dirty="0" err="1"/>
              <a:t>манфаатларини</a:t>
            </a:r>
            <a:r>
              <a:rPr lang="ru-RU" sz="1900" dirty="0"/>
              <a:t> </a:t>
            </a:r>
            <a:r>
              <a:rPr lang="ru-RU" sz="1900" dirty="0" err="1"/>
              <a:t>ҳимоя</a:t>
            </a:r>
            <a:r>
              <a:rPr lang="ru-RU" sz="1900" dirty="0"/>
              <a:t> </a:t>
            </a:r>
            <a:r>
              <a:rPr lang="ru-RU" sz="1900" dirty="0" err="1"/>
              <a:t>қилишлари</a:t>
            </a:r>
            <a:r>
              <a:rPr lang="ru-RU" sz="1900" dirty="0"/>
              <a:t> </a:t>
            </a:r>
            <a:r>
              <a:rPr lang="ru-RU" sz="1900" dirty="0" err="1"/>
              <a:t>мумкин</a:t>
            </a:r>
            <a:r>
              <a:rPr lang="ru-RU" sz="1900" dirty="0"/>
              <a:t>. </a:t>
            </a:r>
            <a:endParaRPr lang="en-US" sz="1900" dirty="0"/>
          </a:p>
          <a:p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69458742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332656"/>
            <a:ext cx="849694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   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Тартибга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солувчи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ташкилотлар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омонатчилар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манфаатини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ҳимоя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қилишга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қаратилган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яна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бир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усул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бу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–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муассасалари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шаффофлигини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таъминлаш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шу</a:t>
            </a:r>
            <a:r>
              <a:rPr lang="ru-RU" sz="19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орқали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омонатчилар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ўзларининг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манфаатларини</a:t>
            </a:r>
            <a:r>
              <a:rPr lang="ru-RU" sz="19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таъминлашга</a:t>
            </a:r>
            <a:r>
              <a:rPr lang="ru-RU" sz="19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эришишлари</a:t>
            </a:r>
            <a:r>
              <a:rPr lang="ru-RU" sz="1900" spc="21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мумкин</a:t>
            </a:r>
            <a:r>
              <a:rPr lang="ru-RU" sz="1900" spc="21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19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бўлади</a:t>
            </a:r>
            <a:r>
              <a:rPr lang="ru-RU" sz="19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r>
              <a:rPr lang="ru-RU" sz="1900" dirty="0" smtClean="0"/>
              <a:t>     </a:t>
            </a:r>
            <a:r>
              <a:rPr lang="ru-RU" sz="1900" dirty="0" err="1" smtClean="0"/>
              <a:t>Ислом</a:t>
            </a:r>
            <a:r>
              <a:rPr lang="ru-RU" sz="1900" dirty="0" smtClean="0"/>
              <a:t> </a:t>
            </a:r>
            <a:r>
              <a:rPr lang="ru-RU" sz="1900" dirty="0" err="1"/>
              <a:t>фиқҳи</a:t>
            </a:r>
            <a:r>
              <a:rPr lang="ru-RU" sz="1900" dirty="0"/>
              <a:t> </a:t>
            </a:r>
            <a:r>
              <a:rPr lang="ru-RU" sz="1900" dirty="0" err="1"/>
              <a:t>меъёрларига</a:t>
            </a:r>
            <a:r>
              <a:rPr lang="ru-RU" sz="1900" dirty="0"/>
              <a:t> </a:t>
            </a:r>
            <a:r>
              <a:rPr lang="ru-RU" sz="1900" dirty="0" err="1"/>
              <a:t>мажбурий</a:t>
            </a:r>
            <a:r>
              <a:rPr lang="ru-RU" sz="1900" dirty="0"/>
              <a:t> </a:t>
            </a:r>
            <a:r>
              <a:rPr lang="ru-RU" sz="1900" dirty="0" err="1"/>
              <a:t>риоя</a:t>
            </a:r>
            <a:r>
              <a:rPr lang="ru-RU" sz="1900" dirty="0"/>
              <a:t> </a:t>
            </a:r>
            <a:r>
              <a:rPr lang="ru-RU" sz="1900" dirty="0" err="1"/>
              <a:t>этилиши</a:t>
            </a:r>
            <a:r>
              <a:rPr lang="ru-RU" sz="1900" dirty="0"/>
              <a:t> </a:t>
            </a:r>
            <a:r>
              <a:rPr lang="ru-RU" sz="1900" dirty="0" err="1"/>
              <a:t>ҳақида</a:t>
            </a:r>
            <a:r>
              <a:rPr lang="ru-RU" sz="1900" dirty="0"/>
              <a:t> </a:t>
            </a:r>
            <a:r>
              <a:rPr lang="ru-RU" sz="1900" dirty="0" err="1"/>
              <a:t>тўхталадиган</a:t>
            </a:r>
            <a:r>
              <a:rPr lang="ru-RU" sz="1900" dirty="0"/>
              <a:t> </a:t>
            </a:r>
            <a:r>
              <a:rPr lang="ru-RU" sz="1900" dirty="0" err="1"/>
              <a:t>бўлсак</a:t>
            </a:r>
            <a:r>
              <a:rPr lang="ru-RU" sz="1900" dirty="0"/>
              <a:t>, бунда </a:t>
            </a:r>
            <a:r>
              <a:rPr lang="ru-RU" sz="1900" dirty="0" err="1"/>
              <a:t>банклар</a:t>
            </a:r>
            <a:r>
              <a:rPr lang="ru-RU" sz="1900" dirty="0"/>
              <a:t> </a:t>
            </a:r>
            <a:r>
              <a:rPr lang="ru-RU" sz="1900" dirty="0" err="1"/>
              <a:t>ушбу</a:t>
            </a:r>
            <a:r>
              <a:rPr lang="ru-RU" sz="1900" dirty="0"/>
              <a:t> </a:t>
            </a:r>
            <a:r>
              <a:rPr lang="ru-RU" sz="1900" dirty="0" err="1"/>
              <a:t>талабларни</a:t>
            </a:r>
            <a:r>
              <a:rPr lang="ru-RU" sz="1900" dirty="0"/>
              <a:t> </a:t>
            </a:r>
            <a:r>
              <a:rPr lang="ru-RU" sz="1900" dirty="0" err="1"/>
              <a:t>виждонан</a:t>
            </a:r>
            <a:r>
              <a:rPr lang="ru-RU" sz="1900" dirty="0"/>
              <a:t> </a:t>
            </a:r>
            <a:r>
              <a:rPr lang="ru-RU" sz="1900" dirty="0" err="1"/>
              <a:t>бажаришлари</a:t>
            </a:r>
            <a:r>
              <a:rPr lang="ru-RU" sz="1900" dirty="0"/>
              <a:t> </a:t>
            </a:r>
            <a:r>
              <a:rPr lang="ru-RU" sz="1900" dirty="0" err="1"/>
              <a:t>лозим</a:t>
            </a:r>
            <a:r>
              <a:rPr lang="ru-RU" sz="1900" dirty="0"/>
              <a:t>. </a:t>
            </a:r>
            <a:r>
              <a:rPr lang="ru-RU" sz="1900" dirty="0" err="1"/>
              <a:t>Мана</a:t>
            </a:r>
            <a:r>
              <a:rPr lang="ru-RU" sz="1900" dirty="0"/>
              <a:t> </a:t>
            </a:r>
            <a:r>
              <a:rPr lang="ru-RU" sz="1900" dirty="0" err="1"/>
              <a:t>шундай</a:t>
            </a:r>
            <a:r>
              <a:rPr lang="ru-RU" sz="1900" dirty="0"/>
              <a:t> </a:t>
            </a:r>
            <a:r>
              <a:rPr lang="ru-RU" sz="1900" dirty="0" err="1"/>
              <a:t>мувофиқликка</a:t>
            </a:r>
            <a:r>
              <a:rPr lang="ru-RU" sz="1900" dirty="0"/>
              <a:t> </a:t>
            </a:r>
            <a:r>
              <a:rPr lang="ru-RU" sz="1900" dirty="0" err="1" smtClean="0"/>
              <a:t>молиялар</a:t>
            </a:r>
            <a:r>
              <a:rPr lang="en-US" sz="1900" dirty="0" smtClean="0"/>
              <a:t> </a:t>
            </a:r>
            <a:r>
              <a:rPr lang="ru-RU" sz="1900" dirty="0" err="1" smtClean="0"/>
              <a:t>билан</a:t>
            </a:r>
            <a:r>
              <a:rPr lang="ru-RU" sz="1900" dirty="0" smtClean="0"/>
              <a:t> </a:t>
            </a:r>
            <a:r>
              <a:rPr lang="ru-RU" sz="1900" dirty="0" err="1"/>
              <a:t>боғлиқ</a:t>
            </a:r>
            <a:r>
              <a:rPr lang="ru-RU" sz="1900" dirty="0"/>
              <a:t> </a:t>
            </a:r>
            <a:r>
              <a:rPr lang="ru-RU" sz="1900" dirty="0" err="1"/>
              <a:t>барча</a:t>
            </a:r>
            <a:r>
              <a:rPr lang="ru-RU" sz="1900" dirty="0"/>
              <a:t> </a:t>
            </a:r>
            <a:r>
              <a:rPr lang="ru-RU" sz="1900" dirty="0" err="1"/>
              <a:t>муаммоларни</a:t>
            </a:r>
            <a:r>
              <a:rPr lang="ru-RU" sz="1900" dirty="0"/>
              <a:t> </a:t>
            </a:r>
            <a:r>
              <a:rPr lang="en-US" sz="1900" dirty="0" smtClean="0"/>
              <a:t> </a:t>
            </a:r>
            <a:r>
              <a:rPr lang="uz-Cyrl-UZ" sz="1900" dirty="0" smtClean="0"/>
              <a:t>м</a:t>
            </a:r>
            <a:r>
              <a:rPr lang="ru-RU" sz="1900" dirty="0" err="1" smtClean="0"/>
              <a:t>уваффақият</a:t>
            </a:r>
            <a:r>
              <a:rPr lang="ru-RU" sz="1900" dirty="0" smtClean="0"/>
              <a:t> </a:t>
            </a:r>
            <a:r>
              <a:rPr lang="ru-RU" sz="1900" dirty="0" err="1"/>
              <a:t>билан</a:t>
            </a:r>
            <a:r>
              <a:rPr lang="ru-RU" sz="1900" dirty="0"/>
              <a:t> </a:t>
            </a:r>
            <a:r>
              <a:rPr lang="ru-RU" sz="1900" dirty="0" err="1"/>
              <a:t>ечиш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</a:t>
            </a:r>
            <a:r>
              <a:rPr lang="ru-RU" sz="1900" dirty="0" err="1"/>
              <a:t>эришилади</a:t>
            </a:r>
            <a:r>
              <a:rPr lang="ru-RU" sz="1900" dirty="0"/>
              <a:t>. </a:t>
            </a:r>
            <a:endParaRPr lang="ru-RU" sz="1900" dirty="0" smtClean="0"/>
          </a:p>
          <a:p>
            <a:r>
              <a:rPr lang="ru-RU" sz="1900" dirty="0" smtClean="0"/>
              <a:t>Бунда: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 </a:t>
            </a:r>
            <a:r>
              <a:rPr lang="ru-RU" sz="1900" dirty="0" err="1"/>
              <a:t>исломий</a:t>
            </a:r>
            <a:r>
              <a:rPr lang="ru-RU" sz="1900" dirty="0"/>
              <a:t> банкинг </a:t>
            </a:r>
            <a:r>
              <a:rPr lang="ru-RU" sz="1900" dirty="0" err="1"/>
              <a:t>учун</a:t>
            </a:r>
            <a:r>
              <a:rPr lang="ru-RU" sz="1900" dirty="0"/>
              <a:t> </a:t>
            </a:r>
            <a:r>
              <a:rPr lang="ru-RU" sz="1900" dirty="0" err="1" smtClean="0"/>
              <a:t>стандартлашган</a:t>
            </a:r>
            <a:r>
              <a:rPr lang="ru-RU" sz="1900" dirty="0" smtClean="0"/>
              <a:t> </a:t>
            </a:r>
            <a:r>
              <a:rPr lang="ru-RU" sz="1900" dirty="0" err="1"/>
              <a:t>маҳсулотларни</a:t>
            </a:r>
            <a:r>
              <a:rPr lang="ru-RU" sz="1900" dirty="0"/>
              <a:t> </a:t>
            </a:r>
            <a:r>
              <a:rPr lang="ru-RU" sz="1900" dirty="0" err="1"/>
              <a:t>шакллантириш</a:t>
            </a:r>
            <a:r>
              <a:rPr lang="ru-RU" sz="1900" dirty="0"/>
              <a:t> </a:t>
            </a:r>
            <a:r>
              <a:rPr lang="ru-RU" sz="1900" dirty="0" err="1"/>
              <a:t>йўлидаги</a:t>
            </a:r>
            <a:r>
              <a:rPr lang="ru-RU" sz="1900" dirty="0"/>
              <a:t> </a:t>
            </a:r>
            <a:r>
              <a:rPr lang="ru-RU" sz="1900" dirty="0" err="1"/>
              <a:t>тўсиқларни</a:t>
            </a:r>
            <a:r>
              <a:rPr lang="ru-RU" sz="1900" dirty="0"/>
              <a:t> </a:t>
            </a:r>
            <a:r>
              <a:rPr lang="ru-RU" sz="1900" dirty="0" err="1" smtClean="0"/>
              <a:t>бартараф</a:t>
            </a:r>
            <a:r>
              <a:rPr lang="ru-RU" sz="1900" dirty="0" smtClean="0"/>
              <a:t> </a:t>
            </a:r>
            <a:r>
              <a:rPr lang="ru-RU" sz="1900" dirty="0" err="1"/>
              <a:t>этувчи</a:t>
            </a:r>
            <a:r>
              <a:rPr lang="ru-RU" sz="1900" dirty="0"/>
              <a:t> </a:t>
            </a:r>
            <a:r>
              <a:rPr lang="ru-RU" sz="1900" dirty="0" err="1"/>
              <a:t>ҳуқуқий</a:t>
            </a:r>
            <a:r>
              <a:rPr lang="ru-RU" sz="1900" dirty="0"/>
              <a:t> </a:t>
            </a:r>
            <a:r>
              <a:rPr lang="ru-RU" sz="1900" dirty="0" err="1"/>
              <a:t>майдонни</a:t>
            </a:r>
            <a:r>
              <a:rPr lang="ru-RU" sz="1900" dirty="0"/>
              <a:t> </a:t>
            </a:r>
            <a:r>
              <a:rPr lang="ru-RU" sz="1900" dirty="0" err="1"/>
              <a:t>тайёрлаш</a:t>
            </a:r>
            <a:r>
              <a:rPr lang="ru-RU" sz="1900" dirty="0"/>
              <a:t>, </a:t>
            </a:r>
            <a:endParaRPr lang="ru-RU" sz="19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900" dirty="0" smtClean="0"/>
              <a:t>банк </a:t>
            </a:r>
            <a:r>
              <a:rPr lang="ru-RU" sz="1900" dirty="0" err="1"/>
              <a:t>кредитларини</a:t>
            </a:r>
            <a:r>
              <a:rPr lang="ru-RU" sz="1900" dirty="0"/>
              <a:t> </a:t>
            </a:r>
            <a:r>
              <a:rPr lang="ru-RU" sz="1900" dirty="0" err="1"/>
              <a:t>тўламаётганларга</a:t>
            </a:r>
            <a:r>
              <a:rPr lang="ru-RU" sz="1900" dirty="0"/>
              <a:t> жарима </a:t>
            </a:r>
            <a:r>
              <a:rPr lang="ru-RU" sz="1900" dirty="0" err="1"/>
              <a:t>қўллаш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</a:t>
            </a:r>
            <a:r>
              <a:rPr lang="ru-RU" sz="1900" dirty="0" err="1"/>
              <a:t>даромадларни</a:t>
            </a:r>
            <a:r>
              <a:rPr lang="ru-RU" sz="1900" dirty="0"/>
              <a:t> </a:t>
            </a:r>
            <a:r>
              <a:rPr lang="ru-RU" sz="1900" dirty="0" err="1"/>
              <a:t>қоплаш</a:t>
            </a:r>
            <a:r>
              <a:rPr lang="ru-RU" sz="1900" dirty="0"/>
              <a:t>, </a:t>
            </a:r>
            <a:endParaRPr lang="ru-RU" sz="1900" dirty="0" smtClean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900" dirty="0" err="1" smtClean="0"/>
              <a:t>халқаро</a:t>
            </a:r>
            <a:r>
              <a:rPr lang="ru-RU" sz="1900" dirty="0" smtClean="0"/>
              <a:t> </a:t>
            </a:r>
            <a:r>
              <a:rPr lang="ru-RU" sz="1900" dirty="0" err="1"/>
              <a:t>даражада</a:t>
            </a:r>
            <a:r>
              <a:rPr lang="ru-RU" sz="1900" dirty="0"/>
              <a:t> </a:t>
            </a:r>
            <a:r>
              <a:rPr lang="ru-RU" sz="1900" dirty="0" err="1"/>
              <a:t>анъанавий</a:t>
            </a:r>
            <a:r>
              <a:rPr lang="ru-RU" sz="1900" dirty="0"/>
              <a:t> </a:t>
            </a:r>
            <a:r>
              <a:rPr lang="ru-RU" sz="1900" dirty="0" err="1"/>
              <a:t>банклар</a:t>
            </a:r>
            <a:r>
              <a:rPr lang="ru-RU" sz="1900" dirty="0"/>
              <a:t> </a:t>
            </a:r>
            <a:r>
              <a:rPr lang="ru-RU" sz="1900" dirty="0" err="1"/>
              <a:t>мана</a:t>
            </a:r>
            <a:r>
              <a:rPr lang="ru-RU" sz="1900" dirty="0"/>
              <a:t> шу </a:t>
            </a:r>
            <a:r>
              <a:rPr lang="ru-RU" sz="1900" dirty="0" err="1"/>
              <a:t>мақсадларда</a:t>
            </a:r>
            <a:r>
              <a:rPr lang="ru-RU" sz="1900" dirty="0"/>
              <a:t> </a:t>
            </a:r>
            <a:r>
              <a:rPr lang="ru-RU" sz="1900" dirty="0" err="1"/>
              <a:t>қўллаётган</a:t>
            </a:r>
            <a:r>
              <a:rPr lang="ru-RU" sz="1900" dirty="0"/>
              <a:t> </a:t>
            </a:r>
            <a:r>
              <a:rPr lang="ru-RU" sz="1900" dirty="0" err="1"/>
              <a:t>маълум</a:t>
            </a:r>
            <a:r>
              <a:rPr lang="ru-RU" sz="1900" dirty="0"/>
              <a:t> </a:t>
            </a:r>
            <a:r>
              <a:rPr lang="ru-RU" sz="1900" dirty="0" err="1"/>
              <a:t>усулларни</a:t>
            </a:r>
            <a:r>
              <a:rPr lang="ru-RU" sz="1900" dirty="0"/>
              <a:t> </a:t>
            </a:r>
            <a:r>
              <a:rPr lang="ru-RU" sz="1900" dirty="0" err="1"/>
              <a:t>қабул</a:t>
            </a:r>
            <a:r>
              <a:rPr lang="ru-RU" sz="1900" dirty="0"/>
              <a:t> </a:t>
            </a:r>
            <a:r>
              <a:rPr lang="ru-RU" sz="1900" dirty="0" err="1"/>
              <a:t>қилиш</a:t>
            </a:r>
            <a:r>
              <a:rPr lang="ru-RU" sz="1900" dirty="0"/>
              <a:t> </a:t>
            </a:r>
            <a:r>
              <a:rPr lang="ru-RU" sz="1900" dirty="0" err="1"/>
              <a:t>орқали</a:t>
            </a:r>
            <a:r>
              <a:rPr lang="ru-RU" sz="1900" dirty="0"/>
              <a:t> </a:t>
            </a:r>
            <a:r>
              <a:rPr lang="ru-RU" sz="1900" dirty="0" err="1"/>
              <a:t>хатарларни</a:t>
            </a:r>
            <a:r>
              <a:rPr lang="ru-RU" sz="1900" dirty="0"/>
              <a:t> </a:t>
            </a:r>
            <a:r>
              <a:rPr lang="ru-RU" sz="1900" dirty="0" err="1"/>
              <a:t>самарали</a:t>
            </a:r>
            <a:r>
              <a:rPr lang="ru-RU" sz="1900" dirty="0"/>
              <a:t> </a:t>
            </a:r>
            <a:r>
              <a:rPr lang="ru-RU" sz="1900" dirty="0" err="1"/>
              <a:t>бошқариш</a:t>
            </a:r>
            <a:r>
              <a:rPr lang="ru-RU" sz="1900" dirty="0"/>
              <a:t> </a:t>
            </a:r>
            <a:r>
              <a:rPr lang="ru-RU" sz="1900" dirty="0" err="1"/>
              <a:t>учун</a:t>
            </a:r>
            <a:r>
              <a:rPr lang="ru-RU" sz="1900" dirty="0"/>
              <a:t> </a:t>
            </a:r>
            <a:r>
              <a:rPr lang="ru-RU" sz="1900" dirty="0" err="1"/>
              <a:t>ҳам</a:t>
            </a:r>
            <a:r>
              <a:rPr lang="ru-RU" sz="1900" dirty="0"/>
              <a:t> </a:t>
            </a:r>
            <a:r>
              <a:rPr lang="ru-RU" sz="1900" dirty="0" err="1" smtClean="0"/>
              <a:t>зарурдир</a:t>
            </a:r>
            <a:r>
              <a:rPr lang="ru-RU" sz="1900" dirty="0" smtClean="0"/>
              <a:t>.</a:t>
            </a:r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23729757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908720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   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Бундан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ташқари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,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банклар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томонидан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ўрнатилган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ахлоқий-маънавий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меъёрларга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риоя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этилишини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таъминлаш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бўйича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шариат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маслаҳатчилари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Марказий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сертификатга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аудиторлик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компанияларининг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аниқ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вазифаларини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белгилаб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олиш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лозим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smtClean="0"/>
              <a:t>    </a:t>
            </a:r>
            <a:r>
              <a:rPr lang="ru-RU" sz="2000" dirty="0" err="1" smtClean="0"/>
              <a:t>Лекин</a:t>
            </a:r>
            <a:r>
              <a:rPr lang="ru-RU" sz="2000" dirty="0" smtClean="0"/>
              <a:t> </a:t>
            </a:r>
            <a:r>
              <a:rPr lang="ru-RU" sz="2000" dirty="0" err="1"/>
              <a:t>аввал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таъкидлаб</a:t>
            </a:r>
            <a:r>
              <a:rPr lang="ru-RU" sz="2000" dirty="0"/>
              <a:t> </a:t>
            </a:r>
            <a:r>
              <a:rPr lang="ru-RU" sz="2000" dirty="0" err="1"/>
              <a:t>ўтилганидек</a:t>
            </a:r>
            <a:r>
              <a:rPr lang="ru-RU" sz="2000" dirty="0"/>
              <a:t>, </a:t>
            </a:r>
            <a:r>
              <a:rPr lang="ru-RU" sz="2000" dirty="0" err="1"/>
              <a:t>тартибга</a:t>
            </a:r>
            <a:r>
              <a:rPr lang="ru-RU" sz="2000" dirty="0"/>
              <a:t> </a:t>
            </a:r>
            <a:r>
              <a:rPr lang="ru-RU" sz="2000" dirty="0" err="1"/>
              <a:t>солиш</a:t>
            </a:r>
            <a:r>
              <a:rPr lang="ru-RU" sz="2000" dirty="0"/>
              <a:t> у </a:t>
            </a:r>
            <a:r>
              <a:rPr lang="ru-RU" sz="2000" dirty="0" err="1"/>
              <a:t>қадар</a:t>
            </a:r>
            <a:r>
              <a:rPr lang="ru-RU" sz="2000" dirty="0"/>
              <a:t> </a:t>
            </a:r>
            <a:r>
              <a:rPr lang="ru-RU" sz="2000" dirty="0" err="1"/>
              <a:t>қаттиқ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қийинлик</a:t>
            </a:r>
            <a:r>
              <a:rPr lang="ru-RU" sz="2000" dirty="0"/>
              <a:t> ила </a:t>
            </a:r>
            <a:r>
              <a:rPr lang="ru-RU" sz="2000" dirty="0" err="1"/>
              <a:t>амалга</a:t>
            </a:r>
            <a:r>
              <a:rPr lang="ru-RU" sz="2000" dirty="0"/>
              <a:t> </a:t>
            </a:r>
            <a:r>
              <a:rPr lang="ru-RU" sz="2000" dirty="0" err="1"/>
              <a:t>оширилмаслиги</a:t>
            </a:r>
            <a:r>
              <a:rPr lang="ru-RU" sz="2000" dirty="0"/>
              <a:t> </a:t>
            </a:r>
            <a:r>
              <a:rPr lang="ru-RU" sz="2000" dirty="0" err="1"/>
              <a:t>лозим</a:t>
            </a:r>
            <a:r>
              <a:rPr lang="ru-RU" sz="2000" dirty="0"/>
              <a:t>, </a:t>
            </a:r>
            <a:r>
              <a:rPr lang="ru-RU" sz="2000" dirty="0" err="1"/>
              <a:t>чунки</a:t>
            </a:r>
            <a:r>
              <a:rPr lang="ru-RU" sz="2000" dirty="0"/>
              <a:t> </a:t>
            </a:r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банкларнинг</a:t>
            </a:r>
            <a:r>
              <a:rPr lang="ru-RU" sz="2000" dirty="0"/>
              <a:t> </a:t>
            </a:r>
            <a:r>
              <a:rPr lang="ru-RU" sz="2000" dirty="0" err="1"/>
              <a:t>ривожланиши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фойдалили</a:t>
            </a:r>
            <a:r>
              <a:rPr lang="ru-RU" sz="2000" dirty="0"/>
              <a:t>- </a:t>
            </a:r>
            <a:r>
              <a:rPr lang="ru-RU" sz="2000" dirty="0" err="1"/>
              <a:t>гига</a:t>
            </a:r>
            <a:r>
              <a:rPr lang="ru-RU" sz="2000" dirty="0"/>
              <a:t> </a:t>
            </a:r>
            <a:r>
              <a:rPr lang="ru-RU" sz="2000" dirty="0" err="1"/>
              <a:t>тўсиқ</a:t>
            </a:r>
            <a:r>
              <a:rPr lang="ru-RU" sz="2000" dirty="0"/>
              <a:t> </a:t>
            </a:r>
            <a:r>
              <a:rPr lang="ru-RU" sz="2000" dirty="0" err="1"/>
              <a:t>бўлиши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анъанавий</a:t>
            </a:r>
            <a:r>
              <a:rPr lang="ru-RU" sz="2000" dirty="0"/>
              <a:t> </a:t>
            </a:r>
            <a:r>
              <a:rPr lang="ru-RU" sz="2000" dirty="0" err="1"/>
              <a:t>банклар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таққослаганда</a:t>
            </a:r>
            <a:r>
              <a:rPr lang="ru-RU" sz="2000" dirty="0"/>
              <a:t> </a:t>
            </a:r>
            <a:r>
              <a:rPr lang="ru-RU" sz="2000" dirty="0" err="1"/>
              <a:t>уларни</a:t>
            </a:r>
            <a:r>
              <a:rPr lang="ru-RU" sz="2000" dirty="0"/>
              <a:t> </a:t>
            </a:r>
            <a:r>
              <a:rPr lang="ru-RU" sz="2000" dirty="0" err="1"/>
              <a:t>рақобатбардошсиз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 </a:t>
            </a:r>
            <a:r>
              <a:rPr lang="ru-RU" sz="2000" dirty="0" err="1"/>
              <a:t>қўяди</a:t>
            </a:r>
            <a:r>
              <a:rPr lang="ru-RU" sz="2000" dirty="0"/>
              <a:t>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1374804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04664"/>
            <a:ext cx="7848872" cy="663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2390" lvl="1" algn="just">
              <a:lnSpc>
                <a:spcPct val="103000"/>
              </a:lnSpc>
              <a:spcBef>
                <a:spcPts val="300"/>
              </a:spcBef>
              <a:spcAft>
                <a:spcPts val="0"/>
              </a:spcAft>
              <a:buClr>
                <a:srgbClr val="231F20"/>
              </a:buClr>
              <a:buSzPts val="1250"/>
              <a:tabLst>
                <a:tab pos="821690" algn="l"/>
              </a:tabLst>
            </a:pP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ИҲТга</a:t>
            </a:r>
            <a:r>
              <a:rPr lang="ru-RU" b="1" i="1" spc="-3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аъзо</a:t>
            </a:r>
            <a:r>
              <a:rPr lang="ru-RU" b="1" i="1" spc="-2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айрим</a:t>
            </a:r>
            <a:r>
              <a:rPr lang="ru-RU" b="1" i="1" spc="-2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мамлакатларда</a:t>
            </a:r>
            <a:r>
              <a:rPr lang="ru-RU" b="1" i="1" spc="-2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b="1" i="1" spc="-3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банклар</a:t>
            </a:r>
            <a:r>
              <a:rPr lang="ru-RU" b="1" i="1" spc="-29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b="1" i="1" spc="5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>
                <a:solidFill>
                  <a:srgbClr val="00B050"/>
                </a:solidFill>
                <a:ea typeface="Times New Roman" panose="02020603050405020304" pitchFamily="18" charset="0"/>
              </a:rPr>
              <a:t>устидан</a:t>
            </a:r>
            <a:r>
              <a:rPr lang="ru-RU" b="1" i="1" spc="6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B050"/>
                </a:solidFill>
                <a:ea typeface="Times New Roman" panose="02020603050405020304" pitchFamily="18" charset="0"/>
              </a:rPr>
              <a:t>назорат</a:t>
            </a:r>
            <a:endParaRPr lang="en-US" b="1" i="1" dirty="0">
              <a:solidFill>
                <a:srgbClr val="00B050"/>
              </a:solidFill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050" y="1340768"/>
            <a:ext cx="781737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      ИҲТ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аксарият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мамлакатларида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Базель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қўмитасининг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асосий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тамойилларини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ичига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хатарни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ҳисобга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ҳолда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ка-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питалга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белгиланган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талаблар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қуйи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даражаси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ҳамда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бухгал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-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терия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ҳисобининг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стандартлари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(</a:t>
            </a:r>
            <a:r>
              <a:rPr lang="en-US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IASC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қабул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қилинган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  <a:r>
              <a:rPr lang="ru-RU" sz="20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endParaRPr lang="ru-RU" sz="2000" spc="-285" dirty="0" smtClean="0">
              <a:solidFill>
                <a:srgbClr val="231F20"/>
              </a:solidFill>
              <a:ea typeface="Times New Roman" panose="02020603050405020304" pitchFamily="18" charset="0"/>
            </a:endParaRPr>
          </a:p>
          <a:p>
            <a:pPr algn="just"/>
            <a:r>
              <a:rPr lang="ru-RU" sz="2000" dirty="0" smtClean="0"/>
              <a:t>      </a:t>
            </a:r>
            <a:r>
              <a:rPr lang="ru-RU" sz="2000" dirty="0" err="1" smtClean="0"/>
              <a:t>Айрим</a:t>
            </a:r>
            <a:r>
              <a:rPr lang="ru-RU" sz="2000" dirty="0" smtClean="0"/>
              <a:t> </a:t>
            </a:r>
            <a:r>
              <a:rPr lang="ru-RU" sz="2000" dirty="0" err="1"/>
              <a:t>мамлакатлар</a:t>
            </a:r>
            <a:r>
              <a:rPr lang="ru-RU" sz="2000" dirty="0"/>
              <a:t> </a:t>
            </a:r>
            <a:r>
              <a:rPr lang="ru-RU" sz="2000" dirty="0" err="1"/>
              <a:t>халқаро</a:t>
            </a:r>
            <a:r>
              <a:rPr lang="ru-RU" sz="2000" dirty="0"/>
              <a:t> </a:t>
            </a:r>
            <a:r>
              <a:rPr lang="ru-RU" sz="2000" dirty="0" err="1"/>
              <a:t>стандартларни</a:t>
            </a:r>
            <a:r>
              <a:rPr lang="ru-RU" sz="2000" dirty="0"/>
              <a:t> </a:t>
            </a:r>
            <a:r>
              <a:rPr lang="ru-RU" sz="2000" dirty="0" err="1"/>
              <a:t>қабул</a:t>
            </a:r>
            <a:r>
              <a:rPr lang="ru-RU" sz="2000" dirty="0"/>
              <a:t> </a:t>
            </a:r>
            <a:r>
              <a:rPr lang="ru-RU" sz="2000" dirty="0" err="1"/>
              <a:t>қилиш</a:t>
            </a:r>
            <a:r>
              <a:rPr lang="ru-RU" sz="2000" dirty="0"/>
              <a:t> </a:t>
            </a:r>
            <a:r>
              <a:rPr lang="ru-RU" sz="2000" dirty="0" err="1"/>
              <a:t>учун</a:t>
            </a:r>
            <a:r>
              <a:rPr lang="ru-RU" sz="2000" dirty="0"/>
              <a:t> </a:t>
            </a:r>
            <a:r>
              <a:rPr lang="en-US" sz="2000" dirty="0"/>
              <a:t>crash </a:t>
            </a:r>
            <a:r>
              <a:rPr lang="en-US" sz="2000" dirty="0" err="1"/>
              <a:t>programmes</a:t>
            </a:r>
            <a:r>
              <a:rPr lang="ru-RU" sz="2000" dirty="0"/>
              <a:t> (тест </a:t>
            </a:r>
            <a:r>
              <a:rPr lang="ru-RU" sz="2000" dirty="0" err="1"/>
              <a:t>дастурлари</a:t>
            </a:r>
            <a:r>
              <a:rPr lang="ru-RU" sz="2000" dirty="0"/>
              <a:t>)ни </a:t>
            </a:r>
            <a:r>
              <a:rPr lang="ru-RU" sz="2000" dirty="0" err="1"/>
              <a:t>амалга</a:t>
            </a:r>
            <a:r>
              <a:rPr lang="ru-RU" sz="2000" dirty="0"/>
              <a:t> </a:t>
            </a:r>
            <a:r>
              <a:rPr lang="ru-RU" sz="2000" dirty="0" err="1"/>
              <a:t>оширадилар</a:t>
            </a:r>
            <a:r>
              <a:rPr lang="ru-RU" sz="2000" dirty="0"/>
              <a:t>, </a:t>
            </a:r>
            <a:r>
              <a:rPr lang="ru-RU" sz="2000" dirty="0" err="1" smtClean="0"/>
              <a:t>лекин</a:t>
            </a:r>
            <a:r>
              <a:rPr lang="ru-RU" sz="2000" dirty="0" smtClean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молиялаштириш</a:t>
            </a:r>
            <a:r>
              <a:rPr lang="ru-RU" sz="2000" dirty="0"/>
              <a:t> </a:t>
            </a:r>
            <a:r>
              <a:rPr lang="ru-RU" sz="2000" dirty="0" err="1"/>
              <a:t>усулларига</a:t>
            </a:r>
            <a:r>
              <a:rPr lang="ru-RU" sz="2000" dirty="0"/>
              <a:t> </a:t>
            </a:r>
            <a:r>
              <a:rPr lang="ru-RU" sz="2000" dirty="0" err="1"/>
              <a:t>кўра</a:t>
            </a:r>
            <a:r>
              <a:rPr lang="ru-RU" sz="2000" dirty="0"/>
              <a:t>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этилган</a:t>
            </a:r>
            <a:r>
              <a:rPr lang="ru-RU" sz="2000" dirty="0"/>
              <a:t> </a:t>
            </a:r>
            <a:r>
              <a:rPr lang="ru-RU" sz="2000" dirty="0" err="1"/>
              <a:t>активларни</a:t>
            </a:r>
            <a:r>
              <a:rPr lang="ru-RU" sz="2000" dirty="0"/>
              <a:t> </a:t>
            </a:r>
            <a:r>
              <a:rPr lang="ru-RU" sz="2000" dirty="0" err="1"/>
              <a:t>хатар</a:t>
            </a:r>
            <a:r>
              <a:rPr lang="ru-RU" sz="2000" dirty="0"/>
              <a:t> </a:t>
            </a:r>
            <a:r>
              <a:rPr lang="ru-RU" sz="2000" dirty="0" err="1"/>
              <a:t>даражаси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баҳолашда</a:t>
            </a:r>
            <a:r>
              <a:rPr lang="ru-RU" sz="2000" dirty="0"/>
              <a:t> </a:t>
            </a:r>
            <a:r>
              <a:rPr lang="ru-RU" sz="2000" dirty="0" err="1"/>
              <a:t>дуч</a:t>
            </a:r>
            <a:r>
              <a:rPr lang="ru-RU" sz="2000" dirty="0"/>
              <a:t> </a:t>
            </a:r>
            <a:r>
              <a:rPr lang="ru-RU" sz="2000" dirty="0" err="1"/>
              <a:t>келадиган</a:t>
            </a:r>
            <a:r>
              <a:rPr lang="ru-RU" sz="2000" dirty="0"/>
              <a:t> </a:t>
            </a:r>
            <a:r>
              <a:rPr lang="ru-RU" sz="2000" dirty="0" err="1"/>
              <a:t>айрим</a:t>
            </a:r>
            <a:r>
              <a:rPr lang="ru-RU" sz="2000" dirty="0"/>
              <a:t> </a:t>
            </a:r>
            <a:r>
              <a:rPr lang="ru-RU" sz="2000" dirty="0" err="1"/>
              <a:t>қийинчиликлар</a:t>
            </a:r>
            <a:r>
              <a:rPr lang="ru-RU" sz="2000" dirty="0"/>
              <a:t> </a:t>
            </a:r>
            <a:r>
              <a:rPr lang="ru-RU" sz="2000" dirty="0" err="1"/>
              <a:t>тўғрисида</a:t>
            </a:r>
            <a:r>
              <a:rPr lang="ru-RU" sz="2000" dirty="0"/>
              <a:t> хабар </a:t>
            </a:r>
            <a:r>
              <a:rPr lang="ru-RU" sz="2000" dirty="0" err="1"/>
              <a:t>берадилар</a:t>
            </a:r>
            <a:r>
              <a:rPr lang="ru-RU" sz="2000" dirty="0"/>
              <a:t>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38153430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620688"/>
            <a:ext cx="830197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  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000" spc="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муассасалар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бухгалтерия </a:t>
            </a:r>
            <a:r>
              <a:rPr lang="ru-RU" sz="2000" dirty="0" err="1">
                <a:solidFill>
                  <a:srgbClr val="00B050"/>
                </a:solidFill>
                <a:ea typeface="Times New Roman" panose="02020603050405020304" pitchFamily="18" charset="0"/>
              </a:rPr>
              <a:t>ҳисоби</a:t>
            </a:r>
            <a:r>
              <a:rPr lang="ru-RU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50"/>
                </a:solidFill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 аудит </a:t>
            </a:r>
            <a:r>
              <a:rPr lang="ru-RU" sz="2000" dirty="0" err="1" smtClean="0">
                <a:solidFill>
                  <a:srgbClr val="00B050"/>
                </a:solidFill>
                <a:ea typeface="Times New Roman" panose="02020603050405020304" pitchFamily="18" charset="0"/>
              </a:rPr>
              <a:t>ташкилоти</a:t>
            </a:r>
            <a:r>
              <a:rPr lang="ru-RU" sz="2000" spc="5" dirty="0" smtClean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AAOIFI</a:t>
            </a:r>
            <a:r>
              <a:rPr lang="ru-RU" sz="2000" dirty="0">
                <a:solidFill>
                  <a:srgbClr val="00B050"/>
                </a:solidFill>
                <a:ea typeface="Times New Roman" panose="02020603050405020304" pitchFamily="18" charset="0"/>
              </a:rPr>
              <a:t>)</a:t>
            </a:r>
            <a:r>
              <a:rPr lang="ru-RU" sz="2000" spc="5" dirty="0">
                <a:solidFill>
                  <a:srgbClr val="00B05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томонидан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тасдиқланган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стандартлар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билан</a:t>
            </a:r>
            <a:r>
              <a:rPr lang="ru-RU" sz="20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мувофиқлик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ҳали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тўлалигича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оширилмади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фақат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икки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Баҳрайн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Судан) </a:t>
            </a:r>
            <a:r>
              <a:rPr lang="en-US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AAOIFI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томонидан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тасдиқланган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стандартларни</a:t>
            </a:r>
            <a:r>
              <a:rPr lang="ru-RU" sz="2000" spc="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қабул</a:t>
            </a:r>
            <a:r>
              <a:rPr lang="ru-RU" sz="2000" spc="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қилганликларини</a:t>
            </a:r>
            <a:r>
              <a:rPr lang="ru-RU" sz="2000" spc="1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маълум</a:t>
            </a:r>
            <a:r>
              <a:rPr lang="ru-RU" sz="2000" spc="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қилдилар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dirty="0" smtClean="0"/>
              <a:t>    </a:t>
            </a:r>
            <a:r>
              <a:rPr lang="ru-RU" sz="2000" dirty="0" err="1" smtClean="0"/>
              <a:t>Исломий</a:t>
            </a:r>
            <a:r>
              <a:rPr lang="ru-RU" sz="2000" dirty="0" smtClean="0"/>
              <a:t> </a:t>
            </a:r>
            <a:r>
              <a:rPr lang="ru-RU" sz="2000" dirty="0" err="1"/>
              <a:t>банкларнинг</a:t>
            </a:r>
            <a:r>
              <a:rPr lang="ru-RU" sz="2000" dirty="0"/>
              <a:t> </a:t>
            </a:r>
            <a:r>
              <a:rPr lang="ru-RU" sz="2000" dirty="0" err="1"/>
              <a:t>аксарияти</a:t>
            </a:r>
            <a:r>
              <a:rPr lang="ru-RU" sz="2000" dirty="0"/>
              <a:t> у </a:t>
            </a:r>
            <a:r>
              <a:rPr lang="ru-RU" sz="2000" dirty="0" err="1"/>
              <a:t>қадар</a:t>
            </a:r>
            <a:r>
              <a:rPr lang="ru-RU" sz="2000" dirty="0"/>
              <a:t> </a:t>
            </a:r>
            <a:r>
              <a:rPr lang="ru-RU" sz="2000" dirty="0" err="1"/>
              <a:t>катта</a:t>
            </a:r>
            <a:r>
              <a:rPr lang="ru-RU" sz="2000" dirty="0"/>
              <a:t> </a:t>
            </a:r>
            <a:r>
              <a:rPr lang="ru-RU" sz="2000" dirty="0" err="1"/>
              <a:t>бўлмагани</a:t>
            </a:r>
            <a:r>
              <a:rPr lang="ru-RU" sz="2000" dirty="0"/>
              <a:t> </a:t>
            </a:r>
            <a:r>
              <a:rPr lang="ru-RU" sz="2000" dirty="0" err="1"/>
              <a:t>боис</a:t>
            </a:r>
            <a:r>
              <a:rPr lang="ru-RU" sz="2000" dirty="0"/>
              <a:t>, </a:t>
            </a:r>
            <a:r>
              <a:rPr lang="ru-RU" sz="2000" dirty="0" err="1"/>
              <a:t>айрим</a:t>
            </a:r>
            <a:r>
              <a:rPr lang="ru-RU" sz="2000" dirty="0"/>
              <a:t> </a:t>
            </a:r>
            <a:r>
              <a:rPr lang="ru-RU" sz="2000" dirty="0" err="1"/>
              <a:t>мамлакатлар</a:t>
            </a:r>
            <a:r>
              <a:rPr lang="ru-RU" sz="2000" dirty="0"/>
              <a:t> </a:t>
            </a:r>
            <a:r>
              <a:rPr lang="ru-RU" sz="2000" dirty="0" err="1"/>
              <a:t>исломий</a:t>
            </a:r>
            <a:r>
              <a:rPr lang="ru-RU" sz="2000" dirty="0"/>
              <a:t> </a:t>
            </a:r>
            <a:r>
              <a:rPr lang="ru-RU" sz="2000" dirty="0" err="1"/>
              <a:t>банкларни</a:t>
            </a:r>
            <a:r>
              <a:rPr lang="ru-RU" sz="2000" dirty="0"/>
              <a:t> </a:t>
            </a:r>
            <a:r>
              <a:rPr lang="ru-RU" sz="2000" dirty="0" err="1"/>
              <a:t>мажбурий</a:t>
            </a:r>
            <a:r>
              <a:rPr lang="ru-RU" sz="2000" dirty="0"/>
              <a:t> </a:t>
            </a:r>
            <a:r>
              <a:rPr lang="ru-RU" sz="2000" dirty="0" err="1"/>
              <a:t>қўшиб</a:t>
            </a:r>
            <a:r>
              <a:rPr lang="ru-RU" sz="2000" dirty="0"/>
              <a:t> </a:t>
            </a:r>
            <a:r>
              <a:rPr lang="ru-RU" sz="2000" dirty="0" err="1"/>
              <a:t>юбориш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улар </a:t>
            </a:r>
            <a:r>
              <a:rPr lang="ru-RU" sz="2000" dirty="0" err="1"/>
              <a:t>капиталини</a:t>
            </a:r>
            <a:r>
              <a:rPr lang="ru-RU" sz="2000" dirty="0"/>
              <a:t> </a:t>
            </a:r>
            <a:r>
              <a:rPr lang="ru-RU" sz="2000" dirty="0" err="1"/>
              <a:t>мустаҳкамлаш</a:t>
            </a:r>
            <a:r>
              <a:rPr lang="ru-RU" sz="2000" dirty="0"/>
              <a:t> </a:t>
            </a:r>
            <a:r>
              <a:rPr lang="ru-RU" sz="2000" dirty="0" err="1"/>
              <a:t>дастури</a:t>
            </a:r>
            <a:r>
              <a:rPr lang="ru-RU" sz="2000" dirty="0"/>
              <a:t> </a:t>
            </a:r>
            <a:r>
              <a:rPr lang="ru-RU" sz="2000" dirty="0" err="1"/>
              <a:t>тўғрисида</a:t>
            </a:r>
            <a:r>
              <a:rPr lang="ru-RU" sz="2000" dirty="0"/>
              <a:t> </a:t>
            </a:r>
            <a:r>
              <a:rPr lang="ru-RU" sz="2000" dirty="0" err="1"/>
              <a:t>эълон</a:t>
            </a:r>
            <a:r>
              <a:rPr lang="ru-RU" sz="2000" dirty="0"/>
              <a:t> </a:t>
            </a:r>
            <a:r>
              <a:rPr lang="ru-RU" sz="2000" dirty="0" err="1"/>
              <a:t>қилдилар</a:t>
            </a:r>
            <a:r>
              <a:rPr lang="ru-RU" sz="2000" dirty="0"/>
              <a:t>, </a:t>
            </a:r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орқали</a:t>
            </a:r>
            <a:r>
              <a:rPr lang="ru-RU" sz="2000" dirty="0"/>
              <a:t> </a:t>
            </a:r>
            <a:r>
              <a:rPr lang="ru-RU" sz="2000" dirty="0" err="1"/>
              <a:t>мегабанклар</a:t>
            </a:r>
            <a:r>
              <a:rPr lang="ru-RU" sz="2000" dirty="0"/>
              <a:t> </a:t>
            </a:r>
            <a:r>
              <a:rPr lang="ru-RU" sz="2000" dirty="0" err="1"/>
              <a:t>устунлик</a:t>
            </a:r>
            <a:r>
              <a:rPr lang="ru-RU" sz="2000" dirty="0"/>
              <a:t> </a:t>
            </a:r>
            <a:r>
              <a:rPr lang="ru-RU" sz="2000" dirty="0" err="1"/>
              <a:t>қилаётган</a:t>
            </a:r>
            <a:r>
              <a:rPr lang="ru-RU" sz="2000" dirty="0"/>
              <a:t> </a:t>
            </a:r>
            <a:r>
              <a:rPr lang="ru-RU" sz="2000" dirty="0" err="1"/>
              <a:t>халқаро</a:t>
            </a:r>
            <a:r>
              <a:rPr lang="ru-RU" sz="2000" dirty="0"/>
              <a:t> </a:t>
            </a:r>
            <a:r>
              <a:rPr lang="ru-RU" sz="2000" dirty="0" err="1"/>
              <a:t>майдонда</a:t>
            </a:r>
            <a:r>
              <a:rPr lang="ru-RU" sz="2000" dirty="0"/>
              <a:t> </a:t>
            </a:r>
            <a:r>
              <a:rPr lang="ru-RU" sz="2000" dirty="0" err="1"/>
              <a:t>уларнинг</a:t>
            </a:r>
            <a:r>
              <a:rPr lang="ru-RU" sz="2000" dirty="0"/>
              <a:t> </a:t>
            </a:r>
            <a:r>
              <a:rPr lang="ru-RU" sz="2000" dirty="0" err="1"/>
              <a:t>яшовчанлиги</a:t>
            </a:r>
            <a:r>
              <a:rPr lang="ru-RU" sz="2000" dirty="0"/>
              <a:t> </a:t>
            </a:r>
            <a:r>
              <a:rPr lang="ru-RU" sz="2000" dirty="0" err="1"/>
              <a:t>янада</a:t>
            </a:r>
            <a:r>
              <a:rPr lang="ru-RU" sz="2000" dirty="0"/>
              <a:t> </a:t>
            </a:r>
            <a:r>
              <a:rPr lang="ru-RU" sz="2000" dirty="0" err="1"/>
              <a:t>ортди</a:t>
            </a:r>
            <a:r>
              <a:rPr lang="ru-RU" sz="2000" dirty="0"/>
              <a:t>.</a:t>
            </a:r>
            <a:endParaRPr lang="en-US" sz="2000" dirty="0"/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1685340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116632"/>
            <a:ext cx="8496944" cy="663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0760" indent="-510540" algn="just">
              <a:lnSpc>
                <a:spcPct val="103000"/>
              </a:lnSpc>
              <a:spcBef>
                <a:spcPts val="640"/>
              </a:spcBef>
              <a:spcAft>
                <a:spcPts val="0"/>
              </a:spcAft>
            </a:pP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ИТБга</a:t>
            </a:r>
            <a:r>
              <a:rPr lang="ru-RU" b="1" spc="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аъзо</a:t>
            </a:r>
            <a:r>
              <a:rPr lang="ru-RU" b="1" spc="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айрим</a:t>
            </a:r>
            <a:r>
              <a:rPr lang="ru-RU" b="1" spc="2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мамлакатлар</a:t>
            </a:r>
            <a:r>
              <a:rPr lang="ru-RU" b="1" spc="1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назорат</a:t>
            </a:r>
            <a:r>
              <a:rPr lang="ru-RU" b="1" spc="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тизими</a:t>
            </a:r>
            <a:r>
              <a:rPr lang="ru-RU" b="1" spc="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ва</a:t>
            </a:r>
            <a:r>
              <a:rPr lang="ru-RU" b="1" spc="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b="1" spc="-26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ea typeface="Times New Roman" panose="02020603050405020304" pitchFamily="18" charset="0"/>
              </a:rPr>
              <a:t>банк</a:t>
            </a:r>
            <a:r>
              <a:rPr lang="ru-RU" b="1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фаолиятининг</a:t>
            </a:r>
            <a:r>
              <a:rPr lang="ru-RU" b="1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тафовутли</a:t>
            </a:r>
            <a:r>
              <a:rPr lang="ru-RU" b="1" spc="3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хусусиятлари</a:t>
            </a:r>
            <a:endParaRPr lang="en-US" dirty="0">
              <a:solidFill>
                <a:srgbClr val="C00000"/>
              </a:solidFill>
              <a:ea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07922"/>
              </p:ext>
            </p:extLst>
          </p:nvPr>
        </p:nvGraphicFramePr>
        <p:xfrm>
          <a:off x="323528" y="779634"/>
          <a:ext cx="8496944" cy="4133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432">
                  <a:extLst>
                    <a:ext uri="{9D8B030D-6E8A-4147-A177-3AD203B41FA5}">
                      <a16:colId xmlns:a16="http://schemas.microsoft.com/office/drawing/2014/main" val="2473549942"/>
                    </a:ext>
                  </a:extLst>
                </a:gridCol>
                <a:gridCol w="7042512">
                  <a:extLst>
                    <a:ext uri="{9D8B030D-6E8A-4147-A177-3AD203B41FA5}">
                      <a16:colId xmlns:a16="http://schemas.microsoft.com/office/drawing/2014/main" val="2399545027"/>
                    </a:ext>
                  </a:extLst>
                </a:gridCol>
              </a:tblGrid>
              <a:tr h="588528">
                <a:tc>
                  <a:txBody>
                    <a:bodyPr/>
                    <a:lstStyle/>
                    <a:p>
                      <a:pPr marL="162560">
                        <a:spcBef>
                          <a:spcPts val="740"/>
                        </a:spcBef>
                        <a:spcAft>
                          <a:spcPts val="0"/>
                        </a:spcAft>
                      </a:pPr>
                      <a:r>
                        <a:rPr lang="en-US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Мамлакат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92860" marR="341630" indent="-942975" algn="just">
                        <a:lnSpc>
                          <a:spcPct val="103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ru-RU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b="1" spc="-4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700" b="1" spc="-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назорати</a:t>
                      </a:r>
                      <a:r>
                        <a:rPr lang="ru-RU" sz="1700" b="1" spc="-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тизимининг</a:t>
                      </a:r>
                      <a:r>
                        <a:rPr lang="ru-RU" sz="1700" b="1" spc="-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ўзига</a:t>
                      </a:r>
                      <a:r>
                        <a:rPr lang="ru-RU" sz="1700" b="1" spc="-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хос</a:t>
                      </a:r>
                      <a:r>
                        <a:rPr lang="ru-RU" sz="1700" b="1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spc="-235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b="1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хусусиятлари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58721683"/>
                  </a:ext>
                </a:extLst>
              </a:tr>
              <a:tr h="3011872">
                <a:tc>
                  <a:txBody>
                    <a:bodyPr/>
                    <a:lstStyle/>
                    <a:p>
                      <a:pPr marL="67945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7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7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74625" indent="0" algn="l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1700" b="1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Баҳрайн</a:t>
                      </a:r>
                      <a:endParaRPr lang="en-US" sz="17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8580" marR="58420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Инвестицион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брокер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компаниялари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тижорат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банклари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фаолияти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Баҳрайн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монетар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агентлиги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(BMA)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солинади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суғурта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компаниялари</a:t>
                      </a:r>
                      <a:r>
                        <a:rPr lang="en-US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солувчи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назорати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остидадир</a:t>
                      </a:r>
                      <a:r>
                        <a:rPr lang="en-US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дуаль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анъанавий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70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фаолиятини</a:t>
                      </a:r>
                      <a:r>
                        <a:rPr lang="ru-RU" sz="170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олиб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боради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Капиталга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бўлган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Базель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талаблари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70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асосий</a:t>
                      </a:r>
                      <a:r>
                        <a:rPr lang="ru-RU" sz="170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қоидалар</a:t>
                      </a:r>
                      <a:r>
                        <a:rPr lang="ru-RU" sz="1700" spc="-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ҳар</a:t>
                      </a:r>
                      <a:r>
                        <a:rPr lang="ru-RU" sz="1700" spc="-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икки</a:t>
                      </a:r>
                      <a:r>
                        <a:rPr lang="ru-RU" sz="1700" spc="-1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гуруҳ</a:t>
                      </a:r>
                      <a:r>
                        <a:rPr lang="ru-RU" sz="170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700" spc="-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1700" spc="-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1700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68580" marR="58420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банкларнинг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4 та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гуруҳи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фаолият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юритади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marL="68580" marR="58420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тижорат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банклари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 б)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инвестиция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банклари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 </a:t>
                      </a:r>
                    </a:p>
                    <a:p>
                      <a:pPr marL="68580" marR="58420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в)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офшор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банклари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; г)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анъанавий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банклардаги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банк «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ойна»лари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Жамланма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Бухгалтерия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ҳисоби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юритишнинг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халқаро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стандартлари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Ҳар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бир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банк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ўз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шариат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кенгашига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эга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бўлиши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лозим</a:t>
                      </a:r>
                      <a:r>
                        <a:rPr lang="ru-RU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анъанавий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аралаш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тизим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фаолият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кўрсатади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63537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74446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691347"/>
              </p:ext>
            </p:extLst>
          </p:nvPr>
        </p:nvGraphicFramePr>
        <p:xfrm>
          <a:off x="251520" y="260648"/>
          <a:ext cx="8352928" cy="4451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616">
                  <a:extLst>
                    <a:ext uri="{9D8B030D-6E8A-4147-A177-3AD203B41FA5}">
                      <a16:colId xmlns:a16="http://schemas.microsoft.com/office/drawing/2014/main" val="4093060892"/>
                    </a:ext>
                  </a:extLst>
                </a:gridCol>
                <a:gridCol w="6722312">
                  <a:extLst>
                    <a:ext uri="{9D8B030D-6E8A-4147-A177-3AD203B41FA5}">
                      <a16:colId xmlns:a16="http://schemas.microsoft.com/office/drawing/2014/main" val="26305726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67945" algn="ctr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2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21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Cyrl-UZ" sz="21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Индонезия</a:t>
                      </a:r>
                      <a:endParaRPr lang="en-US" sz="2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>
                        <a:lnSpc>
                          <a:spcPct val="107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Индонезия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банки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солинади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Брокерлик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фирмалари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солиш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чегаралари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белгилаб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қўйилган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2100" b="0" spc="-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2100" b="0" spc="-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2100" b="0" spc="-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қонунчилиги</a:t>
                      </a:r>
                      <a:r>
                        <a:rPr lang="ru-RU" sz="2100" b="0" spc="-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2100" b="0" spc="-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эмас</a:t>
                      </a:r>
                      <a:r>
                        <a:rPr lang="ru-RU" sz="21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-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2100" b="0" spc="-24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фаолияти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қонунчилигига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қўшимчалар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билан</a:t>
                      </a:r>
                      <a:r>
                        <a:rPr lang="ru-RU" sz="2100" b="0" spc="-1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белгиланади</a:t>
                      </a:r>
                      <a:r>
                        <a:rPr lang="ru-RU" sz="21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-10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2100" b="0" spc="-10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шариат</a:t>
                      </a:r>
                      <a:r>
                        <a:rPr lang="ru-RU" sz="2100" b="0" spc="-11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кенгаши</a:t>
                      </a:r>
                      <a:r>
                        <a:rPr lang="ru-RU" sz="2100" b="0" spc="-10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мажбурийдир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ойна»ларга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рухсат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этилган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Жамланма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Капиталга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бўлган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Базель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талаблари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асосий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қоидалар</a:t>
                      </a:r>
                      <a:r>
                        <a:rPr lang="ru-RU" sz="2100" b="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Капиталлашув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тўлов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қобилиятини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кучайтириш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мақсадида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жараёнлар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асосий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паллага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кирган</a:t>
                      </a:r>
                      <a:r>
                        <a:rPr lang="ru-RU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21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Ҳукумат</a:t>
                      </a:r>
                      <a:r>
                        <a:rPr lang="en-US" sz="21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en-US" sz="21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шариат</a:t>
                      </a:r>
                      <a:r>
                        <a:rPr lang="en-US" sz="21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бўйича</a:t>
                      </a:r>
                      <a:r>
                        <a:rPr lang="en-US" sz="21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en-US" sz="21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стратегиясини</a:t>
                      </a:r>
                      <a:r>
                        <a:rPr lang="uz-Cyrl-UZ" sz="2100" b="0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en-US" sz="2100" b="0" spc="-10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киритиш</a:t>
                      </a:r>
                      <a:r>
                        <a:rPr lang="en-US" sz="21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фаоллашган</a:t>
                      </a:r>
                      <a:r>
                        <a:rPr lang="en-US" sz="21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1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6868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483961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472668"/>
              </p:ext>
            </p:extLst>
          </p:nvPr>
        </p:nvGraphicFramePr>
        <p:xfrm>
          <a:off x="251520" y="260648"/>
          <a:ext cx="8352928" cy="4479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616">
                  <a:extLst>
                    <a:ext uri="{9D8B030D-6E8A-4147-A177-3AD203B41FA5}">
                      <a16:colId xmlns:a16="http://schemas.microsoft.com/office/drawing/2014/main" val="4093060892"/>
                    </a:ext>
                  </a:extLst>
                </a:gridCol>
                <a:gridCol w="6722312">
                  <a:extLst>
                    <a:ext uri="{9D8B030D-6E8A-4147-A177-3AD203B41FA5}">
                      <a16:colId xmlns:a16="http://schemas.microsoft.com/office/drawing/2014/main" val="26305726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67945" algn="ctr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>
                        <a:lnSpc>
                          <a:spcPct val="107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endParaRPr lang="en-US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686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67945" algn="ctr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Cyrl-UZ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Эрон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>
                        <a:lnSpc>
                          <a:spcPct val="107000"/>
                        </a:lnSpc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Эрон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солинади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Хусусий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сектордаги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барча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кичик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банкларни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хусусийлаштириш</a:t>
                      </a:r>
                      <a:r>
                        <a:rPr lang="ru-RU" sz="1800" b="0" spc="255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режаси</a:t>
                      </a:r>
                      <a:r>
                        <a:rPr lang="ru-RU" sz="1800" b="0" spc="2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2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Банкларни</a:t>
                      </a:r>
                      <a:r>
                        <a:rPr lang="ru-RU" sz="1800" b="0" spc="25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солиш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монетар</a:t>
                      </a:r>
                      <a:r>
                        <a:rPr lang="ru-RU" sz="1800" b="0" spc="2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ҳокимият</a:t>
                      </a:r>
                      <a:r>
                        <a:rPr lang="ru-RU" sz="1800" b="0" spc="2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spc="2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фискал</a:t>
                      </a:r>
                      <a:r>
                        <a:rPr lang="ru-RU" sz="1800" b="0" spc="-23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бошқа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ҳукумат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сиёсати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сингари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ru-RU" sz="1800" b="0" spc="25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оширилади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1983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йилдан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бошлаб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ягона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Судхўрликдан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холи банк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тўғрисида»ги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асосида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юритади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Молиялаштириш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усуллари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мазкур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билан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белгиланади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Сўнгги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сиёсий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мослашувлар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капиталга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стандартлари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ҳамда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бухгалтерия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ҳисобининг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халқаро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стандартларига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бўлган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Базель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талабларини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эътироф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этишга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йўналтирилган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Хусусий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шариат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қилинмайди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Инспекцион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ички</a:t>
                      </a:r>
                      <a:r>
                        <a:rPr lang="ru-RU" sz="1800" b="0" spc="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1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spc="-7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1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усуллари</a:t>
                      </a:r>
                      <a:r>
                        <a:rPr lang="ru-RU" sz="1800" b="0" spc="-7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1800" b="0" spc="-7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1800" b="0" spc="-7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spc="-6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ишлатилмоқда</a:t>
                      </a:r>
                      <a:r>
                        <a:rPr lang="ru-RU" sz="1800" b="0" spc="-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-7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spc="-5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Суғурта</a:t>
                      </a:r>
                      <a:r>
                        <a:rPr lang="ru-RU" sz="1800" b="0" spc="-24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компаниялари</a:t>
                      </a:r>
                      <a:r>
                        <a:rPr lang="ru-RU" sz="1800" b="0" spc="2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spc="2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spc="2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фаолияти</a:t>
                      </a:r>
                      <a:r>
                        <a:rPr lang="ru-RU" sz="1800" b="0" spc="3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устидан</a:t>
                      </a:r>
                      <a:r>
                        <a:rPr lang="ru-RU" sz="1800" b="0" spc="2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spc="2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турли</a:t>
                      </a:r>
                      <a:r>
                        <a:rPr lang="ru-RU" sz="1800" b="0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ташкилотлар</a:t>
                      </a:r>
                      <a:r>
                        <a:rPr lang="ru-RU" sz="1800" b="0" spc="-20" dirty="0" smtClean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spc="-15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ru-RU" sz="1800" b="0" spc="-2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оширилади</a:t>
                      </a:r>
                      <a:r>
                        <a:rPr lang="ru-RU" sz="1800" b="0" dirty="0">
                          <a:solidFill>
                            <a:srgbClr val="231F2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8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443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9892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70152"/>
              </p:ext>
            </p:extLst>
          </p:nvPr>
        </p:nvGraphicFramePr>
        <p:xfrm>
          <a:off x="323528" y="764704"/>
          <a:ext cx="7920880" cy="385569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0000" endA="300" endPos="55500" dist="50800" dir="5400000" sy="-100000" algn="bl" rotWithShape="0"/>
                </a:effectLst>
                <a:tableStyleId>{5C22544A-7EE6-4342-B048-85BDC9FD1C3A}</a:tableStyleId>
              </a:tblPr>
              <a:tblGrid>
                <a:gridCol w="1604032">
                  <a:extLst>
                    <a:ext uri="{9D8B030D-6E8A-4147-A177-3AD203B41FA5}">
                      <a16:colId xmlns:a16="http://schemas.microsoft.com/office/drawing/2014/main" val="3408658869"/>
                    </a:ext>
                  </a:extLst>
                </a:gridCol>
                <a:gridCol w="6316848">
                  <a:extLst>
                    <a:ext uri="{9D8B030D-6E8A-4147-A177-3AD203B41FA5}">
                      <a16:colId xmlns:a16="http://schemas.microsoft.com/office/drawing/2014/main" val="131876044"/>
                    </a:ext>
                  </a:extLst>
                </a:gridCol>
              </a:tblGrid>
              <a:tr h="2160240">
                <a:tc>
                  <a:txBody>
                    <a:bodyPr/>
                    <a:lstStyle/>
                    <a:p>
                      <a:pPr marL="67945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6794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456565" marR="456565" algn="ctr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Қатар</a:t>
                      </a:r>
                      <a:endParaRPr lang="en-US" sz="18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vert="vert270">
                    <a:solidFill>
                      <a:srgbClr val="A9EFFD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Қатар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банки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солинади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Дуалистик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тизимига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Ягона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солувчи</a:t>
                      </a:r>
                      <a:r>
                        <a:rPr lang="ru-RU" sz="1800" b="0" spc="-23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фаолият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кўрсатади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қонунчилиги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-23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устидан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банкнинг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махсус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директивалари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орқали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оширилади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spc="-23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шариат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кенгашлари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бўлиши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мажбурийдир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шаффофлиги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стандартлашган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талаблар</a:t>
                      </a:r>
                      <a:r>
                        <a:rPr lang="ru-RU" sz="1800" b="0" spc="-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8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rgbClr val="A9EF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2092588"/>
                  </a:ext>
                </a:extLst>
              </a:tr>
              <a:tr h="1233972">
                <a:tc>
                  <a:txBody>
                    <a:bodyPr/>
                    <a:lstStyle/>
                    <a:p>
                      <a:pPr marL="67945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13055"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Судан</a:t>
                      </a:r>
                      <a:endParaRPr lang="en-US" sz="18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vert="vert270">
                    <a:solidFill>
                      <a:srgbClr val="A9EFFD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Судан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банки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солинади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Бир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даражали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тизимига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қонунчилиги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амал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қилади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шариат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кенгаши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мажбурийдир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шунингдек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ҳам</a:t>
                      </a:r>
                      <a:r>
                        <a:rPr lang="ru-RU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шариат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кенгашига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эга</a:t>
                      </a:r>
                      <a:r>
                        <a:rPr lang="ru-RU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солиш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давлат</a:t>
                      </a:r>
                      <a:r>
                        <a:rPr lang="en-US" sz="1800" b="0" spc="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сиёсати</a:t>
                      </a:r>
                      <a:r>
                        <a:rPr lang="en-US" sz="1800" b="0" spc="-5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билан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таъминланади</a:t>
                      </a:r>
                      <a:r>
                        <a:rPr lang="en-US" sz="1800" b="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800" b="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rgbClr val="A9EF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895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32095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685706"/>
              </p:ext>
            </p:extLst>
          </p:nvPr>
        </p:nvGraphicFramePr>
        <p:xfrm>
          <a:off x="467544" y="476672"/>
          <a:ext cx="7920880" cy="3816424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reflection blurRad="6350" stA="50000" endA="300" endPos="55500" dist="50800" dir="5400000" sy="-100000" algn="bl" rotWithShape="0"/>
                </a:effectLst>
                <a:tableStyleId>{5C22544A-7EE6-4342-B048-85BDC9FD1C3A}</a:tableStyleId>
              </a:tblPr>
              <a:tblGrid>
                <a:gridCol w="1604032">
                  <a:extLst>
                    <a:ext uri="{9D8B030D-6E8A-4147-A177-3AD203B41FA5}">
                      <a16:colId xmlns:a16="http://schemas.microsoft.com/office/drawing/2014/main" val="3408658869"/>
                    </a:ext>
                  </a:extLst>
                </a:gridCol>
                <a:gridCol w="6316848">
                  <a:extLst>
                    <a:ext uri="{9D8B030D-6E8A-4147-A177-3AD203B41FA5}">
                      <a16:colId xmlns:a16="http://schemas.microsoft.com/office/drawing/2014/main" val="131876044"/>
                    </a:ext>
                  </a:extLst>
                </a:gridCol>
              </a:tblGrid>
              <a:tr h="3816424">
                <a:tc>
                  <a:txBody>
                    <a:bodyPr/>
                    <a:lstStyle/>
                    <a:p>
                      <a:pPr marL="68580" marR="59055" algn="just" defTabSz="457200" rtl="0" eaLnBrk="1" latinLnBrk="0" hangingPunct="1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68580" marR="59055" algn="just" defTabSz="457200" rtl="0" eaLnBrk="1" latinLnBrk="0" hangingPunct="1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68580" marR="59055" algn="ctr" defTabSz="457200" rtl="0" eaLnBrk="1" latinLnBrk="0" hangingPunct="1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Қувайт</a:t>
                      </a:r>
                      <a:endParaRPr lang="en-US" sz="1800" b="0" kern="12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vert="vert270">
                    <a:solidFill>
                      <a:srgbClr val="A9EFFD"/>
                    </a:solidFill>
                  </a:tcPr>
                </a:tc>
                <a:tc>
                  <a:txBody>
                    <a:bodyPr/>
                    <a:lstStyle/>
                    <a:p>
                      <a:pPr marL="68580" marR="59055" algn="just" defTabSz="457200" rtl="0" eaLnBrk="1" latinLnBrk="0" hangingPunct="1">
                        <a:lnSpc>
                          <a:spcPct val="103000"/>
                        </a:lnSpc>
                        <a:spcBef>
                          <a:spcPts val="160"/>
                        </a:spcBef>
                        <a:spcAft>
                          <a:spcPts val="0"/>
                        </a:spcAft>
                      </a:pP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Қувайт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банки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томонидан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оширилади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Марказий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тижорат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инвестиция (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брокерлик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компаниялари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банкларини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солади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суғурта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компаниялари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тартибга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солувчи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органнинг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остига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тушади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Дуалистик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банк  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тизимига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банкларнинг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икки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тижорат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инвестиция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гуруҳи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Анъанавий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банкларга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ru-RU" sz="1800" b="0" kern="1200" dirty="0" err="1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дарча»лар</a:t>
                      </a:r>
                      <a:r>
                        <a:rPr lang="ru-RU" sz="1800" b="0" kern="1200" dirty="0" smtClean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очишга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рухсат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берилмаган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Жамланма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Назорат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бўйича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Базель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талаблари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стандартлари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Бухгалтерия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ҳисоби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халқаро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стандартлари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қабул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қилинган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исломий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фиқҳини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амалга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киритиш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муҳокама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қилиш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босқичида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Ҳар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бир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алоҳида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шариат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кенгаши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мавжуд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бўлиши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талаб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kern="1200" dirty="0" err="1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қилинади</a:t>
                      </a:r>
                      <a:r>
                        <a:rPr lang="ru-RU" sz="1800" b="0" kern="12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800" b="0" kern="12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rgbClr val="A9EF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417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182688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60648"/>
            <a:ext cx="8352928" cy="5025671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290195" indent="215900" algn="just">
              <a:spcBef>
                <a:spcPts val="450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Шундай</a:t>
            </a:r>
            <a:r>
              <a:rPr lang="en-US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қилиб</a:t>
            </a:r>
            <a:r>
              <a:rPr lang="en-US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: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342900" marR="323215" lvl="0" indent="-342900" algn="just">
              <a:lnSpc>
                <a:spcPct val="108000"/>
              </a:lnSpc>
              <a:spcBef>
                <a:spcPts val="120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Times New Roman" panose="02020603050405020304" pitchFamily="18" charset="0"/>
              <a:buChar char="–"/>
              <a:tabLst>
                <a:tab pos="483870" algn="l"/>
              </a:tabLst>
            </a:pP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устидан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назорат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ru-RU" sz="20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тижорат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банклари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назорат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тизимидаги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устувор</a:t>
            </a:r>
            <a:r>
              <a:rPr lang="ru-RU" sz="2000" spc="30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андоза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доирасида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оширилади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Айрим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мамлакатларда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фаолиятини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илгари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сурувчи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махсус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қонунчилик</a:t>
            </a:r>
            <a:r>
              <a:rPr lang="ru-RU" sz="2000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киритилган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, шу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бирга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бошқа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мамлакатларда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бундай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қонунчилик</a:t>
            </a:r>
            <a:r>
              <a:rPr lang="ru-RU" sz="2000" spc="-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мавжуд</a:t>
            </a:r>
            <a:r>
              <a:rPr lang="ru-RU" sz="2000" spc="-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эмас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  <a:r>
              <a:rPr lang="ru-RU" sz="2000" spc="-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Кейинги</a:t>
            </a:r>
            <a:r>
              <a:rPr lang="ru-RU" sz="2000" spc="-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мамлакатларда</a:t>
            </a:r>
            <a:r>
              <a:rPr lang="ru-RU" sz="2000" spc="-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000" spc="-3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</a:t>
            </a:r>
            <a:r>
              <a:rPr lang="ru-RU" sz="20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амалиётлари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мамлакат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Марказий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банки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тарафидан</a:t>
            </a:r>
            <a:r>
              <a:rPr lang="ru-RU" sz="20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чиқарилган</a:t>
            </a:r>
            <a:r>
              <a:rPr lang="ru-RU" sz="20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директиваларга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асосан</a:t>
            </a:r>
            <a:r>
              <a:rPr lang="ru-RU" sz="2000" spc="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z="2000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оширилади</a:t>
            </a:r>
            <a:r>
              <a:rPr lang="ru-RU" sz="20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.</a:t>
            </a:r>
          </a:p>
          <a:p>
            <a:pPr marR="323215" algn="just">
              <a:lnSpc>
                <a:spcPct val="108000"/>
              </a:lnSpc>
              <a:spcBef>
                <a:spcPts val="120"/>
              </a:spcBef>
              <a:spcAft>
                <a:spcPts val="0"/>
              </a:spcAft>
              <a:buClr>
                <a:srgbClr val="231F20"/>
              </a:buClr>
              <a:buSzPts val="1200"/>
              <a:tabLst>
                <a:tab pos="483870" algn="l"/>
              </a:tabLst>
            </a:pPr>
            <a:r>
              <a:rPr lang="uz-Cyrl-UZ" sz="2000" i="1" dirty="0" smtClean="0"/>
              <a:t>      </a:t>
            </a:r>
            <a:r>
              <a:rPr lang="en-US" sz="2000" b="1" i="1" dirty="0" err="1" smtClean="0">
                <a:solidFill>
                  <a:srgbClr val="00B050"/>
                </a:solidFill>
              </a:rPr>
              <a:t>Исломий</a:t>
            </a:r>
            <a:r>
              <a:rPr lang="en-US" sz="2000" b="1" i="1" dirty="0" smtClean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молиявий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муассасалар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учун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бухгалтерия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ҳисоби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ва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аудит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b="1" i="1" dirty="0" err="1">
                <a:solidFill>
                  <a:srgbClr val="00B050"/>
                </a:solidFill>
              </a:rPr>
              <a:t>ташкилоти</a:t>
            </a:r>
            <a:r>
              <a:rPr lang="en-US" sz="2000" b="1" i="1" dirty="0">
                <a:solidFill>
                  <a:srgbClr val="00B050"/>
                </a:solidFill>
              </a:rPr>
              <a:t> </a:t>
            </a:r>
            <a:r>
              <a:rPr lang="en-US" sz="2000" dirty="0">
                <a:solidFill>
                  <a:srgbClr val="00B050"/>
                </a:solidFill>
              </a:rPr>
              <a:t>(AAOIFI)</a:t>
            </a:r>
            <a:r>
              <a:rPr lang="en-US" sz="2000" dirty="0"/>
              <a:t> – </a:t>
            </a:r>
            <a:r>
              <a:rPr lang="en-US" sz="2000" dirty="0" err="1"/>
              <a:t>исломий</a:t>
            </a:r>
            <a:r>
              <a:rPr lang="en-US" sz="2000" dirty="0"/>
              <a:t> </a:t>
            </a:r>
            <a:r>
              <a:rPr lang="en-US" sz="2000" dirty="0" err="1"/>
              <a:t>молиявий</a:t>
            </a:r>
            <a:r>
              <a:rPr lang="en-US" sz="2000" dirty="0"/>
              <a:t> </a:t>
            </a:r>
            <a:r>
              <a:rPr lang="en-US" sz="2000" dirty="0" err="1"/>
              <a:t>муассасалар</a:t>
            </a:r>
            <a:r>
              <a:rPr lang="en-US" sz="2000" dirty="0"/>
              <a:t> </a:t>
            </a:r>
            <a:r>
              <a:rPr lang="en-US" sz="2000" dirty="0" err="1"/>
              <a:t>ва</a:t>
            </a:r>
            <a:r>
              <a:rPr lang="en-US" sz="2000" dirty="0"/>
              <a:t> </a:t>
            </a:r>
            <a:r>
              <a:rPr lang="en-US" sz="2000" dirty="0" err="1"/>
              <a:t>умуман</a:t>
            </a:r>
            <a:r>
              <a:rPr lang="en-US" sz="2000" dirty="0"/>
              <a:t>, </a:t>
            </a:r>
            <a:r>
              <a:rPr lang="en-US" sz="2000" dirty="0" err="1"/>
              <a:t>тармоқ</a:t>
            </a:r>
            <a:r>
              <a:rPr lang="en-US" sz="2000" dirty="0"/>
              <a:t> </a:t>
            </a:r>
            <a:r>
              <a:rPr lang="en-US" sz="2000" dirty="0" err="1"/>
              <a:t>учун</a:t>
            </a:r>
            <a:r>
              <a:rPr lang="en-US" sz="2000" dirty="0"/>
              <a:t> </a:t>
            </a:r>
            <a:r>
              <a:rPr lang="en-US" sz="2000" dirty="0" err="1"/>
              <a:t>бухгалтерия</a:t>
            </a:r>
            <a:r>
              <a:rPr lang="en-US" sz="2000" dirty="0"/>
              <a:t> </a:t>
            </a:r>
            <a:r>
              <a:rPr lang="en-US" sz="2000" dirty="0" err="1"/>
              <a:t>ҳисоби</a:t>
            </a:r>
            <a:r>
              <a:rPr lang="en-US" sz="2000" dirty="0"/>
              <a:t>, </a:t>
            </a:r>
            <a:r>
              <a:rPr lang="en-US" sz="2000" dirty="0" err="1"/>
              <a:t>аудити</a:t>
            </a:r>
            <a:r>
              <a:rPr lang="en-US" sz="2000" dirty="0"/>
              <a:t>, </a:t>
            </a:r>
            <a:r>
              <a:rPr lang="en-US" sz="2000" dirty="0" err="1"/>
              <a:t>бошқарув</a:t>
            </a:r>
            <a:r>
              <a:rPr lang="en-US" sz="2000" dirty="0"/>
              <a:t>, </a:t>
            </a:r>
            <a:r>
              <a:rPr lang="en-US" sz="2000" dirty="0" err="1"/>
              <a:t>ахлоқ</a:t>
            </a:r>
            <a:r>
              <a:rPr lang="en-US" sz="2000" dirty="0"/>
              <a:t>, </a:t>
            </a:r>
            <a:r>
              <a:rPr lang="en-US" sz="2000" dirty="0" err="1"/>
              <a:t>шариат</a:t>
            </a:r>
            <a:r>
              <a:rPr lang="en-US" sz="2000" dirty="0"/>
              <a:t> </a:t>
            </a:r>
            <a:r>
              <a:rPr lang="en-US" sz="2000" dirty="0" err="1"/>
              <a:t>меъёрлари</a:t>
            </a:r>
            <a:r>
              <a:rPr lang="en-US" sz="2000" dirty="0"/>
              <a:t> </a:t>
            </a:r>
            <a:r>
              <a:rPr lang="en-US" sz="2000" dirty="0" err="1"/>
              <a:t>бўйича</a:t>
            </a:r>
            <a:r>
              <a:rPr lang="en-US" sz="2000" dirty="0"/>
              <a:t> </a:t>
            </a:r>
            <a:r>
              <a:rPr lang="en-US" sz="2000" dirty="0" err="1"/>
              <a:t>стандартлар</a:t>
            </a:r>
            <a:r>
              <a:rPr lang="en-US" sz="2000" dirty="0"/>
              <a:t> </a:t>
            </a:r>
            <a:r>
              <a:rPr lang="en-US" sz="2000" dirty="0" err="1"/>
              <a:t>тайёрлашни</a:t>
            </a:r>
            <a:r>
              <a:rPr lang="en-US" sz="2000" dirty="0"/>
              <a:t> </a:t>
            </a:r>
            <a:r>
              <a:rPr lang="en-US" sz="2000" dirty="0" err="1" smtClean="0"/>
              <a:t>амалга</a:t>
            </a:r>
            <a:r>
              <a:rPr lang="en-US" sz="2000" dirty="0" smtClean="0"/>
              <a:t> </a:t>
            </a:r>
            <a:r>
              <a:rPr lang="en-US" sz="2000" dirty="0" err="1"/>
              <a:t>оширадиган</a:t>
            </a:r>
            <a:r>
              <a:rPr lang="en-US" sz="2000" dirty="0"/>
              <a:t> </a:t>
            </a:r>
            <a:r>
              <a:rPr lang="en-US" sz="2000" dirty="0" err="1"/>
              <a:t>нотижорий</a:t>
            </a:r>
            <a:r>
              <a:rPr lang="en-US" sz="2000" dirty="0"/>
              <a:t> </a:t>
            </a:r>
            <a:r>
              <a:rPr lang="en-US" sz="2000" dirty="0" err="1"/>
              <a:t>халқаро</a:t>
            </a:r>
            <a:r>
              <a:rPr lang="en-US" sz="2000" dirty="0"/>
              <a:t> </a:t>
            </a:r>
            <a:r>
              <a:rPr lang="en-US" sz="2000" dirty="0" err="1"/>
              <a:t>исломий</a:t>
            </a:r>
            <a:r>
              <a:rPr lang="en-US" sz="2000" dirty="0"/>
              <a:t> </a:t>
            </a:r>
            <a:r>
              <a:rPr lang="en-US" sz="2000" dirty="0" err="1"/>
              <a:t>ташкилотдир</a:t>
            </a:r>
            <a:r>
              <a:rPr lang="en-US" sz="2000" dirty="0"/>
              <a:t>.</a:t>
            </a:r>
          </a:p>
          <a:p>
            <a:pPr marL="342900" marR="323215" lvl="0" indent="-342900" algn="just">
              <a:lnSpc>
                <a:spcPct val="108000"/>
              </a:lnSpc>
              <a:spcBef>
                <a:spcPts val="120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Times New Roman" panose="02020603050405020304" pitchFamily="18" charset="0"/>
              <a:buChar char="–"/>
              <a:tabLst>
                <a:tab pos="483870" algn="l"/>
              </a:tabLst>
            </a:pPr>
            <a:endParaRPr lang="en-US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99131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8712968" cy="4372351"/>
          </a:xfrm>
          <a:prstGeom prst="rect">
            <a:avLst/>
          </a:prstGeom>
          <a:solidFill>
            <a:srgbClr val="A9EFFD"/>
          </a:solidFill>
          <a:effectLst>
            <a:softEdge rad="635000"/>
          </a:effectLst>
        </p:spPr>
        <p:txBody>
          <a:bodyPr wrap="square">
            <a:spAutoFit/>
          </a:bodyPr>
          <a:lstStyle/>
          <a:p>
            <a:pPr marL="74295" marR="324485" indent="215900" algn="just">
              <a:lnSpc>
                <a:spcPct val="103000"/>
              </a:lnSpc>
              <a:spcBef>
                <a:spcPts val="335"/>
              </a:spcBef>
              <a:spcAft>
                <a:spcPts val="0"/>
              </a:spcAft>
            </a:pP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хизматлар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саноатини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тартибга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солиш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назорат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қилишнинг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замонавий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тизими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қуйидаги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халқаро</a:t>
            </a:r>
            <a:r>
              <a:rPr lang="ru-RU" i="1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rgbClr val="7030A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i="1" spc="50" dirty="0" smtClean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7030A0"/>
                </a:solidFill>
                <a:ea typeface="Times New Roman" panose="02020603050405020304" pitchFamily="18" charset="0"/>
              </a:rPr>
              <a:t>муассасалар</a:t>
            </a:r>
            <a:r>
              <a:rPr lang="ru-RU" i="1" spc="50" dirty="0">
                <a:solidFill>
                  <a:srgbClr val="7030A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томонидан</a:t>
            </a:r>
            <a:r>
              <a:rPr lang="ru-RU" spc="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амалга</a:t>
            </a:r>
            <a:r>
              <a:rPr lang="ru-RU" spc="5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оширилмоқда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: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4485" lvl="0" indent="-342900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муассасалар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бухгалтерия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ҳисоби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аудит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ташкилоти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 (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Accounting and Auditing Organization for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Islamic</a:t>
            </a:r>
            <a:r>
              <a:rPr lang="en-US" spc="5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Financial</a:t>
            </a:r>
            <a:r>
              <a:rPr lang="en-US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Institutions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pc="-1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AAOIFI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3850" lvl="0" indent="-342900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хизматлар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бўйича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кенгаш</a:t>
            </a:r>
            <a:r>
              <a:rPr lang="ru-RU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(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Islamic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Financial</a:t>
            </a:r>
            <a:r>
              <a:rPr lang="en-US" spc="5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Services</a:t>
            </a:r>
            <a:r>
              <a:rPr lang="en-US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Board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pc="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IFSB</a:t>
            </a:r>
            <a:r>
              <a:rPr lang="ru-RU" dirty="0">
                <a:solidFill>
                  <a:srgbClr val="231F20"/>
                </a:solidFill>
                <a:ea typeface="Times New Roman" panose="02020603050405020304" pitchFamily="18" charset="0"/>
              </a:rPr>
              <a:t>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5120" lvl="0" indent="-342900" algn="just">
              <a:lnSpc>
                <a:spcPct val="103000"/>
              </a:lnSpc>
              <a:spcBef>
                <a:spcPts val="5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бозори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(International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Islamic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Financial</a:t>
            </a:r>
            <a:r>
              <a:rPr lang="en-US" spc="5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Market,</a:t>
            </a:r>
            <a:r>
              <a:rPr lang="en-US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IIFM);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4485" lvl="0" indent="-342900" algn="just">
              <a:lnSpc>
                <a:spcPct val="103000"/>
              </a:lnSpc>
              <a:spcBef>
                <a:spcPts val="10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банклар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муассасалар</a:t>
            </a:r>
            <a:r>
              <a:rPr lang="en-US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</a:t>
            </a:r>
            <a:r>
              <a:rPr lang="en-US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кенга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-</a:t>
            </a:r>
            <a:r>
              <a:rPr lang="en-US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ши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(General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Council for Islamic Banks And Financial Institution,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CIBАFI);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4485" lvl="0" indent="-342900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5770" algn="l"/>
              </a:tabLst>
            </a:pP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Низоларни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тартибга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солиш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арбитраж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бўйича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марказ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(International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Islamic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Centre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for</a:t>
            </a:r>
            <a:r>
              <a:rPr lang="en-US" spc="3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Reconciliation</a:t>
            </a:r>
            <a:r>
              <a:rPr lang="en-US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and</a:t>
            </a:r>
            <a:r>
              <a:rPr lang="en-US" spc="-1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Arbitration,</a:t>
            </a:r>
            <a:r>
              <a:rPr lang="en-US" spc="5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IICRA);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4485" lvl="0" indent="-342900" algn="just">
              <a:lnSpc>
                <a:spcPct val="103000"/>
              </a:lnSpc>
              <a:spcBef>
                <a:spcPts val="15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рейтинг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агентлиги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(Islamic International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Rating</a:t>
            </a:r>
            <a:r>
              <a:rPr lang="en-US" spc="-1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Agency,</a:t>
            </a:r>
            <a:r>
              <a:rPr lang="en-US" spc="6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IIRA);</a:t>
            </a:r>
            <a:endParaRPr lang="en-US" dirty="0">
              <a:ea typeface="Times New Roman" panose="02020603050405020304" pitchFamily="18" charset="0"/>
            </a:endParaRPr>
          </a:p>
          <a:p>
            <a:pPr marL="342900" marR="324485" lvl="0" indent="-342900" algn="just">
              <a:lnSpc>
                <a:spcPct val="103000"/>
              </a:lnSpc>
              <a:spcBef>
                <a:spcPts val="10"/>
              </a:spcBef>
              <a:spcAft>
                <a:spcPts val="0"/>
              </a:spcAft>
              <a:buClr>
                <a:srgbClr val="231F20"/>
              </a:buClr>
              <a:buSzPts val="1200"/>
              <a:buFont typeface="Wingdings" panose="05000000000000000000" pitchFamily="2" charset="2"/>
              <a:buChar char="v"/>
              <a:tabLst>
                <a:tab pos="443230" algn="l"/>
              </a:tabLst>
            </a:pP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Ликвидликни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бошқариш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бўйича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корпорация</a:t>
            </a:r>
            <a:r>
              <a:rPr lang="en-US" spc="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(International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Islamic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Liquidity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Management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Corporation,</a:t>
            </a:r>
            <a:r>
              <a:rPr lang="en-US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31F20"/>
                </a:solidFill>
                <a:ea typeface="Times New Roman" panose="02020603050405020304" pitchFamily="18" charset="0"/>
              </a:rPr>
              <a:t>IILM).</a:t>
            </a:r>
            <a:endParaRPr lang="en-US" dirty="0"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41974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94429033"/>
              </p:ext>
            </p:extLst>
          </p:nvPr>
        </p:nvGraphicFramePr>
        <p:xfrm>
          <a:off x="251520" y="332656"/>
          <a:ext cx="7632848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4061866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13690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    </a:t>
            </a:r>
            <a:r>
              <a:rPr lang="ru-RU" sz="22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Бугунги</a:t>
            </a:r>
            <a:r>
              <a:rPr lang="ru-RU" sz="22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кунда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IFSB</a:t>
            </a:r>
            <a:r>
              <a:rPr lang="uz-Cyrl-UZ" sz="22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 (</a:t>
            </a:r>
            <a:r>
              <a:rPr lang="en-US" sz="2200" i="1" dirty="0" err="1" smtClean="0">
                <a:solidFill>
                  <a:srgbClr val="FF0000"/>
                </a:solidFill>
              </a:rPr>
              <a:t>Исломий</a:t>
            </a:r>
            <a:r>
              <a:rPr lang="en-US" sz="2200" i="1" dirty="0" smtClean="0">
                <a:solidFill>
                  <a:srgbClr val="FF0000"/>
                </a:solidFill>
              </a:rPr>
              <a:t> </a:t>
            </a:r>
            <a:r>
              <a:rPr lang="en-US" sz="2200" i="1" dirty="0" err="1">
                <a:solidFill>
                  <a:srgbClr val="FF0000"/>
                </a:solidFill>
              </a:rPr>
              <a:t>молиявий</a:t>
            </a:r>
            <a:r>
              <a:rPr lang="en-US" sz="2200" i="1" dirty="0">
                <a:solidFill>
                  <a:srgbClr val="FF0000"/>
                </a:solidFill>
              </a:rPr>
              <a:t> </a:t>
            </a:r>
            <a:r>
              <a:rPr lang="en-US" sz="2200" i="1" dirty="0" err="1">
                <a:solidFill>
                  <a:srgbClr val="FF0000"/>
                </a:solidFill>
              </a:rPr>
              <a:t>хизматлар</a:t>
            </a:r>
            <a:r>
              <a:rPr lang="en-US" sz="2200" i="1" dirty="0">
                <a:solidFill>
                  <a:srgbClr val="FF0000"/>
                </a:solidFill>
              </a:rPr>
              <a:t> </a:t>
            </a:r>
            <a:r>
              <a:rPr lang="en-US" sz="2200" i="1" dirty="0" err="1">
                <a:solidFill>
                  <a:srgbClr val="FF0000"/>
                </a:solidFill>
              </a:rPr>
              <a:t>бўйича</a:t>
            </a:r>
            <a:r>
              <a:rPr lang="en-US" sz="2200" i="1" dirty="0">
                <a:solidFill>
                  <a:srgbClr val="FF0000"/>
                </a:solidFill>
              </a:rPr>
              <a:t> </a:t>
            </a:r>
            <a:r>
              <a:rPr lang="en-US" sz="2200" i="1" dirty="0" err="1" smtClean="0">
                <a:solidFill>
                  <a:srgbClr val="FF0000"/>
                </a:solidFill>
              </a:rPr>
              <a:t>кенгаш</a:t>
            </a:r>
            <a:r>
              <a:rPr lang="uz-Cyrl-UZ" sz="2200" i="1" dirty="0" smtClean="0">
                <a:solidFill>
                  <a:srgbClr val="FF0000"/>
                </a:solidFill>
              </a:rPr>
              <a:t>)</a:t>
            </a:r>
            <a:r>
              <a:rPr lang="en-US" sz="2200" i="1" dirty="0" smtClean="0"/>
              <a:t> </a:t>
            </a:r>
            <a:r>
              <a:rPr lang="ru-RU" sz="2200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–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хизматлар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саноати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барқарорлиги</a:t>
            </a:r>
            <a:r>
              <a:rPr lang="ru-RU" sz="2200" spc="-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200" spc="-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турғунлигини</a:t>
            </a:r>
            <a:r>
              <a:rPr lang="ru-RU" sz="2200" spc="-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таъминловчи</a:t>
            </a:r>
            <a:r>
              <a:rPr lang="ru-RU" sz="2200" spc="-4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200" spc="-4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мустаҳкамловчи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,</a:t>
            </a:r>
            <a:r>
              <a:rPr lang="ru-RU" sz="2200" spc="-28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исломий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молиявий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саноат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асос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бўлувчи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қоидалар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231F20"/>
                </a:solidFill>
                <a:ea typeface="Times New Roman" panose="02020603050405020304" pitchFamily="18" charset="0"/>
              </a:rPr>
              <a:t>стандартларни</a:t>
            </a:r>
            <a:r>
              <a:rPr lang="ru-RU" sz="2200" spc="5" dirty="0" smtClean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чиқариш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орқали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банк,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капитал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бозори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ва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суғурта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сектори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фаолиятини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ўз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ичига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олган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стандартларни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ўрнатадиган</a:t>
            </a:r>
            <a:r>
              <a:rPr lang="ru-RU" sz="2200" spc="5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халқаро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231F20"/>
                </a:solidFill>
                <a:ea typeface="Times New Roman" panose="02020603050405020304" pitchFamily="18" charset="0"/>
              </a:rPr>
              <a:t>ташкилотдир</a:t>
            </a:r>
            <a:r>
              <a:rPr lang="ru-RU" sz="2200" dirty="0">
                <a:solidFill>
                  <a:srgbClr val="231F20"/>
                </a:solidFill>
                <a:ea typeface="Times New Roman" panose="02020603050405020304" pitchFamily="18" charset="0"/>
              </a:rPr>
              <a:t>. </a:t>
            </a:r>
            <a:endParaRPr lang="ru-RU" sz="2200" dirty="0" smtClean="0">
              <a:solidFill>
                <a:srgbClr val="231F20"/>
              </a:solidFill>
              <a:ea typeface="Times New Roman" panose="02020603050405020304" pitchFamily="18" charset="0"/>
            </a:endParaRPr>
          </a:p>
          <a:p>
            <a:pPr algn="just"/>
            <a:r>
              <a:rPr lang="uz-Cyrl-UZ" sz="2200" dirty="0" smtClean="0"/>
              <a:t>     </a:t>
            </a:r>
            <a:r>
              <a:rPr lang="en-US" sz="2200" dirty="0" smtClean="0"/>
              <a:t>IFSB</a:t>
            </a:r>
            <a:r>
              <a:rPr lang="ru-RU" sz="2200" dirty="0" smtClean="0"/>
              <a:t> </a:t>
            </a:r>
            <a:r>
              <a:rPr lang="ru-RU" sz="2200" dirty="0" err="1"/>
              <a:t>нинг</a:t>
            </a:r>
            <a:r>
              <a:rPr lang="ru-RU" sz="2200" dirty="0"/>
              <a:t> </a:t>
            </a:r>
            <a:r>
              <a:rPr lang="ru-RU" sz="2200" dirty="0" err="1"/>
              <a:t>фаолияти</a:t>
            </a:r>
            <a:r>
              <a:rPr lang="ru-RU" sz="2200" dirty="0"/>
              <a:t> банк </a:t>
            </a:r>
            <a:r>
              <a:rPr lang="ru-RU" sz="2200" dirty="0" err="1"/>
              <a:t>назорати</a:t>
            </a:r>
            <a:r>
              <a:rPr lang="ru-RU" sz="2200" dirty="0"/>
              <a:t> </a:t>
            </a:r>
            <a:r>
              <a:rPr lang="ru-RU" sz="2200" dirty="0" err="1"/>
              <a:t>бўйича</a:t>
            </a:r>
            <a:r>
              <a:rPr lang="ru-RU" sz="2200" dirty="0"/>
              <a:t> Базель </a:t>
            </a:r>
            <a:r>
              <a:rPr lang="ru-RU" sz="2200" dirty="0" err="1"/>
              <a:t>қўмитасининг</a:t>
            </a:r>
            <a:r>
              <a:rPr lang="ru-RU" sz="2200" dirty="0"/>
              <a:t>, </a:t>
            </a:r>
            <a:r>
              <a:rPr lang="ru-RU" sz="2200" dirty="0" err="1"/>
              <a:t>Қимматли</a:t>
            </a:r>
            <a:r>
              <a:rPr lang="ru-RU" sz="2200" dirty="0"/>
              <a:t> </a:t>
            </a:r>
            <a:r>
              <a:rPr lang="ru-RU" sz="2200" dirty="0" err="1"/>
              <a:t>қоғозлар</a:t>
            </a:r>
            <a:r>
              <a:rPr lang="ru-RU" sz="2200" dirty="0"/>
              <a:t> </a:t>
            </a:r>
            <a:r>
              <a:rPr lang="ru-RU" sz="2200" dirty="0" err="1"/>
              <a:t>бўйича</a:t>
            </a:r>
            <a:r>
              <a:rPr lang="ru-RU" sz="2200" dirty="0"/>
              <a:t> </a:t>
            </a:r>
            <a:r>
              <a:rPr lang="ru-RU" sz="2200" dirty="0" err="1" smtClean="0"/>
              <a:t>комиссиялар</a:t>
            </a:r>
            <a:r>
              <a:rPr lang="ru-RU" sz="2200" dirty="0" smtClean="0"/>
              <a:t> </a:t>
            </a:r>
            <a:r>
              <a:rPr lang="ru-RU" sz="2200" dirty="0" err="1"/>
              <a:t>халқаро</a:t>
            </a:r>
            <a:r>
              <a:rPr lang="ru-RU" sz="2200" dirty="0"/>
              <a:t> </a:t>
            </a:r>
            <a:r>
              <a:rPr lang="ru-RU" sz="2200" dirty="0" err="1"/>
              <a:t>ташкилоти</a:t>
            </a:r>
            <a:r>
              <a:rPr lang="ru-RU" sz="2200" dirty="0"/>
              <a:t> </a:t>
            </a:r>
            <a:r>
              <a:rPr lang="ru-RU" sz="2200" dirty="0" err="1"/>
              <a:t>ва</a:t>
            </a:r>
            <a:r>
              <a:rPr lang="ru-RU" sz="2200" dirty="0"/>
              <a:t> </a:t>
            </a:r>
            <a:r>
              <a:rPr lang="ru-RU" sz="2200" dirty="0" err="1"/>
              <a:t>Суғурта</a:t>
            </a:r>
            <a:r>
              <a:rPr lang="ru-RU" sz="2200" dirty="0"/>
              <a:t> </a:t>
            </a:r>
            <a:r>
              <a:rPr lang="ru-RU" sz="2200" dirty="0" err="1"/>
              <a:t>назорати</a:t>
            </a:r>
            <a:r>
              <a:rPr lang="ru-RU" sz="2200" dirty="0"/>
              <a:t> </a:t>
            </a:r>
            <a:r>
              <a:rPr lang="ru-RU" sz="2200" dirty="0" err="1"/>
              <a:t>ташкилотлари</a:t>
            </a:r>
            <a:r>
              <a:rPr lang="ru-RU" sz="2200" dirty="0"/>
              <a:t> </a:t>
            </a:r>
            <a:r>
              <a:rPr lang="ru-RU" sz="2200" dirty="0" err="1"/>
              <a:t>халқаро</a:t>
            </a:r>
            <a:r>
              <a:rPr lang="ru-RU" sz="2200" dirty="0"/>
              <a:t> </a:t>
            </a:r>
            <a:r>
              <a:rPr lang="ru-RU" sz="2200" dirty="0" err="1"/>
              <a:t>уюшмасининг</a:t>
            </a:r>
            <a:r>
              <a:rPr lang="ru-RU" sz="2200" dirty="0"/>
              <a:t> </a:t>
            </a:r>
            <a:r>
              <a:rPr lang="ru-RU" sz="2200" dirty="0" err="1"/>
              <a:t>фаолиятини</a:t>
            </a:r>
            <a:r>
              <a:rPr lang="ru-RU" sz="2200" dirty="0"/>
              <a:t> </a:t>
            </a:r>
            <a:r>
              <a:rPr lang="ru-RU" sz="2200" dirty="0" err="1" smtClean="0"/>
              <a:t>тўлдирди</a:t>
            </a:r>
            <a:r>
              <a:rPr lang="ru-RU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23783568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574712" y="1263084"/>
            <a:ext cx="7085561" cy="3240360"/>
            <a:chOff x="0" y="0"/>
            <a:chExt cx="6766" cy="2751"/>
          </a:xfrm>
        </p:grpSpPr>
        <p:pic>
          <p:nvPicPr>
            <p:cNvPr id="3082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739" cy="2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 Box 9"/>
            <p:cNvSpPr txBox="1">
              <a:spLocks noChangeArrowheads="1"/>
            </p:cNvSpPr>
            <p:nvPr/>
          </p:nvSpPr>
          <p:spPr bwMode="auto">
            <a:xfrm>
              <a:off x="28" y="42"/>
              <a:ext cx="1646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Назоратни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амалга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ошириш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3593" y="207"/>
              <a:ext cx="16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Назорат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жараёни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27" y="932"/>
              <a:ext cx="1809" cy="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Тартибга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солишга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доир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талаблар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2010" y="828"/>
              <a:ext cx="1432" cy="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Молиявий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(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капиталнинг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мувофиқлиги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3814" y="870"/>
              <a:ext cx="1381" cy="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Бошқарув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ва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хатар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менежменти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5420" y="870"/>
              <a:ext cx="1346" cy="7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7938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Маълумотлар-нинг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очиқлиги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99" y="1998"/>
              <a:ext cx="1279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Зарур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шарт</a:t>
              </a:r>
              <a:r>
                <a:rPr kumimoji="0" lang="en-US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- </a:t>
              </a:r>
              <a:r>
                <a:rPr kumimoji="0" lang="en-US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шароитлар</a:t>
              </a:r>
              <a:endPara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"/>
            <p:cNvSpPr txBox="1">
              <a:spLocks noChangeArrowheads="1"/>
            </p:cNvSpPr>
            <p:nvPr/>
          </p:nvSpPr>
          <p:spPr bwMode="auto">
            <a:xfrm>
              <a:off x="2190" y="1793"/>
              <a:ext cx="4266" cy="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>
              <a:lvl1pPr eaLnBrk="0" hangingPunct="0"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85725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>
                  <a:tab pos="85725" algn="l"/>
                </a:tabLst>
              </a:pP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исломий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молиявий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хизматларни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таклиф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этувчи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муассасалар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устидан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назорат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ташкилоти</a:t>
              </a:r>
              <a:endParaRPr kumimoji="0" lang="ru-RU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>
                  <a:tab pos="85725" algn="l"/>
                </a:tabLst>
              </a:pP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исломий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молиявий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хизматларни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таклиф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этувчи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молиявий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муассасалар</a:t>
              </a:r>
              <a:r>
                <a:rPr kumimoji="0" lang="ru-RU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ru-RU" altLang="en-US" sz="1600" b="0" i="0" u="none" strike="noStrike" cap="none" normalizeH="0" baseline="0" dirty="0" err="1" smtClean="0">
                  <a:ln>
                    <a:noFill/>
                  </a:ln>
                  <a:solidFill>
                    <a:srgbClr val="231F2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сектори</a:t>
              </a:r>
              <a:endParaRPr kumimoji="0" lang="ru-RU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Прямоугольник 12"/>
          <p:cNvSpPr/>
          <p:nvPr/>
        </p:nvSpPr>
        <p:spPr>
          <a:xfrm>
            <a:off x="588147" y="387552"/>
            <a:ext cx="707212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  <a:ea typeface="Times New Roman" panose="02020603050405020304" pitchFamily="18" charset="0"/>
              </a:rPr>
              <a:t>IFSB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қоидалари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ва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стандартлари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учун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кенг</a:t>
            </a:r>
            <a:r>
              <a:rPr lang="en-US" spc="35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миқёсдаги</a:t>
            </a:r>
            <a:r>
              <a:rPr lang="en-US" spc="-22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меъёрий-ҳуқуқий</a:t>
            </a:r>
            <a:r>
              <a:rPr lang="en-US" spc="40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ea typeface="Times New Roman" panose="02020603050405020304" pitchFamily="18" charset="0"/>
              </a:rPr>
              <a:t>база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3053852744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65022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908" y="977505"/>
            <a:ext cx="8537634" cy="425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  <a:endParaRPr lang="ru-RU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9746</TotalTime>
  <Words>2356</Words>
  <Application>Microsoft Office PowerPoint</Application>
  <PresentationFormat>On-screen Show (4:3)</PresentationFormat>
  <Paragraphs>118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Century Gothic</vt:lpstr>
      <vt:lpstr>Times New Roman</vt:lpstr>
      <vt:lpstr>Trebuchet MS</vt:lpstr>
      <vt:lpstr>Wingdings</vt:lpstr>
      <vt:lpstr>Wingdings 3</vt:lpstr>
      <vt:lpstr>Аспект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student RGSBM</cp:lastModifiedBy>
  <cp:revision>810</cp:revision>
  <dcterms:created xsi:type="dcterms:W3CDTF">2015-02-23T10:50:58Z</dcterms:created>
  <dcterms:modified xsi:type="dcterms:W3CDTF">2023-05-17T12:35:40Z</dcterms:modified>
</cp:coreProperties>
</file>