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</p:sldMasterIdLst>
  <p:notesMasterIdLst>
    <p:notesMasterId r:id="rId37"/>
  </p:notesMasterIdLst>
  <p:handoutMasterIdLst>
    <p:handoutMasterId r:id="rId38"/>
  </p:handoutMasterIdLst>
  <p:sldIdLst>
    <p:sldId id="307" r:id="rId2"/>
    <p:sldId id="372" r:id="rId3"/>
    <p:sldId id="377" r:id="rId4"/>
    <p:sldId id="430" r:id="rId5"/>
    <p:sldId id="449" r:id="rId6"/>
    <p:sldId id="431" r:id="rId7"/>
    <p:sldId id="432" r:id="rId8"/>
    <p:sldId id="433" r:id="rId9"/>
    <p:sldId id="434" r:id="rId10"/>
    <p:sldId id="435" r:id="rId11"/>
    <p:sldId id="436" r:id="rId12"/>
    <p:sldId id="437" r:id="rId13"/>
    <p:sldId id="438" r:id="rId14"/>
    <p:sldId id="439" r:id="rId15"/>
    <p:sldId id="440" r:id="rId16"/>
    <p:sldId id="441" r:id="rId17"/>
    <p:sldId id="442" r:id="rId18"/>
    <p:sldId id="443" r:id="rId19"/>
    <p:sldId id="445" r:id="rId20"/>
    <p:sldId id="446" r:id="rId21"/>
    <p:sldId id="447" r:id="rId22"/>
    <p:sldId id="448" r:id="rId23"/>
    <p:sldId id="450" r:id="rId24"/>
    <p:sldId id="451" r:id="rId25"/>
    <p:sldId id="452" r:id="rId26"/>
    <p:sldId id="453" r:id="rId27"/>
    <p:sldId id="454" r:id="rId28"/>
    <p:sldId id="455" r:id="rId29"/>
    <p:sldId id="458" r:id="rId30"/>
    <p:sldId id="460" r:id="rId31"/>
    <p:sldId id="457" r:id="rId32"/>
    <p:sldId id="456" r:id="rId33"/>
    <p:sldId id="459" r:id="rId34"/>
    <p:sldId id="382" r:id="rId35"/>
    <p:sldId id="383" r:id="rId36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4B93"/>
    <a:srgbClr val="755BA9"/>
    <a:srgbClr val="6F64A0"/>
    <a:srgbClr val="74699B"/>
    <a:srgbClr val="706599"/>
    <a:srgbClr val="6D609E"/>
    <a:srgbClr val="6A5D99"/>
    <a:srgbClr val="725C9A"/>
    <a:srgbClr val="67538B"/>
    <a:srgbClr val="6E51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34" autoAdjust="0"/>
    <p:restoredTop sz="94493" autoAdjust="0"/>
  </p:normalViewPr>
  <p:slideViewPr>
    <p:cSldViewPr>
      <p:cViewPr varScale="1">
        <p:scale>
          <a:sx n="88" d="100"/>
          <a:sy n="88" d="100"/>
        </p:scale>
        <p:origin x="121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86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316492" y="514248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082" y="2636912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619672" y="5440685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47" y="1344887"/>
            <a:ext cx="6046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/>
              <a:t>Lecture </a:t>
            </a:r>
            <a:r>
              <a:rPr lang="ru-RU" sz="2800" b="1" dirty="0"/>
              <a:t>11. </a:t>
            </a:r>
            <a:r>
              <a:rPr lang="en-US" sz="2800" b="1" dirty="0"/>
              <a:t>Industrial development: international experience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475656" y="6093296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827584" y="393356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3537" y="2464526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477162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4" y="1009586"/>
            <a:ext cx="68389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11-маъруза. </a:t>
            </a:r>
            <a:r>
              <a:rPr lang="uz-Cyrl-UZ" sz="2400" b="1" dirty="0"/>
              <a:t>Саноатнинг ривожланиши: халқаро тажриба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877272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332656"/>
            <a:ext cx="871296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Исломий</a:t>
            </a:r>
            <a:r>
              <a:rPr lang="ru-RU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молиявий</a:t>
            </a:r>
            <a:r>
              <a:rPr lang="ru-RU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хизматларнинг</a:t>
            </a:r>
            <a:r>
              <a:rPr lang="ru-RU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жаҳон</a:t>
            </a:r>
            <a:r>
              <a:rPr lang="ru-RU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бозори</a:t>
            </a:r>
            <a:r>
              <a:rPr lang="ru-RU" b="1" dirty="0">
                <a:solidFill>
                  <a:srgbClr val="FF0000"/>
                </a:solidFill>
                <a:cs typeface="Times New Roman" panose="02020603050405020304" pitchFamily="18" charset="0"/>
              </a:rPr>
              <a:t> 2012 </a:t>
            </a:r>
            <a:r>
              <a:rPr lang="ru-RU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йилда</a:t>
            </a:r>
            <a:endParaRPr lang="ru-RU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r>
              <a:rPr lang="ru-RU" sz="2000" dirty="0">
                <a:cs typeface="Times New Roman" panose="02020603050405020304" pitchFamily="18" charset="0"/>
              </a:rPr>
              <a:t>2012 </a:t>
            </a:r>
            <a:r>
              <a:rPr lang="ru-RU" sz="2000" dirty="0" err="1"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саноати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endParaRPr lang="ru-RU" sz="2000" dirty="0">
              <a:cs typeface="Times New Roman" panose="02020603050405020304" pitchFamily="18" charset="0"/>
            </a:endParaRPr>
          </a:p>
          <a:p>
            <a:r>
              <a:rPr lang="ru-RU" sz="2000" dirty="0" err="1">
                <a:cs typeface="Times New Roman" panose="02020603050405020304" pitchFamily="18" charset="0"/>
              </a:rPr>
              <a:t>инқироз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оқибатлари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таъсири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остида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ривожлана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бошлади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бу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воситачиликнинг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муқобил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усуллари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инвестиция </a:t>
            </a:r>
            <a:r>
              <a:rPr lang="ru-RU" sz="2000" dirty="0" err="1">
                <a:cs typeface="Times New Roman" panose="02020603050405020304" pitchFamily="18" charset="0"/>
              </a:rPr>
              <a:t>қилинган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маблағларни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тақсимлаш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диверсификацияланган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янги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йўлларни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очди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молиянинг</a:t>
            </a:r>
            <a:r>
              <a:rPr lang="en-US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барча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тоифадаги</a:t>
            </a:r>
            <a:r>
              <a:rPr lang="en-US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активлари</a:t>
            </a:r>
            <a:r>
              <a:rPr lang="ru-RU" sz="2000" dirty="0">
                <a:cs typeface="Times New Roman" panose="02020603050405020304" pitchFamily="18" charset="0"/>
              </a:rPr>
              <a:t> (банкинг, </a:t>
            </a:r>
            <a:r>
              <a:rPr lang="ru-RU" sz="2000" dirty="0" err="1">
                <a:cs typeface="Times New Roman" panose="02020603050405020304" pitchFamily="18" charset="0"/>
              </a:rPr>
              <a:t>суғурталаш</a:t>
            </a:r>
            <a:r>
              <a:rPr lang="ru-RU" sz="2000" dirty="0">
                <a:cs typeface="Times New Roman" panose="02020603050405020304" pitchFamily="18" charset="0"/>
              </a:rPr>
              <a:t>, капитал </a:t>
            </a:r>
            <a:r>
              <a:rPr lang="ru-RU" sz="2000" dirty="0" err="1">
                <a:cs typeface="Times New Roman" panose="02020603050405020304" pitchFamily="18" charset="0"/>
              </a:rPr>
              <a:t>бозори</a:t>
            </a:r>
            <a:r>
              <a:rPr lang="ru-RU" sz="2000" dirty="0">
                <a:cs typeface="Times New Roman" panose="02020603050405020304" pitchFamily="18" charset="0"/>
              </a:rPr>
              <a:t>)да </a:t>
            </a:r>
            <a:r>
              <a:rPr lang="ru-RU" sz="2000" dirty="0" err="1">
                <a:cs typeface="Times New Roman" panose="02020603050405020304" pitchFamily="18" charset="0"/>
              </a:rPr>
              <a:t>сезиларли</a:t>
            </a:r>
            <a:r>
              <a:rPr lang="en-US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ўзгаришлар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қайд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этилди</a:t>
            </a:r>
            <a:r>
              <a:rPr lang="ru-RU" sz="2000" dirty="0">
                <a:cs typeface="Times New Roman" panose="02020603050405020304" pitchFamily="18" charset="0"/>
              </a:rPr>
              <a:t>. Ушбу </a:t>
            </a:r>
            <a:r>
              <a:rPr lang="ru-RU" sz="2000" dirty="0" err="1">
                <a:cs typeface="Times New Roman" panose="02020603050405020304" pitchFamily="18" charset="0"/>
              </a:rPr>
              <a:t>ўзгаришлар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иштирокчилар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сонининг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ортиши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ҳуқуқий-меъёрий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ислоҳотлар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рағбатлантиришнинтурли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шаклларини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жорий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этиш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ҳукуматларнинг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турли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бозорларда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хизматларни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ташаббусларига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тааллуқлидир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Мутахассисларнинг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фикрича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жаҳон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бозори</a:t>
            </a:r>
            <a:r>
              <a:rPr lang="ru-RU" sz="2000" dirty="0">
                <a:cs typeface="Times New Roman" panose="02020603050405020304" pitchFamily="18" charset="0"/>
              </a:rPr>
              <a:t> 2012 </a:t>
            </a:r>
            <a:r>
              <a:rPr lang="ru-RU" sz="2000" dirty="0" err="1"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cs typeface="Times New Roman" panose="02020603050405020304" pitchFamily="18" charset="0"/>
              </a:rPr>
              <a:t> 20,4% га </a:t>
            </a:r>
            <a:r>
              <a:rPr lang="ru-RU" sz="2000" dirty="0" err="1">
                <a:cs typeface="Times New Roman" panose="02020603050405020304" pitchFamily="18" charset="0"/>
              </a:rPr>
              <a:t>ўсди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1,6 трлн. </a:t>
            </a:r>
            <a:r>
              <a:rPr lang="ru-RU" sz="2000" dirty="0" err="1">
                <a:cs typeface="Times New Roman" panose="02020603050405020304" pitchFamily="18" charset="0"/>
              </a:rPr>
              <a:t>долларга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етди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460640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528" y="4090"/>
            <a:ext cx="6120680" cy="432048"/>
          </a:xfrm>
        </p:spPr>
        <p:txBody>
          <a:bodyPr>
            <a:normAutofit/>
          </a:bodyPr>
          <a:lstStyle/>
          <a:p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Ҳудудий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кесимда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8135" y="436178"/>
            <a:ext cx="7488832" cy="3384376"/>
          </a:xfrm>
        </p:spPr>
        <p:txBody>
          <a:bodyPr>
            <a:noAutofit/>
          </a:bodyPr>
          <a:lstStyle/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кесимда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Осиёда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жамланган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жамланишда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этмоқда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шариатга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буткул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Судандан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кўрфазнинг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айрим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араб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Бангладеш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Малайзия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ҳисобланади,ушбу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бормоқда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Худудий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кесимда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банкинг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таърифловчи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диаграмма.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611560" y="6470672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212 б.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F07360-D06D-0B0D-0D48-5B30EA157D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5" t="27590" r="31101" b="5179"/>
          <a:stretch/>
        </p:blipFill>
        <p:spPr>
          <a:xfrm>
            <a:off x="192622" y="3722923"/>
            <a:ext cx="5040560" cy="269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879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88640"/>
            <a:ext cx="734481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Қатар</a:t>
            </a:r>
            <a:r>
              <a:rPr lang="ru-RU" sz="2000" dirty="0">
                <a:cs typeface="Times New Roman" panose="02020603050405020304" pitchFamily="18" charset="0"/>
              </a:rPr>
              <a:t>, Малайзия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БААда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саноати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ушбу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мамлакатлардаги</a:t>
            </a:r>
            <a:r>
              <a:rPr lang="ru-RU" sz="2000" dirty="0">
                <a:cs typeface="Times New Roman" panose="02020603050405020304" pitchFamily="18" charset="0"/>
              </a:rPr>
              <a:t> банк </a:t>
            </a:r>
            <a:r>
              <a:rPr lang="ru-RU" sz="2000" dirty="0" err="1">
                <a:cs typeface="Times New Roman" panose="02020603050405020304" pitchFamily="18" charset="0"/>
              </a:rPr>
              <a:t>активлари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умумий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қийматининг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ўртача</a:t>
            </a:r>
            <a:r>
              <a:rPr lang="ru-RU" sz="2000" dirty="0">
                <a:cs typeface="Times New Roman" panose="02020603050405020304" pitchFamily="18" charset="0"/>
              </a:rPr>
              <a:t> 20% </a:t>
            </a:r>
            <a:r>
              <a:rPr lang="ru-RU" sz="2000" dirty="0" err="1">
                <a:cs typeface="Times New Roman" panose="02020603050405020304" pitchFamily="18" charset="0"/>
              </a:rPr>
              <a:t>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этди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Бошқа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мамлакатлар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таққослаганда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Покистон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Туркия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Индонезияда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тобора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ўзининг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ўрнига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эга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бормоқда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лекин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саноат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мавжуд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бозорда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даражадаги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улушига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бўла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олмади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Умуман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олганда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мазкур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мамлакатлар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муассасалари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бозорда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муносиб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ўрнига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эга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бўла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олмагани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боис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ҳам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тизимдаги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ўзининг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аҳамиятли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мавқеини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эгаллай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олмайди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саноатнинг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ҳудудий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кесимдаги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тизимли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мавқеи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4D6950A-1DBC-58A0-FE24-CD844BEC40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25" t="23387" r="38188" b="28990"/>
          <a:stretch/>
        </p:blipFill>
        <p:spPr>
          <a:xfrm>
            <a:off x="467544" y="4282068"/>
            <a:ext cx="4896544" cy="19575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089B55D-B7C4-C760-076E-B69009A1CD83}"/>
              </a:ext>
            </a:extLst>
          </p:cNvPr>
          <p:cNvSpPr txBox="1"/>
          <p:nvPr/>
        </p:nvSpPr>
        <p:spPr>
          <a:xfrm>
            <a:off x="323528" y="6331586"/>
            <a:ext cx="4593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213 б. </a:t>
            </a:r>
          </a:p>
        </p:txBody>
      </p:sp>
    </p:spTree>
    <p:extLst>
      <p:ext uri="{BB962C8B-B14F-4D97-AF65-F5344CB8AC3E}">
        <p14:creationId xmlns:p14="http://schemas.microsoft.com/office/powerpoint/2010/main" val="215011572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404664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cs typeface="Times New Roman" panose="02020603050405020304" pitchFamily="18" charset="0"/>
              </a:rPr>
              <a:t>		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07C968-E44F-9B78-30A1-0BF634ECC9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62" t="12030" r="33001" b="12334"/>
          <a:stretch/>
        </p:blipFill>
        <p:spPr>
          <a:xfrm>
            <a:off x="0" y="116632"/>
            <a:ext cx="7344816" cy="40324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DD2D44-4D83-E395-99FA-06C7CC68D416}"/>
              </a:ext>
            </a:extLst>
          </p:cNvPr>
          <p:cNvSpPr txBox="1"/>
          <p:nvPr/>
        </p:nvSpPr>
        <p:spPr>
          <a:xfrm>
            <a:off x="251520" y="6389261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214 б.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8BFB2E-E803-D616-E4DB-2535D580BEEA}"/>
              </a:ext>
            </a:extLst>
          </p:cNvPr>
          <p:cNvSpPr txBox="1"/>
          <p:nvPr/>
        </p:nvSpPr>
        <p:spPr>
          <a:xfrm>
            <a:off x="107504" y="4221088"/>
            <a:ext cx="626469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800" b="0" i="0" u="none" strike="noStrike" baseline="0" dirty="0">
                <a:latin typeface="TimesNewRomanPSMT"/>
              </a:rPr>
              <a:t>Ушбу </a:t>
            </a:r>
            <a:r>
              <a:rPr lang="ru-RU" sz="1800" b="0" i="0" u="none" strike="noStrike" baseline="0" dirty="0" err="1">
                <a:latin typeface="TimesNewRomanPSMT"/>
              </a:rPr>
              <a:t>ўсиш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эришилган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муҳитнинг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доимий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ўзгаришини</a:t>
            </a:r>
            <a:r>
              <a:rPr lang="ru-RU" sz="1800" b="0" i="0" u="none" strike="noStrike" baseline="0" dirty="0">
                <a:latin typeface="TimesNewRomanPSMT"/>
              </a:rPr>
              <a:t>,</a:t>
            </a:r>
          </a:p>
          <a:p>
            <a:pPr algn="l"/>
            <a:r>
              <a:rPr lang="ru-RU" sz="1800" b="0" i="0" u="none" strike="noStrike" baseline="0" dirty="0" err="1">
                <a:latin typeface="TimesNewRomanPSMT"/>
              </a:rPr>
              <a:t>тармоқ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олдида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турган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тикланувчан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ва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давомий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макроиқтисодий</a:t>
            </a:r>
            <a:endParaRPr lang="ru-RU" sz="1800" b="0" i="0" u="none" strike="noStrike" baseline="0" dirty="0">
              <a:latin typeface="TimesNewRomanPSMT"/>
            </a:endParaRPr>
          </a:p>
          <a:p>
            <a:pPr algn="l"/>
            <a:r>
              <a:rPr lang="ru-RU" sz="1800" b="0" i="0" u="none" strike="noStrike" baseline="0" dirty="0" err="1">
                <a:latin typeface="TimesNewRomanPSMT"/>
              </a:rPr>
              <a:t>ноаниқликни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ҳисобган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олган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ҳолда</a:t>
            </a:r>
            <a:r>
              <a:rPr lang="ru-RU" sz="1800" b="0" i="0" u="none" strike="noStrike" baseline="0" dirty="0">
                <a:latin typeface="TimesNewRomanPSMT"/>
              </a:rPr>
              <a:t>, </a:t>
            </a:r>
            <a:r>
              <a:rPr lang="ru-RU" sz="1800" b="0" i="0" u="none" strike="noStrike" baseline="0" dirty="0" err="1">
                <a:latin typeface="TimesNewRomanPSMT"/>
              </a:rPr>
              <a:t>исломий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молиявий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саноат</a:t>
            </a:r>
            <a:endParaRPr lang="ru-RU" sz="1800" b="0" i="0" u="none" strike="noStrike" baseline="0" dirty="0">
              <a:latin typeface="TimesNewRomanPSMT"/>
            </a:endParaRPr>
          </a:p>
          <a:p>
            <a:pPr algn="l"/>
            <a:r>
              <a:rPr lang="ru-RU" sz="1800" b="0" i="0" u="none" strike="noStrike" baseline="0" dirty="0" err="1">
                <a:latin typeface="TimesNewRomanPSMT"/>
              </a:rPr>
              <a:t>барқарорлигини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янада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тадқиқ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этиш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лозим</a:t>
            </a:r>
            <a:r>
              <a:rPr lang="ru-RU" sz="1800" b="0" i="0" u="none" strike="noStrike" baseline="0" dirty="0">
                <a:latin typeface="TimesNewRomanPSMT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43058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48680"/>
            <a:ext cx="781331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cs typeface="Times New Roman" panose="02020603050405020304" pitchFamily="18" charset="0"/>
              </a:rPr>
              <a:t>	Шу </a:t>
            </a:r>
            <a:r>
              <a:rPr lang="ru-RU" sz="2000" dirty="0" err="1"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ҳолда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хизматлар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саноати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барқарорлигига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алоқадор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иккита</a:t>
            </a:r>
            <a:r>
              <a:rPr lang="ru-RU" sz="2000" dirty="0">
                <a:cs typeface="Times New Roman" panose="02020603050405020304" pitchFamily="18" charset="0"/>
              </a:rPr>
              <a:t> масала </a:t>
            </a:r>
            <a:r>
              <a:rPr lang="ru-RU" sz="2000" dirty="0" err="1">
                <a:cs typeface="Times New Roman" panose="02020603050405020304" pitchFamily="18" charset="0"/>
              </a:rPr>
              <a:t>пайдо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а) </a:t>
            </a:r>
            <a:r>
              <a:rPr lang="ru-RU" sz="2000" dirty="0" err="1">
                <a:cs typeface="Times New Roman" panose="02020603050405020304" pitchFamily="18" charset="0"/>
              </a:rPr>
              <a:t>ўтган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йилларда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эришилган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ўсиш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суръатлари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барқарорлигини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келажакда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б) </a:t>
            </a:r>
            <a:r>
              <a:rPr lang="ru-RU" sz="2000" dirty="0" err="1">
                <a:cs typeface="Times New Roman" panose="02020603050405020304" pitchFamily="18" charset="0"/>
              </a:rPr>
              <a:t>тармоқ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глобал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иқтисодий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тизим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ўзгаришларига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қай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тарзда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қарши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туриши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ҳамда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макроиқтисодий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ёки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глобал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даражада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юзага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келаётган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экзоген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таҳдидлар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билан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курашиши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Ҳозирги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шароитда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ноисломий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бозорларда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тамойилларининг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изоҳлари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чиқилганлиги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барқарорликни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қўллаб-қувватлаши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тўғрисидаги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тасдиқлар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асосли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эканлиги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боис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унга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қизиқиш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ортди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9728245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none" strike="noStrike" baseline="0" dirty="0" err="1">
                <a:solidFill>
                  <a:srgbClr val="FF0000"/>
                </a:solidFill>
                <a:latin typeface="TimesNewRomanPS-BoldItalicMT"/>
              </a:rPr>
              <a:t>Саноат</a:t>
            </a:r>
            <a:r>
              <a:rPr lang="ru-RU" sz="2400" b="1" u="none" strike="noStrike" baseline="0" dirty="0">
                <a:solidFill>
                  <a:srgbClr val="FF0000"/>
                </a:solidFill>
                <a:latin typeface="TimesNewRomanPS-BoldItalicMT"/>
              </a:rPr>
              <a:t> </a:t>
            </a:r>
            <a:r>
              <a:rPr lang="ru-RU" sz="2400" b="1" u="none" strike="noStrike" baseline="0" dirty="0" err="1">
                <a:solidFill>
                  <a:srgbClr val="FF0000"/>
                </a:solidFill>
                <a:latin typeface="TimesNewRomanPS-BoldItalicMT"/>
              </a:rPr>
              <a:t>сегментларининг</a:t>
            </a:r>
            <a:r>
              <a:rPr lang="ru-RU" sz="2400" b="1" u="none" strike="noStrike" baseline="0" dirty="0">
                <a:solidFill>
                  <a:srgbClr val="FF0000"/>
                </a:solidFill>
                <a:latin typeface="TimesNewRomanPS-BoldItalicMT"/>
              </a:rPr>
              <a:t> </a:t>
            </a:r>
            <a:r>
              <a:rPr lang="ru-RU" sz="2400" b="1" u="none" strike="noStrike" baseline="0" dirty="0" err="1">
                <a:solidFill>
                  <a:srgbClr val="FF0000"/>
                </a:solidFill>
                <a:latin typeface="TimesNewRomanPS-BoldItalicMT"/>
              </a:rPr>
              <a:t>ривожланиши</a:t>
            </a:r>
            <a:r>
              <a:rPr lang="ru-RU" sz="2400" b="1" u="none" strike="noStrike" baseline="0" dirty="0">
                <a:solidFill>
                  <a:srgbClr val="FF0000"/>
                </a:solidFill>
                <a:latin typeface="TimesNewRomanPS-BoldItalicMT"/>
              </a:rPr>
              <a:t>.</a:t>
            </a:r>
          </a:p>
          <a:p>
            <a:pPr algn="ctr"/>
            <a:endParaRPr lang="ru-RU" sz="2400" b="1" u="none" strike="noStrike" baseline="0" dirty="0">
              <a:solidFill>
                <a:srgbClr val="FF0000"/>
              </a:solidFill>
              <a:latin typeface="TimesNewRomanPS-BoldItalicMT"/>
            </a:endParaRPr>
          </a:p>
          <a:p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банкинг.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шариатга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мувофиқ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келувчи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хизматларни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фаол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етказиб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берувчилар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капитал/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активларнинг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қисми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улар</a:t>
            </a: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тасарруфидадир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ушбу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активлар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муваффақиятли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фаолияти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барқарорликка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имконият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яратади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банкинг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сўнгги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йилликда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хизматлар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саноатининг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ўсишини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белгиловчи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омил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активлар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улушига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эгалик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l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дарча»ларга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жами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активларининг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йиллик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ўсиш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суръатлари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2004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2011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йилгача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даврда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l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ўртача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40,3% ни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этди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2011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1,1 трлн.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долларга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l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етди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170378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8938B2-1B70-CF50-B59A-C0AA6F1AF5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01" t="12182" r="36613" b="41596"/>
          <a:stretch/>
        </p:blipFill>
        <p:spPr>
          <a:xfrm>
            <a:off x="395536" y="260648"/>
            <a:ext cx="7272808" cy="33843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8E6EA00-2E15-E2F6-DBAE-E8CF202C0A38}"/>
              </a:ext>
            </a:extLst>
          </p:cNvPr>
          <p:cNvSpPr txBox="1"/>
          <p:nvPr/>
        </p:nvSpPr>
        <p:spPr>
          <a:xfrm>
            <a:off x="539552" y="3677990"/>
            <a:ext cx="748883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0" i="0" u="none" strike="noStrike" baseline="0" dirty="0" err="1">
                <a:latin typeface="TimesNewRomanPSMT"/>
              </a:rPr>
              <a:t>Исломий</a:t>
            </a:r>
            <a:r>
              <a:rPr lang="ru-RU" sz="1600" b="0" i="0" u="none" strike="noStrike" baseline="0" dirty="0">
                <a:latin typeface="TimesNewRomanPSMT"/>
              </a:rPr>
              <a:t> </a:t>
            </a:r>
            <a:r>
              <a:rPr lang="ru-RU" sz="1600" b="0" i="0" u="none" strike="noStrike" baseline="0" dirty="0" err="1">
                <a:latin typeface="TimesNewRomanPSMT"/>
              </a:rPr>
              <a:t>банклар</a:t>
            </a:r>
            <a:r>
              <a:rPr lang="ru-RU" sz="1600" b="0" i="0" u="none" strike="noStrike" baseline="0" dirty="0">
                <a:latin typeface="TimesNewRomanPSMT"/>
              </a:rPr>
              <a:t> </a:t>
            </a:r>
            <a:r>
              <a:rPr lang="ru-RU" sz="1600" b="0" i="0" u="none" strike="noStrike" baseline="0" dirty="0" err="1">
                <a:latin typeface="TimesNewRomanPSMT"/>
              </a:rPr>
              <a:t>жами</a:t>
            </a:r>
            <a:r>
              <a:rPr lang="ru-RU" sz="1600" b="0" i="0" u="none" strike="noStrike" baseline="0" dirty="0">
                <a:latin typeface="TimesNewRomanPSMT"/>
              </a:rPr>
              <a:t> </a:t>
            </a:r>
            <a:r>
              <a:rPr lang="ru-RU" sz="1600" b="0" i="0" u="none" strike="noStrike" baseline="0" dirty="0" err="1">
                <a:latin typeface="TimesNewRomanPSMT"/>
              </a:rPr>
              <a:t>активларининг</a:t>
            </a:r>
            <a:r>
              <a:rPr lang="ru-RU" sz="1600" b="0" i="0" u="none" strike="noStrike" baseline="0" dirty="0">
                <a:latin typeface="TimesNewRomanPSMT"/>
              </a:rPr>
              <a:t> </a:t>
            </a:r>
            <a:r>
              <a:rPr lang="ru-RU" sz="1600" b="0" i="0" u="none" strike="noStrike" baseline="0" dirty="0" err="1">
                <a:latin typeface="TimesNewRomanPSMT"/>
              </a:rPr>
              <a:t>ўсиш</a:t>
            </a:r>
            <a:endParaRPr lang="ru-RU" sz="1600" b="0" i="0" u="none" strike="noStrike" baseline="0" dirty="0">
              <a:latin typeface="TimesNewRomanPSMT"/>
            </a:endParaRPr>
          </a:p>
          <a:p>
            <a:pPr algn="ctr"/>
            <a:r>
              <a:rPr lang="ru-RU" sz="1600" b="0" i="0" u="none" strike="noStrike" baseline="0" dirty="0" err="1">
                <a:latin typeface="TimesNewRomanPSMT"/>
              </a:rPr>
              <a:t>суръатлари</a:t>
            </a:r>
            <a:r>
              <a:rPr lang="ru-RU" sz="1600" b="0" i="0" u="none" strike="noStrike" baseline="0" dirty="0">
                <a:latin typeface="TimesNewRomanPSMT"/>
              </a:rPr>
              <a:t>, млрд. </a:t>
            </a:r>
            <a:r>
              <a:rPr lang="ru-RU" sz="1600" b="0" i="0" u="none" strike="noStrike" baseline="0" dirty="0" err="1">
                <a:latin typeface="TimesNewRomanPSMT"/>
              </a:rPr>
              <a:t>долларда</a:t>
            </a:r>
            <a:r>
              <a:rPr lang="ru-RU" sz="1600" b="0" i="0" u="none" strike="noStrike" baseline="0" dirty="0">
                <a:latin typeface="TimesNewRomanPSMT"/>
              </a:rPr>
              <a:t>.</a:t>
            </a:r>
            <a:endParaRPr lang="ru-RU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045001-C19A-F273-AF16-A5B495715722}"/>
              </a:ext>
            </a:extLst>
          </p:cNvPr>
          <p:cNvSpPr txBox="1"/>
          <p:nvPr/>
        </p:nvSpPr>
        <p:spPr>
          <a:xfrm>
            <a:off x="107504" y="6366519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215 б. </a:t>
            </a:r>
          </a:p>
        </p:txBody>
      </p:sp>
    </p:spTree>
    <p:extLst>
      <p:ext uri="{BB962C8B-B14F-4D97-AF65-F5344CB8AC3E}">
        <p14:creationId xmlns:p14="http://schemas.microsoft.com/office/powerpoint/2010/main" val="289664152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915" y="476672"/>
            <a:ext cx="854616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2000 </a:t>
            </a:r>
            <a:r>
              <a:rPr lang="ru-RU" sz="2000" dirty="0" err="1"/>
              <a:t>йилларнинг</a:t>
            </a:r>
            <a:r>
              <a:rPr lang="ru-RU" sz="2000" dirty="0"/>
              <a:t> </a:t>
            </a:r>
            <a:r>
              <a:rPr lang="ru-RU" sz="2000" dirty="0" err="1"/>
              <a:t>бошларида</a:t>
            </a:r>
            <a:r>
              <a:rPr lang="ru-RU" sz="2000" dirty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банкинг </a:t>
            </a:r>
            <a:r>
              <a:rPr lang="ru-RU" sz="2000" dirty="0" err="1"/>
              <a:t>аксарият</a:t>
            </a:r>
            <a:endParaRPr lang="ru-RU" sz="2000" dirty="0"/>
          </a:p>
          <a:p>
            <a:pPr algn="just"/>
            <a:r>
              <a:rPr lang="ru-RU" sz="2000" dirty="0" err="1"/>
              <a:t>мамлакатларда</a:t>
            </a:r>
            <a:r>
              <a:rPr lang="ru-RU" sz="2000" dirty="0"/>
              <a:t> </a:t>
            </a:r>
            <a:r>
              <a:rPr lang="ru-RU" sz="2000" dirty="0" err="1"/>
              <a:t>таянч</a:t>
            </a:r>
            <a:r>
              <a:rPr lang="ru-RU" sz="2000" dirty="0"/>
              <a:t> депозит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воситаларни</a:t>
            </a:r>
            <a:r>
              <a:rPr lang="ru-RU" sz="2000" dirty="0"/>
              <a:t> </a:t>
            </a:r>
            <a:r>
              <a:rPr lang="ru-RU" sz="2000" dirty="0" err="1"/>
              <a:t>таклиф</a:t>
            </a:r>
            <a:endParaRPr lang="ru-RU" sz="2000" dirty="0"/>
          </a:p>
          <a:p>
            <a:pPr algn="just"/>
            <a:r>
              <a:rPr lang="ru-RU" sz="2000" dirty="0" err="1"/>
              <a:t>этувчи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нечта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муассасалардан</a:t>
            </a:r>
            <a:r>
              <a:rPr lang="ru-RU" sz="2000" dirty="0"/>
              <a:t> </a:t>
            </a:r>
            <a:r>
              <a:rPr lang="ru-RU" sz="2000" dirty="0" err="1"/>
              <a:t>иборат</a:t>
            </a:r>
            <a:r>
              <a:rPr lang="ru-RU" sz="2000" dirty="0"/>
              <a:t> тор</a:t>
            </a:r>
          </a:p>
          <a:p>
            <a:pPr algn="just"/>
            <a:r>
              <a:rPr lang="ru-RU" sz="2000" dirty="0" err="1" smtClean="0"/>
              <a:t>доирадаги</a:t>
            </a:r>
            <a:r>
              <a:rPr lang="ru-RU" sz="2000" dirty="0" smtClean="0"/>
              <a:t> </a:t>
            </a:r>
            <a:r>
              <a:rPr lang="ru-RU" sz="2000" dirty="0" err="1" smtClean="0"/>
              <a:t>ихтисослашган</a:t>
            </a:r>
            <a:r>
              <a:rPr lang="ru-RU" sz="2000" dirty="0" smtClean="0"/>
              <a:t> </a:t>
            </a:r>
            <a:r>
              <a:rPr lang="ru-RU" sz="2000" dirty="0" err="1"/>
              <a:t>бозор</a:t>
            </a:r>
            <a:r>
              <a:rPr lang="ru-RU" sz="2000" dirty="0"/>
              <a:t> </a:t>
            </a:r>
            <a:r>
              <a:rPr lang="ru-RU" sz="2000" dirty="0" err="1"/>
              <a:t>эди</a:t>
            </a:r>
            <a:r>
              <a:rPr lang="ru-RU" sz="2000" dirty="0"/>
              <a:t>. Бу </a:t>
            </a:r>
            <a:r>
              <a:rPr lang="ru-RU" sz="2000" dirty="0" err="1"/>
              <a:t>ривожланган</a:t>
            </a:r>
            <a:r>
              <a:rPr lang="ru-RU" sz="2000" dirty="0"/>
              <a:t> </a:t>
            </a:r>
            <a:r>
              <a:rPr lang="ru-RU" sz="2000" dirty="0" err="1"/>
              <a:t>бозорлар</a:t>
            </a:r>
            <a:endParaRPr lang="ru-RU" sz="2000" dirty="0"/>
          </a:p>
          <a:p>
            <a:pPr algn="just"/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Осиё-Тинч</a:t>
            </a:r>
            <a:r>
              <a:rPr lang="ru-RU" sz="2000" dirty="0"/>
              <a:t> океан </a:t>
            </a:r>
            <a:r>
              <a:rPr lang="ru-RU" sz="2000" dirty="0" err="1"/>
              <a:t>ҳудудида</a:t>
            </a:r>
            <a:r>
              <a:rPr lang="ru-RU" sz="2000" dirty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хизматларга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талабнинг</a:t>
            </a:r>
            <a:r>
              <a:rPr lang="ru-RU" sz="2000" dirty="0"/>
              <a:t> </a:t>
            </a:r>
            <a:r>
              <a:rPr lang="ru-RU" sz="2000" dirty="0" err="1"/>
              <a:t>пастлиги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паст </a:t>
            </a:r>
            <a:r>
              <a:rPr lang="ru-RU" sz="2000" dirty="0" err="1"/>
              <a:t>даражадаги</a:t>
            </a:r>
            <a:r>
              <a:rPr lang="ru-RU" sz="2000" dirty="0"/>
              <a:t> </a:t>
            </a:r>
            <a:r>
              <a:rPr lang="ru-RU" sz="2000" dirty="0" err="1"/>
              <a:t>бохабарлик</a:t>
            </a:r>
            <a:endParaRPr lang="ru-RU" sz="2000" dirty="0"/>
          </a:p>
          <a:p>
            <a:pPr algn="just"/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изоҳланади</a:t>
            </a:r>
            <a:r>
              <a:rPr lang="ru-RU" sz="2000" dirty="0"/>
              <a:t>. 2000 </a:t>
            </a:r>
            <a:r>
              <a:rPr lang="ru-RU" sz="2000" dirty="0" err="1"/>
              <a:t>йилларнинг</a:t>
            </a:r>
            <a:r>
              <a:rPr lang="ru-RU" sz="2000" dirty="0"/>
              <a:t> </a:t>
            </a:r>
            <a:r>
              <a:rPr lang="ru-RU" sz="2000" dirty="0" err="1"/>
              <a:t>ўрталарига</a:t>
            </a:r>
            <a:r>
              <a:rPr lang="ru-RU" sz="2000" dirty="0"/>
              <a:t> </a:t>
            </a:r>
            <a:r>
              <a:rPr lang="ru-RU" sz="2000" dirty="0" err="1"/>
              <a:t>қадар</a:t>
            </a:r>
            <a:r>
              <a:rPr lang="ru-RU" sz="2000" dirty="0"/>
              <a:t> </a:t>
            </a:r>
            <a:r>
              <a:rPr lang="ru-RU" sz="2000" dirty="0" err="1"/>
              <a:t>аксарият</a:t>
            </a:r>
            <a:endParaRPr lang="ru-RU" sz="2000" dirty="0"/>
          </a:p>
          <a:p>
            <a:pPr algn="just"/>
            <a:r>
              <a:rPr lang="ru-RU" sz="2000" dirty="0" err="1"/>
              <a:t>мамлакатларда</a:t>
            </a:r>
            <a:r>
              <a:rPr lang="ru-RU" sz="2000" dirty="0"/>
              <a:t> у </a:t>
            </a:r>
            <a:r>
              <a:rPr lang="ru-RU" sz="2000" dirty="0" err="1"/>
              <a:t>қадар</a:t>
            </a:r>
            <a:r>
              <a:rPr lang="ru-RU" sz="2000" dirty="0"/>
              <a:t> </a:t>
            </a:r>
            <a:r>
              <a:rPr lang="ru-RU" sz="2000" dirty="0" err="1"/>
              <a:t>ривожланмаган</a:t>
            </a:r>
            <a:r>
              <a:rPr lang="ru-RU" sz="2000" dirty="0"/>
              <a:t> </a:t>
            </a:r>
            <a:r>
              <a:rPr lang="ru-RU" sz="2000" dirty="0" err="1"/>
              <a:t>яна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соҳа</a:t>
            </a:r>
            <a:r>
              <a:rPr lang="ru-RU" sz="2000" dirty="0"/>
              <a:t> </a:t>
            </a:r>
            <a:r>
              <a:rPr lang="ru-RU" sz="2000" dirty="0" err="1"/>
              <a:t>тартибга</a:t>
            </a:r>
            <a:endParaRPr lang="ru-RU" sz="2000" dirty="0"/>
          </a:p>
          <a:p>
            <a:pPr algn="just"/>
            <a:r>
              <a:rPr lang="ru-RU" sz="2000" dirty="0" err="1"/>
              <a:t>солина</a:t>
            </a:r>
            <a:r>
              <a:rPr lang="ru-RU" sz="2000" dirty="0"/>
              <a:t> </a:t>
            </a:r>
            <a:r>
              <a:rPr lang="ru-RU" sz="2000" dirty="0" err="1"/>
              <a:t>бошланди</a:t>
            </a:r>
            <a:r>
              <a:rPr lang="ru-RU" sz="2000" dirty="0"/>
              <a:t>,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банкингга</a:t>
            </a:r>
            <a:r>
              <a:rPr lang="ru-RU" sz="2000" dirty="0"/>
              <a:t> </a:t>
            </a:r>
            <a:r>
              <a:rPr lang="ru-RU" sz="2000" dirty="0" err="1"/>
              <a:t>кўмак</a:t>
            </a:r>
            <a:r>
              <a:rPr lang="ru-RU" sz="2000" dirty="0"/>
              <a:t> </a:t>
            </a:r>
            <a:r>
              <a:rPr lang="ru-RU" sz="2000" dirty="0" err="1"/>
              <a:t>бериш</a:t>
            </a:r>
            <a:r>
              <a:rPr lang="ru-RU" sz="2000" dirty="0"/>
              <a:t> </a:t>
            </a:r>
            <a:r>
              <a:rPr lang="ru-RU" sz="2000" dirty="0" err="1"/>
              <a:t>мақсадида</a:t>
            </a:r>
            <a:endParaRPr lang="ru-RU" sz="2000" dirty="0"/>
          </a:p>
          <a:p>
            <a:pPr algn="just"/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мамлакатларда</a:t>
            </a:r>
            <a:r>
              <a:rPr lang="ru-RU" sz="2000" dirty="0"/>
              <a:t> </a:t>
            </a:r>
            <a:r>
              <a:rPr lang="ru-RU" sz="2000" dirty="0" err="1"/>
              <a:t>ҳукумат</a:t>
            </a:r>
            <a:r>
              <a:rPr lang="ru-RU" sz="2000" dirty="0"/>
              <a:t> </a:t>
            </a:r>
            <a:r>
              <a:rPr lang="ru-RU" sz="2000" dirty="0" err="1"/>
              <a:t>қонунчиликка</a:t>
            </a:r>
            <a:r>
              <a:rPr lang="ru-RU" sz="2000" dirty="0"/>
              <a:t> </a:t>
            </a:r>
            <a:r>
              <a:rPr lang="ru-RU" sz="2000" dirty="0" err="1"/>
              <a:t>ўзгартиришлар</a:t>
            </a:r>
            <a:r>
              <a:rPr lang="ru-RU" sz="2000" dirty="0"/>
              <a:t> </a:t>
            </a:r>
            <a:r>
              <a:rPr lang="ru-RU" sz="2000" dirty="0" err="1"/>
              <a:t>кирита</a:t>
            </a:r>
            <a:endParaRPr lang="ru-RU" sz="2000" dirty="0"/>
          </a:p>
          <a:p>
            <a:pPr algn="just"/>
            <a:r>
              <a:rPr lang="ru-RU" sz="2000" dirty="0" err="1"/>
              <a:t>бошлади</a:t>
            </a:r>
            <a:r>
              <a:rPr lang="ru-RU" sz="2000" dirty="0"/>
              <a:t>. </a:t>
            </a:r>
            <a:r>
              <a:rPr lang="ru-RU" sz="2000" dirty="0" err="1"/>
              <a:t>Айрим</a:t>
            </a:r>
            <a:r>
              <a:rPr lang="ru-RU" sz="2000" dirty="0"/>
              <a:t> </a:t>
            </a:r>
            <a:r>
              <a:rPr lang="ru-RU" sz="2000" dirty="0" err="1"/>
              <a:t>ўзгартиришлар</a:t>
            </a:r>
            <a:r>
              <a:rPr lang="ru-RU" sz="2000" dirty="0"/>
              <a:t> бутун </a:t>
            </a:r>
            <a:r>
              <a:rPr lang="ru-RU" sz="2000" dirty="0" err="1"/>
              <a:t>дунё</a:t>
            </a:r>
            <a:r>
              <a:rPr lang="ru-RU" sz="2000" dirty="0"/>
              <a:t> </a:t>
            </a:r>
            <a:r>
              <a:rPr lang="ru-RU" sz="2000" dirty="0" err="1"/>
              <a:t>бўйлаб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бозорлардаги</a:t>
            </a:r>
            <a:r>
              <a:rPr lang="ru-RU" sz="2000" dirty="0"/>
              <a:t> </a:t>
            </a:r>
            <a:r>
              <a:rPr lang="ru-RU" sz="2000" dirty="0" err="1"/>
              <a:t>амалиётларнинг</a:t>
            </a:r>
            <a:r>
              <a:rPr lang="ru-RU" sz="2000" dirty="0"/>
              <a:t> </a:t>
            </a:r>
            <a:r>
              <a:rPr lang="ru-RU" sz="2000" dirty="0" err="1"/>
              <a:t>шариатга</a:t>
            </a:r>
            <a:r>
              <a:rPr lang="ru-RU" sz="2000" dirty="0"/>
              <a:t> </a:t>
            </a:r>
            <a:r>
              <a:rPr lang="ru-RU" sz="2000" dirty="0" err="1"/>
              <a:t>мувофиқлигини</a:t>
            </a:r>
            <a:r>
              <a:rPr lang="ru-RU" sz="2000" dirty="0"/>
              <a:t> </a:t>
            </a:r>
            <a:r>
              <a:rPr lang="ru-RU" sz="2000" dirty="0" err="1"/>
              <a:t>тартибга</a:t>
            </a:r>
            <a:r>
              <a:rPr lang="ru-RU" sz="2000" dirty="0"/>
              <a:t> </a:t>
            </a:r>
            <a:r>
              <a:rPr lang="ru-RU" sz="2000" dirty="0" err="1"/>
              <a:t>солиш</a:t>
            </a:r>
            <a:r>
              <a:rPr lang="ru-RU" sz="2000" dirty="0"/>
              <a:t>, </a:t>
            </a:r>
            <a:r>
              <a:rPr lang="ru-RU" sz="2000" dirty="0" err="1"/>
              <a:t>тақдим</a:t>
            </a:r>
            <a:r>
              <a:rPr lang="ru-RU" sz="2000" dirty="0"/>
              <a:t> </a:t>
            </a:r>
            <a:r>
              <a:rPr lang="ru-RU" sz="2000" dirty="0" err="1"/>
              <a:t>этиш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рағбатлантириш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зарур</a:t>
            </a:r>
            <a:r>
              <a:rPr lang="ru-RU" sz="2000" dirty="0"/>
              <a:t> </a:t>
            </a:r>
            <a:r>
              <a:rPr lang="ru-RU" sz="2000" dirty="0" err="1"/>
              <a:t>эди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068755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000" b="0" i="0" u="none" strike="noStrike" baseline="0" dirty="0">
                <a:latin typeface="TimesNewRomanPSMT"/>
              </a:rPr>
              <a:t>11 та </a:t>
            </a:r>
            <a:r>
              <a:rPr lang="ru-RU" sz="2000" b="0" i="0" u="none" strike="noStrike" baseline="0" dirty="0" err="1">
                <a:latin typeface="TimesNewRomanPSMT"/>
              </a:rPr>
              <a:t>мамлакатдаги</a:t>
            </a:r>
            <a:r>
              <a:rPr lang="ru-RU" sz="2000" b="0" i="0" u="none" strike="noStrike" baseline="0" dirty="0">
                <a:latin typeface="TimesNewRomanPSMT"/>
              </a:rPr>
              <a:t> 50 дан </a:t>
            </a:r>
            <a:r>
              <a:rPr lang="ru-RU" sz="2000" b="0" i="0" u="none" strike="noStrike" baseline="0" dirty="0" err="1">
                <a:latin typeface="TimesNewRomanPSMT"/>
              </a:rPr>
              <a:t>ортиқ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банклар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сарала</a:t>
            </a:r>
            <a:r>
              <a:rPr lang="ru-RU" sz="2000" b="0" i="0" u="none" strike="noStrike" baseline="0" dirty="0">
                <a:latin typeface="TimesNewRomanPSMT"/>
              </a:rPr>
              <a:t>-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ниши </a:t>
            </a:r>
            <a:r>
              <a:rPr lang="ru-RU" sz="2000" b="0" i="0" u="none" strike="noStrike" baseline="0" dirty="0" err="1">
                <a:latin typeface="TimesNewRomanPSMT"/>
              </a:rPr>
              <a:t>натижаси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шундан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далолат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берадики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банкинг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саноати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кўлами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охирги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йилларда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сезиларли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даражада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ортди</a:t>
            </a:r>
            <a:r>
              <a:rPr lang="ru-RU" sz="2000" b="0" i="0" u="none" strike="noStrike" baseline="0" dirty="0">
                <a:latin typeface="TimesNewRomanPSMT"/>
              </a:rPr>
              <a:t>. 2011 </a:t>
            </a:r>
            <a:r>
              <a:rPr lang="ru-RU" sz="2000" b="0" i="0" u="none" strike="noStrike" baseline="0" dirty="0" err="1">
                <a:latin typeface="TimesNewRomanPSMT"/>
              </a:rPr>
              <a:t>йил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якунига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келиб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банклар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жами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активлари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қиймати</a:t>
            </a:r>
            <a:r>
              <a:rPr lang="ru-RU" sz="2000" b="0" i="0" u="none" strike="noStrike" baseline="0" dirty="0">
                <a:latin typeface="TimesNewRomanPSMT"/>
              </a:rPr>
              <a:t> 411,4 млрд. </a:t>
            </a:r>
            <a:r>
              <a:rPr lang="ru-RU" sz="2000" b="0" i="0" u="none" strike="noStrike" baseline="0" dirty="0" err="1">
                <a:latin typeface="TimesNewRomanPSMT"/>
              </a:rPr>
              <a:t>долларга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етди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бу</a:t>
            </a:r>
            <a:r>
              <a:rPr lang="ru-RU" sz="2000" b="0" i="0" u="none" strike="noStrike" baseline="0" dirty="0">
                <a:latin typeface="TimesNewRomanPSMT"/>
              </a:rPr>
              <a:t> 2011 </a:t>
            </a:r>
            <a:r>
              <a:rPr lang="ru-RU" sz="2000" b="0" i="0" u="none" strike="noStrike" baseline="0" dirty="0" err="1">
                <a:latin typeface="TimesNewRomanPSMT"/>
              </a:rPr>
              <a:t>йилда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баҳоланган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банк </a:t>
            </a:r>
            <a:r>
              <a:rPr lang="ru-RU" sz="2000" b="0" i="0" u="none" strike="noStrike" baseline="0" dirty="0" err="1">
                <a:latin typeface="TimesNewRomanPSMT"/>
              </a:rPr>
              <a:t>активлари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қийматининг</a:t>
            </a:r>
            <a:r>
              <a:rPr lang="ru-RU" sz="2000" b="0" i="0" u="none" strike="noStrike" baseline="0" dirty="0">
                <a:latin typeface="TimesNewRomanPSMT"/>
              </a:rPr>
              <a:t> 63,9% </a:t>
            </a:r>
            <a:r>
              <a:rPr lang="ru-RU" sz="2000" b="0" i="0" u="none" strike="noStrike" baseline="0" dirty="0" err="1">
                <a:latin typeface="TimesNewRomanPSMT"/>
              </a:rPr>
              <a:t>ини</a:t>
            </a:r>
            <a:r>
              <a:rPr lang="ru-RU" sz="2000" b="0" i="0" u="none" strike="noStrike" baseline="0" dirty="0">
                <a:latin typeface="TimesNewRomanPSMT"/>
              </a:rPr>
              <a:t> (</a:t>
            </a:r>
            <a:r>
              <a:rPr lang="ru-RU" sz="2000" b="0" i="0" u="none" strike="noStrike" baseline="0" dirty="0" err="1">
                <a:latin typeface="TimesNewRomanPSMT"/>
              </a:rPr>
              <a:t>Эронни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ҳисобга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 smtClean="0">
                <a:latin typeface="TimesNewRomanPSMT"/>
              </a:rPr>
              <a:t>олмаганда</a:t>
            </a:r>
            <a:r>
              <a:rPr lang="ru-RU" sz="2000" b="0" i="0" u="none" strike="noStrike" baseline="0" dirty="0">
                <a:latin typeface="TimesNewRomanPSMT"/>
              </a:rPr>
              <a:t>) </a:t>
            </a:r>
            <a:r>
              <a:rPr lang="ru-RU" sz="2000" b="0" i="0" u="none" strike="noStrike" baseline="0" dirty="0" err="1">
                <a:latin typeface="TimesNewRomanPSMT"/>
              </a:rPr>
              <a:t>ташкил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этади</a:t>
            </a:r>
            <a:r>
              <a:rPr lang="ru-RU" sz="2000" b="0" i="0" u="none" strike="noStrike" baseline="0" dirty="0">
                <a:latin typeface="TimesNewRomanPSMT"/>
              </a:rPr>
              <a:t>. </a:t>
            </a:r>
            <a:r>
              <a:rPr lang="ru-RU" sz="2000" b="0" i="0" u="none" strike="noStrike" baseline="0" dirty="0" err="1">
                <a:latin typeface="TimesNewRomanPSMT"/>
              </a:rPr>
              <a:t>Мазкур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банкларнинг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жами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активлари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2007 </a:t>
            </a:r>
            <a:r>
              <a:rPr lang="ru-RU" sz="2000" b="0" i="0" u="none" strike="noStrike" baseline="0" dirty="0" err="1">
                <a:latin typeface="TimesNewRomanPSMT"/>
              </a:rPr>
              <a:t>йилдан</a:t>
            </a:r>
            <a:r>
              <a:rPr lang="ru-RU" sz="2000" b="0" i="0" u="none" strike="noStrike" baseline="0" dirty="0">
                <a:latin typeface="TimesNewRomanPSMT"/>
              </a:rPr>
              <a:t> 2011 </a:t>
            </a:r>
            <a:r>
              <a:rPr lang="ru-RU" sz="2000" b="0" i="0" u="none" strike="noStrike" baseline="0" dirty="0" err="1">
                <a:latin typeface="TimesNewRomanPSMT"/>
              </a:rPr>
              <a:t>йилгача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бўлган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даврда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йилига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ўртача</a:t>
            </a:r>
            <a:r>
              <a:rPr lang="ru-RU" sz="2000" b="0" i="0" u="none" strike="noStrike" baseline="0" dirty="0">
                <a:latin typeface="TimesNewRomanPSMT"/>
              </a:rPr>
              <a:t> 16,6% га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ошди</a:t>
            </a:r>
            <a:r>
              <a:rPr lang="ru-RU" sz="2000" b="0" i="0" u="none" strike="noStrike" baseline="0" dirty="0">
                <a:latin typeface="TimesNewRomanPSMT"/>
              </a:rPr>
              <a:t>. </a:t>
            </a:r>
            <a:r>
              <a:rPr lang="ru-RU" sz="2000" b="0" i="0" u="none" strike="noStrike" baseline="0" dirty="0" err="1">
                <a:latin typeface="TimesNewRomanPSMT"/>
              </a:rPr>
              <a:t>Жаҳон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иқтисодий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инқирози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даврида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молиявий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бозорлардаги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ларзаларга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қарамай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банклар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нисбатан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барқарорликни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сақлаб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қолдилар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салмоқли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ўсишда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давом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этдилар</a:t>
            </a:r>
            <a:r>
              <a:rPr lang="ru-RU" sz="2000" b="0" i="0" u="none" strike="noStrike" baseline="0" dirty="0">
                <a:latin typeface="TimesNewRomanPSMT"/>
              </a:rPr>
              <a:t>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03076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72834"/>
            <a:ext cx="43837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800" b="1" i="0" u="none" strike="noStrike" baseline="0" dirty="0" err="1">
                <a:latin typeface="TimesNewRomanPSMT"/>
              </a:rPr>
              <a:t>Исломий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банкингнинг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глобал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ўртача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ўсиш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суръати</a:t>
            </a:r>
            <a:r>
              <a:rPr lang="ru-RU" sz="1800" b="1" i="0" u="none" strike="noStrike" baseline="0" dirty="0">
                <a:latin typeface="TimesNewRomanPSMT"/>
              </a:rPr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8CE2A7F-FC6C-CFF6-16F8-906B875999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63" t="34593" r="27950" b="21987"/>
          <a:stretch/>
        </p:blipFill>
        <p:spPr>
          <a:xfrm>
            <a:off x="2339752" y="676074"/>
            <a:ext cx="6599664" cy="26032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2AD126-159F-DDCA-7ECB-A2175BDD04C8}"/>
              </a:ext>
            </a:extLst>
          </p:cNvPr>
          <p:cNvSpPr txBox="1"/>
          <p:nvPr/>
        </p:nvSpPr>
        <p:spPr>
          <a:xfrm>
            <a:off x="107504" y="6366519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216 б.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B97BC79-ECDE-6D91-558B-8C4832F0CB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63" t="30390" r="32675" b="24788"/>
          <a:stretch/>
        </p:blipFill>
        <p:spPr>
          <a:xfrm>
            <a:off x="24796" y="3806329"/>
            <a:ext cx="5897978" cy="247174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31638E3-DFA8-E99F-CC28-A0E8F6329DEF}"/>
              </a:ext>
            </a:extLst>
          </p:cNvPr>
          <p:cNvSpPr txBox="1"/>
          <p:nvPr/>
        </p:nvSpPr>
        <p:spPr>
          <a:xfrm>
            <a:off x="257269" y="3163147"/>
            <a:ext cx="43837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Исломий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банклар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молиялаштиришининг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глобал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z-Cyrl-UZ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ў</a:t>
            </a:r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сиш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суръатлари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8291469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0648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бухгалтерия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баланслари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анъанавий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таққослаганда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қадар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шикаст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кўрмади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сабаби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маҳсулотларга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ички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талаб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мавжуд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эса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кейинчалик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етарли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даражада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ликвидлилиги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юқори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даражада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капиталлашувини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ҳамда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мижозлар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томонидан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янада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юқорироқ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ишончни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таъминлади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ХВЖнинг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«Глобал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инқирознинг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анъанавий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таъсири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қиёсий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тадқиқотлар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номли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маърузасида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шунга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ўхшаш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хулосалар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қайд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этилди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жумладан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бизнес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андозаси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омиллар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2008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салбий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омилларнинг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рентабелликка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таъсирини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чеклаш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имконини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Бундан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ташқари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2008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2009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йилларда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активлари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кредитлари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анъанавий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юқорироқ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даражада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ўсди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эса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иқтисодий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барқарорликка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кўмак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433433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4249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Глобал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инқироздан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кейин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Осиёдаги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ўзининг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портфелини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сезиларли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оширишга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банкинг чакана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секторининг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ўсишига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эришди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эса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янада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миқёсдаги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маҳсулотлар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хизматларни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такли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этишга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имкон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Депозитларга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коэффициенти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uz-Latn-UZ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FDR)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танлов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асосида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кўриб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чиқилганда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кўрсаткич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узлуксиз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ўсиб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борган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ҳамда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Малайзия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Бангладешда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етакчи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80% лик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кўрсаткичга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эришилган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фақатгина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Покистонда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кўрсаткич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қуйи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даражани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этмоқда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Шунга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қарамай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2009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бошлаб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uz-Latn-UZ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FDR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кўрсаткичи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Яқин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Шарқ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Шимолий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Африкада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жиддий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пасайди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сабаби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ишламаётган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кредитлар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даражасининг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юқорилиги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маблағларини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тақсимлашда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янада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қатъийроқ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бўлишга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мажбур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қилган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2010–2011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йилларда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Саудия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Арабистони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Қувайт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Миср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кўрсаткичларининг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пасайиши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қайд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этилди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450515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365104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NewRomanPSMT"/>
              </a:rPr>
              <a:t>	</a:t>
            </a: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4C3B3D8-99F7-9F3D-EF1F-5D85D41402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01" t="14983" r="31101" b="12182"/>
          <a:stretch/>
        </p:blipFill>
        <p:spPr>
          <a:xfrm>
            <a:off x="251520" y="275456"/>
            <a:ext cx="7416824" cy="43204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73BA5A-0088-B7F4-77E2-F6428B19941D}"/>
              </a:ext>
            </a:extLst>
          </p:cNvPr>
          <p:cNvSpPr txBox="1"/>
          <p:nvPr/>
        </p:nvSpPr>
        <p:spPr>
          <a:xfrm>
            <a:off x="971600" y="4503603"/>
            <a:ext cx="66967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2011 </a:t>
            </a:r>
            <a:r>
              <a:rPr lang="ru-RU" b="1" dirty="0" err="1"/>
              <a:t>йилда</a:t>
            </a:r>
            <a:r>
              <a:rPr lang="ru-RU" b="1" dirty="0"/>
              <a:t> </a:t>
            </a:r>
            <a:r>
              <a:rPr lang="ru-RU" b="1" dirty="0" err="1"/>
              <a:t>исломий</a:t>
            </a:r>
            <a:r>
              <a:rPr lang="ru-RU" b="1" dirty="0"/>
              <a:t> </a:t>
            </a:r>
            <a:r>
              <a:rPr lang="ru-RU" b="1" dirty="0" err="1"/>
              <a:t>банклар</a:t>
            </a:r>
            <a:r>
              <a:rPr lang="ru-RU" b="1" dirty="0"/>
              <a:t> </a:t>
            </a:r>
            <a:r>
              <a:rPr lang="ru-RU" b="1" dirty="0" err="1"/>
              <a:t>активлари</a:t>
            </a:r>
            <a:r>
              <a:rPr lang="ru-RU" b="1" dirty="0"/>
              <a:t> </a:t>
            </a:r>
            <a:r>
              <a:rPr lang="ru-RU" b="1" dirty="0" err="1"/>
              <a:t>рўйхатга</a:t>
            </a:r>
            <a:endParaRPr lang="ru-RU" b="1" dirty="0"/>
          </a:p>
          <a:p>
            <a:pPr algn="ctr"/>
            <a:r>
              <a:rPr lang="ru-RU" b="1" dirty="0" err="1"/>
              <a:t>олинган</a:t>
            </a:r>
            <a:r>
              <a:rPr lang="ru-RU" b="1" dirty="0"/>
              <a:t> </a:t>
            </a:r>
            <a:r>
              <a:rPr lang="ru-RU" b="1" dirty="0" err="1"/>
              <a:t>мамлакатлар</a:t>
            </a:r>
            <a:r>
              <a:rPr lang="ru-RU" b="1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ABEB1A-15F4-975B-1B55-6E2C8758A55E}"/>
              </a:ext>
            </a:extLst>
          </p:cNvPr>
          <p:cNvSpPr txBox="1"/>
          <p:nvPr/>
        </p:nvSpPr>
        <p:spPr>
          <a:xfrm>
            <a:off x="251520" y="6389261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218 б. </a:t>
            </a:r>
          </a:p>
        </p:txBody>
      </p:sp>
    </p:spTree>
    <p:extLst>
      <p:ext uri="{BB962C8B-B14F-4D97-AF65-F5344CB8AC3E}">
        <p14:creationId xmlns:p14="http://schemas.microsoft.com/office/powerpoint/2010/main" val="5084061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184193-F792-A639-A65E-FE2FDC7A73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88" t="27590" r="31887" b="24788"/>
          <a:stretch/>
        </p:blipFill>
        <p:spPr>
          <a:xfrm>
            <a:off x="467544" y="188640"/>
            <a:ext cx="7776864" cy="37444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BE4BA9-698E-ACE8-46C9-D878F71826ED}"/>
              </a:ext>
            </a:extLst>
          </p:cNvPr>
          <p:cNvSpPr txBox="1"/>
          <p:nvPr/>
        </p:nvSpPr>
        <p:spPr>
          <a:xfrm>
            <a:off x="287524" y="4077072"/>
            <a:ext cx="85689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«</a:t>
            </a:r>
            <a:r>
              <a:rPr lang="ru-RU" b="1" dirty="0" err="1"/>
              <a:t>Депозитларга</a:t>
            </a:r>
            <a:r>
              <a:rPr lang="ru-RU" b="1" dirty="0"/>
              <a:t> </a:t>
            </a:r>
            <a:r>
              <a:rPr lang="ru-RU" b="1" dirty="0" err="1"/>
              <a:t>нисбатан</a:t>
            </a:r>
            <a:r>
              <a:rPr lang="ru-RU" b="1" dirty="0"/>
              <a:t> </a:t>
            </a:r>
            <a:r>
              <a:rPr lang="ru-RU" b="1" dirty="0" err="1"/>
              <a:t>молиялаштириш</a:t>
            </a:r>
            <a:r>
              <a:rPr lang="ru-RU" b="1" dirty="0"/>
              <a:t>» </a:t>
            </a:r>
            <a:r>
              <a:rPr lang="ru-RU" b="1" dirty="0" err="1"/>
              <a:t>коэффициенти</a:t>
            </a:r>
            <a:endParaRPr lang="ru-RU" b="1" dirty="0"/>
          </a:p>
          <a:p>
            <a:pPr algn="ctr"/>
            <a:r>
              <a:rPr lang="ru-RU" b="1" dirty="0" err="1"/>
              <a:t>ўсиш</a:t>
            </a:r>
            <a:r>
              <a:rPr lang="ru-RU" b="1" dirty="0"/>
              <a:t> </a:t>
            </a:r>
            <a:r>
              <a:rPr lang="ru-RU" b="1" dirty="0" err="1"/>
              <a:t>суръати</a:t>
            </a:r>
            <a:r>
              <a:rPr lang="ru-RU" b="1" dirty="0"/>
              <a:t> </a:t>
            </a:r>
            <a:r>
              <a:rPr lang="ru-RU" b="1" dirty="0" err="1"/>
              <a:t>ҳудудий</a:t>
            </a:r>
            <a:r>
              <a:rPr lang="ru-RU" b="1" dirty="0"/>
              <a:t> </a:t>
            </a:r>
            <a:r>
              <a:rPr lang="ru-RU" b="1" dirty="0" err="1"/>
              <a:t>кесимда</a:t>
            </a:r>
            <a:r>
              <a:rPr lang="ru-RU" b="1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6F1BAC-6199-5A64-679D-575B1F78B49C}"/>
              </a:ext>
            </a:extLst>
          </p:cNvPr>
          <p:cNvSpPr txBox="1"/>
          <p:nvPr/>
        </p:nvSpPr>
        <p:spPr>
          <a:xfrm>
            <a:off x="251520" y="6389261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219 б. </a:t>
            </a:r>
          </a:p>
        </p:txBody>
      </p:sp>
    </p:spTree>
    <p:extLst>
      <p:ext uri="{BB962C8B-B14F-4D97-AF65-F5344CB8AC3E}">
        <p14:creationId xmlns:p14="http://schemas.microsoft.com/office/powerpoint/2010/main" val="256221808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latin typeface="TimesNewRomanPSMT"/>
              </a:rPr>
              <a:t>Шариатга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мувофиқ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инвестицион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имкониятларнинг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ўсиши</a:t>
            </a:r>
            <a:endParaRPr lang="ru-RU" sz="2000" dirty="0">
              <a:latin typeface="TimesNewRomanPSMT"/>
            </a:endParaRPr>
          </a:p>
          <a:p>
            <a:pPr algn="just"/>
            <a:r>
              <a:rPr lang="ru-RU" sz="2000" dirty="0" err="1">
                <a:latin typeface="TimesNewRomanPSMT"/>
              </a:rPr>
              <a:t>исломий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банкларга</a:t>
            </a:r>
            <a:r>
              <a:rPr lang="ru-RU" sz="2000" dirty="0">
                <a:latin typeface="TimesNewRomanPSMT"/>
              </a:rPr>
              <a:t>, </a:t>
            </a:r>
            <a:r>
              <a:rPr lang="ru-RU" sz="2000" dirty="0" err="1">
                <a:latin typeface="TimesNewRomanPSMT"/>
              </a:rPr>
              <a:t>ишлаб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чиқариш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секторига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маблағлар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йўналтиришг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нисбатан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янада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самаралироқ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бўлиш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имконини</a:t>
            </a:r>
            <a:endParaRPr lang="ru-RU" sz="2000" dirty="0">
              <a:latin typeface="TimesNewRomanPSMT"/>
            </a:endParaRPr>
          </a:p>
          <a:p>
            <a:pPr algn="just"/>
            <a:r>
              <a:rPr lang="ru-RU" sz="2000" dirty="0" err="1">
                <a:latin typeface="TimesNewRomanPSMT"/>
              </a:rPr>
              <a:t>берди</a:t>
            </a:r>
            <a:r>
              <a:rPr lang="ru-RU" sz="2000" dirty="0">
                <a:latin typeface="TimesNewRomanPSMT"/>
              </a:rPr>
              <a:t>. </a:t>
            </a:r>
            <a:r>
              <a:rPr lang="ru-RU" sz="2000" dirty="0" err="1">
                <a:latin typeface="TimesNewRomanPSMT"/>
              </a:rPr>
              <a:t>Кичик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ва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ўрта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корхоналар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бозори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исломий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банкларнинг</a:t>
            </a:r>
            <a:endParaRPr lang="ru-RU" sz="2000" dirty="0">
              <a:latin typeface="TimesNewRomanPSMT"/>
            </a:endParaRPr>
          </a:p>
          <a:p>
            <a:pPr algn="just"/>
            <a:r>
              <a:rPr lang="ru-RU" sz="2000" dirty="0">
                <a:latin typeface="TimesNewRomanPSMT"/>
              </a:rPr>
              <a:t>мана </a:t>
            </a:r>
            <a:r>
              <a:rPr lang="ru-RU" sz="2000" dirty="0" err="1">
                <a:latin typeface="TimesNewRomanPSMT"/>
              </a:rPr>
              <a:t>шундай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мақсадли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кўрсаткичлари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оммабопларидан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бири</a:t>
            </a:r>
            <a:endParaRPr lang="ru-RU" sz="2000" dirty="0">
              <a:latin typeface="TimesNewRomanPSMT"/>
            </a:endParaRPr>
          </a:p>
          <a:p>
            <a:pPr algn="just"/>
            <a:r>
              <a:rPr lang="ru-RU" sz="2000" dirty="0" err="1">
                <a:latin typeface="TimesNewRomanPSMT"/>
              </a:rPr>
              <a:t>эди</a:t>
            </a:r>
            <a:r>
              <a:rPr lang="ru-RU" sz="2000" dirty="0">
                <a:latin typeface="TimesNewRomanPSMT"/>
              </a:rPr>
              <a:t>.</a:t>
            </a:r>
          </a:p>
          <a:p>
            <a:pPr algn="just"/>
            <a:r>
              <a:rPr lang="ru-RU" sz="2000" dirty="0" err="1">
                <a:latin typeface="TimesNewRomanPSMT"/>
              </a:rPr>
              <a:t>Молиявий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инқирозга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қадар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кузатилган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ўсишга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нисбатан</a:t>
            </a:r>
            <a:r>
              <a:rPr lang="ru-RU" sz="2000" dirty="0">
                <a:latin typeface="TimesNewRomanPSMT"/>
              </a:rPr>
              <a:t> 2008 </a:t>
            </a:r>
            <a:r>
              <a:rPr lang="ru-RU" sz="2000" dirty="0" err="1">
                <a:latin typeface="TimesNewRomanPSMT"/>
              </a:rPr>
              <a:t>ва</a:t>
            </a:r>
            <a:r>
              <a:rPr lang="ru-RU" sz="2000" dirty="0">
                <a:latin typeface="TimesNewRomanPSMT"/>
              </a:rPr>
              <a:t>, </a:t>
            </a:r>
            <a:r>
              <a:rPr lang="ru-RU" sz="2000" dirty="0" err="1">
                <a:latin typeface="TimesNewRomanPSMT"/>
              </a:rPr>
              <a:t>айниқса</a:t>
            </a:r>
            <a:r>
              <a:rPr lang="ru-RU" sz="2000" dirty="0">
                <a:latin typeface="TimesNewRomanPSMT"/>
              </a:rPr>
              <a:t>, 2009 </a:t>
            </a:r>
            <a:r>
              <a:rPr lang="ru-RU" sz="2000" dirty="0" err="1">
                <a:latin typeface="TimesNewRomanPSMT"/>
              </a:rPr>
              <a:t>йилда</a:t>
            </a:r>
            <a:r>
              <a:rPr lang="ru-RU" sz="2000" dirty="0">
                <a:latin typeface="TimesNewRomanPSMT"/>
              </a:rPr>
              <a:t>, </a:t>
            </a:r>
            <a:r>
              <a:rPr lang="ru-RU" sz="2000" dirty="0" err="1">
                <a:latin typeface="TimesNewRomanPSMT"/>
              </a:rPr>
              <a:t>глобал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иқтисодий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фаоллик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ва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инвесторларнинг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нохуш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кайфиятлари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вазиятида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иқтисодий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муҳитнинг</a:t>
            </a:r>
            <a:endParaRPr lang="ru-RU" sz="2000" dirty="0">
              <a:latin typeface="TimesNewRomanPSMT"/>
            </a:endParaRPr>
          </a:p>
          <a:p>
            <a:pPr algn="just"/>
            <a:r>
              <a:rPr lang="ru-RU" sz="2000" dirty="0" err="1">
                <a:latin typeface="TimesNewRomanPSMT"/>
              </a:rPr>
              <a:t>жиддий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ёмонлашиши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билан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боғлиқ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пасайиш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кузатилди</a:t>
            </a:r>
            <a:r>
              <a:rPr lang="ru-RU" sz="2000" dirty="0">
                <a:latin typeface="TimesNewRomanPSMT"/>
              </a:rPr>
              <a:t>.</a:t>
            </a:r>
          </a:p>
          <a:p>
            <a:pPr algn="just"/>
            <a:r>
              <a:rPr lang="ru-RU" sz="2000" dirty="0" err="1">
                <a:latin typeface="TimesNewRomanPSMT"/>
              </a:rPr>
              <a:t>Охирги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ўн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йилликда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пастроқ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суръатларда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бўлса</a:t>
            </a:r>
            <a:r>
              <a:rPr lang="ru-RU" sz="2000" dirty="0">
                <a:latin typeface="TimesNewRomanPSMT"/>
              </a:rPr>
              <a:t>-да, </a:t>
            </a:r>
            <a:r>
              <a:rPr lang="ru-RU" sz="2000" dirty="0" err="1">
                <a:latin typeface="TimesNewRomanPSMT"/>
              </a:rPr>
              <a:t>глобал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молиявий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инқироздан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кейин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исломий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банклар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аста-секин</a:t>
            </a:r>
            <a:endParaRPr lang="ru-RU" sz="2000" dirty="0">
              <a:latin typeface="TimesNewRomanPSMT"/>
            </a:endParaRPr>
          </a:p>
          <a:p>
            <a:pPr algn="just"/>
            <a:r>
              <a:rPr lang="ru-RU" sz="2000" dirty="0" err="1">
                <a:latin typeface="TimesNewRomanPSMT"/>
              </a:rPr>
              <a:t>қўйилмалар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рентабеллиги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ва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капиталнинг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ошиши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ҳисобига</a:t>
            </a:r>
            <a:endParaRPr lang="ru-RU" sz="2000" dirty="0">
              <a:latin typeface="TimesNewRomanPSMT"/>
            </a:endParaRPr>
          </a:p>
          <a:p>
            <a:pPr algn="just"/>
            <a:r>
              <a:rPr lang="ru-RU" sz="2000" dirty="0" err="1">
                <a:latin typeface="TimesNewRomanPSMT"/>
              </a:rPr>
              <a:t>ҳиссадорлик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қийматини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оширишга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dirty="0" err="1">
                <a:latin typeface="TimesNewRomanPSMT"/>
              </a:rPr>
              <a:t>эришдилар</a:t>
            </a:r>
            <a:r>
              <a:rPr lang="ru-RU" sz="2000" dirty="0">
                <a:latin typeface="TimesNewRomanPSMT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8868421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384" y="188640"/>
            <a:ext cx="79540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2004 </a:t>
            </a:r>
            <a:r>
              <a:rPr lang="ru-RU" sz="2000" dirty="0" err="1"/>
              <a:t>йилда</a:t>
            </a:r>
            <a:r>
              <a:rPr lang="ru-RU" sz="2000" dirty="0"/>
              <a:t> 2011 </a:t>
            </a:r>
            <a:r>
              <a:rPr lang="ru-RU" sz="2000" dirty="0" err="1"/>
              <a:t>йилгача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даврда</a:t>
            </a:r>
            <a:r>
              <a:rPr lang="ru-RU" sz="2000" dirty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жами</a:t>
            </a:r>
            <a:r>
              <a:rPr lang="ru-RU" sz="2000" dirty="0"/>
              <a:t> капитали </a:t>
            </a:r>
            <a:r>
              <a:rPr lang="ru-RU" sz="2000" dirty="0" err="1"/>
              <a:t>йиллик</a:t>
            </a:r>
            <a:r>
              <a:rPr lang="ru-RU" sz="2000" dirty="0"/>
              <a:t> </a:t>
            </a:r>
            <a:r>
              <a:rPr lang="ru-RU" sz="2000" dirty="0" err="1"/>
              <a:t>ўртача</a:t>
            </a:r>
            <a:r>
              <a:rPr lang="ru-RU" sz="2000" dirty="0"/>
              <a:t> 43,3% га </a:t>
            </a:r>
            <a:r>
              <a:rPr lang="ru-RU" sz="2000" dirty="0" err="1"/>
              <a:t>ошди</a:t>
            </a:r>
            <a:r>
              <a:rPr lang="ru-RU" sz="2000" dirty="0"/>
              <a:t>. 2008 </a:t>
            </a:r>
            <a:r>
              <a:rPr lang="ru-RU" sz="2000" dirty="0" err="1"/>
              <a:t>йилда</a:t>
            </a:r>
            <a:r>
              <a:rPr lang="ru-RU" sz="2000" dirty="0"/>
              <a:t> </a:t>
            </a:r>
            <a:r>
              <a:rPr lang="ru-RU" sz="2000" dirty="0" err="1"/>
              <a:t>Осиёнинг</a:t>
            </a:r>
            <a:r>
              <a:rPr lang="ru-RU" sz="2000" dirty="0"/>
              <a:t> </a:t>
            </a:r>
            <a:r>
              <a:rPr lang="ru-RU" sz="2000" dirty="0" err="1"/>
              <a:t>исломи</a:t>
            </a:r>
            <a:r>
              <a:rPr lang="ru-RU" sz="2000" dirty="0"/>
              <a:t> </a:t>
            </a:r>
            <a:r>
              <a:rPr lang="ru-RU" sz="2000" dirty="0" err="1"/>
              <a:t>банкларида</a:t>
            </a:r>
            <a:r>
              <a:rPr lang="ru-RU" sz="2000" dirty="0"/>
              <a:t> </a:t>
            </a:r>
            <a:r>
              <a:rPr lang="ru-RU" sz="2000" dirty="0" err="1"/>
              <a:t>ўз</a:t>
            </a:r>
            <a:r>
              <a:rPr lang="ru-RU" sz="2000" dirty="0"/>
              <a:t> капитали </a:t>
            </a:r>
            <a:r>
              <a:rPr lang="ru-RU" sz="2000" dirty="0" err="1"/>
              <a:t>миқдори</a:t>
            </a:r>
            <a:r>
              <a:rPr lang="ru-RU" sz="2000" dirty="0"/>
              <a:t> </a:t>
            </a:r>
            <a:r>
              <a:rPr lang="ru-RU" sz="2000" dirty="0" err="1"/>
              <a:t>энг</a:t>
            </a:r>
            <a:r>
              <a:rPr lang="ru-RU" sz="2000" dirty="0"/>
              <a:t> </a:t>
            </a:r>
            <a:r>
              <a:rPr lang="ru-RU" sz="2000" dirty="0" err="1"/>
              <a:t>кўп</a:t>
            </a:r>
            <a:r>
              <a:rPr lang="ru-RU" sz="2000" dirty="0"/>
              <a:t> </a:t>
            </a:r>
            <a:r>
              <a:rPr lang="ru-RU" sz="2000" dirty="0" err="1"/>
              <a:t>даражада</a:t>
            </a:r>
            <a:r>
              <a:rPr lang="ru-RU" sz="2000" dirty="0"/>
              <a:t> </a:t>
            </a:r>
            <a:r>
              <a:rPr lang="ru-RU" sz="2000" dirty="0" err="1"/>
              <a:t>ўсди</a:t>
            </a:r>
            <a:r>
              <a:rPr lang="ru-RU" sz="2000" dirty="0"/>
              <a:t>, шу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вақтда</a:t>
            </a:r>
            <a:r>
              <a:rPr lang="ru-RU" sz="2000" dirty="0"/>
              <a:t> Форс </a:t>
            </a:r>
            <a:r>
              <a:rPr lang="ru-RU" sz="2000" dirty="0" err="1"/>
              <a:t>кўрфази</a:t>
            </a:r>
            <a:r>
              <a:rPr lang="ru-RU" sz="2000" dirty="0"/>
              <a:t> </a:t>
            </a:r>
            <a:r>
              <a:rPr lang="ru-RU" sz="2000" dirty="0" err="1"/>
              <a:t>мамлакатлари</a:t>
            </a:r>
            <a:r>
              <a:rPr lang="ru-RU" sz="2000" dirty="0"/>
              <a:t> </a:t>
            </a:r>
            <a:r>
              <a:rPr lang="ru-RU" sz="2000" dirty="0" err="1"/>
              <a:t>орасида</a:t>
            </a:r>
            <a:r>
              <a:rPr lang="ru-RU" sz="2000" dirty="0"/>
              <a:t> </a:t>
            </a:r>
            <a:r>
              <a:rPr lang="ru-RU" sz="2000" dirty="0" err="1"/>
              <a:t>фақат</a:t>
            </a:r>
            <a:r>
              <a:rPr lang="ru-RU" sz="2000" dirty="0"/>
              <a:t> </a:t>
            </a:r>
            <a:r>
              <a:rPr lang="ru-RU" sz="2000" dirty="0" err="1"/>
              <a:t>Қатар</a:t>
            </a:r>
            <a:r>
              <a:rPr lang="ru-RU" sz="2000" dirty="0"/>
              <a:t> </a:t>
            </a:r>
            <a:r>
              <a:rPr lang="ru-RU" sz="2000" dirty="0" err="1"/>
              <a:t>ўртача</a:t>
            </a:r>
            <a:r>
              <a:rPr lang="ru-RU" sz="2000" dirty="0"/>
              <a:t> </a:t>
            </a:r>
            <a:r>
              <a:rPr lang="ru-RU" sz="2000" dirty="0" err="1"/>
              <a:t>даражадан</a:t>
            </a:r>
            <a:r>
              <a:rPr lang="ru-RU" sz="2000" dirty="0"/>
              <a:t> </a:t>
            </a:r>
            <a:r>
              <a:rPr lang="ru-RU" sz="2000" dirty="0" err="1"/>
              <a:t>ўзиб</a:t>
            </a:r>
            <a:r>
              <a:rPr lang="ru-RU" sz="2000" dirty="0"/>
              <a:t> </a:t>
            </a:r>
            <a:r>
              <a:rPr lang="ru-RU" sz="2000" dirty="0" err="1"/>
              <a:t>кетди</a:t>
            </a:r>
            <a:r>
              <a:rPr lang="ru-RU" sz="2000" dirty="0"/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32259F-8FB1-A36A-D546-BF68BF712A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5" t="31080" r="33463" b="23388"/>
          <a:stretch/>
        </p:blipFill>
        <p:spPr>
          <a:xfrm>
            <a:off x="290384" y="1819856"/>
            <a:ext cx="7128792" cy="27728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3DCE3D-6EB2-93CA-5BAA-C14AFD80A244}"/>
              </a:ext>
            </a:extLst>
          </p:cNvPr>
          <p:cNvSpPr txBox="1"/>
          <p:nvPr/>
        </p:nvSpPr>
        <p:spPr>
          <a:xfrm>
            <a:off x="611560" y="4437112"/>
            <a:ext cx="68076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Исломий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банклар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асосий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фаолият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кўрсаткичлари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ўсиши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жами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йиллик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суръатлари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C04D3E-2B38-3669-2162-404319FA04B2}"/>
              </a:ext>
            </a:extLst>
          </p:cNvPr>
          <p:cNvSpPr txBox="1"/>
          <p:nvPr/>
        </p:nvSpPr>
        <p:spPr>
          <a:xfrm>
            <a:off x="251520" y="6389261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220 б. </a:t>
            </a:r>
          </a:p>
        </p:txBody>
      </p:sp>
    </p:spTree>
    <p:extLst>
      <p:ext uri="{BB962C8B-B14F-4D97-AF65-F5344CB8AC3E}">
        <p14:creationId xmlns:p14="http://schemas.microsoft.com/office/powerpoint/2010/main" val="98061451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E74D40C-69BC-DEE8-0DDE-3FBF5AF52B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5" t="35993" r="33463" b="23388"/>
          <a:stretch/>
        </p:blipFill>
        <p:spPr>
          <a:xfrm>
            <a:off x="467544" y="317206"/>
            <a:ext cx="7632848" cy="33998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95616C-BF52-E720-FF74-6ED8C65EE69D}"/>
              </a:ext>
            </a:extLst>
          </p:cNvPr>
          <p:cNvSpPr txBox="1"/>
          <p:nvPr/>
        </p:nvSpPr>
        <p:spPr>
          <a:xfrm>
            <a:off x="647564" y="3933056"/>
            <a:ext cx="72728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i="0" u="none" strike="noStrike" baseline="0" dirty="0" err="1">
                <a:latin typeface="TimesNewRomanPSMT"/>
              </a:rPr>
              <a:t>Жами</a:t>
            </a:r>
            <a:r>
              <a:rPr lang="ru-RU" sz="1800" b="1" i="0" u="none" strike="noStrike" baseline="0" dirty="0">
                <a:latin typeface="TimesNewRomanPSMT"/>
              </a:rPr>
              <a:t> банк капитали </a:t>
            </a:r>
            <a:r>
              <a:rPr lang="ru-RU" sz="1800" b="1" i="0" u="none" strike="noStrike" baseline="0" dirty="0" err="1">
                <a:latin typeface="TimesNewRomanPSMT"/>
              </a:rPr>
              <a:t>ўсиш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суръати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ҳудудий</a:t>
            </a:r>
            <a:r>
              <a:rPr lang="ru-RU" sz="1800" b="1" i="0" u="none" strike="noStrike" baseline="0" dirty="0">
                <a:latin typeface="TimesNewRomanPSMT"/>
              </a:rPr>
              <a:t> </a:t>
            </a:r>
            <a:r>
              <a:rPr lang="ru-RU" sz="1800" b="1" i="0" u="none" strike="noStrike" baseline="0" dirty="0" err="1">
                <a:latin typeface="TimesNewRomanPSMT"/>
              </a:rPr>
              <a:t>кесимда</a:t>
            </a:r>
            <a:r>
              <a:rPr lang="ru-RU" sz="1800" b="1" i="0" u="none" strike="noStrike" baseline="0" dirty="0">
                <a:latin typeface="TimesNewRomanPSMT"/>
              </a:rPr>
              <a:t>.</a:t>
            </a:r>
            <a:endParaRPr lang="ru-RU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53949E-4182-53C3-C654-BEB8FFEB17FB}"/>
              </a:ext>
            </a:extLst>
          </p:cNvPr>
          <p:cNvSpPr txBox="1"/>
          <p:nvPr/>
        </p:nvSpPr>
        <p:spPr>
          <a:xfrm>
            <a:off x="0" y="6334780"/>
            <a:ext cx="4593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 err="1"/>
              <a:t>Ислом</a:t>
            </a:r>
            <a:r>
              <a:rPr lang="ru-RU" sz="1400" dirty="0"/>
              <a:t> </a:t>
            </a:r>
            <a:r>
              <a:rPr lang="ru-RU" sz="1400" dirty="0" err="1"/>
              <a:t>молияси</a:t>
            </a:r>
            <a:r>
              <a:rPr lang="ru-RU" sz="1400" dirty="0"/>
              <a:t> </a:t>
            </a:r>
            <a:r>
              <a:rPr lang="ru-RU" sz="1400" dirty="0" err="1"/>
              <a:t>асослари</a:t>
            </a:r>
            <a:r>
              <a:rPr lang="ru-RU" sz="1400" dirty="0"/>
              <a:t> [</a:t>
            </a:r>
            <a:r>
              <a:rPr lang="ru-RU" sz="1400" dirty="0" err="1"/>
              <a:t>Матн</a:t>
            </a:r>
            <a:r>
              <a:rPr lang="ru-RU" sz="1400" dirty="0"/>
              <a:t>] / Е.A. </a:t>
            </a:r>
            <a:r>
              <a:rPr lang="ru-RU" sz="1400" dirty="0" err="1"/>
              <a:t>Байдаулет</a:t>
            </a:r>
            <a:r>
              <a:rPr lang="ru-RU" sz="1400" dirty="0"/>
              <a:t>. -</a:t>
            </a:r>
            <a:r>
              <a:rPr lang="ru-RU" sz="1400" dirty="0" err="1"/>
              <a:t>Тошкент</a:t>
            </a:r>
            <a:r>
              <a:rPr lang="ru-RU" sz="1400" dirty="0"/>
              <a:t>: “</a:t>
            </a:r>
            <a:r>
              <a:rPr lang="ru-RU" sz="1400" dirty="0" err="1"/>
              <a:t>Ўзбекистон</a:t>
            </a:r>
            <a:r>
              <a:rPr lang="ru-RU" sz="1400" dirty="0"/>
              <a:t>” НМИУ, 2019. – 220 б. </a:t>
            </a:r>
          </a:p>
        </p:txBody>
      </p:sp>
    </p:spTree>
    <p:extLst>
      <p:ext uri="{BB962C8B-B14F-4D97-AF65-F5344CB8AC3E}">
        <p14:creationId xmlns:p14="http://schemas.microsoft.com/office/powerpoint/2010/main" val="29265905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799288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муассасалар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ликвидлилигини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бошқаришга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кўмак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банклараро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пул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бозори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воситалари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сони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ортди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шу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вақтда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айрим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мамлакатлардаги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олтин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ҳисобварақлар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биржа</a:t>
            </a:r>
          </a:p>
          <a:p>
            <a:pPr algn="just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индекс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воситалари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uz-Latn-UZ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ETF)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каби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актив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маҳсулотларга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инвестиция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киритиш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уларни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бошқаришга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эътибор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қарата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бошладилар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Ҳозирги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вақтда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янги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маҳсулотлар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хатарларни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бошқариш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мақбуллаштиришга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мослаштирилмоқда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Хусусан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Баҳрай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Марказий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банки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Малайзия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Марказий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банки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каби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марказий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ликвидлиликни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самарали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бошқариш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мақсадида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пул</a:t>
            </a:r>
          </a:p>
          <a:p>
            <a:pPr algn="just"/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бозорида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қисқа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муддатли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сукуклар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савдо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қилишни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жорий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қилдилар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чиқишда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давом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этилаётган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мана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шунда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шариатга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мувофиқ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янгиликлар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ҳамда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маҳсулотла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хизматлар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улгуржи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чакана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бозорд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сўнгги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йилларда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фойда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ишлаш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имконини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2418997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50748"/>
            <a:ext cx="76328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2009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йилда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кўрфаз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мамлакатларидаги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соф</a:t>
            </a: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фойда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пасайишини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қайд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этдилар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 Ушбу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ҳудуддаги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Саудия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Арабистони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Қатар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банклари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туфайли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2009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йилда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бироз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ўсишга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эришилди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 Шу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бирга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Осиёдаги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банклар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2008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йилдан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бошлаб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рентабелликни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оширишга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эришдилар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глобал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молиявий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инқироздан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кейин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мустаҳкам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барқарорликни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намоён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этдилар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B6AF8E-CC4A-BA9E-2989-0C38EA8D7D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25" t="26189" r="35825" b="26188"/>
          <a:stretch/>
        </p:blipFill>
        <p:spPr>
          <a:xfrm>
            <a:off x="395536" y="2432864"/>
            <a:ext cx="6408712" cy="261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3861CF1-C3F1-90D3-E5E9-3FE6CEE8A715}"/>
              </a:ext>
            </a:extLst>
          </p:cNvPr>
          <p:cNvSpPr txBox="1"/>
          <p:nvPr/>
        </p:nvSpPr>
        <p:spPr>
          <a:xfrm>
            <a:off x="611560" y="5043848"/>
            <a:ext cx="48965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Исломий</a:t>
            </a:r>
            <a:r>
              <a:rPr lang="ru-RU" b="1" dirty="0"/>
              <a:t> </a:t>
            </a:r>
            <a:r>
              <a:rPr lang="ru-RU" b="1" dirty="0" err="1"/>
              <a:t>банклар</a:t>
            </a:r>
            <a:r>
              <a:rPr lang="ru-RU" b="1" dirty="0"/>
              <a:t> капитали </a:t>
            </a:r>
            <a:r>
              <a:rPr lang="ru-RU" b="1" dirty="0" err="1"/>
              <a:t>рентабеллиги</a:t>
            </a:r>
            <a:r>
              <a:rPr lang="ru-RU" b="1" dirty="0"/>
              <a:t> </a:t>
            </a:r>
            <a:r>
              <a:rPr lang="ru-RU" b="1" dirty="0" err="1"/>
              <a:t>суръати</a:t>
            </a:r>
            <a:r>
              <a:rPr lang="ru-RU" b="1" dirty="0"/>
              <a:t> </a:t>
            </a:r>
            <a:r>
              <a:rPr lang="ru-RU" b="1" dirty="0" err="1"/>
              <a:t>ҳудудий</a:t>
            </a:r>
            <a:r>
              <a:rPr lang="ru-RU" b="1" dirty="0"/>
              <a:t> </a:t>
            </a:r>
            <a:r>
              <a:rPr lang="ru-RU" b="1" dirty="0" err="1"/>
              <a:t>кесимда</a:t>
            </a:r>
            <a:r>
              <a:rPr lang="ru-RU" b="1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9680C3-2F05-4A60-C220-037EEA5A2886}"/>
              </a:ext>
            </a:extLst>
          </p:cNvPr>
          <p:cNvSpPr txBox="1"/>
          <p:nvPr/>
        </p:nvSpPr>
        <p:spPr>
          <a:xfrm>
            <a:off x="0" y="6334780"/>
            <a:ext cx="4593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 err="1"/>
              <a:t>Ислом</a:t>
            </a:r>
            <a:r>
              <a:rPr lang="ru-RU" sz="1400" dirty="0"/>
              <a:t> </a:t>
            </a:r>
            <a:r>
              <a:rPr lang="ru-RU" sz="1400" dirty="0" err="1"/>
              <a:t>молияси</a:t>
            </a:r>
            <a:r>
              <a:rPr lang="ru-RU" sz="1400" dirty="0"/>
              <a:t> </a:t>
            </a:r>
            <a:r>
              <a:rPr lang="ru-RU" sz="1400" dirty="0" err="1"/>
              <a:t>асослари</a:t>
            </a:r>
            <a:r>
              <a:rPr lang="ru-RU" sz="1400" dirty="0"/>
              <a:t> [</a:t>
            </a:r>
            <a:r>
              <a:rPr lang="ru-RU" sz="1400" dirty="0" err="1"/>
              <a:t>Матн</a:t>
            </a:r>
            <a:r>
              <a:rPr lang="ru-RU" sz="1400" dirty="0"/>
              <a:t>] / Е.A. </a:t>
            </a:r>
            <a:r>
              <a:rPr lang="ru-RU" sz="1400" dirty="0" err="1"/>
              <a:t>Байдаулет</a:t>
            </a:r>
            <a:r>
              <a:rPr lang="ru-RU" sz="1400" dirty="0"/>
              <a:t>. -</a:t>
            </a:r>
            <a:r>
              <a:rPr lang="ru-RU" sz="1400" dirty="0" err="1"/>
              <a:t>Тошкент</a:t>
            </a:r>
            <a:r>
              <a:rPr lang="ru-RU" sz="1400" dirty="0"/>
              <a:t>: “</a:t>
            </a:r>
            <a:r>
              <a:rPr lang="ru-RU" sz="1400" dirty="0" err="1"/>
              <a:t>Ўзбекистон</a:t>
            </a:r>
            <a:r>
              <a:rPr lang="ru-RU" sz="1400" dirty="0"/>
              <a:t>” НМИУ, 2019. – 221 б. </a:t>
            </a:r>
          </a:p>
        </p:txBody>
      </p:sp>
    </p:spTree>
    <p:extLst>
      <p:ext uri="{BB962C8B-B14F-4D97-AF65-F5344CB8AC3E}">
        <p14:creationId xmlns:p14="http://schemas.microsoft.com/office/powerpoint/2010/main" val="79849660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52F7F1-CDF4-D7BB-C2B5-A09D625F6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01" t="38795" r="30313" b="19185"/>
          <a:stretch/>
        </p:blipFill>
        <p:spPr>
          <a:xfrm>
            <a:off x="26361" y="44802"/>
            <a:ext cx="7704856" cy="34445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A0283B-A15B-DC3E-DC70-18F0BA890D24}"/>
              </a:ext>
            </a:extLst>
          </p:cNvPr>
          <p:cNvSpPr txBox="1"/>
          <p:nvPr/>
        </p:nvSpPr>
        <p:spPr>
          <a:xfrm>
            <a:off x="179512" y="3573016"/>
            <a:ext cx="684008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«</a:t>
            </a:r>
            <a:r>
              <a:rPr lang="ru-RU" b="1" dirty="0" err="1"/>
              <a:t>Умумий</a:t>
            </a:r>
            <a:r>
              <a:rPr lang="ru-RU" b="1" dirty="0"/>
              <a:t> </a:t>
            </a:r>
            <a:r>
              <a:rPr lang="ru-RU" b="1" dirty="0" err="1"/>
              <a:t>кредитлар</a:t>
            </a:r>
            <a:r>
              <a:rPr lang="ru-RU" b="1" dirty="0"/>
              <a:t> </a:t>
            </a:r>
            <a:r>
              <a:rPr lang="ru-RU" b="1" dirty="0" err="1"/>
              <a:t>ҳажмига</a:t>
            </a:r>
            <a:r>
              <a:rPr lang="ru-RU" b="1" dirty="0"/>
              <a:t> </a:t>
            </a:r>
            <a:r>
              <a:rPr lang="ru-RU" b="1" dirty="0" err="1"/>
              <a:t>нисбатан</a:t>
            </a:r>
            <a:r>
              <a:rPr lang="ru-RU" b="1" dirty="0"/>
              <a:t> ишламаётган</a:t>
            </a:r>
            <a:r>
              <a:rPr lang="ru-RU" b="1" baseline="30000" dirty="0"/>
              <a:t>1</a:t>
            </a:r>
            <a:endParaRPr lang="ru-RU" b="1" dirty="0"/>
          </a:p>
          <a:p>
            <a:pPr algn="ctr"/>
            <a:r>
              <a:rPr lang="ru-RU" b="1" dirty="0" err="1"/>
              <a:t>кредитлар</a:t>
            </a:r>
            <a:r>
              <a:rPr lang="ru-RU" b="1" dirty="0"/>
              <a:t>» </a:t>
            </a:r>
            <a:r>
              <a:rPr lang="ru-RU" b="1" dirty="0" err="1"/>
              <a:t>кўрсаткичи</a:t>
            </a:r>
            <a:r>
              <a:rPr lang="ru-RU" b="1" dirty="0"/>
              <a:t> </a:t>
            </a:r>
            <a:r>
              <a:rPr lang="ru-RU" b="1" dirty="0" err="1"/>
              <a:t>суръати</a:t>
            </a:r>
            <a:r>
              <a:rPr lang="ru-RU" b="1" dirty="0"/>
              <a:t>.</a:t>
            </a:r>
          </a:p>
          <a:p>
            <a:pPr algn="ctr"/>
            <a:endParaRPr lang="ru-RU" b="1" dirty="0"/>
          </a:p>
          <a:p>
            <a:pPr algn="l"/>
            <a:r>
              <a:rPr lang="ru-RU" sz="1800" b="0" i="1" u="none" strike="noStrike" baseline="30000" dirty="0">
                <a:latin typeface="TimesNewRomanPS-ItalicMT"/>
              </a:rPr>
              <a:t>1</a:t>
            </a:r>
            <a:r>
              <a:rPr lang="ru-RU" sz="1800" b="0" i="1" u="none" strike="noStrike" baseline="0" dirty="0">
                <a:latin typeface="TimesNewRomanPS-ItalicMT"/>
              </a:rPr>
              <a:t>Ишламаётган </a:t>
            </a:r>
            <a:r>
              <a:rPr lang="ru-RU" sz="1800" b="0" i="1" u="none" strike="noStrike" baseline="0" dirty="0" err="1">
                <a:latin typeface="TimesNewRomanPS-ItalicMT"/>
              </a:rPr>
              <a:t>кредитлар</a:t>
            </a:r>
            <a:r>
              <a:rPr lang="ru-RU" sz="1800" b="0" i="1" u="none" strike="noStrike" baseline="0" dirty="0">
                <a:latin typeface="TimesNewRomanPS-ItalicMT"/>
              </a:rPr>
              <a:t> </a:t>
            </a:r>
            <a:r>
              <a:rPr lang="ru-RU" sz="1800" b="0" i="0" u="none" strike="noStrike" baseline="0" dirty="0">
                <a:latin typeface="TimesNewRomanPSMT"/>
              </a:rPr>
              <a:t>– </a:t>
            </a:r>
            <a:r>
              <a:rPr lang="ru-RU" sz="1800" b="0" i="0" u="none" strike="noStrike" baseline="0" dirty="0" err="1">
                <a:latin typeface="TimesNewRomanPSMT"/>
              </a:rPr>
              <a:t>қонунчиликка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кўра</a:t>
            </a:r>
            <a:r>
              <a:rPr lang="ru-RU" sz="1800" b="0" i="0" u="none" strike="noStrike" baseline="0" dirty="0">
                <a:latin typeface="TimesNewRomanPSMT"/>
              </a:rPr>
              <a:t>, </a:t>
            </a:r>
            <a:r>
              <a:rPr lang="ru-RU" sz="1800" b="0" i="0" u="none" strike="noStrike" baseline="0" dirty="0" err="1">
                <a:latin typeface="TimesNewRomanPSMT"/>
              </a:rPr>
              <a:t>асосий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миқдори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ва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фоизининг</a:t>
            </a:r>
            <a:r>
              <a:rPr lang="ru-RU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муддатида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тўланмаслиги</a:t>
            </a:r>
            <a:r>
              <a:rPr lang="ru-RU" sz="1800" b="0" i="0" u="none" strike="noStrike" baseline="0" dirty="0">
                <a:latin typeface="TimesNewRomanPSMT"/>
              </a:rPr>
              <a:t> 90 кун (3 ой) </a:t>
            </a:r>
            <a:r>
              <a:rPr lang="ru-RU" sz="1800" b="0" i="0" u="none" strike="noStrike" baseline="0" dirty="0" err="1">
                <a:latin typeface="TimesNewRomanPSMT"/>
              </a:rPr>
              <a:t>муддатдан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ошган</a:t>
            </a:r>
            <a:r>
              <a:rPr lang="ru-RU" sz="1800" b="0" i="0" u="none" strike="noStrike" baseline="0" dirty="0">
                <a:latin typeface="TimesNewRomanPSMT"/>
              </a:rPr>
              <a:t> </a:t>
            </a:r>
            <a:r>
              <a:rPr lang="ru-RU" sz="1800" b="0" i="0" u="none" strike="noStrike" baseline="0" dirty="0" err="1">
                <a:latin typeface="TimesNewRomanPSMT"/>
              </a:rPr>
              <a:t>кредитлар</a:t>
            </a:r>
            <a:r>
              <a:rPr lang="ru-RU" sz="1800" b="0" i="0" u="none" strike="noStrike" baseline="0" dirty="0">
                <a:latin typeface="TimesNewRomanPSMT"/>
              </a:rPr>
              <a:t>.</a:t>
            </a:r>
            <a:endParaRPr lang="ru-RU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324380-F51F-FF44-9AD8-3C85643F5874}"/>
              </a:ext>
            </a:extLst>
          </p:cNvPr>
          <p:cNvSpPr txBox="1"/>
          <p:nvPr/>
        </p:nvSpPr>
        <p:spPr>
          <a:xfrm>
            <a:off x="0" y="6303621"/>
            <a:ext cx="4593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 err="1"/>
              <a:t>Ислом</a:t>
            </a:r>
            <a:r>
              <a:rPr lang="ru-RU" sz="1400" dirty="0"/>
              <a:t> </a:t>
            </a:r>
            <a:r>
              <a:rPr lang="ru-RU" sz="1400" dirty="0" err="1"/>
              <a:t>молияси</a:t>
            </a:r>
            <a:r>
              <a:rPr lang="ru-RU" sz="1400" dirty="0"/>
              <a:t> </a:t>
            </a:r>
            <a:r>
              <a:rPr lang="ru-RU" sz="1400" dirty="0" err="1"/>
              <a:t>асослари</a:t>
            </a:r>
            <a:r>
              <a:rPr lang="ru-RU" sz="1400" dirty="0"/>
              <a:t> [</a:t>
            </a:r>
            <a:r>
              <a:rPr lang="ru-RU" sz="1400" dirty="0" err="1"/>
              <a:t>Матн</a:t>
            </a:r>
            <a:r>
              <a:rPr lang="ru-RU" sz="1400" dirty="0"/>
              <a:t>] / Е.A. </a:t>
            </a:r>
            <a:r>
              <a:rPr lang="ru-RU" sz="1400" dirty="0" err="1"/>
              <a:t>Байдаулет</a:t>
            </a:r>
            <a:r>
              <a:rPr lang="ru-RU" sz="1400" dirty="0"/>
              <a:t>. -</a:t>
            </a:r>
            <a:r>
              <a:rPr lang="ru-RU" sz="1400" dirty="0" err="1"/>
              <a:t>Тошкент</a:t>
            </a:r>
            <a:r>
              <a:rPr lang="ru-RU" sz="1400" dirty="0"/>
              <a:t>: “</a:t>
            </a:r>
            <a:r>
              <a:rPr lang="ru-RU" sz="1400" dirty="0" err="1"/>
              <a:t>Ўзбекистон</a:t>
            </a:r>
            <a:r>
              <a:rPr lang="ru-RU" sz="1400" dirty="0"/>
              <a:t>” НМИУ, 2019. – 222 б. </a:t>
            </a:r>
          </a:p>
        </p:txBody>
      </p:sp>
    </p:spTree>
    <p:extLst>
      <p:ext uri="{BB962C8B-B14F-4D97-AF65-F5344CB8AC3E}">
        <p14:creationId xmlns:p14="http://schemas.microsoft.com/office/powerpoint/2010/main" val="158681294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764704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000" b="0" i="0" u="none" strike="noStrike" baseline="0" dirty="0">
                <a:latin typeface="TimesNewRomanPSMT"/>
              </a:rPr>
              <a:t>Глобал </a:t>
            </a:r>
            <a:r>
              <a:rPr lang="ru-RU" sz="2000" b="0" i="0" u="none" strike="noStrike" baseline="0" dirty="0" err="1">
                <a:latin typeface="TimesNewRomanPSMT"/>
              </a:rPr>
              <a:t>молиявий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инқироз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кўрфаздаги</a:t>
            </a:r>
            <a:r>
              <a:rPr lang="ru-RU" sz="2000" b="0" i="0" u="none" strike="noStrike" baseline="0" dirty="0">
                <a:latin typeface="TimesNewRomanPSMT"/>
              </a:rPr>
              <a:t> араб </a:t>
            </a:r>
            <a:r>
              <a:rPr lang="ru-RU" sz="2000" b="0" i="0" u="none" strike="noStrike" baseline="0" dirty="0" err="1">
                <a:latin typeface="TimesNewRomanPSMT"/>
              </a:rPr>
              <a:t>мамлакатларидаги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банклар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активлари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сифатига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салбий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таъсир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кўрсатди</a:t>
            </a:r>
            <a:r>
              <a:rPr lang="ru-RU" sz="2000" b="0" i="0" u="none" strike="noStrike" baseline="0" dirty="0">
                <a:latin typeface="TimesNewRomanPSMT"/>
              </a:rPr>
              <a:t>,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бу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аввало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кўчмас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мулк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инвестиция </a:t>
            </a:r>
            <a:r>
              <a:rPr lang="ru-RU" sz="2000" b="0" i="0" u="none" strike="noStrike" baseline="0" dirty="0" err="1">
                <a:latin typeface="TimesNewRomanPSMT"/>
              </a:rPr>
              <a:t>компанияларининг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фаол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молиялаштириш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амалиёти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билан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изоҳланади</a:t>
            </a:r>
            <a:r>
              <a:rPr lang="ru-RU" sz="2000" b="0" i="0" u="none" strike="noStrike" baseline="0" dirty="0">
                <a:latin typeface="TimesNewRomanPSMT"/>
              </a:rPr>
              <a:t>. 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2008 </a:t>
            </a:r>
            <a:r>
              <a:rPr lang="ru-RU" sz="2000" b="0" i="0" u="none" strike="noStrike" baseline="0" dirty="0" err="1">
                <a:latin typeface="TimesNewRomanPSMT"/>
              </a:rPr>
              <a:t>йилдан</a:t>
            </a:r>
            <a:r>
              <a:rPr lang="ru-RU" sz="2000" b="0" i="0" u="none" strike="noStrike" baseline="0" dirty="0">
                <a:latin typeface="TimesNewRomanPSMT"/>
              </a:rPr>
              <a:t> 2009 </a:t>
            </a:r>
            <a:r>
              <a:rPr lang="ru-RU" sz="2000" b="0" i="0" u="none" strike="noStrike" baseline="0" dirty="0" err="1">
                <a:latin typeface="TimesNewRomanPSMT"/>
              </a:rPr>
              <a:t>йилгача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бўлган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даврда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ушбу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ҳудуднинг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айрим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мамлакатларида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ишламаётган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кредитлар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даражаси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икки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мартага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кўпайди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ўша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пайтдан</a:t>
            </a:r>
            <a:r>
              <a:rPr lang="ru-RU" sz="2000" b="0" i="0" u="none" strike="noStrike" baseline="0" dirty="0">
                <a:latin typeface="TimesNewRomanPSMT"/>
              </a:rPr>
              <a:t> бери </a:t>
            </a:r>
            <a:r>
              <a:rPr lang="ru-RU" sz="2000" b="0" i="0" u="none" strike="noStrike" baseline="0" dirty="0" err="1">
                <a:latin typeface="TimesNewRomanPSMT"/>
              </a:rPr>
              <a:t>юқори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даражада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қолмоқда</a:t>
            </a:r>
            <a:r>
              <a:rPr lang="ru-RU" sz="2000" b="0" i="0" u="none" strike="noStrike" baseline="0" dirty="0">
                <a:latin typeface="TimesNewRomanPSMT"/>
              </a:rPr>
              <a:t>. 2010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2011 </a:t>
            </a:r>
            <a:r>
              <a:rPr lang="ru-RU" sz="2000" b="0" i="0" u="none" strike="noStrike" baseline="0" dirty="0" err="1">
                <a:latin typeface="TimesNewRomanPSMT"/>
              </a:rPr>
              <a:t>йилларда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кўрфаздаги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мамлакатлар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банкларида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муаммоли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қарзларнинг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пайдо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бўлиши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кредит </a:t>
            </a:r>
            <a:r>
              <a:rPr lang="ru-RU" sz="2000" b="0" i="0" u="none" strike="noStrike" baseline="0" dirty="0" err="1">
                <a:latin typeface="TimesNewRomanPSMT"/>
              </a:rPr>
              <a:t>портфелининг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ўсиши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секинлашуви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шароитида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ишламаётган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активлар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молиялаштиришнинг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умумий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миқдорига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нисбатан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ошди</a:t>
            </a:r>
            <a:r>
              <a:rPr lang="ru-RU" sz="2000" b="0" i="0" u="none" strike="noStrike" baseline="0" dirty="0">
                <a:latin typeface="TimesNewRomanPSMT"/>
              </a:rPr>
              <a:t>.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7426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7E4C3F2-23F8-F185-4951-750B7C0DEB9D}"/>
              </a:ext>
            </a:extLst>
          </p:cNvPr>
          <p:cNvSpPr txBox="1"/>
          <p:nvPr/>
        </p:nvSpPr>
        <p:spPr>
          <a:xfrm>
            <a:off x="395536" y="452858"/>
            <a:ext cx="748883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 err="1"/>
              <a:t>Умуман</a:t>
            </a:r>
            <a:r>
              <a:rPr lang="ru-RU" sz="2200" dirty="0"/>
              <a:t> </a:t>
            </a:r>
            <a:r>
              <a:rPr lang="ru-RU" sz="2200" dirty="0" err="1"/>
              <a:t>олганда</a:t>
            </a:r>
            <a:r>
              <a:rPr lang="ru-RU" sz="2200" dirty="0"/>
              <a:t>, </a:t>
            </a:r>
            <a:r>
              <a:rPr lang="ru-RU" sz="2200" dirty="0" err="1"/>
              <a:t>кўрфазнинг</a:t>
            </a:r>
            <a:r>
              <a:rPr lang="ru-RU" sz="2200" dirty="0"/>
              <a:t> </a:t>
            </a:r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банклари</a:t>
            </a:r>
            <a:r>
              <a:rPr lang="ru-RU" sz="2200" dirty="0"/>
              <a:t> </a:t>
            </a:r>
            <a:r>
              <a:rPr lang="ru-RU" sz="2200" dirty="0" err="1"/>
              <a:t>иқтисодий</a:t>
            </a:r>
            <a:endParaRPr lang="ru-RU" sz="2200" dirty="0"/>
          </a:p>
          <a:p>
            <a:r>
              <a:rPr lang="ru-RU" sz="2200" dirty="0" err="1"/>
              <a:t>ўсишни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r>
              <a:rPr lang="ru-RU" sz="2200" dirty="0"/>
              <a:t> </a:t>
            </a:r>
            <a:r>
              <a:rPr lang="ru-RU" sz="2200" dirty="0" err="1"/>
              <a:t>имкониятларини</a:t>
            </a:r>
            <a:r>
              <a:rPr lang="ru-RU" sz="2200" dirty="0"/>
              <a:t> </a:t>
            </a:r>
            <a:r>
              <a:rPr lang="ru-RU" sz="2200" dirty="0" err="1"/>
              <a:t>асосан</a:t>
            </a:r>
            <a:r>
              <a:rPr lang="ru-RU" sz="2200" dirty="0"/>
              <a:t> </a:t>
            </a:r>
            <a:r>
              <a:rPr lang="ru-RU" sz="2200" dirty="0" err="1" smtClean="0"/>
              <a:t>ўзларининг</a:t>
            </a:r>
            <a:r>
              <a:rPr lang="ru-RU" sz="2200" dirty="0" smtClean="0"/>
              <a:t> </a:t>
            </a:r>
            <a:r>
              <a:rPr lang="ru-RU" sz="2200" dirty="0" err="1" smtClean="0"/>
              <a:t>ички</a:t>
            </a:r>
            <a:r>
              <a:rPr lang="ru-RU" sz="2200" dirty="0" smtClean="0"/>
              <a:t> </a:t>
            </a:r>
            <a:r>
              <a:rPr lang="ru-RU" sz="2200" dirty="0" err="1"/>
              <a:t>бозорларидан</a:t>
            </a:r>
            <a:r>
              <a:rPr lang="ru-RU" sz="2200" dirty="0"/>
              <a:t> </a:t>
            </a:r>
            <a:r>
              <a:rPr lang="ru-RU" sz="2200" dirty="0" err="1"/>
              <a:t>излашни</a:t>
            </a:r>
            <a:r>
              <a:rPr lang="ru-RU" sz="2200" dirty="0"/>
              <a:t> </a:t>
            </a:r>
            <a:r>
              <a:rPr lang="ru-RU" sz="2200" dirty="0" err="1"/>
              <a:t>мўлжалламоқдалар</a:t>
            </a:r>
            <a:r>
              <a:rPr lang="ru-RU" sz="2200" dirty="0"/>
              <a:t>. </a:t>
            </a:r>
            <a:r>
              <a:rPr lang="ru-RU" sz="2200" dirty="0" err="1" smtClean="0"/>
              <a:t>Бундан</a:t>
            </a:r>
            <a:r>
              <a:rPr lang="ru-RU" sz="2200" dirty="0" smtClean="0"/>
              <a:t> </a:t>
            </a:r>
            <a:r>
              <a:rPr lang="ru-RU" sz="2200" dirty="0" err="1" smtClean="0"/>
              <a:t>ташқари</a:t>
            </a:r>
            <a:r>
              <a:rPr lang="ru-RU" sz="2200" dirty="0"/>
              <a:t>, </a:t>
            </a:r>
            <a:r>
              <a:rPr lang="ru-RU" sz="2200" dirty="0" err="1"/>
              <a:t>ушбу</a:t>
            </a:r>
            <a:r>
              <a:rPr lang="ru-RU" sz="2200" dirty="0"/>
              <a:t> </a:t>
            </a:r>
            <a:r>
              <a:rPr lang="ru-RU" sz="2200" dirty="0" err="1"/>
              <a:t>ҳудудда</a:t>
            </a:r>
            <a:r>
              <a:rPr lang="ru-RU" sz="2200" dirty="0"/>
              <a:t>, </a:t>
            </a:r>
            <a:r>
              <a:rPr lang="ru-RU" sz="2200" dirty="0" err="1"/>
              <a:t>айниқса</a:t>
            </a:r>
            <a:r>
              <a:rPr lang="ru-RU" sz="2200" dirty="0"/>
              <a:t>, БАА, </a:t>
            </a:r>
            <a:r>
              <a:rPr lang="ru-RU" sz="2200" dirty="0" err="1"/>
              <a:t>Саудия</a:t>
            </a:r>
            <a:r>
              <a:rPr lang="ru-RU" sz="2200" dirty="0"/>
              <a:t> </a:t>
            </a:r>
            <a:r>
              <a:rPr lang="ru-RU" sz="2200" dirty="0" err="1" smtClean="0"/>
              <a:t>Арабистонида</a:t>
            </a:r>
            <a:r>
              <a:rPr lang="ru-RU" sz="2200" dirty="0" smtClean="0"/>
              <a:t> </a:t>
            </a:r>
            <a:r>
              <a:rPr lang="ru-RU" sz="2200" dirty="0" err="1" smtClean="0"/>
              <a:t>кўчмас</a:t>
            </a:r>
            <a:r>
              <a:rPr lang="ru-RU" sz="2200" dirty="0" smtClean="0"/>
              <a:t> </a:t>
            </a:r>
            <a:r>
              <a:rPr lang="ru-RU" sz="2200" dirty="0" err="1"/>
              <a:t>мулк</a:t>
            </a:r>
            <a:r>
              <a:rPr lang="ru-RU" sz="2200" dirty="0"/>
              <a:t> </a:t>
            </a:r>
            <a:r>
              <a:rPr lang="ru-RU" sz="2200" dirty="0" err="1"/>
              <a:t>бозорида</a:t>
            </a:r>
            <a:r>
              <a:rPr lang="ru-RU" sz="2200" dirty="0"/>
              <a:t> </a:t>
            </a:r>
            <a:r>
              <a:rPr lang="ru-RU" sz="2200" dirty="0" err="1"/>
              <a:t>фаоллик</a:t>
            </a:r>
            <a:r>
              <a:rPr lang="ru-RU" sz="2200" dirty="0"/>
              <a:t> </a:t>
            </a:r>
            <a:r>
              <a:rPr lang="ru-RU" sz="2200" dirty="0" err="1"/>
              <a:t>ошиши</a:t>
            </a:r>
            <a:r>
              <a:rPr lang="ru-RU" sz="2200" dirty="0"/>
              <a:t> </a:t>
            </a:r>
            <a:r>
              <a:rPr lang="ru-RU" sz="2200" dirty="0" err="1"/>
              <a:t>кузатилмоқда</a:t>
            </a:r>
            <a:r>
              <a:rPr lang="ru-RU" sz="2200" dirty="0"/>
              <a:t>. </a:t>
            </a:r>
          </a:p>
          <a:p>
            <a:r>
              <a:rPr lang="ru-RU" sz="2200" dirty="0" err="1"/>
              <a:t>Инқирозг</a:t>
            </a:r>
            <a:r>
              <a:rPr lang="ru-RU" sz="2200" dirty="0"/>
              <a:t> </a:t>
            </a:r>
            <a:r>
              <a:rPr lang="ru-RU" sz="2200" dirty="0" err="1"/>
              <a:t>қадар</a:t>
            </a:r>
            <a:r>
              <a:rPr lang="ru-RU" sz="2200" dirty="0"/>
              <a:t> </a:t>
            </a:r>
            <a:r>
              <a:rPr lang="ru-RU" sz="2200" dirty="0" err="1"/>
              <a:t>бўлган</a:t>
            </a:r>
            <a:r>
              <a:rPr lang="ru-RU" sz="2200" dirty="0"/>
              <a:t> </a:t>
            </a:r>
            <a:r>
              <a:rPr lang="ru-RU" sz="2200" dirty="0" err="1"/>
              <a:t>даражага</a:t>
            </a:r>
            <a:r>
              <a:rPr lang="ru-RU" sz="2200" dirty="0"/>
              <a:t> </a:t>
            </a:r>
            <a:r>
              <a:rPr lang="ru-RU" sz="2200" dirty="0" err="1"/>
              <a:t>эришилмагунча</a:t>
            </a:r>
            <a:r>
              <a:rPr lang="ru-RU" sz="2200" dirty="0"/>
              <a:t> </a:t>
            </a:r>
            <a:r>
              <a:rPr lang="ru-RU" sz="2200" dirty="0" err="1"/>
              <a:t>ушбу</a:t>
            </a:r>
            <a:r>
              <a:rPr lang="ru-RU" sz="2200" dirty="0"/>
              <a:t> </a:t>
            </a:r>
            <a:r>
              <a:rPr lang="ru-RU" sz="2200" dirty="0" err="1"/>
              <a:t>фаолият</a:t>
            </a:r>
            <a:r>
              <a:rPr lang="ru-RU" sz="2200" dirty="0"/>
              <a:t> </a:t>
            </a:r>
            <a:r>
              <a:rPr lang="ru-RU" sz="2200" dirty="0" err="1" smtClean="0"/>
              <a:t>исломий</a:t>
            </a:r>
            <a:r>
              <a:rPr lang="ru-RU" sz="2200" dirty="0" smtClean="0"/>
              <a:t> </a:t>
            </a:r>
            <a:r>
              <a:rPr lang="ru-RU" sz="2200" dirty="0" err="1" smtClean="0"/>
              <a:t>банкларнинг</a:t>
            </a:r>
            <a:r>
              <a:rPr lang="ru-RU" sz="2200" dirty="0" smtClean="0"/>
              <a:t> </a:t>
            </a:r>
            <a:r>
              <a:rPr lang="ru-RU" sz="2200" dirty="0"/>
              <a:t>бухгалтерия </a:t>
            </a:r>
            <a:r>
              <a:rPr lang="ru-RU" sz="2200" dirty="0" err="1"/>
              <a:t>баланслари</a:t>
            </a:r>
            <a:r>
              <a:rPr lang="ru-RU" sz="2200" dirty="0"/>
              <a:t> </a:t>
            </a:r>
            <a:r>
              <a:rPr lang="ru-RU" sz="2200" dirty="0" err="1"/>
              <a:t>тикланишига</a:t>
            </a:r>
            <a:r>
              <a:rPr lang="ru-RU" sz="2200" dirty="0"/>
              <a:t> </a:t>
            </a:r>
            <a:r>
              <a:rPr lang="ru-RU" sz="2200" dirty="0" err="1"/>
              <a:t>ёрдам</a:t>
            </a:r>
            <a:r>
              <a:rPr lang="ru-RU" sz="2200" dirty="0"/>
              <a:t> </a:t>
            </a:r>
            <a:r>
              <a:rPr lang="ru-RU" sz="2200" dirty="0" err="1"/>
              <a:t>бериши</a:t>
            </a:r>
            <a:r>
              <a:rPr lang="ru-RU" sz="2200" dirty="0"/>
              <a:t> </a:t>
            </a:r>
            <a:r>
              <a:rPr lang="ru-RU" sz="2200" dirty="0" err="1"/>
              <a:t>тахмин</a:t>
            </a:r>
            <a:r>
              <a:rPr lang="ru-RU" sz="2200" dirty="0"/>
              <a:t> </a:t>
            </a:r>
            <a:r>
              <a:rPr lang="ru-RU" sz="2200" dirty="0" err="1"/>
              <a:t>қилинмоқда</a:t>
            </a:r>
            <a:r>
              <a:rPr lang="ru-RU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995095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262BBE7-EEF8-A61D-30A3-E1CD2031B13B}"/>
              </a:ext>
            </a:extLst>
          </p:cNvPr>
          <p:cNvSpPr txBox="1"/>
          <p:nvPr/>
        </p:nvSpPr>
        <p:spPr>
          <a:xfrm>
            <a:off x="323528" y="908720"/>
            <a:ext cx="763284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 err="1"/>
              <a:t>Осиё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Форс </a:t>
            </a:r>
            <a:r>
              <a:rPr lang="ru-RU" sz="2200" dirty="0" err="1"/>
              <a:t>кўрфази</a:t>
            </a:r>
            <a:r>
              <a:rPr lang="ru-RU" sz="2200" dirty="0"/>
              <a:t> </a:t>
            </a:r>
            <a:r>
              <a:rPr lang="ru-RU" sz="2200" dirty="0" err="1"/>
              <a:t>мамлакатлари</a:t>
            </a:r>
            <a:r>
              <a:rPr lang="ru-RU" sz="2200" dirty="0"/>
              <a:t> </a:t>
            </a:r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банклари</a:t>
            </a:r>
            <a:endParaRPr lang="ru-RU" sz="2200" dirty="0"/>
          </a:p>
          <a:p>
            <a:r>
              <a:rPr lang="ru-RU" sz="2200" dirty="0" err="1"/>
              <a:t>ўзларининг</a:t>
            </a:r>
            <a:r>
              <a:rPr lang="ru-RU" sz="2200" dirty="0"/>
              <a:t> </a:t>
            </a:r>
            <a:r>
              <a:rPr lang="ru-RU" sz="2200" dirty="0" err="1"/>
              <a:t>активлари</a:t>
            </a:r>
            <a:r>
              <a:rPr lang="ru-RU" sz="2200" dirty="0"/>
              <a:t> </a:t>
            </a:r>
            <a:r>
              <a:rPr lang="ru-RU" sz="2200" dirty="0" err="1"/>
              <a:t>сифати</a:t>
            </a:r>
            <a:r>
              <a:rPr lang="ru-RU" sz="2200" dirty="0"/>
              <a:t> </a:t>
            </a:r>
            <a:r>
              <a:rPr lang="ru-RU" sz="2200" dirty="0" err="1"/>
              <a:t>билан</a:t>
            </a:r>
            <a:r>
              <a:rPr lang="ru-RU" sz="2200" dirty="0"/>
              <a:t> </a:t>
            </a:r>
            <a:r>
              <a:rPr lang="ru-RU" sz="2200" dirty="0" err="1"/>
              <a:t>боғлиқ</a:t>
            </a:r>
            <a:r>
              <a:rPr lang="ru-RU" sz="2200" dirty="0"/>
              <a:t> </a:t>
            </a:r>
            <a:r>
              <a:rPr lang="ru-RU" sz="2200" dirty="0" err="1"/>
              <a:t>турли</a:t>
            </a:r>
            <a:r>
              <a:rPr lang="ru-RU" sz="2200" dirty="0"/>
              <a:t> </a:t>
            </a:r>
            <a:r>
              <a:rPr lang="ru-RU" sz="2200" dirty="0" err="1" smtClean="0"/>
              <a:t>муаммолар</a:t>
            </a:r>
            <a:r>
              <a:rPr lang="ru-RU" sz="2200" dirty="0" smtClean="0"/>
              <a:t> </a:t>
            </a:r>
            <a:r>
              <a:rPr lang="ru-RU" sz="2200" dirty="0" err="1"/>
              <a:t>билан</a:t>
            </a:r>
            <a:r>
              <a:rPr lang="ru-RU" sz="2200" dirty="0"/>
              <a:t> </a:t>
            </a:r>
            <a:r>
              <a:rPr lang="ru-RU" sz="2200" dirty="0" err="1"/>
              <a:t>тўқнашиб</a:t>
            </a:r>
            <a:r>
              <a:rPr lang="ru-RU" sz="2200" dirty="0"/>
              <a:t> </a:t>
            </a:r>
            <a:r>
              <a:rPr lang="ru-RU" sz="2200" dirty="0" err="1"/>
              <a:t>турган</a:t>
            </a:r>
            <a:r>
              <a:rPr lang="ru-RU" sz="2200" dirty="0"/>
              <a:t> </a:t>
            </a:r>
            <a:r>
              <a:rPr lang="ru-RU" sz="2200" dirty="0" err="1"/>
              <a:t>вақтда</a:t>
            </a:r>
            <a:r>
              <a:rPr lang="ru-RU" sz="2200" dirty="0"/>
              <a:t>, </a:t>
            </a:r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банклар</a:t>
            </a:r>
            <a:endParaRPr lang="ru-RU" sz="2200" dirty="0"/>
          </a:p>
          <a:p>
            <a:r>
              <a:rPr lang="ru-RU" sz="2200" dirty="0" err="1"/>
              <a:t>қарзла</a:t>
            </a:r>
            <a:r>
              <a:rPr lang="ru-RU" sz="2200" dirty="0"/>
              <a:t> </a:t>
            </a:r>
            <a:r>
              <a:rPr lang="ru-RU" sz="2200" dirty="0" err="1"/>
              <a:t>тўланмаслигини</a:t>
            </a:r>
            <a:r>
              <a:rPr lang="ru-RU" sz="2200" dirty="0"/>
              <a:t> </a:t>
            </a:r>
            <a:r>
              <a:rPr lang="ru-RU" sz="2200" dirty="0" err="1"/>
              <a:t>бошқариш</a:t>
            </a:r>
            <a:r>
              <a:rPr lang="ru-RU" sz="2200" dirty="0"/>
              <a:t> </a:t>
            </a:r>
            <a:r>
              <a:rPr lang="ru-RU" sz="2200" dirty="0" err="1"/>
              <a:t>мақсадида</a:t>
            </a:r>
            <a:r>
              <a:rPr lang="ru-RU" sz="2200" dirty="0"/>
              <a:t>, </a:t>
            </a:r>
            <a:r>
              <a:rPr lang="ru-RU" sz="2200" dirty="0" err="1"/>
              <a:t>нобарқарорлик</a:t>
            </a:r>
            <a:endParaRPr lang="ru-RU" sz="2200" dirty="0"/>
          </a:p>
          <a:p>
            <a:r>
              <a:rPr lang="ru-RU" sz="2200" dirty="0" err="1"/>
              <a:t>шароитида</a:t>
            </a:r>
            <a:r>
              <a:rPr lang="ru-RU" sz="2200" dirty="0"/>
              <a:t> </a:t>
            </a:r>
            <a:r>
              <a:rPr lang="ru-RU" sz="2200" dirty="0" err="1"/>
              <a:t>хатар-менежментлари</a:t>
            </a:r>
            <a:r>
              <a:rPr lang="ru-RU" sz="2200" dirty="0"/>
              <a:t> </a:t>
            </a:r>
            <a:r>
              <a:rPr lang="ru-RU" sz="2200" dirty="0" err="1"/>
              <a:t>тизимини</a:t>
            </a:r>
            <a:r>
              <a:rPr lang="ru-RU" sz="2200" dirty="0"/>
              <a:t> </a:t>
            </a:r>
            <a:r>
              <a:rPr lang="ru-RU" sz="2200" dirty="0" err="1"/>
              <a:t>мустаҳкамлаётганликлари</a:t>
            </a:r>
            <a:r>
              <a:rPr lang="ru-RU" sz="2200" dirty="0"/>
              <a:t> </a:t>
            </a:r>
            <a:r>
              <a:rPr lang="ru-RU" sz="2200" dirty="0" err="1"/>
              <a:t>ҳамда</a:t>
            </a:r>
            <a:r>
              <a:rPr lang="ru-RU" sz="2200" dirty="0"/>
              <a:t> бутун </a:t>
            </a:r>
            <a:r>
              <a:rPr lang="ru-RU" sz="2200" dirty="0" err="1"/>
              <a:t>бозорнинг</a:t>
            </a:r>
            <a:r>
              <a:rPr lang="ru-RU" sz="2200" dirty="0"/>
              <a:t> </a:t>
            </a:r>
            <a:r>
              <a:rPr lang="ru-RU" sz="2200" dirty="0" err="1"/>
              <a:t>молиявий</a:t>
            </a:r>
            <a:r>
              <a:rPr lang="ru-RU" sz="2200" dirty="0"/>
              <a:t> </a:t>
            </a:r>
            <a:r>
              <a:rPr lang="ru-RU" sz="2200" dirty="0" err="1"/>
              <a:t>барқарорлигини</a:t>
            </a:r>
            <a:r>
              <a:rPr lang="ru-RU" sz="2200" dirty="0"/>
              <a:t> </a:t>
            </a:r>
            <a:r>
              <a:rPr lang="ru-RU" sz="2200" dirty="0" err="1"/>
              <a:t>таъминлашга</a:t>
            </a:r>
            <a:r>
              <a:rPr lang="ru-RU" sz="2200" dirty="0"/>
              <a:t> </a:t>
            </a:r>
            <a:r>
              <a:rPr lang="ru-RU" sz="2200" dirty="0" err="1"/>
              <a:t>уринишлари</a:t>
            </a:r>
            <a:r>
              <a:rPr lang="ru-RU" sz="2200" dirty="0"/>
              <a:t> </a:t>
            </a:r>
            <a:r>
              <a:rPr lang="ru-RU" sz="2200" dirty="0" err="1"/>
              <a:t>ўта</a:t>
            </a:r>
            <a:r>
              <a:rPr lang="ru-RU" sz="2200" dirty="0"/>
              <a:t> </a:t>
            </a:r>
            <a:r>
              <a:rPr lang="ru-RU" sz="2200" dirty="0" err="1"/>
              <a:t>муҳимдир</a:t>
            </a:r>
            <a:r>
              <a:rPr lang="ru-RU" sz="2200" dirty="0"/>
              <a:t>.</a:t>
            </a:r>
          </a:p>
          <a:p>
            <a:r>
              <a:rPr lang="ru-RU" sz="2200" dirty="0"/>
              <a:t>Банк </a:t>
            </a:r>
            <a:r>
              <a:rPr lang="ru-RU" sz="2200" dirty="0" err="1"/>
              <a:t>сектори</a:t>
            </a:r>
            <a:r>
              <a:rPr lang="ru-RU" sz="2200" dirty="0"/>
              <a:t> </a:t>
            </a:r>
            <a:r>
              <a:rPr lang="ru-RU" sz="2200" dirty="0" err="1"/>
              <a:t>барқарорлигининг</a:t>
            </a:r>
            <a:r>
              <a:rPr lang="ru-RU" sz="2200" dirty="0"/>
              <a:t> </a:t>
            </a:r>
            <a:r>
              <a:rPr lang="ru-RU" sz="2200" dirty="0" err="1"/>
              <a:t>муҳим</a:t>
            </a:r>
            <a:r>
              <a:rPr lang="ru-RU" sz="2200" dirty="0"/>
              <a:t> </a:t>
            </a:r>
            <a:r>
              <a:rPr lang="ru-RU" sz="2200" dirty="0" err="1"/>
              <a:t>кўрсаткичи</a:t>
            </a:r>
            <a:r>
              <a:rPr lang="ru-RU" sz="2200" dirty="0"/>
              <a:t> </a:t>
            </a:r>
            <a:r>
              <a:rPr lang="ru-RU" sz="2200" dirty="0" err="1"/>
              <a:t>ундаги</a:t>
            </a:r>
            <a:endParaRPr lang="ru-RU" sz="2200" dirty="0"/>
          </a:p>
          <a:p>
            <a:r>
              <a:rPr lang="ru-RU" sz="2200" dirty="0" err="1"/>
              <a:t>молиявий</a:t>
            </a:r>
            <a:r>
              <a:rPr lang="ru-RU" sz="2200" dirty="0"/>
              <a:t> </a:t>
            </a:r>
            <a:r>
              <a:rPr lang="ru-RU" sz="2200" dirty="0" err="1"/>
              <a:t>муассасалар</a:t>
            </a:r>
            <a:r>
              <a:rPr lang="ru-RU" sz="2200" dirty="0"/>
              <a:t> </a:t>
            </a:r>
            <a:r>
              <a:rPr lang="ru-RU" sz="2200" dirty="0" err="1"/>
              <a:t>капиталлашув</a:t>
            </a:r>
            <a:r>
              <a:rPr lang="ru-RU" sz="2200" dirty="0"/>
              <a:t> </a:t>
            </a:r>
            <a:r>
              <a:rPr lang="ru-RU" sz="2200" dirty="0" err="1"/>
              <a:t>даражаси</a:t>
            </a:r>
            <a:r>
              <a:rPr lang="ru-RU" sz="2200" dirty="0"/>
              <a:t> </a:t>
            </a:r>
            <a:r>
              <a:rPr lang="ru-RU" sz="2200" dirty="0" err="1"/>
              <a:t>ҳисобланади</a:t>
            </a:r>
            <a:r>
              <a:rPr lang="ru-RU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693643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0D48C22-C6F3-2C49-E2AA-99975AC87CD1}"/>
              </a:ext>
            </a:extLst>
          </p:cNvPr>
          <p:cNvSpPr txBox="1"/>
          <p:nvPr/>
        </p:nvSpPr>
        <p:spPr>
          <a:xfrm>
            <a:off x="323528" y="101275"/>
            <a:ext cx="8820472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000" b="0" i="0" u="none" strike="noStrike" baseline="0" dirty="0">
                <a:latin typeface="TimesNewRomanPSMT"/>
              </a:rPr>
              <a:t>Глобал </a:t>
            </a:r>
            <a:r>
              <a:rPr lang="ru-RU" sz="2000" b="0" i="0" u="none" strike="noStrike" baseline="0" dirty="0" err="1">
                <a:latin typeface="TimesNewRomanPSMT"/>
              </a:rPr>
              <a:t>молиявий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инқироздан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кейин</a:t>
            </a:r>
            <a:r>
              <a:rPr lang="ru-RU" sz="2000" b="0" i="0" u="none" strike="noStrike" baseline="0" dirty="0">
                <a:latin typeface="TimesNewRomanPSMT"/>
              </a:rPr>
              <a:t> банк </a:t>
            </a:r>
            <a:r>
              <a:rPr lang="ru-RU" sz="2000" b="0" i="0" u="none" strike="noStrike" baseline="0" dirty="0" err="1">
                <a:latin typeface="TimesNewRomanPSMT"/>
              </a:rPr>
              <a:t>назорати</a:t>
            </a:r>
            <a:r>
              <a:rPr lang="ru-RU" sz="2000" b="0" i="0" u="none" strike="noStrike" baseline="0" dirty="0">
                <a:latin typeface="TimesNewRomanPSMT"/>
              </a:rPr>
              <a:t> Базель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қўмитаси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бир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қатор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соҳаларда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ислоҳотларни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амалга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оширди</a:t>
            </a:r>
            <a:r>
              <a:rPr lang="ru-RU" sz="2000" b="0" i="0" u="none" strike="noStrike" baseline="0" dirty="0">
                <a:latin typeface="TimesNewRomanPSMT"/>
              </a:rPr>
              <a:t>,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Basel III </a:t>
            </a:r>
            <a:r>
              <a:rPr lang="ru-RU" sz="2000" b="0" i="0" u="none" strike="noStrike" baseline="0" dirty="0" err="1">
                <a:latin typeface="TimesNewRomanPSMT"/>
              </a:rPr>
              <a:t>таркиби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сифатида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капиталга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нисбатан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юқори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талабларни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амалга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киритди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жумладан</a:t>
            </a:r>
            <a:r>
              <a:rPr lang="ru-RU" sz="2000" b="0" i="0" u="none" strike="noStrike" baseline="0" dirty="0">
                <a:latin typeface="TimesNewRomanPSMT"/>
              </a:rPr>
              <a:t>: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– капитал </a:t>
            </a:r>
            <a:r>
              <a:rPr lang="ru-RU" sz="2000" b="0" i="0" u="none" strike="noStrike" baseline="0" dirty="0" err="1">
                <a:latin typeface="TimesNewRomanPSMT"/>
              </a:rPr>
              <a:t>сифатини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ошириш</a:t>
            </a:r>
            <a:r>
              <a:rPr lang="ru-RU" sz="2000" b="0" i="0" u="none" strike="noStrike" baseline="0" dirty="0">
                <a:latin typeface="TimesNewRomanPSMT"/>
              </a:rPr>
              <a:t>;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– банк </a:t>
            </a:r>
            <a:r>
              <a:rPr lang="ru-RU" sz="2000" b="0" i="0" u="none" strike="noStrike" baseline="0" dirty="0" err="1">
                <a:latin typeface="TimesNewRomanPSMT"/>
              </a:rPr>
              <a:t>капиталига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нисбатан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янада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кучлироқ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меъёрий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асос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талаби</a:t>
            </a:r>
            <a:r>
              <a:rPr lang="ru-RU" sz="2000" b="0" i="0" u="none" strike="noStrike" baseline="0" dirty="0">
                <a:latin typeface="TimesNewRomanPSMT"/>
              </a:rPr>
              <a:t>;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– капитал </a:t>
            </a:r>
            <a:r>
              <a:rPr lang="ru-RU" sz="2000" b="0" i="0" u="none" strike="noStrike" baseline="0" dirty="0" err="1">
                <a:latin typeface="TimesNewRomanPSMT"/>
              </a:rPr>
              <a:t>таркибини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қоплаш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хатари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даражасини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ошириш</a:t>
            </a:r>
            <a:r>
              <a:rPr lang="ru-RU" sz="2000" b="0" i="0" u="none" strike="noStrike" baseline="0" dirty="0">
                <a:latin typeface="TimesNewRomanPSMT"/>
              </a:rPr>
              <a:t>;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– капитал </a:t>
            </a:r>
            <a:r>
              <a:rPr lang="ru-RU" sz="2000" b="0" i="0" u="none" strike="noStrike" baseline="0" dirty="0" err="1">
                <a:latin typeface="TimesNewRomanPSMT"/>
              </a:rPr>
              <a:t>хатарини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чеклаш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ўлчови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сифатида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хизмат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қила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олиши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лозим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бўлган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молиялаштириш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коэффициентини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жорий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этиш</a:t>
            </a:r>
            <a:r>
              <a:rPr lang="ru-RU" sz="2000" b="0" i="0" u="none" strike="noStrike" baseline="0" dirty="0">
                <a:latin typeface="TimesNewRomanPSMT"/>
              </a:rPr>
              <a:t>;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– </a:t>
            </a:r>
            <a:r>
              <a:rPr lang="ru-RU" sz="2000" b="0" i="0" u="none" strike="noStrike" baseline="0" dirty="0" err="1">
                <a:latin typeface="TimesNewRomanPSMT"/>
              </a:rPr>
              <a:t>энг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қуйи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даражадаги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қўшимча</a:t>
            </a:r>
            <a:r>
              <a:rPr lang="ru-RU" sz="2000" b="0" i="0" u="none" strike="noStrike" baseline="0" dirty="0">
                <a:latin typeface="TimesNewRomanPSMT"/>
              </a:rPr>
              <a:t> капитал </a:t>
            </a:r>
            <a:r>
              <a:rPr lang="ru-RU" sz="2000" b="0" i="0" u="none" strike="noStrike" baseline="0" dirty="0" err="1">
                <a:latin typeface="TimesNewRomanPSMT"/>
              </a:rPr>
              <a:t>бўйича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макропру</a:t>
            </a:r>
            <a:r>
              <a:rPr lang="ru-RU" sz="2000" b="0" i="0" u="none" strike="noStrike" baseline="0" dirty="0">
                <a:latin typeface="TimesNewRomanPSMT"/>
              </a:rPr>
              <a:t>-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денциал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меъёрни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жорий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этиш</a:t>
            </a:r>
            <a:r>
              <a:rPr lang="ru-RU" sz="2000" b="0" i="0" u="none" strike="noStrike" baseline="0" dirty="0">
                <a:latin typeface="TimesNewRomanPSMT"/>
              </a:rPr>
              <a:t> (</a:t>
            </a:r>
            <a:r>
              <a:rPr lang="uz-Latn-UZ" sz="2000" b="0" i="0" u="none" strike="noStrike" baseline="0" dirty="0">
                <a:latin typeface="TimesNewRomanPSMT"/>
              </a:rPr>
              <a:t>capital buffer </a:t>
            </a:r>
            <a:r>
              <a:rPr lang="ru-RU" sz="2000" b="0" i="0" u="none" strike="noStrike" baseline="0" dirty="0" err="1">
                <a:latin typeface="TimesNewRomanPSMT"/>
              </a:rPr>
              <a:t>ёки</a:t>
            </a:r>
            <a:r>
              <a:rPr lang="ru-RU" sz="2000" b="0" i="0" u="none" strike="noStrike" baseline="0" dirty="0">
                <a:latin typeface="TimesNewRomanPSMT"/>
              </a:rPr>
              <a:t> «</a:t>
            </a:r>
            <a:r>
              <a:rPr lang="ru-RU" sz="2000" b="0" i="0" u="none" strike="noStrike" baseline="0" dirty="0" err="1">
                <a:latin typeface="TimesNewRomanPSMT"/>
              </a:rPr>
              <a:t>хавфсизлик</a:t>
            </a:r>
            <a:endParaRPr lang="ru-RU" sz="2000" b="0" i="0" u="none" strike="noStrike" baseline="0" dirty="0">
              <a:latin typeface="TimesNewRomanPSMT"/>
            </a:endParaRP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ёстиғи</a:t>
            </a:r>
            <a:r>
              <a:rPr lang="ru-RU" sz="2000" b="0" i="0" u="none" strike="noStrike" baseline="0" dirty="0">
                <a:latin typeface="TimesNewRomanPSMT"/>
              </a:rPr>
              <a:t>»), </a:t>
            </a:r>
            <a:r>
              <a:rPr lang="ru-RU" sz="2000" b="0" i="0" u="none" strike="noStrike" baseline="0" dirty="0" err="1">
                <a:latin typeface="TimesNewRomanPSMT"/>
              </a:rPr>
              <a:t>бу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орқали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молиявий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муассасалар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фаолияти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цикли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билан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ўзаро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боғлиқлик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натижасида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юзага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келувчи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тизимли</a:t>
            </a:r>
            <a:r>
              <a:rPr lang="ru-RU" sz="2000" b="0" i="0" u="none" strike="noStrike" baseline="0" dirty="0">
                <a:latin typeface="TimesNewRomanPSMT"/>
              </a:rPr>
              <a:t> ха-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тарларни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тўхтатишга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кўмак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берилади</a:t>
            </a:r>
            <a:r>
              <a:rPr lang="ru-RU" sz="2000" b="0" i="0" u="none" strike="noStrike" baseline="0" dirty="0">
                <a:latin typeface="TimesNewRomanPSMT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21514518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18D50A7-3502-A1D6-CD74-518D77E08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069CB-5E73-406F-BD9E-15D7020FDAA2}"/>
              </a:ext>
            </a:extLst>
          </p:cNvPr>
          <p:cNvSpPr txBox="1"/>
          <p:nvPr/>
        </p:nvSpPr>
        <p:spPr>
          <a:xfrm>
            <a:off x="323528" y="451512"/>
            <a:ext cx="792088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2005 </a:t>
            </a:r>
            <a:r>
              <a:rPr lang="ru-RU" sz="2000" dirty="0" err="1"/>
              <a:t>йилнинг</a:t>
            </a:r>
            <a:r>
              <a:rPr lang="ru-RU" sz="2000" dirty="0"/>
              <a:t> </a:t>
            </a:r>
            <a:r>
              <a:rPr lang="ru-RU" sz="2000" dirty="0" err="1"/>
              <a:t>декабрида</a:t>
            </a:r>
            <a:r>
              <a:rPr lang="ru-RU" sz="2000" dirty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хизматлар</a:t>
            </a:r>
            <a:endParaRPr lang="ru-RU" sz="2000" dirty="0"/>
          </a:p>
          <a:p>
            <a:r>
              <a:rPr lang="ru-RU" sz="2000" dirty="0" err="1"/>
              <a:t>бўйича</a:t>
            </a:r>
            <a:r>
              <a:rPr lang="ru-RU" sz="2000" dirty="0"/>
              <a:t> </a:t>
            </a:r>
            <a:r>
              <a:rPr lang="ru-RU" sz="2000" dirty="0" err="1"/>
              <a:t>кенгаш</a:t>
            </a:r>
            <a:r>
              <a:rPr lang="ru-RU" sz="2000" dirty="0"/>
              <a:t> (</a:t>
            </a:r>
            <a:r>
              <a:rPr lang="uz-Latn-UZ" sz="2000" dirty="0"/>
              <a:t>IFSB) «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хизматларни</a:t>
            </a:r>
            <a:r>
              <a:rPr lang="ru-RU" sz="2000" dirty="0"/>
              <a:t> </a:t>
            </a:r>
            <a:r>
              <a:rPr lang="ru-RU" sz="2000" dirty="0" err="1" smtClean="0"/>
              <a:t>амалга</a:t>
            </a:r>
            <a:r>
              <a:rPr lang="ru-RU" sz="2000" dirty="0" smtClean="0"/>
              <a:t> </a:t>
            </a:r>
            <a:r>
              <a:rPr lang="ru-RU" sz="2000" dirty="0" err="1"/>
              <a:t>оширувчи</a:t>
            </a:r>
            <a:r>
              <a:rPr lang="ru-RU" sz="2000" dirty="0"/>
              <a:t> </a:t>
            </a:r>
            <a:r>
              <a:rPr lang="ru-RU" sz="2000" dirty="0" err="1"/>
              <a:t>муассасалар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капиталнинг</a:t>
            </a:r>
            <a:r>
              <a:rPr lang="ru-RU" sz="2000" dirty="0"/>
              <a:t> </a:t>
            </a:r>
            <a:r>
              <a:rPr lang="ru-RU" sz="2000" dirty="0" err="1"/>
              <a:t>етарлилиги</a:t>
            </a:r>
            <a:r>
              <a:rPr lang="ru-RU" sz="2000" dirty="0"/>
              <a:t>» </a:t>
            </a:r>
            <a:r>
              <a:rPr lang="ru-RU" sz="2000" dirty="0" err="1" smtClean="0"/>
              <a:t>стандартини</a:t>
            </a:r>
            <a:r>
              <a:rPr lang="ru-RU" sz="2000" dirty="0" smtClean="0"/>
              <a:t> </a:t>
            </a:r>
            <a:r>
              <a:rPr lang="ru-RU" sz="2000" dirty="0" err="1"/>
              <a:t>чиқарди</a:t>
            </a:r>
            <a:r>
              <a:rPr lang="ru-RU" sz="2000" dirty="0"/>
              <a:t> (</a:t>
            </a:r>
            <a:r>
              <a:rPr lang="uz-Latn-UZ" sz="2000" dirty="0"/>
              <a:t>IFSB-2). </a:t>
            </a:r>
            <a:r>
              <a:rPr lang="ru-RU" sz="2000" dirty="0"/>
              <a:t>Ушбу стандарт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endParaRPr lang="ru-RU" sz="2000" dirty="0"/>
          </a:p>
          <a:p>
            <a:r>
              <a:rPr lang="ru-RU" sz="2000" dirty="0" err="1"/>
              <a:t>хизматлар</a:t>
            </a:r>
            <a:r>
              <a:rPr lang="ru-RU" sz="2000" dirty="0"/>
              <a:t> </a:t>
            </a:r>
            <a:r>
              <a:rPr lang="ru-RU" sz="2000" dirty="0" err="1"/>
              <a:t>саноати</a:t>
            </a:r>
            <a:r>
              <a:rPr lang="ru-RU" sz="2000" dirty="0"/>
              <a:t> </a:t>
            </a:r>
            <a:r>
              <a:rPr lang="ru-RU" sz="2000" dirty="0" err="1"/>
              <a:t>таклиф</a:t>
            </a:r>
            <a:r>
              <a:rPr lang="ru-RU" sz="2000" dirty="0"/>
              <a:t> </a:t>
            </a:r>
            <a:r>
              <a:rPr lang="ru-RU" sz="2000" dirty="0" err="1"/>
              <a:t>этадиган</a:t>
            </a:r>
            <a:r>
              <a:rPr lang="ru-RU" sz="2000" dirty="0"/>
              <a:t> </a:t>
            </a:r>
            <a:r>
              <a:rPr lang="ru-RU" sz="2000" dirty="0" err="1"/>
              <a:t>шариатга</a:t>
            </a:r>
            <a:r>
              <a:rPr lang="ru-RU" sz="2000" dirty="0"/>
              <a:t> </a:t>
            </a:r>
            <a:r>
              <a:rPr lang="ru-RU" sz="2000" dirty="0" err="1"/>
              <a:t>мувофиқ</a:t>
            </a:r>
            <a:r>
              <a:rPr lang="ru-RU" sz="2000" dirty="0"/>
              <a:t> </a:t>
            </a:r>
            <a:r>
              <a:rPr lang="ru-RU" sz="2000" dirty="0" err="1"/>
              <a:t>келувчи</a:t>
            </a:r>
            <a:endParaRPr lang="ru-RU" sz="2000" dirty="0"/>
          </a:p>
          <a:p>
            <a:r>
              <a:rPr lang="ru-RU" sz="2000" dirty="0" err="1"/>
              <a:t>маҳсулотлар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хизматларнинг</a:t>
            </a:r>
            <a:r>
              <a:rPr lang="ru-RU" sz="2000" dirty="0"/>
              <a:t> </a:t>
            </a:r>
            <a:r>
              <a:rPr lang="ru-RU" sz="2000" dirty="0" err="1"/>
              <a:t>мазмуни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махсус</a:t>
            </a:r>
            <a:r>
              <a:rPr lang="ru-RU" sz="2000" dirty="0"/>
              <a:t> </a:t>
            </a:r>
            <a:r>
              <a:rPr lang="ru-RU" sz="2000" dirty="0" err="1"/>
              <a:t>таркиби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endParaRPr lang="ru-RU" sz="2000" dirty="0"/>
          </a:p>
          <a:p>
            <a:r>
              <a:rPr lang="ru-RU" sz="2000" dirty="0" err="1"/>
              <a:t>боғлиқ</a:t>
            </a:r>
            <a:r>
              <a:rPr lang="ru-RU" sz="2000" dirty="0"/>
              <a:t> </a:t>
            </a:r>
            <a:r>
              <a:rPr lang="ru-RU" sz="2000" dirty="0" err="1"/>
              <a:t>муаммоларни</a:t>
            </a:r>
            <a:r>
              <a:rPr lang="ru-RU" sz="2000" dirty="0"/>
              <a:t> </a:t>
            </a:r>
            <a:r>
              <a:rPr lang="ru-RU" sz="2000" dirty="0" err="1"/>
              <a:t>ечади</a:t>
            </a:r>
            <a:r>
              <a:rPr lang="ru-RU" sz="2000" dirty="0"/>
              <a:t>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 err="1"/>
              <a:t>ўз</a:t>
            </a:r>
            <a:r>
              <a:rPr lang="ru-RU" sz="2000" dirty="0"/>
              <a:t> </a:t>
            </a:r>
            <a:r>
              <a:rPr lang="ru-RU" sz="2000" dirty="0" err="1"/>
              <a:t>капиталининг</a:t>
            </a:r>
            <a:r>
              <a:rPr lang="ru-RU" sz="2000" dirty="0"/>
              <a:t> </a:t>
            </a:r>
            <a:r>
              <a:rPr lang="ru-RU" sz="2000" dirty="0" err="1"/>
              <a:t>етарлилиги</a:t>
            </a:r>
            <a:endParaRPr lang="ru-RU" sz="2000" dirty="0"/>
          </a:p>
          <a:p>
            <a:r>
              <a:rPr lang="ru-RU" sz="2000" dirty="0" err="1"/>
              <a:t>коэффициентини</a:t>
            </a:r>
            <a:r>
              <a:rPr lang="ru-RU" sz="2000" dirty="0"/>
              <a:t> </a:t>
            </a:r>
            <a:r>
              <a:rPr lang="ru-RU" sz="2000" dirty="0" err="1"/>
              <a:t>ҳисоб-китоб</a:t>
            </a:r>
            <a:r>
              <a:rPr lang="ru-RU" sz="2000" dirty="0"/>
              <a:t> </a:t>
            </a:r>
            <a:r>
              <a:rPr lang="ru-RU" sz="2000" dirty="0" err="1"/>
              <a:t>қилиш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батафсил</a:t>
            </a:r>
            <a:r>
              <a:rPr lang="ru-RU" sz="2000" dirty="0"/>
              <a:t> </a:t>
            </a:r>
            <a:r>
              <a:rPr lang="ru-RU" sz="2000" dirty="0" err="1"/>
              <a:t>изоҳларни</a:t>
            </a:r>
            <a:endParaRPr lang="ru-RU" sz="2000" dirty="0"/>
          </a:p>
          <a:p>
            <a:r>
              <a:rPr lang="ru-RU" sz="2000" dirty="0" err="1"/>
              <a:t>ўз</a:t>
            </a:r>
            <a:r>
              <a:rPr lang="ru-RU" sz="2000" dirty="0"/>
              <a:t> ичига </a:t>
            </a:r>
            <a:r>
              <a:rPr lang="ru-RU" sz="2000" dirty="0" err="1"/>
              <a:t>олади</a:t>
            </a:r>
            <a:r>
              <a:rPr lang="ru-RU" sz="2000" dirty="0"/>
              <a:t>. </a:t>
            </a:r>
            <a:r>
              <a:rPr lang="ru-RU" sz="2000" dirty="0" err="1"/>
              <a:t>Сўнгги</a:t>
            </a:r>
            <a:r>
              <a:rPr lang="ru-RU" sz="2000" dirty="0"/>
              <a:t> </a:t>
            </a:r>
            <a:r>
              <a:rPr lang="ru-RU" sz="2000" dirty="0" err="1"/>
              <a:t>йилларда</a:t>
            </a:r>
            <a:r>
              <a:rPr lang="ru-RU" sz="2000" dirty="0"/>
              <a:t> </a:t>
            </a:r>
            <a:r>
              <a:rPr lang="uz-Latn-UZ" sz="2000" dirty="0"/>
              <a:t>IFSB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 smtClean="0"/>
              <a:t>хизматлар</a:t>
            </a:r>
            <a:r>
              <a:rPr lang="ru-RU" sz="2000" dirty="0" smtClean="0"/>
              <a:t> </a:t>
            </a:r>
            <a:r>
              <a:rPr lang="ru-RU" sz="2000" dirty="0" err="1"/>
              <a:t>саноати</a:t>
            </a:r>
            <a:r>
              <a:rPr lang="ru-RU" sz="2000" dirty="0"/>
              <a:t> </a:t>
            </a:r>
            <a:r>
              <a:rPr lang="ru-RU" sz="2000" dirty="0" err="1"/>
              <a:t>таклиф</a:t>
            </a:r>
            <a:r>
              <a:rPr lang="ru-RU" sz="2000" dirty="0"/>
              <a:t> </a:t>
            </a:r>
            <a:r>
              <a:rPr lang="ru-RU" sz="2000" dirty="0" err="1"/>
              <a:t>этадиган</a:t>
            </a:r>
            <a:r>
              <a:rPr lang="ru-RU" sz="2000" dirty="0"/>
              <a:t> </a:t>
            </a:r>
            <a:r>
              <a:rPr lang="ru-RU" sz="2000" dirty="0" err="1"/>
              <a:t>янги</a:t>
            </a:r>
            <a:r>
              <a:rPr lang="ru-RU" sz="2000" dirty="0"/>
              <a:t> </a:t>
            </a:r>
            <a:r>
              <a:rPr lang="ru-RU" sz="2000" dirty="0" err="1"/>
              <a:t>маҳсулот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хизматларни</a:t>
            </a:r>
            <a:endParaRPr lang="ru-RU" sz="2000" dirty="0"/>
          </a:p>
          <a:p>
            <a:r>
              <a:rPr lang="ru-RU" sz="2000" dirty="0" err="1"/>
              <a:t>қамраб</a:t>
            </a:r>
            <a:r>
              <a:rPr lang="ru-RU" sz="2000" dirty="0"/>
              <a:t> </a:t>
            </a:r>
            <a:r>
              <a:rPr lang="ru-RU" sz="2000" dirty="0" err="1"/>
              <a:t>олиш</a:t>
            </a:r>
            <a:r>
              <a:rPr lang="ru-RU" sz="2000" dirty="0"/>
              <a:t> </a:t>
            </a:r>
            <a:r>
              <a:rPr lang="ru-RU" sz="2000" dirty="0" err="1"/>
              <a:t>зарурати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боғлиқ</a:t>
            </a:r>
            <a:r>
              <a:rPr lang="ru-RU" sz="2000" dirty="0"/>
              <a:t> </a:t>
            </a:r>
            <a:r>
              <a:rPr lang="ru-RU" sz="2000" dirty="0" err="1"/>
              <a:t>ҳолда</a:t>
            </a:r>
            <a:r>
              <a:rPr lang="ru-RU" sz="2000" dirty="0"/>
              <a:t>, </a:t>
            </a:r>
            <a:r>
              <a:rPr lang="ru-RU" sz="2000" dirty="0" err="1"/>
              <a:t>ушбу</a:t>
            </a:r>
            <a:r>
              <a:rPr lang="ru-RU" sz="2000" dirty="0"/>
              <a:t> </a:t>
            </a:r>
            <a:r>
              <a:rPr lang="ru-RU" sz="2000" dirty="0" err="1"/>
              <a:t>стандартни</a:t>
            </a:r>
            <a:endParaRPr lang="ru-RU" sz="2000" dirty="0"/>
          </a:p>
          <a:p>
            <a:r>
              <a:rPr lang="ru-RU" sz="2000" dirty="0" err="1"/>
              <a:t>кўриб</a:t>
            </a:r>
            <a:r>
              <a:rPr lang="ru-RU" sz="2000" dirty="0"/>
              <a:t> </a:t>
            </a:r>
            <a:r>
              <a:rPr lang="ru-RU" sz="2000" dirty="0" err="1"/>
              <a:t>чиқди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кенгайтирди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514697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FDC7473-6E07-154E-6F49-C7A8C25D18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63" t="27590" r="31887" b="23387"/>
          <a:stretch/>
        </p:blipFill>
        <p:spPr>
          <a:xfrm>
            <a:off x="251520" y="102410"/>
            <a:ext cx="7006462" cy="28255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522ADC-B75E-D249-E0DA-53611AC0090C}"/>
              </a:ext>
            </a:extLst>
          </p:cNvPr>
          <p:cNvSpPr txBox="1"/>
          <p:nvPr/>
        </p:nvSpPr>
        <p:spPr>
          <a:xfrm>
            <a:off x="202282" y="2927956"/>
            <a:ext cx="84741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2007 </a:t>
            </a:r>
            <a:r>
              <a:rPr lang="ru-RU" b="1" dirty="0" err="1"/>
              <a:t>ва</a:t>
            </a:r>
            <a:r>
              <a:rPr lang="ru-RU" b="1" dirty="0"/>
              <a:t> 2011 </a:t>
            </a:r>
            <a:r>
              <a:rPr lang="ru-RU" b="1" dirty="0" err="1"/>
              <a:t>йилларда</a:t>
            </a:r>
            <a:r>
              <a:rPr lang="ru-RU" b="1" dirty="0"/>
              <a:t> </a:t>
            </a:r>
            <a:r>
              <a:rPr lang="ru-RU" b="1" dirty="0" err="1"/>
              <a:t>исломий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анъанавий</a:t>
            </a:r>
            <a:r>
              <a:rPr lang="ru-RU" b="1" dirty="0"/>
              <a:t> </a:t>
            </a:r>
            <a:r>
              <a:rPr lang="ru-RU" b="1" dirty="0" err="1"/>
              <a:t>банклар</a:t>
            </a:r>
            <a:endParaRPr lang="ru-RU" b="1" dirty="0"/>
          </a:p>
          <a:p>
            <a:pPr algn="ctr"/>
            <a:r>
              <a:rPr lang="ru-RU" b="1" dirty="0" err="1"/>
              <a:t>капиталлашуви</a:t>
            </a:r>
            <a:r>
              <a:rPr lang="ru-RU" b="1" dirty="0"/>
              <a:t> (</a:t>
            </a:r>
            <a:r>
              <a:rPr lang="ru-RU" b="1" dirty="0" err="1"/>
              <a:t>биринчи</a:t>
            </a:r>
            <a:r>
              <a:rPr lang="ru-RU" b="1" dirty="0"/>
              <a:t> </a:t>
            </a:r>
            <a:r>
              <a:rPr lang="ru-RU" b="1" dirty="0" err="1"/>
              <a:t>даражали</a:t>
            </a:r>
            <a:r>
              <a:rPr lang="ru-RU" b="1" dirty="0"/>
              <a:t> капитал).</a:t>
            </a:r>
          </a:p>
          <a:p>
            <a:pPr algn="just"/>
            <a:r>
              <a:rPr lang="ru-RU" dirty="0" err="1"/>
              <a:t>Кўриниб</a:t>
            </a:r>
            <a:r>
              <a:rPr lang="ru-RU" dirty="0"/>
              <a:t> </a:t>
            </a:r>
            <a:r>
              <a:rPr lang="ru-RU" dirty="0" err="1"/>
              <a:t>турганидек</a:t>
            </a:r>
            <a:r>
              <a:rPr lang="ru-RU" dirty="0"/>
              <a:t>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банкларнинг</a:t>
            </a:r>
            <a:r>
              <a:rPr lang="ru-RU" dirty="0"/>
              <a:t> капитал </a:t>
            </a:r>
            <a:r>
              <a:rPr lang="ru-RU" dirty="0" err="1"/>
              <a:t>етарлилиги</a:t>
            </a:r>
            <a:r>
              <a:rPr lang="ru-RU" dirty="0"/>
              <a:t> </a:t>
            </a:r>
            <a:r>
              <a:rPr lang="ru-RU" dirty="0" err="1"/>
              <a:t>коэффициенти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банкларга</a:t>
            </a:r>
            <a:r>
              <a:rPr lang="ru-RU" dirty="0"/>
              <a:t> </a:t>
            </a:r>
            <a:r>
              <a:rPr lang="ru-RU" dirty="0" err="1"/>
              <a:t>қараганда</a:t>
            </a:r>
            <a:r>
              <a:rPr lang="ru-RU" dirty="0"/>
              <a:t> </a:t>
            </a:r>
            <a:r>
              <a:rPr lang="ru-RU" dirty="0" err="1"/>
              <a:t>юқорироқ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-да,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салмоғи</a:t>
            </a:r>
            <a:r>
              <a:rPr lang="ru-RU" dirty="0"/>
              <a:t> 2007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даражаси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таққослаганда</a:t>
            </a:r>
            <a:r>
              <a:rPr lang="ru-RU" dirty="0"/>
              <a:t>, 2011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пасайган</a:t>
            </a:r>
            <a:r>
              <a:rPr lang="ru-RU" dirty="0"/>
              <a:t>.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томондан</a:t>
            </a:r>
            <a:r>
              <a:rPr lang="ru-RU" dirty="0"/>
              <a:t>,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инқироздан</a:t>
            </a:r>
            <a:r>
              <a:rPr lang="ru-RU" dirty="0"/>
              <a:t> </a:t>
            </a:r>
            <a:r>
              <a:rPr lang="ru-RU" dirty="0" err="1"/>
              <a:t>кейинги</a:t>
            </a:r>
            <a:r>
              <a:rPr lang="ru-RU" dirty="0"/>
              <a:t> </a:t>
            </a:r>
            <a:r>
              <a:rPr lang="ru-RU" dirty="0" err="1"/>
              <a:t>капиталлашув</a:t>
            </a:r>
            <a:r>
              <a:rPr lang="ru-RU" dirty="0"/>
              <a:t> </a:t>
            </a:r>
            <a:r>
              <a:rPr lang="ru-RU" dirty="0" err="1"/>
              <a:t>даражасини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талаблари</a:t>
            </a:r>
            <a:r>
              <a:rPr lang="ru-RU" dirty="0"/>
              <a:t> </a:t>
            </a:r>
            <a:r>
              <a:rPr lang="ru-RU" dirty="0" err="1"/>
              <a:t>босими</a:t>
            </a:r>
            <a:r>
              <a:rPr lang="ru-RU" dirty="0"/>
              <a:t> </a:t>
            </a:r>
            <a:r>
              <a:rPr lang="ru-RU" dirty="0" err="1"/>
              <a:t>остида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банкларнинг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капитали </a:t>
            </a:r>
            <a:r>
              <a:rPr lang="ru-RU" dirty="0" err="1"/>
              <a:t>етарлилиги</a:t>
            </a:r>
            <a:r>
              <a:rPr lang="ru-RU" dirty="0"/>
              <a:t> </a:t>
            </a:r>
            <a:r>
              <a:rPr lang="ru-RU" dirty="0" err="1"/>
              <a:t>коэффициенти</a:t>
            </a:r>
            <a:r>
              <a:rPr lang="ru-RU" dirty="0"/>
              <a:t> 2007 </a:t>
            </a:r>
            <a:r>
              <a:rPr lang="ru-RU" dirty="0" err="1"/>
              <a:t>йилдаги</a:t>
            </a:r>
            <a:r>
              <a:rPr lang="ru-RU" dirty="0"/>
              <a:t> </a:t>
            </a:r>
            <a:r>
              <a:rPr lang="ru-RU" dirty="0" err="1"/>
              <a:t>даражасига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таққослаганда</a:t>
            </a:r>
            <a:r>
              <a:rPr lang="ru-RU" dirty="0"/>
              <a:t> 2011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ошган</a:t>
            </a:r>
            <a:r>
              <a:rPr lang="ru-RU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E64639-8E91-0C5A-5C70-86E740D9FFB9}"/>
              </a:ext>
            </a:extLst>
          </p:cNvPr>
          <p:cNvSpPr txBox="1"/>
          <p:nvPr/>
        </p:nvSpPr>
        <p:spPr>
          <a:xfrm>
            <a:off x="0" y="6303621"/>
            <a:ext cx="4593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 err="1"/>
              <a:t>Ислом</a:t>
            </a:r>
            <a:r>
              <a:rPr lang="ru-RU" sz="1400" dirty="0"/>
              <a:t> </a:t>
            </a:r>
            <a:r>
              <a:rPr lang="ru-RU" sz="1400" dirty="0" err="1"/>
              <a:t>молияси</a:t>
            </a:r>
            <a:r>
              <a:rPr lang="ru-RU" sz="1400" dirty="0"/>
              <a:t> </a:t>
            </a:r>
            <a:r>
              <a:rPr lang="ru-RU" sz="1400" dirty="0" err="1"/>
              <a:t>асослари</a:t>
            </a:r>
            <a:r>
              <a:rPr lang="ru-RU" sz="1400" dirty="0"/>
              <a:t> [</a:t>
            </a:r>
            <a:r>
              <a:rPr lang="ru-RU" sz="1400" dirty="0" err="1"/>
              <a:t>Матн</a:t>
            </a:r>
            <a:r>
              <a:rPr lang="ru-RU" sz="1400" dirty="0"/>
              <a:t>] / Е.A. </a:t>
            </a:r>
            <a:r>
              <a:rPr lang="ru-RU" sz="1400" dirty="0" err="1"/>
              <a:t>Байдаулет</a:t>
            </a:r>
            <a:r>
              <a:rPr lang="ru-RU" sz="1400" dirty="0"/>
              <a:t>. -</a:t>
            </a:r>
            <a:r>
              <a:rPr lang="ru-RU" sz="1400" dirty="0" err="1"/>
              <a:t>Тошкент</a:t>
            </a:r>
            <a:r>
              <a:rPr lang="ru-RU" sz="1400" dirty="0"/>
              <a:t>: “</a:t>
            </a:r>
            <a:r>
              <a:rPr lang="ru-RU" sz="1400" dirty="0" err="1"/>
              <a:t>Ўзбекистон</a:t>
            </a:r>
            <a:r>
              <a:rPr lang="ru-RU" sz="1400" dirty="0"/>
              <a:t>” НМИУ, 2019. – 225 б. </a:t>
            </a:r>
          </a:p>
        </p:txBody>
      </p:sp>
    </p:spTree>
    <p:extLst>
      <p:ext uri="{BB962C8B-B14F-4D97-AF65-F5344CB8AC3E}">
        <p14:creationId xmlns:p14="http://schemas.microsoft.com/office/powerpoint/2010/main" val="360313110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80728"/>
            <a:ext cx="79928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z-Cyrl-UZ" sz="2400" dirty="0">
                <a:ea typeface="Times New Roman" panose="02020603050405020304" pitchFamily="18" charset="0"/>
              </a:rPr>
              <a:t>Жаҳон бозорида оддий турдаги молиялаштиришдан мураккаб тузилган маҳсулотларгача кенг кўламли хизматларни таклиф этиб келаётган </a:t>
            </a:r>
            <a:r>
              <a:rPr lang="uz-Cyrl-UZ" sz="2400" b="1" dirty="0">
                <a:ea typeface="Times New Roman" panose="02020603050405020304" pitchFamily="18" charset="0"/>
              </a:rPr>
              <a:t>1526 дан ортиқ исломий молиявий институтлар</a:t>
            </a:r>
            <a:r>
              <a:rPr lang="uz-Cyrl-UZ" sz="2400" dirty="0">
                <a:ea typeface="Times New Roman" panose="02020603050405020304" pitchFamily="18" charset="0"/>
              </a:rPr>
              <a:t> мавжуд (2020 йил).</a:t>
            </a:r>
            <a:endParaRPr lang="ru-RU" dirty="0"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000" i="1" dirty="0">
                <a:solidFill>
                  <a:schemeClr val="accent4"/>
                </a:solidFill>
                <a:ea typeface="Times New Roman" panose="02020603050405020304" pitchFamily="18" charset="0"/>
              </a:rPr>
              <a:t>201</a:t>
            </a:r>
            <a:r>
              <a:rPr lang="en-US" sz="2000" i="1" dirty="0">
                <a:solidFill>
                  <a:schemeClr val="accent4"/>
                </a:solidFill>
                <a:ea typeface="Times New Roman" panose="02020603050405020304" pitchFamily="18" charset="0"/>
              </a:rPr>
              <a:t>8</a:t>
            </a:r>
            <a:r>
              <a:rPr lang="uz-Cyrl-UZ" sz="2000" i="1" dirty="0">
                <a:solidFill>
                  <a:schemeClr val="accent4"/>
                </a:solidFill>
                <a:ea typeface="Times New Roman" panose="02020603050405020304" pitchFamily="18" charset="0"/>
              </a:rPr>
              <a:t>-2019 йилларда ислом банклари активларининг 28,9% Эрон, 23,2% - Саудия Арабистони Қироллиги, 10,3% - Малайзия, 10,2% - Бирлашган Араб Амирликлари ва 2,4% - Туркия ҳиссасига тўғри келади.</a:t>
            </a:r>
            <a:endParaRPr lang="ru-RU" dirty="0">
              <a:solidFill>
                <a:schemeClr val="accent4"/>
              </a:solidFill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400" dirty="0">
                <a:ea typeface="Times New Roman" panose="02020603050405020304" pitchFamily="18" charset="0"/>
              </a:rPr>
              <a:t>Хорижий мамлакатлар (Буюк Британия, Қозоғистон, Қирғизистон, Малайзия, Тожикистон, Туркия ва бошқалар) тажрибаси ўрганиш қонунчилик таркибида исломий молия тамойиллари белгиланган, ҳамда алоҳида қонунлар ҳам қабул қилинган.</a:t>
            </a:r>
            <a:endParaRPr lang="ru-RU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58045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51512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z-Cyrl-UZ" sz="2000" dirty="0">
                <a:ea typeface="Times New Roman" panose="02020603050405020304" pitchFamily="18" charset="0"/>
              </a:rPr>
              <a:t>Бугунги кунда </a:t>
            </a:r>
            <a:r>
              <a:rPr lang="uz-Cyrl-UZ" sz="2000" dirty="0">
                <a:solidFill>
                  <a:schemeClr val="accent4"/>
                </a:solidFill>
                <a:ea typeface="Times New Roman" panose="02020603050405020304" pitchFamily="18" charset="0"/>
              </a:rPr>
              <a:t>ислом молияси</a:t>
            </a:r>
            <a:r>
              <a:rPr lang="uz-Cyrl-UZ" sz="2000" dirty="0">
                <a:ea typeface="Times New Roman" panose="02020603050405020304" pitchFamily="18" charset="0"/>
              </a:rPr>
              <a:t>нинг 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68,7 фоиз</a:t>
            </a:r>
            <a:r>
              <a:rPr lang="uz-Cyrl-UZ" sz="2000" dirty="0">
                <a:ea typeface="Times New Roman" panose="02020603050405020304" pitchFamily="18" charset="0"/>
              </a:rPr>
              <a:t>и </a:t>
            </a:r>
            <a:r>
              <a:rPr lang="uz-Cyrl-UZ" sz="2000" dirty="0">
                <a:solidFill>
                  <a:srgbClr val="FF0000"/>
                </a:solidFill>
                <a:ea typeface="Times New Roman" panose="02020603050405020304" pitchFamily="18" charset="0"/>
              </a:rPr>
              <a:t>ислом банклари</a:t>
            </a:r>
            <a:r>
              <a:rPr lang="uz-Cyrl-UZ" sz="2000" dirty="0">
                <a:ea typeface="Times New Roman" panose="02020603050405020304" pitchFamily="18" charset="0"/>
              </a:rPr>
              <a:t>да жамланган. Ислом банки сегменти 15 мамлакатда тизимли аҳамиятга эга. Ислом банклари 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активлари</a:t>
            </a:r>
            <a:r>
              <a:rPr lang="uz-Cyrl-UZ" sz="2000" dirty="0">
                <a:ea typeface="Times New Roman" panose="02020603050405020304" pitchFamily="18" charset="0"/>
              </a:rPr>
              <a:t>нинг 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94,0 фоиз</a:t>
            </a:r>
            <a:r>
              <a:rPr lang="uz-Cyrl-UZ" sz="2000" dirty="0">
                <a:ea typeface="Times New Roman" panose="02020603050405020304" pitchFamily="18" charset="0"/>
              </a:rPr>
              <a:t>и етакчи учта асосий минтақада жамланган. </a:t>
            </a:r>
          </a:p>
          <a:p>
            <a:pPr indent="450215" algn="just">
              <a:spcAft>
                <a:spcPts val="0"/>
              </a:spcAft>
            </a:pPr>
            <a:r>
              <a:rPr lang="uz-Cyrl-UZ" sz="2000" dirty="0">
                <a:ea typeface="Times New Roman" panose="02020603050405020304" pitchFamily="18" charset="0"/>
              </a:rPr>
              <a:t>Форс кўрфази ҳамкорлик ташкилоти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52,4%</a:t>
            </a:r>
            <a:r>
              <a:rPr lang="uz-Cyrl-UZ" sz="2000" dirty="0">
                <a:ea typeface="Times New Roman" panose="02020603050405020304" pitchFamily="18" charset="0"/>
              </a:rPr>
              <a:t>), Жануби-Шарқий Осиё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23,5%</a:t>
            </a:r>
            <a:r>
              <a:rPr lang="uz-Cyrl-UZ" sz="2000" dirty="0">
                <a:ea typeface="Times New Roman" panose="02020603050405020304" pitchFamily="18" charset="0"/>
              </a:rPr>
              <a:t>), Яқин Шарқ ва Жанубий Осиё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17,4%</a:t>
            </a:r>
            <a:r>
              <a:rPr lang="uz-Cyrl-UZ" sz="2000" dirty="0">
                <a:ea typeface="Times New Roman" panose="02020603050405020304" pitchFamily="18" charset="0"/>
              </a:rPr>
              <a:t>), </a:t>
            </a:r>
            <a:r>
              <a:rPr lang="en-US" sz="2000" dirty="0">
                <a:ea typeface="Times New Roman" panose="02020603050405020304" pitchFamily="18" charset="0"/>
              </a:rPr>
              <a:t>A</a:t>
            </a:r>
            <a:r>
              <a:rPr lang="uz-Cyrl-UZ" sz="2000" dirty="0">
                <a:ea typeface="Times New Roman" panose="02020603050405020304" pitchFamily="18" charset="0"/>
              </a:rPr>
              <a:t>фрика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2,1%</a:t>
            </a:r>
            <a:r>
              <a:rPr lang="uz-Cyrl-UZ" sz="2000" dirty="0">
                <a:ea typeface="Times New Roman" panose="02020603050405020304" pitchFamily="18" charset="0"/>
              </a:rPr>
              <a:t>) ва бошқа давлатлар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4,5%</a:t>
            </a:r>
            <a:r>
              <a:rPr lang="uz-Cyrl-UZ" sz="2000" dirty="0">
                <a:ea typeface="Times New Roman" panose="02020603050405020304" pitchFamily="18" charset="0"/>
              </a:rPr>
              <a:t>) . </a:t>
            </a:r>
          </a:p>
          <a:p>
            <a:pPr indent="450215" algn="just">
              <a:spcAft>
                <a:spcPts val="0"/>
              </a:spcAft>
            </a:pPr>
            <a:r>
              <a:rPr lang="uz-Cyrl-UZ" sz="2000" dirty="0">
                <a:ea typeface="Times New Roman" panose="02020603050405020304" pitchFamily="18" charset="0"/>
              </a:rPr>
              <a:t>Тўрт минтақанинг бирортасига тегишли бўлмаган мамлакатлар – “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бошқалар</a:t>
            </a:r>
            <a:r>
              <a:rPr lang="uz-Cyrl-UZ" sz="2000" dirty="0">
                <a:ea typeface="Times New Roman" panose="02020603050405020304" pitchFamily="18" charset="0"/>
              </a:rPr>
              <a:t>”, хусусан, Европа, Шимолий </a:t>
            </a:r>
            <a:r>
              <a:rPr lang="en-US" sz="2000" dirty="0">
                <a:ea typeface="Times New Roman" panose="02020603050405020304" pitchFamily="18" charset="0"/>
              </a:rPr>
              <a:t>A</a:t>
            </a:r>
            <a:r>
              <a:rPr lang="uz-Cyrl-UZ" sz="2000" dirty="0">
                <a:ea typeface="Times New Roman" panose="02020603050405020304" pitchFamily="18" charset="0"/>
              </a:rPr>
              <a:t>мерика, Жанубий </a:t>
            </a:r>
            <a:r>
              <a:rPr lang="en-US" sz="2000" dirty="0">
                <a:ea typeface="Times New Roman" panose="02020603050405020304" pitchFamily="18" charset="0"/>
              </a:rPr>
              <a:t>A</a:t>
            </a:r>
            <a:r>
              <a:rPr lang="uz-Cyrl-UZ" sz="2000" dirty="0">
                <a:ea typeface="Times New Roman" panose="02020603050405020304" pitchFamily="18" charset="0"/>
              </a:rPr>
              <a:t>мерика ва Мустақил Давлатлар Ҳамдўстлигида (МДҲ) жойлашган мамлакатлар сифатида таснифланади.</a:t>
            </a:r>
            <a:endParaRPr lang="ru-RU" sz="16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11038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31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466372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/>
              <a:t>Исломий молиявий активларнинг молиявий секторлар кесимидаги тақсимоти</a:t>
            </a:r>
            <a:endParaRPr lang="ru-RU" b="1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87624" y="1700807"/>
            <a:ext cx="1124833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700808"/>
            <a:ext cx="6980463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6023870"/>
            <a:ext cx="5209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С.Аброров</a:t>
            </a:r>
            <a:r>
              <a:rPr lang="ru-RU" sz="1000" dirty="0"/>
              <a:t>. </a:t>
            </a:r>
            <a:r>
              <a:rPr lang="uz-Cyrl-UZ" sz="1000" dirty="0"/>
              <a:t>Ўзбекистон фонд бозорида янги молиявий инструмент сифатида исломий қимматли қоғозларни жорий этиш истиқболлари. Аналитик ишланма. –  Т.: 2019.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98694655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5120" t="21840" r="41883" b="26921"/>
          <a:stretch/>
        </p:blipFill>
        <p:spPr>
          <a:xfrm>
            <a:off x="107504" y="188641"/>
            <a:ext cx="7560840" cy="50682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5256897"/>
            <a:ext cx="5544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1000" dirty="0"/>
              <a:t>https://www.statista.com/statistics/1090815/worldwide-value-of-islamic-finance-assets/</a:t>
            </a:r>
            <a:endParaRPr lang="ru-RU" sz="1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116632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5"/>
                </a:solidFill>
              </a:rPr>
              <a:t>2012-2021 </a:t>
            </a:r>
            <a:r>
              <a:rPr lang="ru-RU" b="1" dirty="0" err="1">
                <a:solidFill>
                  <a:schemeClr val="accent5"/>
                </a:solidFill>
              </a:rPr>
              <a:t>йилларда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жаҳон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исломий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молия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активларининг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умумий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қиймати</a:t>
            </a:r>
            <a:endParaRPr lang="ru-RU" b="1" dirty="0">
              <a:solidFill>
                <a:schemeClr val="accent5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7504" y="5685316"/>
            <a:ext cx="6337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2021 </a:t>
            </a:r>
            <a:r>
              <a:rPr lang="ru-RU" sz="1600" dirty="0" err="1"/>
              <a:t>йилда</a:t>
            </a:r>
            <a:r>
              <a:rPr lang="ru-RU" sz="1600" dirty="0"/>
              <a:t> </a:t>
            </a:r>
            <a:r>
              <a:rPr lang="ru-RU" sz="1600" dirty="0" err="1"/>
              <a:t>жаҳон</a:t>
            </a:r>
            <a:r>
              <a:rPr lang="ru-RU" sz="1600" dirty="0"/>
              <a:t> </a:t>
            </a:r>
            <a:r>
              <a:rPr lang="ru-RU" sz="1600" dirty="0" err="1"/>
              <a:t>ислом</a:t>
            </a:r>
            <a:r>
              <a:rPr lang="ru-RU" sz="1600" dirty="0"/>
              <a:t> </a:t>
            </a:r>
            <a:r>
              <a:rPr lang="ru-RU" sz="1600" dirty="0" err="1"/>
              <a:t>молия</a:t>
            </a:r>
            <a:r>
              <a:rPr lang="ru-RU" sz="1600" dirty="0"/>
              <a:t> </a:t>
            </a:r>
            <a:r>
              <a:rPr lang="ru-RU" sz="1600" dirty="0" err="1"/>
              <a:t>бозорлари</a:t>
            </a:r>
            <a:r>
              <a:rPr lang="ru-RU" sz="1600" dirty="0"/>
              <a:t> </a:t>
            </a:r>
            <a:r>
              <a:rPr lang="ru-RU" sz="1600" dirty="0" err="1"/>
              <a:t>активларининг</a:t>
            </a:r>
            <a:r>
              <a:rPr lang="ru-RU" sz="1600" dirty="0"/>
              <a:t> </a:t>
            </a:r>
            <a:r>
              <a:rPr lang="ru-RU" sz="1600" dirty="0" err="1"/>
              <a:t>умумий</a:t>
            </a:r>
            <a:r>
              <a:rPr lang="ru-RU" sz="1600" dirty="0"/>
              <a:t> </a:t>
            </a:r>
            <a:r>
              <a:rPr lang="ru-RU" sz="1600" dirty="0" err="1"/>
              <a:t>қиймати</a:t>
            </a:r>
            <a:r>
              <a:rPr lang="ru-RU" sz="1600" dirty="0"/>
              <a:t> </a:t>
            </a:r>
            <a:r>
              <a:rPr lang="ru-RU" sz="1600" dirty="0" err="1"/>
              <a:t>қарийб</a:t>
            </a:r>
            <a:r>
              <a:rPr lang="ru-RU" sz="1600" dirty="0"/>
              <a:t> 3,95 трлн AҚШ </a:t>
            </a:r>
            <a:r>
              <a:rPr lang="ru-RU" sz="1600" dirty="0" err="1"/>
              <a:t>долларини</a:t>
            </a:r>
            <a:r>
              <a:rPr lang="ru-RU" sz="1600" dirty="0"/>
              <a:t> </a:t>
            </a:r>
            <a:r>
              <a:rPr lang="ru-RU" sz="1600" dirty="0" err="1"/>
              <a:t>ташкил</a:t>
            </a:r>
            <a:r>
              <a:rPr lang="ru-RU" sz="1600" dirty="0"/>
              <a:t> </a:t>
            </a:r>
            <a:r>
              <a:rPr lang="ru-RU" sz="1600" dirty="0" err="1"/>
              <a:t>этди</a:t>
            </a:r>
            <a:r>
              <a:rPr lang="ru-RU" sz="1600" dirty="0"/>
              <a:t>. 2026 </a:t>
            </a:r>
            <a:r>
              <a:rPr lang="ru-RU" sz="1600" dirty="0" err="1"/>
              <a:t>йилга</a:t>
            </a:r>
            <a:r>
              <a:rPr lang="ru-RU" sz="1600" dirty="0"/>
              <a:t> </a:t>
            </a:r>
            <a:r>
              <a:rPr lang="ru-RU" sz="1600" dirty="0" err="1"/>
              <a:t>келиб</a:t>
            </a:r>
            <a:r>
              <a:rPr lang="ru-RU" sz="1600" dirty="0"/>
              <a:t> </a:t>
            </a:r>
            <a:r>
              <a:rPr lang="ru-RU" sz="1600" dirty="0" err="1"/>
              <a:t>жаҳон</a:t>
            </a:r>
            <a:r>
              <a:rPr lang="ru-RU" sz="1600" dirty="0"/>
              <a:t>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молия</a:t>
            </a:r>
            <a:r>
              <a:rPr lang="ru-RU" sz="1600" dirty="0"/>
              <a:t> </a:t>
            </a:r>
            <a:r>
              <a:rPr lang="ru-RU" sz="1600" dirty="0" err="1"/>
              <a:t>бозорлари</a:t>
            </a:r>
            <a:r>
              <a:rPr lang="ru-RU" sz="1600" dirty="0"/>
              <a:t> </a:t>
            </a:r>
            <a:r>
              <a:rPr lang="ru-RU" sz="1600" dirty="0" err="1"/>
              <a:t>учун</a:t>
            </a:r>
            <a:r>
              <a:rPr lang="ru-RU" sz="1600" dirty="0"/>
              <a:t> прогноз </a:t>
            </a:r>
            <a:r>
              <a:rPr lang="ru-RU" sz="1600" dirty="0" err="1"/>
              <a:t>қилинган</a:t>
            </a:r>
            <a:r>
              <a:rPr lang="ru-RU" sz="1600" dirty="0"/>
              <a:t> </a:t>
            </a:r>
            <a:r>
              <a:rPr lang="ru-RU" sz="1600" dirty="0" err="1"/>
              <a:t>жами</a:t>
            </a:r>
            <a:r>
              <a:rPr lang="ru-RU" sz="1600" dirty="0"/>
              <a:t> </a:t>
            </a:r>
            <a:r>
              <a:rPr lang="ru-RU" sz="1600" dirty="0" err="1"/>
              <a:t>активлар</a:t>
            </a:r>
            <a:r>
              <a:rPr lang="ru-RU" sz="1600" dirty="0"/>
              <a:t> </a:t>
            </a:r>
            <a:r>
              <a:rPr lang="ru-RU" sz="1600" dirty="0" err="1"/>
              <a:t>қиймати</a:t>
            </a:r>
            <a:r>
              <a:rPr lang="ru-RU" sz="1600" dirty="0"/>
              <a:t> 5,9 трлн AҚШ </a:t>
            </a:r>
            <a:r>
              <a:rPr lang="ru-RU" sz="1600" dirty="0" err="1"/>
              <a:t>долларини</a:t>
            </a:r>
            <a:r>
              <a:rPr lang="ru-RU" sz="1600" dirty="0"/>
              <a:t> </a:t>
            </a:r>
            <a:r>
              <a:rPr lang="ru-RU" sz="1600" dirty="0" err="1"/>
              <a:t>ташкил</a:t>
            </a:r>
            <a:r>
              <a:rPr lang="ru-RU" sz="1600" dirty="0"/>
              <a:t> </a:t>
            </a:r>
            <a:r>
              <a:rPr lang="ru-RU" sz="1600" dirty="0" err="1"/>
              <a:t>этади</a:t>
            </a:r>
            <a:r>
              <a:rPr lang="ru-RU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590509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214" y="5040866"/>
            <a:ext cx="5544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1000" dirty="0"/>
              <a:t>Refinitiv Islamic Finance Development Report 2022: Embracing Change.</a:t>
            </a:r>
            <a:endParaRPr lang="ru-RU" sz="1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116632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FF0000"/>
                </a:solidFill>
              </a:rPr>
              <a:t>Такофул-жамғармалар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активларининг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ўсиши</a:t>
            </a:r>
            <a:r>
              <a:rPr lang="ru-RU" b="1" dirty="0">
                <a:solidFill>
                  <a:srgbClr val="FF0000"/>
                </a:solidFill>
              </a:rPr>
              <a:t> (2015 - 2021, млрд АҚШ </a:t>
            </a:r>
            <a:r>
              <a:rPr lang="ru-RU" b="1" dirty="0" err="1">
                <a:solidFill>
                  <a:srgbClr val="FF0000"/>
                </a:solidFill>
              </a:rPr>
              <a:t>доллари</a:t>
            </a:r>
            <a:r>
              <a:rPr lang="ru-RU" b="1" dirty="0">
                <a:solidFill>
                  <a:srgbClr val="FF0000"/>
                </a:solidFill>
              </a:rPr>
              <a:t>)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539552" y="908719"/>
            <a:ext cx="6768752" cy="3935491"/>
            <a:chOff x="539552" y="908719"/>
            <a:chExt cx="6768752" cy="3935491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9552" y="908719"/>
              <a:ext cx="6768752" cy="3935491"/>
            </a:xfrm>
            <a:prstGeom prst="rect">
              <a:avLst/>
            </a:prstGeom>
          </p:spPr>
        </p:pic>
        <p:sp>
          <p:nvSpPr>
            <p:cNvPr id="3" name="Прямоугольник 2"/>
            <p:cNvSpPr/>
            <p:nvPr/>
          </p:nvSpPr>
          <p:spPr>
            <a:xfrm>
              <a:off x="539552" y="908719"/>
              <a:ext cx="3024336" cy="5040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39899049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265022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1908" y="977505"/>
            <a:ext cx="8537634" cy="425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тизими</a:t>
            </a:r>
            <a:r>
              <a:rPr lang="ru-RU" dirty="0"/>
              <a:t>. Е.</a:t>
            </a:r>
            <a:r>
              <a:rPr lang="en-US" dirty="0"/>
              <a:t>A. </a:t>
            </a:r>
            <a:r>
              <a:rPr lang="ru-RU" dirty="0" err="1"/>
              <a:t>Байдаулет.Таржимон</a:t>
            </a:r>
            <a:r>
              <a:rPr lang="ru-RU" dirty="0"/>
              <a:t>: </a:t>
            </a:r>
            <a:r>
              <a:rPr lang="ru-RU" dirty="0" err="1"/>
              <a:t>Ботирхўжа</a:t>
            </a:r>
            <a:r>
              <a:rPr lang="ru-RU" dirty="0"/>
              <a:t> </a:t>
            </a:r>
            <a:r>
              <a:rPr lang="ru-RU" dirty="0" err="1"/>
              <a:t>Жўраев</a:t>
            </a:r>
            <a:r>
              <a:rPr lang="ru-RU" dirty="0"/>
              <a:t>. - Т .: “</a:t>
            </a:r>
            <a:r>
              <a:rPr lang="ru-RU" dirty="0" err="1"/>
              <a:t>Ўзбекистон</a:t>
            </a:r>
            <a:r>
              <a:rPr lang="ru-RU" dirty="0"/>
              <a:t>”, 2014. - 122-б</a:t>
            </a:r>
            <a:r>
              <a:rPr lang="en-US" dirty="0"/>
              <a:t>.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 [</a:t>
            </a:r>
            <a:r>
              <a:rPr lang="ru-RU" dirty="0" err="1"/>
              <a:t>Матн</a:t>
            </a:r>
            <a:r>
              <a:rPr lang="ru-RU" dirty="0"/>
              <a:t>] / Е.</a:t>
            </a:r>
            <a:r>
              <a:rPr lang="en-US" dirty="0"/>
              <a:t>A. </a:t>
            </a:r>
            <a:r>
              <a:rPr lang="ru-RU" dirty="0" err="1"/>
              <a:t>Байдаулет</a:t>
            </a:r>
            <a:r>
              <a:rPr lang="ru-RU" dirty="0"/>
              <a:t>. -</a:t>
            </a:r>
            <a:r>
              <a:rPr lang="ru-RU" dirty="0" err="1"/>
              <a:t>Тошкент</a:t>
            </a:r>
            <a:r>
              <a:rPr lang="ru-RU" dirty="0"/>
              <a:t>: “</a:t>
            </a:r>
            <a:r>
              <a:rPr lang="ru-RU" dirty="0" err="1"/>
              <a:t>Ўзбекистон</a:t>
            </a:r>
            <a:r>
              <a:rPr lang="ru-RU" dirty="0"/>
              <a:t>” НМИУ, 2019. – 432 б.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: </a:t>
            </a:r>
            <a:r>
              <a:rPr lang="ru-RU" dirty="0" err="1"/>
              <a:t>тамойиллари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амалиёти</a:t>
            </a:r>
            <a:r>
              <a:rPr lang="ru-RU" dirty="0"/>
              <a:t>. </a:t>
            </a:r>
            <a:r>
              <a:rPr lang="ru-RU" dirty="0" err="1"/>
              <a:t>Моҳаммед</a:t>
            </a:r>
            <a:r>
              <a:rPr lang="ru-RU" dirty="0"/>
              <a:t> </a:t>
            </a:r>
            <a:r>
              <a:rPr lang="ru-RU" dirty="0" err="1"/>
              <a:t>Имад</a:t>
            </a:r>
            <a:r>
              <a:rPr lang="ru-RU" dirty="0"/>
              <a:t> </a:t>
            </a:r>
            <a:r>
              <a:rPr lang="en-US" dirty="0"/>
              <a:t>A</a:t>
            </a:r>
            <a:r>
              <a:rPr lang="ru-RU" dirty="0"/>
              <a:t>ли, </a:t>
            </a:r>
            <a:r>
              <a:rPr lang="ru-RU" dirty="0" err="1"/>
              <a:t>Икрамур</a:t>
            </a:r>
            <a:r>
              <a:rPr lang="ru-RU" dirty="0"/>
              <a:t> </a:t>
            </a:r>
            <a:r>
              <a:rPr lang="ru-RU" dirty="0" err="1"/>
              <a:t>Раҳмон</a:t>
            </a:r>
            <a:r>
              <a:rPr lang="ru-RU" dirty="0"/>
              <a:t> </a:t>
            </a:r>
            <a:r>
              <a:rPr lang="ru-RU" dirty="0" err="1"/>
              <a:t>Фалаҳи</a:t>
            </a:r>
            <a:r>
              <a:rPr lang="ru-RU" dirty="0"/>
              <a:t> / </a:t>
            </a:r>
            <a:r>
              <a:rPr lang="uz-Latn-UZ" dirty="0"/>
              <a:t>Marifa Academy Private Limited</a:t>
            </a:r>
            <a:r>
              <a:rPr lang="ru-RU" dirty="0"/>
              <a:t>,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нашр</a:t>
            </a:r>
            <a:r>
              <a:rPr lang="ru-RU" dirty="0"/>
              <a:t> 2016. 55-бет.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иқтисодиётида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муносабатлар</a:t>
            </a:r>
            <a:r>
              <a:rPr lang="ru-RU" dirty="0"/>
              <a:t>. Р.В.</a:t>
            </a:r>
            <a:r>
              <a:rPr lang="en-US" dirty="0"/>
              <a:t>A</a:t>
            </a:r>
            <a:r>
              <a:rPr lang="ru-RU" dirty="0" err="1"/>
              <a:t>бдуллаев</a:t>
            </a:r>
            <a:r>
              <a:rPr lang="ru-RU" dirty="0"/>
              <a:t>, </a:t>
            </a:r>
            <a:r>
              <a:rPr lang="ru-RU" dirty="0" err="1"/>
              <a:t>С.М.Дусанов</a:t>
            </a:r>
            <a:r>
              <a:rPr lang="ru-RU" dirty="0"/>
              <a:t>. - Т.: “</a:t>
            </a:r>
            <a:r>
              <a:rPr lang="ru-RU" dirty="0" err="1"/>
              <a:t>Тошкент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университети</a:t>
            </a:r>
            <a:r>
              <a:rPr lang="ru-RU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/>
              <a:t>A</a:t>
            </a:r>
            <a:r>
              <a:rPr lang="ru-RU" dirty="0" err="1"/>
              <a:t>броров</a:t>
            </a:r>
            <a:r>
              <a:rPr lang="ru-RU" dirty="0"/>
              <a:t> С., </a:t>
            </a:r>
            <a:r>
              <a:rPr lang="ru-RU" dirty="0" err="1"/>
              <a:t>Ўзбекистонда</a:t>
            </a:r>
            <a:r>
              <a:rPr lang="ru-RU" dirty="0"/>
              <a:t> </a:t>
            </a:r>
            <a:r>
              <a:rPr lang="ru-RU" dirty="0" err="1"/>
              <a:t>сукук-ислом</a:t>
            </a:r>
            <a:r>
              <a:rPr lang="ru-RU" dirty="0"/>
              <a:t> </a:t>
            </a:r>
            <a:r>
              <a:rPr lang="ru-RU" dirty="0" err="1"/>
              <a:t>қимматли</a:t>
            </a:r>
            <a:r>
              <a:rPr lang="ru-RU" dirty="0"/>
              <a:t> </a:t>
            </a:r>
            <a:r>
              <a:rPr lang="ru-RU" dirty="0" err="1"/>
              <a:t>қоғозларини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истиқболлари</a:t>
            </a:r>
            <a:r>
              <a:rPr lang="ru-RU" dirty="0"/>
              <a:t>, </a:t>
            </a:r>
            <a:r>
              <a:rPr lang="ru-RU" dirty="0" err="1"/>
              <a:t>Тошкент</a:t>
            </a:r>
            <a:r>
              <a:rPr lang="ru-RU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dirty="0"/>
              <a:t>Syeda Fahmida Habib</a:t>
            </a:r>
            <a:r>
              <a:rPr lang="ru-RU" dirty="0"/>
              <a:t>.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, </a:t>
            </a:r>
            <a:r>
              <a:rPr lang="uz-Latn-UZ" dirty="0"/>
              <a:t>John Wiley &amp; Sons Ltd.</a:t>
            </a:r>
            <a:r>
              <a:rPr lang="ru-RU" dirty="0"/>
              <a:t>, 2018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Иброҳим</a:t>
            </a:r>
            <a:r>
              <a:rPr lang="ru-RU" dirty="0"/>
              <a:t> </a:t>
            </a:r>
            <a:r>
              <a:rPr lang="ru-RU" dirty="0" err="1"/>
              <a:t>Фарес</a:t>
            </a:r>
            <a:r>
              <a:rPr lang="ru-RU" dirty="0"/>
              <a:t>, </a:t>
            </a:r>
            <a:r>
              <a:rPr lang="ru-RU" dirty="0" err="1"/>
              <a:t>Ислом</a:t>
            </a:r>
            <a:r>
              <a:rPr lang="ru-RU" dirty="0"/>
              <a:t> банки </a:t>
            </a:r>
            <a:r>
              <a:rPr lang="ru-RU" dirty="0" err="1"/>
              <a:t>саноати</a:t>
            </a:r>
            <a:r>
              <a:rPr lang="ru-RU" dirty="0"/>
              <a:t>: концепция, </a:t>
            </a:r>
            <a:r>
              <a:rPr lang="ru-RU" dirty="0" err="1"/>
              <a:t>операциялар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, 2015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9537110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5028222"/>
      </p:ext>
    </p:extLst>
  </p:cSld>
  <p:clrMapOvr>
    <a:masterClrMapping/>
  </p:clrMapOvr>
  <p:transition spd="med">
    <p:pull dir="l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10294</TotalTime>
  <Words>2473</Words>
  <Application>Microsoft Office PowerPoint</Application>
  <PresentationFormat>Экран (4:3)</PresentationFormat>
  <Paragraphs>196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5" baseType="lpstr">
      <vt:lpstr>Arial</vt:lpstr>
      <vt:lpstr>Calibri</vt:lpstr>
      <vt:lpstr>Century Gothic</vt:lpstr>
      <vt:lpstr>Times New Roman</vt:lpstr>
      <vt:lpstr>TimesNewRomanPS-BoldItalicMT</vt:lpstr>
      <vt:lpstr>TimesNewRomanPS-ItalicMT</vt:lpstr>
      <vt:lpstr>TimesNewRomanPSMT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Ҳудудий кесимда исломий молиявий активлар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Olimxon Aliqoriev</cp:lastModifiedBy>
  <cp:revision>815</cp:revision>
  <dcterms:created xsi:type="dcterms:W3CDTF">2015-02-23T10:50:58Z</dcterms:created>
  <dcterms:modified xsi:type="dcterms:W3CDTF">2023-06-06T07:08:21Z</dcterms:modified>
</cp:coreProperties>
</file>