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65" r:id="rId1"/>
  </p:sldMasterIdLst>
  <p:notesMasterIdLst>
    <p:notesMasterId r:id="rId36"/>
  </p:notesMasterIdLst>
  <p:handoutMasterIdLst>
    <p:handoutMasterId r:id="rId37"/>
  </p:handoutMasterIdLst>
  <p:sldIdLst>
    <p:sldId id="307" r:id="rId2"/>
    <p:sldId id="372" r:id="rId3"/>
    <p:sldId id="377" r:id="rId4"/>
    <p:sldId id="456" r:id="rId5"/>
    <p:sldId id="430" r:id="rId6"/>
    <p:sldId id="449" r:id="rId7"/>
    <p:sldId id="431" r:id="rId8"/>
    <p:sldId id="432" r:id="rId9"/>
    <p:sldId id="457" r:id="rId10"/>
    <p:sldId id="433" r:id="rId11"/>
    <p:sldId id="434" r:id="rId12"/>
    <p:sldId id="435" r:id="rId13"/>
    <p:sldId id="436" r:id="rId14"/>
    <p:sldId id="437" r:id="rId15"/>
    <p:sldId id="458" r:id="rId16"/>
    <p:sldId id="466" r:id="rId17"/>
    <p:sldId id="438" r:id="rId18"/>
    <p:sldId id="465" r:id="rId19"/>
    <p:sldId id="467" r:id="rId20"/>
    <p:sldId id="439" r:id="rId21"/>
    <p:sldId id="440" r:id="rId22"/>
    <p:sldId id="441" r:id="rId23"/>
    <p:sldId id="442" r:id="rId24"/>
    <p:sldId id="443" r:id="rId25"/>
    <p:sldId id="445" r:id="rId26"/>
    <p:sldId id="463" r:id="rId27"/>
    <p:sldId id="464" r:id="rId28"/>
    <p:sldId id="468" r:id="rId29"/>
    <p:sldId id="459" r:id="rId30"/>
    <p:sldId id="461" r:id="rId31"/>
    <p:sldId id="460" r:id="rId32"/>
    <p:sldId id="462" r:id="rId33"/>
    <p:sldId id="382" r:id="rId34"/>
    <p:sldId id="383" r:id="rId35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4B93"/>
    <a:srgbClr val="755BA9"/>
    <a:srgbClr val="6F64A0"/>
    <a:srgbClr val="74699B"/>
    <a:srgbClr val="706599"/>
    <a:srgbClr val="6D609E"/>
    <a:srgbClr val="6A5D99"/>
    <a:srgbClr val="725C9A"/>
    <a:srgbClr val="67538B"/>
    <a:srgbClr val="6E51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34" autoAdjust="0"/>
    <p:restoredTop sz="94493" autoAdjust="0"/>
  </p:normalViewPr>
  <p:slideViewPr>
    <p:cSldViewPr>
      <p:cViewPr varScale="1">
        <p:scale>
          <a:sx n="88" d="100"/>
          <a:sy n="88" d="100"/>
        </p:scale>
        <p:origin x="121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../embeddings/oleObject3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6AE-407F-B08B-84E164091B0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26AE-407F-B08B-84E164091B0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26AE-407F-B08B-84E164091B0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26AE-407F-B08B-84E164091B0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26AE-407F-B08B-84E164091B0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26AE-407F-B08B-84E164091B0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26AE-407F-B08B-84E164091B0C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500" b="1" i="0" u="none" strike="noStrike" kern="1200" spc="0" baseline="0">
                      <a:solidFill>
                        <a:schemeClr val="accent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26AE-407F-B08B-84E164091B0C}"/>
                </c:ext>
              </c:extLst>
            </c:dLbl>
            <c:dLbl>
              <c:idx val="1"/>
              <c:layout>
                <c:manualLayout>
                  <c:x val="1.2234217225657618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500" b="1" i="0" u="none" strike="noStrike" kern="1200" spc="0" baseline="0">
                      <a:solidFill>
                        <a:schemeClr val="accent2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26AE-407F-B08B-84E164091B0C}"/>
                </c:ext>
              </c:extLst>
            </c:dLbl>
            <c:dLbl>
              <c:idx val="2"/>
              <c:layout>
                <c:manualLayout>
                  <c:x val="4.7016799066935823E-2"/>
                  <c:y val="9.3145333577488863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500" b="1" i="0" u="none" strike="noStrike" kern="1200" spc="0" baseline="0">
                      <a:solidFill>
                        <a:schemeClr val="accent3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26AE-407F-B08B-84E164091B0C}"/>
                </c:ext>
              </c:extLst>
            </c:dLbl>
            <c:dLbl>
              <c:idx val="3"/>
              <c:layout>
                <c:manualLayout>
                  <c:x val="-5.9842725568573112E-2"/>
                  <c:y val="3.049990844167725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500" b="1" i="0" u="none" strike="noStrike" kern="1200" spc="0" baseline="0">
                      <a:solidFill>
                        <a:schemeClr val="accent4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26AE-407F-B08B-84E164091B0C}"/>
                </c:ext>
              </c:extLst>
            </c:dLbl>
            <c:dLbl>
              <c:idx val="4"/>
              <c:layout>
                <c:manualLayout>
                  <c:x val="-4.1835534056739468E-2"/>
                  <c:y val="-3.61757105943153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500" b="1" i="0" u="none" strike="noStrike" kern="1200" spc="0" baseline="0">
                      <a:solidFill>
                        <a:schemeClr val="accent5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26AE-407F-B08B-84E164091B0C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500" b="1" i="0" u="none" strike="noStrike" kern="1200" spc="0" baseline="0">
                      <a:solidFill>
                        <a:schemeClr val="accent6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26AE-407F-B08B-84E164091B0C}"/>
                </c:ext>
              </c:extLst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5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D-26AE-407F-B08B-84E164091B0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spc="0" baseline="0">
                    <a:solidFill>
                      <a:schemeClr val="accen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Лист4!$A$2:$A$8</c:f>
              <c:strCache>
                <c:ptCount val="7"/>
                <c:pt idx="0">
                  <c:v>Туркия</c:v>
                </c:pt>
                <c:pt idx="1">
                  <c:v>Озарбайжон</c:v>
                </c:pt>
                <c:pt idx="2">
                  <c:v>Қозоғистон </c:v>
                </c:pt>
                <c:pt idx="3">
                  <c:v>Қирғизистон</c:v>
                </c:pt>
                <c:pt idx="4">
                  <c:v>Тожикистон</c:v>
                </c:pt>
                <c:pt idx="5">
                  <c:v>Ўзбекистон</c:v>
                </c:pt>
                <c:pt idx="6">
                  <c:v>Турманистон</c:v>
                </c:pt>
              </c:strCache>
            </c:strRef>
          </c:cat>
          <c:val>
            <c:numRef>
              <c:f>Лист4!$B$2:$B$8</c:f>
              <c:numCache>
                <c:formatCode>General</c:formatCode>
                <c:ptCount val="7"/>
                <c:pt idx="0">
                  <c:v>3837.3</c:v>
                </c:pt>
                <c:pt idx="1">
                  <c:v>950.2</c:v>
                </c:pt>
                <c:pt idx="2">
                  <c:v>628.5</c:v>
                </c:pt>
                <c:pt idx="3">
                  <c:v>290.8</c:v>
                </c:pt>
                <c:pt idx="4">
                  <c:v>371.2</c:v>
                </c:pt>
                <c:pt idx="5">
                  <c:v>1831.2</c:v>
                </c:pt>
                <c:pt idx="6">
                  <c:v>1143.0999999999999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26AE-407F-B08B-84E164091B0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5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Лист4!$B$2</c:f>
              <c:strCache>
                <c:ptCount val="1"/>
                <c:pt idx="0">
                  <c:v>IsDB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Лист4!$A$3:$A$8</c:f>
              <c:strCache>
                <c:ptCount val="6"/>
                <c:pt idx="0">
                  <c:v>2015 й.</c:v>
                </c:pt>
                <c:pt idx="1">
                  <c:v>2016 й.</c:v>
                </c:pt>
                <c:pt idx="2">
                  <c:v>2017 й.</c:v>
                </c:pt>
                <c:pt idx="3">
                  <c:v>2018 й.</c:v>
                </c:pt>
                <c:pt idx="4">
                  <c:v>2019 й.</c:v>
                </c:pt>
                <c:pt idx="5">
                  <c:v>2020 й.</c:v>
                </c:pt>
              </c:strCache>
            </c:strRef>
          </c:cat>
          <c:val>
            <c:numRef>
              <c:f>Лист4!$B$3:$B$8</c:f>
              <c:numCache>
                <c:formatCode>General</c:formatCode>
                <c:ptCount val="6"/>
                <c:pt idx="0">
                  <c:v>57.5</c:v>
                </c:pt>
                <c:pt idx="1">
                  <c:v>0</c:v>
                </c:pt>
                <c:pt idx="2">
                  <c:v>113</c:v>
                </c:pt>
                <c:pt idx="3">
                  <c:v>93</c:v>
                </c:pt>
                <c:pt idx="4">
                  <c:v>94</c:v>
                </c:pt>
                <c:pt idx="5">
                  <c:v>280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06-44C6-9864-A75A9CDE02B1}"/>
            </c:ext>
          </c:extLst>
        </c:ser>
        <c:ser>
          <c:idx val="1"/>
          <c:order val="1"/>
          <c:tx>
            <c:strRef>
              <c:f>Лист4!$C$2</c:f>
              <c:strCache>
                <c:ptCount val="1"/>
                <c:pt idx="0">
                  <c:v>ICD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Лист4!$A$3:$A$8</c:f>
              <c:strCache>
                <c:ptCount val="6"/>
                <c:pt idx="0">
                  <c:v>2015 й.</c:v>
                </c:pt>
                <c:pt idx="1">
                  <c:v>2016 й.</c:v>
                </c:pt>
                <c:pt idx="2">
                  <c:v>2017 й.</c:v>
                </c:pt>
                <c:pt idx="3">
                  <c:v>2018 й.</c:v>
                </c:pt>
                <c:pt idx="4">
                  <c:v>2019 й.</c:v>
                </c:pt>
                <c:pt idx="5">
                  <c:v>2020 й.</c:v>
                </c:pt>
              </c:strCache>
            </c:strRef>
          </c:cat>
          <c:val>
            <c:numRef>
              <c:f>Лист4!$C$3:$C$8</c:f>
              <c:numCache>
                <c:formatCode>General</c:formatCode>
                <c:ptCount val="6"/>
                <c:pt idx="0">
                  <c:v>0</c:v>
                </c:pt>
                <c:pt idx="1">
                  <c:v>70</c:v>
                </c:pt>
                <c:pt idx="2">
                  <c:v>45</c:v>
                </c:pt>
                <c:pt idx="3">
                  <c:v>41.5</c:v>
                </c:pt>
                <c:pt idx="4">
                  <c:v>30</c:v>
                </c:pt>
                <c:pt idx="5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606-44C6-9864-A75A9CDE02B1}"/>
            </c:ext>
          </c:extLst>
        </c:ser>
        <c:ser>
          <c:idx val="2"/>
          <c:order val="2"/>
          <c:tx>
            <c:strRef>
              <c:f>Лист4!$D$2</c:f>
              <c:strCache>
                <c:ptCount val="1"/>
                <c:pt idx="0">
                  <c:v>ITFC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Лист4!$A$3:$A$8</c:f>
              <c:strCache>
                <c:ptCount val="6"/>
                <c:pt idx="0">
                  <c:v>2015 й.</c:v>
                </c:pt>
                <c:pt idx="1">
                  <c:v>2016 й.</c:v>
                </c:pt>
                <c:pt idx="2">
                  <c:v>2017 й.</c:v>
                </c:pt>
                <c:pt idx="3">
                  <c:v>2018 й.</c:v>
                </c:pt>
                <c:pt idx="4">
                  <c:v>2019 й.</c:v>
                </c:pt>
                <c:pt idx="5">
                  <c:v>2020 й.</c:v>
                </c:pt>
              </c:strCache>
            </c:strRef>
          </c:cat>
          <c:val>
            <c:numRef>
              <c:f>Лист4!$D$3:$D$8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32</c:v>
                </c:pt>
                <c:pt idx="4">
                  <c:v>56</c:v>
                </c:pt>
                <c:pt idx="5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606-44C6-9864-A75A9CDE02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564605168"/>
        <c:axId val="564606480"/>
      </c:barChart>
      <c:catAx>
        <c:axId val="5646051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64606480"/>
        <c:crosses val="autoZero"/>
        <c:auto val="1"/>
        <c:lblAlgn val="ctr"/>
        <c:lblOffset val="100"/>
        <c:noMultiLvlLbl val="0"/>
      </c:catAx>
      <c:valAx>
        <c:axId val="5646064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6460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Лист2!$A$3</c:f>
              <c:strCache>
                <c:ptCount val="1"/>
                <c:pt idx="0">
                  <c:v>Лойиҳани молиялаштириш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(Лист2!$D$2,Лист2!$E$2,Лист2!$H$2)</c:f>
              <c:strCache>
                <c:ptCount val="3"/>
                <c:pt idx="0">
                  <c:v>Ўзбекистон</c:v>
                </c:pt>
                <c:pt idx="1">
                  <c:v>Туркия</c:v>
                </c:pt>
                <c:pt idx="2">
                  <c:v>Қозоғистон</c:v>
                </c:pt>
              </c:strCache>
            </c:strRef>
          </c:cat>
          <c:val>
            <c:numRef>
              <c:f>(Лист2!$D$3,Лист2!$E$3,Лист2!$H$3)</c:f>
              <c:numCache>
                <c:formatCode>0</c:formatCode>
                <c:ptCount val="3"/>
                <c:pt idx="0">
                  <c:v>1854.4</c:v>
                </c:pt>
                <c:pt idx="1">
                  <c:v>3887.6</c:v>
                </c:pt>
                <c:pt idx="2">
                  <c:v>672.5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B3-4E58-8BB8-82488F50480A}"/>
            </c:ext>
          </c:extLst>
        </c:ser>
        <c:ser>
          <c:idx val="1"/>
          <c:order val="1"/>
          <c:tx>
            <c:strRef>
              <c:f>Лист2!$A$4</c:f>
              <c:strCache>
                <c:ptCount val="1"/>
                <c:pt idx="0">
                  <c:v>Савдони молиялаштириш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(Лист2!$D$2,Лист2!$E$2,Лист2!$H$2)</c:f>
              <c:strCache>
                <c:ptCount val="3"/>
                <c:pt idx="0">
                  <c:v>Ўзбекистон</c:v>
                </c:pt>
                <c:pt idx="1">
                  <c:v>Туркия</c:v>
                </c:pt>
                <c:pt idx="2">
                  <c:v>Қозоғистон</c:v>
                </c:pt>
              </c:strCache>
            </c:strRef>
          </c:cat>
          <c:val>
            <c:numRef>
              <c:f>(Лист2!$D$4,Лист2!$E$4,Лист2!$H$4)</c:f>
              <c:numCache>
                <c:formatCode>0</c:formatCode>
                <c:ptCount val="3"/>
                <c:pt idx="0">
                  <c:v>539.1</c:v>
                </c:pt>
                <c:pt idx="1">
                  <c:v>8355.6</c:v>
                </c:pt>
                <c:pt idx="2">
                  <c:v>979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B3-4E58-8BB8-82488F50480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503966384"/>
        <c:axId val="562169552"/>
      </c:barChart>
      <c:catAx>
        <c:axId val="503966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62169552"/>
        <c:crosses val="autoZero"/>
        <c:auto val="1"/>
        <c:lblAlgn val="ctr"/>
        <c:lblOffset val="100"/>
        <c:noMultiLvlLbl val="0"/>
      </c:catAx>
      <c:valAx>
        <c:axId val="562169552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03966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BEB483-6D2D-448C-8A00-369FE5D41522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273E93-9A28-4660-B13C-1888BB33E68E}">
      <dgm:prSet phldrT="[Текст]" custT="1"/>
      <dgm:spPr>
        <a:xfrm>
          <a:off x="8331" y="-152687"/>
          <a:ext cx="1181040" cy="508907"/>
        </a:xfrm>
        <a:prstGeom prst="roundRect">
          <a:avLst>
            <a:gd name="adj" fmla="val 10000"/>
          </a:avLst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en-US" sz="1400" b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I </a:t>
          </a:r>
          <a:r>
            <a:rPr lang="uz-Cyrl-UZ" sz="1400" b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босқич</a:t>
          </a:r>
          <a:endParaRPr lang="ru-RU" sz="1400" b="1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DDB77021-B8F8-4557-B039-5B94DFADCFD9}" type="parTrans" cxnId="{71D9DEA7-2C57-4EDA-984B-05098A439A15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25A85F-FE4B-4A0E-9547-0F1B3682069C}" type="sibTrans" cxnId="{71D9DEA7-2C57-4EDA-984B-05098A439A15}">
      <dgm:prSet custT="1"/>
      <dgm:spPr>
        <a:xfrm rot="3989">
          <a:off x="1395527" y="-128752"/>
          <a:ext cx="437050" cy="293757"/>
        </a:xfrm>
        <a:prstGeom prst="rightArrow">
          <a:avLst>
            <a:gd name="adj1" fmla="val 60000"/>
            <a:gd name="adj2" fmla="val 50000"/>
          </a:avLst>
        </a:prstGeom>
        <a:solidFill>
          <a:srgbClr val="4472C4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 sz="140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24F5DC9A-E5CC-4290-827F-84B7AA0F027A}">
      <dgm:prSet phldrT="[Текст]" custT="1"/>
      <dgm:spPr>
        <a:xfrm>
          <a:off x="140446" y="186584"/>
          <a:ext cx="1399745" cy="274740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Қонунчиликни такомиллаштириш ва соҳани ҳуқуқий тартибга солиш;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C40427DF-B27F-4765-B244-51BBD0726D14}" type="parTrans" cxnId="{1D1B4E13-FDCE-4056-99F2-03D034ACC87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FFC32A-6160-4BF0-B624-FCAC87A4A947}" type="sibTrans" cxnId="{1D1B4E13-FDCE-4056-99F2-03D034ACC87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885F3D-4A27-4A16-B71D-5610ACB7826B}">
      <dgm:prSet phldrT="[Текст]" custT="1"/>
      <dgm:spPr>
        <a:xfrm>
          <a:off x="2013995" y="-150359"/>
          <a:ext cx="1181040" cy="508907"/>
        </a:xfrm>
        <a:prstGeom prst="roundRect">
          <a:avLst>
            <a:gd name="adj" fmla="val 10000"/>
          </a:avLst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en-US" sz="1400" b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II </a:t>
          </a:r>
          <a:r>
            <a:rPr lang="uz-Cyrl-UZ" sz="1400" b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босқич</a:t>
          </a:r>
          <a:endParaRPr lang="ru-RU" sz="1400" b="1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2879836C-51B3-4A0E-87E2-EBBF4976534A}" type="parTrans" cxnId="{242EE62A-7814-477B-ADB9-699A61BF5BB8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34F440-E8EB-433F-8273-6135D8AC46B6}" type="sibTrans" cxnId="{242EE62A-7814-477B-ADB9-699A61BF5BB8}">
      <dgm:prSet custT="1"/>
      <dgm:spPr>
        <a:xfrm rot="21598659">
          <a:off x="3396733" y="-127995"/>
          <a:ext cx="427598" cy="293757"/>
        </a:xfrm>
        <a:prstGeom prst="rightArrow">
          <a:avLst>
            <a:gd name="adj1" fmla="val 60000"/>
            <a:gd name="adj2" fmla="val 50000"/>
          </a:avLst>
        </a:prstGeom>
        <a:solidFill>
          <a:srgbClr val="4472C4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 sz="140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A4AB1D6C-BB28-4709-91A8-BC0C94DF1FDD}">
      <dgm:prSet phldrT="[Текст]" custT="1"/>
      <dgm:spPr>
        <a:xfrm>
          <a:off x="2163944" y="190462"/>
          <a:ext cx="1364078" cy="274119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Исломий молиявий инфратузилмани ривожлантириш;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EA051757-DC3B-4FCC-9CDD-471408250D65}" type="parTrans" cxnId="{1B66A558-4EA4-4BBA-8301-1A0560CC465E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4E3B4F-AB22-4CD0-8C73-17C232A7628F}" type="sibTrans" cxnId="{1B66A558-4EA4-4BBA-8301-1A0560CC465E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82ED74-7229-436C-97F6-E125B0FA7076}">
      <dgm:prSet phldrT="[Текст]" custT="1"/>
      <dgm:spPr>
        <a:xfrm>
          <a:off x="4001825" y="-151134"/>
          <a:ext cx="1181040" cy="508907"/>
        </a:xfrm>
        <a:prstGeom prst="roundRect">
          <a:avLst>
            <a:gd name="adj" fmla="val 10000"/>
          </a:avLst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en-US" sz="1400" b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III </a:t>
          </a:r>
          <a:r>
            <a:rPr lang="uz-Cyrl-UZ" sz="1400" b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босқич</a:t>
          </a:r>
          <a:endParaRPr lang="ru-RU" sz="1400" b="1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0433647D-4E24-4F38-91A0-3017259D84C7}" type="parTrans" cxnId="{77649768-72CC-47DB-ACA8-232F5AFCD924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3D01B7-1DCA-4938-98AC-300A58519EC0}" type="sibTrans" cxnId="{77649768-72CC-47DB-ACA8-232F5AFCD924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01CC3D-1BA2-4713-A5A0-87014199DB30}">
      <dgm:prSet phldrT="[Текст]" custT="1"/>
      <dgm:spPr>
        <a:xfrm>
          <a:off x="4119709" y="188136"/>
          <a:ext cx="1428209" cy="274429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Соҳада бошқарувни такомиллаштириш;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B41D381B-FFF2-49AF-9464-BC49E8CBA364}" type="parTrans" cxnId="{D8E83B13-7DDC-46F5-8BCC-EEDFE50E5F02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870C8F-0223-4581-AF6C-821FFE7CFA61}" type="sibTrans" cxnId="{D8E83B13-7DDC-46F5-8BCC-EEDFE50E5F02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05A491-6017-40B6-A61A-D4177D37BC27}">
      <dgm:prSet phldrT="[Текст]" custT="1"/>
      <dgm:spPr>
        <a:xfrm>
          <a:off x="140446" y="186584"/>
          <a:ext cx="1399745" cy="274740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Секторни давлат томонидан мувофиқлаштириш;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3898D704-F0FD-42FA-8B43-F80FCF9397F0}" type="parTrans" cxnId="{4EF97C82-5312-40CE-AE51-CBA5FDAF1282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A131B3-D25D-4AAF-B6C6-D9E9C495BC7E}" type="sibTrans" cxnId="{4EF97C82-5312-40CE-AE51-CBA5FDAF1282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2D7A24-BA92-468F-B905-589EC07C8E2A}">
      <dgm:prSet phldrT="[Текст]" custT="1"/>
      <dgm:spPr>
        <a:xfrm>
          <a:off x="140446" y="186584"/>
          <a:ext cx="1399745" cy="274740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Ахборот-тушинтириш ва хабардорликни ошириш ишларини олиб бориш.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66321904-E972-45D6-A7D3-06A787C501C2}" type="parTrans" cxnId="{EAC89530-2F34-415D-9B45-8FA6A41F654E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C4723B-827F-4713-8032-A5355F6ADDBB}" type="sibTrans" cxnId="{EAC89530-2F34-415D-9B45-8FA6A41F654E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B971CB-3DAC-4C6E-AC1E-50F912812250}">
      <dgm:prSet phldrT="[Текст]" custT="1"/>
      <dgm:spPr>
        <a:xfrm>
          <a:off x="2163944" y="190462"/>
          <a:ext cx="1364078" cy="274119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Ходимлар салоҳиятини ошириш, тренинг ва сертификатлаш дастурларини ривожлантириш;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027CA170-326B-4AA7-888E-F6E03DA841A3}" type="parTrans" cxnId="{CD231010-B7F9-44D6-8AD8-8AE3E331ED4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9E35B8-8390-447B-A1E6-A002612C4AF0}" type="sibTrans" cxnId="{CD231010-B7F9-44D6-8AD8-8AE3E331ED4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AAED18-4813-430C-8C79-C1F080967498}">
      <dgm:prSet phldrT="[Текст]" custT="1"/>
      <dgm:spPr>
        <a:xfrm>
          <a:off x="2163944" y="190462"/>
          <a:ext cx="1364078" cy="274119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Халқаро ҳамкорликни ривожлантириш ва инвесторлар билан ишлаш.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677B8459-7A9B-4BF7-963E-1355F7C27459}" type="parTrans" cxnId="{A8C0C571-340A-4B3D-96FF-5B7D9FB79AA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E6E8B3-47F4-4A63-8E8B-544537BB6DFD}" type="sibTrans" cxnId="{A8C0C571-340A-4B3D-96FF-5B7D9FB79AA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D95FEA-BC95-416D-8FE1-F154EEFB621B}">
      <dgm:prSet phldrT="[Текст]" custT="1"/>
      <dgm:spPr>
        <a:xfrm>
          <a:off x="4119709" y="188136"/>
          <a:ext cx="1428209" cy="274429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Маҳсулотларни стандартлаштириш;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B49369B9-8504-43A7-A127-C53745A6B466}" type="parTrans" cxnId="{166633A9-9616-4D26-954C-F97192C07C76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803428-C84D-4822-9FCF-D860CAFC2C49}" type="sibTrans" cxnId="{166633A9-9616-4D26-954C-F97192C07C76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B6AD16-66DC-4399-AC4D-032A2B0F5665}">
      <dgm:prSet phldrT="[Текст]" custT="1"/>
      <dgm:spPr>
        <a:xfrm>
          <a:off x="4119709" y="188136"/>
          <a:ext cx="1428209" cy="274429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Корпоратив коммуникацияларни ривожлантириш;</a:t>
          </a:r>
          <a:endParaRPr lang="ru-RU" sz="1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978A0222-2836-4052-9BB9-292AA6FD8F8B}" type="parTrans" cxnId="{4C7884DD-9140-4C95-A06D-47CAF0CB4076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BE0BE8-6378-45E5-AE7A-18E0B333EDC9}" type="sibTrans" cxnId="{4C7884DD-9140-4C95-A06D-47CAF0CB4076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20BA9F-5722-4B21-9297-9BF7A2D6DACE}">
      <dgm:prSet phldrT="[Текст]" custT="1"/>
      <dgm:spPr>
        <a:xfrm>
          <a:off x="4119709" y="188136"/>
          <a:ext cx="1428209" cy="274429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Соҳада илм-фан ва таълим инфратузилмасини ривожлантириш;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F35C8049-82AD-45DA-B483-98443E06655C}" type="parTrans" cxnId="{6539519D-8A71-486F-A7CB-4A73C34B82A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57F57D-71BA-4EF7-9944-162F4AE5931D}" type="sibTrans" cxnId="{6539519D-8A71-486F-A7CB-4A73C34B82A7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3E69A3-B92A-416C-9FAE-87811B4A3E07}">
      <dgm:prSet phldrT="[Текст]" custT="1"/>
      <dgm:spPr>
        <a:xfrm>
          <a:off x="4119709" y="188136"/>
          <a:ext cx="1428209" cy="274429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2466B53B-9AF4-4944-8BE9-C45EAB93AE5B}" type="parTrans" cxnId="{4075CBDF-C5A1-4FEE-A5B9-CDB134C74223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B88FF3-C6FB-4A58-850D-EBB0AAF0E426}" type="sibTrans" cxnId="{4075CBDF-C5A1-4FEE-A5B9-CDB134C74223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471B00-78BF-40F6-A3D0-7D96E18261A6}">
      <dgm:prSet phldrT="[Текст]" custT="1"/>
      <dgm:spPr>
        <a:xfrm>
          <a:off x="4119709" y="188136"/>
          <a:ext cx="1428209" cy="274429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Рақамлаштириш салоҳиятини ошириш.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800DAECB-9002-4254-87C8-33C9C41EA2CE}" type="parTrans" cxnId="{6DCC13C7-48E1-4611-A712-E07F56C04AC9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192CC2-290D-4743-9A20-99512D3E85B5}" type="sibTrans" cxnId="{6DCC13C7-48E1-4611-A712-E07F56C04AC9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67B49D-8492-4642-AB66-16CE0219E428}">
      <dgm:prSet phldrT="[Текст]" custT="1"/>
      <dgm:spPr>
        <a:xfrm>
          <a:off x="140446" y="186584"/>
          <a:ext cx="1399745" cy="274740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Исломий молиявий хизматлар бозорини ривожлантириш;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72904450-47C5-4BD4-8BE9-3C00BB886CBE}" type="parTrans" cxnId="{ABEAA151-1C17-47E1-81A4-79B775D5EE23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A319EE-1ADE-45EE-A2C6-375722394D0A}" type="sibTrans" cxnId="{ABEAA151-1C17-47E1-81A4-79B775D5EE23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24AA50-8417-480E-8D5B-8F2BB70456AE}">
      <dgm:prSet phldrT="[Текст]" custT="1"/>
      <dgm:spPr>
        <a:xfrm>
          <a:off x="2163944" y="190462"/>
          <a:ext cx="1364078" cy="274119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sz="14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Маҳсулот ва хизматлар ассортиментини кенгайтириш;</a:t>
          </a:r>
          <a:endParaRPr lang="ru-RU" sz="14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5979232A-3103-4CCE-87B9-766C69407F63}" type="parTrans" cxnId="{A5559605-8CF9-44C3-A193-65F19E520154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5A3EC7-04DA-4D90-B0D5-69F4F12BA385}" type="sibTrans" cxnId="{A5559605-8CF9-44C3-A193-65F19E520154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7C26EC-E7A5-4D08-935F-76B9D807DD9B}" type="pres">
      <dgm:prSet presAssocID="{A8BEB483-6D2D-448C-8A00-369FE5D4152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67ED17-E308-4399-9A0F-8B744F98BAC5}" type="pres">
      <dgm:prSet presAssocID="{3B273E93-9A28-4660-B13C-1888BB33E68E}" presName="composite" presStyleCnt="0"/>
      <dgm:spPr/>
    </dgm:pt>
    <dgm:pt modelId="{3F04D350-B78A-495A-9CF3-4163B1C5F4CF}" type="pres">
      <dgm:prSet presAssocID="{3B273E93-9A28-4660-B13C-1888BB33E68E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C35199-A6AE-471F-B346-0E59FF44FD37}" type="pres">
      <dgm:prSet presAssocID="{3B273E93-9A28-4660-B13C-1888BB33E68E}" presName="parSh" presStyleLbl="node1" presStyleIdx="0" presStyleCnt="3" custLinFactNeighborX="12204"/>
      <dgm:spPr/>
      <dgm:t>
        <a:bodyPr/>
        <a:lstStyle/>
        <a:p>
          <a:endParaRPr lang="ru-RU"/>
        </a:p>
      </dgm:t>
    </dgm:pt>
    <dgm:pt modelId="{DD1B8CB1-E861-4DB2-85F8-58B7AD8B9A7C}" type="pres">
      <dgm:prSet presAssocID="{3B273E93-9A28-4660-B13C-1888BB33E68E}" presName="desTx" presStyleLbl="fgAcc1" presStyleIdx="0" presStyleCnt="3" custScaleX="118518" custLinFactNeighborX="-22295" custLinFactNeighborY="4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4B856D-8A26-425E-8B78-6C8DCFE24B6C}" type="pres">
      <dgm:prSet presAssocID="{C425A85F-FE4B-4A0E-9547-0F1B3682069C}" presName="sibTrans" presStyleLbl="sibTrans2D1" presStyleIdx="0" presStyleCnt="2"/>
      <dgm:spPr/>
      <dgm:t>
        <a:bodyPr/>
        <a:lstStyle/>
        <a:p>
          <a:endParaRPr lang="ru-RU"/>
        </a:p>
      </dgm:t>
    </dgm:pt>
    <dgm:pt modelId="{A2318F26-5E47-42F7-85E3-2EFB7EAE355C}" type="pres">
      <dgm:prSet presAssocID="{C425A85F-FE4B-4A0E-9547-0F1B3682069C}" presName="connTx" presStyleLbl="sibTrans2D1" presStyleIdx="0" presStyleCnt="2"/>
      <dgm:spPr/>
      <dgm:t>
        <a:bodyPr/>
        <a:lstStyle/>
        <a:p>
          <a:endParaRPr lang="ru-RU"/>
        </a:p>
      </dgm:t>
    </dgm:pt>
    <dgm:pt modelId="{9D3E4ACA-15D5-44CB-B692-28E977FC15F3}" type="pres">
      <dgm:prSet presAssocID="{57885F3D-4A27-4A16-B71D-5610ACB7826B}" presName="composite" presStyleCnt="0"/>
      <dgm:spPr/>
    </dgm:pt>
    <dgm:pt modelId="{BD41EB5B-5901-46D3-B7B2-1CCB3DD6D7B8}" type="pres">
      <dgm:prSet presAssocID="{57885F3D-4A27-4A16-B71D-5610ACB7826B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A0668A-AA00-4899-9202-257F9ACDF420}" type="pres">
      <dgm:prSet presAssocID="{57885F3D-4A27-4A16-B71D-5610ACB7826B}" presName="parSh" presStyleLbl="node1" presStyleIdx="1" presStyleCnt="3"/>
      <dgm:spPr/>
      <dgm:t>
        <a:bodyPr/>
        <a:lstStyle/>
        <a:p>
          <a:endParaRPr lang="ru-RU"/>
        </a:p>
      </dgm:t>
    </dgm:pt>
    <dgm:pt modelId="{3513E887-58DC-4333-94C8-D1AE8033F34C}" type="pres">
      <dgm:prSet presAssocID="{57885F3D-4A27-4A16-B71D-5610ACB7826B}" presName="desTx" presStyleLbl="fgAcc1" presStyleIdx="1" presStyleCnt="3" custScaleX="115498" custScaleY="99887" custLinFactNeighborX="-18565" custLinFactNeighborY="2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D80C0C-E7B8-4F9A-ABFD-43699A5B0300}" type="pres">
      <dgm:prSet presAssocID="{7934F440-E8EB-433F-8273-6135D8AC46B6}" presName="sibTrans" presStyleLbl="sibTrans2D1" presStyleIdx="1" presStyleCnt="2"/>
      <dgm:spPr/>
      <dgm:t>
        <a:bodyPr/>
        <a:lstStyle/>
        <a:p>
          <a:endParaRPr lang="ru-RU"/>
        </a:p>
      </dgm:t>
    </dgm:pt>
    <dgm:pt modelId="{CD1060D2-20BE-44BE-95B1-20C82FBFBF88}" type="pres">
      <dgm:prSet presAssocID="{7934F440-E8EB-433F-8273-6135D8AC46B6}" presName="connTx" presStyleLbl="sibTrans2D1" presStyleIdx="1" presStyleCnt="2"/>
      <dgm:spPr/>
      <dgm:t>
        <a:bodyPr/>
        <a:lstStyle/>
        <a:p>
          <a:endParaRPr lang="ru-RU"/>
        </a:p>
      </dgm:t>
    </dgm:pt>
    <dgm:pt modelId="{8ACA1830-673A-4577-8EC8-AE269EAED93C}" type="pres">
      <dgm:prSet presAssocID="{4782ED74-7229-436C-97F6-E125B0FA7076}" presName="composite" presStyleCnt="0"/>
      <dgm:spPr/>
    </dgm:pt>
    <dgm:pt modelId="{B6EDC26B-5ADA-41CB-8A26-B9E1CEED68A1}" type="pres">
      <dgm:prSet presAssocID="{4782ED74-7229-436C-97F6-E125B0FA7076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5C78A4-7AE8-4A04-9839-44E5A30E4BF3}" type="pres">
      <dgm:prSet presAssocID="{4782ED74-7229-436C-97F6-E125B0FA7076}" presName="parSh" presStyleLbl="node1" presStyleIdx="2" presStyleCnt="3"/>
      <dgm:spPr/>
      <dgm:t>
        <a:bodyPr/>
        <a:lstStyle/>
        <a:p>
          <a:endParaRPr lang="ru-RU"/>
        </a:p>
      </dgm:t>
    </dgm:pt>
    <dgm:pt modelId="{76EFB1A7-C98E-4598-B76F-DC86DFF35E9C}" type="pres">
      <dgm:prSet presAssocID="{4782ED74-7229-436C-97F6-E125B0FA7076}" presName="desTx" presStyleLbl="fgAcc1" presStyleIdx="2" presStyleCnt="3" custScaleX="139745" custLinFactNeighborX="-19503" custLinFactNeighborY="3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A7E097-8839-458B-BE0E-0156FB3C69F4}" type="presOf" srcId="{C425A85F-FE4B-4A0E-9547-0F1B3682069C}" destId="{A2318F26-5E47-42F7-85E3-2EFB7EAE355C}" srcOrd="1" destOrd="0" presId="urn:microsoft.com/office/officeart/2005/8/layout/process3"/>
    <dgm:cxn modelId="{06FDE1E8-EDD4-47FA-B25B-CB03F7D4E263}" type="presOf" srcId="{24F5DC9A-E5CC-4290-827F-84B7AA0F027A}" destId="{DD1B8CB1-E861-4DB2-85F8-58B7AD8B9A7C}" srcOrd="0" destOrd="0" presId="urn:microsoft.com/office/officeart/2005/8/layout/process3"/>
    <dgm:cxn modelId="{4EF97C82-5312-40CE-AE51-CBA5FDAF1282}" srcId="{3B273E93-9A28-4660-B13C-1888BB33E68E}" destId="{DE05A491-6017-40B6-A61A-D4177D37BC27}" srcOrd="1" destOrd="0" parTransId="{3898D704-F0FD-42FA-8B43-F80FCF9397F0}" sibTransId="{8CA131B3-D25D-4AAF-B6C6-D9E9C495BC7E}"/>
    <dgm:cxn modelId="{69CA8A5B-E2C4-4BFE-9181-3884EEFE1C08}" type="presOf" srcId="{43B6AD16-66DC-4399-AC4D-032A2B0F5665}" destId="{76EFB1A7-C98E-4598-B76F-DC86DFF35E9C}" srcOrd="0" destOrd="1" presId="urn:microsoft.com/office/officeart/2005/8/layout/process3"/>
    <dgm:cxn modelId="{6539519D-8A71-486F-A7CB-4A73C34B82A7}" srcId="{4782ED74-7229-436C-97F6-E125B0FA7076}" destId="{8E20BA9F-5722-4B21-9297-9BF7A2D6DACE}" srcOrd="3" destOrd="0" parTransId="{F35C8049-82AD-45DA-B483-98443E06655C}" sibTransId="{2957F57D-71BA-4EF7-9944-162F4AE5931D}"/>
    <dgm:cxn modelId="{CB0C100B-506C-4512-B43E-DFD360FBBC24}" type="presOf" srcId="{D8B971CB-3DAC-4C6E-AC1E-50F912812250}" destId="{3513E887-58DC-4333-94C8-D1AE8033F34C}" srcOrd="0" destOrd="2" presId="urn:microsoft.com/office/officeart/2005/8/layout/process3"/>
    <dgm:cxn modelId="{D0C4BC0A-3CD9-4362-85B3-3AB11CCF4C4E}" type="presOf" srcId="{3B273E93-9A28-4660-B13C-1888BB33E68E}" destId="{3F04D350-B78A-495A-9CF3-4163B1C5F4CF}" srcOrd="0" destOrd="0" presId="urn:microsoft.com/office/officeart/2005/8/layout/process3"/>
    <dgm:cxn modelId="{0DF8C88C-60F6-40FA-A5E6-6F65BADE533C}" type="presOf" srcId="{A8BEB483-6D2D-448C-8A00-369FE5D41522}" destId="{397C26EC-E7A5-4D08-935F-76B9D807DD9B}" srcOrd="0" destOrd="0" presId="urn:microsoft.com/office/officeart/2005/8/layout/process3"/>
    <dgm:cxn modelId="{B16BF1DF-1BCC-4FAA-BC47-C32FAF0AAA48}" type="presOf" srcId="{D667B49D-8492-4642-AB66-16CE0219E428}" destId="{DD1B8CB1-E861-4DB2-85F8-58B7AD8B9A7C}" srcOrd="0" destOrd="2" presId="urn:microsoft.com/office/officeart/2005/8/layout/process3"/>
    <dgm:cxn modelId="{4C7884DD-9140-4C95-A06D-47CAF0CB4076}" srcId="{4782ED74-7229-436C-97F6-E125B0FA7076}" destId="{43B6AD16-66DC-4399-AC4D-032A2B0F5665}" srcOrd="1" destOrd="0" parTransId="{978A0222-2836-4052-9BB9-292AA6FD8F8B}" sibTransId="{17BE0BE8-6378-45E5-AE7A-18E0B333EDC9}"/>
    <dgm:cxn modelId="{ABEAA151-1C17-47E1-81A4-79B775D5EE23}" srcId="{3B273E93-9A28-4660-B13C-1888BB33E68E}" destId="{D667B49D-8492-4642-AB66-16CE0219E428}" srcOrd="2" destOrd="0" parTransId="{72904450-47C5-4BD4-8BE9-3C00BB886CBE}" sibTransId="{D1A319EE-1ADE-45EE-A2C6-375722394D0A}"/>
    <dgm:cxn modelId="{242EE62A-7814-477B-ADB9-699A61BF5BB8}" srcId="{A8BEB483-6D2D-448C-8A00-369FE5D41522}" destId="{57885F3D-4A27-4A16-B71D-5610ACB7826B}" srcOrd="1" destOrd="0" parTransId="{2879836C-51B3-4A0E-87E2-EBBF4976534A}" sibTransId="{7934F440-E8EB-433F-8273-6135D8AC46B6}"/>
    <dgm:cxn modelId="{A8C0C571-340A-4B3D-96FF-5B7D9FB79AAD}" srcId="{57885F3D-4A27-4A16-B71D-5610ACB7826B}" destId="{12AAED18-4813-430C-8C79-C1F080967498}" srcOrd="3" destOrd="0" parTransId="{677B8459-7A9B-4BF7-963E-1355F7C27459}" sibTransId="{BDE6E8B3-47F4-4A63-8E8B-544537BB6DFD}"/>
    <dgm:cxn modelId="{D8E83B13-7DDC-46F5-8BCC-EEDFE50E5F02}" srcId="{4782ED74-7229-436C-97F6-E125B0FA7076}" destId="{3601CC3D-1BA2-4713-A5A0-87014199DB30}" srcOrd="0" destOrd="0" parTransId="{B41D381B-FFF2-49AF-9464-BC49E8CBA364}" sibTransId="{FF870C8F-0223-4581-AF6C-821FFE7CFA61}"/>
    <dgm:cxn modelId="{BF4C938F-6418-4B12-8C7E-7B6D3F5D2212}" type="presOf" srcId="{DE05A491-6017-40B6-A61A-D4177D37BC27}" destId="{DD1B8CB1-E861-4DB2-85F8-58B7AD8B9A7C}" srcOrd="0" destOrd="1" presId="urn:microsoft.com/office/officeart/2005/8/layout/process3"/>
    <dgm:cxn modelId="{71D9DEA7-2C57-4EDA-984B-05098A439A15}" srcId="{A8BEB483-6D2D-448C-8A00-369FE5D41522}" destId="{3B273E93-9A28-4660-B13C-1888BB33E68E}" srcOrd="0" destOrd="0" parTransId="{DDB77021-B8F8-4557-B039-5B94DFADCFD9}" sibTransId="{C425A85F-FE4B-4A0E-9547-0F1B3682069C}"/>
    <dgm:cxn modelId="{A5559605-8CF9-44C3-A193-65F19E520154}" srcId="{57885F3D-4A27-4A16-B71D-5610ACB7826B}" destId="{4324AA50-8417-480E-8D5B-8F2BB70456AE}" srcOrd="1" destOrd="0" parTransId="{5979232A-3103-4CCE-87B9-766C69407F63}" sibTransId="{C75A3EC7-04DA-4D90-B0D5-69F4F12BA385}"/>
    <dgm:cxn modelId="{6D413FEE-D6C1-4EC7-BAFC-6D9A699A42CE}" type="presOf" srcId="{3601CC3D-1BA2-4713-A5A0-87014199DB30}" destId="{76EFB1A7-C98E-4598-B76F-DC86DFF35E9C}" srcOrd="0" destOrd="0" presId="urn:microsoft.com/office/officeart/2005/8/layout/process3"/>
    <dgm:cxn modelId="{4075CBDF-C5A1-4FEE-A5B9-CDB134C74223}" srcId="{4782ED74-7229-436C-97F6-E125B0FA7076}" destId="{0B3E69A3-B92A-416C-9FAE-87811B4A3E07}" srcOrd="5" destOrd="0" parTransId="{2466B53B-9AF4-4944-8BE9-C45EAB93AE5B}" sibTransId="{B0B88FF3-C6FB-4A58-850D-EBB0AAF0E426}"/>
    <dgm:cxn modelId="{D9A678A8-9C4B-48A3-AB81-DDBD7B527DA1}" type="presOf" srcId="{4782ED74-7229-436C-97F6-E125B0FA7076}" destId="{8E5C78A4-7AE8-4A04-9839-44E5A30E4BF3}" srcOrd="1" destOrd="0" presId="urn:microsoft.com/office/officeart/2005/8/layout/process3"/>
    <dgm:cxn modelId="{35E8C234-E21F-40C0-B311-4B13A4922630}" type="presOf" srcId="{78471B00-78BF-40F6-A3D0-7D96E18261A6}" destId="{76EFB1A7-C98E-4598-B76F-DC86DFF35E9C}" srcOrd="0" destOrd="4" presId="urn:microsoft.com/office/officeart/2005/8/layout/process3"/>
    <dgm:cxn modelId="{9CAB1162-9AF0-4E12-A828-342CD809FA3E}" type="presOf" srcId="{12AAED18-4813-430C-8C79-C1F080967498}" destId="{3513E887-58DC-4333-94C8-D1AE8033F34C}" srcOrd="0" destOrd="3" presId="urn:microsoft.com/office/officeart/2005/8/layout/process3"/>
    <dgm:cxn modelId="{1D1B4E13-FDCE-4056-99F2-03D034ACC87B}" srcId="{3B273E93-9A28-4660-B13C-1888BB33E68E}" destId="{24F5DC9A-E5CC-4290-827F-84B7AA0F027A}" srcOrd="0" destOrd="0" parTransId="{C40427DF-B27F-4765-B244-51BBD0726D14}" sibTransId="{B9FFC32A-6160-4BF0-B624-FCAC87A4A947}"/>
    <dgm:cxn modelId="{BC8C2F1C-B8C3-40B0-9E1B-982D17E22256}" type="presOf" srcId="{A4AB1D6C-BB28-4709-91A8-BC0C94DF1FDD}" destId="{3513E887-58DC-4333-94C8-D1AE8033F34C}" srcOrd="0" destOrd="0" presId="urn:microsoft.com/office/officeart/2005/8/layout/process3"/>
    <dgm:cxn modelId="{77649768-72CC-47DB-ACA8-232F5AFCD924}" srcId="{A8BEB483-6D2D-448C-8A00-369FE5D41522}" destId="{4782ED74-7229-436C-97F6-E125B0FA7076}" srcOrd="2" destOrd="0" parTransId="{0433647D-4E24-4F38-91A0-3017259D84C7}" sibTransId="{3A3D01B7-1DCA-4938-98AC-300A58519EC0}"/>
    <dgm:cxn modelId="{1E476B9B-9F32-4C01-A48B-54A1DD2725DD}" type="presOf" srcId="{4324AA50-8417-480E-8D5B-8F2BB70456AE}" destId="{3513E887-58DC-4333-94C8-D1AE8033F34C}" srcOrd="0" destOrd="1" presId="urn:microsoft.com/office/officeart/2005/8/layout/process3"/>
    <dgm:cxn modelId="{07F11B58-95A5-44EC-8F5C-AF6D77EB3119}" type="presOf" srcId="{57885F3D-4A27-4A16-B71D-5610ACB7826B}" destId="{BD41EB5B-5901-46D3-B7B2-1CCB3DD6D7B8}" srcOrd="0" destOrd="0" presId="urn:microsoft.com/office/officeart/2005/8/layout/process3"/>
    <dgm:cxn modelId="{EAC89530-2F34-415D-9B45-8FA6A41F654E}" srcId="{3B273E93-9A28-4660-B13C-1888BB33E68E}" destId="{962D7A24-BA92-468F-B905-589EC07C8E2A}" srcOrd="3" destOrd="0" parTransId="{66321904-E972-45D6-A7D3-06A787C501C2}" sibTransId="{ABC4723B-827F-4713-8032-A5355F6ADDBB}"/>
    <dgm:cxn modelId="{3734FCC6-48E1-4D76-9718-93825B042F4E}" type="presOf" srcId="{C425A85F-FE4B-4A0E-9547-0F1B3682069C}" destId="{004B856D-8A26-425E-8B78-6C8DCFE24B6C}" srcOrd="0" destOrd="0" presId="urn:microsoft.com/office/officeart/2005/8/layout/process3"/>
    <dgm:cxn modelId="{1B66A558-4EA4-4BBA-8301-1A0560CC465E}" srcId="{57885F3D-4A27-4A16-B71D-5610ACB7826B}" destId="{A4AB1D6C-BB28-4709-91A8-BC0C94DF1FDD}" srcOrd="0" destOrd="0" parTransId="{EA051757-DC3B-4FCC-9CDD-471408250D65}" sibTransId="{7B4E3B4F-AB22-4CD0-8C73-17C232A7628F}"/>
    <dgm:cxn modelId="{166633A9-9616-4D26-954C-F97192C07C76}" srcId="{4782ED74-7229-436C-97F6-E125B0FA7076}" destId="{12D95FEA-BC95-416D-8FE1-F154EEFB621B}" srcOrd="2" destOrd="0" parTransId="{B49369B9-8504-43A7-A127-C53745A6B466}" sibTransId="{84803428-C84D-4822-9FCF-D860CAFC2C49}"/>
    <dgm:cxn modelId="{F30F098C-C000-42A4-886D-B8401F51D831}" type="presOf" srcId="{12D95FEA-BC95-416D-8FE1-F154EEFB621B}" destId="{76EFB1A7-C98E-4598-B76F-DC86DFF35E9C}" srcOrd="0" destOrd="2" presId="urn:microsoft.com/office/officeart/2005/8/layout/process3"/>
    <dgm:cxn modelId="{6A132B50-0F01-4212-A623-BA04AADDCF54}" type="presOf" srcId="{7934F440-E8EB-433F-8273-6135D8AC46B6}" destId="{15D80C0C-E7B8-4F9A-ABFD-43699A5B0300}" srcOrd="0" destOrd="0" presId="urn:microsoft.com/office/officeart/2005/8/layout/process3"/>
    <dgm:cxn modelId="{8519C2FA-750F-40AE-B372-1569F018B49A}" type="presOf" srcId="{57885F3D-4A27-4A16-B71D-5610ACB7826B}" destId="{93A0668A-AA00-4899-9202-257F9ACDF420}" srcOrd="1" destOrd="0" presId="urn:microsoft.com/office/officeart/2005/8/layout/process3"/>
    <dgm:cxn modelId="{AC110E02-32E3-4025-87C4-93F3605646B0}" type="presOf" srcId="{3B273E93-9A28-4660-B13C-1888BB33E68E}" destId="{82C35199-A6AE-471F-B346-0E59FF44FD37}" srcOrd="1" destOrd="0" presId="urn:microsoft.com/office/officeart/2005/8/layout/process3"/>
    <dgm:cxn modelId="{42661CBA-7958-45D0-BBEC-0E2493D15BDD}" type="presOf" srcId="{8E20BA9F-5722-4B21-9297-9BF7A2D6DACE}" destId="{76EFB1A7-C98E-4598-B76F-DC86DFF35E9C}" srcOrd="0" destOrd="3" presId="urn:microsoft.com/office/officeart/2005/8/layout/process3"/>
    <dgm:cxn modelId="{8E7717CB-2169-4A99-984D-A87C7F9A0F25}" type="presOf" srcId="{0B3E69A3-B92A-416C-9FAE-87811B4A3E07}" destId="{76EFB1A7-C98E-4598-B76F-DC86DFF35E9C}" srcOrd="0" destOrd="5" presId="urn:microsoft.com/office/officeart/2005/8/layout/process3"/>
    <dgm:cxn modelId="{BC3CF70A-649D-4CC1-BD59-F5A151D92962}" type="presOf" srcId="{4782ED74-7229-436C-97F6-E125B0FA7076}" destId="{B6EDC26B-5ADA-41CB-8A26-B9E1CEED68A1}" srcOrd="0" destOrd="0" presId="urn:microsoft.com/office/officeart/2005/8/layout/process3"/>
    <dgm:cxn modelId="{CD231010-B7F9-44D6-8AD8-8AE3E331ED47}" srcId="{57885F3D-4A27-4A16-B71D-5610ACB7826B}" destId="{D8B971CB-3DAC-4C6E-AC1E-50F912812250}" srcOrd="2" destOrd="0" parTransId="{027CA170-326B-4AA7-888E-F6E03DA841A3}" sibTransId="{2B9E35B8-8390-447B-A1E6-A002612C4AF0}"/>
    <dgm:cxn modelId="{E2AC283A-B51B-4B57-9AA0-44CDB5519A57}" type="presOf" srcId="{962D7A24-BA92-468F-B905-589EC07C8E2A}" destId="{DD1B8CB1-E861-4DB2-85F8-58B7AD8B9A7C}" srcOrd="0" destOrd="3" presId="urn:microsoft.com/office/officeart/2005/8/layout/process3"/>
    <dgm:cxn modelId="{6DCC13C7-48E1-4611-A712-E07F56C04AC9}" srcId="{4782ED74-7229-436C-97F6-E125B0FA7076}" destId="{78471B00-78BF-40F6-A3D0-7D96E18261A6}" srcOrd="4" destOrd="0" parTransId="{800DAECB-9002-4254-87C8-33C9C41EA2CE}" sibTransId="{E5192CC2-290D-4743-9A20-99512D3E85B5}"/>
    <dgm:cxn modelId="{A9094A7B-0C32-4800-AE0C-4D509800C3C3}" type="presOf" srcId="{7934F440-E8EB-433F-8273-6135D8AC46B6}" destId="{CD1060D2-20BE-44BE-95B1-20C82FBFBF88}" srcOrd="1" destOrd="0" presId="urn:microsoft.com/office/officeart/2005/8/layout/process3"/>
    <dgm:cxn modelId="{FF16F1E8-B943-4F0A-A959-6F2342D999DC}" type="presParOf" srcId="{397C26EC-E7A5-4D08-935F-76B9D807DD9B}" destId="{8467ED17-E308-4399-9A0F-8B744F98BAC5}" srcOrd="0" destOrd="0" presId="urn:microsoft.com/office/officeart/2005/8/layout/process3"/>
    <dgm:cxn modelId="{35DD7B70-2134-4ECE-B2F2-B91B29687A7A}" type="presParOf" srcId="{8467ED17-E308-4399-9A0F-8B744F98BAC5}" destId="{3F04D350-B78A-495A-9CF3-4163B1C5F4CF}" srcOrd="0" destOrd="0" presId="urn:microsoft.com/office/officeart/2005/8/layout/process3"/>
    <dgm:cxn modelId="{29882224-BD61-4EC6-9B6F-8812FEFB5418}" type="presParOf" srcId="{8467ED17-E308-4399-9A0F-8B744F98BAC5}" destId="{82C35199-A6AE-471F-B346-0E59FF44FD37}" srcOrd="1" destOrd="0" presId="urn:microsoft.com/office/officeart/2005/8/layout/process3"/>
    <dgm:cxn modelId="{DF6FC3E9-4452-4628-BF76-4A3B97A0F046}" type="presParOf" srcId="{8467ED17-E308-4399-9A0F-8B744F98BAC5}" destId="{DD1B8CB1-E861-4DB2-85F8-58B7AD8B9A7C}" srcOrd="2" destOrd="0" presId="urn:microsoft.com/office/officeart/2005/8/layout/process3"/>
    <dgm:cxn modelId="{9E3B986D-94BC-4264-8C5F-325814FC0A0B}" type="presParOf" srcId="{397C26EC-E7A5-4D08-935F-76B9D807DD9B}" destId="{004B856D-8A26-425E-8B78-6C8DCFE24B6C}" srcOrd="1" destOrd="0" presId="urn:microsoft.com/office/officeart/2005/8/layout/process3"/>
    <dgm:cxn modelId="{F2902E1D-6E00-450C-8CD0-6569DBEDE82D}" type="presParOf" srcId="{004B856D-8A26-425E-8B78-6C8DCFE24B6C}" destId="{A2318F26-5E47-42F7-85E3-2EFB7EAE355C}" srcOrd="0" destOrd="0" presId="urn:microsoft.com/office/officeart/2005/8/layout/process3"/>
    <dgm:cxn modelId="{25A35E3D-D197-45B9-9FD9-D46B89040345}" type="presParOf" srcId="{397C26EC-E7A5-4D08-935F-76B9D807DD9B}" destId="{9D3E4ACA-15D5-44CB-B692-28E977FC15F3}" srcOrd="2" destOrd="0" presId="urn:microsoft.com/office/officeart/2005/8/layout/process3"/>
    <dgm:cxn modelId="{EBAF8DC5-FA8F-4505-B8A8-3C91965AD6DC}" type="presParOf" srcId="{9D3E4ACA-15D5-44CB-B692-28E977FC15F3}" destId="{BD41EB5B-5901-46D3-B7B2-1CCB3DD6D7B8}" srcOrd="0" destOrd="0" presId="urn:microsoft.com/office/officeart/2005/8/layout/process3"/>
    <dgm:cxn modelId="{DD08EACB-8267-4F44-9379-2AA2F1872B52}" type="presParOf" srcId="{9D3E4ACA-15D5-44CB-B692-28E977FC15F3}" destId="{93A0668A-AA00-4899-9202-257F9ACDF420}" srcOrd="1" destOrd="0" presId="urn:microsoft.com/office/officeart/2005/8/layout/process3"/>
    <dgm:cxn modelId="{2AB2FE73-98C8-41C1-AA6D-1AF0C5D4669A}" type="presParOf" srcId="{9D3E4ACA-15D5-44CB-B692-28E977FC15F3}" destId="{3513E887-58DC-4333-94C8-D1AE8033F34C}" srcOrd="2" destOrd="0" presId="urn:microsoft.com/office/officeart/2005/8/layout/process3"/>
    <dgm:cxn modelId="{A264EE42-64A2-401D-8154-2A766FF31E34}" type="presParOf" srcId="{397C26EC-E7A5-4D08-935F-76B9D807DD9B}" destId="{15D80C0C-E7B8-4F9A-ABFD-43699A5B0300}" srcOrd="3" destOrd="0" presId="urn:microsoft.com/office/officeart/2005/8/layout/process3"/>
    <dgm:cxn modelId="{D19A6E35-1F84-4BFE-9494-39AD77E55F36}" type="presParOf" srcId="{15D80C0C-E7B8-4F9A-ABFD-43699A5B0300}" destId="{CD1060D2-20BE-44BE-95B1-20C82FBFBF88}" srcOrd="0" destOrd="0" presId="urn:microsoft.com/office/officeart/2005/8/layout/process3"/>
    <dgm:cxn modelId="{A566C041-0432-4464-9001-67A88D254A0D}" type="presParOf" srcId="{397C26EC-E7A5-4D08-935F-76B9D807DD9B}" destId="{8ACA1830-673A-4577-8EC8-AE269EAED93C}" srcOrd="4" destOrd="0" presId="urn:microsoft.com/office/officeart/2005/8/layout/process3"/>
    <dgm:cxn modelId="{2C376A46-8C90-4B15-88A6-92208CB5CDFF}" type="presParOf" srcId="{8ACA1830-673A-4577-8EC8-AE269EAED93C}" destId="{B6EDC26B-5ADA-41CB-8A26-B9E1CEED68A1}" srcOrd="0" destOrd="0" presId="urn:microsoft.com/office/officeart/2005/8/layout/process3"/>
    <dgm:cxn modelId="{98EB53A6-2E0A-4FEB-B432-1285E2001265}" type="presParOf" srcId="{8ACA1830-673A-4577-8EC8-AE269EAED93C}" destId="{8E5C78A4-7AE8-4A04-9839-44E5A30E4BF3}" srcOrd="1" destOrd="0" presId="urn:microsoft.com/office/officeart/2005/8/layout/process3"/>
    <dgm:cxn modelId="{2DB6CF66-651C-48B3-9105-84EEE8E8D0F0}" type="presParOf" srcId="{8ACA1830-673A-4577-8EC8-AE269EAED93C}" destId="{76EFB1A7-C98E-4598-B76F-DC86DFF35E9C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C35199-A6AE-471F-B346-0E59FF44FD37}">
      <dsp:nvSpPr>
        <dsp:cNvPr id="0" name=""/>
        <dsp:cNvSpPr/>
      </dsp:nvSpPr>
      <dsp:spPr>
        <a:xfrm>
          <a:off x="191775" y="-161318"/>
          <a:ext cx="1501453" cy="537446"/>
        </a:xfrm>
        <a:prstGeom prst="roundRect">
          <a:avLst>
            <a:gd name="adj" fmla="val 10000"/>
          </a:avLst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I </a:t>
          </a:r>
          <a:r>
            <a:rPr lang="uz-Cyrl-UZ" sz="1400" b="1" kern="120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босқич</a:t>
          </a:r>
          <a:endParaRPr lang="ru-RU" sz="1400" b="1" kern="120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02269" y="-150824"/>
        <a:ext cx="1480465" cy="337309"/>
      </dsp:txXfrm>
    </dsp:sp>
    <dsp:sp modelId="{DD1B8CB1-E861-4DB2-85F8-58B7AD8B9A7C}">
      <dsp:nvSpPr>
        <dsp:cNvPr id="0" name=""/>
        <dsp:cNvSpPr/>
      </dsp:nvSpPr>
      <dsp:spPr>
        <a:xfrm>
          <a:off x="0" y="196979"/>
          <a:ext cx="1779492" cy="3924778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Қонунчиликни такомиллаштириш ва соҳани ҳуқуқий тартибга солиш;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Секторни давлат томонидан мувофиқлаштириш;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Исломий молиявий хизматлар бозорини ривожлантириш;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Ахборот-тушинтириш ва хабардорликни ошириш ишларини олиб бориш.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52120" y="249099"/>
        <a:ext cx="1675252" cy="3820538"/>
      </dsp:txXfrm>
    </dsp:sp>
    <dsp:sp modelId="{004B856D-8A26-425E-8B78-6C8DCFE24B6C}">
      <dsp:nvSpPr>
        <dsp:cNvPr id="0" name=""/>
        <dsp:cNvSpPr/>
      </dsp:nvSpPr>
      <dsp:spPr>
        <a:xfrm rot="4830">
          <a:off x="1909504" y="-167215"/>
          <a:ext cx="458505" cy="373453"/>
        </a:xfrm>
        <a:prstGeom prst="rightArrow">
          <a:avLst>
            <a:gd name="adj1" fmla="val 60000"/>
            <a:gd name="adj2" fmla="val 50000"/>
          </a:avLst>
        </a:prstGeom>
        <a:solidFill>
          <a:srgbClr val="4472C4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1909504" y="-92603"/>
        <a:ext cx="346469" cy="224071"/>
      </dsp:txXfrm>
    </dsp:sp>
    <dsp:sp modelId="{93A0668A-AA00-4899-9202-257F9ACDF420}">
      <dsp:nvSpPr>
        <dsp:cNvPr id="0" name=""/>
        <dsp:cNvSpPr/>
      </dsp:nvSpPr>
      <dsp:spPr>
        <a:xfrm>
          <a:off x="2558332" y="-157993"/>
          <a:ext cx="1501453" cy="537446"/>
        </a:xfrm>
        <a:prstGeom prst="roundRect">
          <a:avLst>
            <a:gd name="adj" fmla="val 10000"/>
          </a:avLst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II </a:t>
          </a:r>
          <a:r>
            <a:rPr lang="uz-Cyrl-UZ" sz="1400" b="1" kern="120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босқич</a:t>
          </a:r>
          <a:endParaRPr lang="ru-RU" sz="1400" b="1" kern="120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568826" y="-147499"/>
        <a:ext cx="1480465" cy="337309"/>
      </dsp:txXfrm>
    </dsp:sp>
    <dsp:sp modelId="{3513E887-58DC-4333-94C8-D1AE8033F34C}">
      <dsp:nvSpPr>
        <dsp:cNvPr id="0" name=""/>
        <dsp:cNvSpPr/>
      </dsp:nvSpPr>
      <dsp:spPr>
        <a:xfrm>
          <a:off x="2470217" y="202519"/>
          <a:ext cx="1734148" cy="391591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Исломий молиявий инфратузилмани ривожлантириш;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Маҳсулот ва хизматлар ассортиментини кенгайтириш;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Ходимлар салоҳиятини ошириш, тренинг ва сертификатлаш дастурларини ривожлантириш;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Халқаро ҳамкорликни ривожлантириш ва инвесторлар билан ишлаш.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521008" y="253310"/>
        <a:ext cx="1632566" cy="3814331"/>
      </dsp:txXfrm>
    </dsp:sp>
    <dsp:sp modelId="{15D80C0C-E7B8-4F9A-ABFD-43699A5B0300}">
      <dsp:nvSpPr>
        <dsp:cNvPr id="0" name=""/>
        <dsp:cNvSpPr/>
      </dsp:nvSpPr>
      <dsp:spPr>
        <a:xfrm rot="21598493">
          <a:off x="4316203" y="-166131"/>
          <a:ext cx="543604" cy="373453"/>
        </a:xfrm>
        <a:prstGeom prst="rightArrow">
          <a:avLst>
            <a:gd name="adj1" fmla="val 60000"/>
            <a:gd name="adj2" fmla="val 50000"/>
          </a:avLst>
        </a:prstGeom>
        <a:solidFill>
          <a:srgbClr val="4472C4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316203" y="-91415"/>
        <a:ext cx="431568" cy="224071"/>
      </dsp:txXfrm>
    </dsp:sp>
    <dsp:sp modelId="{8E5C78A4-7AE8-4A04-9839-44E5A30E4BF3}">
      <dsp:nvSpPr>
        <dsp:cNvPr id="0" name=""/>
        <dsp:cNvSpPr/>
      </dsp:nvSpPr>
      <dsp:spPr>
        <a:xfrm>
          <a:off x="5085454" y="-159100"/>
          <a:ext cx="1501453" cy="537446"/>
        </a:xfrm>
        <a:prstGeom prst="roundRect">
          <a:avLst>
            <a:gd name="adj" fmla="val 10000"/>
          </a:avLst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III </a:t>
          </a:r>
          <a:r>
            <a:rPr lang="uz-Cyrl-UZ" sz="1400" b="1" kern="120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босқич</a:t>
          </a:r>
          <a:endParaRPr lang="ru-RU" sz="1400" b="1" kern="120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5095948" y="-148606"/>
        <a:ext cx="1480465" cy="337309"/>
      </dsp:txXfrm>
    </dsp:sp>
    <dsp:sp modelId="{76EFB1A7-C98E-4598-B76F-DC86DFF35E9C}">
      <dsp:nvSpPr>
        <dsp:cNvPr id="0" name=""/>
        <dsp:cNvSpPr/>
      </dsp:nvSpPr>
      <dsp:spPr>
        <a:xfrm>
          <a:off x="4801227" y="199196"/>
          <a:ext cx="2098205" cy="3920343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Соҳада бошқарувни такомиллаштириш;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Корпоратив коммуникацияларни ривожлантириш;</a:t>
          </a:r>
          <a:endParaRPr lang="ru-RU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Маҳсулотларни стандартлаштириш;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Соҳада илм-фан ва таълим инфратузилмасини ривожлантириш;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Рақамлаштириш салоҳиятини ошириш.</a:t>
          </a: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862681" y="260650"/>
        <a:ext cx="1975297" cy="37974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5B41EB-AB56-491C-8FA8-76BBA22DBE7D}" type="datetimeFigureOut">
              <a:rPr lang="ru-RU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99BE1F-BE14-457F-A8E4-A499EACAF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2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AE4552-00B3-4D3E-8D65-35132428A33F}" type="datetimeFigureOut">
              <a:rPr lang="ru-RU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F27830-E6A3-49B5-BAA7-2F5CCDA279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04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:notes"/>
          <p:cNvSpPr txBox="1">
            <a:spLocks noGrp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086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710526-4F34-46F9-AE89-2D90736A21F8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74A92-3871-4FC7-9687-5A22905776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9" name="Picture 2" descr="K:\ProPowerPoint\Шаблоны\В работе\Элегантный абстрактный\Elegantn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812559"/>
      </p:ext>
    </p:extLst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FBA83-9264-453C-A748-7C417E5F6027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40602"/>
      </p:ext>
    </p:extLst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5FBCC-0285-430A-BF6D-3CBE292D4E83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2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13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6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59868"/>
      </p:ext>
    </p:extLst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C3B90B-4651-444F-8184-C7EFBCF655DD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72DE-EC04-450E-BBCF-98DB2A564E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13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7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84018"/>
      </p:ext>
    </p:extLst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E09CA-95F7-444F-8FFC-88930A362FEA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523D0-1C31-41D5-8361-934BD1AA29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5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7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8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9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06633"/>
      </p:ext>
    </p:extLst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45109-C3DB-4C62-B5D6-E22E4CDD7D22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2AFF87-38FB-4A51-8F9D-64D221785D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6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 rot="18970555">
            <a:off x="682822" y="20124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 rot="18970555">
            <a:off x="957645" y="477915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381491" y="470330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656610" y="74632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038777"/>
      </p:ext>
    </p:extLst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4AC7-38F1-48F9-B4AA-16541B57CC01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65106"/>
      </p:ext>
    </p:extLst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91C54-A863-4E0D-B757-382BC6E2B494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873E1-F68D-439E-9A70-AE0B0A2F69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09043"/>
      </p:ext>
    </p:extLst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1897B7-AA17-47B9-82A8-40BB3732032B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035D9-EDF1-4B1A-B590-437BDCC33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935"/>
      </p:ext>
    </p:extLst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484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59777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4484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96284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2159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CD9210-259D-4217-8FF4-24420D59A72F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C6B89-E2CD-4A79-BB1A-65506982D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82847"/>
      </p:ext>
    </p:extLst>
  </p:cSld>
  <p:clrMapOvr>
    <a:masterClrMapping/>
  </p:clrMapOvr>
  <p:transition spd="med"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23792-D890-4EBE-8451-6DE47AC97701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4AC24-3056-4CD6-BABD-2D62439131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284"/>
      </p:ext>
    </p:extLst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06.06.2023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ransition spd="med">
    <p:pull dir="l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316492" y="514248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ISLAMIC FINANCE</a:t>
            </a:r>
            <a:endParaRPr lang="uz-Cyrl-UZ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082" y="2636912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1619672" y="5440685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120" y="1130806"/>
            <a:ext cx="604682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/>
              <a:t>Lecture </a:t>
            </a:r>
            <a:r>
              <a:rPr lang="ru-RU" sz="2800" b="1" dirty="0"/>
              <a:t>12. </a:t>
            </a:r>
            <a:r>
              <a:rPr lang="en-US" sz="2800" b="1" dirty="0"/>
              <a:t>The current situation </a:t>
            </a:r>
            <a:endParaRPr lang="uz-Cyrl-UZ" sz="2800" b="1" dirty="0" smtClean="0"/>
          </a:p>
          <a:p>
            <a:pPr algn="ctr" eaLnBrk="0" hangingPunct="0"/>
            <a:r>
              <a:rPr lang="en-US" sz="2800" b="1" dirty="0" smtClean="0"/>
              <a:t>with </a:t>
            </a:r>
            <a:r>
              <a:rPr lang="en-US" sz="2800" b="1" dirty="0"/>
              <a:t>the introduction of Islamic finance in Uzbekistan</a:t>
            </a:r>
            <a:endParaRPr lang="uz-Cyrl-UZ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273FC7-9C36-494B-8491-62068E453EB9}"/>
              </a:ext>
            </a:extLst>
          </p:cNvPr>
          <p:cNvSpPr txBox="1"/>
          <p:nvPr/>
        </p:nvSpPr>
        <p:spPr>
          <a:xfrm>
            <a:off x="1475656" y="6093296"/>
            <a:ext cx="6046827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en-US" b="1" dirty="0"/>
              <a:t>Lecturer: </a:t>
            </a:r>
            <a:r>
              <a:rPr lang="en-US" b="1" i="1" dirty="0" err="1">
                <a:solidFill>
                  <a:srgbClr val="FF0000"/>
                </a:solidFill>
              </a:rPr>
              <a:t>Olimkhon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Aliqoriev</a:t>
            </a:r>
            <a:endParaRPr lang="ru-RU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827584" y="393356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ИСЛОМ</a:t>
            </a:r>
            <a:r>
              <a:rPr lang="uz-Cyrl-UZ" sz="2400" b="1" dirty="0"/>
              <a:t> МОЛИЯСИ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3537" y="2464526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2145816" y="5477162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4" y="1009586"/>
            <a:ext cx="683891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12-маъруза. </a:t>
            </a:r>
            <a:r>
              <a:rPr lang="uz-Cyrl-UZ" sz="2400" b="1" dirty="0" smtClean="0"/>
              <a:t>Ўзбекистонда</a:t>
            </a:r>
          </a:p>
          <a:p>
            <a:pPr algn="ctr" eaLnBrk="0" hangingPunct="0"/>
            <a:r>
              <a:rPr lang="uz-Cyrl-UZ" sz="2400" b="1" smtClean="0"/>
              <a:t>ислом молиясини жорий қилинишининг </a:t>
            </a:r>
          </a:p>
          <a:p>
            <a:pPr algn="ctr" eaLnBrk="0" hangingPunct="0"/>
            <a:r>
              <a:rPr lang="uz-Cyrl-UZ" sz="2400" b="1" smtClean="0"/>
              <a:t>жорий ҳолати</a:t>
            </a:r>
            <a:endParaRPr lang="uz-Cyrl-UZ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8C4D-D5FF-4BCF-8110-754ECA84A764}"/>
              </a:ext>
            </a:extLst>
          </p:cNvPr>
          <p:cNvSpPr txBox="1"/>
          <p:nvPr/>
        </p:nvSpPr>
        <p:spPr>
          <a:xfrm>
            <a:off x="539552" y="5877272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ru-RU" b="1" i="1" dirty="0" err="1">
                <a:solidFill>
                  <a:srgbClr val="FF0000"/>
                </a:solidFill>
              </a:rPr>
              <a:t>Алиқориев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Олимхон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– </a:t>
            </a:r>
            <a:r>
              <a:rPr lang="ru-RU" b="1" i="1" dirty="0" err="1">
                <a:solidFill>
                  <a:srgbClr val="0D0D0D"/>
                </a:solidFill>
              </a:rPr>
              <a:t>и.ф.н</a:t>
            </a:r>
            <a:r>
              <a:rPr lang="ru-RU" b="1" i="1" dirty="0">
                <a:solidFill>
                  <a:srgbClr val="0D0D0D"/>
                </a:solidFill>
              </a:rPr>
              <a:t>.,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0D0D0D"/>
                </a:solidFill>
              </a:rPr>
              <a:t>доц., </a:t>
            </a:r>
            <a:r>
              <a:rPr lang="ru-RU" b="1" i="1" dirty="0" err="1">
                <a:solidFill>
                  <a:srgbClr val="0D0D0D"/>
                </a:solidFill>
              </a:rPr>
              <a:t>Олий</a:t>
            </a:r>
            <a:r>
              <a:rPr lang="ru-RU" b="1" i="1" dirty="0">
                <a:solidFill>
                  <a:srgbClr val="0D0D0D"/>
                </a:solidFill>
              </a:rPr>
              <a:t> бизнес </a:t>
            </a:r>
            <a:r>
              <a:rPr lang="ru-RU" b="1" i="1" dirty="0" err="1">
                <a:solidFill>
                  <a:srgbClr val="0D0D0D"/>
                </a:solidFill>
              </a:rPr>
              <a:t>мактаб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Илмий</a:t>
            </a:r>
            <a:r>
              <a:rPr lang="ru-RU" b="1" i="1" dirty="0">
                <a:solidFill>
                  <a:srgbClr val="0D0D0D"/>
                </a:solidFill>
              </a:rPr>
              <a:t>-педагогик </a:t>
            </a:r>
            <a:r>
              <a:rPr lang="ru-RU" b="1" i="1" dirty="0" err="1">
                <a:solidFill>
                  <a:srgbClr val="0D0D0D"/>
                </a:solidFill>
              </a:rPr>
              <a:t>кадрлар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тайёрлаш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бўлими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бошлиғи</a:t>
            </a:r>
            <a:endParaRPr lang="ru-RU" sz="12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8835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332656"/>
            <a:ext cx="734481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Ривожланишнинг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дастлабки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жорий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ҳолати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.</a:t>
            </a:r>
          </a:p>
          <a:p>
            <a:endParaRPr lang="ru-RU" sz="20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Ўзбекистонда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лойиҳаларни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ошириш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2004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бошланган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Ўзбекистоннинг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2003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сентябрда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тараққиёт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банкининг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аъзолигига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қўшилиши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боғлиқ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2004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тараққиёт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банки (ИТБ)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томонидан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энергетика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соғлиқни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сақлаш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соҳасида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лойиҳаларни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«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ижара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«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муробаҳа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шартномаларидан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фойдаланилган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Бироқ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ИТБ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Ўзбекистонда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ўз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фаолиятини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мустақилликнинг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дастлабки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йилларидан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бошлаган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аъзо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бўлмаган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давлатларнинг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мусулмон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жамоаларини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қўллаб-қувватлаш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дастури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орқали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грант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лойиҳаларни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оширишда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намоён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460640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887E735-0D05-75D9-024A-B2C348931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0FA175-EC8E-5FC1-6A26-FDCDEF164A50}"/>
              </a:ext>
            </a:extLst>
          </p:cNvPr>
          <p:cNvSpPr txBox="1"/>
          <p:nvPr/>
        </p:nvSpPr>
        <p:spPr>
          <a:xfrm>
            <a:off x="107503" y="270539"/>
            <a:ext cx="792088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err="1"/>
              <a:t>Албатта</a:t>
            </a:r>
            <a:r>
              <a:rPr lang="ru-RU" sz="2000" dirty="0"/>
              <a:t>,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молиялаштиришнинг</a:t>
            </a:r>
            <a:r>
              <a:rPr lang="ru-RU" sz="2000" dirty="0"/>
              <a:t> </a:t>
            </a:r>
            <a:r>
              <a:rPr lang="ru-RU" sz="2000" dirty="0" err="1"/>
              <a:t>вақф</a:t>
            </a:r>
            <a:r>
              <a:rPr lang="ru-RU" sz="2000" dirty="0"/>
              <a:t> </a:t>
            </a:r>
            <a:r>
              <a:rPr lang="ru-RU" sz="2000" dirty="0" err="1"/>
              <a:t>йўналиши</a:t>
            </a:r>
            <a:endParaRPr lang="ru-RU" sz="2000" dirty="0"/>
          </a:p>
          <a:p>
            <a:r>
              <a:rPr lang="ru-RU" sz="2000" dirty="0" err="1"/>
              <a:t>Марказий</a:t>
            </a:r>
            <a:r>
              <a:rPr lang="ru-RU" sz="2000" dirty="0"/>
              <a:t> </a:t>
            </a:r>
            <a:r>
              <a:rPr lang="ru-RU" sz="2000" dirty="0" err="1"/>
              <a:t>Осиёга</a:t>
            </a:r>
            <a:r>
              <a:rPr lang="ru-RU" sz="2000" dirty="0"/>
              <a:t> </a:t>
            </a: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дини</a:t>
            </a:r>
            <a:r>
              <a:rPr lang="ru-RU" sz="2000" dirty="0"/>
              <a:t> </a:t>
            </a:r>
            <a:r>
              <a:rPr lang="ru-RU" sz="2000" dirty="0" err="1"/>
              <a:t>кириб</a:t>
            </a:r>
            <a:r>
              <a:rPr lang="ru-RU" sz="2000" dirty="0"/>
              <a:t> </a:t>
            </a:r>
            <a:r>
              <a:rPr lang="ru-RU" sz="2000" dirty="0" err="1"/>
              <a:t>келган</a:t>
            </a:r>
            <a:r>
              <a:rPr lang="ru-RU" sz="2000" dirty="0"/>
              <a:t> </a:t>
            </a:r>
            <a:r>
              <a:rPr lang="ru-RU" sz="2000" dirty="0" err="1"/>
              <a:t>даврдан</a:t>
            </a:r>
            <a:r>
              <a:rPr lang="ru-RU" sz="2000" dirty="0"/>
              <a:t> </a:t>
            </a:r>
            <a:r>
              <a:rPr lang="ru-RU" sz="2000" dirty="0" err="1"/>
              <a:t>бошлаб</a:t>
            </a:r>
            <a:endParaRPr lang="ru-RU" sz="2000" dirty="0"/>
          </a:p>
          <a:p>
            <a:r>
              <a:rPr lang="ru-RU" sz="2000" dirty="0" err="1"/>
              <a:t>ёйила</a:t>
            </a:r>
            <a:r>
              <a:rPr lang="ru-RU" sz="2000" dirty="0"/>
              <a:t> </a:t>
            </a:r>
            <a:r>
              <a:rPr lang="ru-RU" sz="2000" dirty="0" err="1"/>
              <a:t>бошланган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Амир </a:t>
            </a:r>
            <a:r>
              <a:rPr lang="ru-RU" sz="2000" dirty="0" err="1"/>
              <a:t>Темур</a:t>
            </a:r>
            <a:r>
              <a:rPr lang="ru-RU" sz="2000" dirty="0"/>
              <a:t> </a:t>
            </a:r>
            <a:r>
              <a:rPr lang="ru-RU" sz="2000" dirty="0" err="1"/>
              <a:t>бобомиз</a:t>
            </a:r>
            <a:r>
              <a:rPr lang="ru-RU" sz="2000" dirty="0"/>
              <a:t> </a:t>
            </a:r>
            <a:r>
              <a:rPr lang="ru-RU" sz="2000" dirty="0" err="1"/>
              <a:t>даврига</a:t>
            </a:r>
            <a:r>
              <a:rPr lang="ru-RU" sz="2000" dirty="0"/>
              <a:t> </a:t>
            </a:r>
            <a:r>
              <a:rPr lang="ru-RU" sz="2000" dirty="0" err="1"/>
              <a:t>оид</a:t>
            </a:r>
            <a:r>
              <a:rPr lang="ru-RU" sz="2000" dirty="0"/>
              <a:t> </a:t>
            </a:r>
            <a:r>
              <a:rPr lang="ru-RU" sz="2000" dirty="0" err="1"/>
              <a:t>вақф</a:t>
            </a:r>
            <a:endParaRPr lang="ru-RU" sz="2000" dirty="0"/>
          </a:p>
          <a:p>
            <a:r>
              <a:rPr lang="ru-RU" sz="2000" dirty="0" err="1"/>
              <a:t>ҳужжатлари</a:t>
            </a:r>
            <a:r>
              <a:rPr lang="ru-RU" sz="2000" dirty="0"/>
              <a:t> </a:t>
            </a:r>
            <a:r>
              <a:rPr lang="ru-RU" sz="2000" dirty="0" err="1"/>
              <a:t>ҳозирги</a:t>
            </a:r>
            <a:r>
              <a:rPr lang="ru-RU" sz="2000" dirty="0"/>
              <a:t> </a:t>
            </a:r>
            <a:r>
              <a:rPr lang="ru-RU" sz="2000" dirty="0" err="1"/>
              <a:t>кунгача</a:t>
            </a:r>
            <a:r>
              <a:rPr lang="ru-RU" sz="2000" dirty="0"/>
              <a:t> </a:t>
            </a:r>
            <a:r>
              <a:rPr lang="ru-RU" sz="2000" dirty="0" err="1"/>
              <a:t>сақланиб</a:t>
            </a:r>
            <a:r>
              <a:rPr lang="ru-RU" sz="2000" dirty="0"/>
              <a:t> </a:t>
            </a:r>
            <a:r>
              <a:rPr lang="ru-RU" sz="2000" dirty="0" err="1"/>
              <a:t>қолган</a:t>
            </a:r>
            <a:r>
              <a:rPr lang="ru-RU" sz="2000" dirty="0"/>
              <a:t>. </a:t>
            </a:r>
          </a:p>
          <a:p>
            <a:r>
              <a:rPr lang="ru-RU" sz="2000" dirty="0"/>
              <a:t>Рус </a:t>
            </a:r>
            <a:r>
              <a:rPr lang="ru-RU" sz="2000" dirty="0" err="1"/>
              <a:t>империяси</a:t>
            </a:r>
            <a:r>
              <a:rPr lang="ru-RU" sz="2000" dirty="0"/>
              <a:t> </a:t>
            </a:r>
            <a:r>
              <a:rPr lang="ru-RU" sz="2000" dirty="0" err="1"/>
              <a:t>мамлакатимиз</a:t>
            </a:r>
            <a:r>
              <a:rPr lang="ru-RU" sz="2000" dirty="0"/>
              <a:t> </a:t>
            </a:r>
            <a:r>
              <a:rPr lang="ru-RU" sz="2000" dirty="0" err="1"/>
              <a:t>ҳудудини</a:t>
            </a:r>
            <a:r>
              <a:rPr lang="ru-RU" sz="2000" dirty="0"/>
              <a:t> </a:t>
            </a:r>
            <a:r>
              <a:rPr lang="ru-RU" sz="2000" dirty="0" err="1"/>
              <a:t>босиб</a:t>
            </a:r>
            <a:r>
              <a:rPr lang="ru-RU" sz="2000" dirty="0"/>
              <a:t> </a:t>
            </a:r>
            <a:r>
              <a:rPr lang="ru-RU" sz="2000" dirty="0" err="1"/>
              <a:t>олгандан</a:t>
            </a:r>
            <a:r>
              <a:rPr lang="ru-RU" sz="2000" dirty="0"/>
              <a:t> </a:t>
            </a:r>
            <a:r>
              <a:rPr lang="ru-RU" sz="2000" dirty="0" err="1"/>
              <a:t>кейин</a:t>
            </a:r>
            <a:r>
              <a:rPr lang="ru-RU" sz="2000" dirty="0"/>
              <a:t> Совет </a:t>
            </a:r>
            <a:r>
              <a:rPr lang="ru-RU" sz="2000" dirty="0" err="1"/>
              <a:t>тузуми</a:t>
            </a:r>
            <a:r>
              <a:rPr lang="ru-RU" sz="2000" dirty="0"/>
              <a:t> </a:t>
            </a:r>
            <a:r>
              <a:rPr lang="ru-RU" sz="2000" dirty="0" err="1"/>
              <a:t>даврида</a:t>
            </a:r>
            <a:r>
              <a:rPr lang="ru-RU" sz="2000" dirty="0"/>
              <a:t> </a:t>
            </a:r>
            <a:r>
              <a:rPr lang="ru-RU" sz="2000" dirty="0" err="1"/>
              <a:t>вақф</a:t>
            </a:r>
            <a:r>
              <a:rPr lang="ru-RU" sz="2000" dirty="0"/>
              <a:t> </a:t>
            </a:r>
            <a:r>
              <a:rPr lang="ru-RU" sz="2000" dirty="0" err="1"/>
              <a:t>ерлари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бинолари</a:t>
            </a:r>
            <a:r>
              <a:rPr lang="ru-RU" sz="2000" dirty="0"/>
              <a:t> Совет </a:t>
            </a:r>
            <a:r>
              <a:rPr lang="ru-RU" sz="2000" dirty="0" err="1"/>
              <a:t>Иттифоқи</a:t>
            </a:r>
            <a:r>
              <a:rPr lang="ru-RU" sz="2000" dirty="0"/>
              <a:t> </a:t>
            </a:r>
            <a:r>
              <a:rPr lang="ru-RU" sz="2000" dirty="0" err="1"/>
              <a:t>ҳисобига</a:t>
            </a:r>
            <a:endParaRPr lang="ru-RU" sz="2000" dirty="0"/>
          </a:p>
          <a:p>
            <a:r>
              <a:rPr lang="ru-RU" sz="2000" dirty="0" err="1"/>
              <a:t>ўтиб</a:t>
            </a:r>
            <a:r>
              <a:rPr lang="ru-RU" sz="2000" dirty="0"/>
              <a:t> </a:t>
            </a:r>
            <a:r>
              <a:rPr lang="ru-RU" sz="2000" dirty="0" err="1"/>
              <a:t>кетди</a:t>
            </a:r>
            <a:r>
              <a:rPr lang="ru-RU" sz="2000" dirty="0"/>
              <a:t>. Шу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вақф</a:t>
            </a:r>
            <a:r>
              <a:rPr lang="ru-RU" sz="2000" dirty="0"/>
              <a:t> </a:t>
            </a:r>
            <a:r>
              <a:rPr lang="ru-RU" sz="2000" dirty="0" err="1"/>
              <a:t>мулклари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вақфга</a:t>
            </a:r>
            <a:r>
              <a:rPr lang="ru-RU" sz="2000" dirty="0"/>
              <a:t> </a:t>
            </a:r>
            <a:r>
              <a:rPr lang="ru-RU" sz="2000" dirty="0" err="1"/>
              <a:t>доир</a:t>
            </a:r>
            <a:r>
              <a:rPr lang="ru-RU" sz="2000" dirty="0"/>
              <a:t> </a:t>
            </a:r>
            <a:r>
              <a:rPr lang="ru-RU" sz="2000" dirty="0" err="1"/>
              <a:t>муносабатлар</a:t>
            </a:r>
            <a:r>
              <a:rPr lang="ru-RU" sz="2000" dirty="0"/>
              <a:t> </a:t>
            </a:r>
            <a:r>
              <a:rPr lang="ru-RU" sz="2000" dirty="0" err="1"/>
              <a:t>аста-секинлик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ўз</a:t>
            </a:r>
            <a:r>
              <a:rPr lang="ru-RU" sz="2000" dirty="0"/>
              <a:t> </a:t>
            </a:r>
            <a:r>
              <a:rPr lang="ru-RU" sz="2000" dirty="0" err="1"/>
              <a:t>поёнига</a:t>
            </a:r>
            <a:r>
              <a:rPr lang="ru-RU" sz="2000" dirty="0"/>
              <a:t> </a:t>
            </a:r>
            <a:r>
              <a:rPr lang="ru-RU" sz="2000" dirty="0" err="1"/>
              <a:t>етди</a:t>
            </a:r>
            <a:r>
              <a:rPr lang="ru-RU" sz="2000" dirty="0"/>
              <a:t>.</a:t>
            </a:r>
          </a:p>
          <a:p>
            <a:pPr algn="ctr"/>
            <a:endParaRPr lang="ru-RU" sz="2000" b="1" dirty="0"/>
          </a:p>
          <a:p>
            <a:pPr algn="ctr"/>
            <a:r>
              <a:rPr lang="ru-RU" sz="2000" b="1" dirty="0"/>
              <a:t>Амир </a:t>
            </a:r>
            <a:r>
              <a:rPr lang="ru-RU" sz="2000" b="1" dirty="0" err="1" smtClean="0"/>
              <a:t>Темур</a:t>
            </a:r>
            <a:r>
              <a:rPr lang="ru-RU" sz="2000" b="1" dirty="0" smtClean="0"/>
              <a:t> (</a:t>
            </a:r>
            <a:r>
              <a:rPr lang="ru-RU" sz="2000" b="1" dirty="0"/>
              <a:t>1336-1405йй)</a:t>
            </a:r>
          </a:p>
        </p:txBody>
      </p:sp>
      <p:pic>
        <p:nvPicPr>
          <p:cNvPr id="2050" name="Picture 2" descr="12 интересных фактов об Амир Темуре">
            <a:extLst>
              <a:ext uri="{FF2B5EF4-FFF2-40B4-BE49-F238E27FC236}">
                <a16:creationId xmlns:a16="http://schemas.microsoft.com/office/drawing/2014/main" id="{68A33381-9254-EF4D-CC62-04D6275A19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" r="19465"/>
          <a:stretch/>
        </p:blipFill>
        <p:spPr bwMode="auto">
          <a:xfrm>
            <a:off x="213267" y="3459536"/>
            <a:ext cx="4392489" cy="2817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A37E4F1-FE29-3795-6CD0-833BB3EFE782}"/>
              </a:ext>
            </a:extLst>
          </p:cNvPr>
          <p:cNvSpPr txBox="1"/>
          <p:nvPr/>
        </p:nvSpPr>
        <p:spPr>
          <a:xfrm>
            <a:off x="213267" y="6406488"/>
            <a:ext cx="45931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1100" dirty="0"/>
              <a:t>https://storage.kun.uz/source/3/-ZuQKBOghzzabG5-0jkjNZ527clag10h.jpg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786344938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8135" y="436178"/>
            <a:ext cx="7784226" cy="3384376"/>
          </a:xfrm>
        </p:spPr>
        <p:txBody>
          <a:bodyPr>
            <a:noAutofit/>
          </a:bodyPr>
          <a:lstStyle/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тараққиёт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корпорацияси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(ХСРИК)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Корпорация ИТБ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гуруҳига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350 миллион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доллардан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лойиҳаларни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маъқулланган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Корпорация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муробаҳа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кетганда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ХСРИК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Тошкентда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Taiba Leasing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хорижий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Мазкур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лизинг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шариатга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ижара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(лизинг)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юридик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тақдим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келмоқда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53879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548680"/>
            <a:ext cx="7632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Бугунги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кунда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механизмлари</a:t>
            </a:r>
            <a:r>
              <a:rPr lang="ru-RU" sz="2000" dirty="0">
                <a:cs typeface="Times New Roman" panose="02020603050405020304" pitchFamily="18" charset="0"/>
              </a:rPr>
              <a:t> бутун </a:t>
            </a:r>
            <a:r>
              <a:rPr lang="ru-RU" sz="2000" dirty="0" err="1">
                <a:cs typeface="Times New Roman" panose="02020603050405020304" pitchFamily="18" charset="0"/>
              </a:rPr>
              <a:t>дунёда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жадал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ривожланиб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келаётган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соҳалардан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бири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Мутахассисларнинг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фикрига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кўра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банкларнинг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ялпи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активлари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миқдори</a:t>
            </a:r>
            <a:r>
              <a:rPr lang="ru-RU" sz="2000" dirty="0">
                <a:cs typeface="Times New Roman" panose="02020603050405020304" pitchFamily="18" charset="0"/>
              </a:rPr>
              <a:t> 2,5 триллион АҚШ </a:t>
            </a:r>
            <a:r>
              <a:rPr lang="ru-RU" sz="2000" dirty="0" err="1">
                <a:cs typeface="Times New Roman" panose="02020603050405020304" pitchFamily="18" charset="0"/>
              </a:rPr>
              <a:t>долларини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этади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cs typeface="Times New Roman" panose="02020603050405020304" pitchFamily="18" charset="0"/>
              </a:rPr>
              <a:t>Аҳолисининг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қисмини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мусулмонлар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ташкил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этадиган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давлатлар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бу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соҳани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ривожлантириш,айниқса</a:t>
            </a:r>
            <a:r>
              <a:rPr lang="ru-RU" sz="2000" dirty="0"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cs typeface="Times New Roman" panose="02020603050405020304" pitchFamily="18" charset="0"/>
              </a:rPr>
              <a:t>долзарб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Мусулмон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давлатларидаги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мавжуд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исломий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молиялаштиришга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асосланган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банклар</a:t>
            </a:r>
            <a:r>
              <a:rPr lang="ru-RU" sz="2000" dirty="0">
                <a:cs typeface="Times New Roman" panose="02020603050405020304" pitchFamily="18" charset="0"/>
              </a:rPr>
              <a:t>, инвестиция </a:t>
            </a:r>
            <a:r>
              <a:rPr lang="ru-RU" sz="2000" dirty="0" err="1">
                <a:cs typeface="Times New Roman" panose="02020603050405020304" pitchFamily="18" charset="0"/>
              </a:rPr>
              <a:t>фондлари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компанияларнинг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маблағларини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юртимизнинг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ижтимоий-иқтисодий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ривожланиши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ва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хусусий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секторни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қўллаб-қувватлаш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мақсадида</a:t>
            </a:r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 err="1">
                <a:cs typeface="Times New Roman" panose="02020603050405020304" pitchFamily="18" charset="0"/>
              </a:rPr>
              <a:t>жалб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этиш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айни</a:t>
            </a:r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cs typeface="Times New Roman" panose="02020603050405020304" pitchFamily="18" charset="0"/>
              </a:rPr>
              <a:t>муддаодир</a:t>
            </a:r>
            <a:r>
              <a:rPr lang="ru-RU" sz="2000" dirty="0"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5011572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188640"/>
            <a:ext cx="71287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Жорий</a:t>
            </a:r>
            <a:r>
              <a:rPr lang="ru-RU" sz="2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қонунчилик</a:t>
            </a:r>
            <a:r>
              <a:rPr lang="ru-RU" sz="2200" b="1" dirty="0">
                <a:solidFill>
                  <a:srgbClr val="FF0000"/>
                </a:solidFill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200" b="1" dirty="0">
                <a:solidFill>
                  <a:srgbClr val="FF0000"/>
                </a:solidFill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ru-RU" sz="2200" dirty="0">
                <a:cs typeface="Times New Roman" panose="02020603050405020304" pitchFamily="18" charset="0"/>
              </a:rPr>
              <a:t>	</a:t>
            </a:r>
            <a:r>
              <a:rPr lang="ru-RU" sz="2200" dirty="0" err="1">
                <a:cs typeface="Times New Roman" panose="02020603050405020304" pitchFamily="18" charset="0"/>
              </a:rPr>
              <a:t>Ўзбекистон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Республикасида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исломий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молиялаштиришга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доир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алоҳида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қонунчилик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мавжуд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эмас</a:t>
            </a:r>
            <a:r>
              <a:rPr lang="ru-RU" sz="2200" dirty="0"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cs typeface="Times New Roman" panose="02020603050405020304" pitchFamily="18" charset="0"/>
              </a:rPr>
              <a:t>Ислом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тараққиёт</a:t>
            </a:r>
            <a:r>
              <a:rPr lang="ru-RU" sz="2200" dirty="0">
                <a:cs typeface="Times New Roman" panose="02020603050405020304" pitchFamily="18" charset="0"/>
              </a:rPr>
              <a:t> банки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Хусусий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секторни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ривожлантириш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ислом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корпорацияси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томонидан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мамлакатимизда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молиялаштирилаётган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лойиҳалар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Ўзбекистон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Республикаси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Вазирлар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Маҳкамасининг</a:t>
            </a:r>
            <a:r>
              <a:rPr lang="ru-RU" sz="2200" dirty="0">
                <a:cs typeface="Times New Roman" panose="02020603050405020304" pitchFamily="18" charset="0"/>
              </a:rPr>
              <a:t> 2003 </a:t>
            </a:r>
            <a:r>
              <a:rPr lang="ru-RU" sz="2200" dirty="0" err="1">
                <a:cs typeface="Times New Roman" panose="02020603050405020304" pitchFamily="18" charset="0"/>
              </a:rPr>
              <a:t>йил</a:t>
            </a:r>
            <a:r>
              <a:rPr lang="ru-RU" sz="2200" dirty="0">
                <a:cs typeface="Times New Roman" panose="02020603050405020304" pitchFamily="18" charset="0"/>
              </a:rPr>
              <a:t> 27 </a:t>
            </a:r>
            <a:r>
              <a:rPr lang="ru-RU" sz="2200" dirty="0" err="1">
                <a:cs typeface="Times New Roman" panose="02020603050405020304" pitchFamily="18" charset="0"/>
              </a:rPr>
              <a:t>августдаги</a:t>
            </a:r>
            <a:r>
              <a:rPr lang="ru-RU" sz="2200" dirty="0">
                <a:cs typeface="Times New Roman" panose="02020603050405020304" pitchFamily="18" charset="0"/>
              </a:rPr>
              <a:t> 371-сонли </a:t>
            </a:r>
            <a:r>
              <a:rPr lang="ru-RU" sz="2200" dirty="0" err="1">
                <a:cs typeface="Times New Roman" panose="02020603050405020304" pitchFamily="18" charset="0"/>
              </a:rPr>
              <a:t>қарори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2004 </a:t>
            </a:r>
            <a:r>
              <a:rPr lang="ru-RU" sz="2200" dirty="0" err="1">
                <a:cs typeface="Times New Roman" panose="02020603050405020304" pitchFamily="18" charset="0"/>
              </a:rPr>
              <a:t>йил</a:t>
            </a:r>
            <a:r>
              <a:rPr lang="ru-RU" sz="2200" dirty="0">
                <a:cs typeface="Times New Roman" panose="02020603050405020304" pitchFamily="18" charset="0"/>
              </a:rPr>
              <a:t> 21 </a:t>
            </a:r>
            <a:r>
              <a:rPr lang="ru-RU" sz="2200" dirty="0" err="1">
                <a:cs typeface="Times New Roman" panose="02020603050405020304" pitchFamily="18" charset="0"/>
              </a:rPr>
              <a:t>декабрдаги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қарорига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асосан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амалга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оширилади</a:t>
            </a:r>
            <a:r>
              <a:rPr lang="ru-RU" sz="2200" dirty="0"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cs typeface="Times New Roman" panose="02020603050405020304" pitchFamily="18" charset="0"/>
              </a:rPr>
              <a:t>Уларга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Ўзбекистон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ҳукумати</a:t>
            </a:r>
            <a:r>
              <a:rPr lang="ru-RU" sz="2200" dirty="0">
                <a:cs typeface="Times New Roman" panose="02020603050405020304" pitchFamily="18" charset="0"/>
              </a:rPr>
              <a:t> ИТБ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ХСРИКни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этиш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тўғрисидаги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келишув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моддаларини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қилган</a:t>
            </a:r>
            <a:r>
              <a:rPr lang="ru-RU" sz="22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43058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79208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cs typeface="Times New Roman" panose="02020603050405020304" pitchFamily="18" charset="0"/>
              </a:rPr>
              <a:t>   </a:t>
            </a:r>
            <a:r>
              <a:rPr lang="ru-RU" sz="2800" dirty="0" err="1" smtClean="0">
                <a:cs typeface="Times New Roman" panose="02020603050405020304" pitchFamily="18" charset="0"/>
              </a:rPr>
              <a:t>Ҳозирги</a:t>
            </a:r>
            <a:r>
              <a:rPr lang="ru-RU" sz="2800" dirty="0" smtClean="0"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cs typeface="Times New Roman" panose="02020603050405020304" pitchFamily="18" charset="0"/>
              </a:rPr>
              <a:t>вақтда</a:t>
            </a:r>
            <a:r>
              <a:rPr lang="ru-RU" sz="2800" dirty="0">
                <a:cs typeface="Times New Roman" panose="02020603050405020304" pitchFamily="18" charset="0"/>
              </a:rPr>
              <a:t> банк </a:t>
            </a:r>
            <a:r>
              <a:rPr lang="ru-RU" sz="2800" dirty="0" err="1">
                <a:cs typeface="Times New Roman" panose="02020603050405020304" pitchFamily="18" charset="0"/>
              </a:rPr>
              <a:t>ўзининг</a:t>
            </a:r>
            <a:r>
              <a:rPr lang="ru-RU" sz="2800" dirty="0"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cs typeface="Times New Roman" panose="02020603050405020304" pitchFamily="18" charset="0"/>
              </a:rPr>
              <a:t>мижозларига</a:t>
            </a:r>
            <a:r>
              <a:rPr lang="ru-RU" sz="2800" dirty="0"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cs typeface="Times New Roman" panose="02020603050405020304" pitchFamily="18" charset="0"/>
              </a:rPr>
              <a:t>молиялаштиришнинг</a:t>
            </a:r>
            <a:r>
              <a:rPr lang="ru-RU" sz="2800" dirty="0"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cs typeface="Times New Roman" panose="02020603050405020304" pitchFamily="18" charset="0"/>
              </a:rPr>
              <a:t>қуйидаги</a:t>
            </a:r>
            <a:r>
              <a:rPr lang="ru-RU" sz="2800" dirty="0"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cs typeface="Times New Roman" panose="02020603050405020304" pitchFamily="18" charset="0"/>
              </a:rPr>
              <a:t>воситаларини</a:t>
            </a:r>
            <a:r>
              <a:rPr lang="ru-RU" sz="2800" dirty="0"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cs typeface="Times New Roman" panose="02020603050405020304" pitchFamily="18" charset="0"/>
              </a:rPr>
              <a:t>таклиф</a:t>
            </a:r>
            <a:r>
              <a:rPr lang="ru-RU" sz="2800" dirty="0"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cs typeface="Times New Roman" panose="02020603050405020304" pitchFamily="18" charset="0"/>
              </a:rPr>
              <a:t>этмоқда</a:t>
            </a:r>
            <a:r>
              <a:rPr lang="ru-RU" sz="2800" dirty="0"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800" dirty="0">
                <a:cs typeface="Times New Roman" panose="02020603050405020304" pitchFamily="18" charset="0"/>
              </a:rPr>
              <a:t>– </a:t>
            </a:r>
            <a:r>
              <a:rPr lang="ru-RU" sz="2800" b="1" i="1" dirty="0" err="1">
                <a:cs typeface="Times New Roman" panose="02020603050405020304" pitchFamily="18" charset="0"/>
              </a:rPr>
              <a:t>муробаҳа</a:t>
            </a:r>
            <a:r>
              <a:rPr lang="ru-RU" sz="2800" b="1" i="1" dirty="0"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800" b="1" i="1" dirty="0">
                <a:cs typeface="Times New Roman" panose="02020603050405020304" pitchFamily="18" charset="0"/>
              </a:rPr>
              <a:t>– </a:t>
            </a:r>
            <a:r>
              <a:rPr lang="ru-RU" sz="2800" b="1" i="1" dirty="0" err="1">
                <a:cs typeface="Times New Roman" panose="02020603050405020304" pitchFamily="18" charset="0"/>
              </a:rPr>
              <a:t>истисноъ</a:t>
            </a:r>
            <a:r>
              <a:rPr lang="ru-RU" sz="2800" b="1" i="1" dirty="0"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800" b="1" i="1" dirty="0">
                <a:cs typeface="Times New Roman" panose="02020603050405020304" pitchFamily="18" charset="0"/>
              </a:rPr>
              <a:t>– </a:t>
            </a:r>
            <a:r>
              <a:rPr lang="ru-RU" sz="2800" b="1" i="1" dirty="0" err="1">
                <a:cs typeface="Times New Roman" panose="02020603050405020304" pitchFamily="18" charset="0"/>
              </a:rPr>
              <a:t>ижара</a:t>
            </a:r>
            <a:r>
              <a:rPr lang="ru-RU" sz="2800" b="1" i="1" dirty="0"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800" b="1" i="1" dirty="0">
                <a:cs typeface="Times New Roman" panose="02020603050405020304" pitchFamily="18" charset="0"/>
              </a:rPr>
              <a:t>– </a:t>
            </a:r>
            <a:r>
              <a:rPr lang="ru-RU" sz="2800" b="1" i="1" dirty="0" err="1">
                <a:cs typeface="Times New Roman" panose="02020603050405020304" pitchFamily="18" charset="0"/>
              </a:rPr>
              <a:t>муробаҳага</a:t>
            </a:r>
            <a:r>
              <a:rPr lang="ru-RU" sz="2800" b="1" i="1" dirty="0"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cs typeface="Times New Roman" panose="02020603050405020304" pitchFamily="18" charset="0"/>
              </a:rPr>
              <a:t>асосланган</a:t>
            </a:r>
            <a:r>
              <a:rPr lang="ru-RU" sz="2800" b="1" i="1" dirty="0"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800" b="1" i="1" dirty="0"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cs typeface="Times New Roman" panose="02020603050405020304" pitchFamily="18" charset="0"/>
              </a:rPr>
              <a:t>линиялари</a:t>
            </a:r>
            <a:r>
              <a:rPr lang="ru-RU" sz="2800" b="1" i="1" dirty="0" smtClean="0">
                <a:cs typeface="Times New Roman" panose="02020603050405020304" pitchFamily="18" charset="0"/>
              </a:rPr>
              <a:t>.</a:t>
            </a:r>
            <a:endParaRPr lang="ru-RU" sz="2800" b="1" i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8245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792088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cs typeface="Times New Roman" panose="02020603050405020304" pitchFamily="18" charset="0"/>
              </a:rPr>
              <a:t>   </a:t>
            </a:r>
            <a:endParaRPr lang="ru-RU" sz="2200" dirty="0">
              <a:cs typeface="Times New Roman" panose="02020603050405020304" pitchFamily="18" charset="0"/>
            </a:endParaRPr>
          </a:p>
          <a:p>
            <a:pPr algn="just"/>
            <a:r>
              <a:rPr lang="ru-RU" sz="2200" dirty="0" err="1">
                <a:cs typeface="Times New Roman" panose="02020603050405020304" pitchFamily="18" charset="0"/>
              </a:rPr>
              <a:t>Мазкур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усулларида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Ислом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тараққиёт</a:t>
            </a:r>
            <a:r>
              <a:rPr lang="ru-RU" sz="2200" dirty="0">
                <a:cs typeface="Times New Roman" panose="02020603050405020304" pitchFamily="18" charset="0"/>
              </a:rPr>
              <a:t> банки </a:t>
            </a:r>
            <a:r>
              <a:rPr lang="ru-RU" sz="2200" dirty="0" err="1">
                <a:cs typeface="Times New Roman" panose="02020603050405020304" pitchFamily="18" charset="0"/>
              </a:rPr>
              <a:t>ёки</a:t>
            </a:r>
            <a:r>
              <a:rPr lang="ru-RU" sz="2200" dirty="0">
                <a:cs typeface="Times New Roman" panose="02020603050405020304" pitchFamily="18" charset="0"/>
              </a:rPr>
              <a:t> ХСРИК </a:t>
            </a:r>
            <a:r>
              <a:rPr lang="ru-RU" sz="2200" dirty="0" err="1">
                <a:cs typeface="Times New Roman" panose="02020603050405020304" pitchFamily="18" charset="0"/>
              </a:rPr>
              <a:t>томонидан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тақдим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қилинган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шартномалар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ишлатилади</a:t>
            </a:r>
            <a:r>
              <a:rPr lang="ru-RU" sz="2200" dirty="0">
                <a:cs typeface="Times New Roman" panose="02020603050405020304" pitchFamily="18" charset="0"/>
              </a:rPr>
              <a:t>. Бу </a:t>
            </a:r>
            <a:r>
              <a:rPr lang="ru-RU" sz="22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юридик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шахсларга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қаратилган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Ўзбекистонда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жисмоний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шахслар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мўлжалланган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исломий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хизматлари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маҳсулотлари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мавжуд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эмас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шунингдек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юридик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шахслар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ҳам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юқорида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қайд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этилган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маҳсулот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хизматлардан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ташқари</a:t>
            </a:r>
            <a:r>
              <a:rPr lang="ru-RU" sz="2200" dirty="0"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cs typeface="Times New Roman" panose="02020603050405020304" pitchFamily="18" charset="0"/>
              </a:rPr>
              <a:t>яъни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исломий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суғурта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ёки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депозитлар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ҳ.к</a:t>
            </a:r>
            <a:r>
              <a:rPr lang="ru-RU" sz="2200" dirty="0"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cs typeface="Times New Roman" panose="02020603050405020304" pitchFamily="18" charset="0"/>
              </a:rPr>
              <a:t>исломий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маҳсулот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ва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хизматлар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cs typeface="Times New Roman" panose="02020603050405020304" pitchFamily="18" charset="0"/>
              </a:rPr>
              <a:t>таклиф</a:t>
            </a:r>
            <a:endParaRPr lang="ru-RU" sz="2200" dirty="0">
              <a:cs typeface="Times New Roman" panose="02020603050405020304" pitchFamily="18" charset="0"/>
            </a:endParaRPr>
          </a:p>
          <a:p>
            <a:pPr algn="just"/>
            <a:r>
              <a:rPr lang="ru-RU" sz="2200" dirty="0" err="1">
                <a:cs typeface="Times New Roman" panose="02020603050405020304" pitchFamily="18" charset="0"/>
              </a:rPr>
              <a:t>этилмаган</a:t>
            </a:r>
            <a:r>
              <a:rPr lang="ru-RU" sz="22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520750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792088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Жорий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қонунчилик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тижорат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томонидан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хизматларини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таклиф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қилишга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тўсқинлик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Хусусан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солиқ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қонунчилиги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банк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қонунчилиги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банкларг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маҳсулотларни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сотиб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олиб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сотишга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рухсат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бермайди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Солиқ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қонунчилигига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агар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асосан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асбоб-ускуна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ёки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технологияни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молиялаштирса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уларга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ҚҚС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қўлланилади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ёки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исломий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молиялаштиришда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тўлов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кечиккани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жарима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олиш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эмас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агар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интизомга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чақириш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олинса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ҳам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у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пуллар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алоҳида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ҳисоб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вараққа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туширилиб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хайрия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ишлатилади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Бироқ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солиқ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органлари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томонидан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жарима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фойда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сифатида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кўрилади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солиққа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тортилади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170378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8E6EA00-2E15-E2F6-DBAE-E8CF202C0A38}"/>
              </a:ext>
            </a:extLst>
          </p:cNvPr>
          <p:cNvSpPr txBox="1"/>
          <p:nvPr/>
        </p:nvSpPr>
        <p:spPr>
          <a:xfrm>
            <a:off x="323528" y="332656"/>
            <a:ext cx="7974523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 err="1"/>
              <a:t>Бундан</a:t>
            </a:r>
            <a:r>
              <a:rPr lang="ru-RU" sz="2200" dirty="0"/>
              <a:t> </a:t>
            </a:r>
            <a:r>
              <a:rPr lang="ru-RU" sz="2200" dirty="0" err="1"/>
              <a:t>ташқари</a:t>
            </a:r>
            <a:r>
              <a:rPr lang="ru-RU" sz="2200" dirty="0"/>
              <a:t>, «</a:t>
            </a:r>
            <a:r>
              <a:rPr lang="ru-RU" sz="2200" dirty="0" err="1"/>
              <a:t>Ўзбекистон</a:t>
            </a:r>
            <a:r>
              <a:rPr lang="ru-RU" sz="2200" dirty="0"/>
              <a:t> </a:t>
            </a:r>
            <a:r>
              <a:rPr lang="ru-RU" sz="2200" dirty="0" err="1"/>
              <a:t>Республикаси</a:t>
            </a:r>
            <a:r>
              <a:rPr lang="ru-RU" sz="2200" dirty="0"/>
              <a:t> </a:t>
            </a:r>
            <a:r>
              <a:rPr lang="ru-RU" sz="2200" dirty="0" err="1"/>
              <a:t>Марказий</a:t>
            </a:r>
            <a:r>
              <a:rPr lang="ru-RU" sz="2200" dirty="0"/>
              <a:t> банки </a:t>
            </a:r>
            <a:r>
              <a:rPr lang="ru-RU" sz="2200" dirty="0" err="1"/>
              <a:t>тўғрисида»ги</a:t>
            </a:r>
            <a:r>
              <a:rPr lang="ru-RU" sz="2200" dirty="0"/>
              <a:t> </a:t>
            </a:r>
            <a:r>
              <a:rPr lang="ru-RU" sz="2200" dirty="0" err="1"/>
              <a:t>қонуннинг</a:t>
            </a:r>
            <a:r>
              <a:rPr lang="ru-RU" sz="2200" dirty="0"/>
              <a:t> 52-моддаси 6-банди </a:t>
            </a:r>
            <a:r>
              <a:rPr lang="ru-RU" sz="2200" dirty="0" err="1"/>
              <a:t>қарзларга</a:t>
            </a:r>
            <a:r>
              <a:rPr lang="ru-RU" sz="2200" dirty="0"/>
              <a:t> </a:t>
            </a:r>
            <a:r>
              <a:rPr lang="ru-RU" sz="2200" dirty="0" err="1"/>
              <a:t>доир</a:t>
            </a:r>
            <a:r>
              <a:rPr lang="ru-RU" sz="2200" dirty="0"/>
              <a:t> </a:t>
            </a:r>
            <a:r>
              <a:rPr lang="ru-RU" sz="2200" dirty="0" err="1"/>
              <a:t>фоизларни</a:t>
            </a:r>
            <a:r>
              <a:rPr lang="ru-RU" sz="2200" dirty="0"/>
              <a:t> </a:t>
            </a:r>
            <a:r>
              <a:rPr lang="ru-RU" sz="2200" dirty="0" err="1"/>
              <a:t>ҳисоблаб</a:t>
            </a:r>
            <a:r>
              <a:rPr lang="ru-RU" sz="2200" dirty="0"/>
              <a:t> </a:t>
            </a:r>
            <a:r>
              <a:rPr lang="ru-RU" sz="2200" dirty="0" err="1"/>
              <a:t>чиқариш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уларни</a:t>
            </a:r>
            <a:r>
              <a:rPr lang="ru-RU" sz="2200" dirty="0"/>
              <a:t> банк </a:t>
            </a:r>
            <a:r>
              <a:rPr lang="ru-RU" sz="2200" dirty="0" err="1"/>
              <a:t>даромадлари</a:t>
            </a:r>
            <a:endParaRPr lang="ru-RU" sz="2200" dirty="0"/>
          </a:p>
          <a:p>
            <a:r>
              <a:rPr lang="ru-RU" sz="2200" dirty="0" err="1"/>
              <a:t>ҳисоб</a:t>
            </a:r>
            <a:r>
              <a:rPr lang="ru-RU" sz="2200" dirty="0"/>
              <a:t> </a:t>
            </a:r>
            <a:r>
              <a:rPr lang="ru-RU" sz="2200" dirty="0" err="1"/>
              <a:t>варағига</a:t>
            </a:r>
            <a:r>
              <a:rPr lang="ru-RU" sz="2200" dirty="0"/>
              <a:t> </a:t>
            </a:r>
            <a:r>
              <a:rPr lang="ru-RU" sz="2200" dirty="0" err="1"/>
              <a:t>киритишга</a:t>
            </a:r>
            <a:r>
              <a:rPr lang="ru-RU" sz="2200" dirty="0"/>
              <a:t> </a:t>
            </a:r>
            <a:r>
              <a:rPr lang="ru-RU" sz="2200" dirty="0" err="1"/>
              <a:t>доир</a:t>
            </a:r>
            <a:r>
              <a:rPr lang="ru-RU" sz="2200" dirty="0"/>
              <a:t> </a:t>
            </a:r>
            <a:r>
              <a:rPr lang="ru-RU" sz="2200" dirty="0" err="1"/>
              <a:t>талабларни</a:t>
            </a:r>
            <a:r>
              <a:rPr lang="ru-RU" sz="2200" dirty="0"/>
              <a:t> </a:t>
            </a:r>
            <a:r>
              <a:rPr lang="ru-RU" sz="2200" dirty="0" err="1"/>
              <a:t>белгилайди</a:t>
            </a:r>
            <a:r>
              <a:rPr lang="ru-RU" sz="2200" dirty="0"/>
              <a:t>, </a:t>
            </a:r>
            <a:r>
              <a:rPr lang="ru-RU" sz="2200" dirty="0" err="1"/>
              <a:t>аммо</a:t>
            </a:r>
            <a:r>
              <a:rPr lang="ru-RU" sz="2200" dirty="0"/>
              <a:t> </a:t>
            </a:r>
            <a:r>
              <a:rPr lang="ru-RU" sz="2200" dirty="0" err="1"/>
              <a:t>бундай</a:t>
            </a:r>
            <a:r>
              <a:rPr lang="ru-RU" sz="2200" dirty="0"/>
              <a:t> </a:t>
            </a:r>
            <a:r>
              <a:rPr lang="ru-RU" sz="2200" dirty="0" err="1"/>
              <a:t>ёндашув</a:t>
            </a:r>
            <a:r>
              <a:rPr lang="ru-RU" sz="2200" dirty="0"/>
              <a:t> </a:t>
            </a:r>
            <a:r>
              <a:rPr lang="ru-RU" sz="2200" dirty="0" err="1"/>
              <a:t>фақатгина</a:t>
            </a:r>
            <a:r>
              <a:rPr lang="ru-RU" sz="2200" dirty="0"/>
              <a:t> </a:t>
            </a:r>
            <a:r>
              <a:rPr lang="ru-RU" sz="2200" dirty="0" err="1"/>
              <a:t>анъанавий</a:t>
            </a:r>
            <a:r>
              <a:rPr lang="ru-RU" sz="2200" dirty="0"/>
              <a:t> </a:t>
            </a:r>
            <a:r>
              <a:rPr lang="ru-RU" sz="2200" dirty="0" err="1"/>
              <a:t>банкларга</a:t>
            </a:r>
            <a:r>
              <a:rPr lang="ru-RU" sz="2200" dirty="0"/>
              <a:t> </a:t>
            </a:r>
            <a:r>
              <a:rPr lang="ru-RU" sz="2200" dirty="0" err="1"/>
              <a:t>хос</a:t>
            </a:r>
            <a:r>
              <a:rPr lang="ru-RU" sz="2200" dirty="0"/>
              <a:t> </a:t>
            </a:r>
            <a:r>
              <a:rPr lang="ru-RU" sz="2200" dirty="0" err="1"/>
              <a:t>бўлиб</a:t>
            </a:r>
            <a:r>
              <a:rPr lang="ru-RU" sz="2200" dirty="0"/>
              <a:t>, </a:t>
            </a:r>
            <a:r>
              <a:rPr lang="ru-RU" sz="2200" dirty="0" err="1"/>
              <a:t>исломий</a:t>
            </a:r>
            <a:r>
              <a:rPr lang="ru-RU" sz="2200" dirty="0"/>
              <a:t> </a:t>
            </a:r>
            <a:r>
              <a:rPr lang="ru-RU" sz="2200" dirty="0" err="1"/>
              <a:t>молия</a:t>
            </a:r>
            <a:r>
              <a:rPr lang="ru-RU" sz="2200" dirty="0"/>
              <a:t> </a:t>
            </a:r>
            <a:r>
              <a:rPr lang="ru-RU" sz="2200" dirty="0" err="1"/>
              <a:t>институтларига</a:t>
            </a:r>
            <a:r>
              <a:rPr lang="ru-RU" sz="2200" dirty="0"/>
              <a:t> </a:t>
            </a:r>
            <a:r>
              <a:rPr lang="ru-RU" sz="2200" dirty="0" err="1"/>
              <a:t>тўғри</a:t>
            </a:r>
            <a:r>
              <a:rPr lang="ru-RU" sz="2200" dirty="0"/>
              <a:t> </a:t>
            </a:r>
            <a:r>
              <a:rPr lang="ru-RU" sz="2200" dirty="0" err="1"/>
              <a:t>келмайди</a:t>
            </a:r>
            <a:r>
              <a:rPr lang="ru-RU" sz="2200" dirty="0"/>
              <a:t>.</a:t>
            </a:r>
          </a:p>
          <a:p>
            <a:r>
              <a:rPr lang="ru-RU" sz="2200" dirty="0" err="1"/>
              <a:t>Исломий</a:t>
            </a:r>
            <a:r>
              <a:rPr lang="ru-RU" sz="2200" dirty="0"/>
              <a:t> </a:t>
            </a:r>
            <a:r>
              <a:rPr lang="ru-RU" sz="2200" dirty="0" err="1"/>
              <a:t>молиялаштириш</a:t>
            </a:r>
            <a:r>
              <a:rPr lang="ru-RU" sz="2200" dirty="0"/>
              <a:t> </a:t>
            </a:r>
            <a:r>
              <a:rPr lang="ru-RU" sz="2200" dirty="0" err="1"/>
              <a:t>Ўзбекистон</a:t>
            </a:r>
            <a:r>
              <a:rPr lang="ru-RU" sz="2200" dirty="0"/>
              <a:t> </a:t>
            </a:r>
            <a:r>
              <a:rPr lang="ru-RU" sz="2200" dirty="0" err="1"/>
              <a:t>иқтисодиёти</a:t>
            </a:r>
            <a:r>
              <a:rPr lang="ru-RU" sz="2200" dirty="0"/>
              <a:t> </a:t>
            </a:r>
            <a:r>
              <a:rPr lang="ru-RU" sz="2200" dirty="0" err="1"/>
              <a:t>учун</a:t>
            </a:r>
            <a:r>
              <a:rPr lang="ru-RU" sz="2200" dirty="0"/>
              <a:t> </a:t>
            </a:r>
            <a:r>
              <a:rPr lang="ru-RU" sz="2200" dirty="0" err="1"/>
              <a:t>яни</a:t>
            </a:r>
            <a:r>
              <a:rPr lang="ru-RU" sz="2200" dirty="0"/>
              <a:t> </a:t>
            </a:r>
            <a:r>
              <a:rPr lang="ru-RU" sz="2200" dirty="0" err="1"/>
              <a:t>йўналиш</a:t>
            </a:r>
            <a:r>
              <a:rPr lang="ru-RU" sz="2200" dirty="0"/>
              <a:t> </a:t>
            </a:r>
            <a:r>
              <a:rPr lang="ru-RU" sz="2200" dirty="0" err="1"/>
              <a:t>бўлиб</a:t>
            </a:r>
            <a:r>
              <a:rPr lang="ru-RU" sz="2200" dirty="0"/>
              <a:t>, </a:t>
            </a:r>
            <a:r>
              <a:rPr lang="ru-RU" sz="2200" dirty="0" err="1"/>
              <a:t>унга</a:t>
            </a:r>
            <a:r>
              <a:rPr lang="ru-RU" sz="2200" dirty="0"/>
              <a:t> бизнес </a:t>
            </a:r>
            <a:r>
              <a:rPr lang="ru-RU" sz="2200" dirty="0" err="1"/>
              <a:t>тарафдан</a:t>
            </a:r>
            <a:r>
              <a:rPr lang="ru-RU" sz="2200" dirty="0"/>
              <a:t> </a:t>
            </a:r>
            <a:r>
              <a:rPr lang="ru-RU" sz="2200" dirty="0" err="1"/>
              <a:t>ҳам</a:t>
            </a:r>
            <a:r>
              <a:rPr lang="ru-RU" sz="2200" dirty="0"/>
              <a:t>, </a:t>
            </a:r>
            <a:r>
              <a:rPr lang="ru-RU" sz="2200" dirty="0" err="1"/>
              <a:t>аҳоли</a:t>
            </a:r>
            <a:r>
              <a:rPr lang="ru-RU" sz="2200" dirty="0"/>
              <a:t> </a:t>
            </a:r>
            <a:r>
              <a:rPr lang="ru-RU" sz="2200" dirty="0" err="1"/>
              <a:t>томонидан</a:t>
            </a:r>
            <a:r>
              <a:rPr lang="ru-RU" sz="2200" dirty="0"/>
              <a:t> </a:t>
            </a:r>
            <a:r>
              <a:rPr lang="ru-RU" sz="2200" dirty="0" err="1"/>
              <a:t>ҳа</a:t>
            </a:r>
            <a:r>
              <a:rPr lang="ru-RU" sz="2200" dirty="0"/>
              <a:t> </a:t>
            </a:r>
            <a:r>
              <a:rPr lang="ru-RU" sz="2200" dirty="0" err="1"/>
              <a:t>эҳтиёж</a:t>
            </a:r>
            <a:r>
              <a:rPr lang="ru-RU" sz="2200" dirty="0"/>
              <a:t> </a:t>
            </a:r>
            <a:r>
              <a:rPr lang="ru-RU" sz="2200" dirty="0" err="1"/>
              <a:t>мавжуд</a:t>
            </a:r>
            <a:r>
              <a:rPr lang="ru-RU" sz="2200" dirty="0"/>
              <a:t>. </a:t>
            </a:r>
            <a:r>
              <a:rPr lang="ru-RU" sz="2200" dirty="0" err="1"/>
              <a:t>Муқобил</a:t>
            </a:r>
            <a:r>
              <a:rPr lang="ru-RU" sz="2200" dirty="0"/>
              <a:t> </a:t>
            </a:r>
            <a:r>
              <a:rPr lang="ru-RU" sz="2200" dirty="0" err="1"/>
              <a:t>молиялаштириш</a:t>
            </a:r>
            <a:r>
              <a:rPr lang="ru-RU" sz="2200" dirty="0"/>
              <a:t> </a:t>
            </a:r>
            <a:r>
              <a:rPr lang="ru-RU" sz="2200" dirty="0" err="1"/>
              <a:t>маҳсулотларинин</a:t>
            </a:r>
            <a:r>
              <a:rPr lang="ru-RU" sz="2200" dirty="0"/>
              <a:t> </a:t>
            </a:r>
            <a:r>
              <a:rPr lang="ru-RU" sz="2200" dirty="0" err="1"/>
              <a:t>пайдо</a:t>
            </a:r>
            <a:r>
              <a:rPr lang="ru-RU" sz="2200" dirty="0"/>
              <a:t> </a:t>
            </a:r>
            <a:r>
              <a:rPr lang="ru-RU" sz="2200" dirty="0" err="1"/>
              <a:t>бўлиши</a:t>
            </a:r>
            <a:r>
              <a:rPr lang="ru-RU" sz="2200" dirty="0"/>
              <a:t> </a:t>
            </a:r>
            <a:r>
              <a:rPr lang="ru-RU" sz="2200" dirty="0" err="1"/>
              <a:t>аҳолининг</a:t>
            </a:r>
            <a:r>
              <a:rPr lang="ru-RU" sz="2200" dirty="0"/>
              <a:t> </a:t>
            </a:r>
            <a:r>
              <a:rPr lang="ru-RU" sz="2200" dirty="0" err="1"/>
              <a:t>молиявий</a:t>
            </a:r>
            <a:r>
              <a:rPr lang="ru-RU" sz="2200" dirty="0"/>
              <a:t> </a:t>
            </a:r>
            <a:r>
              <a:rPr lang="ru-RU" sz="2200" dirty="0" err="1"/>
              <a:t>хизматлардан</a:t>
            </a:r>
            <a:r>
              <a:rPr lang="ru-RU" sz="2200" dirty="0"/>
              <a:t> </a:t>
            </a:r>
            <a:r>
              <a:rPr lang="ru-RU" sz="2200" dirty="0" err="1"/>
              <a:t>фойдаланишга</a:t>
            </a:r>
            <a:r>
              <a:rPr lang="ru-RU" sz="2200" dirty="0"/>
              <a:t> </a:t>
            </a:r>
            <a:r>
              <a:rPr lang="ru-RU" sz="2200" dirty="0" err="1"/>
              <a:t>бўлган</a:t>
            </a:r>
            <a:r>
              <a:rPr lang="ru-RU" sz="2200" dirty="0"/>
              <a:t> </a:t>
            </a:r>
            <a:r>
              <a:rPr lang="ru-RU" sz="2200" dirty="0" err="1"/>
              <a:t>имкониятларини</a:t>
            </a:r>
            <a:r>
              <a:rPr lang="ru-RU" sz="2200" dirty="0"/>
              <a:t> </a:t>
            </a:r>
            <a:r>
              <a:rPr lang="ru-RU" sz="2200" dirty="0" err="1"/>
              <a:t>кенгайтиришга</a:t>
            </a:r>
            <a:r>
              <a:rPr lang="ru-RU" sz="2200" dirty="0"/>
              <a:t> </a:t>
            </a:r>
            <a:r>
              <a:rPr lang="ru-RU" sz="2200" dirty="0" err="1"/>
              <a:t>ёрдам</a:t>
            </a:r>
            <a:r>
              <a:rPr lang="ru-RU" sz="2200" dirty="0"/>
              <a:t> </a:t>
            </a:r>
            <a:r>
              <a:rPr lang="ru-RU" sz="2200" dirty="0" err="1"/>
              <a:t>беради</a:t>
            </a:r>
            <a:r>
              <a:rPr lang="ru-RU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664152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915" y="476672"/>
            <a:ext cx="715340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/>
              <a:t>Лекин</a:t>
            </a:r>
            <a:r>
              <a:rPr lang="ru-RU" sz="2200" dirty="0"/>
              <a:t> </a:t>
            </a:r>
            <a:r>
              <a:rPr lang="ru-RU" sz="2200" dirty="0" err="1"/>
              <a:t>мавжуд</a:t>
            </a:r>
            <a:r>
              <a:rPr lang="ru-RU" sz="2200" dirty="0"/>
              <a:t> </a:t>
            </a:r>
            <a:r>
              <a:rPr lang="ru-RU" sz="2200" dirty="0" err="1"/>
              <a:t>кутишлар</a:t>
            </a:r>
            <a:r>
              <a:rPr lang="ru-RU" sz="2200" dirty="0"/>
              <a:t> </a:t>
            </a:r>
            <a:r>
              <a:rPr lang="ru-RU" sz="2200" dirty="0" err="1"/>
              <a:t>исломий</a:t>
            </a:r>
            <a:r>
              <a:rPr lang="ru-RU" sz="2200" dirty="0"/>
              <a:t> </a:t>
            </a:r>
            <a:r>
              <a:rPr lang="ru-RU" sz="2200" dirty="0" err="1"/>
              <a:t>молиялаштириш</a:t>
            </a:r>
            <a:r>
              <a:rPr lang="ru-RU" sz="2200" dirty="0"/>
              <a:t> </a:t>
            </a:r>
            <a:r>
              <a:rPr lang="ru-RU" sz="2200" dirty="0" err="1"/>
              <a:t>соҳасида</a:t>
            </a:r>
            <a:r>
              <a:rPr lang="ru-RU" sz="2200" dirty="0"/>
              <a:t> </a:t>
            </a:r>
            <a:r>
              <a:rPr lang="ru-RU" sz="2200" dirty="0" err="1"/>
              <a:t>эҳтимолий</a:t>
            </a:r>
            <a:r>
              <a:rPr lang="ru-RU" sz="2200" dirty="0"/>
              <a:t> </a:t>
            </a:r>
            <a:r>
              <a:rPr lang="ru-RU" sz="2200" dirty="0" err="1"/>
              <a:t>мижозларнинг</a:t>
            </a:r>
            <a:r>
              <a:rPr lang="ru-RU" sz="2200" dirty="0"/>
              <a:t> </a:t>
            </a:r>
            <a:r>
              <a:rPr lang="ru-RU" sz="2200" dirty="0" err="1"/>
              <a:t>тажрибаси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билими</a:t>
            </a:r>
            <a:r>
              <a:rPr lang="ru-RU" sz="2200" dirty="0"/>
              <a:t> </a:t>
            </a:r>
            <a:r>
              <a:rPr lang="ru-RU" sz="2200" dirty="0" err="1"/>
              <a:t>йўқлиги</a:t>
            </a:r>
            <a:r>
              <a:rPr lang="ru-RU" sz="2200" dirty="0"/>
              <a:t> </a:t>
            </a:r>
            <a:r>
              <a:rPr lang="ru-RU" sz="2200" dirty="0" err="1"/>
              <a:t>сабабли</a:t>
            </a:r>
            <a:r>
              <a:rPr lang="ru-RU" sz="2200" dirty="0"/>
              <a:t> </a:t>
            </a:r>
            <a:r>
              <a:rPr lang="ru-RU" sz="2200" dirty="0" err="1"/>
              <a:t>ҳамда</a:t>
            </a:r>
            <a:r>
              <a:rPr lang="ru-RU" sz="2200" dirty="0"/>
              <a:t> банк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молиявий</a:t>
            </a:r>
            <a:r>
              <a:rPr lang="ru-RU" sz="2200" dirty="0"/>
              <a:t> </a:t>
            </a:r>
            <a:r>
              <a:rPr lang="ru-RU" sz="2200" dirty="0" err="1"/>
              <a:t>қонунчиликнинг</a:t>
            </a:r>
            <a:r>
              <a:rPr lang="ru-RU" sz="2200" dirty="0"/>
              <a:t> </a:t>
            </a:r>
            <a:r>
              <a:rPr lang="ru-RU" sz="2200" dirty="0" err="1"/>
              <a:t>етарли</a:t>
            </a:r>
            <a:r>
              <a:rPr lang="ru-RU" sz="2200" dirty="0"/>
              <a:t> </a:t>
            </a:r>
            <a:r>
              <a:rPr lang="ru-RU" sz="2200" dirty="0" err="1"/>
              <a:t>даражада</a:t>
            </a:r>
            <a:r>
              <a:rPr lang="ru-RU" sz="2200" dirty="0"/>
              <a:t> </a:t>
            </a:r>
            <a:r>
              <a:rPr lang="ru-RU" sz="2200" dirty="0" err="1"/>
              <a:t>такомиллашмагани</a:t>
            </a:r>
            <a:r>
              <a:rPr lang="ru-RU" sz="2200" dirty="0"/>
              <a:t> </a:t>
            </a:r>
            <a:r>
              <a:rPr lang="ru-RU" sz="2200" dirty="0" err="1"/>
              <a:t>боис</a:t>
            </a:r>
            <a:r>
              <a:rPr lang="ru-RU" sz="2200" dirty="0"/>
              <a:t>, </a:t>
            </a:r>
            <a:r>
              <a:rPr lang="ru-RU" sz="2200" dirty="0" err="1"/>
              <a:t>жиддий</a:t>
            </a:r>
            <a:r>
              <a:rPr lang="ru-RU" sz="2200" dirty="0"/>
              <a:t> </a:t>
            </a:r>
            <a:r>
              <a:rPr lang="ru-RU" sz="2200" dirty="0" err="1"/>
              <a:t>тарзда</a:t>
            </a:r>
            <a:r>
              <a:rPr lang="ru-RU" sz="2200" dirty="0"/>
              <a:t> </a:t>
            </a:r>
            <a:r>
              <a:rPr lang="ru-RU" sz="2200" dirty="0" err="1"/>
              <a:t>бузиб</a:t>
            </a:r>
            <a:r>
              <a:rPr lang="ru-RU" sz="2200" dirty="0"/>
              <a:t> </a:t>
            </a:r>
            <a:r>
              <a:rPr lang="ru-RU" sz="2200" dirty="0" err="1"/>
              <a:t>кўрсатилиши</a:t>
            </a:r>
            <a:endParaRPr lang="ru-RU" sz="2200" dirty="0"/>
          </a:p>
          <a:p>
            <a:pPr algn="just"/>
            <a:r>
              <a:rPr lang="ru-RU" sz="2200" dirty="0" err="1"/>
              <a:t>мумкин</a:t>
            </a:r>
            <a:r>
              <a:rPr lang="ru-RU" sz="2200" dirty="0"/>
              <a:t>. </a:t>
            </a:r>
          </a:p>
          <a:p>
            <a:pPr algn="just"/>
            <a:r>
              <a:rPr lang="ru-RU" sz="2200" dirty="0" err="1"/>
              <a:t>Мусулмон</a:t>
            </a:r>
            <a:r>
              <a:rPr lang="ru-RU" sz="2200" dirty="0"/>
              <a:t> </a:t>
            </a:r>
            <a:r>
              <a:rPr lang="ru-RU" sz="2200" dirty="0" err="1"/>
              <a:t>мамлакатларда</a:t>
            </a:r>
            <a:r>
              <a:rPr lang="ru-RU" sz="2200" dirty="0"/>
              <a:t> шариат </a:t>
            </a:r>
            <a:r>
              <a:rPr lang="ru-RU" sz="2200" dirty="0" err="1"/>
              <a:t>меъёрларининг</a:t>
            </a:r>
            <a:r>
              <a:rPr lang="ru-RU" sz="2200" dirty="0"/>
              <a:t> </a:t>
            </a:r>
            <a:r>
              <a:rPr lang="ru-RU" sz="2200" dirty="0" err="1"/>
              <a:t>бир</a:t>
            </a:r>
            <a:r>
              <a:rPr lang="ru-RU" sz="2200" dirty="0"/>
              <a:t> </a:t>
            </a:r>
            <a:r>
              <a:rPr lang="ru-RU" sz="2200" dirty="0" err="1"/>
              <a:t>хилда</a:t>
            </a:r>
            <a:r>
              <a:rPr lang="ru-RU" sz="2200" dirty="0"/>
              <a:t> </a:t>
            </a:r>
            <a:r>
              <a:rPr lang="ru-RU" sz="2200" dirty="0" err="1"/>
              <a:t>талқин</a:t>
            </a:r>
            <a:r>
              <a:rPr lang="ru-RU" sz="2200" dirty="0"/>
              <a:t> </a:t>
            </a:r>
            <a:r>
              <a:rPr lang="ru-RU" sz="2200" dirty="0" err="1"/>
              <a:t>этилмаслиги</a:t>
            </a:r>
            <a:r>
              <a:rPr lang="ru-RU" sz="2200" dirty="0"/>
              <a:t>, </a:t>
            </a:r>
            <a:r>
              <a:rPr lang="ru-RU" sz="2200" dirty="0" err="1"/>
              <a:t>исломий</a:t>
            </a:r>
            <a:r>
              <a:rPr lang="ru-RU" sz="2200" dirty="0"/>
              <a:t> </a:t>
            </a:r>
            <a:r>
              <a:rPr lang="ru-RU" sz="2200" dirty="0" err="1"/>
              <a:t>молиялаштириш</a:t>
            </a:r>
            <a:r>
              <a:rPr lang="ru-RU" sz="2200" dirty="0"/>
              <a:t> </a:t>
            </a:r>
            <a:r>
              <a:rPr lang="ru-RU" sz="2200" dirty="0" err="1"/>
              <a:t>соҳасида</a:t>
            </a:r>
            <a:r>
              <a:rPr lang="ru-RU" sz="2200" dirty="0"/>
              <a:t> </a:t>
            </a:r>
            <a:r>
              <a:rPr lang="ru-RU" sz="2200" dirty="0" err="1"/>
              <a:t>малакали</a:t>
            </a:r>
            <a:r>
              <a:rPr lang="ru-RU" sz="2200" dirty="0"/>
              <a:t> </a:t>
            </a:r>
            <a:r>
              <a:rPr lang="ru-RU" sz="2200" dirty="0" err="1"/>
              <a:t>мутахассисларнинг</a:t>
            </a:r>
            <a:r>
              <a:rPr lang="ru-RU" sz="2200" dirty="0"/>
              <a:t> </a:t>
            </a:r>
            <a:r>
              <a:rPr lang="ru-RU" sz="2200" dirty="0" err="1"/>
              <a:t>етишмовчилиги</a:t>
            </a:r>
            <a:r>
              <a:rPr lang="ru-RU" sz="2200" dirty="0"/>
              <a:t> </a:t>
            </a:r>
            <a:r>
              <a:rPr lang="ru-RU" sz="2200" dirty="0" err="1"/>
              <a:t>шароитида</a:t>
            </a:r>
            <a:r>
              <a:rPr lang="ru-RU" sz="2200" dirty="0"/>
              <a:t> </a:t>
            </a:r>
            <a:r>
              <a:rPr lang="ru-RU" sz="2200" dirty="0" err="1"/>
              <a:t>исломий</a:t>
            </a:r>
            <a:r>
              <a:rPr lang="ru-RU" sz="2200" dirty="0"/>
              <a:t> </a:t>
            </a:r>
            <a:r>
              <a:rPr lang="ru-RU" sz="2200" dirty="0" err="1"/>
              <a:t>молиявий</a:t>
            </a:r>
            <a:r>
              <a:rPr lang="ru-RU" sz="2200" dirty="0"/>
              <a:t> </a:t>
            </a:r>
            <a:r>
              <a:rPr lang="ru-RU" sz="2200" dirty="0" err="1"/>
              <a:t>маҳсулотларни</a:t>
            </a:r>
            <a:r>
              <a:rPr lang="ru-RU" sz="2200" dirty="0"/>
              <a:t> </a:t>
            </a:r>
            <a:r>
              <a:rPr lang="ru-RU" sz="2200" dirty="0" err="1"/>
              <a:t>тартибга</a:t>
            </a:r>
            <a:r>
              <a:rPr lang="ru-RU" sz="2200" dirty="0"/>
              <a:t> </a:t>
            </a:r>
            <a:r>
              <a:rPr lang="ru-RU" sz="2200" dirty="0" err="1"/>
              <a:t>солиш</a:t>
            </a:r>
            <a:r>
              <a:rPr lang="ru-RU" sz="2200" dirty="0"/>
              <a:t> </a:t>
            </a:r>
            <a:r>
              <a:rPr lang="ru-RU" sz="2200" dirty="0" err="1"/>
              <a:t>билан</a:t>
            </a:r>
            <a:r>
              <a:rPr lang="ru-RU" sz="2200" dirty="0"/>
              <a:t> </a:t>
            </a:r>
            <a:r>
              <a:rPr lang="ru-RU" sz="2200" dirty="0" err="1"/>
              <a:t>боғлиқ</a:t>
            </a:r>
            <a:r>
              <a:rPr lang="ru-RU" sz="2200" dirty="0"/>
              <a:t> </a:t>
            </a:r>
            <a:r>
              <a:rPr lang="ru-RU" sz="2200" dirty="0" err="1"/>
              <a:t>хатарлар</a:t>
            </a:r>
            <a:r>
              <a:rPr lang="ru-RU" sz="2200" dirty="0"/>
              <a:t> </a:t>
            </a:r>
            <a:r>
              <a:rPr lang="ru-RU" sz="2200" dirty="0" err="1"/>
              <a:t>ҳам</a:t>
            </a:r>
            <a:r>
              <a:rPr lang="ru-RU" sz="2200" dirty="0"/>
              <a:t> </a:t>
            </a:r>
            <a:r>
              <a:rPr lang="ru-RU" sz="2200" dirty="0" err="1"/>
              <a:t>мавжуд</a:t>
            </a:r>
            <a:r>
              <a:rPr lang="ru-RU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068755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Глобаллашув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жаҳонда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кетаётган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инновацион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ўзгаришлардан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b="0" i="0" u="none" strike="noStrike" baseline="0" dirty="0" err="1" smtClean="0">
                <a:latin typeface="TimesNewRomanPSMT"/>
              </a:rPr>
              <a:t>ортда</a:t>
            </a:r>
            <a:r>
              <a:rPr lang="ru-RU" sz="2000" b="0" i="0" u="none" strike="noStrike" baseline="0" dirty="0" smtClean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қолмаслик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мақсадида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Ўзбекистон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ҳукумати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молия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ёки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шерикчиликка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асосланган</a:t>
            </a:r>
            <a:r>
              <a:rPr lang="ru-RU" sz="2000" b="0" i="0" u="none" strike="noStrike" baseline="0" dirty="0">
                <a:latin typeface="TimesNewRomanPSMT"/>
              </a:rPr>
              <a:t> банкинг </a:t>
            </a:r>
            <a:r>
              <a:rPr lang="ru-RU" sz="2000" b="0" i="0" u="none" strike="noStrike" baseline="0" dirty="0" err="1">
                <a:latin typeface="TimesNewRomanPSMT"/>
              </a:rPr>
              <a:t>саноатини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ривожлантириш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бўйича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йўл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харитасини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ишлаб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чиқиши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тавсия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этилади</a:t>
            </a:r>
            <a:r>
              <a:rPr lang="ru-RU" sz="2000" b="0" i="0" u="none" strike="noStrike" baseline="0" dirty="0">
                <a:latin typeface="TimesNewRomanPSMT"/>
              </a:rPr>
              <a:t>. Ушбу </a:t>
            </a:r>
            <a:r>
              <a:rPr lang="ru-RU" sz="2000" b="0" i="0" u="none" strike="noStrike" baseline="0" dirty="0" err="1">
                <a:latin typeface="TimesNewRomanPSMT"/>
              </a:rPr>
              <a:t>йўл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харитаси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мавжуд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қонунчиликни</a:t>
            </a:r>
            <a:r>
              <a:rPr lang="ru-RU" sz="2000" b="0" i="0" u="none" strike="noStrike" baseline="0" dirty="0">
                <a:latin typeface="TimesNewRomanPSMT"/>
              </a:rPr>
              <a:t> (банк </a:t>
            </a:r>
            <a:r>
              <a:rPr lang="ru-RU" sz="2000" b="0" i="0" u="none" strike="noStrike" baseline="0" dirty="0" err="1">
                <a:latin typeface="TimesNewRomanPSMT"/>
              </a:rPr>
              <a:t>фаолияти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солиқ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қимматли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қоғозларга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доир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қонунчиликка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қўшимча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ўзгартиришлар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киритиш</a:t>
            </a:r>
            <a:r>
              <a:rPr lang="ru-RU" sz="2000" b="0" i="0" u="none" strike="noStrike" baseline="0" dirty="0">
                <a:latin typeface="TimesNewRomanPSMT"/>
              </a:rPr>
              <a:t>) </a:t>
            </a:r>
            <a:r>
              <a:rPr lang="ru-RU" sz="2000" b="0" i="0" u="none" strike="noStrike" baseline="0" dirty="0" err="1">
                <a:latin typeface="TimesNewRomanPSMT"/>
              </a:rPr>
              <a:t>такомиллаштириш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тарғибот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ишларини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олиб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бориш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молия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инфратузилмасини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ривожлантириш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халқаро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ҳамкорликни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давлат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секторини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ривожлантириш</a:t>
            </a:r>
            <a:r>
              <a:rPr lang="ru-RU" sz="2000" b="0" i="0" u="none" strike="noStrike" baseline="0" dirty="0">
                <a:latin typeface="TimesNewRomanPSMT"/>
              </a:rPr>
              <a:t>, </a:t>
            </a:r>
            <a:r>
              <a:rPr lang="ru-RU" sz="2000" b="0" i="0" u="none" strike="noStrike" baseline="0" dirty="0" err="1">
                <a:latin typeface="TimesNewRomanPSMT"/>
              </a:rPr>
              <a:t>исломий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молия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хизматлари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бозорини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ривожлантириш</a:t>
            </a:r>
            <a:r>
              <a:rPr lang="ru-RU" sz="2000" b="0" i="0" u="none" strike="noStrike" baseline="0" dirty="0">
                <a:latin typeface="TimesNewRomanPSMT"/>
              </a:rPr>
              <a:t>,</a:t>
            </a:r>
          </a:p>
          <a:p>
            <a:pPr algn="l"/>
            <a:r>
              <a:rPr lang="ru-RU" sz="2000" b="0" i="0" u="none" strike="noStrike" baseline="0" dirty="0" err="1">
                <a:latin typeface="TimesNewRomanPSMT"/>
              </a:rPr>
              <a:t>илмий-ўқув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ишларини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олиб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бориш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инвесторлар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билан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ишлашни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ўз</a:t>
            </a:r>
            <a:r>
              <a:rPr lang="ru-RU" sz="2000" b="0" i="0" u="none" strike="noStrike" baseline="0" dirty="0">
                <a:latin typeface="TimesNewRomanPSMT"/>
              </a:rPr>
              <a:t> ичига </a:t>
            </a:r>
            <a:r>
              <a:rPr lang="ru-RU" sz="2000" b="0" i="0" u="none" strike="noStrike" baseline="0" dirty="0" err="1">
                <a:latin typeface="TimesNewRomanPSMT"/>
              </a:rPr>
              <a:t>олиши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лозим</a:t>
            </a:r>
            <a:r>
              <a:rPr lang="ru-RU" sz="2000" b="0" i="0" u="none" strike="noStrike" baseline="0" dirty="0">
                <a:latin typeface="TimesNewRomanPSMT"/>
              </a:rPr>
              <a:t>. </a:t>
            </a:r>
          </a:p>
          <a:p>
            <a:pPr algn="l"/>
            <a:r>
              <a:rPr lang="ru-RU" sz="2000" b="0" i="0" u="none" strike="noStrike" baseline="0" dirty="0">
                <a:latin typeface="TimesNewRomanPSMT"/>
              </a:rPr>
              <a:t>Шу </a:t>
            </a:r>
            <a:r>
              <a:rPr lang="ru-RU" sz="2000" b="0" i="0" u="none" strike="noStrike" baseline="0" dirty="0" err="1">
                <a:latin typeface="TimesNewRomanPSMT"/>
              </a:rPr>
              <a:t>билан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бирга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ҳар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бир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бажариладиган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тадбир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бўйича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масъул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идора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ва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муддат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белгиланиши</a:t>
            </a:r>
            <a:r>
              <a:rPr lang="ru-RU" sz="200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мақсадга</a:t>
            </a:r>
            <a:r>
              <a:rPr lang="ru-RU" sz="2000" b="0" i="0" u="none" strike="noStrike" baseline="0" dirty="0">
                <a:latin typeface="TimesNewRomanPSMT"/>
              </a:rPr>
              <a:t> </a:t>
            </a:r>
            <a:r>
              <a:rPr lang="ru-RU" sz="2000" b="0" i="0" u="none" strike="noStrike" baseline="0" dirty="0" err="1">
                <a:latin typeface="TimesNewRomanPSMT"/>
              </a:rPr>
              <a:t>мувофиқдир</a:t>
            </a:r>
            <a:r>
              <a:rPr lang="ru-RU" sz="2000" b="0" i="0" u="none" strike="noStrike" baseline="0" dirty="0">
                <a:latin typeface="TimesNewRomanPSMT"/>
              </a:rPr>
              <a:t>.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03076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6632"/>
            <a:ext cx="8352928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0" u="none" strike="noStrike" baseline="0" dirty="0" err="1">
                <a:solidFill>
                  <a:srgbClr val="FF0000"/>
                </a:solidFill>
                <a:latin typeface="TimesNewRomanPSMT"/>
              </a:rPr>
              <a:t>Ислом</a:t>
            </a:r>
            <a:r>
              <a:rPr lang="ru-RU" sz="2000" b="1" i="0" u="none" strike="noStrike" baseline="0" dirty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sz="2000" b="1" i="0" u="none" strike="noStrike" baseline="0" dirty="0" err="1">
                <a:solidFill>
                  <a:srgbClr val="FF0000"/>
                </a:solidFill>
                <a:latin typeface="TimesNewRomanPSMT"/>
              </a:rPr>
              <a:t>тараққиёт</a:t>
            </a:r>
            <a:r>
              <a:rPr lang="ru-RU" sz="2000" b="1" i="0" u="none" strike="noStrike" baseline="0" dirty="0">
                <a:solidFill>
                  <a:srgbClr val="FF0000"/>
                </a:solidFill>
                <a:latin typeface="TimesNewRomanPSMT"/>
              </a:rPr>
              <a:t> банки </a:t>
            </a:r>
            <a:r>
              <a:rPr lang="ru-RU" sz="2000" b="1" i="0" u="none" strike="noStrike" baseline="0" dirty="0" err="1" smtClean="0">
                <a:solidFill>
                  <a:srgbClr val="FF0000"/>
                </a:solidFill>
                <a:latin typeface="TimesNewRomanPSMT"/>
              </a:rPr>
              <a:t>гуруҳининг</a:t>
            </a:r>
            <a:r>
              <a:rPr lang="ru-RU" sz="2000" b="1" i="0" u="none" strike="noStrike" baseline="0" dirty="0" smtClean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sz="2000" b="1" i="0" u="none" strike="noStrike" baseline="0" dirty="0" err="1" smtClean="0">
                <a:solidFill>
                  <a:srgbClr val="FF0000"/>
                </a:solidFill>
                <a:latin typeface="TimesNewRomanPSMT"/>
              </a:rPr>
              <a:t>Ўзбекистондаги</a:t>
            </a:r>
            <a:r>
              <a:rPr lang="ru-RU" sz="2000" b="1" i="0" u="none" strike="noStrike" baseline="0" dirty="0" smtClean="0">
                <a:solidFill>
                  <a:srgbClr val="FF0000"/>
                </a:solidFill>
                <a:latin typeface="TimesNewRomanPSMT"/>
              </a:rPr>
              <a:t> </a:t>
            </a:r>
            <a:r>
              <a:rPr lang="ru-RU" sz="2000" b="1" i="0" u="none" strike="noStrike" baseline="0" dirty="0" err="1">
                <a:solidFill>
                  <a:srgbClr val="FF0000"/>
                </a:solidFill>
                <a:latin typeface="TimesNewRomanPSMT"/>
              </a:rPr>
              <a:t>фаолияти</a:t>
            </a:r>
            <a:r>
              <a:rPr lang="ru-RU" sz="2000" b="1" i="0" u="none" strike="noStrike" baseline="0" dirty="0">
                <a:solidFill>
                  <a:srgbClr val="FF0000"/>
                </a:solidFill>
                <a:latin typeface="TimesNewRomanPSMT"/>
              </a:rPr>
              <a:t>.</a:t>
            </a:r>
          </a:p>
          <a:p>
            <a:pPr algn="ctr"/>
            <a:endParaRPr lang="ru-RU" sz="1800" b="1" i="0" u="none" strike="noStrike" baseline="0" dirty="0">
              <a:solidFill>
                <a:srgbClr val="FF0000"/>
              </a:solidFill>
              <a:latin typeface="TimesNewRomanPSMT"/>
            </a:endParaRPr>
          </a:p>
          <a:p>
            <a:pPr algn="just"/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Ислом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тараққиёт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банки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Ўзбекистонда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исломий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молиялаштиришни</a:t>
            </a:r>
            <a:r>
              <a:rPr lang="ru-RU" sz="2200" i="0" u="none" strike="noStrike" baseline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ривожлантиришда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катта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аҳамиятга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эга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.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Ўзбекистон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ИТБга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2003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йилнинг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сентябрида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Олма-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Отадаги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банкнинг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йиллик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йиғилиши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доирасида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қўшилди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. 2004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йилда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Ўзбекистон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Хусусий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секторни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ривожлантириш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бўйича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ислом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корпорациясига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аъзо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бўлди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.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ИТБнинг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Ўзбекистондаги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вакили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ўз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фаолиятини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Тошкентда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2006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йилнинг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октябрида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бошлади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.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Ҳозирги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кунда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Ўзбекистон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ИТБ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гуруҳига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кирувчи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яна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иккита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ташкилотнинг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аъзолигига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қўшилиш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масаласини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кўриб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чиқмоқда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.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Булар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Инвестицияларва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экспорт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кредитларини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суғурталаш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ислом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корпорацияси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(</a:t>
            </a:r>
            <a:r>
              <a:rPr lang="uz-Latn-UZ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ICIEC)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ва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Халқаро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ислом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савдо-молия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 </a:t>
            </a:r>
            <a:r>
              <a:rPr lang="ru-RU" sz="2200" i="0" u="none" strike="noStrike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корпорацияси</a:t>
            </a:r>
            <a:r>
              <a:rPr lang="ru-RU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(</a:t>
            </a:r>
            <a:r>
              <a:rPr lang="uz-Latn-UZ" sz="2200" i="0" u="none" strike="noStrike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TimesNewRomanPSMT"/>
              </a:rPr>
              <a:t>ITFC).</a:t>
            </a:r>
            <a:endParaRPr lang="ru-RU" sz="2200" i="0" u="none" strike="noStrike" baseline="0" dirty="0">
              <a:solidFill>
                <a:schemeClr val="tx1">
                  <a:lumMod val="95000"/>
                  <a:lumOff val="5000"/>
                </a:schemeClr>
              </a:solidFill>
              <a:latin typeface="TimesNewRomanPSMT"/>
            </a:endParaRPr>
          </a:p>
        </p:txBody>
      </p:sp>
    </p:spTree>
    <p:extLst>
      <p:ext uri="{BB962C8B-B14F-4D97-AF65-F5344CB8AC3E}">
        <p14:creationId xmlns:p14="http://schemas.microsoft.com/office/powerpoint/2010/main" val="108291469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4461988-CC67-746E-E92A-E2049763FA7D}"/>
              </a:ext>
            </a:extLst>
          </p:cNvPr>
          <p:cNvSpPr txBox="1"/>
          <p:nvPr/>
        </p:nvSpPr>
        <p:spPr>
          <a:xfrm>
            <a:off x="107504" y="5760756"/>
            <a:ext cx="30243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200" dirty="0" err="1">
                <a:solidFill>
                  <a:prstClr val="black"/>
                </a:solidFill>
              </a:rPr>
              <a:t>IsDB</a:t>
            </a:r>
            <a:r>
              <a:rPr lang="en-US" sz="1200" dirty="0">
                <a:solidFill>
                  <a:prstClr val="black"/>
                </a:solidFill>
              </a:rPr>
              <a:t> 2020 Annual Report: Respond, Restore, Restart: Post-</a:t>
            </a:r>
            <a:r>
              <a:rPr lang="en-US" sz="1200" dirty="0" err="1">
                <a:solidFill>
                  <a:prstClr val="black"/>
                </a:solidFill>
              </a:rPr>
              <a:t>Covid</a:t>
            </a:r>
            <a:r>
              <a:rPr lang="en-US" sz="1200" dirty="0">
                <a:solidFill>
                  <a:prstClr val="black"/>
                </a:solidFill>
              </a:rPr>
              <a:t> Resilience and Prosperity for All.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8826"/>
            <a:ext cx="849694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rgbClr val="00B050"/>
                </a:solidFill>
              </a:rPr>
              <a:t>Туркий давлатлар ташкилоти </a:t>
            </a:r>
            <a:r>
              <a:rPr lang="uz-Cyrl-UZ" b="1" dirty="0" smtClean="0">
                <a:solidFill>
                  <a:srgbClr val="00B050"/>
                </a:solidFill>
              </a:rPr>
              <a:t>мамлакатларининг </a:t>
            </a:r>
          </a:p>
          <a:p>
            <a:r>
              <a:rPr lang="en-US" b="1" dirty="0" err="1" smtClean="0">
                <a:solidFill>
                  <a:srgbClr val="00B050"/>
                </a:solidFill>
              </a:rPr>
              <a:t>IsDB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uz-Cyrl-UZ" b="1" dirty="0">
                <a:solidFill>
                  <a:srgbClr val="00B050"/>
                </a:solidFill>
              </a:rPr>
              <a:t>устав капиталидаги иштироки</a:t>
            </a:r>
            <a:endParaRPr lang="ru-RU" sz="2000" b="1" dirty="0">
              <a:solidFill>
                <a:srgbClr val="00B05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635820"/>
              </p:ext>
            </p:extLst>
          </p:nvPr>
        </p:nvGraphicFramePr>
        <p:xfrm>
          <a:off x="539552" y="1412776"/>
          <a:ext cx="6480720" cy="3168351"/>
        </p:xfrm>
        <a:graphic>
          <a:graphicData uri="http://schemas.openxmlformats.org/drawingml/2006/table">
            <a:tbl>
              <a:tblPr firstRow="1" firstCol="1" bandRow="1"/>
              <a:tblGrid>
                <a:gridCol w="2010033">
                  <a:extLst>
                    <a:ext uri="{9D8B030D-6E8A-4147-A177-3AD203B41FA5}">
                      <a16:colId xmlns:a16="http://schemas.microsoft.com/office/drawing/2014/main" val="778920031"/>
                    </a:ext>
                  </a:extLst>
                </a:gridCol>
                <a:gridCol w="1378692">
                  <a:extLst>
                    <a:ext uri="{9D8B030D-6E8A-4147-A177-3AD203B41FA5}">
                      <a16:colId xmlns:a16="http://schemas.microsoft.com/office/drawing/2014/main" val="2813621633"/>
                    </a:ext>
                  </a:extLst>
                </a:gridCol>
                <a:gridCol w="1418151">
                  <a:extLst>
                    <a:ext uri="{9D8B030D-6E8A-4147-A177-3AD203B41FA5}">
                      <a16:colId xmlns:a16="http://schemas.microsoft.com/office/drawing/2014/main" val="1978076742"/>
                    </a:ext>
                  </a:extLst>
                </a:gridCol>
                <a:gridCol w="1673844">
                  <a:extLst>
                    <a:ext uri="{9D8B030D-6E8A-4147-A177-3AD203B41FA5}">
                      <a16:colId xmlns:a16="http://schemas.microsoft.com/office/drawing/2014/main" val="3256015405"/>
                    </a:ext>
                  </a:extLst>
                </a:gridCol>
              </a:tblGrid>
              <a:tr h="9505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Мамлакатлар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Акциялар сони</a:t>
                      </a:r>
                      <a:r>
                        <a:rPr lang="uz-Cyrl-UZ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дона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Миқдори, млн. Ислом динори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 капиталидаги улуши</a:t>
                      </a:r>
                      <a:r>
                        <a:rPr lang="uz-Cyrl-UZ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% да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7211775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Туркия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326 384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3 263,8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6,45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3409452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Озарбайжон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5 092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50,9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2984592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Қозоғистон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54,0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0,11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215992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Қирғизистон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2 584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25,8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3054043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Тожикистон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1 816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18,2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242526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Ўзбекистон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1 344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13,4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960912"/>
                  </a:ext>
                </a:extLst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Турманистон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5,0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37673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388912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4461988-CC67-746E-E92A-E2049763FA7D}"/>
              </a:ext>
            </a:extLst>
          </p:cNvPr>
          <p:cNvSpPr txBox="1"/>
          <p:nvPr/>
        </p:nvSpPr>
        <p:spPr>
          <a:xfrm>
            <a:off x="107504" y="5760756"/>
            <a:ext cx="30243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200" dirty="0" err="1">
                <a:solidFill>
                  <a:prstClr val="black"/>
                </a:solidFill>
              </a:rPr>
              <a:t>IsDB</a:t>
            </a:r>
            <a:r>
              <a:rPr lang="en-US" sz="1200" dirty="0">
                <a:solidFill>
                  <a:prstClr val="black"/>
                </a:solidFill>
              </a:rPr>
              <a:t> 2020 Annual Report: Respond, Restore, Restart: Post-</a:t>
            </a:r>
            <a:r>
              <a:rPr lang="en-US" sz="1200" dirty="0" err="1">
                <a:solidFill>
                  <a:prstClr val="black"/>
                </a:solidFill>
              </a:rPr>
              <a:t>Covid</a:t>
            </a:r>
            <a:r>
              <a:rPr lang="en-US" sz="1200" dirty="0">
                <a:solidFill>
                  <a:prstClr val="black"/>
                </a:solidFill>
              </a:rPr>
              <a:t> Resilience and Prosperity for All.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8826"/>
            <a:ext cx="849694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rgbClr val="7030A0"/>
                </a:solidFill>
              </a:rPr>
              <a:t>IsDB томонидан 1975-2020 йилларда Туркий давлатлар ташкилоти мамлакатларига ажратилган капитал ресурслар ва уларнинг улушлари</a:t>
            </a:r>
            <a:endParaRPr lang="ru-RU" sz="2000" b="1" dirty="0">
              <a:solidFill>
                <a:srgbClr val="7030A0"/>
              </a:solidFill>
            </a:endParaRP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975988AA-9622-4A38-BED3-3D42DE9BE3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874637"/>
              </p:ext>
            </p:extLst>
          </p:nvPr>
        </p:nvGraphicFramePr>
        <p:xfrm>
          <a:off x="539552" y="1124744"/>
          <a:ext cx="6601980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8175385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2F7176-F335-D4CE-43CB-BE41D81A13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38" t="27590" r="34250" b="31791"/>
          <a:stretch/>
        </p:blipFill>
        <p:spPr>
          <a:xfrm>
            <a:off x="179512" y="11262"/>
            <a:ext cx="7704856" cy="32434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0F55742-06A0-6764-A053-BCBBBA6CFBC9}"/>
              </a:ext>
            </a:extLst>
          </p:cNvPr>
          <p:cNvSpPr txBox="1"/>
          <p:nvPr/>
        </p:nvSpPr>
        <p:spPr>
          <a:xfrm>
            <a:off x="0" y="3225088"/>
            <a:ext cx="8112433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Ўзбекистон</a:t>
            </a:r>
            <a:r>
              <a:rPr lang="ru-RU" b="1" dirty="0"/>
              <a:t> </a:t>
            </a:r>
            <a:r>
              <a:rPr lang="ru-RU" b="1" dirty="0" err="1"/>
              <a:t>учун</a:t>
            </a:r>
            <a:r>
              <a:rPr lang="ru-RU" b="1" dirty="0"/>
              <a:t> ИТБГ </a:t>
            </a:r>
            <a:r>
              <a:rPr lang="ru-RU" b="1" dirty="0" err="1"/>
              <a:t>томонидан</a:t>
            </a:r>
            <a:r>
              <a:rPr lang="ru-RU" b="1" dirty="0"/>
              <a:t> </a:t>
            </a:r>
            <a:r>
              <a:rPr lang="ru-RU" b="1" dirty="0" err="1"/>
              <a:t>ажратилган</a:t>
            </a:r>
            <a:r>
              <a:rPr lang="ru-RU" b="1" dirty="0"/>
              <a:t> </a:t>
            </a:r>
            <a:r>
              <a:rPr lang="ru-RU" b="1" dirty="0" err="1"/>
              <a:t>маблағ</a:t>
            </a:r>
            <a:r>
              <a:rPr lang="ru-RU" dirty="0"/>
              <a:t>.</a:t>
            </a:r>
          </a:p>
          <a:p>
            <a:r>
              <a:rPr lang="ru-RU" sz="2000" dirty="0" err="1"/>
              <a:t>Расмдан</a:t>
            </a:r>
            <a:r>
              <a:rPr lang="ru-RU" sz="2000" dirty="0"/>
              <a:t> </a:t>
            </a:r>
            <a:r>
              <a:rPr lang="ru-RU" sz="2000" dirty="0" err="1"/>
              <a:t>кўриниб</a:t>
            </a:r>
            <a:r>
              <a:rPr lang="ru-RU" sz="2000" dirty="0"/>
              <a:t> </a:t>
            </a:r>
            <a:r>
              <a:rPr lang="ru-RU" sz="2000" dirty="0" err="1"/>
              <a:t>турибдики</a:t>
            </a:r>
            <a:r>
              <a:rPr lang="ru-RU" sz="2000" dirty="0"/>
              <a:t>, </a:t>
            </a: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тараққиёт</a:t>
            </a:r>
            <a:r>
              <a:rPr lang="ru-RU" sz="2000" dirty="0"/>
              <a:t> банки </a:t>
            </a:r>
            <a:r>
              <a:rPr lang="ru-RU" sz="2000" dirty="0" err="1"/>
              <a:t>гуруҳининг</a:t>
            </a:r>
            <a:r>
              <a:rPr lang="ru-RU" sz="2000" dirty="0"/>
              <a:t> </a:t>
            </a:r>
            <a:r>
              <a:rPr lang="ru-RU" sz="2000" dirty="0" err="1"/>
              <a:t>Ўзбекистон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маъқулланган</a:t>
            </a:r>
            <a:r>
              <a:rPr lang="ru-RU" sz="2000" dirty="0"/>
              <a:t> </a:t>
            </a:r>
            <a:r>
              <a:rPr lang="ru-RU" sz="2000" dirty="0" err="1"/>
              <a:t>лойиҳалари</a:t>
            </a:r>
            <a:r>
              <a:rPr lang="ru-RU" sz="2000" dirty="0"/>
              <a:t> </a:t>
            </a:r>
            <a:r>
              <a:rPr lang="ru-RU" sz="2000" dirty="0" err="1"/>
              <a:t>миқдори</a:t>
            </a:r>
            <a:r>
              <a:rPr lang="ru-RU" sz="2000" dirty="0"/>
              <a:t> 2.1 млрд. АҚШ </a:t>
            </a:r>
            <a:r>
              <a:rPr lang="ru-RU" sz="2000" dirty="0" err="1"/>
              <a:t>долларидан</a:t>
            </a:r>
            <a:r>
              <a:rPr lang="ru-RU" sz="2000" dirty="0"/>
              <a:t> </a:t>
            </a:r>
            <a:r>
              <a:rPr lang="ru-RU" sz="2000" dirty="0" err="1"/>
              <a:t>ортиқ</a:t>
            </a:r>
            <a:r>
              <a:rPr lang="ru-RU" sz="2000" dirty="0"/>
              <a:t> </a:t>
            </a:r>
            <a:r>
              <a:rPr lang="ru-RU" sz="2000" dirty="0" err="1"/>
              <a:t>бўлиб</a:t>
            </a:r>
            <a:r>
              <a:rPr lang="ru-RU" sz="2000" dirty="0"/>
              <a:t>, </a:t>
            </a:r>
            <a:r>
              <a:rPr lang="ru-RU" sz="2000" dirty="0" err="1"/>
              <a:t>шундан</a:t>
            </a:r>
            <a:r>
              <a:rPr lang="ru-RU" sz="2000" dirty="0"/>
              <a:t> 304 миллион АҚШ </a:t>
            </a:r>
            <a:r>
              <a:rPr lang="ru-RU" sz="2000" dirty="0" err="1"/>
              <a:t>доллари</a:t>
            </a:r>
            <a:r>
              <a:rPr lang="ru-RU" sz="2000" dirty="0"/>
              <a:t> ХСРИК </a:t>
            </a:r>
            <a:r>
              <a:rPr lang="ru-RU" sz="2000" dirty="0" err="1"/>
              <a:t>ва</a:t>
            </a:r>
            <a:r>
              <a:rPr lang="ru-RU" sz="2000" dirty="0"/>
              <a:t> 1,82 млрд. АҚШ </a:t>
            </a:r>
            <a:r>
              <a:rPr lang="ru-RU" sz="2000" dirty="0" err="1"/>
              <a:t>доллари</a:t>
            </a:r>
            <a:r>
              <a:rPr lang="ru-RU" sz="2000" dirty="0"/>
              <a:t> ИТБ </a:t>
            </a:r>
            <a:r>
              <a:rPr lang="ru-RU" sz="2000" dirty="0" err="1"/>
              <a:t>улушига</a:t>
            </a:r>
            <a:r>
              <a:rPr lang="ru-RU" sz="2000" dirty="0"/>
              <a:t> </a:t>
            </a:r>
            <a:r>
              <a:rPr lang="ru-RU" sz="2000" dirty="0" err="1"/>
              <a:t>тўғри</a:t>
            </a:r>
            <a:r>
              <a:rPr lang="ru-RU" sz="2000" dirty="0"/>
              <a:t> </a:t>
            </a:r>
            <a:r>
              <a:rPr lang="ru-RU" sz="2000" dirty="0" err="1"/>
              <a:t>келади</a:t>
            </a:r>
            <a:r>
              <a:rPr lang="ru-RU" sz="2000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461988-CC67-746E-E92A-E2049763FA7D}"/>
              </a:ext>
            </a:extLst>
          </p:cNvPr>
          <p:cNvSpPr txBox="1"/>
          <p:nvPr/>
        </p:nvSpPr>
        <p:spPr>
          <a:xfrm>
            <a:off x="-21100" y="6396335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407 б. </a:t>
            </a:r>
          </a:p>
        </p:txBody>
      </p:sp>
    </p:spTree>
    <p:extLst>
      <p:ext uri="{BB962C8B-B14F-4D97-AF65-F5344CB8AC3E}">
        <p14:creationId xmlns:p14="http://schemas.microsoft.com/office/powerpoint/2010/main" val="296433433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4461988-CC67-746E-E92A-E2049763FA7D}"/>
              </a:ext>
            </a:extLst>
          </p:cNvPr>
          <p:cNvSpPr txBox="1"/>
          <p:nvPr/>
        </p:nvSpPr>
        <p:spPr>
          <a:xfrm>
            <a:off x="107504" y="5760756"/>
            <a:ext cx="30243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200" dirty="0" err="1">
                <a:solidFill>
                  <a:prstClr val="black"/>
                </a:solidFill>
              </a:rPr>
              <a:t>IsDB</a:t>
            </a:r>
            <a:r>
              <a:rPr lang="en-US" sz="1200" dirty="0">
                <a:solidFill>
                  <a:prstClr val="black"/>
                </a:solidFill>
              </a:rPr>
              <a:t> 2020 Annual Report: Respond, Restore, Restart: Post-</a:t>
            </a:r>
            <a:r>
              <a:rPr lang="en-US" sz="1200" dirty="0" err="1">
                <a:solidFill>
                  <a:prstClr val="black"/>
                </a:solidFill>
              </a:rPr>
              <a:t>Covid</a:t>
            </a:r>
            <a:r>
              <a:rPr lang="en-US" sz="1200" dirty="0">
                <a:solidFill>
                  <a:prstClr val="black"/>
                </a:solidFill>
              </a:rPr>
              <a:t> Resilience and Prosperity for All.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7F30AC16-631B-4CBF-9C12-FBE954FDBB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6193553"/>
              </p:ext>
            </p:extLst>
          </p:nvPr>
        </p:nvGraphicFramePr>
        <p:xfrm>
          <a:off x="683568" y="836712"/>
          <a:ext cx="6854517" cy="4224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51520" y="128826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000" b="1" dirty="0">
                <a:solidFill>
                  <a:srgbClr val="FF0000"/>
                </a:solidFill>
              </a:rPr>
              <a:t>IsDB </a:t>
            </a:r>
            <a:r>
              <a:rPr lang="ru-RU" sz="2000" b="1" dirty="0" err="1">
                <a:solidFill>
                  <a:srgbClr val="FF0000"/>
                </a:solidFill>
              </a:rPr>
              <a:t>Гуруҳига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кирувчи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ташкилотлар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томонидан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sz="2000" b="1" dirty="0" smtClean="0">
                <a:solidFill>
                  <a:srgbClr val="FF0000"/>
                </a:solidFill>
              </a:rPr>
              <a:t>2015-2020 </a:t>
            </a:r>
            <a:r>
              <a:rPr lang="ru-RU" sz="2000" b="1" dirty="0" err="1">
                <a:solidFill>
                  <a:srgbClr val="FF0000"/>
                </a:solidFill>
              </a:rPr>
              <a:t>йилларда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Ўзбекистонга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ажратилган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маблағлар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47205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4461988-CC67-746E-E92A-E2049763FA7D}"/>
              </a:ext>
            </a:extLst>
          </p:cNvPr>
          <p:cNvSpPr txBox="1"/>
          <p:nvPr/>
        </p:nvSpPr>
        <p:spPr>
          <a:xfrm>
            <a:off x="107504" y="5760756"/>
            <a:ext cx="30243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200" dirty="0" err="1">
                <a:solidFill>
                  <a:prstClr val="black"/>
                </a:solidFill>
              </a:rPr>
              <a:t>IsDB</a:t>
            </a:r>
            <a:r>
              <a:rPr lang="en-US" sz="1200" dirty="0">
                <a:solidFill>
                  <a:prstClr val="black"/>
                </a:solidFill>
              </a:rPr>
              <a:t> 2020 Annual Report: Respond, Restore, Restart: Post-</a:t>
            </a:r>
            <a:r>
              <a:rPr lang="en-US" sz="1200" dirty="0" err="1">
                <a:solidFill>
                  <a:prstClr val="black"/>
                </a:solidFill>
              </a:rPr>
              <a:t>Covid</a:t>
            </a:r>
            <a:r>
              <a:rPr lang="en-US" sz="1200" dirty="0">
                <a:solidFill>
                  <a:prstClr val="black"/>
                </a:solidFill>
              </a:rPr>
              <a:t> Resilience and Prosperity for All.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8826"/>
            <a:ext cx="784887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rgbClr val="C00000"/>
                </a:solidFill>
              </a:rPr>
              <a:t>. “Ислом Тараққиёт банки Гуруҳи томонидан 1975-2020 йилларда </a:t>
            </a:r>
            <a:endParaRPr lang="ru-RU" dirty="0">
              <a:solidFill>
                <a:srgbClr val="C00000"/>
              </a:solidFill>
            </a:endParaRPr>
          </a:p>
          <a:p>
            <a:r>
              <a:rPr lang="uz-Cyrl-UZ" b="1" dirty="0">
                <a:solidFill>
                  <a:srgbClr val="C00000"/>
                </a:solidFill>
              </a:rPr>
              <a:t>ажратилган маблағларнинг молиялаштириш йўллари бўйича таркиби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90C94CDF-C683-460C-8F08-B791C91994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3414190"/>
              </p:ext>
            </p:extLst>
          </p:nvPr>
        </p:nvGraphicFramePr>
        <p:xfrm>
          <a:off x="467544" y="1196752"/>
          <a:ext cx="6631632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43695072"/>
      </p:ext>
    </p:extLst>
  </p:cSld>
  <p:clrMapOvr>
    <a:masterClrMapping/>
  </p:clrMapOvr>
  <p:transition spd="med">
    <p:pull dir="l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770485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усуллари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кесимида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биринчи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ўринни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истисно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талаб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асосида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қуриб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бериш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эгалласа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муробаҳа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тўлашга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сотиш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ижара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(лизинг)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шартли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равишда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иккинчи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учинчи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ўринни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эгаллайди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Бундан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кўриниб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турибдики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қурилишга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йўналтирилган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лойиҳалар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молиялаштиришнинг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қисмини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этади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яъни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бу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ирригация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тармоқларини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реконструкция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қилиш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йўл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қурилиши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мактаб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коллежлар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қурилиши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бошқа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лойиҳаларни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ўз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ичига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қамраб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олади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ХСРИК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томонидан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молиялаштиришнинг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асосан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муробаҳа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воситаси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кенг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қўлланилади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70% дан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ортиғи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банклар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cs typeface="Times New Roman" panose="02020603050405020304" pitchFamily="18" charset="0"/>
            </a:endParaRPr>
          </a:p>
          <a:p>
            <a:pPr algn="just"/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линияларига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тўғри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келади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қолган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30%эса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тўғридан-тўғри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молиялаштиришдир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450515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365104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NewRomanPSMT"/>
              </a:rPr>
              <a:t>	</a:t>
            </a:r>
            <a:endParaRPr lang="ru-RU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73BA5A-0088-B7F4-77E2-F6428B19941D}"/>
              </a:ext>
            </a:extLst>
          </p:cNvPr>
          <p:cNvSpPr txBox="1"/>
          <p:nvPr/>
        </p:nvSpPr>
        <p:spPr>
          <a:xfrm>
            <a:off x="343562" y="692696"/>
            <a:ext cx="8332894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Хусусий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секторнинг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бу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лойиҳалари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иқтисодиётнинг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турли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тармоқлари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,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хусусан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, фармацевтика,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соғлиқни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сақлаш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,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қурилиш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материаллари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чиқариш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,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тўқимачилик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,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озиқ-овқат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саноати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,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қишлоқ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хўжалиги</a:t>
            </a:r>
            <a:r>
              <a:rPr lang="ru-RU" sz="220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ва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бошқа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соҳалар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ривожига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ўз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ҳиссасини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қўшиб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келмоқда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.</a:t>
            </a:r>
          </a:p>
          <a:p>
            <a:pPr algn="l"/>
            <a:r>
              <a:rPr lang="ru-RU" sz="2200" b="0" i="0" u="none" strike="noStrike" baseline="0" dirty="0">
                <a:cs typeface="Times New Roman" panose="02020603050405020304" pitchFamily="18" charset="0"/>
              </a:rPr>
              <a:t>ХСРИК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томонидан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2010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йилда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5 миллион доллар устав</a:t>
            </a:r>
          </a:p>
          <a:p>
            <a:pPr algn="l"/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жамғармаси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билан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ташкил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этилган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«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Тоиба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лизинг»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компанияси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ҳам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хусусий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сектор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вакилларига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ўзининг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шариатга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мувофиқ</a:t>
            </a:r>
            <a:endParaRPr lang="ru-RU" sz="2200" b="0" i="0" u="none" strike="noStrike" baseline="0" dirty="0">
              <a:cs typeface="Times New Roman" panose="02020603050405020304" pitchFamily="18" charset="0"/>
            </a:endParaRPr>
          </a:p>
          <a:p>
            <a:pPr algn="l"/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келадиган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лизинг (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ижара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)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хизматларини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тақдим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этиб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келмоқда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.</a:t>
            </a:r>
          </a:p>
          <a:p>
            <a:pPr algn="l"/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Ҳозирги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кунга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келиб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(2010–2017)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мазкур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компания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томонидан</a:t>
            </a:r>
            <a:endParaRPr lang="ru-RU" sz="2200" b="0" i="0" u="none" strike="noStrike" baseline="0" dirty="0">
              <a:cs typeface="Times New Roman" panose="02020603050405020304" pitchFamily="18" charset="0"/>
            </a:endParaRPr>
          </a:p>
          <a:p>
            <a:pPr algn="l"/>
            <a:r>
              <a:rPr lang="ru-RU" sz="2200" b="0" i="0" u="none" strike="noStrike" baseline="0" dirty="0">
                <a:cs typeface="Times New Roman" panose="02020603050405020304" pitchFamily="18" charset="0"/>
              </a:rPr>
              <a:t>26,3 млн.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долларлик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200 дан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ортиқ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лойиҳа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baseline="0" dirty="0" err="1">
                <a:cs typeface="Times New Roman" panose="02020603050405020304" pitchFamily="18" charset="0"/>
              </a:rPr>
              <a:t>молиялаштирилган</a:t>
            </a:r>
            <a:r>
              <a:rPr lang="ru-RU" sz="2200" b="0" i="0" u="none" strike="noStrike" baseline="0" dirty="0">
                <a:cs typeface="Times New Roman" panose="02020603050405020304" pitchFamily="18" charset="0"/>
              </a:rPr>
              <a:t>.</a:t>
            </a:r>
            <a:endParaRPr lang="ru-RU" sz="2200" b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84061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DFFFD3A-3400-E5D7-9A88-182A892FEBB9}"/>
              </a:ext>
            </a:extLst>
          </p:cNvPr>
          <p:cNvSpPr txBox="1"/>
          <p:nvPr/>
        </p:nvSpPr>
        <p:spPr>
          <a:xfrm>
            <a:off x="179512" y="188640"/>
            <a:ext cx="85324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 err="1"/>
              <a:t>Лойиҳаларнинг</a:t>
            </a:r>
            <a:r>
              <a:rPr lang="ru-RU" sz="2200" dirty="0"/>
              <a:t> </a:t>
            </a:r>
            <a:r>
              <a:rPr lang="ru-RU" sz="2200" dirty="0" err="1"/>
              <a:t>асосий</a:t>
            </a:r>
            <a:r>
              <a:rPr lang="ru-RU" sz="2200" dirty="0"/>
              <a:t> </a:t>
            </a:r>
            <a:r>
              <a:rPr lang="ru-RU" sz="2200" dirty="0" err="1"/>
              <a:t>улуши</a:t>
            </a:r>
            <a:r>
              <a:rPr lang="ru-RU" sz="2200" dirty="0"/>
              <a:t> (45,4%) </a:t>
            </a:r>
            <a:r>
              <a:rPr lang="ru-RU" sz="2200" dirty="0" err="1"/>
              <a:t>қурилиш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қурилиш</a:t>
            </a:r>
            <a:endParaRPr lang="ru-RU" sz="2200" dirty="0"/>
          </a:p>
          <a:p>
            <a:r>
              <a:rPr lang="ru-RU" sz="2200" dirty="0" err="1"/>
              <a:t>материалларини</a:t>
            </a:r>
            <a:r>
              <a:rPr lang="ru-RU" sz="2200" dirty="0"/>
              <a:t> </a:t>
            </a:r>
            <a:r>
              <a:rPr lang="ru-RU" sz="2200" dirty="0" err="1"/>
              <a:t>ишлаб</a:t>
            </a:r>
            <a:r>
              <a:rPr lang="ru-RU" sz="2200" dirty="0"/>
              <a:t> </a:t>
            </a:r>
            <a:r>
              <a:rPr lang="ru-RU" sz="2200" dirty="0" err="1"/>
              <a:t>чиқариш</a:t>
            </a:r>
            <a:r>
              <a:rPr lang="ru-RU" sz="2200" dirty="0"/>
              <a:t> </a:t>
            </a:r>
            <a:r>
              <a:rPr lang="ru-RU" sz="2200" dirty="0" err="1"/>
              <a:t>тармоғига</a:t>
            </a:r>
            <a:r>
              <a:rPr lang="ru-RU" sz="2200" dirty="0"/>
              <a:t> </a:t>
            </a:r>
            <a:r>
              <a:rPr lang="ru-RU" sz="2200" dirty="0" err="1"/>
              <a:t>тўғри</a:t>
            </a:r>
            <a:r>
              <a:rPr lang="ru-RU" sz="2200" dirty="0"/>
              <a:t> </a:t>
            </a:r>
            <a:r>
              <a:rPr lang="ru-RU" sz="2200" dirty="0" err="1"/>
              <a:t>келади</a:t>
            </a:r>
            <a:r>
              <a:rPr lang="ru-RU" sz="2200" dirty="0"/>
              <a:t>, </a:t>
            </a:r>
            <a:r>
              <a:rPr lang="ru-RU" sz="2200" dirty="0" err="1"/>
              <a:t>енгил</a:t>
            </a:r>
            <a:endParaRPr lang="ru-RU" sz="2200" dirty="0"/>
          </a:p>
          <a:p>
            <a:r>
              <a:rPr lang="ru-RU" sz="2200" dirty="0" err="1"/>
              <a:t>саноат</a:t>
            </a:r>
            <a:r>
              <a:rPr lang="ru-RU" sz="2200" dirty="0"/>
              <a:t> (14,87%), транспорт </a:t>
            </a:r>
            <a:r>
              <a:rPr lang="ru-RU" sz="2200" dirty="0" err="1"/>
              <a:t>хизматлари</a:t>
            </a:r>
            <a:r>
              <a:rPr lang="ru-RU" sz="2200" dirty="0"/>
              <a:t> (4,96%)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озиқ-овқат</a:t>
            </a:r>
            <a:endParaRPr lang="ru-RU" sz="2200" dirty="0"/>
          </a:p>
          <a:p>
            <a:r>
              <a:rPr lang="ru-RU" sz="2200" dirty="0" err="1"/>
              <a:t>ишлаб</a:t>
            </a:r>
            <a:r>
              <a:rPr lang="ru-RU" sz="2200" dirty="0"/>
              <a:t> </a:t>
            </a:r>
            <a:r>
              <a:rPr lang="ru-RU" sz="2200" dirty="0" err="1"/>
              <a:t>чиқариш</a:t>
            </a:r>
            <a:r>
              <a:rPr lang="ru-RU" sz="2200" dirty="0"/>
              <a:t> (4,95%) </a:t>
            </a:r>
            <a:r>
              <a:rPr lang="ru-RU" sz="2200" dirty="0" err="1"/>
              <a:t>мос</a:t>
            </a:r>
            <a:r>
              <a:rPr lang="ru-RU" sz="2200" dirty="0"/>
              <a:t> </a:t>
            </a:r>
            <a:r>
              <a:rPr lang="ru-RU" sz="2200" dirty="0" err="1"/>
              <a:t>равишда</a:t>
            </a:r>
            <a:r>
              <a:rPr lang="ru-RU" sz="2200" dirty="0"/>
              <a:t> 2, 3 </a:t>
            </a:r>
            <a:r>
              <a:rPr lang="ru-RU" sz="2200" dirty="0" err="1"/>
              <a:t>ва</a:t>
            </a:r>
            <a:r>
              <a:rPr lang="ru-RU" sz="2200" dirty="0"/>
              <a:t> 4-ўринларни </a:t>
            </a:r>
            <a:r>
              <a:rPr lang="ru-RU" sz="2200" dirty="0" err="1"/>
              <a:t>эгал</a:t>
            </a:r>
            <a:r>
              <a:rPr lang="ru-RU" sz="2200" dirty="0"/>
              <a:t>-</a:t>
            </a:r>
          </a:p>
          <a:p>
            <a:r>
              <a:rPr lang="ru-RU" sz="2200" dirty="0" err="1"/>
              <a:t>лайди</a:t>
            </a:r>
            <a:r>
              <a:rPr lang="ru-RU" sz="2200" dirty="0"/>
              <a:t>. </a:t>
            </a:r>
            <a:r>
              <a:rPr lang="ru-RU" sz="2200" dirty="0" err="1"/>
              <a:t>Қолган</a:t>
            </a:r>
            <a:r>
              <a:rPr lang="ru-RU" sz="2200" dirty="0"/>
              <a:t> </a:t>
            </a:r>
            <a:r>
              <a:rPr lang="ru-RU" sz="2200" dirty="0" err="1"/>
              <a:t>тармоқларнинг</a:t>
            </a:r>
            <a:r>
              <a:rPr lang="ru-RU" sz="2200" dirty="0"/>
              <a:t> </a:t>
            </a:r>
            <a:r>
              <a:rPr lang="ru-RU" sz="2200" dirty="0" err="1"/>
              <a:t>улуши</a:t>
            </a:r>
            <a:r>
              <a:rPr lang="ru-RU" sz="2200" dirty="0"/>
              <a:t> </a:t>
            </a:r>
            <a:r>
              <a:rPr lang="ru-RU" sz="2200" dirty="0" err="1"/>
              <a:t>умумий</a:t>
            </a:r>
            <a:r>
              <a:rPr lang="ru-RU" sz="2200" dirty="0"/>
              <a:t> 29,8%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якка</a:t>
            </a:r>
            <a:r>
              <a:rPr lang="ru-RU" sz="2200" dirty="0"/>
              <a:t> тар-</a:t>
            </a:r>
          </a:p>
          <a:p>
            <a:r>
              <a:rPr lang="ru-RU" sz="2200" dirty="0" err="1"/>
              <a:t>тибда</a:t>
            </a:r>
            <a:r>
              <a:rPr lang="ru-RU" sz="2200" dirty="0"/>
              <a:t> </a:t>
            </a:r>
            <a:r>
              <a:rPr lang="ru-RU" sz="2200" dirty="0" err="1"/>
              <a:t>олганда</a:t>
            </a:r>
            <a:r>
              <a:rPr lang="ru-RU" sz="2200" dirty="0"/>
              <a:t> 4% дан </a:t>
            </a:r>
            <a:r>
              <a:rPr lang="ru-RU" sz="2200" dirty="0" err="1"/>
              <a:t>камроқни</a:t>
            </a:r>
            <a:r>
              <a:rPr lang="ru-RU" sz="2200" dirty="0"/>
              <a:t> </a:t>
            </a:r>
            <a:r>
              <a:rPr lang="ru-RU" sz="2200" dirty="0" err="1"/>
              <a:t>ташкил</a:t>
            </a:r>
            <a:r>
              <a:rPr lang="ru-RU" sz="2200" dirty="0"/>
              <a:t> </a:t>
            </a:r>
            <a:r>
              <a:rPr lang="ru-RU" sz="2200" dirty="0" err="1"/>
              <a:t>этади</a:t>
            </a:r>
            <a:r>
              <a:rPr lang="ru-RU" sz="2200" dirty="0"/>
              <a:t>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3690581-1A5A-7CFA-5CDE-9EE78499BF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39" t="19343" r="38358" b="16384"/>
          <a:stretch/>
        </p:blipFill>
        <p:spPr>
          <a:xfrm>
            <a:off x="195603" y="2312298"/>
            <a:ext cx="6248605" cy="36508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EF6A642-A011-971D-F9A3-F3538242ACA7}"/>
              </a:ext>
            </a:extLst>
          </p:cNvPr>
          <p:cNvSpPr txBox="1"/>
          <p:nvPr/>
        </p:nvSpPr>
        <p:spPr>
          <a:xfrm>
            <a:off x="0" y="6093296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409 б. </a:t>
            </a:r>
          </a:p>
        </p:txBody>
      </p:sp>
    </p:spTree>
    <p:extLst>
      <p:ext uri="{BB962C8B-B14F-4D97-AF65-F5344CB8AC3E}">
        <p14:creationId xmlns:p14="http://schemas.microsoft.com/office/powerpoint/2010/main" val="2562218082"/>
      </p:ext>
    </p:extLst>
  </p:cSld>
  <p:clrMapOvr>
    <a:masterClrMapping/>
  </p:clrMapOvr>
  <p:transition spd="med">
    <p:pull dir="l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FD7D33-0047-1314-4085-918A594847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00" t="12182" r="35825" b="6580"/>
          <a:stretch/>
        </p:blipFill>
        <p:spPr>
          <a:xfrm>
            <a:off x="204208" y="186299"/>
            <a:ext cx="6167992" cy="35659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44A328A-77D8-8412-DDB0-AADF3DCCCC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988" t="40196" r="32676" b="17785"/>
          <a:stretch/>
        </p:blipFill>
        <p:spPr>
          <a:xfrm>
            <a:off x="215161" y="3752200"/>
            <a:ext cx="6141272" cy="19810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16E8FAA-1962-224B-1CA6-C98EB48A8D08}"/>
              </a:ext>
            </a:extLst>
          </p:cNvPr>
          <p:cNvSpPr txBox="1"/>
          <p:nvPr/>
        </p:nvSpPr>
        <p:spPr>
          <a:xfrm>
            <a:off x="46449" y="6165304"/>
            <a:ext cx="4593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Ислом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молияси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асослари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[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Матн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] / Е.A. 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Байдаулет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-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Тошкент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: “</a:t>
            </a:r>
            <a:r>
              <a:rPr kumimoji="0" lang="ru-RU" sz="1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Ўзбекистон</a:t>
            </a:r>
            <a:r>
              <a:rPr kumimoji="0" lang="ru-RU" sz="1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” НМИУ, 2019. – 410 б. </a:t>
            </a:r>
          </a:p>
        </p:txBody>
      </p:sp>
    </p:spTree>
    <p:extLst>
      <p:ext uri="{BB962C8B-B14F-4D97-AF65-F5344CB8AC3E}">
        <p14:creationId xmlns:p14="http://schemas.microsoft.com/office/powerpoint/2010/main" val="988684211"/>
      </p:ext>
    </p:extLst>
  </p:cSld>
  <p:clrMapOvr>
    <a:masterClrMapping/>
  </p:clrMapOvr>
  <p:transition spd="med">
    <p:pull dir="l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8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200" b="0" i="0" u="none" strike="noStrike" baseline="0" dirty="0" err="1">
                <a:latin typeface="TimesNewRomanPSMT"/>
              </a:rPr>
              <a:t>Ислом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тараққиёт</a:t>
            </a:r>
            <a:r>
              <a:rPr lang="ru-RU" sz="2200" b="0" i="0" u="none" strike="noStrike" baseline="0" dirty="0">
                <a:latin typeface="TimesNewRomanPSMT"/>
              </a:rPr>
              <a:t> банки </a:t>
            </a:r>
            <a:r>
              <a:rPr lang="ru-RU" sz="2200" b="0" i="0" u="none" strike="noStrike" baseline="0" dirty="0" err="1">
                <a:latin typeface="TimesNewRomanPSMT"/>
              </a:rPr>
              <a:t>гуруҳи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томонидан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молиялаштирилиши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маъқулланган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лойиҳаларни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тармоқ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кесимида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кўриб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чиқадиган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бўлсак</a:t>
            </a:r>
            <a:r>
              <a:rPr lang="ru-RU" sz="2200" b="0" i="0" u="none" strike="noStrike" baseline="0" dirty="0">
                <a:latin typeface="TimesNewRomanPSMT"/>
              </a:rPr>
              <a:t>, </a:t>
            </a:r>
            <a:r>
              <a:rPr lang="ru-RU" sz="2200" b="0" i="0" u="none" strike="noStrike" baseline="0" dirty="0" err="1">
                <a:latin typeface="TimesNewRomanPSMT"/>
              </a:rPr>
              <a:t>энг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кўп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сармоя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қишлоқ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хўжалиги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ва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қишлоқларни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ривожлантириш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тармоғига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йўналтирилган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ва</a:t>
            </a:r>
            <a:r>
              <a:rPr lang="ru-RU" sz="2200" b="0" i="0" u="none" strike="noStrike" baseline="0" dirty="0">
                <a:latin typeface="TimesNewRomanPSMT"/>
              </a:rPr>
              <a:t> у ИТБГ </a:t>
            </a:r>
            <a:r>
              <a:rPr lang="ru-RU" sz="2200" b="0" i="0" u="none" strike="noStrike" baseline="0" dirty="0" err="1">
                <a:latin typeface="TimesNewRomanPSMT"/>
              </a:rPr>
              <a:t>портфелининг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деярли</a:t>
            </a:r>
            <a:r>
              <a:rPr lang="ru-RU" sz="2200" b="0" i="0" u="none" strike="noStrike" baseline="0" dirty="0">
                <a:latin typeface="TimesNewRomanPSMT"/>
              </a:rPr>
              <a:t> 30% </a:t>
            </a:r>
            <a:r>
              <a:rPr lang="ru-RU" sz="2200" b="0" i="0" u="none" strike="noStrike" baseline="0" dirty="0" err="1">
                <a:latin typeface="TimesNewRomanPSMT"/>
              </a:rPr>
              <a:t>ини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ташкил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этади</a:t>
            </a:r>
            <a:r>
              <a:rPr lang="ru-RU" sz="2200" b="0" i="0" u="none" strike="noStrike" baseline="0" dirty="0">
                <a:latin typeface="TimesNewRomanPSMT"/>
              </a:rPr>
              <a:t>. </a:t>
            </a:r>
            <a:r>
              <a:rPr lang="ru-RU" sz="2200" b="0" i="0" u="none" strike="noStrike" baseline="0" dirty="0" err="1">
                <a:latin typeface="TimesNewRomanPSMT"/>
              </a:rPr>
              <a:t>Унинг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ортидан</a:t>
            </a:r>
            <a:r>
              <a:rPr lang="ru-RU" sz="2200" b="0" i="0" u="none" strike="noStrike" baseline="0" dirty="0">
                <a:latin typeface="TimesNewRomanPSMT"/>
              </a:rPr>
              <a:t> энергетика 25% </a:t>
            </a:r>
            <a:r>
              <a:rPr lang="ru-RU" sz="2200" b="0" i="0" u="none" strike="noStrike" baseline="0" dirty="0" err="1">
                <a:latin typeface="TimesNewRomanPSMT"/>
              </a:rPr>
              <a:t>улуш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билан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иккинчи</a:t>
            </a:r>
            <a:r>
              <a:rPr lang="ru-RU" sz="2200" b="0" i="0" u="none" strike="noStrike" baseline="0" dirty="0">
                <a:latin typeface="TimesNewRomanPSMT"/>
              </a:rPr>
              <a:t>, транспорт (16%) </a:t>
            </a:r>
            <a:r>
              <a:rPr lang="ru-RU" sz="2200" b="0" i="0" u="none" strike="noStrike" baseline="0" dirty="0" err="1">
                <a:latin typeface="TimesNewRomanPSMT"/>
              </a:rPr>
              <a:t>ва</a:t>
            </a:r>
            <a:r>
              <a:rPr lang="ru-RU" sz="220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молия</a:t>
            </a:r>
            <a:r>
              <a:rPr lang="ru-RU" sz="2200" b="0" i="0" u="none" strike="noStrike" baseline="0" dirty="0">
                <a:latin typeface="TimesNewRomanPSMT"/>
              </a:rPr>
              <a:t> (13%) </a:t>
            </a:r>
            <a:r>
              <a:rPr lang="ru-RU" sz="2200" b="0" i="0" u="none" strike="noStrike" baseline="0" dirty="0" err="1">
                <a:latin typeface="TimesNewRomanPSMT"/>
              </a:rPr>
              <a:t>соҳалари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эса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кейинги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ўринларни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эгаллайди</a:t>
            </a:r>
            <a:r>
              <a:rPr lang="ru-RU" sz="2200" b="0" i="0" u="none" strike="noStrike" baseline="0" dirty="0">
                <a:latin typeface="TimesNewRomanPSMT"/>
              </a:rPr>
              <a:t>.</a:t>
            </a:r>
          </a:p>
          <a:p>
            <a:pPr algn="l"/>
            <a:r>
              <a:rPr lang="ru-RU" sz="2200" b="0" i="0" u="none" strike="noStrike" baseline="0" dirty="0" err="1">
                <a:latin typeface="TimesNewRomanPSMT"/>
              </a:rPr>
              <a:t>Ўзбекистон</a:t>
            </a:r>
            <a:r>
              <a:rPr lang="ru-RU" sz="2200" b="0" i="0" u="none" strike="noStrike" baseline="0" dirty="0">
                <a:latin typeface="TimesNewRomanPSMT"/>
              </a:rPr>
              <a:t> МДҲ </a:t>
            </a:r>
            <a:r>
              <a:rPr lang="ru-RU" sz="2200" b="0" i="0" u="none" strike="noStrike" baseline="0" dirty="0" err="1">
                <a:latin typeface="TimesNewRomanPSMT"/>
              </a:rPr>
              <a:t>давлатлари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орасида</a:t>
            </a:r>
            <a:r>
              <a:rPr lang="ru-RU" sz="2200" b="0" i="0" u="none" strike="noStrike" baseline="0" dirty="0">
                <a:latin typeface="TimesNewRomanPSMT"/>
              </a:rPr>
              <a:t> ИТБ </a:t>
            </a:r>
            <a:r>
              <a:rPr lang="ru-RU" sz="2200" b="0" i="0" u="none" strike="noStrike" baseline="0" dirty="0" err="1">
                <a:latin typeface="TimesNewRomanPSMT"/>
              </a:rPr>
              <a:t>ва</a:t>
            </a:r>
            <a:r>
              <a:rPr lang="ru-RU" sz="2200" b="0" i="0" u="none" strike="noStrike" baseline="0" dirty="0">
                <a:latin typeface="TimesNewRomanPSMT"/>
              </a:rPr>
              <a:t> ХСРИК </a:t>
            </a:r>
            <a:r>
              <a:rPr lang="ru-RU" sz="2200" b="0" i="0" u="none" strike="noStrike" baseline="0" dirty="0" err="1">
                <a:latin typeface="TimesNewRomanPSMT"/>
              </a:rPr>
              <a:t>аъзолигига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қўшилган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мамлакатларнинг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охиргиси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бўлишига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қарамай</a:t>
            </a:r>
            <a:r>
              <a:rPr lang="ru-RU" sz="2200" b="0" i="0" u="none" strike="noStrike" baseline="0" dirty="0">
                <a:latin typeface="TimesNewRomanPSMT"/>
              </a:rPr>
              <a:t>, </a:t>
            </a:r>
            <a:r>
              <a:rPr lang="ru-RU" sz="2200" b="0" i="0" u="none" strike="noStrike" baseline="0" dirty="0" err="1">
                <a:latin typeface="TimesNewRomanPSMT"/>
              </a:rPr>
              <a:t>иккала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ташкилотнинг</a:t>
            </a:r>
            <a:r>
              <a:rPr lang="ru-RU" sz="2200" b="0" i="0" u="none" strike="noStrike" baseline="0" dirty="0">
                <a:latin typeface="TimesNewRomanPSMT"/>
              </a:rPr>
              <a:t> портфели </a:t>
            </a:r>
            <a:r>
              <a:rPr lang="ru-RU" sz="2200" b="0" i="0" u="none" strike="noStrike" baseline="0" dirty="0" err="1">
                <a:latin typeface="TimesNewRomanPSMT"/>
              </a:rPr>
              <a:t>бўйича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минтақада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биринчиўринда</a:t>
            </a:r>
            <a:r>
              <a:rPr lang="ru-RU" sz="2200" b="0" i="0" u="none" strike="noStrike" baseline="0" dirty="0">
                <a:latin typeface="TimesNewRomanPSMT"/>
              </a:rPr>
              <a:t> </a:t>
            </a:r>
            <a:r>
              <a:rPr lang="ru-RU" sz="2200" b="0" i="0" u="none" strike="noStrike" baseline="0" dirty="0" err="1">
                <a:latin typeface="TimesNewRomanPSMT"/>
              </a:rPr>
              <a:t>туради</a:t>
            </a:r>
            <a:r>
              <a:rPr lang="ru-RU" sz="2200" b="0" i="0" u="none" strike="noStrike" baseline="0" dirty="0">
                <a:latin typeface="TimesNewRomanPSMT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980614517"/>
      </p:ext>
    </p:extLst>
  </p:cSld>
  <p:clrMapOvr>
    <a:masterClrMapping/>
  </p:clrMapOvr>
  <p:transition spd="med">
    <p:pull dir="l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10A96D9-B4FB-EBBC-A8CC-EC4F9C5BC595}"/>
              </a:ext>
            </a:extLst>
          </p:cNvPr>
          <p:cNvSpPr txBox="1"/>
          <p:nvPr/>
        </p:nvSpPr>
        <p:spPr>
          <a:xfrm>
            <a:off x="323528" y="332656"/>
            <a:ext cx="748883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/>
              <a:t>2018 </a:t>
            </a:r>
            <a:r>
              <a:rPr lang="ru-RU" sz="2200" dirty="0" err="1"/>
              <a:t>йилнинг</a:t>
            </a:r>
            <a:r>
              <a:rPr lang="ru-RU" sz="2200" dirty="0"/>
              <a:t> март </a:t>
            </a:r>
            <a:r>
              <a:rPr lang="ru-RU" sz="2200" dirty="0" err="1"/>
              <a:t>ойида</a:t>
            </a:r>
            <a:r>
              <a:rPr lang="ru-RU" sz="2200" dirty="0"/>
              <a:t> </a:t>
            </a:r>
            <a:r>
              <a:rPr lang="ru-RU" sz="2200" dirty="0" err="1"/>
              <a:t>Ўзбекистон</a:t>
            </a:r>
            <a:r>
              <a:rPr lang="ru-RU" sz="2200" dirty="0"/>
              <a:t> </a:t>
            </a:r>
            <a:r>
              <a:rPr lang="ru-RU" sz="2200" dirty="0" err="1"/>
              <a:t>ҳукумати</a:t>
            </a:r>
            <a:endParaRPr lang="ru-RU" sz="2200" dirty="0"/>
          </a:p>
          <a:p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uz-Latn-UZ" sz="2200" dirty="0"/>
              <a:t>ITFC </a:t>
            </a:r>
            <a:r>
              <a:rPr lang="ru-RU" sz="2200" dirty="0" err="1"/>
              <a:t>ўртасида</a:t>
            </a:r>
            <a:r>
              <a:rPr lang="ru-RU" sz="2200" dirty="0"/>
              <a:t> </a:t>
            </a:r>
            <a:r>
              <a:rPr lang="ru-RU" sz="2200" dirty="0" err="1"/>
              <a:t>савдо</a:t>
            </a:r>
            <a:r>
              <a:rPr lang="ru-RU" sz="2200" dirty="0"/>
              <a:t> </a:t>
            </a:r>
            <a:r>
              <a:rPr lang="ru-RU" sz="2200" dirty="0" err="1"/>
              <a:t>операцияларини</a:t>
            </a:r>
            <a:r>
              <a:rPr lang="ru-RU" sz="2200" dirty="0"/>
              <a:t> </a:t>
            </a:r>
            <a:r>
              <a:rPr lang="ru-RU" sz="2200" dirty="0" err="1"/>
              <a:t>молиялаштириш</a:t>
            </a:r>
            <a:endParaRPr lang="ru-RU" sz="2200" dirty="0"/>
          </a:p>
          <a:p>
            <a:r>
              <a:rPr lang="ru-RU" sz="2200" dirty="0" err="1"/>
              <a:t>мақсадида</a:t>
            </a:r>
            <a:r>
              <a:rPr lang="ru-RU" sz="2200" dirty="0"/>
              <a:t> 100 млн. </a:t>
            </a:r>
            <a:r>
              <a:rPr lang="ru-RU" sz="2200" dirty="0" err="1"/>
              <a:t>долларлик</a:t>
            </a:r>
            <a:r>
              <a:rPr lang="ru-RU" sz="2200" dirty="0"/>
              <a:t> </a:t>
            </a:r>
            <a:r>
              <a:rPr lang="ru-RU" sz="2200" dirty="0" err="1"/>
              <a:t>ҳадли</a:t>
            </a:r>
            <a:r>
              <a:rPr lang="ru-RU" sz="2200" dirty="0"/>
              <a:t> </a:t>
            </a:r>
            <a:r>
              <a:rPr lang="ru-RU" sz="2200" dirty="0" err="1"/>
              <a:t>битим</a:t>
            </a:r>
            <a:r>
              <a:rPr lang="ru-RU" sz="2200" dirty="0"/>
              <a:t> </a:t>
            </a:r>
            <a:r>
              <a:rPr lang="ru-RU" sz="2200" dirty="0" err="1"/>
              <a:t>имзоланди</a:t>
            </a:r>
            <a:r>
              <a:rPr lang="ru-RU" sz="2200" dirty="0"/>
              <a:t>. </a:t>
            </a:r>
            <a:r>
              <a:rPr lang="ru-RU" sz="2200" dirty="0" err="1"/>
              <a:t>Унга</a:t>
            </a:r>
            <a:r>
              <a:rPr lang="ru-RU" sz="2200" dirty="0"/>
              <a:t> </a:t>
            </a:r>
            <a:r>
              <a:rPr lang="ru-RU" sz="2200" dirty="0" err="1"/>
              <a:t>кўра</a:t>
            </a:r>
            <a:r>
              <a:rPr lang="ru-RU" sz="2200" dirty="0"/>
              <a:t> корпорация </a:t>
            </a:r>
            <a:r>
              <a:rPr lang="ru-RU" sz="2200" dirty="0" err="1"/>
              <a:t>Ўзбекистоннинг</a:t>
            </a:r>
            <a:r>
              <a:rPr lang="ru-RU" sz="2200" dirty="0"/>
              <a:t> </a:t>
            </a:r>
            <a:r>
              <a:rPr lang="ru-RU" sz="2200" dirty="0" err="1"/>
              <a:t>ташкилотга</a:t>
            </a:r>
            <a:r>
              <a:rPr lang="ru-RU" sz="2200" dirty="0"/>
              <a:t> </a:t>
            </a:r>
            <a:r>
              <a:rPr lang="ru-RU" sz="2200" dirty="0" err="1"/>
              <a:t>аъзолигига</a:t>
            </a:r>
            <a:r>
              <a:rPr lang="ru-RU" sz="2200" dirty="0"/>
              <a:t> </a:t>
            </a:r>
            <a:r>
              <a:rPr lang="ru-RU" sz="2200" dirty="0" err="1"/>
              <a:t>қадар</a:t>
            </a:r>
            <a:r>
              <a:rPr lang="ru-RU" sz="2200" dirty="0"/>
              <a:t> </a:t>
            </a:r>
            <a:r>
              <a:rPr lang="ru-RU" sz="2200" dirty="0" err="1"/>
              <a:t>савдо</a:t>
            </a:r>
            <a:r>
              <a:rPr lang="ru-RU" sz="2200" dirty="0"/>
              <a:t> </a:t>
            </a:r>
            <a:r>
              <a:rPr lang="ru-RU" sz="2200" dirty="0" err="1"/>
              <a:t>лойиҳаларини</a:t>
            </a:r>
            <a:r>
              <a:rPr lang="ru-RU" sz="2200" dirty="0"/>
              <a:t> </a:t>
            </a:r>
            <a:r>
              <a:rPr lang="ru-RU" sz="2200" dirty="0" err="1"/>
              <a:t>молиялаштириш</a:t>
            </a:r>
            <a:r>
              <a:rPr lang="ru-RU" sz="2200" dirty="0"/>
              <a:t> </a:t>
            </a:r>
            <a:r>
              <a:rPr lang="ru-RU" sz="2200" dirty="0" err="1"/>
              <a:t>имкониятига</a:t>
            </a:r>
            <a:r>
              <a:rPr lang="ru-RU" sz="2200" dirty="0"/>
              <a:t> </a:t>
            </a:r>
            <a:r>
              <a:rPr lang="ru-RU" sz="2200" dirty="0" err="1"/>
              <a:t>эга</a:t>
            </a:r>
            <a:r>
              <a:rPr lang="ru-RU" sz="2200" dirty="0"/>
              <a:t> </a:t>
            </a:r>
            <a:r>
              <a:rPr lang="ru-RU" sz="2200" dirty="0" err="1"/>
              <a:t>бўлди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бугунги</a:t>
            </a:r>
            <a:r>
              <a:rPr lang="ru-RU" sz="2200" dirty="0"/>
              <a:t> </a:t>
            </a:r>
            <a:r>
              <a:rPr lang="ru-RU" sz="2200" dirty="0" err="1"/>
              <a:t>кунгача</a:t>
            </a:r>
            <a:r>
              <a:rPr lang="ru-RU" sz="2200" dirty="0"/>
              <a:t> </a:t>
            </a:r>
            <a:r>
              <a:rPr lang="uz-Latn-UZ" sz="2200" dirty="0"/>
              <a:t>ITFC </a:t>
            </a:r>
            <a:r>
              <a:rPr lang="ru-RU" sz="2200" dirty="0" err="1"/>
              <a:t>томонидан</a:t>
            </a:r>
            <a:r>
              <a:rPr lang="ru-RU" sz="2200" dirty="0"/>
              <a:t> Азия </a:t>
            </a:r>
            <a:r>
              <a:rPr lang="ru-RU" sz="2200" dirty="0" err="1"/>
              <a:t>Алиянс</a:t>
            </a:r>
            <a:r>
              <a:rPr lang="ru-RU" sz="2200" dirty="0"/>
              <a:t> Банк, </a:t>
            </a:r>
            <a:r>
              <a:rPr lang="ru-RU" sz="2200" dirty="0" err="1"/>
              <a:t>Трастбанк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Капиталбанкка</a:t>
            </a:r>
            <a:r>
              <a:rPr lang="ru-RU" sz="2200" dirty="0"/>
              <a:t> </a:t>
            </a:r>
            <a:r>
              <a:rPr lang="ru-RU" sz="2200" dirty="0" err="1"/>
              <a:t>муробаҳа</a:t>
            </a:r>
            <a:r>
              <a:rPr lang="ru-RU" sz="2200" dirty="0"/>
              <a:t> </a:t>
            </a:r>
            <a:r>
              <a:rPr lang="ru-RU" sz="2200" dirty="0" err="1"/>
              <a:t>молиялаштириш</a:t>
            </a:r>
            <a:r>
              <a:rPr lang="ru-RU" sz="2200" dirty="0"/>
              <a:t> </a:t>
            </a:r>
            <a:r>
              <a:rPr lang="ru-RU" sz="2200" dirty="0" err="1"/>
              <a:t>линияси</a:t>
            </a:r>
            <a:r>
              <a:rPr lang="ru-RU" sz="2200" dirty="0"/>
              <a:t> </a:t>
            </a:r>
            <a:r>
              <a:rPr lang="ru-RU" sz="2200" dirty="0" err="1"/>
              <a:t>тақдим</a:t>
            </a:r>
            <a:r>
              <a:rPr lang="ru-RU" sz="2200" dirty="0"/>
              <a:t> </a:t>
            </a:r>
            <a:r>
              <a:rPr lang="ru-RU" sz="2200" dirty="0" err="1"/>
              <a:t>этилди</a:t>
            </a:r>
            <a:r>
              <a:rPr lang="ru-RU" sz="2200" dirty="0"/>
              <a:t>.</a:t>
            </a:r>
          </a:p>
          <a:p>
            <a:r>
              <a:rPr lang="ru-RU" sz="2200" dirty="0" err="1"/>
              <a:t>Юқорида</a:t>
            </a:r>
            <a:r>
              <a:rPr lang="ru-RU" sz="2200" dirty="0"/>
              <a:t> </a:t>
            </a:r>
            <a:r>
              <a:rPr lang="ru-RU" sz="2200" dirty="0" err="1"/>
              <a:t>айтиб</a:t>
            </a:r>
            <a:r>
              <a:rPr lang="ru-RU" sz="2200" dirty="0"/>
              <a:t> </a:t>
            </a:r>
            <a:r>
              <a:rPr lang="ru-RU" sz="2200" dirty="0" err="1"/>
              <a:t>ўтилганидек</a:t>
            </a:r>
            <a:r>
              <a:rPr lang="ru-RU" sz="2200" dirty="0"/>
              <a:t>, </a:t>
            </a:r>
            <a:r>
              <a:rPr lang="uz-Latn-UZ" sz="2200" dirty="0"/>
              <a:t>ITFC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uz-Latn-UZ" sz="2200" dirty="0"/>
              <a:t>ICIEC </a:t>
            </a:r>
            <a:r>
              <a:rPr lang="ru-RU" sz="2200" dirty="0" err="1"/>
              <a:t>аъзолигига</a:t>
            </a:r>
            <a:endParaRPr lang="ru-RU" sz="2200" dirty="0"/>
          </a:p>
          <a:p>
            <a:r>
              <a:rPr lang="ru-RU" sz="2200" dirty="0" err="1"/>
              <a:t>қўшилиш</a:t>
            </a:r>
            <a:r>
              <a:rPr lang="ru-RU" sz="2200" dirty="0"/>
              <a:t> </a:t>
            </a:r>
            <a:r>
              <a:rPr lang="ru-RU" sz="2200" dirty="0" err="1"/>
              <a:t>бўйича</a:t>
            </a:r>
            <a:r>
              <a:rPr lang="ru-RU" sz="2200" dirty="0"/>
              <a:t> </a:t>
            </a:r>
            <a:r>
              <a:rPr lang="ru-RU" sz="2200" dirty="0" err="1"/>
              <a:t>иш</a:t>
            </a:r>
            <a:r>
              <a:rPr lang="ru-RU" sz="2200" dirty="0"/>
              <a:t> </a:t>
            </a:r>
            <a:r>
              <a:rPr lang="ru-RU" sz="2200" dirty="0" err="1"/>
              <a:t>кетмоқда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2019 </a:t>
            </a:r>
            <a:r>
              <a:rPr lang="ru-RU" sz="2200" dirty="0" err="1"/>
              <a:t>йилнинг</a:t>
            </a:r>
            <a:r>
              <a:rPr lang="ru-RU" sz="2200" dirty="0"/>
              <a:t> </a:t>
            </a:r>
            <a:r>
              <a:rPr lang="ru-RU" sz="2200" dirty="0" err="1"/>
              <a:t>биринчи</a:t>
            </a:r>
            <a:r>
              <a:rPr lang="ru-RU" sz="2200" dirty="0"/>
              <a:t> </a:t>
            </a:r>
            <a:r>
              <a:rPr lang="ru-RU" sz="2200" dirty="0" err="1"/>
              <a:t>ярмида</a:t>
            </a:r>
            <a:r>
              <a:rPr lang="ru-RU" sz="2200" dirty="0"/>
              <a:t> </a:t>
            </a:r>
            <a:r>
              <a:rPr lang="ru-RU" sz="2200" dirty="0" err="1"/>
              <a:t>бу</a:t>
            </a:r>
            <a:r>
              <a:rPr lang="ru-RU" sz="2200" dirty="0"/>
              <a:t> масала </a:t>
            </a:r>
            <a:r>
              <a:rPr lang="ru-RU" sz="2200" dirty="0" err="1"/>
              <a:t>ҳал</a:t>
            </a:r>
            <a:r>
              <a:rPr lang="ru-RU" sz="2200" dirty="0"/>
              <a:t> </a:t>
            </a:r>
            <a:r>
              <a:rPr lang="ru-RU" sz="2200" dirty="0" err="1"/>
              <a:t>бўлиши</a:t>
            </a:r>
            <a:r>
              <a:rPr lang="ru-RU" sz="2200" dirty="0"/>
              <a:t> </a:t>
            </a:r>
            <a:r>
              <a:rPr lang="ru-RU" sz="2200" dirty="0" err="1"/>
              <a:t>кутилмоқда</a:t>
            </a:r>
            <a:r>
              <a:rPr lang="ru-RU" sz="2200" dirty="0"/>
              <a:t>. </a:t>
            </a:r>
            <a:r>
              <a:rPr lang="ru-RU" sz="2200" dirty="0" err="1"/>
              <a:t>Ҳозирда</a:t>
            </a:r>
            <a:r>
              <a:rPr lang="ru-RU" sz="2200" dirty="0"/>
              <a:t> </a:t>
            </a:r>
            <a:r>
              <a:rPr lang="uz-Latn-UZ" sz="2200" dirty="0"/>
              <a:t>ICIEC </a:t>
            </a:r>
            <a:r>
              <a:rPr lang="ru-RU" sz="2200" dirty="0" err="1"/>
              <a:t>нинг</a:t>
            </a:r>
            <a:endParaRPr lang="ru-RU" sz="2200" dirty="0"/>
          </a:p>
          <a:p>
            <a:r>
              <a:rPr lang="ru-RU" sz="2200" dirty="0" err="1"/>
              <a:t>Ўзбекистон</a:t>
            </a:r>
            <a:r>
              <a:rPr lang="ru-RU" sz="2200" dirty="0"/>
              <a:t> </a:t>
            </a:r>
            <a:r>
              <a:rPr lang="ru-RU" sz="2200" dirty="0" err="1"/>
              <a:t>компаниялари</a:t>
            </a:r>
            <a:r>
              <a:rPr lang="ru-RU" sz="2200" dirty="0"/>
              <a:t> </a:t>
            </a:r>
            <a:r>
              <a:rPr lang="ru-RU" sz="2200" dirty="0" err="1"/>
              <a:t>учун</a:t>
            </a:r>
            <a:r>
              <a:rPr lang="ru-RU" sz="2200" dirty="0"/>
              <a:t> </a:t>
            </a:r>
            <a:r>
              <a:rPr lang="ru-RU" sz="2200" dirty="0" err="1"/>
              <a:t>мўлжалланган</a:t>
            </a:r>
            <a:r>
              <a:rPr lang="ru-RU" sz="2200" dirty="0"/>
              <a:t> </a:t>
            </a:r>
            <a:r>
              <a:rPr lang="ru-RU" sz="2200" dirty="0" err="1"/>
              <a:t>лойиҳалари</a:t>
            </a:r>
            <a:r>
              <a:rPr lang="ru-RU" sz="2200" dirty="0"/>
              <a:t> </a:t>
            </a:r>
            <a:r>
              <a:rPr lang="ru-RU" sz="2200" dirty="0" err="1"/>
              <a:t>мавжуд</a:t>
            </a:r>
            <a:r>
              <a:rPr lang="ru-RU" sz="2200" dirty="0"/>
              <a:t> </a:t>
            </a:r>
            <a:r>
              <a:rPr lang="ru-RU" sz="2200" dirty="0" err="1"/>
              <a:t>эмас</a:t>
            </a:r>
            <a:r>
              <a:rPr lang="ru-RU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65905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10A96D9-B4FB-EBBC-A8CC-EC4F9C5BC595}"/>
              </a:ext>
            </a:extLst>
          </p:cNvPr>
          <p:cNvSpPr txBox="1"/>
          <p:nvPr/>
        </p:nvSpPr>
        <p:spPr>
          <a:xfrm>
            <a:off x="323528" y="332656"/>
            <a:ext cx="8496944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err="1"/>
              <a:t>Бугунги</a:t>
            </a:r>
            <a:r>
              <a:rPr lang="ru-RU" sz="2000" dirty="0"/>
              <a:t> </a:t>
            </a:r>
            <a:r>
              <a:rPr lang="ru-RU" sz="2000" dirty="0" err="1"/>
              <a:t>кунда</a:t>
            </a:r>
            <a:r>
              <a:rPr lang="ru-RU" sz="2000" dirty="0"/>
              <a:t> </a:t>
            </a:r>
            <a:r>
              <a:rPr lang="ru-RU" sz="2000" dirty="0" err="1"/>
              <a:t>Ўзбекистон</a:t>
            </a:r>
            <a:r>
              <a:rPr lang="ru-RU" sz="2000" dirty="0"/>
              <a:t> банк </a:t>
            </a:r>
            <a:r>
              <a:rPr lang="ru-RU" sz="2000" dirty="0" err="1"/>
              <a:t>тизимида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FF0000"/>
                </a:solidFill>
              </a:rPr>
              <a:t>30</a:t>
            </a:r>
            <a:r>
              <a:rPr lang="ru-RU" sz="2000" dirty="0"/>
              <a:t> та </a:t>
            </a:r>
            <a:r>
              <a:rPr lang="ru-RU" sz="2000" dirty="0" err="1"/>
              <a:t>анъанавий</a:t>
            </a:r>
            <a:r>
              <a:rPr lang="ru-RU" sz="2000" dirty="0"/>
              <a:t> </a:t>
            </a:r>
            <a:r>
              <a:rPr lang="ru-RU" sz="2000" dirty="0" err="1"/>
              <a:t>тижорат</a:t>
            </a:r>
            <a:r>
              <a:rPr lang="ru-RU" sz="2000" dirty="0"/>
              <a:t> банки </a:t>
            </a:r>
            <a:r>
              <a:rPr lang="ru-RU" sz="2000" dirty="0" err="1"/>
              <a:t>ҳамда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FF0000"/>
                </a:solidFill>
              </a:rPr>
              <a:t>5 </a:t>
            </a:r>
            <a:r>
              <a:rPr lang="ru-RU" sz="2000" dirty="0"/>
              <a:t>та </a:t>
            </a:r>
            <a:r>
              <a:rPr lang="ru-RU" sz="2000" dirty="0" err="1"/>
              <a:t>рақамли</a:t>
            </a:r>
            <a:r>
              <a:rPr lang="ru-RU" sz="2000" dirty="0"/>
              <a:t> (онлайн) банк </a:t>
            </a:r>
            <a:r>
              <a:rPr lang="ru-RU" sz="2000" dirty="0" err="1"/>
              <a:t>фаолият</a:t>
            </a:r>
            <a:r>
              <a:rPr lang="ru-RU" sz="2000" dirty="0"/>
              <a:t> </a:t>
            </a:r>
            <a:r>
              <a:rPr lang="ru-RU" sz="2000" dirty="0" err="1"/>
              <a:t>олиб</a:t>
            </a:r>
            <a:r>
              <a:rPr lang="ru-RU" sz="2000" dirty="0"/>
              <a:t> </a:t>
            </a:r>
            <a:r>
              <a:rPr lang="ru-RU" sz="2000" dirty="0" err="1" smtClean="0"/>
              <a:t>бормоқда</a:t>
            </a:r>
            <a:r>
              <a:rPr lang="ru-RU" sz="2000" dirty="0" smtClean="0"/>
              <a:t>. </a:t>
            </a:r>
            <a:r>
              <a:rPr lang="ru-RU" sz="2000" dirty="0"/>
              <a:t>Ушбу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кичик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йирик</a:t>
            </a:r>
            <a:r>
              <a:rPr lang="ru-RU" sz="2000" dirty="0"/>
              <a:t> </a:t>
            </a:r>
            <a:r>
              <a:rPr lang="ru-RU" sz="2000" dirty="0" err="1"/>
              <a:t>бизнеснинг</a:t>
            </a:r>
            <a:r>
              <a:rPr lang="ru-RU" sz="2000" dirty="0"/>
              <a:t> </a:t>
            </a:r>
            <a:r>
              <a:rPr lang="ru-RU" sz="2000" dirty="0" err="1"/>
              <a:t>қисқа</a:t>
            </a:r>
            <a:r>
              <a:rPr lang="ru-RU" sz="2000" dirty="0"/>
              <a:t>, </a:t>
            </a:r>
            <a:r>
              <a:rPr lang="ru-RU" sz="2000" dirty="0" err="1"/>
              <a:t>ўрта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узоқ</a:t>
            </a:r>
            <a:r>
              <a:rPr lang="ru-RU" sz="2000" dirty="0"/>
              <a:t> </a:t>
            </a:r>
            <a:r>
              <a:rPr lang="ru-RU" sz="2000" dirty="0" err="1"/>
              <a:t>муддатли</a:t>
            </a:r>
            <a:r>
              <a:rPr lang="ru-RU" sz="2000" dirty="0"/>
              <a:t> </a:t>
            </a:r>
            <a:r>
              <a:rPr lang="ru-RU" sz="2000" dirty="0" err="1"/>
              <a:t>тадбиркорлик</a:t>
            </a:r>
            <a:r>
              <a:rPr lang="ru-RU" sz="2000" dirty="0"/>
              <a:t> </a:t>
            </a:r>
            <a:r>
              <a:rPr lang="ru-RU" sz="2000" dirty="0" err="1"/>
              <a:t>лойиҳаларини</a:t>
            </a:r>
            <a:r>
              <a:rPr lang="ru-RU" sz="2000" dirty="0"/>
              <a:t> (</a:t>
            </a:r>
            <a:r>
              <a:rPr lang="ru-RU" sz="2000" dirty="0" err="1"/>
              <a:t>жумладан</a:t>
            </a:r>
            <a:r>
              <a:rPr lang="ru-RU" sz="2000" dirty="0"/>
              <a:t> </a:t>
            </a:r>
            <a:r>
              <a:rPr lang="ru-RU" sz="2000" dirty="0" err="1"/>
              <a:t>инвестицион</a:t>
            </a:r>
            <a:r>
              <a:rPr lang="ru-RU" sz="2000" dirty="0"/>
              <a:t> </a:t>
            </a:r>
            <a:r>
              <a:rPr lang="ru-RU" sz="2000" dirty="0" err="1"/>
              <a:t>лойиҳаларни</a:t>
            </a:r>
            <a:r>
              <a:rPr lang="ru-RU" sz="2000" dirty="0"/>
              <a:t>) </a:t>
            </a:r>
            <a:r>
              <a:rPr lang="ru-RU" sz="2000" dirty="0" err="1"/>
              <a:t>молиялаштириши</a:t>
            </a:r>
            <a:r>
              <a:rPr lang="ru-RU" sz="2000" dirty="0"/>
              <a:t> </a:t>
            </a:r>
            <a:r>
              <a:rPr lang="ru-RU" sz="2000" dirty="0" err="1"/>
              <a:t>мумкин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Шунингдек</a:t>
            </a:r>
            <a:r>
              <a:rPr lang="ru-RU" sz="2000" dirty="0"/>
              <a:t>, </a:t>
            </a:r>
            <a:r>
              <a:rPr lang="ru-RU" sz="2000" dirty="0" err="1"/>
              <a:t>мамлакатда</a:t>
            </a:r>
            <a:r>
              <a:rPr lang="ru-RU" sz="2000" dirty="0"/>
              <a:t> </a:t>
            </a:r>
            <a:r>
              <a:rPr lang="ru-RU" sz="2000" b="1" dirty="0"/>
              <a:t>34 лизинг </a:t>
            </a:r>
            <a:r>
              <a:rPr lang="ru-RU" sz="2000" b="1" dirty="0" err="1"/>
              <a:t>компанияси</a:t>
            </a:r>
            <a:r>
              <a:rPr lang="ru-RU" sz="2000" dirty="0"/>
              <a:t> </a:t>
            </a:r>
            <a:r>
              <a:rPr lang="ru-RU" sz="2000" dirty="0" err="1"/>
              <a:t>ҳамда</a:t>
            </a:r>
            <a:r>
              <a:rPr lang="ru-RU" sz="2000" dirty="0"/>
              <a:t> </a:t>
            </a:r>
            <a:r>
              <a:rPr lang="ru-RU" sz="2000" b="1" dirty="0"/>
              <a:t>14 </a:t>
            </a:r>
            <a:r>
              <a:rPr lang="ru-RU" sz="2000" b="1" dirty="0" err="1"/>
              <a:t>тижорат</a:t>
            </a:r>
            <a:r>
              <a:rPr lang="ru-RU" sz="2000" b="1" dirty="0"/>
              <a:t> банки </a:t>
            </a:r>
            <a:r>
              <a:rPr lang="ru-RU" sz="2000" dirty="0"/>
              <a:t>лизинг </a:t>
            </a:r>
            <a:r>
              <a:rPr lang="ru-RU" sz="2000" dirty="0" err="1"/>
              <a:t>фаолияти</a:t>
            </a:r>
            <a:r>
              <a:rPr lang="ru-RU" sz="2000" dirty="0"/>
              <a:t> </a:t>
            </a:r>
            <a:r>
              <a:rPr lang="ru-RU" sz="2000" dirty="0" err="1"/>
              <a:t>олиб</a:t>
            </a:r>
            <a:r>
              <a:rPr lang="ru-RU" sz="2000" dirty="0"/>
              <a:t> </a:t>
            </a:r>
            <a:r>
              <a:rPr lang="ru-RU" sz="2000" dirty="0" err="1"/>
              <a:t>бормоқда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Оммавий</a:t>
            </a:r>
            <a:r>
              <a:rPr lang="ru-RU" sz="2000" dirty="0"/>
              <a:t> </a:t>
            </a:r>
            <a:r>
              <a:rPr lang="ru-RU" sz="2000" dirty="0" err="1"/>
              <a:t>ахборот</a:t>
            </a:r>
            <a:r>
              <a:rPr lang="ru-RU" sz="2000" dirty="0"/>
              <a:t> </a:t>
            </a:r>
            <a:r>
              <a:rPr lang="ru-RU" sz="2000" dirty="0" err="1"/>
              <a:t>воситалари</a:t>
            </a:r>
            <a:r>
              <a:rPr lang="ru-RU" sz="2000" dirty="0"/>
              <a:t>, </a:t>
            </a:r>
            <a:r>
              <a:rPr lang="ru-RU" sz="2000" dirty="0" err="1"/>
              <a:t>Ўзбекистон</a:t>
            </a:r>
            <a:r>
              <a:rPr lang="ru-RU" sz="2000" dirty="0"/>
              <a:t>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ассоциацияси</a:t>
            </a:r>
            <a:r>
              <a:rPr lang="ru-RU" sz="2000" dirty="0"/>
              <a:t>, </a:t>
            </a:r>
            <a:r>
              <a:rPr lang="ru-RU" sz="2000" dirty="0" err="1"/>
              <a:t>Ўзбекистон</a:t>
            </a:r>
            <a:r>
              <a:rPr lang="ru-RU" sz="2000" dirty="0"/>
              <a:t> </a:t>
            </a:r>
            <a:r>
              <a:rPr lang="ru-RU" sz="2000" dirty="0" err="1"/>
              <a:t>савдо-саноат</a:t>
            </a:r>
            <a:r>
              <a:rPr lang="ru-RU" sz="2000" dirty="0"/>
              <a:t> </a:t>
            </a:r>
            <a:r>
              <a:rPr lang="ru-RU" sz="2000" dirty="0" err="1"/>
              <a:t>палатаси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бошқа</a:t>
            </a:r>
            <a:r>
              <a:rPr lang="ru-RU" sz="2000" dirty="0"/>
              <a:t>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/>
              <a:t>ташкилотлар</a:t>
            </a:r>
            <a:r>
              <a:rPr lang="ru-RU" sz="2000" dirty="0"/>
              <a:t> </a:t>
            </a:r>
            <a:r>
              <a:rPr lang="ru-RU" sz="2000" dirty="0" err="1"/>
              <a:t>томонидан</a:t>
            </a:r>
            <a:r>
              <a:rPr lang="ru-RU" sz="2000" dirty="0"/>
              <a:t> </a:t>
            </a:r>
            <a:r>
              <a:rPr lang="ru-RU" sz="2000" dirty="0" err="1"/>
              <a:t>тадбиркорлик</a:t>
            </a:r>
            <a:r>
              <a:rPr lang="ru-RU" sz="2000" dirty="0"/>
              <a:t> </a:t>
            </a:r>
            <a:r>
              <a:rPr lang="ru-RU" sz="2000" dirty="0" err="1"/>
              <a:t>муаммолари</a:t>
            </a:r>
            <a:r>
              <a:rPr lang="ru-RU" sz="2000" dirty="0"/>
              <a:t> </a:t>
            </a:r>
            <a:r>
              <a:rPr lang="ru-RU" sz="2000" dirty="0" err="1"/>
              <a:t>юзасидан</a:t>
            </a:r>
            <a:r>
              <a:rPr lang="ru-RU" sz="2000" dirty="0"/>
              <a:t> </a:t>
            </a:r>
            <a:r>
              <a:rPr lang="ru-RU" sz="2000" dirty="0" err="1"/>
              <a:t>берилаётган</a:t>
            </a:r>
            <a:r>
              <a:rPr lang="ru-RU" sz="2000" dirty="0"/>
              <a:t>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/>
              <a:t>таҳлилий</a:t>
            </a:r>
            <a:r>
              <a:rPr lang="ru-RU" sz="2000" dirty="0"/>
              <a:t> </a:t>
            </a:r>
            <a:r>
              <a:rPr lang="ru-RU" sz="2000" dirty="0" err="1"/>
              <a:t>материалларда</a:t>
            </a:r>
            <a:r>
              <a:rPr lang="ru-RU" sz="2000" dirty="0"/>
              <a:t> </a:t>
            </a:r>
            <a:r>
              <a:rPr lang="ru-RU" sz="2000" dirty="0" err="1"/>
              <a:t>бирор</a:t>
            </a:r>
            <a:r>
              <a:rPr lang="ru-RU" sz="2000" dirty="0"/>
              <a:t> марта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мамлакатимизда</a:t>
            </a:r>
            <a:r>
              <a:rPr lang="ru-RU" sz="2000" dirty="0"/>
              <a:t>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лизинг </a:t>
            </a:r>
            <a:r>
              <a:rPr lang="ru-RU" sz="2000" dirty="0" err="1"/>
              <a:t>компанияларининг</a:t>
            </a:r>
            <a:r>
              <a:rPr lang="ru-RU" sz="2000" dirty="0"/>
              <a:t> </a:t>
            </a:r>
            <a:r>
              <a:rPr lang="ru-RU" sz="2000" dirty="0" err="1"/>
              <a:t>етишмовчилиги</a:t>
            </a:r>
            <a:r>
              <a:rPr lang="ru-RU" sz="2000" dirty="0"/>
              <a:t> </a:t>
            </a:r>
            <a:r>
              <a:rPr lang="ru-RU" sz="2000" dirty="0" err="1"/>
              <a:t>кузатилаётганлиги</a:t>
            </a:r>
            <a:r>
              <a:rPr lang="ru-RU" sz="2000" dirty="0"/>
              <a:t> </a:t>
            </a:r>
            <a:r>
              <a:rPr lang="ru-RU" sz="2000" dirty="0" err="1"/>
              <a:t>қайд</a:t>
            </a:r>
            <a:r>
              <a:rPr lang="ru-RU" sz="2000" dirty="0"/>
              <a:t> </a:t>
            </a:r>
            <a:r>
              <a:rPr lang="ru-RU" sz="2000" dirty="0" err="1"/>
              <a:t>этилмаганлигидан</a:t>
            </a:r>
            <a:r>
              <a:rPr lang="ru-RU" sz="2000" dirty="0"/>
              <a:t> </a:t>
            </a:r>
            <a:r>
              <a:rPr lang="ru-RU" sz="2000" dirty="0" err="1"/>
              <a:t>келиб</a:t>
            </a:r>
            <a:r>
              <a:rPr lang="ru-RU" sz="2000" dirty="0"/>
              <a:t> </a:t>
            </a:r>
            <a:r>
              <a:rPr lang="ru-RU" sz="2000" dirty="0" err="1"/>
              <a:t>чиқиб</a:t>
            </a:r>
            <a:r>
              <a:rPr lang="ru-RU" sz="2000" dirty="0"/>
              <a:t> </a:t>
            </a:r>
            <a:r>
              <a:rPr lang="ru-RU" sz="2000" dirty="0" err="1"/>
              <a:t>шуни</a:t>
            </a:r>
            <a:r>
              <a:rPr lang="ru-RU" sz="2000" dirty="0"/>
              <a:t> </a:t>
            </a:r>
            <a:r>
              <a:rPr lang="ru-RU" sz="2000" dirty="0" err="1"/>
              <a:t>айтиш</a:t>
            </a:r>
            <a:r>
              <a:rPr lang="ru-RU" sz="2000" dirty="0"/>
              <a:t> </a:t>
            </a:r>
            <a:r>
              <a:rPr lang="ru-RU" sz="2000" dirty="0" err="1"/>
              <a:t>мумкинки</a:t>
            </a:r>
            <a:r>
              <a:rPr lang="ru-RU" sz="2000" dirty="0"/>
              <a:t>, </a:t>
            </a:r>
            <a:r>
              <a:rPr lang="ru-RU" sz="2000" dirty="0" err="1"/>
              <a:t>ҳозирча</a:t>
            </a:r>
            <a:r>
              <a:rPr lang="ru-RU" sz="2000" dirty="0"/>
              <a:t> </a:t>
            </a:r>
            <a:r>
              <a:rPr lang="ru-RU" sz="2000" dirty="0" err="1"/>
              <a:t>мамлакатимизда</a:t>
            </a:r>
            <a:r>
              <a:rPr lang="ru-RU" sz="2000" dirty="0"/>
              <a:t> </a:t>
            </a:r>
            <a:r>
              <a:rPr lang="ru-RU" sz="2000" dirty="0" err="1"/>
              <a:t>банкларнинг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лизинг </a:t>
            </a:r>
            <a:r>
              <a:rPr lang="ru-RU" sz="2000" dirty="0" err="1"/>
              <a:t>компанияларининг</a:t>
            </a:r>
            <a:r>
              <a:rPr lang="ru-RU" sz="2000" dirty="0"/>
              <a:t> </a:t>
            </a:r>
            <a:r>
              <a:rPr lang="ru-RU" sz="2000" dirty="0" err="1"/>
              <a:t>миқдори</a:t>
            </a:r>
            <a:r>
              <a:rPr lang="ru-RU" sz="2000" dirty="0"/>
              <a:t> </a:t>
            </a:r>
            <a:r>
              <a:rPr lang="ru-RU" sz="2000" dirty="0" err="1"/>
              <a:t>бўйича</a:t>
            </a:r>
            <a:r>
              <a:rPr lang="ru-RU" sz="2000" dirty="0"/>
              <a:t> </a:t>
            </a:r>
            <a:r>
              <a:rPr lang="ru-RU" sz="2000" dirty="0" err="1"/>
              <a:t>муаммо</a:t>
            </a:r>
            <a:r>
              <a:rPr lang="ru-RU" sz="2000" dirty="0"/>
              <a:t> </a:t>
            </a:r>
            <a:r>
              <a:rPr lang="ru-RU" sz="2000" dirty="0" err="1"/>
              <a:t>йўқ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7147794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10A96D9-B4FB-EBBC-A8CC-EC4F9C5BC595}"/>
              </a:ext>
            </a:extLst>
          </p:cNvPr>
          <p:cNvSpPr txBox="1"/>
          <p:nvPr/>
        </p:nvSpPr>
        <p:spPr>
          <a:xfrm>
            <a:off x="323528" y="332656"/>
            <a:ext cx="8496944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 err="1"/>
              <a:t>Бугунги</a:t>
            </a:r>
            <a:r>
              <a:rPr lang="ru-RU" sz="2000" dirty="0"/>
              <a:t> </a:t>
            </a:r>
            <a:r>
              <a:rPr lang="ru-RU" sz="2000" dirty="0" err="1"/>
              <a:t>кунда</a:t>
            </a:r>
            <a:r>
              <a:rPr lang="ru-RU" sz="2000" dirty="0"/>
              <a:t> </a:t>
            </a:r>
            <a:r>
              <a:rPr lang="ru-RU" sz="2000" dirty="0" err="1"/>
              <a:t>Ўзбекистон</a:t>
            </a:r>
            <a:r>
              <a:rPr lang="ru-RU" sz="2000" dirty="0"/>
              <a:t> банк </a:t>
            </a:r>
            <a:r>
              <a:rPr lang="ru-RU" sz="2000" dirty="0" err="1"/>
              <a:t>тизимида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FF0000"/>
                </a:solidFill>
              </a:rPr>
              <a:t>30</a:t>
            </a:r>
            <a:r>
              <a:rPr lang="ru-RU" sz="2000" dirty="0"/>
              <a:t> та </a:t>
            </a:r>
            <a:r>
              <a:rPr lang="ru-RU" sz="2000" dirty="0" err="1"/>
              <a:t>анъанавий</a:t>
            </a:r>
            <a:r>
              <a:rPr lang="ru-RU" sz="2000" dirty="0"/>
              <a:t> </a:t>
            </a:r>
            <a:r>
              <a:rPr lang="ru-RU" sz="2000" dirty="0" err="1"/>
              <a:t>тижорат</a:t>
            </a:r>
            <a:r>
              <a:rPr lang="ru-RU" sz="2000" dirty="0"/>
              <a:t> банки </a:t>
            </a:r>
            <a:r>
              <a:rPr lang="ru-RU" sz="2000" dirty="0" err="1"/>
              <a:t>ҳамда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FF0000"/>
                </a:solidFill>
              </a:rPr>
              <a:t>5 </a:t>
            </a:r>
            <a:r>
              <a:rPr lang="ru-RU" sz="2000" dirty="0"/>
              <a:t>та </a:t>
            </a:r>
            <a:r>
              <a:rPr lang="ru-RU" sz="2000" dirty="0" err="1"/>
              <a:t>рақамли</a:t>
            </a:r>
            <a:r>
              <a:rPr lang="ru-RU" sz="2000" dirty="0"/>
              <a:t> (онлайн) банк </a:t>
            </a:r>
            <a:r>
              <a:rPr lang="ru-RU" sz="2000" dirty="0" err="1"/>
              <a:t>фаолият</a:t>
            </a:r>
            <a:r>
              <a:rPr lang="ru-RU" sz="2000" dirty="0"/>
              <a:t> </a:t>
            </a:r>
            <a:r>
              <a:rPr lang="ru-RU" sz="2000" dirty="0" err="1"/>
              <a:t>олиб</a:t>
            </a:r>
            <a:r>
              <a:rPr lang="ru-RU" sz="2000" dirty="0"/>
              <a:t> </a:t>
            </a:r>
            <a:r>
              <a:rPr lang="ru-RU" sz="2000" dirty="0" err="1" smtClean="0"/>
              <a:t>бормоқда</a:t>
            </a:r>
            <a:r>
              <a:rPr lang="ru-RU" sz="2000" dirty="0" smtClean="0"/>
              <a:t>. </a:t>
            </a:r>
            <a:r>
              <a:rPr lang="ru-RU" sz="2000" dirty="0"/>
              <a:t>Ушбу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кичик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йирик</a:t>
            </a:r>
            <a:r>
              <a:rPr lang="ru-RU" sz="2000" dirty="0"/>
              <a:t> </a:t>
            </a:r>
            <a:r>
              <a:rPr lang="ru-RU" sz="2000" dirty="0" err="1"/>
              <a:t>бизнеснинг</a:t>
            </a:r>
            <a:r>
              <a:rPr lang="ru-RU" sz="2000" dirty="0"/>
              <a:t> </a:t>
            </a:r>
            <a:r>
              <a:rPr lang="ru-RU" sz="2000" dirty="0" err="1"/>
              <a:t>қисқа</a:t>
            </a:r>
            <a:r>
              <a:rPr lang="ru-RU" sz="2000" dirty="0"/>
              <a:t>, </a:t>
            </a:r>
            <a:r>
              <a:rPr lang="ru-RU" sz="2000" dirty="0" err="1"/>
              <a:t>ўрта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узоқ</a:t>
            </a:r>
            <a:r>
              <a:rPr lang="ru-RU" sz="2000" dirty="0"/>
              <a:t> </a:t>
            </a:r>
            <a:r>
              <a:rPr lang="ru-RU" sz="2000" dirty="0" err="1"/>
              <a:t>муддатли</a:t>
            </a:r>
            <a:r>
              <a:rPr lang="ru-RU" sz="2000" dirty="0"/>
              <a:t> </a:t>
            </a:r>
            <a:r>
              <a:rPr lang="ru-RU" sz="2000" dirty="0" err="1"/>
              <a:t>тадбиркорлик</a:t>
            </a:r>
            <a:r>
              <a:rPr lang="ru-RU" sz="2000" dirty="0"/>
              <a:t> </a:t>
            </a:r>
            <a:r>
              <a:rPr lang="ru-RU" sz="2000" dirty="0" err="1"/>
              <a:t>лойиҳаларини</a:t>
            </a:r>
            <a:r>
              <a:rPr lang="ru-RU" sz="2000" dirty="0"/>
              <a:t> (</a:t>
            </a:r>
            <a:r>
              <a:rPr lang="ru-RU" sz="2000" dirty="0" err="1"/>
              <a:t>жумладан</a:t>
            </a:r>
            <a:r>
              <a:rPr lang="ru-RU" sz="2000" dirty="0"/>
              <a:t> </a:t>
            </a:r>
            <a:r>
              <a:rPr lang="ru-RU" sz="2000" dirty="0" err="1"/>
              <a:t>инвестицион</a:t>
            </a:r>
            <a:r>
              <a:rPr lang="ru-RU" sz="2000" dirty="0"/>
              <a:t> </a:t>
            </a:r>
            <a:r>
              <a:rPr lang="ru-RU" sz="2000" dirty="0" err="1"/>
              <a:t>лойиҳаларни</a:t>
            </a:r>
            <a:r>
              <a:rPr lang="ru-RU" sz="2000" dirty="0"/>
              <a:t>) </a:t>
            </a:r>
            <a:r>
              <a:rPr lang="ru-RU" sz="2000" dirty="0" err="1"/>
              <a:t>молиялаштириши</a:t>
            </a:r>
            <a:r>
              <a:rPr lang="ru-RU" sz="2000" dirty="0"/>
              <a:t> </a:t>
            </a:r>
            <a:r>
              <a:rPr lang="ru-RU" sz="2000" dirty="0" err="1"/>
              <a:t>мумкин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Шунингдек</a:t>
            </a:r>
            <a:r>
              <a:rPr lang="ru-RU" sz="2000" dirty="0"/>
              <a:t>, </a:t>
            </a:r>
            <a:r>
              <a:rPr lang="ru-RU" sz="2000" dirty="0" err="1"/>
              <a:t>мамлакатда</a:t>
            </a:r>
            <a:r>
              <a:rPr lang="ru-RU" sz="2000" dirty="0"/>
              <a:t> </a:t>
            </a:r>
            <a:r>
              <a:rPr lang="ru-RU" sz="2000" b="1" dirty="0"/>
              <a:t>34 лизинг </a:t>
            </a:r>
            <a:r>
              <a:rPr lang="ru-RU" sz="2000" b="1" dirty="0" err="1"/>
              <a:t>компанияси</a:t>
            </a:r>
            <a:r>
              <a:rPr lang="ru-RU" sz="2000" dirty="0"/>
              <a:t> </a:t>
            </a:r>
            <a:r>
              <a:rPr lang="ru-RU" sz="2000" dirty="0" err="1"/>
              <a:t>ҳамда</a:t>
            </a:r>
            <a:r>
              <a:rPr lang="ru-RU" sz="2000" dirty="0"/>
              <a:t> </a:t>
            </a:r>
            <a:r>
              <a:rPr lang="ru-RU" sz="2000" b="1" dirty="0"/>
              <a:t>14 </a:t>
            </a:r>
            <a:r>
              <a:rPr lang="ru-RU" sz="2000" b="1" dirty="0" err="1"/>
              <a:t>тижорат</a:t>
            </a:r>
            <a:r>
              <a:rPr lang="ru-RU" sz="2000" b="1" dirty="0"/>
              <a:t> банки </a:t>
            </a:r>
            <a:r>
              <a:rPr lang="ru-RU" sz="2000" dirty="0"/>
              <a:t>лизинг </a:t>
            </a:r>
            <a:r>
              <a:rPr lang="ru-RU" sz="2000" dirty="0" err="1"/>
              <a:t>фаолияти</a:t>
            </a:r>
            <a:r>
              <a:rPr lang="ru-RU" sz="2000" dirty="0"/>
              <a:t> </a:t>
            </a:r>
            <a:r>
              <a:rPr lang="ru-RU" sz="2000" dirty="0" err="1"/>
              <a:t>олиб</a:t>
            </a:r>
            <a:r>
              <a:rPr lang="ru-RU" sz="2000" dirty="0"/>
              <a:t> </a:t>
            </a:r>
            <a:r>
              <a:rPr lang="ru-RU" sz="2000" dirty="0" err="1"/>
              <a:t>бормоқда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Оммавий</a:t>
            </a:r>
            <a:r>
              <a:rPr lang="ru-RU" sz="2000" dirty="0"/>
              <a:t> </a:t>
            </a:r>
            <a:r>
              <a:rPr lang="ru-RU" sz="2000" dirty="0" err="1"/>
              <a:t>ахборот</a:t>
            </a:r>
            <a:r>
              <a:rPr lang="ru-RU" sz="2000" dirty="0"/>
              <a:t> </a:t>
            </a:r>
            <a:r>
              <a:rPr lang="ru-RU" sz="2000" dirty="0" err="1"/>
              <a:t>воситалари</a:t>
            </a:r>
            <a:r>
              <a:rPr lang="ru-RU" sz="2000" dirty="0"/>
              <a:t>, </a:t>
            </a:r>
            <a:r>
              <a:rPr lang="ru-RU" sz="2000" dirty="0" err="1"/>
              <a:t>Ўзбекистон</a:t>
            </a:r>
            <a:r>
              <a:rPr lang="ru-RU" sz="2000" dirty="0"/>
              <a:t>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ассоциацияси</a:t>
            </a:r>
            <a:r>
              <a:rPr lang="ru-RU" sz="2000" dirty="0"/>
              <a:t>, </a:t>
            </a:r>
            <a:r>
              <a:rPr lang="ru-RU" sz="2000" dirty="0" err="1"/>
              <a:t>Ўзбекистон</a:t>
            </a:r>
            <a:r>
              <a:rPr lang="ru-RU" sz="2000" dirty="0"/>
              <a:t> </a:t>
            </a:r>
            <a:r>
              <a:rPr lang="ru-RU" sz="2000" dirty="0" err="1"/>
              <a:t>савдо-саноат</a:t>
            </a:r>
            <a:r>
              <a:rPr lang="ru-RU" sz="2000" dirty="0"/>
              <a:t> </a:t>
            </a:r>
            <a:r>
              <a:rPr lang="ru-RU" sz="2000" dirty="0" err="1"/>
              <a:t>палатаси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бошқа</a:t>
            </a:r>
            <a:r>
              <a:rPr lang="ru-RU" sz="2000" dirty="0"/>
              <a:t>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/>
              <a:t>ташкилотлар</a:t>
            </a:r>
            <a:r>
              <a:rPr lang="ru-RU" sz="2000" dirty="0"/>
              <a:t> </a:t>
            </a:r>
            <a:r>
              <a:rPr lang="ru-RU" sz="2000" dirty="0" err="1"/>
              <a:t>томонидан</a:t>
            </a:r>
            <a:r>
              <a:rPr lang="ru-RU" sz="2000" dirty="0"/>
              <a:t> </a:t>
            </a:r>
            <a:r>
              <a:rPr lang="ru-RU" sz="2000" dirty="0" err="1"/>
              <a:t>тадбиркорлик</a:t>
            </a:r>
            <a:r>
              <a:rPr lang="ru-RU" sz="2000" dirty="0"/>
              <a:t> </a:t>
            </a:r>
            <a:r>
              <a:rPr lang="ru-RU" sz="2000" dirty="0" err="1"/>
              <a:t>муаммолари</a:t>
            </a:r>
            <a:r>
              <a:rPr lang="ru-RU" sz="2000" dirty="0"/>
              <a:t> </a:t>
            </a:r>
            <a:r>
              <a:rPr lang="ru-RU" sz="2000" dirty="0" err="1"/>
              <a:t>юзасидан</a:t>
            </a:r>
            <a:r>
              <a:rPr lang="ru-RU" sz="2000" dirty="0"/>
              <a:t> </a:t>
            </a:r>
            <a:r>
              <a:rPr lang="ru-RU" sz="2000" dirty="0" err="1"/>
              <a:t>берилаётган</a:t>
            </a:r>
            <a:r>
              <a:rPr lang="ru-RU" sz="2000" dirty="0"/>
              <a:t>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/>
              <a:t>таҳлилий</a:t>
            </a:r>
            <a:r>
              <a:rPr lang="ru-RU" sz="2000" dirty="0"/>
              <a:t> </a:t>
            </a:r>
            <a:r>
              <a:rPr lang="ru-RU" sz="2000" dirty="0" err="1"/>
              <a:t>материалларда</a:t>
            </a:r>
            <a:r>
              <a:rPr lang="ru-RU" sz="2000" dirty="0"/>
              <a:t> </a:t>
            </a:r>
            <a:r>
              <a:rPr lang="ru-RU" sz="2000" dirty="0" err="1"/>
              <a:t>бирор</a:t>
            </a:r>
            <a:r>
              <a:rPr lang="ru-RU" sz="2000" dirty="0"/>
              <a:t> марта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мамлакатимизда</a:t>
            </a:r>
            <a:r>
              <a:rPr lang="ru-RU" sz="2000" dirty="0"/>
              <a:t>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лизинг </a:t>
            </a:r>
            <a:r>
              <a:rPr lang="ru-RU" sz="2000" dirty="0" err="1"/>
              <a:t>компанияларининг</a:t>
            </a:r>
            <a:r>
              <a:rPr lang="ru-RU" sz="2000" dirty="0"/>
              <a:t> </a:t>
            </a:r>
            <a:r>
              <a:rPr lang="ru-RU" sz="2000" dirty="0" err="1"/>
              <a:t>етишмовчилиги</a:t>
            </a:r>
            <a:r>
              <a:rPr lang="ru-RU" sz="2000" dirty="0"/>
              <a:t> </a:t>
            </a:r>
            <a:r>
              <a:rPr lang="ru-RU" sz="2000" dirty="0" err="1"/>
              <a:t>кузатилаётганлиги</a:t>
            </a:r>
            <a:r>
              <a:rPr lang="ru-RU" sz="2000" dirty="0"/>
              <a:t> </a:t>
            </a:r>
            <a:r>
              <a:rPr lang="ru-RU" sz="2000" dirty="0" err="1"/>
              <a:t>қайд</a:t>
            </a:r>
            <a:r>
              <a:rPr lang="ru-RU" sz="2000" dirty="0"/>
              <a:t> </a:t>
            </a:r>
            <a:r>
              <a:rPr lang="ru-RU" sz="2000" dirty="0" err="1"/>
              <a:t>этилмаганлигидан</a:t>
            </a:r>
            <a:r>
              <a:rPr lang="ru-RU" sz="2000" dirty="0"/>
              <a:t> </a:t>
            </a:r>
            <a:r>
              <a:rPr lang="ru-RU" sz="2000" dirty="0" err="1"/>
              <a:t>келиб</a:t>
            </a:r>
            <a:r>
              <a:rPr lang="ru-RU" sz="2000" dirty="0"/>
              <a:t> </a:t>
            </a:r>
            <a:r>
              <a:rPr lang="ru-RU" sz="2000" dirty="0" err="1"/>
              <a:t>чиқиб</a:t>
            </a:r>
            <a:r>
              <a:rPr lang="ru-RU" sz="2000" dirty="0"/>
              <a:t> </a:t>
            </a:r>
            <a:r>
              <a:rPr lang="ru-RU" sz="2000" dirty="0" err="1"/>
              <a:t>шуни</a:t>
            </a:r>
            <a:r>
              <a:rPr lang="ru-RU" sz="2000" dirty="0"/>
              <a:t> </a:t>
            </a:r>
            <a:r>
              <a:rPr lang="ru-RU" sz="2000" dirty="0" err="1"/>
              <a:t>айтиш</a:t>
            </a:r>
            <a:r>
              <a:rPr lang="ru-RU" sz="2000" dirty="0"/>
              <a:t> </a:t>
            </a:r>
            <a:r>
              <a:rPr lang="ru-RU" sz="2000" dirty="0" err="1"/>
              <a:t>мумкинки</a:t>
            </a:r>
            <a:r>
              <a:rPr lang="ru-RU" sz="2000" dirty="0"/>
              <a:t>, </a:t>
            </a:r>
            <a:r>
              <a:rPr lang="ru-RU" sz="2000" dirty="0" err="1"/>
              <a:t>ҳозирча</a:t>
            </a:r>
            <a:r>
              <a:rPr lang="ru-RU" sz="2000" dirty="0"/>
              <a:t> </a:t>
            </a:r>
            <a:r>
              <a:rPr lang="ru-RU" sz="2000" dirty="0" err="1"/>
              <a:t>мамлакатимизда</a:t>
            </a:r>
            <a:r>
              <a:rPr lang="ru-RU" sz="2000" dirty="0"/>
              <a:t> </a:t>
            </a:r>
            <a:r>
              <a:rPr lang="ru-RU" sz="2000" dirty="0" err="1"/>
              <a:t>банкларнинг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лизинг </a:t>
            </a:r>
            <a:r>
              <a:rPr lang="ru-RU" sz="2000" dirty="0" err="1"/>
              <a:t>компанияларининг</a:t>
            </a:r>
            <a:r>
              <a:rPr lang="ru-RU" sz="2000" dirty="0"/>
              <a:t> </a:t>
            </a:r>
            <a:r>
              <a:rPr lang="ru-RU" sz="2000" dirty="0" err="1"/>
              <a:t>миқдори</a:t>
            </a:r>
            <a:r>
              <a:rPr lang="ru-RU" sz="2000" dirty="0"/>
              <a:t> </a:t>
            </a:r>
            <a:r>
              <a:rPr lang="ru-RU" sz="2000" dirty="0" err="1"/>
              <a:t>бўйича</a:t>
            </a:r>
            <a:r>
              <a:rPr lang="ru-RU" sz="2000" dirty="0"/>
              <a:t> </a:t>
            </a:r>
            <a:r>
              <a:rPr lang="ru-RU" sz="2000" dirty="0" err="1"/>
              <a:t>муаммо</a:t>
            </a:r>
            <a:r>
              <a:rPr lang="ru-RU" sz="2000" dirty="0"/>
              <a:t> </a:t>
            </a:r>
            <a:r>
              <a:rPr lang="ru-RU" sz="2000" dirty="0" err="1"/>
              <a:t>йўқ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592216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10A96D9-B4FB-EBBC-A8CC-EC4F9C5BC595}"/>
              </a:ext>
            </a:extLst>
          </p:cNvPr>
          <p:cNvSpPr txBox="1"/>
          <p:nvPr/>
        </p:nvSpPr>
        <p:spPr>
          <a:xfrm>
            <a:off x="323528" y="332656"/>
            <a:ext cx="8496944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Cyrl-UZ" b="1" dirty="0">
                <a:solidFill>
                  <a:schemeClr val="accent4"/>
                </a:solidFill>
              </a:rPr>
              <a:t>Ўзбекистонда Ислом банкчилиги ва молиясини жорий этиш ва ривожлантириш босқичлари</a:t>
            </a:r>
            <a:endParaRPr lang="ru-RU" sz="2000" dirty="0">
              <a:solidFill>
                <a:schemeClr val="accent4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97657660"/>
              </p:ext>
            </p:extLst>
          </p:nvPr>
        </p:nvGraphicFramePr>
        <p:xfrm>
          <a:off x="179512" y="1196752"/>
          <a:ext cx="720080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3528" y="6021288"/>
            <a:ext cx="52090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1000" dirty="0" smtClean="0"/>
              <a:t>Хорижий маълумотлар асосида муаллиф ишланмаси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024485"/>
      </p:ext>
    </p:extLst>
  </p:cSld>
  <p:clrMapOvr>
    <a:masterClrMapping/>
  </p:clrMapOvr>
  <p:transition spd="med">
    <p:pull dir="l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Ўзбекистонда</a:t>
            </a:r>
            <a:r>
              <a:rPr lang="ru-RU" sz="2000" b="1" dirty="0"/>
              <a:t> </a:t>
            </a:r>
            <a:r>
              <a:rPr lang="ru-RU" sz="2000" b="1" dirty="0" err="1"/>
              <a:t>исломий</a:t>
            </a:r>
            <a:r>
              <a:rPr lang="ru-RU" sz="2000" b="1" dirty="0"/>
              <a:t> </a:t>
            </a:r>
            <a:r>
              <a:rPr lang="ru-RU" sz="2000" b="1" dirty="0" err="1"/>
              <a:t>молиялаштириш</a:t>
            </a:r>
            <a:r>
              <a:rPr lang="ru-RU" sz="2000" b="1" dirty="0"/>
              <a:t> </a:t>
            </a:r>
            <a:r>
              <a:rPr lang="ru-RU" sz="2000" b="1" dirty="0" err="1"/>
              <a:t>ривожланишининг</a:t>
            </a:r>
            <a:endParaRPr lang="ru-RU" sz="2000" b="1" dirty="0"/>
          </a:p>
          <a:p>
            <a:pPr algn="ctr"/>
            <a:r>
              <a:rPr lang="en-US" sz="2000" b="1" dirty="0"/>
              <a:t>SWOT </a:t>
            </a:r>
            <a:r>
              <a:rPr lang="ru-RU" sz="2000" b="1" dirty="0" err="1"/>
              <a:t>таҳлили</a:t>
            </a:r>
            <a:r>
              <a:rPr lang="ru-RU" sz="2000" b="1" dirty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1412776"/>
            <a:ext cx="47776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/>
              <a:t>Кучли</a:t>
            </a:r>
            <a:r>
              <a:rPr lang="ru-RU" b="1" dirty="0"/>
              <a:t> </a:t>
            </a:r>
            <a:r>
              <a:rPr lang="ru-RU" b="1" dirty="0" err="1" smtClean="0"/>
              <a:t>тарафлари</a:t>
            </a:r>
            <a:endParaRPr lang="ru-RU" b="1" dirty="0" smtClean="0"/>
          </a:p>
          <a:p>
            <a:endParaRPr lang="ru-RU" b="1" dirty="0"/>
          </a:p>
          <a:p>
            <a:r>
              <a:rPr lang="ru-RU" dirty="0"/>
              <a:t>– </a:t>
            </a:r>
            <a:r>
              <a:rPr lang="ru-RU" dirty="0" err="1"/>
              <a:t>Давлат</a:t>
            </a:r>
            <a:r>
              <a:rPr lang="ru-RU" dirty="0"/>
              <a:t> </a:t>
            </a:r>
            <a:r>
              <a:rPr lang="ru-RU" dirty="0" err="1"/>
              <a:t>раҳбарининг</a:t>
            </a:r>
            <a:r>
              <a:rPr lang="ru-RU" dirty="0"/>
              <a:t> </a:t>
            </a:r>
            <a:r>
              <a:rPr lang="ru-RU" dirty="0" err="1"/>
              <a:t>қўллаб-қувватлаши</a:t>
            </a:r>
            <a:r>
              <a:rPr lang="ru-RU" dirty="0"/>
              <a:t> </a:t>
            </a:r>
          </a:p>
          <a:p>
            <a:r>
              <a:rPr lang="ru-RU" dirty="0"/>
              <a:t>– </a:t>
            </a:r>
            <a:r>
              <a:rPr lang="ru-RU" dirty="0" err="1"/>
              <a:t>Ўзбекистон</a:t>
            </a:r>
            <a:r>
              <a:rPr lang="ru-RU" dirty="0"/>
              <a:t> </a:t>
            </a:r>
            <a:r>
              <a:rPr lang="ru-RU" dirty="0" err="1"/>
              <a:t>иқтисодиётини</a:t>
            </a:r>
            <a:r>
              <a:rPr lang="ru-RU" dirty="0"/>
              <a:t> </a:t>
            </a:r>
            <a:r>
              <a:rPr lang="ru-RU" dirty="0" err="1"/>
              <a:t>молиялаштириш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</a:p>
          <a:p>
            <a:r>
              <a:rPr lang="ru-RU" dirty="0"/>
              <a:t>– ИТБ </a:t>
            </a:r>
            <a:r>
              <a:rPr lang="ru-RU" dirty="0" err="1"/>
              <a:t>гуруҳидан</a:t>
            </a:r>
            <a:r>
              <a:rPr lang="ru-RU" dirty="0"/>
              <a:t>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маблағларни</a:t>
            </a:r>
            <a:r>
              <a:rPr lang="ru-RU" dirty="0"/>
              <a:t> </a:t>
            </a:r>
            <a:r>
              <a:rPr lang="ru-RU" dirty="0" err="1"/>
              <a:t>жалб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</a:p>
          <a:p>
            <a:r>
              <a:rPr lang="ru-RU" dirty="0"/>
              <a:t>– Кредит </a:t>
            </a:r>
            <a:r>
              <a:rPr lang="ru-RU" dirty="0" err="1"/>
              <a:t>маблағларини</a:t>
            </a:r>
            <a:r>
              <a:rPr lang="ru-RU" dirty="0"/>
              <a:t> </a:t>
            </a:r>
            <a:r>
              <a:rPr lang="ru-RU" dirty="0" err="1"/>
              <a:t>мақсадли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самарали</a:t>
            </a:r>
            <a:r>
              <a:rPr lang="ru-RU" dirty="0"/>
              <a:t> </a:t>
            </a:r>
            <a:r>
              <a:rPr lang="ru-RU" dirty="0" err="1"/>
              <a:t>ишлатиш</a:t>
            </a:r>
            <a:r>
              <a:rPr lang="ru-RU" dirty="0"/>
              <a:t> </a:t>
            </a:r>
          </a:p>
          <a:p>
            <a:r>
              <a:rPr lang="ru-RU" dirty="0"/>
              <a:t>– Жаҳондаги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банкротлик</a:t>
            </a:r>
            <a:r>
              <a:rPr lang="ru-RU" dirty="0"/>
              <a:t> </a:t>
            </a:r>
            <a:r>
              <a:rPr lang="ru-RU" dirty="0" err="1"/>
              <a:t>ҳолатининг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эмаслиги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механизмлар</a:t>
            </a:r>
            <a:r>
              <a:rPr lang="ru-RU" dirty="0"/>
              <a:t> </a:t>
            </a:r>
          </a:p>
          <a:p>
            <a:r>
              <a:rPr lang="ru-RU" dirty="0" err="1"/>
              <a:t>барқарорлиги</a:t>
            </a:r>
            <a:r>
              <a:rPr lang="ru-RU" dirty="0"/>
              <a:t> </a:t>
            </a:r>
          </a:p>
          <a:p>
            <a:r>
              <a:rPr lang="ru-RU" dirty="0"/>
              <a:t>– </a:t>
            </a:r>
            <a:r>
              <a:rPr lang="ru-RU" dirty="0" err="1"/>
              <a:t>Давлат</a:t>
            </a:r>
            <a:r>
              <a:rPr lang="ru-RU" dirty="0"/>
              <a:t> </a:t>
            </a:r>
            <a:r>
              <a:rPr lang="ru-RU" dirty="0" err="1"/>
              <a:t>дастурларини</a:t>
            </a:r>
            <a:r>
              <a:rPr lang="ru-RU" dirty="0"/>
              <a:t> </a:t>
            </a:r>
            <a:r>
              <a:rPr lang="ru-RU" dirty="0" err="1"/>
              <a:t>молиялаштириш</a:t>
            </a:r>
            <a:r>
              <a:rPr lang="ru-RU" dirty="0"/>
              <a:t> </a:t>
            </a:r>
            <a:r>
              <a:rPr lang="ru-RU" dirty="0" err="1"/>
              <a:t>имконияти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9221680"/>
      </p:ext>
    </p:extLst>
  </p:cSld>
  <p:clrMapOvr>
    <a:masterClrMapping/>
  </p:clrMapOvr>
  <p:transition spd="med">
    <p:pull dir="l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Ўзбекистонда</a:t>
            </a:r>
            <a:r>
              <a:rPr lang="ru-RU" sz="2000" b="1" dirty="0"/>
              <a:t> </a:t>
            </a:r>
            <a:r>
              <a:rPr lang="ru-RU" sz="2000" b="1" dirty="0" err="1"/>
              <a:t>исломий</a:t>
            </a:r>
            <a:r>
              <a:rPr lang="ru-RU" sz="2000" b="1" dirty="0"/>
              <a:t> </a:t>
            </a:r>
            <a:r>
              <a:rPr lang="ru-RU" sz="2000" b="1" dirty="0" err="1"/>
              <a:t>молиялаштириш</a:t>
            </a:r>
            <a:r>
              <a:rPr lang="ru-RU" sz="2000" b="1" dirty="0"/>
              <a:t> </a:t>
            </a:r>
            <a:r>
              <a:rPr lang="ru-RU" sz="2000" b="1" dirty="0" err="1"/>
              <a:t>ривожланишининг</a:t>
            </a:r>
            <a:endParaRPr lang="ru-RU" sz="2000" b="1" dirty="0"/>
          </a:p>
          <a:p>
            <a:pPr algn="ctr"/>
            <a:r>
              <a:rPr lang="en-US" sz="2000" b="1" dirty="0"/>
              <a:t>SWOT </a:t>
            </a:r>
            <a:r>
              <a:rPr lang="ru-RU" sz="2000" b="1" dirty="0" err="1"/>
              <a:t>таҳлили</a:t>
            </a:r>
            <a:r>
              <a:rPr lang="ru-RU" sz="2000" b="1" dirty="0"/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764704"/>
            <a:ext cx="568863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/>
              <a:t>Имкониятлар</a:t>
            </a:r>
            <a:endParaRPr lang="ru-RU" sz="1400" b="1" dirty="0"/>
          </a:p>
          <a:p>
            <a:r>
              <a:rPr lang="ru-RU" sz="1400" dirty="0"/>
              <a:t>–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манбаларини</a:t>
            </a:r>
            <a:r>
              <a:rPr lang="ru-RU" sz="1400" dirty="0"/>
              <a:t>, </a:t>
            </a:r>
            <a:r>
              <a:rPr lang="ru-RU" sz="1400" dirty="0" err="1"/>
              <a:t>айниқса</a:t>
            </a:r>
            <a:r>
              <a:rPr lang="ru-RU" sz="1400" dirty="0"/>
              <a:t>, </a:t>
            </a:r>
            <a:r>
              <a:rPr lang="ru-RU" sz="1400" dirty="0" err="1"/>
              <a:t>кичик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ўрта</a:t>
            </a:r>
            <a:r>
              <a:rPr lang="ru-RU" sz="1400" dirty="0"/>
              <a:t> бизнес </a:t>
            </a:r>
            <a:r>
              <a:rPr lang="ru-RU" sz="1400" dirty="0" err="1"/>
              <a:t>учун</a:t>
            </a:r>
            <a:r>
              <a:rPr lang="ru-RU" sz="1400" dirty="0"/>
              <a:t> </a:t>
            </a:r>
            <a:r>
              <a:rPr lang="ru-RU" sz="1400" dirty="0" err="1"/>
              <a:t>диверсификациялаш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Ўзбекистонда</a:t>
            </a:r>
            <a:r>
              <a:rPr lang="ru-RU" sz="1400" dirty="0"/>
              <a:t> реал </a:t>
            </a:r>
            <a:r>
              <a:rPr lang="ru-RU" sz="1400" dirty="0" err="1"/>
              <a:t>ишлаб</a:t>
            </a:r>
            <a:r>
              <a:rPr lang="ru-RU" sz="1400" dirty="0"/>
              <a:t> </a:t>
            </a:r>
            <a:r>
              <a:rPr lang="ru-RU" sz="1400" dirty="0" err="1"/>
              <a:t>чиқаришни</a:t>
            </a:r>
            <a:r>
              <a:rPr lang="ru-RU" sz="1400" dirty="0"/>
              <a:t> </a:t>
            </a:r>
            <a:r>
              <a:rPr lang="ru-RU" sz="1400" dirty="0" err="1"/>
              <a:t>рағбатлантириш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Яқин</a:t>
            </a:r>
            <a:r>
              <a:rPr lang="ru-RU" sz="1400" dirty="0"/>
              <a:t> </a:t>
            </a:r>
            <a:r>
              <a:rPr lang="ru-RU" sz="1400" dirty="0" err="1"/>
              <a:t>Шарқ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Ж.Шарқий</a:t>
            </a:r>
            <a:r>
              <a:rPr lang="ru-RU" sz="1400" dirty="0"/>
              <a:t> </a:t>
            </a:r>
            <a:r>
              <a:rPr lang="ru-RU" sz="1400" dirty="0" err="1"/>
              <a:t>Осиё</a:t>
            </a:r>
            <a:r>
              <a:rPr lang="ru-RU" sz="1400" dirty="0"/>
              <a:t> </a:t>
            </a:r>
            <a:r>
              <a:rPr lang="ru-RU" sz="1400" dirty="0" err="1"/>
              <a:t>мамлакатларидан</a:t>
            </a:r>
            <a:r>
              <a:rPr lang="ru-RU" sz="1400" dirty="0"/>
              <a:t> </a:t>
            </a:r>
            <a:r>
              <a:rPr lang="ru-RU" sz="1400" dirty="0" err="1"/>
              <a:t>инвестицион</a:t>
            </a:r>
            <a:r>
              <a:rPr lang="ru-RU" sz="1400" dirty="0"/>
              <a:t> </a:t>
            </a:r>
          </a:p>
          <a:p>
            <a:r>
              <a:rPr lang="ru-RU" sz="1400" dirty="0" err="1"/>
              <a:t>маблағларни</a:t>
            </a:r>
            <a:r>
              <a:rPr lang="ru-RU" sz="1400" dirty="0"/>
              <a:t> </a:t>
            </a:r>
            <a:r>
              <a:rPr lang="ru-RU" sz="1400" dirty="0" err="1"/>
              <a:t>жалб</a:t>
            </a:r>
            <a:r>
              <a:rPr lang="ru-RU" sz="1400" dirty="0"/>
              <a:t> </a:t>
            </a:r>
            <a:r>
              <a:rPr lang="ru-RU" sz="1400" dirty="0" err="1"/>
              <a:t>қилин</a:t>
            </a:r>
            <a:r>
              <a:rPr lang="ru-RU" sz="1400" dirty="0"/>
              <a:t> </a:t>
            </a:r>
            <a:r>
              <a:rPr lang="ru-RU" sz="1400" dirty="0" err="1"/>
              <a:t>ган</a:t>
            </a:r>
            <a:r>
              <a:rPr lang="ru-RU" sz="1400" dirty="0"/>
              <a:t> </a:t>
            </a:r>
            <a:r>
              <a:rPr lang="ru-RU" sz="1400" dirty="0" err="1"/>
              <a:t>тақдирда</a:t>
            </a:r>
            <a:r>
              <a:rPr lang="ru-RU" sz="1400" dirty="0"/>
              <a:t> </a:t>
            </a:r>
            <a:r>
              <a:rPr lang="ru-RU" sz="1400" dirty="0" err="1"/>
              <a:t>Ўзбекистон</a:t>
            </a:r>
            <a:r>
              <a:rPr lang="ru-RU" sz="1400" dirty="0"/>
              <a:t> </a:t>
            </a:r>
            <a:r>
              <a:rPr lang="ru-RU" sz="1400" dirty="0" err="1"/>
              <a:t>иқтисодиёти</a:t>
            </a:r>
            <a:r>
              <a:rPr lang="ru-RU" sz="1400" dirty="0"/>
              <a:t> </a:t>
            </a:r>
            <a:r>
              <a:rPr lang="ru-RU" sz="1400" dirty="0" err="1"/>
              <a:t>учун</a:t>
            </a:r>
            <a:r>
              <a:rPr lang="ru-RU" sz="1400" dirty="0"/>
              <a:t> </a:t>
            </a:r>
            <a:r>
              <a:rPr lang="ru-RU" sz="1400" dirty="0" err="1"/>
              <a:t>бевосита</a:t>
            </a:r>
            <a:r>
              <a:rPr lang="ru-RU" sz="1400" dirty="0"/>
              <a:t> </a:t>
            </a:r>
            <a:r>
              <a:rPr lang="ru-RU" sz="1400" dirty="0" err="1"/>
              <a:t>нафлар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молиялаштиришни</a:t>
            </a:r>
            <a:r>
              <a:rPr lang="ru-RU" sz="1400" dirty="0"/>
              <a:t> </a:t>
            </a:r>
            <a:r>
              <a:rPr lang="ru-RU" sz="1400" dirty="0" err="1"/>
              <a:t>муваффақиятли</a:t>
            </a:r>
            <a:r>
              <a:rPr lang="ru-RU" sz="1400" dirty="0"/>
              <a:t>   </a:t>
            </a:r>
            <a:r>
              <a:rPr lang="ru-RU" sz="1400" dirty="0" err="1"/>
              <a:t>жорий</a:t>
            </a:r>
            <a:r>
              <a:rPr lang="ru-RU" sz="1400" dirty="0"/>
              <a:t>  </a:t>
            </a:r>
            <a:r>
              <a:rPr lang="ru-RU" sz="1400" dirty="0" err="1"/>
              <a:t>этаётган</a:t>
            </a:r>
            <a:r>
              <a:rPr lang="ru-RU" sz="1400" dirty="0"/>
              <a:t> </a:t>
            </a:r>
            <a:r>
              <a:rPr lang="ru-RU" sz="1400" dirty="0" err="1"/>
              <a:t>дунёвий</a:t>
            </a:r>
            <a:r>
              <a:rPr lang="ru-RU" sz="1400" dirty="0"/>
              <a:t> </a:t>
            </a:r>
            <a:r>
              <a:rPr lang="ru-RU" sz="1400" dirty="0" err="1"/>
              <a:t>давлат</a:t>
            </a:r>
            <a:r>
              <a:rPr lang="ru-RU" sz="1400" dirty="0"/>
              <a:t> </a:t>
            </a:r>
            <a:r>
              <a:rPr lang="ru-RU" sz="1400" dirty="0" err="1"/>
              <a:t>сифатида</a:t>
            </a:r>
            <a:r>
              <a:rPr lang="ru-RU" sz="1400" dirty="0"/>
              <a:t> </a:t>
            </a:r>
            <a:r>
              <a:rPr lang="ru-RU" sz="1400" dirty="0" err="1"/>
              <a:t>Ўзбекистон</a:t>
            </a:r>
            <a:r>
              <a:rPr lang="ru-RU" sz="1400" dirty="0"/>
              <a:t> </a:t>
            </a:r>
            <a:r>
              <a:rPr lang="ru-RU" sz="1400" dirty="0" err="1"/>
              <a:t>обрўсининг</a:t>
            </a:r>
            <a:r>
              <a:rPr lang="ru-RU" sz="1400" dirty="0"/>
              <a:t> </a:t>
            </a:r>
            <a:r>
              <a:rPr lang="ru-RU" sz="1400" dirty="0" err="1"/>
              <a:t>кўтарилиши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Анъанавий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томонидан</a:t>
            </a:r>
            <a:r>
              <a:rPr lang="ru-RU" sz="1400" dirty="0"/>
              <a:t> </a:t>
            </a:r>
            <a:r>
              <a:rPr lang="ru-RU" sz="1400" dirty="0" err="1"/>
              <a:t>лозим</a:t>
            </a:r>
            <a:r>
              <a:rPr lang="ru-RU" sz="1400" dirty="0"/>
              <a:t> </a:t>
            </a:r>
            <a:r>
              <a:rPr lang="ru-RU" sz="1400" dirty="0" err="1"/>
              <a:t>даражада</a:t>
            </a:r>
            <a:r>
              <a:rPr lang="ru-RU" sz="1400" dirty="0"/>
              <a:t> </a:t>
            </a:r>
            <a:r>
              <a:rPr lang="ru-RU" sz="1400" dirty="0" err="1"/>
              <a:t>қамраб</a:t>
            </a:r>
            <a:r>
              <a:rPr lang="ru-RU" sz="1400" dirty="0"/>
              <a:t> </a:t>
            </a:r>
            <a:r>
              <a:rPr lang="ru-RU" sz="1400" dirty="0" err="1"/>
              <a:t>олинган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бозорининг</a:t>
            </a:r>
            <a:r>
              <a:rPr lang="ru-RU" sz="1400" dirty="0"/>
              <a:t> </a:t>
            </a:r>
            <a:r>
              <a:rPr lang="ru-RU" sz="1400" dirty="0" err="1"/>
              <a:t>мавжудлиги</a:t>
            </a:r>
            <a:r>
              <a:rPr lang="ru-RU" sz="1400" dirty="0"/>
              <a:t> (</a:t>
            </a:r>
            <a:r>
              <a:rPr lang="ru-RU" sz="1400" dirty="0" err="1"/>
              <a:t>кичик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ўрта</a:t>
            </a:r>
            <a:r>
              <a:rPr lang="ru-RU" sz="1400" dirty="0"/>
              <a:t> бизнес </a:t>
            </a:r>
            <a:r>
              <a:rPr lang="ru-RU" sz="1400" dirty="0" err="1"/>
              <a:t>субъектлари</a:t>
            </a:r>
            <a:r>
              <a:rPr lang="ru-RU" sz="1400" dirty="0"/>
              <a:t>, </a:t>
            </a:r>
            <a:r>
              <a:rPr lang="ru-RU" sz="1400" dirty="0" err="1"/>
              <a:t>аграр</a:t>
            </a:r>
            <a:r>
              <a:rPr lang="ru-RU" sz="1400" dirty="0"/>
              <a:t> сектор)</a:t>
            </a:r>
          </a:p>
          <a:p>
            <a:r>
              <a:rPr lang="ru-RU" sz="1400" dirty="0"/>
              <a:t>– </a:t>
            </a:r>
            <a:r>
              <a:rPr lang="ru-RU" sz="1400" dirty="0" err="1"/>
              <a:t>Ўзбекистон</a:t>
            </a:r>
            <a:r>
              <a:rPr lang="ru-RU" sz="1400" dirty="0"/>
              <a:t> </a:t>
            </a:r>
            <a:r>
              <a:rPr lang="ru-RU" sz="1400" dirty="0" err="1"/>
              <a:t>аҳолисининг</a:t>
            </a:r>
            <a:r>
              <a:rPr lang="ru-RU" sz="1400" dirty="0"/>
              <a:t> </a:t>
            </a:r>
            <a:r>
              <a:rPr lang="ru-RU" sz="1400" dirty="0" err="1"/>
              <a:t>асосий</a:t>
            </a:r>
            <a:r>
              <a:rPr lang="ru-RU" sz="1400" dirty="0"/>
              <a:t> </a:t>
            </a:r>
            <a:r>
              <a:rPr lang="ru-RU" sz="1400" dirty="0" err="1"/>
              <a:t>қисми</a:t>
            </a:r>
            <a:r>
              <a:rPr lang="ru-RU" sz="1400" dirty="0"/>
              <a:t> </a:t>
            </a:r>
            <a:r>
              <a:rPr lang="ru-RU" sz="1400" dirty="0" err="1"/>
              <a:t>исломга</a:t>
            </a:r>
            <a:r>
              <a:rPr lang="ru-RU" sz="1400" dirty="0"/>
              <a:t> </a:t>
            </a:r>
            <a:r>
              <a:rPr lang="ru-RU" sz="1400" dirty="0" err="1"/>
              <a:t>эътиқод</a:t>
            </a:r>
            <a:r>
              <a:rPr lang="ru-RU" sz="1400" dirty="0"/>
              <a:t> </a:t>
            </a:r>
            <a:r>
              <a:rPr lang="ru-RU" sz="1400" dirty="0" err="1"/>
              <a:t>этгани</a:t>
            </a:r>
            <a:r>
              <a:rPr lang="ru-RU" sz="1400" dirty="0"/>
              <a:t> </a:t>
            </a:r>
            <a:r>
              <a:rPr lang="ru-RU" sz="1400" dirty="0" err="1"/>
              <a:t>сабабли</a:t>
            </a:r>
            <a:r>
              <a:rPr lang="ru-RU" sz="1400" dirty="0"/>
              <a:t>, </a:t>
            </a:r>
            <a:r>
              <a:rPr lang="ru-RU" sz="1400" dirty="0" err="1"/>
              <a:t>мазкур</a:t>
            </a:r>
            <a:r>
              <a:rPr lang="ru-RU" sz="1400" dirty="0"/>
              <a:t> </a:t>
            </a:r>
            <a:r>
              <a:rPr lang="ru-RU" sz="1400" dirty="0" err="1"/>
              <a:t>молиявий</a:t>
            </a:r>
            <a:r>
              <a:rPr lang="ru-RU" sz="1400" dirty="0"/>
              <a:t> </a:t>
            </a:r>
            <a:r>
              <a:rPr lang="ru-RU" sz="1400" dirty="0" err="1"/>
              <a:t>маҳсулотларга</a:t>
            </a:r>
            <a:r>
              <a:rPr lang="ru-RU" sz="1400" dirty="0"/>
              <a:t> </a:t>
            </a:r>
            <a:r>
              <a:rPr lang="ru-RU" sz="1400" dirty="0" err="1"/>
              <a:t>барқарор</a:t>
            </a:r>
            <a:r>
              <a:rPr lang="ru-RU" sz="1400" dirty="0"/>
              <a:t> </a:t>
            </a:r>
            <a:r>
              <a:rPr lang="ru-RU" sz="1400" dirty="0" err="1"/>
              <a:t>талабнинг</a:t>
            </a:r>
            <a:r>
              <a:rPr lang="ru-RU" sz="1400" dirty="0"/>
              <a:t> </a:t>
            </a:r>
            <a:r>
              <a:rPr lang="ru-RU" sz="1400" dirty="0" err="1"/>
              <a:t>кутилиши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Исломий</a:t>
            </a:r>
            <a:r>
              <a:rPr lang="ru-RU" sz="1400" dirty="0"/>
              <a:t> </a:t>
            </a:r>
            <a:r>
              <a:rPr lang="ru-RU" sz="1400" dirty="0" err="1"/>
              <a:t>молиялаштириш</a:t>
            </a:r>
            <a:r>
              <a:rPr lang="ru-RU" sz="1400" dirty="0"/>
              <a:t> </a:t>
            </a:r>
            <a:r>
              <a:rPr lang="ru-RU" sz="1400" dirty="0" err="1"/>
              <a:t>тамойиллари</a:t>
            </a:r>
            <a:r>
              <a:rPr lang="ru-RU" sz="1400" dirty="0"/>
              <a:t> </a:t>
            </a:r>
            <a:r>
              <a:rPr lang="ru-RU" sz="1400" dirty="0" err="1"/>
              <a:t>ижтимоий</a:t>
            </a:r>
            <a:r>
              <a:rPr lang="ru-RU" sz="1400" dirty="0"/>
              <a:t> </a:t>
            </a:r>
            <a:r>
              <a:rPr lang="ru-RU" sz="1400" dirty="0" err="1"/>
              <a:t>тенгсизликни</a:t>
            </a:r>
            <a:r>
              <a:rPr lang="ru-RU" sz="1400" dirty="0"/>
              <a:t> </a:t>
            </a:r>
            <a:r>
              <a:rPr lang="ru-RU" sz="1400" dirty="0" err="1"/>
              <a:t>пасайтиришга</a:t>
            </a:r>
            <a:r>
              <a:rPr lang="ru-RU" sz="1400" dirty="0"/>
              <a:t> </a:t>
            </a:r>
            <a:r>
              <a:rPr lang="ru-RU" sz="1400" dirty="0" err="1"/>
              <a:t>ёрдам</a:t>
            </a:r>
            <a:r>
              <a:rPr lang="ru-RU" sz="1400" dirty="0"/>
              <a:t> </a:t>
            </a:r>
            <a:r>
              <a:rPr lang="ru-RU" sz="1400" dirty="0" err="1"/>
              <a:t>беради</a:t>
            </a:r>
            <a:r>
              <a:rPr lang="ru-RU" sz="1400" dirty="0"/>
              <a:t>, </a:t>
            </a:r>
            <a:r>
              <a:rPr lang="ru-RU" sz="1400" dirty="0" err="1"/>
              <a:t>ижтимоий</a:t>
            </a:r>
            <a:r>
              <a:rPr lang="ru-RU" sz="1400" dirty="0"/>
              <a:t> </a:t>
            </a:r>
            <a:r>
              <a:rPr lang="ru-RU" sz="1400" dirty="0" err="1"/>
              <a:t>адолатни</a:t>
            </a:r>
            <a:r>
              <a:rPr lang="ru-RU" sz="1400" dirty="0"/>
              <a:t> </a:t>
            </a:r>
            <a:r>
              <a:rPr lang="ru-RU" sz="1400" dirty="0" err="1"/>
              <a:t>мустаҳкамлайди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Муқобил</a:t>
            </a:r>
            <a:r>
              <a:rPr lang="ru-RU" sz="1400" dirty="0"/>
              <a:t> </a:t>
            </a:r>
            <a:r>
              <a:rPr lang="ru-RU" sz="1400" dirty="0" err="1"/>
              <a:t>молиявий</a:t>
            </a:r>
            <a:r>
              <a:rPr lang="ru-RU" sz="1400" dirty="0"/>
              <a:t> </a:t>
            </a:r>
            <a:r>
              <a:rPr lang="ru-RU" sz="1400" dirty="0" err="1"/>
              <a:t>маҳсулотлар</a:t>
            </a:r>
            <a:r>
              <a:rPr lang="ru-RU" sz="1400" dirty="0"/>
              <a:t> </a:t>
            </a:r>
            <a:r>
              <a:rPr lang="ru-RU" sz="1400" dirty="0" err="1"/>
              <a:t>пайдо</a:t>
            </a:r>
            <a:r>
              <a:rPr lang="ru-RU" sz="1400" dirty="0"/>
              <a:t> </a:t>
            </a:r>
            <a:r>
              <a:rPr lang="ru-RU" sz="1400" dirty="0" err="1"/>
              <a:t>бўлиши</a:t>
            </a:r>
            <a:r>
              <a:rPr lang="ru-RU" sz="1400" dirty="0"/>
              <a:t> </a:t>
            </a:r>
            <a:r>
              <a:rPr lang="ru-RU" sz="1400" dirty="0" err="1"/>
              <a:t>ҳисобига</a:t>
            </a:r>
            <a:r>
              <a:rPr lang="ru-RU" sz="1400" dirty="0"/>
              <a:t> </a:t>
            </a:r>
            <a:r>
              <a:rPr lang="ru-RU" sz="1400" dirty="0" err="1"/>
              <a:t>аҳолининг</a:t>
            </a:r>
            <a:r>
              <a:rPr lang="ru-RU" sz="1400" dirty="0"/>
              <a:t>  </a:t>
            </a:r>
            <a:r>
              <a:rPr lang="ru-RU" sz="1400" dirty="0" err="1"/>
              <a:t>молиявий</a:t>
            </a:r>
            <a:r>
              <a:rPr lang="ru-RU" sz="1400" dirty="0"/>
              <a:t>  </a:t>
            </a:r>
            <a:r>
              <a:rPr lang="ru-RU" sz="1400" dirty="0" err="1"/>
              <a:t>хизматлардан</a:t>
            </a:r>
            <a:r>
              <a:rPr lang="ru-RU" sz="1400" dirty="0"/>
              <a:t>  </a:t>
            </a:r>
            <a:r>
              <a:rPr lang="ru-RU" sz="1400" dirty="0" err="1"/>
              <a:t>фойдаланиш</a:t>
            </a:r>
            <a:r>
              <a:rPr lang="ru-RU" sz="1400" dirty="0"/>
              <a:t> </a:t>
            </a:r>
            <a:r>
              <a:rPr lang="ru-RU" sz="1400" dirty="0" err="1"/>
              <a:t>имконияти</a:t>
            </a:r>
            <a:r>
              <a:rPr lang="ru-RU" sz="1400" dirty="0"/>
              <a:t> </a:t>
            </a:r>
            <a:r>
              <a:rPr lang="ru-RU" sz="1400" dirty="0" err="1"/>
              <a:t>кенгаяди</a:t>
            </a:r>
            <a:endParaRPr lang="ru-RU" sz="1400" dirty="0"/>
          </a:p>
          <a:p>
            <a:r>
              <a:rPr lang="ru-RU" sz="1400" dirty="0"/>
              <a:t>– Ушбу </a:t>
            </a:r>
            <a:r>
              <a:rPr lang="ru-RU" sz="1400" dirty="0" err="1"/>
              <a:t>соҳанинг</a:t>
            </a:r>
            <a:r>
              <a:rPr lang="ru-RU" sz="1400" dirty="0"/>
              <a:t> </a:t>
            </a:r>
            <a:r>
              <a:rPr lang="ru-RU" sz="1400" dirty="0" err="1"/>
              <a:t>ривожида</a:t>
            </a:r>
            <a:r>
              <a:rPr lang="ru-RU" sz="1400" dirty="0"/>
              <a:t> </a:t>
            </a:r>
            <a:r>
              <a:rPr lang="ru-RU" sz="1400" dirty="0" err="1"/>
              <a:t>ғарб</a:t>
            </a:r>
            <a:r>
              <a:rPr lang="ru-RU" sz="1400" dirty="0"/>
              <a:t> </a:t>
            </a:r>
            <a:r>
              <a:rPr lang="ru-RU" sz="1400" dirty="0" err="1"/>
              <a:t>мамлакатлари</a:t>
            </a:r>
            <a:r>
              <a:rPr lang="ru-RU" sz="1400" dirty="0"/>
              <a:t>  </a:t>
            </a:r>
            <a:r>
              <a:rPr lang="ru-RU" sz="1400" dirty="0" err="1"/>
              <a:t>қўллаб-қувватлашининг</a:t>
            </a:r>
            <a:r>
              <a:rPr lang="ru-RU" sz="1400" dirty="0"/>
              <a:t> </a:t>
            </a:r>
            <a:r>
              <a:rPr lang="ru-RU" sz="1400" dirty="0" err="1"/>
              <a:t>ошиб</a:t>
            </a:r>
            <a:r>
              <a:rPr lang="ru-RU" sz="1400" dirty="0"/>
              <a:t> </a:t>
            </a:r>
            <a:r>
              <a:rPr lang="ru-RU" sz="1400" dirty="0" err="1"/>
              <a:t>бориши</a:t>
            </a:r>
            <a:endParaRPr lang="ru-RU" sz="1400" dirty="0"/>
          </a:p>
          <a:p>
            <a:r>
              <a:rPr lang="ru-RU" sz="1400" dirty="0"/>
              <a:t>– </a:t>
            </a:r>
            <a:r>
              <a:rPr lang="ru-RU" sz="1400" dirty="0" err="1"/>
              <a:t>Хизматлар</a:t>
            </a:r>
            <a:r>
              <a:rPr lang="ru-RU" sz="1400" dirty="0"/>
              <a:t> </a:t>
            </a:r>
            <a:r>
              <a:rPr lang="ru-RU" sz="1400" dirty="0" err="1"/>
              <a:t>кўрсатиш</a:t>
            </a:r>
            <a:r>
              <a:rPr lang="ru-RU" sz="1400" dirty="0"/>
              <a:t> </a:t>
            </a:r>
            <a:r>
              <a:rPr lang="ru-RU" sz="1400" dirty="0" err="1"/>
              <a:t>учун</a:t>
            </a:r>
            <a:r>
              <a:rPr lang="ru-RU" sz="1400" dirty="0"/>
              <a:t> </a:t>
            </a:r>
            <a:r>
              <a:rPr lang="ru-RU" sz="1400" dirty="0" err="1"/>
              <a:t>платформанинг</a:t>
            </a:r>
            <a:r>
              <a:rPr lang="ru-RU" sz="1400" dirty="0"/>
              <a:t> </a:t>
            </a:r>
            <a:r>
              <a:rPr lang="ru-RU" sz="1400" dirty="0" err="1"/>
              <a:t>кенгайиши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тармоқ</a:t>
            </a:r>
            <a:r>
              <a:rPr lang="ru-RU" sz="1400" dirty="0"/>
              <a:t> </a:t>
            </a:r>
            <a:r>
              <a:rPr lang="ru-RU" sz="1400" dirty="0" err="1"/>
              <a:t>ребрендинги</a:t>
            </a:r>
            <a:r>
              <a:rPr lang="ru-RU" sz="1400" dirty="0"/>
              <a:t>  </a:t>
            </a:r>
            <a:r>
              <a:rPr lang="ru-RU" sz="1400" dirty="0" err="1"/>
              <a:t>жараёнининг</a:t>
            </a:r>
            <a:r>
              <a:rPr lang="ru-RU" sz="1400" dirty="0"/>
              <a:t>  </a:t>
            </a:r>
            <a:r>
              <a:rPr lang="ru-RU" sz="1400" dirty="0" err="1"/>
              <a:t>ижобий</a:t>
            </a:r>
            <a:r>
              <a:rPr lang="ru-RU" sz="1400" dirty="0"/>
              <a:t>  </a:t>
            </a:r>
            <a:r>
              <a:rPr lang="ru-RU" sz="1400" dirty="0" err="1"/>
              <a:t>қабул</a:t>
            </a:r>
            <a:r>
              <a:rPr lang="ru-RU" sz="1400" dirty="0"/>
              <a:t> </a:t>
            </a:r>
            <a:r>
              <a:rPr lang="ru-RU" sz="1400" dirty="0" err="1"/>
              <a:t>қилиниши</a:t>
            </a:r>
            <a:endParaRPr lang="ru-RU" sz="1400" dirty="0"/>
          </a:p>
          <a:p>
            <a:r>
              <a:rPr lang="ru-RU" sz="1400" dirty="0"/>
              <a:t>–  </a:t>
            </a:r>
            <a:r>
              <a:rPr lang="ru-RU" sz="1400" dirty="0" err="1"/>
              <a:t>Судхўрлик</a:t>
            </a:r>
            <a:r>
              <a:rPr lang="ru-RU" sz="1400" dirty="0"/>
              <a:t>  </a:t>
            </a:r>
            <a:r>
              <a:rPr lang="ru-RU" sz="1400" dirty="0" err="1"/>
              <a:t>қарз</a:t>
            </a:r>
            <a:r>
              <a:rPr lang="ru-RU" sz="1400" dirty="0"/>
              <a:t>  </a:t>
            </a:r>
            <a:r>
              <a:rPr lang="ru-RU" sz="1400" dirty="0" err="1"/>
              <a:t>юкини</a:t>
            </a:r>
            <a:r>
              <a:rPr lang="ru-RU" sz="1400" dirty="0"/>
              <a:t>  </a:t>
            </a:r>
            <a:r>
              <a:rPr lang="ru-RU" sz="1400" dirty="0" err="1"/>
              <a:t>пасайтириш</a:t>
            </a:r>
            <a:r>
              <a:rPr lang="ru-RU" sz="1400" dirty="0"/>
              <a:t>  </a:t>
            </a:r>
            <a:r>
              <a:rPr lang="ru-RU" sz="1400" dirty="0" err="1"/>
              <a:t>ва</a:t>
            </a:r>
            <a:r>
              <a:rPr lang="ru-RU" sz="1400" dirty="0"/>
              <a:t>  </a:t>
            </a:r>
            <a:r>
              <a:rPr lang="ru-RU" sz="1400" dirty="0" err="1"/>
              <a:t>мамлакатнинг</a:t>
            </a:r>
            <a:r>
              <a:rPr lang="ru-RU" sz="1400" dirty="0"/>
              <a:t>  </a:t>
            </a:r>
            <a:r>
              <a:rPr lang="ru-RU" sz="1400" dirty="0" err="1"/>
              <a:t>тизим</a:t>
            </a:r>
            <a:r>
              <a:rPr lang="ru-RU" sz="1400" dirty="0"/>
              <a:t>  </a:t>
            </a:r>
            <a:r>
              <a:rPr lang="ru-RU" sz="1400" dirty="0" err="1"/>
              <a:t>асоси</a:t>
            </a:r>
            <a:r>
              <a:rPr lang="ru-RU" sz="1400" dirty="0"/>
              <a:t> </a:t>
            </a:r>
            <a:r>
              <a:rPr lang="ru-RU" sz="1400" dirty="0" err="1"/>
              <a:t>бўла</a:t>
            </a:r>
            <a:r>
              <a:rPr lang="ru-RU" sz="1400" dirty="0"/>
              <a:t>  </a:t>
            </a:r>
            <a:r>
              <a:rPr lang="ru-RU" sz="1400" dirty="0" err="1"/>
              <a:t>оладиган</a:t>
            </a:r>
            <a:r>
              <a:rPr lang="ru-RU" sz="1400" dirty="0"/>
              <a:t>  </a:t>
            </a:r>
            <a:r>
              <a:rPr lang="ru-RU" sz="1400" dirty="0" err="1"/>
              <a:t>корхоналарни</a:t>
            </a:r>
            <a:r>
              <a:rPr lang="ru-RU" sz="1400" dirty="0"/>
              <a:t>  </a:t>
            </a:r>
            <a:r>
              <a:rPr lang="ru-RU" sz="1400" dirty="0" err="1"/>
              <a:t>молиявий</a:t>
            </a:r>
            <a:r>
              <a:rPr lang="ru-RU" sz="1400" dirty="0"/>
              <a:t>  </a:t>
            </a:r>
            <a:r>
              <a:rPr lang="ru-RU" sz="1400" dirty="0" err="1"/>
              <a:t>соғломлаштириш</a:t>
            </a:r>
            <a:r>
              <a:rPr lang="ru-RU" sz="1400" dirty="0"/>
              <a:t>  </a:t>
            </a:r>
            <a:r>
              <a:rPr lang="ru-RU" sz="1400" dirty="0" err="1"/>
              <a:t>мақсадида</a:t>
            </a:r>
            <a:r>
              <a:rPr lang="ru-RU" sz="1400" dirty="0"/>
              <a:t>, </a:t>
            </a:r>
            <a:r>
              <a:rPr lang="ru-RU" sz="1400" dirty="0" err="1"/>
              <a:t>мамлакатнинг</a:t>
            </a:r>
            <a:r>
              <a:rPr lang="ru-RU" sz="1400" dirty="0"/>
              <a:t> </a:t>
            </a:r>
            <a:r>
              <a:rPr lang="ru-RU" sz="1400" dirty="0" err="1"/>
              <a:t>давлат</a:t>
            </a:r>
            <a:r>
              <a:rPr lang="ru-RU" sz="1400" dirty="0"/>
              <a:t> </a:t>
            </a:r>
            <a:r>
              <a:rPr lang="ru-RU" sz="1400" dirty="0" err="1"/>
              <a:t>ва</a:t>
            </a:r>
            <a:r>
              <a:rPr lang="ru-RU" sz="1400" dirty="0"/>
              <a:t> </a:t>
            </a:r>
            <a:r>
              <a:rPr lang="ru-RU" sz="1400" dirty="0" err="1"/>
              <a:t>хусусий</a:t>
            </a:r>
            <a:r>
              <a:rPr lang="ru-RU" sz="1400" dirty="0"/>
              <a:t> </a:t>
            </a:r>
            <a:r>
              <a:rPr lang="ru-RU" sz="1400" dirty="0" err="1"/>
              <a:t>корпоратив</a:t>
            </a:r>
            <a:r>
              <a:rPr lang="ru-RU" sz="1400" dirty="0"/>
              <a:t>  </a:t>
            </a:r>
            <a:r>
              <a:rPr lang="ru-RU" sz="1400" dirty="0" err="1"/>
              <a:t>сектори</a:t>
            </a:r>
            <a:r>
              <a:rPr lang="ru-RU" sz="1400" dirty="0"/>
              <a:t>  </a:t>
            </a:r>
            <a:r>
              <a:rPr lang="ru-RU" sz="1400" dirty="0" err="1"/>
              <a:t>доирасида</a:t>
            </a:r>
            <a:r>
              <a:rPr lang="ru-RU" sz="1400" dirty="0"/>
              <a:t>  </a:t>
            </a:r>
            <a:r>
              <a:rPr lang="ru-RU" sz="1400" dirty="0" err="1"/>
              <a:t>жаҳонда</a:t>
            </a:r>
            <a:r>
              <a:rPr lang="ru-RU" sz="1400" dirty="0"/>
              <a:t> </a:t>
            </a:r>
            <a:r>
              <a:rPr lang="ru-RU" sz="1400" dirty="0" err="1"/>
              <a:t>муваффақият</a:t>
            </a:r>
            <a:r>
              <a:rPr lang="ru-RU" sz="1400" dirty="0"/>
              <a:t> </a:t>
            </a:r>
            <a:r>
              <a:rPr lang="ru-RU" sz="1400" dirty="0" err="1"/>
              <a:t>билан</a:t>
            </a:r>
            <a:r>
              <a:rPr lang="ru-RU" sz="1400" dirty="0"/>
              <a:t> </a:t>
            </a:r>
            <a:r>
              <a:rPr lang="ru-RU" sz="1400" dirty="0" err="1"/>
              <a:t>татбиқ</a:t>
            </a:r>
            <a:r>
              <a:rPr lang="ru-RU" sz="1400" dirty="0"/>
              <a:t> </a:t>
            </a:r>
            <a:r>
              <a:rPr lang="ru-RU" sz="1400" dirty="0" err="1"/>
              <a:t>этилаётган</a:t>
            </a:r>
            <a:r>
              <a:rPr lang="ru-RU" sz="1400" dirty="0"/>
              <a:t> </a:t>
            </a:r>
            <a:r>
              <a:rPr lang="ru-RU" sz="1400" dirty="0" err="1"/>
              <a:t>воситалар</a:t>
            </a:r>
            <a:r>
              <a:rPr lang="ru-RU" sz="1400" dirty="0"/>
              <a:t>  </a:t>
            </a:r>
            <a:r>
              <a:rPr lang="ru-RU" sz="1400" dirty="0" err="1"/>
              <a:t>ва</a:t>
            </a:r>
            <a:r>
              <a:rPr lang="ru-RU" sz="1400" dirty="0"/>
              <a:t>  </a:t>
            </a:r>
            <a:r>
              <a:rPr lang="ru-RU" sz="1400" dirty="0" err="1"/>
              <a:t>усулларни</a:t>
            </a:r>
            <a:r>
              <a:rPr lang="ru-RU" sz="1400" dirty="0"/>
              <a:t>  </a:t>
            </a:r>
            <a:r>
              <a:rPr lang="ru-RU" sz="1400" dirty="0" err="1"/>
              <a:t>жорий</a:t>
            </a:r>
            <a:r>
              <a:rPr lang="ru-RU" sz="1400" dirty="0"/>
              <a:t>  </a:t>
            </a:r>
            <a:r>
              <a:rPr lang="ru-RU" sz="1400" dirty="0" err="1"/>
              <a:t>этиш</a:t>
            </a:r>
            <a:r>
              <a:rPr lang="ru-RU" sz="1400" dirty="0"/>
              <a:t> </a:t>
            </a:r>
            <a:r>
              <a:rPr lang="ru-RU" sz="1400" dirty="0" err="1"/>
              <a:t>имконияти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288883033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/>
              <a:t>Ўзбекистонда</a:t>
            </a:r>
            <a:r>
              <a:rPr lang="ru-RU" sz="2000" b="1" dirty="0"/>
              <a:t> </a:t>
            </a:r>
            <a:r>
              <a:rPr lang="ru-RU" sz="2000" b="1" dirty="0" err="1"/>
              <a:t>исломий</a:t>
            </a:r>
            <a:r>
              <a:rPr lang="ru-RU" sz="2000" b="1" dirty="0"/>
              <a:t> </a:t>
            </a:r>
            <a:r>
              <a:rPr lang="ru-RU" sz="2000" b="1" dirty="0" err="1"/>
              <a:t>молиялаштириш</a:t>
            </a:r>
            <a:r>
              <a:rPr lang="ru-RU" sz="2000" b="1" dirty="0"/>
              <a:t> </a:t>
            </a:r>
            <a:r>
              <a:rPr lang="ru-RU" sz="2000" b="1" dirty="0" err="1"/>
              <a:t>ривожланишининг</a:t>
            </a:r>
            <a:endParaRPr lang="ru-RU" sz="2000" b="1" dirty="0"/>
          </a:p>
          <a:p>
            <a:pPr algn="ctr"/>
            <a:r>
              <a:rPr lang="en-US" sz="2000" b="1" dirty="0"/>
              <a:t>SWOT </a:t>
            </a:r>
            <a:r>
              <a:rPr lang="ru-RU" sz="2000" b="1" dirty="0" err="1"/>
              <a:t>таҳлили</a:t>
            </a:r>
            <a:r>
              <a:rPr lang="ru-RU" sz="2000" b="1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692696"/>
            <a:ext cx="576064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Ожиз</a:t>
            </a:r>
            <a:r>
              <a:rPr lang="ru-RU" sz="1600" b="1" dirty="0"/>
              <a:t> </a:t>
            </a:r>
            <a:r>
              <a:rPr lang="ru-RU" sz="1600" b="1" dirty="0" err="1"/>
              <a:t>тарафлари</a:t>
            </a:r>
            <a:r>
              <a:rPr lang="ru-RU" sz="1600" b="1" dirty="0"/>
              <a:t> </a:t>
            </a:r>
          </a:p>
          <a:p>
            <a:r>
              <a:rPr lang="ru-RU" sz="1600" dirty="0"/>
              <a:t>–  </a:t>
            </a:r>
            <a:r>
              <a:rPr lang="ru-RU" sz="1600" dirty="0" err="1"/>
              <a:t>Маҳаллий</a:t>
            </a:r>
            <a:r>
              <a:rPr lang="ru-RU" sz="1600" dirty="0"/>
              <a:t>  </a:t>
            </a:r>
            <a:r>
              <a:rPr lang="ru-RU" sz="1600" dirty="0" err="1"/>
              <a:t>солиқ</a:t>
            </a:r>
            <a:r>
              <a:rPr lang="ru-RU" sz="1600" dirty="0"/>
              <a:t>  </a:t>
            </a:r>
            <a:r>
              <a:rPr lang="ru-RU" sz="1600" dirty="0" err="1"/>
              <a:t>ва</a:t>
            </a:r>
            <a:r>
              <a:rPr lang="ru-RU" sz="1600" dirty="0"/>
              <a:t>  банк </a:t>
            </a:r>
          </a:p>
          <a:p>
            <a:r>
              <a:rPr lang="ru-RU" sz="1600" dirty="0" err="1"/>
              <a:t>қонунчилигининг</a:t>
            </a:r>
            <a:r>
              <a:rPr lang="ru-RU" sz="1600" dirty="0"/>
              <a:t> </a:t>
            </a:r>
            <a:r>
              <a:rPr lang="ru-RU" sz="1600" dirty="0" err="1"/>
              <a:t>исломий</a:t>
            </a:r>
            <a:r>
              <a:rPr lang="ru-RU" sz="1600" dirty="0"/>
              <a:t> </a:t>
            </a:r>
            <a:r>
              <a:rPr lang="ru-RU" sz="1600" dirty="0" err="1"/>
              <a:t>молиялаштириш</a:t>
            </a:r>
            <a:r>
              <a:rPr lang="ru-RU" sz="1600" dirty="0"/>
              <a:t>  </a:t>
            </a:r>
            <a:r>
              <a:rPr lang="ru-RU" sz="1600" dirty="0" err="1"/>
              <a:t>хусусиятига</a:t>
            </a:r>
            <a:r>
              <a:rPr lang="ru-RU" sz="1600" dirty="0"/>
              <a:t>  </a:t>
            </a:r>
            <a:r>
              <a:rPr lang="ru-RU" sz="1600" dirty="0" err="1"/>
              <a:t>нисбатан</a:t>
            </a:r>
            <a:r>
              <a:rPr lang="ru-RU" sz="1600" dirty="0"/>
              <a:t> </a:t>
            </a:r>
            <a:r>
              <a:rPr lang="ru-RU" sz="1600" dirty="0" err="1"/>
              <a:t>бўшлиги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мослашмаганлиги</a:t>
            </a:r>
            <a:r>
              <a:rPr lang="ru-RU" sz="1600" dirty="0"/>
              <a:t> </a:t>
            </a:r>
          </a:p>
          <a:p>
            <a:r>
              <a:rPr lang="ru-RU" sz="1600" dirty="0"/>
              <a:t>–  </a:t>
            </a:r>
            <a:r>
              <a:rPr lang="ru-RU" sz="1600" dirty="0" err="1"/>
              <a:t>Исломий</a:t>
            </a:r>
            <a:r>
              <a:rPr lang="ru-RU" sz="1600" dirty="0"/>
              <a:t>  </a:t>
            </a:r>
            <a:r>
              <a:rPr lang="ru-RU" sz="1600" dirty="0" err="1"/>
              <a:t>маҳсулотлар</a:t>
            </a:r>
            <a:r>
              <a:rPr lang="ru-RU" sz="1600" dirty="0"/>
              <a:t>  </a:t>
            </a:r>
            <a:r>
              <a:rPr lang="ru-RU" sz="1600" dirty="0" err="1"/>
              <a:t>билан</a:t>
            </a:r>
            <a:r>
              <a:rPr lang="ru-RU" sz="1600" dirty="0"/>
              <a:t> </a:t>
            </a:r>
            <a:r>
              <a:rPr lang="ru-RU" sz="1600" dirty="0" err="1"/>
              <a:t>ишловчи</a:t>
            </a:r>
            <a:r>
              <a:rPr lang="ru-RU" sz="1600" dirty="0"/>
              <a:t>  </a:t>
            </a:r>
            <a:r>
              <a:rPr lang="ru-RU" sz="1600" dirty="0" err="1"/>
              <a:t>тажрибали</a:t>
            </a:r>
            <a:r>
              <a:rPr lang="ru-RU" sz="1600" dirty="0"/>
              <a:t>  </a:t>
            </a:r>
            <a:r>
              <a:rPr lang="ru-RU" sz="1600" dirty="0" err="1"/>
              <a:t>ходимлар</a:t>
            </a:r>
            <a:r>
              <a:rPr lang="ru-RU" sz="1600" dirty="0"/>
              <a:t> </a:t>
            </a:r>
            <a:r>
              <a:rPr lang="ru-RU" sz="1600" dirty="0" err="1"/>
              <a:t>тақчиллиги</a:t>
            </a:r>
            <a:endParaRPr lang="ru-RU" sz="1600" dirty="0"/>
          </a:p>
          <a:p>
            <a:r>
              <a:rPr lang="ru-RU" sz="1600" dirty="0"/>
              <a:t>–  Паст  </a:t>
            </a:r>
            <a:r>
              <a:rPr lang="ru-RU" sz="1600" dirty="0" err="1"/>
              <a:t>даражада</a:t>
            </a:r>
            <a:r>
              <a:rPr lang="ru-RU" sz="1600" dirty="0"/>
              <a:t>  </a:t>
            </a:r>
            <a:r>
              <a:rPr lang="ru-RU" sz="1600" dirty="0" err="1"/>
              <a:t>молиявий</a:t>
            </a:r>
            <a:r>
              <a:rPr lang="ru-RU" sz="1600" dirty="0"/>
              <a:t>  </a:t>
            </a:r>
            <a:r>
              <a:rPr lang="ru-RU" sz="1600" dirty="0" err="1"/>
              <a:t>хабардорлик</a:t>
            </a:r>
            <a:r>
              <a:rPr lang="ru-RU" sz="1600" dirty="0"/>
              <a:t>:  </a:t>
            </a:r>
            <a:r>
              <a:rPr lang="ru-RU" sz="1600" dirty="0" err="1"/>
              <a:t>аҳоли</a:t>
            </a:r>
            <a:r>
              <a:rPr lang="ru-RU" sz="1600" dirty="0"/>
              <a:t>  </a:t>
            </a:r>
            <a:r>
              <a:rPr lang="ru-RU" sz="1600" dirty="0" err="1"/>
              <a:t>ва</a:t>
            </a:r>
            <a:r>
              <a:rPr lang="ru-RU" sz="1600" dirty="0"/>
              <a:t>  </a:t>
            </a:r>
            <a:r>
              <a:rPr lang="ru-RU" sz="1600" dirty="0" err="1"/>
              <a:t>бизнеснинг</a:t>
            </a:r>
            <a:r>
              <a:rPr lang="ru-RU" sz="1600" dirty="0"/>
              <a:t>  </a:t>
            </a:r>
            <a:r>
              <a:rPr lang="ru-RU" sz="1600" dirty="0" err="1"/>
              <a:t>исломий</a:t>
            </a:r>
            <a:r>
              <a:rPr lang="ru-RU" sz="1600" dirty="0"/>
              <a:t>  </a:t>
            </a:r>
            <a:r>
              <a:rPr lang="ru-RU" sz="1600" dirty="0" err="1"/>
              <a:t>молиялаштириш</a:t>
            </a:r>
            <a:r>
              <a:rPr lang="ru-RU" sz="1600" dirty="0"/>
              <a:t> </a:t>
            </a:r>
          </a:p>
          <a:p>
            <a:r>
              <a:rPr lang="ru-RU" sz="1600" dirty="0" err="1"/>
              <a:t>маҳсулотлари</a:t>
            </a:r>
            <a:r>
              <a:rPr lang="ru-RU" sz="1600" dirty="0"/>
              <a:t>  </a:t>
            </a:r>
            <a:r>
              <a:rPr lang="ru-RU" sz="1600" dirty="0" err="1"/>
              <a:t>тўғрисида</a:t>
            </a:r>
            <a:r>
              <a:rPr lang="ru-RU" sz="1600" dirty="0"/>
              <a:t>    </a:t>
            </a:r>
            <a:r>
              <a:rPr lang="ru-RU" sz="1600" dirty="0" err="1"/>
              <a:t>бохабар</a:t>
            </a:r>
            <a:r>
              <a:rPr lang="ru-RU" sz="1600" dirty="0"/>
              <a:t> </a:t>
            </a:r>
            <a:r>
              <a:rPr lang="ru-RU" sz="1600" dirty="0" err="1"/>
              <a:t>эмаслиги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бошқа</a:t>
            </a:r>
            <a:r>
              <a:rPr lang="ru-RU" sz="1600" dirty="0"/>
              <a:t> </a:t>
            </a:r>
            <a:r>
              <a:rPr lang="ru-RU" sz="1600" dirty="0" err="1"/>
              <a:t>андозалар</a:t>
            </a:r>
            <a:endParaRPr lang="ru-RU" sz="1600" dirty="0"/>
          </a:p>
          <a:p>
            <a:r>
              <a:rPr lang="ru-RU" sz="1600" dirty="0"/>
              <a:t>– </a:t>
            </a:r>
            <a:r>
              <a:rPr lang="ru-RU" sz="1600" dirty="0" err="1"/>
              <a:t>Шўъба</a:t>
            </a:r>
            <a:r>
              <a:rPr lang="ru-RU" sz="1600" dirty="0"/>
              <a:t> </a:t>
            </a:r>
            <a:r>
              <a:rPr lang="ru-RU" sz="1600" dirty="0" err="1"/>
              <a:t>исломий</a:t>
            </a:r>
            <a:r>
              <a:rPr lang="ru-RU" sz="1600" dirty="0"/>
              <a:t> </a:t>
            </a:r>
            <a:r>
              <a:rPr lang="ru-RU" sz="1600" dirty="0" err="1"/>
              <a:t>молиявий</a:t>
            </a:r>
            <a:r>
              <a:rPr lang="ru-RU" sz="1600" dirty="0"/>
              <a:t> </a:t>
            </a:r>
            <a:r>
              <a:rPr lang="ru-RU" sz="1600" dirty="0" err="1"/>
              <a:t>ташкилотларнинг</a:t>
            </a:r>
            <a:r>
              <a:rPr lang="ru-RU" sz="1600" dirty="0"/>
              <a:t> </a:t>
            </a:r>
            <a:r>
              <a:rPr lang="ru-RU" sz="1600" dirty="0" err="1"/>
              <a:t>марказий</a:t>
            </a:r>
            <a:r>
              <a:rPr lang="ru-RU" sz="1600" dirty="0"/>
              <a:t> </a:t>
            </a:r>
            <a:r>
              <a:rPr lang="ru-RU" sz="1600" dirty="0" err="1"/>
              <a:t>ташкилотлар</a:t>
            </a:r>
            <a:r>
              <a:rPr lang="ru-RU" sz="1600" dirty="0"/>
              <a:t> </a:t>
            </a:r>
            <a:r>
              <a:rPr lang="ru-RU" sz="1600" dirty="0" err="1"/>
              <a:t>фаолиятига</a:t>
            </a:r>
            <a:r>
              <a:rPr lang="ru-RU" sz="1600" dirty="0"/>
              <a:t> </a:t>
            </a:r>
            <a:r>
              <a:rPr lang="ru-RU" sz="1600" dirty="0" err="1"/>
              <a:t>қарамлиги</a:t>
            </a:r>
            <a:endParaRPr lang="ru-RU" sz="1600" dirty="0"/>
          </a:p>
          <a:p>
            <a:r>
              <a:rPr lang="ru-RU" sz="1600" dirty="0"/>
              <a:t>– </a:t>
            </a:r>
            <a:r>
              <a:rPr lang="ru-RU" sz="1600" dirty="0" err="1"/>
              <a:t>Мусулмон</a:t>
            </a:r>
            <a:r>
              <a:rPr lang="ru-RU" sz="1600" dirty="0"/>
              <a:t> </a:t>
            </a:r>
            <a:r>
              <a:rPr lang="ru-RU" sz="1600" dirty="0" err="1"/>
              <a:t>мамлакатларида</a:t>
            </a:r>
            <a:r>
              <a:rPr lang="ru-RU" sz="1600" dirty="0"/>
              <a:t> </a:t>
            </a:r>
            <a:r>
              <a:rPr lang="ru-RU" sz="1600" dirty="0" err="1"/>
              <a:t>мазҳабларнинг</a:t>
            </a:r>
            <a:r>
              <a:rPr lang="ru-RU" sz="1600" dirty="0"/>
              <a:t> </a:t>
            </a:r>
            <a:r>
              <a:rPr lang="ru-RU" sz="1600" dirty="0" err="1"/>
              <a:t>турлилиги</a:t>
            </a:r>
            <a:endParaRPr lang="ru-RU" sz="1600" dirty="0"/>
          </a:p>
          <a:p>
            <a:r>
              <a:rPr lang="ru-RU" sz="1600" dirty="0"/>
              <a:t>– </a:t>
            </a:r>
            <a:r>
              <a:rPr lang="ru-RU" sz="1600" dirty="0" err="1"/>
              <a:t>Исломий</a:t>
            </a:r>
            <a:r>
              <a:rPr lang="ru-RU" sz="1600" dirty="0"/>
              <a:t> </a:t>
            </a:r>
            <a:r>
              <a:rPr lang="ru-RU" sz="1600" dirty="0" err="1"/>
              <a:t>банкдан</a:t>
            </a:r>
            <a:r>
              <a:rPr lang="ru-RU" sz="1600" dirty="0"/>
              <a:t> </a:t>
            </a:r>
            <a:r>
              <a:rPr lang="ru-RU" sz="1600" dirty="0" err="1"/>
              <a:t>қарз</a:t>
            </a:r>
            <a:r>
              <a:rPr lang="ru-RU" sz="1600" dirty="0"/>
              <a:t> </a:t>
            </a:r>
            <a:r>
              <a:rPr lang="ru-RU" sz="1600" dirty="0" err="1"/>
              <a:t>олишнинг</a:t>
            </a:r>
            <a:r>
              <a:rPr lang="ru-RU" sz="1600" dirty="0"/>
              <a:t> </a:t>
            </a:r>
            <a:r>
              <a:rPr lang="ru-RU" sz="1600" dirty="0" err="1"/>
              <a:t>мураккаблиги</a:t>
            </a:r>
            <a:r>
              <a:rPr lang="ru-RU" sz="1600" dirty="0"/>
              <a:t>. </a:t>
            </a:r>
            <a:r>
              <a:rPr lang="ru-RU" sz="1600" dirty="0" err="1"/>
              <a:t>Исломий</a:t>
            </a:r>
            <a:r>
              <a:rPr lang="ru-RU" sz="1600" dirty="0"/>
              <a:t> </a:t>
            </a:r>
            <a:r>
              <a:rPr lang="ru-RU" sz="1600" dirty="0" err="1"/>
              <a:t>молиявий</a:t>
            </a:r>
            <a:r>
              <a:rPr lang="ru-RU" sz="1600" dirty="0"/>
              <a:t> </a:t>
            </a:r>
            <a:r>
              <a:rPr lang="ru-RU" sz="1600" dirty="0" err="1"/>
              <a:t>маҳсулотлар</a:t>
            </a:r>
            <a:r>
              <a:rPr lang="ru-RU" sz="1600" dirty="0"/>
              <a:t>  </a:t>
            </a:r>
            <a:r>
              <a:rPr lang="ru-RU" sz="1600" dirty="0" err="1"/>
              <a:t>фойда</a:t>
            </a:r>
            <a:r>
              <a:rPr lang="ru-RU" sz="1600" dirty="0"/>
              <a:t>  </a:t>
            </a:r>
            <a:r>
              <a:rPr lang="ru-RU" sz="1600" dirty="0" err="1"/>
              <a:t>ва</a:t>
            </a:r>
            <a:r>
              <a:rPr lang="ru-RU" sz="1600" dirty="0"/>
              <a:t>  </a:t>
            </a:r>
            <a:r>
              <a:rPr lang="ru-RU" sz="1600" dirty="0" err="1"/>
              <a:t>зарарни</a:t>
            </a:r>
            <a:r>
              <a:rPr lang="ru-RU" sz="1600" dirty="0"/>
              <a:t> </a:t>
            </a:r>
            <a:r>
              <a:rPr lang="ru-RU" sz="1600" dirty="0" err="1"/>
              <a:t>тақсимлаш</a:t>
            </a:r>
            <a:r>
              <a:rPr lang="ru-RU" sz="1600" dirty="0"/>
              <a:t>  </a:t>
            </a:r>
            <a:r>
              <a:rPr lang="ru-RU" sz="1600" dirty="0" err="1"/>
              <a:t>тамойилига</a:t>
            </a:r>
            <a:r>
              <a:rPr lang="ru-RU" sz="1600" dirty="0"/>
              <a:t>  </a:t>
            </a:r>
            <a:r>
              <a:rPr lang="ru-RU" sz="1600" dirty="0" err="1"/>
              <a:t>асосланади</a:t>
            </a:r>
            <a:r>
              <a:rPr lang="ru-RU" sz="1600" dirty="0"/>
              <a:t>, </a:t>
            </a:r>
            <a:r>
              <a:rPr lang="ru-RU" sz="1600" dirty="0" err="1"/>
              <a:t>бу</a:t>
            </a:r>
            <a:r>
              <a:rPr lang="ru-RU" sz="1600" dirty="0"/>
              <a:t> </a:t>
            </a:r>
            <a:r>
              <a:rPr lang="ru-RU" sz="1600" dirty="0" err="1"/>
              <a:t>ҳужжатли</a:t>
            </a:r>
            <a:r>
              <a:rPr lang="ru-RU" sz="1600" dirty="0"/>
              <a:t> </a:t>
            </a:r>
            <a:r>
              <a:rPr lang="ru-RU" sz="1600" dirty="0" err="1"/>
              <a:t>шаффофлик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қарздорнинг</a:t>
            </a:r>
            <a:r>
              <a:rPr lang="ru-RU" sz="1600" dirty="0"/>
              <a:t> </a:t>
            </a:r>
            <a:r>
              <a:rPr lang="ru-RU" sz="1600" dirty="0" err="1"/>
              <a:t>тўлов</a:t>
            </a:r>
            <a:r>
              <a:rPr lang="ru-RU" sz="1600" dirty="0"/>
              <a:t> </a:t>
            </a:r>
            <a:r>
              <a:rPr lang="ru-RU" sz="1600" dirty="0" err="1"/>
              <a:t>қобилиятини</a:t>
            </a:r>
            <a:r>
              <a:rPr lang="ru-RU" sz="1600" dirty="0"/>
              <a:t> </a:t>
            </a:r>
            <a:r>
              <a:rPr lang="ru-RU" sz="1600" dirty="0" err="1"/>
              <a:t>синчков</a:t>
            </a:r>
            <a:r>
              <a:rPr lang="ru-RU" sz="1600" dirty="0"/>
              <a:t> </a:t>
            </a:r>
            <a:r>
              <a:rPr lang="ru-RU" sz="1600" dirty="0" err="1"/>
              <a:t>таҳлил</a:t>
            </a:r>
            <a:r>
              <a:rPr lang="ru-RU" sz="1600" dirty="0"/>
              <a:t> </a:t>
            </a:r>
            <a:r>
              <a:rPr lang="ru-RU" sz="1600" dirty="0" err="1"/>
              <a:t>этишни</a:t>
            </a:r>
            <a:r>
              <a:rPr lang="ru-RU" sz="1600" dirty="0"/>
              <a:t> </a:t>
            </a:r>
            <a:r>
              <a:rPr lang="ru-RU" sz="1600" dirty="0" err="1"/>
              <a:t>талаб</a:t>
            </a:r>
            <a:r>
              <a:rPr lang="ru-RU" sz="1600" dirty="0"/>
              <a:t> </a:t>
            </a:r>
            <a:r>
              <a:rPr lang="ru-RU" sz="1600" dirty="0" err="1"/>
              <a:t>этади</a:t>
            </a:r>
            <a:endParaRPr lang="ru-RU" sz="1600" dirty="0"/>
          </a:p>
          <a:p>
            <a:r>
              <a:rPr lang="ru-RU" sz="1600" dirty="0"/>
              <a:t>– </a:t>
            </a:r>
            <a:r>
              <a:rPr lang="ru-RU" sz="1600" dirty="0" err="1"/>
              <a:t>Аҳолининг</a:t>
            </a:r>
            <a:r>
              <a:rPr lang="ru-RU" sz="1600" dirty="0"/>
              <a:t>  </a:t>
            </a:r>
            <a:r>
              <a:rPr lang="ru-RU" sz="1600" dirty="0" err="1"/>
              <a:t>буткул</a:t>
            </a:r>
            <a:r>
              <a:rPr lang="ru-RU" sz="1600" dirty="0"/>
              <a:t> </a:t>
            </a:r>
            <a:r>
              <a:rPr lang="ru-RU" sz="1600" dirty="0" err="1"/>
              <a:t>янги</a:t>
            </a:r>
            <a:r>
              <a:rPr lang="ru-RU" sz="1600" dirty="0"/>
              <a:t> </a:t>
            </a:r>
            <a:r>
              <a:rPr lang="ru-RU" sz="1600" dirty="0" err="1"/>
              <a:t>молиявий</a:t>
            </a:r>
            <a:r>
              <a:rPr lang="ru-RU" sz="1600" dirty="0"/>
              <a:t> </a:t>
            </a:r>
            <a:r>
              <a:rPr lang="ru-RU" sz="1600" dirty="0" err="1"/>
              <a:t>маҳсулотларга</a:t>
            </a:r>
            <a:r>
              <a:rPr lang="ru-RU" sz="1600" dirty="0"/>
              <a:t> </a:t>
            </a:r>
            <a:r>
              <a:rPr lang="ru-RU" sz="1600" dirty="0" err="1"/>
              <a:t>ишончсизлиги</a:t>
            </a:r>
            <a:endParaRPr lang="ru-RU" sz="1600" dirty="0"/>
          </a:p>
          <a:p>
            <a:r>
              <a:rPr lang="ru-RU" sz="1600" dirty="0"/>
              <a:t>– </a:t>
            </a:r>
            <a:r>
              <a:rPr lang="ru-RU" sz="1600" dirty="0" err="1"/>
              <a:t>Амалдаги</a:t>
            </a:r>
            <a:r>
              <a:rPr lang="ru-RU" sz="1600" dirty="0"/>
              <a:t> </a:t>
            </a:r>
            <a:r>
              <a:rPr lang="ru-RU" sz="1600" dirty="0" err="1"/>
              <a:t>қонунчиликда</a:t>
            </a:r>
            <a:r>
              <a:rPr lang="ru-RU" sz="1600" dirty="0"/>
              <a:t> </a:t>
            </a:r>
            <a:r>
              <a:rPr lang="ru-RU" sz="1600" dirty="0" err="1"/>
              <a:t>тизимлиликнинг</a:t>
            </a:r>
            <a:r>
              <a:rPr lang="ru-RU" sz="1600" dirty="0"/>
              <a:t> </a:t>
            </a:r>
            <a:r>
              <a:rPr lang="ru-RU" sz="1600" dirty="0" err="1"/>
              <a:t>йўқлиги</a:t>
            </a:r>
            <a:endParaRPr lang="ru-RU" sz="1600" dirty="0"/>
          </a:p>
          <a:p>
            <a:r>
              <a:rPr lang="ru-RU" sz="1600" dirty="0"/>
              <a:t>– </a:t>
            </a:r>
            <a:r>
              <a:rPr lang="ru-RU" sz="1600" dirty="0" err="1"/>
              <a:t>Исломий</a:t>
            </a:r>
            <a:r>
              <a:rPr lang="ru-RU" sz="1600" dirty="0"/>
              <a:t> </a:t>
            </a:r>
            <a:r>
              <a:rPr lang="ru-RU" sz="1600" dirty="0" err="1"/>
              <a:t>молиявий</a:t>
            </a:r>
            <a:r>
              <a:rPr lang="ru-RU" sz="1600" dirty="0"/>
              <a:t> </a:t>
            </a:r>
            <a:r>
              <a:rPr lang="ru-RU" sz="1600" dirty="0" err="1"/>
              <a:t>маҳсу</a:t>
            </a:r>
            <a:r>
              <a:rPr lang="ru-RU" sz="1600" dirty="0"/>
              <a:t>-</a:t>
            </a:r>
          </a:p>
          <a:p>
            <a:r>
              <a:rPr lang="ru-RU" sz="1600" dirty="0" err="1"/>
              <a:t>лотларни</a:t>
            </a:r>
            <a:r>
              <a:rPr lang="ru-RU" sz="1600" dirty="0"/>
              <a:t> </a:t>
            </a:r>
            <a:r>
              <a:rPr lang="ru-RU" sz="1600" dirty="0" err="1"/>
              <a:t>солиққа</a:t>
            </a:r>
            <a:r>
              <a:rPr lang="ru-RU" sz="1600" dirty="0"/>
              <a:t> </a:t>
            </a:r>
            <a:r>
              <a:rPr lang="ru-RU" sz="1600" dirty="0" err="1"/>
              <a:t>тортиш</a:t>
            </a:r>
            <a:r>
              <a:rPr lang="ru-RU" sz="1600" dirty="0"/>
              <a:t> </a:t>
            </a:r>
            <a:r>
              <a:rPr lang="ru-RU" sz="1600" dirty="0" err="1"/>
              <a:t>билан</a:t>
            </a:r>
            <a:r>
              <a:rPr lang="ru-RU" sz="1600" dirty="0"/>
              <a:t> </a:t>
            </a:r>
            <a:r>
              <a:rPr lang="ru-RU" sz="1600" dirty="0" err="1"/>
              <a:t>боғлиқ</a:t>
            </a:r>
            <a:r>
              <a:rPr lang="ru-RU" sz="1600" dirty="0"/>
              <a:t> </a:t>
            </a:r>
            <a:r>
              <a:rPr lang="ru-RU" sz="1600" dirty="0" err="1"/>
              <a:t>жиддий</a:t>
            </a:r>
            <a:r>
              <a:rPr lang="ru-RU" sz="1600" dirty="0"/>
              <a:t> </a:t>
            </a:r>
            <a:r>
              <a:rPr lang="ru-RU" sz="1600" dirty="0" err="1"/>
              <a:t>муаммолар</a:t>
            </a:r>
            <a:endParaRPr lang="ru-RU" sz="1600" dirty="0"/>
          </a:p>
          <a:p>
            <a:r>
              <a:rPr lang="ru-RU" sz="1600" dirty="0"/>
              <a:t>– Ушбу </a:t>
            </a:r>
            <a:r>
              <a:rPr lang="ru-RU" sz="1600" dirty="0" err="1"/>
              <a:t>хизматлардан</a:t>
            </a:r>
            <a:r>
              <a:rPr lang="ru-RU" sz="1600" dirty="0"/>
              <a:t> </a:t>
            </a:r>
            <a:r>
              <a:rPr lang="ru-RU" sz="1600" dirty="0" err="1"/>
              <a:t>умумий</a:t>
            </a:r>
            <a:r>
              <a:rPr lang="ru-RU" sz="1600" dirty="0"/>
              <a:t> </a:t>
            </a:r>
            <a:r>
              <a:rPr lang="ru-RU" sz="1600" dirty="0" err="1"/>
              <a:t>фойдаланиш</a:t>
            </a:r>
            <a:r>
              <a:rPr lang="ru-RU" sz="1600" dirty="0"/>
              <a:t> </a:t>
            </a:r>
            <a:r>
              <a:rPr lang="ru-RU" sz="1600" dirty="0" err="1"/>
              <a:t>имконияти</a:t>
            </a:r>
            <a:r>
              <a:rPr lang="ru-RU" sz="1600" dirty="0"/>
              <a:t> </a:t>
            </a:r>
            <a:r>
              <a:rPr lang="ru-RU" sz="1600" dirty="0" err="1"/>
              <a:t>йўқлиги</a:t>
            </a:r>
            <a:r>
              <a:rPr lang="ru-RU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747694"/>
      </p:ext>
    </p:extLst>
  </p:cSld>
  <p:clrMapOvr>
    <a:masterClrMapping/>
  </p:clrMapOvr>
  <p:transition spd="med">
    <p:pull dir="l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88640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Ўзбекистонда</a:t>
            </a:r>
            <a:r>
              <a:rPr lang="ru-RU" b="1" dirty="0"/>
              <a:t> </a:t>
            </a:r>
            <a:r>
              <a:rPr lang="ru-RU" b="1" dirty="0" err="1"/>
              <a:t>исломий</a:t>
            </a:r>
            <a:r>
              <a:rPr lang="ru-RU" b="1" dirty="0"/>
              <a:t> </a:t>
            </a:r>
            <a:r>
              <a:rPr lang="ru-RU" b="1" dirty="0" err="1"/>
              <a:t>молиялаштириш</a:t>
            </a:r>
            <a:r>
              <a:rPr lang="ru-RU" b="1" dirty="0"/>
              <a:t> </a:t>
            </a:r>
            <a:r>
              <a:rPr lang="ru-RU" b="1" dirty="0" err="1"/>
              <a:t>ривожланишининг</a:t>
            </a:r>
            <a:endParaRPr lang="ru-RU" b="1" dirty="0"/>
          </a:p>
          <a:p>
            <a:pPr algn="ctr"/>
            <a:r>
              <a:rPr lang="en-US" b="1" dirty="0"/>
              <a:t>SWOT </a:t>
            </a:r>
            <a:r>
              <a:rPr lang="ru-RU" b="1" dirty="0" err="1"/>
              <a:t>таҳлили</a:t>
            </a:r>
            <a:r>
              <a:rPr lang="ru-RU" b="1" dirty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7706" y="766428"/>
            <a:ext cx="503441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Таҳдидлар</a:t>
            </a:r>
            <a:endParaRPr lang="ru-RU" sz="1600" b="1" dirty="0"/>
          </a:p>
          <a:p>
            <a:r>
              <a:rPr lang="ru-RU" sz="1600" dirty="0"/>
              <a:t>–  </a:t>
            </a:r>
            <a:r>
              <a:rPr lang="ru-RU" sz="1600" dirty="0" err="1"/>
              <a:t>Фирибгарлик</a:t>
            </a:r>
            <a:r>
              <a:rPr lang="ru-RU" sz="1600" dirty="0"/>
              <a:t>  </a:t>
            </a:r>
            <a:r>
              <a:rPr lang="ru-RU" sz="1600" dirty="0" err="1"/>
              <a:t>хатари</a:t>
            </a:r>
            <a:r>
              <a:rPr lang="ru-RU" sz="1600" dirty="0"/>
              <a:t>.    </a:t>
            </a:r>
            <a:r>
              <a:rPr lang="ru-RU" sz="1600" dirty="0" err="1"/>
              <a:t>Сохта</a:t>
            </a:r>
            <a:r>
              <a:rPr lang="ru-RU" sz="1600" dirty="0"/>
              <a:t>  </a:t>
            </a:r>
            <a:r>
              <a:rPr lang="ru-RU" sz="1600" dirty="0" err="1"/>
              <a:t>исломий</a:t>
            </a:r>
            <a:r>
              <a:rPr lang="ru-RU" sz="1600" dirty="0"/>
              <a:t> </a:t>
            </a:r>
            <a:r>
              <a:rPr lang="ru-RU" sz="1600" dirty="0" err="1"/>
              <a:t>молиялаштириш</a:t>
            </a:r>
            <a:r>
              <a:rPr lang="ru-RU" sz="1600" dirty="0"/>
              <a:t> </a:t>
            </a:r>
            <a:r>
              <a:rPr lang="ru-RU" sz="1600" dirty="0" err="1"/>
              <a:t>муассасасининг</a:t>
            </a:r>
            <a:r>
              <a:rPr lang="ru-RU" sz="1600" dirty="0"/>
              <a:t> </a:t>
            </a:r>
            <a:r>
              <a:rPr lang="ru-RU" sz="1600" dirty="0" err="1"/>
              <a:t>пайдо</a:t>
            </a:r>
            <a:r>
              <a:rPr lang="ru-RU" sz="1600" dirty="0"/>
              <a:t>  </a:t>
            </a:r>
            <a:r>
              <a:rPr lang="ru-RU" sz="1600" dirty="0" err="1"/>
              <a:t>бўлиши</a:t>
            </a:r>
            <a:r>
              <a:rPr lang="ru-RU" sz="1600" dirty="0"/>
              <a:t>  </a:t>
            </a:r>
            <a:r>
              <a:rPr lang="ru-RU" sz="1600" dirty="0" err="1"/>
              <a:t>аҳолининг</a:t>
            </a:r>
            <a:r>
              <a:rPr lang="ru-RU" sz="1600" dirty="0"/>
              <a:t>  </a:t>
            </a:r>
            <a:r>
              <a:rPr lang="ru-RU" sz="1600" dirty="0" err="1"/>
              <a:t>умуман</a:t>
            </a:r>
            <a:r>
              <a:rPr lang="ru-RU" sz="1600" dirty="0"/>
              <a:t> </a:t>
            </a:r>
            <a:r>
              <a:rPr lang="ru-RU" sz="1600" dirty="0" err="1"/>
              <a:t>исломий</a:t>
            </a:r>
            <a:r>
              <a:rPr lang="ru-RU" sz="1600" dirty="0"/>
              <a:t>  </a:t>
            </a:r>
            <a:r>
              <a:rPr lang="ru-RU" sz="1600" dirty="0" err="1"/>
              <a:t>молиялаштиришга</a:t>
            </a:r>
            <a:r>
              <a:rPr lang="ru-RU" sz="1600" dirty="0"/>
              <a:t>  </a:t>
            </a:r>
            <a:r>
              <a:rPr lang="ru-RU" sz="1600" dirty="0" err="1"/>
              <a:t>ишончи</a:t>
            </a:r>
            <a:r>
              <a:rPr lang="ru-RU" sz="1600" dirty="0"/>
              <a:t> </a:t>
            </a:r>
          </a:p>
          <a:p>
            <a:r>
              <a:rPr lang="ru-RU" sz="1600" dirty="0" err="1"/>
              <a:t>йўқолишига</a:t>
            </a:r>
            <a:r>
              <a:rPr lang="ru-RU" sz="1600" dirty="0"/>
              <a:t> </a:t>
            </a:r>
            <a:r>
              <a:rPr lang="ru-RU" sz="1600" dirty="0" err="1"/>
              <a:t>олиб</a:t>
            </a:r>
            <a:r>
              <a:rPr lang="ru-RU" sz="1600" dirty="0"/>
              <a:t> </a:t>
            </a:r>
            <a:r>
              <a:rPr lang="ru-RU" sz="1600" dirty="0" err="1"/>
              <a:t>келади</a:t>
            </a:r>
            <a:endParaRPr lang="ru-RU" sz="1600" dirty="0"/>
          </a:p>
          <a:p>
            <a:r>
              <a:rPr lang="ru-RU" sz="1600" dirty="0"/>
              <a:t>–  </a:t>
            </a:r>
            <a:r>
              <a:rPr lang="ru-RU" sz="1600" dirty="0" err="1"/>
              <a:t>Исломофобия</a:t>
            </a:r>
            <a:r>
              <a:rPr lang="ru-RU" sz="1600" dirty="0"/>
              <a:t>.  Ушбу  </a:t>
            </a:r>
            <a:r>
              <a:rPr lang="ru-RU" sz="1600" dirty="0" err="1"/>
              <a:t>саноат</a:t>
            </a:r>
            <a:r>
              <a:rPr lang="ru-RU" sz="1600" dirty="0"/>
              <a:t>  терроризм  </a:t>
            </a:r>
            <a:r>
              <a:rPr lang="ru-RU" sz="1600" dirty="0" err="1"/>
              <a:t>ва</a:t>
            </a:r>
            <a:r>
              <a:rPr lang="ru-RU" sz="1600" dirty="0"/>
              <a:t>  </a:t>
            </a:r>
            <a:r>
              <a:rPr lang="ru-RU" sz="1600" dirty="0" err="1"/>
              <a:t>экстремистик</a:t>
            </a:r>
            <a:r>
              <a:rPr lang="ru-RU" sz="1600" dirty="0"/>
              <a:t>  </a:t>
            </a:r>
            <a:r>
              <a:rPr lang="ru-RU" sz="1600" dirty="0" err="1"/>
              <a:t>ташкилотларга</a:t>
            </a:r>
            <a:r>
              <a:rPr lang="ru-RU" sz="1600" dirty="0"/>
              <a:t> </a:t>
            </a:r>
            <a:r>
              <a:rPr lang="ru-RU" sz="1600" dirty="0" err="1"/>
              <a:t>алоқадорлиги</a:t>
            </a:r>
            <a:r>
              <a:rPr lang="ru-RU" sz="1600" dirty="0"/>
              <a:t>  </a:t>
            </a:r>
            <a:r>
              <a:rPr lang="ru-RU" sz="1600" dirty="0" err="1"/>
              <a:t>тўғрисида</a:t>
            </a:r>
            <a:r>
              <a:rPr lang="ru-RU" sz="1600" dirty="0"/>
              <a:t>  турфа  </a:t>
            </a:r>
            <a:r>
              <a:rPr lang="ru-RU" sz="1600" dirty="0" err="1"/>
              <a:t>янглиш</a:t>
            </a:r>
            <a:r>
              <a:rPr lang="ru-RU" sz="1600" dirty="0"/>
              <a:t> </a:t>
            </a:r>
            <a:r>
              <a:rPr lang="ru-RU" sz="1600" dirty="0" err="1"/>
              <a:t>фикрлар</a:t>
            </a:r>
            <a:r>
              <a:rPr lang="ru-RU" sz="1600" dirty="0"/>
              <a:t> </a:t>
            </a:r>
            <a:r>
              <a:rPr lang="ru-RU" sz="1600" dirty="0" err="1"/>
              <a:t>мавжудлиги</a:t>
            </a:r>
            <a:endParaRPr lang="ru-RU" sz="1600" dirty="0"/>
          </a:p>
          <a:p>
            <a:r>
              <a:rPr lang="ru-RU" sz="1600" dirty="0"/>
              <a:t>– Менталитет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маданий</a:t>
            </a:r>
            <a:r>
              <a:rPr lang="ru-RU" sz="1600" dirty="0"/>
              <a:t> </a:t>
            </a:r>
            <a:r>
              <a:rPr lang="ru-RU" sz="1600" dirty="0" err="1"/>
              <a:t>тафовутлар</a:t>
            </a:r>
            <a:r>
              <a:rPr lang="ru-RU" sz="1600" dirty="0"/>
              <a:t> (</a:t>
            </a:r>
            <a:r>
              <a:rPr lang="ru-RU" sz="1600" dirty="0" err="1"/>
              <a:t>истеъмол</a:t>
            </a:r>
            <a:r>
              <a:rPr lang="ru-RU" sz="1600" dirty="0"/>
              <a:t>  </a:t>
            </a:r>
            <a:r>
              <a:rPr lang="ru-RU" sz="1600" dirty="0" err="1"/>
              <a:t>даражасида</a:t>
            </a:r>
            <a:r>
              <a:rPr lang="ru-RU" sz="1600" dirty="0"/>
              <a:t>  </a:t>
            </a:r>
            <a:r>
              <a:rPr lang="ru-RU" sz="1600" dirty="0" err="1"/>
              <a:t>исломий</a:t>
            </a:r>
            <a:r>
              <a:rPr lang="ru-RU" sz="1600" dirty="0"/>
              <a:t>  </a:t>
            </a:r>
            <a:r>
              <a:rPr lang="ru-RU" sz="1600" dirty="0" err="1"/>
              <a:t>тамойилларнинг</a:t>
            </a:r>
            <a:r>
              <a:rPr lang="ru-RU" sz="1600" dirty="0"/>
              <a:t> </a:t>
            </a:r>
            <a:r>
              <a:rPr lang="ru-RU" sz="1600" dirty="0" err="1"/>
              <a:t>қабул</a:t>
            </a:r>
            <a:r>
              <a:rPr lang="ru-RU" sz="1600" dirty="0"/>
              <a:t> </a:t>
            </a:r>
            <a:r>
              <a:rPr lang="ru-RU" sz="1600" dirty="0" err="1"/>
              <a:t>қилинмаслиги</a:t>
            </a:r>
            <a:r>
              <a:rPr lang="ru-RU" sz="1600" dirty="0"/>
              <a:t>)</a:t>
            </a:r>
          </a:p>
          <a:p>
            <a:r>
              <a:rPr lang="ru-RU" sz="1600" dirty="0"/>
              <a:t>–  </a:t>
            </a:r>
            <a:r>
              <a:rPr lang="ru-RU" sz="1600" dirty="0" err="1"/>
              <a:t>Анъанавий</a:t>
            </a:r>
            <a:r>
              <a:rPr lang="ru-RU" sz="1600" dirty="0"/>
              <a:t>  </a:t>
            </a:r>
            <a:r>
              <a:rPr lang="ru-RU" sz="1600" dirty="0" err="1"/>
              <a:t>молиявий</a:t>
            </a:r>
            <a:r>
              <a:rPr lang="ru-RU" sz="1600" dirty="0"/>
              <a:t>  </a:t>
            </a:r>
            <a:r>
              <a:rPr lang="ru-RU" sz="1600" dirty="0" err="1"/>
              <a:t>хизматларни</a:t>
            </a:r>
            <a:r>
              <a:rPr lang="ru-RU" sz="1600" dirty="0"/>
              <a:t> </a:t>
            </a:r>
            <a:r>
              <a:rPr lang="ru-RU" sz="1600" dirty="0" err="1"/>
              <a:t>таклиф</a:t>
            </a:r>
            <a:r>
              <a:rPr lang="ru-RU" sz="1600" dirty="0"/>
              <a:t>  </a:t>
            </a:r>
            <a:r>
              <a:rPr lang="ru-RU" sz="1600" dirty="0" err="1"/>
              <a:t>этувчи</a:t>
            </a:r>
            <a:r>
              <a:rPr lang="ru-RU" sz="1600" dirty="0"/>
              <a:t>  </a:t>
            </a:r>
            <a:r>
              <a:rPr lang="ru-RU" sz="1600" dirty="0" err="1"/>
              <a:t>ўзаро</a:t>
            </a:r>
            <a:r>
              <a:rPr lang="ru-RU" sz="1600" dirty="0"/>
              <a:t>  </a:t>
            </a:r>
            <a:r>
              <a:rPr lang="ru-RU" sz="1600" dirty="0" err="1"/>
              <a:t>суғурталаш</a:t>
            </a:r>
            <a:r>
              <a:rPr lang="ru-RU" sz="1600" dirty="0"/>
              <a:t>  </a:t>
            </a:r>
            <a:r>
              <a:rPr lang="ru-RU" sz="1600" dirty="0" err="1"/>
              <a:t>жамиятлари</a:t>
            </a:r>
            <a:r>
              <a:rPr lang="ru-RU" sz="1600" dirty="0"/>
              <a:t>  </a:t>
            </a:r>
            <a:r>
              <a:rPr lang="ru-RU" sz="1600" dirty="0" err="1"/>
              <a:t>ва</a:t>
            </a:r>
            <a:r>
              <a:rPr lang="ru-RU" sz="1600" dirty="0"/>
              <a:t>  </a:t>
            </a:r>
            <a:r>
              <a:rPr lang="ru-RU" sz="1600" dirty="0" err="1"/>
              <a:t>микромолиявий</a:t>
            </a:r>
            <a:r>
              <a:rPr lang="ru-RU" sz="1600" dirty="0"/>
              <a:t> </a:t>
            </a:r>
            <a:r>
              <a:rPr lang="ru-RU" sz="1600" dirty="0" err="1"/>
              <a:t>ташкилотлар</a:t>
            </a:r>
            <a:r>
              <a:rPr lang="ru-RU" sz="1600" dirty="0"/>
              <a:t> </a:t>
            </a:r>
            <a:r>
              <a:rPr lang="ru-RU" sz="1600" dirty="0" err="1"/>
              <a:t>томонидан</a:t>
            </a:r>
            <a:r>
              <a:rPr lang="ru-RU" sz="1600" dirty="0"/>
              <a:t> </a:t>
            </a:r>
            <a:r>
              <a:rPr lang="ru-RU" sz="1600" dirty="0" err="1"/>
              <a:t>рақобат</a:t>
            </a:r>
            <a:r>
              <a:rPr lang="ru-RU" sz="1600" dirty="0"/>
              <a:t> </a:t>
            </a:r>
            <a:r>
              <a:rPr lang="ru-RU" sz="1600" dirty="0" err="1"/>
              <a:t>хавфи</a:t>
            </a:r>
            <a:endParaRPr lang="ru-RU" sz="1600" dirty="0"/>
          </a:p>
          <a:p>
            <a:r>
              <a:rPr lang="ru-RU" sz="1600" dirty="0"/>
              <a:t>–  </a:t>
            </a:r>
            <a:r>
              <a:rPr lang="ru-RU" sz="1600" dirty="0" err="1"/>
              <a:t>Йирик</a:t>
            </a:r>
            <a:r>
              <a:rPr lang="ru-RU" sz="1600" dirty="0"/>
              <a:t>  </a:t>
            </a:r>
            <a:r>
              <a:rPr lang="ru-RU" sz="1600" dirty="0" err="1"/>
              <a:t>исломий</a:t>
            </a:r>
            <a:r>
              <a:rPr lang="ru-RU" sz="1600" dirty="0"/>
              <a:t>  </a:t>
            </a:r>
            <a:r>
              <a:rPr lang="ru-RU" sz="1600" dirty="0" err="1"/>
              <a:t>инвесторлар</a:t>
            </a:r>
            <a:r>
              <a:rPr lang="ru-RU" sz="1600" dirty="0"/>
              <a:t>  </a:t>
            </a:r>
            <a:r>
              <a:rPr lang="ru-RU" sz="1600" dirty="0" err="1"/>
              <a:t>кўз</a:t>
            </a:r>
            <a:r>
              <a:rPr lang="ru-RU" sz="1600" dirty="0"/>
              <a:t> </a:t>
            </a:r>
            <a:r>
              <a:rPr lang="ru-RU" sz="1600" dirty="0" err="1"/>
              <a:t>ўнгида</a:t>
            </a:r>
            <a:r>
              <a:rPr lang="ru-RU" sz="1600" dirty="0"/>
              <a:t> инвестиция </a:t>
            </a:r>
            <a:r>
              <a:rPr lang="ru-RU" sz="1600" dirty="0" err="1"/>
              <a:t>муҳитининг</a:t>
            </a:r>
            <a:r>
              <a:rPr lang="ru-RU" sz="1600" dirty="0"/>
              <a:t> </a:t>
            </a:r>
            <a:r>
              <a:rPr lang="ru-RU" sz="1600" dirty="0" err="1"/>
              <a:t>воқеликда</a:t>
            </a:r>
            <a:r>
              <a:rPr lang="ru-RU" sz="1600" dirty="0"/>
              <a:t>  </a:t>
            </a:r>
            <a:r>
              <a:rPr lang="ru-RU" sz="1600" dirty="0" err="1"/>
              <a:t>яратилмаслиги</a:t>
            </a:r>
            <a:r>
              <a:rPr lang="ru-RU" sz="1600" dirty="0"/>
              <a:t>,  </a:t>
            </a:r>
            <a:r>
              <a:rPr lang="ru-RU" sz="1600" dirty="0" err="1"/>
              <a:t>мавжуд</a:t>
            </a:r>
            <a:r>
              <a:rPr lang="ru-RU" sz="1600" dirty="0"/>
              <a:t>  </a:t>
            </a:r>
            <a:r>
              <a:rPr lang="ru-RU" sz="1600" dirty="0" err="1"/>
              <a:t>фактларни</a:t>
            </a:r>
            <a:r>
              <a:rPr lang="ru-RU" sz="1600" dirty="0"/>
              <a:t> </a:t>
            </a:r>
            <a:r>
              <a:rPr lang="ru-RU" sz="1600" dirty="0" err="1"/>
              <a:t>расман</a:t>
            </a:r>
            <a:r>
              <a:rPr lang="ru-RU" sz="1600" dirty="0"/>
              <a:t> </a:t>
            </a:r>
            <a:r>
              <a:rPr lang="ru-RU" sz="1600" dirty="0" err="1"/>
              <a:t>тан</a:t>
            </a:r>
            <a:r>
              <a:rPr lang="ru-RU" sz="1600" dirty="0"/>
              <a:t> </a:t>
            </a:r>
            <a:r>
              <a:rPr lang="ru-RU" sz="1600" dirty="0" err="1"/>
              <a:t>олишни</a:t>
            </a:r>
            <a:r>
              <a:rPr lang="ru-RU" sz="1600" dirty="0"/>
              <a:t> </a:t>
            </a:r>
            <a:r>
              <a:rPr lang="ru-RU" sz="1600" dirty="0" err="1"/>
              <a:t>истамаслик</a:t>
            </a:r>
            <a:endParaRPr lang="ru-RU" sz="1600" dirty="0"/>
          </a:p>
          <a:p>
            <a:r>
              <a:rPr lang="ru-RU" sz="1600" dirty="0"/>
              <a:t>– </a:t>
            </a:r>
            <a:r>
              <a:rPr lang="ru-RU" sz="1600" dirty="0" err="1"/>
              <a:t>Мазкур</a:t>
            </a:r>
            <a:r>
              <a:rPr lang="ru-RU" sz="1600" dirty="0"/>
              <a:t> </a:t>
            </a:r>
            <a:r>
              <a:rPr lang="ru-RU" sz="1600" dirty="0" err="1"/>
              <a:t>хизматларни</a:t>
            </a:r>
            <a:r>
              <a:rPr lang="ru-RU" sz="1600" dirty="0"/>
              <a:t> </a:t>
            </a:r>
            <a:r>
              <a:rPr lang="ru-RU" sz="1600" dirty="0" err="1"/>
              <a:t>фаол</a:t>
            </a:r>
            <a:r>
              <a:rPr lang="ru-RU" sz="1600" dirty="0"/>
              <a:t> </a:t>
            </a:r>
            <a:r>
              <a:rPr lang="ru-RU" sz="1600" dirty="0" err="1"/>
              <a:t>жорий</a:t>
            </a:r>
            <a:r>
              <a:rPr lang="ru-RU" sz="1600" dirty="0"/>
              <a:t> </a:t>
            </a:r>
            <a:r>
              <a:rPr lang="ru-RU" sz="1600" dirty="0" err="1"/>
              <a:t>этиш</a:t>
            </a:r>
            <a:r>
              <a:rPr lang="ru-RU" sz="1600" dirty="0"/>
              <a:t>  </a:t>
            </a:r>
            <a:r>
              <a:rPr lang="ru-RU" sz="1600" dirty="0" err="1"/>
              <a:t>масаласига</a:t>
            </a:r>
            <a:r>
              <a:rPr lang="ru-RU" sz="1600" dirty="0"/>
              <a:t>   </a:t>
            </a:r>
            <a:r>
              <a:rPr lang="ru-RU" sz="1600" dirty="0" err="1"/>
              <a:t>етарли</a:t>
            </a:r>
            <a:r>
              <a:rPr lang="ru-RU" sz="1600" dirty="0"/>
              <a:t> </a:t>
            </a:r>
            <a:r>
              <a:rPr lang="ru-RU" sz="1600" dirty="0" err="1"/>
              <a:t>эътибор</a:t>
            </a:r>
            <a:r>
              <a:rPr lang="ru-RU" sz="1600" dirty="0"/>
              <a:t> </a:t>
            </a:r>
            <a:r>
              <a:rPr lang="ru-RU" sz="1600" dirty="0" err="1"/>
              <a:t>қаратилмаётганлиги</a:t>
            </a:r>
            <a:r>
              <a:rPr lang="ru-RU" sz="1600" dirty="0"/>
              <a:t>.</a:t>
            </a:r>
          </a:p>
          <a:p>
            <a:r>
              <a:rPr lang="ru-RU" sz="1600" dirty="0"/>
              <a:t>– </a:t>
            </a:r>
            <a:r>
              <a:rPr lang="ru-RU" sz="1600" dirty="0" err="1"/>
              <a:t>Тушунмаслик</a:t>
            </a:r>
            <a:r>
              <a:rPr lang="ru-RU" sz="1600" dirty="0"/>
              <a:t> </a:t>
            </a:r>
            <a:r>
              <a:rPr lang="ru-RU" sz="1600" dirty="0" err="1"/>
              <a:t>натижасида</a:t>
            </a:r>
            <a:r>
              <a:rPr lang="ru-RU" sz="1600" dirty="0"/>
              <a:t> </a:t>
            </a:r>
            <a:r>
              <a:rPr lang="ru-RU" sz="1600" dirty="0" err="1"/>
              <a:t>маҳаллий</a:t>
            </a:r>
            <a:r>
              <a:rPr lang="ru-RU" sz="1600" dirty="0"/>
              <a:t> </a:t>
            </a:r>
            <a:r>
              <a:rPr lang="ru-RU" sz="1600" dirty="0" err="1"/>
              <a:t>тижорат</a:t>
            </a:r>
            <a:r>
              <a:rPr lang="ru-RU" sz="1600" dirty="0"/>
              <a:t> </a:t>
            </a:r>
            <a:r>
              <a:rPr lang="ru-RU" sz="1600" dirty="0" err="1"/>
              <a:t>банклари</a:t>
            </a:r>
            <a:r>
              <a:rPr lang="ru-RU" sz="1600" dirty="0"/>
              <a:t> </a:t>
            </a:r>
            <a:r>
              <a:rPr lang="ru-RU" sz="1600" dirty="0" err="1"/>
              <a:t>хусусий</a:t>
            </a:r>
            <a:r>
              <a:rPr lang="ru-RU" sz="1600" dirty="0"/>
              <a:t> </a:t>
            </a:r>
            <a:r>
              <a:rPr lang="ru-RU" sz="1600" dirty="0" err="1"/>
              <a:t>ҳиссадорлари</a:t>
            </a:r>
            <a:r>
              <a:rPr lang="ru-RU" sz="1600" dirty="0"/>
              <a:t> </a:t>
            </a:r>
            <a:r>
              <a:rPr lang="ru-RU" sz="1600" dirty="0" err="1"/>
              <a:t>тарафидан</a:t>
            </a:r>
            <a:r>
              <a:rPr lang="ru-RU" sz="1600" dirty="0"/>
              <a:t> </a:t>
            </a:r>
            <a:r>
              <a:rPr lang="ru-RU" sz="1600" dirty="0" err="1"/>
              <a:t>қаршилик</a:t>
            </a:r>
            <a:r>
              <a:rPr lang="ru-RU" sz="1600" dirty="0"/>
              <a:t> </a:t>
            </a:r>
            <a:r>
              <a:rPr lang="ru-RU" sz="1600" dirty="0" err="1"/>
              <a:t>кўрсатиш</a:t>
            </a:r>
            <a:r>
              <a:rPr lang="ru-RU" sz="1600" dirty="0"/>
              <a:t>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916934147"/>
      </p:ext>
    </p:extLst>
  </p:cSld>
  <p:clrMapOvr>
    <a:masterClrMapping/>
  </p:clrMapOvr>
  <p:transition spd="med">
    <p:pull dir="l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16682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endParaRPr lang="ru-RU" altLang="ru-RU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265022"/>
            <a:ext cx="9144000" cy="598182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687743" fontAlgn="auto">
              <a:spcAft>
                <a:spcPts val="0"/>
              </a:spcAft>
            </a:pPr>
            <a:r>
              <a:rPr lang="uz-Cyrl-UZ" sz="3231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адабиётлар рўхати</a:t>
            </a:r>
            <a:endParaRPr lang="en-US" sz="3231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1908" y="977505"/>
            <a:ext cx="8537634" cy="425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тизими</a:t>
            </a:r>
            <a:r>
              <a:rPr lang="ru-RU" dirty="0"/>
              <a:t>. Е.</a:t>
            </a:r>
            <a:r>
              <a:rPr lang="en-US" dirty="0"/>
              <a:t>A. </a:t>
            </a:r>
            <a:r>
              <a:rPr lang="ru-RU" dirty="0" err="1"/>
              <a:t>Байдаулет.Таржимон</a:t>
            </a:r>
            <a:r>
              <a:rPr lang="ru-RU" dirty="0"/>
              <a:t>: </a:t>
            </a:r>
            <a:r>
              <a:rPr lang="ru-RU" dirty="0" err="1"/>
              <a:t>Ботирхўжа</a:t>
            </a:r>
            <a:r>
              <a:rPr lang="ru-RU" dirty="0"/>
              <a:t> </a:t>
            </a:r>
            <a:r>
              <a:rPr lang="ru-RU" dirty="0" err="1"/>
              <a:t>Жўраев</a:t>
            </a:r>
            <a:r>
              <a:rPr lang="ru-RU" dirty="0"/>
              <a:t>. - Т .: “</a:t>
            </a:r>
            <a:r>
              <a:rPr lang="ru-RU" dirty="0" err="1"/>
              <a:t>Ўзбекистон</a:t>
            </a:r>
            <a:r>
              <a:rPr lang="ru-RU" dirty="0"/>
              <a:t>”, 2014. - 122-б</a:t>
            </a:r>
            <a:r>
              <a:rPr lang="en-US" dirty="0"/>
              <a:t>.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 [</a:t>
            </a:r>
            <a:r>
              <a:rPr lang="ru-RU" dirty="0" err="1"/>
              <a:t>Матн</a:t>
            </a:r>
            <a:r>
              <a:rPr lang="ru-RU" dirty="0"/>
              <a:t>] / Е.</a:t>
            </a:r>
            <a:r>
              <a:rPr lang="en-US" dirty="0"/>
              <a:t>A. </a:t>
            </a:r>
            <a:r>
              <a:rPr lang="ru-RU" dirty="0" err="1"/>
              <a:t>Байдаулет</a:t>
            </a:r>
            <a:r>
              <a:rPr lang="ru-RU" dirty="0"/>
              <a:t>. -</a:t>
            </a:r>
            <a:r>
              <a:rPr lang="ru-RU" dirty="0" err="1"/>
              <a:t>Тошкент</a:t>
            </a:r>
            <a:r>
              <a:rPr lang="ru-RU" dirty="0"/>
              <a:t>: “</a:t>
            </a:r>
            <a:r>
              <a:rPr lang="ru-RU" dirty="0" err="1"/>
              <a:t>Ўзбекистон</a:t>
            </a:r>
            <a:r>
              <a:rPr lang="ru-RU" dirty="0"/>
              <a:t>” НМИУ, 2019. – 432 б.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: </a:t>
            </a:r>
            <a:r>
              <a:rPr lang="ru-RU" dirty="0" err="1"/>
              <a:t>тамойиллари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амалиёти</a:t>
            </a:r>
            <a:r>
              <a:rPr lang="ru-RU" dirty="0"/>
              <a:t>. </a:t>
            </a:r>
            <a:r>
              <a:rPr lang="ru-RU" dirty="0" err="1"/>
              <a:t>Моҳаммед</a:t>
            </a:r>
            <a:r>
              <a:rPr lang="ru-RU" dirty="0"/>
              <a:t> </a:t>
            </a:r>
            <a:r>
              <a:rPr lang="ru-RU" dirty="0" err="1"/>
              <a:t>Имад</a:t>
            </a:r>
            <a:r>
              <a:rPr lang="ru-RU" dirty="0"/>
              <a:t> </a:t>
            </a:r>
            <a:r>
              <a:rPr lang="en-US" dirty="0"/>
              <a:t>A</a:t>
            </a:r>
            <a:r>
              <a:rPr lang="ru-RU" dirty="0"/>
              <a:t>ли, </a:t>
            </a:r>
            <a:r>
              <a:rPr lang="ru-RU" dirty="0" err="1"/>
              <a:t>Икрамур</a:t>
            </a:r>
            <a:r>
              <a:rPr lang="ru-RU" dirty="0"/>
              <a:t> </a:t>
            </a:r>
            <a:r>
              <a:rPr lang="ru-RU" dirty="0" err="1"/>
              <a:t>Раҳмон</a:t>
            </a:r>
            <a:r>
              <a:rPr lang="ru-RU" dirty="0"/>
              <a:t> </a:t>
            </a:r>
            <a:r>
              <a:rPr lang="ru-RU" dirty="0" err="1"/>
              <a:t>Фалаҳи</a:t>
            </a:r>
            <a:r>
              <a:rPr lang="ru-RU" dirty="0"/>
              <a:t> / </a:t>
            </a:r>
            <a:r>
              <a:rPr lang="uz-Latn-UZ" dirty="0"/>
              <a:t>Marifa Academy Private Limited</a:t>
            </a:r>
            <a:r>
              <a:rPr lang="ru-RU" dirty="0"/>
              <a:t>,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нашр</a:t>
            </a:r>
            <a:r>
              <a:rPr lang="ru-RU" dirty="0"/>
              <a:t> 2016. 55-бет.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иқтисодиётида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муносабатлар</a:t>
            </a:r>
            <a:r>
              <a:rPr lang="ru-RU" dirty="0"/>
              <a:t>. Р.В.</a:t>
            </a:r>
            <a:r>
              <a:rPr lang="en-US" dirty="0"/>
              <a:t>A</a:t>
            </a:r>
            <a:r>
              <a:rPr lang="ru-RU" dirty="0" err="1"/>
              <a:t>бдуллаев</a:t>
            </a:r>
            <a:r>
              <a:rPr lang="ru-RU" dirty="0"/>
              <a:t>, </a:t>
            </a:r>
            <a:r>
              <a:rPr lang="ru-RU" dirty="0" err="1"/>
              <a:t>С.М.Дусанов</a:t>
            </a:r>
            <a:r>
              <a:rPr lang="ru-RU" dirty="0"/>
              <a:t>. - Т.: “</a:t>
            </a:r>
            <a:r>
              <a:rPr lang="ru-RU" dirty="0" err="1"/>
              <a:t>Тошкент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университети</a:t>
            </a:r>
            <a:r>
              <a:rPr lang="ru-RU" dirty="0"/>
              <a:t>”, 2007. - 71 б.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/>
              <a:t>A</a:t>
            </a:r>
            <a:r>
              <a:rPr lang="ru-RU" dirty="0" err="1"/>
              <a:t>броров</a:t>
            </a:r>
            <a:r>
              <a:rPr lang="ru-RU" dirty="0"/>
              <a:t> С., </a:t>
            </a:r>
            <a:r>
              <a:rPr lang="ru-RU" dirty="0" err="1"/>
              <a:t>Ўзбекистонда</a:t>
            </a:r>
            <a:r>
              <a:rPr lang="ru-RU" dirty="0"/>
              <a:t> </a:t>
            </a:r>
            <a:r>
              <a:rPr lang="ru-RU" dirty="0" err="1"/>
              <a:t>сукук-ислом</a:t>
            </a:r>
            <a:r>
              <a:rPr lang="ru-RU" dirty="0"/>
              <a:t> </a:t>
            </a:r>
            <a:r>
              <a:rPr lang="ru-RU" dirty="0" err="1"/>
              <a:t>қимматли</a:t>
            </a:r>
            <a:r>
              <a:rPr lang="ru-RU" dirty="0"/>
              <a:t> </a:t>
            </a:r>
            <a:r>
              <a:rPr lang="ru-RU" dirty="0" err="1"/>
              <a:t>қоғозларини</a:t>
            </a:r>
            <a:r>
              <a:rPr lang="ru-RU" dirty="0"/>
              <a:t>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истиқболлари</a:t>
            </a:r>
            <a:r>
              <a:rPr lang="ru-RU" dirty="0"/>
              <a:t>, </a:t>
            </a:r>
            <a:r>
              <a:rPr lang="ru-RU" dirty="0" err="1"/>
              <a:t>Тошкент</a:t>
            </a:r>
            <a:r>
              <a:rPr lang="ru-RU" dirty="0"/>
              <a:t>, 2020 й.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z-Latn-UZ" dirty="0"/>
              <a:t>Syeda Fahmida Habib</a:t>
            </a:r>
            <a:r>
              <a:rPr lang="ru-RU" dirty="0"/>
              <a:t>.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, </a:t>
            </a:r>
            <a:r>
              <a:rPr lang="uz-Latn-UZ" dirty="0"/>
              <a:t>John Wiley &amp; Sons Ltd.</a:t>
            </a:r>
            <a:r>
              <a:rPr lang="ru-RU" dirty="0"/>
              <a:t>, 2018 </a:t>
            </a:r>
            <a:r>
              <a:rPr lang="ru-RU" dirty="0" err="1"/>
              <a:t>йил</a:t>
            </a:r>
            <a:r>
              <a:rPr lang="ru-RU" dirty="0"/>
              <a:t>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Иброҳим</a:t>
            </a:r>
            <a:r>
              <a:rPr lang="ru-RU" dirty="0"/>
              <a:t> </a:t>
            </a:r>
            <a:r>
              <a:rPr lang="ru-RU" dirty="0" err="1"/>
              <a:t>Фарес</a:t>
            </a:r>
            <a:r>
              <a:rPr lang="ru-RU" dirty="0"/>
              <a:t>, </a:t>
            </a:r>
            <a:r>
              <a:rPr lang="ru-RU" dirty="0" err="1"/>
              <a:t>Ислом</a:t>
            </a:r>
            <a:r>
              <a:rPr lang="ru-RU" dirty="0"/>
              <a:t> банки </a:t>
            </a:r>
            <a:r>
              <a:rPr lang="ru-RU" dirty="0" err="1"/>
              <a:t>саноати</a:t>
            </a:r>
            <a:r>
              <a:rPr lang="ru-RU" dirty="0"/>
              <a:t>: концепция, </a:t>
            </a:r>
            <a:r>
              <a:rPr lang="ru-RU" dirty="0" err="1"/>
              <a:t>операциялар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, 2015 </a:t>
            </a:r>
            <a:r>
              <a:rPr lang="ru-RU" dirty="0" err="1"/>
              <a:t>йил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95371100"/>
      </p:ext>
    </p:extLst>
  </p:cSld>
  <p:clrMapOvr>
    <a:masterClrMapping/>
  </p:clrMapOvr>
  <p:transition spd="med">
    <p:pull dir="l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A76F62-2CB2-4E93-95A9-F9DF7514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16" y="1071562"/>
            <a:ext cx="5715000" cy="4410075"/>
          </a:xfrm>
          <a:prstGeom prst="rect">
            <a:avLst/>
          </a:prstGeom>
        </p:spPr>
      </p:pic>
      <p:sp>
        <p:nvSpPr>
          <p:cNvPr id="459" name="Google Shape;459;p26"/>
          <p:cNvSpPr/>
          <p:nvPr/>
        </p:nvSpPr>
        <p:spPr>
          <a:xfrm>
            <a:off x="1311383" y="1130141"/>
            <a:ext cx="597666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ЭЪТИБОРИНГИЗ УЧУН РАҲМАТ !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1" name="Google Shape;461;p26"/>
          <p:cNvSpPr txBox="1"/>
          <p:nvPr/>
        </p:nvSpPr>
        <p:spPr>
          <a:xfrm>
            <a:off x="827584" y="5379253"/>
            <a:ext cx="59766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https://st.depositphotos.com/2247735/3215/i/450/depositphotos_32159581-stock-photo-islamic-banking-or-financing-concept.jpg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AutoShape 4" descr="https://st.depositphotos.com/2247735/3215/i/450/depositphotos_32159581-stock-photo-islamic-banking-or-financing-concept.jpg">
            <a:extLst>
              <a:ext uri="{FF2B5EF4-FFF2-40B4-BE49-F238E27FC236}">
                <a16:creationId xmlns:a16="http://schemas.microsoft.com/office/drawing/2014/main" id="{ADC74FA5-2A9F-4A22-AAC0-2946D42DF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5028222"/>
      </p:ext>
    </p:extLst>
  </p:cSld>
  <p:clrMapOvr>
    <a:masterClrMapping/>
  </p:clrMapOvr>
  <p:transition spd="med">
    <p:pull dir="lu"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10367</TotalTime>
  <Words>2409</Words>
  <Application>Microsoft Office PowerPoint</Application>
  <PresentationFormat>Экран (4:3)</PresentationFormat>
  <Paragraphs>229</Paragraphs>
  <Slides>34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2" baseType="lpstr">
      <vt:lpstr>Arial</vt:lpstr>
      <vt:lpstr>Calibri</vt:lpstr>
      <vt:lpstr>Century Gothic</vt:lpstr>
      <vt:lpstr>Times New Roman</vt:lpstr>
      <vt:lpstr>TimesNewRomanPSMT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Olimxon Aliqoriev</cp:lastModifiedBy>
  <cp:revision>815</cp:revision>
  <dcterms:created xsi:type="dcterms:W3CDTF">2015-02-23T10:50:58Z</dcterms:created>
  <dcterms:modified xsi:type="dcterms:W3CDTF">2023-06-06T13:43:34Z</dcterms:modified>
</cp:coreProperties>
</file>