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 id="2147483655" r:id="rId2"/>
  </p:sldMasterIdLst>
  <p:notesMasterIdLst>
    <p:notesMasterId r:id="rId32"/>
  </p:notesMasterIdLst>
  <p:handoutMasterIdLst>
    <p:handoutMasterId r:id="rId33"/>
  </p:handoutMasterIdLst>
  <p:sldIdLst>
    <p:sldId id="256" r:id="rId3"/>
    <p:sldId id="296" r:id="rId4"/>
    <p:sldId id="268" r:id="rId5"/>
    <p:sldId id="276" r:id="rId6"/>
    <p:sldId id="277" r:id="rId7"/>
    <p:sldId id="278" r:id="rId8"/>
    <p:sldId id="279" r:id="rId9"/>
    <p:sldId id="269" r:id="rId10"/>
    <p:sldId id="280" r:id="rId11"/>
    <p:sldId id="281" r:id="rId12"/>
    <p:sldId id="270" r:id="rId13"/>
    <p:sldId id="282" r:id="rId14"/>
    <p:sldId id="283" r:id="rId15"/>
    <p:sldId id="271" r:id="rId16"/>
    <p:sldId id="284" r:id="rId17"/>
    <p:sldId id="285" r:id="rId18"/>
    <p:sldId id="286" r:id="rId19"/>
    <p:sldId id="287" r:id="rId20"/>
    <p:sldId id="288" r:id="rId21"/>
    <p:sldId id="289" r:id="rId22"/>
    <p:sldId id="290" r:id="rId23"/>
    <p:sldId id="291" r:id="rId24"/>
    <p:sldId id="272" r:id="rId25"/>
    <p:sldId id="292" r:id="rId26"/>
    <p:sldId id="273" r:id="rId27"/>
    <p:sldId id="293" r:id="rId28"/>
    <p:sldId id="294" r:id="rId29"/>
    <p:sldId id="295" r:id="rId30"/>
    <p:sldId id="267" r:id="rId31"/>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0066"/>
    <a:srgbClr val="CC00FF"/>
    <a:srgbClr val="FF0000"/>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49" autoAdjust="0"/>
  </p:normalViewPr>
  <p:slideViewPr>
    <p:cSldViewPr>
      <p:cViewPr varScale="1">
        <p:scale>
          <a:sx n="65" d="100"/>
          <a:sy n="65" d="100"/>
        </p:scale>
        <p:origin x="1300"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5" Type="http://schemas.openxmlformats.org/officeDocument/2006/relationships/image" Target="../media/image20.wmf"/><Relationship Id="rId4" Type="http://schemas.openxmlformats.org/officeDocument/2006/relationships/image" Target="../media/image1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image" Target="../media/image42.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image" Target="../media/image50.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55.wmf"/><Relationship Id="rId1" Type="http://schemas.openxmlformats.org/officeDocument/2006/relationships/image" Target="../media/image54.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4" Type="http://schemas.openxmlformats.org/officeDocument/2006/relationships/image" Target="../media/image60.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62.png"/></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r>
              <a:rPr lang="ru-RU"/>
              <a:t>Gidravlika va gidropnevmoyuritmalar</a:t>
            </a:r>
          </a:p>
        </p:txBody>
      </p:sp>
      <p:sp>
        <p:nvSpPr>
          <p:cNvPr id="6147"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ru-RU"/>
          </a:p>
        </p:txBody>
      </p:sp>
      <p:sp>
        <p:nvSpPr>
          <p:cNvPr id="6148"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ru-RU"/>
          </a:p>
        </p:txBody>
      </p:sp>
      <p:sp>
        <p:nvSpPr>
          <p:cNvPr id="6149"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10A4B3B7-C10F-4FF4-914D-C53C70D4124A}" type="slidenum">
              <a:rPr lang="ru-RU"/>
              <a:pPr/>
              <a:t>‹#›</a:t>
            </a:fld>
            <a:endParaRPr lang="ru-RU"/>
          </a:p>
        </p:txBody>
      </p:sp>
    </p:spTree>
    <p:extLst>
      <p:ext uri="{BB962C8B-B14F-4D97-AF65-F5344CB8AC3E}">
        <p14:creationId xmlns:p14="http://schemas.microsoft.com/office/powerpoint/2010/main" val="35806297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r>
              <a:rPr lang="ru-RU"/>
              <a:t>Gidravlika va gidropnevmoyuritmalar</a:t>
            </a:r>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ru-RU"/>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ru-RU"/>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6A3B0323-B7F7-4275-AB1F-E70D4F15F0EE}" type="slidenum">
              <a:rPr lang="ru-RU"/>
              <a:pPr/>
              <a:t>‹#›</a:t>
            </a:fld>
            <a:endParaRPr lang="ru-RU"/>
          </a:p>
        </p:txBody>
      </p:sp>
    </p:spTree>
    <p:extLst>
      <p:ext uri="{BB962C8B-B14F-4D97-AF65-F5344CB8AC3E}">
        <p14:creationId xmlns:p14="http://schemas.microsoft.com/office/powerpoint/2010/main" val="92669688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grpSp>
      <p:sp>
        <p:nvSpPr>
          <p:cNvPr id="13318" name="Rectangle 6"/>
          <p:cNvSpPr>
            <a:spLocks noGrp="1" noChangeArrowheads="1"/>
          </p:cNvSpPr>
          <p:nvPr>
            <p:ph type="ctrTitle"/>
          </p:nvPr>
        </p:nvSpPr>
        <p:spPr>
          <a:xfrm>
            <a:off x="1443038" y="985838"/>
            <a:ext cx="7239000" cy="1444625"/>
          </a:xfrm>
        </p:spPr>
        <p:txBody>
          <a:bodyPr/>
          <a:lstStyle>
            <a:lvl1pPr>
              <a:defRPr sz="4000"/>
            </a:lvl1pPr>
          </a:lstStyle>
          <a:p>
            <a:pPr lvl="0"/>
            <a:r>
              <a:rPr lang="ru-RU" noProof="0" smtClean="0"/>
              <a:t>Образец заголовка</a:t>
            </a:r>
          </a:p>
        </p:txBody>
      </p:sp>
      <p:sp>
        <p:nvSpPr>
          <p:cNvPr id="13319" name="Rectangle 7"/>
          <p:cNvSpPr>
            <a:spLocks noGrp="1" noChangeArrowheads="1"/>
          </p:cNvSpPr>
          <p:nvPr>
            <p:ph type="subTitle" idx="1"/>
          </p:nvPr>
        </p:nvSpPr>
        <p:spPr>
          <a:xfrm>
            <a:off x="1443038" y="3427413"/>
            <a:ext cx="7239000" cy="1752600"/>
          </a:xfrm>
        </p:spPr>
        <p:txBody>
          <a:bodyPr/>
          <a:lstStyle>
            <a:lvl1pPr marL="0" indent="0">
              <a:buFont typeface="Wingdings" panose="05000000000000000000" pitchFamily="2" charset="2"/>
              <a:buNone/>
              <a:defRPr/>
            </a:lvl1pPr>
          </a:lstStyle>
          <a:p>
            <a:pPr lvl="0"/>
            <a:r>
              <a:rPr lang="ru-RU" noProof="0" smtClean="0"/>
              <a:t>Образец подзаголовка</a:t>
            </a:r>
          </a:p>
        </p:txBody>
      </p:sp>
      <p:sp>
        <p:nvSpPr>
          <p:cNvPr id="8" name="Rectangle 8"/>
          <p:cNvSpPr>
            <a:spLocks noGrp="1" noChangeArrowheads="1"/>
          </p:cNvSpPr>
          <p:nvPr>
            <p:ph type="dt" sz="half" idx="10"/>
          </p:nvPr>
        </p:nvSpPr>
        <p:spPr/>
        <p:txBody>
          <a:bodyPr/>
          <a:lstStyle>
            <a:lvl1pPr>
              <a:defRPr/>
            </a:lvl1pPr>
          </a:lstStyle>
          <a:p>
            <a:pPr>
              <a:defRPr/>
            </a:pPr>
            <a:endParaRPr lang="ru-RU"/>
          </a:p>
        </p:txBody>
      </p:sp>
      <p:sp>
        <p:nvSpPr>
          <p:cNvPr id="9" name="Rectangle 9"/>
          <p:cNvSpPr>
            <a:spLocks noGrp="1" noChangeArrowheads="1"/>
          </p:cNvSpPr>
          <p:nvPr>
            <p:ph type="ftr" sz="quarter" idx="11"/>
          </p:nvPr>
        </p:nvSpPr>
        <p:spPr/>
        <p:txBody>
          <a:bodyPr/>
          <a:lstStyle>
            <a:lvl1pPr>
              <a:defRPr/>
            </a:lvl1pPr>
          </a:lstStyle>
          <a:p>
            <a:pPr>
              <a:defRPr/>
            </a:pPr>
            <a:r>
              <a:rPr lang="ru-RU"/>
              <a:t>Gidravlika va gidropnevmoyuritmalar</a:t>
            </a:r>
          </a:p>
        </p:txBody>
      </p:sp>
      <p:sp>
        <p:nvSpPr>
          <p:cNvPr id="10" name="Rectangle 10"/>
          <p:cNvSpPr>
            <a:spLocks noGrp="1" noChangeArrowheads="1"/>
          </p:cNvSpPr>
          <p:nvPr>
            <p:ph type="sldNum" sz="quarter" idx="12"/>
          </p:nvPr>
        </p:nvSpPr>
        <p:spPr/>
        <p:txBody>
          <a:bodyPr/>
          <a:lstStyle>
            <a:lvl1pPr>
              <a:defRPr/>
            </a:lvl1pPr>
          </a:lstStyle>
          <a:p>
            <a:fld id="{C86A35EF-5765-4489-91EA-C1981D71D0C8}" type="slidenum">
              <a:rPr lang="ru-RU"/>
              <a:pPr/>
              <a:t>‹#›</a:t>
            </a:fld>
            <a:endParaRPr lang="ru-RU"/>
          </a:p>
        </p:txBody>
      </p:sp>
    </p:spTree>
    <p:extLst>
      <p:ext uri="{BB962C8B-B14F-4D97-AF65-F5344CB8AC3E}">
        <p14:creationId xmlns:p14="http://schemas.microsoft.com/office/powerpoint/2010/main" val="135943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6" name="Rectangle 10"/>
          <p:cNvSpPr>
            <a:spLocks noGrp="1" noChangeArrowheads="1"/>
          </p:cNvSpPr>
          <p:nvPr>
            <p:ph type="sldNum" sz="quarter" idx="12"/>
          </p:nvPr>
        </p:nvSpPr>
        <p:spPr>
          <a:ln/>
        </p:spPr>
        <p:txBody>
          <a:bodyPr/>
          <a:lstStyle>
            <a:lvl1pPr>
              <a:defRPr/>
            </a:lvl1pPr>
          </a:lstStyle>
          <a:p>
            <a:fld id="{E1EA340C-8742-4E0A-9891-5B7B5D83A4F8}" type="slidenum">
              <a:rPr lang="ru-RU"/>
              <a:pPr/>
              <a:t>‹#›</a:t>
            </a:fld>
            <a:endParaRPr lang="ru-RU"/>
          </a:p>
        </p:txBody>
      </p:sp>
    </p:spTree>
    <p:extLst>
      <p:ext uri="{BB962C8B-B14F-4D97-AF65-F5344CB8AC3E}">
        <p14:creationId xmlns:p14="http://schemas.microsoft.com/office/powerpoint/2010/main" val="216989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6" name="Rectangle 10"/>
          <p:cNvSpPr>
            <a:spLocks noGrp="1" noChangeArrowheads="1"/>
          </p:cNvSpPr>
          <p:nvPr>
            <p:ph type="sldNum" sz="quarter" idx="12"/>
          </p:nvPr>
        </p:nvSpPr>
        <p:spPr>
          <a:ln/>
        </p:spPr>
        <p:txBody>
          <a:bodyPr/>
          <a:lstStyle>
            <a:lvl1pPr>
              <a:defRPr/>
            </a:lvl1pPr>
          </a:lstStyle>
          <a:p>
            <a:fld id="{D94BBE8A-FC8F-456D-A148-0EB888866825}" type="slidenum">
              <a:rPr lang="ru-RU"/>
              <a:pPr/>
              <a:t>‹#›</a:t>
            </a:fld>
            <a:endParaRPr lang="ru-RU"/>
          </a:p>
        </p:txBody>
      </p:sp>
    </p:spTree>
    <p:extLst>
      <p:ext uri="{BB962C8B-B14F-4D97-AF65-F5344CB8AC3E}">
        <p14:creationId xmlns:p14="http://schemas.microsoft.com/office/powerpoint/2010/main" val="959764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1370013" y="1827213"/>
            <a:ext cx="3579812"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02225" y="1827213"/>
            <a:ext cx="35814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7" name="Rectangle 10"/>
          <p:cNvSpPr>
            <a:spLocks noGrp="1" noChangeArrowheads="1"/>
          </p:cNvSpPr>
          <p:nvPr>
            <p:ph type="sldNum" sz="quarter" idx="12"/>
          </p:nvPr>
        </p:nvSpPr>
        <p:spPr>
          <a:ln/>
        </p:spPr>
        <p:txBody>
          <a:bodyPr/>
          <a:lstStyle>
            <a:lvl1pPr>
              <a:defRPr/>
            </a:lvl1pPr>
          </a:lstStyle>
          <a:p>
            <a:fld id="{4CE7DADD-DD90-460F-98D5-5D75C6F75DA9}" type="slidenum">
              <a:rPr lang="ru-RU"/>
              <a:pPr/>
              <a:t>‹#›</a:t>
            </a:fld>
            <a:endParaRPr lang="ru-RU"/>
          </a:p>
        </p:txBody>
      </p:sp>
    </p:spTree>
    <p:extLst>
      <p:ext uri="{BB962C8B-B14F-4D97-AF65-F5344CB8AC3E}">
        <p14:creationId xmlns:p14="http://schemas.microsoft.com/office/powerpoint/2010/main" val="4079516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8"/>
          <p:cNvSpPr>
            <a:spLocks noGrp="1" noChangeArrowheads="1"/>
          </p:cNvSpPr>
          <p:nvPr>
            <p:ph type="dt" sz="half" idx="10"/>
          </p:nvPr>
        </p:nvSpPr>
        <p:spPr>
          <a:ln/>
        </p:spPr>
        <p:txBody>
          <a:bodyPr/>
          <a:lstStyle>
            <a:lvl1pPr>
              <a:defRPr/>
            </a:lvl1pPr>
          </a:lstStyle>
          <a:p>
            <a:pPr>
              <a:defRPr/>
            </a:pPr>
            <a:endParaRPr lang="ru-RU"/>
          </a:p>
        </p:txBody>
      </p:sp>
      <p:sp>
        <p:nvSpPr>
          <p:cNvPr id="8"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9" name="Rectangle 10"/>
          <p:cNvSpPr>
            <a:spLocks noGrp="1" noChangeArrowheads="1"/>
          </p:cNvSpPr>
          <p:nvPr>
            <p:ph type="sldNum" sz="quarter" idx="12"/>
          </p:nvPr>
        </p:nvSpPr>
        <p:spPr>
          <a:ln/>
        </p:spPr>
        <p:txBody>
          <a:bodyPr/>
          <a:lstStyle>
            <a:lvl1pPr>
              <a:defRPr/>
            </a:lvl1pPr>
          </a:lstStyle>
          <a:p>
            <a:fld id="{1C49488C-8E28-4F2B-816E-232411C72019}" type="slidenum">
              <a:rPr lang="ru-RU"/>
              <a:pPr/>
              <a:t>‹#›</a:t>
            </a:fld>
            <a:endParaRPr lang="ru-RU"/>
          </a:p>
        </p:txBody>
      </p:sp>
    </p:spTree>
    <p:extLst>
      <p:ext uri="{BB962C8B-B14F-4D97-AF65-F5344CB8AC3E}">
        <p14:creationId xmlns:p14="http://schemas.microsoft.com/office/powerpoint/2010/main" val="661857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8"/>
          <p:cNvSpPr>
            <a:spLocks noGrp="1" noChangeArrowheads="1"/>
          </p:cNvSpPr>
          <p:nvPr>
            <p:ph type="dt" sz="half" idx="10"/>
          </p:nvPr>
        </p:nvSpPr>
        <p:spPr>
          <a:ln/>
        </p:spPr>
        <p:txBody>
          <a:bodyPr/>
          <a:lstStyle>
            <a:lvl1pPr>
              <a:defRPr/>
            </a:lvl1pPr>
          </a:lstStyle>
          <a:p>
            <a:pPr>
              <a:defRPr/>
            </a:pPr>
            <a:endParaRPr lang="ru-RU"/>
          </a:p>
        </p:txBody>
      </p:sp>
      <p:sp>
        <p:nvSpPr>
          <p:cNvPr id="4"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5" name="Rectangle 10"/>
          <p:cNvSpPr>
            <a:spLocks noGrp="1" noChangeArrowheads="1"/>
          </p:cNvSpPr>
          <p:nvPr>
            <p:ph type="sldNum" sz="quarter" idx="12"/>
          </p:nvPr>
        </p:nvSpPr>
        <p:spPr>
          <a:ln/>
        </p:spPr>
        <p:txBody>
          <a:bodyPr/>
          <a:lstStyle>
            <a:lvl1pPr>
              <a:defRPr/>
            </a:lvl1pPr>
          </a:lstStyle>
          <a:p>
            <a:fld id="{E6B0F535-EDDF-4901-8161-A75531AFEDA2}" type="slidenum">
              <a:rPr lang="ru-RU"/>
              <a:pPr/>
              <a:t>‹#›</a:t>
            </a:fld>
            <a:endParaRPr lang="ru-RU"/>
          </a:p>
        </p:txBody>
      </p:sp>
    </p:spTree>
    <p:extLst>
      <p:ext uri="{BB962C8B-B14F-4D97-AF65-F5344CB8AC3E}">
        <p14:creationId xmlns:p14="http://schemas.microsoft.com/office/powerpoint/2010/main" val="3028392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ru-RU"/>
          </a:p>
        </p:txBody>
      </p:sp>
      <p:sp>
        <p:nvSpPr>
          <p:cNvPr id="3"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4" name="Rectangle 10"/>
          <p:cNvSpPr>
            <a:spLocks noGrp="1" noChangeArrowheads="1"/>
          </p:cNvSpPr>
          <p:nvPr>
            <p:ph type="sldNum" sz="quarter" idx="12"/>
          </p:nvPr>
        </p:nvSpPr>
        <p:spPr>
          <a:ln/>
        </p:spPr>
        <p:txBody>
          <a:bodyPr/>
          <a:lstStyle>
            <a:lvl1pPr>
              <a:defRPr/>
            </a:lvl1pPr>
          </a:lstStyle>
          <a:p>
            <a:fld id="{A04B9884-F313-4353-9549-A9352170ADEC}" type="slidenum">
              <a:rPr lang="ru-RU"/>
              <a:pPr/>
              <a:t>‹#›</a:t>
            </a:fld>
            <a:endParaRPr lang="ru-RU"/>
          </a:p>
        </p:txBody>
      </p:sp>
    </p:spTree>
    <p:extLst>
      <p:ext uri="{BB962C8B-B14F-4D97-AF65-F5344CB8AC3E}">
        <p14:creationId xmlns:p14="http://schemas.microsoft.com/office/powerpoint/2010/main" val="2823477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7" name="Rectangle 10"/>
          <p:cNvSpPr>
            <a:spLocks noGrp="1" noChangeArrowheads="1"/>
          </p:cNvSpPr>
          <p:nvPr>
            <p:ph type="sldNum" sz="quarter" idx="12"/>
          </p:nvPr>
        </p:nvSpPr>
        <p:spPr>
          <a:ln/>
        </p:spPr>
        <p:txBody>
          <a:bodyPr/>
          <a:lstStyle>
            <a:lvl1pPr>
              <a:defRPr/>
            </a:lvl1pPr>
          </a:lstStyle>
          <a:p>
            <a:fld id="{F3BB1027-A09B-4D49-83A8-1CADC30DB4A7}" type="slidenum">
              <a:rPr lang="ru-RU"/>
              <a:pPr/>
              <a:t>‹#›</a:t>
            </a:fld>
            <a:endParaRPr lang="ru-RU"/>
          </a:p>
        </p:txBody>
      </p:sp>
    </p:spTree>
    <p:extLst>
      <p:ext uri="{BB962C8B-B14F-4D97-AF65-F5344CB8AC3E}">
        <p14:creationId xmlns:p14="http://schemas.microsoft.com/office/powerpoint/2010/main" val="1657431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endParaRPr lang="ru-RU"/>
          </a:p>
        </p:txBody>
      </p:sp>
      <p:sp>
        <p:nvSpPr>
          <p:cNvPr id="6"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7" name="Rectangle 10"/>
          <p:cNvSpPr>
            <a:spLocks noGrp="1" noChangeArrowheads="1"/>
          </p:cNvSpPr>
          <p:nvPr>
            <p:ph type="sldNum" sz="quarter" idx="12"/>
          </p:nvPr>
        </p:nvSpPr>
        <p:spPr>
          <a:ln/>
        </p:spPr>
        <p:txBody>
          <a:bodyPr/>
          <a:lstStyle>
            <a:lvl1pPr>
              <a:defRPr/>
            </a:lvl1pPr>
          </a:lstStyle>
          <a:p>
            <a:fld id="{088EA559-534C-4C99-A65E-B15CAF7121A7}" type="slidenum">
              <a:rPr lang="ru-RU"/>
              <a:pPr/>
              <a:t>‹#›</a:t>
            </a:fld>
            <a:endParaRPr lang="ru-RU"/>
          </a:p>
        </p:txBody>
      </p:sp>
    </p:spTree>
    <p:extLst>
      <p:ext uri="{BB962C8B-B14F-4D97-AF65-F5344CB8AC3E}">
        <p14:creationId xmlns:p14="http://schemas.microsoft.com/office/powerpoint/2010/main" val="4228966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6" name="Rectangle 10"/>
          <p:cNvSpPr>
            <a:spLocks noGrp="1" noChangeArrowheads="1"/>
          </p:cNvSpPr>
          <p:nvPr>
            <p:ph type="sldNum" sz="quarter" idx="12"/>
          </p:nvPr>
        </p:nvSpPr>
        <p:spPr>
          <a:ln/>
        </p:spPr>
        <p:txBody>
          <a:bodyPr/>
          <a:lstStyle>
            <a:lvl1pPr>
              <a:defRPr/>
            </a:lvl1pPr>
          </a:lstStyle>
          <a:p>
            <a:fld id="{2783710E-E016-428A-9469-353DEC835E85}" type="slidenum">
              <a:rPr lang="ru-RU"/>
              <a:pPr/>
              <a:t>‹#›</a:t>
            </a:fld>
            <a:endParaRPr lang="ru-RU"/>
          </a:p>
        </p:txBody>
      </p:sp>
    </p:spTree>
    <p:extLst>
      <p:ext uri="{BB962C8B-B14F-4D97-AF65-F5344CB8AC3E}">
        <p14:creationId xmlns:p14="http://schemas.microsoft.com/office/powerpoint/2010/main" val="2253738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7212" cy="56403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8"/>
          <p:cNvSpPr>
            <a:spLocks noGrp="1" noChangeArrowheads="1"/>
          </p:cNvSpPr>
          <p:nvPr>
            <p:ph type="dt" sz="half" idx="10"/>
          </p:nvPr>
        </p:nvSpPr>
        <p:spPr>
          <a:ln/>
        </p:spPr>
        <p:txBody>
          <a:bodyPr/>
          <a:lstStyle>
            <a:lvl1pPr>
              <a:defRPr/>
            </a:lvl1pPr>
          </a:lstStyle>
          <a:p>
            <a:pPr>
              <a:defRPr/>
            </a:pPr>
            <a:endParaRPr lang="ru-RU"/>
          </a:p>
        </p:txBody>
      </p:sp>
      <p:sp>
        <p:nvSpPr>
          <p:cNvPr id="5"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6" name="Rectangle 10"/>
          <p:cNvSpPr>
            <a:spLocks noGrp="1" noChangeArrowheads="1"/>
          </p:cNvSpPr>
          <p:nvPr>
            <p:ph type="sldNum" sz="quarter" idx="12"/>
          </p:nvPr>
        </p:nvSpPr>
        <p:spPr>
          <a:ln/>
        </p:spPr>
        <p:txBody>
          <a:bodyPr/>
          <a:lstStyle>
            <a:lvl1pPr>
              <a:defRPr/>
            </a:lvl1pPr>
          </a:lstStyle>
          <a:p>
            <a:fld id="{DDECDBBF-A65B-4094-9876-38F57286F429}" type="slidenum">
              <a:rPr lang="ru-RU"/>
              <a:pPr/>
              <a:t>‹#›</a:t>
            </a:fld>
            <a:endParaRPr lang="ru-RU"/>
          </a:p>
        </p:txBody>
      </p:sp>
    </p:spTree>
    <p:extLst>
      <p:ext uri="{BB962C8B-B14F-4D97-AF65-F5344CB8AC3E}">
        <p14:creationId xmlns:p14="http://schemas.microsoft.com/office/powerpoint/2010/main" val="2410158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0013" y="301625"/>
            <a:ext cx="7313612"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370013" y="1827213"/>
            <a:ext cx="3579812"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5102225" y="18272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5102225" y="39608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8"/>
          <p:cNvSpPr>
            <a:spLocks noGrp="1" noChangeArrowheads="1"/>
          </p:cNvSpPr>
          <p:nvPr>
            <p:ph type="dt" sz="half" idx="10"/>
          </p:nvPr>
        </p:nvSpPr>
        <p:spPr>
          <a:ln/>
        </p:spPr>
        <p:txBody>
          <a:bodyPr/>
          <a:lstStyle>
            <a:lvl1pPr>
              <a:defRPr/>
            </a:lvl1pPr>
          </a:lstStyle>
          <a:p>
            <a:pPr>
              <a:defRPr/>
            </a:pPr>
            <a:endParaRPr lang="ru-RU"/>
          </a:p>
        </p:txBody>
      </p:sp>
      <p:sp>
        <p:nvSpPr>
          <p:cNvPr id="7" name="Rectangle 9"/>
          <p:cNvSpPr>
            <a:spLocks noGrp="1" noChangeArrowheads="1"/>
          </p:cNvSpPr>
          <p:nvPr>
            <p:ph type="ftr" sz="quarter" idx="11"/>
          </p:nvPr>
        </p:nvSpPr>
        <p:spPr>
          <a:ln/>
        </p:spPr>
        <p:txBody>
          <a:bodyPr/>
          <a:lstStyle>
            <a:lvl1pPr>
              <a:defRPr/>
            </a:lvl1pPr>
          </a:lstStyle>
          <a:p>
            <a:pPr>
              <a:defRPr/>
            </a:pPr>
            <a:r>
              <a:rPr lang="ru-RU"/>
              <a:t>Gidravlika va gidropnevmoyuritmalar</a:t>
            </a:r>
          </a:p>
        </p:txBody>
      </p:sp>
      <p:sp>
        <p:nvSpPr>
          <p:cNvPr id="8" name="Rectangle 10"/>
          <p:cNvSpPr>
            <a:spLocks noGrp="1" noChangeArrowheads="1"/>
          </p:cNvSpPr>
          <p:nvPr>
            <p:ph type="sldNum" sz="quarter" idx="12"/>
          </p:nvPr>
        </p:nvSpPr>
        <p:spPr>
          <a:ln/>
        </p:spPr>
        <p:txBody>
          <a:bodyPr/>
          <a:lstStyle>
            <a:lvl1pPr>
              <a:defRPr/>
            </a:lvl1pPr>
          </a:lstStyle>
          <a:p>
            <a:fld id="{462FCDE3-3DCB-452F-9944-B216F7987A72}" type="slidenum">
              <a:rPr lang="ru-RU"/>
              <a:pPr/>
              <a:t>‹#›</a:t>
            </a:fld>
            <a:endParaRPr lang="ru-RU"/>
          </a:p>
        </p:txBody>
      </p:sp>
    </p:spTree>
    <p:extLst>
      <p:ext uri="{BB962C8B-B14F-4D97-AF65-F5344CB8AC3E}">
        <p14:creationId xmlns:p14="http://schemas.microsoft.com/office/powerpoint/2010/main" val="35417603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grpSp>
      </p:grpSp>
      <p:sp>
        <p:nvSpPr>
          <p:cNvPr id="22547"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ru-RU" noProof="0" smtClean="0"/>
              <a:t>Образец заголовка</a:t>
            </a:r>
          </a:p>
        </p:txBody>
      </p:sp>
      <p:sp>
        <p:nvSpPr>
          <p:cNvPr id="22548" name="Rectangle 20"/>
          <p:cNvSpPr>
            <a:spLocks noGrp="1" noChangeArrowheads="1"/>
          </p:cNvSpPr>
          <p:nvPr>
            <p:ph type="subTitle" idx="1"/>
          </p:nvPr>
        </p:nvSpPr>
        <p:spPr>
          <a:xfrm>
            <a:off x="2971800" y="4267200"/>
            <a:ext cx="6019800" cy="1752600"/>
          </a:xfrm>
        </p:spPr>
        <p:txBody>
          <a:bodyPr/>
          <a:lstStyle>
            <a:lvl1pPr marL="0" indent="0">
              <a:buFont typeface="Wingdings" panose="05000000000000000000" pitchFamily="2" charset="2"/>
              <a:buNone/>
              <a:defRPr sz="3400"/>
            </a:lvl1pPr>
          </a:lstStyle>
          <a:p>
            <a:pPr lvl="0"/>
            <a:r>
              <a:rPr lang="ru-RU" noProof="0" smtClean="0"/>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19" name="Rectangle 17"/>
          <p:cNvSpPr>
            <a:spLocks noGrp="1" noChangeArrowheads="1"/>
          </p:cNvSpPr>
          <p:nvPr>
            <p:ph type="ftr" sz="quarter" idx="11"/>
          </p:nvPr>
        </p:nvSpPr>
        <p:spPr/>
        <p:txBody>
          <a:bodyPr/>
          <a:lstStyle>
            <a:lvl1pPr>
              <a:defRPr/>
            </a:lvl1pPr>
          </a:lstStyle>
          <a:p>
            <a:pPr>
              <a:defRPr/>
            </a:pPr>
            <a:r>
              <a:rPr lang="ru-RU"/>
              <a:t>Gidravlika va gidropnevmoyuritmalar</a:t>
            </a:r>
          </a:p>
        </p:txBody>
      </p:sp>
      <p:sp>
        <p:nvSpPr>
          <p:cNvPr id="20" name="Rectangle 18"/>
          <p:cNvSpPr>
            <a:spLocks noGrp="1" noChangeArrowheads="1"/>
          </p:cNvSpPr>
          <p:nvPr>
            <p:ph type="sldNum" sz="quarter" idx="12"/>
          </p:nvPr>
        </p:nvSpPr>
        <p:spPr/>
        <p:txBody>
          <a:bodyPr/>
          <a:lstStyle>
            <a:lvl1pPr>
              <a:defRPr/>
            </a:lvl1pPr>
          </a:lstStyle>
          <a:p>
            <a:fld id="{54B04A82-020C-4704-A115-54195A449E2D}" type="slidenum">
              <a:rPr lang="ru-RU"/>
              <a:pPr/>
              <a:t>‹#›</a:t>
            </a:fld>
            <a:endParaRPr lang="ru-RU"/>
          </a:p>
        </p:txBody>
      </p:sp>
    </p:spTree>
    <p:extLst>
      <p:ext uri="{BB962C8B-B14F-4D97-AF65-F5344CB8AC3E}">
        <p14:creationId xmlns:p14="http://schemas.microsoft.com/office/powerpoint/2010/main" val="1824910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5" name="Rectangle 3"/>
          <p:cNvSpPr>
            <a:spLocks noGrp="1" noChangeArrowheads="1"/>
          </p:cNvSpPr>
          <p:nvPr>
            <p:ph type="sldNum" sz="quarter" idx="11"/>
          </p:nvPr>
        </p:nvSpPr>
        <p:spPr>
          <a:ln/>
        </p:spPr>
        <p:txBody>
          <a:bodyPr/>
          <a:lstStyle>
            <a:lvl1pPr>
              <a:defRPr/>
            </a:lvl1pPr>
          </a:lstStyle>
          <a:p>
            <a:fld id="{171D57A2-9D11-45D4-BC03-50FCEBCBF8FD}" type="slidenum">
              <a:rPr lang="ru-RU"/>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385972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5" name="Rectangle 3"/>
          <p:cNvSpPr>
            <a:spLocks noGrp="1" noChangeArrowheads="1"/>
          </p:cNvSpPr>
          <p:nvPr>
            <p:ph type="sldNum" sz="quarter" idx="11"/>
          </p:nvPr>
        </p:nvSpPr>
        <p:spPr>
          <a:ln/>
        </p:spPr>
        <p:txBody>
          <a:bodyPr/>
          <a:lstStyle>
            <a:lvl1pPr>
              <a:defRPr/>
            </a:lvl1pPr>
          </a:lstStyle>
          <a:p>
            <a:fld id="{4D008C5E-3024-4CB1-AAD3-C174CAC8EB45}" type="slidenum">
              <a:rPr lang="ru-RU"/>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1517284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6" name="Rectangle 3"/>
          <p:cNvSpPr>
            <a:spLocks noGrp="1" noChangeArrowheads="1"/>
          </p:cNvSpPr>
          <p:nvPr>
            <p:ph type="sldNum" sz="quarter" idx="11"/>
          </p:nvPr>
        </p:nvSpPr>
        <p:spPr>
          <a:ln/>
        </p:spPr>
        <p:txBody>
          <a:bodyPr/>
          <a:lstStyle>
            <a:lvl1pPr>
              <a:defRPr/>
            </a:lvl1pPr>
          </a:lstStyle>
          <a:p>
            <a:fld id="{3943A4F7-E50B-49E8-BC87-EFAB695C607E}" type="slidenum">
              <a:rPr lang="ru-RU"/>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954396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8" name="Rectangle 3"/>
          <p:cNvSpPr>
            <a:spLocks noGrp="1" noChangeArrowheads="1"/>
          </p:cNvSpPr>
          <p:nvPr>
            <p:ph type="sldNum" sz="quarter" idx="11"/>
          </p:nvPr>
        </p:nvSpPr>
        <p:spPr>
          <a:ln/>
        </p:spPr>
        <p:txBody>
          <a:bodyPr/>
          <a:lstStyle>
            <a:lvl1pPr>
              <a:defRPr/>
            </a:lvl1pPr>
          </a:lstStyle>
          <a:p>
            <a:fld id="{00630899-6D72-470C-A4C8-F3FC8153270D}" type="slidenum">
              <a:rPr lang="ru-RU"/>
              <a:pPr/>
              <a:t>‹#›</a:t>
            </a:fld>
            <a:endParaRPr lang="ru-RU"/>
          </a:p>
        </p:txBody>
      </p:sp>
      <p:sp>
        <p:nvSpPr>
          <p:cNvPr id="9"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14274783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4" name="Rectangle 3"/>
          <p:cNvSpPr>
            <a:spLocks noGrp="1" noChangeArrowheads="1"/>
          </p:cNvSpPr>
          <p:nvPr>
            <p:ph type="sldNum" sz="quarter" idx="11"/>
          </p:nvPr>
        </p:nvSpPr>
        <p:spPr>
          <a:ln/>
        </p:spPr>
        <p:txBody>
          <a:bodyPr/>
          <a:lstStyle>
            <a:lvl1pPr>
              <a:defRPr/>
            </a:lvl1pPr>
          </a:lstStyle>
          <a:p>
            <a:fld id="{BD75B071-4272-4761-A03B-34D1B13E0634}" type="slidenum">
              <a:rPr lang="ru-RU"/>
              <a:pPr/>
              <a:t>‹#›</a:t>
            </a:fld>
            <a:endParaRPr lang="ru-RU"/>
          </a:p>
        </p:txBody>
      </p:sp>
      <p:sp>
        <p:nvSpPr>
          <p:cNvPr id="5"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110690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3" name="Rectangle 3"/>
          <p:cNvSpPr>
            <a:spLocks noGrp="1" noChangeArrowheads="1"/>
          </p:cNvSpPr>
          <p:nvPr>
            <p:ph type="sldNum" sz="quarter" idx="11"/>
          </p:nvPr>
        </p:nvSpPr>
        <p:spPr>
          <a:ln/>
        </p:spPr>
        <p:txBody>
          <a:bodyPr/>
          <a:lstStyle>
            <a:lvl1pPr>
              <a:defRPr/>
            </a:lvl1pPr>
          </a:lstStyle>
          <a:p>
            <a:fld id="{FC97CE69-849D-4795-AC3F-27DCF2A8222E}" type="slidenum">
              <a:rPr lang="ru-RU"/>
              <a:pPr/>
              <a:t>‹#›</a:t>
            </a:fld>
            <a:endParaRPr lang="ru-RU"/>
          </a:p>
        </p:txBody>
      </p:sp>
      <p:sp>
        <p:nvSpPr>
          <p:cNvPr id="4"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4982076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6" name="Rectangle 3"/>
          <p:cNvSpPr>
            <a:spLocks noGrp="1" noChangeArrowheads="1"/>
          </p:cNvSpPr>
          <p:nvPr>
            <p:ph type="sldNum" sz="quarter" idx="11"/>
          </p:nvPr>
        </p:nvSpPr>
        <p:spPr>
          <a:ln/>
        </p:spPr>
        <p:txBody>
          <a:bodyPr/>
          <a:lstStyle>
            <a:lvl1pPr>
              <a:defRPr/>
            </a:lvl1pPr>
          </a:lstStyle>
          <a:p>
            <a:fld id="{AC59F03A-2BFD-45C9-AE85-C989FD5CBB51}" type="slidenum">
              <a:rPr lang="ru-RU"/>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15161308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6" name="Rectangle 3"/>
          <p:cNvSpPr>
            <a:spLocks noGrp="1" noChangeArrowheads="1"/>
          </p:cNvSpPr>
          <p:nvPr>
            <p:ph type="sldNum" sz="quarter" idx="11"/>
          </p:nvPr>
        </p:nvSpPr>
        <p:spPr>
          <a:ln/>
        </p:spPr>
        <p:txBody>
          <a:bodyPr/>
          <a:lstStyle>
            <a:lvl1pPr>
              <a:defRPr/>
            </a:lvl1pPr>
          </a:lstStyle>
          <a:p>
            <a:fld id="{9FAE60F0-D864-4277-9BE0-B5CDE14B4356}" type="slidenum">
              <a:rPr lang="ru-RU"/>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24830096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5" name="Rectangle 3"/>
          <p:cNvSpPr>
            <a:spLocks noGrp="1" noChangeArrowheads="1"/>
          </p:cNvSpPr>
          <p:nvPr>
            <p:ph type="sldNum" sz="quarter" idx="11"/>
          </p:nvPr>
        </p:nvSpPr>
        <p:spPr>
          <a:ln/>
        </p:spPr>
        <p:txBody>
          <a:bodyPr/>
          <a:lstStyle>
            <a:lvl1pPr>
              <a:defRPr/>
            </a:lvl1pPr>
          </a:lstStyle>
          <a:p>
            <a:fld id="{ED3427C1-C121-434B-960B-0BE15043C8FF}" type="slidenum">
              <a:rPr lang="ru-RU"/>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6570715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r>
              <a:rPr lang="ru-RU"/>
              <a:t>Gidravlika va gidropnevmoyuritmalar</a:t>
            </a:r>
          </a:p>
        </p:txBody>
      </p:sp>
      <p:sp>
        <p:nvSpPr>
          <p:cNvPr id="5" name="Rectangle 3"/>
          <p:cNvSpPr>
            <a:spLocks noGrp="1" noChangeArrowheads="1"/>
          </p:cNvSpPr>
          <p:nvPr>
            <p:ph type="sldNum" sz="quarter" idx="11"/>
          </p:nvPr>
        </p:nvSpPr>
        <p:spPr>
          <a:ln/>
        </p:spPr>
        <p:txBody>
          <a:bodyPr/>
          <a:lstStyle>
            <a:lvl1pPr>
              <a:defRPr/>
            </a:lvl1pPr>
          </a:lstStyle>
          <a:p>
            <a:fld id="{35914C32-A9AA-4D68-8004-8515E762303C}" type="slidenum">
              <a:rPr lang="ru-RU"/>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endParaRPr lang="ru-RU"/>
          </a:p>
        </p:txBody>
      </p:sp>
    </p:spTree>
    <p:extLst>
      <p:ext uri="{BB962C8B-B14F-4D97-AF65-F5344CB8AC3E}">
        <p14:creationId xmlns:p14="http://schemas.microsoft.com/office/powerpoint/2010/main" val="3406848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32"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33"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1034" name="Line 5"/>
            <p:cNvSpPr>
              <a:spLocks noChangeShapeType="1"/>
            </p:cNvSpPr>
            <p:nvPr/>
          </p:nvSpPr>
          <p:spPr bwMode="auto">
            <a:xfrm>
              <a:off x="864" y="960"/>
              <a:ext cx="460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2296" name="Rectangle 8"/>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ru-RU"/>
          </a:p>
        </p:txBody>
      </p:sp>
      <p:sp>
        <p:nvSpPr>
          <p:cNvPr id="12297" name="Rectangle 9"/>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lvl1pPr>
          </a:lstStyle>
          <a:p>
            <a:pPr>
              <a:defRPr/>
            </a:pPr>
            <a:r>
              <a:rPr lang="ru-RU"/>
              <a:t>Gidravlika va gidropnevmoyuritmalar</a:t>
            </a:r>
          </a:p>
        </p:txBody>
      </p:sp>
      <p:sp>
        <p:nvSpPr>
          <p:cNvPr id="12298" name="Rectangle 10"/>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92022A20-5CE9-49BE-82BC-D74A51EA620F}"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951"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 id="2147483940" r:id="rId12"/>
  </p:sldLayoutIdLst>
  <p:hf sldNum="0" hdr="0" dt="0"/>
  <p:txStyles>
    <p:titleStyle>
      <a:lvl1pPr algn="l" rtl="0" eaLnBrk="0" fontAlgn="base" hangingPunct="0">
        <a:spcBef>
          <a:spcPct val="0"/>
        </a:spcBef>
        <a:spcAft>
          <a:spcPct val="0"/>
        </a:spcAft>
        <a:defRPr sz="3600" kern="12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panose="020B0604020202020204" pitchFamily="34" charset="0"/>
        </a:defRPr>
      </a:lvl2pPr>
      <a:lvl3pPr algn="l" rtl="0" eaLnBrk="0" fontAlgn="base" hangingPunct="0">
        <a:spcBef>
          <a:spcPct val="0"/>
        </a:spcBef>
        <a:spcAft>
          <a:spcPct val="0"/>
        </a:spcAft>
        <a:defRPr sz="3600">
          <a:solidFill>
            <a:schemeClr val="tx2"/>
          </a:solidFill>
          <a:latin typeface="Arial" panose="020B0604020202020204" pitchFamily="34" charset="0"/>
        </a:defRPr>
      </a:lvl3pPr>
      <a:lvl4pPr algn="l" rtl="0" eaLnBrk="0" fontAlgn="base" hangingPunct="0">
        <a:spcBef>
          <a:spcPct val="0"/>
        </a:spcBef>
        <a:spcAft>
          <a:spcPct val="0"/>
        </a:spcAft>
        <a:defRPr sz="3600">
          <a:solidFill>
            <a:schemeClr val="tx2"/>
          </a:solidFill>
          <a:latin typeface="Arial" panose="020B0604020202020204" pitchFamily="34" charset="0"/>
        </a:defRPr>
      </a:lvl4pPr>
      <a:lvl5pPr algn="l" rtl="0" eaLnBrk="0" fontAlgn="base" hangingPunct="0">
        <a:spcBef>
          <a:spcPct val="0"/>
        </a:spcBef>
        <a:spcAft>
          <a:spcPct val="0"/>
        </a:spcAft>
        <a:defRPr sz="3600">
          <a:solidFill>
            <a:schemeClr val="tx2"/>
          </a:solidFill>
          <a:latin typeface="Arial" panose="020B0604020202020204" pitchFamily="34" charset="0"/>
        </a:defRPr>
      </a:lvl5pPr>
      <a:lvl6pPr marL="457200" algn="l" rtl="0" fontAlgn="base">
        <a:spcBef>
          <a:spcPct val="0"/>
        </a:spcBef>
        <a:spcAft>
          <a:spcPct val="0"/>
        </a:spcAft>
        <a:defRPr sz="3600">
          <a:solidFill>
            <a:schemeClr val="tx2"/>
          </a:solidFill>
          <a:latin typeface="Arial" panose="020B0604020202020204" pitchFamily="34" charset="0"/>
        </a:defRPr>
      </a:lvl6pPr>
      <a:lvl7pPr marL="914400" algn="l" rtl="0" fontAlgn="base">
        <a:spcBef>
          <a:spcPct val="0"/>
        </a:spcBef>
        <a:spcAft>
          <a:spcPct val="0"/>
        </a:spcAft>
        <a:defRPr sz="3600">
          <a:solidFill>
            <a:schemeClr val="tx2"/>
          </a:solidFill>
          <a:latin typeface="Arial" panose="020B0604020202020204" pitchFamily="34" charset="0"/>
        </a:defRPr>
      </a:lvl7pPr>
      <a:lvl8pPr marL="1371600" algn="l" rtl="0" fontAlgn="base">
        <a:spcBef>
          <a:spcPct val="0"/>
        </a:spcBef>
        <a:spcAft>
          <a:spcPct val="0"/>
        </a:spcAft>
        <a:defRPr sz="3600">
          <a:solidFill>
            <a:schemeClr val="tx2"/>
          </a:solidFill>
          <a:latin typeface="Arial" panose="020B0604020202020204" pitchFamily="34" charset="0"/>
        </a:defRPr>
      </a:lvl8pPr>
      <a:lvl9pPr marL="1828800" algn="l" rtl="0" fontAlgn="base">
        <a:spcBef>
          <a:spcPct val="0"/>
        </a:spcBef>
        <a:spcAft>
          <a:spcPct val="0"/>
        </a:spcAft>
        <a:defRPr sz="36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latin typeface="+mn-lt"/>
              </a:defRPr>
            </a:lvl1pPr>
          </a:lstStyle>
          <a:p>
            <a:pPr>
              <a:defRPr/>
            </a:pPr>
            <a:r>
              <a:rPr lang="ru-RU"/>
              <a:t>Gidravlika va gidropnevmoyuritmalar</a:t>
            </a:r>
          </a:p>
        </p:txBody>
      </p:sp>
      <p:sp>
        <p:nvSpPr>
          <p:cNvPr id="21507" name="Rectangle 3"/>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Black" panose="020B0A04020102020204" pitchFamily="34" charset="0"/>
              </a:defRPr>
            </a:lvl1pPr>
          </a:lstStyle>
          <a:p>
            <a:fld id="{1BB37B45-14EE-4D79-BE7E-1A247731A7C6}" type="slidenum">
              <a:rPr lang="ru-RU"/>
              <a:pPr/>
              <a:t>‹#›</a:t>
            </a:fld>
            <a:endParaRPr lang="ru-RU"/>
          </a:p>
        </p:txBody>
      </p:sp>
      <p:grpSp>
        <p:nvGrpSpPr>
          <p:cNvPr id="2052" name="Group 4"/>
          <p:cNvGrpSpPr>
            <a:grpSpLocks/>
          </p:cNvGrpSpPr>
          <p:nvPr/>
        </p:nvGrpSpPr>
        <p:grpSpPr bwMode="auto">
          <a:xfrm>
            <a:off x="0" y="0"/>
            <a:ext cx="9144000" cy="546100"/>
            <a:chOff x="0" y="0"/>
            <a:chExt cx="5760" cy="344"/>
          </a:xfrm>
        </p:grpSpPr>
        <p:sp>
          <p:nvSpPr>
            <p:cNvPr id="3080"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defRPr/>
              </a:pPr>
              <a:endParaRPr lang="ru-RU" sz="2400" smtClean="0">
                <a:latin typeface="Times New Roman" panose="02020603050405020304" pitchFamily="18" charset="0"/>
              </a:endParaRPr>
            </a:p>
          </p:txBody>
        </p:sp>
        <p:sp>
          <p:nvSpPr>
            <p:cNvPr id="3081"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3082"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hlink"/>
                </a:solidFill>
                <a:latin typeface="Arial" panose="020B0604020202020204" pitchFamily="34" charset="0"/>
              </a:endParaRPr>
            </a:p>
          </p:txBody>
        </p:sp>
        <p:sp>
          <p:nvSpPr>
            <p:cNvPr id="3083"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hlink"/>
                </a:solidFill>
                <a:latin typeface="Arial" panose="020B0604020202020204" pitchFamily="34" charset="0"/>
              </a:endParaRPr>
            </a:p>
          </p:txBody>
        </p:sp>
        <p:sp>
          <p:nvSpPr>
            <p:cNvPr id="3084"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accent2"/>
                </a:solidFill>
                <a:latin typeface="Arial" panose="020B0604020202020204" pitchFamily="34" charset="0"/>
              </a:endParaRPr>
            </a:p>
          </p:txBody>
        </p:sp>
        <p:sp>
          <p:nvSpPr>
            <p:cNvPr id="3085"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hlink"/>
                </a:solidFill>
                <a:latin typeface="Arial" panose="020B0604020202020204" pitchFamily="34" charset="0"/>
              </a:endParaRPr>
            </a:p>
          </p:txBody>
        </p:sp>
        <p:sp>
          <p:nvSpPr>
            <p:cNvPr id="3086"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z="2400" smtClean="0">
                <a:latin typeface="Times New Roman" panose="02020603050405020304" pitchFamily="18" charset="0"/>
              </a:endParaRPr>
            </a:p>
          </p:txBody>
        </p:sp>
        <p:sp>
          <p:nvSpPr>
            <p:cNvPr id="3087"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accent2"/>
                </a:solidFill>
                <a:latin typeface="Arial" panose="020B0604020202020204" pitchFamily="34" charset="0"/>
              </a:endParaRPr>
            </a:p>
          </p:txBody>
        </p:sp>
        <p:sp>
          <p:nvSpPr>
            <p:cNvPr id="3088"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endParaRPr lang="ru-RU" smtClean="0">
                <a:solidFill>
                  <a:schemeClr val="accent2"/>
                </a:solidFill>
                <a:latin typeface="Arial" panose="020B0604020202020204" pitchFamily="34" charset="0"/>
              </a:endParaRPr>
            </a:p>
          </p:txBody>
        </p:sp>
      </p:grpSp>
      <p:sp>
        <p:nvSpPr>
          <p:cNvPr id="2053" name="Rectangle 14"/>
          <p:cNvSpPr>
            <a:spLocks noGrp="1" noChangeArrowheads="1"/>
          </p:cNvSpPr>
          <p:nvPr>
            <p:ph type="title"/>
          </p:nvPr>
        </p:nvSpPr>
        <p:spPr bwMode="auto">
          <a:xfrm>
            <a:off x="457200" y="4572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4" name="Rectangle 15"/>
          <p:cNvSpPr>
            <a:spLocks noGrp="1" noChangeArrowheads="1"/>
          </p:cNvSpPr>
          <p:nvPr>
            <p:ph type="body" idx="1"/>
          </p:nvPr>
        </p:nvSpPr>
        <p:spPr bwMode="auto">
          <a:xfrm>
            <a:off x="457200" y="1981200"/>
            <a:ext cx="82296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1520" name="Rectangle 16"/>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mn-lt"/>
              </a:defRPr>
            </a:lvl1pPr>
          </a:lstStyle>
          <a:p>
            <a:pPr>
              <a:defRPr/>
            </a:pPr>
            <a:endParaRPr lang="ru-RU"/>
          </a:p>
        </p:txBody>
      </p:sp>
    </p:spTree>
  </p:cSld>
  <p:clrMap bg1="lt1" tx1="dk1" bg2="lt2" tx2="dk2" accent1="accent1" accent2="accent2" accent3="accent3" accent4="accent4" accent5="accent5" accent6="accent6" hlink="hlink" folHlink="folHlink"/>
  <p:sldLayoutIdLst>
    <p:sldLayoutId id="2147483952"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hf sldNum="0" hdr="0" dt="0"/>
  <p:txStyles>
    <p:titleStyle>
      <a:lvl1pPr algn="l" rtl="0" eaLnBrk="0" fontAlgn="base" hangingPunct="0">
        <a:spcBef>
          <a:spcPct val="0"/>
        </a:spcBef>
        <a:spcAft>
          <a:spcPct val="0"/>
        </a:spcAft>
        <a:defRPr sz="4400" kern="12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anose="020B0604020202020204" pitchFamily="34" charset="0"/>
        </a:defRPr>
      </a:lvl2pPr>
      <a:lvl3pPr algn="l" rtl="0" eaLnBrk="0" fontAlgn="base" hangingPunct="0">
        <a:spcBef>
          <a:spcPct val="0"/>
        </a:spcBef>
        <a:spcAft>
          <a:spcPct val="0"/>
        </a:spcAft>
        <a:defRPr sz="4400">
          <a:solidFill>
            <a:schemeClr val="tx1"/>
          </a:solidFill>
          <a:latin typeface="Arial" panose="020B0604020202020204" pitchFamily="34" charset="0"/>
        </a:defRPr>
      </a:lvl3pPr>
      <a:lvl4pPr algn="l" rtl="0" eaLnBrk="0" fontAlgn="base" hangingPunct="0">
        <a:spcBef>
          <a:spcPct val="0"/>
        </a:spcBef>
        <a:spcAft>
          <a:spcPct val="0"/>
        </a:spcAft>
        <a:defRPr sz="4400">
          <a:solidFill>
            <a:schemeClr val="tx1"/>
          </a:solidFill>
          <a:latin typeface="Arial" panose="020B0604020202020204" pitchFamily="34" charset="0"/>
        </a:defRPr>
      </a:lvl4pPr>
      <a:lvl5pPr algn="l" rtl="0" eaLnBrk="0" fontAlgn="base" hangingPunct="0">
        <a:spcBef>
          <a:spcPct val="0"/>
        </a:spcBef>
        <a:spcAft>
          <a:spcPct val="0"/>
        </a:spcAft>
        <a:defRPr sz="4400">
          <a:solidFill>
            <a:schemeClr val="tx1"/>
          </a:solidFill>
          <a:latin typeface="Arial" panose="020B0604020202020204" pitchFamily="34" charset="0"/>
        </a:defRPr>
      </a:lvl5pPr>
      <a:lvl6pPr marL="457200" algn="l" rtl="0" fontAlgn="base">
        <a:spcBef>
          <a:spcPct val="0"/>
        </a:spcBef>
        <a:spcAft>
          <a:spcPct val="0"/>
        </a:spcAft>
        <a:defRPr sz="4400">
          <a:solidFill>
            <a:schemeClr val="tx1"/>
          </a:solidFill>
          <a:latin typeface="Arial" panose="020B0604020202020204" pitchFamily="34" charset="0"/>
        </a:defRPr>
      </a:lvl6pPr>
      <a:lvl7pPr marL="914400" algn="l" rtl="0" fontAlgn="base">
        <a:spcBef>
          <a:spcPct val="0"/>
        </a:spcBef>
        <a:spcAft>
          <a:spcPct val="0"/>
        </a:spcAft>
        <a:defRPr sz="4400">
          <a:solidFill>
            <a:schemeClr val="tx1"/>
          </a:solidFill>
          <a:latin typeface="Arial" panose="020B0604020202020204" pitchFamily="34" charset="0"/>
        </a:defRPr>
      </a:lvl7pPr>
      <a:lvl8pPr marL="1371600" algn="l" rtl="0" fontAlgn="base">
        <a:spcBef>
          <a:spcPct val="0"/>
        </a:spcBef>
        <a:spcAft>
          <a:spcPct val="0"/>
        </a:spcAft>
        <a:defRPr sz="4400">
          <a:solidFill>
            <a:schemeClr val="tx1"/>
          </a:solidFill>
          <a:latin typeface="Arial" panose="020B0604020202020204" pitchFamily="34" charset="0"/>
        </a:defRPr>
      </a:lvl8pPr>
      <a:lvl9pPr marL="1828800" algn="l" rtl="0" fontAlgn="base">
        <a:spcBef>
          <a:spcPct val="0"/>
        </a:spcBef>
        <a:spcAft>
          <a:spcPct val="0"/>
        </a:spcAft>
        <a:defRPr sz="4400">
          <a:solidFill>
            <a:schemeClr val="tx1"/>
          </a:solidFill>
          <a:latin typeface="Arial" panose="020B0604020202020204" pitchFamily="34" charset="0"/>
        </a:defRPr>
      </a:lvl9pPr>
    </p:titleStyle>
    <p:body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9.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5.png"/><Relationship Id="rId4" Type="http://schemas.openxmlformats.org/officeDocument/2006/relationships/image" Target="../media/image14.wmf"/></Relationships>
</file>

<file path=ppt/slides/_rels/slide9.xml.rels><?xml version="1.0" encoding="UTF-8" standalone="yes"?>
<Relationships xmlns="http://schemas.openxmlformats.org/package/2006/relationships"><Relationship Id="rId8" Type="http://schemas.openxmlformats.org/officeDocument/2006/relationships/image" Target="../media/image18.wmf"/><Relationship Id="rId13" Type="http://schemas.openxmlformats.org/officeDocument/2006/relationships/image" Target="../media/image21.jpeg"/><Relationship Id="rId3" Type="http://schemas.openxmlformats.org/officeDocument/2006/relationships/oleObject" Target="../embeddings/oleObject2.bin"/><Relationship Id="rId7" Type="http://schemas.openxmlformats.org/officeDocument/2006/relationships/oleObject" Target="../embeddings/oleObject4.bin"/><Relationship Id="rId12" Type="http://schemas.openxmlformats.org/officeDocument/2006/relationships/image" Target="../media/image20.wmf"/><Relationship Id="rId2" Type="http://schemas.openxmlformats.org/officeDocument/2006/relationships/slideLayout" Target="../slideLayouts/slideLayout19.xml"/><Relationship Id="rId1" Type="http://schemas.openxmlformats.org/officeDocument/2006/relationships/vmlDrawing" Target="../drawings/vmlDrawing2.vml"/><Relationship Id="rId6" Type="http://schemas.openxmlformats.org/officeDocument/2006/relationships/image" Target="../media/image17.wmf"/><Relationship Id="rId11" Type="http://schemas.openxmlformats.org/officeDocument/2006/relationships/oleObject" Target="../embeddings/oleObject6.bin"/><Relationship Id="rId5" Type="http://schemas.openxmlformats.org/officeDocument/2006/relationships/oleObject" Target="../embeddings/oleObject3.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5.bin"/></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9.xml"/><Relationship Id="rId1" Type="http://schemas.openxmlformats.org/officeDocument/2006/relationships/vmlDrawing" Target="../drawings/vmlDrawing3.v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9.xml"/><Relationship Id="rId1" Type="http://schemas.openxmlformats.org/officeDocument/2006/relationships/vmlDrawing" Target="../drawings/vmlDrawing5.v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wmf"/></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34.jpeg"/><Relationship Id="rId4" Type="http://schemas.openxmlformats.org/officeDocument/2006/relationships/image" Target="../media/image33.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9.xml"/><Relationship Id="rId1" Type="http://schemas.openxmlformats.org/officeDocument/2006/relationships/vmlDrawing" Target="../drawings/vmlDrawing7.v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wmf"/></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3.wmf"/><Relationship Id="rId2" Type="http://schemas.openxmlformats.org/officeDocument/2006/relationships/slideLayout" Target="../slideLayouts/slideLayout19.xml"/><Relationship Id="rId1" Type="http://schemas.openxmlformats.org/officeDocument/2006/relationships/vmlDrawing" Target="../drawings/vmlDrawing8.vml"/><Relationship Id="rId6" Type="http://schemas.openxmlformats.org/officeDocument/2006/relationships/oleObject" Target="../embeddings/oleObject13.bin"/><Relationship Id="rId5" Type="http://schemas.openxmlformats.org/officeDocument/2006/relationships/image" Target="../media/image42.wmf"/><Relationship Id="rId4" Type="http://schemas.openxmlformats.org/officeDocument/2006/relationships/oleObject" Target="../embeddings/oleObject12.bin"/></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4.bin"/><Relationship Id="rId7" Type="http://schemas.openxmlformats.org/officeDocument/2006/relationships/image" Target="../media/image49.jpeg"/><Relationship Id="rId2" Type="http://schemas.openxmlformats.org/officeDocument/2006/relationships/slideLayout" Target="../slideLayouts/slideLayout19.xml"/><Relationship Id="rId1" Type="http://schemas.openxmlformats.org/officeDocument/2006/relationships/vmlDrawing" Target="../drawings/vmlDrawing9.vml"/><Relationship Id="rId6" Type="http://schemas.openxmlformats.org/officeDocument/2006/relationships/image" Target="../media/image48.wmf"/><Relationship Id="rId5" Type="http://schemas.openxmlformats.org/officeDocument/2006/relationships/oleObject" Target="../embeddings/oleObject15.bin"/><Relationship Id="rId4" Type="http://schemas.openxmlformats.org/officeDocument/2006/relationships/image" Target="../media/image47.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6.bin"/><Relationship Id="rId7" Type="http://schemas.openxmlformats.org/officeDocument/2006/relationships/image" Target="../media/image52.jpeg"/><Relationship Id="rId2" Type="http://schemas.openxmlformats.org/officeDocument/2006/relationships/slideLayout" Target="../slideLayouts/slideLayout19.xml"/><Relationship Id="rId1" Type="http://schemas.openxmlformats.org/officeDocument/2006/relationships/vmlDrawing" Target="../drawings/vmlDrawing10.vml"/><Relationship Id="rId6" Type="http://schemas.openxmlformats.org/officeDocument/2006/relationships/image" Target="../media/image51.wmf"/><Relationship Id="rId5" Type="http://schemas.openxmlformats.org/officeDocument/2006/relationships/oleObject" Target="../embeddings/oleObject17.bin"/><Relationship Id="rId4" Type="http://schemas.openxmlformats.org/officeDocument/2006/relationships/image" Target="../media/image50.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9.xml"/><Relationship Id="rId1" Type="http://schemas.openxmlformats.org/officeDocument/2006/relationships/vmlDrawing" Target="../drawings/vmlDrawing11.vml"/><Relationship Id="rId4" Type="http://schemas.openxmlformats.org/officeDocument/2006/relationships/image" Target="../media/image53.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9.bin"/><Relationship Id="rId7" Type="http://schemas.openxmlformats.org/officeDocument/2006/relationships/image" Target="../media/image56.jpeg"/><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55.wmf"/><Relationship Id="rId5" Type="http://schemas.openxmlformats.org/officeDocument/2006/relationships/oleObject" Target="../embeddings/oleObject20.bin"/><Relationship Id="rId4" Type="http://schemas.openxmlformats.org/officeDocument/2006/relationships/image" Target="../media/image54.wmf"/></Relationships>
</file>

<file path=ppt/slides/_rels/slide24.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19.xml"/><Relationship Id="rId1" Type="http://schemas.openxmlformats.org/officeDocument/2006/relationships/vmlDrawing" Target="../drawings/vmlDrawing13.vml"/><Relationship Id="rId6" Type="http://schemas.openxmlformats.org/officeDocument/2006/relationships/image" Target="../media/image58.wmf"/><Relationship Id="rId11" Type="http://schemas.openxmlformats.org/officeDocument/2006/relationships/image" Target="../media/image61.jpeg"/><Relationship Id="rId5" Type="http://schemas.openxmlformats.org/officeDocument/2006/relationships/oleObject" Target="../embeddings/oleObject22.bin"/><Relationship Id="rId10" Type="http://schemas.openxmlformats.org/officeDocument/2006/relationships/image" Target="../media/image60.png"/><Relationship Id="rId4" Type="http://schemas.openxmlformats.org/officeDocument/2006/relationships/image" Target="../media/image57.wmf"/><Relationship Id="rId9" Type="http://schemas.openxmlformats.org/officeDocument/2006/relationships/oleObject" Target="../embeddings/oleObject24.bin"/></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14.vml"/><Relationship Id="rId5" Type="http://schemas.openxmlformats.org/officeDocument/2006/relationships/image" Target="../media/image63.jpeg"/><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19.xml"/><Relationship Id="rId1" Type="http://schemas.openxmlformats.org/officeDocument/2006/relationships/vmlDrawing" Target="../drawings/vmlDrawing15.vml"/><Relationship Id="rId5" Type="http://schemas.openxmlformats.org/officeDocument/2006/relationships/image" Target="../media/image65.jpeg"/><Relationship Id="rId4" Type="http://schemas.openxmlformats.org/officeDocument/2006/relationships/image" Target="../media/image64.wmf"/></Relationships>
</file>

<file path=ppt/slides/_rels/slide2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slideLayout" Target="../slideLayouts/slideLayout19.xml"/><Relationship Id="rId1" Type="http://schemas.openxmlformats.org/officeDocument/2006/relationships/vmlDrawing" Target="../drawings/vmlDrawing16.vml"/><Relationship Id="rId6" Type="http://schemas.openxmlformats.org/officeDocument/2006/relationships/image" Target="../media/image68.png"/><Relationship Id="rId5" Type="http://schemas.openxmlformats.org/officeDocument/2006/relationships/image" Target="../media/image66.wmf"/><Relationship Id="rId4" Type="http://schemas.openxmlformats.org/officeDocument/2006/relationships/oleObject" Target="../embeddings/oleObject27.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19.xml"/><Relationship Id="rId1" Type="http://schemas.openxmlformats.org/officeDocument/2006/relationships/vmlDrawing" Target="../drawings/vmlDrawing17.vml"/><Relationship Id="rId5" Type="http://schemas.openxmlformats.org/officeDocument/2006/relationships/image" Target="../media/image70.png"/><Relationship Id="rId4" Type="http://schemas.openxmlformats.org/officeDocument/2006/relationships/image" Target="../media/image69.wmf"/></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1.w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476375" y="404813"/>
            <a:ext cx="6911975" cy="1081087"/>
          </a:xfrm>
        </p:spPr>
        <p:txBody>
          <a:bodyPr/>
          <a:lstStyle/>
          <a:p>
            <a:r>
              <a:rPr lang="de-DE" sz="2800" b="1" smtClean="0">
                <a:solidFill>
                  <a:srgbClr val="0033CC"/>
                </a:solidFill>
              </a:rPr>
              <a:t>9-Mavzu</a:t>
            </a:r>
            <a:r>
              <a:rPr lang="de-DE" sz="2800" b="1" smtClean="0">
                <a:solidFill>
                  <a:srgbClr val="0033CC"/>
                </a:solidFill>
              </a:rPr>
              <a:t>: </a:t>
            </a:r>
            <a:r>
              <a:rPr lang="uz-Cyrl-UZ" sz="2800" b="1" dirty="0" smtClean="0">
                <a:solidFill>
                  <a:srgbClr val="0033CC"/>
                </a:solidFill>
              </a:rPr>
              <a:t>ISSIQLIK ALMASHINISH JARAY</a:t>
            </a:r>
            <a:r>
              <a:rPr lang="en-US" sz="2800" b="1" dirty="0" smtClean="0">
                <a:solidFill>
                  <a:srgbClr val="0033CC"/>
                </a:solidFill>
              </a:rPr>
              <a:t>O</a:t>
            </a:r>
            <a:r>
              <a:rPr lang="uz-Cyrl-UZ" sz="2800" b="1" dirty="0" smtClean="0">
                <a:solidFill>
                  <a:srgbClr val="0033CC"/>
                </a:solidFill>
              </a:rPr>
              <a:t>NLARI</a:t>
            </a:r>
            <a:r>
              <a:rPr lang="en-US" sz="2800" b="1" dirty="0" smtClean="0">
                <a:solidFill>
                  <a:srgbClr val="0033CC"/>
                </a:solidFill>
              </a:rPr>
              <a:t>. </a:t>
            </a:r>
            <a:r>
              <a:rPr lang="uz-Cyrl-UZ" sz="2800" b="1" dirty="0" smtClean="0">
                <a:solidFill>
                  <a:srgbClr val="0033CC"/>
                </a:solidFill>
              </a:rPr>
              <a:t>ISSIQLIK O’TISHI</a:t>
            </a:r>
            <a:endParaRPr lang="ru-RU" sz="2800" dirty="0" smtClean="0">
              <a:solidFill>
                <a:srgbClr val="0033CC"/>
              </a:solidFill>
            </a:endParaRPr>
          </a:p>
        </p:txBody>
      </p:sp>
      <p:sp>
        <p:nvSpPr>
          <p:cNvPr id="5123" name="Rectangle 3"/>
          <p:cNvSpPr>
            <a:spLocks noGrp="1" noChangeArrowheads="1"/>
          </p:cNvSpPr>
          <p:nvPr>
            <p:ph type="subTitle" idx="1"/>
          </p:nvPr>
        </p:nvSpPr>
        <p:spPr>
          <a:xfrm>
            <a:off x="1290638" y="5840413"/>
            <a:ext cx="7239000" cy="649287"/>
          </a:xfrm>
        </p:spPr>
        <p:txBody>
          <a:bodyPr/>
          <a:lstStyle/>
          <a:p>
            <a:pPr eaLnBrk="1" hangingPunct="1"/>
            <a:r>
              <a:rPr lang="en-US" sz="3300" smtClean="0">
                <a:latin typeface="Times New Roman" panose="02020603050405020304" pitchFamily="18" charset="0"/>
              </a:rPr>
              <a:t>Ma`ruzachi:            Sh.A.Sulaymonov</a:t>
            </a:r>
            <a:endParaRPr lang="ru-RU" sz="3300" smtClean="0">
              <a:latin typeface="Times New Roman" panose="02020603050405020304" pitchFamily="18" charset="0"/>
            </a:endParaRPr>
          </a:p>
        </p:txBody>
      </p:sp>
      <p:pic>
        <p:nvPicPr>
          <p:cNvPr id="5124" name="Picture 7" descr="Drops On Lea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163" y="2590800"/>
            <a:ext cx="4105275"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1"/>
          </p:nvPr>
        </p:nvSpPr>
        <p:spPr/>
        <p:txBody>
          <a:bodyPr/>
          <a:lstStyle/>
          <a:p>
            <a:pPr>
              <a:defRPr/>
            </a:pPr>
            <a:r>
              <a:rPr lang="ru-RU" smtClean="0"/>
              <a:t>Gidravlika va gidropnevmoyuritmalar</a:t>
            </a:r>
            <a:endParaRPr lang="ru-RU"/>
          </a:p>
        </p:txBody>
      </p:sp>
      <p:sp>
        <p:nvSpPr>
          <p:cNvPr id="3" name="Прямоугольник 2"/>
          <p:cNvSpPr/>
          <p:nvPr/>
        </p:nvSpPr>
        <p:spPr>
          <a:xfrm>
            <a:off x="4067944" y="692696"/>
            <a:ext cx="723275" cy="369332"/>
          </a:xfrm>
          <a:prstGeom prst="rect">
            <a:avLst/>
          </a:prstGeom>
        </p:spPr>
        <p:txBody>
          <a:bodyPr wrap="none">
            <a:spAutoFit/>
          </a:bodyPr>
          <a:lstStyle/>
          <a:p>
            <a:pPr algn="ctr">
              <a:spcAft>
                <a:spcPts val="0"/>
              </a:spcAft>
            </a:pPr>
            <a:r>
              <a:rPr lang="uz-Cyrl-UZ" b="1" dirty="0" smtClean="0">
                <a:effectLst/>
                <a:latin typeface="Times New Roman" panose="02020603050405020304" pitchFamily="18" charset="0"/>
                <a:ea typeface="Times New Roman" panose="02020603050405020304" pitchFamily="18" charset="0"/>
              </a:rPr>
              <a:t>Reja:</a:t>
            </a:r>
            <a:endParaRPr lang="ru-RU" sz="1600"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2286000" y="1997839"/>
            <a:ext cx="6606480" cy="2031325"/>
          </a:xfrm>
          <a:prstGeom prst="rect">
            <a:avLst/>
          </a:prstGeom>
        </p:spPr>
        <p:txBody>
          <a:bodyPr wrap="square">
            <a:spAutoFit/>
          </a:bodyPr>
          <a:lstStyle/>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1.Issiqlik almashinish jarayonlari haqida umumiy tushunchalar. 2</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Issiqlik</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balansi</a:t>
            </a: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Temperatura</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maydoni</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gradienti</a:t>
            </a: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4. Issiqlik o’tkazuvchanlik.</a:t>
            </a:r>
            <a:endParaRPr lang="ru-RU"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5.Issiqlik nurlanishi.</a:t>
            </a:r>
            <a:endParaRPr lang="ru-RU"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6. Konvektiv issiqlik almashinish.</a:t>
            </a:r>
            <a:endParaRPr lang="ru-RU"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uz-Cyrl-UZ" b="1" dirty="0" smtClean="0">
                <a:effectLst/>
                <a:latin typeface="Times New Roman" panose="02020603050405020304" pitchFamily="18" charset="0"/>
                <a:ea typeface="Times New Roman" panose="02020603050405020304" pitchFamily="18" charset="0"/>
                <a:cs typeface="Times New Roman" panose="02020603050405020304" pitchFamily="18" charset="0"/>
              </a:rPr>
              <a:t>7. Issiqlik o’tkazish.</a:t>
            </a:r>
            <a:endParaRPr lang="ru-RU"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000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6147" name="Прямоугольник 2"/>
          <p:cNvSpPr>
            <a:spLocks noChangeArrowheads="1"/>
          </p:cNvSpPr>
          <p:nvPr/>
        </p:nvSpPr>
        <p:spPr bwMode="auto">
          <a:xfrm>
            <a:off x="755650" y="549275"/>
            <a:ext cx="81375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sz="2400" b="1">
                <a:solidFill>
                  <a:srgbClr val="0033CC"/>
                </a:solidFill>
              </a:rPr>
              <a:t>ISSIQLIK ALMASHINISH JARAYONLARI HAQIDA UMUMIY TUSHUNCHALAR.</a:t>
            </a:r>
            <a:endParaRPr lang="ru-RU" sz="2400" b="1">
              <a:solidFill>
                <a:srgbClr val="0033CC"/>
              </a:solidFill>
            </a:endParaRPr>
          </a:p>
        </p:txBody>
      </p:sp>
      <p:sp>
        <p:nvSpPr>
          <p:cNvPr id="6148" name="Прямоугольник 3"/>
          <p:cNvSpPr>
            <a:spLocks noChangeArrowheads="1"/>
          </p:cNvSpPr>
          <p:nvPr/>
        </p:nvSpPr>
        <p:spPr bwMode="auto">
          <a:xfrm>
            <a:off x="752475" y="1628775"/>
            <a:ext cx="797401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a:t>
            </a:r>
            <a:r>
              <a:rPr lang="uz-Cyrl-UZ"/>
              <a:t>Temperaturasi yuqori bo’lgan jismdan temperaturasi past jismga issiqlikning o’z - o’zidan, qaytmas o’tish jarayoniga issiqlik almashinish deyiladi.Jarayonni harakatga keltiruvchi kuchi, bu har xil temperaturali bo’lgan jismlarning temperaturalar farqidir. Termodinamikaning 2-qonuniga binoan, issiqlik har doim temperaturasi yuqori jismdan temperaturasi past jismga o’tadi.</a:t>
            </a:r>
            <a:endParaRPr lang="ru-RU"/>
          </a:p>
          <a:p>
            <a:pPr algn="just"/>
            <a:r>
              <a:rPr lang="uz-Cyrl-UZ"/>
              <a:t>Issiqlik (issiqlik miqdori) – bu issiqlik almashinish jarayonining energetik xarakteristikasi bo’lib, jarayon mobaynida uzatilgan yoki olingan energiya miqdori bilan belgilanadi.Issiqlik almashinish jarayonida ishtirok etuvchi jismlar issiqlik tashuvchi eltkich yoki issiqlik eltkich deb nomlanadi.</a:t>
            </a:r>
            <a:endParaRPr lang="ru-RU"/>
          </a:p>
        </p:txBody>
      </p:sp>
      <p:pic>
        <p:nvPicPr>
          <p:cNvPr id="6150" name="Picture 6" descr="ÐÐ°ÑÑÐ¸Ð½ÐºÐ¸ Ð¿Ð¾ Ð·Ð°Ð¿ÑÐ¾ÑÑ ÑÐµÐ¿Ð»Ð¾Ð¾Ð±Ð¼ÐµÐ½Ð½ÑÐµ Ð¿ÑÐ¾ÑÐµÑÑÑ"/>
          <p:cNvPicPr>
            <a:picLocks noChangeAspect="1" noChangeArrowheads="1"/>
          </p:cNvPicPr>
          <p:nvPr/>
        </p:nvPicPr>
        <p:blipFill rotWithShape="1">
          <a:blip r:embed="rId2">
            <a:extLst>
              <a:ext uri="{28A0092B-C50C-407E-A947-70E740481C1C}">
                <a14:useLocalDpi xmlns:a14="http://schemas.microsoft.com/office/drawing/2010/main" val="0"/>
              </a:ext>
            </a:extLst>
          </a:blip>
          <a:srcRect l="53222" t="51546" r="9126" b="10013"/>
          <a:stretch/>
        </p:blipFill>
        <p:spPr bwMode="auto">
          <a:xfrm>
            <a:off x="899592" y="4768850"/>
            <a:ext cx="2304256" cy="1762079"/>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ÐÐ°ÑÑÐ¸Ð½ÐºÐ¸ Ð¿Ð¾ Ð·Ð°Ð¿ÑÐ¾ÑÑ ÑÐµÐ¿Ð»Ð¾Ð¾Ð±Ð¼ÐµÐ½Ð½ÑÐµ Ð¿ÑÐ¾ÑÐµÑÑ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4698063"/>
            <a:ext cx="2598762" cy="16773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7171" name="Прямоугольник 2"/>
          <p:cNvSpPr>
            <a:spLocks noChangeArrowheads="1"/>
          </p:cNvSpPr>
          <p:nvPr/>
        </p:nvSpPr>
        <p:spPr bwMode="auto">
          <a:xfrm>
            <a:off x="539750" y="692150"/>
            <a:ext cx="8064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a:t>
            </a:r>
            <a:r>
              <a:rPr lang="uz-Cyrl-UZ"/>
              <a:t>Issiqlik almashinish jarayonlariga isitish, sovitish, kondensatsiyalash, bug’lanish va bug’latishlar kiradi. Ushbu jarayonlarni amalga oshirish uchun mo’ljallangan qurilmalar issiqlik almashinish qurilmalari deb ataladi.</a:t>
            </a:r>
            <a:endParaRPr lang="ru-RU"/>
          </a:p>
        </p:txBody>
      </p:sp>
      <p:pic>
        <p:nvPicPr>
          <p:cNvPr id="7175" name="Picture 7" descr="ÐÐ¾ÑÐ¾Ð¶ÐµÐµ Ð¸Ð·Ð¾Ð±ÑÐ°Ð¶ÐµÐ½Ð¸Ð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412" y="1892300"/>
            <a:ext cx="3030810" cy="1709688"/>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descr="ÐÐ°ÑÑÐ¸Ð½ÐºÐ¸ Ð¿Ð¾ Ð·Ð°Ð¿ÑÐ¾ÑÑ Ð¾ÑÐ»Ð°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768919"/>
            <a:ext cx="3209497" cy="2401774"/>
          </a:xfrm>
          <a:prstGeom prst="rect">
            <a:avLst/>
          </a:prstGeom>
          <a:noFill/>
          <a:extLst>
            <a:ext uri="{909E8E84-426E-40DD-AFC4-6F175D3DCCD1}">
              <a14:hiddenFill xmlns:a14="http://schemas.microsoft.com/office/drawing/2010/main">
                <a:solidFill>
                  <a:srgbClr val="FFFFFF"/>
                </a:solidFill>
              </a14:hiddenFill>
            </a:ext>
          </a:extLst>
        </p:spPr>
      </p:pic>
      <p:pic>
        <p:nvPicPr>
          <p:cNvPr id="7179" name="Picture 11" descr="ÐÐ¾ÑÐ¾Ð¶ÐµÐµ Ð¸Ð·Ð¾Ð±ÑÐ°Ð¶ÐµÐ½Ð¸Ð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72050" y="4151056"/>
            <a:ext cx="2095500" cy="2095501"/>
          </a:xfrm>
          <a:prstGeom prst="rect">
            <a:avLst/>
          </a:prstGeom>
          <a:noFill/>
          <a:extLst>
            <a:ext uri="{909E8E84-426E-40DD-AFC4-6F175D3DCCD1}">
              <a14:hiddenFill xmlns:a14="http://schemas.microsoft.com/office/drawing/2010/main">
                <a:solidFill>
                  <a:srgbClr val="FFFFFF"/>
                </a:solidFill>
              </a14:hiddenFill>
            </a:ext>
          </a:extLst>
        </p:spPr>
      </p:pic>
      <p:pic>
        <p:nvPicPr>
          <p:cNvPr id="7181" name="Picture 13" descr="ÐÐ°ÑÑÐ¸Ð½ÐºÐ¸ Ð¿Ð¾ Ð·Ð°Ð¿ÑÐ¾ÑÑ Ð¸ÑÐ¿Ð°ÑÐµÐ½Ð¸Ðµ Ð¸ ÐºÐ¾Ð½Ð´ÐµÐ½ÑÐ°ÑÐ¸Ñ"/>
          <p:cNvPicPr>
            <a:picLocks noChangeAspect="1" noChangeArrowheads="1"/>
          </p:cNvPicPr>
          <p:nvPr/>
        </p:nvPicPr>
        <p:blipFill rotWithShape="1">
          <a:blip r:embed="rId5">
            <a:extLst>
              <a:ext uri="{28A0092B-C50C-407E-A947-70E740481C1C}">
                <a14:useLocalDpi xmlns:a14="http://schemas.microsoft.com/office/drawing/2010/main" val="0"/>
              </a:ext>
            </a:extLst>
          </a:blip>
          <a:srcRect r="38986"/>
          <a:stretch/>
        </p:blipFill>
        <p:spPr bwMode="auto">
          <a:xfrm>
            <a:off x="1013892" y="3970007"/>
            <a:ext cx="2382738" cy="2247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8195" name="Прямоугольник 2"/>
          <p:cNvSpPr>
            <a:spLocks noChangeArrowheads="1"/>
          </p:cNvSpPr>
          <p:nvPr/>
        </p:nvSpPr>
        <p:spPr bwMode="auto">
          <a:xfrm>
            <a:off x="395288" y="765175"/>
            <a:ext cx="8478837"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Issiqlik almashinish jarayonlarida kamida 2 ta turli temperaturali muhitlar ishtirok etadi. O’z issiqlik energiyasini uzatuvchi, yuqori temperaturali muhit - issiqlik eltkich deb atalsa, issiqlik energiyasini qabul qiluvchi past temperaturali muhit esa-sovuqlik eltkich deb ataladi.Issiqlik va sovuqlik eltkichlar kimyoviy bardoshli bo’lishi, qurilmalarini yemirmasligi va uning devorlarida qattiq, g’ovak, quyqa hosil qilmasligi kerak. SHuning uchun, issiqlik yoki sovuqlik eltkichlarni tanlashda jarayon temperaturasi, narxi va ularni qo’llanish sohalari kabi ko’rsatgichlarga katta ahamiyat berish kerak.</a:t>
            </a:r>
            <a:endParaRPr lang="ru-RU"/>
          </a:p>
          <a:p>
            <a:pPr algn="just"/>
            <a:r>
              <a:rPr lang="en-US"/>
              <a:t>Temperaturasi turli bo’lgan muhitlar orasida issiqlik o’tkazish turg’un va noturg’un sharoitlarda amalga oshishi mumkin</a:t>
            </a:r>
            <a:endParaRPr lang="ru-RU"/>
          </a:p>
        </p:txBody>
      </p:sp>
      <p:pic>
        <p:nvPicPr>
          <p:cNvPr id="4" name="Picture 5" descr="ÐÐ°ÑÑÐ¸Ð½ÐºÐ¸ Ð¿Ð¾ Ð·Ð°Ð¿ÑÐ¾ÑÑ Ð¾ÑÐ¾Ð¿Ð»ÐµÐ½Ð¸Ð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591" y="4191901"/>
            <a:ext cx="3395541" cy="1837587"/>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ÐÐ°ÑÑÐ¸Ð½ÐºÐ¸ Ð¿Ð¾ Ð·Ð°Ð¿ÑÐ¾ÑÑ Ð¸ÑÐ¿Ð°ÑÐµÐ½Ð¸Ðµ Ð¸ ÐºÐ¾Ð½Ð´ÐµÐ½ÑÐ°ÑÐ¸Ñ"/>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4706" y="3888482"/>
            <a:ext cx="3775869" cy="23599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9219" name="Прямоугольник 2"/>
          <p:cNvSpPr>
            <a:spLocks noChangeArrowheads="1"/>
          </p:cNvSpPr>
          <p:nvPr/>
        </p:nvSpPr>
        <p:spPr bwMode="auto">
          <a:xfrm>
            <a:off x="827088" y="612775"/>
            <a:ext cx="7326312"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Turg’un jarayonlarda qurilmaning temperatura maydoni vaqt o’tishi bilan o’zgarmaydi. Noturg’un jarayonlarda esa, vaqt o’tishi bilan temperatura o’zgaradi. Uzluksiz ishlaydigan qurilmalarda jarayonlar turg’un boradi, uzlukli (davriy) ishlaydigan qurilmalarda esa – jarayonlar noturg’un bo’ladi. Undan tashqari, davriy ishlaydigan qurilmalarni yurgizish va to’xtatish, hamda ish rejimlari o’zgargan hollarda noturg’un jarayonlar sodir bo’ladi.Issiqlik o’tkazish jarayonining asosiy kinetik xarakteristikalari bo’lib, o’rtacha temperaturalar farqi, issiqlik o’tkazish koeffitsienti va uzatilayotgan issiqlik miqdorlari hisoblanadi.</a:t>
            </a:r>
            <a:endParaRPr lang="ru-RU"/>
          </a:p>
        </p:txBody>
      </p:sp>
      <p:pic>
        <p:nvPicPr>
          <p:cNvPr id="9221" name="Picture 5"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221088"/>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3875162"/>
            <a:ext cx="2951162" cy="22133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0243" name="Прямоугольник 2"/>
          <p:cNvSpPr>
            <a:spLocks noChangeArrowheads="1"/>
          </p:cNvSpPr>
          <p:nvPr/>
        </p:nvSpPr>
        <p:spPr bwMode="auto">
          <a:xfrm>
            <a:off x="611188" y="765175"/>
            <a:ext cx="8137525"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Issiqlik almashinish qurilmalarini hisoblashda quyidagi parametrlar topiladi:</a:t>
            </a:r>
            <a:endParaRPr lang="ru-RU"/>
          </a:p>
          <a:p>
            <a:pPr algn="just"/>
            <a:r>
              <a:rPr lang="en-US"/>
              <a:t>1. Issiqlik oqimi (qurilmaning issiqlik yuklamasi), ya’ni issiqlik miqdori </a:t>
            </a:r>
            <a:r>
              <a:rPr lang="en-US" i="1"/>
              <a:t>Q</a:t>
            </a:r>
            <a:r>
              <a:rPr lang="en-US"/>
              <a:t> hisoblanadi. Issiqlik oqimini aniqlash uchun issiqlik balansi tuziladi va u </a:t>
            </a:r>
            <a:r>
              <a:rPr lang="en-US" i="1"/>
              <a:t>Q</a:t>
            </a:r>
            <a:r>
              <a:rPr lang="en-US"/>
              <a:t> ga nisbatan yechib topiladi;</a:t>
            </a:r>
            <a:endParaRPr lang="ru-RU"/>
          </a:p>
          <a:p>
            <a:pPr algn="just"/>
            <a:r>
              <a:rPr lang="en-US"/>
              <a:t>2. Berilgan vaqt ichida zarur issiqlik miqdorini uzatishni ta’minlovchi qurilmaning issiqlik almashinish yuzasi aniqlanadi. </a:t>
            </a:r>
            <a:endParaRPr lang="ru-RU"/>
          </a:p>
          <a:p>
            <a:pPr algn="just"/>
            <a:r>
              <a:rPr lang="en-US"/>
              <a:t>Buning uchun issiqlik o’tkazishning asosiy tenglamasidan foydalaniladi.</a:t>
            </a:r>
            <a:endParaRPr lang="ru-RU"/>
          </a:p>
          <a:p>
            <a:pPr algn="just"/>
            <a:r>
              <a:rPr lang="en-US"/>
              <a:t>Issiqlik asosan 3 usulda uzatilishi mumkin. Issiqlik o’tkazuvchanlik, konvektsiya va issiqlik nurlanishi.</a:t>
            </a:r>
            <a:endParaRPr lang="ru-RU"/>
          </a:p>
        </p:txBody>
      </p:sp>
      <p:pic>
        <p:nvPicPr>
          <p:cNvPr id="10245" name="Picture 5" descr="ÐÐ°ÑÑÐ¸Ð½ÐºÐ¸ Ð¿Ð¾ Ð·Ð°Ð¿ÑÐ¾ÑÑ ÐºÐ¾Ð½Ð²ÐµÐºÑÐ¸Ñ"/>
          <p:cNvPicPr>
            <a:picLocks noChangeAspect="1" noChangeArrowheads="1"/>
          </p:cNvPicPr>
          <p:nvPr/>
        </p:nvPicPr>
        <p:blipFill rotWithShape="1">
          <a:blip r:embed="rId2">
            <a:extLst>
              <a:ext uri="{28A0092B-C50C-407E-A947-70E740481C1C}">
                <a14:useLocalDpi xmlns:a14="http://schemas.microsoft.com/office/drawing/2010/main" val="0"/>
              </a:ext>
            </a:extLst>
          </a:blip>
          <a:srcRect l="3020" t="17146" r="47516" b="18319"/>
          <a:stretch/>
        </p:blipFill>
        <p:spPr bwMode="auto">
          <a:xfrm>
            <a:off x="755576" y="3847132"/>
            <a:ext cx="3240360" cy="2369816"/>
          </a:xfrm>
          <a:prstGeom prst="rect">
            <a:avLst/>
          </a:prstGeom>
          <a:noFill/>
          <a:extLst>
            <a:ext uri="{909E8E84-426E-40DD-AFC4-6F175D3DCCD1}">
              <a14:hiddenFill xmlns:a14="http://schemas.microsoft.com/office/drawing/2010/main">
                <a:solidFill>
                  <a:srgbClr val="FFFFFF"/>
                </a:solidFill>
              </a14:hiddenFill>
            </a:ext>
          </a:extLst>
        </p:spPr>
      </p:pic>
      <p:pic>
        <p:nvPicPr>
          <p:cNvPr id="10247" name="Picture 7" descr="ÐÐ°ÑÑÐ¸Ð½ÐºÐ¸ Ð¿Ð¾ Ð·Ð°Ð¿ÑÐ¾ÑÑ ÑÐµÐ¿Ð»Ð¾Ð¸Ð·Ð»ÑÑÐµÐ½Ð¸Ð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4323961"/>
            <a:ext cx="4248472" cy="1416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11267" name="Прямоугольник 2"/>
          <p:cNvSpPr>
            <a:spLocks noChangeArrowheads="1"/>
          </p:cNvSpPr>
          <p:nvPr/>
        </p:nvSpPr>
        <p:spPr bwMode="auto">
          <a:xfrm>
            <a:off x="3203575" y="620713"/>
            <a:ext cx="34813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sz="2400" b="1">
                <a:solidFill>
                  <a:srgbClr val="0033CC"/>
                </a:solidFill>
              </a:rPr>
              <a:t>ISSIQLIK BALANSI</a:t>
            </a:r>
            <a:endParaRPr lang="ru-RU" sz="2400">
              <a:solidFill>
                <a:srgbClr val="0033CC"/>
              </a:solidFill>
            </a:endParaRPr>
          </a:p>
        </p:txBody>
      </p:sp>
      <p:sp>
        <p:nvSpPr>
          <p:cNvPr id="11268" name="Прямоугольник 3"/>
          <p:cNvSpPr>
            <a:spLocks noChangeArrowheads="1"/>
          </p:cNvSpPr>
          <p:nvPr/>
        </p:nvSpPr>
        <p:spPr bwMode="auto">
          <a:xfrm>
            <a:off x="957263" y="1628775"/>
            <a:ext cx="797401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Temperaturasi yuqori issiqlik eltkichdan berilayotgan issiqlik miqdori  </a:t>
            </a:r>
            <a:r>
              <a:rPr lang="en-US" i="1"/>
              <a:t>Q</a:t>
            </a:r>
            <a:r>
              <a:rPr lang="en-US" i="1" baseline="-25000"/>
              <a:t>1</a:t>
            </a:r>
            <a:r>
              <a:rPr lang="en-US"/>
              <a:t> temperaturasi past eltkichni isitish uchun </a:t>
            </a:r>
            <a:r>
              <a:rPr lang="en-US" i="1"/>
              <a:t>Q</a:t>
            </a:r>
            <a:r>
              <a:rPr lang="en-US" i="1" baseline="-25000"/>
              <a:t>2</a:t>
            </a:r>
            <a:r>
              <a:rPr lang="en-US" baseline="-25000"/>
              <a:t> </a:t>
            </a:r>
            <a:r>
              <a:rPr lang="en-US"/>
              <a:t>va ma’lum bir qismi qurilmadan atrof muhitga yo’qotilayotgan issiqlik o’rnini to’ldirish uchun  </a:t>
            </a:r>
            <a:r>
              <a:rPr lang="en-US" i="1"/>
              <a:t>Q</a:t>
            </a:r>
            <a:r>
              <a:rPr lang="en-US" i="1" baseline="-25000"/>
              <a:t>yo’q </a:t>
            </a:r>
            <a:r>
              <a:rPr lang="en-US"/>
              <a:t> sarf bo’ladi. Odatda, issiqlik qoplamali qurilmalar uchun </a:t>
            </a:r>
            <a:r>
              <a:rPr lang="en-US" i="1"/>
              <a:t>Q</a:t>
            </a:r>
            <a:r>
              <a:rPr lang="en-US" i="1" baseline="-25000"/>
              <a:t>yo’q </a:t>
            </a:r>
            <a:r>
              <a:rPr lang="en-US"/>
              <a:t> miqdori foydali issiqlik miqdorining </a:t>
            </a:r>
            <a:r>
              <a:rPr lang="en-US" i="1"/>
              <a:t>3...5%</a:t>
            </a:r>
            <a:r>
              <a:rPr lang="en-US"/>
              <a:t> ni tashkil etadi. SHuning uchun, bu turdagi qurilmalarni hisoblashda  </a:t>
            </a:r>
            <a:r>
              <a:rPr lang="en-US" i="1"/>
              <a:t>Q</a:t>
            </a:r>
            <a:r>
              <a:rPr lang="en-US" i="1" baseline="-25000"/>
              <a:t>yo’q </a:t>
            </a:r>
            <a:r>
              <a:rPr lang="en-US"/>
              <a:t> ni ehtiborga olmasa ham bo’ladi. Unda, issiqlik balansi quyidagi tenglik bilan ifodalanishi mumkin:</a:t>
            </a:r>
            <a:endParaRPr lang="ru-RU"/>
          </a:p>
        </p:txBody>
      </p:sp>
      <p:sp>
        <p:nvSpPr>
          <p:cNvPr id="5"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1270" name="Объект 5"/>
          <p:cNvGraphicFramePr>
            <a:graphicFrameLocks noChangeAspect="1"/>
          </p:cNvGraphicFramePr>
          <p:nvPr>
            <p:extLst>
              <p:ext uri="{D42A27DB-BD31-4B8C-83A1-F6EECF244321}">
                <p14:modId xmlns:p14="http://schemas.microsoft.com/office/powerpoint/2010/main" val="3062770228"/>
              </p:ext>
            </p:extLst>
          </p:nvPr>
        </p:nvGraphicFramePr>
        <p:xfrm>
          <a:off x="1650752" y="3794944"/>
          <a:ext cx="1539875" cy="431800"/>
        </p:xfrm>
        <a:graphic>
          <a:graphicData uri="http://schemas.openxmlformats.org/presentationml/2006/ole">
            <mc:AlternateContent xmlns:mc="http://schemas.openxmlformats.org/markup-compatibility/2006">
              <mc:Choice xmlns:v="urn:schemas-microsoft-com:vml" Requires="v">
                <p:oleObj spid="_x0000_s11281" name="Уравнение" r:id="rId3" imgW="787058" imgH="215806" progId="Equation.3">
                  <p:embed/>
                </p:oleObj>
              </mc:Choice>
              <mc:Fallback>
                <p:oleObj name="Уравнение" r:id="rId3" imgW="787058" imgH="215806" progId="Equation.3">
                  <p:embed/>
                  <p:pic>
                    <p:nvPicPr>
                      <p:cNvPr id="0" name="Объект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0752" y="3794944"/>
                        <a:ext cx="15398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271" name="Прямоугольник 7"/>
          <p:cNvSpPr>
            <a:spLocks noChangeArrowheads="1"/>
          </p:cNvSpPr>
          <p:nvPr/>
        </p:nvSpPr>
        <p:spPr bwMode="auto">
          <a:xfrm>
            <a:off x="539552" y="4268402"/>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dirty="0" err="1"/>
              <a:t>bu</a:t>
            </a:r>
            <a:r>
              <a:rPr lang="en-US" dirty="0"/>
              <a:t> </a:t>
            </a:r>
            <a:r>
              <a:rPr lang="en-US" dirty="0" err="1"/>
              <a:t>yerda</a:t>
            </a:r>
            <a:r>
              <a:rPr lang="en-US" dirty="0"/>
              <a:t>, </a:t>
            </a:r>
            <a:r>
              <a:rPr lang="en-US" i="1" dirty="0"/>
              <a:t>Q</a:t>
            </a:r>
            <a:r>
              <a:rPr lang="en-US" dirty="0"/>
              <a:t> - </a:t>
            </a:r>
            <a:r>
              <a:rPr lang="en-US" dirty="0" err="1"/>
              <a:t>qurilmaning</a:t>
            </a:r>
            <a:r>
              <a:rPr lang="en-US" dirty="0"/>
              <a:t> </a:t>
            </a:r>
            <a:r>
              <a:rPr lang="en-US" dirty="0" err="1"/>
              <a:t>issiqlik</a:t>
            </a:r>
            <a:r>
              <a:rPr lang="en-US" dirty="0"/>
              <a:t> </a:t>
            </a:r>
            <a:r>
              <a:rPr lang="en-US" dirty="0" err="1"/>
              <a:t>yuklamasi</a:t>
            </a:r>
            <a:endParaRPr lang="ru-RU" dirty="0"/>
          </a:p>
        </p:txBody>
      </p:sp>
      <p:pic>
        <p:nvPicPr>
          <p:cNvPr id="2" name="Рисунок 1"/>
          <p:cNvPicPr>
            <a:picLocks noChangeAspect="1"/>
          </p:cNvPicPr>
          <p:nvPr/>
        </p:nvPicPr>
        <p:blipFill rotWithShape="1">
          <a:blip r:embed="rId5">
            <a:extLst>
              <a:ext uri="{28A0092B-C50C-407E-A947-70E740481C1C}">
                <a14:useLocalDpi xmlns:a14="http://schemas.microsoft.com/office/drawing/2010/main" val="0"/>
              </a:ext>
            </a:extLst>
          </a:blip>
          <a:srcRect l="10963" r="13854" b="64700"/>
          <a:stretch/>
        </p:blipFill>
        <p:spPr>
          <a:xfrm>
            <a:off x="4572000" y="3794944"/>
            <a:ext cx="4501946" cy="291065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2291" name="Прямоугольник 2"/>
          <p:cNvSpPr>
            <a:spLocks noChangeArrowheads="1"/>
          </p:cNvSpPr>
          <p:nvPr/>
        </p:nvSpPr>
        <p:spPr bwMode="auto">
          <a:xfrm>
            <a:off x="827088" y="620713"/>
            <a:ext cx="68580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dirty="0"/>
              <a:t>Agar, </a:t>
            </a:r>
            <a:r>
              <a:rPr lang="en-US" dirty="0" err="1"/>
              <a:t>issiqlik</a:t>
            </a:r>
            <a:r>
              <a:rPr lang="en-US" dirty="0"/>
              <a:t> </a:t>
            </a:r>
            <a:r>
              <a:rPr lang="en-US" dirty="0" err="1"/>
              <a:t>eltkichning</a:t>
            </a:r>
            <a:r>
              <a:rPr lang="en-US" dirty="0"/>
              <a:t> </a:t>
            </a:r>
            <a:r>
              <a:rPr lang="en-US" dirty="0" err="1"/>
              <a:t>massaviy</a:t>
            </a:r>
            <a:r>
              <a:rPr lang="en-US" dirty="0"/>
              <a:t> </a:t>
            </a:r>
            <a:r>
              <a:rPr lang="en-US" dirty="0" err="1"/>
              <a:t>sarfi</a:t>
            </a:r>
            <a:r>
              <a:rPr lang="en-US" dirty="0"/>
              <a:t> </a:t>
            </a:r>
            <a:r>
              <a:rPr lang="en-US" i="1" dirty="0"/>
              <a:t>G</a:t>
            </a:r>
            <a:r>
              <a:rPr lang="en-US" i="1" baseline="-25000" dirty="0"/>
              <a:t>1</a:t>
            </a:r>
            <a:r>
              <a:rPr lang="en-US" dirty="0"/>
              <a:t>, </a:t>
            </a:r>
            <a:r>
              <a:rPr lang="en-US" dirty="0" err="1"/>
              <a:t>uning</a:t>
            </a:r>
            <a:r>
              <a:rPr lang="en-US" dirty="0"/>
              <a:t> </a:t>
            </a:r>
            <a:r>
              <a:rPr lang="en-US" dirty="0" err="1"/>
              <a:t>qurilmaga</a:t>
            </a:r>
            <a:r>
              <a:rPr lang="en-US" dirty="0"/>
              <a:t> </a:t>
            </a:r>
            <a:r>
              <a:rPr lang="en-US" dirty="0" err="1"/>
              <a:t>kirish</a:t>
            </a:r>
            <a:r>
              <a:rPr lang="en-US" dirty="0"/>
              <a:t> </a:t>
            </a:r>
            <a:r>
              <a:rPr lang="en-US" dirty="0" err="1"/>
              <a:t>entalg’piyasi</a:t>
            </a:r>
            <a:r>
              <a:rPr lang="en-US" dirty="0"/>
              <a:t> </a:t>
            </a:r>
            <a:r>
              <a:rPr lang="en-US" i="1" dirty="0"/>
              <a:t>I</a:t>
            </a:r>
            <a:r>
              <a:rPr lang="en-US" i="1" baseline="-25000" dirty="0"/>
              <a:t>1b</a:t>
            </a:r>
            <a:r>
              <a:rPr lang="en-US" dirty="0"/>
              <a:t> </a:t>
            </a:r>
            <a:r>
              <a:rPr lang="en-US" dirty="0" err="1"/>
              <a:t>va</a:t>
            </a:r>
            <a:r>
              <a:rPr lang="en-US" dirty="0"/>
              <a:t> </a:t>
            </a:r>
            <a:r>
              <a:rPr lang="en-US" dirty="0" err="1"/>
              <a:t>chiqishdagisi</a:t>
            </a:r>
            <a:r>
              <a:rPr lang="en-US" dirty="0"/>
              <a:t> </a:t>
            </a:r>
            <a:r>
              <a:rPr lang="en-US" dirty="0" err="1"/>
              <a:t>esa</a:t>
            </a:r>
            <a:r>
              <a:rPr lang="en-US" dirty="0"/>
              <a:t> </a:t>
            </a:r>
            <a:r>
              <a:rPr lang="en-US" i="1" dirty="0"/>
              <a:t>I</a:t>
            </a:r>
            <a:r>
              <a:rPr lang="en-US" i="1" baseline="-25000" dirty="0"/>
              <a:t>1ch</a:t>
            </a:r>
            <a:r>
              <a:rPr lang="en-US" dirty="0"/>
              <a:t>, </a:t>
            </a:r>
            <a:r>
              <a:rPr lang="en-US" dirty="0" err="1"/>
              <a:t>sovuqlik</a:t>
            </a:r>
            <a:r>
              <a:rPr lang="en-US" dirty="0"/>
              <a:t> </a:t>
            </a:r>
            <a:r>
              <a:rPr lang="en-US" dirty="0" err="1"/>
              <a:t>eltkichning</a:t>
            </a:r>
            <a:r>
              <a:rPr lang="en-US" dirty="0"/>
              <a:t> </a:t>
            </a:r>
            <a:r>
              <a:rPr lang="en-US" dirty="0" err="1"/>
              <a:t>sarfi</a:t>
            </a:r>
            <a:r>
              <a:rPr lang="en-US" dirty="0"/>
              <a:t> </a:t>
            </a:r>
            <a:r>
              <a:rPr lang="en-US" i="1" dirty="0"/>
              <a:t>G</a:t>
            </a:r>
            <a:r>
              <a:rPr lang="en-US" i="1" baseline="-25000" dirty="0"/>
              <a:t>2</a:t>
            </a:r>
            <a:r>
              <a:rPr lang="en-US" dirty="0"/>
              <a:t> </a:t>
            </a:r>
            <a:r>
              <a:rPr lang="en-US" dirty="0" err="1"/>
              <a:t>qurilmaga</a:t>
            </a:r>
            <a:r>
              <a:rPr lang="en-US" dirty="0"/>
              <a:t> </a:t>
            </a:r>
            <a:r>
              <a:rPr lang="en-US" dirty="0" err="1"/>
              <a:t>kirishdagi</a:t>
            </a:r>
            <a:r>
              <a:rPr lang="en-US" dirty="0"/>
              <a:t> </a:t>
            </a:r>
            <a:r>
              <a:rPr lang="en-US" dirty="0" err="1"/>
              <a:t>entalg’piyasi</a:t>
            </a:r>
            <a:r>
              <a:rPr lang="en-US" dirty="0"/>
              <a:t>  </a:t>
            </a:r>
            <a:r>
              <a:rPr lang="en-US" i="1" dirty="0"/>
              <a:t>I</a:t>
            </a:r>
            <a:r>
              <a:rPr lang="en-US" i="1" baseline="-25000" dirty="0"/>
              <a:t>2b</a:t>
            </a:r>
            <a:r>
              <a:rPr lang="en-US" baseline="-25000" dirty="0"/>
              <a:t>  </a:t>
            </a:r>
            <a:r>
              <a:rPr lang="en-US" dirty="0"/>
              <a:t>v </a:t>
            </a:r>
            <a:r>
              <a:rPr lang="en-US" dirty="0" err="1"/>
              <a:t>chiqishdagisi</a:t>
            </a:r>
            <a:r>
              <a:rPr lang="en-US" dirty="0"/>
              <a:t> </a:t>
            </a:r>
            <a:r>
              <a:rPr lang="en-US" i="1" dirty="0" err="1"/>
              <a:t>I</a:t>
            </a:r>
            <a:r>
              <a:rPr lang="en-US" i="1" baseline="-25000" dirty="0" err="1"/>
              <a:t>ch</a:t>
            </a:r>
            <a:r>
              <a:rPr lang="en-US" baseline="-25000" dirty="0"/>
              <a:t>  </a:t>
            </a:r>
            <a:r>
              <a:rPr lang="en-US" dirty="0" err="1"/>
              <a:t>bo’lganda</a:t>
            </a:r>
            <a:r>
              <a:rPr lang="en-US" dirty="0"/>
              <a:t> </a:t>
            </a:r>
            <a:r>
              <a:rPr lang="en-US" dirty="0" smtClean="0"/>
              <a:t> </a:t>
            </a:r>
            <a:r>
              <a:rPr lang="en-US" dirty="0" err="1"/>
              <a:t>tenglikni</a:t>
            </a:r>
            <a:r>
              <a:rPr lang="en-US" dirty="0"/>
              <a:t> </a:t>
            </a:r>
            <a:r>
              <a:rPr lang="en-US" dirty="0" err="1"/>
              <a:t>ushbu</a:t>
            </a:r>
            <a:r>
              <a:rPr lang="en-US" dirty="0"/>
              <a:t> </a:t>
            </a:r>
            <a:r>
              <a:rPr lang="en-US" dirty="0" err="1"/>
              <a:t>ko’rinishda</a:t>
            </a:r>
            <a:r>
              <a:rPr lang="en-US" dirty="0"/>
              <a:t> </a:t>
            </a:r>
            <a:r>
              <a:rPr lang="en-US" dirty="0" err="1"/>
              <a:t>yozish</a:t>
            </a:r>
            <a:r>
              <a:rPr lang="en-US" dirty="0"/>
              <a:t> </a:t>
            </a:r>
            <a:r>
              <a:rPr lang="en-US" dirty="0" err="1"/>
              <a:t>mumkin</a:t>
            </a:r>
            <a:r>
              <a:rPr lang="en-US" dirty="0"/>
              <a:t>: </a:t>
            </a:r>
            <a:endParaRPr lang="ru-RU" dirty="0"/>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2293" name="Объект 4"/>
          <p:cNvGraphicFramePr>
            <a:graphicFrameLocks noChangeAspect="1"/>
          </p:cNvGraphicFramePr>
          <p:nvPr/>
        </p:nvGraphicFramePr>
        <p:xfrm>
          <a:off x="3132138" y="2276475"/>
          <a:ext cx="3014662" cy="360363"/>
        </p:xfrm>
        <a:graphic>
          <a:graphicData uri="http://schemas.openxmlformats.org/presentationml/2006/ole">
            <mc:AlternateContent xmlns:mc="http://schemas.openxmlformats.org/markup-compatibility/2006">
              <mc:Choice xmlns:v="urn:schemas-microsoft-com:vml" Requires="v">
                <p:oleObj spid="_x0000_s12342" name="Уравнение" r:id="rId3" imgW="1917700" imgH="228600" progId="Equation.3">
                  <p:embed/>
                </p:oleObj>
              </mc:Choice>
              <mc:Fallback>
                <p:oleObj name="Уравнение" r:id="rId3" imgW="1917700" imgH="22860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2138" y="2276475"/>
                        <a:ext cx="3014662"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4" name="Прямоугольник 5"/>
          <p:cNvSpPr>
            <a:spLocks noChangeArrowheads="1"/>
          </p:cNvSpPr>
          <p:nvPr/>
        </p:nvSpPr>
        <p:spPr bwMode="auto">
          <a:xfrm>
            <a:off x="1908175" y="2708275"/>
            <a:ext cx="71104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Agar, issiqlik almashinish jarayonida issiqlik eltkichning agregat holati o’zgarmasa, unda uning entalg’piyasi ushbu ko’rinishda ifodalanadi:</a:t>
            </a:r>
            <a:endParaRPr lang="ru-RU"/>
          </a:p>
        </p:txBody>
      </p:sp>
      <p:sp>
        <p:nvSpPr>
          <p:cNvPr id="7" name="Rectangle 4"/>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2296" name="Объект 7"/>
          <p:cNvGraphicFramePr>
            <a:graphicFrameLocks noChangeAspect="1"/>
          </p:cNvGraphicFramePr>
          <p:nvPr>
            <p:extLst>
              <p:ext uri="{D42A27DB-BD31-4B8C-83A1-F6EECF244321}">
                <p14:modId xmlns:p14="http://schemas.microsoft.com/office/powerpoint/2010/main" val="2414850168"/>
              </p:ext>
            </p:extLst>
          </p:nvPr>
        </p:nvGraphicFramePr>
        <p:xfrm>
          <a:off x="4894262" y="4065588"/>
          <a:ext cx="1252538" cy="358775"/>
        </p:xfrm>
        <a:graphic>
          <a:graphicData uri="http://schemas.openxmlformats.org/presentationml/2006/ole">
            <mc:AlternateContent xmlns:mc="http://schemas.openxmlformats.org/markup-compatibility/2006">
              <mc:Choice xmlns:v="urn:schemas-microsoft-com:vml" Requires="v">
                <p:oleObj spid="_x0000_s12343" name="Уравнение" r:id="rId5" imgW="761669" imgH="215806" progId="Equation.3">
                  <p:embed/>
                </p:oleObj>
              </mc:Choice>
              <mc:Fallback>
                <p:oleObj name="Уравнение" r:id="rId5" imgW="761669" imgH="215806" progId="Equation.3">
                  <p:embed/>
                  <p:pic>
                    <p:nvPicPr>
                      <p:cNvPr id="0" name="Объект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4262" y="4065588"/>
                        <a:ext cx="1252538"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Rectangle 6"/>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2298" name="Объект 9"/>
          <p:cNvGraphicFramePr>
            <a:graphicFrameLocks noChangeAspect="1"/>
          </p:cNvGraphicFramePr>
          <p:nvPr>
            <p:extLst>
              <p:ext uri="{D42A27DB-BD31-4B8C-83A1-F6EECF244321}">
                <p14:modId xmlns:p14="http://schemas.microsoft.com/office/powerpoint/2010/main" val="3090612235"/>
              </p:ext>
            </p:extLst>
          </p:nvPr>
        </p:nvGraphicFramePr>
        <p:xfrm>
          <a:off x="5148064" y="4664073"/>
          <a:ext cx="1268412" cy="358775"/>
        </p:xfrm>
        <a:graphic>
          <a:graphicData uri="http://schemas.openxmlformats.org/presentationml/2006/ole">
            <mc:AlternateContent xmlns:mc="http://schemas.openxmlformats.org/markup-compatibility/2006">
              <mc:Choice xmlns:v="urn:schemas-microsoft-com:vml" Requires="v">
                <p:oleObj spid="_x0000_s12344" name="Уравнение" r:id="rId7" imgW="774364" imgH="215806" progId="Equation.3">
                  <p:embed/>
                </p:oleObj>
              </mc:Choice>
              <mc:Fallback>
                <p:oleObj name="Уравнение" r:id="rId7" imgW="774364" imgH="215806" progId="Equation.3">
                  <p:embed/>
                  <p:pic>
                    <p:nvPicPr>
                      <p:cNvPr id="0" name="Объект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48064" y="4664073"/>
                        <a:ext cx="1268412"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 name="Rectangle 8"/>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2300" name="Объект 11"/>
          <p:cNvGraphicFramePr>
            <a:graphicFrameLocks noChangeAspect="1"/>
          </p:cNvGraphicFramePr>
          <p:nvPr>
            <p:extLst>
              <p:ext uri="{D42A27DB-BD31-4B8C-83A1-F6EECF244321}">
                <p14:modId xmlns:p14="http://schemas.microsoft.com/office/powerpoint/2010/main" val="3948884446"/>
              </p:ext>
            </p:extLst>
          </p:nvPr>
        </p:nvGraphicFramePr>
        <p:xfrm>
          <a:off x="6948264" y="4221162"/>
          <a:ext cx="1077912" cy="287338"/>
        </p:xfrm>
        <a:graphic>
          <a:graphicData uri="http://schemas.openxmlformats.org/presentationml/2006/ole">
            <mc:AlternateContent xmlns:mc="http://schemas.openxmlformats.org/markup-compatibility/2006">
              <mc:Choice xmlns:v="urn:schemas-microsoft-com:vml" Requires="v">
                <p:oleObj spid="_x0000_s12345" name="Уравнение" r:id="rId9" imgW="825142" imgH="215806" progId="Equation.3">
                  <p:embed/>
                </p:oleObj>
              </mc:Choice>
              <mc:Fallback>
                <p:oleObj name="Уравнение" r:id="rId9" imgW="825142" imgH="215806" progId="Equation.3">
                  <p:embed/>
                  <p:pic>
                    <p:nvPicPr>
                      <p:cNvPr id="0" name="Объект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48264" y="4221162"/>
                        <a:ext cx="1077912"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 name="Rectangle 10"/>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2302" name="Объект 13"/>
          <p:cNvGraphicFramePr>
            <a:graphicFrameLocks noChangeAspect="1"/>
          </p:cNvGraphicFramePr>
          <p:nvPr>
            <p:extLst>
              <p:ext uri="{D42A27DB-BD31-4B8C-83A1-F6EECF244321}">
                <p14:modId xmlns:p14="http://schemas.microsoft.com/office/powerpoint/2010/main" val="141599543"/>
              </p:ext>
            </p:extLst>
          </p:nvPr>
        </p:nvGraphicFramePr>
        <p:xfrm>
          <a:off x="7081838" y="4652961"/>
          <a:ext cx="1206500" cy="307975"/>
        </p:xfrm>
        <a:graphic>
          <a:graphicData uri="http://schemas.openxmlformats.org/presentationml/2006/ole">
            <mc:AlternateContent xmlns:mc="http://schemas.openxmlformats.org/markup-compatibility/2006">
              <mc:Choice xmlns:v="urn:schemas-microsoft-com:vml" Requires="v">
                <p:oleObj spid="_x0000_s12346" name="Уравнение" r:id="rId11" imgW="850531" imgH="215806" progId="Equation.3">
                  <p:embed/>
                </p:oleObj>
              </mc:Choice>
              <mc:Fallback>
                <p:oleObj name="Уравнение" r:id="rId11" imgW="850531" imgH="215806" progId="Equation.3">
                  <p:embed/>
                  <p:pic>
                    <p:nvPicPr>
                      <p:cNvPr id="0" name="Объект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81838" y="4652961"/>
                        <a:ext cx="1206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AutoShape 36" descr="ÐÐ¾ÑÐ¾Ð¶ÐµÐµ Ð¸Ð·Ð¾Ð±ÑÐ°Ð¶ÐµÐ½Ð¸Ðµ"/>
          <p:cNvSpPr>
            <a:spLocks noChangeAspect="1" noChangeArrowheads="1"/>
          </p:cNvSpPr>
          <p:nvPr/>
        </p:nvSpPr>
        <p:spPr bwMode="auto">
          <a:xfrm>
            <a:off x="80963"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326" name="Picture 38" descr="ÐÐ¾ÑÐ¾Ð¶ÐµÐµ Ð¸Ð·Ð¾Ð±ÑÐ°Ð¶ÐµÐ½Ð¸Ðµ"/>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16075" y="3608093"/>
            <a:ext cx="2814786" cy="27056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3315" name="Прямоугольник 2"/>
          <p:cNvSpPr>
            <a:spLocks noChangeArrowheads="1"/>
          </p:cNvSpPr>
          <p:nvPr/>
        </p:nvSpPr>
        <p:spPr bwMode="auto">
          <a:xfrm>
            <a:off x="1547813" y="1268413"/>
            <a:ext cx="6534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Agar, ikkala eltkichning solishtirma issiqlik sig’imlari (</a:t>
            </a:r>
            <a:r>
              <a:rPr lang="en-US" i="1"/>
              <a:t>S</a:t>
            </a:r>
            <a:r>
              <a:rPr lang="en-US" i="1" baseline="-25000"/>
              <a:t>1</a:t>
            </a:r>
            <a:r>
              <a:rPr lang="en-US"/>
              <a:t> va </a:t>
            </a:r>
            <a:r>
              <a:rPr lang="en-US" i="1"/>
              <a:t>S</a:t>
            </a:r>
            <a:r>
              <a:rPr lang="en-US" i="1" baseline="-25000"/>
              <a:t>2</a:t>
            </a:r>
            <a:r>
              <a:rPr lang="en-US"/>
              <a:t>) temperaturaga bog’liq emas deb hisoblansa, unda issiqlik balansining tenglamasi quyidagi ko’rinishni oladi:</a:t>
            </a:r>
            <a:endParaRPr lang="ru-RU"/>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3317" name="Объект 4"/>
          <p:cNvGraphicFramePr>
            <a:graphicFrameLocks noChangeAspect="1"/>
          </p:cNvGraphicFramePr>
          <p:nvPr/>
        </p:nvGraphicFramePr>
        <p:xfrm>
          <a:off x="3059113" y="2997200"/>
          <a:ext cx="4243387" cy="360363"/>
        </p:xfrm>
        <a:graphic>
          <a:graphicData uri="http://schemas.openxmlformats.org/presentationml/2006/ole">
            <mc:AlternateContent xmlns:mc="http://schemas.openxmlformats.org/markup-compatibility/2006">
              <mc:Choice xmlns:v="urn:schemas-microsoft-com:vml" Requires="v">
                <p:oleObj spid="_x0000_s13329" name="Уравнение" r:id="rId3" imgW="2578100" imgH="215900" progId="Equation.3">
                  <p:embed/>
                </p:oleObj>
              </mc:Choice>
              <mc:Fallback>
                <p:oleObj name="Уравнение" r:id="rId3" imgW="2578100" imgH="21590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113" y="2997200"/>
                        <a:ext cx="4243387"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3323" name="Picture 11" descr="ÐÐ¾ÑÐ¾Ð¶ÐµÐµ Ð¸Ð·Ð¾Ð±ÑÐ°Ð¶ÐµÐ½Ð¸Ðµ"/>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2816"/>
          <a:stretch/>
        </p:blipFill>
        <p:spPr bwMode="auto">
          <a:xfrm>
            <a:off x="611560" y="3789039"/>
            <a:ext cx="3822898" cy="2496461"/>
          </a:xfrm>
          <a:prstGeom prst="rect">
            <a:avLst/>
          </a:prstGeom>
          <a:noFill/>
          <a:extLst>
            <a:ext uri="{909E8E84-426E-40DD-AFC4-6F175D3DCCD1}">
              <a14:hiddenFill xmlns:a14="http://schemas.microsoft.com/office/drawing/2010/main">
                <a:solidFill>
                  <a:srgbClr val="FFFFFF"/>
                </a:solidFill>
              </a14:hiddenFill>
            </a:ext>
          </a:extLst>
        </p:spPr>
      </p:pic>
      <p:pic>
        <p:nvPicPr>
          <p:cNvPr id="13325" name="Picture 13" descr="ÐÐ°ÑÑÐ¸Ð½ÐºÐ¸ Ð¿Ð¾ Ð·Ð°Ð¿ÑÐ¾ÑÑ ÑÐµÐ¿Ð»Ð¾Ð²Ð¾Ð¹ Ð±Ð°Ð»Ð°Ð½Ñ"/>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80806" y="3809536"/>
            <a:ext cx="2094706" cy="19868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14339" name="Прямоугольник 2"/>
          <p:cNvSpPr>
            <a:spLocks noChangeArrowheads="1"/>
          </p:cNvSpPr>
          <p:nvPr/>
        </p:nvSpPr>
        <p:spPr bwMode="auto">
          <a:xfrm>
            <a:off x="1835150" y="434975"/>
            <a:ext cx="62658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en-US" sz="2400" b="1">
                <a:solidFill>
                  <a:srgbClr val="0033CC"/>
                </a:solidFill>
              </a:rPr>
              <a:t>TEMPERATURA MAYDONI VA GRADIENTI</a:t>
            </a:r>
            <a:endParaRPr lang="ru-RU" sz="2400">
              <a:solidFill>
                <a:srgbClr val="0033CC"/>
              </a:solidFill>
            </a:endParaRPr>
          </a:p>
        </p:txBody>
      </p:sp>
      <p:sp>
        <p:nvSpPr>
          <p:cNvPr id="14340" name="Прямоугольник 3"/>
          <p:cNvSpPr>
            <a:spLocks noChangeArrowheads="1"/>
          </p:cNvSpPr>
          <p:nvPr/>
        </p:nvSpPr>
        <p:spPr bwMode="auto">
          <a:xfrm>
            <a:off x="1042988" y="1557338"/>
            <a:ext cx="79025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	Tekshirilayotgan muhitning hamma nuqtalari uchun istalgan biror vaqtdagi temperatura qiymatlari majmuiga </a:t>
            </a:r>
            <a:r>
              <a:rPr lang="en-US" i="1"/>
              <a:t>temperatura maydoni</a:t>
            </a:r>
            <a:r>
              <a:rPr lang="en-US"/>
              <a:t> deyiladi.Eng umumiy holatda mahlum bir nuqtadagi temperatura  </a:t>
            </a:r>
            <a:r>
              <a:rPr lang="en-US" i="1"/>
              <a:t>t </a:t>
            </a:r>
            <a:r>
              <a:rPr lang="en-US"/>
              <a:t> shu nuqtaning koordinatalari (</a:t>
            </a:r>
            <a:r>
              <a:rPr lang="en-US" i="1"/>
              <a:t>x, y, z</a:t>
            </a:r>
            <a:r>
              <a:rPr lang="en-US"/>
              <a:t>) bog’liq bo’ladi va vaqt  </a:t>
            </a:r>
            <a:r>
              <a:rPr lang="ru-RU" i="1">
                <a:sym typeface="Symbol" panose="05050102010706020507" pitchFamily="18" charset="2"/>
              </a:rPr>
              <a:t></a:t>
            </a:r>
            <a:r>
              <a:rPr lang="en-US"/>
              <a:t>  o’tishi bilan o’zgaradi. Demak, temperatura maydonini ushbu funktsiya bilan ifodalash mumkin:</a:t>
            </a:r>
            <a:endParaRPr lang="ru-RU"/>
          </a:p>
        </p:txBody>
      </p:sp>
      <p:sp>
        <p:nvSpPr>
          <p:cNvPr id="5"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4342" name="Объект 5"/>
          <p:cNvGraphicFramePr>
            <a:graphicFrameLocks noChangeAspect="1"/>
          </p:cNvGraphicFramePr>
          <p:nvPr/>
        </p:nvGraphicFramePr>
        <p:xfrm>
          <a:off x="4022725" y="3573463"/>
          <a:ext cx="1597025" cy="360362"/>
        </p:xfrm>
        <a:graphic>
          <a:graphicData uri="http://schemas.openxmlformats.org/presentationml/2006/ole">
            <mc:AlternateContent xmlns:mc="http://schemas.openxmlformats.org/markup-compatibility/2006">
              <mc:Choice xmlns:v="urn:schemas-microsoft-com:vml" Requires="v">
                <p:oleObj spid="_x0000_s14354" name="Уравнение" r:id="rId3" imgW="964781" imgH="215806" progId="Equation.3">
                  <p:embed/>
                </p:oleObj>
              </mc:Choice>
              <mc:Fallback>
                <p:oleObj name="Уравнение" r:id="rId3" imgW="964781" imgH="215806" progId="Equation.3">
                  <p:embed/>
                  <p:pic>
                    <p:nvPicPr>
                      <p:cNvPr id="0" name="Объект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2725" y="3573463"/>
                        <a:ext cx="15970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4348" name="Picture 12" descr="ÐÐ¾ÑÐ¾Ð¶ÐµÐµ Ð¸Ð·Ð¾Ð±ÑÐ°Ð¶ÐµÐ½Ð¸Ðµ"/>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1680" y="3777184"/>
            <a:ext cx="196215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ÐÐ¾ÑÐ¾Ð¶ÐµÐµ Ð¸Ð·Ð¾Ð±ÑÐ°Ð¶ÐµÐ½Ð¸Ðµ"/>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627" t="2974" r="15838" b="11093"/>
          <a:stretch/>
        </p:blipFill>
        <p:spPr bwMode="auto">
          <a:xfrm>
            <a:off x="5005948" y="4139851"/>
            <a:ext cx="2027704" cy="18626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5363" name="Прямоугольник 5"/>
          <p:cNvSpPr>
            <a:spLocks noChangeArrowheads="1"/>
          </p:cNvSpPr>
          <p:nvPr/>
        </p:nvSpPr>
        <p:spPr bwMode="auto">
          <a:xfrm>
            <a:off x="684213" y="549275"/>
            <a:ext cx="8208962"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dirty="0" smtClean="0"/>
              <a:t>	</a:t>
            </a:r>
            <a:r>
              <a:rPr lang="en-US" dirty="0" smtClean="0"/>
              <a:t>Agar</a:t>
            </a:r>
            <a:r>
              <a:rPr lang="en-US" dirty="0"/>
              <a:t>, </a:t>
            </a:r>
            <a:r>
              <a:rPr lang="en-US" dirty="0" err="1"/>
              <a:t>jismda</a:t>
            </a:r>
            <a:r>
              <a:rPr lang="en-US" dirty="0"/>
              <a:t> </a:t>
            </a:r>
            <a:r>
              <a:rPr lang="en-US" dirty="0" err="1"/>
              <a:t>biror</a:t>
            </a:r>
            <a:r>
              <a:rPr lang="en-US" dirty="0"/>
              <a:t> </a:t>
            </a:r>
            <a:r>
              <a:rPr lang="en-US" dirty="0" err="1"/>
              <a:t>tekislik</a:t>
            </a:r>
            <a:r>
              <a:rPr lang="en-US" dirty="0"/>
              <a:t> </a:t>
            </a:r>
            <a:r>
              <a:rPr lang="en-US" dirty="0" err="1"/>
              <a:t>o’tkazilsa</a:t>
            </a:r>
            <a:r>
              <a:rPr lang="en-US" dirty="0"/>
              <a:t> </a:t>
            </a:r>
            <a:r>
              <a:rPr lang="en-US" dirty="0" err="1"/>
              <a:t>va</a:t>
            </a:r>
            <a:r>
              <a:rPr lang="en-US" dirty="0"/>
              <a:t> </a:t>
            </a:r>
            <a:r>
              <a:rPr lang="en-US" dirty="0" err="1"/>
              <a:t>ushbu</a:t>
            </a:r>
            <a:r>
              <a:rPr lang="en-US" dirty="0"/>
              <a:t> </a:t>
            </a:r>
            <a:r>
              <a:rPr lang="en-US" dirty="0" err="1"/>
              <a:t>tekislikdagi</a:t>
            </a:r>
            <a:r>
              <a:rPr lang="en-US" dirty="0"/>
              <a:t> </a:t>
            </a:r>
            <a:r>
              <a:rPr lang="en-US" dirty="0" err="1"/>
              <a:t>bir</a:t>
            </a:r>
            <a:r>
              <a:rPr lang="en-US" dirty="0"/>
              <a:t> </a:t>
            </a:r>
            <a:r>
              <a:rPr lang="en-US" dirty="0" err="1"/>
              <a:t>xil</a:t>
            </a:r>
            <a:r>
              <a:rPr lang="en-US" dirty="0"/>
              <a:t> </a:t>
            </a:r>
            <a:r>
              <a:rPr lang="en-US" dirty="0" err="1"/>
              <a:t>temperaturali</a:t>
            </a:r>
            <a:r>
              <a:rPr lang="en-US" dirty="0"/>
              <a:t> </a:t>
            </a:r>
            <a:r>
              <a:rPr lang="en-US" dirty="0" err="1"/>
              <a:t>nuqtalarni</a:t>
            </a:r>
            <a:r>
              <a:rPr lang="en-US" dirty="0"/>
              <a:t> </a:t>
            </a:r>
            <a:r>
              <a:rPr lang="en-US" dirty="0" err="1"/>
              <a:t>birlashtirsak</a:t>
            </a:r>
            <a:r>
              <a:rPr lang="en-US" dirty="0"/>
              <a:t>, </a:t>
            </a:r>
            <a:r>
              <a:rPr lang="en-US" dirty="0" err="1"/>
              <a:t>o’zgarmas</a:t>
            </a:r>
            <a:r>
              <a:rPr lang="en-US" dirty="0"/>
              <a:t> </a:t>
            </a:r>
            <a:r>
              <a:rPr lang="en-US" dirty="0" err="1"/>
              <a:t>temperaturali</a:t>
            </a:r>
            <a:r>
              <a:rPr lang="en-US" dirty="0"/>
              <a:t> </a:t>
            </a:r>
            <a:r>
              <a:rPr lang="en-US" dirty="0" err="1"/>
              <a:t>chiziq</a:t>
            </a:r>
            <a:r>
              <a:rPr lang="en-US" dirty="0"/>
              <a:t> (</a:t>
            </a:r>
            <a:r>
              <a:rPr lang="en-US" dirty="0" err="1"/>
              <a:t>izoterma</a:t>
            </a:r>
            <a:r>
              <a:rPr lang="en-US" dirty="0"/>
              <a:t>) </a:t>
            </a:r>
            <a:r>
              <a:rPr lang="en-US" dirty="0" err="1"/>
              <a:t>ga</a:t>
            </a:r>
            <a:r>
              <a:rPr lang="en-US" dirty="0"/>
              <a:t> </a:t>
            </a:r>
            <a:r>
              <a:rPr lang="en-US" dirty="0" err="1"/>
              <a:t>ega</a:t>
            </a:r>
            <a:r>
              <a:rPr lang="en-US" dirty="0"/>
              <a:t> </a:t>
            </a:r>
            <a:r>
              <a:rPr lang="en-US" dirty="0" err="1"/>
              <a:t>bo’lamiz</a:t>
            </a:r>
            <a:r>
              <a:rPr lang="en-US" dirty="0"/>
              <a:t>. </a:t>
            </a:r>
            <a:r>
              <a:rPr lang="en-US" dirty="0" err="1"/>
              <a:t>Temperaturasi</a:t>
            </a:r>
            <a:r>
              <a:rPr lang="en-US" dirty="0"/>
              <a:t> </a:t>
            </a:r>
            <a:r>
              <a:rPr lang="en-US" dirty="0" err="1"/>
              <a:t>bir</a:t>
            </a:r>
            <a:r>
              <a:rPr lang="en-US" dirty="0"/>
              <a:t> </a:t>
            </a:r>
            <a:r>
              <a:rPr lang="en-US" dirty="0" err="1"/>
              <a:t>xil</a:t>
            </a:r>
            <a:r>
              <a:rPr lang="en-US" dirty="0"/>
              <a:t> </a:t>
            </a:r>
            <a:r>
              <a:rPr lang="en-US" dirty="0" err="1"/>
              <a:t>nuqtalardan</a:t>
            </a:r>
            <a:r>
              <a:rPr lang="en-US" dirty="0"/>
              <a:t> </a:t>
            </a:r>
            <a:r>
              <a:rPr lang="en-US" dirty="0" err="1"/>
              <a:t>tashkil</a:t>
            </a:r>
            <a:r>
              <a:rPr lang="en-US" dirty="0"/>
              <a:t> </a:t>
            </a:r>
            <a:r>
              <a:rPr lang="en-US" dirty="0" err="1"/>
              <a:t>topgan</a:t>
            </a:r>
            <a:r>
              <a:rPr lang="en-US" dirty="0"/>
              <a:t> </a:t>
            </a:r>
            <a:r>
              <a:rPr lang="en-US" dirty="0" err="1"/>
              <a:t>jismning</a:t>
            </a:r>
            <a:r>
              <a:rPr lang="en-US" dirty="0"/>
              <a:t> </a:t>
            </a:r>
            <a:r>
              <a:rPr lang="en-US" dirty="0" err="1"/>
              <a:t>yuzasi</a:t>
            </a:r>
            <a:r>
              <a:rPr lang="en-US" dirty="0"/>
              <a:t> </a:t>
            </a:r>
            <a:r>
              <a:rPr lang="en-US" dirty="0" err="1"/>
              <a:t>izotermik</a:t>
            </a:r>
            <a:r>
              <a:rPr lang="en-US" dirty="0"/>
              <a:t> </a:t>
            </a:r>
            <a:r>
              <a:rPr lang="en-US" dirty="0" err="1"/>
              <a:t>yuza</a:t>
            </a:r>
            <a:r>
              <a:rPr lang="en-US" dirty="0"/>
              <a:t> deb </a:t>
            </a:r>
            <a:r>
              <a:rPr lang="en-US" dirty="0" err="1" smtClean="0"/>
              <a:t>nomlanadi.Ikkita</a:t>
            </a:r>
            <a:r>
              <a:rPr lang="en-US" dirty="0" smtClean="0"/>
              <a:t> </a:t>
            </a:r>
            <a:r>
              <a:rPr lang="en-US" dirty="0" err="1"/>
              <a:t>bir-biriga</a:t>
            </a:r>
            <a:r>
              <a:rPr lang="en-US" dirty="0"/>
              <a:t> </a:t>
            </a:r>
            <a:r>
              <a:rPr lang="en-US" dirty="0" err="1"/>
              <a:t>yaqin</a:t>
            </a:r>
            <a:r>
              <a:rPr lang="en-US" dirty="0"/>
              <a:t> </a:t>
            </a:r>
            <a:r>
              <a:rPr lang="en-US" dirty="0" err="1"/>
              <a:t>joylashgan</a:t>
            </a:r>
            <a:r>
              <a:rPr lang="en-US" dirty="0"/>
              <a:t> </a:t>
            </a:r>
            <a:r>
              <a:rPr lang="en-US" dirty="0" err="1"/>
              <a:t>izotermik</a:t>
            </a:r>
            <a:r>
              <a:rPr lang="en-US" dirty="0"/>
              <a:t> </a:t>
            </a:r>
            <a:r>
              <a:rPr lang="en-US" dirty="0" err="1"/>
              <a:t>yuzalarning</a:t>
            </a:r>
            <a:r>
              <a:rPr lang="en-US" dirty="0"/>
              <a:t> </a:t>
            </a:r>
            <a:r>
              <a:rPr lang="en-US" dirty="0" err="1"/>
              <a:t>temperaturalar</a:t>
            </a:r>
            <a:r>
              <a:rPr lang="en-US" dirty="0"/>
              <a:t> </a:t>
            </a:r>
            <a:r>
              <a:rPr lang="en-US" dirty="0" err="1"/>
              <a:t>farqi</a:t>
            </a:r>
            <a:r>
              <a:rPr lang="en-US" dirty="0"/>
              <a:t>  </a:t>
            </a:r>
            <a:r>
              <a:rPr lang="en-US" i="1" dirty="0">
                <a:sym typeface="Symbol" panose="05050102010706020507" pitchFamily="18" charset="2"/>
              </a:rPr>
              <a:t></a:t>
            </a:r>
            <a:r>
              <a:rPr lang="en-US" i="1" dirty="0"/>
              <a:t>t</a:t>
            </a:r>
            <a:r>
              <a:rPr lang="en-US" dirty="0"/>
              <a:t>  </a:t>
            </a:r>
            <a:r>
              <a:rPr lang="en-US" dirty="0" err="1"/>
              <a:t>bo’lsa</a:t>
            </a:r>
            <a:r>
              <a:rPr lang="en-US" dirty="0"/>
              <a:t>, </a:t>
            </a:r>
            <a:r>
              <a:rPr lang="en-US" dirty="0" err="1"/>
              <a:t>ular</a:t>
            </a:r>
            <a:r>
              <a:rPr lang="en-US" dirty="0"/>
              <a:t> </a:t>
            </a:r>
            <a:r>
              <a:rPr lang="en-US" dirty="0" err="1"/>
              <a:t>orasidagi</a:t>
            </a:r>
            <a:r>
              <a:rPr lang="en-US" dirty="0"/>
              <a:t> </a:t>
            </a:r>
            <a:r>
              <a:rPr lang="en-US" dirty="0" err="1"/>
              <a:t>eng</a:t>
            </a:r>
            <a:r>
              <a:rPr lang="en-US" dirty="0"/>
              <a:t> </a:t>
            </a:r>
            <a:r>
              <a:rPr lang="en-US" dirty="0" err="1"/>
              <a:t>qisqa</a:t>
            </a:r>
            <a:r>
              <a:rPr lang="en-US" dirty="0"/>
              <a:t> </a:t>
            </a:r>
            <a:r>
              <a:rPr lang="en-US" dirty="0" err="1"/>
              <a:t>masofa</a:t>
            </a:r>
            <a:r>
              <a:rPr lang="en-US" dirty="0"/>
              <a:t>  </a:t>
            </a:r>
            <a:r>
              <a:rPr lang="en-US" i="1" dirty="0">
                <a:sym typeface="Symbol" panose="05050102010706020507" pitchFamily="18" charset="2"/>
              </a:rPr>
              <a:t></a:t>
            </a:r>
            <a:r>
              <a:rPr lang="en-US" i="1" dirty="0"/>
              <a:t>n</a:t>
            </a:r>
            <a:r>
              <a:rPr lang="en-US" dirty="0"/>
              <a:t>  </a:t>
            </a:r>
            <a:r>
              <a:rPr lang="en-US" dirty="0" err="1"/>
              <a:t>bo’ladi</a:t>
            </a:r>
            <a:r>
              <a:rPr lang="en-US" dirty="0"/>
              <a:t> . Agar, </a:t>
            </a:r>
            <a:r>
              <a:rPr lang="en-US" dirty="0" err="1"/>
              <a:t>ikkala</a:t>
            </a:r>
            <a:r>
              <a:rPr lang="en-US" dirty="0"/>
              <a:t> </a:t>
            </a:r>
            <a:r>
              <a:rPr lang="en-US" dirty="0" err="1"/>
              <a:t>izotermik</a:t>
            </a:r>
            <a:r>
              <a:rPr lang="en-US" dirty="0"/>
              <a:t> </a:t>
            </a:r>
            <a:r>
              <a:rPr lang="en-US" dirty="0" err="1"/>
              <a:t>yuzalar</a:t>
            </a:r>
            <a:r>
              <a:rPr lang="en-US" dirty="0"/>
              <a:t> </a:t>
            </a:r>
            <a:r>
              <a:rPr lang="en-US" dirty="0" err="1"/>
              <a:t>bir-biriga</a:t>
            </a:r>
            <a:r>
              <a:rPr lang="en-US" dirty="0"/>
              <a:t> </a:t>
            </a:r>
            <a:r>
              <a:rPr lang="en-US" dirty="0" err="1"/>
              <a:t>yaqinlashib</a:t>
            </a:r>
            <a:r>
              <a:rPr lang="en-US" dirty="0"/>
              <a:t> </a:t>
            </a:r>
            <a:r>
              <a:rPr lang="en-US" dirty="0" err="1"/>
              <a:t>borsa</a:t>
            </a:r>
            <a:r>
              <a:rPr lang="en-US" dirty="0"/>
              <a:t> </a:t>
            </a:r>
            <a:r>
              <a:rPr lang="en-US" i="1" dirty="0">
                <a:sym typeface="Symbol" panose="05050102010706020507" pitchFamily="18" charset="2"/>
              </a:rPr>
              <a:t></a:t>
            </a:r>
            <a:r>
              <a:rPr lang="en-US" i="1" dirty="0"/>
              <a:t>t</a:t>
            </a:r>
            <a:r>
              <a:rPr lang="en-US" dirty="0"/>
              <a:t> /</a:t>
            </a:r>
            <a:r>
              <a:rPr lang="en-US" i="1" dirty="0">
                <a:sym typeface="Symbol" panose="05050102010706020507" pitchFamily="18" charset="2"/>
              </a:rPr>
              <a:t> </a:t>
            </a:r>
            <a:r>
              <a:rPr lang="en-US" i="1" dirty="0"/>
              <a:t>n </a:t>
            </a:r>
            <a:r>
              <a:rPr lang="en-US" dirty="0" err="1"/>
              <a:t>nisbat</a:t>
            </a:r>
            <a:r>
              <a:rPr lang="en-US" dirty="0"/>
              <a:t> </a:t>
            </a:r>
            <a:r>
              <a:rPr lang="en-US" dirty="0" err="1"/>
              <a:t>ushbu</a:t>
            </a:r>
            <a:r>
              <a:rPr lang="en-US" dirty="0"/>
              <a:t> </a:t>
            </a:r>
            <a:r>
              <a:rPr lang="en-US" dirty="0" err="1"/>
              <a:t>chegaraga</a:t>
            </a:r>
            <a:r>
              <a:rPr lang="en-US" dirty="0"/>
              <a:t> </a:t>
            </a:r>
            <a:r>
              <a:rPr lang="en-US" dirty="0" err="1"/>
              <a:t>intiladi</a:t>
            </a:r>
            <a:r>
              <a:rPr lang="en-US" dirty="0"/>
              <a:t>:</a:t>
            </a:r>
            <a:endParaRPr lang="ru-RU" dirty="0"/>
          </a:p>
          <a:p>
            <a:endParaRPr lang="ru-RU" dirty="0"/>
          </a:p>
        </p:txBody>
      </p:sp>
      <p:sp>
        <p:nvSpPr>
          <p:cNvPr id="7" name="Rectangle 5"/>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sp>
        <p:nvSpPr>
          <p:cNvPr id="11" name="Rectangle 13"/>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5366" name="Объект 11"/>
          <p:cNvGraphicFramePr>
            <a:graphicFrameLocks noChangeAspect="1"/>
          </p:cNvGraphicFramePr>
          <p:nvPr/>
        </p:nvGraphicFramePr>
        <p:xfrm>
          <a:off x="4356100" y="3573463"/>
          <a:ext cx="2181225" cy="576262"/>
        </p:xfrm>
        <a:graphic>
          <a:graphicData uri="http://schemas.openxmlformats.org/presentationml/2006/ole">
            <mc:AlternateContent xmlns:mc="http://schemas.openxmlformats.org/markup-compatibility/2006">
              <mc:Choice xmlns:v="urn:schemas-microsoft-com:vml" Requires="v">
                <p:oleObj spid="_x0000_s15378" name="Уравнение" r:id="rId3" imgW="1701800" imgH="444500" progId="Equation.3">
                  <p:embed/>
                </p:oleObj>
              </mc:Choice>
              <mc:Fallback>
                <p:oleObj name="Уравнение" r:id="rId3" imgW="1701800" imgH="444500" progId="Equation.3">
                  <p:embed/>
                  <p:pic>
                    <p:nvPicPr>
                      <p:cNvPr id="0" name="Объект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6100" y="3573463"/>
                        <a:ext cx="21812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5367" name="Picture 2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913" y="3429000"/>
            <a:ext cx="1736725" cy="131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3" descr="ÐÐ¾ÑÐ¾Ð¶ÐµÐµ Ð¸Ð·Ð¾Ð±ÑÐ°Ð¶ÐµÐ½Ð¸Ðµ"/>
          <p:cNvPicPr>
            <a:picLocks noChangeAspect="1" noChangeArrowheads="1"/>
          </p:cNvPicPr>
          <p:nvPr/>
        </p:nvPicPr>
        <p:blipFill rotWithShape="1">
          <a:blip r:embed="rId6">
            <a:extLst>
              <a:ext uri="{28A0092B-C50C-407E-A947-70E740481C1C}">
                <a14:useLocalDpi xmlns:a14="http://schemas.microsoft.com/office/drawing/2010/main" val="0"/>
              </a:ext>
            </a:extLst>
          </a:blip>
          <a:srcRect t="11415" b="16735"/>
          <a:stretch/>
        </p:blipFill>
        <p:spPr bwMode="auto">
          <a:xfrm>
            <a:off x="4077785" y="4353043"/>
            <a:ext cx="3884029" cy="1758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6387" name="Прямоугольник 2"/>
          <p:cNvSpPr>
            <a:spLocks noChangeArrowheads="1"/>
          </p:cNvSpPr>
          <p:nvPr/>
        </p:nvSpPr>
        <p:spPr bwMode="auto">
          <a:xfrm>
            <a:off x="900113" y="679450"/>
            <a:ext cx="75596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	Izotermik yuzaga normal bo’yicha yo’nalgan temperatura hosilasi temperatura gradienti deb nomlanadi.</a:t>
            </a:r>
            <a:endParaRPr lang="ru-RU"/>
          </a:p>
          <a:p>
            <a:pPr algn="just"/>
            <a:r>
              <a:rPr lang="en-US"/>
              <a:t>Temperatura gradienti vektor kattalikdir.Temperatura gradienti nolg’ga teng bo’lmagan </a:t>
            </a:r>
            <a:r>
              <a:rPr lang="en-US" i="1"/>
              <a:t>(gradt </a:t>
            </a:r>
            <a:r>
              <a:rPr lang="en-US" i="1">
                <a:sym typeface="Symbol" panose="05050102010706020507" pitchFamily="18" charset="2"/>
              </a:rPr>
              <a:t></a:t>
            </a:r>
            <a:r>
              <a:rPr lang="en-US" i="1"/>
              <a:t>0)</a:t>
            </a:r>
            <a:r>
              <a:rPr lang="en-US"/>
              <a:t> sharoitdagina issiqlik oqimi hosil bo’lishi mumkin. Mahlumki, issiqlik oqimi har doim temperatura gradienti chizig’i bo’ylab harakat qiladi. Lekin, uning harakat yo’nalishi temperatura gradientiga qarama-qarshi bo’ladi.</a:t>
            </a:r>
            <a:endParaRPr lang="ru-RU"/>
          </a:p>
        </p:txBody>
      </p:sp>
      <p:pic>
        <p:nvPicPr>
          <p:cNvPr id="16389" name="Picture 5" descr="ÐÐ¾ÑÐ¾Ð¶ÐµÐµ Ð¸Ð·Ð¾Ð±ÑÐ°Ð¶ÐµÐ½Ð¸Ð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988" y="3554639"/>
            <a:ext cx="4398962" cy="2513693"/>
          </a:xfrm>
          <a:prstGeom prst="rect">
            <a:avLst/>
          </a:prstGeom>
          <a:noFill/>
          <a:extLst>
            <a:ext uri="{909E8E84-426E-40DD-AFC4-6F175D3DCCD1}">
              <a14:hiddenFill xmlns:a14="http://schemas.microsoft.com/office/drawing/2010/main">
                <a:solidFill>
                  <a:srgbClr val="FFFFFF"/>
                </a:solidFill>
              </a14:hiddenFill>
            </a:ext>
          </a:extLst>
        </p:spPr>
      </p:pic>
      <p:pic>
        <p:nvPicPr>
          <p:cNvPr id="16391" name="Picture 7" descr="ÐÐ°ÑÑÐ¸Ð½ÐºÐ¸ Ð¿Ð¾ Ð·Ð°Ð¿ÑÐ¾ÑÑ ÑÐµÐ¼Ð¿ÐµÑÐ°ÑÑÑÐ½Ð¾Ðµ Ð¿Ð¾Ð»Ðµ Ð¸ ÑÐµÐ¼Ð¿ÐµÑÐ°ÑÑÑÐ½ÑÐ¹ Ð³ÑÐ°Ð´Ð¸ÐµÐ½Ñ"/>
          <p:cNvPicPr>
            <a:picLocks noChangeAspect="1" noChangeArrowheads="1"/>
          </p:cNvPicPr>
          <p:nvPr/>
        </p:nvPicPr>
        <p:blipFill rotWithShape="1">
          <a:blip r:embed="rId3">
            <a:extLst>
              <a:ext uri="{28A0092B-C50C-407E-A947-70E740481C1C}">
                <a14:useLocalDpi xmlns:a14="http://schemas.microsoft.com/office/drawing/2010/main" val="0"/>
              </a:ext>
            </a:extLst>
          </a:blip>
          <a:srcRect l="-4021" t="-582" r="4021" b="26501"/>
          <a:stretch/>
        </p:blipFill>
        <p:spPr bwMode="auto">
          <a:xfrm>
            <a:off x="5292080" y="3717032"/>
            <a:ext cx="2932815" cy="16641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17411" name="Прямоугольник 2"/>
          <p:cNvSpPr>
            <a:spLocks noChangeArrowheads="1"/>
          </p:cNvSpPr>
          <p:nvPr/>
        </p:nvSpPr>
        <p:spPr bwMode="auto">
          <a:xfrm>
            <a:off x="2954338" y="549275"/>
            <a:ext cx="52562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b="1">
                <a:solidFill>
                  <a:srgbClr val="0033CC"/>
                </a:solidFill>
              </a:rPr>
              <a:t>ISSIQLIK O’TKAZUVCHANLIK</a:t>
            </a:r>
            <a:endParaRPr lang="ru-RU" sz="2400">
              <a:solidFill>
                <a:srgbClr val="0033CC"/>
              </a:solidFill>
            </a:endParaRPr>
          </a:p>
        </p:txBody>
      </p:sp>
      <p:sp>
        <p:nvSpPr>
          <p:cNvPr id="17412" name="Прямоугольник 3"/>
          <p:cNvSpPr>
            <a:spLocks noChangeArrowheads="1"/>
          </p:cNvSpPr>
          <p:nvPr/>
        </p:nvSpPr>
        <p:spPr bwMode="auto">
          <a:xfrm>
            <a:off x="1331913" y="1720850"/>
            <a:ext cx="72548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a:t>Qattiq jismlarda issiqlik tarqalish jarayonini tajribaviy o’rganish natijasida Fur’ye (1768-1830) issiqlik o’tkazuvchanlikning asosiy qonuni kashf etdi. Ushbu qonunga binoan, issiqlik o’tkazuvchanlik orqali uzatilgan issiqlik miqdori </a:t>
            </a:r>
            <a:r>
              <a:rPr lang="en-US" b="1" i="1"/>
              <a:t>dQ</a:t>
            </a:r>
            <a:r>
              <a:rPr lang="en-US"/>
              <a:t> temperatura gradienti </a:t>
            </a:r>
            <a:r>
              <a:rPr lang="ru-RU" b="1" i="1">
                <a:sym typeface="Symbol" panose="05050102010706020507" pitchFamily="18" charset="2"/>
              </a:rPr>
              <a:t></a:t>
            </a:r>
            <a:r>
              <a:rPr lang="en-US" b="1" i="1"/>
              <a:t>t/</a:t>
            </a:r>
            <a:r>
              <a:rPr lang="ru-RU" b="1" i="1">
                <a:sym typeface="Symbol" panose="05050102010706020507" pitchFamily="18" charset="2"/>
              </a:rPr>
              <a:t></a:t>
            </a:r>
            <a:r>
              <a:rPr lang="en-US" b="1" i="1"/>
              <a:t>n</a:t>
            </a:r>
            <a:r>
              <a:rPr lang="en-US"/>
              <a:t>, vaqt </a:t>
            </a:r>
            <a:r>
              <a:rPr lang="en-US" b="1" i="1"/>
              <a:t>d</a:t>
            </a:r>
            <a:r>
              <a:rPr lang="en-US" b="1" i="1">
                <a:sym typeface="Symbol" panose="05050102010706020507" pitchFamily="18" charset="2"/>
              </a:rPr>
              <a:t></a:t>
            </a:r>
            <a:r>
              <a:rPr lang="en-US"/>
              <a:t> ga va issiqlik oqimi yo’nalishiga perpendikulyar bo’lgan maydon yuzasi </a:t>
            </a:r>
            <a:r>
              <a:rPr lang="en-US" b="1" i="1"/>
              <a:t>dF</a:t>
            </a:r>
            <a:r>
              <a:rPr lang="en-US"/>
              <a:t> ga proportsional bo’ladi, ya’ni:</a:t>
            </a:r>
            <a:endParaRPr lang="ru-RU"/>
          </a:p>
        </p:txBody>
      </p:sp>
      <p:sp>
        <p:nvSpPr>
          <p:cNvPr id="5"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7414" name="Объект 5"/>
          <p:cNvGraphicFramePr>
            <a:graphicFrameLocks noChangeAspect="1"/>
          </p:cNvGraphicFramePr>
          <p:nvPr>
            <p:extLst>
              <p:ext uri="{D42A27DB-BD31-4B8C-83A1-F6EECF244321}">
                <p14:modId xmlns:p14="http://schemas.microsoft.com/office/powerpoint/2010/main" val="3888699040"/>
              </p:ext>
            </p:extLst>
          </p:nvPr>
        </p:nvGraphicFramePr>
        <p:xfrm>
          <a:off x="3707904" y="3752850"/>
          <a:ext cx="1954213" cy="504825"/>
        </p:xfrm>
        <a:graphic>
          <a:graphicData uri="http://schemas.openxmlformats.org/presentationml/2006/ole">
            <mc:AlternateContent xmlns:mc="http://schemas.openxmlformats.org/markup-compatibility/2006">
              <mc:Choice xmlns:v="urn:schemas-microsoft-com:vml" Requires="v">
                <p:oleObj spid="_x0000_s17424" name="Уравнение" r:id="rId3" imgW="1511300" imgH="393700" progId="Equation.3">
                  <p:embed/>
                </p:oleObj>
              </mc:Choice>
              <mc:Fallback>
                <p:oleObj name="Уравнение" r:id="rId3" imgW="1511300" imgH="393700" progId="Equation.3">
                  <p:embed/>
                  <p:pic>
                    <p:nvPicPr>
                      <p:cNvPr id="0" name="Объект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3752850"/>
                        <a:ext cx="19542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7420" name="Picture 12" descr="ÐÐ°ÑÑÐ¸Ð½ÐºÐ¸ Ð¿Ð¾ Ð·Ð°Ð¿ÑÐ¾ÑÑ ÑÐµÐ¿Ð»Ð¾Ð¿ÑÐ¾Ð²Ð¾Ð´Ð½Ð¾ÑÑÑ"/>
          <p:cNvPicPr>
            <a:picLocks noChangeAspect="1" noChangeArrowheads="1"/>
          </p:cNvPicPr>
          <p:nvPr/>
        </p:nvPicPr>
        <p:blipFill rotWithShape="1">
          <a:blip r:embed="rId5">
            <a:extLst>
              <a:ext uri="{28A0092B-C50C-407E-A947-70E740481C1C}">
                <a14:useLocalDpi xmlns:a14="http://schemas.microsoft.com/office/drawing/2010/main" val="0"/>
              </a:ext>
            </a:extLst>
          </a:blip>
          <a:srcRect t="13945" b="15912"/>
          <a:stretch/>
        </p:blipFill>
        <p:spPr bwMode="auto">
          <a:xfrm>
            <a:off x="2189731" y="4404155"/>
            <a:ext cx="4990557" cy="16977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18435" name="Прямоугольник 2"/>
          <p:cNvSpPr>
            <a:spLocks noChangeArrowheads="1"/>
          </p:cNvSpPr>
          <p:nvPr/>
        </p:nvSpPr>
        <p:spPr bwMode="auto">
          <a:xfrm>
            <a:off x="1403350" y="620713"/>
            <a:ext cx="75612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Proportsionallik koeffitsienti </a:t>
            </a:r>
            <a:r>
              <a:rPr lang="ru-RU" b="1" i="1">
                <a:sym typeface="Symbol" panose="05050102010706020507" pitchFamily="18" charset="2"/>
              </a:rPr>
              <a:t></a:t>
            </a:r>
            <a:r>
              <a:rPr lang="en-US"/>
              <a:t> issiqlik o’tkazuvchanlik koeffitsienti deb ataladi. Bu koeffitsient jismning issiqlik o’tkazish qobiliyatini xarakterlaydi va quyidagi o’lchov birligiga ega:</a:t>
            </a:r>
            <a:endParaRPr lang="ru-RU"/>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18437" name="Объект 4"/>
          <p:cNvGraphicFramePr>
            <a:graphicFrameLocks noChangeAspect="1"/>
          </p:cNvGraphicFramePr>
          <p:nvPr/>
        </p:nvGraphicFramePr>
        <p:xfrm>
          <a:off x="2484438" y="2060575"/>
          <a:ext cx="5011737" cy="647700"/>
        </p:xfrm>
        <a:graphic>
          <a:graphicData uri="http://schemas.openxmlformats.org/presentationml/2006/ole">
            <mc:AlternateContent xmlns:mc="http://schemas.openxmlformats.org/markup-compatibility/2006">
              <mc:Choice xmlns:v="urn:schemas-microsoft-com:vml" Requires="v">
                <p:oleObj spid="_x0000_s18449" name="Уравнение" r:id="rId3" imgW="3314700" imgH="431800" progId="Equation.3">
                  <p:embed/>
                </p:oleObj>
              </mc:Choice>
              <mc:Fallback>
                <p:oleObj name="Уравнение" r:id="rId3" imgW="3314700" imgH="43180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438" y="2060575"/>
                        <a:ext cx="50117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18443" name="Picture 11" descr="ÐÐ°ÑÑÐ¸Ð½ÐºÐ¸ Ð¿Ð¾ Ð·Ð°Ð¿ÑÐ¾ÑÑ ÑÐµÐ¿Ð»Ð¾Ð¿ÑÐ¾Ð²Ð¾Ð´Ð½Ð¾ÑÑÑ"/>
          <p:cNvPicPr>
            <a:picLocks noChangeAspect="1" noChangeArrowheads="1"/>
          </p:cNvPicPr>
          <p:nvPr/>
        </p:nvPicPr>
        <p:blipFill rotWithShape="1">
          <a:blip r:embed="rId5">
            <a:extLst>
              <a:ext uri="{28A0092B-C50C-407E-A947-70E740481C1C}">
                <a14:useLocalDpi xmlns:a14="http://schemas.microsoft.com/office/drawing/2010/main" val="0"/>
              </a:ext>
            </a:extLst>
          </a:blip>
          <a:srcRect l="13169" t="36371" r="16247"/>
          <a:stretch/>
        </p:blipFill>
        <p:spPr bwMode="auto">
          <a:xfrm>
            <a:off x="1259632" y="3356992"/>
            <a:ext cx="2736304" cy="1739404"/>
          </a:xfrm>
          <a:prstGeom prst="rect">
            <a:avLst/>
          </a:prstGeom>
          <a:noFill/>
          <a:extLst>
            <a:ext uri="{909E8E84-426E-40DD-AFC4-6F175D3DCCD1}">
              <a14:hiddenFill xmlns:a14="http://schemas.microsoft.com/office/drawing/2010/main">
                <a:solidFill>
                  <a:srgbClr val="FFFFFF"/>
                </a:solidFill>
              </a14:hiddenFill>
            </a:ext>
          </a:extLst>
        </p:spPr>
      </p:pic>
      <p:pic>
        <p:nvPicPr>
          <p:cNvPr id="18445" name="Picture 13" descr="ÐÐ¾ÑÐ¾Ð¶ÐµÐµ Ð¸Ð·Ð¾Ð±ÑÐ°Ð¶ÐµÐ½Ð¸Ðµ"/>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032" y="3356992"/>
            <a:ext cx="2998784" cy="20039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3" name="Прямоугольник 2"/>
          <p:cNvSpPr/>
          <p:nvPr/>
        </p:nvSpPr>
        <p:spPr>
          <a:xfrm>
            <a:off x="179388" y="620713"/>
            <a:ext cx="8785225" cy="2308225"/>
          </a:xfrm>
          <a:prstGeom prst="rect">
            <a:avLst/>
          </a:prstGeom>
        </p:spPr>
        <p:txBody>
          <a:bodyPr>
            <a:spAutoFit/>
          </a:bodyPr>
          <a:lstStyle/>
          <a:p>
            <a:pPr algn="just">
              <a:defRPr/>
            </a:pPr>
            <a:r>
              <a:rPr lang="ru-RU" dirty="0" smtClean="0"/>
              <a:t>	</a:t>
            </a:r>
            <a:r>
              <a:rPr lang="en-US" dirty="0" err="1" smtClean="0"/>
              <a:t>Jismlarning</a:t>
            </a:r>
            <a:r>
              <a:rPr lang="en-US" dirty="0" smtClean="0"/>
              <a:t> </a:t>
            </a:r>
            <a:r>
              <a:rPr lang="en-US" dirty="0" err="1"/>
              <a:t>issiqlik</a:t>
            </a:r>
            <a:r>
              <a:rPr lang="en-US" dirty="0"/>
              <a:t> </a:t>
            </a:r>
            <a:r>
              <a:rPr lang="en-US" dirty="0" err="1"/>
              <a:t>o’tkazuvchanlik</a:t>
            </a:r>
            <a:r>
              <a:rPr lang="en-US" dirty="0"/>
              <a:t> </a:t>
            </a:r>
            <a:r>
              <a:rPr lang="en-US" dirty="0" err="1"/>
              <a:t>koeffitsienti</a:t>
            </a:r>
            <a:r>
              <a:rPr lang="en-US" dirty="0"/>
              <a:t> </a:t>
            </a:r>
            <a:r>
              <a:rPr lang="en-US" dirty="0" err="1"/>
              <a:t>uning</a:t>
            </a:r>
            <a:r>
              <a:rPr lang="en-US" dirty="0"/>
              <a:t> </a:t>
            </a:r>
            <a:r>
              <a:rPr lang="en-US" dirty="0" err="1"/>
              <a:t>tarkibi</a:t>
            </a:r>
            <a:r>
              <a:rPr lang="en-US" dirty="0"/>
              <a:t>, </a:t>
            </a:r>
            <a:r>
              <a:rPr lang="en-US" dirty="0" err="1"/>
              <a:t>fizik-kimyoviy</a:t>
            </a:r>
            <a:r>
              <a:rPr lang="en-US" dirty="0"/>
              <a:t> </a:t>
            </a:r>
            <a:r>
              <a:rPr lang="en-US" dirty="0" err="1"/>
              <a:t>xossalari</a:t>
            </a:r>
            <a:r>
              <a:rPr lang="en-US" dirty="0"/>
              <a:t>, </a:t>
            </a:r>
            <a:r>
              <a:rPr lang="en-US" dirty="0" err="1"/>
              <a:t>temperatura</a:t>
            </a:r>
            <a:r>
              <a:rPr lang="en-US" dirty="0"/>
              <a:t>, </a:t>
            </a:r>
            <a:r>
              <a:rPr lang="en-US" dirty="0" err="1"/>
              <a:t>bosim</a:t>
            </a:r>
            <a:r>
              <a:rPr lang="en-US" dirty="0"/>
              <a:t> </a:t>
            </a:r>
            <a:r>
              <a:rPr lang="en-US" dirty="0" err="1"/>
              <a:t>va</a:t>
            </a:r>
            <a:r>
              <a:rPr lang="en-US" dirty="0"/>
              <a:t> </a:t>
            </a:r>
            <a:r>
              <a:rPr lang="en-US" dirty="0" err="1"/>
              <a:t>boshqa</a:t>
            </a:r>
            <a:r>
              <a:rPr lang="en-US" dirty="0"/>
              <a:t> </a:t>
            </a:r>
            <a:r>
              <a:rPr lang="en-US" dirty="0" err="1"/>
              <a:t>kattaliklarga</a:t>
            </a:r>
            <a:r>
              <a:rPr lang="en-US" dirty="0"/>
              <a:t> </a:t>
            </a:r>
            <a:r>
              <a:rPr lang="en-US" dirty="0" err="1"/>
              <a:t>bog’liq</a:t>
            </a:r>
            <a:r>
              <a:rPr lang="en-US" dirty="0"/>
              <a:t>. </a:t>
            </a:r>
            <a:r>
              <a:rPr lang="en-US" dirty="0" err="1"/>
              <a:t>Issiqlik</a:t>
            </a:r>
            <a:r>
              <a:rPr lang="en-US" dirty="0"/>
              <a:t> </a:t>
            </a:r>
            <a:r>
              <a:rPr lang="en-US" dirty="0" err="1"/>
              <a:t>o’tkazuvchanlik</a:t>
            </a:r>
            <a:r>
              <a:rPr lang="en-US" dirty="0"/>
              <a:t> </a:t>
            </a:r>
            <a:r>
              <a:rPr lang="en-US" dirty="0" err="1"/>
              <a:t>koeffitsienti</a:t>
            </a:r>
            <a:r>
              <a:rPr lang="en-US" dirty="0"/>
              <a:t> </a:t>
            </a:r>
            <a:r>
              <a:rPr lang="en-US" dirty="0" err="1"/>
              <a:t>turli</a:t>
            </a:r>
            <a:r>
              <a:rPr lang="en-US" dirty="0"/>
              <a:t> </a:t>
            </a:r>
            <a:r>
              <a:rPr lang="en-US" dirty="0" err="1"/>
              <a:t>materiallar</a:t>
            </a:r>
            <a:r>
              <a:rPr lang="en-US" dirty="0"/>
              <a:t> </a:t>
            </a:r>
            <a:r>
              <a:rPr lang="en-US" dirty="0" err="1"/>
              <a:t>uchun</a:t>
            </a:r>
            <a:r>
              <a:rPr lang="en-US" dirty="0"/>
              <a:t> </a:t>
            </a:r>
            <a:r>
              <a:rPr lang="en-US" dirty="0" err="1"/>
              <a:t>quyidagi</a:t>
            </a:r>
            <a:r>
              <a:rPr lang="en-US" dirty="0"/>
              <a:t> </a:t>
            </a:r>
            <a:r>
              <a:rPr lang="en-US" dirty="0" err="1"/>
              <a:t>oraliqda</a:t>
            </a:r>
            <a:r>
              <a:rPr lang="en-US" dirty="0"/>
              <a:t> </a:t>
            </a:r>
            <a:r>
              <a:rPr lang="en-US" dirty="0" err="1"/>
              <a:t>bo’ladi</a:t>
            </a:r>
            <a:r>
              <a:rPr lang="en-US" dirty="0"/>
              <a:t>:</a:t>
            </a:r>
            <a:endParaRPr lang="ru-RU" dirty="0"/>
          </a:p>
          <a:p>
            <a:pPr>
              <a:defRPr/>
            </a:pPr>
            <a:r>
              <a:rPr lang="en-US" dirty="0"/>
              <a:t>- </a:t>
            </a:r>
            <a:r>
              <a:rPr lang="en-US" dirty="0" err="1"/>
              <a:t>gazlar</a:t>
            </a:r>
            <a:r>
              <a:rPr lang="en-US" dirty="0"/>
              <a:t> </a:t>
            </a:r>
            <a:r>
              <a:rPr lang="en-US" dirty="0" err="1"/>
              <a:t>uchun</a:t>
            </a:r>
            <a:r>
              <a:rPr lang="en-US" dirty="0"/>
              <a:t> 0,005</a:t>
            </a:r>
            <a:r>
              <a:rPr lang="ru-RU" dirty="0">
                <a:sym typeface="Symbol"/>
              </a:rPr>
              <a:t></a:t>
            </a:r>
            <a:r>
              <a:rPr lang="en-US" dirty="0"/>
              <a:t>0,5 </a:t>
            </a:r>
            <a:r>
              <a:rPr lang="en-US" dirty="0" err="1"/>
              <a:t>Vt</a:t>
            </a:r>
            <a:r>
              <a:rPr lang="en-US" dirty="0"/>
              <a:t>/(m</a:t>
            </a:r>
            <a:r>
              <a:rPr lang="ru-RU" dirty="0">
                <a:sym typeface="Symbol"/>
              </a:rPr>
              <a:t></a:t>
            </a:r>
            <a:r>
              <a:rPr lang="en-US" dirty="0"/>
              <a:t>K); </a:t>
            </a:r>
            <a:endParaRPr lang="ru-RU" dirty="0"/>
          </a:p>
          <a:p>
            <a:pPr>
              <a:defRPr/>
            </a:pPr>
            <a:r>
              <a:rPr lang="en-US" dirty="0"/>
              <a:t>- </a:t>
            </a:r>
            <a:r>
              <a:rPr lang="en-US" dirty="0" err="1"/>
              <a:t>suyuqliklar</a:t>
            </a:r>
            <a:r>
              <a:rPr lang="en-US" dirty="0"/>
              <a:t> </a:t>
            </a:r>
            <a:r>
              <a:rPr lang="en-US" dirty="0" err="1"/>
              <a:t>uchun</a:t>
            </a:r>
            <a:r>
              <a:rPr lang="en-US" dirty="0"/>
              <a:t> 0,08</a:t>
            </a:r>
            <a:r>
              <a:rPr lang="ru-RU" dirty="0">
                <a:sym typeface="Symbol"/>
              </a:rPr>
              <a:t></a:t>
            </a:r>
            <a:r>
              <a:rPr lang="en-US" dirty="0"/>
              <a:t>0,7 </a:t>
            </a:r>
            <a:r>
              <a:rPr lang="en-US" dirty="0" err="1"/>
              <a:t>Vt</a:t>
            </a:r>
            <a:r>
              <a:rPr lang="en-US" dirty="0"/>
              <a:t>/(m</a:t>
            </a:r>
            <a:r>
              <a:rPr lang="ru-RU" dirty="0">
                <a:sym typeface="Symbol"/>
              </a:rPr>
              <a:t></a:t>
            </a:r>
            <a:r>
              <a:rPr lang="en-US" dirty="0"/>
              <a:t>K); </a:t>
            </a:r>
            <a:endParaRPr lang="ru-RU" dirty="0"/>
          </a:p>
          <a:p>
            <a:pPr marL="285750" indent="-285750">
              <a:buFontTx/>
              <a:buChar char="-"/>
              <a:defRPr/>
            </a:pPr>
            <a:r>
              <a:rPr lang="en-US" dirty="0" err="1"/>
              <a:t>issiqlik</a:t>
            </a:r>
            <a:r>
              <a:rPr lang="en-US" dirty="0"/>
              <a:t> </a:t>
            </a:r>
            <a:r>
              <a:rPr lang="en-US" dirty="0" err="1"/>
              <a:t>qoplama</a:t>
            </a:r>
            <a:r>
              <a:rPr lang="en-US" dirty="0"/>
              <a:t> </a:t>
            </a:r>
            <a:r>
              <a:rPr lang="en-US" dirty="0" err="1"/>
              <a:t>va</a:t>
            </a:r>
            <a:r>
              <a:rPr lang="en-US" dirty="0"/>
              <a:t> </a:t>
            </a:r>
            <a:r>
              <a:rPr lang="en-US" dirty="0" err="1"/>
              <a:t>qurilish</a:t>
            </a:r>
            <a:r>
              <a:rPr lang="en-US" dirty="0"/>
              <a:t> </a:t>
            </a:r>
            <a:r>
              <a:rPr lang="en-US" dirty="0" err="1"/>
              <a:t>materiallari</a:t>
            </a:r>
            <a:r>
              <a:rPr lang="en-US" dirty="0"/>
              <a:t> </a:t>
            </a:r>
            <a:r>
              <a:rPr lang="en-US" dirty="0" err="1"/>
              <a:t>uchun</a:t>
            </a:r>
            <a:r>
              <a:rPr lang="en-US" dirty="0"/>
              <a:t> 0,22</a:t>
            </a:r>
            <a:r>
              <a:rPr lang="ru-RU" dirty="0">
                <a:sym typeface="Symbol"/>
              </a:rPr>
              <a:t></a:t>
            </a:r>
            <a:r>
              <a:rPr lang="en-US" dirty="0"/>
              <a:t>3,0 </a:t>
            </a:r>
            <a:r>
              <a:rPr lang="en-US" dirty="0" err="1"/>
              <a:t>Vt</a:t>
            </a:r>
            <a:r>
              <a:rPr lang="en-US" dirty="0"/>
              <a:t>/(m</a:t>
            </a:r>
            <a:r>
              <a:rPr lang="ru-RU" dirty="0">
                <a:sym typeface="Symbol"/>
              </a:rPr>
              <a:t></a:t>
            </a:r>
            <a:r>
              <a:rPr lang="en-US" dirty="0"/>
              <a:t>K); </a:t>
            </a:r>
          </a:p>
          <a:p>
            <a:pPr marL="285750" indent="-285750">
              <a:buFontTx/>
              <a:buChar char="-"/>
              <a:defRPr/>
            </a:pPr>
            <a:r>
              <a:rPr lang="en-US" dirty="0" err="1"/>
              <a:t>metallar</a:t>
            </a:r>
            <a:r>
              <a:rPr lang="en-US" dirty="0"/>
              <a:t> </a:t>
            </a:r>
            <a:r>
              <a:rPr lang="en-US" dirty="0" err="1"/>
              <a:t>uchun</a:t>
            </a:r>
            <a:r>
              <a:rPr lang="en-US" dirty="0"/>
              <a:t> 2,3</a:t>
            </a:r>
            <a:r>
              <a:rPr lang="ru-RU" dirty="0">
                <a:sym typeface="Symbol"/>
              </a:rPr>
              <a:t></a:t>
            </a:r>
            <a:r>
              <a:rPr lang="en-US" dirty="0"/>
              <a:t>458,0 </a:t>
            </a:r>
            <a:r>
              <a:rPr lang="en-US" dirty="0" err="1"/>
              <a:t>Vt</a:t>
            </a:r>
            <a:r>
              <a:rPr lang="en-US" dirty="0"/>
              <a:t>/(m</a:t>
            </a:r>
            <a:r>
              <a:rPr lang="ru-RU" dirty="0">
                <a:sym typeface="Symbol"/>
              </a:rPr>
              <a:t></a:t>
            </a:r>
            <a:r>
              <a:rPr lang="en-US" dirty="0"/>
              <a:t>K).</a:t>
            </a:r>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48554" b="72050"/>
          <a:stretch/>
        </p:blipFill>
        <p:spPr>
          <a:xfrm>
            <a:off x="683568" y="3140968"/>
            <a:ext cx="3888432" cy="2908974"/>
          </a:xfrm>
          <a:prstGeom prst="rect">
            <a:avLst/>
          </a:prstGeom>
        </p:spPr>
      </p:pic>
      <p:pic>
        <p:nvPicPr>
          <p:cNvPr id="19461" name="Picture 5" descr="ÐÐ¾ÑÐ¾Ð¶ÐµÐµ Ð¸Ð·Ð¾Ð±ÑÐ°Ð¶ÐµÐ½Ð¸Ðµ"/>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947" b="11319"/>
          <a:stretch/>
        </p:blipFill>
        <p:spPr bwMode="auto">
          <a:xfrm>
            <a:off x="4788024" y="3370902"/>
            <a:ext cx="3744416" cy="24324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0483" name="Прямоугольник 2"/>
          <p:cNvSpPr>
            <a:spLocks noChangeArrowheads="1"/>
          </p:cNvSpPr>
          <p:nvPr/>
        </p:nvSpPr>
        <p:spPr bwMode="auto">
          <a:xfrm>
            <a:off x="1619250" y="692150"/>
            <a:ext cx="70564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Kimyo va oziq-ovqat sanoatlarida qo’llaniladigan ayrim metallar issiqlik o’tkazuvchanlik koeffitsienti quyidagi qiymatlarga ega: legirlangan po’lat - 14</a:t>
            </a:r>
            <a:r>
              <a:rPr lang="ru-RU">
                <a:sym typeface="Symbol" panose="05050102010706020507" pitchFamily="18" charset="2"/>
              </a:rPr>
              <a:t></a:t>
            </a:r>
            <a:r>
              <a:rPr lang="en-US"/>
              <a:t>23; qo’rg’oshin – 35; uglerodli po’lat – 45; nikelg’ – 58; cho’yan – 63; alyuminiy - 204; mis – 384; kumush - 458 Vt/(m</a:t>
            </a:r>
            <a:r>
              <a:rPr lang="ru-RU">
                <a:sym typeface="Symbol" panose="05050102010706020507" pitchFamily="18" charset="2"/>
              </a:rPr>
              <a:t></a:t>
            </a:r>
            <a:r>
              <a:rPr lang="en-US"/>
              <a:t>K). Sanoatda eng ko’p qo’llaniladigan metallar va suyuqliklar issiqlik o’tkazuvchanlik koeffitsientlari 4.2 va 3 –rasmlarda keltirilgan.</a:t>
            </a:r>
            <a:endParaRPr lang="ru-RU"/>
          </a:p>
        </p:txBody>
      </p:sp>
      <p:pic>
        <p:nvPicPr>
          <p:cNvPr id="20485" name="Picture 5" descr="ÐÐ¾ÑÐ¾Ð¶ÐµÐµ Ð¸Ð·Ð¾Ð±ÑÐ°Ð¶ÐµÐ½Ð¸Ðµ"/>
          <p:cNvPicPr>
            <a:picLocks noChangeAspect="1" noChangeArrowheads="1"/>
          </p:cNvPicPr>
          <p:nvPr/>
        </p:nvPicPr>
        <p:blipFill rotWithShape="1">
          <a:blip r:embed="rId2">
            <a:extLst>
              <a:ext uri="{28A0092B-C50C-407E-A947-70E740481C1C}">
                <a14:useLocalDpi xmlns:a14="http://schemas.microsoft.com/office/drawing/2010/main" val="0"/>
              </a:ext>
            </a:extLst>
          </a:blip>
          <a:srcRect t="30783"/>
          <a:stretch/>
        </p:blipFill>
        <p:spPr bwMode="auto">
          <a:xfrm>
            <a:off x="722746" y="3652878"/>
            <a:ext cx="4845934" cy="2512425"/>
          </a:xfrm>
          <a:prstGeom prst="rect">
            <a:avLst/>
          </a:prstGeom>
          <a:noFill/>
          <a:extLst>
            <a:ext uri="{909E8E84-426E-40DD-AFC4-6F175D3DCCD1}">
              <a14:hiddenFill xmlns:a14="http://schemas.microsoft.com/office/drawing/2010/main">
                <a:solidFill>
                  <a:srgbClr val="FFFFFF"/>
                </a:solidFill>
              </a14:hiddenFill>
            </a:ext>
          </a:extLst>
        </p:spPr>
      </p:pic>
      <p:pic>
        <p:nvPicPr>
          <p:cNvPr id="20487" name="Picture 7" descr="ÐÐ°ÑÑÐ¸Ð½ÐºÐ¸ Ð¿Ð¾ Ð·Ð°Ð¿ÑÐ¾ÑÑ ÑÐµÐ¿Ð»Ð¾Ð¿ÑÐ¾Ð²Ð¾Ð´Ð½Ð¾ÑÑ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083472"/>
            <a:ext cx="3048000" cy="21717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1507" name="Прямоугольник 5"/>
          <p:cNvSpPr>
            <a:spLocks noChangeArrowheads="1"/>
          </p:cNvSpPr>
          <p:nvPr/>
        </p:nvSpPr>
        <p:spPr bwMode="auto">
          <a:xfrm>
            <a:off x="900113" y="1022350"/>
            <a:ext cx="7523162"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a:t>Tekis devorning issiqlik o’tkazuvchanligi</a:t>
            </a:r>
            <a:endParaRPr lang="en-US"/>
          </a:p>
          <a:p>
            <a:r>
              <a:rPr lang="en-US"/>
              <a:t>Bir jinsli, devorning qalinligi   </a:t>
            </a:r>
            <a:r>
              <a:rPr lang="el-GR"/>
              <a:t>δ</a:t>
            </a:r>
            <a:r>
              <a:rPr lang="en-US"/>
              <a:t>    va issiqlik o’tkazuvchanlik koeffitsienti </a:t>
            </a:r>
            <a:r>
              <a:rPr lang="ru-RU" b="1" i="1">
                <a:sym typeface="Symbol" panose="05050102010706020507" pitchFamily="18" charset="2"/>
              </a:rPr>
              <a:t></a:t>
            </a:r>
            <a:r>
              <a:rPr lang="en-US"/>
              <a:t> bo’lgan bir qatlamli tekis devordan issiqlik o’tishini ko’rib chiqamiz. Devorning tashqi yuza temperaturasi </a:t>
            </a:r>
            <a:r>
              <a:rPr lang="en-US" b="1" i="1"/>
              <a:t>t</a:t>
            </a:r>
            <a:r>
              <a:rPr lang="en-US" b="1" i="1" baseline="-25000"/>
              <a:t>w1</a:t>
            </a:r>
            <a:r>
              <a:rPr lang="en-US"/>
              <a:t>, ichki yuzasiniki esa  </a:t>
            </a:r>
            <a:r>
              <a:rPr lang="en-US" b="1" i="1"/>
              <a:t>t</a:t>
            </a:r>
            <a:r>
              <a:rPr lang="en-US" b="1" i="1" baseline="-25000"/>
              <a:t>w2 </a:t>
            </a:r>
            <a:r>
              <a:rPr lang="en-US"/>
              <a:t>ga teng, lekin  </a:t>
            </a:r>
            <a:r>
              <a:rPr lang="en-US" b="1" i="1"/>
              <a:t>t</a:t>
            </a:r>
            <a:r>
              <a:rPr lang="en-US" b="1" i="1" baseline="-25000"/>
              <a:t>w1</a:t>
            </a:r>
            <a:r>
              <a:rPr lang="en-US" b="1" i="1"/>
              <a:t> </a:t>
            </a:r>
            <a:r>
              <a:rPr lang="en-US" b="1" i="1">
                <a:sym typeface="Symbol" panose="05050102010706020507" pitchFamily="18" charset="2"/>
              </a:rPr>
              <a:t></a:t>
            </a:r>
            <a:r>
              <a:rPr lang="en-US" b="1" i="1"/>
              <a:t> t</a:t>
            </a:r>
            <a:r>
              <a:rPr lang="en-US" b="1" i="1" baseline="-25000"/>
              <a:t>w2 . </a:t>
            </a:r>
            <a:r>
              <a:rPr lang="en-US"/>
              <a:t>Temperatura faqat bir yo’nalish (</a:t>
            </a:r>
            <a:r>
              <a:rPr lang="en-US" b="1" i="1"/>
              <a:t>x</a:t>
            </a:r>
            <a:r>
              <a:rPr lang="en-US"/>
              <a:t> o’qi) bo’ylab o’zgaradi, ya’ni:</a:t>
            </a:r>
            <a:endParaRPr lang="ru-RU"/>
          </a:p>
          <a:p>
            <a:r>
              <a:rPr lang="en-US"/>
              <a:t> </a:t>
            </a:r>
            <a:endParaRPr lang="ru-RU"/>
          </a:p>
        </p:txBody>
      </p:sp>
      <p:pic>
        <p:nvPicPr>
          <p:cNvPr id="2150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492375"/>
            <a:ext cx="2651125"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sp>
        <p:nvSpPr>
          <p:cNvPr id="11" name="Rectangle 10"/>
          <p:cNvSpPr>
            <a:spLocks noChangeArrowheads="1"/>
          </p:cNvSpPr>
          <p:nvPr/>
        </p:nvSpPr>
        <p:spPr bwMode="auto">
          <a:xfrm>
            <a:off x="152400" y="15240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1511" name="Объект 11"/>
          <p:cNvGraphicFramePr>
            <a:graphicFrameLocks noChangeAspect="1"/>
          </p:cNvGraphicFramePr>
          <p:nvPr/>
        </p:nvGraphicFramePr>
        <p:xfrm>
          <a:off x="2916238" y="3244850"/>
          <a:ext cx="933450" cy="457200"/>
        </p:xfrm>
        <a:graphic>
          <a:graphicData uri="http://schemas.openxmlformats.org/presentationml/2006/ole">
            <mc:AlternateContent xmlns:mc="http://schemas.openxmlformats.org/markup-compatibility/2006">
              <mc:Choice xmlns:v="urn:schemas-microsoft-com:vml" Requires="v">
                <p:oleObj spid="_x0000_s21527" name="Уравнение" r:id="rId4" imgW="927100" imgH="457200" progId="Equation.3">
                  <p:embed/>
                </p:oleObj>
              </mc:Choice>
              <mc:Fallback>
                <p:oleObj name="Уравнение" r:id="rId4" imgW="927100" imgH="457200" progId="Equation.3">
                  <p:embed/>
                  <p:pic>
                    <p:nvPicPr>
                      <p:cNvPr id="0" name="Объект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6238" y="3244850"/>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1512" name="Прямоугольник 12"/>
          <p:cNvSpPr>
            <a:spLocks noChangeArrowheads="1"/>
          </p:cNvSpPr>
          <p:nvPr/>
        </p:nvSpPr>
        <p:spPr bwMode="auto">
          <a:xfrm>
            <a:off x="3851275" y="4095750"/>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T</a:t>
            </a:r>
            <a:r>
              <a:rPr lang="ru-RU"/>
              <a:t>urg’un jarayonda bir qatlamli tekis devor uchun</a:t>
            </a:r>
            <a:r>
              <a:rPr lang="en-US"/>
              <a:t> yuqoridagi</a:t>
            </a:r>
            <a:r>
              <a:rPr lang="ru-RU"/>
              <a:t> tenglamani quyidagi ko’rinishda yozish mumkin:</a:t>
            </a:r>
          </a:p>
        </p:txBody>
      </p:sp>
      <p:sp>
        <p:nvSpPr>
          <p:cNvPr id="14" name="Rectangle 1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1514" name="Объект 14"/>
          <p:cNvGraphicFramePr>
            <a:graphicFrameLocks noChangeAspect="1"/>
          </p:cNvGraphicFramePr>
          <p:nvPr/>
        </p:nvGraphicFramePr>
        <p:xfrm>
          <a:off x="5724525" y="5229225"/>
          <a:ext cx="533400" cy="419100"/>
        </p:xfrm>
        <a:graphic>
          <a:graphicData uri="http://schemas.openxmlformats.org/presentationml/2006/ole">
            <mc:AlternateContent xmlns:mc="http://schemas.openxmlformats.org/markup-compatibility/2006">
              <mc:Choice xmlns:v="urn:schemas-microsoft-com:vml" Requires="v">
                <p:oleObj spid="_x0000_s21528" name="Уравнение" r:id="rId6" imgW="533169" imgH="418918" progId="Equation.3">
                  <p:embed/>
                </p:oleObj>
              </mc:Choice>
              <mc:Fallback>
                <p:oleObj name="Уравнение" r:id="rId6" imgW="533169" imgH="418918" progId="Equation.3">
                  <p:embed/>
                  <p:pic>
                    <p:nvPicPr>
                      <p:cNvPr id="0" name="Объект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4525" y="5229225"/>
                        <a:ext cx="5334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2531" name="Прямоугольник 2"/>
          <p:cNvSpPr>
            <a:spLocks noChangeArrowheads="1"/>
          </p:cNvSpPr>
          <p:nvPr/>
        </p:nvSpPr>
        <p:spPr bwMode="auto">
          <a:xfrm>
            <a:off x="539750" y="692150"/>
            <a:ext cx="79025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a:t>Tsilindrik devorning issiqlik o’tkazuvchanligi</a:t>
            </a:r>
            <a:endParaRPr lang="ru-RU"/>
          </a:p>
          <a:p>
            <a:endParaRPr lang="en-US"/>
          </a:p>
          <a:p>
            <a:r>
              <a:rPr lang="en-US"/>
              <a:t>Uzunligi </a:t>
            </a:r>
            <a:r>
              <a:rPr lang="en-US" b="1" i="1"/>
              <a:t>L</a:t>
            </a:r>
            <a:r>
              <a:rPr lang="en-US"/>
              <a:t>, ichki radiusi </a:t>
            </a:r>
            <a:r>
              <a:rPr lang="en-US" b="1" i="1"/>
              <a:t>r</a:t>
            </a:r>
            <a:r>
              <a:rPr lang="en-US" b="1" i="1" baseline="-25000"/>
              <a:t>i</a:t>
            </a:r>
            <a:r>
              <a:rPr lang="en-US"/>
              <a:t> va tashqi radiusi </a:t>
            </a:r>
            <a:r>
              <a:rPr lang="en-US" b="1" i="1"/>
              <a:t>r</a:t>
            </a:r>
            <a:r>
              <a:rPr lang="en-US" b="1" baseline="-25000"/>
              <a:t>t</a:t>
            </a:r>
            <a:r>
              <a:rPr lang="en-US"/>
              <a:t> bo’lgan tsilindrik devorning issiqlik o’tkazuvchanligini ko’rib chiqamiz (4.7-rasm). Issiqlik o’tkazish turg’un jarayonda amalga oshayotgani uchun devorning ichki va tashqi yuzalaridagi temperaturalari o’zgarmasdir, ya’ni </a:t>
            </a:r>
            <a:r>
              <a:rPr lang="en-US" b="1" i="1"/>
              <a:t>t</a:t>
            </a:r>
            <a:r>
              <a:rPr lang="en-US" b="1" i="1" baseline="-25000"/>
              <a:t>w1 </a:t>
            </a:r>
            <a:r>
              <a:rPr lang="en-US" b="1" i="1"/>
              <a:t>= t</a:t>
            </a:r>
            <a:r>
              <a:rPr lang="en-US" b="1" i="1" baseline="-25000"/>
              <a:t>w2</a:t>
            </a:r>
            <a:endParaRPr lang="ru-RU"/>
          </a:p>
        </p:txBody>
      </p:sp>
      <p:pic>
        <p:nvPicPr>
          <p:cNvPr id="22533" name="Picture 5" descr="ÐÐ¾ÑÐ¾Ð¶ÐµÐµ Ð¸Ð·Ð¾Ð±ÑÐ°Ð¶ÐµÐ½Ð¸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753233"/>
            <a:ext cx="1752600" cy="2476501"/>
          </a:xfrm>
          <a:prstGeom prst="rect">
            <a:avLst/>
          </a:prstGeom>
          <a:noFill/>
          <a:extLst>
            <a:ext uri="{909E8E84-426E-40DD-AFC4-6F175D3DCCD1}">
              <a14:hiddenFill xmlns:a14="http://schemas.microsoft.com/office/drawing/2010/main">
                <a:solidFill>
                  <a:srgbClr val="FFFFFF"/>
                </a:solidFill>
              </a14:hiddenFill>
            </a:ext>
          </a:extLst>
        </p:spPr>
      </p:pic>
      <p:pic>
        <p:nvPicPr>
          <p:cNvPr id="22535" name="Picture 7" descr="ÐÐ¾ÑÐ¾Ð¶ÐµÐµ Ð¸Ð·Ð¾Ð±ÑÐ°Ð¶ÐµÐ½Ð¸Ð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646017"/>
            <a:ext cx="4038922" cy="26909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3555" name="Прямоугольник 2"/>
          <p:cNvSpPr>
            <a:spLocks noChangeArrowheads="1"/>
          </p:cNvSpPr>
          <p:nvPr/>
        </p:nvSpPr>
        <p:spPr bwMode="auto">
          <a:xfrm>
            <a:off x="1116013" y="720725"/>
            <a:ext cx="75755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Turg’un issiqlik o’tish jarayoni uchun tsilindrik devorning issiqlik o’tkazuvchanligini tenglamasi quyidagicha:</a:t>
            </a:r>
            <a:endParaRPr lang="ru-RU"/>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3557" name="Объект 4"/>
          <p:cNvGraphicFramePr>
            <a:graphicFrameLocks noChangeAspect="1"/>
          </p:cNvGraphicFramePr>
          <p:nvPr>
            <p:extLst>
              <p:ext uri="{D42A27DB-BD31-4B8C-83A1-F6EECF244321}">
                <p14:modId xmlns:p14="http://schemas.microsoft.com/office/powerpoint/2010/main" val="3990095458"/>
              </p:ext>
            </p:extLst>
          </p:nvPr>
        </p:nvGraphicFramePr>
        <p:xfrm>
          <a:off x="5219700" y="1625600"/>
          <a:ext cx="2203450" cy="935037"/>
        </p:xfrm>
        <a:graphic>
          <a:graphicData uri="http://schemas.openxmlformats.org/presentationml/2006/ole">
            <mc:AlternateContent xmlns:mc="http://schemas.openxmlformats.org/markup-compatibility/2006">
              <mc:Choice xmlns:v="urn:schemas-microsoft-com:vml" Requires="v">
                <p:oleObj spid="_x0000_s23578" name="Уравнение" r:id="rId3" imgW="1459866" imgH="622030" progId="Equation.3">
                  <p:embed/>
                </p:oleObj>
              </mc:Choice>
              <mc:Fallback>
                <p:oleObj name="Уравнение" r:id="rId3" imgW="1459866" imgH="62203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1625600"/>
                        <a:ext cx="2203450"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558" name="Прямоугольник 5"/>
          <p:cNvSpPr>
            <a:spLocks noChangeArrowheads="1"/>
          </p:cNvSpPr>
          <p:nvPr/>
        </p:nvSpPr>
        <p:spPr bwMode="auto">
          <a:xfrm>
            <a:off x="4427538" y="2828925"/>
            <a:ext cx="426402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dirty="0" err="1"/>
              <a:t>formuladan</a:t>
            </a:r>
            <a:r>
              <a:rPr lang="en-US" dirty="0"/>
              <a:t> </a:t>
            </a:r>
            <a:r>
              <a:rPr lang="en-US" dirty="0" err="1"/>
              <a:t>ko’rinib</a:t>
            </a:r>
            <a:r>
              <a:rPr lang="en-US" dirty="0"/>
              <a:t> </a:t>
            </a:r>
            <a:r>
              <a:rPr lang="en-US" dirty="0" err="1"/>
              <a:t>turibdiki</a:t>
            </a:r>
            <a:r>
              <a:rPr lang="en-US" dirty="0"/>
              <a:t>, </a:t>
            </a:r>
            <a:r>
              <a:rPr lang="en-US" dirty="0" err="1"/>
              <a:t>tsilindrik</a:t>
            </a:r>
            <a:r>
              <a:rPr lang="en-US" dirty="0"/>
              <a:t> </a:t>
            </a:r>
            <a:r>
              <a:rPr lang="en-US" dirty="0" err="1"/>
              <a:t>devorlarning</a:t>
            </a:r>
            <a:r>
              <a:rPr lang="en-US" dirty="0"/>
              <a:t> </a:t>
            </a:r>
            <a:r>
              <a:rPr lang="en-US" dirty="0" err="1"/>
              <a:t>qalinligi</a:t>
            </a:r>
            <a:r>
              <a:rPr lang="en-US" dirty="0"/>
              <a:t> </a:t>
            </a:r>
            <a:r>
              <a:rPr lang="en-US" dirty="0" err="1"/>
              <a:t>bo’yicha</a:t>
            </a:r>
            <a:r>
              <a:rPr lang="en-US" dirty="0"/>
              <a:t> </a:t>
            </a:r>
            <a:r>
              <a:rPr lang="en-US" dirty="0" err="1"/>
              <a:t>temperatura</a:t>
            </a:r>
            <a:r>
              <a:rPr lang="en-US" dirty="0"/>
              <a:t> </a:t>
            </a:r>
            <a:r>
              <a:rPr lang="en-US" dirty="0" err="1"/>
              <a:t>logarifmik</a:t>
            </a:r>
            <a:r>
              <a:rPr lang="en-US" dirty="0"/>
              <a:t> (</a:t>
            </a:r>
            <a:r>
              <a:rPr lang="en-US" dirty="0" err="1"/>
              <a:t>egri</a:t>
            </a:r>
            <a:r>
              <a:rPr lang="en-US" dirty="0"/>
              <a:t> </a:t>
            </a:r>
            <a:r>
              <a:rPr lang="en-US" dirty="0" err="1"/>
              <a:t>chiziq</a:t>
            </a:r>
            <a:r>
              <a:rPr lang="en-US" dirty="0"/>
              <a:t>) </a:t>
            </a:r>
            <a:r>
              <a:rPr lang="en-US" dirty="0" err="1"/>
              <a:t>qonuni</a:t>
            </a:r>
            <a:r>
              <a:rPr lang="en-US" dirty="0"/>
              <a:t> </a:t>
            </a:r>
            <a:r>
              <a:rPr lang="en-US" dirty="0" err="1"/>
              <a:t>asosida</a:t>
            </a:r>
            <a:r>
              <a:rPr lang="en-US" dirty="0"/>
              <a:t> </a:t>
            </a:r>
            <a:r>
              <a:rPr lang="en-US" dirty="0" err="1"/>
              <a:t>o’zgaradi</a:t>
            </a:r>
            <a:r>
              <a:rPr lang="en-US" dirty="0"/>
              <a:t>.</a:t>
            </a:r>
            <a:endParaRPr lang="ru-RU" dirty="0"/>
          </a:p>
        </p:txBody>
      </p:sp>
      <p:sp>
        <p:nvSpPr>
          <p:cNvPr id="23559" name="Прямоугольник 6"/>
          <p:cNvSpPr>
            <a:spLocks noChangeArrowheads="1"/>
          </p:cNvSpPr>
          <p:nvPr/>
        </p:nvSpPr>
        <p:spPr bwMode="auto">
          <a:xfrm>
            <a:off x="880269" y="4362450"/>
            <a:ext cx="80470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i="1" dirty="0"/>
              <a:t>n </a:t>
            </a:r>
            <a:r>
              <a:rPr lang="en-US" dirty="0"/>
              <a:t>- </a:t>
            </a:r>
            <a:r>
              <a:rPr lang="en-US" dirty="0" err="1"/>
              <a:t>qatlamli</a:t>
            </a:r>
            <a:r>
              <a:rPr lang="en-US" dirty="0"/>
              <a:t> </a:t>
            </a:r>
            <a:r>
              <a:rPr lang="en-US" dirty="0" err="1"/>
              <a:t>tsilindrik</a:t>
            </a:r>
            <a:r>
              <a:rPr lang="en-US" dirty="0"/>
              <a:t> </a:t>
            </a:r>
            <a:r>
              <a:rPr lang="en-US" dirty="0" err="1"/>
              <a:t>devor</a:t>
            </a:r>
            <a:r>
              <a:rPr lang="en-US" dirty="0"/>
              <a:t> </a:t>
            </a:r>
            <a:r>
              <a:rPr lang="en-US" dirty="0" err="1"/>
              <a:t>orqali</a:t>
            </a:r>
            <a:r>
              <a:rPr lang="en-US" dirty="0"/>
              <a:t> </a:t>
            </a:r>
            <a:r>
              <a:rPr lang="en-US" dirty="0" err="1"/>
              <a:t>issiqlik</a:t>
            </a:r>
            <a:r>
              <a:rPr lang="en-US" dirty="0"/>
              <a:t> </a:t>
            </a:r>
            <a:r>
              <a:rPr lang="en-US" dirty="0" err="1"/>
              <a:t>o’tkazuvchanlik</a:t>
            </a:r>
            <a:r>
              <a:rPr lang="en-US" dirty="0"/>
              <a:t> </a:t>
            </a:r>
            <a:r>
              <a:rPr lang="en-US" dirty="0" err="1"/>
              <a:t>usulida</a:t>
            </a:r>
            <a:r>
              <a:rPr lang="en-US" dirty="0"/>
              <a:t> </a:t>
            </a:r>
            <a:r>
              <a:rPr lang="en-US" dirty="0" err="1"/>
              <a:t>uzatilgan</a:t>
            </a:r>
            <a:r>
              <a:rPr lang="en-US" dirty="0"/>
              <a:t> </a:t>
            </a:r>
            <a:r>
              <a:rPr lang="en-US" dirty="0" err="1"/>
              <a:t>issiqlik</a:t>
            </a:r>
            <a:r>
              <a:rPr lang="en-US" dirty="0"/>
              <a:t> </a:t>
            </a:r>
            <a:r>
              <a:rPr lang="en-US" dirty="0" err="1"/>
              <a:t>miqdorini</a:t>
            </a:r>
            <a:r>
              <a:rPr lang="en-US" dirty="0"/>
              <a:t> </a:t>
            </a:r>
            <a:r>
              <a:rPr lang="en-US" dirty="0" err="1"/>
              <a:t>aniqlash</a:t>
            </a:r>
            <a:r>
              <a:rPr lang="en-US" dirty="0"/>
              <a:t> </a:t>
            </a:r>
            <a:r>
              <a:rPr lang="en-US" dirty="0" err="1"/>
              <a:t>mumkin</a:t>
            </a:r>
            <a:r>
              <a:rPr lang="en-US" dirty="0"/>
              <a:t>:</a:t>
            </a:r>
            <a:endParaRPr lang="ru-RU" dirty="0"/>
          </a:p>
        </p:txBody>
      </p:sp>
      <p:sp>
        <p:nvSpPr>
          <p:cNvPr id="8" name="Rectangle 4"/>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3561" name="Объект 8"/>
          <p:cNvGraphicFramePr>
            <a:graphicFrameLocks noChangeAspect="1"/>
          </p:cNvGraphicFramePr>
          <p:nvPr/>
        </p:nvGraphicFramePr>
        <p:xfrm>
          <a:off x="4427538" y="5157788"/>
          <a:ext cx="1584325" cy="792162"/>
        </p:xfrm>
        <a:graphic>
          <a:graphicData uri="http://schemas.openxmlformats.org/presentationml/2006/ole">
            <mc:AlternateContent xmlns:mc="http://schemas.openxmlformats.org/markup-compatibility/2006">
              <mc:Choice xmlns:v="urn:schemas-microsoft-com:vml" Requires="v">
                <p:oleObj spid="_x0000_s23579" name="Уравнение" r:id="rId5" imgW="1295400" imgH="647700" progId="Equation.3">
                  <p:embed/>
                </p:oleObj>
              </mc:Choice>
              <mc:Fallback>
                <p:oleObj name="Уравнение" r:id="rId5" imgW="1295400" imgH="647700" progId="Equation.3">
                  <p:embed/>
                  <p:pic>
                    <p:nvPicPr>
                      <p:cNvPr id="0" name="Объект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5157788"/>
                        <a:ext cx="1584325"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3571" name="Picture 19" descr="ÐÐ¾ÑÐ¾Ð¶ÐµÐµ Ð¸Ð·Ð¾Ð±ÑÐ°Ð¶ÐµÐ½Ð¸Ð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7318" y="1757800"/>
            <a:ext cx="3732634" cy="24884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4579" name="Прямоугольник 2"/>
          <p:cNvSpPr>
            <a:spLocks noChangeArrowheads="1"/>
          </p:cNvSpPr>
          <p:nvPr/>
        </p:nvSpPr>
        <p:spPr bwMode="auto">
          <a:xfrm>
            <a:off x="539750" y="620713"/>
            <a:ext cx="83534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b="1" dirty="0" smtClean="0"/>
              <a:t>	</a:t>
            </a:r>
            <a:r>
              <a:rPr lang="en-US" b="1" dirty="0" err="1" smtClean="0"/>
              <a:t>Sharsimon</a:t>
            </a:r>
            <a:r>
              <a:rPr lang="en-US" b="1" dirty="0" smtClean="0"/>
              <a:t> </a:t>
            </a:r>
            <a:r>
              <a:rPr lang="en-US" b="1" dirty="0" err="1"/>
              <a:t>devorning</a:t>
            </a:r>
            <a:r>
              <a:rPr lang="en-US" b="1" dirty="0"/>
              <a:t> </a:t>
            </a:r>
            <a:r>
              <a:rPr lang="en-US" b="1" dirty="0" err="1"/>
              <a:t>issiqlik</a:t>
            </a:r>
            <a:r>
              <a:rPr lang="en-US" b="1" dirty="0"/>
              <a:t> </a:t>
            </a:r>
            <a:r>
              <a:rPr lang="en-US" b="1" dirty="0" err="1"/>
              <a:t>o’tkazuvchanligi</a:t>
            </a:r>
            <a:r>
              <a:rPr lang="en-US" b="1" dirty="0"/>
              <a:t>.</a:t>
            </a:r>
          </a:p>
          <a:p>
            <a:pPr algn="just"/>
            <a:r>
              <a:rPr lang="en-US" dirty="0" err="1"/>
              <a:t>Bunday</a:t>
            </a:r>
            <a:r>
              <a:rPr lang="en-US" dirty="0"/>
              <a:t> </a:t>
            </a:r>
            <a:r>
              <a:rPr lang="en-US" dirty="0" err="1"/>
              <a:t>shakldagi</a:t>
            </a:r>
            <a:r>
              <a:rPr lang="en-US" dirty="0"/>
              <a:t> </a:t>
            </a:r>
            <a:r>
              <a:rPr lang="en-US" dirty="0" err="1"/>
              <a:t>jismlarda</a:t>
            </a:r>
            <a:r>
              <a:rPr lang="en-US" dirty="0"/>
              <a:t> </a:t>
            </a:r>
            <a:r>
              <a:rPr lang="en-US" dirty="0" err="1"/>
              <a:t>temperatura</a:t>
            </a:r>
            <a:r>
              <a:rPr lang="en-US" dirty="0"/>
              <a:t> </a:t>
            </a:r>
            <a:r>
              <a:rPr lang="en-US" dirty="0" err="1"/>
              <a:t>tarqalishi</a:t>
            </a:r>
            <a:r>
              <a:rPr lang="en-US" dirty="0"/>
              <a:t> </a:t>
            </a:r>
            <a:r>
              <a:rPr lang="en-US" dirty="0" err="1"/>
              <a:t>bir</a:t>
            </a:r>
            <a:r>
              <a:rPr lang="en-US" dirty="0"/>
              <a:t> </a:t>
            </a:r>
            <a:r>
              <a:rPr lang="en-US" dirty="0" err="1"/>
              <a:t>o’lchovli</a:t>
            </a:r>
            <a:r>
              <a:rPr lang="en-US" dirty="0"/>
              <a:t> </a:t>
            </a:r>
            <a:r>
              <a:rPr lang="en-US" dirty="0" err="1"/>
              <a:t>bo’lgani</a:t>
            </a:r>
            <a:r>
              <a:rPr lang="en-US" dirty="0"/>
              <a:t> </a:t>
            </a:r>
            <a:r>
              <a:rPr lang="en-US" dirty="0" err="1"/>
              <a:t>uchun</a:t>
            </a:r>
            <a:r>
              <a:rPr lang="en-US" dirty="0"/>
              <a:t>, </a:t>
            </a:r>
            <a:r>
              <a:rPr lang="en-US" dirty="0" err="1"/>
              <a:t>temperaturaning</a:t>
            </a:r>
            <a:r>
              <a:rPr lang="en-US" dirty="0"/>
              <a:t> </a:t>
            </a:r>
            <a:r>
              <a:rPr lang="en-US" dirty="0" err="1"/>
              <a:t>devorda</a:t>
            </a:r>
            <a:r>
              <a:rPr lang="en-US" dirty="0"/>
              <a:t> </a:t>
            </a:r>
            <a:r>
              <a:rPr lang="en-US" dirty="0" err="1"/>
              <a:t>taqsimlanishi</a:t>
            </a:r>
            <a:r>
              <a:rPr lang="en-US" dirty="0"/>
              <a:t> </a:t>
            </a:r>
            <a:r>
              <a:rPr lang="en-US" dirty="0" err="1"/>
              <a:t>sharning</a:t>
            </a:r>
            <a:r>
              <a:rPr lang="en-US" dirty="0"/>
              <a:t> </a:t>
            </a:r>
            <a:r>
              <a:rPr lang="en-US" dirty="0" err="1"/>
              <a:t>faqat</a:t>
            </a:r>
            <a:r>
              <a:rPr lang="en-US" dirty="0"/>
              <a:t> </a:t>
            </a:r>
            <a:r>
              <a:rPr lang="en-US" dirty="0" err="1"/>
              <a:t>radiusiga</a:t>
            </a:r>
            <a:r>
              <a:rPr lang="en-US" dirty="0"/>
              <a:t> </a:t>
            </a:r>
            <a:r>
              <a:rPr lang="en-US" dirty="0" err="1"/>
              <a:t>bog’liq</a:t>
            </a:r>
            <a:r>
              <a:rPr lang="en-US" dirty="0"/>
              <a:t>. </a:t>
            </a:r>
            <a:r>
              <a:rPr lang="en-US" dirty="0" err="1"/>
              <a:t>SHuning</a:t>
            </a:r>
            <a:r>
              <a:rPr lang="en-US" dirty="0"/>
              <a:t> </a:t>
            </a:r>
            <a:r>
              <a:rPr lang="en-US" dirty="0" err="1"/>
              <a:t>uchun</a:t>
            </a:r>
            <a:r>
              <a:rPr lang="en-US" dirty="0"/>
              <a:t> </a:t>
            </a:r>
            <a:r>
              <a:rPr lang="en-US" dirty="0" err="1"/>
              <a:t>sferik</a:t>
            </a:r>
            <a:r>
              <a:rPr lang="en-US" dirty="0"/>
              <a:t> </a:t>
            </a:r>
            <a:r>
              <a:rPr lang="en-US" dirty="0" err="1"/>
              <a:t>koordinatalar</a:t>
            </a:r>
            <a:r>
              <a:rPr lang="en-US" dirty="0"/>
              <a:t> </a:t>
            </a:r>
            <a:r>
              <a:rPr lang="en-US" dirty="0" err="1"/>
              <a:t>sistemasida</a:t>
            </a:r>
            <a:r>
              <a:rPr lang="en-US" dirty="0"/>
              <a:t> </a:t>
            </a:r>
            <a:r>
              <a:rPr lang="en-US" dirty="0" err="1"/>
              <a:t>issiqlik</a:t>
            </a:r>
            <a:r>
              <a:rPr lang="en-US" dirty="0"/>
              <a:t> </a:t>
            </a:r>
            <a:r>
              <a:rPr lang="en-US" dirty="0" err="1"/>
              <a:t>o’tkazuvchanlikning</a:t>
            </a:r>
            <a:r>
              <a:rPr lang="en-US" dirty="0"/>
              <a:t> </a:t>
            </a:r>
            <a:r>
              <a:rPr lang="en-US" dirty="0" err="1"/>
              <a:t>differentsial</a:t>
            </a:r>
            <a:r>
              <a:rPr lang="en-US" dirty="0"/>
              <a:t> </a:t>
            </a:r>
            <a:r>
              <a:rPr lang="en-US" dirty="0" err="1"/>
              <a:t>tenglamasi</a:t>
            </a:r>
            <a:r>
              <a:rPr lang="en-US" dirty="0"/>
              <a:t> </a:t>
            </a:r>
            <a:r>
              <a:rPr lang="en-US" dirty="0" err="1"/>
              <a:t>ushbu</a:t>
            </a:r>
            <a:r>
              <a:rPr lang="en-US" dirty="0"/>
              <a:t> </a:t>
            </a:r>
            <a:r>
              <a:rPr lang="en-US" dirty="0" err="1"/>
              <a:t>ko’rinishda</a:t>
            </a:r>
            <a:r>
              <a:rPr lang="en-US" dirty="0"/>
              <a:t> </a:t>
            </a:r>
            <a:r>
              <a:rPr lang="en-US" dirty="0" err="1"/>
              <a:t>yoziladi</a:t>
            </a:r>
            <a:r>
              <a:rPr lang="en-US" dirty="0"/>
              <a:t>:</a:t>
            </a:r>
            <a:endParaRPr lang="ru-RU" dirty="0"/>
          </a:p>
          <a:p>
            <a:endParaRPr lang="ru-RU" dirty="0"/>
          </a:p>
        </p:txBody>
      </p:sp>
      <p:graphicFrame>
        <p:nvGraphicFramePr>
          <p:cNvPr id="24580" name="Объект 7"/>
          <p:cNvGraphicFramePr>
            <a:graphicFrameLocks noChangeAspect="1"/>
          </p:cNvGraphicFramePr>
          <p:nvPr/>
        </p:nvGraphicFramePr>
        <p:xfrm>
          <a:off x="1258888" y="2492375"/>
          <a:ext cx="1773237" cy="2074863"/>
        </p:xfrm>
        <a:graphic>
          <a:graphicData uri="http://schemas.openxmlformats.org/presentationml/2006/ole">
            <mc:AlternateContent xmlns:mc="http://schemas.openxmlformats.org/markup-compatibility/2006">
              <mc:Choice xmlns:v="urn:schemas-microsoft-com:vml" Requires="v">
                <p:oleObj spid="_x0000_s24599" name="Picture" r:id="rId3" imgW="1770888" imgH="2074164" progId="Word.Picture.8">
                  <p:embed/>
                </p:oleObj>
              </mc:Choice>
              <mc:Fallback>
                <p:oleObj name="Picture" r:id="rId3" imgW="1770888" imgH="2074164" progId="Word.Picture.8">
                  <p:embed/>
                  <p:pic>
                    <p:nvPicPr>
                      <p:cNvPr id="0" name="Объект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8888" y="2492375"/>
                        <a:ext cx="1773237"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Rectangle 8"/>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4582" name="Объект 9"/>
          <p:cNvGraphicFramePr>
            <a:graphicFrameLocks noChangeAspect="1"/>
          </p:cNvGraphicFramePr>
          <p:nvPr>
            <p:extLst>
              <p:ext uri="{D42A27DB-BD31-4B8C-83A1-F6EECF244321}">
                <p14:modId xmlns:p14="http://schemas.microsoft.com/office/powerpoint/2010/main" val="249574923"/>
              </p:ext>
            </p:extLst>
          </p:nvPr>
        </p:nvGraphicFramePr>
        <p:xfrm>
          <a:off x="3778547" y="2749302"/>
          <a:ext cx="1836950" cy="792410"/>
        </p:xfrm>
        <a:graphic>
          <a:graphicData uri="http://schemas.openxmlformats.org/presentationml/2006/ole">
            <mc:AlternateContent xmlns:mc="http://schemas.openxmlformats.org/markup-compatibility/2006">
              <mc:Choice xmlns:v="urn:schemas-microsoft-com:vml" Requires="v">
                <p:oleObj spid="_x0000_s24600" name="Уравнение" r:id="rId5" imgW="965200" imgH="419100" progId="Equation.3">
                  <p:embed/>
                </p:oleObj>
              </mc:Choice>
              <mc:Fallback>
                <p:oleObj name="Уравнение" r:id="rId5" imgW="965200" imgH="419100" progId="Equation.3">
                  <p:embed/>
                  <p:pic>
                    <p:nvPicPr>
                      <p:cNvPr id="0" name="Объект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8547" y="2749302"/>
                        <a:ext cx="1836950" cy="792410"/>
                      </a:xfrm>
                      <a:prstGeom prst="rect">
                        <a:avLst/>
                      </a:prstGeom>
                      <a:noFill/>
                      <a:ln>
                        <a:noFill/>
                      </a:ln>
                    </p:spPr>
                  </p:pic>
                </p:oleObj>
              </mc:Fallback>
            </mc:AlternateContent>
          </a:graphicData>
        </a:graphic>
      </p:graphicFrame>
      <p:pic>
        <p:nvPicPr>
          <p:cNvPr id="24592" name="Picture 16" descr="ÐÐ°ÑÑÐ¸Ð½ÐºÐ¸ Ð¿Ð¾ Ð·Ð°Ð¿ÑÐ¾ÑÑ ÐºÐ¾ÑÑÑÐ¸ÑÐ¸ÐµÐ½Ñ ÑÐµÐ¿Ð»Ð¾Ð¿ÑÐ¾Ð²Ð¾Ð´Ð½Ð¾ÑÑ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41301" y="3273425"/>
            <a:ext cx="2686050" cy="20859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5603" name="Прямоугольник 2"/>
          <p:cNvSpPr>
            <a:spLocks noChangeArrowheads="1"/>
          </p:cNvSpPr>
          <p:nvPr/>
        </p:nvSpPr>
        <p:spPr bwMode="auto">
          <a:xfrm>
            <a:off x="971600" y="908050"/>
            <a:ext cx="799301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b="1" dirty="0" smtClean="0"/>
              <a:t>	</a:t>
            </a:r>
            <a:r>
              <a:rPr lang="en-US" b="1" dirty="0" err="1" smtClean="0"/>
              <a:t>Murakkab</a:t>
            </a:r>
            <a:r>
              <a:rPr lang="en-US" b="1" dirty="0" smtClean="0"/>
              <a:t> </a:t>
            </a:r>
            <a:r>
              <a:rPr lang="en-US" b="1" dirty="0" err="1"/>
              <a:t>shaklli</a:t>
            </a:r>
            <a:r>
              <a:rPr lang="en-US" b="1" dirty="0"/>
              <a:t> </a:t>
            </a:r>
            <a:r>
              <a:rPr lang="en-US" b="1" dirty="0" err="1"/>
              <a:t>jismlar</a:t>
            </a:r>
            <a:r>
              <a:rPr lang="en-US" b="1" dirty="0"/>
              <a:t> </a:t>
            </a:r>
            <a:r>
              <a:rPr lang="en-US" b="1" dirty="0" err="1"/>
              <a:t>issiqlik</a:t>
            </a:r>
            <a:r>
              <a:rPr lang="en-US" b="1" dirty="0"/>
              <a:t> </a:t>
            </a:r>
            <a:r>
              <a:rPr lang="en-US" b="1" dirty="0" err="1" smtClean="0"/>
              <a:t>o’tkazuvchanligi</a:t>
            </a:r>
            <a:r>
              <a:rPr lang="en-US" b="1" dirty="0"/>
              <a:t>.</a:t>
            </a:r>
          </a:p>
          <a:p>
            <a:pPr algn="just"/>
            <a:r>
              <a:rPr lang="en-US" dirty="0" err="1"/>
              <a:t>Yuqorida</a:t>
            </a:r>
            <a:r>
              <a:rPr lang="en-US" dirty="0"/>
              <a:t> </a:t>
            </a:r>
            <a:r>
              <a:rPr lang="en-US" dirty="0" err="1"/>
              <a:t>keltirilgan</a:t>
            </a:r>
            <a:r>
              <a:rPr lang="en-US" dirty="0"/>
              <a:t> </a:t>
            </a:r>
            <a:r>
              <a:rPr lang="en-US" dirty="0" err="1"/>
              <a:t>paragraflarda</a:t>
            </a:r>
            <a:r>
              <a:rPr lang="en-US" dirty="0"/>
              <a:t> </a:t>
            </a:r>
            <a:r>
              <a:rPr lang="en-US" dirty="0" err="1"/>
              <a:t>eng</a:t>
            </a:r>
            <a:r>
              <a:rPr lang="en-US" dirty="0"/>
              <a:t> </a:t>
            </a:r>
            <a:r>
              <a:rPr lang="en-US" dirty="0" err="1"/>
              <a:t>sodda</a:t>
            </a:r>
            <a:r>
              <a:rPr lang="en-US" dirty="0"/>
              <a:t> </a:t>
            </a:r>
            <a:r>
              <a:rPr lang="en-US" dirty="0" err="1"/>
              <a:t>jismlarning</a:t>
            </a:r>
            <a:r>
              <a:rPr lang="en-US" dirty="0"/>
              <a:t> </a:t>
            </a:r>
            <a:r>
              <a:rPr lang="en-US" dirty="0" err="1"/>
              <a:t>turg’un</a:t>
            </a:r>
            <a:r>
              <a:rPr lang="en-US" dirty="0"/>
              <a:t> </a:t>
            </a:r>
            <a:r>
              <a:rPr lang="en-US" dirty="0" err="1"/>
              <a:t>jarayonda</a:t>
            </a:r>
            <a:r>
              <a:rPr lang="en-US" dirty="0"/>
              <a:t> </a:t>
            </a:r>
            <a:r>
              <a:rPr lang="en-US" dirty="0" err="1"/>
              <a:t>issiqlik</a:t>
            </a:r>
            <a:r>
              <a:rPr lang="en-US" dirty="0"/>
              <a:t> </a:t>
            </a:r>
            <a:r>
              <a:rPr lang="en-US" dirty="0" err="1"/>
              <a:t>o’tkazuvchanligi</a:t>
            </a:r>
            <a:r>
              <a:rPr lang="en-US" dirty="0"/>
              <a:t> </a:t>
            </a:r>
            <a:r>
              <a:rPr lang="en-US" dirty="0" err="1"/>
              <a:t>ko’rib</a:t>
            </a:r>
            <a:r>
              <a:rPr lang="en-US" dirty="0"/>
              <a:t> </a:t>
            </a:r>
            <a:r>
              <a:rPr lang="en-US" dirty="0" err="1"/>
              <a:t>chiqildi</a:t>
            </a:r>
            <a:r>
              <a:rPr lang="en-US" dirty="0"/>
              <a:t>. </a:t>
            </a:r>
            <a:r>
              <a:rPr lang="en-US" dirty="0" err="1"/>
              <a:t>Lekin</a:t>
            </a:r>
            <a:r>
              <a:rPr lang="en-US" dirty="0"/>
              <a:t>, </a:t>
            </a:r>
            <a:r>
              <a:rPr lang="en-US" dirty="0" err="1"/>
              <a:t>ayrim</a:t>
            </a:r>
            <a:r>
              <a:rPr lang="en-US" dirty="0"/>
              <a:t> </a:t>
            </a:r>
            <a:r>
              <a:rPr lang="en-US" dirty="0" err="1"/>
              <a:t>hollarda</a:t>
            </a:r>
            <a:r>
              <a:rPr lang="en-US" dirty="0"/>
              <a:t> </a:t>
            </a:r>
            <a:r>
              <a:rPr lang="en-US" dirty="0" err="1"/>
              <a:t>murakkab</a:t>
            </a:r>
            <a:r>
              <a:rPr lang="en-US" dirty="0"/>
              <a:t> </a:t>
            </a:r>
            <a:r>
              <a:rPr lang="en-US" dirty="0" err="1"/>
              <a:t>jismlarning</a:t>
            </a:r>
            <a:r>
              <a:rPr lang="en-US" dirty="0"/>
              <a:t> </a:t>
            </a:r>
            <a:r>
              <a:rPr lang="en-US" dirty="0" err="1"/>
              <a:t>issiqlik</a:t>
            </a:r>
            <a:r>
              <a:rPr lang="en-US" dirty="0"/>
              <a:t> </a:t>
            </a:r>
            <a:r>
              <a:rPr lang="en-US" dirty="0" err="1"/>
              <a:t>o’tkazuvchanligini</a:t>
            </a:r>
            <a:r>
              <a:rPr lang="en-US" dirty="0"/>
              <a:t> </a:t>
            </a:r>
            <a:r>
              <a:rPr lang="en-US" dirty="0" err="1"/>
              <a:t>bilishga</a:t>
            </a:r>
            <a:r>
              <a:rPr lang="en-US" dirty="0"/>
              <a:t> </a:t>
            </a:r>
            <a:r>
              <a:rPr lang="en-US" dirty="0" err="1"/>
              <a:t>to’g’ri</a:t>
            </a:r>
            <a:r>
              <a:rPr lang="en-US" dirty="0"/>
              <a:t> </a:t>
            </a:r>
            <a:r>
              <a:rPr lang="en-US" dirty="0" err="1"/>
              <a:t>keladi</a:t>
            </a:r>
            <a:r>
              <a:rPr lang="en-US" dirty="0"/>
              <a:t>. </a:t>
            </a:r>
            <a:r>
              <a:rPr lang="en-US" dirty="0" err="1"/>
              <a:t>Buning</a:t>
            </a:r>
            <a:r>
              <a:rPr lang="en-US" dirty="0"/>
              <a:t> </a:t>
            </a:r>
            <a:r>
              <a:rPr lang="en-US" dirty="0" err="1"/>
              <a:t>uchun</a:t>
            </a:r>
            <a:r>
              <a:rPr lang="en-US" dirty="0"/>
              <a:t> </a:t>
            </a:r>
            <a:r>
              <a:rPr lang="en-US" dirty="0" err="1"/>
              <a:t>ushbu</a:t>
            </a:r>
            <a:r>
              <a:rPr lang="en-US" dirty="0"/>
              <a:t> </a:t>
            </a:r>
            <a:r>
              <a:rPr lang="en-US" dirty="0" err="1"/>
              <a:t>bobda</a:t>
            </a:r>
            <a:r>
              <a:rPr lang="en-US" dirty="0"/>
              <a:t> </a:t>
            </a:r>
            <a:r>
              <a:rPr lang="en-US" dirty="0" err="1"/>
              <a:t>keltirib</a:t>
            </a:r>
            <a:r>
              <a:rPr lang="en-US" dirty="0"/>
              <a:t> </a:t>
            </a:r>
            <a:r>
              <a:rPr lang="en-US" dirty="0" err="1"/>
              <a:t>chiqarilgan</a:t>
            </a:r>
            <a:r>
              <a:rPr lang="en-US" dirty="0"/>
              <a:t> </a:t>
            </a:r>
            <a:r>
              <a:rPr lang="en-US" dirty="0" err="1"/>
              <a:t>formulalarning</a:t>
            </a:r>
            <a:r>
              <a:rPr lang="en-US" dirty="0"/>
              <a:t> </a:t>
            </a:r>
            <a:r>
              <a:rPr lang="en-US" dirty="0" err="1"/>
              <a:t>umumlashtirilgan</a:t>
            </a:r>
            <a:r>
              <a:rPr lang="en-US" dirty="0"/>
              <a:t> </a:t>
            </a:r>
            <a:r>
              <a:rPr lang="en-US" dirty="0" err="1"/>
              <a:t>ko’rinishidan</a:t>
            </a:r>
            <a:r>
              <a:rPr lang="en-US" dirty="0"/>
              <a:t> ham </a:t>
            </a:r>
            <a:r>
              <a:rPr lang="en-US" dirty="0" err="1"/>
              <a:t>foydalanish</a:t>
            </a:r>
            <a:r>
              <a:rPr lang="en-US" dirty="0"/>
              <a:t> </a:t>
            </a:r>
            <a:r>
              <a:rPr lang="en-US" dirty="0" err="1"/>
              <a:t>mumkin</a:t>
            </a:r>
            <a:r>
              <a:rPr lang="en-US" dirty="0"/>
              <a:t>, </a:t>
            </a:r>
            <a:r>
              <a:rPr lang="en-US" dirty="0" err="1"/>
              <a:t>ya’ni</a:t>
            </a:r>
            <a:r>
              <a:rPr lang="en-US" dirty="0"/>
              <a:t>:</a:t>
            </a:r>
            <a:endParaRPr lang="ru-RU" dirty="0"/>
          </a:p>
          <a:p>
            <a:endParaRPr lang="ru-RU" dirty="0"/>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5605" name="Объект 4"/>
          <p:cNvGraphicFramePr>
            <a:graphicFrameLocks noChangeAspect="1"/>
          </p:cNvGraphicFramePr>
          <p:nvPr>
            <p:extLst>
              <p:ext uri="{D42A27DB-BD31-4B8C-83A1-F6EECF244321}">
                <p14:modId xmlns:p14="http://schemas.microsoft.com/office/powerpoint/2010/main" val="3381260058"/>
              </p:ext>
            </p:extLst>
          </p:nvPr>
        </p:nvGraphicFramePr>
        <p:xfrm>
          <a:off x="3943349" y="3216275"/>
          <a:ext cx="2075855" cy="644773"/>
        </p:xfrm>
        <a:graphic>
          <a:graphicData uri="http://schemas.openxmlformats.org/presentationml/2006/ole">
            <mc:AlternateContent xmlns:mc="http://schemas.openxmlformats.org/markup-compatibility/2006">
              <mc:Choice xmlns:v="urn:schemas-microsoft-com:vml" Requires="v">
                <p:oleObj spid="_x0000_s25614" name="Уравнение" r:id="rId3" imgW="1256755" imgH="393529" progId="Equation.3">
                  <p:embed/>
                </p:oleObj>
              </mc:Choice>
              <mc:Fallback>
                <p:oleObj name="Уравнение" r:id="rId3" imgW="1256755" imgH="393529"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3349" y="3216275"/>
                        <a:ext cx="2075855" cy="644773"/>
                      </a:xfrm>
                      <a:prstGeom prst="rect">
                        <a:avLst/>
                      </a:prstGeom>
                      <a:noFill/>
                      <a:ln>
                        <a:noFill/>
                      </a:ln>
                    </p:spPr>
                  </p:pic>
                </p:oleObj>
              </mc:Fallback>
            </mc:AlternateContent>
          </a:graphicData>
        </a:graphic>
      </p:graphicFrame>
      <p:sp>
        <p:nvSpPr>
          <p:cNvPr id="25606" name="Прямоугольник 5"/>
          <p:cNvSpPr>
            <a:spLocks noChangeArrowheads="1"/>
          </p:cNvSpPr>
          <p:nvPr/>
        </p:nvSpPr>
        <p:spPr bwMode="auto">
          <a:xfrm>
            <a:off x="1187624" y="4365104"/>
            <a:ext cx="71289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dirty="0" err="1"/>
              <a:t>bu</a:t>
            </a:r>
            <a:r>
              <a:rPr lang="en-US" dirty="0"/>
              <a:t> </a:t>
            </a:r>
            <a:r>
              <a:rPr lang="en-US" dirty="0" err="1"/>
              <a:t>yerda</a:t>
            </a:r>
            <a:r>
              <a:rPr lang="en-US" dirty="0"/>
              <a:t>, </a:t>
            </a:r>
            <a:r>
              <a:rPr lang="en-US" b="1" i="1" dirty="0" err="1"/>
              <a:t>F</a:t>
            </a:r>
            <a:r>
              <a:rPr lang="en-US" b="1" i="1" baseline="-25000" dirty="0" err="1"/>
              <a:t>x</a:t>
            </a:r>
            <a:r>
              <a:rPr lang="en-US" dirty="0"/>
              <a:t>–</a:t>
            </a:r>
            <a:r>
              <a:rPr lang="en-US" dirty="0" err="1"/>
              <a:t>jismning</a:t>
            </a:r>
            <a:r>
              <a:rPr lang="en-US" dirty="0"/>
              <a:t> </a:t>
            </a:r>
            <a:r>
              <a:rPr lang="en-US" dirty="0" err="1"/>
              <a:t>biror</a:t>
            </a:r>
            <a:r>
              <a:rPr lang="en-US" dirty="0"/>
              <a:t> </a:t>
            </a:r>
            <a:r>
              <a:rPr lang="en-US" dirty="0" err="1"/>
              <a:t>sohta</a:t>
            </a:r>
            <a:r>
              <a:rPr lang="en-US" dirty="0"/>
              <a:t> (</a:t>
            </a:r>
            <a:r>
              <a:rPr lang="en-US" dirty="0" err="1"/>
              <a:t>hisoblangan</a:t>
            </a:r>
            <a:r>
              <a:rPr lang="en-US" dirty="0"/>
              <a:t>) </a:t>
            </a:r>
            <a:r>
              <a:rPr lang="en-US" dirty="0" err="1"/>
              <a:t>issiqlik</a:t>
            </a:r>
            <a:r>
              <a:rPr lang="en-US" dirty="0"/>
              <a:t> </a:t>
            </a:r>
            <a:r>
              <a:rPr lang="en-US" dirty="0" err="1"/>
              <a:t>berish</a:t>
            </a:r>
            <a:r>
              <a:rPr lang="en-US" dirty="0"/>
              <a:t> </a:t>
            </a:r>
            <a:r>
              <a:rPr lang="en-US" dirty="0" err="1"/>
              <a:t>yuzasi</a:t>
            </a:r>
            <a:r>
              <a:rPr lang="en-US" dirty="0"/>
              <a:t>.</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26627" name="Прямоугольник 2"/>
          <p:cNvSpPr>
            <a:spLocks noChangeArrowheads="1"/>
          </p:cNvSpPr>
          <p:nvPr/>
        </p:nvSpPr>
        <p:spPr bwMode="auto">
          <a:xfrm>
            <a:off x="2916238" y="765175"/>
            <a:ext cx="4184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b="1">
                <a:solidFill>
                  <a:srgbClr val="0033CC"/>
                </a:solidFill>
              </a:rPr>
              <a:t>ISSIQLIK NURLANISHI</a:t>
            </a:r>
            <a:endParaRPr lang="ru-RU" sz="2400">
              <a:solidFill>
                <a:srgbClr val="0033CC"/>
              </a:solidFill>
            </a:endParaRPr>
          </a:p>
        </p:txBody>
      </p:sp>
      <p:sp>
        <p:nvSpPr>
          <p:cNvPr id="26628" name="Прямоугольник 3"/>
          <p:cNvSpPr>
            <a:spLocks noChangeArrowheads="1"/>
          </p:cNvSpPr>
          <p:nvPr/>
        </p:nvSpPr>
        <p:spPr bwMode="auto">
          <a:xfrm>
            <a:off x="1042988" y="1711325"/>
            <a:ext cx="792162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Issiqlik nurlanishi to’lqin uzunliklari spektrning ko’z ilg’amas qismida bo’lib, 0,8...40 mkm oralikda bo’ladi. Ular yorug’lik nurlari 0,4...0,8 mkm dan  faqat to’lqin uzunliklari bilan farqlanadi. </a:t>
            </a:r>
            <a:r>
              <a:rPr lang="ru-RU"/>
              <a:t>Issiqlik va yorug’lik nurlanishining tabiati bir xil bo’lib, umumiy qonuniyatlar bilan xarakterlanadi, ya’ni bir jinsli va izotrop muhitlarda nurlanish energiyasi to’g’ri chiziq bo’ylab tarqaladi. Issiq jismlardan tarqalayotgan oqim nurlari boshqa jismga tushganda, energiyaning bir qismi yutiladi </a:t>
            </a:r>
            <a:r>
              <a:rPr lang="en-US" b="1" i="1"/>
              <a:t>Q</a:t>
            </a:r>
            <a:r>
              <a:rPr lang="ru-RU" b="1" i="1" baseline="-25000"/>
              <a:t>yut</a:t>
            </a:r>
            <a:r>
              <a:rPr lang="ru-RU"/>
              <a:t>, bir qismi qaytariladi </a:t>
            </a:r>
            <a:r>
              <a:rPr lang="en-US" b="1" i="1"/>
              <a:t>Q</a:t>
            </a:r>
            <a:r>
              <a:rPr lang="ru-RU" b="1" i="1" baseline="-25000"/>
              <a:t>qat</a:t>
            </a:r>
            <a:r>
              <a:rPr lang="ru-RU"/>
              <a:t> va bir qismi o’zgarmasdan </a:t>
            </a:r>
            <a:r>
              <a:rPr lang="en-US" b="1" i="1"/>
              <a:t>Q</a:t>
            </a:r>
            <a:r>
              <a:rPr lang="ru-RU" b="1" i="1" baseline="-25000"/>
              <a:t>o’z</a:t>
            </a:r>
            <a:r>
              <a:rPr lang="ru-RU"/>
              <a:t> o’tib ketadi.</a:t>
            </a:r>
          </a:p>
          <a:p>
            <a:r>
              <a:rPr lang="en-US"/>
              <a:t>Unda, energiyaning umumiy balansi:</a:t>
            </a:r>
            <a:endParaRPr lang="ru-RU"/>
          </a:p>
          <a:p>
            <a:endParaRPr lang="ru-RU"/>
          </a:p>
        </p:txBody>
      </p:sp>
      <p:sp>
        <p:nvSpPr>
          <p:cNvPr id="5"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6630" name="Объект 5"/>
          <p:cNvGraphicFramePr>
            <a:graphicFrameLocks noChangeAspect="1"/>
          </p:cNvGraphicFramePr>
          <p:nvPr/>
        </p:nvGraphicFramePr>
        <p:xfrm>
          <a:off x="3708400" y="4633913"/>
          <a:ext cx="1419225" cy="238125"/>
        </p:xfrm>
        <a:graphic>
          <a:graphicData uri="http://schemas.openxmlformats.org/presentationml/2006/ole">
            <mc:AlternateContent xmlns:mc="http://schemas.openxmlformats.org/markup-compatibility/2006">
              <mc:Choice xmlns:v="urn:schemas-microsoft-com:vml" Requires="v">
                <p:oleObj spid="_x0000_s26648" name="Уравнение" r:id="rId3" imgW="1422400" imgH="241300" progId="Equation.3">
                  <p:embed/>
                </p:oleObj>
              </mc:Choice>
              <mc:Fallback>
                <p:oleObj name="Уравнение" r:id="rId3" imgW="1422400" imgH="241300" progId="Equation.3">
                  <p:embed/>
                  <p:pic>
                    <p:nvPicPr>
                      <p:cNvPr id="0" name="Объект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8400" y="4633913"/>
                        <a:ext cx="141922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631" name="Прямоугольник 6"/>
          <p:cNvSpPr>
            <a:spLocks noChangeArrowheads="1"/>
          </p:cNvSpPr>
          <p:nvPr/>
        </p:nvSpPr>
        <p:spPr bwMode="auto">
          <a:xfrm>
            <a:off x="1547813" y="4887913"/>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yoki ushbu balansning ulushlardagi ko’rinishi:</a:t>
            </a:r>
            <a:endParaRPr lang="ru-RU"/>
          </a:p>
        </p:txBody>
      </p:sp>
      <p:sp>
        <p:nvSpPr>
          <p:cNvPr id="8" name="Rectangle 4"/>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6633" name="Объект 8"/>
          <p:cNvGraphicFramePr>
            <a:graphicFrameLocks noChangeAspect="1"/>
          </p:cNvGraphicFramePr>
          <p:nvPr/>
        </p:nvGraphicFramePr>
        <p:xfrm>
          <a:off x="4067175" y="5661025"/>
          <a:ext cx="1352550" cy="447675"/>
        </p:xfrm>
        <a:graphic>
          <a:graphicData uri="http://schemas.openxmlformats.org/presentationml/2006/ole">
            <mc:AlternateContent xmlns:mc="http://schemas.openxmlformats.org/markup-compatibility/2006">
              <mc:Choice xmlns:v="urn:schemas-microsoft-com:vml" Requires="v">
                <p:oleObj spid="_x0000_s26649" name="Уравнение" r:id="rId5" imgW="1358310" imgH="444307" progId="Equation.3">
                  <p:embed/>
                </p:oleObj>
              </mc:Choice>
              <mc:Fallback>
                <p:oleObj name="Уравнение" r:id="rId5" imgW="1358310" imgH="444307" progId="Equation.3">
                  <p:embed/>
                  <p:pic>
                    <p:nvPicPr>
                      <p:cNvPr id="0" name="Объект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7175" y="5661025"/>
                        <a:ext cx="135255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6643" name="Picture 19" descr="ÐÐ°ÑÑÐ¸Ð½ÐºÐ¸ Ð¿Ð¾ Ð·Ð°Ð¿ÑÐ¾ÑÑ ÑÐµÐ¿Ð»Ð¾Ð¸Ð·Ð»ÑÑÐµÐ½Ð¸Ð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73515" y="4509120"/>
            <a:ext cx="2454746" cy="18506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7651" name="Прямоугольник 2"/>
          <p:cNvSpPr>
            <a:spLocks noChangeArrowheads="1"/>
          </p:cNvSpPr>
          <p:nvPr/>
        </p:nvSpPr>
        <p:spPr bwMode="auto">
          <a:xfrm>
            <a:off x="827088" y="692150"/>
            <a:ext cx="8316912"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dirty="0"/>
              <a:t> </a:t>
            </a:r>
            <a:r>
              <a:rPr lang="en-US" dirty="0" err="1"/>
              <a:t>Issiqlik</a:t>
            </a:r>
            <a:r>
              <a:rPr lang="en-US" dirty="0"/>
              <a:t> </a:t>
            </a:r>
            <a:r>
              <a:rPr lang="en-US" dirty="0" err="1"/>
              <a:t>nurlanish</a:t>
            </a:r>
            <a:r>
              <a:rPr lang="en-US" dirty="0"/>
              <a:t> </a:t>
            </a:r>
            <a:r>
              <a:rPr lang="en-US" dirty="0" err="1"/>
              <a:t>qonuniyatlari</a:t>
            </a:r>
            <a:r>
              <a:rPr lang="en-US" dirty="0"/>
              <a:t> Stefan-</a:t>
            </a:r>
            <a:r>
              <a:rPr lang="en-US" dirty="0" err="1"/>
              <a:t>Bolg’tsman</a:t>
            </a:r>
            <a:r>
              <a:rPr lang="en-US" dirty="0"/>
              <a:t>, </a:t>
            </a:r>
            <a:r>
              <a:rPr lang="en-US" dirty="0" err="1"/>
              <a:t>Kirxgof</a:t>
            </a:r>
            <a:r>
              <a:rPr lang="en-US" dirty="0"/>
              <a:t> </a:t>
            </a:r>
            <a:r>
              <a:rPr lang="en-US" dirty="0" err="1"/>
              <a:t>va</a:t>
            </a:r>
            <a:r>
              <a:rPr lang="en-US" dirty="0"/>
              <a:t> Lambert </a:t>
            </a:r>
            <a:r>
              <a:rPr lang="en-US" dirty="0" err="1"/>
              <a:t>qonunlari</a:t>
            </a:r>
            <a:r>
              <a:rPr lang="en-US" dirty="0"/>
              <a:t> </a:t>
            </a:r>
            <a:r>
              <a:rPr lang="en-US" dirty="0" err="1"/>
              <a:t>bilan</a:t>
            </a:r>
            <a:r>
              <a:rPr lang="en-US" dirty="0"/>
              <a:t> </a:t>
            </a:r>
            <a:r>
              <a:rPr lang="en-US" dirty="0" err="1"/>
              <a:t>ifodalanadi</a:t>
            </a:r>
            <a:r>
              <a:rPr lang="en-US" dirty="0"/>
              <a:t>.</a:t>
            </a:r>
            <a:endParaRPr lang="ru-RU" dirty="0"/>
          </a:p>
          <a:p>
            <a:r>
              <a:rPr lang="en-US" b="1" dirty="0"/>
              <a:t>Stefan-</a:t>
            </a:r>
            <a:r>
              <a:rPr lang="en-US" b="1" dirty="0" err="1"/>
              <a:t>Bolg’tsman</a:t>
            </a:r>
            <a:r>
              <a:rPr lang="en-US" b="1" dirty="0"/>
              <a:t> </a:t>
            </a:r>
            <a:r>
              <a:rPr lang="en-US" b="1" dirty="0" err="1"/>
              <a:t>qonuni</a:t>
            </a:r>
            <a:r>
              <a:rPr lang="en-US" dirty="0"/>
              <a:t> </a:t>
            </a:r>
            <a:r>
              <a:rPr lang="en-US" dirty="0" err="1"/>
              <a:t>jismning</a:t>
            </a:r>
            <a:r>
              <a:rPr lang="en-US" dirty="0"/>
              <a:t>  </a:t>
            </a:r>
            <a:r>
              <a:rPr lang="en-US" dirty="0" err="1"/>
              <a:t>nur</a:t>
            </a:r>
            <a:r>
              <a:rPr lang="en-US" dirty="0"/>
              <a:t>  </a:t>
            </a:r>
            <a:r>
              <a:rPr lang="en-US" dirty="0" err="1"/>
              <a:t>chiqarish</a:t>
            </a:r>
            <a:r>
              <a:rPr lang="en-US" dirty="0"/>
              <a:t>  </a:t>
            </a:r>
            <a:r>
              <a:rPr lang="en-US" dirty="0" err="1"/>
              <a:t>qobiliyati</a:t>
            </a:r>
            <a:r>
              <a:rPr lang="en-US" dirty="0"/>
              <a:t>   Ye</a:t>
            </a:r>
            <a:r>
              <a:rPr lang="en-US" b="1" i="1" dirty="0"/>
              <a:t>   </a:t>
            </a:r>
            <a:r>
              <a:rPr lang="en-US" dirty="0" err="1"/>
              <a:t>va</a:t>
            </a:r>
            <a:r>
              <a:rPr lang="en-US" dirty="0"/>
              <a:t> </a:t>
            </a:r>
            <a:r>
              <a:rPr lang="en-US" dirty="0" err="1"/>
              <a:t>jismdan</a:t>
            </a:r>
            <a:r>
              <a:rPr lang="en-US" dirty="0"/>
              <a:t> 1 </a:t>
            </a:r>
            <a:r>
              <a:rPr lang="en-US" dirty="0" err="1"/>
              <a:t>soat</a:t>
            </a:r>
            <a:r>
              <a:rPr lang="en-US" dirty="0"/>
              <a:t> </a:t>
            </a:r>
            <a:r>
              <a:rPr lang="en-US" dirty="0" err="1"/>
              <a:t>mobaynida</a:t>
            </a:r>
            <a:r>
              <a:rPr lang="en-US" dirty="0"/>
              <a:t>  </a:t>
            </a:r>
            <a:r>
              <a:rPr lang="en-US" b="1" i="1" dirty="0"/>
              <a:t>F</a:t>
            </a:r>
            <a:r>
              <a:rPr lang="en-US" dirty="0"/>
              <a:t>  </a:t>
            </a:r>
            <a:r>
              <a:rPr lang="en-US" dirty="0" err="1"/>
              <a:t>yuzasidan</a:t>
            </a:r>
            <a:r>
              <a:rPr lang="en-US" dirty="0"/>
              <a:t> </a:t>
            </a:r>
            <a:r>
              <a:rPr lang="en-US" dirty="0" err="1"/>
              <a:t>ajralib</a:t>
            </a:r>
            <a:r>
              <a:rPr lang="en-US" dirty="0"/>
              <a:t> </a:t>
            </a:r>
            <a:r>
              <a:rPr lang="en-US" dirty="0" err="1"/>
              <a:t>chiqayotgan</a:t>
            </a:r>
            <a:r>
              <a:rPr lang="en-US" dirty="0"/>
              <a:t> </a:t>
            </a:r>
            <a:r>
              <a:rPr lang="en-US" dirty="0" err="1"/>
              <a:t>issiqlik</a:t>
            </a:r>
            <a:r>
              <a:rPr lang="en-US" dirty="0"/>
              <a:t> </a:t>
            </a:r>
            <a:r>
              <a:rPr lang="en-US" dirty="0" err="1"/>
              <a:t>miqdori</a:t>
            </a:r>
            <a:r>
              <a:rPr lang="en-US" dirty="0"/>
              <a:t>  </a:t>
            </a:r>
            <a:r>
              <a:rPr lang="en-US" b="1" i="1" dirty="0"/>
              <a:t>Q</a:t>
            </a:r>
            <a:r>
              <a:rPr lang="en-US" dirty="0"/>
              <a:t>  </a:t>
            </a:r>
            <a:r>
              <a:rPr lang="en-US" dirty="0" err="1"/>
              <a:t>orasidagi</a:t>
            </a:r>
            <a:r>
              <a:rPr lang="en-US" dirty="0"/>
              <a:t> </a:t>
            </a:r>
            <a:r>
              <a:rPr lang="en-US" dirty="0" err="1"/>
              <a:t>bog’liqlikni</a:t>
            </a:r>
            <a:r>
              <a:rPr lang="en-US" dirty="0"/>
              <a:t> </a:t>
            </a:r>
            <a:r>
              <a:rPr lang="en-US" dirty="0" err="1"/>
              <a:t>ifodalaydi</a:t>
            </a:r>
            <a:r>
              <a:rPr lang="en-US" dirty="0"/>
              <a:t>:</a:t>
            </a:r>
            <a:endParaRPr lang="ru-RU" dirty="0"/>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7653" name="Объект 4"/>
          <p:cNvGraphicFramePr>
            <a:graphicFrameLocks noChangeAspect="1"/>
          </p:cNvGraphicFramePr>
          <p:nvPr>
            <p:extLst>
              <p:ext uri="{D42A27DB-BD31-4B8C-83A1-F6EECF244321}">
                <p14:modId xmlns:p14="http://schemas.microsoft.com/office/powerpoint/2010/main" val="1678857592"/>
              </p:ext>
            </p:extLst>
          </p:nvPr>
        </p:nvGraphicFramePr>
        <p:xfrm>
          <a:off x="4131568" y="2208214"/>
          <a:ext cx="880864" cy="564304"/>
        </p:xfrm>
        <a:graphic>
          <a:graphicData uri="http://schemas.openxmlformats.org/presentationml/2006/ole">
            <mc:AlternateContent xmlns:mc="http://schemas.openxmlformats.org/markup-compatibility/2006">
              <mc:Choice xmlns:v="urn:schemas-microsoft-com:vml" Requires="v">
                <p:oleObj spid="_x0000_s27687" name="Уравнение" r:id="rId3" imgW="609336" imgH="393529" progId="Equation.3">
                  <p:embed/>
                </p:oleObj>
              </mc:Choice>
              <mc:Fallback>
                <p:oleObj name="Уравнение" r:id="rId3" imgW="609336" imgH="393529"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1568" y="2208214"/>
                        <a:ext cx="880864" cy="564304"/>
                      </a:xfrm>
                      <a:prstGeom prst="rect">
                        <a:avLst/>
                      </a:prstGeom>
                      <a:noFill/>
                      <a:ln>
                        <a:noFill/>
                      </a:ln>
                    </p:spPr>
                  </p:pic>
                </p:oleObj>
              </mc:Fallback>
            </mc:AlternateContent>
          </a:graphicData>
        </a:graphic>
      </p:graphicFrame>
      <p:sp>
        <p:nvSpPr>
          <p:cNvPr id="27654" name="Прямоугольник 5"/>
          <p:cNvSpPr>
            <a:spLocks noChangeArrowheads="1"/>
          </p:cNvSpPr>
          <p:nvPr/>
        </p:nvSpPr>
        <p:spPr bwMode="auto">
          <a:xfrm>
            <a:off x="352760" y="2740299"/>
            <a:ext cx="56000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dirty="0" err="1"/>
              <a:t>Kirxgof</a:t>
            </a:r>
            <a:r>
              <a:rPr lang="en-US" b="1" dirty="0"/>
              <a:t> </a:t>
            </a:r>
            <a:r>
              <a:rPr lang="en-US" b="1" dirty="0" err="1"/>
              <a:t>qonuni</a:t>
            </a:r>
            <a:r>
              <a:rPr lang="en-US" dirty="0"/>
              <a:t> </a:t>
            </a:r>
            <a:r>
              <a:rPr lang="en-US" dirty="0" err="1"/>
              <a:t>kul</a:t>
            </a:r>
            <a:r>
              <a:rPr lang="en-US" dirty="0"/>
              <a:t> rang </a:t>
            </a:r>
            <a:r>
              <a:rPr lang="en-US" dirty="0" err="1"/>
              <a:t>jismlarning</a:t>
            </a:r>
            <a:r>
              <a:rPr lang="en-US" dirty="0"/>
              <a:t> </a:t>
            </a:r>
            <a:r>
              <a:rPr lang="en-US" dirty="0" err="1"/>
              <a:t>nur</a:t>
            </a:r>
            <a:r>
              <a:rPr lang="en-US" dirty="0"/>
              <a:t> </a:t>
            </a:r>
            <a:r>
              <a:rPr lang="en-US" dirty="0" err="1"/>
              <a:t>tarqatish</a:t>
            </a:r>
            <a:r>
              <a:rPr lang="en-US" dirty="0"/>
              <a:t> </a:t>
            </a:r>
            <a:r>
              <a:rPr lang="en-US" dirty="0" err="1"/>
              <a:t>va</a:t>
            </a:r>
            <a:r>
              <a:rPr lang="en-US" dirty="0"/>
              <a:t> </a:t>
            </a:r>
            <a:r>
              <a:rPr lang="en-US" dirty="0" err="1"/>
              <a:t>uni</a:t>
            </a:r>
            <a:r>
              <a:rPr lang="en-US" dirty="0"/>
              <a:t> </a:t>
            </a:r>
            <a:r>
              <a:rPr lang="en-US" dirty="0" err="1"/>
              <a:t>yutish</a:t>
            </a:r>
            <a:r>
              <a:rPr lang="en-US" dirty="0"/>
              <a:t> </a:t>
            </a:r>
            <a:r>
              <a:rPr lang="en-US" dirty="0" err="1"/>
              <a:t>qobiliyatlari</a:t>
            </a:r>
            <a:r>
              <a:rPr lang="en-US" dirty="0"/>
              <a:t> </a:t>
            </a:r>
            <a:r>
              <a:rPr lang="en-US" dirty="0" err="1"/>
              <a:t>o’rtasidagi</a:t>
            </a:r>
            <a:r>
              <a:rPr lang="en-US" dirty="0"/>
              <a:t> </a:t>
            </a:r>
            <a:r>
              <a:rPr lang="en-US" dirty="0" err="1"/>
              <a:t>bog’liklikni</a:t>
            </a:r>
            <a:r>
              <a:rPr lang="en-US" dirty="0"/>
              <a:t> </a:t>
            </a:r>
            <a:r>
              <a:rPr lang="en-US" dirty="0" err="1"/>
              <a:t>ifodalaydi</a:t>
            </a:r>
            <a:endParaRPr lang="ru-RU" dirty="0"/>
          </a:p>
        </p:txBody>
      </p:sp>
      <p:sp>
        <p:nvSpPr>
          <p:cNvPr id="7" name="Rectangle 4"/>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7656" name="Объект 7"/>
          <p:cNvGraphicFramePr>
            <a:graphicFrameLocks noChangeAspect="1"/>
          </p:cNvGraphicFramePr>
          <p:nvPr>
            <p:extLst>
              <p:ext uri="{D42A27DB-BD31-4B8C-83A1-F6EECF244321}">
                <p14:modId xmlns:p14="http://schemas.microsoft.com/office/powerpoint/2010/main" val="1047776466"/>
              </p:ext>
            </p:extLst>
          </p:nvPr>
        </p:nvGraphicFramePr>
        <p:xfrm>
          <a:off x="4062413" y="3531445"/>
          <a:ext cx="742627" cy="570231"/>
        </p:xfrm>
        <a:graphic>
          <a:graphicData uri="http://schemas.openxmlformats.org/presentationml/2006/ole">
            <mc:AlternateContent xmlns:mc="http://schemas.openxmlformats.org/markup-compatibility/2006">
              <mc:Choice xmlns:v="urn:schemas-microsoft-com:vml" Requires="v">
                <p:oleObj spid="_x0000_s27688" name="Уравнение" r:id="rId5" imgW="533169" imgH="406224" progId="Equation.3">
                  <p:embed/>
                </p:oleObj>
              </mc:Choice>
              <mc:Fallback>
                <p:oleObj name="Уравнение" r:id="rId5" imgW="533169" imgH="406224" progId="Equation.3">
                  <p:embed/>
                  <p:pic>
                    <p:nvPicPr>
                      <p:cNvPr id="0" name="Объект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62413" y="3531445"/>
                        <a:ext cx="742627" cy="570231"/>
                      </a:xfrm>
                      <a:prstGeom prst="rect">
                        <a:avLst/>
                      </a:prstGeom>
                      <a:noFill/>
                      <a:ln>
                        <a:noFill/>
                      </a:ln>
                    </p:spPr>
                  </p:pic>
                </p:oleObj>
              </mc:Fallback>
            </mc:AlternateContent>
          </a:graphicData>
        </a:graphic>
      </p:graphicFrame>
      <p:sp>
        <p:nvSpPr>
          <p:cNvPr id="27657" name="Прямоугольник 8"/>
          <p:cNvSpPr>
            <a:spLocks noChangeArrowheads="1"/>
          </p:cNvSpPr>
          <p:nvPr/>
        </p:nvSpPr>
        <p:spPr bwMode="auto">
          <a:xfrm>
            <a:off x="1258888" y="4221163"/>
            <a:ext cx="71294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a:t>Lambert qonuni</a:t>
            </a:r>
            <a:r>
              <a:rPr lang="en-US"/>
              <a:t> turli yo’nalishlarda nurlanish intensivligi o’zgarishini ifodalaydi va ushbu ko’rinishda yoziladi:</a:t>
            </a:r>
            <a:endParaRPr lang="ru-RU"/>
          </a:p>
        </p:txBody>
      </p:sp>
      <p:sp>
        <p:nvSpPr>
          <p:cNvPr id="10" name="Rectangle 6"/>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7659" name="Объект 10"/>
          <p:cNvGraphicFramePr>
            <a:graphicFrameLocks noChangeAspect="1"/>
          </p:cNvGraphicFramePr>
          <p:nvPr>
            <p:extLst>
              <p:ext uri="{D42A27DB-BD31-4B8C-83A1-F6EECF244321}">
                <p14:modId xmlns:p14="http://schemas.microsoft.com/office/powerpoint/2010/main" val="3591540776"/>
              </p:ext>
            </p:extLst>
          </p:nvPr>
        </p:nvGraphicFramePr>
        <p:xfrm>
          <a:off x="3491880" y="4914511"/>
          <a:ext cx="2062974" cy="528637"/>
        </p:xfrm>
        <a:graphic>
          <a:graphicData uri="http://schemas.openxmlformats.org/presentationml/2006/ole">
            <mc:AlternateContent xmlns:mc="http://schemas.openxmlformats.org/markup-compatibility/2006">
              <mc:Choice xmlns:v="urn:schemas-microsoft-com:vml" Requires="v">
                <p:oleObj spid="_x0000_s27689" name="Уравнение" r:id="rId7" imgW="1524000" imgH="393700" progId="Equation.3">
                  <p:embed/>
                </p:oleObj>
              </mc:Choice>
              <mc:Fallback>
                <p:oleObj name="Уравнение" r:id="rId7" imgW="1524000" imgH="393700" progId="Equation.3">
                  <p:embed/>
                  <p:pic>
                    <p:nvPicPr>
                      <p:cNvPr id="0" name="Объект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91880" y="4914511"/>
                        <a:ext cx="2062974" cy="528637"/>
                      </a:xfrm>
                      <a:prstGeom prst="rect">
                        <a:avLst/>
                      </a:prstGeom>
                      <a:noFill/>
                      <a:ln>
                        <a:noFill/>
                      </a:ln>
                    </p:spPr>
                  </p:pic>
                </p:oleObj>
              </mc:Fallback>
            </mc:AlternateContent>
          </a:graphicData>
        </a:graphic>
      </p:graphicFrame>
      <p:graphicFrame>
        <p:nvGraphicFramePr>
          <p:cNvPr id="27660" name="Объект 12"/>
          <p:cNvGraphicFramePr>
            <a:graphicFrameLocks noChangeAspect="1"/>
          </p:cNvGraphicFramePr>
          <p:nvPr/>
        </p:nvGraphicFramePr>
        <p:xfrm>
          <a:off x="1547813" y="4897438"/>
          <a:ext cx="1604962" cy="1970087"/>
        </p:xfrm>
        <a:graphic>
          <a:graphicData uri="http://schemas.openxmlformats.org/presentationml/2006/ole">
            <mc:AlternateContent xmlns:mc="http://schemas.openxmlformats.org/markup-compatibility/2006">
              <mc:Choice xmlns:v="urn:schemas-microsoft-com:vml" Requires="v">
                <p:oleObj spid="_x0000_s27690" name="Точечный рисунок" r:id="rId9" imgW="1924319" imgH="2362530" progId="Paint.Picture">
                  <p:embed/>
                </p:oleObj>
              </mc:Choice>
              <mc:Fallback>
                <p:oleObj name="Точечный рисунок" r:id="rId9" imgW="1924319" imgH="2362530" progId="Paint.Picture">
                  <p:embed/>
                  <p:pic>
                    <p:nvPicPr>
                      <p:cNvPr id="0" name="Объект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47813" y="4897438"/>
                        <a:ext cx="1604962"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7678" name="Picture 30" descr="ÐÐ°ÑÑÐ¸Ð½ÐºÐ¸ Ð¿Ð¾ Ð·Ð°Ð¿ÑÐ¾ÑÑ ÑÐµÐ¿Ð»Ð¾Ð¸Ð·Ð»ÑÑÐµÐ½Ð¸Ðµ"/>
          <p:cNvPicPr>
            <a:picLocks noChangeAspect="1" noChangeArrowheads="1"/>
          </p:cNvPicPr>
          <p:nvPr/>
        </p:nvPicPr>
        <p:blipFill rotWithShape="1">
          <a:blip r:embed="rId11">
            <a:extLst>
              <a:ext uri="{28A0092B-C50C-407E-A947-70E740481C1C}">
                <a14:useLocalDpi xmlns:a14="http://schemas.microsoft.com/office/drawing/2010/main" val="0"/>
              </a:ext>
            </a:extLst>
          </a:blip>
          <a:srcRect t="16530"/>
          <a:stretch/>
        </p:blipFill>
        <p:spPr bwMode="auto">
          <a:xfrm>
            <a:off x="6045467" y="2180177"/>
            <a:ext cx="2448272" cy="20435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Нижний колонтитул 1"/>
          <p:cNvSpPr>
            <a:spLocks noGrp="1"/>
          </p:cNvSpPr>
          <p:nvPr>
            <p:ph type="ftr" sz="quarter" idx="11"/>
          </p:nvPr>
        </p:nvSpPr>
        <p:spPr>
          <a:noFill/>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mtClean="0"/>
              <a:t>Gidravlika va gidropnevmoyuritmalar</a:t>
            </a:r>
          </a:p>
        </p:txBody>
      </p:sp>
      <p:sp>
        <p:nvSpPr>
          <p:cNvPr id="28675" name="Прямоугольник 2"/>
          <p:cNvSpPr>
            <a:spLocks noChangeArrowheads="1"/>
          </p:cNvSpPr>
          <p:nvPr/>
        </p:nvSpPr>
        <p:spPr bwMode="auto">
          <a:xfrm>
            <a:off x="1835150" y="679450"/>
            <a:ext cx="6604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b="1">
                <a:solidFill>
                  <a:srgbClr val="0033CC"/>
                </a:solidFill>
              </a:rPr>
              <a:t>KONVEKTIV ISSIQLIK ALMASHINISH</a:t>
            </a:r>
            <a:endParaRPr lang="ru-RU" sz="2400">
              <a:solidFill>
                <a:srgbClr val="0033CC"/>
              </a:solidFill>
            </a:endParaRPr>
          </a:p>
        </p:txBody>
      </p:sp>
      <p:sp>
        <p:nvSpPr>
          <p:cNvPr id="28676" name="Прямоугольник 3"/>
          <p:cNvSpPr>
            <a:spLocks noChangeArrowheads="1"/>
          </p:cNvSpPr>
          <p:nvPr/>
        </p:nvSpPr>
        <p:spPr bwMode="auto">
          <a:xfrm>
            <a:off x="900113" y="1700213"/>
            <a:ext cx="78486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dirty="0" smtClean="0"/>
              <a:t>	</a:t>
            </a:r>
            <a:r>
              <a:rPr lang="en-US" dirty="0" err="1" smtClean="0"/>
              <a:t>Suyuqlik</a:t>
            </a:r>
            <a:r>
              <a:rPr lang="en-US" dirty="0" smtClean="0"/>
              <a:t> </a:t>
            </a:r>
            <a:r>
              <a:rPr lang="en-US" dirty="0" err="1"/>
              <a:t>massasi</a:t>
            </a:r>
            <a:r>
              <a:rPr lang="en-US" dirty="0"/>
              <a:t> </a:t>
            </a:r>
            <a:r>
              <a:rPr lang="en-US" dirty="0" err="1"/>
              <a:t>turbulentligi</a:t>
            </a:r>
            <a:r>
              <a:rPr lang="en-US" dirty="0"/>
              <a:t> </a:t>
            </a:r>
            <a:r>
              <a:rPr lang="en-US" dirty="0" err="1"/>
              <a:t>qanchalik</a:t>
            </a:r>
            <a:r>
              <a:rPr lang="en-US" dirty="0"/>
              <a:t> </a:t>
            </a:r>
            <a:r>
              <a:rPr lang="en-US" dirty="0" err="1"/>
              <a:t>yuqori</a:t>
            </a:r>
            <a:r>
              <a:rPr lang="en-US" dirty="0"/>
              <a:t> </a:t>
            </a:r>
            <a:r>
              <a:rPr lang="en-US" dirty="0" err="1"/>
              <a:t>va</a:t>
            </a:r>
            <a:r>
              <a:rPr lang="en-US" dirty="0"/>
              <a:t> </a:t>
            </a:r>
            <a:r>
              <a:rPr lang="en-US" dirty="0" err="1"/>
              <a:t>uning</a:t>
            </a:r>
            <a:r>
              <a:rPr lang="en-US" dirty="0"/>
              <a:t> </a:t>
            </a:r>
            <a:r>
              <a:rPr lang="en-US" dirty="0" err="1"/>
              <a:t>zarrachalari</a:t>
            </a:r>
            <a:r>
              <a:rPr lang="en-US" dirty="0"/>
              <a:t> </a:t>
            </a:r>
            <a:r>
              <a:rPr lang="en-US" dirty="0" err="1"/>
              <a:t>jadal</a:t>
            </a:r>
            <a:r>
              <a:rPr lang="en-US" dirty="0"/>
              <a:t> </a:t>
            </a:r>
            <a:r>
              <a:rPr lang="en-US" dirty="0" err="1"/>
              <a:t>ravishda</a:t>
            </a:r>
            <a:r>
              <a:rPr lang="en-US" dirty="0"/>
              <a:t> </a:t>
            </a:r>
            <a:r>
              <a:rPr lang="en-US" dirty="0" err="1"/>
              <a:t>aralashtirilsa</a:t>
            </a:r>
            <a:r>
              <a:rPr lang="en-US" dirty="0"/>
              <a:t>, </a:t>
            </a:r>
            <a:r>
              <a:rPr lang="en-US" dirty="0" err="1"/>
              <a:t>konvektsiya</a:t>
            </a:r>
            <a:r>
              <a:rPr lang="en-US" dirty="0"/>
              <a:t> </a:t>
            </a:r>
            <a:r>
              <a:rPr lang="en-US" dirty="0" err="1"/>
              <a:t>usulida</a:t>
            </a:r>
            <a:r>
              <a:rPr lang="en-US" dirty="0"/>
              <a:t> </a:t>
            </a:r>
            <a:r>
              <a:rPr lang="en-US" dirty="0" err="1"/>
              <a:t>issiqlik</a:t>
            </a:r>
            <a:r>
              <a:rPr lang="en-US" dirty="0"/>
              <a:t> </a:t>
            </a:r>
            <a:r>
              <a:rPr lang="en-US" dirty="0" err="1"/>
              <a:t>almashinish</a:t>
            </a:r>
            <a:r>
              <a:rPr lang="en-US" dirty="0"/>
              <a:t> </a:t>
            </a:r>
            <a:r>
              <a:rPr lang="en-US" dirty="0" err="1"/>
              <a:t>shunchalik</a:t>
            </a:r>
            <a:r>
              <a:rPr lang="en-US" dirty="0"/>
              <a:t> </a:t>
            </a:r>
            <a:r>
              <a:rPr lang="en-US" dirty="0" err="1"/>
              <a:t>intensiv</a:t>
            </a:r>
            <a:r>
              <a:rPr lang="en-US" dirty="0"/>
              <a:t> </a:t>
            </a:r>
            <a:r>
              <a:rPr lang="en-US" dirty="0" err="1"/>
              <a:t>bo’ladi</a:t>
            </a:r>
            <a:r>
              <a:rPr lang="en-US" dirty="0"/>
              <a:t>. </a:t>
            </a:r>
            <a:r>
              <a:rPr lang="en-US" dirty="0" err="1"/>
              <a:t>SHunday</a:t>
            </a:r>
            <a:r>
              <a:rPr lang="en-US" dirty="0"/>
              <a:t> </a:t>
            </a:r>
            <a:r>
              <a:rPr lang="en-US" dirty="0" err="1"/>
              <a:t>qilib</a:t>
            </a:r>
            <a:r>
              <a:rPr lang="en-US" dirty="0"/>
              <a:t>, </a:t>
            </a:r>
            <a:r>
              <a:rPr lang="en-US" dirty="0" err="1"/>
              <a:t>konvektiv</a:t>
            </a:r>
            <a:r>
              <a:rPr lang="en-US" dirty="0"/>
              <a:t> </a:t>
            </a:r>
            <a:r>
              <a:rPr lang="en-US" dirty="0" err="1"/>
              <a:t>issiqlik</a:t>
            </a:r>
            <a:r>
              <a:rPr lang="en-US" dirty="0"/>
              <a:t> </a:t>
            </a:r>
            <a:r>
              <a:rPr lang="en-US" dirty="0" err="1"/>
              <a:t>almashinish</a:t>
            </a:r>
            <a:r>
              <a:rPr lang="en-US" dirty="0"/>
              <a:t>, </a:t>
            </a:r>
            <a:r>
              <a:rPr lang="en-US" dirty="0" err="1"/>
              <a:t>issiqlikning</a:t>
            </a:r>
            <a:r>
              <a:rPr lang="en-US" dirty="0"/>
              <a:t> </a:t>
            </a:r>
            <a:r>
              <a:rPr lang="en-US" dirty="0" err="1"/>
              <a:t>mexanik</a:t>
            </a:r>
            <a:r>
              <a:rPr lang="en-US" dirty="0"/>
              <a:t> </a:t>
            </a:r>
            <a:r>
              <a:rPr lang="en-US" dirty="0" err="1"/>
              <a:t>uzatilishi</a:t>
            </a:r>
            <a:r>
              <a:rPr lang="en-US" dirty="0"/>
              <a:t> </a:t>
            </a:r>
            <a:r>
              <a:rPr lang="en-US" dirty="0" err="1"/>
              <a:t>va</a:t>
            </a:r>
            <a:r>
              <a:rPr lang="en-US" dirty="0"/>
              <a:t> </a:t>
            </a:r>
            <a:r>
              <a:rPr lang="en-US" dirty="0" err="1"/>
              <a:t>suyuqlik</a:t>
            </a:r>
            <a:r>
              <a:rPr lang="en-US" dirty="0"/>
              <a:t> </a:t>
            </a:r>
            <a:r>
              <a:rPr lang="en-US" dirty="0" err="1"/>
              <a:t>harakati</a:t>
            </a:r>
            <a:r>
              <a:rPr lang="en-US" dirty="0"/>
              <a:t> </a:t>
            </a:r>
            <a:r>
              <a:rPr lang="en-US" dirty="0" err="1"/>
              <a:t>gidrodinamikasiga</a:t>
            </a:r>
            <a:r>
              <a:rPr lang="en-US" dirty="0"/>
              <a:t> </a:t>
            </a:r>
            <a:r>
              <a:rPr lang="en-US" dirty="0" err="1"/>
              <a:t>qattiq</a:t>
            </a:r>
            <a:r>
              <a:rPr lang="en-US" dirty="0"/>
              <a:t> </a:t>
            </a:r>
            <a:r>
              <a:rPr lang="en-US" dirty="0" err="1"/>
              <a:t>bog’liqdir</a:t>
            </a:r>
            <a:r>
              <a:rPr lang="en-US" dirty="0"/>
              <a:t>. </a:t>
            </a:r>
            <a:r>
              <a:rPr lang="en-US" dirty="0" err="1"/>
              <a:t>Issiqlik</a:t>
            </a:r>
            <a:r>
              <a:rPr lang="en-US" dirty="0"/>
              <a:t> </a:t>
            </a:r>
            <a:r>
              <a:rPr lang="en-US" dirty="0" err="1"/>
              <a:t>almashinish</a:t>
            </a:r>
            <a:r>
              <a:rPr lang="en-US" dirty="0"/>
              <a:t> </a:t>
            </a:r>
            <a:r>
              <a:rPr lang="en-US" dirty="0" err="1"/>
              <a:t>jarayonida</a:t>
            </a:r>
            <a:r>
              <a:rPr lang="en-US" dirty="0"/>
              <a:t> </a:t>
            </a:r>
            <a:r>
              <a:rPr lang="en-US" dirty="0" err="1"/>
              <a:t>qatnashayotgan</a:t>
            </a:r>
            <a:r>
              <a:rPr lang="en-US" dirty="0"/>
              <a:t> </a:t>
            </a:r>
            <a:r>
              <a:rPr lang="en-US" dirty="0" err="1"/>
              <a:t>suyuqlik</a:t>
            </a:r>
            <a:r>
              <a:rPr lang="en-US" dirty="0"/>
              <a:t> </a:t>
            </a:r>
            <a:r>
              <a:rPr lang="en-US" dirty="0" err="1"/>
              <a:t>ikki</a:t>
            </a:r>
            <a:r>
              <a:rPr lang="en-US" dirty="0"/>
              <a:t> </a:t>
            </a:r>
            <a:r>
              <a:rPr lang="en-US" dirty="0" err="1"/>
              <a:t>qatlamdan</a:t>
            </a:r>
            <a:r>
              <a:rPr lang="en-US" dirty="0"/>
              <a:t> </a:t>
            </a:r>
            <a:r>
              <a:rPr lang="en-US" dirty="0" err="1"/>
              <a:t>tashkil</a:t>
            </a:r>
            <a:r>
              <a:rPr lang="en-US" dirty="0"/>
              <a:t> </a:t>
            </a:r>
            <a:r>
              <a:rPr lang="en-US" dirty="0" err="1"/>
              <a:t>topgan</a:t>
            </a:r>
            <a:r>
              <a:rPr lang="en-US" dirty="0"/>
              <a:t>, </a:t>
            </a:r>
            <a:r>
              <a:rPr lang="en-US" dirty="0" err="1"/>
              <a:t>ya’ni</a:t>
            </a:r>
            <a:r>
              <a:rPr lang="en-US" dirty="0"/>
              <a:t> </a:t>
            </a:r>
            <a:r>
              <a:rPr lang="en-US" dirty="0" err="1"/>
              <a:t>chegaraviy</a:t>
            </a:r>
            <a:r>
              <a:rPr lang="en-US" dirty="0"/>
              <a:t> </a:t>
            </a:r>
            <a:r>
              <a:rPr lang="en-US" dirty="0" err="1"/>
              <a:t>qatlam</a:t>
            </a:r>
            <a:r>
              <a:rPr lang="en-US" dirty="0"/>
              <a:t> </a:t>
            </a:r>
            <a:r>
              <a:rPr lang="en-US" dirty="0" err="1"/>
              <a:t>va</a:t>
            </a:r>
            <a:r>
              <a:rPr lang="en-US" dirty="0"/>
              <a:t> </a:t>
            </a:r>
            <a:r>
              <a:rPr lang="en-US" dirty="0" err="1"/>
              <a:t>oqim</a:t>
            </a:r>
            <a:r>
              <a:rPr lang="en-US" dirty="0"/>
              <a:t> </a:t>
            </a:r>
            <a:r>
              <a:rPr lang="en-US" dirty="0" err="1"/>
              <a:t>o’zagi</a:t>
            </a:r>
            <a:r>
              <a:rPr lang="en-US" dirty="0"/>
              <a:t> (</a:t>
            </a:r>
            <a:r>
              <a:rPr lang="en-US" dirty="0" err="1"/>
              <a:t>yadrosi</a:t>
            </a:r>
            <a:r>
              <a:rPr lang="en-US" dirty="0"/>
              <a:t>) </a:t>
            </a:r>
            <a:r>
              <a:rPr lang="en-US" dirty="0" err="1"/>
              <a:t>dan.Oqim</a:t>
            </a:r>
            <a:r>
              <a:rPr lang="en-US" dirty="0"/>
              <a:t> </a:t>
            </a:r>
            <a:r>
              <a:rPr lang="en-US" dirty="0" err="1"/>
              <a:t>o’zagi</a:t>
            </a:r>
            <a:r>
              <a:rPr lang="en-US" dirty="0"/>
              <a:t> </a:t>
            </a:r>
            <a:r>
              <a:rPr lang="en-US" dirty="0" err="1"/>
              <a:t>issiqlik</a:t>
            </a:r>
            <a:r>
              <a:rPr lang="en-US" dirty="0"/>
              <a:t> </a:t>
            </a:r>
            <a:r>
              <a:rPr lang="en-US" dirty="0" err="1"/>
              <a:t>o’tish</a:t>
            </a:r>
            <a:r>
              <a:rPr lang="en-US" dirty="0"/>
              <a:t> </a:t>
            </a:r>
            <a:r>
              <a:rPr lang="en-US" dirty="0" err="1"/>
              <a:t>vaqtining</a:t>
            </a:r>
            <a:r>
              <a:rPr lang="en-US" dirty="0"/>
              <a:t> </a:t>
            </a:r>
            <a:r>
              <a:rPr lang="en-US" dirty="0" err="1"/>
              <a:t>o’zida</a:t>
            </a:r>
            <a:r>
              <a:rPr lang="en-US" dirty="0"/>
              <a:t> ham </a:t>
            </a:r>
            <a:r>
              <a:rPr lang="en-US" dirty="0" err="1"/>
              <a:t>konvektsiya</a:t>
            </a:r>
            <a:r>
              <a:rPr lang="en-US" dirty="0"/>
              <a:t>, ham </a:t>
            </a:r>
            <a:r>
              <a:rPr lang="en-US" dirty="0" err="1"/>
              <a:t>issiqlik</a:t>
            </a:r>
            <a:r>
              <a:rPr lang="en-US" dirty="0"/>
              <a:t> </a:t>
            </a:r>
            <a:r>
              <a:rPr lang="en-US" dirty="0" err="1"/>
              <a:t>o’tkazuvchanlik</a:t>
            </a:r>
            <a:r>
              <a:rPr lang="en-US" dirty="0"/>
              <a:t> </a:t>
            </a:r>
            <a:r>
              <a:rPr lang="en-US" dirty="0" err="1"/>
              <a:t>usullarida</a:t>
            </a:r>
            <a:r>
              <a:rPr lang="en-US" dirty="0"/>
              <a:t> </a:t>
            </a:r>
            <a:r>
              <a:rPr lang="en-US" dirty="0" err="1"/>
              <a:t>amalga</a:t>
            </a:r>
            <a:r>
              <a:rPr lang="en-US" dirty="0"/>
              <a:t> </a:t>
            </a:r>
            <a:r>
              <a:rPr lang="en-US" dirty="0" err="1"/>
              <a:t>oshadi</a:t>
            </a:r>
            <a:r>
              <a:rPr lang="en-US" dirty="0"/>
              <a:t>. </a:t>
            </a:r>
            <a:r>
              <a:rPr lang="en-US" dirty="0" err="1"/>
              <a:t>Bunday</a:t>
            </a:r>
            <a:r>
              <a:rPr lang="en-US" dirty="0"/>
              <a:t> </a:t>
            </a:r>
            <a:r>
              <a:rPr lang="en-US" dirty="0" err="1"/>
              <a:t>issiqlik</a:t>
            </a:r>
            <a:r>
              <a:rPr lang="en-US" dirty="0"/>
              <a:t> </a:t>
            </a:r>
            <a:r>
              <a:rPr lang="en-US" dirty="0" err="1"/>
              <a:t>almashinish</a:t>
            </a:r>
            <a:r>
              <a:rPr lang="en-US" dirty="0"/>
              <a:t> </a:t>
            </a:r>
            <a:r>
              <a:rPr lang="en-US" b="1" dirty="0" err="1"/>
              <a:t>konvektiv</a:t>
            </a:r>
            <a:r>
              <a:rPr lang="en-US" b="1" dirty="0"/>
              <a:t> </a:t>
            </a:r>
            <a:r>
              <a:rPr lang="en-US" b="1" dirty="0" err="1"/>
              <a:t>issiqlik</a:t>
            </a:r>
            <a:r>
              <a:rPr lang="en-US" b="1" dirty="0"/>
              <a:t> </a:t>
            </a:r>
            <a:r>
              <a:rPr lang="en-US" b="1" dirty="0" err="1"/>
              <a:t>almashinish</a:t>
            </a:r>
            <a:r>
              <a:rPr lang="en-US" dirty="0"/>
              <a:t> </a:t>
            </a:r>
            <a:r>
              <a:rPr lang="en-US" dirty="0" err="1"/>
              <a:t>deyiladi</a:t>
            </a:r>
            <a:endParaRPr lang="ru-RU" dirty="0"/>
          </a:p>
        </p:txBody>
      </p:sp>
      <p:graphicFrame>
        <p:nvGraphicFramePr>
          <p:cNvPr id="28677" name="Объект 10"/>
          <p:cNvGraphicFramePr>
            <a:graphicFrameLocks noChangeAspect="1"/>
          </p:cNvGraphicFramePr>
          <p:nvPr/>
        </p:nvGraphicFramePr>
        <p:xfrm>
          <a:off x="1476375" y="4797425"/>
          <a:ext cx="1724025" cy="1884363"/>
        </p:xfrm>
        <a:graphic>
          <a:graphicData uri="http://schemas.openxmlformats.org/presentationml/2006/ole">
            <mc:AlternateContent xmlns:mc="http://schemas.openxmlformats.org/markup-compatibility/2006">
              <mc:Choice xmlns:v="urn:schemas-microsoft-com:vml" Requires="v">
                <p:oleObj spid="_x0000_s28686" name="Точечный рисунок" r:id="rId3" imgW="2790476" imgH="3048426" progId="Paint.Picture">
                  <p:embed/>
                </p:oleObj>
              </mc:Choice>
              <mc:Fallback>
                <p:oleObj name="Точечный рисунок" r:id="rId3" imgW="2790476" imgH="3048426" progId="Paint.Picture">
                  <p:embed/>
                  <p:pic>
                    <p:nvPicPr>
                      <p:cNvPr id="0" name="Объект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4797425"/>
                        <a:ext cx="1724025"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28683" name="Picture 11" descr="ÐÐ°ÑÑÐ¸Ð½ÐºÐ¸ Ð¿Ð¾ Ð·Ð°Ð¿ÑÐ¾ÑÑ ÐºÐ¾Ð½Ð²ÐµÐºÑÐ¸Ð²Ð½ÑÐ¹ ÑÐµÐ¿Ð»Ð¾Ð¾Ð±Ð¼ÐµÐ½"/>
          <p:cNvPicPr>
            <a:picLocks noChangeAspect="1" noChangeArrowheads="1"/>
          </p:cNvPicPr>
          <p:nvPr/>
        </p:nvPicPr>
        <p:blipFill rotWithShape="1">
          <a:blip r:embed="rId5">
            <a:extLst>
              <a:ext uri="{28A0092B-C50C-407E-A947-70E740481C1C}">
                <a14:useLocalDpi xmlns:a14="http://schemas.microsoft.com/office/drawing/2010/main" val="0"/>
              </a:ext>
            </a:extLst>
          </a:blip>
          <a:srcRect t="12969" b="11553"/>
          <a:stretch/>
        </p:blipFill>
        <p:spPr bwMode="auto">
          <a:xfrm>
            <a:off x="5508104" y="4601115"/>
            <a:ext cx="3114892" cy="20806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29699" name="Прямоугольник 2"/>
          <p:cNvSpPr>
            <a:spLocks noChangeArrowheads="1"/>
          </p:cNvSpPr>
          <p:nvPr/>
        </p:nvSpPr>
        <p:spPr bwMode="auto">
          <a:xfrm>
            <a:off x="683568" y="1247076"/>
            <a:ext cx="748982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dirty="0" err="1"/>
              <a:t>Issiqlik</a:t>
            </a:r>
            <a:r>
              <a:rPr lang="en-US" dirty="0"/>
              <a:t> </a:t>
            </a:r>
            <a:r>
              <a:rPr lang="en-US" dirty="0" err="1"/>
              <a:t>almashinish</a:t>
            </a:r>
            <a:r>
              <a:rPr lang="en-US" dirty="0"/>
              <a:t> </a:t>
            </a:r>
            <a:r>
              <a:rPr lang="en-US" dirty="0" err="1"/>
              <a:t>jarayonlarida</a:t>
            </a:r>
            <a:r>
              <a:rPr lang="en-US" dirty="0"/>
              <a:t> </a:t>
            </a:r>
            <a:r>
              <a:rPr lang="en-US" dirty="0" err="1"/>
              <a:t>ko’pincha</a:t>
            </a:r>
            <a:r>
              <a:rPr lang="en-US" dirty="0"/>
              <a:t> </a:t>
            </a:r>
            <a:r>
              <a:rPr lang="en-US" dirty="0" err="1"/>
              <a:t>issiqlik</a:t>
            </a:r>
            <a:r>
              <a:rPr lang="en-US" dirty="0"/>
              <a:t> </a:t>
            </a:r>
            <a:r>
              <a:rPr lang="en-US" dirty="0" err="1"/>
              <a:t>energiyasi</a:t>
            </a:r>
            <a:r>
              <a:rPr lang="en-US" dirty="0"/>
              <a:t> </a:t>
            </a:r>
            <a:r>
              <a:rPr lang="en-US" dirty="0" err="1"/>
              <a:t>bir</a:t>
            </a:r>
            <a:r>
              <a:rPr lang="en-US" dirty="0"/>
              <a:t> </a:t>
            </a:r>
            <a:r>
              <a:rPr lang="en-US" dirty="0" err="1"/>
              <a:t>suyuqlikdan</a:t>
            </a:r>
            <a:r>
              <a:rPr lang="en-US" dirty="0"/>
              <a:t> </a:t>
            </a:r>
            <a:r>
              <a:rPr lang="en-US" dirty="0" err="1"/>
              <a:t>ikkinchisiga</a:t>
            </a:r>
            <a:r>
              <a:rPr lang="en-US" dirty="0"/>
              <a:t> </a:t>
            </a:r>
            <a:r>
              <a:rPr lang="en-US" dirty="0" err="1"/>
              <a:t>ularni</a:t>
            </a:r>
            <a:r>
              <a:rPr lang="en-US" dirty="0"/>
              <a:t> </a:t>
            </a:r>
            <a:r>
              <a:rPr lang="en-US" dirty="0" err="1"/>
              <a:t>ajratib</a:t>
            </a:r>
            <a:r>
              <a:rPr lang="en-US" dirty="0"/>
              <a:t> </a:t>
            </a:r>
            <a:r>
              <a:rPr lang="en-US" dirty="0" err="1"/>
              <a:t>turuvchi</a:t>
            </a:r>
            <a:r>
              <a:rPr lang="en-US" dirty="0"/>
              <a:t> </a:t>
            </a:r>
            <a:r>
              <a:rPr lang="en-US" dirty="0" err="1"/>
              <a:t>devor</a:t>
            </a:r>
            <a:r>
              <a:rPr lang="en-US" dirty="0"/>
              <a:t> </a:t>
            </a:r>
            <a:r>
              <a:rPr lang="en-US" dirty="0" err="1"/>
              <a:t>orqali</a:t>
            </a:r>
            <a:r>
              <a:rPr lang="en-US" dirty="0"/>
              <a:t> </a:t>
            </a:r>
            <a:r>
              <a:rPr lang="en-US" dirty="0" err="1"/>
              <a:t>uzatiladi</a:t>
            </a:r>
            <a:r>
              <a:rPr lang="en-US" dirty="0"/>
              <a:t>. </a:t>
            </a:r>
            <a:r>
              <a:rPr lang="en-US" dirty="0" err="1"/>
              <a:t>Temperaturasi</a:t>
            </a:r>
            <a:r>
              <a:rPr lang="en-US" dirty="0"/>
              <a:t> </a:t>
            </a:r>
            <a:r>
              <a:rPr lang="en-US" dirty="0" err="1"/>
              <a:t>yuqori</a:t>
            </a:r>
            <a:r>
              <a:rPr lang="en-US" dirty="0"/>
              <a:t> </a:t>
            </a:r>
            <a:r>
              <a:rPr lang="en-US" dirty="0" err="1"/>
              <a:t>bo’lgan</a:t>
            </a:r>
            <a:r>
              <a:rPr lang="en-US" dirty="0"/>
              <a:t> </a:t>
            </a:r>
            <a:r>
              <a:rPr lang="en-US" dirty="0" err="1"/>
              <a:t>suyuqlikka</a:t>
            </a:r>
            <a:r>
              <a:rPr lang="en-US" dirty="0"/>
              <a:t> </a:t>
            </a:r>
            <a:r>
              <a:rPr lang="en-US" dirty="0" err="1"/>
              <a:t>devor</a:t>
            </a:r>
            <a:r>
              <a:rPr lang="en-US" dirty="0"/>
              <a:t> </a:t>
            </a:r>
            <a:r>
              <a:rPr lang="en-US" dirty="0" err="1"/>
              <a:t>orqali</a:t>
            </a:r>
            <a:r>
              <a:rPr lang="en-US" dirty="0"/>
              <a:t> </a:t>
            </a:r>
            <a:r>
              <a:rPr lang="en-US" dirty="0" err="1"/>
              <a:t>issiqlikning</a:t>
            </a:r>
            <a:r>
              <a:rPr lang="en-US" dirty="0"/>
              <a:t> </a:t>
            </a:r>
            <a:r>
              <a:rPr lang="en-US" dirty="0" err="1"/>
              <a:t>uzatilishi</a:t>
            </a:r>
            <a:r>
              <a:rPr lang="en-US" dirty="0"/>
              <a:t> </a:t>
            </a:r>
            <a:r>
              <a:rPr lang="en-US" b="1" dirty="0" err="1"/>
              <a:t>issiqlik</a:t>
            </a:r>
            <a:r>
              <a:rPr lang="en-US" dirty="0"/>
              <a:t> </a:t>
            </a:r>
            <a:r>
              <a:rPr lang="en-US" b="1" dirty="0" err="1"/>
              <a:t>o’tkazish</a:t>
            </a:r>
            <a:r>
              <a:rPr lang="en-US" dirty="0"/>
              <a:t> </a:t>
            </a:r>
            <a:r>
              <a:rPr lang="en-US" dirty="0" err="1"/>
              <a:t>deyiladi</a:t>
            </a:r>
            <a:r>
              <a:rPr lang="en-US" dirty="0"/>
              <a:t>. </a:t>
            </a:r>
            <a:r>
              <a:rPr lang="en-US" dirty="0" err="1"/>
              <a:t>Ushbu</a:t>
            </a:r>
            <a:r>
              <a:rPr lang="en-US" dirty="0"/>
              <a:t> </a:t>
            </a:r>
            <a:r>
              <a:rPr lang="en-US" dirty="0" err="1"/>
              <a:t>yo’l</a:t>
            </a:r>
            <a:r>
              <a:rPr lang="en-US" dirty="0"/>
              <a:t> </a:t>
            </a:r>
            <a:r>
              <a:rPr lang="en-US" dirty="0" err="1"/>
              <a:t>bilan</a:t>
            </a:r>
            <a:r>
              <a:rPr lang="en-US" dirty="0"/>
              <a:t> </a:t>
            </a:r>
            <a:r>
              <a:rPr lang="en-US" dirty="0" err="1"/>
              <a:t>uzatilgan</a:t>
            </a:r>
            <a:r>
              <a:rPr lang="en-US" dirty="0"/>
              <a:t> </a:t>
            </a:r>
            <a:r>
              <a:rPr lang="en-US" dirty="0" err="1"/>
              <a:t>issiqlik</a:t>
            </a:r>
            <a:r>
              <a:rPr lang="en-US" dirty="0"/>
              <a:t> </a:t>
            </a:r>
            <a:r>
              <a:rPr lang="en-US" dirty="0" err="1"/>
              <a:t>miqdori</a:t>
            </a:r>
            <a:r>
              <a:rPr lang="en-US" dirty="0"/>
              <a:t> </a:t>
            </a:r>
            <a:r>
              <a:rPr lang="en-US" dirty="0" err="1"/>
              <a:t>issiqlik</a:t>
            </a:r>
            <a:r>
              <a:rPr lang="en-US" dirty="0"/>
              <a:t> </a:t>
            </a:r>
            <a:r>
              <a:rPr lang="en-US" dirty="0" err="1"/>
              <a:t>o’tkazishning</a:t>
            </a:r>
            <a:r>
              <a:rPr lang="en-US" dirty="0"/>
              <a:t> </a:t>
            </a:r>
            <a:r>
              <a:rPr lang="en-US" dirty="0" err="1"/>
              <a:t>asosiy</a:t>
            </a:r>
            <a:r>
              <a:rPr lang="en-US" dirty="0"/>
              <a:t> </a:t>
            </a:r>
            <a:r>
              <a:rPr lang="en-US" dirty="0" err="1"/>
              <a:t>tenglamasidan</a:t>
            </a:r>
            <a:r>
              <a:rPr lang="en-US" dirty="0"/>
              <a:t> </a:t>
            </a:r>
            <a:r>
              <a:rPr lang="en-US" dirty="0" err="1"/>
              <a:t>aniqlanadi</a:t>
            </a:r>
            <a:r>
              <a:rPr lang="en-US" dirty="0"/>
              <a:t>:</a:t>
            </a:r>
            <a:endParaRPr lang="ru-RU" dirty="0"/>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29701" name="Объект 4"/>
          <p:cNvGraphicFramePr>
            <a:graphicFrameLocks noChangeAspect="1"/>
          </p:cNvGraphicFramePr>
          <p:nvPr>
            <p:extLst>
              <p:ext uri="{D42A27DB-BD31-4B8C-83A1-F6EECF244321}">
                <p14:modId xmlns:p14="http://schemas.microsoft.com/office/powerpoint/2010/main" val="1726219773"/>
              </p:ext>
            </p:extLst>
          </p:nvPr>
        </p:nvGraphicFramePr>
        <p:xfrm>
          <a:off x="3647429" y="3183826"/>
          <a:ext cx="1040357" cy="317182"/>
        </p:xfrm>
        <a:graphic>
          <a:graphicData uri="http://schemas.openxmlformats.org/presentationml/2006/ole">
            <mc:AlternateContent xmlns:mc="http://schemas.openxmlformats.org/markup-compatibility/2006">
              <mc:Choice xmlns:v="urn:schemas-microsoft-com:vml" Requires="v">
                <p:oleObj spid="_x0000_s29712" name="Уравнение" r:id="rId3" imgW="787400" imgH="241300" progId="Equation.3">
                  <p:embed/>
                </p:oleObj>
              </mc:Choice>
              <mc:Fallback>
                <p:oleObj name="Уравнение" r:id="rId3" imgW="787400" imgH="24130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7429" y="3183826"/>
                        <a:ext cx="1040357" cy="317182"/>
                      </a:xfrm>
                      <a:prstGeom prst="rect">
                        <a:avLst/>
                      </a:prstGeom>
                      <a:noFill/>
                      <a:ln>
                        <a:noFill/>
                      </a:ln>
                    </p:spPr>
                  </p:pic>
                </p:oleObj>
              </mc:Fallback>
            </mc:AlternateContent>
          </a:graphicData>
        </a:graphic>
      </p:graphicFrame>
      <p:sp>
        <p:nvSpPr>
          <p:cNvPr id="29702" name="Прямоугольник 5"/>
          <p:cNvSpPr>
            <a:spLocks noChangeArrowheads="1"/>
          </p:cNvSpPr>
          <p:nvPr/>
        </p:nvSpPr>
        <p:spPr bwMode="auto">
          <a:xfrm>
            <a:off x="4428480" y="3511262"/>
            <a:ext cx="44625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dirty="0" err="1"/>
              <a:t>bu</a:t>
            </a:r>
            <a:r>
              <a:rPr lang="en-US" dirty="0"/>
              <a:t> </a:t>
            </a:r>
            <a:r>
              <a:rPr lang="en-US" dirty="0" err="1"/>
              <a:t>yerda</a:t>
            </a:r>
            <a:r>
              <a:rPr lang="en-US" dirty="0"/>
              <a:t> </a:t>
            </a:r>
            <a:r>
              <a:rPr lang="en-US" b="1" i="1" dirty="0"/>
              <a:t>K</a:t>
            </a:r>
            <a:r>
              <a:rPr lang="en-US" dirty="0"/>
              <a:t> – </a:t>
            </a:r>
            <a:r>
              <a:rPr lang="en-US" dirty="0" err="1"/>
              <a:t>issiqlik</a:t>
            </a:r>
            <a:r>
              <a:rPr lang="en-US" dirty="0"/>
              <a:t> </a:t>
            </a:r>
            <a:r>
              <a:rPr lang="en-US" dirty="0" err="1"/>
              <a:t>o’tkazish</a:t>
            </a:r>
            <a:r>
              <a:rPr lang="en-US" dirty="0"/>
              <a:t> </a:t>
            </a:r>
            <a:r>
              <a:rPr lang="en-US" dirty="0" err="1"/>
              <a:t>koeffitsienti</a:t>
            </a:r>
            <a:r>
              <a:rPr lang="en-US" dirty="0"/>
              <a:t>, </a:t>
            </a:r>
            <a:r>
              <a:rPr lang="en-US" dirty="0" err="1"/>
              <a:t>Vt</a:t>
            </a:r>
            <a:r>
              <a:rPr lang="en-US" dirty="0"/>
              <a:t>/(m</a:t>
            </a:r>
            <a:r>
              <a:rPr lang="en-US" baseline="30000" dirty="0"/>
              <a:t>2</a:t>
            </a:r>
            <a:r>
              <a:rPr lang="ru-RU" dirty="0">
                <a:sym typeface="Symbol" panose="05050102010706020507" pitchFamily="18" charset="2"/>
              </a:rPr>
              <a:t></a:t>
            </a:r>
            <a:r>
              <a:rPr lang="en-US" dirty="0"/>
              <a:t>K); </a:t>
            </a:r>
            <a:r>
              <a:rPr lang="ru-RU" b="1" i="1" dirty="0">
                <a:sym typeface="Symbol" panose="05050102010706020507" pitchFamily="18" charset="2"/>
              </a:rPr>
              <a:t></a:t>
            </a:r>
            <a:r>
              <a:rPr lang="en-US" b="1" i="1" dirty="0" err="1"/>
              <a:t>t</a:t>
            </a:r>
            <a:r>
              <a:rPr lang="en-US" b="1" i="1" baseline="-25000" dirty="0" err="1"/>
              <a:t>ur</a:t>
            </a:r>
            <a:r>
              <a:rPr lang="en-US" dirty="0"/>
              <a:t> – </a:t>
            </a:r>
            <a:r>
              <a:rPr lang="en-US" dirty="0" err="1"/>
              <a:t>issiqlik</a:t>
            </a:r>
            <a:r>
              <a:rPr lang="en-US" dirty="0"/>
              <a:t> </a:t>
            </a:r>
            <a:r>
              <a:rPr lang="en-US" dirty="0" err="1"/>
              <a:t>va</a:t>
            </a:r>
            <a:r>
              <a:rPr lang="en-US" dirty="0"/>
              <a:t> </a:t>
            </a:r>
            <a:r>
              <a:rPr lang="en-US" dirty="0" err="1"/>
              <a:t>sovuqlik</a:t>
            </a:r>
            <a:r>
              <a:rPr lang="en-US" dirty="0"/>
              <a:t> </a:t>
            </a:r>
            <a:r>
              <a:rPr lang="en-US" dirty="0" err="1"/>
              <a:t>eltkichlar</a:t>
            </a:r>
            <a:r>
              <a:rPr lang="en-US" dirty="0"/>
              <a:t> </a:t>
            </a:r>
            <a:r>
              <a:rPr lang="en-US" dirty="0" err="1"/>
              <a:t>temperaturalarining</a:t>
            </a:r>
            <a:r>
              <a:rPr lang="en-US" dirty="0"/>
              <a:t> </a:t>
            </a:r>
            <a:r>
              <a:rPr lang="en-US" dirty="0" err="1"/>
              <a:t>farqi</a:t>
            </a:r>
            <a:r>
              <a:rPr lang="en-US" dirty="0"/>
              <a:t>, K; </a:t>
            </a:r>
            <a:r>
              <a:rPr lang="en-US" b="1" i="1" dirty="0"/>
              <a:t>F</a:t>
            </a:r>
            <a:r>
              <a:rPr lang="en-US" dirty="0"/>
              <a:t> – </a:t>
            </a:r>
            <a:r>
              <a:rPr lang="en-US" dirty="0" err="1"/>
              <a:t>ajratib</a:t>
            </a:r>
            <a:r>
              <a:rPr lang="en-US" dirty="0"/>
              <a:t> </a:t>
            </a:r>
            <a:r>
              <a:rPr lang="en-US" dirty="0" err="1"/>
              <a:t>turuvchi</a:t>
            </a:r>
            <a:r>
              <a:rPr lang="en-US" dirty="0"/>
              <a:t> </a:t>
            </a:r>
            <a:r>
              <a:rPr lang="en-US" dirty="0" err="1"/>
              <a:t>devor</a:t>
            </a:r>
            <a:r>
              <a:rPr lang="en-US" dirty="0"/>
              <a:t> </a:t>
            </a:r>
            <a:r>
              <a:rPr lang="en-US" dirty="0" err="1"/>
              <a:t>yuzasi</a:t>
            </a:r>
            <a:r>
              <a:rPr lang="en-US" dirty="0"/>
              <a:t>, m</a:t>
            </a:r>
            <a:r>
              <a:rPr lang="en-US" baseline="30000" dirty="0"/>
              <a:t>2</a:t>
            </a:r>
            <a:r>
              <a:rPr lang="en-US" dirty="0"/>
              <a:t>.</a:t>
            </a:r>
            <a:endParaRPr lang="ru-RU" dirty="0"/>
          </a:p>
        </p:txBody>
      </p:sp>
      <p:sp>
        <p:nvSpPr>
          <p:cNvPr id="29703" name="Прямоугольник 6"/>
          <p:cNvSpPr>
            <a:spLocks noChangeArrowheads="1"/>
          </p:cNvSpPr>
          <p:nvPr/>
        </p:nvSpPr>
        <p:spPr bwMode="auto">
          <a:xfrm>
            <a:off x="3059113" y="765175"/>
            <a:ext cx="3833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uz-Cyrl-UZ" sz="2400" b="1">
                <a:solidFill>
                  <a:srgbClr val="0033CC"/>
                </a:solidFill>
              </a:rPr>
              <a:t>ISSIQLIK O’TKAZISH</a:t>
            </a:r>
            <a:endParaRPr lang="ru-RU" sz="2400">
              <a:solidFill>
                <a:srgbClr val="0033CC"/>
              </a:solidFill>
            </a:endParaRPr>
          </a:p>
        </p:txBody>
      </p:sp>
      <p:pic>
        <p:nvPicPr>
          <p:cNvPr id="29710" name="Picture 14" descr="ÐÐ°ÑÑÐ¸Ð½ÐºÐ¸ Ð¿Ð¾ Ð·Ð°Ð¿ÑÐ¾ÑÑ ÑÐµÐ¿Ð»Ð¾Ð¿ÑÐ¾Ð²Ð¾Ð´Ð½Ð¾ÑÑÑ"/>
          <p:cNvPicPr>
            <a:picLocks noChangeAspect="1" noChangeArrowheads="1"/>
          </p:cNvPicPr>
          <p:nvPr/>
        </p:nvPicPr>
        <p:blipFill rotWithShape="1">
          <a:blip r:embed="rId5">
            <a:extLst>
              <a:ext uri="{28A0092B-C50C-407E-A947-70E740481C1C}">
                <a14:useLocalDpi xmlns:a14="http://schemas.microsoft.com/office/drawing/2010/main" val="0"/>
              </a:ext>
            </a:extLst>
          </a:blip>
          <a:srcRect l="11424" t="33661" r="10141" b="12160"/>
          <a:stretch/>
        </p:blipFill>
        <p:spPr bwMode="auto">
          <a:xfrm>
            <a:off x="0" y="3974530"/>
            <a:ext cx="4320480" cy="22383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30723" name="Прямоугольник 2"/>
          <p:cNvSpPr>
            <a:spLocks noChangeArrowheads="1"/>
          </p:cNvSpPr>
          <p:nvPr/>
        </p:nvSpPr>
        <p:spPr bwMode="auto">
          <a:xfrm>
            <a:off x="1692275" y="908050"/>
            <a:ext cx="6911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b="1"/>
              <a:t>Tekis devorning issiqlik o’tkazishi</a:t>
            </a:r>
            <a:r>
              <a:rPr lang="en-US"/>
              <a:t>. </a:t>
            </a:r>
            <a:endParaRPr lang="ru-RU"/>
          </a:p>
        </p:txBody>
      </p:sp>
      <p:grpSp>
        <p:nvGrpSpPr>
          <p:cNvPr id="30724" name="Группа 4"/>
          <p:cNvGrpSpPr>
            <a:grpSpLocks/>
          </p:cNvGrpSpPr>
          <p:nvPr/>
        </p:nvGrpSpPr>
        <p:grpSpPr bwMode="auto">
          <a:xfrm>
            <a:off x="515938" y="1943100"/>
            <a:ext cx="2560637" cy="2628900"/>
            <a:chOff x="1296" y="7380"/>
            <a:chExt cx="4032" cy="4140"/>
          </a:xfrm>
        </p:grpSpPr>
        <p:pic>
          <p:nvPicPr>
            <p:cNvPr id="30728" name="Picture 2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0" y="7380"/>
              <a:ext cx="3478" cy="2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 Box 23"/>
            <p:cNvSpPr txBox="1">
              <a:spLocks noChangeArrowheads="1"/>
            </p:cNvSpPr>
            <p:nvPr/>
          </p:nvSpPr>
          <p:spPr bwMode="auto">
            <a:xfrm>
              <a:off x="1296" y="10261"/>
              <a:ext cx="4032" cy="1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en-US" sz="1000" b="1">
                  <a:latin typeface="TimesUZ"/>
                </a:rPr>
                <a:t>4.13-rasm. Tekis devor or</a:t>
              </a:r>
              <a:r>
                <a:rPr lang="uz-Cyrl-UZ" sz="1000" b="1">
                  <a:latin typeface="Calibri" panose="020F0502020204030204" pitchFamily="34" charset="0"/>
                </a:rPr>
                <a:t>қ</a:t>
              </a:r>
              <a:r>
                <a:rPr lang="en-US" sz="1000" b="1">
                  <a:latin typeface="TimesUZ"/>
                </a:rPr>
                <a:t>ali</a:t>
              </a:r>
            </a:p>
            <a:p>
              <a:pPr algn="just"/>
              <a:r>
                <a:rPr lang="en-US" sz="1000" b="1">
                  <a:latin typeface="TimesUZ"/>
                </a:rPr>
                <a:t>issi</a:t>
              </a:r>
              <a:r>
                <a:rPr lang="en-US" sz="1000" b="1">
                  <a:latin typeface="Calibri" panose="020F0502020204030204" pitchFamily="34" charset="0"/>
                </a:rPr>
                <a:t>q</a:t>
              </a:r>
              <a:r>
                <a:rPr lang="en-US" sz="1000" b="1">
                  <a:latin typeface="TimesUZ"/>
                </a:rPr>
                <a:t>lik o’tkazish  jarayonida temperaturaning o’zgarish xarakteri</a:t>
              </a:r>
              <a:r>
                <a:rPr lang="en-US" sz="1100" b="1">
                  <a:latin typeface="TimesUZ"/>
                </a:rPr>
                <a:t>.</a:t>
              </a:r>
              <a:endParaRPr lang="ru-RU"/>
            </a:p>
          </p:txBody>
        </p:sp>
      </p:grpSp>
      <p:sp>
        <p:nvSpPr>
          <p:cNvPr id="30725" name="Прямоугольник 6"/>
          <p:cNvSpPr>
            <a:spLocks noChangeArrowheads="1"/>
          </p:cNvSpPr>
          <p:nvPr/>
        </p:nvSpPr>
        <p:spPr bwMode="auto">
          <a:xfrm>
            <a:off x="3705225" y="1628775"/>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en-US"/>
              <a:t>Tekis devorning issiqlik eltkichning o’zgarmas temperaturalarida issiqlik o’tkazish tenglamasi: </a:t>
            </a:r>
            <a:endParaRPr lang="ru-RU"/>
          </a:p>
        </p:txBody>
      </p:sp>
      <p:sp>
        <p:nvSpPr>
          <p:cNvPr id="8" name="Rectangle 6"/>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30727" name="Объект 8"/>
          <p:cNvGraphicFramePr>
            <a:graphicFrameLocks noChangeAspect="1"/>
          </p:cNvGraphicFramePr>
          <p:nvPr/>
        </p:nvGraphicFramePr>
        <p:xfrm>
          <a:off x="5176838" y="2997200"/>
          <a:ext cx="1628775" cy="228600"/>
        </p:xfrm>
        <a:graphic>
          <a:graphicData uri="http://schemas.openxmlformats.org/presentationml/2006/ole">
            <mc:AlternateContent xmlns:mc="http://schemas.openxmlformats.org/markup-compatibility/2006">
              <mc:Choice xmlns:v="urn:schemas-microsoft-com:vml" Requires="v">
                <p:oleObj spid="_x0000_s30738" name="Уравнение" r:id="rId4" imgW="1625600" imgH="228600" progId="Equation.3">
                  <p:embed/>
                </p:oleObj>
              </mc:Choice>
              <mc:Fallback>
                <p:oleObj name="Уравнение" r:id="rId4" imgW="1625600" imgH="228600" progId="Equation.3">
                  <p:embed/>
                  <p:pic>
                    <p:nvPicPr>
                      <p:cNvPr id="0" name="Объект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76838" y="2997200"/>
                        <a:ext cx="162877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30736" name="Picture 16" descr="ÐÐ°ÑÑÐ¸Ð½ÐºÐ¸ Ð¿Ð¾ Ð·Ð°Ð¿ÑÐ¾ÑÑ ÑÐµÐ¿Ð»Ð¾Ð¿ÑÐ¾Ð²Ð¾Ð´Ð½Ð¾ÑÑÑ"/>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3500438"/>
            <a:ext cx="3168352" cy="25107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p:cNvSpPr>
            <a:spLocks noGrp="1"/>
          </p:cNvSpPr>
          <p:nvPr>
            <p:ph type="ftr" sz="quarter" idx="10"/>
          </p:nvPr>
        </p:nvSpPr>
        <p:spPr/>
        <p:txBody>
          <a:bodyPr/>
          <a:lstStyle/>
          <a:p>
            <a:pPr>
              <a:defRPr/>
            </a:pPr>
            <a:r>
              <a:rPr lang="ru-RU" smtClean="0"/>
              <a:t>Gidravlika va gidropnevmoyuritmalar</a:t>
            </a:r>
            <a:endParaRPr lang="ru-RU"/>
          </a:p>
        </p:txBody>
      </p:sp>
      <p:sp>
        <p:nvSpPr>
          <p:cNvPr id="31747" name="Прямоугольник 2"/>
          <p:cNvSpPr>
            <a:spLocks noChangeArrowheads="1"/>
          </p:cNvSpPr>
          <p:nvPr/>
        </p:nvSpPr>
        <p:spPr bwMode="auto">
          <a:xfrm>
            <a:off x="971550" y="674688"/>
            <a:ext cx="7993063"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b="1"/>
              <a:t>T</a:t>
            </a:r>
            <a:r>
              <a:rPr lang="en-US" b="1"/>
              <a:t>s</a:t>
            </a:r>
            <a:r>
              <a:rPr lang="ru-RU" b="1"/>
              <a:t>ilindrik devorning issiqlik o’tkazishi. </a:t>
            </a:r>
            <a:endParaRPr lang="en-US" b="1"/>
          </a:p>
          <a:p>
            <a:pPr algn="just"/>
            <a:r>
              <a:rPr lang="en-US"/>
              <a:t>Ma’lumki, sanoatning turli sohalarida issiqlik almashinish truba orqali o’tadi (4.7-rasm). Trubadan temperaturasi </a:t>
            </a:r>
            <a:r>
              <a:rPr lang="en-US" b="1" i="1"/>
              <a:t>t</a:t>
            </a:r>
            <a:r>
              <a:rPr lang="ru-RU" b="1" i="1" baseline="-25000"/>
              <a:t>1</a:t>
            </a:r>
            <a:r>
              <a:rPr lang="ru-RU"/>
              <a:t> </a:t>
            </a:r>
            <a:r>
              <a:rPr lang="en-US"/>
              <a:t>bo</a:t>
            </a:r>
            <a:r>
              <a:rPr lang="ru-RU"/>
              <a:t>’</a:t>
            </a:r>
            <a:r>
              <a:rPr lang="en-US"/>
              <a:t>lgan suyuqlik harakat qilsa</a:t>
            </a:r>
            <a:r>
              <a:rPr lang="ru-RU"/>
              <a:t>, </a:t>
            </a:r>
            <a:r>
              <a:rPr lang="en-US"/>
              <a:t>tashqarisidan esa</a:t>
            </a:r>
            <a:r>
              <a:rPr lang="ru-RU"/>
              <a:t> – </a:t>
            </a:r>
            <a:r>
              <a:rPr lang="en-US" b="1" i="1"/>
              <a:t>t</a:t>
            </a:r>
            <a:r>
              <a:rPr lang="ru-RU" b="1" i="1" baseline="-25000"/>
              <a:t>2</a:t>
            </a:r>
            <a:r>
              <a:rPr lang="ru-RU"/>
              <a:t> </a:t>
            </a:r>
            <a:r>
              <a:rPr lang="en-US"/>
              <a:t>temperaturali suyuqlik oqib o</a:t>
            </a:r>
            <a:r>
              <a:rPr lang="ru-RU"/>
              <a:t>’</a:t>
            </a:r>
            <a:r>
              <a:rPr lang="en-US"/>
              <a:t>tsin</a:t>
            </a:r>
            <a:r>
              <a:rPr lang="ru-RU"/>
              <a:t>, </a:t>
            </a:r>
            <a:r>
              <a:rPr lang="en-US"/>
              <a:t>ya</a:t>
            </a:r>
            <a:r>
              <a:rPr lang="ru-RU"/>
              <a:t>’</a:t>
            </a:r>
            <a:r>
              <a:rPr lang="en-US"/>
              <a:t>ni</a:t>
            </a:r>
            <a:r>
              <a:rPr lang="ru-RU"/>
              <a:t>  </a:t>
            </a:r>
            <a:r>
              <a:rPr lang="en-US" b="1" i="1"/>
              <a:t>t</a:t>
            </a:r>
            <a:r>
              <a:rPr lang="ru-RU" b="1" i="1" baseline="-25000"/>
              <a:t>1</a:t>
            </a:r>
            <a:r>
              <a:rPr lang="ru-RU" b="1" i="1"/>
              <a:t>&gt;</a:t>
            </a:r>
            <a:r>
              <a:rPr lang="en-US" b="1" i="1"/>
              <a:t>t</a:t>
            </a:r>
            <a:r>
              <a:rPr lang="ru-RU" b="1" i="1" baseline="-25000"/>
              <a:t>2</a:t>
            </a:r>
            <a:r>
              <a:rPr lang="ru-RU" baseline="-25000"/>
              <a:t>  </a:t>
            </a:r>
            <a:r>
              <a:rPr lang="en-US"/>
              <a:t>dan</a:t>
            </a:r>
            <a:r>
              <a:rPr lang="ru-RU"/>
              <a:t>. </a:t>
            </a:r>
            <a:r>
              <a:rPr lang="en-US"/>
              <a:t>Temperaturasi yuqori suyuqlikdan truba ichki devoriga issiqlik berish koeffitsienti  </a:t>
            </a:r>
            <a:r>
              <a:rPr lang="ru-RU" b="1" i="1">
                <a:sym typeface="Symbol" panose="05050102010706020507" pitchFamily="18" charset="2"/>
              </a:rPr>
              <a:t></a:t>
            </a:r>
            <a:r>
              <a:rPr lang="en-US" b="1" i="1" baseline="-25000"/>
              <a:t>1</a:t>
            </a:r>
            <a:r>
              <a:rPr lang="en-US"/>
              <a:t>, tashqi yuzasidan sovuq suyuqlikka issiqlik berish koeffitsienti - </a:t>
            </a:r>
            <a:r>
              <a:rPr lang="ru-RU" b="1" i="1">
                <a:sym typeface="Symbol" panose="05050102010706020507" pitchFamily="18" charset="2"/>
              </a:rPr>
              <a:t></a:t>
            </a:r>
            <a:r>
              <a:rPr lang="en-US" b="1" i="1" baseline="-25000"/>
              <a:t>2</a:t>
            </a:r>
            <a:r>
              <a:rPr lang="en-US" b="1" i="1"/>
              <a:t>,</a:t>
            </a:r>
            <a:r>
              <a:rPr lang="en-US"/>
              <a:t>  truba balandligi </a:t>
            </a:r>
            <a:r>
              <a:rPr lang="en-US" b="1" i="1"/>
              <a:t>L</a:t>
            </a:r>
            <a:r>
              <a:rPr lang="en-US"/>
              <a:t>, ichki radiusi </a:t>
            </a:r>
            <a:r>
              <a:rPr lang="en-US" b="1" i="1"/>
              <a:t>r</a:t>
            </a:r>
            <a:r>
              <a:rPr lang="en-US" b="1" i="1" baseline="-25000"/>
              <a:t>1 </a:t>
            </a:r>
            <a:r>
              <a:rPr lang="en-US" b="1" i="1"/>
              <a:t> </a:t>
            </a:r>
            <a:r>
              <a:rPr lang="en-US"/>
              <a:t>va tashqi radiusi  </a:t>
            </a:r>
            <a:r>
              <a:rPr lang="en-US" b="1" i="1"/>
              <a:t>r</a:t>
            </a:r>
            <a:r>
              <a:rPr lang="en-US" b="1" i="1" baseline="-25000"/>
              <a:t>2 </a:t>
            </a:r>
            <a:r>
              <a:rPr lang="en-US" baseline="-25000"/>
              <a:t> </a:t>
            </a:r>
            <a:r>
              <a:rPr lang="en-US"/>
              <a:t>bo’lsa, tsilindrik yuzadan uzatilgan issiqlik miqdori quyidagicha aniqlanadi:</a:t>
            </a:r>
            <a:endParaRPr lang="ru-RU"/>
          </a:p>
          <a:p>
            <a:pPr algn="just"/>
            <a:endParaRPr lang="ru-RU"/>
          </a:p>
        </p:txBody>
      </p:sp>
      <p:sp>
        <p:nvSpPr>
          <p:cNvPr id="4" name="Rectangle 2"/>
          <p:cNvSpPr>
            <a:spLocks noChangeArrowheads="1"/>
          </p:cNvSpPr>
          <p:nvPr/>
        </p:nvSpPr>
        <p:spPr bwMode="auto">
          <a:xfrm>
            <a:off x="0" y="0"/>
            <a:ext cx="9144000" cy="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p>
            <a:pPr>
              <a:defRPr/>
            </a:pPr>
            <a:endParaRPr lang="ru-RU"/>
          </a:p>
        </p:txBody>
      </p:sp>
      <p:graphicFrame>
        <p:nvGraphicFramePr>
          <p:cNvPr id="31749" name="Объект 4"/>
          <p:cNvGraphicFramePr>
            <a:graphicFrameLocks noChangeAspect="1"/>
          </p:cNvGraphicFramePr>
          <p:nvPr>
            <p:extLst>
              <p:ext uri="{D42A27DB-BD31-4B8C-83A1-F6EECF244321}">
                <p14:modId xmlns:p14="http://schemas.microsoft.com/office/powerpoint/2010/main" val="2994265465"/>
              </p:ext>
            </p:extLst>
          </p:nvPr>
        </p:nvGraphicFramePr>
        <p:xfrm>
          <a:off x="3771900" y="3536950"/>
          <a:ext cx="3168848" cy="396106"/>
        </p:xfrm>
        <a:graphic>
          <a:graphicData uri="http://schemas.openxmlformats.org/presentationml/2006/ole">
            <mc:AlternateContent xmlns:mc="http://schemas.openxmlformats.org/markup-compatibility/2006">
              <mc:Choice xmlns:v="urn:schemas-microsoft-com:vml" Requires="v">
                <p:oleObj spid="_x0000_s31757" name="Уравнение" r:id="rId3" imgW="1600200" imgH="203200" progId="Equation.3">
                  <p:embed/>
                </p:oleObj>
              </mc:Choice>
              <mc:Fallback>
                <p:oleObj name="Уравнение" r:id="rId3" imgW="1600200" imgH="203200" progId="Equation.3">
                  <p:embed/>
                  <p:pic>
                    <p:nvPicPr>
                      <p:cNvPr id="0" name="Объект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1900" y="3536950"/>
                        <a:ext cx="3168848" cy="396106"/>
                      </a:xfrm>
                      <a:prstGeom prst="rect">
                        <a:avLst/>
                      </a:prstGeom>
                      <a:noFill/>
                      <a:ln>
                        <a:noFill/>
                      </a:ln>
                    </p:spPr>
                  </p:pic>
                </p:oleObj>
              </mc:Fallback>
            </mc:AlternateContent>
          </a:graphicData>
        </a:graphic>
      </p:graphicFrame>
      <p:pic>
        <p:nvPicPr>
          <p:cNvPr id="104452" name="Picture 4"/>
          <p:cNvPicPr>
            <a:picLocks noChangeAspect="1" noChangeArrowheads="1"/>
          </p:cNvPicPr>
          <p:nvPr/>
        </p:nvPicPr>
        <p:blipFill rotWithShape="1">
          <a:blip r:embed="rId5"/>
          <a:srcRect l="24472" t="25223" r="23196" b="45264"/>
          <a:stretch/>
        </p:blipFill>
        <p:spPr bwMode="auto">
          <a:xfrm>
            <a:off x="1563688" y="4076700"/>
            <a:ext cx="6808787" cy="215900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ctrTitle"/>
          </p:nvPr>
        </p:nvSpPr>
        <p:spPr>
          <a:xfrm>
            <a:off x="3924300" y="2420938"/>
            <a:ext cx="5067300" cy="1617662"/>
          </a:xfrm>
        </p:spPr>
        <p:txBody>
          <a:bodyPr/>
          <a:lstStyle/>
          <a:p>
            <a:pPr algn="ctr" eaLnBrk="1" hangingPunct="1"/>
            <a:r>
              <a:rPr lang="en-US" smtClean="0"/>
              <a:t>E`tiboringiz uchun rahmat!</a:t>
            </a:r>
            <a:endParaRPr lang="ru-RU" smtClean="0"/>
          </a:p>
        </p:txBody>
      </p:sp>
      <p:sp>
        <p:nvSpPr>
          <p:cNvPr id="32771" name="Rectangle 5"/>
          <p:cNvSpPr>
            <a:spLocks noGrp="1" noChangeArrowheads="1"/>
          </p:cNvSpPr>
          <p:nvPr>
            <p:ph type="subTitle" idx="1"/>
          </p:nvPr>
        </p:nvSpPr>
        <p:spPr>
          <a:xfrm>
            <a:off x="900113" y="5661025"/>
            <a:ext cx="7083425" cy="719138"/>
          </a:xfrm>
        </p:spPr>
        <p:txBody>
          <a:bodyPr/>
          <a:lstStyle/>
          <a:p>
            <a:pPr eaLnBrk="1" hangingPunct="1"/>
            <a:r>
              <a:rPr lang="en-US" smtClean="0"/>
              <a:t>Ma`ruzachi:          Sh.A.Sulaymonov</a:t>
            </a:r>
            <a:endParaRPr lang="ru-RU" smtClean="0"/>
          </a:p>
        </p:txBody>
      </p:sp>
      <p:pic>
        <p:nvPicPr>
          <p:cNvPr id="32772" name="Picture 6" descr="j030125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950" y="4221163"/>
            <a:ext cx="1830388"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7" descr="Drops On Lea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0350"/>
            <a:ext cx="4105275"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Затмение">
  <a:themeElements>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Затме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Eclipse</Template>
  <TotalTime>1166</TotalTime>
  <Words>1016</Words>
  <Application>Microsoft Office PowerPoint</Application>
  <PresentationFormat>Экран (4:3)</PresentationFormat>
  <Paragraphs>104</Paragraphs>
  <Slides>29</Slides>
  <Notes>0</Notes>
  <HiddenSlides>0</HiddenSlides>
  <MMClips>0</MMClips>
  <ScaleCrop>false</ScaleCrop>
  <HeadingPairs>
    <vt:vector size="8" baseType="variant">
      <vt:variant>
        <vt:lpstr>Использованные шрифты</vt:lpstr>
      </vt:variant>
      <vt:variant>
        <vt:i4>8</vt:i4>
      </vt:variant>
      <vt:variant>
        <vt:lpstr>Тема</vt:lpstr>
      </vt:variant>
      <vt:variant>
        <vt:i4>2</vt:i4>
      </vt:variant>
      <vt:variant>
        <vt:lpstr>Внедренные серверы OLE</vt:lpstr>
      </vt:variant>
      <vt:variant>
        <vt:i4>3</vt:i4>
      </vt:variant>
      <vt:variant>
        <vt:lpstr>Заголовки слайдов</vt:lpstr>
      </vt:variant>
      <vt:variant>
        <vt:i4>29</vt:i4>
      </vt:variant>
    </vt:vector>
  </HeadingPairs>
  <TitlesOfParts>
    <vt:vector size="42" baseType="lpstr">
      <vt:lpstr>Arial</vt:lpstr>
      <vt:lpstr>Arial Black</vt:lpstr>
      <vt:lpstr>Calibri</vt:lpstr>
      <vt:lpstr>Symbol</vt:lpstr>
      <vt:lpstr>Times New Roman</vt:lpstr>
      <vt:lpstr>TimesUZ</vt:lpstr>
      <vt:lpstr>Verdana</vt:lpstr>
      <vt:lpstr>Wingdings</vt:lpstr>
      <vt:lpstr>Затмение</vt:lpstr>
      <vt:lpstr>Пиксел</vt:lpstr>
      <vt:lpstr>Уравнение</vt:lpstr>
      <vt:lpstr>Picture</vt:lpstr>
      <vt:lpstr>Точечный рисунок</vt:lpstr>
      <vt:lpstr>9-Mavzu: ISSIQLIK ALMASHINISH JARAYONLARI. ISSIQLIK O’TISHI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Company>RePack by SPecialiST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FANGA KIRISH.  SUYUQLIKNING ASOSIY FIZIK XOSSALARI</dc:title>
  <dc:creator>User</dc:creator>
  <cp:lastModifiedBy>Пользователь Windows</cp:lastModifiedBy>
  <cp:revision>187</cp:revision>
  <dcterms:created xsi:type="dcterms:W3CDTF">2015-10-09T15:49:21Z</dcterms:created>
  <dcterms:modified xsi:type="dcterms:W3CDTF">2019-05-29T08:32:03Z</dcterms:modified>
</cp:coreProperties>
</file>