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6858000" cx="9906000"/>
  <p:notesSz cx="6742100" cy="9875825"/>
  <p:embeddedFontLst>
    <p:embeddedFont>
      <p:font typeface="Century Gothic"/>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http://customooxmlschemas.google.com/">
      <go:slidesCustomData xmlns:go="http://customooxmlschemas.google.com/" r:id="rId35"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regular.fntdata"/><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CenturyGothic-italic.fntdata"/><Relationship Id="rId10" Type="http://schemas.openxmlformats.org/officeDocument/2006/relationships/slide" Target="slides/slide5.xml"/><Relationship Id="rId32" Type="http://schemas.openxmlformats.org/officeDocument/2006/relationships/font" Target="fonts/CenturyGothic-bold.fntdata"/><Relationship Id="rId13" Type="http://schemas.openxmlformats.org/officeDocument/2006/relationships/slide" Target="slides/slide8.xml"/><Relationship Id="rId35" Type="http://customschemas.google.com/relationships/presentationmetadata" Target="metadata"/><Relationship Id="rId12" Type="http://schemas.openxmlformats.org/officeDocument/2006/relationships/slide" Target="slides/slide7.xml"/><Relationship Id="rId34" Type="http://schemas.openxmlformats.org/officeDocument/2006/relationships/font" Target="fonts/CenturyGothic-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uz-Cyrl-UZ"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1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2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2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27"/>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7"/>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8"/>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9"/>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0"/>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0"/>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1"/>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1"/>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1"/>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1"/>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4"/>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4"/>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5"/>
          <p:cNvSpPr/>
          <p:nvPr>
            <p:ph idx="2" type="pic"/>
          </p:nvPr>
        </p:nvSpPr>
        <p:spPr>
          <a:xfrm>
            <a:off x="4211341" y="987426"/>
            <a:ext cx="5014913" cy="4873625"/>
          </a:xfrm>
          <a:prstGeom prst="rect">
            <a:avLst/>
          </a:prstGeom>
          <a:noFill/>
          <a:ln>
            <a:noFill/>
          </a:ln>
        </p:spPr>
      </p:sp>
      <p:sp>
        <p:nvSpPr>
          <p:cNvPr id="68" name="Google Shape;68;p35"/>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6"/>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7"/>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2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6"/>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s://stat.uz/uz/rasmiy-statistika/small-business-and-entrepreneurship-2"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Week: 1.</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The role and importance of small business entities in the economy.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89" name="Google Shape;89;p1"/>
          <p:cNvPicPr preferRelativeResize="0"/>
          <p:nvPr/>
        </p:nvPicPr>
        <p:blipFill rotWithShape="1">
          <a:blip r:embed="rId3">
            <a:alphaModFix/>
          </a:blip>
          <a:srcRect b="0" l="0" r="0" t="0"/>
          <a:stretch/>
        </p:blipFill>
        <p:spPr>
          <a:xfrm>
            <a:off x="106681" y="1750753"/>
            <a:ext cx="4370726" cy="2714644"/>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90" name="Google Shape;90;p1"/>
          <p:cNvSpPr/>
          <p:nvPr/>
        </p:nvSpPr>
        <p:spPr>
          <a:xfrm>
            <a:off x="106681" y="122976"/>
            <a:ext cx="9692640"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200" u="none" cap="none" strike="noStrike">
                <a:solidFill>
                  <a:schemeClr val="dk1"/>
                </a:solidFill>
                <a:latin typeface="Times New Roman"/>
                <a:ea typeface="Times New Roman"/>
                <a:cs typeface="Times New Roman"/>
                <a:sym typeface="Times New Roman"/>
              </a:rPr>
              <a:t>«Graduate School of Business and Entrepreneurship</a:t>
            </a:r>
            <a:r>
              <a:rPr b="1" i="0" lang="uz-Cyrl-UZ" sz="3200" u="none" cap="none" strike="noStrike">
                <a:solidFill>
                  <a:srgbClr val="000000"/>
                </a:solidFill>
                <a:latin typeface="Times New Roman"/>
                <a:ea typeface="Times New Roman"/>
                <a:cs typeface="Times New Roman"/>
                <a:sym typeface="Times New Roman"/>
              </a:rPr>
              <a:t>»</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Times New Roman"/>
                <a:ea typeface="Times New Roman"/>
                <a:cs typeface="Times New Roman"/>
                <a:sym typeface="Times New Roman"/>
              </a:rPr>
              <a:t>Course: Management of Small Business Entities</a:t>
            </a:r>
            <a:r>
              <a:rPr b="1" i="1" lang="uz-Cyrl-UZ" sz="2400" u="none" cap="none" strike="noStrike">
                <a:solidFill>
                  <a:schemeClr val="dk1"/>
                </a:solidFill>
                <a:latin typeface="Times New Roman"/>
                <a:ea typeface="Times New Roman"/>
                <a:cs typeface="Times New Roman"/>
                <a:sym typeface="Times New Roman"/>
              </a:rPr>
              <a:t>.</a:t>
            </a:r>
            <a:endParaRPr b="1" i="1" sz="24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91" name="Google Shape;91;p1"/>
          <p:cNvSpPr/>
          <p:nvPr/>
        </p:nvSpPr>
        <p:spPr>
          <a:xfrm>
            <a:off x="4329065" y="5453163"/>
            <a:ext cx="232954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Katarov Vohid Raimkulovich</a:t>
            </a:r>
            <a:endParaRPr/>
          </a:p>
        </p:txBody>
      </p:sp>
      <p:sp>
        <p:nvSpPr>
          <p:cNvPr id="92" name="Google Shape;92;p1"/>
          <p:cNvSpPr/>
          <p:nvPr/>
        </p:nvSpPr>
        <p:spPr>
          <a:xfrm>
            <a:off x="6754518" y="5360830"/>
            <a:ext cx="2845105"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rgbClr val="333399"/>
                </a:solidFill>
                <a:latin typeface="Times New Roman"/>
                <a:ea typeface="Times New Roman"/>
                <a:cs typeface="Times New Roman"/>
                <a:sym typeface="Times New Roman"/>
              </a:rPr>
              <a:t>Lecturer of:</a:t>
            </a:r>
            <a:endParaRPr b="1" i="0" sz="1800" u="none" cap="none" strike="noStrike">
              <a:solidFill>
                <a:srgbClr val="333399"/>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1800" u="none" cap="none" strike="noStrike">
                <a:solidFill>
                  <a:srgbClr val="333399"/>
                </a:solidFill>
                <a:latin typeface="Times New Roman"/>
                <a:ea typeface="Times New Roman"/>
                <a:cs typeface="Times New Roman"/>
                <a:sym typeface="Times New Roman"/>
              </a:rPr>
              <a:t>Management of small business entities</a:t>
            </a:r>
            <a:endParaRPr b="1" i="0" sz="1800" u="none" cap="none" strike="noStrike">
              <a:solidFill>
                <a:srgbClr val="333399"/>
              </a:solidFill>
              <a:latin typeface="Times New Roman"/>
              <a:ea typeface="Times New Roman"/>
              <a:cs typeface="Times New Roman"/>
              <a:sym typeface="Times New Roman"/>
            </a:endParaRPr>
          </a:p>
        </p:txBody>
      </p:sp>
      <p:cxnSp>
        <p:nvCxnSpPr>
          <p:cNvPr id="93" name="Google Shape;93;p1"/>
          <p:cNvCxnSpPr/>
          <p:nvPr/>
        </p:nvCxnSpPr>
        <p:spPr>
          <a:xfrm>
            <a:off x="6754518" y="5268498"/>
            <a:ext cx="0" cy="1200329"/>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uz-Cyrl-UZ" sz="3000" u="none" cap="none" strike="noStrike">
                <a:solidFill>
                  <a:schemeClr val="dk1"/>
                </a:solidFill>
                <a:latin typeface="Times New Roman"/>
                <a:ea typeface="Times New Roman"/>
                <a:cs typeface="Times New Roman"/>
                <a:sym typeface="Times New Roman"/>
              </a:rPr>
              <a:t>Мавзу: 1.</a:t>
            </a:r>
            <a:endParaRPr b="1" i="0" sz="3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3000" u="none" cap="none" strike="noStrike">
                <a:solidFill>
                  <a:schemeClr val="dk1"/>
                </a:solidFill>
                <a:latin typeface="Times New Roman"/>
                <a:ea typeface="Times New Roman"/>
                <a:cs typeface="Times New Roman"/>
                <a:sym typeface="Times New Roman"/>
              </a:rPr>
              <a:t>Кичик бизнес субъектларининг иқтисодиётдаги тутган ўрни ва аҳамияти.</a:t>
            </a:r>
            <a:endParaRPr/>
          </a:p>
          <a:p>
            <a:pPr indent="0" lvl="0" marL="0" marR="0" rtl="0" algn="ctr">
              <a:spcBef>
                <a:spcPts val="0"/>
              </a:spcBef>
              <a:spcAft>
                <a:spcPts val="0"/>
              </a:spcAft>
              <a:buNone/>
            </a:pPr>
            <a:r>
              <a:t/>
            </a:r>
            <a:endParaRPr b="1" i="0" sz="2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99" name="Google Shape;99;p2"/>
          <p:cNvPicPr preferRelativeResize="0"/>
          <p:nvPr/>
        </p:nvPicPr>
        <p:blipFill rotWithShape="1">
          <a:blip r:embed="rId3">
            <a:alphaModFix/>
          </a:blip>
          <a:srcRect b="0" l="0" r="0" t="0"/>
          <a:stretch/>
        </p:blipFill>
        <p:spPr>
          <a:xfrm>
            <a:off x="106680" y="1429292"/>
            <a:ext cx="4269378" cy="2659232"/>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00" name="Google Shape;100;p2"/>
          <p:cNvSpPr/>
          <p:nvPr/>
        </p:nvSpPr>
        <p:spPr>
          <a:xfrm>
            <a:off x="4211137" y="5268497"/>
            <a:ext cx="2329542"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Кайтаров Вохид Раимкулович</a:t>
            </a:r>
            <a:endParaRPr b="1" i="0" sz="2400" u="none" cap="none" strike="noStrike">
              <a:solidFill>
                <a:srgbClr val="323F4F"/>
              </a:solidFill>
              <a:latin typeface="Times New Roman"/>
              <a:ea typeface="Times New Roman"/>
              <a:cs typeface="Times New Roman"/>
              <a:sym typeface="Times New Roman"/>
            </a:endParaRPr>
          </a:p>
        </p:txBody>
      </p:sp>
      <p:sp>
        <p:nvSpPr>
          <p:cNvPr id="101" name="Google Shape;101;p2"/>
          <p:cNvSpPr/>
          <p:nvPr/>
        </p:nvSpPr>
        <p:spPr>
          <a:xfrm>
            <a:off x="6968358" y="5268497"/>
            <a:ext cx="2764221"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chemeClr val="accent1"/>
                </a:solidFill>
                <a:latin typeface="Times New Roman"/>
                <a:ea typeface="Times New Roman"/>
                <a:cs typeface="Times New Roman"/>
                <a:sym typeface="Times New Roman"/>
              </a:rPr>
              <a:t>“Кичик бизнес субъектларини бошқариш” курс ўқитувчиси</a:t>
            </a:r>
            <a:endParaRPr b="0" i="0" sz="1800" u="none" cap="none" strike="noStrike">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6968358" y="5352581"/>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03" name="Google Shape;103;p2"/>
          <p:cNvSpPr/>
          <p:nvPr/>
        </p:nvSpPr>
        <p:spPr>
          <a:xfrm>
            <a:off x="106679" y="44297"/>
            <a:ext cx="9709983"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600" u="none" cap="none" strike="noStrike">
                <a:solidFill>
                  <a:srgbClr val="000000"/>
                </a:solidFill>
                <a:latin typeface="Times New Roman"/>
                <a:ea typeface="Times New Roman"/>
                <a:cs typeface="Times New Roman"/>
                <a:sym typeface="Times New Roman"/>
              </a:rPr>
              <a:t>Бизнес ва тадбиркорлик олий мактаби»</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Arial"/>
                <a:ea typeface="Arial"/>
                <a:cs typeface="Arial"/>
                <a:sym typeface="Arial"/>
              </a:rPr>
              <a:t>Фаннинг номи: Кичик бизнес субъектларини бошқариш.</a:t>
            </a:r>
            <a:endParaRPr/>
          </a:p>
          <a:p>
            <a:pPr indent="0" lvl="0" marL="0" marR="0" rtl="0" algn="ctr">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p:nvPr/>
        </p:nvSpPr>
        <p:spPr>
          <a:xfrm>
            <a:off x="675181" y="1316496"/>
            <a:ext cx="8811491" cy="4239716"/>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	</a:t>
            </a:r>
            <a:r>
              <a:rPr b="1" i="0" lang="uz-Cyrl-UZ" sz="2200" u="none" cap="none" strike="noStrike">
                <a:solidFill>
                  <a:schemeClr val="dk1"/>
                </a:solidFill>
                <a:latin typeface="Times New Roman"/>
                <a:ea typeface="Times New Roman"/>
                <a:cs typeface="Times New Roman"/>
                <a:sym typeface="Times New Roman"/>
              </a:rPr>
              <a:t>1. </a:t>
            </a:r>
            <a:r>
              <a:rPr b="0" i="0" lang="uz-Cyrl-UZ" sz="2200" u="none" cap="none" strike="noStrike">
                <a:solidFill>
                  <a:schemeClr val="dk1"/>
                </a:solidFill>
                <a:latin typeface="Times New Roman"/>
                <a:ea typeface="Times New Roman"/>
                <a:cs typeface="Times New Roman"/>
                <a:sym typeface="Times New Roman"/>
              </a:rPr>
              <a:t>Кичик бизнес ва хусусий тадбиркорликнинг мазмун моҳияти ва иқтисодчи олимларни назарий қарашлари.</a:t>
            </a:r>
            <a:endParaRPr/>
          </a:p>
          <a:p>
            <a:pPr indent="0" lvl="0" marL="0" marR="0" rtl="0" algn="l">
              <a:spcBef>
                <a:spcPts val="0"/>
              </a:spcBef>
              <a:spcAft>
                <a:spcPts val="0"/>
              </a:spcAft>
              <a:buNone/>
            </a:pPr>
            <a:r>
              <a:t/>
            </a:r>
            <a:endParaRPr b="0" i="0" sz="5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2. </a:t>
            </a:r>
            <a:r>
              <a:rPr b="0" i="0" lang="uz-Cyrl-UZ" sz="2200" u="none" cap="none" strike="noStrike">
                <a:solidFill>
                  <a:schemeClr val="dk1"/>
                </a:solidFill>
                <a:latin typeface="Times New Roman"/>
                <a:ea typeface="Times New Roman"/>
                <a:cs typeface="Times New Roman"/>
                <a:sym typeface="Times New Roman"/>
              </a:rPr>
              <a:t>Кичик бизнес субъектларининг иқтисодиётдаги тутган ўрни ривожланган хорижий мамлакатлар тажрибаси.</a:t>
            </a:r>
            <a:endParaRPr/>
          </a:p>
          <a:p>
            <a:pPr indent="0" lvl="0" marL="0" marR="0" rtl="0" algn="l">
              <a:spcBef>
                <a:spcPts val="0"/>
              </a:spcBef>
              <a:spcAft>
                <a:spcPts val="0"/>
              </a:spcAft>
              <a:buNone/>
            </a:pPr>
            <a:r>
              <a:t/>
            </a:r>
            <a:endParaRPr b="0" i="0" sz="5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3. </a:t>
            </a:r>
            <a:r>
              <a:rPr b="0" i="0" lang="uz-Cyrl-UZ" sz="2200" u="none" cap="none" strike="noStrike">
                <a:solidFill>
                  <a:schemeClr val="dk1"/>
                </a:solidFill>
                <a:latin typeface="Times New Roman"/>
                <a:ea typeface="Times New Roman"/>
                <a:cs typeface="Times New Roman"/>
                <a:sym typeface="Times New Roman"/>
              </a:rPr>
              <a:t>Ўзбекистонда кичик бизнес субъектлари ва хусусий тадбиркорликнинг иқтисодиётни ривожлантиришдаги ўрни.</a:t>
            </a:r>
            <a:endParaRPr/>
          </a:p>
          <a:p>
            <a:pPr indent="0" lvl="0" marL="0" marR="0" rtl="0" algn="l">
              <a:spcBef>
                <a:spcPts val="0"/>
              </a:spcBef>
              <a:spcAft>
                <a:spcPts val="0"/>
              </a:spcAft>
              <a:buNone/>
            </a:pPr>
            <a:r>
              <a:t/>
            </a:r>
            <a:endParaRPr b="0" i="0" sz="5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4. </a:t>
            </a:r>
            <a:r>
              <a:rPr b="0" i="0" lang="uz-Cyrl-UZ" sz="2200" u="none" cap="none" strike="noStrike">
                <a:solidFill>
                  <a:schemeClr val="dk1"/>
                </a:solidFill>
                <a:latin typeface="Times New Roman"/>
                <a:ea typeface="Times New Roman"/>
                <a:cs typeface="Times New Roman"/>
                <a:sym typeface="Times New Roman"/>
              </a:rPr>
              <a:t>Кичик бизнес субъектларининг миллий иқтисодиётни ривожлантиришдаги ижтимоий-иқтисодий аҳамиятини оширишдаги муаммолар. </a:t>
            </a:r>
            <a:endParaRPr b="0" i="0" sz="2200" u="none" cap="none" strike="noStrike">
              <a:solidFill>
                <a:schemeClr val="dk1"/>
              </a:solidFill>
              <a:latin typeface="Times New Roman"/>
              <a:ea typeface="Times New Roman"/>
              <a:cs typeface="Times New Roman"/>
              <a:sym typeface="Times New Roman"/>
            </a:endParaRPr>
          </a:p>
        </p:txBody>
      </p:sp>
      <p:sp>
        <p:nvSpPr>
          <p:cNvPr id="109" name="Google Shape;109;p3"/>
          <p:cNvSpPr txBox="1"/>
          <p:nvPr/>
        </p:nvSpPr>
        <p:spPr>
          <a:xfrm>
            <a:off x="-25234" y="21269"/>
            <a:ext cx="9931233" cy="51236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Times New Roman"/>
              <a:buNone/>
            </a:pPr>
            <a:r>
              <a:rPr b="1" i="0" lang="uz-Cyrl-UZ" sz="3200" u="none" cap="none" strike="noStrike">
                <a:solidFill>
                  <a:schemeClr val="lt1"/>
                </a:solidFill>
                <a:latin typeface="Times New Roman"/>
                <a:ea typeface="Times New Roman"/>
                <a:cs typeface="Times New Roman"/>
                <a:sym typeface="Times New Roman"/>
              </a:rPr>
              <a:t>РЕЖА</a:t>
            </a:r>
            <a:endParaRPr b="1" i="0" sz="30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p:nvPr/>
        </p:nvSpPr>
        <p:spPr>
          <a:xfrm>
            <a:off x="158698" y="1114969"/>
            <a:ext cx="9143999" cy="36933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115" name="Google Shape;115;p4"/>
          <p:cNvSpPr/>
          <p:nvPr/>
        </p:nvSpPr>
        <p:spPr>
          <a:xfrm>
            <a:off x="1197520" y="501134"/>
            <a:ext cx="184731"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200">
              <a:solidFill>
                <a:srgbClr val="002060"/>
              </a:solidFill>
              <a:latin typeface="Calibri"/>
              <a:ea typeface="Calibri"/>
              <a:cs typeface="Calibri"/>
              <a:sym typeface="Calibri"/>
            </a:endParaRPr>
          </a:p>
        </p:txBody>
      </p:sp>
      <p:sp>
        <p:nvSpPr>
          <p:cNvPr id="116" name="Google Shape;116;p4"/>
          <p:cNvSpPr/>
          <p:nvPr/>
        </p:nvSpPr>
        <p:spPr>
          <a:xfrm>
            <a:off x="158698" y="625104"/>
            <a:ext cx="9479288" cy="3477875"/>
          </a:xfrm>
          <a:prstGeom prst="rect">
            <a:avLst/>
          </a:prstGeom>
          <a:noFill/>
          <a:ln>
            <a:noFill/>
          </a:ln>
        </p:spPr>
        <p:txBody>
          <a:bodyPr anchorCtr="0" anchor="t" bIns="45700" lIns="91425" spcFirstLastPara="1" rIns="91425" wrap="square" tIns="45700">
            <a:spAutoFit/>
          </a:bodyPr>
          <a:lstStyle/>
          <a:p>
            <a:pPr indent="44958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Ўқув курсида кичик бизнес ва хусусий тадбиркорлик фаолиятини ташкил этиш, режалаштириш ва бошқаришнинг назарий-услубий ҳамда амалий асослари атрофлича ёритилган. </a:t>
            </a:r>
            <a:endParaRPr sz="2000">
              <a:solidFill>
                <a:schemeClr val="dk1"/>
              </a:solidFill>
              <a:latin typeface="Times New Roman"/>
              <a:ea typeface="Times New Roman"/>
              <a:cs typeface="Times New Roman"/>
              <a:sym typeface="Times New Roman"/>
            </a:endParaRPr>
          </a:p>
          <a:p>
            <a:pPr indent="44958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Ушбу қўлланма ўз ичига тадбиркорлик фаолиятини ташкил этиш, режалаштириш ва бошқаришга оид билимларни, муоаммоли вазиятларни, амалий маслаҳатларни камраб олган, шунингдек, унда тадбиркорликка оид иктисодий атамалар ва машҳур олимларнинг цитаталари ҳамда мавзуга ўзбек халқ мақолларидан намуналари берилган.</a:t>
            </a:r>
            <a:endParaRPr/>
          </a:p>
          <a:p>
            <a:pPr indent="44958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Шунингдек, курсда кичик бизнес субъектларининг молиявий барқарорлигини таъминлаш, молиявий ташкилотлар, солиқ, ва аудит ташкилотлари билан алоқалар ҳамда бошқарувда стратегияларни шакллантириш асослари келтирилган. </a:t>
            </a:r>
            <a:endParaRPr sz="2000">
              <a:solidFill>
                <a:schemeClr val="dk1"/>
              </a:solidFill>
              <a:latin typeface="Times New Roman"/>
              <a:ea typeface="Times New Roman"/>
              <a:cs typeface="Times New Roman"/>
              <a:sym typeface="Times New Roman"/>
            </a:endParaRPr>
          </a:p>
        </p:txBody>
      </p:sp>
      <p:sp>
        <p:nvSpPr>
          <p:cNvPr id="117" name="Google Shape;117;p4"/>
          <p:cNvSpPr txBox="1"/>
          <p:nvPr/>
        </p:nvSpPr>
        <p:spPr>
          <a:xfrm>
            <a:off x="-25234" y="21269"/>
            <a:ext cx="9931233" cy="51236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Times New Roman"/>
              <a:buNone/>
            </a:pPr>
            <a:r>
              <a:rPr b="1" lang="uz-Cyrl-UZ" sz="3200" u="none">
                <a:solidFill>
                  <a:schemeClr val="lt1"/>
                </a:solidFill>
                <a:latin typeface="Times New Roman"/>
                <a:ea typeface="Times New Roman"/>
                <a:cs typeface="Times New Roman"/>
                <a:sym typeface="Times New Roman"/>
              </a:rPr>
              <a:t>ЎҚУВ КУРСИДА</a:t>
            </a:r>
            <a:endParaRPr b="1" sz="3000" u="none">
              <a:solidFill>
                <a:schemeClr val="lt1"/>
              </a:solidFill>
              <a:latin typeface="Times New Roman"/>
              <a:ea typeface="Times New Roman"/>
              <a:cs typeface="Times New Roman"/>
              <a:sym typeface="Times New Roman"/>
            </a:endParaRPr>
          </a:p>
        </p:txBody>
      </p:sp>
      <p:sp>
        <p:nvSpPr>
          <p:cNvPr id="118" name="Google Shape;118;p4"/>
          <p:cNvSpPr/>
          <p:nvPr/>
        </p:nvSpPr>
        <p:spPr>
          <a:xfrm>
            <a:off x="158698" y="6488668"/>
            <a:ext cx="78081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800">
                <a:solidFill>
                  <a:schemeClr val="dk1"/>
                </a:solidFill>
                <a:latin typeface="Calibri"/>
                <a:ea typeface="Calibri"/>
                <a:cs typeface="Calibri"/>
                <a:sym typeface="Calibri"/>
              </a:rPr>
              <a:t>https://www.uschamber.com/co/run/technology/small-business-technologies</a:t>
            </a:r>
            <a:endParaRPr/>
          </a:p>
        </p:txBody>
      </p:sp>
      <p:pic>
        <p:nvPicPr>
          <p:cNvPr id="119" name="Google Shape;119;p4"/>
          <p:cNvPicPr preferRelativeResize="0"/>
          <p:nvPr/>
        </p:nvPicPr>
        <p:blipFill rotWithShape="1">
          <a:blip r:embed="rId3">
            <a:alphaModFix/>
          </a:blip>
          <a:srcRect b="0" l="0" r="0" t="0"/>
          <a:stretch/>
        </p:blipFill>
        <p:spPr>
          <a:xfrm>
            <a:off x="5326445" y="4102979"/>
            <a:ext cx="3976252" cy="2385689"/>
          </a:xfrm>
          <a:prstGeom prst="rect">
            <a:avLst/>
          </a:prstGeom>
          <a:noFill/>
          <a:ln>
            <a:noFill/>
          </a:ln>
        </p:spPr>
      </p:pic>
      <p:sp>
        <p:nvSpPr>
          <p:cNvPr id="120" name="Google Shape;120;p4"/>
          <p:cNvSpPr/>
          <p:nvPr/>
        </p:nvSpPr>
        <p:spPr>
          <a:xfrm>
            <a:off x="158698" y="4092301"/>
            <a:ext cx="4953000" cy="2246769"/>
          </a:xfrm>
          <a:prstGeom prst="rect">
            <a:avLst/>
          </a:prstGeom>
          <a:noFill/>
          <a:ln>
            <a:noFill/>
          </a:ln>
        </p:spPr>
        <p:txBody>
          <a:bodyPr anchorCtr="0" anchor="t" bIns="45700" lIns="91425" spcFirstLastPara="1" rIns="91425" wrap="square" tIns="45700">
            <a:spAutoFit/>
          </a:bodyPr>
          <a:lstStyle/>
          <a:p>
            <a:pPr indent="44958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Ўқув қўлланма тадбиркорлик фаолияти билан шуғулланувчи барча кичик бизнес ходимлари, бизнес мактаби тингловчилари, олий ўқув юртлари, касб-хунар коллежлари талабалари ва кенг жамоатчиликка молиявий билимларини ошириш учун мўлжалланган.</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descr="Картинки по запросу корпоративное управление" id="125" name="Google Shape;125;p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26" name="Google Shape;126;p5"/>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5"/>
          <p:cNvSpPr/>
          <p:nvPr/>
        </p:nvSpPr>
        <p:spPr>
          <a:xfrm>
            <a:off x="2730065" y="1091460"/>
            <a:ext cx="7175935" cy="5232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2800">
                <a:solidFill>
                  <a:srgbClr val="000000"/>
                </a:solidFill>
                <a:latin typeface="Times New Roman"/>
                <a:ea typeface="Times New Roman"/>
                <a:cs typeface="Times New Roman"/>
                <a:sym typeface="Times New Roman"/>
              </a:rPr>
              <a:t>Кичик бизнес субъектларини бошқариш</a:t>
            </a:r>
            <a:endParaRPr b="1" sz="2500">
              <a:solidFill>
                <a:schemeClr val="dk1"/>
              </a:solidFill>
              <a:latin typeface="Times New Roman"/>
              <a:ea typeface="Times New Roman"/>
              <a:cs typeface="Times New Roman"/>
              <a:sym typeface="Times New Roman"/>
            </a:endParaRPr>
          </a:p>
        </p:txBody>
      </p:sp>
      <p:sp>
        <p:nvSpPr>
          <p:cNvPr id="128" name="Google Shape;128;p5"/>
          <p:cNvSpPr txBox="1"/>
          <p:nvPr/>
        </p:nvSpPr>
        <p:spPr>
          <a:xfrm>
            <a:off x="2298763" y="0"/>
            <a:ext cx="7607238" cy="736637"/>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Times New Roman"/>
              <a:buNone/>
            </a:pPr>
            <a:r>
              <a:rPr b="1" lang="uz-Cyrl-UZ" sz="3200">
                <a:solidFill>
                  <a:schemeClr val="lt1"/>
                </a:solidFill>
                <a:latin typeface="Times New Roman"/>
                <a:ea typeface="Times New Roman"/>
                <a:cs typeface="Times New Roman"/>
                <a:sym typeface="Times New Roman"/>
              </a:rPr>
              <a:t>Курснинг мақсад ва вазифалари</a:t>
            </a:r>
            <a:endParaRPr sz="3200">
              <a:solidFill>
                <a:schemeClr val="lt1"/>
              </a:solidFill>
              <a:latin typeface="Times New Roman"/>
              <a:ea typeface="Times New Roman"/>
              <a:cs typeface="Times New Roman"/>
              <a:sym typeface="Times New Roman"/>
            </a:endParaRPr>
          </a:p>
        </p:txBody>
      </p:sp>
      <p:sp>
        <p:nvSpPr>
          <p:cNvPr id="129" name="Google Shape;129;p5"/>
          <p:cNvSpPr/>
          <p:nvPr/>
        </p:nvSpPr>
        <p:spPr>
          <a:xfrm>
            <a:off x="126404" y="1978944"/>
            <a:ext cx="9490562" cy="278537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2500">
                <a:solidFill>
                  <a:schemeClr val="dk1"/>
                </a:solidFill>
                <a:latin typeface="Times New Roman"/>
                <a:ea typeface="Times New Roman"/>
                <a:cs typeface="Times New Roman"/>
                <a:sym typeface="Times New Roman"/>
              </a:rPr>
              <a:t>	Кучли рақобат шароитида кичик бизнес субъектлари дуч келаётган муаммолар айниқса янги шаклланаётган фаолиятини бошқаришда бозор конуниятлари даражасида тўла англамаслик, бизнесни ташкил этиш, режалаштириш ва бошқришда тажрибага эга эмаслигини инобатга олган ҳолда ўқув курсида ушбу муаммоларга илмий ва амалий ечимлар топиш ва тадбиркорликни бошқариш самарадорлигини ошириш мақсад қилиб белгланган. </a:t>
            </a:r>
            <a:endParaRPr sz="2500">
              <a:solidFill>
                <a:schemeClr val="dk1"/>
              </a:solidFill>
              <a:latin typeface="Times New Roman"/>
              <a:ea typeface="Times New Roman"/>
              <a:cs typeface="Times New Roman"/>
              <a:sym typeface="Times New Roman"/>
            </a:endParaRPr>
          </a:p>
        </p:txBody>
      </p:sp>
      <p:sp>
        <p:nvSpPr>
          <p:cNvPr id="130" name="Google Shape;130;p5"/>
          <p:cNvSpPr/>
          <p:nvPr/>
        </p:nvSpPr>
        <p:spPr>
          <a:xfrm>
            <a:off x="0" y="6518841"/>
            <a:ext cx="870650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000">
                <a:solidFill>
                  <a:schemeClr val="dk1"/>
                </a:solidFill>
                <a:latin typeface="Calibri"/>
                <a:ea typeface="Calibri"/>
                <a:cs typeface="Calibri"/>
                <a:sym typeface="Calibri"/>
              </a:rPr>
              <a:t>https://www.google.com/url%Fcoursemethod.com%Flearning-goals-objectives</a:t>
            </a:r>
            <a:endParaRPr sz="1000">
              <a:solidFill>
                <a:schemeClr val="dk1"/>
              </a:solidFill>
              <a:latin typeface="Calibri"/>
              <a:ea typeface="Calibri"/>
              <a:cs typeface="Calibri"/>
              <a:sym typeface="Calibri"/>
            </a:endParaRPr>
          </a:p>
        </p:txBody>
      </p:sp>
      <p:pic>
        <p:nvPicPr>
          <p:cNvPr id="131" name="Google Shape;131;p5"/>
          <p:cNvPicPr preferRelativeResize="0"/>
          <p:nvPr/>
        </p:nvPicPr>
        <p:blipFill rotWithShape="1">
          <a:blip r:embed="rId3">
            <a:alphaModFix/>
          </a:blip>
          <a:srcRect b="0" l="0" r="0" t="0"/>
          <a:stretch/>
        </p:blipFill>
        <p:spPr>
          <a:xfrm>
            <a:off x="1" y="0"/>
            <a:ext cx="2298762" cy="183571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5" name="Shape 135"/>
        <p:cNvGrpSpPr/>
        <p:nvPr/>
      </p:nvGrpSpPr>
      <p:grpSpPr>
        <a:xfrm>
          <a:off x="0" y="0"/>
          <a:ext cx="0" cy="0"/>
          <a:chOff x="0" y="0"/>
          <a:chExt cx="0" cy="0"/>
        </a:xfrm>
      </p:grpSpPr>
      <p:sp>
        <p:nvSpPr>
          <p:cNvPr descr="Картинки по запросу корпоративное управление" id="136" name="Google Shape;136;p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37" name="Google Shape;137;p6"/>
          <p:cNvSpPr txBox="1"/>
          <p:nvPr/>
        </p:nvSpPr>
        <p:spPr>
          <a:xfrm>
            <a:off x="0" y="15555"/>
            <a:ext cx="9906000" cy="940886"/>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Times New Roman"/>
              <a:buNone/>
            </a:pPr>
            <a:r>
              <a:rPr b="1" lang="uz-Cyrl-UZ" sz="3200">
                <a:solidFill>
                  <a:schemeClr val="lt1"/>
                </a:solidFill>
                <a:latin typeface="Times New Roman"/>
                <a:ea typeface="Times New Roman"/>
                <a:cs typeface="Times New Roman"/>
                <a:sym typeface="Times New Roman"/>
              </a:rPr>
              <a:t>Кичик бизнес субъектларининг иқтисодий ўсишдаги аҳамияти</a:t>
            </a:r>
            <a:endParaRPr sz="3200">
              <a:solidFill>
                <a:schemeClr val="lt1"/>
              </a:solidFill>
              <a:latin typeface="Times New Roman"/>
              <a:ea typeface="Times New Roman"/>
              <a:cs typeface="Times New Roman"/>
              <a:sym typeface="Times New Roman"/>
            </a:endParaRPr>
          </a:p>
        </p:txBody>
      </p:sp>
      <p:pic>
        <p:nvPicPr>
          <p:cNvPr descr="Сфера услуг - важная составляющая экономики государства" id="138" name="Google Shape;138;p6"/>
          <p:cNvPicPr preferRelativeResize="0"/>
          <p:nvPr/>
        </p:nvPicPr>
        <p:blipFill rotWithShape="1">
          <a:blip r:embed="rId3">
            <a:alphaModFix/>
          </a:blip>
          <a:srcRect b="0" l="0" r="0" t="0"/>
          <a:stretch/>
        </p:blipFill>
        <p:spPr>
          <a:xfrm>
            <a:off x="1" y="4236401"/>
            <a:ext cx="4151586" cy="2548025"/>
          </a:xfrm>
          <a:prstGeom prst="rect">
            <a:avLst/>
          </a:prstGeom>
          <a:solidFill>
            <a:schemeClr val="lt1"/>
          </a:solidFill>
          <a:ln>
            <a:noFill/>
          </a:ln>
        </p:spPr>
      </p:pic>
      <p:sp>
        <p:nvSpPr>
          <p:cNvPr id="139" name="Google Shape;139;p6"/>
          <p:cNvSpPr/>
          <p:nvPr/>
        </p:nvSpPr>
        <p:spPr>
          <a:xfrm>
            <a:off x="588579" y="956441"/>
            <a:ext cx="8828690" cy="347787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	Жаҳон тажрибасига кўра, кичик бизнесни ривожлантириш нафақат ижтимоий-иқтисодий самарадорликни таъминлайди, балки мамлакатларда амалга оширилаётган сиёсий дастурларда ҳам ўз аксини топмоқда. Кичик бизнесни ривожлантириш жамият таркибида ўрта қатламнинг улушини ортиши, шу билан бирга мамлакатдаги иқтисодий, ижтимоий ва сиёсий барқарорликни таъминлашнинг муҳим омили ҳисобланади. </a:t>
            </a:r>
            <a:endParaRPr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	Кичик бизнес АҚШ, Германия, Хитой, Франция, Япония, Италия каби ривожланган мамлакатларда иқтисодиётни барқарорлаштиришда катта аҳамият касб этади. </a:t>
            </a:r>
            <a:endParaRPr sz="2200">
              <a:solidFill>
                <a:schemeClr val="dk1"/>
              </a:solidFill>
              <a:latin typeface="Times New Roman"/>
              <a:ea typeface="Times New Roman"/>
              <a:cs typeface="Times New Roman"/>
              <a:sym typeface="Times New Roman"/>
            </a:endParaRPr>
          </a:p>
        </p:txBody>
      </p:sp>
      <p:sp>
        <p:nvSpPr>
          <p:cNvPr id="140" name="Google Shape;140;p6"/>
          <p:cNvSpPr/>
          <p:nvPr/>
        </p:nvSpPr>
        <p:spPr>
          <a:xfrm>
            <a:off x="3758762" y="4329212"/>
            <a:ext cx="5553403" cy="21236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«Халқаро кичик бизнес Кенгаши (ICSB) маълумотларига кўра, кичик бизнес субъектлари барча корхоналарнинг 90% дан ортиғини, иш билан банд бўлганларнинг 60-70% ни, ялпи ички маҳсулотнинг 50% ни ташкил этади» </a:t>
            </a:r>
            <a:r>
              <a:rPr lang="uz-Cyrl-UZ" sz="2200">
                <a:solidFill>
                  <a:srgbClr val="002060"/>
                </a:solidFill>
                <a:latin typeface="Times New Roman"/>
                <a:ea typeface="Times New Roman"/>
                <a:cs typeface="Times New Roman"/>
                <a:sym typeface="Times New Roman"/>
              </a:rPr>
              <a:t>[1]</a:t>
            </a:r>
            <a:endParaRPr sz="2200">
              <a:solidFill>
                <a:srgbClr val="00206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descr="Картинки по запросу корпоративное управление" id="145" name="Google Shape;145;p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46" name="Google Shape;146;p7"/>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p7"/>
          <p:cNvSpPr/>
          <p:nvPr/>
        </p:nvSpPr>
        <p:spPr>
          <a:xfrm>
            <a:off x="306418" y="1187455"/>
            <a:ext cx="9293163" cy="4944943"/>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uz-Cyrl-UZ" sz="2200">
                <a:solidFill>
                  <a:schemeClr val="dk1"/>
                </a:solidFill>
                <a:latin typeface="Times New Roman"/>
                <a:ea typeface="Times New Roman"/>
                <a:cs typeface="Times New Roman"/>
                <a:sym typeface="Times New Roman"/>
              </a:rPr>
              <a:t>Кичик бизнес ва хусусий тадбиркорликнинг иқтисодиётдаги ўрни ва роли қандай кўрсаткичларда ифодаланади? </a:t>
            </a:r>
            <a:endParaRPr sz="2200">
              <a:solidFill>
                <a:schemeClr val="dk1"/>
              </a:solidFill>
              <a:latin typeface="Times New Roman"/>
              <a:ea typeface="Times New Roman"/>
              <a:cs typeface="Times New Roman"/>
              <a:sym typeface="Times New Roman"/>
            </a:endParaRPr>
          </a:p>
          <a:p>
            <a:pPr indent="449580" lvl="0" marL="0" marR="0" rtl="0" algn="just">
              <a:lnSpc>
                <a:spcPct val="115000"/>
              </a:lnSpc>
              <a:spcBef>
                <a:spcPts val="800"/>
              </a:spcBef>
              <a:spcAft>
                <a:spcPts val="0"/>
              </a:spcAft>
              <a:buNone/>
            </a:pPr>
            <a:r>
              <a:rPr lang="uz-Cyrl-UZ" sz="2200">
                <a:solidFill>
                  <a:schemeClr val="dk1"/>
                </a:solidFill>
                <a:latin typeface="Times New Roman"/>
                <a:ea typeface="Times New Roman"/>
                <a:cs typeface="Times New Roman"/>
                <a:sym typeface="Times New Roman"/>
              </a:rPr>
              <a:t>Унинг иқтисодиётда тутган ўрнига баҳо беришда, энг аввало, иқтисодий тараққиёт учун муҳим аҳамиятга эга бўлган миқдорий кўрсаткичларга асосий эътиборни қаратиш лозим. Бундай кўрсаткичлар жумласига кичик бизнес ва хусусий тадбиркор­ликнинг ялпи ички маҳсулот, жами иш билан банд бўлганлар, капитал қўйилмалар, экспорт ва бошқалардаги улушини ки­ритиш мумкин. </a:t>
            </a:r>
            <a:endParaRPr sz="2200">
              <a:solidFill>
                <a:schemeClr val="dk1"/>
              </a:solidFill>
              <a:latin typeface="Times New Roman"/>
              <a:ea typeface="Times New Roman"/>
              <a:cs typeface="Times New Roman"/>
              <a:sym typeface="Times New Roman"/>
            </a:endParaRPr>
          </a:p>
          <a:p>
            <a:pPr indent="449580" lvl="0" marL="0" marR="0" rtl="0" algn="just">
              <a:lnSpc>
                <a:spcPct val="115000"/>
              </a:lnSpc>
              <a:spcBef>
                <a:spcPts val="800"/>
              </a:spcBef>
              <a:spcAft>
                <a:spcPts val="0"/>
              </a:spcAft>
              <a:buNone/>
            </a:pPr>
            <a:r>
              <a:rPr lang="uz-Cyrl-UZ" sz="2200">
                <a:solidFill>
                  <a:schemeClr val="dk1"/>
                </a:solidFill>
                <a:latin typeface="Times New Roman"/>
                <a:ea typeface="Times New Roman"/>
                <a:cs typeface="Times New Roman"/>
                <a:sym typeface="Times New Roman"/>
              </a:rPr>
              <a:t>Шу билан бирга мамлакатдаги кичик ва ўрта корхоналарнинг умумий сони ва ҳар минг кишига тўғри кела­диган кичик ва ўрта корхоналар сони ҳам мазкур секторнинг ривожланганлик даражаси тўғрисида фикр юритишга имкон беради.</a:t>
            </a:r>
            <a:endParaRPr sz="2200">
              <a:solidFill>
                <a:schemeClr val="dk1"/>
              </a:solidFill>
              <a:latin typeface="Calibri"/>
              <a:ea typeface="Calibri"/>
              <a:cs typeface="Calibri"/>
              <a:sym typeface="Calibri"/>
            </a:endParaRPr>
          </a:p>
        </p:txBody>
      </p:sp>
      <p:sp>
        <p:nvSpPr>
          <p:cNvPr id="148" name="Google Shape;148;p7"/>
          <p:cNvSpPr txBox="1"/>
          <p:nvPr/>
        </p:nvSpPr>
        <p:spPr>
          <a:xfrm>
            <a:off x="0" y="15555"/>
            <a:ext cx="9906000" cy="856804"/>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2500"/>
              <a:buFont typeface="Times New Roman"/>
              <a:buNone/>
            </a:pPr>
            <a:r>
              <a:rPr b="1" lang="uz-Cyrl-UZ" sz="2500">
                <a:solidFill>
                  <a:schemeClr val="lt1"/>
                </a:solidFill>
                <a:latin typeface="Times New Roman"/>
                <a:ea typeface="Times New Roman"/>
                <a:cs typeface="Times New Roman"/>
                <a:sym typeface="Times New Roman"/>
              </a:rPr>
              <a:t>Кичик бизнеснинг иқтисодиётдаги ўрни ва роли қандай кўрсаткичларда ифодаланади?</a:t>
            </a:r>
            <a:endParaRPr b="1" sz="2500">
              <a:solidFill>
                <a:schemeClr val="lt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descr="Картинки по запросу корпоративное управление" id="153" name="Google Shape;153;p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54" name="Google Shape;154;p8"/>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Кичик бизнес ва хусусий тадбиркорликнинг мазмун моҳияти ва иқтисодчи олимларни назарий қарашлари</a:t>
            </a:r>
            <a:endParaRPr b="1" sz="3000">
              <a:solidFill>
                <a:schemeClr val="lt1"/>
              </a:solidFill>
              <a:latin typeface="Times New Roman"/>
              <a:ea typeface="Times New Roman"/>
              <a:cs typeface="Times New Roman"/>
              <a:sym typeface="Times New Roman"/>
            </a:endParaRPr>
          </a:p>
        </p:txBody>
      </p:sp>
      <p:sp>
        <p:nvSpPr>
          <p:cNvPr id="155" name="Google Shape;155;p8"/>
          <p:cNvSpPr/>
          <p:nvPr/>
        </p:nvSpPr>
        <p:spPr>
          <a:xfrm>
            <a:off x="525516" y="1446386"/>
            <a:ext cx="9301655" cy="5170646"/>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r">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0" lvl="0" marL="0" marR="0" rtl="0" algn="r">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	Кичик бизнес субъектлари</a:t>
            </a:r>
            <a:r>
              <a:rPr lang="uz-Cyrl-UZ" sz="1800">
                <a:solidFill>
                  <a:schemeClr val="dk1"/>
                </a:solidFill>
                <a:latin typeface="Times New Roman"/>
                <a:ea typeface="Times New Roman"/>
                <a:cs typeface="Times New Roman"/>
                <a:sym typeface="Times New Roman"/>
              </a:rPr>
              <a:t> – бу иқтисодиётнинг йирик таркибий қисми бўлиб, у турли ишлаб чиқариш соҳаларини ўхшаш тавсифлар, иқтисодий мақсадлар, функциялари орқали бирлаштиради ва назарий ҳамда амалий жиҳатдан иқтисодиётни бошқа қисмларидан фарқ қилади</a:t>
            </a:r>
            <a:r>
              <a:rPr lang="uz-Cyrl-UZ" sz="1800">
                <a:solidFill>
                  <a:srgbClr val="002060"/>
                </a:solidFill>
                <a:latin typeface="Times New Roman"/>
                <a:ea typeface="Times New Roman"/>
                <a:cs typeface="Times New Roman"/>
                <a:sym typeface="Times New Roman"/>
              </a:rPr>
              <a:t>[2].</a:t>
            </a:r>
            <a:endParaRPr/>
          </a:p>
          <a:p>
            <a:pPr indent="0" lvl="0" marL="0" marR="0" rtl="0" algn="just">
              <a:spcBef>
                <a:spcPts val="0"/>
              </a:spcBef>
              <a:spcAft>
                <a:spcPts val="0"/>
              </a:spcAft>
              <a:buNone/>
            </a:pPr>
            <a:r>
              <a:t/>
            </a:r>
            <a:endParaRPr sz="2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a:t>
            </a:r>
            <a:r>
              <a:rPr b="1" lang="uz-Cyrl-UZ" sz="1800">
                <a:solidFill>
                  <a:schemeClr val="dk1"/>
                </a:solidFill>
                <a:latin typeface="Times New Roman"/>
                <a:ea typeface="Times New Roman"/>
                <a:cs typeface="Times New Roman"/>
                <a:sym typeface="Times New Roman"/>
              </a:rPr>
              <a:t>Кичик бизнес субъектлари </a:t>
            </a:r>
            <a:r>
              <a:rPr lang="uz-Cyrl-UZ" sz="1800">
                <a:solidFill>
                  <a:schemeClr val="dk1"/>
                </a:solidFill>
                <a:latin typeface="Times New Roman"/>
                <a:ea typeface="Times New Roman"/>
                <a:cs typeface="Times New Roman"/>
                <a:sym typeface="Times New Roman"/>
              </a:rPr>
              <a:t>– бу иқтисодиётнинг моддий маҳсулотларини ишлаб чиқарувчи, номоддий бойликни яратувчи ва хизмат кўрсатиш соҳаларида фаолият юритувчи хўжалик субъектларидир</a:t>
            </a:r>
            <a:r>
              <a:rPr lang="uz-Cyrl-UZ" sz="1800">
                <a:solidFill>
                  <a:srgbClr val="002060"/>
                </a:solidFill>
                <a:latin typeface="Times New Roman"/>
                <a:ea typeface="Times New Roman"/>
                <a:cs typeface="Times New Roman"/>
                <a:sym typeface="Times New Roman"/>
              </a:rPr>
              <a:t> [3].</a:t>
            </a:r>
            <a:endParaRPr/>
          </a:p>
          <a:p>
            <a:pPr indent="0" lvl="0" marL="0" marR="0" rtl="0" algn="just">
              <a:spcBef>
                <a:spcPts val="0"/>
              </a:spcBef>
              <a:spcAft>
                <a:spcPts val="0"/>
              </a:spcAft>
              <a:buNone/>
            </a:pPr>
            <a:r>
              <a:t/>
            </a:r>
            <a:endParaRPr sz="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	</a:t>
            </a:r>
            <a:r>
              <a:rPr b="1" lang="uz-Cyrl-UZ" sz="1800">
                <a:solidFill>
                  <a:schemeClr val="dk1"/>
                </a:solidFill>
                <a:latin typeface="Times New Roman"/>
                <a:ea typeface="Times New Roman"/>
                <a:cs typeface="Times New Roman"/>
                <a:sym typeface="Times New Roman"/>
              </a:rPr>
              <a:t>Кичик бизнес субъектлари </a:t>
            </a:r>
            <a:r>
              <a:rPr lang="uz-Cyrl-UZ" sz="1800">
                <a:solidFill>
                  <a:schemeClr val="dk1"/>
                </a:solidFill>
                <a:latin typeface="Times New Roman"/>
                <a:ea typeface="Times New Roman"/>
                <a:cs typeface="Times New Roman"/>
                <a:sym typeface="Times New Roman"/>
              </a:rPr>
              <a:t>– тижоратга асосланган серияли ва йирик миқдорда маҳсулот ва товарлар ишлаб чиқарувчи, жумладан, бино ва иншоотларни қуриш, алоқа, телекоммуникация, транспорт хизматини амалга оширувчи кичик ва ўрта корхоналар йиғиндисидир</a:t>
            </a:r>
            <a:r>
              <a:rPr lang="uz-Cyrl-UZ" sz="1800">
                <a:solidFill>
                  <a:srgbClr val="002060"/>
                </a:solidFill>
                <a:latin typeface="Times New Roman"/>
                <a:ea typeface="Times New Roman"/>
                <a:cs typeface="Times New Roman"/>
                <a:sym typeface="Times New Roman"/>
              </a:rPr>
              <a:t> [4].</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002060"/>
              </a:solidFill>
              <a:latin typeface="Calibri"/>
              <a:ea typeface="Calibri"/>
              <a:cs typeface="Calibri"/>
              <a:sym typeface="Calibri"/>
            </a:endParaRPr>
          </a:p>
        </p:txBody>
      </p:sp>
      <p:pic>
        <p:nvPicPr>
          <p:cNvPr id="156" name="Google Shape;156;p8"/>
          <p:cNvPicPr preferRelativeResize="0"/>
          <p:nvPr/>
        </p:nvPicPr>
        <p:blipFill rotWithShape="1">
          <a:blip r:embed="rId3">
            <a:alphaModFix/>
          </a:blip>
          <a:srcRect b="0" l="0" r="0" t="0"/>
          <a:stretch/>
        </p:blipFill>
        <p:spPr>
          <a:xfrm>
            <a:off x="7223234" y="1177159"/>
            <a:ext cx="2603937" cy="1746555"/>
          </a:xfrm>
          <a:prstGeom prst="rect">
            <a:avLst/>
          </a:prstGeom>
          <a:noFill/>
          <a:ln>
            <a:noFill/>
          </a:ln>
        </p:spPr>
      </p:pic>
      <p:sp>
        <p:nvSpPr>
          <p:cNvPr id="157" name="Google Shape;157;p8"/>
          <p:cNvSpPr/>
          <p:nvPr/>
        </p:nvSpPr>
        <p:spPr>
          <a:xfrm>
            <a:off x="525516" y="1446386"/>
            <a:ext cx="6583793" cy="147732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	Тадбиркорлик - </a:t>
            </a:r>
            <a:r>
              <a:rPr lang="uz-Cyrl-UZ" sz="1800">
                <a:solidFill>
                  <a:schemeClr val="dk1"/>
                </a:solidFill>
                <a:latin typeface="Times New Roman"/>
                <a:ea typeface="Times New Roman"/>
                <a:cs typeface="Times New Roman"/>
                <a:sym typeface="Times New Roman"/>
              </a:rPr>
              <a:t>бу қийматга эга бўлган янгилик яратиш жараёни бўлиб, вақт ва ишчи кучини ўзлаштиради, ўзига молиявий, маънавий-ижтимоий жавобгарликни қабул қилишга, шахсий манфаатни қаноатлантиришга ва маълум даромад олишга олиб келади. </a:t>
            </a:r>
            <a:r>
              <a:rPr i="1" lang="uz-Cyrl-UZ" sz="1800">
                <a:solidFill>
                  <a:schemeClr val="dk1"/>
                </a:solidFill>
                <a:latin typeface="Times New Roman"/>
                <a:ea typeface="Times New Roman"/>
                <a:cs typeface="Times New Roman"/>
                <a:sym typeface="Times New Roman"/>
              </a:rPr>
              <a:t>Р.Хизрич&amp;М.Питерслар</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descr="Картинки по запросу корпоративное управление" id="162" name="Google Shape;162;p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63" name="Google Shape;163;p9"/>
          <p:cNvSpPr/>
          <p:nvPr/>
        </p:nvSpPr>
        <p:spPr>
          <a:xfrm>
            <a:off x="1103587" y="525562"/>
            <a:ext cx="6526924" cy="3281482"/>
          </a:xfrm>
          <a:prstGeom prst="cloudCallout">
            <a:avLst>
              <a:gd fmla="val 43873" name="adj1"/>
              <a:gd fmla="val 61219" name="adj2"/>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b="1" i="1" lang="uz-Cyrl-UZ" sz="1800">
                <a:solidFill>
                  <a:schemeClr val="lt1"/>
                </a:solidFill>
                <a:latin typeface="Times New Roman"/>
                <a:ea typeface="Times New Roman"/>
                <a:cs typeface="Times New Roman"/>
                <a:sym typeface="Times New Roman"/>
              </a:rPr>
              <a:t>“Илгари, катта бойликни фақат уруш орқали амалга ошириш мумкин бўлганида, уруш бизнес эди; энди катта бойликни фақат бизнес қилиш орқали амалга ошириш мумкин бўлса, бизнес урушга айланди”  </a:t>
            </a:r>
            <a:endParaRPr/>
          </a:p>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4" name="Google Shape;164;p9"/>
          <p:cNvSpPr/>
          <p:nvPr/>
        </p:nvSpPr>
        <p:spPr>
          <a:xfrm>
            <a:off x="6481278" y="4064141"/>
            <a:ext cx="3013004" cy="369332"/>
          </a:xfrm>
          <a:prstGeom prst="rect">
            <a:avLst/>
          </a:prstGeom>
          <a:noFill/>
          <a:ln>
            <a:noFill/>
          </a:ln>
        </p:spPr>
        <p:txBody>
          <a:bodyPr anchorCtr="0" anchor="t" bIns="45700" lIns="91425" spcFirstLastPara="1" rIns="91425" wrap="square" tIns="45700">
            <a:spAutoFit/>
          </a:bodyPr>
          <a:lstStyle/>
          <a:p>
            <a:pPr indent="449580" lvl="0" marL="449580" marR="0" rtl="0" algn="l">
              <a:spcBef>
                <a:spcPts val="0"/>
              </a:spcBef>
              <a:spcAft>
                <a:spcPts val="0"/>
              </a:spcAft>
              <a:buNone/>
            </a:pPr>
            <a:r>
              <a:rPr i="1" lang="uz-Cyrl-UZ" sz="1800">
                <a:solidFill>
                  <a:schemeClr val="dk1"/>
                </a:solidFill>
                <a:latin typeface="Times New Roman"/>
                <a:ea typeface="Times New Roman"/>
                <a:cs typeface="Times New Roman"/>
                <a:sym typeface="Times New Roman"/>
              </a:rPr>
              <a:t>КРИСТИАН БОВИ</a:t>
            </a:r>
            <a:endParaRPr i="1" sz="1200">
              <a:solidFill>
                <a:schemeClr val="dk1"/>
              </a:solidFill>
              <a:latin typeface="Calibri"/>
              <a:ea typeface="Calibri"/>
              <a:cs typeface="Calibri"/>
              <a:sym typeface="Calibri"/>
            </a:endParaRPr>
          </a:p>
        </p:txBody>
      </p:sp>
      <p:sp>
        <p:nvSpPr>
          <p:cNvPr id="165" name="Google Shape;165;p9"/>
          <p:cNvSpPr/>
          <p:nvPr/>
        </p:nvSpPr>
        <p:spPr>
          <a:xfrm>
            <a:off x="250230" y="5164852"/>
            <a:ext cx="7985238"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200">
                <a:solidFill>
                  <a:srgbClr val="002060"/>
                </a:solidFill>
                <a:latin typeface="Times New Roman"/>
                <a:ea typeface="Times New Roman"/>
                <a:cs typeface="Times New Roman"/>
                <a:sym typeface="Times New Roman"/>
              </a:rPr>
              <a:t>Кичик бизнес-бу сиз яшаётган дунёга хизмат қилиш ва таъсир ўтказишнинг ажойиб усули. </a:t>
            </a:r>
            <a:r>
              <a:rPr lang="uz-Cyrl-UZ" sz="2200">
                <a:solidFill>
                  <a:srgbClr val="002060"/>
                </a:solidFill>
                <a:latin typeface="Times New Roman"/>
                <a:ea typeface="Times New Roman"/>
                <a:cs typeface="Times New Roman"/>
                <a:sym typeface="Times New Roman"/>
              </a:rPr>
              <a:t>Nicole Snow</a:t>
            </a:r>
            <a:endParaRPr sz="2200">
              <a:solidFill>
                <a:srgbClr val="00206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200">
              <a:solidFill>
                <a:schemeClr val="lt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BBD6EE"/>
            </a:gs>
            <a:gs pos="10000">
              <a:srgbClr val="BBD6EE"/>
            </a:gs>
            <a:gs pos="68000">
              <a:srgbClr val="B3D1EC"/>
            </a:gs>
            <a:gs pos="83000">
              <a:srgbClr val="B3D1EC"/>
            </a:gs>
            <a:gs pos="100000">
              <a:srgbClr val="CCE0F2"/>
            </a:gs>
          </a:gsLst>
          <a:lin ang="5400000" scaled="0"/>
        </a:gradFill>
      </p:bgPr>
    </p:bg>
    <p:spTree>
      <p:nvGrpSpPr>
        <p:cNvPr id="169" name="Shape 169"/>
        <p:cNvGrpSpPr/>
        <p:nvPr/>
      </p:nvGrpSpPr>
      <p:grpSpPr>
        <a:xfrm>
          <a:off x="0" y="0"/>
          <a:ext cx="0" cy="0"/>
          <a:chOff x="0" y="0"/>
          <a:chExt cx="0" cy="0"/>
        </a:xfrm>
      </p:grpSpPr>
      <p:sp>
        <p:nvSpPr>
          <p:cNvPr descr="Картинки по запросу корпоративное управление" id="170" name="Google Shape;170;p1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71" name="Google Shape;171;p10"/>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2900"/>
              <a:buFont typeface="Times New Roman"/>
              <a:buNone/>
            </a:pPr>
            <a:r>
              <a:rPr b="1" lang="uz-Cyrl-UZ" sz="2900">
                <a:solidFill>
                  <a:schemeClr val="lt1"/>
                </a:solidFill>
                <a:latin typeface="Times New Roman"/>
                <a:ea typeface="Times New Roman"/>
                <a:cs typeface="Times New Roman"/>
                <a:sym typeface="Times New Roman"/>
              </a:rPr>
              <a:t>2. Кичик бизнес субъектларининг иқтисодиётдаги тутган ўрни ривожланган хорижий мамлакатлар таҳлили</a:t>
            </a:r>
            <a:endParaRPr b="1" sz="2900">
              <a:solidFill>
                <a:schemeClr val="lt1"/>
              </a:solidFill>
              <a:latin typeface="Times New Roman"/>
              <a:ea typeface="Times New Roman"/>
              <a:cs typeface="Times New Roman"/>
              <a:sym typeface="Times New Roman"/>
            </a:endParaRPr>
          </a:p>
        </p:txBody>
      </p:sp>
      <p:sp>
        <p:nvSpPr>
          <p:cNvPr id="172" name="Google Shape;172;p10"/>
          <p:cNvSpPr/>
          <p:nvPr/>
        </p:nvSpPr>
        <p:spPr>
          <a:xfrm>
            <a:off x="374055" y="1168361"/>
            <a:ext cx="9326993" cy="2003625"/>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uz-Cyrl-UZ" sz="1800">
                <a:solidFill>
                  <a:schemeClr val="dk1"/>
                </a:solidFill>
                <a:latin typeface="Times New Roman"/>
                <a:ea typeface="Times New Roman"/>
                <a:cs typeface="Times New Roman"/>
                <a:sym typeface="Times New Roman"/>
              </a:rPr>
              <a:t>Ҳозирги глобаллашув шароитида айниқса, бутун дунёда юз бераётган пандемия шароитида ишсизлик ҳар хил шаклларда ва ўлчовларда илдиз отаётган асосий муаммо ҳисобланади. Бу борада кичик бизнес мамлакат ичкарисида иқтисодиётни ривожлантириш ва иш билан таъминлаш имкониятларини яратишда муҳим таркибий қисм ҳисобланади. Миллий иқтисодиётни барқарор ривожлантиришда кичик бизнес субектларининг аниқса ишсизлик даражасини камайтиришдаги роли муҳумдир. </a:t>
            </a:r>
            <a:endParaRPr sz="1400">
              <a:solidFill>
                <a:schemeClr val="dk1"/>
              </a:solidFill>
              <a:latin typeface="Calibri"/>
              <a:ea typeface="Calibri"/>
              <a:cs typeface="Calibri"/>
              <a:sym typeface="Calibri"/>
            </a:endParaRPr>
          </a:p>
        </p:txBody>
      </p:sp>
      <p:pic>
        <p:nvPicPr>
          <p:cNvPr id="173" name="Google Shape;173;p10"/>
          <p:cNvPicPr preferRelativeResize="0"/>
          <p:nvPr/>
        </p:nvPicPr>
        <p:blipFill rotWithShape="1">
          <a:blip r:embed="rId3">
            <a:alphaModFix/>
          </a:blip>
          <a:srcRect b="0" l="0" r="0" t="0"/>
          <a:stretch/>
        </p:blipFill>
        <p:spPr>
          <a:xfrm>
            <a:off x="520229" y="3752166"/>
            <a:ext cx="8886530" cy="2848331"/>
          </a:xfrm>
          <a:prstGeom prst="rect">
            <a:avLst/>
          </a:prstGeom>
          <a:solidFill>
            <a:schemeClr val="accent1"/>
          </a:solidFill>
          <a:ln>
            <a:noFill/>
          </a:ln>
        </p:spPr>
      </p:pic>
      <p:sp>
        <p:nvSpPr>
          <p:cNvPr id="174" name="Google Shape;174;p10"/>
          <p:cNvSpPr/>
          <p:nvPr/>
        </p:nvSpPr>
        <p:spPr>
          <a:xfrm>
            <a:off x="945931" y="3105835"/>
            <a:ext cx="790377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rgbClr val="000000"/>
                </a:solidFill>
                <a:latin typeface="Times New Roman"/>
                <a:ea typeface="Times New Roman"/>
                <a:cs typeface="Times New Roman"/>
                <a:sym typeface="Times New Roman"/>
              </a:rPr>
              <a:t>Илғор хорижий мамлакатлар иқтисодиётида кичик бизнес ва хусусий тадбиркорликнинг ўрни </a:t>
            </a:r>
            <a:r>
              <a:rPr lang="uz-Cyrl-UZ" sz="1800">
                <a:solidFill>
                  <a:srgbClr val="002060"/>
                </a:solidFill>
                <a:latin typeface="Times New Roman"/>
                <a:ea typeface="Times New Roman"/>
                <a:cs typeface="Times New Roman"/>
                <a:sym typeface="Times New Roman"/>
              </a:rPr>
              <a:t>[5]</a:t>
            </a:r>
            <a:endParaRPr b="1"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descr="Картинки по запросу корпоративное управление" id="179" name="Google Shape;179;p1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80" name="Google Shape;180;p11"/>
          <p:cNvSpPr txBox="1"/>
          <p:nvPr/>
        </p:nvSpPr>
        <p:spPr>
          <a:xfrm>
            <a:off x="0" y="0"/>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2900"/>
              <a:buFont typeface="Times New Roman"/>
              <a:buNone/>
            </a:pPr>
            <a:r>
              <a:rPr b="1" lang="uz-Cyrl-UZ" sz="2900">
                <a:solidFill>
                  <a:schemeClr val="lt1"/>
                </a:solidFill>
                <a:latin typeface="Times New Roman"/>
                <a:ea typeface="Times New Roman"/>
                <a:cs typeface="Times New Roman"/>
                <a:sym typeface="Times New Roman"/>
              </a:rPr>
              <a:t>2. Кичик бизнес субъектларининг иқтисодиётдаги тутган ўрни ривожланган хорижий мамлакатлар таҳлили</a:t>
            </a:r>
            <a:endParaRPr b="1" sz="2900">
              <a:solidFill>
                <a:schemeClr val="lt1"/>
              </a:solidFill>
              <a:latin typeface="Times New Roman"/>
              <a:ea typeface="Times New Roman"/>
              <a:cs typeface="Times New Roman"/>
              <a:sym typeface="Times New Roman"/>
            </a:endParaRPr>
          </a:p>
        </p:txBody>
      </p:sp>
      <p:sp>
        <p:nvSpPr>
          <p:cNvPr id="181" name="Google Shape;181;p11"/>
          <p:cNvSpPr/>
          <p:nvPr/>
        </p:nvSpPr>
        <p:spPr>
          <a:xfrm>
            <a:off x="126405" y="966952"/>
            <a:ext cx="9564134" cy="5790816"/>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uz-Cyrl-UZ" sz="2300">
                <a:solidFill>
                  <a:srgbClr val="000000"/>
                </a:solidFill>
                <a:latin typeface="Times New Roman"/>
                <a:ea typeface="Times New Roman"/>
                <a:cs typeface="Times New Roman"/>
                <a:sym typeface="Times New Roman"/>
              </a:rPr>
              <a:t>  Ривожланган мамлакатларда ялпи ички маҳсулотнинг </a:t>
            </a:r>
            <a:r>
              <a:rPr b="1" lang="uz-Cyrl-UZ" sz="2300">
                <a:solidFill>
                  <a:srgbClr val="000000"/>
                </a:solidFill>
                <a:latin typeface="Times New Roman"/>
                <a:ea typeface="Times New Roman"/>
                <a:cs typeface="Times New Roman"/>
                <a:sym typeface="Times New Roman"/>
              </a:rPr>
              <a:t>50–67</a:t>
            </a:r>
            <a:r>
              <a:rPr lang="uz-Cyrl-UZ" sz="2300">
                <a:solidFill>
                  <a:srgbClr val="000000"/>
                </a:solidFill>
                <a:latin typeface="Times New Roman"/>
                <a:ea typeface="Times New Roman"/>
                <a:cs typeface="Times New Roman"/>
                <a:sym typeface="Times New Roman"/>
              </a:rPr>
              <a:t> фоизи кичик биз­нес ва хусусий тадбиркорлик ҳисобига тўғри келади. Бу кўрсат­кич </a:t>
            </a:r>
            <a:r>
              <a:rPr b="1" lang="uz-Cyrl-UZ" sz="2300">
                <a:solidFill>
                  <a:srgbClr val="000000"/>
                </a:solidFill>
                <a:latin typeface="Times New Roman"/>
                <a:ea typeface="Times New Roman"/>
                <a:cs typeface="Times New Roman"/>
                <a:sym typeface="Times New Roman"/>
              </a:rPr>
              <a:t>АҚШда 50–52 </a:t>
            </a:r>
            <a:r>
              <a:rPr lang="uz-Cyrl-UZ" sz="2300">
                <a:solidFill>
                  <a:srgbClr val="000000"/>
                </a:solidFill>
                <a:latin typeface="Times New Roman"/>
                <a:ea typeface="Times New Roman"/>
                <a:cs typeface="Times New Roman"/>
                <a:sym typeface="Times New Roman"/>
              </a:rPr>
              <a:t>фоизни, Европа Иттифоқи мамлакатларида </a:t>
            </a:r>
            <a:r>
              <a:rPr b="1" lang="uz-Cyrl-UZ" sz="2300">
                <a:solidFill>
                  <a:srgbClr val="000000"/>
                </a:solidFill>
                <a:latin typeface="Times New Roman"/>
                <a:ea typeface="Times New Roman"/>
                <a:cs typeface="Times New Roman"/>
                <a:sym typeface="Times New Roman"/>
              </a:rPr>
              <a:t>63–67 фоиз</a:t>
            </a:r>
            <a:r>
              <a:rPr lang="uz-Cyrl-UZ" sz="2300">
                <a:solidFill>
                  <a:srgbClr val="000000"/>
                </a:solidFill>
                <a:latin typeface="Times New Roman"/>
                <a:ea typeface="Times New Roman"/>
                <a:cs typeface="Times New Roman"/>
                <a:sym typeface="Times New Roman"/>
              </a:rPr>
              <a:t>ни, </a:t>
            </a:r>
            <a:r>
              <a:rPr b="1" lang="uz-Cyrl-UZ" sz="2300">
                <a:solidFill>
                  <a:srgbClr val="000000"/>
                </a:solidFill>
                <a:latin typeface="Times New Roman"/>
                <a:ea typeface="Times New Roman"/>
                <a:cs typeface="Times New Roman"/>
                <a:sym typeface="Times New Roman"/>
              </a:rPr>
              <a:t>Японияда 52–55 </a:t>
            </a:r>
            <a:r>
              <a:rPr lang="uz-Cyrl-UZ" sz="2300">
                <a:solidFill>
                  <a:srgbClr val="000000"/>
                </a:solidFill>
                <a:latin typeface="Times New Roman"/>
                <a:ea typeface="Times New Roman"/>
                <a:cs typeface="Times New Roman"/>
                <a:sym typeface="Times New Roman"/>
              </a:rPr>
              <a:t>фоизни ташкил этади. МДҲ мамлакатларида кичик бизнес ва хусусий тадбиркорликнинг ялпи ички маҳсулотдаги улуши ривожланган мамлакатларга нисбатан анча паст бўлиб ҳисобланади.</a:t>
            </a:r>
            <a:endParaRPr sz="23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lang="uz-Cyrl-UZ" sz="2300">
                <a:solidFill>
                  <a:srgbClr val="000000"/>
                </a:solidFill>
                <a:latin typeface="Times New Roman"/>
                <a:ea typeface="Times New Roman"/>
                <a:cs typeface="Times New Roman"/>
                <a:sym typeface="Times New Roman"/>
              </a:rPr>
              <a:t>  Кичик бизнес ва хусусий тадбиркорлик бандлик муаммосини ҳал этишда муҳим аҳамият касб этади. Бу ерда кичик бизнес­нинг классик мамлакатлари ҳисобланган Япония (78 фоиз) ва Италия (71 фоиз) энг юқори кўрсаткичларга эга. Кичик бизнес ва хусусий тадбиркорликнинг жами бандлар сонидаги улуши бўйича Ўзбекистон (78,2 фоиз) анча юқори кўрсаткичга эга бўл­са, Россияда мазкур кўрсаткич атиги 25,6 фоизга тенг, холос.</a:t>
            </a:r>
            <a:endParaRPr sz="23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descr="Картинки по запросу корпоративное управление" id="186" name="Google Shape;186;p1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87" name="Google Shape;187;p12"/>
          <p:cNvSpPr txBox="1"/>
          <p:nvPr/>
        </p:nvSpPr>
        <p:spPr>
          <a:xfrm>
            <a:off x="0" y="0"/>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2900"/>
              <a:buFont typeface="Times New Roman"/>
              <a:buNone/>
            </a:pPr>
            <a:r>
              <a:rPr b="1" lang="uz-Cyrl-UZ" sz="2900">
                <a:solidFill>
                  <a:schemeClr val="lt1"/>
                </a:solidFill>
                <a:latin typeface="Times New Roman"/>
                <a:ea typeface="Times New Roman"/>
                <a:cs typeface="Times New Roman"/>
                <a:sym typeface="Times New Roman"/>
              </a:rPr>
              <a:t>2. Кичик бизнес субъектларининг иқтисодиётдаги тутган ўрни ривожланган хорижий мамлакатлар таҳлили</a:t>
            </a:r>
            <a:endParaRPr b="1" sz="2900">
              <a:solidFill>
                <a:schemeClr val="lt1"/>
              </a:solidFill>
              <a:latin typeface="Times New Roman"/>
              <a:ea typeface="Times New Roman"/>
              <a:cs typeface="Times New Roman"/>
              <a:sym typeface="Times New Roman"/>
            </a:endParaRPr>
          </a:p>
        </p:txBody>
      </p:sp>
      <p:pic>
        <p:nvPicPr>
          <p:cNvPr id="188" name="Google Shape;188;p12"/>
          <p:cNvPicPr preferRelativeResize="0"/>
          <p:nvPr/>
        </p:nvPicPr>
        <p:blipFill rotWithShape="1">
          <a:blip r:embed="rId3">
            <a:alphaModFix/>
          </a:blip>
          <a:srcRect b="0" l="0" r="0" t="0"/>
          <a:stretch/>
        </p:blipFill>
        <p:spPr>
          <a:xfrm>
            <a:off x="297058" y="2596056"/>
            <a:ext cx="9311884" cy="3930870"/>
          </a:xfrm>
          <a:prstGeom prst="rect">
            <a:avLst/>
          </a:prstGeom>
          <a:noFill/>
          <a:ln>
            <a:noFill/>
          </a:ln>
        </p:spPr>
      </p:pic>
      <p:sp>
        <p:nvSpPr>
          <p:cNvPr id="189" name="Google Shape;189;p12"/>
          <p:cNvSpPr/>
          <p:nvPr/>
        </p:nvSpPr>
        <p:spPr>
          <a:xfrm>
            <a:off x="126405" y="1243755"/>
            <a:ext cx="9559534" cy="1277786"/>
          </a:xfrm>
          <a:prstGeom prst="rect">
            <a:avLst/>
          </a:prstGeom>
          <a:noFill/>
          <a:ln>
            <a:noFill/>
          </a:ln>
        </p:spPr>
        <p:txBody>
          <a:bodyPr anchorCtr="0" anchor="t" bIns="45700" lIns="91425" spcFirstLastPara="1" rIns="91425" wrap="square" tIns="45700">
            <a:spAutoFit/>
          </a:bodyPr>
          <a:lstStyle/>
          <a:p>
            <a:pPr indent="449580" lvl="0" marL="0" marR="0" rtl="0" algn="just">
              <a:lnSpc>
                <a:spcPct val="107000"/>
              </a:lnSpc>
              <a:spcBef>
                <a:spcPts val="0"/>
              </a:spcBef>
              <a:spcAft>
                <a:spcPts val="0"/>
              </a:spcAft>
              <a:buNone/>
            </a:pPr>
            <a:r>
              <a:rPr lang="uz-Cyrl-UZ" sz="1800">
                <a:solidFill>
                  <a:schemeClr val="dk1"/>
                </a:solidFill>
                <a:latin typeface="Times New Roman"/>
                <a:ea typeface="Times New Roman"/>
                <a:cs typeface="Times New Roman"/>
                <a:sym typeface="Times New Roman"/>
              </a:rPr>
              <a:t>АҚШда кичик корхоналар жами корхоналар сонининг 91,6 фоизини, Францияда – 98,4 фоизини, Японияда эса 77 фоизини ташкил этади. АҚШда саноат маҳсулотлари ҳажмининг 36,6 фоизи, Францияда 38,8 фоизи, Японияда эса 35,4 фоизи кичик корхоналар ҳиссасига тўғри келади</a:t>
            </a:r>
            <a:r>
              <a:rPr lang="uz-Cyrl-UZ" sz="1800">
                <a:solidFill>
                  <a:srgbClr val="002060"/>
                </a:solidFill>
                <a:latin typeface="Times New Roman"/>
                <a:ea typeface="Times New Roman"/>
                <a:cs typeface="Times New Roman"/>
                <a:sym typeface="Times New Roman"/>
              </a:rPr>
              <a:t> [6]</a:t>
            </a:r>
            <a:r>
              <a:rPr lang="uz-Cyrl-UZ" sz="1800">
                <a:solidFill>
                  <a:schemeClr val="dk1"/>
                </a:solidFill>
                <a:latin typeface="Times New Roman"/>
                <a:ea typeface="Times New Roman"/>
                <a:cs typeface="Times New Roman"/>
                <a:sym typeface="Times New Roman"/>
              </a:rPr>
              <a:t>.</a:t>
            </a:r>
            <a:endParaRPr sz="14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B3D1EC"/>
            </a:gs>
            <a:gs pos="2000">
              <a:srgbClr val="B3D1EC"/>
            </a:gs>
            <a:gs pos="10000">
              <a:schemeClr val="lt1"/>
            </a:gs>
            <a:gs pos="100000">
              <a:srgbClr val="CCE0F2"/>
            </a:gs>
          </a:gsLst>
          <a:lin ang="5400000" scaled="0"/>
        </a:gradFill>
      </p:bgPr>
    </p:bg>
    <p:spTree>
      <p:nvGrpSpPr>
        <p:cNvPr id="193" name="Shape 193"/>
        <p:cNvGrpSpPr/>
        <p:nvPr/>
      </p:nvGrpSpPr>
      <p:grpSpPr>
        <a:xfrm>
          <a:off x="0" y="0"/>
          <a:ext cx="0" cy="0"/>
          <a:chOff x="0" y="0"/>
          <a:chExt cx="0" cy="0"/>
        </a:xfrm>
      </p:grpSpPr>
      <p:sp>
        <p:nvSpPr>
          <p:cNvPr descr="Картинки по запросу корпоративное управление" id="194" name="Google Shape;194;p13"/>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95" name="Google Shape;195;p13"/>
          <p:cNvSpPr txBox="1"/>
          <p:nvPr/>
        </p:nvSpPr>
        <p:spPr>
          <a:xfrm>
            <a:off x="0" y="39295"/>
            <a:ext cx="9906000" cy="833064"/>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2700"/>
              <a:buFont typeface="Times New Roman"/>
              <a:buNone/>
            </a:pPr>
            <a:r>
              <a:rPr b="1" lang="uz-Cyrl-UZ" sz="2700">
                <a:solidFill>
                  <a:schemeClr val="lt1"/>
                </a:solidFill>
                <a:latin typeface="Times New Roman"/>
                <a:ea typeface="Times New Roman"/>
                <a:cs typeface="Times New Roman"/>
                <a:sym typeface="Times New Roman"/>
              </a:rPr>
              <a:t>3.Ўзбекистонда кичик бизнес субъектлари ва хусусий тадбиркорликнинг иқтисодиётни ривожлантиришдаги ўрни</a:t>
            </a:r>
            <a:endParaRPr b="1" sz="2700">
              <a:solidFill>
                <a:schemeClr val="lt1"/>
              </a:solidFill>
              <a:latin typeface="Times New Roman"/>
              <a:ea typeface="Times New Roman"/>
              <a:cs typeface="Times New Roman"/>
              <a:sym typeface="Times New Roman"/>
            </a:endParaRPr>
          </a:p>
        </p:txBody>
      </p:sp>
      <p:sp>
        <p:nvSpPr>
          <p:cNvPr id="196" name="Google Shape;196;p13"/>
          <p:cNvSpPr/>
          <p:nvPr/>
        </p:nvSpPr>
        <p:spPr>
          <a:xfrm>
            <a:off x="126405" y="928383"/>
            <a:ext cx="9606174" cy="2322174"/>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1" lang="uz-Cyrl-UZ" sz="1800">
                <a:solidFill>
                  <a:schemeClr val="dk1"/>
                </a:solidFill>
                <a:latin typeface="Times New Roman"/>
                <a:ea typeface="Times New Roman"/>
                <a:cs typeface="Times New Roman"/>
                <a:sym typeface="Times New Roman"/>
              </a:rPr>
              <a:t>Кичик бизнес </a:t>
            </a:r>
            <a:r>
              <a:rPr lang="uz-Cyrl-UZ" sz="1800">
                <a:solidFill>
                  <a:schemeClr val="dk1"/>
                </a:solidFill>
                <a:latin typeface="Times New Roman"/>
                <a:ea typeface="Times New Roman"/>
                <a:cs typeface="Times New Roman"/>
                <a:sym typeface="Times New Roman"/>
              </a:rPr>
              <a:t>- бу муҳим ижтимоий ва иқтисодий муаммоларни ҳал қилишга имкон берадиган бозор иқтисодиётининг зарур субъекти. Буни кичик бизнес миллий иқтисодиётни ривожлантиришда кучли мавқега эга бўлган ривожланган мамлакатлар тажрибаси тасдиқлайди. </a:t>
            </a:r>
            <a:endParaRPr sz="1400">
              <a:solidFill>
                <a:schemeClr val="dk1"/>
              </a:solidFill>
              <a:latin typeface="Calibri"/>
              <a:ea typeface="Calibri"/>
              <a:cs typeface="Calibri"/>
              <a:sym typeface="Calibri"/>
            </a:endParaRPr>
          </a:p>
          <a:p>
            <a:pPr indent="449580" lvl="0" marL="0" marR="0" rtl="0" algn="just">
              <a:lnSpc>
                <a:spcPct val="115000"/>
              </a:lnSpc>
              <a:spcBef>
                <a:spcPts val="0"/>
              </a:spcBef>
              <a:spcAft>
                <a:spcPts val="0"/>
              </a:spcAft>
              <a:buNone/>
            </a:pPr>
            <a:r>
              <a:rPr lang="uz-Cyrl-UZ" sz="1800">
                <a:solidFill>
                  <a:schemeClr val="dk1"/>
                </a:solidFill>
                <a:latin typeface="Times New Roman"/>
                <a:ea typeface="Times New Roman"/>
                <a:cs typeface="Times New Roman"/>
                <a:sym typeface="Times New Roman"/>
              </a:rPr>
              <a:t>Кичик бизнес субъектларида ЯИМнинг катта қисми яратилади, хусусан 2022 йилда 51,8 фоизни ташкил этган ва унинг моддий ишлаб чиқарувчи энг муҳим таркибий қисми саноат ва қишлоқ хўжалиги ҳисобланади.</a:t>
            </a:r>
            <a:r>
              <a:rPr lang="uz-Cyrl-UZ" sz="1800">
                <a:solidFill>
                  <a:srgbClr val="002060"/>
                </a:solidFill>
                <a:latin typeface="Times New Roman"/>
                <a:ea typeface="Times New Roman"/>
                <a:cs typeface="Times New Roman"/>
                <a:sym typeface="Times New Roman"/>
              </a:rPr>
              <a:t> [6]</a:t>
            </a:r>
            <a:r>
              <a:rPr b="1" lang="uz-Cyrl-UZ" sz="1800">
                <a:solidFill>
                  <a:schemeClr val="dk1"/>
                </a:solidFill>
                <a:latin typeface="Calibri"/>
                <a:ea typeface="Calibri"/>
                <a:cs typeface="Calibri"/>
                <a:sym typeface="Calibri"/>
              </a:rPr>
              <a:t> </a:t>
            </a:r>
            <a:r>
              <a:rPr b="1" lang="uz-Cyrl-UZ" sz="1800">
                <a:solidFill>
                  <a:schemeClr val="dk1"/>
                </a:solidFill>
                <a:latin typeface="Times New Roman"/>
                <a:ea typeface="Times New Roman"/>
                <a:cs typeface="Times New Roman"/>
                <a:sym typeface="Times New Roman"/>
              </a:rPr>
              <a:t>Кичик бизнес ва хусусий тадбиркорликнинг улуши. Умумий ҳажмга нисбатан %да</a:t>
            </a:r>
            <a:endParaRPr sz="1100">
              <a:solidFill>
                <a:schemeClr val="dk1"/>
              </a:solidFill>
              <a:latin typeface="Times New Roman"/>
              <a:ea typeface="Times New Roman"/>
              <a:cs typeface="Times New Roman"/>
              <a:sym typeface="Times New Roman"/>
            </a:endParaRPr>
          </a:p>
        </p:txBody>
      </p:sp>
      <p:pic>
        <p:nvPicPr>
          <p:cNvPr id="197" name="Google Shape;197;p13"/>
          <p:cNvPicPr preferRelativeResize="0"/>
          <p:nvPr/>
        </p:nvPicPr>
        <p:blipFill rotWithShape="1">
          <a:blip r:embed="rId3">
            <a:alphaModFix/>
          </a:blip>
          <a:srcRect b="0" l="0" r="0" t="0"/>
          <a:stretch/>
        </p:blipFill>
        <p:spPr>
          <a:xfrm>
            <a:off x="374055" y="3250556"/>
            <a:ext cx="9221890" cy="338147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descr="Картинки по запросу корпоративное управление" id="202" name="Google Shape;202;p1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03" name="Google Shape;203;p14"/>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Кичик бизнес субъектларининг иқтисодиётдаги тутган ўрни ривожланган хорижий мамлакатлар таҳлили</a:t>
            </a:r>
            <a:endParaRPr b="1" sz="3000">
              <a:solidFill>
                <a:schemeClr val="lt1"/>
              </a:solidFill>
              <a:latin typeface="Times New Roman"/>
              <a:ea typeface="Times New Roman"/>
              <a:cs typeface="Times New Roman"/>
              <a:sym typeface="Times New Roman"/>
            </a:endParaRPr>
          </a:p>
        </p:txBody>
      </p:sp>
      <p:sp>
        <p:nvSpPr>
          <p:cNvPr id="204" name="Google Shape;204;p14"/>
          <p:cNvSpPr/>
          <p:nvPr/>
        </p:nvSpPr>
        <p:spPr>
          <a:xfrm>
            <a:off x="250230" y="1373289"/>
            <a:ext cx="9127297"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Кичик бизнес ва хусусий тадбиркорликнинг ташқи иқтисодий фаолиятдаги улуши (жамига нисбатан фоизда) </a:t>
            </a:r>
            <a:r>
              <a:rPr lang="uz-Cyrl-UZ" sz="1800">
                <a:solidFill>
                  <a:srgbClr val="002060"/>
                </a:solidFill>
                <a:latin typeface="Times New Roman"/>
                <a:ea typeface="Times New Roman"/>
                <a:cs typeface="Times New Roman"/>
                <a:sym typeface="Times New Roman"/>
              </a:rPr>
              <a:t>[7]</a:t>
            </a:r>
            <a:r>
              <a:rPr b="1" lang="uz-Cyrl-UZ"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pic>
        <p:nvPicPr>
          <p:cNvPr id="205" name="Google Shape;205;p14"/>
          <p:cNvPicPr preferRelativeResize="0"/>
          <p:nvPr/>
        </p:nvPicPr>
        <p:blipFill rotWithShape="1">
          <a:blip r:embed="rId3">
            <a:alphaModFix/>
          </a:blip>
          <a:srcRect b="0" l="0" r="0" t="0"/>
          <a:stretch/>
        </p:blipFill>
        <p:spPr>
          <a:xfrm>
            <a:off x="754711" y="2205239"/>
            <a:ext cx="8396578" cy="411147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descr="Картинки по запросу корпоративное управление" id="210" name="Google Shape;210;p1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11" name="Google Shape;211;p15"/>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Кичик бизнес субъектларининг иқтисодиётдаги тутган ўрни ривожланган хорижий мамлакатлар таҳлили</a:t>
            </a:r>
            <a:endParaRPr b="1" sz="3000">
              <a:solidFill>
                <a:schemeClr val="lt1"/>
              </a:solidFill>
              <a:latin typeface="Times New Roman"/>
              <a:ea typeface="Times New Roman"/>
              <a:cs typeface="Times New Roman"/>
              <a:sym typeface="Times New Roman"/>
            </a:endParaRPr>
          </a:p>
        </p:txBody>
      </p:sp>
      <p:sp>
        <p:nvSpPr>
          <p:cNvPr id="212" name="Google Shape;212;p15"/>
          <p:cNvSpPr/>
          <p:nvPr/>
        </p:nvSpPr>
        <p:spPr>
          <a:xfrm>
            <a:off x="374055" y="1165737"/>
            <a:ext cx="8765627"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Кичик бизнес ва хусусий тадбиркорликнинг иқтисодий тармоқларидаги асосий кўрсаткичлар ҳажми </a:t>
            </a:r>
            <a:r>
              <a:rPr lang="uz-Cyrl-UZ" sz="1800">
                <a:solidFill>
                  <a:srgbClr val="002060"/>
                </a:solidFill>
                <a:latin typeface="Times New Roman"/>
                <a:ea typeface="Times New Roman"/>
                <a:cs typeface="Times New Roman"/>
                <a:sym typeface="Times New Roman"/>
              </a:rPr>
              <a:t>[7]</a:t>
            </a:r>
            <a:endParaRPr sz="1800">
              <a:solidFill>
                <a:schemeClr val="dk1"/>
              </a:solidFill>
              <a:latin typeface="Calibri"/>
              <a:ea typeface="Calibri"/>
              <a:cs typeface="Calibri"/>
              <a:sym typeface="Calibri"/>
            </a:endParaRPr>
          </a:p>
        </p:txBody>
      </p:sp>
      <p:pic>
        <p:nvPicPr>
          <p:cNvPr id="213" name="Google Shape;213;p15"/>
          <p:cNvPicPr preferRelativeResize="0"/>
          <p:nvPr/>
        </p:nvPicPr>
        <p:blipFill rotWithShape="1">
          <a:blip r:embed="rId3">
            <a:alphaModFix/>
          </a:blip>
          <a:srcRect b="0" l="0" r="0" t="0"/>
          <a:stretch/>
        </p:blipFill>
        <p:spPr>
          <a:xfrm>
            <a:off x="620109" y="1857219"/>
            <a:ext cx="8303174" cy="3292849"/>
          </a:xfrm>
          <a:prstGeom prst="rect">
            <a:avLst/>
          </a:prstGeom>
          <a:noFill/>
          <a:ln>
            <a:noFill/>
          </a:ln>
        </p:spPr>
      </p:pic>
      <p:sp>
        <p:nvSpPr>
          <p:cNvPr id="214" name="Google Shape;214;p15"/>
          <p:cNvSpPr/>
          <p:nvPr/>
        </p:nvSpPr>
        <p:spPr>
          <a:xfrm>
            <a:off x="239720" y="5312860"/>
            <a:ext cx="9377246" cy="1366528"/>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uz-Cyrl-UZ" sz="1800">
                <a:solidFill>
                  <a:schemeClr val="dk1"/>
                </a:solidFill>
                <a:latin typeface="Times New Roman"/>
                <a:ea typeface="Times New Roman"/>
                <a:cs typeface="Times New Roman"/>
                <a:sym typeface="Times New Roman"/>
              </a:rPr>
              <a:t>Кичик бизнес субъектларининг иқтисодий тармоқларда ҳажми ҳам ошиб бормоқда. Хусусан саноатда 142 611,7 млрд.сўмни, қишлоқ, ўрмон, ва балиқ хўжалигида 347 222,0 млрд.сўмни, савдо саҳосида 253 573,4 млрд.сўм ни ташкил этиб, ушбу соҳалар юқори улушга эга.</a:t>
            </a:r>
            <a:endParaRPr sz="14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descr="Картинки по запросу корпоративное управление" id="219" name="Google Shape;219;p1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20" name="Google Shape;220;p16"/>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Кичик бизнес субъектларининг иқтисодиётдаги тутган ўрни ривожланган хорижий мамлакатлар таҳлили</a:t>
            </a:r>
            <a:endParaRPr b="1" sz="3000">
              <a:solidFill>
                <a:schemeClr val="lt1"/>
              </a:solidFill>
              <a:latin typeface="Times New Roman"/>
              <a:ea typeface="Times New Roman"/>
              <a:cs typeface="Times New Roman"/>
              <a:sym typeface="Times New Roman"/>
            </a:endParaRPr>
          </a:p>
        </p:txBody>
      </p:sp>
      <p:pic>
        <p:nvPicPr>
          <p:cNvPr id="221" name="Google Shape;221;p16"/>
          <p:cNvPicPr preferRelativeResize="0"/>
          <p:nvPr/>
        </p:nvPicPr>
        <p:blipFill rotWithShape="1">
          <a:blip r:embed="rId3">
            <a:alphaModFix/>
          </a:blip>
          <a:srcRect b="0" l="0" r="0" t="0"/>
          <a:stretch/>
        </p:blipFill>
        <p:spPr>
          <a:xfrm>
            <a:off x="710761" y="1944472"/>
            <a:ext cx="8317625" cy="3468355"/>
          </a:xfrm>
          <a:prstGeom prst="rect">
            <a:avLst/>
          </a:prstGeom>
          <a:noFill/>
          <a:ln>
            <a:noFill/>
          </a:ln>
        </p:spPr>
      </p:pic>
      <p:sp>
        <p:nvSpPr>
          <p:cNvPr id="222" name="Google Shape;222;p16"/>
          <p:cNvSpPr/>
          <p:nvPr/>
        </p:nvSpPr>
        <p:spPr>
          <a:xfrm>
            <a:off x="710761" y="1132547"/>
            <a:ext cx="8317625"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chemeClr val="dk1"/>
                </a:solidFill>
                <a:latin typeface="Times New Roman"/>
                <a:ea typeface="Times New Roman"/>
                <a:cs typeface="Times New Roman"/>
                <a:sym typeface="Times New Roman"/>
              </a:rPr>
              <a:t>Ўзбекистонда 2017-2021 йилларда кичик бизнес ва хусусий тадбиркорликнинг тармоқлардаги улуши фоизда</a:t>
            </a:r>
            <a:r>
              <a:rPr lang="uz-Cyrl-UZ" sz="1800">
                <a:solidFill>
                  <a:srgbClr val="002060"/>
                </a:solidFill>
                <a:latin typeface="Times New Roman"/>
                <a:ea typeface="Times New Roman"/>
                <a:cs typeface="Times New Roman"/>
                <a:sym typeface="Times New Roman"/>
              </a:rPr>
              <a:t> [7]</a:t>
            </a:r>
            <a:endParaRPr sz="1800">
              <a:solidFill>
                <a:schemeClr val="dk1"/>
              </a:solidFill>
              <a:latin typeface="Calibri"/>
              <a:ea typeface="Calibri"/>
              <a:cs typeface="Calibri"/>
              <a:sym typeface="Calibri"/>
            </a:endParaRPr>
          </a:p>
        </p:txBody>
      </p:sp>
      <p:sp>
        <p:nvSpPr>
          <p:cNvPr id="223" name="Google Shape;223;p16"/>
          <p:cNvSpPr/>
          <p:nvPr/>
        </p:nvSpPr>
        <p:spPr>
          <a:xfrm>
            <a:off x="462455" y="5555452"/>
            <a:ext cx="9259614"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uz-Cyrl-UZ" sz="1800">
                <a:solidFill>
                  <a:schemeClr val="dk1"/>
                </a:solidFill>
                <a:latin typeface="Times New Roman"/>
                <a:ea typeface="Times New Roman"/>
                <a:cs typeface="Times New Roman"/>
                <a:sym typeface="Times New Roman"/>
              </a:rPr>
              <a:t>Кичик бизнес субъектларининг тармоқлар бўйича энг юқори улуши қишлоқ, ўрмон ва балиқ хўжалигида 96,7 % эканлиги кузатилди. Иккинчи ўринда 95,2 % (2017 йилда 94,8 %) йўловчи айланмасида, учинчи ўринда йўловчи ташишда 92,8 % (2017 йилда 90,1 %)га тенг</a:t>
            </a:r>
            <a:endParaRPr i="1"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descr="Картинки по запросу корпоративное управление" id="228" name="Google Shape;228;p1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29" name="Google Shape;229;p17"/>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Кичик бизнес субъектларининг иқтисодиётдаги тутган ўрни ривожланган хорижий мамлакатлар таҳлили</a:t>
            </a:r>
            <a:endParaRPr b="1" sz="3000">
              <a:solidFill>
                <a:schemeClr val="lt1"/>
              </a:solidFill>
              <a:latin typeface="Times New Roman"/>
              <a:ea typeface="Times New Roman"/>
              <a:cs typeface="Times New Roman"/>
              <a:sym typeface="Times New Roman"/>
            </a:endParaRPr>
          </a:p>
        </p:txBody>
      </p:sp>
      <p:pic>
        <p:nvPicPr>
          <p:cNvPr id="230" name="Google Shape;230;p17"/>
          <p:cNvPicPr preferRelativeResize="0"/>
          <p:nvPr/>
        </p:nvPicPr>
        <p:blipFill rotWithShape="1">
          <a:blip r:embed="rId3">
            <a:alphaModFix/>
          </a:blip>
          <a:srcRect b="0" l="0" r="0" t="0"/>
          <a:stretch/>
        </p:blipFill>
        <p:spPr>
          <a:xfrm>
            <a:off x="126405" y="1639615"/>
            <a:ext cx="6001126" cy="4981903"/>
          </a:xfrm>
          <a:prstGeom prst="rect">
            <a:avLst/>
          </a:prstGeom>
          <a:noFill/>
          <a:ln>
            <a:noFill/>
          </a:ln>
        </p:spPr>
      </p:pic>
      <p:sp>
        <p:nvSpPr>
          <p:cNvPr id="231" name="Google Shape;231;p17"/>
          <p:cNvSpPr/>
          <p:nvPr/>
        </p:nvSpPr>
        <p:spPr>
          <a:xfrm>
            <a:off x="6243144" y="2753709"/>
            <a:ext cx="3566221" cy="224676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uz-Cyrl-UZ" sz="2000">
                <a:solidFill>
                  <a:schemeClr val="dk1"/>
                </a:solidFill>
                <a:latin typeface="Times New Roman"/>
                <a:ea typeface="Times New Roman"/>
                <a:cs typeface="Times New Roman"/>
                <a:sym typeface="Times New Roman"/>
              </a:rPr>
              <a:t>Кичик бизнеснинг инвестиция ресурслардан фойдаланиш ҳолатини унинг технологик ҳамда молиялаштириш манбалари бўйича таркибини таҳлил қилиш орқали баҳолаш мумкин. </a:t>
            </a:r>
            <a:endParaRPr i="1" sz="2000">
              <a:solidFill>
                <a:schemeClr val="dk1"/>
              </a:solidFill>
              <a:latin typeface="Calibri"/>
              <a:ea typeface="Calibri"/>
              <a:cs typeface="Calibri"/>
              <a:sym typeface="Calibri"/>
            </a:endParaRPr>
          </a:p>
        </p:txBody>
      </p:sp>
      <p:sp>
        <p:nvSpPr>
          <p:cNvPr id="232" name="Google Shape;232;p17"/>
          <p:cNvSpPr/>
          <p:nvPr/>
        </p:nvSpPr>
        <p:spPr>
          <a:xfrm>
            <a:off x="1024759" y="1102851"/>
            <a:ext cx="750438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Кичик бизнеснинг инвестиция ресурслардан фойдаланиш ҳолати </a:t>
            </a:r>
            <a:r>
              <a:rPr b="1" lang="uz-Cyrl-UZ" sz="1800">
                <a:solidFill>
                  <a:srgbClr val="002060"/>
                </a:solidFill>
                <a:latin typeface="Times New Roman"/>
                <a:ea typeface="Times New Roman"/>
                <a:cs typeface="Times New Roman"/>
                <a:sym typeface="Times New Roman"/>
              </a:rPr>
              <a:t>[7]</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descr="Картинки по запросу корпоративное управление" id="237" name="Google Shape;237;p1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38" name="Google Shape;238;p18"/>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Кичик бизнеснинг ривожланишининг миллий иқтисодиётдаги аҳамияти</a:t>
            </a:r>
            <a:endParaRPr b="1" sz="3000">
              <a:solidFill>
                <a:schemeClr val="lt1"/>
              </a:solidFill>
              <a:latin typeface="Times New Roman"/>
              <a:ea typeface="Times New Roman"/>
              <a:cs typeface="Times New Roman"/>
              <a:sym typeface="Times New Roman"/>
            </a:endParaRPr>
          </a:p>
        </p:txBody>
      </p:sp>
      <p:pic>
        <p:nvPicPr>
          <p:cNvPr id="239" name="Google Shape;239;p18"/>
          <p:cNvPicPr preferRelativeResize="0"/>
          <p:nvPr/>
        </p:nvPicPr>
        <p:blipFill rotWithShape="1">
          <a:blip r:embed="rId3">
            <a:alphaModFix/>
          </a:blip>
          <a:srcRect b="0" l="0" r="0" t="0"/>
          <a:stretch/>
        </p:blipFill>
        <p:spPr>
          <a:xfrm>
            <a:off x="623887" y="1578357"/>
            <a:ext cx="8658225" cy="49625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descr="Картинки по запросу корпоративное управление" id="244" name="Google Shape;244;p1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45" name="Google Shape;245;p19"/>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b="1" lang="uz-Cyrl-UZ" sz="3000">
                <a:solidFill>
                  <a:schemeClr val="lt1"/>
                </a:solidFill>
                <a:latin typeface="Times New Roman"/>
                <a:ea typeface="Times New Roman"/>
                <a:cs typeface="Times New Roman"/>
                <a:sym typeface="Times New Roman"/>
              </a:rPr>
              <a:t>Кичик бизнеснинг ривожланишининг миллий иқтисодиётдаги аҳамияти</a:t>
            </a:r>
            <a:endParaRPr b="1" sz="3000">
              <a:solidFill>
                <a:schemeClr val="lt1"/>
              </a:solidFill>
              <a:latin typeface="Times New Roman"/>
              <a:ea typeface="Times New Roman"/>
              <a:cs typeface="Times New Roman"/>
              <a:sym typeface="Times New Roman"/>
            </a:endParaRPr>
          </a:p>
        </p:txBody>
      </p:sp>
      <p:sp>
        <p:nvSpPr>
          <p:cNvPr id="246" name="Google Shape;246;p19"/>
          <p:cNvSpPr/>
          <p:nvPr/>
        </p:nvSpPr>
        <p:spPr>
          <a:xfrm>
            <a:off x="609600" y="1595222"/>
            <a:ext cx="8734098" cy="4665188"/>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uz-Cyrl-UZ" sz="2000">
                <a:solidFill>
                  <a:schemeClr val="dk1"/>
                </a:solidFill>
                <a:latin typeface="Times New Roman"/>
                <a:ea typeface="Times New Roman"/>
                <a:cs typeface="Times New Roman"/>
                <a:sym typeface="Times New Roman"/>
              </a:rPr>
              <a:t>Кичик бизнеснинг барча афзалликларига қарамай, жуда кўп учраётган қуйидаги муаммолар ҳам мавжуд: </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банк муассасаларидан айтилган муддатларда  кредит ажратилмаганлиги;</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фаолиятни амалга ошириш жойларида ижара шартномалари асоссиз бекор бўлиши;</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ер майдони ажратилмаганлиги; </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ҳудудларда инфратузилмаларни фаолияти қониқарсизлиги;</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аҳолига кадастр хизмати кўрсатиш бекор қилинганлиги;</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электр тармоқларига уланишда кичик корхоналарга ҳам йирик заводлар билан бир хил талаблар қўйилганлиги;</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транспорт-логистика хизматларини ривожланмаганлиги;</a:t>
            </a:r>
            <a:endParaRPr sz="20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000"/>
              <a:buFont typeface="Times New Roman"/>
              <a:buChar char="-"/>
            </a:pPr>
            <a:r>
              <a:rPr lang="uz-Cyrl-UZ" sz="2000">
                <a:solidFill>
                  <a:schemeClr val="dk1"/>
                </a:solidFill>
                <a:latin typeface="Times New Roman"/>
                <a:ea typeface="Times New Roman"/>
                <a:cs typeface="Times New Roman"/>
                <a:sym typeface="Times New Roman"/>
              </a:rPr>
              <a:t>корхонанинг ер майдонлари ва бино иншоатлари суд қарори асосида олинганлиги шулар жумласидандир.</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descr="Картинки по запросу корпоративное управление" id="251" name="Google Shape;251;p2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52" name="Google Shape;252;p20"/>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lang="uz-Cyrl-UZ" sz="3500">
                <a:solidFill>
                  <a:schemeClr val="lt1"/>
                </a:solidFill>
                <a:latin typeface="Times New Roman"/>
                <a:ea typeface="Times New Roman"/>
                <a:cs typeface="Times New Roman"/>
                <a:sym typeface="Times New Roman"/>
              </a:rPr>
              <a:t>Миллий иқтисодиётни ривожлантиришда кичик бизнеснинг ижтимоий аҳамияти</a:t>
            </a:r>
            <a:endParaRPr b="1" sz="3500">
              <a:solidFill>
                <a:schemeClr val="lt1"/>
              </a:solidFill>
              <a:latin typeface="Times New Roman"/>
              <a:ea typeface="Times New Roman"/>
              <a:cs typeface="Times New Roman"/>
              <a:sym typeface="Times New Roman"/>
            </a:endParaRPr>
          </a:p>
        </p:txBody>
      </p:sp>
      <p:pic>
        <p:nvPicPr>
          <p:cNvPr id="253" name="Google Shape;253;p20"/>
          <p:cNvPicPr preferRelativeResize="0"/>
          <p:nvPr/>
        </p:nvPicPr>
        <p:blipFill rotWithShape="1">
          <a:blip r:embed="rId3">
            <a:alphaModFix/>
          </a:blip>
          <a:srcRect b="0" l="0" r="0" t="0"/>
          <a:stretch/>
        </p:blipFill>
        <p:spPr>
          <a:xfrm>
            <a:off x="767255" y="2316053"/>
            <a:ext cx="8092966" cy="4400058"/>
          </a:xfrm>
          <a:prstGeom prst="rect">
            <a:avLst/>
          </a:prstGeom>
          <a:noFill/>
          <a:ln>
            <a:noFill/>
          </a:ln>
        </p:spPr>
      </p:pic>
      <p:sp>
        <p:nvSpPr>
          <p:cNvPr id="254" name="Google Shape;254;p20"/>
          <p:cNvSpPr/>
          <p:nvPr/>
        </p:nvSpPr>
        <p:spPr>
          <a:xfrm>
            <a:off x="126405" y="1088793"/>
            <a:ext cx="9606174" cy="80021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lang="uz-Cyrl-UZ" sz="2000">
                <a:solidFill>
                  <a:schemeClr val="lt1"/>
                </a:solidFill>
                <a:latin typeface="Times New Roman"/>
                <a:ea typeface="Times New Roman"/>
                <a:cs typeface="Times New Roman"/>
                <a:sym typeface="Times New Roman"/>
              </a:rPr>
              <a:t>Кичик бизнеснинг ижтимоий аҳамияти кўп қиррали бўлиб, кичик бизнесни ривожлантириш натижасида у бир қатор йўналишларда ўзини намоён қилади.</a:t>
            </a:r>
            <a:endParaRPr sz="2000">
              <a:solidFill>
                <a:schemeClr val="lt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descr="Картинки по запросу корпоративное управление" id="259" name="Google Shape;259;p2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60" name="Google Shape;260;p21"/>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lang="uz-Cyrl-UZ" sz="3500">
                <a:solidFill>
                  <a:schemeClr val="lt1"/>
                </a:solidFill>
                <a:latin typeface="Times New Roman"/>
                <a:ea typeface="Times New Roman"/>
                <a:cs typeface="Times New Roman"/>
                <a:sym typeface="Times New Roman"/>
              </a:rPr>
              <a:t>Миллий иқтисодиётни ривожлантиришда кичик бизнеснинг ижтимоий аҳамияти</a:t>
            </a:r>
            <a:endParaRPr b="1" sz="3500">
              <a:solidFill>
                <a:schemeClr val="lt1"/>
              </a:solidFill>
              <a:latin typeface="Times New Roman"/>
              <a:ea typeface="Times New Roman"/>
              <a:cs typeface="Times New Roman"/>
              <a:sym typeface="Times New Roman"/>
            </a:endParaRPr>
          </a:p>
        </p:txBody>
      </p:sp>
      <p:sp>
        <p:nvSpPr>
          <p:cNvPr id="261" name="Google Shape;261;p21"/>
          <p:cNvSpPr/>
          <p:nvPr/>
        </p:nvSpPr>
        <p:spPr>
          <a:xfrm>
            <a:off x="250230" y="1295164"/>
            <a:ext cx="9249104" cy="3938001"/>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1" lang="uz-Cyrl-UZ" sz="2100">
                <a:solidFill>
                  <a:schemeClr val="dk1"/>
                </a:solidFill>
                <a:latin typeface="Times New Roman"/>
                <a:ea typeface="Times New Roman"/>
                <a:cs typeface="Times New Roman"/>
                <a:sym typeface="Times New Roman"/>
              </a:rPr>
              <a:t>Кичик бизнеснинг жадал ривожланишига бир қатор тўсиқлар мавжуд:</a:t>
            </a:r>
            <a:endParaRPr sz="21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100"/>
              <a:buFont typeface="Times New Roman"/>
              <a:buChar char="-"/>
            </a:pPr>
            <a:r>
              <a:rPr lang="uz-Cyrl-UZ" sz="2100">
                <a:solidFill>
                  <a:schemeClr val="dk1"/>
                </a:solidFill>
                <a:latin typeface="Times New Roman"/>
                <a:ea typeface="Times New Roman"/>
                <a:cs typeface="Times New Roman"/>
                <a:sym typeface="Times New Roman"/>
              </a:rPr>
              <a:t>рағбатлантирмайдиган солиқ тизими;</a:t>
            </a:r>
            <a:endParaRPr sz="21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100"/>
              <a:buFont typeface="Times New Roman"/>
              <a:buChar char="-"/>
            </a:pPr>
            <a:r>
              <a:rPr lang="uz-Cyrl-UZ" sz="2100">
                <a:solidFill>
                  <a:schemeClr val="dk1"/>
                </a:solidFill>
                <a:latin typeface="Times New Roman"/>
                <a:ea typeface="Times New Roman"/>
                <a:cs typeface="Times New Roman"/>
                <a:sym typeface="Times New Roman"/>
              </a:rPr>
              <a:t>Кредитлар маблағларининг фоизи юқорилиги ва шартларнинг муракккаблигиги;</a:t>
            </a:r>
            <a:endParaRPr sz="21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100"/>
              <a:buFont typeface="Times New Roman"/>
              <a:buChar char="-"/>
            </a:pPr>
            <a:r>
              <a:rPr lang="uz-Cyrl-UZ" sz="2100">
                <a:solidFill>
                  <a:schemeClr val="dk1"/>
                </a:solidFill>
                <a:latin typeface="Times New Roman"/>
                <a:ea typeface="Times New Roman"/>
                <a:cs typeface="Times New Roman"/>
                <a:sym typeface="Times New Roman"/>
              </a:rPr>
              <a:t>маъмурий тўсиқлар;</a:t>
            </a:r>
            <a:endParaRPr sz="2100">
              <a:solidFill>
                <a:schemeClr val="dk1"/>
              </a:solidFill>
              <a:latin typeface="Times New Roman"/>
              <a:ea typeface="Times New Roman"/>
              <a:cs typeface="Times New Roman"/>
              <a:sym typeface="Times New Roman"/>
            </a:endParaRPr>
          </a:p>
          <a:p>
            <a:pPr indent="-342900" lvl="0" marL="342900" marR="0" rtl="0" algn="just">
              <a:lnSpc>
                <a:spcPct val="115000"/>
              </a:lnSpc>
              <a:spcBef>
                <a:spcPts val="0"/>
              </a:spcBef>
              <a:spcAft>
                <a:spcPts val="0"/>
              </a:spcAft>
              <a:buClr>
                <a:schemeClr val="dk1"/>
              </a:buClr>
              <a:buSzPts val="2100"/>
              <a:buFont typeface="Times New Roman"/>
              <a:buChar char="-"/>
            </a:pPr>
            <a:r>
              <a:rPr lang="uz-Cyrl-UZ" sz="2100">
                <a:solidFill>
                  <a:schemeClr val="dk1"/>
                </a:solidFill>
                <a:latin typeface="Times New Roman"/>
                <a:ea typeface="Times New Roman"/>
                <a:cs typeface="Times New Roman"/>
                <a:sym typeface="Times New Roman"/>
              </a:rPr>
              <a:t>лизинг ва давлат мулкидан фойдаланиш соҳасидаги қатъий сиёсат.</a:t>
            </a:r>
            <a:endParaRPr sz="21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2100">
                <a:solidFill>
                  <a:schemeClr val="dk1"/>
                </a:solidFill>
                <a:latin typeface="Times New Roman"/>
                <a:ea typeface="Times New Roman"/>
                <a:cs typeface="Times New Roman"/>
                <a:sym typeface="Times New Roman"/>
              </a:rPr>
              <a:t>	Кичик бизнес субъектлари ўзини ўзи ривожлантириш учун давлат томонидан шарт-шароит яратилиши лозим. Маълумки, агар биз бир вақтнинг ўзида лицензияланадиган фаолият турларини камайтирадиган ва уларни рўйхатдан ўтказиш тўғрисида хабар бериш принципига ўтадиган бўлсак, кичик бизнес субъектлари сонининг ўсишини рағбатлантириш мумкин</a:t>
            </a:r>
            <a:endParaRPr sz="21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descr="Картинки по запросу корпоративное управление" id="266" name="Google Shape;266;p2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67" name="Google Shape;267;p22"/>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lang="uz-Cyrl-UZ" sz="3500">
                <a:solidFill>
                  <a:schemeClr val="lt1"/>
                </a:solidFill>
                <a:latin typeface="Times New Roman"/>
                <a:ea typeface="Times New Roman"/>
                <a:cs typeface="Times New Roman"/>
                <a:sym typeface="Times New Roman"/>
              </a:rPr>
              <a:t>Миллий иқтисодиётни ривожлантиришда кичик бизнеснинг ижтимоий аҳамияти</a:t>
            </a:r>
            <a:endParaRPr b="1" sz="3500">
              <a:solidFill>
                <a:schemeClr val="lt1"/>
              </a:solidFill>
              <a:latin typeface="Times New Roman"/>
              <a:ea typeface="Times New Roman"/>
              <a:cs typeface="Times New Roman"/>
              <a:sym typeface="Times New Roman"/>
            </a:endParaRPr>
          </a:p>
        </p:txBody>
      </p:sp>
      <p:sp>
        <p:nvSpPr>
          <p:cNvPr id="268" name="Google Shape;268;p22"/>
          <p:cNvSpPr/>
          <p:nvPr/>
        </p:nvSpPr>
        <p:spPr>
          <a:xfrm>
            <a:off x="220716" y="1152993"/>
            <a:ext cx="9459311" cy="5078313"/>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1" lang="uz-Cyrl-UZ" sz="2000">
                <a:solidFill>
                  <a:schemeClr val="dk1"/>
                </a:solidFill>
                <a:latin typeface="Times New Roman"/>
                <a:ea typeface="Times New Roman"/>
                <a:cs typeface="Times New Roman"/>
                <a:sym typeface="Times New Roman"/>
              </a:rPr>
              <a:t>Ушбу йўналишдаги давлатнинг энг муҳим тартибга солиш функциялари:</a:t>
            </a:r>
            <a:endParaRPr sz="20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lang="uz-Cyrl-UZ" sz="2000">
                <a:solidFill>
                  <a:schemeClr val="dk1"/>
                </a:solidFill>
                <a:latin typeface="Times New Roman"/>
                <a:ea typeface="Times New Roman"/>
                <a:cs typeface="Times New Roman"/>
                <a:sym typeface="Times New Roman"/>
              </a:rPr>
              <a:t>- адолатли шароит ва юқори даражадаги рақобатни таъминлаш. Шу мақсадда давлат иложи борича самарали, жадал ривожланаётган кичик корхоналарни яратиш ва қўллаб-қувватлашга интилиши, шу билан бирга монополияга қарши қонун ҳужжатлари ёрдамида айрим иқтисодий субъектларнинг бозорда устун (монопол) мавқега эга бўлишига йўл қўймаслиги керак. Бундай сиёсат орқали давлат иқтисодиётни ва давлатнинг ижтимоий-сиёсий барқарорлигини зарарли таъсирлардан ҳимоя қилишга ҳаракат қилади;</a:t>
            </a:r>
            <a:endParaRPr/>
          </a:p>
          <a:p>
            <a:pPr indent="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       - давлатнинг пул-кредит ва молия сиёсати, Республика Марказий банки ва банк қонунчилиги (шу жумладан банк назорати орқали) орқали молия-пул тизимлари барқарорлигини таъминлаш;</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        -иложи борича ҳар томонлама ижтимоий адолат ва ижтимоий кафолатлар (шу жумладан солиқ қонунчилиги, шунингдек, ижтимоий суғурта, оилани қўллаб-қувватлаш, ишчиларнинг ҳуқуқларини ҳимоя қилиш тўғрисидаги қонунлар орқали) таъминлашга қаратилган ижтимоий сиёсат олиб бориш.</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descr="Картинки по запросу корпоративное управление" id="273" name="Google Shape;273;p23"/>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74" name="Google Shape;274;p23"/>
          <p:cNvSpPr txBox="1"/>
          <p:nvPr/>
        </p:nvSpPr>
        <p:spPr>
          <a:xfrm>
            <a:off x="0" y="3611"/>
            <a:ext cx="9906000" cy="963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lang="uz-Cyrl-UZ" sz="3500">
                <a:solidFill>
                  <a:schemeClr val="lt1"/>
                </a:solidFill>
                <a:latin typeface="Times New Roman"/>
                <a:ea typeface="Times New Roman"/>
                <a:cs typeface="Times New Roman"/>
                <a:sym typeface="Times New Roman"/>
              </a:rPr>
              <a:t>Миллий иқтисодиётни ривожлантиришда кичик бизнеснинг ижтимоий аҳамияти</a:t>
            </a:r>
            <a:endParaRPr b="1" sz="3500">
              <a:solidFill>
                <a:schemeClr val="lt1"/>
              </a:solidFill>
              <a:latin typeface="Times New Roman"/>
              <a:ea typeface="Times New Roman"/>
              <a:cs typeface="Times New Roman"/>
              <a:sym typeface="Times New Roman"/>
            </a:endParaRPr>
          </a:p>
        </p:txBody>
      </p:sp>
      <p:sp>
        <p:nvSpPr>
          <p:cNvPr id="275" name="Google Shape;275;p23"/>
          <p:cNvSpPr/>
          <p:nvPr/>
        </p:nvSpPr>
        <p:spPr>
          <a:xfrm>
            <a:off x="189796" y="1389758"/>
            <a:ext cx="9249104" cy="470898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Кичик бизнесни ривожлантириш бўйича хорижий ва маҳаллий тажрибани таҳлил қилиб, йирик бизнес билан таққослаганда қуйидаги афзалликларни таъкидлаш мумкин: </a:t>
            </a:r>
            <a:endParaRPr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lang="uz-Cyrl-UZ" sz="2000">
                <a:solidFill>
                  <a:schemeClr val="dk1"/>
                </a:solidFill>
                <a:latin typeface="Times New Roman"/>
                <a:ea typeface="Times New Roman"/>
                <a:cs typeface="Times New Roman"/>
                <a:sym typeface="Times New Roman"/>
              </a:rPr>
              <a:t>маҳаллий иқтисодий шароитларга тезроқ мослашиш;</a:t>
            </a:r>
            <a:endParaRPr/>
          </a:p>
          <a:p>
            <a:pPr indent="-342900" lvl="0" marL="342900" marR="0" rtl="0" algn="just">
              <a:spcBef>
                <a:spcPts val="0"/>
              </a:spcBef>
              <a:spcAft>
                <a:spcPts val="0"/>
              </a:spcAft>
              <a:buClr>
                <a:schemeClr val="dk1"/>
              </a:buClr>
              <a:buSzPts val="2000"/>
              <a:buFont typeface="Noto Sans Symbols"/>
              <a:buChar char="✔"/>
            </a:pPr>
            <a:r>
              <a:rPr lang="uz-Cyrl-UZ" sz="2000">
                <a:solidFill>
                  <a:schemeClr val="dk1"/>
                </a:solidFill>
                <a:latin typeface="Times New Roman"/>
                <a:ea typeface="Times New Roman"/>
                <a:cs typeface="Times New Roman"/>
                <a:sym typeface="Times New Roman"/>
              </a:rPr>
              <a:t>кичик бизнес субъектлари ҳаракатларининг мустақиллиги;</a:t>
            </a:r>
            <a:endParaRPr/>
          </a:p>
          <a:p>
            <a:pPr indent="-342900" lvl="0" marL="342900" marR="0" rtl="0" algn="just">
              <a:spcBef>
                <a:spcPts val="0"/>
              </a:spcBef>
              <a:spcAft>
                <a:spcPts val="0"/>
              </a:spcAft>
              <a:buClr>
                <a:schemeClr val="dk1"/>
              </a:buClr>
              <a:buSzPts val="2000"/>
              <a:buFont typeface="Noto Sans Symbols"/>
              <a:buChar char="✔"/>
            </a:pPr>
            <a:r>
              <a:rPr lang="uz-Cyrl-UZ" sz="2000">
                <a:solidFill>
                  <a:schemeClr val="dk1"/>
                </a:solidFill>
                <a:latin typeface="Times New Roman"/>
                <a:ea typeface="Times New Roman"/>
                <a:cs typeface="Times New Roman"/>
                <a:sym typeface="Times New Roman"/>
              </a:rPr>
              <a:t>қарорларни қабул қилиш ва амалга оширишда мослашувчанлик ҳамда самарадорлик;</a:t>
            </a:r>
            <a:endParaRPr/>
          </a:p>
          <a:p>
            <a:pPr indent="-342900" lvl="0" marL="342900" marR="0" rtl="0" algn="just">
              <a:spcBef>
                <a:spcPts val="0"/>
              </a:spcBef>
              <a:spcAft>
                <a:spcPts val="0"/>
              </a:spcAft>
              <a:buClr>
                <a:schemeClr val="dk1"/>
              </a:buClr>
              <a:buSzPts val="2000"/>
              <a:buFont typeface="Noto Sans Symbols"/>
              <a:buChar char="✔"/>
            </a:pPr>
            <a:r>
              <a:rPr lang="uz-Cyrl-UZ" sz="2000">
                <a:solidFill>
                  <a:schemeClr val="dk1"/>
                </a:solidFill>
                <a:latin typeface="Times New Roman"/>
                <a:ea typeface="Times New Roman"/>
                <a:cs typeface="Times New Roman"/>
                <a:sym typeface="Times New Roman"/>
              </a:rPr>
              <a:t>фаолиятни амалга оширишда нисбатан паст харажатлар, айниқса бошқарув харажатлари;</a:t>
            </a:r>
            <a:endParaRPr/>
          </a:p>
          <a:p>
            <a:pPr indent="-342900" lvl="0" marL="342900" marR="0" rtl="0" algn="just">
              <a:spcBef>
                <a:spcPts val="0"/>
              </a:spcBef>
              <a:spcAft>
                <a:spcPts val="0"/>
              </a:spcAft>
              <a:buClr>
                <a:schemeClr val="dk1"/>
              </a:buClr>
              <a:buSzPts val="2000"/>
              <a:buFont typeface="Noto Sans Symbols"/>
              <a:buChar char="✔"/>
            </a:pPr>
            <a:r>
              <a:rPr lang="uz-Cyrl-UZ" sz="2000">
                <a:solidFill>
                  <a:schemeClr val="dk1"/>
                </a:solidFill>
                <a:latin typeface="Times New Roman"/>
                <a:ea typeface="Times New Roman"/>
                <a:cs typeface="Times New Roman"/>
                <a:sym typeface="Times New Roman"/>
              </a:rPr>
              <a:t>шахс учун ўз ғояларини амалга ошириш, қобилиятларини намоён этиш учун ажойиб имконият;</a:t>
            </a:r>
            <a:endParaRPr/>
          </a:p>
          <a:p>
            <a:pPr indent="-342900" lvl="0" marL="342900" marR="0" rtl="0" algn="just">
              <a:spcBef>
                <a:spcPts val="0"/>
              </a:spcBef>
              <a:spcAft>
                <a:spcPts val="0"/>
              </a:spcAft>
              <a:buClr>
                <a:schemeClr val="dk1"/>
              </a:buClr>
              <a:buSzPts val="2000"/>
              <a:buFont typeface="Noto Sans Symbols"/>
              <a:buChar char="✔"/>
            </a:pPr>
            <a:r>
              <a:rPr lang="uz-Cyrl-UZ" sz="2000">
                <a:solidFill>
                  <a:schemeClr val="dk1"/>
                </a:solidFill>
                <a:latin typeface="Times New Roman"/>
                <a:ea typeface="Times New Roman"/>
                <a:cs typeface="Times New Roman"/>
                <a:sym typeface="Times New Roman"/>
              </a:rPr>
              <a:t>бошланғич капиталга бўлган эҳтиёжнинг пастлиги ва маҳаллий бозорларнинг талабларига мос товар ишлаб чиқариш ҳамда ўзгаришларни тезда жорий этиш имконияти;</a:t>
            </a:r>
            <a:endParaRPr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lang="uz-Cyrl-UZ" sz="2000">
                <a:solidFill>
                  <a:schemeClr val="dk1"/>
                </a:solidFill>
                <a:latin typeface="Times New Roman"/>
                <a:ea typeface="Times New Roman"/>
                <a:cs typeface="Times New Roman"/>
                <a:sym typeface="Times New Roman"/>
              </a:rPr>
              <a:t>хусусий капиталнинг нисбатан юқори айланмаси ва бошқалар.</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descr="Картинки по запросу корпоративное управление" id="280" name="Google Shape;280;p2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109441"/>
            <a:ext cx="9906000" cy="648030"/>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lang="uz-Cyrl-UZ" sz="3500">
                <a:solidFill>
                  <a:schemeClr val="lt1"/>
                </a:solidFill>
                <a:latin typeface="Times New Roman"/>
                <a:ea typeface="Times New Roman"/>
                <a:cs typeface="Times New Roman"/>
                <a:sym typeface="Times New Roman"/>
              </a:rPr>
              <a:t>Фойдаланилган адабиётлар рўхати</a:t>
            </a:r>
            <a:endParaRPr b="1" sz="3500">
              <a:solidFill>
                <a:schemeClr val="lt1"/>
              </a:solidFill>
              <a:latin typeface="Times New Roman"/>
              <a:ea typeface="Times New Roman"/>
              <a:cs typeface="Times New Roman"/>
              <a:sym typeface="Times New Roman"/>
            </a:endParaRPr>
          </a:p>
        </p:txBody>
      </p:sp>
      <p:sp>
        <p:nvSpPr>
          <p:cNvPr id="282" name="Google Shape;282;p24"/>
          <p:cNvSpPr/>
          <p:nvPr/>
        </p:nvSpPr>
        <p:spPr>
          <a:xfrm>
            <a:off x="189796" y="1389758"/>
            <a:ext cx="9249000" cy="4401300"/>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000"/>
              <a:buFont typeface="Calibri"/>
              <a:buAutoNum type="arabicPeriod"/>
            </a:pPr>
            <a:r>
              <a:rPr lang="uz-Cyrl-UZ" sz="2000">
                <a:solidFill>
                  <a:schemeClr val="dk1"/>
                </a:solidFill>
                <a:latin typeface="Times New Roman"/>
                <a:ea typeface="Times New Roman"/>
                <a:cs typeface="Times New Roman"/>
                <a:sym typeface="Times New Roman"/>
              </a:rPr>
              <a:t>Актамова Н.Р. Кичик бизнес ва хусусий тадбиркорликни қўллаб-қувватлаш механизмларини баҳолашнинг ҳолати ва таҳлили. “Халқаро молия ва ҳисоб” электрон журнали.</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Calibri"/>
              <a:buAutoNum type="arabicPeriod"/>
            </a:pPr>
            <a:r>
              <a:rPr lang="uz-Cyrl-UZ" sz="2000">
                <a:solidFill>
                  <a:schemeClr val="dk1"/>
                </a:solidFill>
                <a:latin typeface="Times New Roman"/>
                <a:ea typeface="Times New Roman"/>
                <a:cs typeface="Times New Roman"/>
                <a:sym typeface="Times New Roman"/>
              </a:rPr>
              <a:t>Комов А. Анализ системы кредитования реального сектора экономики. // Русское экономическое общество. 2013. №141. С. 8.</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Calibri"/>
              <a:buAutoNum type="arabicPeriod"/>
            </a:pPr>
            <a:r>
              <a:rPr lang="uz-Cyrl-UZ" sz="2000">
                <a:solidFill>
                  <a:schemeClr val="dk1"/>
                </a:solidFill>
                <a:latin typeface="Times New Roman"/>
                <a:ea typeface="Times New Roman"/>
                <a:cs typeface="Times New Roman"/>
                <a:sym typeface="Times New Roman"/>
              </a:rPr>
              <a:t>Аганбегян А. Г. Модернизация реального сектора экономики // Деньги и кредит. 2010. № 3. С. 6.</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Calibri"/>
              <a:buAutoNum type="arabicPeriod"/>
            </a:pPr>
            <a:r>
              <a:rPr lang="uz-Cyrl-UZ" sz="2000">
                <a:solidFill>
                  <a:schemeClr val="dk1"/>
                </a:solidFill>
                <a:latin typeface="Times New Roman"/>
                <a:ea typeface="Times New Roman"/>
                <a:cs typeface="Times New Roman"/>
                <a:sym typeface="Times New Roman"/>
              </a:rPr>
              <a:t>Цветова И. Опыт Японии: политика стимулирования малого бизнеса. /Инвест-вести/, 2009. №10-11. С.</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Calibri"/>
              <a:buAutoNum type="arabicPeriod"/>
            </a:pPr>
            <a:r>
              <a:rPr lang="uz-Cyrl-UZ" sz="2000">
                <a:solidFill>
                  <a:schemeClr val="dk1"/>
                </a:solidFill>
                <a:latin typeface="Times New Roman"/>
                <a:ea typeface="Times New Roman"/>
                <a:cs typeface="Times New Roman"/>
                <a:sym typeface="Times New Roman"/>
              </a:rPr>
              <a:t>Б.Ю.Ходиев, М.С.Қосимова, А.Н.Самадов. Кичик бизнес ва хусусий тадбиркорлик. Ўқув қўлланма.  </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Calibri"/>
              <a:buAutoNum type="arabicPeriod"/>
            </a:pPr>
            <a:r>
              <a:rPr lang="uz-Cyrl-UZ" sz="2000">
                <a:solidFill>
                  <a:schemeClr val="dk1"/>
                </a:solidFill>
                <a:latin typeface="Times New Roman"/>
                <a:ea typeface="Times New Roman"/>
                <a:cs typeface="Times New Roman"/>
                <a:sym typeface="Times New Roman"/>
              </a:rPr>
              <a:t>Қ.Ж.Мирзаев, Б.Ш.Мирзаев “Кичик бизнесни бошқариш” Маърузалар матни.</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Calibri"/>
              <a:buAutoNum type="arabicPeriod"/>
            </a:pPr>
            <a:r>
              <a:rPr lang="uz-Cyrl-UZ" sz="20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https://stat.uz/uz/rasmiy-statistika/small-business-and-entrepreneurship-2</a:t>
            </a:r>
            <a:endParaRPr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Calibri"/>
              <a:buAutoNum type="arabicPeriod"/>
            </a:pPr>
            <a:r>
              <a:rPr lang="uz-Cyrl-UZ" sz="2000">
                <a:solidFill>
                  <a:schemeClr val="dk1"/>
                </a:solidFill>
                <a:latin typeface="Times New Roman"/>
                <a:ea typeface="Times New Roman"/>
                <a:cs typeface="Times New Roman"/>
                <a:sym typeface="Times New Roman"/>
              </a:rPr>
              <a:t>Stat.uz. Ўзбекистон Республикаси Давлат статистика қўмитаси сайти</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5"/>
          <p:cNvSpPr txBox="1"/>
          <p:nvPr>
            <p:ph idx="1" type="body"/>
          </p:nvPr>
        </p:nvSpPr>
        <p:spPr>
          <a:xfrm>
            <a:off x="1132490" y="2287156"/>
            <a:ext cx="8229600" cy="1966906"/>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b="1" lang="uz-Cyrl-UZ"/>
              <a:t>       </a:t>
            </a:r>
            <a:r>
              <a:rPr b="1" lang="uz-Cyrl-UZ">
                <a:latin typeface="Times New Roman"/>
                <a:ea typeface="Times New Roman"/>
                <a:cs typeface="Times New Roman"/>
                <a:sym typeface="Times New Roman"/>
              </a:rPr>
              <a:t>ЭЪТИБОРИНГИЗ   УЧУН   РАҲМАТ!</a:t>
            </a:r>
            <a:endParaRPr b="1">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